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9" r:id="rId2"/>
    <p:sldId id="296" r:id="rId3"/>
    <p:sldId id="271" r:id="rId4"/>
    <p:sldId id="272" r:id="rId5"/>
    <p:sldId id="273" r:id="rId6"/>
    <p:sldId id="297" r:id="rId7"/>
    <p:sldId id="275" r:id="rId8"/>
    <p:sldId id="276" r:id="rId9"/>
    <p:sldId id="274" r:id="rId10"/>
    <p:sldId id="278" r:id="rId11"/>
    <p:sldId id="279" r:id="rId12"/>
    <p:sldId id="301" r:id="rId13"/>
    <p:sldId id="281" r:id="rId14"/>
    <p:sldId id="282" r:id="rId15"/>
    <p:sldId id="284" r:id="rId16"/>
    <p:sldId id="285" r:id="rId17"/>
    <p:sldId id="286" r:id="rId18"/>
    <p:sldId id="287" r:id="rId19"/>
    <p:sldId id="288" r:id="rId20"/>
    <p:sldId id="294" r:id="rId21"/>
    <p:sldId id="289" r:id="rId22"/>
    <p:sldId id="290" r:id="rId23"/>
    <p:sldId id="291" r:id="rId24"/>
    <p:sldId id="295" r:id="rId25"/>
    <p:sldId id="298" r:id="rId2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0" d="100"/>
          <a:sy n="60" d="100"/>
        </p:scale>
        <p:origin x="108" y="12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3.png"/><Relationship Id="rId6" Type="http://schemas.openxmlformats.org/officeDocument/2006/relationships/image" Target="../media/image19.svg"/><Relationship Id="rId5" Type="http://schemas.openxmlformats.org/officeDocument/2006/relationships/image" Target="../media/image15.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3.png"/><Relationship Id="rId6" Type="http://schemas.openxmlformats.org/officeDocument/2006/relationships/image" Target="../media/image19.svg"/><Relationship Id="rId5" Type="http://schemas.openxmlformats.org/officeDocument/2006/relationships/image" Target="../media/image15.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7A7649-C86C-4A9A-9378-1191C35586EE}"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s-ES"/>
        </a:p>
      </dgm:t>
    </dgm:pt>
    <dgm:pt modelId="{D56258B9-0C05-40E4-B279-DCE27B28655A}">
      <dgm:prSet phldrT="[Texto]"/>
      <dgm:spPr>
        <a:solidFill>
          <a:schemeClr val="accent1">
            <a:lumMod val="20000"/>
            <a:lumOff val="80000"/>
          </a:schemeClr>
        </a:solidFill>
      </dgm:spPr>
      <dgm:t>
        <a:bodyPr/>
        <a:lstStyle/>
        <a:p>
          <a:r>
            <a:rPr lang="es-ES" dirty="0">
              <a:solidFill>
                <a:schemeClr val="accent1">
                  <a:lumMod val="50000"/>
                </a:schemeClr>
              </a:solidFill>
            </a:rPr>
            <a:t>CAUSAS</a:t>
          </a:r>
        </a:p>
      </dgm:t>
    </dgm:pt>
    <dgm:pt modelId="{B3E66A50-A215-4969-B6CC-70C62918C31B}" type="parTrans" cxnId="{62975E95-6F9C-4067-BDF4-2686C8552150}">
      <dgm:prSet/>
      <dgm:spPr/>
      <dgm:t>
        <a:bodyPr/>
        <a:lstStyle/>
        <a:p>
          <a:endParaRPr lang="es-ES"/>
        </a:p>
      </dgm:t>
    </dgm:pt>
    <dgm:pt modelId="{F1C34603-C344-434E-84C1-0F256AF9DA0A}" type="sibTrans" cxnId="{62975E95-6F9C-4067-BDF4-2686C8552150}">
      <dgm:prSet/>
      <dgm:spPr/>
      <dgm:t>
        <a:bodyPr/>
        <a:lstStyle/>
        <a:p>
          <a:endParaRPr lang="es-ES"/>
        </a:p>
      </dgm:t>
    </dgm:pt>
    <dgm:pt modelId="{1C9CDCE5-FA19-46A0-8C22-8329BD2ED694}">
      <dgm:prSet phldrT="[Texto]"/>
      <dgm:spPr>
        <a:solidFill>
          <a:schemeClr val="bg1"/>
        </a:solidFill>
        <a:ln>
          <a:solidFill>
            <a:schemeClr val="accent1"/>
          </a:solidFill>
        </a:ln>
      </dgm:spPr>
      <dgm:t>
        <a:bodyPr/>
        <a:lstStyle/>
        <a:p>
          <a:r>
            <a:rPr lang="es-ES" dirty="0" smtClean="0">
              <a:solidFill>
                <a:schemeClr val="accent1">
                  <a:lumMod val="50000"/>
                </a:schemeClr>
              </a:solidFill>
            </a:rPr>
            <a:t>COMÚN: no originada en el trabajo</a:t>
          </a:r>
          <a:endParaRPr lang="es-ES" dirty="0">
            <a:solidFill>
              <a:schemeClr val="accent1">
                <a:lumMod val="50000"/>
              </a:schemeClr>
            </a:solidFill>
          </a:endParaRPr>
        </a:p>
      </dgm:t>
    </dgm:pt>
    <dgm:pt modelId="{72D391CF-A26A-45C7-8A87-7B271562746B}" type="parTrans" cxnId="{61D26F5D-9253-4351-A52D-244974538E56}">
      <dgm:prSet/>
      <dgm:spPr/>
      <dgm:t>
        <a:bodyPr/>
        <a:lstStyle/>
        <a:p>
          <a:endParaRPr lang="es-ES"/>
        </a:p>
      </dgm:t>
    </dgm:pt>
    <dgm:pt modelId="{5EB19B17-9AF7-4C47-B54D-94DFEB7A4158}" type="sibTrans" cxnId="{61D26F5D-9253-4351-A52D-244974538E56}">
      <dgm:prSet/>
      <dgm:spPr/>
      <dgm:t>
        <a:bodyPr/>
        <a:lstStyle/>
        <a:p>
          <a:endParaRPr lang="es-ES"/>
        </a:p>
      </dgm:t>
    </dgm:pt>
    <dgm:pt modelId="{9A8B9802-515C-4AAC-B6B4-85FCB2FE9EB3}">
      <dgm:prSet phldrT="[Texto]"/>
      <dgm:spPr/>
      <dgm:t>
        <a:bodyPr/>
        <a:lstStyle/>
        <a:p>
          <a:r>
            <a:rPr lang="es-ES" dirty="0">
              <a:solidFill>
                <a:schemeClr val="accent1">
                  <a:lumMod val="50000"/>
                </a:schemeClr>
              </a:solidFill>
            </a:rPr>
            <a:t>ENFERMEDAD COMÚN</a:t>
          </a:r>
        </a:p>
      </dgm:t>
    </dgm:pt>
    <dgm:pt modelId="{95021842-5243-49C5-8231-F1B899234225}" type="parTrans" cxnId="{1B819EFA-3A84-4F63-A76F-863ED65533EA}">
      <dgm:prSet/>
      <dgm:spPr/>
      <dgm:t>
        <a:bodyPr/>
        <a:lstStyle/>
        <a:p>
          <a:endParaRPr lang="es-ES"/>
        </a:p>
      </dgm:t>
    </dgm:pt>
    <dgm:pt modelId="{15061018-2000-4215-9B25-AC4E73AE2751}" type="sibTrans" cxnId="{1B819EFA-3A84-4F63-A76F-863ED65533EA}">
      <dgm:prSet/>
      <dgm:spPr/>
      <dgm:t>
        <a:bodyPr/>
        <a:lstStyle/>
        <a:p>
          <a:endParaRPr lang="es-ES"/>
        </a:p>
      </dgm:t>
    </dgm:pt>
    <dgm:pt modelId="{217444AE-ECF0-4BCA-9256-03D815C8504C}">
      <dgm:prSet phldrT="[Texto]"/>
      <dgm:spPr/>
      <dgm:t>
        <a:bodyPr/>
        <a:lstStyle/>
        <a:p>
          <a:r>
            <a:rPr lang="es-ES" dirty="0">
              <a:solidFill>
                <a:schemeClr val="accent1">
                  <a:lumMod val="50000"/>
                </a:schemeClr>
              </a:solidFill>
            </a:rPr>
            <a:t>ACCIDENTE NO LABORAL</a:t>
          </a:r>
        </a:p>
      </dgm:t>
    </dgm:pt>
    <dgm:pt modelId="{03F23A95-555B-45A6-84D1-EB4CA88F8296}" type="parTrans" cxnId="{74FEA562-BF16-485E-8EB8-90E10908A707}">
      <dgm:prSet/>
      <dgm:spPr/>
      <dgm:t>
        <a:bodyPr/>
        <a:lstStyle/>
        <a:p>
          <a:endParaRPr lang="es-ES"/>
        </a:p>
      </dgm:t>
    </dgm:pt>
    <dgm:pt modelId="{64132E66-36DB-437A-8745-721478A442B4}" type="sibTrans" cxnId="{74FEA562-BF16-485E-8EB8-90E10908A707}">
      <dgm:prSet/>
      <dgm:spPr/>
      <dgm:t>
        <a:bodyPr/>
        <a:lstStyle/>
        <a:p>
          <a:endParaRPr lang="es-ES"/>
        </a:p>
      </dgm:t>
    </dgm:pt>
    <dgm:pt modelId="{06456053-012E-4EA7-A024-311DB2C7D425}">
      <dgm:prSet phldrT="[Texto]"/>
      <dgm:spPr>
        <a:solidFill>
          <a:schemeClr val="bg1"/>
        </a:solidFill>
        <a:ln>
          <a:solidFill>
            <a:schemeClr val="accent1"/>
          </a:solidFill>
        </a:ln>
      </dgm:spPr>
      <dgm:t>
        <a:bodyPr/>
        <a:lstStyle/>
        <a:p>
          <a:r>
            <a:rPr lang="es-ES" dirty="0" smtClean="0">
              <a:solidFill>
                <a:schemeClr val="accent1">
                  <a:lumMod val="50000"/>
                </a:schemeClr>
              </a:solidFill>
            </a:rPr>
            <a:t>LABORAL: Originadas en el trabajo. Por aquí se cobra más.</a:t>
          </a:r>
          <a:endParaRPr lang="es-ES" dirty="0">
            <a:solidFill>
              <a:schemeClr val="accent1">
                <a:lumMod val="50000"/>
              </a:schemeClr>
            </a:solidFill>
          </a:endParaRPr>
        </a:p>
      </dgm:t>
    </dgm:pt>
    <dgm:pt modelId="{B42FD329-9307-4577-8088-76C5892FC3C1}" type="parTrans" cxnId="{C66DFCBE-2D3E-4582-92B2-39CE699B763E}">
      <dgm:prSet/>
      <dgm:spPr/>
      <dgm:t>
        <a:bodyPr/>
        <a:lstStyle/>
        <a:p>
          <a:endParaRPr lang="es-ES"/>
        </a:p>
      </dgm:t>
    </dgm:pt>
    <dgm:pt modelId="{EC26436E-C6D9-44D9-AE87-244CA29570A0}" type="sibTrans" cxnId="{C66DFCBE-2D3E-4582-92B2-39CE699B763E}">
      <dgm:prSet/>
      <dgm:spPr/>
      <dgm:t>
        <a:bodyPr/>
        <a:lstStyle/>
        <a:p>
          <a:endParaRPr lang="es-ES"/>
        </a:p>
      </dgm:t>
    </dgm:pt>
    <dgm:pt modelId="{49639B8A-2A3A-4D6E-8E0B-2D5931DCECD9}">
      <dgm:prSet phldrT="[Texto]"/>
      <dgm:spPr/>
      <dgm:t>
        <a:bodyPr/>
        <a:lstStyle/>
        <a:p>
          <a:r>
            <a:rPr lang="es-ES" dirty="0">
              <a:solidFill>
                <a:schemeClr val="accent1">
                  <a:lumMod val="50000"/>
                </a:schemeClr>
              </a:solidFill>
            </a:rPr>
            <a:t>ENFERMEDAD </a:t>
          </a:r>
          <a:r>
            <a:rPr lang="es-ES" dirty="0" smtClean="0">
              <a:solidFill>
                <a:schemeClr val="accent1">
                  <a:lumMod val="50000"/>
                </a:schemeClr>
              </a:solidFill>
            </a:rPr>
            <a:t>LABORAL: Se produce como consecuencia del desarrollo del propio trabajo. El COVID lo fue.</a:t>
          </a:r>
          <a:endParaRPr lang="es-ES" dirty="0">
            <a:solidFill>
              <a:schemeClr val="accent1">
                <a:lumMod val="50000"/>
              </a:schemeClr>
            </a:solidFill>
          </a:endParaRPr>
        </a:p>
      </dgm:t>
    </dgm:pt>
    <dgm:pt modelId="{A07207B1-D390-49C3-BA39-464A3B6ADC35}" type="parTrans" cxnId="{F45A4B36-CADE-410B-A369-43C18749FC3A}">
      <dgm:prSet/>
      <dgm:spPr/>
      <dgm:t>
        <a:bodyPr/>
        <a:lstStyle/>
        <a:p>
          <a:endParaRPr lang="es-ES"/>
        </a:p>
      </dgm:t>
    </dgm:pt>
    <dgm:pt modelId="{FB344C65-3B50-4470-8A99-97E1EF1ADBCE}" type="sibTrans" cxnId="{F45A4B36-CADE-410B-A369-43C18749FC3A}">
      <dgm:prSet/>
      <dgm:spPr/>
      <dgm:t>
        <a:bodyPr/>
        <a:lstStyle/>
        <a:p>
          <a:endParaRPr lang="es-ES"/>
        </a:p>
      </dgm:t>
    </dgm:pt>
    <dgm:pt modelId="{562C5561-9C32-482D-9E4E-5E651F6278A9}">
      <dgm:prSet phldrT="[Texto]"/>
      <dgm:spPr/>
      <dgm:t>
        <a:bodyPr/>
        <a:lstStyle/>
        <a:p>
          <a:r>
            <a:rPr lang="es-ES" dirty="0">
              <a:solidFill>
                <a:schemeClr val="accent1">
                  <a:lumMod val="50000"/>
                </a:schemeClr>
              </a:solidFill>
            </a:rPr>
            <a:t>ACCIDENTE </a:t>
          </a:r>
          <a:r>
            <a:rPr lang="es-ES" dirty="0" smtClean="0">
              <a:solidFill>
                <a:schemeClr val="accent1">
                  <a:lumMod val="50000"/>
                </a:schemeClr>
              </a:solidFill>
            </a:rPr>
            <a:t>LABORAL: que se haya producido en el trabajo o que sea accidente in itinere.*</a:t>
          </a:r>
          <a:endParaRPr lang="es-ES" dirty="0">
            <a:solidFill>
              <a:schemeClr val="accent1">
                <a:lumMod val="50000"/>
              </a:schemeClr>
            </a:solidFill>
          </a:endParaRPr>
        </a:p>
      </dgm:t>
    </dgm:pt>
    <dgm:pt modelId="{2DCE5E3F-B771-4FA1-AA92-50B5ADB318B0}" type="parTrans" cxnId="{097EF16D-C4BC-4D73-BC36-605C3A2E0D04}">
      <dgm:prSet/>
      <dgm:spPr/>
      <dgm:t>
        <a:bodyPr/>
        <a:lstStyle/>
        <a:p>
          <a:endParaRPr lang="es-ES"/>
        </a:p>
      </dgm:t>
    </dgm:pt>
    <dgm:pt modelId="{72930BCC-1565-4631-AE46-5528161D5911}" type="sibTrans" cxnId="{097EF16D-C4BC-4D73-BC36-605C3A2E0D04}">
      <dgm:prSet/>
      <dgm:spPr/>
      <dgm:t>
        <a:bodyPr/>
        <a:lstStyle/>
        <a:p>
          <a:endParaRPr lang="es-ES"/>
        </a:p>
      </dgm:t>
    </dgm:pt>
    <dgm:pt modelId="{8FCAE83E-570A-4E5B-BE0D-84424702395C}" type="pres">
      <dgm:prSet presAssocID="{1E7A7649-C86C-4A9A-9378-1191C35586EE}" presName="diagram" presStyleCnt="0">
        <dgm:presLayoutVars>
          <dgm:chPref val="1"/>
          <dgm:dir/>
          <dgm:animOne val="branch"/>
          <dgm:animLvl val="lvl"/>
          <dgm:resizeHandles val="exact"/>
        </dgm:presLayoutVars>
      </dgm:prSet>
      <dgm:spPr/>
      <dgm:t>
        <a:bodyPr/>
        <a:lstStyle/>
        <a:p>
          <a:endParaRPr lang="es-ES"/>
        </a:p>
      </dgm:t>
    </dgm:pt>
    <dgm:pt modelId="{33E1249E-632A-44D6-A6BF-EB8080782CC6}" type="pres">
      <dgm:prSet presAssocID="{D56258B9-0C05-40E4-B279-DCE27B28655A}" presName="root1" presStyleCnt="0"/>
      <dgm:spPr/>
    </dgm:pt>
    <dgm:pt modelId="{B9FEF0FC-8275-4DA5-ABCA-341F694D5320}" type="pres">
      <dgm:prSet presAssocID="{D56258B9-0C05-40E4-B279-DCE27B28655A}" presName="LevelOneTextNode" presStyleLbl="node0" presStyleIdx="0" presStyleCnt="1">
        <dgm:presLayoutVars>
          <dgm:chPref val="3"/>
        </dgm:presLayoutVars>
      </dgm:prSet>
      <dgm:spPr/>
      <dgm:t>
        <a:bodyPr/>
        <a:lstStyle/>
        <a:p>
          <a:endParaRPr lang="es-ES"/>
        </a:p>
      </dgm:t>
    </dgm:pt>
    <dgm:pt modelId="{71096F97-4CAC-48C2-8C2B-6632357FA909}" type="pres">
      <dgm:prSet presAssocID="{D56258B9-0C05-40E4-B279-DCE27B28655A}" presName="level2hierChild" presStyleCnt="0"/>
      <dgm:spPr/>
    </dgm:pt>
    <dgm:pt modelId="{CA031407-7909-4815-9E18-109541C8B4B7}" type="pres">
      <dgm:prSet presAssocID="{72D391CF-A26A-45C7-8A87-7B271562746B}" presName="conn2-1" presStyleLbl="parChTrans1D2" presStyleIdx="0" presStyleCnt="2"/>
      <dgm:spPr/>
      <dgm:t>
        <a:bodyPr/>
        <a:lstStyle/>
        <a:p>
          <a:endParaRPr lang="es-ES"/>
        </a:p>
      </dgm:t>
    </dgm:pt>
    <dgm:pt modelId="{D385E251-3933-4574-89B5-EF66B2265124}" type="pres">
      <dgm:prSet presAssocID="{72D391CF-A26A-45C7-8A87-7B271562746B}" presName="connTx" presStyleLbl="parChTrans1D2" presStyleIdx="0" presStyleCnt="2"/>
      <dgm:spPr/>
      <dgm:t>
        <a:bodyPr/>
        <a:lstStyle/>
        <a:p>
          <a:endParaRPr lang="es-ES"/>
        </a:p>
      </dgm:t>
    </dgm:pt>
    <dgm:pt modelId="{35004D20-9C58-4F0B-87DF-805B7F55A6AF}" type="pres">
      <dgm:prSet presAssocID="{1C9CDCE5-FA19-46A0-8C22-8329BD2ED694}" presName="root2" presStyleCnt="0"/>
      <dgm:spPr/>
    </dgm:pt>
    <dgm:pt modelId="{878DA6C8-088B-4D3A-B4EE-FBB41C337A7E}" type="pres">
      <dgm:prSet presAssocID="{1C9CDCE5-FA19-46A0-8C22-8329BD2ED694}" presName="LevelTwoTextNode" presStyleLbl="node2" presStyleIdx="0" presStyleCnt="2">
        <dgm:presLayoutVars>
          <dgm:chPref val="3"/>
        </dgm:presLayoutVars>
      </dgm:prSet>
      <dgm:spPr/>
      <dgm:t>
        <a:bodyPr/>
        <a:lstStyle/>
        <a:p>
          <a:endParaRPr lang="es-ES"/>
        </a:p>
      </dgm:t>
    </dgm:pt>
    <dgm:pt modelId="{D399F29F-E9BB-4436-BBF9-730883B68F8F}" type="pres">
      <dgm:prSet presAssocID="{1C9CDCE5-FA19-46A0-8C22-8329BD2ED694}" presName="level3hierChild" presStyleCnt="0"/>
      <dgm:spPr/>
    </dgm:pt>
    <dgm:pt modelId="{B49DA700-33DE-43DD-9C10-452F5C1FB829}" type="pres">
      <dgm:prSet presAssocID="{95021842-5243-49C5-8231-F1B899234225}" presName="conn2-1" presStyleLbl="parChTrans1D3" presStyleIdx="0" presStyleCnt="4"/>
      <dgm:spPr/>
      <dgm:t>
        <a:bodyPr/>
        <a:lstStyle/>
        <a:p>
          <a:endParaRPr lang="es-ES"/>
        </a:p>
      </dgm:t>
    </dgm:pt>
    <dgm:pt modelId="{D6758536-1FFD-44F2-8A47-3C177224194B}" type="pres">
      <dgm:prSet presAssocID="{95021842-5243-49C5-8231-F1B899234225}" presName="connTx" presStyleLbl="parChTrans1D3" presStyleIdx="0" presStyleCnt="4"/>
      <dgm:spPr/>
      <dgm:t>
        <a:bodyPr/>
        <a:lstStyle/>
        <a:p>
          <a:endParaRPr lang="es-ES"/>
        </a:p>
      </dgm:t>
    </dgm:pt>
    <dgm:pt modelId="{470C1F2A-C45A-49FA-9F2D-F946A38CD7B5}" type="pres">
      <dgm:prSet presAssocID="{9A8B9802-515C-4AAC-B6B4-85FCB2FE9EB3}" presName="root2" presStyleCnt="0"/>
      <dgm:spPr/>
    </dgm:pt>
    <dgm:pt modelId="{A2FBB67A-C58E-472E-982C-6B47608DD6B8}" type="pres">
      <dgm:prSet presAssocID="{9A8B9802-515C-4AAC-B6B4-85FCB2FE9EB3}" presName="LevelTwoTextNode" presStyleLbl="node3" presStyleIdx="0" presStyleCnt="4">
        <dgm:presLayoutVars>
          <dgm:chPref val="3"/>
        </dgm:presLayoutVars>
      </dgm:prSet>
      <dgm:spPr/>
      <dgm:t>
        <a:bodyPr/>
        <a:lstStyle/>
        <a:p>
          <a:endParaRPr lang="es-ES"/>
        </a:p>
      </dgm:t>
    </dgm:pt>
    <dgm:pt modelId="{85226AD3-394E-44A3-818B-F372243F3C91}" type="pres">
      <dgm:prSet presAssocID="{9A8B9802-515C-4AAC-B6B4-85FCB2FE9EB3}" presName="level3hierChild" presStyleCnt="0"/>
      <dgm:spPr/>
    </dgm:pt>
    <dgm:pt modelId="{F7F13574-F5EA-4E0D-909F-2820E8F06AE1}" type="pres">
      <dgm:prSet presAssocID="{03F23A95-555B-45A6-84D1-EB4CA88F8296}" presName="conn2-1" presStyleLbl="parChTrans1D3" presStyleIdx="1" presStyleCnt="4"/>
      <dgm:spPr/>
      <dgm:t>
        <a:bodyPr/>
        <a:lstStyle/>
        <a:p>
          <a:endParaRPr lang="es-ES"/>
        </a:p>
      </dgm:t>
    </dgm:pt>
    <dgm:pt modelId="{A030DC82-5DC1-4DFC-9CB9-C60F7445FD2A}" type="pres">
      <dgm:prSet presAssocID="{03F23A95-555B-45A6-84D1-EB4CA88F8296}" presName="connTx" presStyleLbl="parChTrans1D3" presStyleIdx="1" presStyleCnt="4"/>
      <dgm:spPr/>
      <dgm:t>
        <a:bodyPr/>
        <a:lstStyle/>
        <a:p>
          <a:endParaRPr lang="es-ES"/>
        </a:p>
      </dgm:t>
    </dgm:pt>
    <dgm:pt modelId="{F4BAD987-7A91-4204-ABA8-60CC77671FF5}" type="pres">
      <dgm:prSet presAssocID="{217444AE-ECF0-4BCA-9256-03D815C8504C}" presName="root2" presStyleCnt="0"/>
      <dgm:spPr/>
    </dgm:pt>
    <dgm:pt modelId="{A2E465B8-A55D-4EB6-B008-802F42157C4F}" type="pres">
      <dgm:prSet presAssocID="{217444AE-ECF0-4BCA-9256-03D815C8504C}" presName="LevelTwoTextNode" presStyleLbl="node3" presStyleIdx="1" presStyleCnt="4">
        <dgm:presLayoutVars>
          <dgm:chPref val="3"/>
        </dgm:presLayoutVars>
      </dgm:prSet>
      <dgm:spPr/>
      <dgm:t>
        <a:bodyPr/>
        <a:lstStyle/>
        <a:p>
          <a:endParaRPr lang="es-ES"/>
        </a:p>
      </dgm:t>
    </dgm:pt>
    <dgm:pt modelId="{55463DE7-FF9D-4B3D-8237-C4F0A65D587D}" type="pres">
      <dgm:prSet presAssocID="{217444AE-ECF0-4BCA-9256-03D815C8504C}" presName="level3hierChild" presStyleCnt="0"/>
      <dgm:spPr/>
    </dgm:pt>
    <dgm:pt modelId="{7B95CAA9-59D3-4BE9-95B2-781D1137BB53}" type="pres">
      <dgm:prSet presAssocID="{B42FD329-9307-4577-8088-76C5892FC3C1}" presName="conn2-1" presStyleLbl="parChTrans1D2" presStyleIdx="1" presStyleCnt="2"/>
      <dgm:spPr/>
      <dgm:t>
        <a:bodyPr/>
        <a:lstStyle/>
        <a:p>
          <a:endParaRPr lang="es-ES"/>
        </a:p>
      </dgm:t>
    </dgm:pt>
    <dgm:pt modelId="{A8176942-44FC-4BBF-BB3A-9A6FD64CBC32}" type="pres">
      <dgm:prSet presAssocID="{B42FD329-9307-4577-8088-76C5892FC3C1}" presName="connTx" presStyleLbl="parChTrans1D2" presStyleIdx="1" presStyleCnt="2"/>
      <dgm:spPr/>
      <dgm:t>
        <a:bodyPr/>
        <a:lstStyle/>
        <a:p>
          <a:endParaRPr lang="es-ES"/>
        </a:p>
      </dgm:t>
    </dgm:pt>
    <dgm:pt modelId="{96E8328E-C6DA-4EB2-A875-6626515C91A4}" type="pres">
      <dgm:prSet presAssocID="{06456053-012E-4EA7-A024-311DB2C7D425}" presName="root2" presStyleCnt="0"/>
      <dgm:spPr/>
    </dgm:pt>
    <dgm:pt modelId="{5C4E1F8A-BBDD-4DDC-8ED1-625991333892}" type="pres">
      <dgm:prSet presAssocID="{06456053-012E-4EA7-A024-311DB2C7D425}" presName="LevelTwoTextNode" presStyleLbl="node2" presStyleIdx="1" presStyleCnt="2">
        <dgm:presLayoutVars>
          <dgm:chPref val="3"/>
        </dgm:presLayoutVars>
      </dgm:prSet>
      <dgm:spPr/>
      <dgm:t>
        <a:bodyPr/>
        <a:lstStyle/>
        <a:p>
          <a:endParaRPr lang="es-ES"/>
        </a:p>
      </dgm:t>
    </dgm:pt>
    <dgm:pt modelId="{84E17235-13CC-475E-966C-E38808199015}" type="pres">
      <dgm:prSet presAssocID="{06456053-012E-4EA7-A024-311DB2C7D425}" presName="level3hierChild" presStyleCnt="0"/>
      <dgm:spPr/>
    </dgm:pt>
    <dgm:pt modelId="{AADC19BD-6F3D-42A2-9C81-5A42CED99F64}" type="pres">
      <dgm:prSet presAssocID="{A07207B1-D390-49C3-BA39-464A3B6ADC35}" presName="conn2-1" presStyleLbl="parChTrans1D3" presStyleIdx="2" presStyleCnt="4"/>
      <dgm:spPr/>
      <dgm:t>
        <a:bodyPr/>
        <a:lstStyle/>
        <a:p>
          <a:endParaRPr lang="es-ES"/>
        </a:p>
      </dgm:t>
    </dgm:pt>
    <dgm:pt modelId="{AABFDAB7-5F05-46A0-B466-F8E69E016264}" type="pres">
      <dgm:prSet presAssocID="{A07207B1-D390-49C3-BA39-464A3B6ADC35}" presName="connTx" presStyleLbl="parChTrans1D3" presStyleIdx="2" presStyleCnt="4"/>
      <dgm:spPr/>
      <dgm:t>
        <a:bodyPr/>
        <a:lstStyle/>
        <a:p>
          <a:endParaRPr lang="es-ES"/>
        </a:p>
      </dgm:t>
    </dgm:pt>
    <dgm:pt modelId="{A683E4AB-76FB-4905-9C6C-6133BEE47EB5}" type="pres">
      <dgm:prSet presAssocID="{49639B8A-2A3A-4D6E-8E0B-2D5931DCECD9}" presName="root2" presStyleCnt="0"/>
      <dgm:spPr/>
    </dgm:pt>
    <dgm:pt modelId="{A6099788-B620-476D-8FA3-4B1DAC707BCA}" type="pres">
      <dgm:prSet presAssocID="{49639B8A-2A3A-4D6E-8E0B-2D5931DCECD9}" presName="LevelTwoTextNode" presStyleLbl="node3" presStyleIdx="2" presStyleCnt="4">
        <dgm:presLayoutVars>
          <dgm:chPref val="3"/>
        </dgm:presLayoutVars>
      </dgm:prSet>
      <dgm:spPr/>
      <dgm:t>
        <a:bodyPr/>
        <a:lstStyle/>
        <a:p>
          <a:endParaRPr lang="es-ES"/>
        </a:p>
      </dgm:t>
    </dgm:pt>
    <dgm:pt modelId="{A2990A46-4AD7-41BC-86CE-58DE4EE2F3FB}" type="pres">
      <dgm:prSet presAssocID="{49639B8A-2A3A-4D6E-8E0B-2D5931DCECD9}" presName="level3hierChild" presStyleCnt="0"/>
      <dgm:spPr/>
    </dgm:pt>
    <dgm:pt modelId="{56663013-1FB4-4C7A-A6F5-EDA147BC5374}" type="pres">
      <dgm:prSet presAssocID="{2DCE5E3F-B771-4FA1-AA92-50B5ADB318B0}" presName="conn2-1" presStyleLbl="parChTrans1D3" presStyleIdx="3" presStyleCnt="4"/>
      <dgm:spPr/>
      <dgm:t>
        <a:bodyPr/>
        <a:lstStyle/>
        <a:p>
          <a:endParaRPr lang="es-ES"/>
        </a:p>
      </dgm:t>
    </dgm:pt>
    <dgm:pt modelId="{89B4762D-7967-4D4F-9D60-B9F86A19E208}" type="pres">
      <dgm:prSet presAssocID="{2DCE5E3F-B771-4FA1-AA92-50B5ADB318B0}" presName="connTx" presStyleLbl="parChTrans1D3" presStyleIdx="3" presStyleCnt="4"/>
      <dgm:spPr/>
      <dgm:t>
        <a:bodyPr/>
        <a:lstStyle/>
        <a:p>
          <a:endParaRPr lang="es-ES"/>
        </a:p>
      </dgm:t>
    </dgm:pt>
    <dgm:pt modelId="{7EAF64E2-1F80-45B9-AC90-3E2CC82631E2}" type="pres">
      <dgm:prSet presAssocID="{562C5561-9C32-482D-9E4E-5E651F6278A9}" presName="root2" presStyleCnt="0"/>
      <dgm:spPr/>
    </dgm:pt>
    <dgm:pt modelId="{7150408F-ACFC-4A3E-BD4F-958A8B33471E}" type="pres">
      <dgm:prSet presAssocID="{562C5561-9C32-482D-9E4E-5E651F6278A9}" presName="LevelTwoTextNode" presStyleLbl="node3" presStyleIdx="3" presStyleCnt="4">
        <dgm:presLayoutVars>
          <dgm:chPref val="3"/>
        </dgm:presLayoutVars>
      </dgm:prSet>
      <dgm:spPr/>
      <dgm:t>
        <a:bodyPr/>
        <a:lstStyle/>
        <a:p>
          <a:endParaRPr lang="es-ES"/>
        </a:p>
      </dgm:t>
    </dgm:pt>
    <dgm:pt modelId="{AAEF4785-022E-4C69-BC50-039F544E5466}" type="pres">
      <dgm:prSet presAssocID="{562C5561-9C32-482D-9E4E-5E651F6278A9}" presName="level3hierChild" presStyleCnt="0"/>
      <dgm:spPr/>
    </dgm:pt>
  </dgm:ptLst>
  <dgm:cxnLst>
    <dgm:cxn modelId="{C66DFCBE-2D3E-4582-92B2-39CE699B763E}" srcId="{D56258B9-0C05-40E4-B279-DCE27B28655A}" destId="{06456053-012E-4EA7-A024-311DB2C7D425}" srcOrd="1" destOrd="0" parTransId="{B42FD329-9307-4577-8088-76C5892FC3C1}" sibTransId="{EC26436E-C6D9-44D9-AE87-244CA29570A0}"/>
    <dgm:cxn modelId="{3C04F2FA-C37C-42D8-B7C3-1FA2715F2508}" type="presOf" srcId="{A07207B1-D390-49C3-BA39-464A3B6ADC35}" destId="{AABFDAB7-5F05-46A0-B466-F8E69E016264}" srcOrd="1" destOrd="0" presId="urn:microsoft.com/office/officeart/2005/8/layout/hierarchy2"/>
    <dgm:cxn modelId="{74FEA562-BF16-485E-8EB8-90E10908A707}" srcId="{1C9CDCE5-FA19-46A0-8C22-8329BD2ED694}" destId="{217444AE-ECF0-4BCA-9256-03D815C8504C}" srcOrd="1" destOrd="0" parTransId="{03F23A95-555B-45A6-84D1-EB4CA88F8296}" sibTransId="{64132E66-36DB-437A-8745-721478A442B4}"/>
    <dgm:cxn modelId="{62975E95-6F9C-4067-BDF4-2686C8552150}" srcId="{1E7A7649-C86C-4A9A-9378-1191C35586EE}" destId="{D56258B9-0C05-40E4-B279-DCE27B28655A}" srcOrd="0" destOrd="0" parTransId="{B3E66A50-A215-4969-B6CC-70C62918C31B}" sibTransId="{F1C34603-C344-434E-84C1-0F256AF9DA0A}"/>
    <dgm:cxn modelId="{9EEE817C-B69A-48C0-A5A4-8FE8788B4C58}" type="presOf" srcId="{1C9CDCE5-FA19-46A0-8C22-8329BD2ED694}" destId="{878DA6C8-088B-4D3A-B4EE-FBB41C337A7E}" srcOrd="0" destOrd="0" presId="urn:microsoft.com/office/officeart/2005/8/layout/hierarchy2"/>
    <dgm:cxn modelId="{3DA4E262-AAC7-43CB-B36A-584FAB00C530}" type="presOf" srcId="{9A8B9802-515C-4AAC-B6B4-85FCB2FE9EB3}" destId="{A2FBB67A-C58E-472E-982C-6B47608DD6B8}" srcOrd="0" destOrd="0" presId="urn:microsoft.com/office/officeart/2005/8/layout/hierarchy2"/>
    <dgm:cxn modelId="{A802DC49-E5D0-43E4-9E55-0D3EEDA5CFA2}" type="presOf" srcId="{72D391CF-A26A-45C7-8A87-7B271562746B}" destId="{D385E251-3933-4574-89B5-EF66B2265124}" srcOrd="1" destOrd="0" presId="urn:microsoft.com/office/officeart/2005/8/layout/hierarchy2"/>
    <dgm:cxn modelId="{76362663-A350-49DA-8DB7-4BDD38FE58C4}" type="presOf" srcId="{A07207B1-D390-49C3-BA39-464A3B6ADC35}" destId="{AADC19BD-6F3D-42A2-9C81-5A42CED99F64}" srcOrd="0" destOrd="0" presId="urn:microsoft.com/office/officeart/2005/8/layout/hierarchy2"/>
    <dgm:cxn modelId="{8B776945-0F4D-409F-B46A-330D5FA71956}" type="presOf" srcId="{95021842-5243-49C5-8231-F1B899234225}" destId="{B49DA700-33DE-43DD-9C10-452F5C1FB829}" srcOrd="0" destOrd="0" presId="urn:microsoft.com/office/officeart/2005/8/layout/hierarchy2"/>
    <dgm:cxn modelId="{61D26F5D-9253-4351-A52D-244974538E56}" srcId="{D56258B9-0C05-40E4-B279-DCE27B28655A}" destId="{1C9CDCE5-FA19-46A0-8C22-8329BD2ED694}" srcOrd="0" destOrd="0" parTransId="{72D391CF-A26A-45C7-8A87-7B271562746B}" sibTransId="{5EB19B17-9AF7-4C47-B54D-94DFEB7A4158}"/>
    <dgm:cxn modelId="{1C3D2C9C-C45E-45D8-AF12-124DF3C07656}" type="presOf" srcId="{B42FD329-9307-4577-8088-76C5892FC3C1}" destId="{7B95CAA9-59D3-4BE9-95B2-781D1137BB53}" srcOrd="0" destOrd="0" presId="urn:microsoft.com/office/officeart/2005/8/layout/hierarchy2"/>
    <dgm:cxn modelId="{AA0072F2-D831-43EA-8447-E8ED2A0BFC58}" type="presOf" srcId="{2DCE5E3F-B771-4FA1-AA92-50B5ADB318B0}" destId="{56663013-1FB4-4C7A-A6F5-EDA147BC5374}" srcOrd="0" destOrd="0" presId="urn:microsoft.com/office/officeart/2005/8/layout/hierarchy2"/>
    <dgm:cxn modelId="{1AF25D8B-6F41-4FEA-84B5-64F21E338CAE}" type="presOf" srcId="{2DCE5E3F-B771-4FA1-AA92-50B5ADB318B0}" destId="{89B4762D-7967-4D4F-9D60-B9F86A19E208}" srcOrd="1" destOrd="0" presId="urn:microsoft.com/office/officeart/2005/8/layout/hierarchy2"/>
    <dgm:cxn modelId="{6FE5A149-8000-4656-B5C0-92A309293B57}" type="presOf" srcId="{95021842-5243-49C5-8231-F1B899234225}" destId="{D6758536-1FFD-44F2-8A47-3C177224194B}" srcOrd="1" destOrd="0" presId="urn:microsoft.com/office/officeart/2005/8/layout/hierarchy2"/>
    <dgm:cxn modelId="{097EF16D-C4BC-4D73-BC36-605C3A2E0D04}" srcId="{06456053-012E-4EA7-A024-311DB2C7D425}" destId="{562C5561-9C32-482D-9E4E-5E651F6278A9}" srcOrd="1" destOrd="0" parTransId="{2DCE5E3F-B771-4FA1-AA92-50B5ADB318B0}" sibTransId="{72930BCC-1565-4631-AE46-5528161D5911}"/>
    <dgm:cxn modelId="{53D8FCD1-E86D-4976-83C3-14054D32DF2C}" type="presOf" srcId="{B42FD329-9307-4577-8088-76C5892FC3C1}" destId="{A8176942-44FC-4BBF-BB3A-9A6FD64CBC32}" srcOrd="1" destOrd="0" presId="urn:microsoft.com/office/officeart/2005/8/layout/hierarchy2"/>
    <dgm:cxn modelId="{39436DBD-B5E0-40C5-AE11-A5542D43E421}" type="presOf" srcId="{49639B8A-2A3A-4D6E-8E0B-2D5931DCECD9}" destId="{A6099788-B620-476D-8FA3-4B1DAC707BCA}" srcOrd="0" destOrd="0" presId="urn:microsoft.com/office/officeart/2005/8/layout/hierarchy2"/>
    <dgm:cxn modelId="{3D8DB446-592E-4F25-B664-4F7A15D8B8B9}" type="presOf" srcId="{03F23A95-555B-45A6-84D1-EB4CA88F8296}" destId="{F7F13574-F5EA-4E0D-909F-2820E8F06AE1}" srcOrd="0" destOrd="0" presId="urn:microsoft.com/office/officeart/2005/8/layout/hierarchy2"/>
    <dgm:cxn modelId="{F45A4B36-CADE-410B-A369-43C18749FC3A}" srcId="{06456053-012E-4EA7-A024-311DB2C7D425}" destId="{49639B8A-2A3A-4D6E-8E0B-2D5931DCECD9}" srcOrd="0" destOrd="0" parTransId="{A07207B1-D390-49C3-BA39-464A3B6ADC35}" sibTransId="{FB344C65-3B50-4470-8A99-97E1EF1ADBCE}"/>
    <dgm:cxn modelId="{D8EBC454-3B01-4544-8D4C-8A9EAC051AAE}" type="presOf" srcId="{562C5561-9C32-482D-9E4E-5E651F6278A9}" destId="{7150408F-ACFC-4A3E-BD4F-958A8B33471E}" srcOrd="0" destOrd="0" presId="urn:microsoft.com/office/officeart/2005/8/layout/hierarchy2"/>
    <dgm:cxn modelId="{6F29D633-9579-42D0-BB9B-019357813233}" type="presOf" srcId="{217444AE-ECF0-4BCA-9256-03D815C8504C}" destId="{A2E465B8-A55D-4EB6-B008-802F42157C4F}" srcOrd="0" destOrd="0" presId="urn:microsoft.com/office/officeart/2005/8/layout/hierarchy2"/>
    <dgm:cxn modelId="{EA96574B-BBBA-4F85-B42E-6B4EC306F055}" type="presOf" srcId="{D56258B9-0C05-40E4-B279-DCE27B28655A}" destId="{B9FEF0FC-8275-4DA5-ABCA-341F694D5320}" srcOrd="0" destOrd="0" presId="urn:microsoft.com/office/officeart/2005/8/layout/hierarchy2"/>
    <dgm:cxn modelId="{1B819EFA-3A84-4F63-A76F-863ED65533EA}" srcId="{1C9CDCE5-FA19-46A0-8C22-8329BD2ED694}" destId="{9A8B9802-515C-4AAC-B6B4-85FCB2FE9EB3}" srcOrd="0" destOrd="0" parTransId="{95021842-5243-49C5-8231-F1B899234225}" sibTransId="{15061018-2000-4215-9B25-AC4E73AE2751}"/>
    <dgm:cxn modelId="{6B12A772-6491-4F6B-83C9-C12EEB8B0173}" type="presOf" srcId="{06456053-012E-4EA7-A024-311DB2C7D425}" destId="{5C4E1F8A-BBDD-4DDC-8ED1-625991333892}" srcOrd="0" destOrd="0" presId="urn:microsoft.com/office/officeart/2005/8/layout/hierarchy2"/>
    <dgm:cxn modelId="{CFF1D8BA-BFD3-41F1-A92C-31625294341D}" type="presOf" srcId="{72D391CF-A26A-45C7-8A87-7B271562746B}" destId="{CA031407-7909-4815-9E18-109541C8B4B7}" srcOrd="0" destOrd="0" presId="urn:microsoft.com/office/officeart/2005/8/layout/hierarchy2"/>
    <dgm:cxn modelId="{F1890797-3DCA-477C-BCB5-6363F332CC81}" type="presOf" srcId="{03F23A95-555B-45A6-84D1-EB4CA88F8296}" destId="{A030DC82-5DC1-4DFC-9CB9-C60F7445FD2A}" srcOrd="1" destOrd="0" presId="urn:microsoft.com/office/officeart/2005/8/layout/hierarchy2"/>
    <dgm:cxn modelId="{E66AC40D-2CB6-41A2-A129-0B025E7DA88C}" type="presOf" srcId="{1E7A7649-C86C-4A9A-9378-1191C35586EE}" destId="{8FCAE83E-570A-4E5B-BE0D-84424702395C}" srcOrd="0" destOrd="0" presId="urn:microsoft.com/office/officeart/2005/8/layout/hierarchy2"/>
    <dgm:cxn modelId="{2F24FDC1-D15E-43DB-AD31-7FCEFE451698}" type="presParOf" srcId="{8FCAE83E-570A-4E5B-BE0D-84424702395C}" destId="{33E1249E-632A-44D6-A6BF-EB8080782CC6}" srcOrd="0" destOrd="0" presId="urn:microsoft.com/office/officeart/2005/8/layout/hierarchy2"/>
    <dgm:cxn modelId="{583D8CE1-009D-4323-9B93-485C0B821797}" type="presParOf" srcId="{33E1249E-632A-44D6-A6BF-EB8080782CC6}" destId="{B9FEF0FC-8275-4DA5-ABCA-341F694D5320}" srcOrd="0" destOrd="0" presId="urn:microsoft.com/office/officeart/2005/8/layout/hierarchy2"/>
    <dgm:cxn modelId="{5CC7DA7A-E55E-48CC-ADC9-B3C3CD8318E7}" type="presParOf" srcId="{33E1249E-632A-44D6-A6BF-EB8080782CC6}" destId="{71096F97-4CAC-48C2-8C2B-6632357FA909}" srcOrd="1" destOrd="0" presId="urn:microsoft.com/office/officeart/2005/8/layout/hierarchy2"/>
    <dgm:cxn modelId="{5E743069-A911-4965-93E7-75A56481D619}" type="presParOf" srcId="{71096F97-4CAC-48C2-8C2B-6632357FA909}" destId="{CA031407-7909-4815-9E18-109541C8B4B7}" srcOrd="0" destOrd="0" presId="urn:microsoft.com/office/officeart/2005/8/layout/hierarchy2"/>
    <dgm:cxn modelId="{C43AE51B-B26C-40C0-9C7F-E33039E0A87B}" type="presParOf" srcId="{CA031407-7909-4815-9E18-109541C8B4B7}" destId="{D385E251-3933-4574-89B5-EF66B2265124}" srcOrd="0" destOrd="0" presId="urn:microsoft.com/office/officeart/2005/8/layout/hierarchy2"/>
    <dgm:cxn modelId="{7147825A-6F75-438F-B12B-6B82763E8A73}" type="presParOf" srcId="{71096F97-4CAC-48C2-8C2B-6632357FA909}" destId="{35004D20-9C58-4F0B-87DF-805B7F55A6AF}" srcOrd="1" destOrd="0" presId="urn:microsoft.com/office/officeart/2005/8/layout/hierarchy2"/>
    <dgm:cxn modelId="{C76DF15D-0CD6-42AA-8948-C61DE7E3B9A9}" type="presParOf" srcId="{35004D20-9C58-4F0B-87DF-805B7F55A6AF}" destId="{878DA6C8-088B-4D3A-B4EE-FBB41C337A7E}" srcOrd="0" destOrd="0" presId="urn:microsoft.com/office/officeart/2005/8/layout/hierarchy2"/>
    <dgm:cxn modelId="{C918F21E-4624-4763-ACDF-ADAA89AF2CD2}" type="presParOf" srcId="{35004D20-9C58-4F0B-87DF-805B7F55A6AF}" destId="{D399F29F-E9BB-4436-BBF9-730883B68F8F}" srcOrd="1" destOrd="0" presId="urn:microsoft.com/office/officeart/2005/8/layout/hierarchy2"/>
    <dgm:cxn modelId="{F9EC90D3-059B-4645-B34A-16F41E15C864}" type="presParOf" srcId="{D399F29F-E9BB-4436-BBF9-730883B68F8F}" destId="{B49DA700-33DE-43DD-9C10-452F5C1FB829}" srcOrd="0" destOrd="0" presId="urn:microsoft.com/office/officeart/2005/8/layout/hierarchy2"/>
    <dgm:cxn modelId="{50906A84-0F34-42AE-8E03-743538543DFA}" type="presParOf" srcId="{B49DA700-33DE-43DD-9C10-452F5C1FB829}" destId="{D6758536-1FFD-44F2-8A47-3C177224194B}" srcOrd="0" destOrd="0" presId="urn:microsoft.com/office/officeart/2005/8/layout/hierarchy2"/>
    <dgm:cxn modelId="{272588A8-3CC4-44EE-869E-718C73666629}" type="presParOf" srcId="{D399F29F-E9BB-4436-BBF9-730883B68F8F}" destId="{470C1F2A-C45A-49FA-9F2D-F946A38CD7B5}" srcOrd="1" destOrd="0" presId="urn:microsoft.com/office/officeart/2005/8/layout/hierarchy2"/>
    <dgm:cxn modelId="{58236A33-C111-4517-928E-33053F236B15}" type="presParOf" srcId="{470C1F2A-C45A-49FA-9F2D-F946A38CD7B5}" destId="{A2FBB67A-C58E-472E-982C-6B47608DD6B8}" srcOrd="0" destOrd="0" presId="urn:microsoft.com/office/officeart/2005/8/layout/hierarchy2"/>
    <dgm:cxn modelId="{3F856D3C-7B62-4D88-9F66-2C31A63A68E1}" type="presParOf" srcId="{470C1F2A-C45A-49FA-9F2D-F946A38CD7B5}" destId="{85226AD3-394E-44A3-818B-F372243F3C91}" srcOrd="1" destOrd="0" presId="urn:microsoft.com/office/officeart/2005/8/layout/hierarchy2"/>
    <dgm:cxn modelId="{E1D1C9BA-64A8-43EE-BFC8-12C140FBABD2}" type="presParOf" srcId="{D399F29F-E9BB-4436-BBF9-730883B68F8F}" destId="{F7F13574-F5EA-4E0D-909F-2820E8F06AE1}" srcOrd="2" destOrd="0" presId="urn:microsoft.com/office/officeart/2005/8/layout/hierarchy2"/>
    <dgm:cxn modelId="{10B9D937-B5B9-4E99-B699-43F957328AC4}" type="presParOf" srcId="{F7F13574-F5EA-4E0D-909F-2820E8F06AE1}" destId="{A030DC82-5DC1-4DFC-9CB9-C60F7445FD2A}" srcOrd="0" destOrd="0" presId="urn:microsoft.com/office/officeart/2005/8/layout/hierarchy2"/>
    <dgm:cxn modelId="{4B9AD8D5-3E6E-4E90-8FE9-A59CFA522EF1}" type="presParOf" srcId="{D399F29F-E9BB-4436-BBF9-730883B68F8F}" destId="{F4BAD987-7A91-4204-ABA8-60CC77671FF5}" srcOrd="3" destOrd="0" presId="urn:microsoft.com/office/officeart/2005/8/layout/hierarchy2"/>
    <dgm:cxn modelId="{1648373A-A01A-431F-BF31-C344C6252740}" type="presParOf" srcId="{F4BAD987-7A91-4204-ABA8-60CC77671FF5}" destId="{A2E465B8-A55D-4EB6-B008-802F42157C4F}" srcOrd="0" destOrd="0" presId="urn:microsoft.com/office/officeart/2005/8/layout/hierarchy2"/>
    <dgm:cxn modelId="{B1B3E275-50EE-40AC-84B4-5835D2948491}" type="presParOf" srcId="{F4BAD987-7A91-4204-ABA8-60CC77671FF5}" destId="{55463DE7-FF9D-4B3D-8237-C4F0A65D587D}" srcOrd="1" destOrd="0" presId="urn:microsoft.com/office/officeart/2005/8/layout/hierarchy2"/>
    <dgm:cxn modelId="{7305C8B0-02B4-4425-9076-A57D438DD3EF}" type="presParOf" srcId="{71096F97-4CAC-48C2-8C2B-6632357FA909}" destId="{7B95CAA9-59D3-4BE9-95B2-781D1137BB53}" srcOrd="2" destOrd="0" presId="urn:microsoft.com/office/officeart/2005/8/layout/hierarchy2"/>
    <dgm:cxn modelId="{6E53B111-6DDE-40E9-9F32-7408E78D9ED4}" type="presParOf" srcId="{7B95CAA9-59D3-4BE9-95B2-781D1137BB53}" destId="{A8176942-44FC-4BBF-BB3A-9A6FD64CBC32}" srcOrd="0" destOrd="0" presId="urn:microsoft.com/office/officeart/2005/8/layout/hierarchy2"/>
    <dgm:cxn modelId="{0CD0B0C5-03DF-4227-A1F9-3A0989886FDB}" type="presParOf" srcId="{71096F97-4CAC-48C2-8C2B-6632357FA909}" destId="{96E8328E-C6DA-4EB2-A875-6626515C91A4}" srcOrd="3" destOrd="0" presId="urn:microsoft.com/office/officeart/2005/8/layout/hierarchy2"/>
    <dgm:cxn modelId="{29F8F92F-E131-4E00-A8EF-538E4104D7EE}" type="presParOf" srcId="{96E8328E-C6DA-4EB2-A875-6626515C91A4}" destId="{5C4E1F8A-BBDD-4DDC-8ED1-625991333892}" srcOrd="0" destOrd="0" presId="urn:microsoft.com/office/officeart/2005/8/layout/hierarchy2"/>
    <dgm:cxn modelId="{1C1D52E2-7994-480A-906A-2C7B52057E53}" type="presParOf" srcId="{96E8328E-C6DA-4EB2-A875-6626515C91A4}" destId="{84E17235-13CC-475E-966C-E38808199015}" srcOrd="1" destOrd="0" presId="urn:microsoft.com/office/officeart/2005/8/layout/hierarchy2"/>
    <dgm:cxn modelId="{F7C8C9C9-A88C-40F4-8A02-FD16E4F4D41B}" type="presParOf" srcId="{84E17235-13CC-475E-966C-E38808199015}" destId="{AADC19BD-6F3D-42A2-9C81-5A42CED99F64}" srcOrd="0" destOrd="0" presId="urn:microsoft.com/office/officeart/2005/8/layout/hierarchy2"/>
    <dgm:cxn modelId="{18BB27F3-6574-47F2-B71D-476AECC52CBF}" type="presParOf" srcId="{AADC19BD-6F3D-42A2-9C81-5A42CED99F64}" destId="{AABFDAB7-5F05-46A0-B466-F8E69E016264}" srcOrd="0" destOrd="0" presId="urn:microsoft.com/office/officeart/2005/8/layout/hierarchy2"/>
    <dgm:cxn modelId="{246A9949-7854-4ECC-BAE1-801D9E973186}" type="presParOf" srcId="{84E17235-13CC-475E-966C-E38808199015}" destId="{A683E4AB-76FB-4905-9C6C-6133BEE47EB5}" srcOrd="1" destOrd="0" presId="urn:microsoft.com/office/officeart/2005/8/layout/hierarchy2"/>
    <dgm:cxn modelId="{405A6A60-1FAB-4191-9EE2-D62E96D73EDF}" type="presParOf" srcId="{A683E4AB-76FB-4905-9C6C-6133BEE47EB5}" destId="{A6099788-B620-476D-8FA3-4B1DAC707BCA}" srcOrd="0" destOrd="0" presId="urn:microsoft.com/office/officeart/2005/8/layout/hierarchy2"/>
    <dgm:cxn modelId="{5BDC57E5-994B-4E1D-8CA1-21E6623D51CB}" type="presParOf" srcId="{A683E4AB-76FB-4905-9C6C-6133BEE47EB5}" destId="{A2990A46-4AD7-41BC-86CE-58DE4EE2F3FB}" srcOrd="1" destOrd="0" presId="urn:microsoft.com/office/officeart/2005/8/layout/hierarchy2"/>
    <dgm:cxn modelId="{002F95FD-BF4D-4EE4-8B23-B1899179C992}" type="presParOf" srcId="{84E17235-13CC-475E-966C-E38808199015}" destId="{56663013-1FB4-4C7A-A6F5-EDA147BC5374}" srcOrd="2" destOrd="0" presId="urn:microsoft.com/office/officeart/2005/8/layout/hierarchy2"/>
    <dgm:cxn modelId="{F39F0655-2580-4894-A222-B290FAD25EAF}" type="presParOf" srcId="{56663013-1FB4-4C7A-A6F5-EDA147BC5374}" destId="{89B4762D-7967-4D4F-9D60-B9F86A19E208}" srcOrd="0" destOrd="0" presId="urn:microsoft.com/office/officeart/2005/8/layout/hierarchy2"/>
    <dgm:cxn modelId="{F95B5841-84EA-4212-A1B8-AE2980D07A09}" type="presParOf" srcId="{84E17235-13CC-475E-966C-E38808199015}" destId="{7EAF64E2-1F80-45B9-AC90-3E2CC82631E2}" srcOrd="3" destOrd="0" presId="urn:microsoft.com/office/officeart/2005/8/layout/hierarchy2"/>
    <dgm:cxn modelId="{E22C72D8-67BE-40A1-8B82-BD2CAE1228FD}" type="presParOf" srcId="{7EAF64E2-1F80-45B9-AC90-3E2CC82631E2}" destId="{7150408F-ACFC-4A3E-BD4F-958A8B33471E}" srcOrd="0" destOrd="0" presId="urn:microsoft.com/office/officeart/2005/8/layout/hierarchy2"/>
    <dgm:cxn modelId="{24CE6C74-EA73-4E4C-876D-2BF93540FCB5}" type="presParOf" srcId="{7EAF64E2-1F80-45B9-AC90-3E2CC82631E2}" destId="{AAEF4785-022E-4C69-BC50-039F544E5466}" srcOrd="1" destOrd="0" presId="urn:microsoft.com/office/officeart/2005/8/layout/hierarchy2"/>
  </dgm:cxnLst>
  <dgm:bg>
    <a:solidFill>
      <a:schemeClr val="accent4">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827E0F-B0C5-42EB-AC2D-938F5167B970}" type="doc">
      <dgm:prSet loTypeId="urn:microsoft.com/office/officeart/2018/2/layout/IconVerticalSolidList" loCatId="icon" qsTypeId="urn:microsoft.com/office/officeart/2005/8/quickstyle/simple1" qsCatId="simple" csTypeId="urn:microsoft.com/office/officeart/2005/8/colors/accent4_2" csCatId="accent4" phldr="1"/>
      <dgm:spPr/>
      <dgm:t>
        <a:bodyPr/>
        <a:lstStyle/>
        <a:p>
          <a:endParaRPr lang="en-US"/>
        </a:p>
      </dgm:t>
    </dgm:pt>
    <dgm:pt modelId="{109C0612-26B3-4D85-B5AF-D06877CF3486}">
      <dgm:prSet custT="1"/>
      <dgm:spPr/>
      <dgm:t>
        <a:bodyPr/>
        <a:lstStyle/>
        <a:p>
          <a:pPr>
            <a:lnSpc>
              <a:spcPct val="100000"/>
            </a:lnSpc>
          </a:pPr>
          <a:r>
            <a:rPr lang="es-ES" sz="1900" b="1" dirty="0"/>
            <a:t>PASO 1: </a:t>
          </a:r>
          <a:r>
            <a:rPr lang="es-ES" sz="1400" b="1" dirty="0"/>
            <a:t>CÁLCULO DE LA BR</a:t>
          </a:r>
          <a:endParaRPr lang="en-US" sz="1400" dirty="0"/>
        </a:p>
      </dgm:t>
    </dgm:pt>
    <dgm:pt modelId="{3CD9B924-0DDD-4E29-9796-75A03CD08909}" type="parTrans" cxnId="{34C8FFDE-7E88-4FB1-8CA9-F73F47AED707}">
      <dgm:prSet/>
      <dgm:spPr/>
      <dgm:t>
        <a:bodyPr/>
        <a:lstStyle/>
        <a:p>
          <a:endParaRPr lang="en-US"/>
        </a:p>
      </dgm:t>
    </dgm:pt>
    <dgm:pt modelId="{BAE7425D-F861-4187-822D-72DF42B05015}" type="sibTrans" cxnId="{34C8FFDE-7E88-4FB1-8CA9-F73F47AED707}">
      <dgm:prSet/>
      <dgm:spPr/>
      <dgm:t>
        <a:bodyPr/>
        <a:lstStyle/>
        <a:p>
          <a:endParaRPr lang="en-US"/>
        </a:p>
      </dgm:t>
    </dgm:pt>
    <dgm:pt modelId="{550D5E93-0899-4C77-B03B-E435D12D88D3}">
      <dgm:prSet/>
      <dgm:spPr/>
      <dgm:t>
        <a:bodyPr/>
        <a:lstStyle/>
        <a:p>
          <a:pPr>
            <a:lnSpc>
              <a:spcPct val="100000"/>
            </a:lnSpc>
          </a:pPr>
          <a:r>
            <a:rPr lang="es-ES" b="1" dirty="0"/>
            <a:t>PASO 2: CÁLCULO DE LA PRESTACIÓN</a:t>
          </a:r>
          <a:endParaRPr lang="en-US" dirty="0"/>
        </a:p>
      </dgm:t>
    </dgm:pt>
    <dgm:pt modelId="{CC7F0849-7496-43FC-AC2D-64D82DA2DE7F}" type="parTrans" cxnId="{F1DA1A30-A98E-4B3F-8082-D2058CA7CB50}">
      <dgm:prSet/>
      <dgm:spPr/>
      <dgm:t>
        <a:bodyPr/>
        <a:lstStyle/>
        <a:p>
          <a:endParaRPr lang="en-US"/>
        </a:p>
      </dgm:t>
    </dgm:pt>
    <dgm:pt modelId="{E2E50740-62F6-483C-8F49-273A3F9901CB}" type="sibTrans" cxnId="{F1DA1A30-A98E-4B3F-8082-D2058CA7CB50}">
      <dgm:prSet/>
      <dgm:spPr/>
      <dgm:t>
        <a:bodyPr/>
        <a:lstStyle/>
        <a:p>
          <a:endParaRPr lang="en-US"/>
        </a:p>
      </dgm:t>
    </dgm:pt>
    <dgm:pt modelId="{56A35BDC-2CC5-4AFC-8E16-CC06DDBDC766}">
      <dgm:prSet/>
      <dgm:spPr/>
      <dgm:t>
        <a:bodyPr/>
        <a:lstStyle/>
        <a:p>
          <a:pPr>
            <a:lnSpc>
              <a:spcPct val="100000"/>
            </a:lnSpc>
            <a:buFont typeface="Arial" panose="020B0604020202020204" pitchFamily="34" charset="0"/>
            <a:buNone/>
          </a:pPr>
          <a:r>
            <a:rPr lang="es-ES" dirty="0"/>
            <a:t>Los 6 primeros meses: BR x 30 x 0,70</a:t>
          </a:r>
          <a:endParaRPr lang="en-US" dirty="0"/>
        </a:p>
      </dgm:t>
    </dgm:pt>
    <dgm:pt modelId="{FE3BEB3B-F821-4758-AFED-2B77FA07A090}" type="parTrans" cxnId="{65FC9826-3ED6-4B78-BAD3-C6B607486967}">
      <dgm:prSet/>
      <dgm:spPr/>
      <dgm:t>
        <a:bodyPr/>
        <a:lstStyle/>
        <a:p>
          <a:endParaRPr lang="en-US"/>
        </a:p>
      </dgm:t>
    </dgm:pt>
    <dgm:pt modelId="{D8BCBDBC-AAE6-4A3C-833F-C5352B35FB96}" type="sibTrans" cxnId="{65FC9826-3ED6-4B78-BAD3-C6B607486967}">
      <dgm:prSet/>
      <dgm:spPr/>
      <dgm:t>
        <a:bodyPr/>
        <a:lstStyle/>
        <a:p>
          <a:endParaRPr lang="en-US"/>
        </a:p>
      </dgm:t>
    </dgm:pt>
    <dgm:pt modelId="{63076C56-2C0F-4068-B512-0AB9C70A5C3D}">
      <dgm:prSet/>
      <dgm:spPr/>
      <dgm:t>
        <a:bodyPr/>
        <a:lstStyle/>
        <a:p>
          <a:pPr>
            <a:lnSpc>
              <a:spcPct val="100000"/>
            </a:lnSpc>
            <a:buFont typeface="Arial" panose="020B0604020202020204" pitchFamily="34" charset="0"/>
            <a:buNone/>
          </a:pPr>
          <a:r>
            <a:rPr lang="es-ES" dirty="0"/>
            <a:t>El 7º mes y los siguientes: BR x 30x 0,60</a:t>
          </a:r>
          <a:endParaRPr lang="en-US" dirty="0"/>
        </a:p>
      </dgm:t>
    </dgm:pt>
    <dgm:pt modelId="{2AD65826-2DE0-42F3-A5B5-3892E2FD4565}" type="parTrans" cxnId="{1365B9A3-13A0-4395-AAE5-91429843FB70}">
      <dgm:prSet/>
      <dgm:spPr/>
      <dgm:t>
        <a:bodyPr/>
        <a:lstStyle/>
        <a:p>
          <a:endParaRPr lang="en-US"/>
        </a:p>
      </dgm:t>
    </dgm:pt>
    <dgm:pt modelId="{FCE7EE9F-7526-4030-992F-67D50F61905C}" type="sibTrans" cxnId="{1365B9A3-13A0-4395-AAE5-91429843FB70}">
      <dgm:prSet/>
      <dgm:spPr/>
      <dgm:t>
        <a:bodyPr/>
        <a:lstStyle/>
        <a:p>
          <a:endParaRPr lang="en-US"/>
        </a:p>
      </dgm:t>
    </dgm:pt>
    <dgm:pt modelId="{52B5968A-8737-495B-BA00-E0939210F328}">
      <dgm:prSet/>
      <dgm:spPr/>
      <dgm:t>
        <a:bodyPr/>
        <a:lstStyle/>
        <a:p>
          <a:pPr>
            <a:lnSpc>
              <a:spcPct val="100000"/>
            </a:lnSpc>
          </a:pPr>
          <a:r>
            <a:rPr lang="es-ES" b="1" dirty="0"/>
            <a:t>PASO 3: CALCULAR LOS LÍMITES</a:t>
          </a:r>
          <a:endParaRPr lang="en-US" dirty="0"/>
        </a:p>
      </dgm:t>
    </dgm:pt>
    <dgm:pt modelId="{1283E65B-1816-4295-A7F8-11D5F1337BBE}" type="parTrans" cxnId="{DF73F47C-E145-4D8B-AA91-A6D0FC1D8672}">
      <dgm:prSet/>
      <dgm:spPr/>
      <dgm:t>
        <a:bodyPr/>
        <a:lstStyle/>
        <a:p>
          <a:endParaRPr lang="en-US"/>
        </a:p>
      </dgm:t>
    </dgm:pt>
    <dgm:pt modelId="{39CEF45A-0CCB-4B02-BB9C-759BA1A58234}" type="sibTrans" cxnId="{DF73F47C-E145-4D8B-AA91-A6D0FC1D8672}">
      <dgm:prSet/>
      <dgm:spPr/>
      <dgm:t>
        <a:bodyPr/>
        <a:lstStyle/>
        <a:p>
          <a:endParaRPr lang="en-US"/>
        </a:p>
      </dgm:t>
    </dgm:pt>
    <dgm:pt modelId="{FA7C0E64-35DE-4746-AD6E-9BC2565E02BE}">
      <dgm:prSet custT="1"/>
      <dgm:spPr/>
      <dgm:t>
        <a:bodyPr/>
        <a:lstStyle/>
        <a:p>
          <a:pPr>
            <a:lnSpc>
              <a:spcPct val="100000"/>
            </a:lnSpc>
          </a:pPr>
          <a:r>
            <a:rPr lang="es-ES" sz="2000" dirty="0"/>
            <a:t>PASO 4: </a:t>
          </a:r>
          <a:r>
            <a:rPr lang="es-ES" sz="1600" dirty="0"/>
            <a:t>Comparar el importe de la prestación (importe del paso 2), con el límite (importe del paso 3) y coger el menor. Ese será el importe a cobrar.</a:t>
          </a:r>
        </a:p>
      </dgm:t>
    </dgm:pt>
    <dgm:pt modelId="{C0BA4FA3-B156-4B36-B781-4126EC9A1197}" type="parTrans" cxnId="{F7D70BA1-13B0-40AB-9D6C-9CF22AD8390A}">
      <dgm:prSet/>
      <dgm:spPr/>
      <dgm:t>
        <a:bodyPr/>
        <a:lstStyle/>
        <a:p>
          <a:endParaRPr lang="es-ES"/>
        </a:p>
      </dgm:t>
    </dgm:pt>
    <dgm:pt modelId="{9F2F0327-F5B2-4570-9871-C0485F42679B}" type="sibTrans" cxnId="{F7D70BA1-13B0-40AB-9D6C-9CF22AD8390A}">
      <dgm:prSet/>
      <dgm:spPr/>
      <dgm:t>
        <a:bodyPr/>
        <a:lstStyle/>
        <a:p>
          <a:endParaRPr lang="es-ES"/>
        </a:p>
      </dgm:t>
    </dgm:pt>
    <dgm:pt modelId="{3395CD08-E64D-4630-AB78-B1AD3F4572AC}" type="pres">
      <dgm:prSet presAssocID="{85827E0F-B0C5-42EB-AC2D-938F5167B970}" presName="root" presStyleCnt="0">
        <dgm:presLayoutVars>
          <dgm:dir/>
          <dgm:resizeHandles val="exact"/>
        </dgm:presLayoutVars>
      </dgm:prSet>
      <dgm:spPr/>
      <dgm:t>
        <a:bodyPr/>
        <a:lstStyle/>
        <a:p>
          <a:endParaRPr lang="es-ES"/>
        </a:p>
      </dgm:t>
    </dgm:pt>
    <dgm:pt modelId="{1EDF0AAC-FF7A-4807-977A-003FFE69697C}" type="pres">
      <dgm:prSet presAssocID="{109C0612-26B3-4D85-B5AF-D06877CF3486}" presName="compNode" presStyleCnt="0"/>
      <dgm:spPr/>
    </dgm:pt>
    <dgm:pt modelId="{DE69FFFE-9651-4E54-836B-70CE69289D2D}" type="pres">
      <dgm:prSet presAssocID="{109C0612-26B3-4D85-B5AF-D06877CF3486}" presName="bgRect" presStyleLbl="bgShp" presStyleIdx="0" presStyleCnt="4" custLinFactNeighborX="315" custLinFactNeighborY="8712"/>
      <dgm:spPr/>
    </dgm:pt>
    <dgm:pt modelId="{FE0361F9-8EAF-431A-BFDD-969769B43C38}" type="pres">
      <dgm:prSet presAssocID="{109C0612-26B3-4D85-B5AF-D06877CF3486}"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s-ES"/>
        </a:p>
      </dgm:t>
      <dgm:extLst>
        <a:ext uri="{E40237B7-FDA0-4F09-8148-C483321AD2D9}">
          <dgm14:cNvPr xmlns:dgm14="http://schemas.microsoft.com/office/drawing/2010/diagram" id="0" name="" descr="Matemáticas"/>
        </a:ext>
      </dgm:extLst>
    </dgm:pt>
    <dgm:pt modelId="{152B6555-DF25-44E6-BE46-D0BFAE288A88}" type="pres">
      <dgm:prSet presAssocID="{109C0612-26B3-4D85-B5AF-D06877CF3486}" presName="spaceRect" presStyleCnt="0"/>
      <dgm:spPr/>
    </dgm:pt>
    <dgm:pt modelId="{A79FBEBC-5C7D-4DDC-A3C1-3C4258CE6087}" type="pres">
      <dgm:prSet presAssocID="{109C0612-26B3-4D85-B5AF-D06877CF3486}" presName="parTx" presStyleLbl="revTx" presStyleIdx="0" presStyleCnt="5">
        <dgm:presLayoutVars>
          <dgm:chMax val="0"/>
          <dgm:chPref val="0"/>
        </dgm:presLayoutVars>
      </dgm:prSet>
      <dgm:spPr/>
      <dgm:t>
        <a:bodyPr/>
        <a:lstStyle/>
        <a:p>
          <a:endParaRPr lang="es-ES"/>
        </a:p>
      </dgm:t>
    </dgm:pt>
    <dgm:pt modelId="{D6701A8A-70B2-4EB6-B323-5D96A63555FA}" type="pres">
      <dgm:prSet presAssocID="{BAE7425D-F861-4187-822D-72DF42B05015}" presName="sibTrans" presStyleCnt="0"/>
      <dgm:spPr/>
    </dgm:pt>
    <dgm:pt modelId="{3CDD7149-E914-4311-BA6F-B26B08CC8BEE}" type="pres">
      <dgm:prSet presAssocID="{550D5E93-0899-4C77-B03B-E435D12D88D3}" presName="compNode" presStyleCnt="0"/>
      <dgm:spPr/>
    </dgm:pt>
    <dgm:pt modelId="{B1B78EEB-551B-41D4-809C-3E57CD8E5E75}" type="pres">
      <dgm:prSet presAssocID="{550D5E93-0899-4C77-B03B-E435D12D88D3}" presName="bgRect" presStyleLbl="bgShp" presStyleIdx="1" presStyleCnt="4"/>
      <dgm:spPr/>
    </dgm:pt>
    <dgm:pt modelId="{F5D4CD85-766F-4AB2-BA41-27BC9B4CADAA}" type="pres">
      <dgm:prSet presAssocID="{550D5E93-0899-4C77-B03B-E435D12D88D3}" presName="iconRect" presStyleLbl="node1" presStyleIdx="1" presStyleCnt="4"/>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s-ES"/>
        </a:p>
      </dgm:t>
      <dgm:extLst>
        <a:ext uri="{E40237B7-FDA0-4F09-8148-C483321AD2D9}">
          <dgm14:cNvPr xmlns:dgm14="http://schemas.microsoft.com/office/drawing/2010/diagram" id="0" name="" descr="Calculator"/>
        </a:ext>
      </dgm:extLst>
    </dgm:pt>
    <dgm:pt modelId="{979A7C69-420D-4C3B-87FC-9D10448C56E7}" type="pres">
      <dgm:prSet presAssocID="{550D5E93-0899-4C77-B03B-E435D12D88D3}" presName="spaceRect" presStyleCnt="0"/>
      <dgm:spPr/>
    </dgm:pt>
    <dgm:pt modelId="{D4D91586-2DDD-4DD9-B2E5-B45648D6015B}" type="pres">
      <dgm:prSet presAssocID="{550D5E93-0899-4C77-B03B-E435D12D88D3}" presName="parTx" presStyleLbl="revTx" presStyleIdx="1" presStyleCnt="5">
        <dgm:presLayoutVars>
          <dgm:chMax val="0"/>
          <dgm:chPref val="0"/>
        </dgm:presLayoutVars>
      </dgm:prSet>
      <dgm:spPr/>
      <dgm:t>
        <a:bodyPr/>
        <a:lstStyle/>
        <a:p>
          <a:endParaRPr lang="es-ES"/>
        </a:p>
      </dgm:t>
    </dgm:pt>
    <dgm:pt modelId="{49317FC1-F6F6-476C-8201-DD1BB45F7A43}" type="pres">
      <dgm:prSet presAssocID="{550D5E93-0899-4C77-B03B-E435D12D88D3}" presName="desTx" presStyleLbl="revTx" presStyleIdx="2" presStyleCnt="5" custScaleX="120297">
        <dgm:presLayoutVars/>
      </dgm:prSet>
      <dgm:spPr/>
      <dgm:t>
        <a:bodyPr/>
        <a:lstStyle/>
        <a:p>
          <a:endParaRPr lang="es-ES"/>
        </a:p>
      </dgm:t>
    </dgm:pt>
    <dgm:pt modelId="{595B93BC-653B-46E2-8894-F2A59B3DDBFE}" type="pres">
      <dgm:prSet presAssocID="{E2E50740-62F6-483C-8F49-273A3F9901CB}" presName="sibTrans" presStyleCnt="0"/>
      <dgm:spPr/>
    </dgm:pt>
    <dgm:pt modelId="{834EA53C-86DD-4EFC-918F-B33AD8B244BD}" type="pres">
      <dgm:prSet presAssocID="{52B5968A-8737-495B-BA00-E0939210F328}" presName="compNode" presStyleCnt="0"/>
      <dgm:spPr/>
    </dgm:pt>
    <dgm:pt modelId="{1BA0C900-DF36-46E1-BB12-43B4C27818FD}" type="pres">
      <dgm:prSet presAssocID="{52B5968A-8737-495B-BA00-E0939210F328}" presName="bgRect" presStyleLbl="bgShp" presStyleIdx="2" presStyleCnt="4"/>
      <dgm:spPr/>
    </dgm:pt>
    <dgm:pt modelId="{DAE58E96-A3CC-428E-937D-3DB9F25B2D56}" type="pres">
      <dgm:prSet presAssocID="{52B5968A-8737-495B-BA00-E0939210F328}"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xmlns="" r:embed="rId6"/>
              </a:ext>
            </a:extLst>
          </a:blip>
          <a:srcRect/>
          <a:stretch>
            <a:fillRect/>
          </a:stretch>
        </a:blipFill>
      </dgm:spPr>
      <dgm:extLst>
        <a:ext uri="{E40237B7-FDA0-4F09-8148-C483321AD2D9}">
          <dgm14:cNvPr xmlns:dgm14="http://schemas.microsoft.com/office/drawing/2010/diagram" id="0" name="" descr="Flecha derecha"/>
        </a:ext>
      </dgm:extLst>
    </dgm:pt>
    <dgm:pt modelId="{6E672854-B4FF-4612-8C7B-C789A35A5B8F}" type="pres">
      <dgm:prSet presAssocID="{52B5968A-8737-495B-BA00-E0939210F328}" presName="spaceRect" presStyleCnt="0"/>
      <dgm:spPr/>
    </dgm:pt>
    <dgm:pt modelId="{609A1AF7-1BE5-4C24-905F-D6A37F95FD5F}" type="pres">
      <dgm:prSet presAssocID="{52B5968A-8737-495B-BA00-E0939210F328}" presName="parTx" presStyleLbl="revTx" presStyleIdx="3" presStyleCnt="5">
        <dgm:presLayoutVars>
          <dgm:chMax val="0"/>
          <dgm:chPref val="0"/>
        </dgm:presLayoutVars>
      </dgm:prSet>
      <dgm:spPr/>
      <dgm:t>
        <a:bodyPr/>
        <a:lstStyle/>
        <a:p>
          <a:endParaRPr lang="es-ES"/>
        </a:p>
      </dgm:t>
    </dgm:pt>
    <dgm:pt modelId="{14F04BB8-1D58-442F-9E2F-E698B72F9612}" type="pres">
      <dgm:prSet presAssocID="{39CEF45A-0CCB-4B02-BB9C-759BA1A58234}" presName="sibTrans" presStyleCnt="0"/>
      <dgm:spPr/>
    </dgm:pt>
    <dgm:pt modelId="{B66FCEEE-1ACE-49AA-A867-4B099EF770EA}" type="pres">
      <dgm:prSet presAssocID="{FA7C0E64-35DE-4746-AD6E-9BC2565E02BE}" presName="compNode" presStyleCnt="0"/>
      <dgm:spPr/>
    </dgm:pt>
    <dgm:pt modelId="{98B94D43-099E-45BF-8677-52A7DF76C35A}" type="pres">
      <dgm:prSet presAssocID="{FA7C0E64-35DE-4746-AD6E-9BC2565E02BE}" presName="bgRect" presStyleLbl="bgShp" presStyleIdx="3" presStyleCnt="4" custLinFactNeighborY="846"/>
      <dgm:spPr/>
    </dgm:pt>
    <dgm:pt modelId="{9065C265-E290-4A49-B434-1D959EB6C7CE}" type="pres">
      <dgm:prSet presAssocID="{FA7C0E64-35DE-4746-AD6E-9BC2565E02BE}"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xmlns="" r:embed="rId8"/>
              </a:ext>
            </a:extLst>
          </a:blip>
          <a:srcRect/>
          <a:stretch>
            <a:fillRect/>
          </a:stretch>
        </a:blipFill>
      </dgm:spPr>
      <dgm:extLst>
        <a:ext uri="{E40237B7-FDA0-4F09-8148-C483321AD2D9}">
          <dgm14:cNvPr xmlns:dgm14="http://schemas.microsoft.com/office/drawing/2010/diagram" id="0" name="" descr="Euro"/>
        </a:ext>
      </dgm:extLst>
    </dgm:pt>
    <dgm:pt modelId="{51B4AC44-9729-472C-B5CA-DCBBB72C5C35}" type="pres">
      <dgm:prSet presAssocID="{FA7C0E64-35DE-4746-AD6E-9BC2565E02BE}" presName="spaceRect" presStyleCnt="0"/>
      <dgm:spPr/>
    </dgm:pt>
    <dgm:pt modelId="{CE66AE27-5D29-4783-9272-689E93DDA33C}" type="pres">
      <dgm:prSet presAssocID="{FA7C0E64-35DE-4746-AD6E-9BC2565E02BE}" presName="parTx" presStyleLbl="revTx" presStyleIdx="4" presStyleCnt="5">
        <dgm:presLayoutVars>
          <dgm:chMax val="0"/>
          <dgm:chPref val="0"/>
        </dgm:presLayoutVars>
      </dgm:prSet>
      <dgm:spPr/>
      <dgm:t>
        <a:bodyPr/>
        <a:lstStyle/>
        <a:p>
          <a:endParaRPr lang="es-ES"/>
        </a:p>
      </dgm:t>
    </dgm:pt>
  </dgm:ptLst>
  <dgm:cxnLst>
    <dgm:cxn modelId="{9DDE43F5-3AEA-48B4-B191-84EAECD10066}" type="presOf" srcId="{63076C56-2C0F-4068-B512-0AB9C70A5C3D}" destId="{49317FC1-F6F6-476C-8201-DD1BB45F7A43}" srcOrd="0" destOrd="1" presId="urn:microsoft.com/office/officeart/2018/2/layout/IconVerticalSolidList"/>
    <dgm:cxn modelId="{1365B9A3-13A0-4395-AAE5-91429843FB70}" srcId="{550D5E93-0899-4C77-B03B-E435D12D88D3}" destId="{63076C56-2C0F-4068-B512-0AB9C70A5C3D}" srcOrd="1" destOrd="0" parTransId="{2AD65826-2DE0-42F3-A5B5-3892E2FD4565}" sibTransId="{FCE7EE9F-7526-4030-992F-67D50F61905C}"/>
    <dgm:cxn modelId="{40B312E5-4238-45E8-B7FF-0BE613D7C7E2}" type="presOf" srcId="{FA7C0E64-35DE-4746-AD6E-9BC2565E02BE}" destId="{CE66AE27-5D29-4783-9272-689E93DDA33C}" srcOrd="0" destOrd="0" presId="urn:microsoft.com/office/officeart/2018/2/layout/IconVerticalSolidList"/>
    <dgm:cxn modelId="{34C8FFDE-7E88-4FB1-8CA9-F73F47AED707}" srcId="{85827E0F-B0C5-42EB-AC2D-938F5167B970}" destId="{109C0612-26B3-4D85-B5AF-D06877CF3486}" srcOrd="0" destOrd="0" parTransId="{3CD9B924-0DDD-4E29-9796-75A03CD08909}" sibTransId="{BAE7425D-F861-4187-822D-72DF42B05015}"/>
    <dgm:cxn modelId="{2722894A-ED0A-4B0E-8981-F561B0CD8AED}" type="presOf" srcId="{109C0612-26B3-4D85-B5AF-D06877CF3486}" destId="{A79FBEBC-5C7D-4DDC-A3C1-3C4258CE6087}" srcOrd="0" destOrd="0" presId="urn:microsoft.com/office/officeart/2018/2/layout/IconVerticalSolidList"/>
    <dgm:cxn modelId="{F7D70BA1-13B0-40AB-9D6C-9CF22AD8390A}" srcId="{85827E0F-B0C5-42EB-AC2D-938F5167B970}" destId="{FA7C0E64-35DE-4746-AD6E-9BC2565E02BE}" srcOrd="3" destOrd="0" parTransId="{C0BA4FA3-B156-4B36-B781-4126EC9A1197}" sibTransId="{9F2F0327-F5B2-4570-9871-C0485F42679B}"/>
    <dgm:cxn modelId="{8FC9B9D0-6289-481D-B680-C812ECCA0CB1}" type="presOf" srcId="{85827E0F-B0C5-42EB-AC2D-938F5167B970}" destId="{3395CD08-E64D-4630-AB78-B1AD3F4572AC}" srcOrd="0" destOrd="0" presId="urn:microsoft.com/office/officeart/2018/2/layout/IconVerticalSolidList"/>
    <dgm:cxn modelId="{F1DA1A30-A98E-4B3F-8082-D2058CA7CB50}" srcId="{85827E0F-B0C5-42EB-AC2D-938F5167B970}" destId="{550D5E93-0899-4C77-B03B-E435D12D88D3}" srcOrd="1" destOrd="0" parTransId="{CC7F0849-7496-43FC-AC2D-64D82DA2DE7F}" sibTransId="{E2E50740-62F6-483C-8F49-273A3F9901CB}"/>
    <dgm:cxn modelId="{65FC9826-3ED6-4B78-BAD3-C6B607486967}" srcId="{550D5E93-0899-4C77-B03B-E435D12D88D3}" destId="{56A35BDC-2CC5-4AFC-8E16-CC06DDBDC766}" srcOrd="0" destOrd="0" parTransId="{FE3BEB3B-F821-4758-AFED-2B77FA07A090}" sibTransId="{D8BCBDBC-AAE6-4A3C-833F-C5352B35FB96}"/>
    <dgm:cxn modelId="{2D63C2FA-3A00-4623-AC46-103D41297FE0}" type="presOf" srcId="{550D5E93-0899-4C77-B03B-E435D12D88D3}" destId="{D4D91586-2DDD-4DD9-B2E5-B45648D6015B}" srcOrd="0" destOrd="0" presId="urn:microsoft.com/office/officeart/2018/2/layout/IconVerticalSolidList"/>
    <dgm:cxn modelId="{DF73F47C-E145-4D8B-AA91-A6D0FC1D8672}" srcId="{85827E0F-B0C5-42EB-AC2D-938F5167B970}" destId="{52B5968A-8737-495B-BA00-E0939210F328}" srcOrd="2" destOrd="0" parTransId="{1283E65B-1816-4295-A7F8-11D5F1337BBE}" sibTransId="{39CEF45A-0CCB-4B02-BB9C-759BA1A58234}"/>
    <dgm:cxn modelId="{DC2739CB-F9DA-4D45-B937-0FB6479441AA}" type="presOf" srcId="{56A35BDC-2CC5-4AFC-8E16-CC06DDBDC766}" destId="{49317FC1-F6F6-476C-8201-DD1BB45F7A43}" srcOrd="0" destOrd="0" presId="urn:microsoft.com/office/officeart/2018/2/layout/IconVerticalSolidList"/>
    <dgm:cxn modelId="{30C7DABE-9A3C-4573-BDD6-AD3F271525A2}" type="presOf" srcId="{52B5968A-8737-495B-BA00-E0939210F328}" destId="{609A1AF7-1BE5-4C24-905F-D6A37F95FD5F}" srcOrd="0" destOrd="0" presId="urn:microsoft.com/office/officeart/2018/2/layout/IconVerticalSolidList"/>
    <dgm:cxn modelId="{322C362C-B5FA-4C55-96C7-DFCD1B6F7AC2}" type="presParOf" srcId="{3395CD08-E64D-4630-AB78-B1AD3F4572AC}" destId="{1EDF0AAC-FF7A-4807-977A-003FFE69697C}" srcOrd="0" destOrd="0" presId="urn:microsoft.com/office/officeart/2018/2/layout/IconVerticalSolidList"/>
    <dgm:cxn modelId="{36779ABA-A567-41CB-9902-83AC44145BDC}" type="presParOf" srcId="{1EDF0AAC-FF7A-4807-977A-003FFE69697C}" destId="{DE69FFFE-9651-4E54-836B-70CE69289D2D}" srcOrd="0" destOrd="0" presId="urn:microsoft.com/office/officeart/2018/2/layout/IconVerticalSolidList"/>
    <dgm:cxn modelId="{D03B6EA9-D8A5-493C-A9DD-E27716C11D43}" type="presParOf" srcId="{1EDF0AAC-FF7A-4807-977A-003FFE69697C}" destId="{FE0361F9-8EAF-431A-BFDD-969769B43C38}" srcOrd="1" destOrd="0" presId="urn:microsoft.com/office/officeart/2018/2/layout/IconVerticalSolidList"/>
    <dgm:cxn modelId="{149E8652-E852-4278-B9A2-7C22023839C6}" type="presParOf" srcId="{1EDF0AAC-FF7A-4807-977A-003FFE69697C}" destId="{152B6555-DF25-44E6-BE46-D0BFAE288A88}" srcOrd="2" destOrd="0" presId="urn:microsoft.com/office/officeart/2018/2/layout/IconVerticalSolidList"/>
    <dgm:cxn modelId="{53D1815C-E15A-460D-9D5A-3312863E1951}" type="presParOf" srcId="{1EDF0AAC-FF7A-4807-977A-003FFE69697C}" destId="{A79FBEBC-5C7D-4DDC-A3C1-3C4258CE6087}" srcOrd="3" destOrd="0" presId="urn:microsoft.com/office/officeart/2018/2/layout/IconVerticalSolidList"/>
    <dgm:cxn modelId="{F401B844-0BC5-4420-95C7-0AB319D5C58F}" type="presParOf" srcId="{3395CD08-E64D-4630-AB78-B1AD3F4572AC}" destId="{D6701A8A-70B2-4EB6-B323-5D96A63555FA}" srcOrd="1" destOrd="0" presId="urn:microsoft.com/office/officeart/2018/2/layout/IconVerticalSolidList"/>
    <dgm:cxn modelId="{C0FBFE54-2C5C-417E-BDCB-C5537C037D9F}" type="presParOf" srcId="{3395CD08-E64D-4630-AB78-B1AD3F4572AC}" destId="{3CDD7149-E914-4311-BA6F-B26B08CC8BEE}" srcOrd="2" destOrd="0" presId="urn:microsoft.com/office/officeart/2018/2/layout/IconVerticalSolidList"/>
    <dgm:cxn modelId="{7540C8F2-CC6A-407C-9381-AC1CCBB8AB66}" type="presParOf" srcId="{3CDD7149-E914-4311-BA6F-B26B08CC8BEE}" destId="{B1B78EEB-551B-41D4-809C-3E57CD8E5E75}" srcOrd="0" destOrd="0" presId="urn:microsoft.com/office/officeart/2018/2/layout/IconVerticalSolidList"/>
    <dgm:cxn modelId="{0E2EFC85-F4C9-49E2-8384-BA26060FDD7B}" type="presParOf" srcId="{3CDD7149-E914-4311-BA6F-B26B08CC8BEE}" destId="{F5D4CD85-766F-4AB2-BA41-27BC9B4CADAA}" srcOrd="1" destOrd="0" presId="urn:microsoft.com/office/officeart/2018/2/layout/IconVerticalSolidList"/>
    <dgm:cxn modelId="{F8442D8F-DF75-4EEF-9DDF-A45BE589502D}" type="presParOf" srcId="{3CDD7149-E914-4311-BA6F-B26B08CC8BEE}" destId="{979A7C69-420D-4C3B-87FC-9D10448C56E7}" srcOrd="2" destOrd="0" presId="urn:microsoft.com/office/officeart/2018/2/layout/IconVerticalSolidList"/>
    <dgm:cxn modelId="{1076DFC8-BFCC-4FF1-9C7B-B61D8702D23C}" type="presParOf" srcId="{3CDD7149-E914-4311-BA6F-B26B08CC8BEE}" destId="{D4D91586-2DDD-4DD9-B2E5-B45648D6015B}" srcOrd="3" destOrd="0" presId="urn:microsoft.com/office/officeart/2018/2/layout/IconVerticalSolidList"/>
    <dgm:cxn modelId="{8834CCAA-6782-4614-A8D0-2D31A3537A77}" type="presParOf" srcId="{3CDD7149-E914-4311-BA6F-B26B08CC8BEE}" destId="{49317FC1-F6F6-476C-8201-DD1BB45F7A43}" srcOrd="4" destOrd="0" presId="urn:microsoft.com/office/officeart/2018/2/layout/IconVerticalSolidList"/>
    <dgm:cxn modelId="{A59ECA6C-1F2E-4C9C-927A-B59686E05771}" type="presParOf" srcId="{3395CD08-E64D-4630-AB78-B1AD3F4572AC}" destId="{595B93BC-653B-46E2-8894-F2A59B3DDBFE}" srcOrd="3" destOrd="0" presId="urn:microsoft.com/office/officeart/2018/2/layout/IconVerticalSolidList"/>
    <dgm:cxn modelId="{CA4D6670-6182-41B3-BEC8-C1F51F359EB4}" type="presParOf" srcId="{3395CD08-E64D-4630-AB78-B1AD3F4572AC}" destId="{834EA53C-86DD-4EFC-918F-B33AD8B244BD}" srcOrd="4" destOrd="0" presId="urn:microsoft.com/office/officeart/2018/2/layout/IconVerticalSolidList"/>
    <dgm:cxn modelId="{97E0A7FD-8B02-43AB-9976-9740E5281A67}" type="presParOf" srcId="{834EA53C-86DD-4EFC-918F-B33AD8B244BD}" destId="{1BA0C900-DF36-46E1-BB12-43B4C27818FD}" srcOrd="0" destOrd="0" presId="urn:microsoft.com/office/officeart/2018/2/layout/IconVerticalSolidList"/>
    <dgm:cxn modelId="{FDD3D63E-2D70-4A65-99AF-339F44BE3AD1}" type="presParOf" srcId="{834EA53C-86DD-4EFC-918F-B33AD8B244BD}" destId="{DAE58E96-A3CC-428E-937D-3DB9F25B2D56}" srcOrd="1" destOrd="0" presId="urn:microsoft.com/office/officeart/2018/2/layout/IconVerticalSolidList"/>
    <dgm:cxn modelId="{E52B1618-33C3-4834-A8AE-CEF05D357D13}" type="presParOf" srcId="{834EA53C-86DD-4EFC-918F-B33AD8B244BD}" destId="{6E672854-B4FF-4612-8C7B-C789A35A5B8F}" srcOrd="2" destOrd="0" presId="urn:microsoft.com/office/officeart/2018/2/layout/IconVerticalSolidList"/>
    <dgm:cxn modelId="{1FAC7B59-81A4-4EA5-B12D-4D5335D8A08D}" type="presParOf" srcId="{834EA53C-86DD-4EFC-918F-B33AD8B244BD}" destId="{609A1AF7-1BE5-4C24-905F-D6A37F95FD5F}" srcOrd="3" destOrd="0" presId="urn:microsoft.com/office/officeart/2018/2/layout/IconVerticalSolidList"/>
    <dgm:cxn modelId="{6F64E065-9226-4820-9ED4-CDEF159519D3}" type="presParOf" srcId="{3395CD08-E64D-4630-AB78-B1AD3F4572AC}" destId="{14F04BB8-1D58-442F-9E2F-E698B72F9612}" srcOrd="5" destOrd="0" presId="urn:microsoft.com/office/officeart/2018/2/layout/IconVerticalSolidList"/>
    <dgm:cxn modelId="{A1FED7A2-CF2C-4A98-B3DA-5D31C168D4EB}" type="presParOf" srcId="{3395CD08-E64D-4630-AB78-B1AD3F4572AC}" destId="{B66FCEEE-1ACE-49AA-A867-4B099EF770EA}" srcOrd="6" destOrd="0" presId="urn:microsoft.com/office/officeart/2018/2/layout/IconVerticalSolidList"/>
    <dgm:cxn modelId="{191E0E74-EF3E-4200-A5E3-7714B5F4AA85}" type="presParOf" srcId="{B66FCEEE-1ACE-49AA-A867-4B099EF770EA}" destId="{98B94D43-099E-45BF-8677-52A7DF76C35A}" srcOrd="0" destOrd="0" presId="urn:microsoft.com/office/officeart/2018/2/layout/IconVerticalSolidList"/>
    <dgm:cxn modelId="{F6DE9946-C156-43A2-B209-D34D0F4FFAEE}" type="presParOf" srcId="{B66FCEEE-1ACE-49AA-A867-4B099EF770EA}" destId="{9065C265-E290-4A49-B434-1D959EB6C7CE}" srcOrd="1" destOrd="0" presId="urn:microsoft.com/office/officeart/2018/2/layout/IconVerticalSolidList"/>
    <dgm:cxn modelId="{A725D3D2-3BE1-40CA-892F-4F0942D7869B}" type="presParOf" srcId="{B66FCEEE-1ACE-49AA-A867-4B099EF770EA}" destId="{51B4AC44-9729-472C-B5CA-DCBBB72C5C35}" srcOrd="2" destOrd="0" presId="urn:microsoft.com/office/officeart/2018/2/layout/IconVerticalSolidList"/>
    <dgm:cxn modelId="{A780BF4F-D274-474F-88BC-E7388F71B39E}" type="presParOf" srcId="{B66FCEEE-1ACE-49AA-A867-4B099EF770EA}" destId="{CE66AE27-5D29-4783-9272-689E93DDA3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FEF0FC-8275-4DA5-ABCA-341F694D5320}">
      <dsp:nvSpPr>
        <dsp:cNvPr id="0" name=""/>
        <dsp:cNvSpPr/>
      </dsp:nvSpPr>
      <dsp:spPr>
        <a:xfrm>
          <a:off x="103952" y="1317608"/>
          <a:ext cx="1526700" cy="763350"/>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CAUSAS</a:t>
          </a:r>
        </a:p>
      </dsp:txBody>
      <dsp:txXfrm>
        <a:off x="126310" y="1339966"/>
        <a:ext cx="1481984" cy="718634"/>
      </dsp:txXfrm>
    </dsp:sp>
    <dsp:sp modelId="{CA031407-7909-4815-9E18-109541C8B4B7}">
      <dsp:nvSpPr>
        <dsp:cNvPr id="0" name=""/>
        <dsp:cNvSpPr/>
      </dsp:nvSpPr>
      <dsp:spPr>
        <a:xfrm rot="18289469">
          <a:off x="1401306" y="1240142"/>
          <a:ext cx="1069371" cy="40429"/>
        </a:xfrm>
        <a:custGeom>
          <a:avLst/>
          <a:gdLst/>
          <a:ahLst/>
          <a:cxnLst/>
          <a:rect l="0" t="0" r="0" b="0"/>
          <a:pathLst>
            <a:path>
              <a:moveTo>
                <a:pt x="0" y="20214"/>
              </a:moveTo>
              <a:lnTo>
                <a:pt x="1069371" y="20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1909258" y="1233623"/>
        <a:ext cx="53468" cy="53468"/>
      </dsp:txXfrm>
    </dsp:sp>
    <dsp:sp modelId="{878DA6C8-088B-4D3A-B4EE-FBB41C337A7E}">
      <dsp:nvSpPr>
        <dsp:cNvPr id="0" name=""/>
        <dsp:cNvSpPr/>
      </dsp:nvSpPr>
      <dsp:spPr>
        <a:xfrm>
          <a:off x="2241332" y="439756"/>
          <a:ext cx="1526700" cy="763350"/>
        </a:xfrm>
        <a:prstGeom prst="roundRect">
          <a:avLst>
            <a:gd name="adj" fmla="val 10000"/>
          </a:avLst>
        </a:prstGeom>
        <a:solidFill>
          <a:schemeClr val="bg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accent1">
                  <a:lumMod val="50000"/>
                </a:schemeClr>
              </a:solidFill>
            </a:rPr>
            <a:t>COMÚN: no originada en el trabajo</a:t>
          </a:r>
          <a:endParaRPr lang="es-ES" sz="1000" kern="1200" dirty="0">
            <a:solidFill>
              <a:schemeClr val="accent1">
                <a:lumMod val="50000"/>
              </a:schemeClr>
            </a:solidFill>
          </a:endParaRPr>
        </a:p>
      </dsp:txBody>
      <dsp:txXfrm>
        <a:off x="2263690" y="462114"/>
        <a:ext cx="1481984" cy="718634"/>
      </dsp:txXfrm>
    </dsp:sp>
    <dsp:sp modelId="{B49DA700-33DE-43DD-9C10-452F5C1FB829}">
      <dsp:nvSpPr>
        <dsp:cNvPr id="0" name=""/>
        <dsp:cNvSpPr/>
      </dsp:nvSpPr>
      <dsp:spPr>
        <a:xfrm rot="19457599">
          <a:off x="3697345" y="581753"/>
          <a:ext cx="752054" cy="40429"/>
        </a:xfrm>
        <a:custGeom>
          <a:avLst/>
          <a:gdLst/>
          <a:ahLst/>
          <a:cxnLst/>
          <a:rect l="0" t="0" r="0" b="0"/>
          <a:pathLst>
            <a:path>
              <a:moveTo>
                <a:pt x="0" y="20214"/>
              </a:moveTo>
              <a:lnTo>
                <a:pt x="752054" y="202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054571" y="583166"/>
        <a:ext cx="37602" cy="37602"/>
      </dsp:txXfrm>
    </dsp:sp>
    <dsp:sp modelId="{A2FBB67A-C58E-472E-982C-6B47608DD6B8}">
      <dsp:nvSpPr>
        <dsp:cNvPr id="0" name=""/>
        <dsp:cNvSpPr/>
      </dsp:nvSpPr>
      <dsp:spPr>
        <a:xfrm>
          <a:off x="4378713" y="829"/>
          <a:ext cx="1526700" cy="76335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ENFERMEDAD COMÚN</a:t>
          </a:r>
        </a:p>
      </dsp:txBody>
      <dsp:txXfrm>
        <a:off x="4401071" y="23187"/>
        <a:ext cx="1481984" cy="718634"/>
      </dsp:txXfrm>
    </dsp:sp>
    <dsp:sp modelId="{F7F13574-F5EA-4E0D-909F-2820E8F06AE1}">
      <dsp:nvSpPr>
        <dsp:cNvPr id="0" name=""/>
        <dsp:cNvSpPr/>
      </dsp:nvSpPr>
      <dsp:spPr>
        <a:xfrm rot="2142401">
          <a:off x="3697345" y="1020679"/>
          <a:ext cx="752054" cy="40429"/>
        </a:xfrm>
        <a:custGeom>
          <a:avLst/>
          <a:gdLst/>
          <a:ahLst/>
          <a:cxnLst/>
          <a:rect l="0" t="0" r="0" b="0"/>
          <a:pathLst>
            <a:path>
              <a:moveTo>
                <a:pt x="0" y="20214"/>
              </a:moveTo>
              <a:lnTo>
                <a:pt x="752054" y="202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054571" y="1022093"/>
        <a:ext cx="37602" cy="37602"/>
      </dsp:txXfrm>
    </dsp:sp>
    <dsp:sp modelId="{A2E465B8-A55D-4EB6-B008-802F42157C4F}">
      <dsp:nvSpPr>
        <dsp:cNvPr id="0" name=""/>
        <dsp:cNvSpPr/>
      </dsp:nvSpPr>
      <dsp:spPr>
        <a:xfrm>
          <a:off x="4378713" y="878682"/>
          <a:ext cx="1526700" cy="76335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ACCIDENTE NO LABORAL</a:t>
          </a:r>
        </a:p>
      </dsp:txBody>
      <dsp:txXfrm>
        <a:off x="4401071" y="901040"/>
        <a:ext cx="1481984" cy="718634"/>
      </dsp:txXfrm>
    </dsp:sp>
    <dsp:sp modelId="{7B95CAA9-59D3-4BE9-95B2-781D1137BB53}">
      <dsp:nvSpPr>
        <dsp:cNvPr id="0" name=""/>
        <dsp:cNvSpPr/>
      </dsp:nvSpPr>
      <dsp:spPr>
        <a:xfrm rot="3310531">
          <a:off x="1401306" y="2117995"/>
          <a:ext cx="1069371" cy="40429"/>
        </a:xfrm>
        <a:custGeom>
          <a:avLst/>
          <a:gdLst/>
          <a:ahLst/>
          <a:cxnLst/>
          <a:rect l="0" t="0" r="0" b="0"/>
          <a:pathLst>
            <a:path>
              <a:moveTo>
                <a:pt x="0" y="20214"/>
              </a:moveTo>
              <a:lnTo>
                <a:pt x="1069371" y="20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1909258" y="2111476"/>
        <a:ext cx="53468" cy="53468"/>
      </dsp:txXfrm>
    </dsp:sp>
    <dsp:sp modelId="{5C4E1F8A-BBDD-4DDC-8ED1-625991333892}">
      <dsp:nvSpPr>
        <dsp:cNvPr id="0" name=""/>
        <dsp:cNvSpPr/>
      </dsp:nvSpPr>
      <dsp:spPr>
        <a:xfrm>
          <a:off x="2241332" y="2195461"/>
          <a:ext cx="1526700" cy="763350"/>
        </a:xfrm>
        <a:prstGeom prst="roundRect">
          <a:avLst>
            <a:gd name="adj" fmla="val 10000"/>
          </a:avLst>
        </a:prstGeom>
        <a:solidFill>
          <a:schemeClr val="bg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accent1">
                  <a:lumMod val="50000"/>
                </a:schemeClr>
              </a:solidFill>
            </a:rPr>
            <a:t>LABORAL: Originadas en el trabajo. Por aquí se cobra más.</a:t>
          </a:r>
          <a:endParaRPr lang="es-ES" sz="1000" kern="1200" dirty="0">
            <a:solidFill>
              <a:schemeClr val="accent1">
                <a:lumMod val="50000"/>
              </a:schemeClr>
            </a:solidFill>
          </a:endParaRPr>
        </a:p>
      </dsp:txBody>
      <dsp:txXfrm>
        <a:off x="2263690" y="2217819"/>
        <a:ext cx="1481984" cy="718634"/>
      </dsp:txXfrm>
    </dsp:sp>
    <dsp:sp modelId="{AADC19BD-6F3D-42A2-9C81-5A42CED99F64}">
      <dsp:nvSpPr>
        <dsp:cNvPr id="0" name=""/>
        <dsp:cNvSpPr/>
      </dsp:nvSpPr>
      <dsp:spPr>
        <a:xfrm rot="19457599">
          <a:off x="3697345" y="2337458"/>
          <a:ext cx="752054" cy="40429"/>
        </a:xfrm>
        <a:custGeom>
          <a:avLst/>
          <a:gdLst/>
          <a:ahLst/>
          <a:cxnLst/>
          <a:rect l="0" t="0" r="0" b="0"/>
          <a:pathLst>
            <a:path>
              <a:moveTo>
                <a:pt x="0" y="20214"/>
              </a:moveTo>
              <a:lnTo>
                <a:pt x="752054" y="202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054571" y="2338872"/>
        <a:ext cx="37602" cy="37602"/>
      </dsp:txXfrm>
    </dsp:sp>
    <dsp:sp modelId="{A6099788-B620-476D-8FA3-4B1DAC707BCA}">
      <dsp:nvSpPr>
        <dsp:cNvPr id="0" name=""/>
        <dsp:cNvSpPr/>
      </dsp:nvSpPr>
      <dsp:spPr>
        <a:xfrm>
          <a:off x="4378713" y="1756535"/>
          <a:ext cx="1526700" cy="76335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ENFERMEDAD </a:t>
          </a:r>
          <a:r>
            <a:rPr lang="es-ES" sz="1000" kern="1200" dirty="0" smtClean="0">
              <a:solidFill>
                <a:schemeClr val="accent1">
                  <a:lumMod val="50000"/>
                </a:schemeClr>
              </a:solidFill>
            </a:rPr>
            <a:t>LABORAL: Se produce como consecuencia del desarrollo del propio trabajo. El COVID lo fue.</a:t>
          </a:r>
          <a:endParaRPr lang="es-ES" sz="1000" kern="1200" dirty="0">
            <a:solidFill>
              <a:schemeClr val="accent1">
                <a:lumMod val="50000"/>
              </a:schemeClr>
            </a:solidFill>
          </a:endParaRPr>
        </a:p>
      </dsp:txBody>
      <dsp:txXfrm>
        <a:off x="4401071" y="1778893"/>
        <a:ext cx="1481984" cy="718634"/>
      </dsp:txXfrm>
    </dsp:sp>
    <dsp:sp modelId="{56663013-1FB4-4C7A-A6F5-EDA147BC5374}">
      <dsp:nvSpPr>
        <dsp:cNvPr id="0" name=""/>
        <dsp:cNvSpPr/>
      </dsp:nvSpPr>
      <dsp:spPr>
        <a:xfrm rot="2142401">
          <a:off x="3697345" y="2776385"/>
          <a:ext cx="752054" cy="40429"/>
        </a:xfrm>
        <a:custGeom>
          <a:avLst/>
          <a:gdLst/>
          <a:ahLst/>
          <a:cxnLst/>
          <a:rect l="0" t="0" r="0" b="0"/>
          <a:pathLst>
            <a:path>
              <a:moveTo>
                <a:pt x="0" y="20214"/>
              </a:moveTo>
              <a:lnTo>
                <a:pt x="752054" y="202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054571" y="2777798"/>
        <a:ext cx="37602" cy="37602"/>
      </dsp:txXfrm>
    </dsp:sp>
    <dsp:sp modelId="{7150408F-ACFC-4A3E-BD4F-958A8B33471E}">
      <dsp:nvSpPr>
        <dsp:cNvPr id="0" name=""/>
        <dsp:cNvSpPr/>
      </dsp:nvSpPr>
      <dsp:spPr>
        <a:xfrm>
          <a:off x="4378713" y="2634388"/>
          <a:ext cx="1526700" cy="76335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ACCIDENTE </a:t>
          </a:r>
          <a:r>
            <a:rPr lang="es-ES" sz="1000" kern="1200" dirty="0" smtClean="0">
              <a:solidFill>
                <a:schemeClr val="accent1">
                  <a:lumMod val="50000"/>
                </a:schemeClr>
              </a:solidFill>
            </a:rPr>
            <a:t>LABORAL: que se haya producido en el trabajo o que sea accidente in itinere.*</a:t>
          </a:r>
          <a:endParaRPr lang="es-ES" sz="1000" kern="1200" dirty="0">
            <a:solidFill>
              <a:schemeClr val="accent1">
                <a:lumMod val="50000"/>
              </a:schemeClr>
            </a:solidFill>
          </a:endParaRPr>
        </a:p>
      </dsp:txBody>
      <dsp:txXfrm>
        <a:off x="4401071" y="2656746"/>
        <a:ext cx="1481984" cy="718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69FFFE-9651-4E54-836B-70CE69289D2D}">
      <dsp:nvSpPr>
        <dsp:cNvPr id="0" name=""/>
        <dsp:cNvSpPr/>
      </dsp:nvSpPr>
      <dsp:spPr>
        <a:xfrm>
          <a:off x="-144409" y="115314"/>
          <a:ext cx="8734425" cy="12003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0361F9-8EAF-431A-BFDD-969769B43C38}">
      <dsp:nvSpPr>
        <dsp:cNvPr id="0" name=""/>
        <dsp:cNvSpPr/>
      </dsp:nvSpPr>
      <dsp:spPr>
        <a:xfrm>
          <a:off x="191172" y="280813"/>
          <a:ext cx="660172" cy="660172"/>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9FBEBC-5C7D-4DDC-A3C1-3C4258CE6087}">
      <dsp:nvSpPr>
        <dsp:cNvPr id="0" name=""/>
        <dsp:cNvSpPr/>
      </dsp:nvSpPr>
      <dsp:spPr>
        <a:xfrm>
          <a:off x="1214438" y="10743"/>
          <a:ext cx="7345351"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844550">
            <a:lnSpc>
              <a:spcPct val="100000"/>
            </a:lnSpc>
            <a:spcBef>
              <a:spcPct val="0"/>
            </a:spcBef>
            <a:spcAft>
              <a:spcPct val="35000"/>
            </a:spcAft>
          </a:pPr>
          <a:r>
            <a:rPr lang="es-ES" sz="1900" b="1" kern="1200" dirty="0"/>
            <a:t>PASO 1: </a:t>
          </a:r>
          <a:r>
            <a:rPr lang="es-ES" sz="1400" b="1" kern="1200" dirty="0"/>
            <a:t>CÁLCULO DE LA BR</a:t>
          </a:r>
          <a:endParaRPr lang="en-US" sz="1400" kern="1200" dirty="0"/>
        </a:p>
      </dsp:txBody>
      <dsp:txXfrm>
        <a:off x="1214438" y="10743"/>
        <a:ext cx="7345351" cy="1200313"/>
      </dsp:txXfrm>
    </dsp:sp>
    <dsp:sp modelId="{B1B78EEB-551B-41D4-809C-3E57CD8E5E75}">
      <dsp:nvSpPr>
        <dsp:cNvPr id="0" name=""/>
        <dsp:cNvSpPr/>
      </dsp:nvSpPr>
      <dsp:spPr>
        <a:xfrm>
          <a:off x="-171922" y="1511134"/>
          <a:ext cx="8734425" cy="12003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D4CD85-766F-4AB2-BA41-27BC9B4CADAA}">
      <dsp:nvSpPr>
        <dsp:cNvPr id="0" name=""/>
        <dsp:cNvSpPr/>
      </dsp:nvSpPr>
      <dsp:spPr>
        <a:xfrm>
          <a:off x="191172" y="1781205"/>
          <a:ext cx="660172" cy="660172"/>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D91586-2DDD-4DD9-B2E5-B45648D6015B}">
      <dsp:nvSpPr>
        <dsp:cNvPr id="0" name=""/>
        <dsp:cNvSpPr/>
      </dsp:nvSpPr>
      <dsp:spPr>
        <a:xfrm>
          <a:off x="1214438" y="1511134"/>
          <a:ext cx="3930491"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977900">
            <a:lnSpc>
              <a:spcPct val="100000"/>
            </a:lnSpc>
            <a:spcBef>
              <a:spcPct val="0"/>
            </a:spcBef>
            <a:spcAft>
              <a:spcPct val="35000"/>
            </a:spcAft>
          </a:pPr>
          <a:r>
            <a:rPr lang="es-ES" sz="2200" b="1" kern="1200" dirty="0"/>
            <a:t>PASO 2: CÁLCULO DE LA PRESTACIÓN</a:t>
          </a:r>
          <a:endParaRPr lang="en-US" sz="2200" kern="1200" dirty="0"/>
        </a:p>
      </dsp:txBody>
      <dsp:txXfrm>
        <a:off x="1214438" y="1511134"/>
        <a:ext cx="3930491" cy="1200313"/>
      </dsp:txXfrm>
    </dsp:sp>
    <dsp:sp modelId="{49317FC1-F6F6-476C-8201-DD1BB45F7A43}">
      <dsp:nvSpPr>
        <dsp:cNvPr id="0" name=""/>
        <dsp:cNvSpPr/>
      </dsp:nvSpPr>
      <dsp:spPr>
        <a:xfrm>
          <a:off x="4798373" y="1511134"/>
          <a:ext cx="4107974"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711200">
            <a:lnSpc>
              <a:spcPct val="100000"/>
            </a:lnSpc>
            <a:spcBef>
              <a:spcPct val="0"/>
            </a:spcBef>
            <a:spcAft>
              <a:spcPct val="35000"/>
            </a:spcAft>
            <a:buFont typeface="Arial" panose="020B0604020202020204" pitchFamily="34" charset="0"/>
            <a:buNone/>
          </a:pPr>
          <a:r>
            <a:rPr lang="es-ES" sz="1600" kern="1200" dirty="0"/>
            <a:t>Los 6 primeros meses: BR x 30 x 0,70</a:t>
          </a:r>
          <a:endParaRPr lang="en-US" sz="1600" kern="1200" dirty="0"/>
        </a:p>
        <a:p>
          <a:pPr lvl="0" algn="l" defTabSz="711200">
            <a:lnSpc>
              <a:spcPct val="100000"/>
            </a:lnSpc>
            <a:spcBef>
              <a:spcPct val="0"/>
            </a:spcBef>
            <a:spcAft>
              <a:spcPct val="35000"/>
            </a:spcAft>
            <a:buFont typeface="Arial" panose="020B0604020202020204" pitchFamily="34" charset="0"/>
            <a:buNone/>
          </a:pPr>
          <a:r>
            <a:rPr lang="es-ES" sz="1600" kern="1200" dirty="0"/>
            <a:t>El 7º mes y los siguientes: BR x 30x 0,60</a:t>
          </a:r>
          <a:endParaRPr lang="en-US" sz="1600" kern="1200" dirty="0"/>
        </a:p>
      </dsp:txBody>
      <dsp:txXfrm>
        <a:off x="4798373" y="1511134"/>
        <a:ext cx="4107974" cy="1200313"/>
      </dsp:txXfrm>
    </dsp:sp>
    <dsp:sp modelId="{1BA0C900-DF36-46E1-BB12-43B4C27818FD}">
      <dsp:nvSpPr>
        <dsp:cNvPr id="0" name=""/>
        <dsp:cNvSpPr/>
      </dsp:nvSpPr>
      <dsp:spPr>
        <a:xfrm>
          <a:off x="-171922" y="3011526"/>
          <a:ext cx="8734425" cy="12003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58E96-A3CC-428E-937D-3DB9F25B2D56}">
      <dsp:nvSpPr>
        <dsp:cNvPr id="0" name=""/>
        <dsp:cNvSpPr/>
      </dsp:nvSpPr>
      <dsp:spPr>
        <a:xfrm>
          <a:off x="191172" y="3281596"/>
          <a:ext cx="660172" cy="660172"/>
        </a:xfrm>
        <a:prstGeom prst="rect">
          <a:avLst/>
        </a:prstGeom>
        <a:blipFill>
          <a:blip xmlns:r="http://schemas.openxmlformats.org/officeDocument/2006/relationships" r:embed="rId5">
            <a:extLst>
              <a:ext uri="{96DAC541-7B7A-43D3-8B79-37D633B846F1}">
                <asvg:svgBlip xmlns:asvg="http://schemas.microsoft.com/office/drawing/2016/SVG/main" xmlns=""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9A1AF7-1BE5-4C24-905F-D6A37F95FD5F}">
      <dsp:nvSpPr>
        <dsp:cNvPr id="0" name=""/>
        <dsp:cNvSpPr/>
      </dsp:nvSpPr>
      <dsp:spPr>
        <a:xfrm>
          <a:off x="1214438" y="3011526"/>
          <a:ext cx="7345351"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977900">
            <a:lnSpc>
              <a:spcPct val="100000"/>
            </a:lnSpc>
            <a:spcBef>
              <a:spcPct val="0"/>
            </a:spcBef>
            <a:spcAft>
              <a:spcPct val="35000"/>
            </a:spcAft>
          </a:pPr>
          <a:r>
            <a:rPr lang="es-ES" sz="2200" b="1" kern="1200" dirty="0"/>
            <a:t>PASO 3: CALCULAR LOS LÍMITES</a:t>
          </a:r>
          <a:endParaRPr lang="en-US" sz="2200" kern="1200" dirty="0"/>
        </a:p>
      </dsp:txBody>
      <dsp:txXfrm>
        <a:off x="1214438" y="3011526"/>
        <a:ext cx="7345351" cy="1200313"/>
      </dsp:txXfrm>
    </dsp:sp>
    <dsp:sp modelId="{98B94D43-099E-45BF-8677-52A7DF76C35A}">
      <dsp:nvSpPr>
        <dsp:cNvPr id="0" name=""/>
        <dsp:cNvSpPr/>
      </dsp:nvSpPr>
      <dsp:spPr>
        <a:xfrm>
          <a:off x="-171922" y="4522072"/>
          <a:ext cx="8734425" cy="12003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65C265-E290-4A49-B434-1D959EB6C7CE}">
      <dsp:nvSpPr>
        <dsp:cNvPr id="0" name=""/>
        <dsp:cNvSpPr/>
      </dsp:nvSpPr>
      <dsp:spPr>
        <a:xfrm>
          <a:off x="191172" y="4781987"/>
          <a:ext cx="660172" cy="660172"/>
        </a:xfrm>
        <a:prstGeom prst="rect">
          <a:avLst/>
        </a:prstGeom>
        <a:blipFill>
          <a:blip xmlns:r="http://schemas.openxmlformats.org/officeDocument/2006/relationships" r:embed="rId7">
            <a:extLst>
              <a:ext uri="{96DAC541-7B7A-43D3-8B79-37D633B846F1}">
                <asvg:svgBlip xmlns:asvg="http://schemas.microsoft.com/office/drawing/2016/SVG/main" xmlns=""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66AE27-5D29-4783-9272-689E93DDA33C}">
      <dsp:nvSpPr>
        <dsp:cNvPr id="0" name=""/>
        <dsp:cNvSpPr/>
      </dsp:nvSpPr>
      <dsp:spPr>
        <a:xfrm>
          <a:off x="1214438" y="4511917"/>
          <a:ext cx="7345351"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889000">
            <a:lnSpc>
              <a:spcPct val="100000"/>
            </a:lnSpc>
            <a:spcBef>
              <a:spcPct val="0"/>
            </a:spcBef>
            <a:spcAft>
              <a:spcPct val="35000"/>
            </a:spcAft>
          </a:pPr>
          <a:r>
            <a:rPr lang="es-ES" sz="2000" kern="1200" dirty="0"/>
            <a:t>PASO 4: </a:t>
          </a:r>
          <a:r>
            <a:rPr lang="es-ES" sz="1600" kern="1200" dirty="0"/>
            <a:t>Comparar el importe de la prestación (importe del paso 2), con el límite (importe del paso 3) y coger el menor. Ese será el importe a cobrar.</a:t>
          </a:r>
        </a:p>
      </dsp:txBody>
      <dsp:txXfrm>
        <a:off x="1214438" y="4511917"/>
        <a:ext cx="7345351" cy="12003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DDCDBF-B891-4131-A463-372EF0472DD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EF8AF16-8E54-4A38-A61F-94A53B07E8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24A4663-F42D-4CFC-87DE-277E4C9DD4EF}"/>
              </a:ext>
            </a:extLst>
          </p:cNvPr>
          <p:cNvSpPr>
            <a:spLocks noGrp="1"/>
          </p:cNvSpPr>
          <p:nvPr>
            <p:ph type="dt" sz="half" idx="10"/>
          </p:nvPr>
        </p:nvSpPr>
        <p:spPr/>
        <p:txBody>
          <a:bodyPr/>
          <a:lstStyle/>
          <a:p>
            <a:fld id="{6E5A1375-5E48-45CD-B1FF-BA3248025E3D}" type="datetimeFigureOut">
              <a:rPr lang="es-ES" smtClean="0"/>
              <a:t>07/02/2024</a:t>
            </a:fld>
            <a:endParaRPr lang="es-ES"/>
          </a:p>
        </p:txBody>
      </p:sp>
      <p:sp>
        <p:nvSpPr>
          <p:cNvPr id="5" name="Marcador de pie de página 4">
            <a:extLst>
              <a:ext uri="{FF2B5EF4-FFF2-40B4-BE49-F238E27FC236}">
                <a16:creationId xmlns:a16="http://schemas.microsoft.com/office/drawing/2014/main" id="{15D27954-4079-4288-B1D0-625F7CB02D4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F9C1A22-6597-4AED-BFA8-C1D2FB9E4654}"/>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821958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5F3B1-5251-405C-8049-8CD04FF1231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6FB7A6B-4597-49FB-819F-639390FD127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F45C0CF-4243-4380-8153-80E4E99974D1}"/>
              </a:ext>
            </a:extLst>
          </p:cNvPr>
          <p:cNvSpPr>
            <a:spLocks noGrp="1"/>
          </p:cNvSpPr>
          <p:nvPr>
            <p:ph type="dt" sz="half" idx="10"/>
          </p:nvPr>
        </p:nvSpPr>
        <p:spPr/>
        <p:txBody>
          <a:bodyPr/>
          <a:lstStyle/>
          <a:p>
            <a:fld id="{6E5A1375-5E48-45CD-B1FF-BA3248025E3D}" type="datetimeFigureOut">
              <a:rPr lang="es-ES" smtClean="0"/>
              <a:t>07/02/2024</a:t>
            </a:fld>
            <a:endParaRPr lang="es-ES"/>
          </a:p>
        </p:txBody>
      </p:sp>
      <p:sp>
        <p:nvSpPr>
          <p:cNvPr id="5" name="Marcador de pie de página 4">
            <a:extLst>
              <a:ext uri="{FF2B5EF4-FFF2-40B4-BE49-F238E27FC236}">
                <a16:creationId xmlns:a16="http://schemas.microsoft.com/office/drawing/2014/main" id="{80636E82-E001-41B9-B7FE-401930873D6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2078020-ED05-4998-AA89-7ED8F3D0FC4E}"/>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668697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264E0E1-BF77-4AEB-91E7-036E390A817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F5F7E0F-7B8D-4A5B-83EC-9CA0AAAB9B5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9A222D1-7CEC-494F-8437-C4486815253F}"/>
              </a:ext>
            </a:extLst>
          </p:cNvPr>
          <p:cNvSpPr>
            <a:spLocks noGrp="1"/>
          </p:cNvSpPr>
          <p:nvPr>
            <p:ph type="dt" sz="half" idx="10"/>
          </p:nvPr>
        </p:nvSpPr>
        <p:spPr/>
        <p:txBody>
          <a:bodyPr/>
          <a:lstStyle/>
          <a:p>
            <a:fld id="{6E5A1375-5E48-45CD-B1FF-BA3248025E3D}" type="datetimeFigureOut">
              <a:rPr lang="es-ES" smtClean="0"/>
              <a:t>07/02/2024</a:t>
            </a:fld>
            <a:endParaRPr lang="es-ES"/>
          </a:p>
        </p:txBody>
      </p:sp>
      <p:sp>
        <p:nvSpPr>
          <p:cNvPr id="5" name="Marcador de pie de página 4">
            <a:extLst>
              <a:ext uri="{FF2B5EF4-FFF2-40B4-BE49-F238E27FC236}">
                <a16:creationId xmlns:a16="http://schemas.microsoft.com/office/drawing/2014/main" id="{19AE8139-A360-4CA2-A4D5-6F2819F6318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D201541-1C76-4A2C-B9DF-B8BE63DF052A}"/>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162785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9BD135-CD25-4311-952F-7E29BE475B1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ECD2ECD-7FBD-4590-99A9-BB32BA36651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96E7A63-EA89-4A60-B75B-118FA73AB998}"/>
              </a:ext>
            </a:extLst>
          </p:cNvPr>
          <p:cNvSpPr>
            <a:spLocks noGrp="1"/>
          </p:cNvSpPr>
          <p:nvPr>
            <p:ph type="dt" sz="half" idx="10"/>
          </p:nvPr>
        </p:nvSpPr>
        <p:spPr/>
        <p:txBody>
          <a:bodyPr/>
          <a:lstStyle/>
          <a:p>
            <a:fld id="{6E5A1375-5E48-45CD-B1FF-BA3248025E3D}" type="datetimeFigureOut">
              <a:rPr lang="es-ES" smtClean="0"/>
              <a:t>07/02/2024</a:t>
            </a:fld>
            <a:endParaRPr lang="es-ES"/>
          </a:p>
        </p:txBody>
      </p:sp>
      <p:sp>
        <p:nvSpPr>
          <p:cNvPr id="5" name="Marcador de pie de página 4">
            <a:extLst>
              <a:ext uri="{FF2B5EF4-FFF2-40B4-BE49-F238E27FC236}">
                <a16:creationId xmlns:a16="http://schemas.microsoft.com/office/drawing/2014/main" id="{D18E5479-5A38-4D77-B61D-6850DC75CF8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20C1B3-A241-4C8A-897D-822ABBF6A0E7}"/>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517655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5F02CA-9606-4CD9-B29A-D9FB5F1E03C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45AE5B4-F452-473E-BA2B-9265C129D7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884ACFB-1541-4E8A-8BCF-B0D14B9A5D2C}"/>
              </a:ext>
            </a:extLst>
          </p:cNvPr>
          <p:cNvSpPr>
            <a:spLocks noGrp="1"/>
          </p:cNvSpPr>
          <p:nvPr>
            <p:ph type="dt" sz="half" idx="10"/>
          </p:nvPr>
        </p:nvSpPr>
        <p:spPr/>
        <p:txBody>
          <a:bodyPr/>
          <a:lstStyle/>
          <a:p>
            <a:fld id="{6E5A1375-5E48-45CD-B1FF-BA3248025E3D}" type="datetimeFigureOut">
              <a:rPr lang="es-ES" smtClean="0"/>
              <a:t>07/02/2024</a:t>
            </a:fld>
            <a:endParaRPr lang="es-ES"/>
          </a:p>
        </p:txBody>
      </p:sp>
      <p:sp>
        <p:nvSpPr>
          <p:cNvPr id="5" name="Marcador de pie de página 4">
            <a:extLst>
              <a:ext uri="{FF2B5EF4-FFF2-40B4-BE49-F238E27FC236}">
                <a16:creationId xmlns:a16="http://schemas.microsoft.com/office/drawing/2014/main" id="{F80C180E-24FF-4C61-BD01-2246EC6971D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B8CC75E-E424-4C1E-98EF-56407CD3675D}"/>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192167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0EBD85-3703-4852-943C-D32FCDF096B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6C83FFB-1218-4846-B84D-3890787365B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706FCE4E-23D2-49D8-AB2A-3028A54F4AF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0DA6BD9-5481-4747-BF46-37FAAFCC2F5F}"/>
              </a:ext>
            </a:extLst>
          </p:cNvPr>
          <p:cNvSpPr>
            <a:spLocks noGrp="1"/>
          </p:cNvSpPr>
          <p:nvPr>
            <p:ph type="dt" sz="half" idx="10"/>
          </p:nvPr>
        </p:nvSpPr>
        <p:spPr/>
        <p:txBody>
          <a:bodyPr/>
          <a:lstStyle/>
          <a:p>
            <a:fld id="{6E5A1375-5E48-45CD-B1FF-BA3248025E3D}" type="datetimeFigureOut">
              <a:rPr lang="es-ES" smtClean="0"/>
              <a:t>07/02/2024</a:t>
            </a:fld>
            <a:endParaRPr lang="es-ES"/>
          </a:p>
        </p:txBody>
      </p:sp>
      <p:sp>
        <p:nvSpPr>
          <p:cNvPr id="6" name="Marcador de pie de página 5">
            <a:extLst>
              <a:ext uri="{FF2B5EF4-FFF2-40B4-BE49-F238E27FC236}">
                <a16:creationId xmlns:a16="http://schemas.microsoft.com/office/drawing/2014/main" id="{19E98606-E9F2-4FB8-9B2E-2FC3476F52C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8E5C3AF-DB9F-4B73-80AE-3C6710C0D874}"/>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4070225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FD71A9-2F2D-4426-A16A-F1F8244BE01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8AEE0B7-0F38-4FE0-BED4-149E377D38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CF0E8EF-2EDC-410D-B85A-9E5ABC71F8F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6306416-D80D-41BD-97E9-CABA05F0F4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40F1684-45E3-415C-9AAA-9D27E572091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B2E3B28-AFC4-4545-BC50-B6E8D8F0AA23}"/>
              </a:ext>
            </a:extLst>
          </p:cNvPr>
          <p:cNvSpPr>
            <a:spLocks noGrp="1"/>
          </p:cNvSpPr>
          <p:nvPr>
            <p:ph type="dt" sz="half" idx="10"/>
          </p:nvPr>
        </p:nvSpPr>
        <p:spPr/>
        <p:txBody>
          <a:bodyPr/>
          <a:lstStyle/>
          <a:p>
            <a:fld id="{6E5A1375-5E48-45CD-B1FF-BA3248025E3D}" type="datetimeFigureOut">
              <a:rPr lang="es-ES" smtClean="0"/>
              <a:t>07/02/2024</a:t>
            </a:fld>
            <a:endParaRPr lang="es-ES"/>
          </a:p>
        </p:txBody>
      </p:sp>
      <p:sp>
        <p:nvSpPr>
          <p:cNvPr id="8" name="Marcador de pie de página 7">
            <a:extLst>
              <a:ext uri="{FF2B5EF4-FFF2-40B4-BE49-F238E27FC236}">
                <a16:creationId xmlns:a16="http://schemas.microsoft.com/office/drawing/2014/main" id="{11F8AF3E-FA10-4ABE-BFCA-72B80F717AC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813DC228-41F1-4DAB-937B-B66F8981AED5}"/>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2628691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D7F49C-2511-4ABB-BF17-BCA94D6B11F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82E8AE7-C104-4F6D-8D74-45E7D04741CA}"/>
              </a:ext>
            </a:extLst>
          </p:cNvPr>
          <p:cNvSpPr>
            <a:spLocks noGrp="1"/>
          </p:cNvSpPr>
          <p:nvPr>
            <p:ph type="dt" sz="half" idx="10"/>
          </p:nvPr>
        </p:nvSpPr>
        <p:spPr/>
        <p:txBody>
          <a:bodyPr/>
          <a:lstStyle/>
          <a:p>
            <a:fld id="{6E5A1375-5E48-45CD-B1FF-BA3248025E3D}" type="datetimeFigureOut">
              <a:rPr lang="es-ES" smtClean="0"/>
              <a:t>07/02/2024</a:t>
            </a:fld>
            <a:endParaRPr lang="es-ES"/>
          </a:p>
        </p:txBody>
      </p:sp>
      <p:sp>
        <p:nvSpPr>
          <p:cNvPr id="4" name="Marcador de pie de página 3">
            <a:extLst>
              <a:ext uri="{FF2B5EF4-FFF2-40B4-BE49-F238E27FC236}">
                <a16:creationId xmlns:a16="http://schemas.microsoft.com/office/drawing/2014/main" id="{B54195E4-473B-4687-A963-F6FC2ECA8CF8}"/>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5DB9A00-33DE-426B-ACA7-AA612D756B6A}"/>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64065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CB3761B-813B-4195-AA5B-BD4ECD9174C8}"/>
              </a:ext>
            </a:extLst>
          </p:cNvPr>
          <p:cNvSpPr>
            <a:spLocks noGrp="1"/>
          </p:cNvSpPr>
          <p:nvPr>
            <p:ph type="dt" sz="half" idx="10"/>
          </p:nvPr>
        </p:nvSpPr>
        <p:spPr/>
        <p:txBody>
          <a:bodyPr/>
          <a:lstStyle/>
          <a:p>
            <a:fld id="{6E5A1375-5E48-45CD-B1FF-BA3248025E3D}" type="datetimeFigureOut">
              <a:rPr lang="es-ES" smtClean="0"/>
              <a:t>07/02/2024</a:t>
            </a:fld>
            <a:endParaRPr lang="es-ES"/>
          </a:p>
        </p:txBody>
      </p:sp>
      <p:sp>
        <p:nvSpPr>
          <p:cNvPr id="3" name="Marcador de pie de página 2">
            <a:extLst>
              <a:ext uri="{FF2B5EF4-FFF2-40B4-BE49-F238E27FC236}">
                <a16:creationId xmlns:a16="http://schemas.microsoft.com/office/drawing/2014/main" id="{DD1C4674-D37F-4789-8666-0A9BFE08CBD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A18698C3-2D89-40E8-9C69-05711A92C703}"/>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1201039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6B3C75-E936-4B38-894B-3FE89612684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8299082-BD6D-49C7-8F05-E488D93C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A6C7613-E824-45A4-A414-C0807239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68A06C8-08A1-495B-8DC9-2185CFF22BA8}"/>
              </a:ext>
            </a:extLst>
          </p:cNvPr>
          <p:cNvSpPr>
            <a:spLocks noGrp="1"/>
          </p:cNvSpPr>
          <p:nvPr>
            <p:ph type="dt" sz="half" idx="10"/>
          </p:nvPr>
        </p:nvSpPr>
        <p:spPr/>
        <p:txBody>
          <a:bodyPr/>
          <a:lstStyle/>
          <a:p>
            <a:fld id="{6E5A1375-5E48-45CD-B1FF-BA3248025E3D}" type="datetimeFigureOut">
              <a:rPr lang="es-ES" smtClean="0"/>
              <a:t>07/02/2024</a:t>
            </a:fld>
            <a:endParaRPr lang="es-ES"/>
          </a:p>
        </p:txBody>
      </p:sp>
      <p:sp>
        <p:nvSpPr>
          <p:cNvPr id="6" name="Marcador de pie de página 5">
            <a:extLst>
              <a:ext uri="{FF2B5EF4-FFF2-40B4-BE49-F238E27FC236}">
                <a16:creationId xmlns:a16="http://schemas.microsoft.com/office/drawing/2014/main" id="{C5715341-AF1C-4E8B-88C3-C55E215AE04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4ED529C-0970-488A-88D3-3567C58BBD54}"/>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01305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7B3FBE-2E3B-4CEE-A015-8AFBB3DEA7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4FCC9DC-E61C-4224-9945-F6C07040B4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F2C0718-7AC1-4F99-9FAA-B1C6DBC38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068195A-7EB1-445B-A093-D273A3182FB5}"/>
              </a:ext>
            </a:extLst>
          </p:cNvPr>
          <p:cNvSpPr>
            <a:spLocks noGrp="1"/>
          </p:cNvSpPr>
          <p:nvPr>
            <p:ph type="dt" sz="half" idx="10"/>
          </p:nvPr>
        </p:nvSpPr>
        <p:spPr/>
        <p:txBody>
          <a:bodyPr/>
          <a:lstStyle/>
          <a:p>
            <a:fld id="{6E5A1375-5E48-45CD-B1FF-BA3248025E3D}" type="datetimeFigureOut">
              <a:rPr lang="es-ES" smtClean="0"/>
              <a:t>07/02/2024</a:t>
            </a:fld>
            <a:endParaRPr lang="es-ES"/>
          </a:p>
        </p:txBody>
      </p:sp>
      <p:sp>
        <p:nvSpPr>
          <p:cNvPr id="6" name="Marcador de pie de página 5">
            <a:extLst>
              <a:ext uri="{FF2B5EF4-FFF2-40B4-BE49-F238E27FC236}">
                <a16:creationId xmlns:a16="http://schemas.microsoft.com/office/drawing/2014/main" id="{E46B853F-867F-4D20-9A77-1E89709D1BB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1D8DD65-2978-4908-8AD8-803F555302DB}"/>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41907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1743A00-5A5A-457A-B64F-0A081494F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6BE5266-FABC-4B45-8DDA-A424C2106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207AD55-1D4F-4B0E-BBBA-B17748DF4F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A1375-5E48-45CD-B1FF-BA3248025E3D}" type="datetimeFigureOut">
              <a:rPr lang="es-ES" smtClean="0"/>
              <a:t>07/02/2024</a:t>
            </a:fld>
            <a:endParaRPr lang="es-ES"/>
          </a:p>
        </p:txBody>
      </p:sp>
      <p:sp>
        <p:nvSpPr>
          <p:cNvPr id="5" name="Marcador de pie de página 4">
            <a:extLst>
              <a:ext uri="{FF2B5EF4-FFF2-40B4-BE49-F238E27FC236}">
                <a16:creationId xmlns:a16="http://schemas.microsoft.com/office/drawing/2014/main" id="{A3A7CA9C-A719-4B70-BC4E-E6FB0F0652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EEA0F6E-E469-4B11-BC68-7EC3D0736F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FAF759-A8F3-47CF-96CF-4D4D297E6363}" type="slidenum">
              <a:rPr lang="es-ES" smtClean="0"/>
              <a:t>‹Nº›</a:t>
            </a:fld>
            <a:endParaRPr lang="es-ES"/>
          </a:p>
        </p:txBody>
      </p:sp>
    </p:spTree>
    <p:extLst>
      <p:ext uri="{BB962C8B-B14F-4D97-AF65-F5344CB8AC3E}">
        <p14:creationId xmlns:p14="http://schemas.microsoft.com/office/powerpoint/2010/main" val="244550338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7.emf"/><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49977" y="1230631"/>
            <a:ext cx="3494341" cy="3793488"/>
          </a:xfrm>
          <a:prstGeom prst="ellipse">
            <a:avLst/>
          </a:prstGeom>
          <a:noFill/>
          <a:ln w="38100">
            <a:solidFill>
              <a:schemeClr val="accent2">
                <a:lumMod val="75000"/>
              </a:schemeClr>
            </a:solidFill>
          </a:ln>
        </p:spPr>
        <p:txBody>
          <a:bodyPr vert="horz" lIns="91440" tIns="45720" rIns="91440" bIns="45720" rtlCol="0" anchor="ctr">
            <a:normAutofit/>
          </a:bodyPr>
          <a:lstStyle/>
          <a:p>
            <a:pPr algn="ctr"/>
            <a:r>
              <a:rPr lang="en-US" sz="2500" b="1" cap="all" dirty="0"/>
              <a:t/>
            </a:r>
            <a:br>
              <a:rPr lang="en-US" sz="2500" b="1" cap="all" dirty="0"/>
            </a:br>
            <a:r>
              <a:rPr lang="es-ES" sz="3600" b="1" cap="all" spc="300" dirty="0">
                <a:solidFill>
                  <a:schemeClr val="accent1">
                    <a:lumMod val="75000"/>
                  </a:schemeClr>
                </a:solidFill>
              </a:rPr>
              <a:t>Tema</a:t>
            </a:r>
            <a:r>
              <a:rPr lang="en-US" sz="3600" b="1" cap="all" spc="300">
                <a:solidFill>
                  <a:schemeClr val="accent1">
                    <a:lumMod val="75000"/>
                  </a:schemeClr>
                </a:solidFill>
              </a:rPr>
              <a:t> </a:t>
            </a:r>
            <a:r>
              <a:rPr lang="en-US" sz="3600" b="1" cap="all" spc="300" smtClean="0">
                <a:solidFill>
                  <a:schemeClr val="accent1">
                    <a:lumMod val="75000"/>
                  </a:schemeClr>
                </a:solidFill>
              </a:rPr>
              <a:t>6</a:t>
            </a:r>
            <a:r>
              <a:rPr lang="en-US" sz="2500" b="1" cap="all" dirty="0">
                <a:solidFill>
                  <a:schemeClr val="accent1">
                    <a:lumMod val="75000"/>
                  </a:schemeClr>
                </a:solidFill>
              </a:rPr>
              <a:t/>
            </a:r>
            <a:br>
              <a:rPr lang="en-US" sz="2500" b="1" cap="all" dirty="0">
                <a:solidFill>
                  <a:schemeClr val="accent1">
                    <a:lumMod val="75000"/>
                  </a:schemeClr>
                </a:solidFill>
              </a:rPr>
            </a:br>
            <a:r>
              <a:rPr lang="en-US" sz="2500" b="1" cap="all" dirty="0">
                <a:solidFill>
                  <a:schemeClr val="accent1">
                    <a:lumMod val="75000"/>
                  </a:schemeClr>
                </a:solidFill>
              </a:rPr>
              <a:t/>
            </a:r>
            <a:br>
              <a:rPr lang="en-US" sz="2500" b="1" cap="all" dirty="0">
                <a:solidFill>
                  <a:schemeClr val="accent1">
                    <a:lumMod val="75000"/>
                  </a:schemeClr>
                </a:solidFill>
              </a:rPr>
            </a:br>
            <a:r>
              <a:rPr lang="en-US" sz="2500" b="1" cap="all" dirty="0">
                <a:solidFill>
                  <a:schemeClr val="accent1">
                    <a:lumMod val="75000"/>
                  </a:schemeClr>
                </a:solidFill>
              </a:rPr>
              <a:t> PRESTACIONES DE LA SEGURIDAD SOCIAL</a:t>
            </a:r>
          </a:p>
        </p:txBody>
      </p:sp>
      <p:sp>
        <p:nvSpPr>
          <p:cNvPr id="29" name="Rectangle 28">
            <a:extLst>
              <a:ext uri="{FF2B5EF4-FFF2-40B4-BE49-F238E27FC236}">
                <a16:creationId xmlns:a16="http://schemas.microsoft.com/office/drawing/2014/main" id="{71FC7D98-7B8B-402A-90FC-F027482F21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ACF3B173-F45F-483C-8AFB-D1D7F1B560E2}"/>
              </a:ext>
            </a:extLst>
          </p:cNvPr>
          <p:cNvPicPr>
            <a:picLocks noChangeAspect="1"/>
          </p:cNvPicPr>
          <p:nvPr/>
        </p:nvPicPr>
        <p:blipFill rotWithShape="1">
          <a:blip r:embed="rId2"/>
          <a:srcRect l="18341" r="18341"/>
          <a:stretch/>
        </p:blipFill>
        <p:spPr>
          <a:xfrm>
            <a:off x="5441735" y="804672"/>
            <a:ext cx="5934456" cy="5248656"/>
          </a:xfrm>
          <a:prstGeom prst="rect">
            <a:avLst/>
          </a:prstGeom>
          <a:effectLst/>
        </p:spPr>
      </p:pic>
    </p:spTree>
    <p:extLst>
      <p:ext uri="{BB962C8B-B14F-4D97-AF65-F5344CB8AC3E}">
        <p14:creationId xmlns:p14="http://schemas.microsoft.com/office/powerpoint/2010/main" val="3866247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p:cNvSpPr>
            <a:spLocks noGrp="1"/>
          </p:cNvSpPr>
          <p:nvPr>
            <p:ph idx="1"/>
          </p:nvPr>
        </p:nvSpPr>
        <p:spPr>
          <a:xfrm>
            <a:off x="4791076" y="837629"/>
            <a:ext cx="4993278" cy="4996475"/>
          </a:xfrm>
        </p:spPr>
        <p:txBody>
          <a:bodyPr anchor="ctr">
            <a:noAutofit/>
          </a:bodyPr>
          <a:lstStyle/>
          <a:p>
            <a:pPr marL="0" indent="0">
              <a:lnSpc>
                <a:spcPct val="150000"/>
              </a:lnSpc>
              <a:buNone/>
            </a:pPr>
            <a:r>
              <a:rPr lang="es-ES" sz="1600" b="1" dirty="0"/>
              <a:t>CASO PRÁCTICO 2 </a:t>
            </a:r>
          </a:p>
          <a:p>
            <a:pPr marL="0" indent="0">
              <a:lnSpc>
                <a:spcPct val="150000"/>
              </a:lnSpc>
              <a:buNone/>
            </a:pPr>
            <a:r>
              <a:rPr lang="es-ES" sz="1600" b="1" dirty="0"/>
              <a:t>(IT CONTINGENCIAS PROFESIONALES)</a:t>
            </a:r>
          </a:p>
          <a:p>
            <a:pPr marL="0" indent="0">
              <a:lnSpc>
                <a:spcPct val="150000"/>
              </a:lnSpc>
              <a:buNone/>
            </a:pPr>
            <a:r>
              <a:rPr lang="es-ES" sz="1600" dirty="0"/>
              <a:t>Un trabajador sufrió un accidente laboral el día 5 (día en el que comenzó la baja) de septiembre y permaneció de baja hasta el día 17 del mismo mes. La BCCP  del mes anterior son 2.000 €, dentro de esa cantidad 200 € corresponden a horas extras. Durante el año anterior realizó horas extras por importe de 800 €</a:t>
            </a:r>
          </a:p>
          <a:p>
            <a:pPr marL="0" indent="0">
              <a:lnSpc>
                <a:spcPct val="150000"/>
              </a:lnSpc>
              <a:buNone/>
            </a:pPr>
            <a:r>
              <a:rPr lang="es-ES" sz="1600" dirty="0"/>
              <a:t>Calcula la prestación.</a:t>
            </a:r>
          </a:p>
          <a:p>
            <a:pPr marL="0" indent="0">
              <a:lnSpc>
                <a:spcPct val="150000"/>
              </a:lnSpc>
              <a:buNone/>
            </a:pPr>
            <a:r>
              <a:rPr lang="es-ES" sz="1600" dirty="0"/>
              <a:t>Sabiendo que la BCCC de agosto fue de 1800 €, ¿cuál hubiera sido el importe de la prestación en el caso de que la causa de la baja hubiera sido un accidente no laboral?</a:t>
            </a:r>
          </a:p>
        </p:txBody>
      </p:sp>
    </p:spTree>
    <p:extLst>
      <p:ext uri="{BB962C8B-B14F-4D97-AF65-F5344CB8AC3E}">
        <p14:creationId xmlns:p14="http://schemas.microsoft.com/office/powerpoint/2010/main" val="77044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48928" y="4675886"/>
            <a:ext cx="3685032" cy="1608328"/>
          </a:xfrm>
        </p:spPr>
        <p:txBody>
          <a:bodyPr>
            <a:normAutofit/>
          </a:bodyPr>
          <a:lstStyle/>
          <a:p>
            <a:r>
              <a:rPr lang="es-ES" sz="3600" b="1" dirty="0">
                <a:solidFill>
                  <a:schemeClr val="accent2">
                    <a:lumMod val="75000"/>
                  </a:schemeClr>
                </a:solidFill>
              </a:rPr>
              <a:t>3- Nacimiento y cuidado de un menor</a:t>
            </a:r>
          </a:p>
        </p:txBody>
      </p:sp>
      <p:sp>
        <p:nvSpPr>
          <p:cNvPr id="18" name="Rectangle 17">
            <a:extLst>
              <a:ext uri="{FF2B5EF4-FFF2-40B4-BE49-F238E27FC236}">
                <a16:creationId xmlns:a16="http://schemas.microsoft.com/office/drawing/2014/main" id="{5AAE9118-0436-4488-AC4A-C14DF6A7B6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28">
            <a:extLst>
              <a:ext uri="{FF2B5EF4-FFF2-40B4-BE49-F238E27FC236}">
                <a16:creationId xmlns:a16="http://schemas.microsoft.com/office/drawing/2014/main" id="{07A0C51E-5464-4470-855E-CA530A59BF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9557" y="640091"/>
            <a:ext cx="8072887" cy="355090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n 5" descr="Imagen que contiene ropa&#10;&#10;Descripción generada con confianza muy alta">
            <a:extLst>
              <a:ext uri="{FF2B5EF4-FFF2-40B4-BE49-F238E27FC236}">
                <a16:creationId xmlns:a16="http://schemas.microsoft.com/office/drawing/2014/main" id="{543EDE36-4CA1-4618-9707-932E63126E10}"/>
              </a:ext>
            </a:extLst>
          </p:cNvPr>
          <p:cNvPicPr>
            <a:picLocks noChangeAspect="1"/>
          </p:cNvPicPr>
          <p:nvPr/>
        </p:nvPicPr>
        <p:blipFill rotWithShape="1">
          <a:blip r:embed="rId2"/>
          <a:srcRect r="-2" b="12900"/>
          <a:stretch/>
        </p:blipFill>
        <p:spPr>
          <a:xfrm>
            <a:off x="2184401" y="749300"/>
            <a:ext cx="7823199" cy="3343043"/>
          </a:xfrm>
          <a:prstGeom prst="rect">
            <a:avLst/>
          </a:prstGeom>
        </p:spPr>
      </p:pic>
      <p:sp>
        <p:nvSpPr>
          <p:cNvPr id="3" name="Marcador de contenido 2"/>
          <p:cNvSpPr>
            <a:spLocks noGrp="1"/>
          </p:cNvSpPr>
          <p:nvPr>
            <p:ph idx="1"/>
          </p:nvPr>
        </p:nvSpPr>
        <p:spPr>
          <a:xfrm>
            <a:off x="4333960" y="4598660"/>
            <a:ext cx="7573788" cy="2151462"/>
          </a:xfrm>
        </p:spPr>
        <p:txBody>
          <a:bodyPr anchor="ctr">
            <a:noAutofit/>
          </a:bodyPr>
          <a:lstStyle/>
          <a:p>
            <a:pPr>
              <a:lnSpc>
                <a:spcPct val="150000"/>
              </a:lnSpc>
            </a:pPr>
            <a:endParaRPr lang="es-ES" sz="1400" b="1" dirty="0"/>
          </a:p>
          <a:p>
            <a:pPr>
              <a:lnSpc>
                <a:spcPct val="150000"/>
              </a:lnSpc>
            </a:pPr>
            <a:r>
              <a:rPr lang="es-ES" sz="1400" b="1" dirty="0"/>
              <a:t>¿A quién protege?</a:t>
            </a:r>
          </a:p>
          <a:p>
            <a:pPr>
              <a:lnSpc>
                <a:spcPct val="150000"/>
              </a:lnSpc>
            </a:pPr>
            <a:r>
              <a:rPr lang="es-ES" sz="1400" b="1" dirty="0"/>
              <a:t>Duración: 16 semanas (6 más 10)</a:t>
            </a:r>
          </a:p>
          <a:p>
            <a:pPr>
              <a:lnSpc>
                <a:spcPct val="150000"/>
              </a:lnSpc>
            </a:pPr>
            <a:r>
              <a:rPr lang="es-ES" sz="1400" b="1" dirty="0"/>
              <a:t>Si BR= BCCC mes anterior a la baja / 30 </a:t>
            </a:r>
          </a:p>
          <a:p>
            <a:pPr>
              <a:lnSpc>
                <a:spcPct val="150000"/>
              </a:lnSpc>
            </a:pPr>
            <a:r>
              <a:rPr lang="es-ES" sz="1400" b="1" dirty="0"/>
              <a:t>Importe: 100 % BR</a:t>
            </a:r>
          </a:p>
          <a:p>
            <a:pPr>
              <a:lnSpc>
                <a:spcPct val="150000"/>
              </a:lnSpc>
            </a:pPr>
            <a:endParaRPr lang="es-ES" sz="1400" b="1" dirty="0"/>
          </a:p>
        </p:txBody>
      </p:sp>
    </p:spTree>
    <p:extLst>
      <p:ext uri="{BB962C8B-B14F-4D97-AF65-F5344CB8AC3E}">
        <p14:creationId xmlns:p14="http://schemas.microsoft.com/office/powerpoint/2010/main" val="1666110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8A6B96-4EDB-4D43-9B76-4CD33F3BB5A7}"/>
              </a:ext>
            </a:extLst>
          </p:cNvPr>
          <p:cNvSpPr>
            <a:spLocks noGrp="1"/>
          </p:cNvSpPr>
          <p:nvPr>
            <p:ph type="title"/>
          </p:nvPr>
        </p:nvSpPr>
        <p:spPr>
          <a:xfrm>
            <a:off x="589560" y="856180"/>
            <a:ext cx="4560584" cy="1128068"/>
          </a:xfrm>
        </p:spPr>
        <p:txBody>
          <a:bodyPr anchor="ctr">
            <a:normAutofit/>
          </a:bodyPr>
          <a:lstStyle/>
          <a:p>
            <a:r>
              <a:rPr lang="es-ES" sz="2500" b="1" dirty="0">
                <a:solidFill>
                  <a:schemeClr val="accent2">
                    <a:lumMod val="75000"/>
                  </a:schemeClr>
                </a:solidFill>
              </a:rPr>
              <a:t>4.-RIESGO DURANTE EL EMBARAZO</a:t>
            </a:r>
            <a:br>
              <a:rPr lang="es-ES" sz="2500" b="1" dirty="0">
                <a:solidFill>
                  <a:schemeClr val="accent2">
                    <a:lumMod val="75000"/>
                  </a:schemeClr>
                </a:solidFill>
              </a:rPr>
            </a:br>
            <a:endParaRPr lang="es-ES" sz="2500" b="1" dirty="0">
              <a:solidFill>
                <a:schemeClr val="accent2">
                  <a:lumMod val="75000"/>
                </a:schemeClr>
              </a:solidFill>
            </a:endParaRPr>
          </a:p>
        </p:txBody>
      </p:sp>
      <p:grpSp>
        <p:nvGrpSpPr>
          <p:cNvPr id="31" name="Group 30">
            <a:extLst>
              <a:ext uri="{FF2B5EF4-FFF2-40B4-BE49-F238E27FC236}">
                <a16:creationId xmlns:a16="http://schemas.microsoft.com/office/drawing/2014/main"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2" name="Rectangle 31">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173842AB-73AE-4219-9382-F3B2F1838E4D}"/>
              </a:ext>
            </a:extLst>
          </p:cNvPr>
          <p:cNvSpPr>
            <a:spLocks noGrp="1"/>
          </p:cNvSpPr>
          <p:nvPr>
            <p:ph idx="1"/>
          </p:nvPr>
        </p:nvSpPr>
        <p:spPr>
          <a:xfrm>
            <a:off x="590719" y="2330505"/>
            <a:ext cx="4559425" cy="3979585"/>
          </a:xfrm>
        </p:spPr>
        <p:txBody>
          <a:bodyPr anchor="ctr">
            <a:normAutofit/>
          </a:bodyPr>
          <a:lstStyle/>
          <a:p>
            <a:r>
              <a:rPr lang="es-ES" sz="2000"/>
              <a:t>Causa: </a:t>
            </a:r>
          </a:p>
          <a:p>
            <a:r>
              <a:rPr lang="es-ES" sz="2000"/>
              <a:t>Prestación: 100 % BR </a:t>
            </a:r>
          </a:p>
          <a:p>
            <a:r>
              <a:rPr lang="es-ES" sz="2000"/>
              <a:t>Duración</a:t>
            </a:r>
          </a:p>
          <a:p>
            <a:endParaRPr lang="es-ES" sz="2000"/>
          </a:p>
        </p:txBody>
      </p:sp>
      <p:sp>
        <p:nvSpPr>
          <p:cNvPr id="37" name="Rectangle 36">
            <a:extLst>
              <a:ext uri="{FF2B5EF4-FFF2-40B4-BE49-F238E27FC236}">
                <a16:creationId xmlns:a16="http://schemas.microsoft.com/office/drawing/2014/main"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magen que contiene ropa, mujer, sostener, vistiendo&#10;&#10;Descripción generada automáticamente">
            <a:extLst>
              <a:ext uri="{FF2B5EF4-FFF2-40B4-BE49-F238E27FC236}">
                <a16:creationId xmlns:a16="http://schemas.microsoft.com/office/drawing/2014/main" id="{A49AF4E9-5371-4A6B-8446-9D67CC2A90D9}"/>
              </a:ext>
            </a:extLst>
          </p:cNvPr>
          <p:cNvPicPr>
            <a:picLocks noChangeAspect="1"/>
          </p:cNvPicPr>
          <p:nvPr/>
        </p:nvPicPr>
        <p:blipFill rotWithShape="1">
          <a:blip r:embed="rId2"/>
          <a:srcRect l="20146" r="11206" b="-1"/>
          <a:stretch/>
        </p:blipFill>
        <p:spPr>
          <a:xfrm>
            <a:off x="5977788" y="799352"/>
            <a:ext cx="5425410" cy="5259296"/>
          </a:xfrm>
          <a:prstGeom prst="rect">
            <a:avLst/>
          </a:prstGeom>
        </p:spPr>
      </p:pic>
    </p:spTree>
    <p:extLst>
      <p:ext uri="{BB962C8B-B14F-4D97-AF65-F5344CB8AC3E}">
        <p14:creationId xmlns:p14="http://schemas.microsoft.com/office/powerpoint/2010/main" val="219356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153618" y="1239927"/>
            <a:ext cx="4008586" cy="4680583"/>
          </a:xfrm>
        </p:spPr>
        <p:txBody>
          <a:bodyPr anchor="ctr">
            <a:normAutofit/>
          </a:bodyPr>
          <a:lstStyle/>
          <a:p>
            <a:r>
              <a:rPr lang="es-ES" sz="2800"/>
              <a:t>CASO PRÁCTICO 3 (MATERNIDAD Y PATERNIDAD)</a:t>
            </a:r>
          </a:p>
        </p:txBody>
      </p:sp>
      <p:sp>
        <p:nvSpPr>
          <p:cNvPr id="3" name="Marcador de contenido 2"/>
          <p:cNvSpPr>
            <a:spLocks noGrp="1"/>
          </p:cNvSpPr>
          <p:nvPr>
            <p:ph idx="1"/>
          </p:nvPr>
        </p:nvSpPr>
        <p:spPr>
          <a:xfrm>
            <a:off x="5402119" y="1239927"/>
            <a:ext cx="4971824" cy="4680583"/>
          </a:xfrm>
        </p:spPr>
        <p:txBody>
          <a:bodyPr anchor="ctr">
            <a:normAutofit/>
          </a:bodyPr>
          <a:lstStyle/>
          <a:p>
            <a:pPr marL="0" indent="0">
              <a:lnSpc>
                <a:spcPct val="150000"/>
              </a:lnSpc>
              <a:buNone/>
            </a:pPr>
            <a:r>
              <a:rPr lang="es-ES" sz="2000" dirty="0"/>
              <a:t>Una trabajadora de 30 años de edad, con una antigüedad 6 años, ha dado a luz a un hijo el 1 de junio. La BCCC de mayo fue de 1. 800 €. El padre del hijo, de 31 años lleva trabajando siete años y la BCCC es de 1.500 €.</a:t>
            </a:r>
          </a:p>
          <a:p>
            <a:pPr>
              <a:lnSpc>
                <a:spcPct val="150000"/>
              </a:lnSpc>
            </a:pPr>
            <a:r>
              <a:rPr lang="es-ES" sz="2000" dirty="0"/>
              <a:t>¿Cuánto durarán las prestaciones?</a:t>
            </a:r>
          </a:p>
          <a:p>
            <a:pPr>
              <a:lnSpc>
                <a:spcPct val="150000"/>
              </a:lnSpc>
            </a:pPr>
            <a:r>
              <a:rPr lang="es-ES" sz="2000" dirty="0"/>
              <a:t>Calcula las prestaciones totales de ambos</a:t>
            </a:r>
          </a:p>
        </p:txBody>
      </p:sp>
    </p:spTree>
    <p:extLst>
      <p:ext uri="{BB962C8B-B14F-4D97-AF65-F5344CB8AC3E}">
        <p14:creationId xmlns:p14="http://schemas.microsoft.com/office/powerpoint/2010/main" val="2315935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AED851-54B9-4765-92D2-F0BE443BEC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32D8612-31EB-44CF-A1D0-14FD4C70542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F19A4A0F-1B59-4DB0-9764-D10936E987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Tabla 4"/>
          <p:cNvGraphicFramePr>
            <a:graphicFrameLocks noGrp="1"/>
          </p:cNvGraphicFramePr>
          <p:nvPr>
            <p:extLst>
              <p:ext uri="{D42A27DB-BD31-4B8C-83A1-F6EECF244321}">
                <p14:modId xmlns:p14="http://schemas.microsoft.com/office/powerpoint/2010/main" val="2889212644"/>
              </p:ext>
            </p:extLst>
          </p:nvPr>
        </p:nvGraphicFramePr>
        <p:xfrm>
          <a:off x="1991155" y="583285"/>
          <a:ext cx="8114870" cy="5476874"/>
        </p:xfrm>
        <a:graphic>
          <a:graphicData uri="http://schemas.openxmlformats.org/drawingml/2006/table">
            <a:tbl>
              <a:tblPr firstRow="1" bandRow="1">
                <a:tableStyleId>{74C1A8A3-306A-4EB7-A6B1-4F7E0EB9C5D6}</a:tableStyleId>
              </a:tblPr>
              <a:tblGrid>
                <a:gridCol w="2499799">
                  <a:extLst>
                    <a:ext uri="{9D8B030D-6E8A-4147-A177-3AD203B41FA5}">
                      <a16:colId xmlns:a16="http://schemas.microsoft.com/office/drawing/2014/main" val="725876535"/>
                    </a:ext>
                  </a:extLst>
                </a:gridCol>
                <a:gridCol w="5615071">
                  <a:extLst>
                    <a:ext uri="{9D8B030D-6E8A-4147-A177-3AD203B41FA5}">
                      <a16:colId xmlns:a16="http://schemas.microsoft.com/office/drawing/2014/main" val="1832819293"/>
                    </a:ext>
                  </a:extLst>
                </a:gridCol>
              </a:tblGrid>
              <a:tr h="1366071">
                <a:tc gridSpan="2">
                  <a:txBody>
                    <a:bodyPr/>
                    <a:lstStyle/>
                    <a:p>
                      <a:pPr algn="ctr"/>
                      <a:endParaRPr lang="es-ES" sz="1800" b="0" dirty="0">
                        <a:solidFill>
                          <a:schemeClr val="tx1"/>
                        </a:solidFill>
                      </a:endParaRPr>
                    </a:p>
                    <a:p>
                      <a:pPr algn="ctr"/>
                      <a:r>
                        <a:rPr lang="en-US" sz="2400" b="1" kern="1200" dirty="0">
                          <a:solidFill>
                            <a:schemeClr val="accent4">
                              <a:lumMod val="75000"/>
                            </a:schemeClr>
                          </a:solidFill>
                          <a:latin typeface="+mn-lt"/>
                          <a:ea typeface="+mn-ea"/>
                          <a:cs typeface="+mn-cs"/>
                        </a:rPr>
                        <a:t>5.- INCAPACIDAD PERMANENTE</a:t>
                      </a:r>
                      <a:endParaRPr lang="es-ES" sz="2400" b="0" dirty="0">
                        <a:solidFill>
                          <a:schemeClr val="accent4">
                            <a:lumMod val="75000"/>
                          </a:schemeClr>
                        </a:solidFill>
                      </a:endParaRPr>
                    </a:p>
                    <a:p>
                      <a:pPr algn="ctr"/>
                      <a:endParaRPr lang="es-ES" sz="1800" b="0" dirty="0">
                        <a:solidFill>
                          <a:schemeClr val="tx1"/>
                        </a:solidFill>
                      </a:endParaRPr>
                    </a:p>
                  </a:txBody>
                  <a:tcPr marL="146194" marR="146194" marT="73097" marB="73097">
                    <a:lnR w="12700" cap="flat" cmpd="sng" algn="ctr">
                      <a:solidFill>
                        <a:schemeClr val="tx1"/>
                      </a:solidFill>
                      <a:prstDash val="solid"/>
                      <a:round/>
                      <a:headEnd type="none" w="med" len="med"/>
                      <a:tailEnd type="none" w="med" len="med"/>
                    </a:lnR>
                    <a:solidFill>
                      <a:schemeClr val="accent4">
                        <a:lumMod val="20000"/>
                        <a:lumOff val="80000"/>
                      </a:schemeClr>
                    </a:solidFill>
                  </a:tcPr>
                </a:tc>
                <a:tc hMerge="1">
                  <a:txBody>
                    <a:bodyPr/>
                    <a:lstStyle/>
                    <a:p>
                      <a:endParaRPr lang="es-ES" dirty="0"/>
                    </a:p>
                  </a:txBody>
                  <a:tcPr/>
                </a:tc>
                <a:extLst>
                  <a:ext uri="{0D108BD9-81ED-4DB2-BD59-A6C34878D82A}">
                    <a16:rowId xmlns:a16="http://schemas.microsoft.com/office/drawing/2014/main" val="1842310527"/>
                  </a:ext>
                </a:extLst>
              </a:tr>
              <a:tr h="785304">
                <a:tc>
                  <a:txBody>
                    <a:bodyPr/>
                    <a:lstStyle/>
                    <a:p>
                      <a:pPr marL="285750" indent="-285750" algn="l">
                        <a:buFont typeface="Arial" panose="020B0604020202020204" pitchFamily="34" charset="0"/>
                        <a:buChar char="•"/>
                      </a:pPr>
                      <a:r>
                        <a:rPr lang="es-ES" sz="1800" b="0" dirty="0">
                          <a:solidFill>
                            <a:schemeClr val="tx1"/>
                          </a:solidFill>
                        </a:rPr>
                        <a:t>PERMANENTE PARCIAL</a:t>
                      </a:r>
                    </a:p>
                  </a:txBody>
                  <a:tcPr marL="146194" marR="146194" marT="73097" marB="73097" anchor="ctr">
                    <a:lnR w="12700" cap="flat" cmpd="sng" algn="ctr">
                      <a:solidFill>
                        <a:schemeClr val="tx1"/>
                      </a:solidFill>
                      <a:prstDash val="solid"/>
                      <a:round/>
                      <a:headEnd type="none" w="med" len="med"/>
                      <a:tailEnd type="none" w="med" len="med"/>
                    </a:lnR>
                  </a:tcPr>
                </a:tc>
                <a:tc>
                  <a:txBody>
                    <a:bodyPr/>
                    <a:lstStyle/>
                    <a:p>
                      <a:pPr algn="ctr"/>
                      <a:endParaRPr lang="es-ES" sz="1800" baseline="0" dirty="0">
                        <a:solidFill>
                          <a:schemeClr val="tx1"/>
                        </a:solidFill>
                      </a:endParaRPr>
                    </a:p>
                  </a:txBody>
                  <a:tcPr marL="146194" marR="146194" marT="73097" marB="730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26765042"/>
                  </a:ext>
                </a:extLst>
              </a:tr>
              <a:tr h="979714">
                <a:tc>
                  <a:txBody>
                    <a:bodyPr/>
                    <a:lstStyle/>
                    <a:p>
                      <a:pPr marL="285750" indent="-285750" algn="l">
                        <a:buFont typeface="Arial" panose="020B0604020202020204" pitchFamily="34" charset="0"/>
                        <a:buChar char="•"/>
                      </a:pPr>
                      <a:r>
                        <a:rPr lang="es-ES" sz="1800" b="0" dirty="0">
                          <a:solidFill>
                            <a:schemeClr val="tx1"/>
                          </a:solidFill>
                        </a:rPr>
                        <a:t>PERMANENTE TOTAL</a:t>
                      </a:r>
                    </a:p>
                  </a:txBody>
                  <a:tcPr marL="146194" marR="146194" marT="73097" marB="73097" anchor="ctr">
                    <a:lnR w="12700" cap="flat" cmpd="sng" algn="ctr">
                      <a:solidFill>
                        <a:schemeClr val="tx1"/>
                      </a:solidFill>
                      <a:prstDash val="solid"/>
                      <a:round/>
                      <a:headEnd type="none" w="med" len="med"/>
                      <a:tailEnd type="none" w="med" len="med"/>
                    </a:lnR>
                  </a:tcPr>
                </a:tc>
                <a:tc>
                  <a:txBody>
                    <a:bodyPr/>
                    <a:lstStyle/>
                    <a:p>
                      <a:pPr algn="ctr"/>
                      <a:endParaRPr lang="es-ES" sz="1800" dirty="0">
                        <a:solidFill>
                          <a:schemeClr val="tx1"/>
                        </a:solidFill>
                      </a:endParaRPr>
                    </a:p>
                    <a:p>
                      <a:pPr algn="ctr"/>
                      <a:endParaRPr lang="es-ES" sz="1800" dirty="0">
                        <a:solidFill>
                          <a:schemeClr val="tx1"/>
                        </a:solidFill>
                      </a:endParaRPr>
                    </a:p>
                  </a:txBody>
                  <a:tcPr marL="146194" marR="146194" marT="73097" marB="730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43323146"/>
                  </a:ext>
                </a:extLst>
              </a:tr>
              <a:tr h="979714">
                <a:tc>
                  <a:txBody>
                    <a:bodyPr/>
                    <a:lstStyle/>
                    <a:p>
                      <a:pPr marL="285750" indent="-285750" algn="l">
                        <a:buFont typeface="Arial" panose="020B0604020202020204" pitchFamily="34" charset="0"/>
                        <a:buChar char="•"/>
                      </a:pPr>
                      <a:r>
                        <a:rPr lang="es-ES" sz="1800" b="0" dirty="0">
                          <a:solidFill>
                            <a:schemeClr val="tx1"/>
                          </a:solidFill>
                        </a:rPr>
                        <a:t>PERMANENTE ABSOLUTA</a:t>
                      </a:r>
                    </a:p>
                  </a:txBody>
                  <a:tcPr marL="146194" marR="146194" marT="73097" marB="73097" anchor="ctr">
                    <a:lnR w="12700" cap="flat" cmpd="sng" algn="ctr">
                      <a:solidFill>
                        <a:schemeClr val="tx1"/>
                      </a:solidFill>
                      <a:prstDash val="solid"/>
                      <a:round/>
                      <a:headEnd type="none" w="med" len="med"/>
                      <a:tailEnd type="none" w="med" len="med"/>
                    </a:lnR>
                  </a:tcPr>
                </a:tc>
                <a:tc>
                  <a:txBody>
                    <a:bodyPr/>
                    <a:lstStyle/>
                    <a:p>
                      <a:pPr algn="ctr"/>
                      <a:endParaRPr lang="es-ES" sz="1800">
                        <a:solidFill>
                          <a:schemeClr val="tx1"/>
                        </a:solidFill>
                      </a:endParaRPr>
                    </a:p>
                    <a:p>
                      <a:pPr algn="ctr"/>
                      <a:endParaRPr lang="es-ES" sz="1800">
                        <a:solidFill>
                          <a:schemeClr val="tx1"/>
                        </a:solidFill>
                      </a:endParaRPr>
                    </a:p>
                  </a:txBody>
                  <a:tcPr marL="146194" marR="146194" marT="73097" marB="730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09135870"/>
                  </a:ext>
                </a:extLst>
              </a:tr>
              <a:tr h="1366071">
                <a:tc>
                  <a:txBody>
                    <a:bodyPr/>
                    <a:lstStyle/>
                    <a:p>
                      <a:pPr marL="285750" indent="-285750" algn="l">
                        <a:buFont typeface="Arial" panose="020B0604020202020204" pitchFamily="34" charset="0"/>
                        <a:buChar char="•"/>
                      </a:pPr>
                      <a:r>
                        <a:rPr lang="es-ES" sz="1800" b="0" dirty="0">
                          <a:solidFill>
                            <a:schemeClr val="tx1"/>
                          </a:solidFill>
                        </a:rPr>
                        <a:t>GRAN INVALIDEZ</a:t>
                      </a:r>
                    </a:p>
                  </a:txBody>
                  <a:tcPr marL="146194" marR="146194" marT="73097" marB="73097" anchor="ctr">
                    <a:lnR w="12700" cap="flat" cmpd="sng" algn="ctr">
                      <a:solidFill>
                        <a:schemeClr val="tx1"/>
                      </a:solidFill>
                      <a:prstDash val="solid"/>
                      <a:round/>
                      <a:headEnd type="none" w="med" len="med"/>
                      <a:tailEnd type="none" w="med" len="med"/>
                    </a:lnR>
                  </a:tcPr>
                </a:tc>
                <a:tc>
                  <a:txBody>
                    <a:bodyPr/>
                    <a:lstStyle/>
                    <a:p>
                      <a:pPr algn="ctr"/>
                      <a:endParaRPr lang="es-ES" sz="1800" dirty="0">
                        <a:solidFill>
                          <a:schemeClr val="tx1"/>
                        </a:solidFill>
                      </a:endParaRPr>
                    </a:p>
                    <a:p>
                      <a:pPr algn="ctr"/>
                      <a:endParaRPr lang="es-ES" sz="1800" dirty="0">
                        <a:solidFill>
                          <a:schemeClr val="tx1"/>
                        </a:solidFill>
                      </a:endParaRPr>
                    </a:p>
                    <a:p>
                      <a:pPr algn="ctr"/>
                      <a:endParaRPr lang="es-ES" sz="1800" dirty="0">
                        <a:solidFill>
                          <a:schemeClr val="tx1"/>
                        </a:solidFill>
                      </a:endParaRPr>
                    </a:p>
                  </a:txBody>
                  <a:tcPr marL="146194" marR="146194" marT="73097" marB="730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00180341"/>
                  </a:ext>
                </a:extLst>
              </a:tr>
            </a:tbl>
          </a:graphicData>
        </a:graphic>
      </p:graphicFrame>
    </p:spTree>
    <p:extLst>
      <p:ext uri="{BB962C8B-B14F-4D97-AF65-F5344CB8AC3E}">
        <p14:creationId xmlns:p14="http://schemas.microsoft.com/office/powerpoint/2010/main" val="298817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34696" y="605736"/>
            <a:ext cx="9520158" cy="865255"/>
          </a:xfrm>
        </p:spPr>
        <p:txBody>
          <a:bodyPr>
            <a:normAutofit/>
          </a:bodyPr>
          <a:lstStyle/>
          <a:p>
            <a:r>
              <a:rPr lang="es-ES" sz="2800" b="1" dirty="0">
                <a:solidFill>
                  <a:schemeClr val="accent2">
                    <a:lumMod val="75000"/>
                  </a:schemeClr>
                </a:solidFill>
              </a:rPr>
              <a:t>6.- MUERTE Y SUPERVIVENCIA</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729697242"/>
              </p:ext>
            </p:extLst>
          </p:nvPr>
        </p:nvGraphicFramePr>
        <p:xfrm>
          <a:off x="287573" y="1841500"/>
          <a:ext cx="5751952" cy="3835400"/>
        </p:xfrm>
        <a:graphic>
          <a:graphicData uri="http://schemas.openxmlformats.org/drawingml/2006/table">
            <a:tbl>
              <a:tblPr firstRow="1" bandRow="1">
                <a:tableStyleId>{EB9631B5-78F2-41C9-869B-9F39066F8104}</a:tableStyleId>
              </a:tblPr>
              <a:tblGrid>
                <a:gridCol w="2875976">
                  <a:extLst>
                    <a:ext uri="{9D8B030D-6E8A-4147-A177-3AD203B41FA5}">
                      <a16:colId xmlns:a16="http://schemas.microsoft.com/office/drawing/2014/main" val="3888572568"/>
                    </a:ext>
                  </a:extLst>
                </a:gridCol>
                <a:gridCol w="2875976">
                  <a:extLst>
                    <a:ext uri="{9D8B030D-6E8A-4147-A177-3AD203B41FA5}">
                      <a16:colId xmlns:a16="http://schemas.microsoft.com/office/drawing/2014/main" val="3585174691"/>
                    </a:ext>
                  </a:extLst>
                </a:gridCol>
              </a:tblGrid>
              <a:tr h="2002223">
                <a:tc>
                  <a:txBody>
                    <a:bodyPr/>
                    <a:lstStyle/>
                    <a:p>
                      <a:pPr algn="ctr"/>
                      <a:r>
                        <a:rPr lang="es-ES" sz="2400" b="1" dirty="0">
                          <a:solidFill>
                            <a:schemeClr val="bg1"/>
                          </a:solidFill>
                        </a:rPr>
                        <a:t>VIUDEDAD</a:t>
                      </a:r>
                    </a:p>
                  </a:txBody>
                  <a:tcPr anchor="ctr"/>
                </a:tc>
                <a:tc>
                  <a:txBody>
                    <a:bodyPr/>
                    <a:lstStyle/>
                    <a:p>
                      <a:pPr marL="285750" indent="-285750">
                        <a:buFont typeface="Arial" panose="020B0604020202020204" pitchFamily="34" charset="0"/>
                        <a:buChar char="•"/>
                      </a:pPr>
                      <a:r>
                        <a:rPr lang="es-ES" b="0" dirty="0"/>
                        <a:t>Concepto</a:t>
                      </a:r>
                      <a:endParaRPr lang="es-ES" b="0" baseline="0" dirty="0"/>
                    </a:p>
                    <a:p>
                      <a:pPr marL="285750" indent="-285750">
                        <a:buFont typeface="Arial" panose="020B0604020202020204" pitchFamily="34" charset="0"/>
                        <a:buChar char="•"/>
                      </a:pPr>
                      <a:r>
                        <a:rPr lang="es-ES" b="0" baseline="0" dirty="0"/>
                        <a:t>Importe</a:t>
                      </a:r>
                    </a:p>
                    <a:p>
                      <a:pPr marL="285750" indent="-285750">
                        <a:buFont typeface="Arial" panose="020B0604020202020204" pitchFamily="34" charset="0"/>
                        <a:buChar char="•"/>
                      </a:pPr>
                      <a:r>
                        <a:rPr lang="es-ES" b="0" baseline="0" dirty="0"/>
                        <a:t>Compatibilidad</a:t>
                      </a:r>
                    </a:p>
                    <a:p>
                      <a:pPr marL="285750" indent="-285750">
                        <a:buFont typeface="Arial" panose="020B0604020202020204" pitchFamily="34" charset="0"/>
                        <a:buChar char="•"/>
                      </a:pPr>
                      <a:r>
                        <a:rPr lang="es-ES" b="0" baseline="0" dirty="0"/>
                        <a:t>Incompatibilidad</a:t>
                      </a:r>
                      <a:endParaRPr lang="es-ES" b="0" dirty="0"/>
                    </a:p>
                  </a:txBody>
                  <a:tcPr anchor="ctr"/>
                </a:tc>
                <a:extLst>
                  <a:ext uri="{0D108BD9-81ED-4DB2-BD59-A6C34878D82A}">
                    <a16:rowId xmlns:a16="http://schemas.microsoft.com/office/drawing/2014/main" val="366757411"/>
                  </a:ext>
                </a:extLst>
              </a:tr>
              <a:tr h="1833177">
                <a:tc>
                  <a:txBody>
                    <a:bodyPr/>
                    <a:lstStyle/>
                    <a:p>
                      <a:pPr algn="ctr"/>
                      <a:r>
                        <a:rPr lang="es-ES" sz="2400" b="1" dirty="0">
                          <a:solidFill>
                            <a:schemeClr val="accent4"/>
                          </a:solidFill>
                        </a:rPr>
                        <a:t>ORFANDAD</a:t>
                      </a:r>
                    </a:p>
                  </a:txBody>
                  <a:tcPr anchor="ctr"/>
                </a:tc>
                <a:tc>
                  <a:txBody>
                    <a:bodyPr/>
                    <a:lstStyle/>
                    <a:p>
                      <a:pPr marL="285750" indent="-285750">
                        <a:buFont typeface="Arial" panose="020B0604020202020204" pitchFamily="34" charset="0"/>
                        <a:buChar char="•"/>
                      </a:pPr>
                      <a:r>
                        <a:rPr lang="es-ES" dirty="0">
                          <a:solidFill>
                            <a:schemeClr val="accent4"/>
                          </a:solidFill>
                        </a:rPr>
                        <a:t>Concepto</a:t>
                      </a:r>
                      <a:r>
                        <a:rPr lang="es-ES" baseline="0" dirty="0">
                          <a:solidFill>
                            <a:schemeClr val="accent4"/>
                          </a:solidFill>
                        </a:rPr>
                        <a:t> </a:t>
                      </a:r>
                    </a:p>
                    <a:p>
                      <a:pPr marL="285750" indent="-285750">
                        <a:buFont typeface="Arial" panose="020B0604020202020204" pitchFamily="34" charset="0"/>
                        <a:buChar char="•"/>
                      </a:pPr>
                      <a:r>
                        <a:rPr lang="es-ES" baseline="0" dirty="0">
                          <a:solidFill>
                            <a:schemeClr val="accent4"/>
                          </a:solidFill>
                        </a:rPr>
                        <a:t>Importe</a:t>
                      </a:r>
                      <a:endParaRPr lang="es-ES" dirty="0">
                        <a:solidFill>
                          <a:schemeClr val="accent4"/>
                        </a:solidFill>
                      </a:endParaRPr>
                    </a:p>
                  </a:txBody>
                  <a:tcPr anchor="ctr"/>
                </a:tc>
                <a:extLst>
                  <a:ext uri="{0D108BD9-81ED-4DB2-BD59-A6C34878D82A}">
                    <a16:rowId xmlns:a16="http://schemas.microsoft.com/office/drawing/2014/main" val="313097941"/>
                  </a:ext>
                </a:extLst>
              </a:tr>
            </a:tbl>
          </a:graphicData>
        </a:graphic>
      </p:graphicFrame>
      <p:pic>
        <p:nvPicPr>
          <p:cNvPr id="5" name="Imagen 4"/>
          <p:cNvPicPr>
            <a:picLocks noChangeAspect="1"/>
          </p:cNvPicPr>
          <p:nvPr/>
        </p:nvPicPr>
        <p:blipFill>
          <a:blip r:embed="rId2"/>
          <a:stretch>
            <a:fillRect/>
          </a:stretch>
        </p:blipFill>
        <p:spPr>
          <a:xfrm>
            <a:off x="7523245" y="1894784"/>
            <a:ext cx="4226727" cy="2724841"/>
          </a:xfrm>
          <a:prstGeom prst="rect">
            <a:avLst/>
          </a:prstGeom>
          <a:ln w="88900" cap="sq" cmpd="thickThin">
            <a:solidFill>
              <a:srgbClr val="FFC000"/>
            </a:solidFill>
            <a:prstDash val="solid"/>
            <a:miter lim="800000"/>
          </a:ln>
          <a:effectLst>
            <a:innerShdw blurRad="76200">
              <a:srgbClr val="000000"/>
            </a:innerShdw>
          </a:effectLst>
        </p:spPr>
      </p:pic>
    </p:spTree>
    <p:extLst>
      <p:ext uri="{BB962C8B-B14F-4D97-AF65-F5344CB8AC3E}">
        <p14:creationId xmlns:p14="http://schemas.microsoft.com/office/powerpoint/2010/main" val="1383021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89560" y="856180"/>
            <a:ext cx="4560584" cy="1128068"/>
          </a:xfrm>
        </p:spPr>
        <p:txBody>
          <a:bodyPr anchor="ctr">
            <a:normAutofit/>
          </a:bodyPr>
          <a:lstStyle/>
          <a:p>
            <a:r>
              <a:rPr lang="es-ES" sz="4000" b="1" dirty="0"/>
              <a:t>7.- DESEMPLEO</a:t>
            </a:r>
          </a:p>
        </p:txBody>
      </p:sp>
      <p:grpSp>
        <p:nvGrpSpPr>
          <p:cNvPr id="18" name="Group 17">
            <a:extLst>
              <a:ext uri="{FF2B5EF4-FFF2-40B4-BE49-F238E27FC236}">
                <a16:creationId xmlns:a16="http://schemas.microsoft.com/office/drawing/2014/main"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590719" y="2330505"/>
            <a:ext cx="4559425" cy="3979585"/>
          </a:xfrm>
        </p:spPr>
        <p:txBody>
          <a:bodyPr anchor="t">
            <a:normAutofit/>
          </a:bodyPr>
          <a:lstStyle/>
          <a:p>
            <a:pPr>
              <a:lnSpc>
                <a:spcPct val="200000"/>
              </a:lnSpc>
            </a:pPr>
            <a:r>
              <a:rPr lang="es-ES" sz="2000" b="1" dirty="0"/>
              <a:t>Concepto</a:t>
            </a:r>
          </a:p>
          <a:p>
            <a:pPr>
              <a:lnSpc>
                <a:spcPct val="200000"/>
              </a:lnSpc>
            </a:pPr>
            <a:endParaRPr lang="es-ES" sz="2000" b="1" dirty="0"/>
          </a:p>
          <a:p>
            <a:pPr>
              <a:lnSpc>
                <a:spcPct val="200000"/>
              </a:lnSpc>
            </a:pPr>
            <a:r>
              <a:rPr lang="es-ES" sz="2000" b="1" dirty="0"/>
              <a:t>Niveles</a:t>
            </a:r>
          </a:p>
          <a:p>
            <a:pPr marL="0" indent="0">
              <a:lnSpc>
                <a:spcPct val="200000"/>
              </a:lnSpc>
              <a:buNone/>
            </a:pPr>
            <a:endParaRPr lang="es-ES" sz="2000" dirty="0"/>
          </a:p>
        </p:txBody>
      </p:sp>
      <p:sp>
        <p:nvSpPr>
          <p:cNvPr id="24" name="Rectangle 23">
            <a:extLst>
              <a:ext uri="{FF2B5EF4-FFF2-40B4-BE49-F238E27FC236}">
                <a16:creationId xmlns:a16="http://schemas.microsoft.com/office/drawing/2014/main"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Imagen que contiene rojo, mujer, hombre, parado&#10;&#10;Descripción generada automáticamente"/>
          <p:cNvPicPr>
            <a:picLocks noChangeAspect="1"/>
          </p:cNvPicPr>
          <p:nvPr/>
        </p:nvPicPr>
        <p:blipFill rotWithShape="1">
          <a:blip r:embed="rId2"/>
          <a:srcRect b="3062"/>
          <a:stretch/>
        </p:blipFill>
        <p:spPr>
          <a:xfrm>
            <a:off x="6291738" y="1439264"/>
            <a:ext cx="4356837" cy="4223440"/>
          </a:xfrm>
          <a:prstGeom prst="rect">
            <a:avLst/>
          </a:prstGeom>
        </p:spPr>
      </p:pic>
    </p:spTree>
    <p:extLst>
      <p:ext uri="{BB962C8B-B14F-4D97-AF65-F5344CB8AC3E}">
        <p14:creationId xmlns:p14="http://schemas.microsoft.com/office/powerpoint/2010/main" val="1489580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89560" y="856180"/>
            <a:ext cx="4560584" cy="1128068"/>
          </a:xfrm>
        </p:spPr>
        <p:txBody>
          <a:bodyPr anchor="ctr">
            <a:normAutofit/>
          </a:bodyPr>
          <a:lstStyle/>
          <a:p>
            <a:r>
              <a:rPr lang="es-ES" sz="3700"/>
              <a:t>1.- NIVEL CONTRIBUTIVO</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590719" y="2330505"/>
            <a:ext cx="4559425" cy="3979585"/>
          </a:xfrm>
        </p:spPr>
        <p:txBody>
          <a:bodyPr anchor="t">
            <a:normAutofit/>
          </a:bodyPr>
          <a:lstStyle/>
          <a:p>
            <a:pPr>
              <a:lnSpc>
                <a:spcPct val="150000"/>
              </a:lnSpc>
            </a:pPr>
            <a:endParaRPr lang="es-ES" sz="2000" u="sng" dirty="0"/>
          </a:p>
          <a:p>
            <a:pPr marL="0" indent="0">
              <a:lnSpc>
                <a:spcPct val="150000"/>
              </a:lnSpc>
              <a:buNone/>
            </a:pPr>
            <a:r>
              <a:rPr lang="es-ES" sz="2000" b="1" u="sng" dirty="0"/>
              <a:t>Requisitos:</a:t>
            </a:r>
          </a:p>
          <a:p>
            <a:pPr lvl="2">
              <a:lnSpc>
                <a:spcPct val="150000"/>
              </a:lnSpc>
            </a:pPr>
            <a:r>
              <a:rPr lang="es-ES" dirty="0"/>
              <a:t>Afiliación</a:t>
            </a:r>
          </a:p>
          <a:p>
            <a:pPr lvl="2">
              <a:lnSpc>
                <a:spcPct val="150000"/>
              </a:lnSpc>
            </a:pPr>
            <a:r>
              <a:rPr lang="es-ES" dirty="0"/>
              <a:t>Situación legal de desempleo</a:t>
            </a:r>
          </a:p>
          <a:p>
            <a:pPr lvl="2">
              <a:lnSpc>
                <a:spcPct val="150000"/>
              </a:lnSpc>
            </a:pPr>
            <a:r>
              <a:rPr lang="es-ES" dirty="0"/>
              <a:t>360 días cotizados en los 6 años anteriores</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a 5">
            <a:extLst>
              <a:ext uri="{FF2B5EF4-FFF2-40B4-BE49-F238E27FC236}">
                <a16:creationId xmlns:a16="http://schemas.microsoft.com/office/drawing/2014/main" id="{F008091E-6AF6-4101-9C7F-F1BDB13B1974}"/>
              </a:ext>
            </a:extLst>
          </p:cNvPr>
          <p:cNvGraphicFramePr>
            <a:graphicFrameLocks noGrp="1"/>
          </p:cNvGraphicFramePr>
          <p:nvPr>
            <p:extLst>
              <p:ext uri="{D42A27DB-BD31-4B8C-83A1-F6EECF244321}">
                <p14:modId xmlns:p14="http://schemas.microsoft.com/office/powerpoint/2010/main" val="2127745201"/>
              </p:ext>
            </p:extLst>
          </p:nvPr>
        </p:nvGraphicFramePr>
        <p:xfrm>
          <a:off x="6623410" y="2669297"/>
          <a:ext cx="3136660" cy="2194560"/>
        </p:xfrm>
        <a:graphic>
          <a:graphicData uri="http://schemas.openxmlformats.org/drawingml/2006/table">
            <a:tbl>
              <a:tblPr firstRow="1" bandRow="1">
                <a:tableStyleId>{00A15C55-8517-42AA-B614-E9B94910E393}</a:tableStyleId>
              </a:tblPr>
              <a:tblGrid>
                <a:gridCol w="1384060">
                  <a:extLst>
                    <a:ext uri="{9D8B030D-6E8A-4147-A177-3AD203B41FA5}">
                      <a16:colId xmlns:a16="http://schemas.microsoft.com/office/drawing/2014/main" val="3785970926"/>
                    </a:ext>
                  </a:extLst>
                </a:gridCol>
                <a:gridCol w="1752600">
                  <a:extLst>
                    <a:ext uri="{9D8B030D-6E8A-4147-A177-3AD203B41FA5}">
                      <a16:colId xmlns:a16="http://schemas.microsoft.com/office/drawing/2014/main" val="3990940679"/>
                    </a:ext>
                  </a:extLst>
                </a:gridCol>
              </a:tblGrid>
              <a:tr h="370840">
                <a:tc>
                  <a:txBody>
                    <a:bodyPr/>
                    <a:lstStyle/>
                    <a:p>
                      <a:pPr algn="ctr"/>
                      <a:r>
                        <a:rPr lang="es-ES" dirty="0"/>
                        <a:t>COTIZACIÓN</a:t>
                      </a:r>
                    </a:p>
                  </a:txBody>
                  <a:tcPr anchor="ctr"/>
                </a:tc>
                <a:tc>
                  <a:txBody>
                    <a:bodyPr/>
                    <a:lstStyle/>
                    <a:p>
                      <a:pPr algn="ctr"/>
                      <a:r>
                        <a:rPr lang="es-ES" dirty="0"/>
                        <a:t>DURACIÓN de la prestación</a:t>
                      </a:r>
                    </a:p>
                  </a:txBody>
                  <a:tcPr anchor="ctr"/>
                </a:tc>
                <a:extLst>
                  <a:ext uri="{0D108BD9-81ED-4DB2-BD59-A6C34878D82A}">
                    <a16:rowId xmlns:a16="http://schemas.microsoft.com/office/drawing/2014/main" val="795932069"/>
                  </a:ext>
                </a:extLst>
              </a:tr>
              <a:tr h="370840">
                <a:tc>
                  <a:txBody>
                    <a:bodyPr/>
                    <a:lstStyle/>
                    <a:p>
                      <a:pPr algn="ctr"/>
                      <a:endParaRPr lang="es-ES" dirty="0"/>
                    </a:p>
                    <a:p>
                      <a:pPr algn="ctr"/>
                      <a:r>
                        <a:rPr lang="es-ES" dirty="0"/>
                        <a:t>360 días</a:t>
                      </a:r>
                    </a:p>
                    <a:p>
                      <a:pPr algn="ctr"/>
                      <a:endParaRPr lang="es-ES" dirty="0"/>
                    </a:p>
                  </a:txBody>
                  <a:tcPr anchor="ctr"/>
                </a:tc>
                <a:tc>
                  <a:txBody>
                    <a:bodyPr/>
                    <a:lstStyle/>
                    <a:p>
                      <a:pPr algn="ctr"/>
                      <a:r>
                        <a:rPr lang="es-ES" dirty="0"/>
                        <a:t>120 días (meses)</a:t>
                      </a:r>
                    </a:p>
                  </a:txBody>
                  <a:tcPr anchor="ctr"/>
                </a:tc>
                <a:extLst>
                  <a:ext uri="{0D108BD9-81ED-4DB2-BD59-A6C34878D82A}">
                    <a16:rowId xmlns:a16="http://schemas.microsoft.com/office/drawing/2014/main" val="90141329"/>
                  </a:ext>
                </a:extLst>
              </a:tr>
              <a:tr h="370840">
                <a:tc>
                  <a:txBody>
                    <a:bodyPr/>
                    <a:lstStyle/>
                    <a:p>
                      <a:pPr algn="ctr"/>
                      <a:r>
                        <a:rPr lang="es-ES" dirty="0"/>
                        <a:t>6 años</a:t>
                      </a:r>
                    </a:p>
                    <a:p>
                      <a:pPr algn="ctr"/>
                      <a:endParaRPr lang="es-ES" dirty="0"/>
                    </a:p>
                  </a:txBody>
                  <a:tcPr anchor="ctr"/>
                </a:tc>
                <a:tc>
                  <a:txBody>
                    <a:bodyPr/>
                    <a:lstStyle/>
                    <a:p>
                      <a:pPr algn="ctr"/>
                      <a:r>
                        <a:rPr lang="es-ES" dirty="0"/>
                        <a:t>2 años</a:t>
                      </a:r>
                    </a:p>
                  </a:txBody>
                  <a:tcPr anchor="ctr"/>
                </a:tc>
                <a:extLst>
                  <a:ext uri="{0D108BD9-81ED-4DB2-BD59-A6C34878D82A}">
                    <a16:rowId xmlns:a16="http://schemas.microsoft.com/office/drawing/2014/main" val="2485270597"/>
                  </a:ext>
                </a:extLst>
              </a:tr>
            </a:tbl>
          </a:graphicData>
        </a:graphic>
      </p:graphicFrame>
    </p:spTree>
    <p:extLst>
      <p:ext uri="{BB962C8B-B14F-4D97-AF65-F5344CB8AC3E}">
        <p14:creationId xmlns:p14="http://schemas.microsoft.com/office/powerpoint/2010/main" val="17921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8">
            <a:extLst>
              <a:ext uri="{FF2B5EF4-FFF2-40B4-BE49-F238E27FC236}">
                <a16:creationId xmlns:a16="http://schemas.microsoft.com/office/drawing/2014/main" id="{B662E659-1933-4AC0-9DAB-5F657D68BC27}"/>
              </a:ext>
            </a:extLst>
          </p:cNvPr>
          <p:cNvGraphicFramePr>
            <a:graphicFrameLocks noGrp="1"/>
          </p:cNvGraphicFramePr>
          <p:nvPr>
            <p:extLst>
              <p:ext uri="{D42A27DB-BD31-4B8C-83A1-F6EECF244321}">
                <p14:modId xmlns:p14="http://schemas.microsoft.com/office/powerpoint/2010/main" val="158031437"/>
              </p:ext>
            </p:extLst>
          </p:nvPr>
        </p:nvGraphicFramePr>
        <p:xfrm>
          <a:off x="9382506" y="3343045"/>
          <a:ext cx="2552320" cy="1784293"/>
        </p:xfrm>
        <a:graphic>
          <a:graphicData uri="http://schemas.openxmlformats.org/drawingml/2006/table">
            <a:tbl>
              <a:tblPr firstRow="1" bandRow="1">
                <a:tableStyleId>{1E171933-4619-4E11-9A3F-F7608DF75F80}</a:tableStyleId>
              </a:tblPr>
              <a:tblGrid>
                <a:gridCol w="1217470">
                  <a:extLst>
                    <a:ext uri="{9D8B030D-6E8A-4147-A177-3AD203B41FA5}">
                      <a16:colId xmlns:a16="http://schemas.microsoft.com/office/drawing/2014/main" val="3065834882"/>
                    </a:ext>
                  </a:extLst>
                </a:gridCol>
                <a:gridCol w="1334850">
                  <a:extLst>
                    <a:ext uri="{9D8B030D-6E8A-4147-A177-3AD203B41FA5}">
                      <a16:colId xmlns:a16="http://schemas.microsoft.com/office/drawing/2014/main" val="2416847992"/>
                    </a:ext>
                  </a:extLst>
                </a:gridCol>
              </a:tblGrid>
              <a:tr h="305493">
                <a:tc>
                  <a:txBody>
                    <a:bodyPr/>
                    <a:lstStyle/>
                    <a:p>
                      <a:r>
                        <a:rPr lang="es-ES" sz="1600" dirty="0"/>
                        <a:t>HIJOS</a:t>
                      </a:r>
                    </a:p>
                  </a:txBody>
                  <a:tcPr/>
                </a:tc>
                <a:tc>
                  <a:txBody>
                    <a:bodyPr/>
                    <a:lstStyle/>
                    <a:p>
                      <a:r>
                        <a:rPr lang="es-ES" sz="1600" dirty="0"/>
                        <a:t>LÍMITE</a:t>
                      </a:r>
                    </a:p>
                  </a:txBody>
                  <a:tcPr/>
                </a:tc>
                <a:extLst>
                  <a:ext uri="{0D108BD9-81ED-4DB2-BD59-A6C34878D82A}">
                    <a16:rowId xmlns:a16="http://schemas.microsoft.com/office/drawing/2014/main" val="1787186406"/>
                  </a:ext>
                </a:extLst>
              </a:tr>
              <a:tr h="534613">
                <a:tc>
                  <a:txBody>
                    <a:bodyPr/>
                    <a:lstStyle/>
                    <a:p>
                      <a:r>
                        <a:rPr lang="es-ES" sz="1600" dirty="0"/>
                        <a:t>SIN HIJOS</a:t>
                      </a:r>
                    </a:p>
                  </a:txBody>
                  <a:tcPr/>
                </a:tc>
                <a:tc>
                  <a:txBody>
                    <a:bodyPr/>
                    <a:lstStyle/>
                    <a:p>
                      <a:r>
                        <a:rPr lang="es-ES" sz="1600" dirty="0"/>
                        <a:t>1,75 x IPREM</a:t>
                      </a:r>
                    </a:p>
                  </a:txBody>
                  <a:tcPr/>
                </a:tc>
                <a:extLst>
                  <a:ext uri="{0D108BD9-81ED-4DB2-BD59-A6C34878D82A}">
                    <a16:rowId xmlns:a16="http://schemas.microsoft.com/office/drawing/2014/main" val="393460657"/>
                  </a:ext>
                </a:extLst>
              </a:tr>
              <a:tr h="305493">
                <a:tc>
                  <a:txBody>
                    <a:bodyPr/>
                    <a:lstStyle/>
                    <a:p>
                      <a:r>
                        <a:rPr lang="es-ES" sz="1600" dirty="0"/>
                        <a:t>1 HIJO</a:t>
                      </a:r>
                    </a:p>
                  </a:txBody>
                  <a:tcPr/>
                </a:tc>
                <a:tc>
                  <a:txBody>
                    <a:bodyPr/>
                    <a:lstStyle/>
                    <a:p>
                      <a:r>
                        <a:rPr lang="es-ES" sz="1600" dirty="0"/>
                        <a:t>2 x IPREM</a:t>
                      </a:r>
                    </a:p>
                  </a:txBody>
                  <a:tcPr/>
                </a:tc>
                <a:extLst>
                  <a:ext uri="{0D108BD9-81ED-4DB2-BD59-A6C34878D82A}">
                    <a16:rowId xmlns:a16="http://schemas.microsoft.com/office/drawing/2014/main" val="3115712730"/>
                  </a:ext>
                </a:extLst>
              </a:tr>
              <a:tr h="534613">
                <a:tc>
                  <a:txBody>
                    <a:bodyPr/>
                    <a:lstStyle/>
                    <a:p>
                      <a:r>
                        <a:rPr lang="es-ES" sz="1600" dirty="0"/>
                        <a:t>2 HIJOS o más</a:t>
                      </a:r>
                    </a:p>
                  </a:txBody>
                  <a:tcPr/>
                </a:tc>
                <a:tc>
                  <a:txBody>
                    <a:bodyPr/>
                    <a:lstStyle/>
                    <a:p>
                      <a:r>
                        <a:rPr lang="es-ES" sz="1600" dirty="0"/>
                        <a:t>2,25 </a:t>
                      </a:r>
                      <a:r>
                        <a:rPr lang="es-ES" sz="1600"/>
                        <a:t>x IPREM</a:t>
                      </a:r>
                      <a:endParaRPr lang="es-ES" sz="1600" dirty="0"/>
                    </a:p>
                  </a:txBody>
                  <a:tcPr/>
                </a:tc>
                <a:extLst>
                  <a:ext uri="{0D108BD9-81ED-4DB2-BD59-A6C34878D82A}">
                    <a16:rowId xmlns:a16="http://schemas.microsoft.com/office/drawing/2014/main" val="1749371658"/>
                  </a:ext>
                </a:extLst>
              </a:tr>
            </a:tbl>
          </a:graphicData>
        </a:graphic>
      </p:graphicFrame>
      <p:graphicFrame>
        <p:nvGraphicFramePr>
          <p:cNvPr id="10" name="CuadroTexto 1">
            <a:extLst>
              <a:ext uri="{FF2B5EF4-FFF2-40B4-BE49-F238E27FC236}">
                <a16:creationId xmlns:a16="http://schemas.microsoft.com/office/drawing/2014/main" id="{580C2C70-723C-4012-9840-02BFC9AF7B68}"/>
              </a:ext>
            </a:extLst>
          </p:cNvPr>
          <p:cNvGraphicFramePr/>
          <p:nvPr>
            <p:extLst>
              <p:ext uri="{D42A27DB-BD31-4B8C-83A1-F6EECF244321}">
                <p14:modId xmlns:p14="http://schemas.microsoft.com/office/powerpoint/2010/main" val="1406061404"/>
              </p:ext>
            </p:extLst>
          </p:nvPr>
        </p:nvGraphicFramePr>
        <p:xfrm>
          <a:off x="257174" y="611151"/>
          <a:ext cx="8734425" cy="5722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Imagen 10">
            <a:extLst>
              <a:ext uri="{FF2B5EF4-FFF2-40B4-BE49-F238E27FC236}">
                <a16:creationId xmlns:a16="http://schemas.microsoft.com/office/drawing/2014/main" id="{00D0E285-298C-48C5-8659-21052F4AB10D}"/>
              </a:ext>
            </a:extLst>
          </p:cNvPr>
          <p:cNvPicPr>
            <a:picLocks noChangeAspect="1"/>
          </p:cNvPicPr>
          <p:nvPr/>
        </p:nvPicPr>
        <p:blipFill>
          <a:blip r:embed="rId7"/>
          <a:stretch>
            <a:fillRect/>
          </a:stretch>
        </p:blipFill>
        <p:spPr>
          <a:xfrm>
            <a:off x="3219450" y="853437"/>
            <a:ext cx="6686550" cy="1013463"/>
          </a:xfrm>
          <a:prstGeom prst="rect">
            <a:avLst/>
          </a:prstGeom>
        </p:spPr>
      </p:pic>
    </p:spTree>
    <p:extLst>
      <p:ext uri="{BB962C8B-B14F-4D97-AF65-F5344CB8AC3E}">
        <p14:creationId xmlns:p14="http://schemas.microsoft.com/office/powerpoint/2010/main" val="562621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DA718D0-4865-4629-8134-44F68D41D5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65167ED7-6315-43AB-B1B6-C326D5FD8F8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2" name="Rectangle 21">
              <a:extLst>
                <a:ext uri="{FF2B5EF4-FFF2-40B4-BE49-F238E27FC236}">
                  <a16:creationId xmlns:a16="http://schemas.microsoft.com/office/drawing/2014/main" id="{EF4D8839-FB03-487D-ACC8-8BFEDD4FEB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F75023-9A3B-42FC-B704-61A8F7BEF4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CBC4F608-B4B8-48C3-9572-C0F061B1CD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1106599" y="396514"/>
            <a:ext cx="9849751" cy="3032168"/>
          </a:xfrm>
        </p:spPr>
        <p:txBody>
          <a:bodyPr anchor="ctr">
            <a:normAutofit/>
          </a:bodyPr>
          <a:lstStyle/>
          <a:p>
            <a:pPr marL="0" indent="0">
              <a:lnSpc>
                <a:spcPct val="150000"/>
              </a:lnSpc>
              <a:buNone/>
            </a:pPr>
            <a:r>
              <a:rPr lang="es-ES" sz="1600" b="1" dirty="0"/>
              <a:t>CASO PRÁCTICO 4</a:t>
            </a:r>
          </a:p>
          <a:p>
            <a:pPr marL="0" indent="0">
              <a:lnSpc>
                <a:spcPct val="150000"/>
              </a:lnSpc>
              <a:buNone/>
            </a:pPr>
            <a:r>
              <a:rPr lang="es-ES" sz="1600" dirty="0"/>
              <a:t>A un trabajador  con dos hijos y 46 años se le comunica que en el plazo de 15 días su relación contractual con la empresa XS.A. finalizará tras un año de contrato temporal. Anteriormente, había trabajado durante 5 años en la empresa YS.A. </a:t>
            </a:r>
          </a:p>
          <a:p>
            <a:pPr marL="0" indent="0">
              <a:lnSpc>
                <a:spcPct val="150000"/>
              </a:lnSpc>
              <a:buNone/>
            </a:pPr>
            <a:r>
              <a:rPr lang="es-ES" sz="1600" dirty="0"/>
              <a:t>En las últimos seis meses ha percibido 450 € en concepto de horas extras.</a:t>
            </a:r>
          </a:p>
          <a:p>
            <a:pPr marL="0" indent="0">
              <a:lnSpc>
                <a:spcPct val="150000"/>
              </a:lnSpc>
              <a:buNone/>
            </a:pPr>
            <a:r>
              <a:rPr lang="es-ES" sz="1600" dirty="0"/>
              <a:t>El certificado de empresa del trabajador indica lo siguiente:</a:t>
            </a:r>
          </a:p>
          <a:p>
            <a:pPr marL="0" indent="0">
              <a:lnSpc>
                <a:spcPct val="150000"/>
              </a:lnSpc>
              <a:buNone/>
            </a:pPr>
            <a:endParaRPr lang="es-ES" sz="1600" b="1" dirty="0"/>
          </a:p>
          <a:p>
            <a:pPr marL="0" indent="0">
              <a:lnSpc>
                <a:spcPct val="150000"/>
              </a:lnSpc>
              <a:buNone/>
            </a:pPr>
            <a:endParaRPr lang="es-ES" sz="1600" dirty="0"/>
          </a:p>
        </p:txBody>
      </p:sp>
      <p:graphicFrame>
        <p:nvGraphicFramePr>
          <p:cNvPr id="17" name="Tabla 16">
            <a:extLst>
              <a:ext uri="{FF2B5EF4-FFF2-40B4-BE49-F238E27FC236}">
                <a16:creationId xmlns:a16="http://schemas.microsoft.com/office/drawing/2014/main" id="{BE1E26A5-728B-4F50-9E02-8F863239FDC3}"/>
              </a:ext>
            </a:extLst>
          </p:cNvPr>
          <p:cNvGraphicFramePr>
            <a:graphicFrameLocks noGrp="1"/>
          </p:cNvGraphicFramePr>
          <p:nvPr>
            <p:extLst>
              <p:ext uri="{D42A27DB-BD31-4B8C-83A1-F6EECF244321}">
                <p14:modId xmlns:p14="http://schemas.microsoft.com/office/powerpoint/2010/main" val="2235733992"/>
              </p:ext>
            </p:extLst>
          </p:nvPr>
        </p:nvGraphicFramePr>
        <p:xfrm>
          <a:off x="6898263" y="2323088"/>
          <a:ext cx="4298727" cy="2865120"/>
        </p:xfrm>
        <a:graphic>
          <a:graphicData uri="http://schemas.openxmlformats.org/drawingml/2006/table">
            <a:tbl>
              <a:tblPr firstRow="1" bandRow="1">
                <a:tableStyleId>{00A15C55-8517-42AA-B614-E9B94910E393}</a:tableStyleId>
              </a:tblPr>
              <a:tblGrid>
                <a:gridCol w="1733067">
                  <a:extLst>
                    <a:ext uri="{9D8B030D-6E8A-4147-A177-3AD203B41FA5}">
                      <a16:colId xmlns:a16="http://schemas.microsoft.com/office/drawing/2014/main" val="3169052461"/>
                    </a:ext>
                  </a:extLst>
                </a:gridCol>
                <a:gridCol w="2565660">
                  <a:extLst>
                    <a:ext uri="{9D8B030D-6E8A-4147-A177-3AD203B41FA5}">
                      <a16:colId xmlns:a16="http://schemas.microsoft.com/office/drawing/2014/main" val="4118443139"/>
                    </a:ext>
                  </a:extLst>
                </a:gridCol>
              </a:tblGrid>
              <a:tr h="640080">
                <a:tc>
                  <a:txBody>
                    <a:bodyPr/>
                    <a:lstStyle/>
                    <a:p>
                      <a:pPr algn="ctr"/>
                      <a:r>
                        <a:rPr lang="es-ES" dirty="0"/>
                        <a:t>MES</a:t>
                      </a:r>
                    </a:p>
                  </a:txBody>
                  <a:tcPr/>
                </a:tc>
                <a:tc>
                  <a:txBody>
                    <a:bodyPr/>
                    <a:lstStyle/>
                    <a:p>
                      <a:pPr algn="ctr"/>
                      <a:r>
                        <a:rPr lang="es-ES" dirty="0"/>
                        <a:t>BC POR DESEMPLEO</a:t>
                      </a:r>
                    </a:p>
                  </a:txBody>
                  <a:tcPr/>
                </a:tc>
                <a:extLst>
                  <a:ext uri="{0D108BD9-81ED-4DB2-BD59-A6C34878D82A}">
                    <a16:rowId xmlns:a16="http://schemas.microsoft.com/office/drawing/2014/main" val="3059359565"/>
                  </a:ext>
                </a:extLst>
              </a:tr>
              <a:tr h="370840">
                <a:tc>
                  <a:txBody>
                    <a:bodyPr/>
                    <a:lstStyle/>
                    <a:p>
                      <a:r>
                        <a:rPr lang="es-ES" dirty="0"/>
                        <a:t>JULIO</a:t>
                      </a:r>
                    </a:p>
                  </a:txBody>
                  <a:tcPr/>
                </a:tc>
                <a:tc>
                  <a:txBody>
                    <a:bodyPr/>
                    <a:lstStyle/>
                    <a:p>
                      <a:pPr algn="ctr"/>
                      <a:r>
                        <a:rPr lang="es-ES" dirty="0"/>
                        <a:t>2.900</a:t>
                      </a:r>
                    </a:p>
                  </a:txBody>
                  <a:tcPr/>
                </a:tc>
                <a:extLst>
                  <a:ext uri="{0D108BD9-81ED-4DB2-BD59-A6C34878D82A}">
                    <a16:rowId xmlns:a16="http://schemas.microsoft.com/office/drawing/2014/main" val="4260640266"/>
                  </a:ext>
                </a:extLst>
              </a:tr>
              <a:tr h="370840">
                <a:tc>
                  <a:txBody>
                    <a:bodyPr/>
                    <a:lstStyle/>
                    <a:p>
                      <a:r>
                        <a:rPr lang="es-ES" dirty="0"/>
                        <a:t>AGOSTO</a:t>
                      </a:r>
                    </a:p>
                  </a:txBody>
                  <a:tcPr/>
                </a:tc>
                <a:tc>
                  <a:txBody>
                    <a:bodyPr/>
                    <a:lstStyle/>
                    <a:p>
                      <a:pPr algn="ctr"/>
                      <a:r>
                        <a:rPr lang="es-ES" dirty="0"/>
                        <a:t>3.100</a:t>
                      </a:r>
                    </a:p>
                  </a:txBody>
                  <a:tcPr/>
                </a:tc>
                <a:extLst>
                  <a:ext uri="{0D108BD9-81ED-4DB2-BD59-A6C34878D82A}">
                    <a16:rowId xmlns:a16="http://schemas.microsoft.com/office/drawing/2014/main" val="1918283225"/>
                  </a:ext>
                </a:extLst>
              </a:tr>
              <a:tr h="370840">
                <a:tc>
                  <a:txBody>
                    <a:bodyPr/>
                    <a:lstStyle/>
                    <a:p>
                      <a:r>
                        <a:rPr lang="es-ES" dirty="0"/>
                        <a:t>SEPTIEMBRE</a:t>
                      </a:r>
                    </a:p>
                  </a:txBody>
                  <a:tcPr/>
                </a:tc>
                <a:tc>
                  <a:txBody>
                    <a:bodyPr/>
                    <a:lstStyle/>
                    <a:p>
                      <a:pPr algn="ctr"/>
                      <a:r>
                        <a:rPr lang="es-ES" dirty="0"/>
                        <a:t>3.200</a:t>
                      </a:r>
                    </a:p>
                  </a:txBody>
                  <a:tcPr/>
                </a:tc>
                <a:extLst>
                  <a:ext uri="{0D108BD9-81ED-4DB2-BD59-A6C34878D82A}">
                    <a16:rowId xmlns:a16="http://schemas.microsoft.com/office/drawing/2014/main" val="3696178039"/>
                  </a:ext>
                </a:extLst>
              </a:tr>
              <a:tr h="370840">
                <a:tc>
                  <a:txBody>
                    <a:bodyPr/>
                    <a:lstStyle/>
                    <a:p>
                      <a:r>
                        <a:rPr lang="es-ES" dirty="0"/>
                        <a:t>OCTUBRE</a:t>
                      </a:r>
                    </a:p>
                  </a:txBody>
                  <a:tcPr/>
                </a:tc>
                <a:tc>
                  <a:txBody>
                    <a:bodyPr/>
                    <a:lstStyle/>
                    <a:p>
                      <a:pPr algn="ctr"/>
                      <a:r>
                        <a:rPr lang="es-ES" dirty="0"/>
                        <a:t>3.000</a:t>
                      </a:r>
                    </a:p>
                  </a:txBody>
                  <a:tcPr/>
                </a:tc>
                <a:extLst>
                  <a:ext uri="{0D108BD9-81ED-4DB2-BD59-A6C34878D82A}">
                    <a16:rowId xmlns:a16="http://schemas.microsoft.com/office/drawing/2014/main" val="763435000"/>
                  </a:ext>
                </a:extLst>
              </a:tr>
              <a:tr h="370840">
                <a:tc>
                  <a:txBody>
                    <a:bodyPr/>
                    <a:lstStyle/>
                    <a:p>
                      <a:r>
                        <a:rPr lang="es-ES" dirty="0"/>
                        <a:t>NOVIEMBRE</a:t>
                      </a:r>
                    </a:p>
                  </a:txBody>
                  <a:tcPr/>
                </a:tc>
                <a:tc>
                  <a:txBody>
                    <a:bodyPr/>
                    <a:lstStyle/>
                    <a:p>
                      <a:pPr algn="ctr"/>
                      <a:r>
                        <a:rPr lang="es-ES" dirty="0"/>
                        <a:t>3.100</a:t>
                      </a:r>
                    </a:p>
                  </a:txBody>
                  <a:tcPr/>
                </a:tc>
                <a:extLst>
                  <a:ext uri="{0D108BD9-81ED-4DB2-BD59-A6C34878D82A}">
                    <a16:rowId xmlns:a16="http://schemas.microsoft.com/office/drawing/2014/main" val="3366884254"/>
                  </a:ext>
                </a:extLst>
              </a:tr>
              <a:tr h="370840">
                <a:tc>
                  <a:txBody>
                    <a:bodyPr/>
                    <a:lstStyle/>
                    <a:p>
                      <a:r>
                        <a:rPr lang="es-ES" dirty="0"/>
                        <a:t>DICIEMBRE</a:t>
                      </a:r>
                    </a:p>
                  </a:txBody>
                  <a:tcPr/>
                </a:tc>
                <a:tc>
                  <a:txBody>
                    <a:bodyPr/>
                    <a:lstStyle/>
                    <a:p>
                      <a:pPr algn="ctr"/>
                      <a:r>
                        <a:rPr lang="es-ES" dirty="0"/>
                        <a:t>3.200</a:t>
                      </a:r>
                    </a:p>
                  </a:txBody>
                  <a:tcPr/>
                </a:tc>
                <a:extLst>
                  <a:ext uri="{0D108BD9-81ED-4DB2-BD59-A6C34878D82A}">
                    <a16:rowId xmlns:a16="http://schemas.microsoft.com/office/drawing/2014/main" val="1834940187"/>
                  </a:ext>
                </a:extLst>
              </a:tr>
            </a:tbl>
          </a:graphicData>
        </a:graphic>
      </p:graphicFrame>
      <p:sp>
        <p:nvSpPr>
          <p:cNvPr id="18" name="CuadroTexto 17">
            <a:extLst>
              <a:ext uri="{FF2B5EF4-FFF2-40B4-BE49-F238E27FC236}">
                <a16:creationId xmlns:a16="http://schemas.microsoft.com/office/drawing/2014/main" id="{EC9F18DB-7DD1-4169-8250-DDD11FD0BF13}"/>
              </a:ext>
            </a:extLst>
          </p:cNvPr>
          <p:cNvSpPr txBox="1"/>
          <p:nvPr/>
        </p:nvSpPr>
        <p:spPr>
          <a:xfrm>
            <a:off x="1235650" y="3358111"/>
            <a:ext cx="5168347" cy="2307042"/>
          </a:xfrm>
          <a:prstGeom prst="rect">
            <a:avLst/>
          </a:prstGeom>
          <a:noFill/>
          <a:ln w="57150">
            <a:solidFill>
              <a:schemeClr val="accent4"/>
            </a:solidFill>
          </a:ln>
        </p:spPr>
        <p:txBody>
          <a:bodyPr wrap="square" rtlCol="0">
            <a:spAutoFit/>
          </a:bodyPr>
          <a:lstStyle/>
          <a:p>
            <a:pPr algn="ctr">
              <a:lnSpc>
                <a:spcPct val="130000"/>
              </a:lnSpc>
            </a:pPr>
            <a:r>
              <a:rPr lang="es-ES" sz="1600" b="1" dirty="0"/>
              <a:t>CONTESTA</a:t>
            </a:r>
          </a:p>
          <a:p>
            <a:pPr>
              <a:lnSpc>
                <a:spcPct val="130000"/>
              </a:lnSpc>
            </a:pPr>
            <a:endParaRPr lang="es-ES" sz="1600" dirty="0"/>
          </a:p>
          <a:p>
            <a:pPr>
              <a:lnSpc>
                <a:spcPct val="130000"/>
              </a:lnSpc>
            </a:pPr>
            <a:r>
              <a:rPr lang="es-ES" sz="1600" dirty="0"/>
              <a:t>1.- Calcula la BR</a:t>
            </a:r>
          </a:p>
          <a:p>
            <a:pPr>
              <a:lnSpc>
                <a:spcPct val="130000"/>
              </a:lnSpc>
            </a:pPr>
            <a:r>
              <a:rPr lang="es-ES" sz="1600" dirty="0"/>
              <a:t>2.-Calcula lo que cobraría al mes durante los primeros 6 meses y lo que cobraría a partir del séptimo mes en adelante.</a:t>
            </a:r>
          </a:p>
          <a:p>
            <a:pPr>
              <a:lnSpc>
                <a:spcPct val="130000"/>
              </a:lnSpc>
            </a:pPr>
            <a:r>
              <a:rPr lang="es-ES" sz="1600" dirty="0"/>
              <a:t>3.- Calcula los límites y el importe finalmente a cobrar.</a:t>
            </a:r>
          </a:p>
        </p:txBody>
      </p:sp>
    </p:spTree>
    <p:extLst>
      <p:ext uri="{BB962C8B-B14F-4D97-AF65-F5344CB8AC3E}">
        <p14:creationId xmlns:p14="http://schemas.microsoft.com/office/powerpoint/2010/main" val="176343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1" name="Rectangle 10">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59A93F0-BF36-4CCE-9810-CDA6FA58B694}"/>
              </a:ext>
            </a:extLst>
          </p:cNvPr>
          <p:cNvSpPr txBox="1"/>
          <p:nvPr/>
        </p:nvSpPr>
        <p:spPr>
          <a:xfrm>
            <a:off x="590719" y="475516"/>
            <a:ext cx="4559425" cy="5834576"/>
          </a:xfrm>
          <a:prstGeom prst="rect">
            <a:avLst/>
          </a:prstGeom>
          <a:solidFill>
            <a:schemeClr val="bg1"/>
          </a:solidFill>
        </p:spPr>
        <p:txBody>
          <a:bodyPr vert="horz" lIns="91440" tIns="45720" rIns="91440" bIns="45720" rtlCol="0" anchor="ctr">
            <a:normAutofit/>
          </a:bodyPr>
          <a:lstStyle/>
          <a:p>
            <a:pPr algn="ctr">
              <a:lnSpc>
                <a:spcPct val="90000"/>
              </a:lnSpc>
              <a:spcAft>
                <a:spcPts val="600"/>
              </a:spcAft>
            </a:pPr>
            <a:r>
              <a:rPr lang="es-ES" sz="1700" dirty="0"/>
              <a:t>ÍNDICE</a:t>
            </a:r>
          </a:p>
          <a:p>
            <a:pPr indent="-228600">
              <a:lnSpc>
                <a:spcPct val="90000"/>
              </a:lnSpc>
              <a:spcAft>
                <a:spcPts val="600"/>
              </a:spcAft>
              <a:buFont typeface="Arial" panose="020B0604020202020204" pitchFamily="34" charset="0"/>
              <a:buChar char="•"/>
            </a:pPr>
            <a:endParaRPr lang="es-ES" sz="1700" dirty="0"/>
          </a:p>
          <a:p>
            <a:pPr marL="457200" indent="-342900">
              <a:lnSpc>
                <a:spcPct val="150000"/>
              </a:lnSpc>
              <a:spcAft>
                <a:spcPts val="600"/>
              </a:spcAft>
              <a:buFont typeface="+mj-lt"/>
              <a:buAutoNum type="arabicPeriod"/>
            </a:pPr>
            <a:r>
              <a:rPr lang="es-ES" sz="1700" dirty="0"/>
              <a:t>Asistencia sanitaria</a:t>
            </a:r>
          </a:p>
          <a:p>
            <a:pPr marL="457200" indent="-342900">
              <a:lnSpc>
                <a:spcPct val="150000"/>
              </a:lnSpc>
              <a:spcAft>
                <a:spcPts val="600"/>
              </a:spcAft>
              <a:buFont typeface="+mj-lt"/>
              <a:buAutoNum type="arabicPeriod"/>
            </a:pPr>
            <a:r>
              <a:rPr lang="es-ES" sz="1700" dirty="0"/>
              <a:t>Incapacidad temporal</a:t>
            </a:r>
          </a:p>
          <a:p>
            <a:pPr marL="914400" lvl="1" indent="-342900">
              <a:lnSpc>
                <a:spcPct val="150000"/>
              </a:lnSpc>
              <a:spcAft>
                <a:spcPts val="600"/>
              </a:spcAft>
              <a:buFont typeface="+mj-lt"/>
              <a:buAutoNum type="alphaLcParenR"/>
            </a:pPr>
            <a:r>
              <a:rPr lang="es-ES" sz="1700" dirty="0"/>
              <a:t>Contingencias comunes</a:t>
            </a:r>
          </a:p>
          <a:p>
            <a:pPr marL="914400" lvl="1" indent="-342900">
              <a:lnSpc>
                <a:spcPct val="150000"/>
              </a:lnSpc>
              <a:spcAft>
                <a:spcPts val="600"/>
              </a:spcAft>
              <a:buFont typeface="+mj-lt"/>
              <a:buAutoNum type="alphaLcParenR"/>
            </a:pPr>
            <a:r>
              <a:rPr lang="es-ES" sz="1700" dirty="0"/>
              <a:t>Contingencias profesionales</a:t>
            </a:r>
          </a:p>
          <a:p>
            <a:pPr marL="457200" indent="-342900">
              <a:lnSpc>
                <a:spcPct val="150000"/>
              </a:lnSpc>
              <a:spcAft>
                <a:spcPts val="600"/>
              </a:spcAft>
              <a:buFont typeface="+mj-lt"/>
              <a:buAutoNum type="arabicPeriod"/>
            </a:pPr>
            <a:r>
              <a:rPr lang="es-ES" sz="1700" dirty="0"/>
              <a:t>Nacimiento y cuidado de un menor.</a:t>
            </a:r>
          </a:p>
          <a:p>
            <a:pPr marL="457200" indent="-342900">
              <a:lnSpc>
                <a:spcPct val="150000"/>
              </a:lnSpc>
              <a:spcAft>
                <a:spcPts val="600"/>
              </a:spcAft>
              <a:buFont typeface="+mj-lt"/>
              <a:buAutoNum type="arabicPeriod"/>
            </a:pPr>
            <a:r>
              <a:rPr lang="es-ES" sz="1700" dirty="0"/>
              <a:t>Riesgos durante el embarazo</a:t>
            </a:r>
          </a:p>
          <a:p>
            <a:pPr marL="457200" indent="-342900">
              <a:lnSpc>
                <a:spcPct val="150000"/>
              </a:lnSpc>
              <a:spcAft>
                <a:spcPts val="600"/>
              </a:spcAft>
              <a:buFont typeface="+mj-lt"/>
              <a:buAutoNum type="arabicPeriod"/>
            </a:pPr>
            <a:r>
              <a:rPr lang="es-ES" sz="1700" dirty="0"/>
              <a:t>Incapacidad permanente</a:t>
            </a:r>
          </a:p>
          <a:p>
            <a:pPr marL="457200" indent="-342900">
              <a:lnSpc>
                <a:spcPct val="150000"/>
              </a:lnSpc>
              <a:spcAft>
                <a:spcPts val="600"/>
              </a:spcAft>
              <a:buFont typeface="+mj-lt"/>
              <a:buAutoNum type="arabicPeriod"/>
            </a:pPr>
            <a:r>
              <a:rPr lang="es-ES" sz="1700" dirty="0"/>
              <a:t>Desempleo</a:t>
            </a:r>
          </a:p>
          <a:p>
            <a:pPr marL="457200" indent="-342900">
              <a:lnSpc>
                <a:spcPct val="150000"/>
              </a:lnSpc>
              <a:spcAft>
                <a:spcPts val="600"/>
              </a:spcAft>
              <a:buFont typeface="+mj-lt"/>
              <a:buAutoNum type="arabicPeriod"/>
            </a:pPr>
            <a:r>
              <a:rPr lang="es-ES" sz="1700" dirty="0"/>
              <a:t>Jubilación</a:t>
            </a:r>
          </a:p>
          <a:p>
            <a:pPr indent="-228600">
              <a:lnSpc>
                <a:spcPct val="90000"/>
              </a:lnSpc>
              <a:spcAft>
                <a:spcPts val="600"/>
              </a:spcAft>
              <a:buFont typeface="Arial" panose="020B0604020202020204" pitchFamily="34" charset="0"/>
              <a:buChar char="•"/>
            </a:pPr>
            <a:endParaRPr lang="es-ES" sz="1700" dirty="0"/>
          </a:p>
          <a:p>
            <a:pPr indent="-228600">
              <a:lnSpc>
                <a:spcPct val="90000"/>
              </a:lnSpc>
              <a:spcAft>
                <a:spcPts val="600"/>
              </a:spcAft>
              <a:buFont typeface="Arial" panose="020B0604020202020204" pitchFamily="34" charset="0"/>
              <a:buChar char="•"/>
            </a:pPr>
            <a:endParaRPr lang="es-ES" sz="1700" dirty="0"/>
          </a:p>
        </p:txBody>
      </p:sp>
      <p:sp>
        <p:nvSpPr>
          <p:cNvPr id="16" name="Rectangle 15">
            <a:extLst>
              <a:ext uri="{FF2B5EF4-FFF2-40B4-BE49-F238E27FC236}">
                <a16:creationId xmlns:a16="http://schemas.microsoft.com/office/drawing/2014/main"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A7D35601-BB45-40A2-9706-E6C82B9AC23C}"/>
              </a:ext>
            </a:extLst>
          </p:cNvPr>
          <p:cNvPicPr>
            <a:picLocks noChangeAspect="1"/>
          </p:cNvPicPr>
          <p:nvPr/>
        </p:nvPicPr>
        <p:blipFill rotWithShape="1">
          <a:blip r:embed="rId2"/>
          <a:srcRect l="16984" r="14368" b="-1"/>
          <a:stretch/>
        </p:blipFill>
        <p:spPr>
          <a:xfrm>
            <a:off x="5977788" y="799352"/>
            <a:ext cx="5425410" cy="5259296"/>
          </a:xfrm>
          <a:prstGeom prst="rect">
            <a:avLst/>
          </a:prstGeom>
        </p:spPr>
      </p:pic>
    </p:spTree>
    <p:extLst>
      <p:ext uri="{BB962C8B-B14F-4D97-AF65-F5344CB8AC3E}">
        <p14:creationId xmlns:p14="http://schemas.microsoft.com/office/powerpoint/2010/main" val="830982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043631" y="809898"/>
            <a:ext cx="9942716" cy="1080159"/>
          </a:xfrm>
        </p:spPr>
        <p:txBody>
          <a:bodyPr anchor="ctr">
            <a:normAutofit/>
          </a:bodyPr>
          <a:lstStyle/>
          <a:p>
            <a:r>
              <a:rPr lang="es-ES" sz="4800" b="1" dirty="0"/>
              <a:t>2.- NIVEL ASISTENCIAL </a:t>
            </a:r>
            <a:r>
              <a:rPr lang="es-ES" sz="2800" b="1" i="0" dirty="0">
                <a:solidFill>
                  <a:srgbClr val="FFC000"/>
                </a:solidFill>
                <a:effectLst/>
                <a:latin typeface="arial" panose="020B0604020202020204" pitchFamily="34" charset="0"/>
              </a:rPr>
              <a:t>480 </a:t>
            </a:r>
            <a:r>
              <a:rPr lang="es-ES" sz="4800" b="1" dirty="0">
                <a:solidFill>
                  <a:srgbClr val="FFC000"/>
                </a:solidFill>
              </a:rPr>
              <a:t>€</a:t>
            </a:r>
          </a:p>
        </p:txBody>
      </p:sp>
      <p:sp>
        <p:nvSpPr>
          <p:cNvPr id="3" name="Marcador de contenido 2"/>
          <p:cNvSpPr>
            <a:spLocks noGrp="1"/>
          </p:cNvSpPr>
          <p:nvPr>
            <p:ph idx="1"/>
          </p:nvPr>
        </p:nvSpPr>
        <p:spPr>
          <a:xfrm>
            <a:off x="463692" y="2508070"/>
            <a:ext cx="11309208" cy="3977237"/>
          </a:xfrm>
        </p:spPr>
        <p:txBody>
          <a:bodyPr anchor="ctr">
            <a:normAutofit fontScale="92500" lnSpcReduction="10000"/>
          </a:bodyPr>
          <a:lstStyle/>
          <a:p>
            <a:pPr marL="0" indent="0">
              <a:lnSpc>
                <a:spcPct val="120000"/>
              </a:lnSpc>
              <a:buNone/>
            </a:pPr>
            <a:r>
              <a:rPr lang="es-ES" sz="1500" b="1" dirty="0"/>
              <a:t>Beneficiarios</a:t>
            </a:r>
            <a:r>
              <a:rPr lang="es-ES" sz="1500" dirty="0"/>
              <a:t>: desempleados que figuren inscritos como demandantes de empleo y no hayan rechazado ninguna oferta de empleo o formación.</a:t>
            </a:r>
          </a:p>
          <a:p>
            <a:pPr marL="800100" lvl="1" indent="-342900">
              <a:lnSpc>
                <a:spcPct val="120000"/>
              </a:lnSpc>
              <a:buFont typeface="+mj-lt"/>
              <a:buAutoNum type="arabicPeriod"/>
            </a:pPr>
            <a:r>
              <a:rPr lang="es-ES" sz="1500" dirty="0"/>
              <a:t>Desempleados que hayan agotado la prestación contributiva y tengan cargas familiares. </a:t>
            </a:r>
            <a:r>
              <a:rPr lang="es-ES" sz="1500" b="1" dirty="0"/>
              <a:t>Duración : 18 meses (6 meses + 6 meses + 6 meses)</a:t>
            </a:r>
          </a:p>
          <a:p>
            <a:pPr lvl="3">
              <a:lnSpc>
                <a:spcPct val="120000"/>
              </a:lnSpc>
              <a:buFont typeface="+mj-lt"/>
              <a:buAutoNum type="arabicPeriod"/>
            </a:pPr>
            <a:r>
              <a:rPr lang="es-ES" sz="1500" dirty="0"/>
              <a:t>Menores de 45 años que hayan agotado una prestación contributiva igual o superior a 6 meses: </a:t>
            </a:r>
            <a:r>
              <a:rPr lang="es-ES" sz="1500" b="1" dirty="0"/>
              <a:t>24 meses</a:t>
            </a:r>
          </a:p>
          <a:p>
            <a:pPr lvl="3">
              <a:lnSpc>
                <a:spcPct val="120000"/>
              </a:lnSpc>
              <a:buFont typeface="+mj-lt"/>
              <a:buAutoNum type="arabicPeriod"/>
            </a:pPr>
            <a:r>
              <a:rPr lang="es-ES" sz="1500" dirty="0"/>
              <a:t>Mayores de 45 años que hayan agotado una prestación contributiva igual o superior a 4 meses: </a:t>
            </a:r>
            <a:r>
              <a:rPr lang="es-ES" sz="1500" b="1" dirty="0"/>
              <a:t>24 meses</a:t>
            </a:r>
            <a:endParaRPr lang="es-ES" sz="1500" dirty="0"/>
          </a:p>
          <a:p>
            <a:pPr lvl="3">
              <a:lnSpc>
                <a:spcPct val="120000"/>
              </a:lnSpc>
              <a:buFont typeface="+mj-lt"/>
              <a:buAutoNum type="arabicPeriod"/>
            </a:pPr>
            <a:r>
              <a:rPr lang="es-ES" sz="1500" dirty="0"/>
              <a:t>Mayores de 45 años que hayan agotado una prestación contributiva igual o superior a 6 meses: </a:t>
            </a:r>
            <a:r>
              <a:rPr lang="es-ES" sz="1500" b="1" dirty="0"/>
              <a:t>30 meses</a:t>
            </a:r>
          </a:p>
          <a:p>
            <a:pPr marL="800100" lvl="1" indent="-342900">
              <a:lnSpc>
                <a:spcPct val="120000"/>
              </a:lnSpc>
              <a:buFont typeface="+mj-lt"/>
              <a:buAutoNum type="arabicPeriod"/>
            </a:pPr>
            <a:r>
              <a:rPr lang="es-ES" sz="1500" dirty="0"/>
              <a:t>Desempleados mayores de 45 años que hayan agotado la prestación contributiva sin cargas familiares</a:t>
            </a:r>
          </a:p>
          <a:p>
            <a:pPr lvl="2">
              <a:lnSpc>
                <a:spcPct val="120000"/>
              </a:lnSpc>
            </a:pPr>
            <a:r>
              <a:rPr lang="es-ES" sz="1600" b="1" i="0" dirty="0">
                <a:effectLst/>
                <a:latin typeface="arial" panose="020B0604020202020204" pitchFamily="34" charset="0"/>
              </a:rPr>
              <a:t>480</a:t>
            </a:r>
            <a:r>
              <a:rPr lang="es-ES" sz="1500" b="1" dirty="0"/>
              <a:t>  € durante 6 meses</a:t>
            </a:r>
          </a:p>
          <a:p>
            <a:pPr marL="800100" lvl="1" indent="-342900">
              <a:lnSpc>
                <a:spcPct val="120000"/>
              </a:lnSpc>
              <a:buFont typeface="+mj-lt"/>
              <a:buAutoNum type="arabicPeriod"/>
            </a:pPr>
            <a:r>
              <a:rPr lang="es-ES" sz="1500" dirty="0"/>
              <a:t>Desempleados que hayan cotizado menos de 360 días.</a:t>
            </a:r>
          </a:p>
          <a:p>
            <a:pPr lvl="2">
              <a:lnSpc>
                <a:spcPct val="120000"/>
              </a:lnSpc>
            </a:pPr>
            <a:r>
              <a:rPr lang="es-ES" sz="1500" dirty="0"/>
              <a:t>En el caso de que el trabajador tenga responsabilidades familiares:  </a:t>
            </a:r>
          </a:p>
          <a:p>
            <a:pPr lvl="2">
              <a:lnSpc>
                <a:spcPct val="120000"/>
              </a:lnSpc>
            </a:pPr>
            <a:r>
              <a:rPr lang="es-ES" sz="1500" dirty="0"/>
              <a:t>En el caso de que el trabajador no tenga responsabilidades familiares:</a:t>
            </a:r>
          </a:p>
          <a:p>
            <a:pPr lvl="3">
              <a:lnSpc>
                <a:spcPct val="120000"/>
              </a:lnSpc>
            </a:pPr>
            <a:r>
              <a:rPr lang="es-ES" sz="1500" b="1" dirty="0"/>
              <a:t>Seis meses si se ha cotizado seis o más meses.</a:t>
            </a:r>
          </a:p>
          <a:p>
            <a:pPr marL="800100" lvl="1" indent="-342900">
              <a:lnSpc>
                <a:spcPct val="120000"/>
              </a:lnSpc>
              <a:buFont typeface="+mj-lt"/>
              <a:buAutoNum type="arabicPeriod"/>
            </a:pPr>
            <a:r>
              <a:rPr lang="es-ES" sz="1500" dirty="0"/>
              <a:t>Desempleados mayores de 55 años.</a:t>
            </a:r>
          </a:p>
          <a:p>
            <a:pPr lvl="2">
              <a:lnSpc>
                <a:spcPct val="120000"/>
              </a:lnSpc>
            </a:pPr>
            <a:r>
              <a:rPr lang="es-ES" sz="1600" b="1" i="0" dirty="0">
                <a:effectLst/>
                <a:latin typeface="arial" panose="020B0604020202020204" pitchFamily="34" charset="0"/>
              </a:rPr>
              <a:t>480</a:t>
            </a:r>
            <a:r>
              <a:rPr lang="es-ES" sz="1500" b="1" dirty="0"/>
              <a:t> € hasta cumplir la edad de jubilación.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8" name="Tabla 5">
            <a:extLst>
              <a:ext uri="{FF2B5EF4-FFF2-40B4-BE49-F238E27FC236}">
                <a16:creationId xmlns:a16="http://schemas.microsoft.com/office/drawing/2014/main" id="{0529DD83-FF45-4B7D-A59F-4E8386D642C4}"/>
              </a:ext>
            </a:extLst>
          </p:cNvPr>
          <p:cNvGraphicFramePr>
            <a:graphicFrameLocks noGrp="1"/>
          </p:cNvGraphicFramePr>
          <p:nvPr>
            <p:extLst>
              <p:ext uri="{D42A27DB-BD31-4B8C-83A1-F6EECF244321}">
                <p14:modId xmlns:p14="http://schemas.microsoft.com/office/powerpoint/2010/main" val="2760183760"/>
              </p:ext>
            </p:extLst>
          </p:nvPr>
        </p:nvGraphicFramePr>
        <p:xfrm>
          <a:off x="8682778" y="4419772"/>
          <a:ext cx="1928072" cy="1950720"/>
        </p:xfrm>
        <a:graphic>
          <a:graphicData uri="http://schemas.openxmlformats.org/drawingml/2006/table">
            <a:tbl>
              <a:tblPr firstRow="1" bandRow="1">
                <a:tableStyleId>{00A15C55-8517-42AA-B614-E9B94910E393}</a:tableStyleId>
              </a:tblPr>
              <a:tblGrid>
                <a:gridCol w="1041503">
                  <a:extLst>
                    <a:ext uri="{9D8B030D-6E8A-4147-A177-3AD203B41FA5}">
                      <a16:colId xmlns:a16="http://schemas.microsoft.com/office/drawing/2014/main" val="680938375"/>
                    </a:ext>
                  </a:extLst>
                </a:gridCol>
                <a:gridCol w="886569">
                  <a:extLst>
                    <a:ext uri="{9D8B030D-6E8A-4147-A177-3AD203B41FA5}">
                      <a16:colId xmlns:a16="http://schemas.microsoft.com/office/drawing/2014/main" val="31470314"/>
                    </a:ext>
                  </a:extLst>
                </a:gridCol>
              </a:tblGrid>
              <a:tr h="383672">
                <a:tc>
                  <a:txBody>
                    <a:bodyPr/>
                    <a:lstStyle/>
                    <a:p>
                      <a:pPr algn="ctr"/>
                      <a:r>
                        <a:rPr lang="es-ES" sz="1400" dirty="0"/>
                        <a:t>Tiempo cotizado</a:t>
                      </a:r>
                    </a:p>
                  </a:txBody>
                  <a:tcPr/>
                </a:tc>
                <a:tc>
                  <a:txBody>
                    <a:bodyPr/>
                    <a:lstStyle/>
                    <a:p>
                      <a:pPr algn="ctr"/>
                      <a:r>
                        <a:rPr lang="es-ES" sz="1400" dirty="0"/>
                        <a:t>Duración</a:t>
                      </a:r>
                    </a:p>
                  </a:txBody>
                  <a:tcPr/>
                </a:tc>
                <a:extLst>
                  <a:ext uri="{0D108BD9-81ED-4DB2-BD59-A6C34878D82A}">
                    <a16:rowId xmlns:a16="http://schemas.microsoft.com/office/drawing/2014/main" val="4160571066"/>
                  </a:ext>
                </a:extLst>
              </a:tr>
              <a:tr h="225690">
                <a:tc>
                  <a:txBody>
                    <a:bodyPr/>
                    <a:lstStyle/>
                    <a:p>
                      <a:pPr algn="ctr"/>
                      <a:r>
                        <a:rPr lang="es-ES" sz="1400" dirty="0"/>
                        <a:t>3 meses</a:t>
                      </a:r>
                    </a:p>
                  </a:txBody>
                  <a:tcPr/>
                </a:tc>
                <a:tc>
                  <a:txBody>
                    <a:bodyPr/>
                    <a:lstStyle/>
                    <a:p>
                      <a:pPr algn="ctr"/>
                      <a:r>
                        <a:rPr lang="es-ES" sz="1400" dirty="0"/>
                        <a:t>3 meses</a:t>
                      </a:r>
                    </a:p>
                  </a:txBody>
                  <a:tcPr/>
                </a:tc>
                <a:extLst>
                  <a:ext uri="{0D108BD9-81ED-4DB2-BD59-A6C34878D82A}">
                    <a16:rowId xmlns:a16="http://schemas.microsoft.com/office/drawing/2014/main" val="503146742"/>
                  </a:ext>
                </a:extLst>
              </a:tr>
              <a:tr h="225690">
                <a:tc>
                  <a:txBody>
                    <a:bodyPr/>
                    <a:lstStyle/>
                    <a:p>
                      <a:pPr algn="ctr"/>
                      <a:r>
                        <a:rPr lang="es-ES" sz="1400" dirty="0"/>
                        <a:t>4 meses</a:t>
                      </a:r>
                    </a:p>
                  </a:txBody>
                  <a:tcPr/>
                </a:tc>
                <a:tc>
                  <a:txBody>
                    <a:bodyPr/>
                    <a:lstStyle/>
                    <a:p>
                      <a:pPr algn="ctr"/>
                      <a:r>
                        <a:rPr lang="es-ES" sz="1400" dirty="0"/>
                        <a:t>4 meses</a:t>
                      </a:r>
                    </a:p>
                  </a:txBody>
                  <a:tcPr/>
                </a:tc>
                <a:extLst>
                  <a:ext uri="{0D108BD9-81ED-4DB2-BD59-A6C34878D82A}">
                    <a16:rowId xmlns:a16="http://schemas.microsoft.com/office/drawing/2014/main" val="1655000409"/>
                  </a:ext>
                </a:extLst>
              </a:tr>
              <a:tr h="225690">
                <a:tc>
                  <a:txBody>
                    <a:bodyPr/>
                    <a:lstStyle/>
                    <a:p>
                      <a:pPr algn="ctr"/>
                      <a:r>
                        <a:rPr lang="es-ES" sz="1400" dirty="0"/>
                        <a:t>5 meses</a:t>
                      </a:r>
                    </a:p>
                  </a:txBody>
                  <a:tcPr/>
                </a:tc>
                <a:tc>
                  <a:txBody>
                    <a:bodyPr/>
                    <a:lstStyle/>
                    <a:p>
                      <a:pPr algn="ctr"/>
                      <a:r>
                        <a:rPr lang="es-ES" sz="1400" dirty="0"/>
                        <a:t>5 meses</a:t>
                      </a:r>
                    </a:p>
                  </a:txBody>
                  <a:tcPr/>
                </a:tc>
                <a:extLst>
                  <a:ext uri="{0D108BD9-81ED-4DB2-BD59-A6C34878D82A}">
                    <a16:rowId xmlns:a16="http://schemas.microsoft.com/office/drawing/2014/main" val="883009986"/>
                  </a:ext>
                </a:extLst>
              </a:tr>
              <a:tr h="383672">
                <a:tc>
                  <a:txBody>
                    <a:bodyPr/>
                    <a:lstStyle/>
                    <a:p>
                      <a:pPr algn="ctr"/>
                      <a:r>
                        <a:rPr lang="es-ES" sz="1400" dirty="0"/>
                        <a:t>6 meses o más</a:t>
                      </a:r>
                    </a:p>
                  </a:txBody>
                  <a:tcPr/>
                </a:tc>
                <a:tc>
                  <a:txBody>
                    <a:bodyPr/>
                    <a:lstStyle/>
                    <a:p>
                      <a:pPr algn="ctr"/>
                      <a:r>
                        <a:rPr lang="es-ES" sz="1400" dirty="0"/>
                        <a:t>21 meses</a:t>
                      </a:r>
                    </a:p>
                  </a:txBody>
                  <a:tcPr/>
                </a:tc>
                <a:extLst>
                  <a:ext uri="{0D108BD9-81ED-4DB2-BD59-A6C34878D82A}">
                    <a16:rowId xmlns:a16="http://schemas.microsoft.com/office/drawing/2014/main" val="2074637992"/>
                  </a:ext>
                </a:extLst>
              </a:tr>
            </a:tbl>
          </a:graphicData>
        </a:graphic>
      </p:graphicFrame>
      <p:cxnSp>
        <p:nvCxnSpPr>
          <p:cNvPr id="19" name="Conector recto de flecha 18">
            <a:extLst>
              <a:ext uri="{FF2B5EF4-FFF2-40B4-BE49-F238E27FC236}">
                <a16:creationId xmlns:a16="http://schemas.microsoft.com/office/drawing/2014/main" id="{5652CCDA-7797-4600-9A84-A1D3312074C9}"/>
              </a:ext>
            </a:extLst>
          </p:cNvPr>
          <p:cNvCxnSpPr>
            <a:cxnSpLocks/>
          </p:cNvCxnSpPr>
          <p:nvPr/>
        </p:nvCxnSpPr>
        <p:spPr>
          <a:xfrm>
            <a:off x="7091362" y="5079154"/>
            <a:ext cx="1228725" cy="0"/>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351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9AE1604-BB93-4F6D-94D6-F2A6021FC5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9270323-9616-4384-857D-E86B78272EF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4" name="Rectangle 13">
              <a:extLst>
                <a:ext uri="{FF2B5EF4-FFF2-40B4-BE49-F238E27FC236}">
                  <a16:creationId xmlns:a16="http://schemas.microsoft.com/office/drawing/2014/main" id="{8A3838D5-9565-4601-BAC3-D1B5BDB803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349A4B8-3246-4579-922E-FE1155C7F0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CBC4F608-B4B8-48C3-9572-C0F061B1CD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p:cNvPicPr>
            <a:picLocks noChangeAspect="1"/>
          </p:cNvPicPr>
          <p:nvPr/>
        </p:nvPicPr>
        <p:blipFill rotWithShape="1">
          <a:blip r:embed="rId2"/>
          <a:srcRect l="1719" r="45868"/>
          <a:stretch/>
        </p:blipFill>
        <p:spPr>
          <a:xfrm>
            <a:off x="914401" y="847827"/>
            <a:ext cx="4219574" cy="4528514"/>
          </a:xfrm>
          <a:prstGeom prst="rect">
            <a:avLst/>
          </a:prstGeom>
          <a:ln w="38100">
            <a:solidFill>
              <a:srgbClr val="FFC000"/>
            </a:solidFill>
          </a:ln>
        </p:spPr>
      </p:pic>
      <p:sp>
        <p:nvSpPr>
          <p:cNvPr id="19" name="Rectangle 18">
            <a:extLst>
              <a:ext uri="{FF2B5EF4-FFF2-40B4-BE49-F238E27FC236}">
                <a16:creationId xmlns:a16="http://schemas.microsoft.com/office/drawing/2014/main" id="{1382A32C-5B0C-4B1C-A074-76C6DBCC9F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34377" y="2188548"/>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6595228" y="2508105"/>
            <a:ext cx="4709345" cy="3632493"/>
          </a:xfrm>
        </p:spPr>
        <p:txBody>
          <a:bodyPr anchor="ctr">
            <a:normAutofit/>
          </a:bodyPr>
          <a:lstStyle/>
          <a:p>
            <a:pPr marL="0" indent="0">
              <a:lnSpc>
                <a:spcPct val="150000"/>
              </a:lnSpc>
              <a:buNone/>
            </a:pPr>
            <a:r>
              <a:rPr lang="es-ES" sz="1800" b="1" dirty="0"/>
              <a:t>CASO PRÁCTICO 5</a:t>
            </a:r>
          </a:p>
          <a:p>
            <a:pPr>
              <a:lnSpc>
                <a:spcPct val="150000"/>
              </a:lnSpc>
            </a:pPr>
            <a:endParaRPr lang="es-ES" sz="1800" dirty="0"/>
          </a:p>
          <a:p>
            <a:pPr>
              <a:lnSpc>
                <a:spcPct val="150000"/>
              </a:lnSpc>
            </a:pPr>
            <a:r>
              <a:rPr lang="es-ES" sz="1800" dirty="0"/>
              <a:t>Calcula el subsidio para el trabajador del caso práctico 4 cuando termine de cobrar la prestación.</a:t>
            </a:r>
          </a:p>
          <a:p>
            <a:pPr>
              <a:lnSpc>
                <a:spcPct val="150000"/>
              </a:lnSpc>
            </a:pPr>
            <a:r>
              <a:rPr lang="es-ES" sz="1800" dirty="0"/>
              <a:t>¿Durante cuánto tiempo podrá cobrarlo? </a:t>
            </a:r>
          </a:p>
        </p:txBody>
      </p:sp>
    </p:spTree>
    <p:extLst>
      <p:ext uri="{BB962C8B-B14F-4D97-AF65-F5344CB8AC3E}">
        <p14:creationId xmlns:p14="http://schemas.microsoft.com/office/powerpoint/2010/main" val="1423235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52994" y="871674"/>
            <a:ext cx="3796306" cy="2690949"/>
          </a:xfrm>
        </p:spPr>
        <p:txBody>
          <a:bodyPr anchor="ctr">
            <a:normAutofit/>
          </a:bodyPr>
          <a:lstStyle/>
          <a:p>
            <a:pPr algn="ctr"/>
            <a:r>
              <a:rPr lang="es-ES" sz="3200" b="1" dirty="0"/>
              <a:t>CASO PRÁCTICO 6</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5656218" y="667821"/>
            <a:ext cx="5542387" cy="5095666"/>
          </a:xfrm>
        </p:spPr>
        <p:txBody>
          <a:bodyPr anchor="t">
            <a:normAutofit/>
          </a:bodyPr>
          <a:lstStyle/>
          <a:p>
            <a:pPr marL="0" indent="0">
              <a:lnSpc>
                <a:spcPct val="200000"/>
              </a:lnSpc>
              <a:buNone/>
            </a:pPr>
            <a:r>
              <a:rPr lang="es-ES" sz="1600" dirty="0"/>
              <a:t>Sabiendo que la suma de las bases de cotización de un trabajador durante los últimos 180 días ha sido de 21000 €, no ha realizado horas extras en ese periodo y que ha trabajado ininterrumpidamente en su empresa durante diez años: </a:t>
            </a:r>
          </a:p>
          <a:p>
            <a:pPr marL="800100" lvl="1" indent="-342900">
              <a:lnSpc>
                <a:spcPct val="200000"/>
              </a:lnSpc>
              <a:buFont typeface="+mj-lt"/>
              <a:buAutoNum type="alphaLcParenR"/>
            </a:pPr>
            <a:r>
              <a:rPr lang="es-ES" sz="1600" dirty="0"/>
              <a:t>Calcula la BR</a:t>
            </a:r>
          </a:p>
          <a:p>
            <a:pPr marL="800100" lvl="1" indent="-342900">
              <a:lnSpc>
                <a:spcPct val="200000"/>
              </a:lnSpc>
              <a:buFont typeface="+mj-lt"/>
              <a:buAutoNum type="alphaLcParenR"/>
            </a:pPr>
            <a:r>
              <a:rPr lang="es-ES" sz="1600" dirty="0"/>
              <a:t>Calcula la prestación que corresponde a un mes de los seis primeros y a un mes a partir del 6º mes</a:t>
            </a:r>
          </a:p>
          <a:p>
            <a:pPr marL="800100" lvl="1" indent="-342900">
              <a:lnSpc>
                <a:spcPct val="200000"/>
              </a:lnSpc>
              <a:buFont typeface="+mj-lt"/>
              <a:buAutoNum type="alphaLcParenR"/>
            </a:pPr>
            <a:r>
              <a:rPr lang="es-ES" sz="1600" dirty="0"/>
              <a:t>Calcula los límites y el importe final de la prestación de lo que realmente va a cobrar.</a:t>
            </a:r>
          </a:p>
        </p:txBody>
      </p:sp>
    </p:spTree>
    <p:extLst>
      <p:ext uri="{BB962C8B-B14F-4D97-AF65-F5344CB8AC3E}">
        <p14:creationId xmlns:p14="http://schemas.microsoft.com/office/powerpoint/2010/main" val="3776378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3">
            <a:extLst>
              <a:ext uri="{FF2B5EF4-FFF2-40B4-BE49-F238E27FC236}">
                <a16:creationId xmlns:a16="http://schemas.microsoft.com/office/drawing/2014/main" id="{EF4CB1B7-AF26-4C13-8E7D-0489A31E4B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5">
            <a:extLst>
              <a:ext uri="{FF2B5EF4-FFF2-40B4-BE49-F238E27FC236}">
                <a16:creationId xmlns:a16="http://schemas.microsoft.com/office/drawing/2014/main" id="{19A6B5CE-CB1D-48EE-8B43-E952235C837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0" name="Rectangle 26">
              <a:extLst>
                <a:ext uri="{FF2B5EF4-FFF2-40B4-BE49-F238E27FC236}">
                  <a16:creationId xmlns:a16="http://schemas.microsoft.com/office/drawing/2014/main" id="{E3F3EAA5-4E15-400B-BBA3-82B3F49A21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7">
              <a:extLst>
                <a:ext uri="{FF2B5EF4-FFF2-40B4-BE49-F238E27FC236}">
                  <a16:creationId xmlns:a16="http://schemas.microsoft.com/office/drawing/2014/main" id="{72BA2E40-BE9B-4C54-9CDD-40EE804CCE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29">
            <a:extLst>
              <a:ext uri="{FF2B5EF4-FFF2-40B4-BE49-F238E27FC236}">
                <a16:creationId xmlns:a16="http://schemas.microsoft.com/office/drawing/2014/main" id="{0DA909B4-15FF-46A6-8A7F-7AEF977FE9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004451" y="482137"/>
            <a:ext cx="5040285" cy="1169585"/>
          </a:xfrm>
        </p:spPr>
        <p:txBody>
          <a:bodyPr anchor="ctr">
            <a:normAutofit/>
          </a:bodyPr>
          <a:lstStyle/>
          <a:p>
            <a:pPr algn="ctr"/>
            <a:r>
              <a:rPr lang="es-ES" sz="4000" b="1" dirty="0"/>
              <a:t>8.-JUBILACIÓN</a:t>
            </a:r>
          </a:p>
        </p:txBody>
      </p:sp>
      <p:sp>
        <p:nvSpPr>
          <p:cNvPr id="43" name="Rectangle 31">
            <a:extLst>
              <a:ext uri="{FF2B5EF4-FFF2-40B4-BE49-F238E27FC236}">
                <a16:creationId xmlns:a16="http://schemas.microsoft.com/office/drawing/2014/main" id="{1382A32C-5B0C-4B1C-A074-76C6DBCC9F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1055715" y="2508105"/>
            <a:ext cx="5040285" cy="3632493"/>
          </a:xfrm>
        </p:spPr>
        <p:txBody>
          <a:bodyPr anchor="t">
            <a:normAutofit/>
          </a:bodyPr>
          <a:lstStyle/>
          <a:p>
            <a:r>
              <a:rPr lang="es-ES" sz="2000" dirty="0"/>
              <a:t>Concepto:</a:t>
            </a:r>
          </a:p>
          <a:p>
            <a:r>
              <a:rPr lang="es-ES" sz="2000" dirty="0"/>
              <a:t>Requisitos:</a:t>
            </a:r>
          </a:p>
          <a:p>
            <a:pPr marL="914400" lvl="1" indent="-457200">
              <a:buFont typeface="+mj-lt"/>
              <a:buAutoNum type="alphaLcParenR"/>
            </a:pPr>
            <a:r>
              <a:rPr lang="es-ES" sz="2000" dirty="0"/>
              <a:t>Edad:</a:t>
            </a:r>
          </a:p>
          <a:p>
            <a:pPr marL="914400" lvl="1" indent="-457200">
              <a:buFont typeface="+mj-lt"/>
              <a:buAutoNum type="alphaLcParenR"/>
            </a:pPr>
            <a:r>
              <a:rPr lang="es-ES" sz="2000" dirty="0"/>
              <a:t>Cotización</a:t>
            </a:r>
          </a:p>
          <a:p>
            <a:r>
              <a:rPr lang="es-ES" sz="2000" dirty="0"/>
              <a:t>Cotización mínima</a:t>
            </a:r>
          </a:p>
          <a:p>
            <a:r>
              <a:rPr lang="es-ES" sz="2000" dirty="0"/>
              <a:t>Importe de la prestación.</a:t>
            </a:r>
          </a:p>
        </p:txBody>
      </p:sp>
      <p:pic>
        <p:nvPicPr>
          <p:cNvPr id="8" name="Imagen 7" descr="Un par de personas sentadas en una banca en la playa&#10;&#10;Descripción generada automáticamente"/>
          <p:cNvPicPr>
            <a:picLocks noChangeAspect="1"/>
          </p:cNvPicPr>
          <p:nvPr/>
        </p:nvPicPr>
        <p:blipFill rotWithShape="1">
          <a:blip r:embed="rId2"/>
          <a:srcRect t="11627" r="-3" b="-3"/>
          <a:stretch/>
        </p:blipFill>
        <p:spPr>
          <a:xfrm>
            <a:off x="6818547" y="517897"/>
            <a:ext cx="3943800" cy="2319287"/>
          </a:xfrm>
          <a:prstGeom prst="rect">
            <a:avLst/>
          </a:prstGeom>
        </p:spPr>
      </p:pic>
      <p:pic>
        <p:nvPicPr>
          <p:cNvPr id="4" name="Imagen 3">
            <a:extLst>
              <a:ext uri="{FF2B5EF4-FFF2-40B4-BE49-F238E27FC236}">
                <a16:creationId xmlns:a16="http://schemas.microsoft.com/office/drawing/2014/main" id="{B73E307C-192B-402E-9282-FBF1F0AB2AC4}"/>
              </a:ext>
            </a:extLst>
          </p:cNvPr>
          <p:cNvPicPr>
            <a:picLocks noChangeAspect="1"/>
          </p:cNvPicPr>
          <p:nvPr/>
        </p:nvPicPr>
        <p:blipFill rotWithShape="1">
          <a:blip r:embed="rId3"/>
          <a:srcRect t="20108" b="16183"/>
          <a:stretch/>
        </p:blipFill>
        <p:spPr>
          <a:xfrm>
            <a:off x="6609651" y="3355068"/>
            <a:ext cx="4389120" cy="2581173"/>
          </a:xfrm>
          <a:prstGeom prst="rect">
            <a:avLst/>
          </a:prstGeom>
        </p:spPr>
      </p:pic>
    </p:spTree>
    <p:extLst>
      <p:ext uri="{BB962C8B-B14F-4D97-AF65-F5344CB8AC3E}">
        <p14:creationId xmlns:p14="http://schemas.microsoft.com/office/powerpoint/2010/main" val="2538614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p:cNvSpPr>
            <a:spLocks noGrp="1"/>
          </p:cNvSpPr>
          <p:nvPr>
            <p:ph idx="1"/>
          </p:nvPr>
        </p:nvSpPr>
        <p:spPr>
          <a:xfrm>
            <a:off x="1653362" y="2059387"/>
            <a:ext cx="9735997" cy="4427728"/>
          </a:xfrm>
          <a:solidFill>
            <a:schemeClr val="bg1"/>
          </a:solidFill>
        </p:spPr>
        <p:txBody>
          <a:bodyPr anchor="t">
            <a:normAutofit/>
          </a:bodyPr>
          <a:lstStyle/>
          <a:p>
            <a:pPr marL="45720" indent="0">
              <a:buNone/>
            </a:pPr>
            <a:r>
              <a:rPr lang="es-ES" sz="1700" dirty="0"/>
              <a:t>1.- Calcula la prestación de los días de baja - diferenciando la parte que abona el empresario y la parte que pagará el INSS- de un trabajador con contrato indefinido y jornada completa, afiliado y en alta desde hace 5 años, que sufrió una enfermedad común el día 6 de octubre (día que comenzó la baja) y permaneció de baja el resto del mes. </a:t>
            </a:r>
          </a:p>
          <a:p>
            <a:r>
              <a:rPr lang="es-ES" sz="1700" dirty="0"/>
              <a:t>La BCC del mes anterior fue de 1.500 € y la BCCP, de 1.600 €.</a:t>
            </a:r>
          </a:p>
          <a:p>
            <a:pPr marL="45720" indent="0">
              <a:buNone/>
            </a:pPr>
            <a:r>
              <a:rPr lang="es-ES" sz="1700" dirty="0"/>
              <a:t>2.- Calcula el importe de la prestación en el caso de que la causa de la baja hubiera sido un accidente laboral sabiendo que el mes anterior realizó horas extras por importe de 150 € y el año anterior, por importe de 450 €.</a:t>
            </a:r>
          </a:p>
          <a:p>
            <a:pPr marL="0" indent="0">
              <a:buNone/>
            </a:pPr>
            <a:r>
              <a:rPr lang="es-ES" sz="1700" dirty="0"/>
              <a:t>3.-Una trabajadora de 30 años de edad, con una antigüedad 6 años, ha dado a luz a un hijo el 31 de enero. La BCCC de diciembre fue de 1.900€. El padre del hijo tiene una BCCC es de 1.500 €.</a:t>
            </a:r>
          </a:p>
          <a:p>
            <a:r>
              <a:rPr lang="es-ES" sz="1700" dirty="0"/>
              <a:t>¿Cuánto durarán las prestación de la mujer? ¿Cuántos días estará ausente el padre de su trabajo tras el nacimiento?</a:t>
            </a:r>
          </a:p>
          <a:p>
            <a:r>
              <a:rPr lang="es-ES" sz="1700" dirty="0"/>
              <a:t>Calcula las prestaciones totales de ambos y lo que cobrará la mujer en el mes de febrero.</a:t>
            </a:r>
          </a:p>
          <a:p>
            <a:pPr marL="45720" indent="0">
              <a:buNone/>
            </a:pPr>
            <a:endParaRPr lang="es-ES" sz="1700" dirty="0"/>
          </a:p>
          <a:p>
            <a:endParaRPr lang="es-ES" sz="1700" dirty="0"/>
          </a:p>
          <a:p>
            <a:endParaRPr lang="es-ES" sz="1700" dirty="0"/>
          </a:p>
        </p:txBody>
      </p:sp>
    </p:spTree>
    <p:extLst>
      <p:ext uri="{BB962C8B-B14F-4D97-AF65-F5344CB8AC3E}">
        <p14:creationId xmlns:p14="http://schemas.microsoft.com/office/powerpoint/2010/main" val="4152244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2AF9E479-D58A-4A0C-B433-63D07A9D5377}"/>
              </a:ext>
            </a:extLst>
          </p:cNvPr>
          <p:cNvSpPr>
            <a:spLocks noGrp="1"/>
          </p:cNvSpPr>
          <p:nvPr>
            <p:ph idx="1"/>
          </p:nvPr>
        </p:nvSpPr>
        <p:spPr>
          <a:xfrm>
            <a:off x="1653362" y="2062480"/>
            <a:ext cx="9807117" cy="4480560"/>
          </a:xfrm>
          <a:solidFill>
            <a:schemeClr val="bg1"/>
          </a:solidFill>
        </p:spPr>
        <p:txBody>
          <a:bodyPr anchor="ctr">
            <a:normAutofit/>
          </a:bodyPr>
          <a:lstStyle/>
          <a:p>
            <a:pPr marL="45720" indent="0">
              <a:lnSpc>
                <a:spcPct val="100000"/>
              </a:lnSpc>
              <a:buNone/>
            </a:pPr>
            <a:r>
              <a:rPr lang="es-ES" sz="1700" dirty="0"/>
              <a:t>4.-A un trabajador sin hijos y 50 años se le comunica que en el plazo de 15 días su relación contractual con la empresa XS.A. finalizará tras un año de contrato temporal. Anteriormente, había trabajado durante 8años en la empresa YS.A. </a:t>
            </a:r>
          </a:p>
          <a:p>
            <a:pPr marL="0" indent="0">
              <a:lnSpc>
                <a:spcPct val="100000"/>
              </a:lnSpc>
              <a:buNone/>
            </a:pPr>
            <a:r>
              <a:rPr lang="es-ES" sz="1700" dirty="0"/>
              <a:t>En las últimos seis meses ha percibido 200 € en concepto de horas extras. El IPREM es el que se ha indicado en el resto de ejercicios.</a:t>
            </a:r>
          </a:p>
          <a:p>
            <a:pPr marL="0" indent="0">
              <a:lnSpc>
                <a:spcPct val="100000"/>
              </a:lnSpc>
              <a:buNone/>
            </a:pPr>
            <a:r>
              <a:rPr lang="es-ES" sz="1700" dirty="0"/>
              <a:t>El certificado de empresa del trabajador indica que la suma de las  BC por desempleo de los últimos 6 meses es de 12. 000 €</a:t>
            </a:r>
          </a:p>
          <a:p>
            <a:pPr marL="0" indent="0">
              <a:lnSpc>
                <a:spcPct val="100000"/>
              </a:lnSpc>
              <a:buNone/>
            </a:pPr>
            <a:r>
              <a:rPr lang="es-ES" sz="1700" dirty="0"/>
              <a:t>a)	Calcula la BR</a:t>
            </a:r>
          </a:p>
          <a:p>
            <a:pPr marL="0" indent="0">
              <a:lnSpc>
                <a:spcPct val="100000"/>
              </a:lnSpc>
              <a:buNone/>
            </a:pPr>
            <a:r>
              <a:rPr lang="es-ES" sz="1700" dirty="0"/>
              <a:t>b)	Calcula el importe máximo a cobrar por el trabajador</a:t>
            </a:r>
          </a:p>
          <a:p>
            <a:pPr marL="0" indent="0">
              <a:lnSpc>
                <a:spcPct val="100000"/>
              </a:lnSpc>
              <a:buNone/>
            </a:pPr>
            <a:r>
              <a:rPr lang="es-ES" sz="1700" dirty="0"/>
              <a:t>c)	Calcula lo que cobrará mensualmente durante los 6 primeros meses</a:t>
            </a:r>
          </a:p>
          <a:p>
            <a:pPr marL="0" indent="0">
              <a:lnSpc>
                <a:spcPct val="100000"/>
              </a:lnSpc>
              <a:buNone/>
            </a:pPr>
            <a:r>
              <a:rPr lang="es-ES" sz="1700" dirty="0"/>
              <a:t>d)	Calcula lo que cobrará mensualmente a partir del sexto mes.</a:t>
            </a:r>
          </a:p>
          <a:p>
            <a:pPr>
              <a:lnSpc>
                <a:spcPct val="100000"/>
              </a:lnSpc>
            </a:pPr>
            <a:endParaRPr lang="es-ES" sz="1700" dirty="0"/>
          </a:p>
        </p:txBody>
      </p:sp>
    </p:spTree>
    <p:extLst>
      <p:ext uri="{BB962C8B-B14F-4D97-AF65-F5344CB8AC3E}">
        <p14:creationId xmlns:p14="http://schemas.microsoft.com/office/powerpoint/2010/main" val="153959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48929" y="629266"/>
            <a:ext cx="3824685" cy="1676603"/>
          </a:xfrm>
        </p:spPr>
        <p:txBody>
          <a:bodyPr>
            <a:normAutofit/>
          </a:bodyPr>
          <a:lstStyle/>
          <a:p>
            <a:r>
              <a:rPr lang="es-ES" sz="2800" b="1" dirty="0">
                <a:solidFill>
                  <a:schemeClr val="accent2">
                    <a:lumMod val="75000"/>
                  </a:schemeClr>
                </a:solidFill>
              </a:rPr>
              <a:t>1.- ASISTENCIA SANITARIA</a:t>
            </a:r>
          </a:p>
        </p:txBody>
      </p:sp>
      <p:sp>
        <p:nvSpPr>
          <p:cNvPr id="3" name="Marcador de contenido 2"/>
          <p:cNvSpPr>
            <a:spLocks noGrp="1"/>
          </p:cNvSpPr>
          <p:nvPr>
            <p:ph idx="1"/>
          </p:nvPr>
        </p:nvSpPr>
        <p:spPr>
          <a:xfrm>
            <a:off x="648931" y="2143125"/>
            <a:ext cx="3605571" cy="4074796"/>
          </a:xfrm>
        </p:spPr>
        <p:txBody>
          <a:bodyPr>
            <a:normAutofit fontScale="92500"/>
          </a:bodyPr>
          <a:lstStyle/>
          <a:p>
            <a:pPr algn="just">
              <a:lnSpc>
                <a:spcPct val="150000"/>
              </a:lnSpc>
            </a:pPr>
            <a:r>
              <a:rPr lang="es-ES" sz="1800" b="1" u="sng" dirty="0"/>
              <a:t>Concepto</a:t>
            </a:r>
            <a:r>
              <a:rPr lang="es-ES" sz="1800" dirty="0"/>
              <a:t>: La asistencia sanitaria de la Seguridad Social tiene por objeto la prestación de los servicios médicos y farmacéuticos necesarios para conservar o restablecer la salud de sus beneficiarios, así como su aptitud para el trabajo</a:t>
            </a:r>
            <a:r>
              <a:rPr lang="es-ES" sz="1800" dirty="0" smtClean="0"/>
              <a:t>. </a:t>
            </a:r>
            <a:r>
              <a:rPr lang="es-ES" sz="1800" dirty="0" smtClean="0">
                <a:solidFill>
                  <a:schemeClr val="accent2"/>
                </a:solidFill>
              </a:rPr>
              <a:t>Ayudas para prevenir y curar enfermedades sin olvidar las necesidades farmacéuticas.</a:t>
            </a:r>
            <a:endParaRPr lang="es-ES" sz="1800" dirty="0"/>
          </a:p>
          <a:p>
            <a:pPr algn="just">
              <a:lnSpc>
                <a:spcPct val="150000"/>
              </a:lnSpc>
            </a:pPr>
            <a:endParaRPr lang="es-ES" sz="1800" b="1" u="sng" dirty="0"/>
          </a:p>
          <a:p>
            <a:pPr marL="548640" lvl="2" indent="0" algn="just">
              <a:lnSpc>
                <a:spcPct val="150000"/>
              </a:lnSpc>
              <a:buNone/>
            </a:pPr>
            <a:endParaRPr lang="es-ES" sz="1800" dirty="0"/>
          </a:p>
        </p:txBody>
      </p:sp>
      <p:sp>
        <p:nvSpPr>
          <p:cNvPr id="14" name="Rectangle 13">
            <a:extLst>
              <a:ext uri="{FF2B5EF4-FFF2-40B4-BE49-F238E27FC236}">
                <a16:creationId xmlns:a16="http://schemas.microsoft.com/office/drawing/2014/main" id="{577D1452-F0B7-431E-9A24-D3F7103D85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magen que contiene hombre, viendo, gente, tabla&#10;&#10;Descripción generada automáticamente"/>
          <p:cNvPicPr>
            <a:picLocks noChangeAspect="1"/>
          </p:cNvPicPr>
          <p:nvPr/>
        </p:nvPicPr>
        <p:blipFill rotWithShape="1">
          <a:blip r:embed="rId2"/>
          <a:srcRect l="3596" r="48096" b="1"/>
          <a:stretch/>
        </p:blipFill>
        <p:spPr>
          <a:xfrm>
            <a:off x="5283708" y="722376"/>
            <a:ext cx="6263640" cy="5413248"/>
          </a:xfrm>
          <a:prstGeom prst="rect">
            <a:avLst/>
          </a:prstGeom>
          <a:effectLst/>
        </p:spPr>
      </p:pic>
    </p:spTree>
    <p:extLst>
      <p:ext uri="{BB962C8B-B14F-4D97-AF65-F5344CB8AC3E}">
        <p14:creationId xmlns:p14="http://schemas.microsoft.com/office/powerpoint/2010/main" val="116501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01778" y="328974"/>
            <a:ext cx="4935183" cy="1128068"/>
          </a:xfrm>
        </p:spPr>
        <p:txBody>
          <a:bodyPr anchor="ctr">
            <a:normAutofit/>
          </a:bodyPr>
          <a:lstStyle/>
          <a:p>
            <a:r>
              <a:rPr lang="es-ES" sz="2800" b="1" dirty="0">
                <a:solidFill>
                  <a:schemeClr val="accent2">
                    <a:lumMod val="75000"/>
                  </a:schemeClr>
                </a:solidFill>
              </a:rPr>
              <a:t>2.- INCAPACIDAD </a:t>
            </a:r>
            <a:r>
              <a:rPr lang="es-ES" sz="2800" b="1" dirty="0" smtClean="0">
                <a:solidFill>
                  <a:schemeClr val="accent2">
                    <a:lumMod val="75000"/>
                  </a:schemeClr>
                </a:solidFill>
              </a:rPr>
              <a:t>TEMPORAL (bajas)</a:t>
            </a:r>
            <a:endParaRPr lang="es-ES" sz="2800" b="1" dirty="0">
              <a:solidFill>
                <a:schemeClr val="accent2">
                  <a:lumMod val="75000"/>
                </a:schemeClr>
              </a:solidFill>
            </a:endParaRP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410816" y="2106080"/>
            <a:ext cx="5105089" cy="4444349"/>
          </a:xfrm>
        </p:spPr>
        <p:txBody>
          <a:bodyPr>
            <a:noAutofit/>
          </a:bodyPr>
          <a:lstStyle/>
          <a:p>
            <a:pPr>
              <a:lnSpc>
                <a:spcPct val="150000"/>
              </a:lnSpc>
            </a:pPr>
            <a:r>
              <a:rPr lang="es-ES" sz="1600" b="1" u="sng" dirty="0">
                <a:solidFill>
                  <a:schemeClr val="tx1"/>
                </a:solidFill>
              </a:rPr>
              <a:t>Concepto: </a:t>
            </a:r>
            <a:r>
              <a:rPr lang="es-ES" sz="1600" b="1" dirty="0">
                <a:solidFill>
                  <a:schemeClr val="tx1"/>
                </a:solidFill>
              </a:rPr>
              <a:t>imposibilidad transitoria para poder trabajar.</a:t>
            </a:r>
          </a:p>
          <a:p>
            <a:pPr>
              <a:lnSpc>
                <a:spcPct val="150000"/>
              </a:lnSpc>
            </a:pPr>
            <a:r>
              <a:rPr lang="es-ES" sz="1600" b="1" u="sng" dirty="0" smtClean="0"/>
              <a:t>Causas:</a:t>
            </a:r>
            <a:endParaRPr lang="es-ES" sz="1600" b="1" u="sng" dirty="0">
              <a:solidFill>
                <a:schemeClr val="tx1"/>
              </a:solidFill>
            </a:endParaRPr>
          </a:p>
          <a:p>
            <a:pPr>
              <a:lnSpc>
                <a:spcPct val="150000"/>
              </a:lnSpc>
            </a:pPr>
            <a:r>
              <a:rPr lang="es-ES" sz="1600" b="1" u="sng" dirty="0">
                <a:solidFill>
                  <a:schemeClr val="tx1"/>
                </a:solidFill>
              </a:rPr>
              <a:t>Duración: </a:t>
            </a:r>
            <a:r>
              <a:rPr lang="es-ES" sz="1600" b="1" dirty="0">
                <a:solidFill>
                  <a:schemeClr val="tx1"/>
                </a:solidFill>
              </a:rPr>
              <a:t>365 +</a:t>
            </a:r>
            <a:r>
              <a:rPr lang="es-ES" sz="1600" b="1" dirty="0" smtClean="0">
                <a:solidFill>
                  <a:schemeClr val="tx1"/>
                </a:solidFill>
              </a:rPr>
              <a:t>180 (prorroga) y pasamos al tribunal médico para incapacidad permanente o alta.</a:t>
            </a:r>
            <a:endParaRPr lang="es-ES" sz="1600" b="1" dirty="0">
              <a:solidFill>
                <a:schemeClr val="tx1"/>
              </a:solidFill>
            </a:endParaRPr>
          </a:p>
          <a:p>
            <a:pPr>
              <a:lnSpc>
                <a:spcPct val="150000"/>
              </a:lnSpc>
            </a:pPr>
            <a:r>
              <a:rPr lang="es-ES" sz="1600" b="1" u="sng" dirty="0">
                <a:solidFill>
                  <a:schemeClr val="tx1"/>
                </a:solidFill>
              </a:rPr>
              <a:t>Requisitos: </a:t>
            </a:r>
          </a:p>
          <a:p>
            <a:pPr lvl="1">
              <a:lnSpc>
                <a:spcPct val="150000"/>
              </a:lnSpc>
            </a:pPr>
            <a:r>
              <a:rPr lang="es-ES" sz="1600" dirty="0">
                <a:solidFill>
                  <a:schemeClr val="tx1"/>
                </a:solidFill>
              </a:rPr>
              <a:t>Alta </a:t>
            </a:r>
          </a:p>
          <a:p>
            <a:pPr lvl="1">
              <a:lnSpc>
                <a:spcPct val="150000"/>
              </a:lnSpc>
            </a:pPr>
            <a:r>
              <a:rPr lang="es-ES" sz="1600" dirty="0">
                <a:solidFill>
                  <a:schemeClr val="tx1"/>
                </a:solidFill>
              </a:rPr>
              <a:t>Cotización de 180 días en los 5 años anteriores a la baja (sólo se exige esta cotización cuando la causa sea enfermedad </a:t>
            </a:r>
            <a:r>
              <a:rPr lang="es-ES" sz="1600" dirty="0" smtClean="0">
                <a:solidFill>
                  <a:schemeClr val="tx1"/>
                </a:solidFill>
              </a:rPr>
              <a:t>común </a:t>
            </a:r>
            <a:r>
              <a:rPr lang="es-ES" sz="1600" dirty="0" smtClean="0">
                <a:solidFill>
                  <a:schemeClr val="accent2"/>
                </a:solidFill>
              </a:rPr>
              <a:t>y es un requisito extra</a:t>
            </a:r>
            <a:r>
              <a:rPr lang="es-ES" sz="1600" dirty="0" smtClean="0">
                <a:solidFill>
                  <a:schemeClr val="tx1"/>
                </a:solidFill>
              </a:rPr>
              <a:t>)</a:t>
            </a:r>
            <a:endParaRPr lang="es-ES" sz="1600" dirty="0">
              <a:solidFill>
                <a:schemeClr val="tx1"/>
              </a:solidFill>
            </a:endParaRP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Diagrama 11">
            <a:extLst>
              <a:ext uri="{FF2B5EF4-FFF2-40B4-BE49-F238E27FC236}">
                <a16:creationId xmlns:a16="http://schemas.microsoft.com/office/drawing/2014/main" id="{38996F91-778F-4FA4-B1F9-7D7596CAA871}"/>
              </a:ext>
            </a:extLst>
          </p:cNvPr>
          <p:cNvGraphicFramePr/>
          <p:nvPr>
            <p:extLst>
              <p:ext uri="{D42A27DB-BD31-4B8C-83A1-F6EECF244321}">
                <p14:modId xmlns:p14="http://schemas.microsoft.com/office/powerpoint/2010/main" val="3457688231"/>
              </p:ext>
            </p:extLst>
          </p:nvPr>
        </p:nvGraphicFramePr>
        <p:xfrm>
          <a:off x="5685810" y="1296786"/>
          <a:ext cx="6009366" cy="3398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adroTexto 3"/>
          <p:cNvSpPr txBox="1"/>
          <p:nvPr/>
        </p:nvSpPr>
        <p:spPr>
          <a:xfrm>
            <a:off x="5827222" y="4979324"/>
            <a:ext cx="5602778" cy="646331"/>
          </a:xfrm>
          <a:prstGeom prst="rect">
            <a:avLst/>
          </a:prstGeom>
          <a:noFill/>
        </p:spPr>
        <p:txBody>
          <a:bodyPr wrap="square" rtlCol="0">
            <a:spAutoFit/>
          </a:bodyPr>
          <a:lstStyle/>
          <a:p>
            <a:r>
              <a:rPr lang="es-ES" dirty="0" smtClean="0"/>
              <a:t>*En el camino de casa al trabajo y del trabajo a casa. No se puede romper el “nexo causal”</a:t>
            </a:r>
            <a:endParaRPr lang="es-ES" dirty="0"/>
          </a:p>
        </p:txBody>
      </p:sp>
    </p:spTree>
    <p:extLst>
      <p:ext uri="{BB962C8B-B14F-4D97-AF65-F5344CB8AC3E}">
        <p14:creationId xmlns:p14="http://schemas.microsoft.com/office/powerpoint/2010/main" val="208381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72796" y="380775"/>
            <a:ext cx="8476079" cy="692977"/>
          </a:xfrm>
        </p:spPr>
        <p:txBody>
          <a:bodyPr>
            <a:normAutofit/>
          </a:bodyPr>
          <a:lstStyle/>
          <a:p>
            <a:r>
              <a:rPr lang="es-ES" sz="2800" b="1" dirty="0">
                <a:solidFill>
                  <a:schemeClr val="accent2">
                    <a:lumMod val="75000"/>
                  </a:schemeClr>
                </a:solidFill>
              </a:rPr>
              <a:t>A.- CÁLCULO DE IT POR CONTINGENCIAS COMUNES</a:t>
            </a:r>
          </a:p>
        </p:txBody>
      </p:sp>
      <p:graphicFrame>
        <p:nvGraphicFramePr>
          <p:cNvPr id="7" name="Tabla 6"/>
          <p:cNvGraphicFramePr>
            <a:graphicFrameLocks noGrp="1"/>
          </p:cNvGraphicFramePr>
          <p:nvPr>
            <p:extLst>
              <p:ext uri="{D42A27DB-BD31-4B8C-83A1-F6EECF244321}">
                <p14:modId xmlns:p14="http://schemas.microsoft.com/office/powerpoint/2010/main" val="2149805119"/>
              </p:ext>
            </p:extLst>
          </p:nvPr>
        </p:nvGraphicFramePr>
        <p:xfrm>
          <a:off x="5438775" y="3733769"/>
          <a:ext cx="5859945" cy="2841821"/>
        </p:xfrm>
        <a:graphic>
          <a:graphicData uri="http://schemas.openxmlformats.org/drawingml/2006/table">
            <a:tbl>
              <a:tblPr firstRow="1" bandRow="1">
                <a:tableStyleId>{22838BEF-8BB2-4498-84A7-C5851F593DF1}</a:tableStyleId>
              </a:tblPr>
              <a:tblGrid>
                <a:gridCol w="1892187">
                  <a:extLst>
                    <a:ext uri="{9D8B030D-6E8A-4147-A177-3AD203B41FA5}">
                      <a16:colId xmlns:a16="http://schemas.microsoft.com/office/drawing/2014/main" val="1371817043"/>
                    </a:ext>
                  </a:extLst>
                </a:gridCol>
                <a:gridCol w="1983879">
                  <a:extLst>
                    <a:ext uri="{9D8B030D-6E8A-4147-A177-3AD203B41FA5}">
                      <a16:colId xmlns:a16="http://schemas.microsoft.com/office/drawing/2014/main" val="159596879"/>
                    </a:ext>
                  </a:extLst>
                </a:gridCol>
                <a:gridCol w="1983879">
                  <a:extLst>
                    <a:ext uri="{9D8B030D-6E8A-4147-A177-3AD203B41FA5}">
                      <a16:colId xmlns:a16="http://schemas.microsoft.com/office/drawing/2014/main" val="1136419110"/>
                    </a:ext>
                  </a:extLst>
                </a:gridCol>
              </a:tblGrid>
              <a:tr h="408456">
                <a:tc gridSpan="3">
                  <a:txBody>
                    <a:bodyPr/>
                    <a:lstStyle/>
                    <a:p>
                      <a:pPr algn="ctr"/>
                      <a:r>
                        <a:rPr lang="es-ES" sz="1400" dirty="0">
                          <a:solidFill>
                            <a:schemeClr val="tx1"/>
                          </a:solidFill>
                        </a:rPr>
                        <a:t>3.- cálculo y pago de la prestación</a:t>
                      </a:r>
                    </a:p>
                  </a:txBody>
                  <a:tcPr>
                    <a:solidFill>
                      <a:schemeClr val="bg1"/>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1921102"/>
                  </a:ext>
                </a:extLst>
              </a:tr>
              <a:tr h="408456">
                <a:tc gridSpan="3">
                  <a:txBody>
                    <a:bodyPr/>
                    <a:lstStyle/>
                    <a:p>
                      <a:pPr algn="ctr"/>
                      <a:r>
                        <a:rPr lang="es-ES" sz="1400" dirty="0"/>
                        <a:t>PRESTACIÓN POR ENFERMEDAD</a:t>
                      </a:r>
                      <a:r>
                        <a:rPr lang="es-ES" sz="1400" baseline="0" dirty="0"/>
                        <a:t> COMÚN O ACCIDENTE NO LABORAL</a:t>
                      </a:r>
                      <a:endParaRPr lang="es-ES" sz="1400" dirty="0"/>
                    </a:p>
                  </a:txBody>
                  <a:tcPr/>
                </a:tc>
                <a:tc hMerge="1">
                  <a:txBody>
                    <a:bodyPr/>
                    <a:lstStyle/>
                    <a:p>
                      <a:endParaRPr lang="es-ES" dirty="0"/>
                    </a:p>
                  </a:txBody>
                  <a:tcPr/>
                </a:tc>
                <a:tc hMerge="1">
                  <a:txBody>
                    <a:bodyPr/>
                    <a:lstStyle/>
                    <a:p>
                      <a:pPr algn="ctr"/>
                      <a:endParaRPr lang="es-ES" dirty="0"/>
                    </a:p>
                  </a:txBody>
                  <a:tcPr/>
                </a:tc>
                <a:extLst>
                  <a:ext uri="{0D108BD9-81ED-4DB2-BD59-A6C34878D82A}">
                    <a16:rowId xmlns:a16="http://schemas.microsoft.com/office/drawing/2014/main" val="1797298136"/>
                  </a:ext>
                </a:extLst>
              </a:tr>
              <a:tr h="585958">
                <a:tc>
                  <a:txBody>
                    <a:bodyPr/>
                    <a:lstStyle/>
                    <a:p>
                      <a:r>
                        <a:rPr lang="es-ES" sz="1400" dirty="0"/>
                        <a:t>DÍAS</a:t>
                      </a:r>
                      <a:r>
                        <a:rPr lang="es-ES" sz="1400" baseline="0" dirty="0"/>
                        <a:t> 1º, 2º Y 3º DE BAJA</a:t>
                      </a:r>
                      <a:endParaRPr lang="es-ES" sz="1400" dirty="0"/>
                    </a:p>
                  </a:txBody>
                  <a:tcPr/>
                </a:tc>
                <a:tc gridSpan="2">
                  <a:txBody>
                    <a:bodyPr/>
                    <a:lstStyle/>
                    <a:p>
                      <a:pPr algn="ctr"/>
                      <a:r>
                        <a:rPr lang="es-ES" sz="1400" dirty="0"/>
                        <a:t>No</a:t>
                      </a:r>
                      <a:r>
                        <a:rPr lang="es-ES" sz="1400" baseline="0" dirty="0"/>
                        <a:t> se cobra</a:t>
                      </a:r>
                      <a:endParaRPr lang="es-ES" sz="1400" dirty="0"/>
                    </a:p>
                  </a:txBody>
                  <a:tcPr/>
                </a:tc>
                <a:tc hMerge="1">
                  <a:txBody>
                    <a:bodyPr/>
                    <a:lstStyle/>
                    <a:p>
                      <a:pPr algn="ctr"/>
                      <a:endParaRPr lang="es-ES" dirty="0"/>
                    </a:p>
                  </a:txBody>
                  <a:tcPr/>
                </a:tc>
                <a:extLst>
                  <a:ext uri="{0D108BD9-81ED-4DB2-BD59-A6C34878D82A}">
                    <a16:rowId xmlns:a16="http://schemas.microsoft.com/office/drawing/2014/main" val="1971412887"/>
                  </a:ext>
                </a:extLst>
              </a:tr>
              <a:tr h="419795">
                <a:tc>
                  <a:txBody>
                    <a:bodyPr/>
                    <a:lstStyle/>
                    <a:p>
                      <a:pPr marL="0" lvl="0" indent="0">
                        <a:lnSpc>
                          <a:spcPct val="130000"/>
                        </a:lnSpc>
                        <a:buFont typeface="Arial" panose="020B0604020202020204" pitchFamily="34" charset="0"/>
                        <a:buNone/>
                      </a:pPr>
                      <a:r>
                        <a:rPr lang="es-ES" sz="1400" baseline="0" dirty="0"/>
                        <a:t>Del 4º al 15º (12 días)</a:t>
                      </a:r>
                    </a:p>
                  </a:txBody>
                  <a:tcPr anchor="ctr"/>
                </a:tc>
                <a:tc>
                  <a:txBody>
                    <a:bodyPr/>
                    <a:lstStyle/>
                    <a:p>
                      <a:pPr algn="ctr"/>
                      <a:r>
                        <a:rPr lang="es-ES" sz="1400" dirty="0"/>
                        <a:t>60 % de</a:t>
                      </a:r>
                      <a:r>
                        <a:rPr lang="es-ES" sz="1400" baseline="0" dirty="0"/>
                        <a:t> la </a:t>
                      </a:r>
                      <a:r>
                        <a:rPr lang="es-ES" sz="1400" baseline="0" dirty="0" smtClean="0">
                          <a:solidFill>
                            <a:schemeClr val="accent2"/>
                          </a:solidFill>
                        </a:rPr>
                        <a:t>Base Reguladora</a:t>
                      </a:r>
                      <a:endParaRPr lang="es-ES" sz="1400" dirty="0">
                        <a:solidFill>
                          <a:schemeClr val="accent2"/>
                        </a:solidFill>
                      </a:endParaRPr>
                    </a:p>
                  </a:txBody>
                  <a:tcPr anchor="ctr"/>
                </a:tc>
                <a:tc>
                  <a:txBody>
                    <a:bodyPr/>
                    <a:lstStyle/>
                    <a:p>
                      <a:pPr algn="ctr"/>
                      <a:r>
                        <a:rPr lang="es-ES" sz="1400" dirty="0"/>
                        <a:t>Empresario</a:t>
                      </a:r>
                    </a:p>
                  </a:txBody>
                  <a:tcPr anchor="ctr"/>
                </a:tc>
                <a:extLst>
                  <a:ext uri="{0D108BD9-81ED-4DB2-BD59-A6C34878D82A}">
                    <a16:rowId xmlns:a16="http://schemas.microsoft.com/office/drawing/2014/main" val="3328076370"/>
                  </a:ext>
                </a:extLst>
              </a:tr>
              <a:tr h="334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aseline="0" dirty="0"/>
                        <a:t>Del 16 º al 20º (5 días)</a:t>
                      </a:r>
                      <a:endParaRPr lang="es-ES" sz="1400" dirty="0"/>
                    </a:p>
                  </a:txBody>
                  <a:tcPr/>
                </a:tc>
                <a:tc>
                  <a:txBody>
                    <a:bodyPr/>
                    <a:lstStyle/>
                    <a:p>
                      <a:pPr algn="ctr"/>
                      <a:r>
                        <a:rPr lang="es-ES" sz="1400" dirty="0"/>
                        <a:t>60 % de la BR</a:t>
                      </a:r>
                    </a:p>
                  </a:txBody>
                  <a:tcPr/>
                </a:tc>
                <a:tc rowSpan="2">
                  <a:txBody>
                    <a:bodyPr/>
                    <a:lstStyle/>
                    <a:p>
                      <a:pPr algn="ctr"/>
                      <a:r>
                        <a:rPr lang="es-ES" sz="1400" dirty="0"/>
                        <a:t>INSS</a:t>
                      </a:r>
                    </a:p>
                  </a:txBody>
                  <a:tcPr anchor="ctr"/>
                </a:tc>
                <a:extLst>
                  <a:ext uri="{0D108BD9-81ED-4DB2-BD59-A6C34878D82A}">
                    <a16:rowId xmlns:a16="http://schemas.microsoft.com/office/drawing/2014/main" val="3297594486"/>
                  </a:ext>
                </a:extLst>
              </a:tr>
              <a:tr h="585958">
                <a:tc>
                  <a:txBody>
                    <a:bodyPr/>
                    <a:lstStyle/>
                    <a:p>
                      <a:r>
                        <a:rPr lang="es-ES" sz="1400" dirty="0"/>
                        <a:t>DEL</a:t>
                      </a:r>
                      <a:r>
                        <a:rPr lang="es-ES" sz="1400" baseline="0" dirty="0"/>
                        <a:t> 21ª AL DÍA DE LA BAJA EN ADELANTE</a:t>
                      </a:r>
                      <a:endParaRPr lang="es-ES" sz="1400" dirty="0"/>
                    </a:p>
                  </a:txBody>
                  <a:tcPr/>
                </a:tc>
                <a:tc>
                  <a:txBody>
                    <a:bodyPr/>
                    <a:lstStyle/>
                    <a:p>
                      <a:pPr algn="ctr"/>
                      <a:r>
                        <a:rPr lang="es-ES" sz="1400" dirty="0"/>
                        <a:t>75% de</a:t>
                      </a:r>
                      <a:r>
                        <a:rPr lang="es-ES" sz="1400" baseline="0" dirty="0"/>
                        <a:t> la BR</a:t>
                      </a:r>
                      <a:endParaRPr lang="es-ES" sz="1400" dirty="0"/>
                    </a:p>
                  </a:txBody>
                  <a:tcPr/>
                </a:tc>
                <a:tc vMerge="1">
                  <a:txBody>
                    <a:bodyPr/>
                    <a:lstStyle/>
                    <a:p>
                      <a:pPr algn="ctr"/>
                      <a:endParaRPr lang="es-ES" dirty="0"/>
                    </a:p>
                  </a:txBody>
                  <a:tcPr/>
                </a:tc>
                <a:extLst>
                  <a:ext uri="{0D108BD9-81ED-4DB2-BD59-A6C34878D82A}">
                    <a16:rowId xmlns:a16="http://schemas.microsoft.com/office/drawing/2014/main" val="4117378141"/>
                  </a:ext>
                </a:extLst>
              </a:tr>
            </a:tbl>
          </a:graphicData>
        </a:graphic>
      </p:graphicFrame>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DFA30F19-3DC2-4CC7-AE1B-B4EC34D1A810}"/>
                  </a:ext>
                </a:extLst>
              </p:cNvPr>
              <p:cNvSpPr txBox="1"/>
              <p:nvPr/>
            </p:nvSpPr>
            <p:spPr>
              <a:xfrm>
                <a:off x="2705099" y="1635310"/>
                <a:ext cx="8234449" cy="619272"/>
              </a:xfrm>
              <a:prstGeom prst="rect">
                <a:avLst/>
              </a:prstGeom>
              <a:noFill/>
              <a:ln w="57150">
                <a:solidFill>
                  <a:srgbClr val="00B0F0"/>
                </a:solidFill>
              </a:ln>
            </p:spPr>
            <p:txBody>
              <a:bodyPr wrap="square" rtlCol="0">
                <a:spAutoFit/>
              </a:bodyPr>
              <a:lstStyle/>
              <a:p>
                <a:pPr>
                  <a:lnSpc>
                    <a:spcPct val="200000"/>
                  </a:lnSpc>
                </a:pPr>
                <a14:m>
                  <m:oMath xmlns:m="http://schemas.openxmlformats.org/officeDocument/2006/math">
                    <m:r>
                      <a:rPr lang="es-ES" sz="1200" i="1" smtClean="0">
                        <a:latin typeface="Cambria Math" panose="02040503050406030204" pitchFamily="18" charset="0"/>
                      </a:rPr>
                      <m:t>=</m:t>
                    </m:r>
                    <m:f>
                      <m:fPr>
                        <m:ctrlPr>
                          <a:rPr lang="es-ES" sz="1200" i="1" smtClean="0">
                            <a:latin typeface="Cambria Math" panose="02040503050406030204" pitchFamily="18" charset="0"/>
                          </a:rPr>
                        </m:ctrlPr>
                      </m:fPr>
                      <m:num>
                        <m:r>
                          <a:rPr lang="es-ES" sz="1200" b="0" i="1" smtClean="0">
                            <a:latin typeface="Cambria Math" panose="02040503050406030204" pitchFamily="18" charset="0"/>
                          </a:rPr>
                          <m:t>𝐵𝐴𝑆𝐸</m:t>
                        </m:r>
                        <m:r>
                          <a:rPr lang="es-ES" sz="1200" b="0" i="1" smtClean="0">
                            <a:latin typeface="Cambria Math" panose="02040503050406030204" pitchFamily="18" charset="0"/>
                          </a:rPr>
                          <m:t> </m:t>
                        </m:r>
                        <m:r>
                          <a:rPr lang="es-ES" sz="1200" b="0" i="1" smtClean="0">
                            <a:latin typeface="Cambria Math" panose="02040503050406030204" pitchFamily="18" charset="0"/>
                          </a:rPr>
                          <m:t>𝐷𝐸</m:t>
                        </m:r>
                        <m:r>
                          <a:rPr lang="es-ES" sz="1200" b="0" i="1" smtClean="0">
                            <a:latin typeface="Cambria Math" panose="02040503050406030204" pitchFamily="18" charset="0"/>
                          </a:rPr>
                          <m:t> </m:t>
                        </m:r>
                        <m:r>
                          <a:rPr lang="es-ES" sz="1200" b="0" i="1" smtClean="0">
                            <a:latin typeface="Cambria Math" panose="02040503050406030204" pitchFamily="18" charset="0"/>
                          </a:rPr>
                          <m:t>𝐶𝑂𝑁𝑇𝐼𝑁𝐺𝐸𝑁𝐼𝐶𝐴𝑆</m:t>
                        </m:r>
                        <m:r>
                          <a:rPr lang="es-ES" sz="1200" b="0" i="1" smtClean="0">
                            <a:latin typeface="Cambria Math" panose="02040503050406030204" pitchFamily="18" charset="0"/>
                          </a:rPr>
                          <m:t> </m:t>
                        </m:r>
                        <m:r>
                          <a:rPr lang="es-ES" sz="1200" b="0" i="1" smtClean="0">
                            <a:latin typeface="Cambria Math" panose="02040503050406030204" pitchFamily="18" charset="0"/>
                          </a:rPr>
                          <m:t>𝐶𝑂𝑀𝑈𝑁𝐸𝑆</m:t>
                        </m:r>
                        <m:r>
                          <a:rPr lang="es-ES" sz="1200" b="0" i="1" smtClean="0">
                            <a:latin typeface="Cambria Math" panose="02040503050406030204" pitchFamily="18" charset="0"/>
                          </a:rPr>
                          <m:t> </m:t>
                        </m:r>
                        <m:r>
                          <a:rPr lang="es-ES" sz="1200" b="0" i="1" smtClean="0">
                            <a:latin typeface="Cambria Math" panose="02040503050406030204" pitchFamily="18" charset="0"/>
                          </a:rPr>
                          <m:t>𝐷𝐸𝐿</m:t>
                        </m:r>
                        <m:r>
                          <a:rPr lang="es-ES" sz="1200" b="0" i="1" smtClean="0">
                            <a:latin typeface="Cambria Math" panose="02040503050406030204" pitchFamily="18" charset="0"/>
                          </a:rPr>
                          <m:t> </m:t>
                        </m:r>
                        <m:r>
                          <a:rPr lang="es-ES" sz="1200" b="0" i="1" smtClean="0">
                            <a:latin typeface="Cambria Math" panose="02040503050406030204" pitchFamily="18" charset="0"/>
                          </a:rPr>
                          <m:t>𝑀𝐸𝑆</m:t>
                        </m:r>
                        <m:r>
                          <a:rPr lang="es-ES" sz="1200" b="0" i="1" smtClean="0">
                            <a:latin typeface="Cambria Math" panose="02040503050406030204" pitchFamily="18" charset="0"/>
                          </a:rPr>
                          <m:t> </m:t>
                        </m:r>
                        <m:r>
                          <a:rPr lang="es-ES" sz="1200" b="0" i="1" smtClean="0">
                            <a:latin typeface="Cambria Math" panose="02040503050406030204" pitchFamily="18" charset="0"/>
                          </a:rPr>
                          <m:t>𝐴𝑁𝑇𝐸𝑅𝐼𝑂𝑅</m:t>
                        </m:r>
                        <m:r>
                          <a:rPr lang="es-ES" sz="1200" b="0" i="1" smtClean="0">
                            <a:latin typeface="Cambria Math" panose="02040503050406030204" pitchFamily="18" charset="0"/>
                          </a:rPr>
                          <m:t> </m:t>
                        </m:r>
                        <m:r>
                          <a:rPr lang="es-ES" sz="1200" b="0" i="1" smtClean="0">
                            <a:latin typeface="Cambria Math" panose="02040503050406030204" pitchFamily="18" charset="0"/>
                          </a:rPr>
                          <m:t>𝐴</m:t>
                        </m:r>
                        <m:r>
                          <a:rPr lang="es-ES" sz="1200" b="0" i="1" smtClean="0">
                            <a:latin typeface="Cambria Math" panose="02040503050406030204" pitchFamily="18" charset="0"/>
                          </a:rPr>
                          <m:t> </m:t>
                        </m:r>
                        <m:r>
                          <a:rPr lang="es-ES" sz="1200" b="0" i="1" smtClean="0">
                            <a:latin typeface="Cambria Math" panose="02040503050406030204" pitchFamily="18" charset="0"/>
                          </a:rPr>
                          <m:t>𝐿𝐴</m:t>
                        </m:r>
                        <m:r>
                          <a:rPr lang="es-ES" sz="1200" b="0" i="1" smtClean="0">
                            <a:latin typeface="Cambria Math" panose="02040503050406030204" pitchFamily="18" charset="0"/>
                          </a:rPr>
                          <m:t> </m:t>
                        </m:r>
                        <m:r>
                          <a:rPr lang="es-ES" sz="1200" b="0" i="1" smtClean="0">
                            <a:latin typeface="Cambria Math" panose="02040503050406030204" pitchFamily="18" charset="0"/>
                          </a:rPr>
                          <m:t>𝐵𝐴𝐽𝐴</m:t>
                        </m:r>
                      </m:num>
                      <m:den>
                        <m:r>
                          <a:rPr lang="es-ES" sz="1200" b="0" i="1" smtClean="0">
                            <a:latin typeface="Cambria Math" panose="02040503050406030204" pitchFamily="18" charset="0"/>
                          </a:rPr>
                          <m:t>30 </m:t>
                        </m:r>
                      </m:den>
                    </m:f>
                  </m:oMath>
                </a14:m>
                <a:r>
                  <a:rPr lang="es-ES" sz="1200" dirty="0" smtClean="0"/>
                  <a:t>= €/día</a:t>
                </a:r>
                <a:endParaRPr lang="es-ES" sz="1200" dirty="0"/>
              </a:p>
            </p:txBody>
          </p:sp>
        </mc:Choice>
        <mc:Fallback>
          <p:sp>
            <p:nvSpPr>
              <p:cNvPr id="5" name="CuadroTexto 4">
                <a:extLst>
                  <a:ext uri="{FF2B5EF4-FFF2-40B4-BE49-F238E27FC236}">
                    <a16:creationId xmlns:a16="http://schemas.microsoft.com/office/drawing/2014/main" id="{DFA30F19-3DC2-4CC7-AE1B-B4EC34D1A810}"/>
                  </a:ext>
                </a:extLst>
              </p:cNvPr>
              <p:cNvSpPr txBox="1">
                <a:spLocks noRot="1" noChangeAspect="1" noMove="1" noResize="1" noEditPoints="1" noAdjustHandles="1" noChangeArrowheads="1" noChangeShapeType="1" noTextEdit="1"/>
              </p:cNvSpPr>
              <p:nvPr/>
            </p:nvSpPr>
            <p:spPr>
              <a:xfrm>
                <a:off x="2705099" y="1635310"/>
                <a:ext cx="8234449" cy="619272"/>
              </a:xfrm>
              <a:prstGeom prst="rect">
                <a:avLst/>
              </a:prstGeom>
              <a:blipFill>
                <a:blip r:embed="rId2"/>
                <a:stretch>
                  <a:fillRect/>
                </a:stretch>
              </a:blipFill>
              <a:ln w="57150">
                <a:solidFill>
                  <a:srgbClr val="00B0F0"/>
                </a:solidFill>
              </a:ln>
            </p:spPr>
            <p:txBody>
              <a:bodyPr/>
              <a:lstStyle/>
              <a:p>
                <a:r>
                  <a:rPr lang="es-ES">
                    <a:noFill/>
                  </a:rPr>
                  <a:t> </a:t>
                </a:r>
              </a:p>
            </p:txBody>
          </p:sp>
        </mc:Fallback>
      </mc:AlternateContent>
      <p:sp>
        <p:nvSpPr>
          <p:cNvPr id="6" name="CuadroTexto 5">
            <a:extLst>
              <a:ext uri="{FF2B5EF4-FFF2-40B4-BE49-F238E27FC236}">
                <a16:creationId xmlns:a16="http://schemas.microsoft.com/office/drawing/2014/main" id="{8BDF1031-ACA4-4869-AE2C-B5C100355C28}"/>
              </a:ext>
            </a:extLst>
          </p:cNvPr>
          <p:cNvSpPr txBox="1"/>
          <p:nvPr/>
        </p:nvSpPr>
        <p:spPr>
          <a:xfrm>
            <a:off x="419751" y="1232236"/>
            <a:ext cx="2306089" cy="1477328"/>
          </a:xfrm>
          <a:prstGeom prst="rect">
            <a:avLst/>
          </a:prstGeom>
          <a:noFill/>
        </p:spPr>
        <p:txBody>
          <a:bodyPr wrap="square" rtlCol="0">
            <a:spAutoFit/>
          </a:bodyPr>
          <a:lstStyle/>
          <a:p>
            <a:pPr algn="ctr"/>
            <a:r>
              <a:rPr lang="es-ES" b="1" dirty="0"/>
              <a:t>1.- Base </a:t>
            </a:r>
            <a:r>
              <a:rPr lang="es-ES" b="1" dirty="0" smtClean="0"/>
              <a:t>reguladora cantidad diaria en € </a:t>
            </a:r>
            <a:r>
              <a:rPr lang="es-ES" b="1" dirty="0" smtClean="0">
                <a:solidFill>
                  <a:schemeClr val="accent2"/>
                </a:solidFill>
              </a:rPr>
              <a:t>que sirve de base para el cálculo de las prestaciones:</a:t>
            </a:r>
            <a:endParaRPr lang="es-ES" b="1" dirty="0">
              <a:solidFill>
                <a:schemeClr val="accent2"/>
              </a:solidFill>
            </a:endParaRPr>
          </a:p>
        </p:txBody>
      </p:sp>
      <p:graphicFrame>
        <p:nvGraphicFramePr>
          <p:cNvPr id="3" name="Tabla 3">
            <a:extLst>
              <a:ext uri="{FF2B5EF4-FFF2-40B4-BE49-F238E27FC236}">
                <a16:creationId xmlns:a16="http://schemas.microsoft.com/office/drawing/2014/main" id="{F562BB70-3634-429C-82DD-CA6518BE1A71}"/>
              </a:ext>
            </a:extLst>
          </p:cNvPr>
          <p:cNvGraphicFramePr>
            <a:graphicFrameLocks noGrp="1"/>
          </p:cNvGraphicFramePr>
          <p:nvPr>
            <p:extLst>
              <p:ext uri="{D42A27DB-BD31-4B8C-83A1-F6EECF244321}">
                <p14:modId xmlns:p14="http://schemas.microsoft.com/office/powerpoint/2010/main" val="2086948164"/>
              </p:ext>
            </p:extLst>
          </p:nvPr>
        </p:nvGraphicFramePr>
        <p:xfrm>
          <a:off x="574675" y="3028130"/>
          <a:ext cx="3482976" cy="2468880"/>
        </p:xfrm>
        <a:graphic>
          <a:graphicData uri="http://schemas.openxmlformats.org/drawingml/2006/table">
            <a:tbl>
              <a:tblPr firstRow="1" bandRow="1">
                <a:tableStyleId>{C4B1156A-380E-4F78-BDF5-A606A8083BF9}</a:tableStyleId>
              </a:tblPr>
              <a:tblGrid>
                <a:gridCol w="497568">
                  <a:extLst>
                    <a:ext uri="{9D8B030D-6E8A-4147-A177-3AD203B41FA5}">
                      <a16:colId xmlns:a16="http://schemas.microsoft.com/office/drawing/2014/main" val="1560375298"/>
                    </a:ext>
                  </a:extLst>
                </a:gridCol>
                <a:gridCol w="497568">
                  <a:extLst>
                    <a:ext uri="{9D8B030D-6E8A-4147-A177-3AD203B41FA5}">
                      <a16:colId xmlns:a16="http://schemas.microsoft.com/office/drawing/2014/main" val="1533286170"/>
                    </a:ext>
                  </a:extLst>
                </a:gridCol>
                <a:gridCol w="497568">
                  <a:extLst>
                    <a:ext uri="{9D8B030D-6E8A-4147-A177-3AD203B41FA5}">
                      <a16:colId xmlns:a16="http://schemas.microsoft.com/office/drawing/2014/main" val="546728234"/>
                    </a:ext>
                  </a:extLst>
                </a:gridCol>
                <a:gridCol w="497568">
                  <a:extLst>
                    <a:ext uri="{9D8B030D-6E8A-4147-A177-3AD203B41FA5}">
                      <a16:colId xmlns:a16="http://schemas.microsoft.com/office/drawing/2014/main" val="2995382892"/>
                    </a:ext>
                  </a:extLst>
                </a:gridCol>
                <a:gridCol w="497568">
                  <a:extLst>
                    <a:ext uri="{9D8B030D-6E8A-4147-A177-3AD203B41FA5}">
                      <a16:colId xmlns:a16="http://schemas.microsoft.com/office/drawing/2014/main" val="3299873454"/>
                    </a:ext>
                  </a:extLst>
                </a:gridCol>
                <a:gridCol w="497568">
                  <a:extLst>
                    <a:ext uri="{9D8B030D-6E8A-4147-A177-3AD203B41FA5}">
                      <a16:colId xmlns:a16="http://schemas.microsoft.com/office/drawing/2014/main" val="1226004305"/>
                    </a:ext>
                  </a:extLst>
                </a:gridCol>
                <a:gridCol w="497568">
                  <a:extLst>
                    <a:ext uri="{9D8B030D-6E8A-4147-A177-3AD203B41FA5}">
                      <a16:colId xmlns:a16="http://schemas.microsoft.com/office/drawing/2014/main" val="3509304257"/>
                    </a:ext>
                  </a:extLst>
                </a:gridCol>
              </a:tblGrid>
              <a:tr h="346983">
                <a:tc gridSpan="7">
                  <a:txBody>
                    <a:bodyPr/>
                    <a:lstStyle/>
                    <a:p>
                      <a:r>
                        <a:rPr lang="es-ES" dirty="0"/>
                        <a:t>2.- ¿cuántos días estará de </a:t>
                      </a:r>
                      <a:r>
                        <a:rPr lang="es-ES" dirty="0" smtClean="0"/>
                        <a:t>baja?</a:t>
                      </a:r>
                    </a:p>
                    <a:p>
                      <a:r>
                        <a:rPr lang="es-ES" dirty="0" smtClean="0">
                          <a:solidFill>
                            <a:schemeClr val="accent2"/>
                          </a:solidFill>
                        </a:rPr>
                        <a:t>El primer día cuenta</a:t>
                      </a:r>
                      <a:endParaRPr lang="es-ES" dirty="0">
                        <a:solidFill>
                          <a:schemeClr val="accent2"/>
                        </a:solidFill>
                      </a:endParaRPr>
                    </a:p>
                  </a:txBody>
                  <a:tcPr>
                    <a:solidFill>
                      <a:schemeClr val="bg1"/>
                    </a:solidFill>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728761817"/>
                  </a:ext>
                </a:extLst>
              </a:tr>
              <a:tr h="346983">
                <a:tc>
                  <a:txBody>
                    <a:bodyPr/>
                    <a:lstStyle/>
                    <a:p>
                      <a:r>
                        <a:rPr lang="es-ES" dirty="0"/>
                        <a:t>1</a:t>
                      </a:r>
                    </a:p>
                  </a:txBody>
                  <a:tcPr/>
                </a:tc>
                <a:tc>
                  <a:txBody>
                    <a:bodyPr/>
                    <a:lstStyle/>
                    <a:p>
                      <a:r>
                        <a:rPr lang="es-ES" dirty="0"/>
                        <a:t>2</a:t>
                      </a:r>
                    </a:p>
                  </a:txBody>
                  <a:tcPr/>
                </a:tc>
                <a:tc>
                  <a:txBody>
                    <a:bodyPr/>
                    <a:lstStyle/>
                    <a:p>
                      <a:r>
                        <a:rPr lang="es-ES" dirty="0"/>
                        <a:t>3</a:t>
                      </a:r>
                    </a:p>
                  </a:txBody>
                  <a:tcPr/>
                </a:tc>
                <a:tc>
                  <a:txBody>
                    <a:bodyPr/>
                    <a:lstStyle/>
                    <a:p>
                      <a:r>
                        <a:rPr lang="es-ES" dirty="0"/>
                        <a:t>4</a:t>
                      </a:r>
                    </a:p>
                  </a:txBody>
                  <a:tcPr/>
                </a:tc>
                <a:tc>
                  <a:txBody>
                    <a:bodyPr/>
                    <a:lstStyle/>
                    <a:p>
                      <a:r>
                        <a:rPr lang="es-ES" dirty="0"/>
                        <a:t>5</a:t>
                      </a:r>
                    </a:p>
                  </a:txBody>
                  <a:tcPr/>
                </a:tc>
                <a:tc>
                  <a:txBody>
                    <a:bodyPr/>
                    <a:lstStyle/>
                    <a:p>
                      <a:r>
                        <a:rPr lang="es-ES" dirty="0"/>
                        <a:t>6</a:t>
                      </a:r>
                    </a:p>
                  </a:txBody>
                  <a:tcPr/>
                </a:tc>
                <a:tc>
                  <a:txBody>
                    <a:bodyPr/>
                    <a:lstStyle/>
                    <a:p>
                      <a:r>
                        <a:rPr lang="es-ES" dirty="0"/>
                        <a:t>7</a:t>
                      </a:r>
                    </a:p>
                  </a:txBody>
                  <a:tcPr/>
                </a:tc>
                <a:extLst>
                  <a:ext uri="{0D108BD9-81ED-4DB2-BD59-A6C34878D82A}">
                    <a16:rowId xmlns:a16="http://schemas.microsoft.com/office/drawing/2014/main" val="2286598018"/>
                  </a:ext>
                </a:extLst>
              </a:tr>
              <a:tr h="346983">
                <a:tc>
                  <a:txBody>
                    <a:bodyPr/>
                    <a:lstStyle/>
                    <a:p>
                      <a:r>
                        <a:rPr lang="es-ES" dirty="0"/>
                        <a:t>8</a:t>
                      </a:r>
                    </a:p>
                  </a:txBody>
                  <a:tcPr/>
                </a:tc>
                <a:tc>
                  <a:txBody>
                    <a:bodyPr/>
                    <a:lstStyle/>
                    <a:p>
                      <a:r>
                        <a:rPr lang="es-ES" dirty="0"/>
                        <a:t>9</a:t>
                      </a:r>
                    </a:p>
                  </a:txBody>
                  <a:tcPr/>
                </a:tc>
                <a:tc>
                  <a:txBody>
                    <a:bodyPr/>
                    <a:lstStyle/>
                    <a:p>
                      <a:r>
                        <a:rPr lang="es-ES" dirty="0"/>
                        <a:t>10</a:t>
                      </a:r>
                    </a:p>
                  </a:txBody>
                  <a:tcPr/>
                </a:tc>
                <a:tc>
                  <a:txBody>
                    <a:bodyPr/>
                    <a:lstStyle/>
                    <a:p>
                      <a:r>
                        <a:rPr lang="es-ES" dirty="0"/>
                        <a:t>11</a:t>
                      </a:r>
                    </a:p>
                  </a:txBody>
                  <a:tcPr/>
                </a:tc>
                <a:tc>
                  <a:txBody>
                    <a:bodyPr/>
                    <a:lstStyle/>
                    <a:p>
                      <a:r>
                        <a:rPr lang="es-ES" dirty="0"/>
                        <a:t>12</a:t>
                      </a:r>
                    </a:p>
                  </a:txBody>
                  <a:tcPr/>
                </a:tc>
                <a:tc>
                  <a:txBody>
                    <a:bodyPr/>
                    <a:lstStyle/>
                    <a:p>
                      <a:r>
                        <a:rPr lang="es-ES" dirty="0"/>
                        <a:t>13</a:t>
                      </a:r>
                    </a:p>
                  </a:txBody>
                  <a:tcPr/>
                </a:tc>
                <a:tc>
                  <a:txBody>
                    <a:bodyPr/>
                    <a:lstStyle/>
                    <a:p>
                      <a:r>
                        <a:rPr lang="es-ES" dirty="0"/>
                        <a:t>14</a:t>
                      </a:r>
                    </a:p>
                  </a:txBody>
                  <a:tcPr/>
                </a:tc>
                <a:extLst>
                  <a:ext uri="{0D108BD9-81ED-4DB2-BD59-A6C34878D82A}">
                    <a16:rowId xmlns:a16="http://schemas.microsoft.com/office/drawing/2014/main" val="3963113328"/>
                  </a:ext>
                </a:extLst>
              </a:tr>
              <a:tr h="346983">
                <a:tc>
                  <a:txBody>
                    <a:bodyPr/>
                    <a:lstStyle/>
                    <a:p>
                      <a:r>
                        <a:rPr lang="es-ES" dirty="0"/>
                        <a:t>15</a:t>
                      </a:r>
                    </a:p>
                  </a:txBody>
                  <a:tcPr/>
                </a:tc>
                <a:tc>
                  <a:txBody>
                    <a:bodyPr/>
                    <a:lstStyle/>
                    <a:p>
                      <a:r>
                        <a:rPr lang="es-ES" dirty="0"/>
                        <a:t>16</a:t>
                      </a:r>
                    </a:p>
                  </a:txBody>
                  <a:tcPr/>
                </a:tc>
                <a:tc>
                  <a:txBody>
                    <a:bodyPr/>
                    <a:lstStyle/>
                    <a:p>
                      <a:r>
                        <a:rPr lang="es-ES" dirty="0"/>
                        <a:t>17</a:t>
                      </a:r>
                    </a:p>
                  </a:txBody>
                  <a:tcPr/>
                </a:tc>
                <a:tc>
                  <a:txBody>
                    <a:bodyPr/>
                    <a:lstStyle/>
                    <a:p>
                      <a:r>
                        <a:rPr lang="es-ES" dirty="0"/>
                        <a:t>18</a:t>
                      </a:r>
                    </a:p>
                  </a:txBody>
                  <a:tcPr/>
                </a:tc>
                <a:tc>
                  <a:txBody>
                    <a:bodyPr/>
                    <a:lstStyle/>
                    <a:p>
                      <a:r>
                        <a:rPr lang="es-ES" dirty="0"/>
                        <a:t>19</a:t>
                      </a:r>
                    </a:p>
                  </a:txBody>
                  <a:tcPr/>
                </a:tc>
                <a:tc>
                  <a:txBody>
                    <a:bodyPr/>
                    <a:lstStyle/>
                    <a:p>
                      <a:r>
                        <a:rPr lang="es-ES" dirty="0"/>
                        <a:t>20</a:t>
                      </a:r>
                    </a:p>
                  </a:txBody>
                  <a:tcPr/>
                </a:tc>
                <a:tc>
                  <a:txBody>
                    <a:bodyPr/>
                    <a:lstStyle/>
                    <a:p>
                      <a:r>
                        <a:rPr lang="es-ES" dirty="0"/>
                        <a:t>21</a:t>
                      </a:r>
                    </a:p>
                  </a:txBody>
                  <a:tcPr/>
                </a:tc>
                <a:extLst>
                  <a:ext uri="{0D108BD9-81ED-4DB2-BD59-A6C34878D82A}">
                    <a16:rowId xmlns:a16="http://schemas.microsoft.com/office/drawing/2014/main" val="2141766559"/>
                  </a:ext>
                </a:extLst>
              </a:tr>
              <a:tr h="346983">
                <a:tc>
                  <a:txBody>
                    <a:bodyPr/>
                    <a:lstStyle/>
                    <a:p>
                      <a:r>
                        <a:rPr lang="es-ES" dirty="0"/>
                        <a:t>22</a:t>
                      </a:r>
                    </a:p>
                  </a:txBody>
                  <a:tcPr/>
                </a:tc>
                <a:tc>
                  <a:txBody>
                    <a:bodyPr/>
                    <a:lstStyle/>
                    <a:p>
                      <a:r>
                        <a:rPr lang="es-ES" dirty="0"/>
                        <a:t>23</a:t>
                      </a:r>
                    </a:p>
                  </a:txBody>
                  <a:tcPr/>
                </a:tc>
                <a:tc>
                  <a:txBody>
                    <a:bodyPr/>
                    <a:lstStyle/>
                    <a:p>
                      <a:r>
                        <a:rPr lang="es-ES" dirty="0"/>
                        <a:t>24</a:t>
                      </a:r>
                    </a:p>
                  </a:txBody>
                  <a:tcPr/>
                </a:tc>
                <a:tc>
                  <a:txBody>
                    <a:bodyPr/>
                    <a:lstStyle/>
                    <a:p>
                      <a:r>
                        <a:rPr lang="es-ES" dirty="0"/>
                        <a:t>25</a:t>
                      </a:r>
                    </a:p>
                  </a:txBody>
                  <a:tcPr/>
                </a:tc>
                <a:tc>
                  <a:txBody>
                    <a:bodyPr/>
                    <a:lstStyle/>
                    <a:p>
                      <a:r>
                        <a:rPr lang="es-ES" dirty="0"/>
                        <a:t>26</a:t>
                      </a:r>
                    </a:p>
                  </a:txBody>
                  <a:tcPr/>
                </a:tc>
                <a:tc>
                  <a:txBody>
                    <a:bodyPr/>
                    <a:lstStyle/>
                    <a:p>
                      <a:r>
                        <a:rPr lang="es-ES" dirty="0"/>
                        <a:t>27</a:t>
                      </a:r>
                    </a:p>
                  </a:txBody>
                  <a:tcPr/>
                </a:tc>
                <a:tc>
                  <a:txBody>
                    <a:bodyPr/>
                    <a:lstStyle/>
                    <a:p>
                      <a:r>
                        <a:rPr lang="es-ES" dirty="0"/>
                        <a:t>28</a:t>
                      </a:r>
                    </a:p>
                  </a:txBody>
                  <a:tcPr/>
                </a:tc>
                <a:extLst>
                  <a:ext uri="{0D108BD9-81ED-4DB2-BD59-A6C34878D82A}">
                    <a16:rowId xmlns:a16="http://schemas.microsoft.com/office/drawing/2014/main" val="4082833177"/>
                  </a:ext>
                </a:extLst>
              </a:tr>
              <a:tr h="346983">
                <a:tc>
                  <a:txBody>
                    <a:bodyPr/>
                    <a:lstStyle/>
                    <a:p>
                      <a:r>
                        <a:rPr lang="es-ES" dirty="0"/>
                        <a:t>29</a:t>
                      </a:r>
                    </a:p>
                  </a:txBody>
                  <a:tcPr/>
                </a:tc>
                <a:tc>
                  <a:txBody>
                    <a:bodyPr/>
                    <a:lstStyle/>
                    <a:p>
                      <a:r>
                        <a:rPr lang="es-ES" dirty="0"/>
                        <a:t>30</a:t>
                      </a:r>
                    </a:p>
                  </a:txBody>
                  <a:tcPr/>
                </a:tc>
                <a:tc>
                  <a:txBody>
                    <a:bodyPr/>
                    <a:lstStyle/>
                    <a:p>
                      <a:r>
                        <a:rPr lang="es-ES" dirty="0"/>
                        <a:t>31</a:t>
                      </a:r>
                    </a:p>
                  </a:txBody>
                  <a:tcPr/>
                </a:tc>
                <a:tc>
                  <a:txBody>
                    <a:bodyPr/>
                    <a:lstStyle/>
                    <a:p>
                      <a:endParaRPr lang="es-ES"/>
                    </a:p>
                  </a:txBody>
                  <a:tcPr/>
                </a:tc>
                <a:tc>
                  <a:txBody>
                    <a:bodyPr/>
                    <a:lstStyle/>
                    <a:p>
                      <a:endParaRPr lang="es-ES" dirty="0"/>
                    </a:p>
                  </a:txBody>
                  <a:tcPr/>
                </a:tc>
                <a:tc>
                  <a:txBody>
                    <a:bodyPr/>
                    <a:lstStyle/>
                    <a:p>
                      <a:endParaRPr lang="es-ES"/>
                    </a:p>
                  </a:txBody>
                  <a:tcPr/>
                </a:tc>
                <a:tc>
                  <a:txBody>
                    <a:bodyPr/>
                    <a:lstStyle/>
                    <a:p>
                      <a:endParaRPr lang="es-ES" dirty="0"/>
                    </a:p>
                  </a:txBody>
                  <a:tcPr/>
                </a:tc>
                <a:extLst>
                  <a:ext uri="{0D108BD9-81ED-4DB2-BD59-A6C34878D82A}">
                    <a16:rowId xmlns:a16="http://schemas.microsoft.com/office/drawing/2014/main" val="2505115571"/>
                  </a:ext>
                </a:extLst>
              </a:tr>
            </a:tbl>
          </a:graphicData>
        </a:graphic>
      </p:graphicFrame>
    </p:spTree>
    <p:extLst>
      <p:ext uri="{BB962C8B-B14F-4D97-AF65-F5344CB8AC3E}">
        <p14:creationId xmlns:p14="http://schemas.microsoft.com/office/powerpoint/2010/main" val="15711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4C74C1C-EF2E-40CF-A712-656E694E67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0464369-70FA-42AF-948F-80664CA7BF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648176E-454C-437C-B0FC-9B82FCF32B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6604B49-AD5C-4590-B051-06C8222ECD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C552A98-EF7D-4D42-AB69-066B786AB5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5718450B-66CA-42C1-BF9F-EEA2224D66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35110" y="1186882"/>
            <a:ext cx="4235516" cy="4235516"/>
          </a:xfrm>
          <a:prstGeom prst="rect">
            <a:avLst/>
          </a:prstGeom>
        </p:spPr>
      </p:pic>
      <p:sp>
        <p:nvSpPr>
          <p:cNvPr id="20" name="CuadroTexto 4">
            <a:extLst>
              <a:ext uri="{FF2B5EF4-FFF2-40B4-BE49-F238E27FC236}">
                <a16:creationId xmlns:a16="http://schemas.microsoft.com/office/drawing/2014/main" id="{C7E21228-2DB3-42ED-B35F-E68E989EA698}"/>
              </a:ext>
            </a:extLst>
          </p:cNvPr>
          <p:cNvSpPr txBox="1"/>
          <p:nvPr/>
        </p:nvSpPr>
        <p:spPr>
          <a:xfrm>
            <a:off x="5766262" y="1438275"/>
            <a:ext cx="5837750" cy="4206069"/>
          </a:xfrm>
          <a:prstGeom prst="rect">
            <a:avLst/>
          </a:prstGeom>
        </p:spPr>
        <p:txBody>
          <a:bodyPr vert="horz" lIns="91440" tIns="45720" rIns="91440" bIns="45720" rtlCol="0" anchor="t">
            <a:normAutofit lnSpcReduction="10000"/>
          </a:bodyPr>
          <a:lstStyle/>
          <a:p>
            <a:pPr>
              <a:lnSpc>
                <a:spcPct val="150000"/>
              </a:lnSpc>
              <a:spcAft>
                <a:spcPts val="600"/>
              </a:spcAft>
            </a:pPr>
            <a:r>
              <a:rPr lang="es-ES" sz="1400" b="1" dirty="0"/>
              <a:t>ACTIVIDAD</a:t>
            </a:r>
          </a:p>
          <a:p>
            <a:pPr indent="-228600">
              <a:lnSpc>
                <a:spcPct val="150000"/>
              </a:lnSpc>
              <a:spcAft>
                <a:spcPts val="600"/>
              </a:spcAft>
              <a:buFont typeface="Arial" panose="020B0604020202020204" pitchFamily="34" charset="0"/>
              <a:buChar char="•"/>
            </a:pPr>
            <a:endParaRPr lang="es-ES" sz="1400" dirty="0"/>
          </a:p>
          <a:p>
            <a:pPr>
              <a:lnSpc>
                <a:spcPct val="150000"/>
              </a:lnSpc>
              <a:spcAft>
                <a:spcPts val="600"/>
              </a:spcAft>
            </a:pPr>
            <a:r>
              <a:rPr lang="es-ES" sz="1400" dirty="0"/>
              <a:t>Un trabajador sufrió un cólico nefrítico durante la noche del 3 de abril y fue ingresado el día 4 , día en que comenzó la baja. Permaneció de baja el resto del mes. Se trata de un trabajador con salario mensual, cuya base de cotización por contingencias comunes del mes anterior fue de 1.650,00 €</a:t>
            </a:r>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r>
              <a:rPr lang="es-ES" sz="1400" b="1" dirty="0"/>
              <a:t>Calcula</a:t>
            </a:r>
            <a:r>
              <a:rPr lang="es-ES" sz="1400" dirty="0"/>
              <a:t>:</a:t>
            </a:r>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r>
              <a:rPr lang="es-ES" sz="1400" dirty="0"/>
              <a:t>La base reguladora.</a:t>
            </a:r>
          </a:p>
          <a:p>
            <a:pPr indent="-228600">
              <a:lnSpc>
                <a:spcPct val="150000"/>
              </a:lnSpc>
              <a:spcAft>
                <a:spcPts val="600"/>
              </a:spcAft>
              <a:buFont typeface="Arial" panose="020B0604020202020204" pitchFamily="34" charset="0"/>
              <a:buChar char="•"/>
            </a:pPr>
            <a:r>
              <a:rPr lang="es-ES" sz="1400" dirty="0"/>
              <a:t>La prestación que recibirá el trabajador durante el mes de abril</a:t>
            </a:r>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p:txBody>
      </p:sp>
    </p:spTree>
    <p:extLst>
      <p:ext uri="{BB962C8B-B14F-4D97-AF65-F5344CB8AC3E}">
        <p14:creationId xmlns:p14="http://schemas.microsoft.com/office/powerpoint/2010/main" val="2925091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1000" y="333376"/>
            <a:ext cx="10673854" cy="6145562"/>
          </a:xfrm>
          <a:solidFill>
            <a:schemeClr val="bg1"/>
          </a:solidFill>
        </p:spPr>
        <p:txBody>
          <a:bodyPr/>
          <a:lstStyle/>
          <a:p>
            <a:pPr marL="0" indent="0" algn="ctr">
              <a:buNone/>
            </a:pPr>
            <a:r>
              <a:rPr lang="es-ES" b="1" dirty="0">
                <a:solidFill>
                  <a:schemeClr val="tx1"/>
                </a:solidFill>
              </a:rPr>
              <a:t>SOLUCIÓN</a:t>
            </a:r>
          </a:p>
          <a:p>
            <a:pPr marL="0" indent="0">
              <a:buNone/>
            </a:pPr>
            <a:r>
              <a:rPr lang="es-ES" dirty="0">
                <a:solidFill>
                  <a:schemeClr val="tx1"/>
                </a:solidFill>
              </a:rPr>
              <a:t>1.- </a:t>
            </a:r>
            <a:r>
              <a:rPr lang="es-ES" sz="2000" dirty="0">
                <a:solidFill>
                  <a:schemeClr val="tx1"/>
                </a:solidFill>
              </a:rPr>
              <a:t>Base reguladora = BCC / 30		1650/30 = 55 €</a:t>
            </a:r>
          </a:p>
          <a:p>
            <a:pPr marL="0" indent="0">
              <a:buNone/>
            </a:pPr>
            <a:endParaRPr lang="es-ES" sz="2000" dirty="0"/>
          </a:p>
          <a:p>
            <a:pPr marL="0" indent="0">
              <a:buNone/>
            </a:pPr>
            <a:endParaRPr lang="es-ES" dirty="0">
              <a:solidFill>
                <a:schemeClr val="tx1"/>
              </a:solidFill>
            </a:endParaRPr>
          </a:p>
          <a:p>
            <a:pPr marL="0" indent="0">
              <a:buNone/>
            </a:pPr>
            <a:endParaRPr lang="es-ES" dirty="0">
              <a:solidFill>
                <a:schemeClr val="tx1"/>
              </a:solidFill>
            </a:endParaRPr>
          </a:p>
          <a:p>
            <a:pPr marL="0" indent="0">
              <a:buNone/>
            </a:pPr>
            <a:endParaRPr lang="es-ES" dirty="0"/>
          </a:p>
          <a:p>
            <a:pPr marL="0" indent="0">
              <a:buNone/>
            </a:pPr>
            <a:endParaRPr lang="es-ES" dirty="0">
              <a:solidFill>
                <a:schemeClr val="tx1"/>
              </a:solidFill>
            </a:endParaRPr>
          </a:p>
          <a:p>
            <a:pPr marL="0" indent="0">
              <a:buNone/>
            </a:pPr>
            <a:endParaRPr lang="es-ES" dirty="0">
              <a:solidFill>
                <a:schemeClr val="tx1"/>
              </a:solidFill>
            </a:endParaRPr>
          </a:p>
        </p:txBody>
      </p:sp>
      <p:cxnSp>
        <p:nvCxnSpPr>
          <p:cNvPr id="5" name="Conector recto de flecha 4"/>
          <p:cNvCxnSpPr/>
          <p:nvPr/>
        </p:nvCxnSpPr>
        <p:spPr>
          <a:xfrm>
            <a:off x="4194755" y="1142585"/>
            <a:ext cx="43732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10020300" y="5933995"/>
            <a:ext cx="1526070" cy="371061"/>
          </a:xfrm>
          <a:prstGeom prst="rect">
            <a:avLst/>
          </a:prstGeom>
          <a:solidFill>
            <a:schemeClr val="accent6">
              <a:lumMod val="20000"/>
              <a:lumOff val="80000"/>
            </a:schemeClr>
          </a:solidFill>
          <a:ln w="57150">
            <a:solidFill>
              <a:schemeClr val="accent5">
                <a:lumMod val="75000"/>
              </a:schemeClr>
            </a:solidFill>
          </a:ln>
        </p:spPr>
        <p:txBody>
          <a:bodyPr wrap="square" rtlCol="0">
            <a:spAutoFit/>
          </a:bodyPr>
          <a:lstStyle/>
          <a:p>
            <a:pPr algn="ctr"/>
            <a:r>
              <a:rPr lang="es-ES" b="1" dirty="0"/>
              <a:t>849,75 €</a:t>
            </a:r>
          </a:p>
        </p:txBody>
      </p:sp>
      <p:pic>
        <p:nvPicPr>
          <p:cNvPr id="4" name="Imagen 3">
            <a:extLst>
              <a:ext uri="{FF2B5EF4-FFF2-40B4-BE49-F238E27FC236}">
                <a16:creationId xmlns:a16="http://schemas.microsoft.com/office/drawing/2014/main" id="{AF8B0B81-84F1-4AA2-8315-7E62EA481C1D}"/>
              </a:ext>
            </a:extLst>
          </p:cNvPr>
          <p:cNvPicPr>
            <a:picLocks noChangeAspect="1"/>
          </p:cNvPicPr>
          <p:nvPr/>
        </p:nvPicPr>
        <p:blipFill>
          <a:blip r:embed="rId2"/>
          <a:stretch>
            <a:fillRect/>
          </a:stretch>
        </p:blipFill>
        <p:spPr>
          <a:xfrm>
            <a:off x="464655" y="2389374"/>
            <a:ext cx="3930506" cy="2611223"/>
          </a:xfrm>
          <a:prstGeom prst="rect">
            <a:avLst/>
          </a:prstGeom>
        </p:spPr>
      </p:pic>
      <p:graphicFrame>
        <p:nvGraphicFramePr>
          <p:cNvPr id="9" name="Tabla 8">
            <a:extLst>
              <a:ext uri="{FF2B5EF4-FFF2-40B4-BE49-F238E27FC236}">
                <a16:creationId xmlns:a16="http://schemas.microsoft.com/office/drawing/2014/main" id="{05B6893F-DE58-47E1-BD92-241633BDFEC3}"/>
              </a:ext>
            </a:extLst>
          </p:cNvPr>
          <p:cNvGraphicFramePr>
            <a:graphicFrameLocks noGrp="1"/>
          </p:cNvGraphicFramePr>
          <p:nvPr>
            <p:extLst>
              <p:ext uri="{D42A27DB-BD31-4B8C-83A1-F6EECF244321}">
                <p14:modId xmlns:p14="http://schemas.microsoft.com/office/powerpoint/2010/main" val="2916204121"/>
              </p:ext>
            </p:extLst>
          </p:nvPr>
        </p:nvGraphicFramePr>
        <p:xfrm>
          <a:off x="5867400" y="2228819"/>
          <a:ext cx="5915657" cy="3298726"/>
        </p:xfrm>
        <a:graphic>
          <a:graphicData uri="http://schemas.openxmlformats.org/drawingml/2006/table">
            <a:tbl>
              <a:tblPr firstRow="1" bandRow="1">
                <a:tableStyleId>{22838BEF-8BB2-4498-84A7-C5851F593DF1}</a:tableStyleId>
              </a:tblPr>
              <a:tblGrid>
                <a:gridCol w="1892187">
                  <a:extLst>
                    <a:ext uri="{9D8B030D-6E8A-4147-A177-3AD203B41FA5}">
                      <a16:colId xmlns:a16="http://schemas.microsoft.com/office/drawing/2014/main" val="1371817043"/>
                    </a:ext>
                  </a:extLst>
                </a:gridCol>
                <a:gridCol w="1859225">
                  <a:extLst>
                    <a:ext uri="{9D8B030D-6E8A-4147-A177-3AD203B41FA5}">
                      <a16:colId xmlns:a16="http://schemas.microsoft.com/office/drawing/2014/main" val="159596879"/>
                    </a:ext>
                  </a:extLst>
                </a:gridCol>
                <a:gridCol w="2164245">
                  <a:extLst>
                    <a:ext uri="{9D8B030D-6E8A-4147-A177-3AD203B41FA5}">
                      <a16:colId xmlns:a16="http://schemas.microsoft.com/office/drawing/2014/main" val="1136419110"/>
                    </a:ext>
                  </a:extLst>
                </a:gridCol>
              </a:tblGrid>
              <a:tr h="408456">
                <a:tc gridSpan="3">
                  <a:txBody>
                    <a:bodyPr/>
                    <a:lstStyle/>
                    <a:p>
                      <a:pPr algn="ctr"/>
                      <a:r>
                        <a:rPr lang="es-ES" sz="1400" dirty="0">
                          <a:solidFill>
                            <a:schemeClr val="tx1"/>
                          </a:solidFill>
                        </a:rPr>
                        <a:t>3.- cálculo y pago de la prestación</a:t>
                      </a:r>
                    </a:p>
                  </a:txBody>
                  <a:tcPr>
                    <a:solidFill>
                      <a:schemeClr val="bg1"/>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1921102"/>
                  </a:ext>
                </a:extLst>
              </a:tr>
              <a:tr h="408456">
                <a:tc>
                  <a:txBody>
                    <a:bodyPr/>
                    <a:lstStyle/>
                    <a:p>
                      <a:pPr algn="ctr"/>
                      <a:r>
                        <a:rPr lang="es-ES" sz="1400" b="1" dirty="0">
                          <a:solidFill>
                            <a:schemeClr val="tx1"/>
                          </a:solidFill>
                        </a:rPr>
                        <a:t>DÍAS DE BAJA</a:t>
                      </a:r>
                    </a:p>
                  </a:txBody>
                  <a:tcPr>
                    <a:solidFill>
                      <a:schemeClr val="bg1"/>
                    </a:solidFill>
                  </a:tcPr>
                </a:tc>
                <a:tc>
                  <a:txBody>
                    <a:bodyPr/>
                    <a:lstStyle/>
                    <a:p>
                      <a:pPr algn="ctr"/>
                      <a:r>
                        <a:rPr lang="es-ES" sz="1400" b="1" dirty="0">
                          <a:solidFill>
                            <a:schemeClr val="tx1"/>
                          </a:solidFill>
                        </a:rPr>
                        <a:t>IMPORTE</a:t>
                      </a:r>
                    </a:p>
                  </a:txBody>
                  <a:tcPr>
                    <a:solidFill>
                      <a:schemeClr val="bg1"/>
                    </a:solidFill>
                  </a:tcPr>
                </a:tc>
                <a:tc>
                  <a:txBody>
                    <a:bodyPr/>
                    <a:lstStyle/>
                    <a:p>
                      <a:pPr algn="ctr"/>
                      <a:r>
                        <a:rPr lang="es-ES" sz="1400" b="1" dirty="0">
                          <a:solidFill>
                            <a:schemeClr val="tx1"/>
                          </a:solidFill>
                        </a:rPr>
                        <a:t>PAGADOR</a:t>
                      </a:r>
                    </a:p>
                  </a:txBody>
                  <a:tcPr>
                    <a:solidFill>
                      <a:schemeClr val="bg1"/>
                    </a:solidFill>
                  </a:tcPr>
                </a:tc>
                <a:extLst>
                  <a:ext uri="{0D108BD9-81ED-4DB2-BD59-A6C34878D82A}">
                    <a16:rowId xmlns:a16="http://schemas.microsoft.com/office/drawing/2014/main" val="1797298136"/>
                  </a:ext>
                </a:extLst>
              </a:tr>
              <a:tr h="585958">
                <a:tc>
                  <a:txBody>
                    <a:bodyPr/>
                    <a:lstStyle/>
                    <a:p>
                      <a:r>
                        <a:rPr lang="es-ES" sz="1400" dirty="0"/>
                        <a:t>DÍAS</a:t>
                      </a:r>
                      <a:r>
                        <a:rPr lang="es-ES" sz="1400" baseline="0" dirty="0"/>
                        <a:t> 1º, 2º Y 3º DE BAJA </a:t>
                      </a:r>
                      <a:r>
                        <a:rPr lang="es-ES" sz="1400" baseline="0" dirty="0">
                          <a:solidFill>
                            <a:srgbClr val="FF0000"/>
                          </a:solidFill>
                        </a:rPr>
                        <a:t>(4, 5 6 de abril)</a:t>
                      </a:r>
                      <a:endParaRPr lang="es-ES" sz="1400" dirty="0">
                        <a:solidFill>
                          <a:srgbClr val="FF0000"/>
                        </a:solidFill>
                      </a:endParaRPr>
                    </a:p>
                  </a:txBody>
                  <a:tcPr/>
                </a:tc>
                <a:tc gridSpan="2">
                  <a:txBody>
                    <a:bodyPr/>
                    <a:lstStyle/>
                    <a:p>
                      <a:pPr algn="ctr"/>
                      <a:r>
                        <a:rPr lang="es-ES" sz="1400" dirty="0"/>
                        <a:t>No</a:t>
                      </a:r>
                      <a:r>
                        <a:rPr lang="es-ES" sz="1400" baseline="0" dirty="0"/>
                        <a:t> se cobra= 0 €</a:t>
                      </a:r>
                      <a:endParaRPr lang="es-ES" sz="1400" dirty="0"/>
                    </a:p>
                  </a:txBody>
                  <a:tcPr/>
                </a:tc>
                <a:tc hMerge="1">
                  <a:txBody>
                    <a:bodyPr/>
                    <a:lstStyle/>
                    <a:p>
                      <a:pPr algn="ctr"/>
                      <a:endParaRPr lang="es-ES" dirty="0"/>
                    </a:p>
                  </a:txBody>
                  <a:tcPr/>
                </a:tc>
                <a:extLst>
                  <a:ext uri="{0D108BD9-81ED-4DB2-BD59-A6C34878D82A}">
                    <a16:rowId xmlns:a16="http://schemas.microsoft.com/office/drawing/2014/main" val="1971412887"/>
                  </a:ext>
                </a:extLst>
              </a:tr>
              <a:tr h="419795">
                <a:tc>
                  <a:txBody>
                    <a:bodyPr/>
                    <a:lstStyle/>
                    <a:p>
                      <a:pPr marL="0" lvl="0" indent="0">
                        <a:lnSpc>
                          <a:spcPct val="130000"/>
                        </a:lnSpc>
                        <a:buFont typeface="Arial" panose="020B0604020202020204" pitchFamily="34" charset="0"/>
                        <a:buNone/>
                      </a:pPr>
                      <a:r>
                        <a:rPr lang="es-ES" sz="1400" baseline="0" dirty="0"/>
                        <a:t>Del 4º al 15º (12 días) </a:t>
                      </a:r>
                      <a:r>
                        <a:rPr lang="es-ES" sz="1400" baseline="0" dirty="0">
                          <a:solidFill>
                            <a:srgbClr val="FF0000"/>
                          </a:solidFill>
                        </a:rPr>
                        <a:t>(7 al 18 de abril)</a:t>
                      </a:r>
                    </a:p>
                  </a:txBody>
                  <a:tcPr anchor="ctr"/>
                </a:tc>
                <a:tc>
                  <a:txBody>
                    <a:bodyPr/>
                    <a:lstStyle/>
                    <a:p>
                      <a:pPr algn="ctr"/>
                      <a:r>
                        <a:rPr lang="es-ES" sz="1400" dirty="0"/>
                        <a:t>60 % de</a:t>
                      </a:r>
                      <a:r>
                        <a:rPr lang="es-ES" sz="1400" baseline="0" dirty="0"/>
                        <a:t> la BR </a:t>
                      </a:r>
                      <a:r>
                        <a:rPr lang="es-ES" sz="1400" baseline="0" dirty="0">
                          <a:solidFill>
                            <a:srgbClr val="FF0000"/>
                          </a:solidFill>
                        </a:rPr>
                        <a:t>(55 € x12 días 0,60) = 396 €</a:t>
                      </a:r>
                      <a:endParaRPr lang="es-ES" sz="1400" dirty="0">
                        <a:solidFill>
                          <a:srgbClr val="FF0000"/>
                        </a:solidFill>
                      </a:endParaRPr>
                    </a:p>
                  </a:txBody>
                  <a:tcPr anchor="ctr"/>
                </a:tc>
                <a:tc>
                  <a:txBody>
                    <a:bodyPr/>
                    <a:lstStyle/>
                    <a:p>
                      <a:pPr algn="ctr"/>
                      <a:r>
                        <a:rPr lang="es-ES" sz="1400" dirty="0"/>
                        <a:t>Empresario</a:t>
                      </a:r>
                    </a:p>
                  </a:txBody>
                  <a:tcPr anchor="ctr"/>
                </a:tc>
                <a:extLst>
                  <a:ext uri="{0D108BD9-81ED-4DB2-BD59-A6C34878D82A}">
                    <a16:rowId xmlns:a16="http://schemas.microsoft.com/office/drawing/2014/main" val="3328076370"/>
                  </a:ext>
                </a:extLst>
              </a:tr>
              <a:tr h="334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aseline="0" dirty="0"/>
                        <a:t>Del 16 º al 20º (5 días)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400" baseline="0" dirty="0"/>
                        <a:t>(19 al 23 de </a:t>
                      </a:r>
                      <a:r>
                        <a:rPr lang="es-ES" sz="1400" baseline="0" dirty="0" smtClean="0"/>
                        <a:t>abril)</a:t>
                      </a:r>
                      <a:endParaRPr lang="es-ES" sz="1400" dirty="0"/>
                    </a:p>
                  </a:txBody>
                  <a:tcPr/>
                </a:tc>
                <a:tc>
                  <a:txBody>
                    <a:bodyPr/>
                    <a:lstStyle/>
                    <a:p>
                      <a:pPr algn="ctr"/>
                      <a:r>
                        <a:rPr lang="es-ES" sz="1400" dirty="0"/>
                        <a:t>60 % de la BR </a:t>
                      </a:r>
                      <a:r>
                        <a:rPr lang="es-ES" sz="1400" dirty="0">
                          <a:solidFill>
                            <a:srgbClr val="FF0000"/>
                          </a:solidFill>
                        </a:rPr>
                        <a:t>(55 €x 5 x 5) = 165 €</a:t>
                      </a:r>
                    </a:p>
                  </a:txBody>
                  <a:tcPr/>
                </a:tc>
                <a:tc rowSpan="2">
                  <a:txBody>
                    <a:bodyPr/>
                    <a:lstStyle/>
                    <a:p>
                      <a:pPr algn="ctr"/>
                      <a:r>
                        <a:rPr lang="es-ES" sz="1400" dirty="0"/>
                        <a:t>INSS</a:t>
                      </a:r>
                    </a:p>
                  </a:txBody>
                  <a:tcPr anchor="ctr"/>
                </a:tc>
                <a:extLst>
                  <a:ext uri="{0D108BD9-81ED-4DB2-BD59-A6C34878D82A}">
                    <a16:rowId xmlns:a16="http://schemas.microsoft.com/office/drawing/2014/main" val="3297594486"/>
                  </a:ext>
                </a:extLst>
              </a:tr>
              <a:tr h="585958">
                <a:tc>
                  <a:txBody>
                    <a:bodyPr/>
                    <a:lstStyle/>
                    <a:p>
                      <a:r>
                        <a:rPr lang="es-ES" sz="1400" dirty="0"/>
                        <a:t>DEL</a:t>
                      </a:r>
                      <a:r>
                        <a:rPr lang="es-ES" sz="1400" baseline="0" dirty="0"/>
                        <a:t> 21ª AL DÍA DE LA BAJA EN ADELANTE</a:t>
                      </a:r>
                      <a:endParaRPr lang="es-E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75% de</a:t>
                      </a:r>
                      <a:r>
                        <a:rPr lang="es-ES" sz="1400" baseline="0" dirty="0"/>
                        <a:t> la BR (</a:t>
                      </a:r>
                      <a:r>
                        <a:rPr lang="es-ES" sz="1400" dirty="0"/>
                        <a:t>55</a:t>
                      </a:r>
                      <a:r>
                        <a:rPr lang="es-ES" sz="1400" baseline="0" dirty="0"/>
                        <a:t> € x 7 días x 0,75)= </a:t>
                      </a:r>
                      <a:r>
                        <a:rPr lang="es-ES" sz="1400" baseline="0" dirty="0">
                          <a:solidFill>
                            <a:srgbClr val="FF0000"/>
                          </a:solidFill>
                        </a:rPr>
                        <a:t>288,75 €</a:t>
                      </a:r>
                      <a:endParaRPr lang="es-ES" sz="1400" dirty="0">
                        <a:solidFill>
                          <a:srgbClr val="FF0000"/>
                        </a:solidFill>
                      </a:endParaRPr>
                    </a:p>
                    <a:p>
                      <a:pPr algn="ctr"/>
                      <a:endParaRPr lang="es-ES" sz="1400" dirty="0"/>
                    </a:p>
                  </a:txBody>
                  <a:tcPr/>
                </a:tc>
                <a:tc vMerge="1">
                  <a:txBody>
                    <a:bodyPr/>
                    <a:lstStyle/>
                    <a:p>
                      <a:pPr algn="ctr"/>
                      <a:endParaRPr lang="es-ES" dirty="0"/>
                    </a:p>
                  </a:txBody>
                  <a:tcPr/>
                </a:tc>
                <a:extLst>
                  <a:ext uri="{0D108BD9-81ED-4DB2-BD59-A6C34878D82A}">
                    <a16:rowId xmlns:a16="http://schemas.microsoft.com/office/drawing/2014/main" val="4117378141"/>
                  </a:ext>
                </a:extLst>
              </a:tr>
            </a:tbl>
          </a:graphicData>
        </a:graphic>
      </p:graphicFrame>
    </p:spTree>
    <p:extLst>
      <p:ext uri="{BB962C8B-B14F-4D97-AF65-F5344CB8AC3E}">
        <p14:creationId xmlns:p14="http://schemas.microsoft.com/office/powerpoint/2010/main" val="780886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7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A57295-2710-4920-B99A-4D1FA03A62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067929-4D33-4306-9E2F-67C49CDDB5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p:cNvSpPr>
            <a:spLocks noGrp="1"/>
          </p:cNvSpPr>
          <p:nvPr>
            <p:ph idx="1"/>
          </p:nvPr>
        </p:nvSpPr>
        <p:spPr>
          <a:xfrm>
            <a:off x="4976032" y="894027"/>
            <a:ext cx="6377768" cy="4782873"/>
          </a:xfrm>
        </p:spPr>
        <p:txBody>
          <a:bodyPr anchor="ctr">
            <a:normAutofit/>
          </a:bodyPr>
          <a:lstStyle/>
          <a:p>
            <a:pPr marL="0" indent="0">
              <a:lnSpc>
                <a:spcPct val="150000"/>
              </a:lnSpc>
              <a:buNone/>
            </a:pPr>
            <a:r>
              <a:rPr lang="es-ES" sz="1600" b="1" dirty="0">
                <a:solidFill>
                  <a:schemeClr val="bg1"/>
                </a:solidFill>
              </a:rPr>
              <a:t>CASO PRÁCTICO 1 </a:t>
            </a:r>
          </a:p>
          <a:p>
            <a:pPr marL="0" indent="0">
              <a:lnSpc>
                <a:spcPct val="150000"/>
              </a:lnSpc>
              <a:buNone/>
            </a:pPr>
            <a:r>
              <a:rPr lang="es-ES" sz="1600" b="1" dirty="0">
                <a:solidFill>
                  <a:schemeClr val="bg1"/>
                </a:solidFill>
              </a:rPr>
              <a:t>(IT CONTINGENCIAS COMUNES)</a:t>
            </a:r>
          </a:p>
          <a:p>
            <a:pPr marL="0" indent="0">
              <a:lnSpc>
                <a:spcPct val="150000"/>
              </a:lnSpc>
              <a:buNone/>
            </a:pPr>
            <a:r>
              <a:rPr lang="es-ES" sz="1600" dirty="0">
                <a:solidFill>
                  <a:schemeClr val="bg1"/>
                </a:solidFill>
              </a:rPr>
              <a:t> Un trabajador sufrió una enfermedad común el día 8 de julio (día que comenzó la baja) y permaneció de baja el resto del mes. La BCCC fue de 1.500 €.</a:t>
            </a:r>
          </a:p>
          <a:p>
            <a:pPr marL="342900" indent="-342900">
              <a:lnSpc>
                <a:spcPct val="150000"/>
              </a:lnSpc>
              <a:buFont typeface="+mj-lt"/>
              <a:buAutoNum type="arabicPeriod"/>
            </a:pPr>
            <a:r>
              <a:rPr lang="es-ES" sz="1600" dirty="0">
                <a:solidFill>
                  <a:schemeClr val="bg1"/>
                </a:solidFill>
              </a:rPr>
              <a:t>Calcula la BR</a:t>
            </a:r>
          </a:p>
          <a:p>
            <a:pPr marL="342900" indent="-342900">
              <a:lnSpc>
                <a:spcPct val="150000"/>
              </a:lnSpc>
              <a:buFont typeface="+mj-lt"/>
              <a:buAutoNum type="arabicPeriod"/>
            </a:pPr>
            <a:r>
              <a:rPr lang="es-ES" sz="1600" dirty="0">
                <a:solidFill>
                  <a:schemeClr val="bg1"/>
                </a:solidFill>
              </a:rPr>
              <a:t>Calcula el importe de la prestación.</a:t>
            </a:r>
          </a:p>
          <a:p>
            <a:pPr marL="342900" indent="-342900">
              <a:lnSpc>
                <a:spcPct val="150000"/>
              </a:lnSpc>
              <a:buFont typeface="+mj-lt"/>
              <a:buAutoNum type="arabicPeriod"/>
            </a:pPr>
            <a:r>
              <a:rPr lang="es-ES" sz="1600" dirty="0">
                <a:solidFill>
                  <a:schemeClr val="bg1"/>
                </a:solidFill>
              </a:rPr>
              <a:t>Calcula cuánto abonaría el empresario y cuánto la SS</a:t>
            </a:r>
          </a:p>
        </p:txBody>
      </p:sp>
    </p:spTree>
    <p:extLst>
      <p:ext uri="{BB962C8B-B14F-4D97-AF65-F5344CB8AC3E}">
        <p14:creationId xmlns:p14="http://schemas.microsoft.com/office/powerpoint/2010/main" val="309934435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17860" y="764359"/>
            <a:ext cx="10392907" cy="717179"/>
          </a:xfrm>
        </p:spPr>
        <p:txBody>
          <a:bodyPr>
            <a:normAutofit/>
          </a:bodyPr>
          <a:lstStyle/>
          <a:p>
            <a:r>
              <a:rPr lang="es-ES" sz="4000" b="1" dirty="0"/>
              <a:t>B.- IT CONTINGENCIAS PROFESIONALES</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0F2699CF-8422-4B62-982A-473BE478CB24}"/>
                  </a:ext>
                </a:extLst>
              </p:cNvPr>
              <p:cNvSpPr txBox="1"/>
              <p:nvPr/>
            </p:nvSpPr>
            <p:spPr>
              <a:xfrm>
                <a:off x="968301" y="2176582"/>
                <a:ext cx="8947224" cy="1114921"/>
              </a:xfrm>
              <a:prstGeom prst="rect">
                <a:avLst/>
              </a:prstGeom>
              <a:noFill/>
              <a:ln w="57150">
                <a:solidFill>
                  <a:srgbClr val="FFC000"/>
                </a:solidFill>
              </a:ln>
            </p:spPr>
            <p:txBody>
              <a:bodyPr wrap="square" rtlCol="0">
                <a:spAutoFit/>
              </a:bodyPr>
              <a:lstStyle/>
              <a:p>
                <a:pPr>
                  <a:lnSpc>
                    <a:spcPct val="250000"/>
                  </a:lnSpc>
                </a:pPr>
                <a14:m>
                  <m:oMathPara xmlns:m="http://schemas.openxmlformats.org/officeDocument/2006/math">
                    <m:oMathParaPr>
                      <m:jc m:val="centerGroup"/>
                    </m:oMathParaPr>
                    <m:oMath xmlns:m="http://schemas.openxmlformats.org/officeDocument/2006/math">
                      <m:r>
                        <a:rPr lang="es-ES" sz="1400" i="1" smtClean="0">
                          <a:latin typeface="Cambria Math" panose="02040503050406030204" pitchFamily="18" charset="0"/>
                        </a:rPr>
                        <m:t>=</m:t>
                      </m:r>
                      <m:f>
                        <m:fPr>
                          <m:ctrlPr>
                            <a:rPr lang="es-ES" sz="1400" i="1" smtClean="0">
                              <a:latin typeface="Cambria Math" panose="02040503050406030204" pitchFamily="18" charset="0"/>
                            </a:rPr>
                          </m:ctrlPr>
                        </m:fPr>
                        <m:num>
                          <m:r>
                            <a:rPr lang="es-ES" sz="1400" b="0" i="1" smtClean="0">
                              <a:latin typeface="Cambria Math" panose="02040503050406030204" pitchFamily="18" charset="0"/>
                            </a:rPr>
                            <m:t>𝐵𝐴𝑆𝐸</m:t>
                          </m:r>
                          <m:r>
                            <a:rPr lang="es-ES" sz="1400" b="0" i="1" smtClean="0">
                              <a:latin typeface="Cambria Math" panose="02040503050406030204" pitchFamily="18" charset="0"/>
                            </a:rPr>
                            <m:t> </m:t>
                          </m:r>
                          <m:r>
                            <a:rPr lang="es-ES" sz="1400" b="0" i="1" smtClean="0">
                              <a:latin typeface="Cambria Math" panose="02040503050406030204" pitchFamily="18" charset="0"/>
                            </a:rPr>
                            <m:t>𝐷𝐸</m:t>
                          </m:r>
                          <m:r>
                            <a:rPr lang="es-ES" sz="1400" b="0" i="1" smtClean="0">
                              <a:latin typeface="Cambria Math" panose="02040503050406030204" pitchFamily="18" charset="0"/>
                            </a:rPr>
                            <m:t> </m:t>
                          </m:r>
                          <m:r>
                            <a:rPr lang="es-ES" sz="1400" b="0" i="1" smtClean="0">
                              <a:latin typeface="Cambria Math" panose="02040503050406030204" pitchFamily="18" charset="0"/>
                            </a:rPr>
                            <m:t>𝐶𝑂𝑁𝑇𝐼𝑁𝐺𝐸𝑁𝐶𝐼𝐴𝑆</m:t>
                          </m:r>
                          <m:r>
                            <a:rPr lang="es-ES" sz="1400" b="0" i="1" smtClean="0">
                              <a:latin typeface="Cambria Math" panose="02040503050406030204" pitchFamily="18" charset="0"/>
                            </a:rPr>
                            <m:t> </m:t>
                          </m:r>
                          <m:r>
                            <a:rPr lang="es-ES" sz="1400" b="0" i="1" smtClean="0">
                              <a:latin typeface="Cambria Math" panose="02040503050406030204" pitchFamily="18" charset="0"/>
                            </a:rPr>
                            <m:t>𝑃𝑅𝑂𝐹𝐸𝑆𝐼𝑂𝑁𝐴𝐿𝐸𝑆</m:t>
                          </m:r>
                          <m:r>
                            <a:rPr lang="es-ES" sz="1400" b="0" i="1" smtClean="0">
                              <a:latin typeface="Cambria Math" panose="02040503050406030204" pitchFamily="18" charset="0"/>
                            </a:rPr>
                            <m:t> </m:t>
                          </m:r>
                          <m:r>
                            <a:rPr lang="es-ES" sz="1400" b="0" i="1" smtClean="0">
                              <a:latin typeface="Cambria Math" panose="02040503050406030204" pitchFamily="18" charset="0"/>
                            </a:rPr>
                            <m:t>𝐷𝐸𝐿</m:t>
                          </m:r>
                          <m:r>
                            <a:rPr lang="es-ES" sz="1400" b="0" i="1" smtClean="0">
                              <a:latin typeface="Cambria Math" panose="02040503050406030204" pitchFamily="18" charset="0"/>
                            </a:rPr>
                            <m:t> </m:t>
                          </m:r>
                          <m:r>
                            <a:rPr lang="es-ES" sz="1400" b="0" i="1" smtClean="0">
                              <a:latin typeface="Cambria Math" panose="02040503050406030204" pitchFamily="18" charset="0"/>
                            </a:rPr>
                            <m:t>𝑀𝐸𝑆</m:t>
                          </m:r>
                          <m:r>
                            <a:rPr lang="es-ES" sz="1400" b="0" i="1" smtClean="0">
                              <a:latin typeface="Cambria Math" panose="02040503050406030204" pitchFamily="18" charset="0"/>
                            </a:rPr>
                            <m:t> </m:t>
                          </m:r>
                          <m:r>
                            <a:rPr lang="es-ES" sz="1400" b="0" i="1" smtClean="0">
                              <a:latin typeface="Cambria Math" panose="02040503050406030204" pitchFamily="18" charset="0"/>
                            </a:rPr>
                            <m:t>𝐴𝑁𝑇𝐸𝑅𝐼𝑂𝑅</m:t>
                          </m:r>
                          <m:r>
                            <a:rPr lang="es-ES" sz="1400" b="0" i="1" smtClean="0">
                              <a:latin typeface="Cambria Math" panose="02040503050406030204" pitchFamily="18" charset="0"/>
                            </a:rPr>
                            <m:t> </m:t>
                          </m:r>
                          <m:r>
                            <a:rPr lang="es-ES" sz="1400" b="0" i="1" smtClean="0">
                              <a:latin typeface="Cambria Math" panose="02040503050406030204" pitchFamily="18" charset="0"/>
                            </a:rPr>
                            <m:t>𝐴</m:t>
                          </m:r>
                          <m:r>
                            <a:rPr lang="es-ES" sz="1400" b="0" i="1" smtClean="0">
                              <a:latin typeface="Cambria Math" panose="02040503050406030204" pitchFamily="18" charset="0"/>
                            </a:rPr>
                            <m:t> </m:t>
                          </m:r>
                          <m:r>
                            <a:rPr lang="es-ES" sz="1400" b="0" i="1" smtClean="0">
                              <a:latin typeface="Cambria Math" panose="02040503050406030204" pitchFamily="18" charset="0"/>
                            </a:rPr>
                            <m:t>𝐿𝐴</m:t>
                          </m:r>
                          <m:r>
                            <a:rPr lang="es-ES" sz="1400" b="0" i="1" smtClean="0">
                              <a:latin typeface="Cambria Math" panose="02040503050406030204" pitchFamily="18" charset="0"/>
                            </a:rPr>
                            <m:t> </m:t>
                          </m:r>
                          <m:r>
                            <a:rPr lang="es-ES" sz="1400" b="0" i="1" smtClean="0">
                              <a:latin typeface="Cambria Math" panose="02040503050406030204" pitchFamily="18" charset="0"/>
                            </a:rPr>
                            <m:t>𝐵𝐴𝐽𝐴</m:t>
                          </m:r>
                          <m:r>
                            <a:rPr lang="es-ES" sz="1400" b="0" i="1" smtClean="0">
                              <a:latin typeface="Cambria Math" panose="02040503050406030204" pitchFamily="18" charset="0"/>
                            </a:rPr>
                            <m:t>−</m:t>
                          </m:r>
                          <m:r>
                            <a:rPr lang="es-ES" sz="1400" b="0" i="1" smtClean="0">
                              <a:latin typeface="Cambria Math" panose="02040503050406030204" pitchFamily="18" charset="0"/>
                            </a:rPr>
                            <m:t>h𝑜𝑟𝑎𝑠</m:t>
                          </m:r>
                          <m:r>
                            <a:rPr lang="es-ES" sz="1400" b="0" i="1" smtClean="0">
                              <a:latin typeface="Cambria Math" panose="02040503050406030204" pitchFamily="18" charset="0"/>
                            </a:rPr>
                            <m:t> </m:t>
                          </m:r>
                          <m:r>
                            <a:rPr lang="es-ES" sz="1400" b="0" i="1" smtClean="0">
                              <a:latin typeface="Cambria Math" panose="02040503050406030204" pitchFamily="18" charset="0"/>
                            </a:rPr>
                            <m:t>𝑒𝑥𝑡𝑟𝑎𝑠</m:t>
                          </m:r>
                          <m:r>
                            <a:rPr lang="es-ES" sz="1400" b="0" i="1" smtClean="0">
                              <a:latin typeface="Cambria Math" panose="02040503050406030204" pitchFamily="18" charset="0"/>
                            </a:rPr>
                            <m:t> </m:t>
                          </m:r>
                          <m:r>
                            <a:rPr lang="es-ES" sz="1400" b="0" i="1" smtClean="0">
                              <a:latin typeface="Cambria Math" panose="02040503050406030204" pitchFamily="18" charset="0"/>
                            </a:rPr>
                            <m:t>𝑑𝑒𝑙</m:t>
                          </m:r>
                          <m:r>
                            <a:rPr lang="es-ES" sz="1400" b="0" i="1" smtClean="0">
                              <a:latin typeface="Cambria Math" panose="02040503050406030204" pitchFamily="18" charset="0"/>
                            </a:rPr>
                            <m:t> </m:t>
                          </m:r>
                          <m:r>
                            <a:rPr lang="es-ES" sz="1400" b="0" i="1" smtClean="0">
                              <a:latin typeface="Cambria Math" panose="02040503050406030204" pitchFamily="18" charset="0"/>
                            </a:rPr>
                            <m:t>𝑚𝑒𝑠</m:t>
                          </m:r>
                          <m:r>
                            <a:rPr lang="es-ES" sz="1400" b="0" i="1" smtClean="0">
                              <a:latin typeface="Cambria Math" panose="02040503050406030204" pitchFamily="18" charset="0"/>
                            </a:rPr>
                            <m:t> </m:t>
                          </m:r>
                          <m:r>
                            <a:rPr lang="es-ES" sz="1400" b="0" i="1" smtClean="0">
                              <a:latin typeface="Cambria Math" panose="02040503050406030204" pitchFamily="18" charset="0"/>
                            </a:rPr>
                            <m:t>𝑎𝑛𝑡𝑒𝑟𝑖𝑜𝑟</m:t>
                          </m:r>
                        </m:num>
                        <m:den>
                          <m:r>
                            <a:rPr lang="es-ES" sz="1400" b="0" i="1" smtClean="0">
                              <a:latin typeface="Cambria Math" panose="02040503050406030204" pitchFamily="18" charset="0"/>
                            </a:rPr>
                            <m:t>𝑑𝑒𝑙</m:t>
                          </m:r>
                          <m:r>
                            <a:rPr lang="es-ES" sz="1400" b="0" i="1" smtClean="0">
                              <a:latin typeface="Cambria Math" panose="02040503050406030204" pitchFamily="18" charset="0"/>
                            </a:rPr>
                            <m:t> 30 </m:t>
                          </m:r>
                        </m:den>
                      </m:f>
                    </m:oMath>
                  </m:oMathPara>
                </a14:m>
                <a:endParaRPr lang="es-ES" sz="1400" dirty="0"/>
              </a:p>
            </p:txBody>
          </p:sp>
        </mc:Choice>
        <mc:Fallback xmlns="">
          <p:sp>
            <p:nvSpPr>
              <p:cNvPr id="7" name="CuadroTexto 6">
                <a:extLst>
                  <a:ext uri="{FF2B5EF4-FFF2-40B4-BE49-F238E27FC236}">
                    <a16:creationId xmlns:a16="http://schemas.microsoft.com/office/drawing/2014/main" id="{0F2699CF-8422-4B62-982A-473BE478CB24}"/>
                  </a:ext>
                </a:extLst>
              </p:cNvPr>
              <p:cNvSpPr txBox="1">
                <a:spLocks noRot="1" noChangeAspect="1" noMove="1" noResize="1" noEditPoints="1" noAdjustHandles="1" noChangeArrowheads="1" noChangeShapeType="1" noTextEdit="1"/>
              </p:cNvSpPr>
              <p:nvPr/>
            </p:nvSpPr>
            <p:spPr>
              <a:xfrm>
                <a:off x="968301" y="2176582"/>
                <a:ext cx="8947224" cy="1114921"/>
              </a:xfrm>
              <a:prstGeom prst="rect">
                <a:avLst/>
              </a:prstGeom>
              <a:blipFill>
                <a:blip r:embed="rId2"/>
                <a:stretch>
                  <a:fillRect r="-542"/>
                </a:stretch>
              </a:blipFill>
              <a:ln w="57150">
                <a:solidFill>
                  <a:srgbClr val="FFC000"/>
                </a:solidFill>
              </a:ln>
            </p:spPr>
            <p:txBody>
              <a:bodyPr/>
              <a:lstStyle/>
              <a:p>
                <a:r>
                  <a:rPr lang="es-ES">
                    <a:noFill/>
                  </a:rPr>
                  <a:t> </a:t>
                </a:r>
              </a:p>
            </p:txBody>
          </p:sp>
        </mc:Fallback>
      </mc:AlternateContent>
      <p:sp>
        <p:nvSpPr>
          <p:cNvPr id="9" name="CuadroTexto 8">
            <a:extLst>
              <a:ext uri="{FF2B5EF4-FFF2-40B4-BE49-F238E27FC236}">
                <a16:creationId xmlns:a16="http://schemas.microsoft.com/office/drawing/2014/main" id="{43C07E10-6295-47D4-9D2F-AEE1D481A20D}"/>
              </a:ext>
            </a:extLst>
          </p:cNvPr>
          <p:cNvSpPr txBox="1"/>
          <p:nvPr/>
        </p:nvSpPr>
        <p:spPr>
          <a:xfrm>
            <a:off x="9915525" y="2503209"/>
            <a:ext cx="456022" cy="461665"/>
          </a:xfrm>
          <a:prstGeom prst="rect">
            <a:avLst/>
          </a:prstGeom>
          <a:noFill/>
        </p:spPr>
        <p:txBody>
          <a:bodyPr wrap="square" rtlCol="0">
            <a:spAutoFit/>
          </a:bodyPr>
          <a:lstStyle/>
          <a:p>
            <a:r>
              <a:rPr lang="es-ES" sz="2400" dirty="0"/>
              <a:t>+</a:t>
            </a: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8E03248E-430B-44B0-9C5A-C5BEA619A633}"/>
                  </a:ext>
                </a:extLst>
              </p:cNvPr>
              <p:cNvSpPr txBox="1"/>
              <p:nvPr/>
            </p:nvSpPr>
            <p:spPr>
              <a:xfrm>
                <a:off x="10179911" y="1773116"/>
                <a:ext cx="1783306" cy="1802288"/>
              </a:xfrm>
              <a:prstGeom prst="rect">
                <a:avLst/>
              </a:prstGeom>
              <a:noFill/>
              <a:ln w="57150">
                <a:solidFill>
                  <a:srgbClr val="FFC000"/>
                </a:solidFill>
              </a:ln>
            </p:spPr>
            <p:txBody>
              <a:bodyPr wrap="square" lIns="0" tIns="0" rIns="0" bIns="0" rtlCol="0" anchor="b">
                <a:spAutoFit/>
              </a:bodyPr>
              <a:lstStyle/>
              <a:p>
                <a:pPr>
                  <a:lnSpc>
                    <a:spcPct val="250000"/>
                  </a:lnSpc>
                </a:pPr>
                <a14:m>
                  <m:oMathPara xmlns:m="http://schemas.openxmlformats.org/officeDocument/2006/math">
                    <m:oMathParaPr>
                      <m:jc m:val="centerGroup"/>
                    </m:oMathParaPr>
                    <m:oMath xmlns:m="http://schemas.openxmlformats.org/officeDocument/2006/math">
                      <m:f>
                        <m:fPr>
                          <m:ctrlPr>
                            <a:rPr lang="el-GR" i="1" smtClean="0">
                              <a:latin typeface="Cambria Math" panose="02040503050406030204" pitchFamily="18" charset="0"/>
                            </a:rPr>
                          </m:ctrlPr>
                        </m:fPr>
                        <m:num>
                          <m:eqArr>
                            <m:eqArrPr>
                              <m:ctrlPr>
                                <a:rPr lang="es-ES" b="0" i="1" smtClean="0">
                                  <a:latin typeface="Cambria Math" panose="02040503050406030204" pitchFamily="18" charset="0"/>
                                </a:rPr>
                              </m:ctrlPr>
                            </m:eqArrPr>
                            <m:e>
                              <m:r>
                                <a:rPr lang="es-ES" b="0" i="1" smtClean="0">
                                  <a:latin typeface="Cambria Math" panose="02040503050406030204" pitchFamily="18" charset="0"/>
                                </a:rPr>
                                <m:t>𝐻𝑂𝑅𝐴𝑆</m:t>
                              </m:r>
                              <m:r>
                                <a:rPr lang="es-ES" b="0" i="1" smtClean="0">
                                  <a:latin typeface="Cambria Math" panose="02040503050406030204" pitchFamily="18" charset="0"/>
                                </a:rPr>
                                <m:t> </m:t>
                              </m:r>
                              <m:r>
                                <a:rPr lang="es-ES" b="0" i="1" smtClean="0">
                                  <a:latin typeface="Cambria Math" panose="02040503050406030204" pitchFamily="18" charset="0"/>
                                </a:rPr>
                                <m:t>𝐸𝑋𝑇𝑅𝐴𝑆</m:t>
                              </m:r>
                            </m:e>
                            <m:e>
                              <m:r>
                                <a:rPr lang="es-ES" b="0" i="1" smtClean="0">
                                  <a:latin typeface="Cambria Math" panose="02040503050406030204" pitchFamily="18" charset="0"/>
                                </a:rPr>
                                <m:t>𝑑𝑒𝑙</m:t>
                              </m:r>
                              <m:r>
                                <a:rPr lang="es-ES" b="0" i="1" smtClean="0">
                                  <a:latin typeface="Cambria Math" panose="02040503050406030204" pitchFamily="18" charset="0"/>
                                </a:rPr>
                                <m:t> </m:t>
                              </m:r>
                              <m:r>
                                <a:rPr lang="es-ES" b="0" i="1" smtClean="0">
                                  <a:latin typeface="Cambria Math" panose="02040503050406030204" pitchFamily="18" charset="0"/>
                                </a:rPr>
                                <m:t>𝑎</m:t>
                              </m:r>
                              <m:r>
                                <a:rPr lang="es-ES" b="0" i="1" smtClean="0">
                                  <a:latin typeface="Cambria Math" panose="02040503050406030204" pitchFamily="18" charset="0"/>
                                </a:rPr>
                                <m:t>ñ</m:t>
                              </m:r>
                              <m:r>
                                <a:rPr lang="es-ES" b="0" i="1" smtClean="0">
                                  <a:latin typeface="Cambria Math" panose="02040503050406030204" pitchFamily="18" charset="0"/>
                                </a:rPr>
                                <m:t>𝑜</m:t>
                              </m:r>
                              <m:r>
                                <a:rPr lang="es-ES" b="0" i="1" smtClean="0">
                                  <a:latin typeface="Cambria Math" panose="02040503050406030204" pitchFamily="18" charset="0"/>
                                </a:rPr>
                                <m:t> </m:t>
                              </m:r>
                              <m:r>
                                <a:rPr lang="es-ES" b="0" i="1" smtClean="0">
                                  <a:latin typeface="Cambria Math" panose="02040503050406030204" pitchFamily="18" charset="0"/>
                                </a:rPr>
                                <m:t>𝑎𝑛𝑡𝑒𝑟𝑖𝑜𝑟</m:t>
                              </m:r>
                            </m:e>
                          </m:eqArr>
                        </m:num>
                        <m:den>
                          <m:r>
                            <a:rPr lang="es-ES" b="0" i="1" smtClean="0">
                              <a:latin typeface="Cambria Math" panose="02040503050406030204" pitchFamily="18" charset="0"/>
                            </a:rPr>
                            <m:t>360</m:t>
                          </m:r>
                        </m:den>
                      </m:f>
                    </m:oMath>
                  </m:oMathPara>
                </a14:m>
                <a:endParaRPr lang="es-ES" dirty="0"/>
              </a:p>
            </p:txBody>
          </p:sp>
        </mc:Choice>
        <mc:Fallback xmlns="">
          <p:sp>
            <p:nvSpPr>
              <p:cNvPr id="10" name="CuadroTexto 9">
                <a:extLst>
                  <a:ext uri="{FF2B5EF4-FFF2-40B4-BE49-F238E27FC236}">
                    <a16:creationId xmlns:a16="http://schemas.microsoft.com/office/drawing/2014/main" id="{8E03248E-430B-44B0-9C5A-C5BEA619A633}"/>
                  </a:ext>
                </a:extLst>
              </p:cNvPr>
              <p:cNvSpPr txBox="1">
                <a:spLocks noRot="1" noChangeAspect="1" noMove="1" noResize="1" noEditPoints="1" noAdjustHandles="1" noChangeArrowheads="1" noChangeShapeType="1" noTextEdit="1"/>
              </p:cNvSpPr>
              <p:nvPr/>
            </p:nvSpPr>
            <p:spPr>
              <a:xfrm>
                <a:off x="10179911" y="1773116"/>
                <a:ext cx="1783306" cy="1802288"/>
              </a:xfrm>
              <a:prstGeom prst="rect">
                <a:avLst/>
              </a:prstGeom>
              <a:blipFill>
                <a:blip r:embed="rId3"/>
                <a:stretch>
                  <a:fillRect/>
                </a:stretch>
              </a:blipFill>
              <a:ln w="57150">
                <a:solidFill>
                  <a:srgbClr val="FFC000"/>
                </a:solidFill>
              </a:ln>
            </p:spPr>
            <p:txBody>
              <a:bodyPr/>
              <a:lstStyle/>
              <a:p>
                <a:r>
                  <a:rPr lang="es-ES">
                    <a:noFill/>
                  </a:rPr>
                  <a:t> </a:t>
                </a:r>
              </a:p>
            </p:txBody>
          </p:sp>
        </mc:Fallback>
      </mc:AlternateContent>
      <p:sp>
        <p:nvSpPr>
          <p:cNvPr id="12" name="CuadroTexto 11">
            <a:extLst>
              <a:ext uri="{FF2B5EF4-FFF2-40B4-BE49-F238E27FC236}">
                <a16:creationId xmlns:a16="http://schemas.microsoft.com/office/drawing/2014/main" id="{C6022D47-CD3E-4BDD-AB1B-D5D0DD4AE34A}"/>
              </a:ext>
            </a:extLst>
          </p:cNvPr>
          <p:cNvSpPr txBox="1"/>
          <p:nvPr/>
        </p:nvSpPr>
        <p:spPr>
          <a:xfrm>
            <a:off x="108808" y="2674260"/>
            <a:ext cx="859493" cy="369332"/>
          </a:xfrm>
          <a:prstGeom prst="rect">
            <a:avLst/>
          </a:prstGeom>
          <a:noFill/>
        </p:spPr>
        <p:txBody>
          <a:bodyPr wrap="square" rtlCol="0">
            <a:spAutoFit/>
          </a:bodyPr>
          <a:lstStyle/>
          <a:p>
            <a:pPr algn="ctr"/>
            <a:r>
              <a:rPr lang="es-ES" b="1" dirty="0"/>
              <a:t>1.-BR</a:t>
            </a:r>
          </a:p>
        </p:txBody>
      </p:sp>
      <p:graphicFrame>
        <p:nvGraphicFramePr>
          <p:cNvPr id="13" name="Tabla 12">
            <a:extLst>
              <a:ext uri="{FF2B5EF4-FFF2-40B4-BE49-F238E27FC236}">
                <a16:creationId xmlns:a16="http://schemas.microsoft.com/office/drawing/2014/main" id="{FE67D781-8AD9-4EF7-AC29-4B43F1FDAE28}"/>
              </a:ext>
            </a:extLst>
          </p:cNvPr>
          <p:cNvGraphicFramePr>
            <a:graphicFrameLocks noGrp="1"/>
          </p:cNvGraphicFramePr>
          <p:nvPr>
            <p:extLst>
              <p:ext uri="{D42A27DB-BD31-4B8C-83A1-F6EECF244321}">
                <p14:modId xmlns:p14="http://schemas.microsoft.com/office/powerpoint/2010/main" val="2020772352"/>
              </p:ext>
            </p:extLst>
          </p:nvPr>
        </p:nvGraphicFramePr>
        <p:xfrm>
          <a:off x="1245703" y="4448216"/>
          <a:ext cx="8669822" cy="847683"/>
        </p:xfrm>
        <a:graphic>
          <a:graphicData uri="http://schemas.openxmlformats.org/drawingml/2006/table">
            <a:tbl>
              <a:tblPr firstRow="1" bandRow="1">
                <a:tableStyleId>{C4B1156A-380E-4F78-BDF5-A606A8083BF9}</a:tableStyleId>
              </a:tblPr>
              <a:tblGrid>
                <a:gridCol w="8669822">
                  <a:extLst>
                    <a:ext uri="{9D8B030D-6E8A-4147-A177-3AD203B41FA5}">
                      <a16:colId xmlns:a16="http://schemas.microsoft.com/office/drawing/2014/main" val="4111477261"/>
                    </a:ext>
                  </a:extLst>
                </a:gridCol>
              </a:tblGrid>
              <a:tr h="847683">
                <a:tc>
                  <a:txBody>
                    <a:bodyPr/>
                    <a:lstStyle/>
                    <a:p>
                      <a:pPr algn="l"/>
                      <a:r>
                        <a:rPr lang="es-ES" baseline="0" dirty="0"/>
                        <a:t>2.- CUANTÍA: 75% DE LA BR DESDE EL PRIMER DÍA DE LA BAJA= BR X DÍAS DE BAJAX 0,75</a:t>
                      </a:r>
                      <a:endParaRPr lang="es-ES" dirty="0"/>
                    </a:p>
                  </a:txBody>
                  <a:tcPr anchor="ctr"/>
                </a:tc>
                <a:extLst>
                  <a:ext uri="{0D108BD9-81ED-4DB2-BD59-A6C34878D82A}">
                    <a16:rowId xmlns:a16="http://schemas.microsoft.com/office/drawing/2014/main" val="851971034"/>
                  </a:ext>
                </a:extLst>
              </a:tr>
            </a:tbl>
          </a:graphicData>
        </a:graphic>
      </p:graphicFrame>
    </p:spTree>
    <p:extLst>
      <p:ext uri="{BB962C8B-B14F-4D97-AF65-F5344CB8AC3E}">
        <p14:creationId xmlns:p14="http://schemas.microsoft.com/office/powerpoint/2010/main" val="696226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1914</Words>
  <Application>Microsoft Office PowerPoint</Application>
  <PresentationFormat>Panorámica</PresentationFormat>
  <Paragraphs>266</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Arial</vt:lpstr>
      <vt:lpstr>Calibri</vt:lpstr>
      <vt:lpstr>Calibri Light</vt:lpstr>
      <vt:lpstr>Cambria Math</vt:lpstr>
      <vt:lpstr>Tema de Office</vt:lpstr>
      <vt:lpstr> Tema 6   PRESTACIONES DE LA SEGURIDAD SOCIAL</vt:lpstr>
      <vt:lpstr>Presentación de PowerPoint</vt:lpstr>
      <vt:lpstr>1.- ASISTENCIA SANITARIA</vt:lpstr>
      <vt:lpstr>2.- INCAPACIDAD TEMPORAL (bajas)</vt:lpstr>
      <vt:lpstr>A.- CÁLCULO DE IT POR CONTINGENCIAS COMUNES</vt:lpstr>
      <vt:lpstr>Presentación de PowerPoint</vt:lpstr>
      <vt:lpstr>Presentación de PowerPoint</vt:lpstr>
      <vt:lpstr>Presentación de PowerPoint</vt:lpstr>
      <vt:lpstr>B.- IT CONTINGENCIAS PROFESIONALES</vt:lpstr>
      <vt:lpstr>Presentación de PowerPoint</vt:lpstr>
      <vt:lpstr>3- Nacimiento y cuidado de un menor</vt:lpstr>
      <vt:lpstr>4.-RIESGO DURANTE EL EMBARAZO </vt:lpstr>
      <vt:lpstr>CASO PRÁCTICO 3 (MATERNIDAD Y PATERNIDAD)</vt:lpstr>
      <vt:lpstr>Presentación de PowerPoint</vt:lpstr>
      <vt:lpstr>6.- MUERTE Y SUPERVIVENCIA</vt:lpstr>
      <vt:lpstr>7.- DESEMPLEO</vt:lpstr>
      <vt:lpstr>1.- NIVEL CONTRIBUTIVO</vt:lpstr>
      <vt:lpstr>Presentación de PowerPoint</vt:lpstr>
      <vt:lpstr>Presentación de PowerPoint</vt:lpstr>
      <vt:lpstr>2.- NIVEL ASISTENCIAL 480 €</vt:lpstr>
      <vt:lpstr>Presentación de PowerPoint</vt:lpstr>
      <vt:lpstr>CASO PRÁCTICO 6</vt:lpstr>
      <vt:lpstr>8.-JUBILACIÓN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4   PRESTACIONES DE LA SEGURIDAD SOCIAL</dc:title>
  <dc:creator>Pablo Moreno Prieto</dc:creator>
  <cp:lastModifiedBy>Diana Pascual</cp:lastModifiedBy>
  <cp:revision>32</cp:revision>
  <dcterms:created xsi:type="dcterms:W3CDTF">2020-12-02T09:18:09Z</dcterms:created>
  <dcterms:modified xsi:type="dcterms:W3CDTF">2024-02-07T18:08:01Z</dcterms:modified>
</cp:coreProperties>
</file>