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81" r:id="rId17"/>
    <p:sldId id="269" r:id="rId18"/>
    <p:sldId id="276" r:id="rId19"/>
    <p:sldId id="277" r:id="rId20"/>
    <p:sldId id="270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</a:t>
          </a:r>
          <a:r>
            <a:rPr lang="es-ES" dirty="0" smtClean="0"/>
            <a:t>mayor: </a:t>
          </a:r>
          <a:r>
            <a:rPr lang="es-ES" dirty="0" smtClean="0">
              <a:solidFill>
                <a:schemeClr val="accent2"/>
              </a:solidFill>
            </a:rPr>
            <a:t>Por imprevistos, es obligatorio.</a:t>
          </a:r>
          <a:endParaRPr lang="es-ES" dirty="0">
            <a:solidFill>
              <a:schemeClr val="accent2"/>
            </a:solidFill>
          </a:endParaRP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C5C1EE5-3DCB-48F9-BD96-DBA07A7B1B3A}" type="pres">
      <dgm:prSet presAssocID="{83CC31CC-5738-41B1-8B67-B17B8D78E4AA}" presName="connTx" presStyleLbl="parChTrans1D2" presStyleIdx="0" presStyleCnt="2"/>
      <dgm:spPr/>
      <dgm:t>
        <a:bodyPr/>
        <a:lstStyle/>
        <a:p>
          <a:endParaRPr lang="es-ES"/>
        </a:p>
      </dgm:t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759DF3D-3EE5-42B3-871D-7F19F9524EC4}" type="pres">
      <dgm:prSet presAssocID="{F8B0A218-4DAD-42B3-9CB5-ABA0E6112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298DB72-836E-45B7-A882-31C069A6076A}" type="pres">
      <dgm:prSet presAssocID="{66572481-B390-47D1-B3E7-62DE43850960}" presName="connTx" presStyleLbl="parChTrans1D3" presStyleIdx="0" presStyleCnt="2"/>
      <dgm:spPr/>
      <dgm:t>
        <a:bodyPr/>
        <a:lstStyle/>
        <a:p>
          <a:endParaRPr lang="es-ES"/>
        </a:p>
      </dgm:t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1BC4CB69-B939-4566-A200-DE225C6E3CF7}" type="pres">
      <dgm:prSet presAssocID="{456608F2-7FA4-4499-87A3-C034D12FF46C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</a:t>
          </a:r>
          <a:r>
            <a:rPr lang="es-ES" dirty="0" smtClean="0">
              <a:solidFill>
                <a:schemeClr val="accent2"/>
              </a:solidFill>
            </a:rPr>
            <a:t>días para recurrir</a:t>
          </a:r>
          <a:r>
            <a:rPr lang="es-ES" dirty="0" smtClean="0"/>
            <a:t>)</a:t>
          </a:r>
          <a:endParaRPr lang="es-ES" dirty="0"/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>
              <a:solidFill>
                <a:schemeClr val="accent2"/>
              </a:solidFill>
            </a:rPr>
            <a:t>1er paso: </a:t>
          </a:r>
          <a:r>
            <a:rPr lang="es-ES" dirty="0" smtClean="0"/>
            <a:t>Conciliación</a:t>
          </a:r>
          <a:endParaRPr lang="es-ES" dirty="0"/>
        </a:p>
        <a:p>
          <a:r>
            <a:rPr lang="es-ES" dirty="0"/>
            <a:t>(celebrarse en 15 días</a:t>
          </a:r>
          <a:r>
            <a:rPr lang="es-ES" dirty="0" smtClean="0"/>
            <a:t>)</a:t>
          </a:r>
        </a:p>
        <a:p>
          <a:r>
            <a:rPr lang="es-ES" dirty="0" smtClean="0">
              <a:solidFill>
                <a:schemeClr val="accent2"/>
              </a:solidFill>
            </a:rPr>
            <a:t>No es trámite judicial</a:t>
          </a:r>
          <a:endParaRPr lang="es-ES" dirty="0">
            <a:solidFill>
              <a:schemeClr val="accent2"/>
            </a:solidFill>
          </a:endParaRP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Acuerdo</a:t>
          </a:r>
          <a:r>
            <a:rPr lang="es-ES" dirty="0" smtClean="0">
              <a:solidFill>
                <a:schemeClr val="accent2"/>
              </a:solidFill>
            </a:rPr>
            <a:t>: se acaba el procedimiento y no hay juicio.</a:t>
          </a:r>
          <a:endParaRPr lang="es-ES" dirty="0"/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</a:t>
          </a:r>
          <a:r>
            <a:rPr lang="es-ES" dirty="0" smtClean="0"/>
            <a:t>acuerdo: </a:t>
          </a:r>
          <a:r>
            <a:rPr lang="es-ES" dirty="0" smtClean="0">
              <a:solidFill>
                <a:schemeClr val="accent2"/>
              </a:solidFill>
            </a:rPr>
            <a:t>entramos en magistratura de trabajo=vía judicial.</a:t>
          </a:r>
          <a:endParaRPr lang="es-ES" dirty="0">
            <a:solidFill>
              <a:schemeClr val="accent2"/>
            </a:solidFill>
          </a:endParaRP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</a:t>
          </a:r>
          <a:r>
            <a:rPr lang="es-ES" dirty="0" smtClean="0"/>
            <a:t>procedente: </a:t>
          </a:r>
          <a:r>
            <a:rPr lang="es-ES" dirty="0" smtClean="0">
              <a:solidFill>
                <a:schemeClr val="accent2"/>
              </a:solidFill>
            </a:rPr>
            <a:t>La empresa tenía razón (disciplinario u objetivo)</a:t>
          </a:r>
          <a:endParaRPr lang="es-ES" dirty="0">
            <a:solidFill>
              <a:schemeClr val="accent2"/>
            </a:solidFill>
          </a:endParaRP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Improcedente: </a:t>
          </a:r>
          <a:r>
            <a:rPr lang="es-ES" dirty="0" smtClean="0">
              <a:solidFill>
                <a:schemeClr val="accent2"/>
              </a:solidFill>
            </a:rPr>
            <a:t>Se acepta la demanda del trabajador. La empresa en el plazo de 5 días tendrá que optar por una de estas 2 opciones: o readmitir al trabajador pagándole los salarios de tramitación (lo que debería haber cobrado mientras se haya alargado el proceso desde el despido) o indemnización de 33 días de salario por año trabajado y sin volver al puesto. Si es representante de los trabajadores, el trabajador es el que decide cual de las dos opciones realizar (seguir trabajando o cobrar).</a:t>
          </a:r>
          <a:endParaRPr lang="es-ES" dirty="0">
            <a:solidFill>
              <a:schemeClr val="accent2"/>
            </a:solidFill>
          </a:endParaRP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Nulo: </a:t>
          </a:r>
          <a:r>
            <a:rPr lang="es-ES" dirty="0" smtClean="0">
              <a:solidFill>
                <a:schemeClr val="accent2"/>
              </a:solidFill>
            </a:rPr>
            <a:t>Si en el despido se han lesionado  los derechos fundamentales (por embarazada, por religión, por raza, sexo, intimidad), será nulo, por lo que el trabajador será readmitido. Cobrará los salarios de tramitación.</a:t>
          </a:r>
          <a:endParaRPr lang="es-ES" dirty="0">
            <a:solidFill>
              <a:schemeClr val="accent2"/>
            </a:solidFill>
          </a:endParaRP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2E591-F5B9-42FC-9196-844B1D863E49}" type="pres">
      <dgm:prSet presAssocID="{B0814801-8531-48F5-B9B0-6F22E5478BA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  <dgm:t>
        <a:bodyPr/>
        <a:lstStyle/>
        <a:p>
          <a:endParaRPr lang="es-ES"/>
        </a:p>
      </dgm:t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A1C376-613C-49C8-A620-7AC4C2E1FFDF}" type="pres">
      <dgm:prSet presAssocID="{53F47B54-BC30-4D0E-8165-62417C903CD2}" presName="rootConnector" presStyleLbl="node2" presStyleIdx="0" presStyleCnt="1"/>
      <dgm:spPr/>
      <dgm:t>
        <a:bodyPr/>
        <a:lstStyle/>
        <a:p>
          <a:endParaRPr lang="es-ES"/>
        </a:p>
      </dgm:t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  <dgm:t>
        <a:bodyPr/>
        <a:lstStyle/>
        <a:p>
          <a:endParaRPr lang="es-ES"/>
        </a:p>
      </dgm:t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401AA-EEF2-468A-911E-961FAE2AC701}" type="pres">
      <dgm:prSet presAssocID="{CD7D9C37-3A1D-45A2-8420-8356A62CCBB5}" presName="rootConnector" presStyleLbl="node3" presStyleIdx="0" presStyleCnt="2"/>
      <dgm:spPr/>
      <dgm:t>
        <a:bodyPr/>
        <a:lstStyle/>
        <a:p>
          <a:endParaRPr lang="es-ES"/>
        </a:p>
      </dgm:t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  <dgm:t>
        <a:bodyPr/>
        <a:lstStyle/>
        <a:p>
          <a:endParaRPr lang="es-ES"/>
        </a:p>
      </dgm:t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49DB5A-F3CF-4144-AE2F-15813585D2BF}" type="pres">
      <dgm:prSet presAssocID="{4453EE2B-AEF9-48FC-B2A4-5F5099564595}" presName="rootConnector" presStyleLbl="node3" presStyleIdx="1" presStyleCnt="2"/>
      <dgm:spPr/>
      <dgm:t>
        <a:bodyPr/>
        <a:lstStyle/>
        <a:p>
          <a:endParaRPr lang="es-ES"/>
        </a:p>
      </dgm:t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  <dgm:t>
        <a:bodyPr/>
        <a:lstStyle/>
        <a:p>
          <a:endParaRPr lang="es-ES"/>
        </a:p>
      </dgm:t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 custScaleY="14100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AE71B-17CD-48C3-9C3E-93054D55BC26}" type="pres">
      <dgm:prSet presAssocID="{35ED6DF5-7372-47A3-B011-B26481537A04}" presName="rootConnector" presStyleLbl="node4" presStyleIdx="0" presStyleCnt="3"/>
      <dgm:spPr/>
      <dgm:t>
        <a:bodyPr/>
        <a:lstStyle/>
        <a:p>
          <a:endParaRPr lang="es-ES"/>
        </a:p>
      </dgm:t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  <dgm:t>
        <a:bodyPr/>
        <a:lstStyle/>
        <a:p>
          <a:endParaRPr lang="es-ES"/>
        </a:p>
      </dgm:t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 custScaleY="14949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324F4-B295-470E-A2B7-A98C2CF64502}" type="pres">
      <dgm:prSet presAssocID="{1C23F471-6795-4DD6-8A3C-92344A87EBAC}" presName="rootConnector" presStyleLbl="node4" presStyleIdx="1" presStyleCnt="3"/>
      <dgm:spPr/>
      <dgm:t>
        <a:bodyPr/>
        <a:lstStyle/>
        <a:p>
          <a:endParaRPr lang="es-ES"/>
        </a:p>
      </dgm:t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  <dgm:t>
        <a:bodyPr/>
        <a:lstStyle/>
        <a:p>
          <a:endParaRPr lang="es-ES"/>
        </a:p>
      </dgm:t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 custScaleY="1409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CD5DF7-B92E-4532-B0EB-AAA45299BCEC}" type="pres">
      <dgm:prSet presAssocID="{1C5BFBDA-5F53-46A8-8A50-D859A838A820}" presName="rootConnector" presStyleLbl="node4" presStyleIdx="2" presStyleCnt="3"/>
      <dgm:spPr/>
      <dgm:t>
        <a:bodyPr/>
        <a:lstStyle/>
        <a:p>
          <a:endParaRPr lang="es-ES"/>
        </a:p>
      </dgm:t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 smtClean="0">
              <a:solidFill>
                <a:schemeClr val="accent2"/>
              </a:solidFill>
            </a:rPr>
            <a:t>Yo podría:</a:t>
          </a:r>
        </a:p>
        <a:p>
          <a:r>
            <a:rPr lang="es-ES" dirty="0" smtClean="0"/>
            <a:t>Aceptar </a:t>
          </a:r>
          <a:r>
            <a:rPr lang="es-ES" dirty="0"/>
            <a:t>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</a:t>
          </a:r>
          <a:r>
            <a:rPr lang="es-ES" dirty="0" smtClean="0"/>
            <a:t>contrato </a:t>
          </a:r>
          <a:r>
            <a:rPr lang="es-ES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dirty="0" err="1" smtClean="0">
              <a:solidFill>
                <a:schemeClr val="accent2"/>
              </a:solidFill>
            </a:rPr>
            <a:t>Ej</a:t>
          </a:r>
          <a:r>
            <a:rPr lang="es-ES" dirty="0" smtClean="0">
              <a:solidFill>
                <a:schemeClr val="accent2"/>
              </a:solidFill>
            </a:rPr>
            <a:t>: 100€diariosX10 años X20 días al año=20000€.</a:t>
          </a:r>
          <a:endParaRPr lang="es-ES" dirty="0">
            <a:solidFill>
              <a:schemeClr val="accent2"/>
            </a:solidFill>
          </a:endParaRP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</a:t>
          </a:r>
          <a:r>
            <a:rPr lang="es-ES" dirty="0" smtClean="0"/>
            <a:t>tribunales: </a:t>
          </a:r>
          <a:r>
            <a:rPr lang="es-ES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dirty="0">
            <a:solidFill>
              <a:schemeClr val="accent2"/>
            </a:solidFill>
          </a:endParaRP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577007AF-3F67-423C-959D-12E1EDC9E4BC}" type="pres">
      <dgm:prSet presAssocID="{755E190D-6AFD-41D1-B0AF-889A20248BB8}" presName="connTx" presStyleLbl="parChTrans1D2" presStyleIdx="0" presStyleCnt="3"/>
      <dgm:spPr/>
      <dgm:t>
        <a:bodyPr/>
        <a:lstStyle/>
        <a:p>
          <a:endParaRPr lang="es-ES"/>
        </a:p>
      </dgm:t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31E731A1-A2C0-4EB8-90E1-DDFCB836A0A5}" type="pres">
      <dgm:prSet presAssocID="{D4788237-EDB6-405C-8940-7BE93498F306}" presName="connTx" presStyleLbl="parChTrans1D2" presStyleIdx="1" presStyleCnt="3"/>
      <dgm:spPr/>
      <dgm:t>
        <a:bodyPr/>
        <a:lstStyle/>
        <a:p>
          <a:endParaRPr lang="es-ES"/>
        </a:p>
      </dgm:t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3C3C7E6A-2D38-4B53-BDBF-B9CC4ED9D75B}" type="pres">
      <dgm:prSet presAssocID="{5C3FFB47-EB14-4868-A26D-DF51082E44C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1C8CDE-3639-4DE4-880F-CC5F8FFEE2F1}" type="pres">
      <dgm:prSet presAssocID="{C6365AC2-3329-49F3-A75D-76A69EB9F288}" presName="centerShape" presStyleLbl="node0" presStyleIdx="0" presStyleCnt="1"/>
      <dgm:spPr/>
      <dgm:t>
        <a:bodyPr/>
        <a:lstStyle/>
        <a:p>
          <a:endParaRPr lang="es-ES"/>
        </a:p>
      </dgm:t>
    </dgm:pt>
    <dgm:pt modelId="{B1A7940F-3F9F-47A7-859F-C2337D8BD168}" type="pres">
      <dgm:prSet presAssocID="{F8AEE7CF-88D0-48B1-9BDE-402E194A60A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9B10F-B79D-497A-8F84-8172BA60915E}" type="pres">
      <dgm:prSet presAssocID="{9FA3CE2F-6017-4037-A40A-D31833411DFB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987E6-E372-4FE0-A869-C94038D8CFA9}" type="pres">
      <dgm:prSet presAssocID="{8BE5374E-B12A-45E0-8F52-47F05F884C22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61E782-9481-4230-82E2-17200F14B9EC}" type="pres">
      <dgm:prSet presAssocID="{82089FC6-332C-4770-9E0C-9016BB2D56C1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 smtClean="0"/>
            <a:t>Aceptar </a:t>
          </a:r>
          <a:r>
            <a:rPr lang="es-ES" u="sng" dirty="0" smtClean="0">
              <a:solidFill>
                <a:schemeClr val="accent2"/>
              </a:solidFill>
            </a:rPr>
            <a:t>la modificación </a:t>
          </a:r>
          <a:r>
            <a:rPr lang="es-ES" dirty="0" smtClean="0"/>
            <a:t>y </a:t>
          </a:r>
          <a:r>
            <a:rPr lang="es-ES" dirty="0"/>
            <a:t>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</a:t>
          </a:r>
          <a:r>
            <a:rPr lang="es-ES" sz="1600" dirty="0" smtClean="0"/>
            <a:t>estudiados. </a:t>
          </a:r>
          <a:r>
            <a:rPr lang="es-ES" sz="16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dirty="0">
            <a:solidFill>
              <a:schemeClr val="accent2"/>
            </a:solidFill>
          </a:endParaRP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9ADB4-F624-437F-AC3B-A9F4828CE637}" type="pres">
      <dgm:prSet presAssocID="{D7574746-66B0-4970-847E-CD396FB38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EFE10-08D8-4A85-BE73-76F89BEE3388}" type="pres">
      <dgm:prSet presAssocID="{3F838F48-3BDD-42A2-A2C7-9DF0635CCFFF}" presName="rootConnector" presStyleLbl="node2" presStyleIdx="0" presStyleCnt="3"/>
      <dgm:spPr/>
      <dgm:t>
        <a:bodyPr/>
        <a:lstStyle/>
        <a:p>
          <a:endParaRPr lang="es-ES"/>
        </a:p>
      </dgm:t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  <dgm:t>
        <a:bodyPr/>
        <a:lstStyle/>
        <a:p>
          <a:endParaRPr lang="es-ES"/>
        </a:p>
      </dgm:t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E8D4D-9208-45AD-B2A6-A4865C19C686}" type="pres">
      <dgm:prSet presAssocID="{CFDDCB34-23E0-470B-AA84-F523556FB1C5}" presName="rootConnector" presStyleLbl="node2" presStyleIdx="1" presStyleCnt="3"/>
      <dgm:spPr/>
      <dgm:t>
        <a:bodyPr/>
        <a:lstStyle/>
        <a:p>
          <a:endParaRPr lang="es-ES"/>
        </a:p>
      </dgm:t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076CF1-BA6A-4A26-BCB4-C2E291A6350F}" type="pres">
      <dgm:prSet presAssocID="{A120DAAA-6962-456B-BC5C-DBC40C99B38A}" presName="rootConnector" presStyleLbl="node2" presStyleIdx="2" presStyleCnt="3"/>
      <dgm:spPr/>
      <dgm:t>
        <a:bodyPr/>
        <a:lstStyle/>
        <a:p>
          <a:endParaRPr lang="es-ES"/>
        </a:p>
      </dgm:t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  <dgm:t>
        <a:bodyPr/>
        <a:lstStyle/>
        <a:p>
          <a:endParaRPr lang="es-ES"/>
        </a:p>
      </dgm:t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1CF21-4E83-4376-AE85-65AC3968C2C0}" type="pres">
      <dgm:prSet presAssocID="{BF5770EB-0513-45E2-B2B9-ACFC7EE6936E}" presName="rootConnector3" presStyleLbl="asst2" presStyleIdx="0" presStyleCnt="1"/>
      <dgm:spPr/>
      <dgm:t>
        <a:bodyPr/>
        <a:lstStyle/>
        <a:p>
          <a:endParaRPr lang="es-ES"/>
        </a:p>
      </dgm:t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 smtClean="0"/>
            <a:t>Causas: </a:t>
          </a:r>
          <a:r>
            <a:rPr lang="es-ES" dirty="0" smtClean="0">
              <a:solidFill>
                <a:schemeClr val="accent5"/>
              </a:solidFill>
            </a:rPr>
            <a:t>Es constatable y demostrable, OBJETIVOS.</a:t>
          </a:r>
          <a:endParaRPr lang="es-ES" dirty="0">
            <a:solidFill>
              <a:schemeClr val="accent5"/>
            </a:solidFill>
          </a:endParaRP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 smtClean="0"/>
            <a:t>Ineptitud</a:t>
          </a:r>
          <a:r>
            <a:rPr lang="es-ES" dirty="0" smtClean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dirty="0"/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</a:t>
          </a:r>
          <a:r>
            <a:rPr lang="es-ES" dirty="0" smtClean="0"/>
            <a:t>presupuesto: </a:t>
          </a:r>
          <a:r>
            <a:rPr lang="es-ES" dirty="0" smtClean="0">
              <a:solidFill>
                <a:schemeClr val="accent2"/>
              </a:solidFill>
            </a:rPr>
            <a:t>Falta de dotación presupuestaria.</a:t>
          </a:r>
          <a:endParaRPr lang="es-ES" dirty="0"/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</a:t>
          </a:r>
          <a:r>
            <a:rPr lang="es-ES" dirty="0" smtClean="0"/>
            <a:t>organizativas: </a:t>
          </a:r>
          <a:r>
            <a:rPr lang="es-ES" dirty="0" smtClean="0">
              <a:solidFill>
                <a:schemeClr val="accent2"/>
              </a:solidFill>
            </a:rPr>
            <a:t>ERES y ERTES, así como despidos por causas activas.</a:t>
          </a:r>
          <a:endParaRPr lang="es-ES" dirty="0">
            <a:solidFill>
              <a:schemeClr val="accent2"/>
            </a:solidFill>
          </a:endParaRP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</a:t>
          </a:r>
          <a:r>
            <a:rPr lang="es-ES" dirty="0" err="1" smtClean="0"/>
            <a:t>técnicas:</a:t>
          </a:r>
          <a:r>
            <a:rPr lang="es-ES" dirty="0" err="1" smtClean="0">
              <a:solidFill>
                <a:schemeClr val="accent2"/>
              </a:solidFill>
            </a:rPr>
            <a:t>Tiene</a:t>
          </a:r>
          <a:r>
            <a:rPr lang="es-ES" dirty="0" smtClean="0">
              <a:solidFill>
                <a:schemeClr val="accent2"/>
              </a:solidFill>
            </a:rPr>
            <a:t> que haber transcurrido 2 meses entre la bonificación o el curso de formación que explique esa preparación.</a:t>
          </a:r>
          <a:r>
            <a:rPr lang="es-ES" dirty="0" smtClean="0"/>
            <a:t> </a:t>
          </a:r>
          <a:endParaRPr lang="es-ES" dirty="0"/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26585A79-752E-48D3-90A0-372AA8A895BC}" type="pres">
      <dgm:prSet presAssocID="{07A96743-C7FE-4D41-B6BE-7AA6084EC4D3}" presName="connTx" presStyleLbl="parChTrans1D2" presStyleIdx="0" presStyleCnt="4"/>
      <dgm:spPr/>
      <dgm:t>
        <a:bodyPr/>
        <a:lstStyle/>
        <a:p>
          <a:endParaRPr lang="es-ES"/>
        </a:p>
      </dgm:t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904AF3E-2D4F-4381-B3C2-A586A8C1DE9D}" type="pres">
      <dgm:prSet presAssocID="{79BF784A-CDC0-4AE1-B8BC-6C8D163F60FC}" presName="connTx" presStyleLbl="parChTrans1D2" presStyleIdx="1" presStyleCnt="4"/>
      <dgm:spPr/>
      <dgm:t>
        <a:bodyPr/>
        <a:lstStyle/>
        <a:p>
          <a:endParaRPr lang="es-ES"/>
        </a:p>
      </dgm:t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7D8B2D91-7EC3-48F4-A71D-606D0C5EF5B0}" type="pres">
      <dgm:prSet presAssocID="{81EA3D6F-3162-4689-8B9A-A0249388EA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CABAEBBA-22D5-4CAD-88F1-90D3F405CDF4}" type="pres">
      <dgm:prSet presAssocID="{5742B385-0533-483D-991D-F151845F493B}" presName="connTx" presStyleLbl="parChTrans1D2" presStyleIdx="3" presStyleCnt="4"/>
      <dgm:spPr/>
      <dgm:t>
        <a:bodyPr/>
        <a:lstStyle/>
        <a:p>
          <a:endParaRPr lang="es-ES"/>
        </a:p>
      </dgm:t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 smtClean="0"/>
            <a:t>Comunicación </a:t>
          </a:r>
          <a:r>
            <a:rPr lang="es-ES" dirty="0" smtClean="0">
              <a:solidFill>
                <a:schemeClr val="accent2"/>
              </a:solidFill>
            </a:rPr>
            <a:t>POR ESCRITO </a:t>
          </a:r>
          <a:r>
            <a:rPr lang="es-ES" dirty="0"/>
            <a:t>y </a:t>
          </a:r>
          <a:r>
            <a:rPr lang="es-ES" dirty="0" smtClean="0"/>
            <a:t>preaviso </a:t>
          </a:r>
          <a:r>
            <a:rPr lang="es-ES" dirty="0" smtClean="0">
              <a:solidFill>
                <a:schemeClr val="accent2"/>
              </a:solidFill>
            </a:rPr>
            <a:t>DE 15 DÍAS</a:t>
          </a:r>
          <a:endParaRPr lang="es-ES" dirty="0">
            <a:solidFill>
              <a:schemeClr val="accent2"/>
            </a:solidFill>
          </a:endParaRP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 smtClean="0"/>
            <a:t>Indemnización </a:t>
          </a:r>
          <a:r>
            <a:rPr lang="es-ES" dirty="0" smtClean="0">
              <a:solidFill>
                <a:schemeClr val="accent2"/>
              </a:solidFill>
            </a:rPr>
            <a:t>20 DIAS DE SALARIO POR AÑO TRABAJADO </a:t>
          </a:r>
          <a:endParaRPr lang="es-ES" dirty="0">
            <a:solidFill>
              <a:schemeClr val="accent2"/>
            </a:solidFill>
          </a:endParaRP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 smtClean="0"/>
            <a:t>Licencia: </a:t>
          </a:r>
          <a:r>
            <a:rPr lang="es-ES" dirty="0" smtClean="0">
              <a:solidFill>
                <a:schemeClr val="accent2"/>
              </a:solidFill>
            </a:rPr>
            <a:t>PERMISO RETRIBUIDO DE 6 HORAS A LA SEMANA PARA BÚSQUEDA DE TRABAJO DURANTE ESOS 15 DÍAS.</a:t>
          </a:r>
          <a:endParaRPr lang="es-ES" dirty="0">
            <a:solidFill>
              <a:schemeClr val="accent2"/>
            </a:solidFill>
          </a:endParaRP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26FA2-27B3-4376-986D-715278D394B5}" type="pres">
      <dgm:prSet presAssocID="{8EB60C23-736B-4DC8-8CAA-C3D52964FB67}" presName="centerShape" presStyleLbl="node0" presStyleIdx="0" presStyleCnt="1"/>
      <dgm:spPr/>
      <dgm:t>
        <a:bodyPr/>
        <a:lstStyle/>
        <a:p>
          <a:endParaRPr lang="es-ES"/>
        </a:p>
      </dgm:t>
    </dgm:pt>
    <dgm:pt modelId="{56F48C7C-3766-4EE1-9546-EFD3F38022F1}" type="pres">
      <dgm:prSet presAssocID="{2A7D1A9F-92D6-4F0E-B941-41EF739A58D9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E5F45-9587-4524-801B-4F46BF8E0C6B}" type="pres">
      <dgm:prSet presAssocID="{49B4F23E-D266-4269-ABDE-0826C284E5ED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BEEC0D-7B93-4330-8AC1-D7B7DC3AD786}" type="pres">
      <dgm:prSet presAssocID="{0EFB8A5E-A34B-4ED9-86E7-5F6796B4305E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</a:t>
          </a:r>
          <a:r>
            <a:rPr lang="es-ES" dirty="0" smtClean="0"/>
            <a:t>puntualidad </a:t>
          </a:r>
          <a:r>
            <a:rPr lang="es-ES" dirty="0" smtClean="0">
              <a:solidFill>
                <a:schemeClr val="accent2"/>
              </a:solidFill>
            </a:rPr>
            <a:t>TIENE QUE SER REITERADA</a:t>
          </a:r>
          <a:endParaRPr lang="es-ES" dirty="0">
            <a:solidFill>
              <a:schemeClr val="accent2"/>
            </a:solidFill>
          </a:endParaRP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</a:t>
          </a:r>
          <a:r>
            <a:rPr lang="es-ES" dirty="0" smtClean="0"/>
            <a:t>fe: </a:t>
          </a:r>
          <a:r>
            <a:rPr lang="es-ES" dirty="0" smtClean="0">
              <a:solidFill>
                <a:schemeClr val="accent2"/>
              </a:solidFill>
            </a:rPr>
            <a:t>ENGAÑOS.</a:t>
          </a:r>
          <a:endParaRPr lang="es-ES" dirty="0">
            <a:solidFill>
              <a:schemeClr val="accent2"/>
            </a:solidFill>
          </a:endParaRP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 smtClean="0"/>
            <a:t>Ofensas: </a:t>
          </a:r>
          <a:r>
            <a:rPr lang="es-ES" dirty="0" smtClean="0">
              <a:solidFill>
                <a:schemeClr val="accent2"/>
              </a:solidFill>
            </a:rPr>
            <a:t>¡OJO! PUEDE SER FUERA DEL PUESTO DEL TRABAJO</a:t>
          </a:r>
          <a:endParaRPr lang="es-ES" dirty="0">
            <a:solidFill>
              <a:schemeClr val="accent2"/>
            </a:solidFill>
          </a:endParaRP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 smtClean="0"/>
            <a:t>Desobediencia: </a:t>
          </a:r>
          <a:r>
            <a:rPr lang="es-ES" dirty="0" smtClean="0">
              <a:solidFill>
                <a:schemeClr val="accent2"/>
              </a:solidFill>
            </a:rPr>
            <a:t>ANTE INCUMPLIMIENTO DE ORDENES.</a:t>
          </a:r>
          <a:endParaRPr lang="es-ES" dirty="0"/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</a:t>
          </a:r>
          <a:r>
            <a:rPr lang="es-ES" dirty="0" smtClean="0"/>
            <a:t>rendimiento: </a:t>
          </a:r>
          <a:r>
            <a:rPr lang="es-ES" dirty="0" smtClean="0">
              <a:solidFill>
                <a:schemeClr val="accent2"/>
              </a:solidFill>
            </a:rPr>
            <a:t>DEMOSTRABLE</a:t>
          </a:r>
          <a:r>
            <a:rPr lang="es-ES" dirty="0" smtClean="0"/>
            <a:t>.</a:t>
          </a:r>
          <a:endParaRPr lang="es-ES" dirty="0"/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 smtClean="0"/>
            <a:t>Embriaguez </a:t>
          </a:r>
          <a:r>
            <a:rPr lang="es-ES" dirty="0" smtClean="0">
              <a:solidFill>
                <a:schemeClr val="accent2"/>
              </a:solidFill>
            </a:rPr>
            <a:t>(HABITUAL) </a:t>
          </a:r>
          <a:r>
            <a:rPr lang="es-ES" dirty="0"/>
            <a:t>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 smtClean="0"/>
            <a:t>Acoso: </a:t>
          </a:r>
          <a:endParaRPr lang="es-ES" dirty="0"/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149268B8-F0A7-4603-820C-B31C2A586FA7}" type="pres">
      <dgm:prSet presAssocID="{07A96743-C7FE-4D41-B6BE-7AA6084EC4D3}" presName="connTx" presStyleLbl="parChTrans1D2" presStyleIdx="0" presStyleCnt="7"/>
      <dgm:spPr/>
      <dgm:t>
        <a:bodyPr/>
        <a:lstStyle/>
        <a:p>
          <a:endParaRPr lang="es-ES"/>
        </a:p>
      </dgm:t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F3C79711-CA10-431E-83EB-0B890B02FC26}" type="pres">
      <dgm:prSet presAssocID="{79BF784A-CDC0-4AE1-B8BC-6C8D163F60FC}" presName="connTx" presStyleLbl="parChTrans1D2" presStyleIdx="1" presStyleCnt="7"/>
      <dgm:spPr/>
      <dgm:t>
        <a:bodyPr/>
        <a:lstStyle/>
        <a:p>
          <a:endParaRPr lang="es-ES"/>
        </a:p>
      </dgm:t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3AA638AB-46C0-4834-8FE0-8CFFD2849800}" type="pres">
      <dgm:prSet presAssocID="{81EA3D6F-3162-4689-8B9A-A0249388EAC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A3A07BC-27DC-4F21-AB5B-C68CEFF62B3D}" type="pres">
      <dgm:prSet presAssocID="{5742B385-0533-483D-991D-F151845F493B}" presName="connTx" presStyleLbl="parChTrans1D2" presStyleIdx="3" presStyleCnt="7"/>
      <dgm:spPr/>
      <dgm:t>
        <a:bodyPr/>
        <a:lstStyle/>
        <a:p>
          <a:endParaRPr lang="es-ES"/>
        </a:p>
      </dgm:t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B3FDECB7-1984-4392-8B3F-F5931C7FF36C}" type="pres">
      <dgm:prSet presAssocID="{47A4D176-7EBF-4348-9AFC-1BBFBE26C502}" presName="connTx" presStyleLbl="parChTrans1D2" presStyleIdx="4" presStyleCnt="7"/>
      <dgm:spPr/>
      <dgm:t>
        <a:bodyPr/>
        <a:lstStyle/>
        <a:p>
          <a:endParaRPr lang="es-ES"/>
        </a:p>
      </dgm:t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9930211-29D2-46DA-9A49-00B6A4F1E2CB}" type="pres">
      <dgm:prSet presAssocID="{41C5451D-00D2-479A-B47C-240E1ECBF68F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7721C54D-CBDA-4D34-B8F5-1D52B88932C2}" type="pres">
      <dgm:prSet presAssocID="{0BEDD0CE-9339-4221-9A00-A0BBAFEAAC0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Fuerza </a:t>
          </a:r>
          <a:r>
            <a:rPr lang="es-ES" sz="1300" kern="1200" dirty="0" smtClean="0"/>
            <a:t>mayor: </a:t>
          </a:r>
          <a:r>
            <a:rPr lang="es-ES" sz="1300" kern="1200" dirty="0" smtClean="0">
              <a:solidFill>
                <a:schemeClr val="accent2"/>
              </a:solidFill>
            </a:rPr>
            <a:t>Por imprevistos, es obligatorio.</a:t>
          </a:r>
          <a:endParaRPr lang="es-ES" sz="1300" kern="1200" dirty="0">
            <a:solidFill>
              <a:schemeClr val="accent2"/>
            </a:solidFill>
          </a:endParaRP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8612792" y="2664228"/>
          <a:ext cx="506467" cy="143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33" y="0"/>
              </a:lnTo>
              <a:lnTo>
                <a:pt x="253233" y="1438403"/>
              </a:lnTo>
              <a:lnTo>
                <a:pt x="506467" y="14384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8612792" y="2618509"/>
          <a:ext cx="50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233" y="45720"/>
              </a:lnTo>
              <a:lnTo>
                <a:pt x="253233" y="46083"/>
              </a:lnTo>
              <a:lnTo>
                <a:pt x="506467" y="460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8612792" y="1226188"/>
          <a:ext cx="506467" cy="1438040"/>
        </a:xfrm>
        <a:custGeom>
          <a:avLst/>
          <a:gdLst/>
          <a:ahLst/>
          <a:cxnLst/>
          <a:rect l="0" t="0" r="0" b="0"/>
          <a:pathLst>
            <a:path>
              <a:moveTo>
                <a:pt x="0" y="1438040"/>
              </a:moveTo>
              <a:lnTo>
                <a:pt x="253233" y="1438040"/>
              </a:lnTo>
              <a:lnTo>
                <a:pt x="253233" y="0"/>
              </a:lnTo>
              <a:lnTo>
                <a:pt x="50646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5573987" y="2119776"/>
          <a:ext cx="506467" cy="54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33" y="0"/>
              </a:lnTo>
              <a:lnTo>
                <a:pt x="253233" y="544452"/>
              </a:lnTo>
              <a:lnTo>
                <a:pt x="506467" y="5444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5573987" y="1575323"/>
          <a:ext cx="506467" cy="544452"/>
        </a:xfrm>
        <a:custGeom>
          <a:avLst/>
          <a:gdLst/>
          <a:ahLst/>
          <a:cxnLst/>
          <a:rect l="0" t="0" r="0" b="0"/>
          <a:pathLst>
            <a:path>
              <a:moveTo>
                <a:pt x="0" y="544452"/>
              </a:moveTo>
              <a:lnTo>
                <a:pt x="253233" y="544452"/>
              </a:lnTo>
              <a:lnTo>
                <a:pt x="253233" y="0"/>
              </a:lnTo>
              <a:lnTo>
                <a:pt x="50646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535182" y="2074056"/>
          <a:ext cx="506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467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845" y="1733594"/>
          <a:ext cx="2532337" cy="7723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Despido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(20 </a:t>
          </a:r>
          <a:r>
            <a:rPr lang="es-ES" sz="800" kern="1200" dirty="0" smtClean="0">
              <a:solidFill>
                <a:schemeClr val="accent2"/>
              </a:solidFill>
            </a:rPr>
            <a:t>días para recurrir</a:t>
          </a:r>
          <a:r>
            <a:rPr lang="es-ES" sz="800" kern="1200" dirty="0" smtClean="0"/>
            <a:t>)</a:t>
          </a:r>
          <a:endParaRPr lang="es-ES" sz="800" kern="1200" dirty="0"/>
        </a:p>
      </dsp:txBody>
      <dsp:txXfrm>
        <a:off x="2845" y="1733594"/>
        <a:ext cx="2532337" cy="772362"/>
      </dsp:txXfrm>
    </dsp:sp>
    <dsp:sp modelId="{F3C92AF1-4121-4C1B-A871-0883A06B0FE5}">
      <dsp:nvSpPr>
        <dsp:cNvPr id="0" name=""/>
        <dsp:cNvSpPr/>
      </dsp:nvSpPr>
      <dsp:spPr>
        <a:xfrm>
          <a:off x="3041650" y="1733594"/>
          <a:ext cx="2532337" cy="7723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solidFill>
                <a:schemeClr val="accent2"/>
              </a:solidFill>
            </a:rPr>
            <a:t>1er paso: </a:t>
          </a:r>
          <a:r>
            <a:rPr lang="es-ES" sz="800" kern="1200" dirty="0" smtClean="0"/>
            <a:t>Conciliación</a:t>
          </a:r>
          <a:endParaRPr lang="es-ES" sz="800" kern="1200" dirty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(celebrarse en 15 días</a:t>
          </a:r>
          <a:r>
            <a:rPr lang="es-ES" sz="800" kern="1200" dirty="0" smtClean="0"/>
            <a:t>)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solidFill>
                <a:schemeClr val="accent2"/>
              </a:solidFill>
            </a:rPr>
            <a:t>No es trámite judicial</a:t>
          </a:r>
          <a:endParaRPr lang="es-ES" sz="800" kern="1200" dirty="0">
            <a:solidFill>
              <a:schemeClr val="accent2"/>
            </a:solidFill>
          </a:endParaRPr>
        </a:p>
      </dsp:txBody>
      <dsp:txXfrm>
        <a:off x="3041650" y="1733594"/>
        <a:ext cx="2532337" cy="772362"/>
      </dsp:txXfrm>
    </dsp:sp>
    <dsp:sp modelId="{3CE8D9E6-B14C-4C8F-B39B-448FA0C2E0D8}">
      <dsp:nvSpPr>
        <dsp:cNvPr id="0" name=""/>
        <dsp:cNvSpPr/>
      </dsp:nvSpPr>
      <dsp:spPr>
        <a:xfrm>
          <a:off x="6080455" y="1189142"/>
          <a:ext cx="2532337" cy="772362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Acuerdo</a:t>
          </a:r>
          <a:r>
            <a:rPr lang="es-ES" sz="800" kern="1200" dirty="0" smtClean="0">
              <a:solidFill>
                <a:schemeClr val="accent2"/>
              </a:solidFill>
            </a:rPr>
            <a:t>: se acaba el procedimiento y no hay juicio.</a:t>
          </a:r>
          <a:endParaRPr lang="es-ES" sz="800" kern="1200" dirty="0"/>
        </a:p>
      </dsp:txBody>
      <dsp:txXfrm>
        <a:off x="6080455" y="1189142"/>
        <a:ext cx="2532337" cy="772362"/>
      </dsp:txXfrm>
    </dsp:sp>
    <dsp:sp modelId="{AFBC0167-BC7F-4B74-827D-33C82BDD9CD7}">
      <dsp:nvSpPr>
        <dsp:cNvPr id="0" name=""/>
        <dsp:cNvSpPr/>
      </dsp:nvSpPr>
      <dsp:spPr>
        <a:xfrm>
          <a:off x="6080455" y="2278047"/>
          <a:ext cx="2532337" cy="772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Sin </a:t>
          </a:r>
          <a:r>
            <a:rPr lang="es-ES" sz="800" kern="1200" dirty="0" smtClean="0"/>
            <a:t>acuerdo: </a:t>
          </a:r>
          <a:r>
            <a:rPr lang="es-ES" sz="800" kern="1200" dirty="0" smtClean="0">
              <a:solidFill>
                <a:schemeClr val="accent2"/>
              </a:solidFill>
            </a:rPr>
            <a:t>entramos en magistratura de trabajo=vía judicial.</a:t>
          </a:r>
          <a:endParaRPr lang="es-ES" sz="800" kern="1200" dirty="0">
            <a:solidFill>
              <a:schemeClr val="accent2"/>
            </a:solidFill>
          </a:endParaRPr>
        </a:p>
      </dsp:txBody>
      <dsp:txXfrm>
        <a:off x="6080455" y="2278047"/>
        <a:ext cx="2532337" cy="772362"/>
      </dsp:txXfrm>
    </dsp:sp>
    <dsp:sp modelId="{8445D106-DD4D-4C41-BF3E-3E3AF4B75ADD}">
      <dsp:nvSpPr>
        <dsp:cNvPr id="0" name=""/>
        <dsp:cNvSpPr/>
      </dsp:nvSpPr>
      <dsp:spPr>
        <a:xfrm>
          <a:off x="9119260" y="681642"/>
          <a:ext cx="2532337" cy="108909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Despido </a:t>
          </a:r>
          <a:r>
            <a:rPr lang="es-ES" sz="800" kern="1200" dirty="0" smtClean="0"/>
            <a:t>procedente: </a:t>
          </a:r>
          <a:r>
            <a:rPr lang="es-ES" sz="800" kern="1200" dirty="0" smtClean="0">
              <a:solidFill>
                <a:schemeClr val="accent2"/>
              </a:solidFill>
            </a:rPr>
            <a:t>La empresa tenía razón (disciplinario u objetivo)</a:t>
          </a:r>
          <a:endParaRPr lang="es-ES" sz="800" kern="1200" dirty="0">
            <a:solidFill>
              <a:schemeClr val="accent2"/>
            </a:solidFill>
          </a:endParaRPr>
        </a:p>
      </dsp:txBody>
      <dsp:txXfrm>
        <a:off x="9119260" y="681642"/>
        <a:ext cx="2532337" cy="1089093"/>
      </dsp:txXfrm>
    </dsp:sp>
    <dsp:sp modelId="{48C465D3-0567-4473-B102-EDB49122192C}">
      <dsp:nvSpPr>
        <dsp:cNvPr id="0" name=""/>
        <dsp:cNvSpPr/>
      </dsp:nvSpPr>
      <dsp:spPr>
        <a:xfrm>
          <a:off x="9119260" y="2087277"/>
          <a:ext cx="2532337" cy="115462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Improcedente: </a:t>
          </a:r>
          <a:r>
            <a:rPr lang="es-ES" sz="800" kern="1200" dirty="0" smtClean="0">
              <a:solidFill>
                <a:schemeClr val="accent2"/>
              </a:solidFill>
            </a:rPr>
            <a:t>Se acepta la demanda del trabajador. La empresa en el plazo de 5 días tendrá que optar por una de estas 2 opciones: o readmitir al trabajador pagándole los salarios de tramitación (lo que debería haber cobrado mientras se haya alargado el proceso desde el despido) o indemnización de 33 días de salario por año trabajado y sin volver al puesto. Si es representante de los trabajadores, el trabajador es el que decide cual de las dos opciones realizar (seguir trabajando o cobrar).</a:t>
          </a:r>
          <a:endParaRPr lang="es-ES" sz="800" kern="1200" dirty="0">
            <a:solidFill>
              <a:schemeClr val="accent2"/>
            </a:solidFill>
          </a:endParaRPr>
        </a:p>
      </dsp:txBody>
      <dsp:txXfrm>
        <a:off x="9119260" y="2087277"/>
        <a:ext cx="2532337" cy="1154628"/>
      </dsp:txXfrm>
    </dsp:sp>
    <dsp:sp modelId="{68EACF5D-8DA5-4DDF-BEDF-427FE40C7E40}">
      <dsp:nvSpPr>
        <dsp:cNvPr id="0" name=""/>
        <dsp:cNvSpPr/>
      </dsp:nvSpPr>
      <dsp:spPr>
        <a:xfrm>
          <a:off x="9119260" y="3558448"/>
          <a:ext cx="2532337" cy="108836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Nulo: </a:t>
          </a:r>
          <a:r>
            <a:rPr lang="es-ES" sz="800" kern="1200" dirty="0" smtClean="0">
              <a:solidFill>
                <a:schemeClr val="accent2"/>
              </a:solidFill>
            </a:rPr>
            <a:t>Si en el despido se han lesionado  los derechos fundamentales (por embarazada, por religión, por raza, sexo, intimidad), será nulo, por lo que el trabajador será readmitido. Cobrará los salarios de tramitación.</a:t>
          </a:r>
          <a:endParaRPr lang="es-ES" sz="800" kern="1200" dirty="0">
            <a:solidFill>
              <a:schemeClr val="accent2"/>
            </a:solidFill>
          </a:endParaRPr>
        </a:p>
      </dsp:txBody>
      <dsp:txXfrm>
        <a:off x="9119260" y="3558448"/>
        <a:ext cx="2532337" cy="1088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986" y="1385865"/>
          <a:ext cx="2742587" cy="1251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/>
            <a:t>OPCIONES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(Debe ser notificado con una antelación mínima de 30 días)</a:t>
          </a:r>
        </a:p>
      </dsp:txBody>
      <dsp:txXfrm>
        <a:off x="38645" y="1422524"/>
        <a:ext cx="2669269" cy="1178310"/>
      </dsp:txXfrm>
    </dsp:sp>
    <dsp:sp modelId="{F88EAA99-1E1D-4FE8-9FAE-99F8C15B475D}">
      <dsp:nvSpPr>
        <dsp:cNvPr id="0" name=""/>
        <dsp:cNvSpPr/>
      </dsp:nvSpPr>
      <dsp:spPr>
        <a:xfrm rot="18289469">
          <a:off x="2448274" y="1422557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1410078"/>
        <a:ext cx="69077" cy="69077"/>
      </dsp:txXfrm>
    </dsp:sp>
    <dsp:sp modelId="{C3257237-F1C9-4F4C-A955-5B6EA16F32D2}">
      <dsp:nvSpPr>
        <dsp:cNvPr id="0" name=""/>
        <dsp:cNvSpPr/>
      </dsp:nvSpPr>
      <dsp:spPr>
        <a:xfrm>
          <a:off x="3533528" y="384458"/>
          <a:ext cx="2280377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>
              <a:solidFill>
                <a:schemeClr val="accent2"/>
              </a:solidFill>
            </a:rPr>
            <a:t>Yo podría: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Aceptar </a:t>
          </a:r>
          <a:r>
            <a:rPr lang="es-ES" sz="1000" kern="1200" dirty="0"/>
            <a:t>el traslado</a:t>
          </a:r>
        </a:p>
      </dsp:txBody>
      <dsp:txXfrm>
        <a:off x="3562413" y="413343"/>
        <a:ext cx="2222607" cy="928424"/>
      </dsp:txXfrm>
    </dsp:sp>
    <dsp:sp modelId="{DD5FBFB2-866B-4DAB-9E5A-E187F7F7BA95}">
      <dsp:nvSpPr>
        <dsp:cNvPr id="0" name=""/>
        <dsp:cNvSpPr/>
      </dsp:nvSpPr>
      <dsp:spPr>
        <a:xfrm>
          <a:off x="2744573" y="1989618"/>
          <a:ext cx="788955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788955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19327" y="1991955"/>
        <a:ext cx="39447" cy="39447"/>
      </dsp:txXfrm>
    </dsp:sp>
    <dsp:sp modelId="{14D5E894-16A6-4B43-ACA7-4DFA85A6DD1D}">
      <dsp:nvSpPr>
        <dsp:cNvPr id="0" name=""/>
        <dsp:cNvSpPr/>
      </dsp:nvSpPr>
      <dsp:spPr>
        <a:xfrm>
          <a:off x="3533528" y="1518582"/>
          <a:ext cx="2322152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extinguir el </a:t>
          </a:r>
          <a:r>
            <a:rPr lang="es-ES" sz="1000" kern="1200" dirty="0" smtClean="0"/>
            <a:t>contrato </a:t>
          </a:r>
          <a:r>
            <a:rPr lang="es-ES" sz="1000" kern="1200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sz="1000" kern="1200" dirty="0" err="1" smtClean="0">
              <a:solidFill>
                <a:schemeClr val="accent2"/>
              </a:solidFill>
            </a:rPr>
            <a:t>Ej</a:t>
          </a:r>
          <a:r>
            <a:rPr lang="es-ES" sz="1000" kern="1200" dirty="0" smtClean="0">
              <a:solidFill>
                <a:schemeClr val="accent2"/>
              </a:solidFill>
            </a:rPr>
            <a:t>: 100€diariosX10 años X20 días al año=20000€.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1547467"/>
        <a:ext cx="2264382" cy="928424"/>
      </dsp:txXfrm>
    </dsp:sp>
    <dsp:sp modelId="{8EDAC3DC-D128-4D73-8129-9426DCA05A2B}">
      <dsp:nvSpPr>
        <dsp:cNvPr id="0" name=""/>
        <dsp:cNvSpPr/>
      </dsp:nvSpPr>
      <dsp:spPr>
        <a:xfrm rot="3310531">
          <a:off x="2448274" y="2556680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2544202"/>
        <a:ext cx="69077" cy="69077"/>
      </dsp:txXfrm>
    </dsp:sp>
    <dsp:sp modelId="{367124F5-39B4-452A-B559-C800A5D27F1D}">
      <dsp:nvSpPr>
        <dsp:cNvPr id="0" name=""/>
        <dsp:cNvSpPr/>
      </dsp:nvSpPr>
      <dsp:spPr>
        <a:xfrm>
          <a:off x="3533528" y="2652705"/>
          <a:ext cx="2367833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acudir a los </a:t>
          </a:r>
          <a:r>
            <a:rPr lang="es-ES" sz="1000" kern="1200" dirty="0" smtClean="0"/>
            <a:t>tribunales: </a:t>
          </a:r>
          <a:r>
            <a:rPr lang="es-ES" sz="1000" kern="1200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2681590"/>
        <a:ext cx="2310063" cy="92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 smtClean="0"/>
            <a:t>Aceptar </a:t>
          </a:r>
          <a:r>
            <a:rPr lang="es-ES" sz="1700" u="sng" kern="1200" dirty="0" smtClean="0">
              <a:solidFill>
                <a:schemeClr val="accent2"/>
              </a:solidFill>
            </a:rPr>
            <a:t>la modificación </a:t>
          </a:r>
          <a:r>
            <a:rPr lang="es-ES" sz="1700" kern="1200" dirty="0" smtClean="0"/>
            <a:t>y </a:t>
          </a:r>
          <a:r>
            <a:rPr lang="es-ES" sz="1700" kern="1200" dirty="0"/>
            <a:t>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Cuando afecta a la jornada, el horario, los turnos o la remuneración o una movilidad funcional que excede los límites </a:t>
          </a:r>
          <a:r>
            <a:rPr lang="es-ES" sz="1600" kern="1200" dirty="0" smtClean="0"/>
            <a:t>estudiados. </a:t>
          </a:r>
          <a:r>
            <a:rPr lang="es-ES" sz="1600" kern="12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kern="1200" dirty="0">
            <a:solidFill>
              <a:schemeClr val="accent2"/>
            </a:solidFill>
          </a:endParaRP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8770" y="1644311"/>
          <a:ext cx="1905247" cy="95262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Causas: </a:t>
          </a:r>
          <a:r>
            <a:rPr lang="es-ES" sz="1000" kern="1200" dirty="0" smtClean="0">
              <a:solidFill>
                <a:schemeClr val="accent5"/>
              </a:solidFill>
            </a:rPr>
            <a:t>Es constatable y demostrable, OBJETIVOS.</a:t>
          </a:r>
          <a:endParaRPr lang="es-ES" sz="1000" kern="1200" dirty="0">
            <a:solidFill>
              <a:schemeClr val="accent5"/>
            </a:solidFill>
          </a:endParaRPr>
        </a:p>
      </dsp:txBody>
      <dsp:txXfrm>
        <a:off x="646671" y="1672212"/>
        <a:ext cx="1849445" cy="896821"/>
      </dsp:txXfrm>
    </dsp:sp>
    <dsp:sp modelId="{ABE742C3-422F-478B-A44D-0E07C56E4967}">
      <dsp:nvSpPr>
        <dsp:cNvPr id="0" name=""/>
        <dsp:cNvSpPr/>
      </dsp:nvSpPr>
      <dsp:spPr>
        <a:xfrm rot="17692822">
          <a:off x="1999370" y="1278770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59782" y="1253700"/>
        <a:ext cx="90569" cy="90569"/>
      </dsp:txXfrm>
    </dsp:sp>
    <dsp:sp modelId="{122EEA67-1A19-47E7-9FC3-2E14C69B2870}">
      <dsp:nvSpPr>
        <dsp:cNvPr id="0" name=""/>
        <dsp:cNvSpPr/>
      </dsp:nvSpPr>
      <dsp:spPr>
        <a:xfrm>
          <a:off x="3286117" y="1035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Ineptitud</a:t>
          </a:r>
          <a:r>
            <a:rPr lang="es-ES" sz="1000" kern="1200" dirty="0" smtClean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sz="1000" kern="1200" dirty="0"/>
        </a:p>
      </dsp:txBody>
      <dsp:txXfrm>
        <a:off x="3314018" y="28936"/>
        <a:ext cx="1849445" cy="896821"/>
      </dsp:txXfrm>
    </dsp:sp>
    <dsp:sp modelId="{1DE4D102-94AE-473F-B132-6BF5DB50AAF5}">
      <dsp:nvSpPr>
        <dsp:cNvPr id="0" name=""/>
        <dsp:cNvSpPr/>
      </dsp:nvSpPr>
      <dsp:spPr>
        <a:xfrm rot="19457599">
          <a:off x="2435803" y="1826529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81604" y="1823280"/>
        <a:ext cx="46926" cy="46926"/>
      </dsp:txXfrm>
    </dsp:sp>
    <dsp:sp modelId="{AACB3B1A-F078-4493-A0A3-0B505AF88AC8}">
      <dsp:nvSpPr>
        <dsp:cNvPr id="0" name=""/>
        <dsp:cNvSpPr/>
      </dsp:nvSpPr>
      <dsp:spPr>
        <a:xfrm>
          <a:off x="3286117" y="1096552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Falta de adaptación a modificaciones </a:t>
          </a:r>
          <a:r>
            <a:rPr lang="es-ES" sz="1000" kern="1200" dirty="0" err="1" smtClean="0"/>
            <a:t>técnicas:</a:t>
          </a:r>
          <a:r>
            <a:rPr lang="es-ES" sz="1000" kern="1200" dirty="0" err="1" smtClean="0">
              <a:solidFill>
                <a:schemeClr val="accent2"/>
              </a:solidFill>
            </a:rPr>
            <a:t>Tiene</a:t>
          </a:r>
          <a:r>
            <a:rPr lang="es-ES" sz="1000" kern="1200" dirty="0" smtClean="0">
              <a:solidFill>
                <a:schemeClr val="accent2"/>
              </a:solidFill>
            </a:rPr>
            <a:t> que haber transcurrido 2 meses entre la bonificación o el curso de formación que explique esa preparación.</a:t>
          </a:r>
          <a:r>
            <a:rPr lang="es-ES" sz="1000" kern="1200" dirty="0" smtClean="0"/>
            <a:t> </a:t>
          </a:r>
          <a:endParaRPr lang="es-ES" sz="1000" kern="1200" dirty="0"/>
        </a:p>
      </dsp:txBody>
      <dsp:txXfrm>
        <a:off x="3314018" y="1124453"/>
        <a:ext cx="1849445" cy="896821"/>
      </dsp:txXfrm>
    </dsp:sp>
    <dsp:sp modelId="{93DF4630-DE7F-4E6B-9CD9-B412BB4FC092}">
      <dsp:nvSpPr>
        <dsp:cNvPr id="0" name=""/>
        <dsp:cNvSpPr/>
      </dsp:nvSpPr>
      <dsp:spPr>
        <a:xfrm rot="2142401">
          <a:off x="2435803" y="2374288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81604" y="2371039"/>
        <a:ext cx="46926" cy="46926"/>
      </dsp:txXfrm>
    </dsp:sp>
    <dsp:sp modelId="{9B7F4E03-BCB2-448C-B434-D71934BB4E43}">
      <dsp:nvSpPr>
        <dsp:cNvPr id="0" name=""/>
        <dsp:cNvSpPr/>
      </dsp:nvSpPr>
      <dsp:spPr>
        <a:xfrm>
          <a:off x="3286117" y="2192070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Causas técnicas, económicas u </a:t>
          </a:r>
          <a:r>
            <a:rPr lang="es-ES" sz="1000" kern="1200" dirty="0" smtClean="0"/>
            <a:t>organizativas: </a:t>
          </a:r>
          <a:r>
            <a:rPr lang="es-ES" sz="1000" kern="1200" dirty="0" smtClean="0">
              <a:solidFill>
                <a:schemeClr val="accent2"/>
              </a:solidFill>
            </a:rPr>
            <a:t>ERES y ERTES, así como despidos por causas activas.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314018" y="2219971"/>
        <a:ext cx="1849445" cy="896821"/>
      </dsp:txXfrm>
    </dsp:sp>
    <dsp:sp modelId="{A2567BC8-D663-42B5-BF0B-70DC3F0E0CA2}">
      <dsp:nvSpPr>
        <dsp:cNvPr id="0" name=""/>
        <dsp:cNvSpPr/>
      </dsp:nvSpPr>
      <dsp:spPr>
        <a:xfrm rot="3907178">
          <a:off x="1999370" y="2922046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59782" y="2896976"/>
        <a:ext cx="90569" cy="90569"/>
      </dsp:txXfrm>
    </dsp:sp>
    <dsp:sp modelId="{AFC7AC5E-49DA-4ABA-B4CC-325B8F24C8C7}">
      <dsp:nvSpPr>
        <dsp:cNvPr id="0" name=""/>
        <dsp:cNvSpPr/>
      </dsp:nvSpPr>
      <dsp:spPr>
        <a:xfrm>
          <a:off x="3286117" y="3287587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Falta de </a:t>
          </a:r>
          <a:r>
            <a:rPr lang="es-ES" sz="1000" kern="1200" dirty="0" smtClean="0"/>
            <a:t>presupuesto: </a:t>
          </a:r>
          <a:r>
            <a:rPr lang="es-ES" sz="1000" kern="1200" dirty="0" smtClean="0">
              <a:solidFill>
                <a:schemeClr val="accent2"/>
              </a:solidFill>
            </a:rPr>
            <a:t>Falta de dotación presupuestaria.</a:t>
          </a:r>
          <a:endParaRPr lang="es-ES" sz="1000" kern="1200" dirty="0"/>
        </a:p>
      </dsp:txBody>
      <dsp:txXfrm>
        <a:off x="3314018" y="3315488"/>
        <a:ext cx="1849445" cy="896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792692" y="1861057"/>
          <a:ext cx="1484536" cy="1484536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Requisitos</a:t>
          </a:r>
        </a:p>
      </dsp:txBody>
      <dsp:txXfrm>
        <a:off x="2010097" y="2078462"/>
        <a:ext cx="1049726" cy="1049726"/>
      </dsp:txXfrm>
    </dsp:sp>
    <dsp:sp modelId="{56F48C7C-3766-4EE1-9546-EFD3F38022F1}">
      <dsp:nvSpPr>
        <dsp:cNvPr id="0" name=""/>
        <dsp:cNvSpPr/>
      </dsp:nvSpPr>
      <dsp:spPr>
        <a:xfrm rot="12900000">
          <a:off x="754499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60094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Comunicación </a:t>
          </a:r>
          <a:r>
            <a:rPr lang="es-ES" sz="1100" kern="1200" dirty="0" smtClean="0">
              <a:solidFill>
                <a:schemeClr val="accent2"/>
              </a:solidFill>
            </a:rPr>
            <a:t>POR ESCRITO </a:t>
          </a:r>
          <a:r>
            <a:rPr lang="es-ES" sz="1100" kern="1200" dirty="0"/>
            <a:t>y </a:t>
          </a:r>
          <a:r>
            <a:rPr lang="es-ES" sz="1100" kern="1200" dirty="0" smtClean="0"/>
            <a:t>preaviso </a:t>
          </a:r>
          <a:r>
            <a:rPr lang="es-ES" sz="1100" kern="1200" dirty="0" smtClean="0">
              <a:solidFill>
                <a:schemeClr val="accent2"/>
              </a:solidFill>
            </a:rPr>
            <a:t>DE 15 DÍAS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193139" y="903102"/>
        <a:ext cx="1344219" cy="1062157"/>
      </dsp:txXfrm>
    </dsp:sp>
    <dsp:sp modelId="{610E5F45-9587-4524-801B-4F46BF8E0C6B}">
      <dsp:nvSpPr>
        <dsp:cNvPr id="0" name=""/>
        <dsp:cNvSpPr/>
      </dsp:nvSpPr>
      <dsp:spPr>
        <a:xfrm rot="16200000">
          <a:off x="1922566" y="965832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829806" y="860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Indemnización </a:t>
          </a:r>
          <a:r>
            <a:rPr lang="es-ES" sz="1100" kern="1200" dirty="0" smtClean="0">
              <a:solidFill>
                <a:schemeClr val="accent2"/>
              </a:solidFill>
            </a:rPr>
            <a:t>20 DIAS DE SALARIO POR AÑO TRABAJADO 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1862851" y="33905"/>
        <a:ext cx="1344219" cy="1062157"/>
      </dsp:txXfrm>
    </dsp:sp>
    <dsp:sp modelId="{35BEEC0D-7B93-4330-8AC1-D7B7DC3AD786}">
      <dsp:nvSpPr>
        <dsp:cNvPr id="0" name=""/>
        <dsp:cNvSpPr/>
      </dsp:nvSpPr>
      <dsp:spPr>
        <a:xfrm rot="19500000">
          <a:off x="3090633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499517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Licencia: </a:t>
          </a:r>
          <a:r>
            <a:rPr lang="es-ES" sz="1100" kern="1200" dirty="0" smtClean="0">
              <a:solidFill>
                <a:schemeClr val="accent2"/>
              </a:solidFill>
            </a:rPr>
            <a:t>PERMISO RETRIBUIDO DE 6 HORAS A LA SEMANA PARA BÚSQUEDA DE TRABAJO DURANTE ESOS 15 DÍAS.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3532562" y="903102"/>
        <a:ext cx="1344219" cy="1062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684511" y="3146367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2775962"/>
              </a:lnTo>
              <a:lnTo>
                <a:pt x="485608" y="27759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2856862" y="4463895"/>
        <a:ext cx="140905" cy="140905"/>
      </dsp:txXfrm>
    </dsp:sp>
    <dsp:sp modelId="{A96E31BE-B69D-4248-90E4-57FC884DC1AE}">
      <dsp:nvSpPr>
        <dsp:cNvPr id="0" name=""/>
        <dsp:cNvSpPr/>
      </dsp:nvSpPr>
      <dsp:spPr>
        <a:xfrm>
          <a:off x="2684511" y="3146367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1850641"/>
              </a:lnTo>
              <a:lnTo>
                <a:pt x="485608" y="18506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79483" y="4023856"/>
        <a:ext cx="95664" cy="95664"/>
      </dsp:txXfrm>
    </dsp:sp>
    <dsp:sp modelId="{D194056A-5F15-4263-B647-FE34B268BA1F}">
      <dsp:nvSpPr>
        <dsp:cNvPr id="0" name=""/>
        <dsp:cNvSpPr/>
      </dsp:nvSpPr>
      <dsp:spPr>
        <a:xfrm>
          <a:off x="2684511" y="3146367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925320"/>
              </a:lnTo>
              <a:lnTo>
                <a:pt x="485608" y="9253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01190" y="3582902"/>
        <a:ext cx="52250" cy="52250"/>
      </dsp:txXfrm>
    </dsp:sp>
    <dsp:sp modelId="{41F54B91-BE45-4141-8C82-FAF4C52F39AC}">
      <dsp:nvSpPr>
        <dsp:cNvPr id="0" name=""/>
        <dsp:cNvSpPr/>
      </dsp:nvSpPr>
      <dsp:spPr>
        <a:xfrm>
          <a:off x="2684511" y="3100647"/>
          <a:ext cx="485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60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15175" y="3134227"/>
        <a:ext cx="24280" cy="24280"/>
      </dsp:txXfrm>
    </dsp:sp>
    <dsp:sp modelId="{E4BDFBF6-CD3F-4EDC-84D4-945499D7E230}">
      <dsp:nvSpPr>
        <dsp:cNvPr id="0" name=""/>
        <dsp:cNvSpPr/>
      </dsp:nvSpPr>
      <dsp:spPr>
        <a:xfrm>
          <a:off x="2684511" y="2221046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925320"/>
              </a:moveTo>
              <a:lnTo>
                <a:pt x="242804" y="925320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01190" y="2657581"/>
        <a:ext cx="52250" cy="52250"/>
      </dsp:txXfrm>
    </dsp:sp>
    <dsp:sp modelId="{5427463C-2BF3-434A-8C26-87F0928F2452}">
      <dsp:nvSpPr>
        <dsp:cNvPr id="0" name=""/>
        <dsp:cNvSpPr/>
      </dsp:nvSpPr>
      <dsp:spPr>
        <a:xfrm>
          <a:off x="2684511" y="1295725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1850641"/>
              </a:moveTo>
              <a:lnTo>
                <a:pt x="242804" y="1850641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79483" y="2173214"/>
        <a:ext cx="95664" cy="95664"/>
      </dsp:txXfrm>
    </dsp:sp>
    <dsp:sp modelId="{6C1542E1-61B5-454E-B9A5-B509F20820CB}">
      <dsp:nvSpPr>
        <dsp:cNvPr id="0" name=""/>
        <dsp:cNvSpPr/>
      </dsp:nvSpPr>
      <dsp:spPr>
        <a:xfrm>
          <a:off x="2684511" y="370404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2775962"/>
              </a:moveTo>
              <a:lnTo>
                <a:pt x="242804" y="2775962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2856862" y="1687933"/>
        <a:ext cx="140905" cy="140905"/>
      </dsp:txXfrm>
    </dsp:sp>
    <dsp:sp modelId="{AD63324D-7AD3-484F-8069-73923C0080C3}">
      <dsp:nvSpPr>
        <dsp:cNvPr id="0" name=""/>
        <dsp:cNvSpPr/>
      </dsp:nvSpPr>
      <dsp:spPr>
        <a:xfrm rot="16200000">
          <a:off x="366338" y="2776239"/>
          <a:ext cx="3896087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/>
            <a:t>Causas</a:t>
          </a:r>
        </a:p>
      </dsp:txBody>
      <dsp:txXfrm>
        <a:off x="366338" y="2776239"/>
        <a:ext cx="3896087" cy="740256"/>
      </dsp:txXfrm>
    </dsp:sp>
    <dsp:sp modelId="{6272166E-FFDE-4E63-B5B5-F06FCA0B66AB}">
      <dsp:nvSpPr>
        <dsp:cNvPr id="0" name=""/>
        <dsp:cNvSpPr/>
      </dsp:nvSpPr>
      <dsp:spPr>
        <a:xfrm>
          <a:off x="3170119" y="276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Faltas no justificadas de asistencia o </a:t>
          </a:r>
          <a:r>
            <a:rPr lang="es-ES" sz="1700" kern="1200" dirty="0" smtClean="0"/>
            <a:t>puntualidad </a:t>
          </a:r>
          <a:r>
            <a:rPr lang="es-ES" sz="1700" kern="1200" dirty="0" smtClean="0">
              <a:solidFill>
                <a:schemeClr val="accent2"/>
              </a:solidFill>
            </a:rPr>
            <a:t>TIENE QUE SER REITERADA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276"/>
        <a:ext cx="2428041" cy="740256"/>
      </dsp:txXfrm>
    </dsp:sp>
    <dsp:sp modelId="{0E1F7500-632D-4ACA-82B3-CC81476BC5F0}">
      <dsp:nvSpPr>
        <dsp:cNvPr id="0" name=""/>
        <dsp:cNvSpPr/>
      </dsp:nvSpPr>
      <dsp:spPr>
        <a:xfrm>
          <a:off x="3170119" y="925597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Desobediencia: </a:t>
          </a:r>
          <a:r>
            <a:rPr lang="es-ES" sz="1700" kern="1200" dirty="0" smtClean="0">
              <a:solidFill>
                <a:schemeClr val="accent2"/>
              </a:solidFill>
            </a:rPr>
            <a:t>ANTE INCUMPLIMIENTO DE ORDENES.</a:t>
          </a:r>
          <a:endParaRPr lang="es-ES" sz="1700" kern="1200" dirty="0"/>
        </a:p>
      </dsp:txBody>
      <dsp:txXfrm>
        <a:off x="3170119" y="925597"/>
        <a:ext cx="2428041" cy="740256"/>
      </dsp:txXfrm>
    </dsp:sp>
    <dsp:sp modelId="{CCFF9BAA-4E64-470D-A99A-C0C2FA540B0A}">
      <dsp:nvSpPr>
        <dsp:cNvPr id="0" name=""/>
        <dsp:cNvSpPr/>
      </dsp:nvSpPr>
      <dsp:spPr>
        <a:xfrm>
          <a:off x="3170119" y="1850918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Ofensas: </a:t>
          </a:r>
          <a:r>
            <a:rPr lang="es-ES" sz="1700" kern="1200" dirty="0" smtClean="0">
              <a:solidFill>
                <a:schemeClr val="accent2"/>
              </a:solidFill>
            </a:rPr>
            <a:t>¡OJO! PUEDE SER FUERA DEL PUESTO DEL TRABAJO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1850918"/>
        <a:ext cx="2428041" cy="740256"/>
      </dsp:txXfrm>
    </dsp:sp>
    <dsp:sp modelId="{0E62210B-19F9-4D72-A383-D3B57A9142B6}">
      <dsp:nvSpPr>
        <dsp:cNvPr id="0" name=""/>
        <dsp:cNvSpPr/>
      </dsp:nvSpPr>
      <dsp:spPr>
        <a:xfrm>
          <a:off x="3170119" y="2776239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Lesión de la buena </a:t>
          </a:r>
          <a:r>
            <a:rPr lang="es-ES" sz="1700" kern="1200" dirty="0" smtClean="0"/>
            <a:t>fe: </a:t>
          </a:r>
          <a:r>
            <a:rPr lang="es-ES" sz="1700" kern="1200" dirty="0" smtClean="0">
              <a:solidFill>
                <a:schemeClr val="accent2"/>
              </a:solidFill>
            </a:rPr>
            <a:t>ENGAÑOS.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2776239"/>
        <a:ext cx="2428041" cy="740256"/>
      </dsp:txXfrm>
    </dsp:sp>
    <dsp:sp modelId="{157698DD-AC31-4F2B-A2CD-B4CC4C59E579}">
      <dsp:nvSpPr>
        <dsp:cNvPr id="0" name=""/>
        <dsp:cNvSpPr/>
      </dsp:nvSpPr>
      <dsp:spPr>
        <a:xfrm>
          <a:off x="3170119" y="370156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Disminución del </a:t>
          </a:r>
          <a:r>
            <a:rPr lang="es-ES" sz="1700" kern="1200" dirty="0" smtClean="0"/>
            <a:t>rendimiento: </a:t>
          </a:r>
          <a:r>
            <a:rPr lang="es-ES" sz="1700" kern="1200" dirty="0" smtClean="0">
              <a:solidFill>
                <a:schemeClr val="accent2"/>
              </a:solidFill>
            </a:rPr>
            <a:t>DEMOSTRABLE</a:t>
          </a:r>
          <a:r>
            <a:rPr lang="es-ES" sz="1700" kern="1200" dirty="0" smtClean="0"/>
            <a:t>.</a:t>
          </a:r>
          <a:endParaRPr lang="es-ES" sz="1700" kern="1200" dirty="0"/>
        </a:p>
      </dsp:txBody>
      <dsp:txXfrm>
        <a:off x="3170119" y="3701560"/>
        <a:ext cx="2428041" cy="740256"/>
      </dsp:txXfrm>
    </dsp:sp>
    <dsp:sp modelId="{6ED76A72-053D-4BBF-A98C-B27E339DFB47}">
      <dsp:nvSpPr>
        <dsp:cNvPr id="0" name=""/>
        <dsp:cNvSpPr/>
      </dsp:nvSpPr>
      <dsp:spPr>
        <a:xfrm>
          <a:off x="3170119" y="462688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Embriaguez </a:t>
          </a:r>
          <a:r>
            <a:rPr lang="es-ES" sz="1700" kern="1200" dirty="0" smtClean="0">
              <a:solidFill>
                <a:schemeClr val="accent2"/>
              </a:solidFill>
            </a:rPr>
            <a:t>(HABITUAL) </a:t>
          </a:r>
          <a:r>
            <a:rPr lang="es-ES" sz="1700" kern="1200" dirty="0"/>
            <a:t>o toxicomanía</a:t>
          </a:r>
        </a:p>
      </dsp:txBody>
      <dsp:txXfrm>
        <a:off x="3170119" y="4626880"/>
        <a:ext cx="2428041" cy="740256"/>
      </dsp:txXfrm>
    </dsp:sp>
    <dsp:sp modelId="{0A34673E-29D6-42DA-BCD7-FA9EB4708D74}">
      <dsp:nvSpPr>
        <dsp:cNvPr id="0" name=""/>
        <dsp:cNvSpPr/>
      </dsp:nvSpPr>
      <dsp:spPr>
        <a:xfrm>
          <a:off x="3170119" y="5552201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Acoso: </a:t>
          </a:r>
          <a:endParaRPr lang="es-ES" sz="1700" kern="1200" dirty="0"/>
        </a:p>
      </dsp:txBody>
      <dsp:txXfrm>
        <a:off x="3170119" y="5552201"/>
        <a:ext cx="2428041" cy="74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74 horas.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</a:t>
            </a:r>
            <a:r>
              <a:rPr lang="es-ES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Hasta el 20 de mayo.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747671" y="1833971"/>
            <a:ext cx="4190556" cy="3983848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Pueden ser por 3 motivos: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A</a:t>
            </a:r>
            <a:r>
              <a:rPr lang="es-ES" sz="1800" dirty="0"/>
              <a:t>. Movilidad </a:t>
            </a:r>
            <a:r>
              <a:rPr lang="es-ES" sz="1800" dirty="0" smtClean="0"/>
              <a:t>funcional: </a:t>
            </a:r>
            <a:r>
              <a:rPr lang="es-ES" sz="1800" dirty="0" smtClean="0">
                <a:solidFill>
                  <a:schemeClr val="accent2"/>
                </a:solidFill>
              </a:rPr>
              <a:t>Cambio de actividad o funciones.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</a:t>
            </a:r>
            <a:r>
              <a:rPr lang="es-ES" sz="1800" dirty="0" smtClean="0"/>
              <a:t>geográfica: </a:t>
            </a:r>
            <a:r>
              <a:rPr lang="es-ES" sz="1800" dirty="0" smtClean="0">
                <a:solidFill>
                  <a:schemeClr val="accent2"/>
                </a:solidFill>
              </a:rPr>
              <a:t>desplazamiento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La empresa no necesita ninguna causa. Me pueden cambiar de proyecto.</a:t>
            </a:r>
            <a:endParaRPr lang="es-ES" sz="1600" dirty="0"/>
          </a:p>
          <a:p>
            <a:pPr lvl="1" algn="just">
              <a:lnSpc>
                <a:spcPct val="120000"/>
              </a:lnSpc>
            </a:pPr>
            <a:r>
              <a:rPr lang="es-ES" sz="1600" dirty="0" smtClean="0"/>
              <a:t>Retribución: </a:t>
            </a:r>
            <a:r>
              <a:rPr lang="es-ES" sz="1600" dirty="0" smtClean="0">
                <a:solidFill>
                  <a:schemeClr val="accent2"/>
                </a:solidFill>
              </a:rPr>
              <a:t>La misma, no afecta.</a:t>
            </a:r>
            <a:endParaRPr lang="es-ES" sz="1600" dirty="0">
              <a:solidFill>
                <a:schemeClr val="accent2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Debe existir una causa real. Puede ser de carácter técnico u organizativo.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El estrictamente necesario, no puede perdurar en el tiempo.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Tiene que informarse a los representantes de los trabajadores.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</a:t>
            </a:r>
            <a:r>
              <a:rPr lang="es-ES" sz="1600" dirty="0" smtClean="0"/>
              <a:t>salario. </a:t>
            </a:r>
            <a:r>
              <a:rPr lang="es-ES" sz="1600" dirty="0" smtClean="0">
                <a:solidFill>
                  <a:schemeClr val="accent2"/>
                </a:solidFill>
              </a:rPr>
              <a:t>Por el tiempo imprescindible pero el salario será el de mi grupo superior.</a:t>
            </a:r>
            <a:endParaRPr lang="es-ES" sz="1600" dirty="0">
              <a:solidFill>
                <a:schemeClr val="accent2"/>
              </a:solidFill>
            </a:endParaRP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</a:t>
            </a:r>
            <a:r>
              <a:rPr lang="es-ES" sz="1600" dirty="0" smtClean="0"/>
              <a:t>Salario </a:t>
            </a:r>
            <a:r>
              <a:rPr lang="es-ES" sz="1600" dirty="0" smtClean="0">
                <a:solidFill>
                  <a:schemeClr val="accent2"/>
                </a:solidFill>
              </a:rPr>
              <a:t>el del grupo superior y el trabajador tendrá derecho a un ascenso si la mo</a:t>
            </a:r>
            <a:r>
              <a:rPr lang="es-ES" sz="1600" dirty="0" smtClean="0"/>
              <a:t>vilidad es </a:t>
            </a:r>
            <a:r>
              <a:rPr lang="es-ES" sz="1600" dirty="0"/>
              <a:t>superior a 6 meses en un año u 8 </a:t>
            </a:r>
            <a:r>
              <a:rPr lang="es-ES" sz="1600" dirty="0" smtClean="0">
                <a:solidFill>
                  <a:schemeClr val="accent2"/>
                </a:solidFill>
              </a:rPr>
              <a:t>meses</a:t>
            </a:r>
            <a:r>
              <a:rPr lang="es-ES" sz="1600" dirty="0" smtClean="0"/>
              <a:t> </a:t>
            </a:r>
            <a:r>
              <a:rPr lang="es-ES" sz="1600" dirty="0"/>
              <a:t>durante </a:t>
            </a:r>
            <a:r>
              <a:rPr lang="es-ES" sz="1600" dirty="0" smtClean="0"/>
              <a:t>dos años.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endParaRPr lang="es-E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marL="0" indent="0" algn="ctr">
              <a:buNone/>
            </a:pPr>
            <a:r>
              <a:rPr lang="es-ES" sz="3200" b="1" dirty="0"/>
              <a:t>B. Movilidad </a:t>
            </a:r>
            <a:r>
              <a:rPr lang="es-ES" sz="3200" b="1" dirty="0" smtClean="0"/>
              <a:t>geográfica: </a:t>
            </a:r>
            <a:r>
              <a:rPr lang="es-ES" sz="1800" b="1" dirty="0" smtClean="0">
                <a:solidFill>
                  <a:schemeClr val="accent2"/>
                </a:solidFill>
              </a:rPr>
              <a:t>Motivos, pueden ser técnicos, organizativas o económicas</a:t>
            </a:r>
            <a:endParaRPr lang="es-ES" sz="1800" b="1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029728"/>
            <a:ext cx="5359044" cy="5410543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  <a:r>
              <a:rPr lang="es-ES" sz="1600" b="1" dirty="0" smtClean="0">
                <a:solidFill>
                  <a:schemeClr val="accent2"/>
                </a:solidFill>
              </a:rPr>
              <a:t>Menos de 12 meses en un periodo de tres años.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088968"/>
            <a:ext cx="5722736" cy="5403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</a:t>
            </a:r>
            <a:r>
              <a:rPr lang="es-ES" sz="1600" dirty="0" smtClean="0"/>
              <a:t>. </a:t>
            </a:r>
            <a:r>
              <a:rPr lang="es-ES" sz="1600" dirty="0" smtClean="0">
                <a:solidFill>
                  <a:schemeClr val="accent2"/>
                </a:solidFill>
              </a:rPr>
              <a:t>Puedo ir y volver.</a:t>
            </a:r>
            <a:endParaRPr lang="es-ES" sz="1600" dirty="0">
              <a:solidFill>
                <a:schemeClr val="accent2"/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987931"/>
              </p:ext>
            </p:extLst>
          </p:nvPr>
        </p:nvGraphicFramePr>
        <p:xfrm>
          <a:off x="158033" y="2552007"/>
          <a:ext cx="5903348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 flipH="1">
            <a:off x="6273998" y="1088968"/>
            <a:ext cx="1" cy="50375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" y="2748663"/>
            <a:ext cx="5134960" cy="24800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</a:t>
            </a:r>
            <a:r>
              <a:rPr lang="es-ES" sz="2000" b="1" dirty="0" smtClean="0"/>
              <a:t>? </a:t>
            </a:r>
            <a:r>
              <a:rPr lang="es-ES" sz="1800" dirty="0" smtClean="0">
                <a:solidFill>
                  <a:schemeClr val="accent2"/>
                </a:solidFill>
              </a:rPr>
              <a:t>Cuando al trabajador le modifican el horario, la jornada, la retribución… </a:t>
            </a:r>
            <a:endParaRPr lang="es-ES" sz="18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51530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s-ES" sz="1800" dirty="0" smtClean="0"/>
              <a:t>Interrupción temporal del contrato del trabajo, con la idea de que se reanude.</a:t>
            </a:r>
          </a:p>
          <a:p>
            <a:pPr algn="just"/>
            <a:r>
              <a:rPr lang="es-ES" sz="1800" dirty="0" smtClean="0"/>
              <a:t>Las obligaciones quedan suspendidas durante la suspensión, por lo que ni el trabajador trabaja, ni la empresa paga.</a:t>
            </a:r>
          </a:p>
          <a:p>
            <a:pPr algn="just"/>
            <a:r>
              <a:rPr lang="es-ES" sz="1800" dirty="0" smtClean="0"/>
              <a:t>Incapacidades, Huelgas, </a:t>
            </a:r>
            <a:r>
              <a:rPr lang="es-ES" sz="1800" dirty="0" smtClean="0">
                <a:solidFill>
                  <a:schemeClr val="accent2"/>
                </a:solidFill>
              </a:rPr>
              <a:t>excedencias</a:t>
            </a:r>
            <a:r>
              <a:rPr lang="es-ES" sz="1800" dirty="0"/>
              <a:t>.</a:t>
            </a:r>
            <a:r>
              <a:rPr lang="es-ES" sz="1800" dirty="0" smtClean="0"/>
              <a:t> </a:t>
            </a:r>
          </a:p>
          <a:p>
            <a:pPr marL="0" indent="0" algn="just">
              <a:buNone/>
            </a:pPr>
            <a:endParaRPr lang="es-ES" sz="1800" dirty="0" smtClean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EXCEDENCIAS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4466093"/>
              </p:ext>
            </p:extLst>
          </p:nvPr>
        </p:nvGraphicFramePr>
        <p:xfrm>
          <a:off x="947649" y="2463799"/>
          <a:ext cx="10066716" cy="2503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424">
                  <a:extLst>
                    <a:ext uri="{9D8B030D-6E8A-4147-A177-3AD203B41FA5}">
                      <a16:colId xmlns:a16="http://schemas.microsoft.com/office/drawing/2014/main" val="2042351244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2594602404"/>
                    </a:ext>
                  </a:extLst>
                </a:gridCol>
                <a:gridCol w="2011679">
                  <a:extLst>
                    <a:ext uri="{9D8B030D-6E8A-4147-A177-3AD203B41FA5}">
                      <a16:colId xmlns:a16="http://schemas.microsoft.com/office/drawing/2014/main" val="2101602472"/>
                    </a:ext>
                  </a:extLst>
                </a:gridCol>
                <a:gridCol w="3557849">
                  <a:extLst>
                    <a:ext uri="{9D8B030D-6E8A-4147-A177-3AD203B41FA5}">
                      <a16:colId xmlns:a16="http://schemas.microsoft.com/office/drawing/2014/main" val="550027907"/>
                    </a:ext>
                  </a:extLst>
                </a:gridCol>
              </a:tblGrid>
              <a:tr h="531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UTILIDAD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DURACIÓN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CARACTERÍSTICAS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19912"/>
                  </a:ext>
                </a:extLst>
              </a:tr>
              <a:tr h="8866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Voluntaria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Interés particular del trabajador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&gt;</a:t>
                      </a:r>
                      <a:r>
                        <a:rPr lang="es-ES" sz="1100" kern="100">
                          <a:effectLst/>
                        </a:rPr>
                        <a:t>4 meses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&lt; 5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Hay que tener un año de </a:t>
                      </a:r>
                      <a:r>
                        <a:rPr lang="es-ES" sz="1100" kern="100" dirty="0" smtClean="0">
                          <a:effectLst/>
                        </a:rPr>
                        <a:t>antigüedad.</a:t>
                      </a:r>
                      <a:endParaRPr lang="es-ES" sz="11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¡Ojo! </a:t>
                      </a:r>
                      <a:r>
                        <a:rPr lang="es-ES" sz="1100" kern="100" dirty="0" smtClean="0">
                          <a:effectLst/>
                        </a:rPr>
                        <a:t>No </a:t>
                      </a:r>
                      <a:r>
                        <a:rPr lang="es-ES" sz="1100" kern="100" dirty="0">
                          <a:effectLst/>
                        </a:rPr>
                        <a:t>computa a efectos de </a:t>
                      </a:r>
                      <a:r>
                        <a:rPr lang="es-ES" sz="1100" kern="100" dirty="0" smtClean="0">
                          <a:effectLst/>
                        </a:rPr>
                        <a:t>antigüedad.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 smtClean="0">
                          <a:effectLst/>
                        </a:rPr>
                        <a:t>No </a:t>
                      </a:r>
                      <a:r>
                        <a:rPr lang="es-ES" sz="1100" kern="100" dirty="0">
                          <a:effectLst/>
                        </a:rPr>
                        <a:t>se reserva puesto de </a:t>
                      </a:r>
                      <a:r>
                        <a:rPr lang="es-ES" sz="1100" kern="100" dirty="0" smtClean="0">
                          <a:effectLst/>
                        </a:rPr>
                        <a:t>trabajo </a:t>
                      </a:r>
                      <a:r>
                        <a:rPr lang="es-ES" sz="11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(en todo caso preferencia, pero</a:t>
                      </a:r>
                      <a:r>
                        <a:rPr lang="es-ES" sz="110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no se reserva el puesto de trabajo).</a:t>
                      </a:r>
                      <a:endParaRPr lang="es-ES" sz="11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Se puede solicitar a los 4 años de </a:t>
                      </a:r>
                      <a:r>
                        <a:rPr lang="es-ES" sz="1100" kern="100" dirty="0" smtClean="0">
                          <a:effectLst/>
                        </a:rPr>
                        <a:t>nuevo.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3620443059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Forzosa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Elección para cargo </a:t>
                      </a:r>
                      <a:r>
                        <a:rPr lang="es-ES" sz="1100" kern="100" dirty="0" smtClean="0">
                          <a:effectLst/>
                        </a:rPr>
                        <a:t>público</a:t>
                      </a: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Mientras dure el cargo público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Computa para la antigüedad y se reserva el puesto de </a:t>
                      </a:r>
                      <a:r>
                        <a:rPr lang="es-ES" sz="1100" kern="100" dirty="0" smtClean="0">
                          <a:effectLst/>
                        </a:rPr>
                        <a:t>trabajo.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2526697097"/>
                  </a:ext>
                </a:extLst>
              </a:tr>
              <a:tr h="70931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Nacimiento de hijos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 dependiente hasta el segundo grado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3 años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2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Computa para la antigüedad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Se reserva el puesto el primer año, el segundo -y el tercero en su caso- solo la categoría profesional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169301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</a:t>
            </a:r>
            <a:r>
              <a:rPr lang="es-ES" sz="1700" dirty="0" smtClean="0"/>
              <a:t>acuerdo </a:t>
            </a:r>
            <a:r>
              <a:rPr lang="es-ES" sz="1700" dirty="0" smtClean="0">
                <a:solidFill>
                  <a:schemeClr val="accent2"/>
                </a:solidFill>
              </a:rPr>
              <a:t>(de ambas partes)</a:t>
            </a:r>
            <a:endParaRPr lang="es-ES" sz="1700" dirty="0"/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</a:t>
            </a:r>
            <a:r>
              <a:rPr lang="es-ES" sz="1700" dirty="0" smtClean="0"/>
              <a:t>trabajador </a:t>
            </a:r>
            <a:r>
              <a:rPr lang="es-ES" sz="1700" dirty="0" smtClean="0">
                <a:solidFill>
                  <a:schemeClr val="accent2"/>
                </a:solidFill>
              </a:rPr>
              <a:t>(hay dos tipos)</a:t>
            </a:r>
            <a:endParaRPr lang="es-ES" sz="1700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</a:t>
            </a:r>
            <a:r>
              <a:rPr lang="es-ES" sz="1700" dirty="0" smtClean="0"/>
              <a:t>empresario </a:t>
            </a:r>
            <a:r>
              <a:rPr lang="es-ES" sz="1700" dirty="0" smtClean="0">
                <a:solidFill>
                  <a:schemeClr val="accent2"/>
                </a:solidFill>
              </a:rPr>
              <a:t>(El despido)</a:t>
            </a:r>
            <a:endParaRPr lang="es-ES" sz="1700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</a:t>
            </a:r>
            <a:r>
              <a:rPr lang="es-ES" sz="1700" dirty="0" smtClean="0"/>
              <a:t>: </a:t>
            </a:r>
            <a:r>
              <a:rPr lang="es-ES" sz="1700" dirty="0" smtClean="0">
                <a:solidFill>
                  <a:schemeClr val="accent2"/>
                </a:solidFill>
              </a:rPr>
              <a:t>Es de mutuo acuerdo. No hay indemnización ni derecho a pago (si finiquito).</a:t>
            </a:r>
            <a:endParaRPr lang="es-ES" sz="1700" dirty="0">
              <a:solidFill>
                <a:schemeClr val="accent2"/>
              </a:solidFill>
            </a:endParaRP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</a:t>
            </a:r>
            <a:r>
              <a:rPr lang="es-ES" sz="1700" dirty="0" smtClean="0"/>
              <a:t>. </a:t>
            </a:r>
            <a:r>
              <a:rPr lang="es-ES" sz="1700" dirty="0" smtClean="0">
                <a:solidFill>
                  <a:schemeClr val="accent2"/>
                </a:solidFill>
              </a:rPr>
              <a:t>Y admitida por el empresario.</a:t>
            </a:r>
            <a:endParaRPr lang="es-ES" sz="1700" dirty="0">
              <a:solidFill>
                <a:schemeClr val="accent2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Concepto: </a:t>
            </a:r>
            <a:r>
              <a:rPr lang="es-ES" sz="1800" dirty="0" smtClean="0">
                <a:solidFill>
                  <a:schemeClr val="accent2"/>
                </a:solidFill>
              </a:rPr>
              <a:t>es la extinción por voluntad del trabajador pero cumpliendo los cumplimientos legales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</a:t>
            </a:r>
            <a:r>
              <a:rPr lang="es-ES" sz="1800" dirty="0" smtClean="0"/>
              <a:t>trabajador: </a:t>
            </a:r>
            <a:r>
              <a:rPr lang="es-ES" sz="1800" dirty="0" smtClean="0">
                <a:solidFill>
                  <a:schemeClr val="accent2"/>
                </a:solidFill>
              </a:rPr>
              <a:t>No los hay (ni indemnización, ni paro)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Forma: </a:t>
            </a:r>
            <a:r>
              <a:rPr lang="es-ES" sz="1800" dirty="0" smtClean="0">
                <a:solidFill>
                  <a:schemeClr val="accent2"/>
                </a:solidFill>
              </a:rPr>
              <a:t>No se exige por escrito pero es conveniente para que quede constancia, 15 días antes.</a:t>
            </a:r>
            <a:endParaRPr lang="es-ES" sz="1800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Concepto: </a:t>
            </a:r>
            <a:r>
              <a:rPr lang="es-ES" sz="1800" dirty="0" smtClean="0">
                <a:solidFill>
                  <a:schemeClr val="accent2"/>
                </a:solidFill>
              </a:rPr>
              <a:t>Me voy sin avisar. El empresario puede reclamar indemnización por daños y perjuicios.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trabajador: </a:t>
            </a:r>
            <a:r>
              <a:rPr lang="es-ES" sz="1800" dirty="0">
                <a:solidFill>
                  <a:schemeClr val="accent2"/>
                </a:solidFill>
              </a:rPr>
              <a:t>No los hay (ni indemnización, ni paro</a:t>
            </a:r>
            <a:r>
              <a:rPr lang="es-ES" sz="1800" dirty="0" smtClean="0">
                <a:solidFill>
                  <a:schemeClr val="accent2"/>
                </a:solidFill>
              </a:rPr>
              <a:t>)</a:t>
            </a:r>
            <a:endParaRPr lang="es-ES" sz="18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 smtClean="0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r>
              <a:rPr lang="es-ES" sz="1800" b="1" dirty="0" smtClean="0">
                <a:solidFill>
                  <a:schemeClr val="accent2">
                    <a:lumMod val="75000"/>
                  </a:schemeClr>
                </a:solidFill>
              </a:rPr>
              <a:t> (concepto doctrinal)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Concepto: </a:t>
            </a:r>
            <a:r>
              <a:rPr lang="es-ES" sz="1600" dirty="0" smtClean="0">
                <a:solidFill>
                  <a:schemeClr val="accent2"/>
                </a:solidFill>
              </a:rPr>
              <a:t>Mecanismo contemplado por ley en el caso de incumplimientos graves de un empresario. El trabajador podrá ir a la justicia y una vez que un juez declare el incumplimiento.</a:t>
            </a:r>
            <a:endParaRPr lang="es-E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Indemnización:</a:t>
            </a:r>
            <a:r>
              <a:rPr lang="es-ES" sz="1600" dirty="0" smtClean="0">
                <a:solidFill>
                  <a:schemeClr val="accent2"/>
                </a:solidFill>
              </a:rPr>
              <a:t> Derecho a indemnización por 33 días por año trabajado.</a:t>
            </a:r>
            <a:endParaRPr lang="es-E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Forma: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 fontScale="90000"/>
          </a:bodyPr>
          <a:lstStyle/>
          <a:p>
            <a:r>
              <a:rPr lang="es-ES" sz="2700" dirty="0"/>
              <a:t>C: Extinción por voluntad del empresario: el </a:t>
            </a:r>
            <a:r>
              <a:rPr lang="es-ES" sz="2700" dirty="0" smtClean="0"/>
              <a:t>despido-&gt; </a:t>
            </a:r>
            <a:r>
              <a:rPr lang="es-ES" sz="2700" dirty="0" smtClean="0">
                <a:solidFill>
                  <a:schemeClr val="accent2"/>
                </a:solidFill>
              </a:rPr>
              <a:t>el despido no es libre, debe estar justificado</a:t>
            </a:r>
            <a:endParaRPr lang="es-ES" sz="2700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178295"/>
              </p:ext>
            </p:extLst>
          </p:nvPr>
        </p:nvGraphicFramePr>
        <p:xfrm>
          <a:off x="6051665" y="455443"/>
          <a:ext cx="5810135" cy="424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53443"/>
              </p:ext>
            </p:extLst>
          </p:nvPr>
        </p:nvGraphicFramePr>
        <p:xfrm>
          <a:off x="3392434" y="3217025"/>
          <a:ext cx="5069922" cy="33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</a:t>
            </a:r>
            <a:r>
              <a:rPr lang="en-US" sz="2600" kern="1200" dirty="0" smtClean="0">
                <a:latin typeface="+mj-lt"/>
                <a:ea typeface="+mj-ea"/>
                <a:cs typeface="+mj-cs"/>
              </a:rPr>
              <a:t>DISCIPLINARIO: </a:t>
            </a:r>
            <a:r>
              <a:rPr lang="en-US" sz="1300" kern="12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ES UNA SANCIÓN POR LO QUE NO HAY INDEMNIZACIÓN.</a:t>
            </a:r>
            <a:endParaRPr lang="en-US" sz="1300" kern="120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57224"/>
              </p:ext>
            </p:extLst>
          </p:nvPr>
        </p:nvGraphicFramePr>
        <p:xfrm>
          <a:off x="2956559" y="332509"/>
          <a:ext cx="7542416" cy="6292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30199"/>
              </p:ext>
            </p:extLst>
          </p:nvPr>
        </p:nvGraphicFramePr>
        <p:xfrm>
          <a:off x="267254" y="1446414"/>
          <a:ext cx="11654443" cy="532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 smtClean="0">
                <a:solidFill>
                  <a:schemeClr val="accent2"/>
                </a:solidFill>
              </a:rPr>
              <a:t>Tiempo efectivo de trabajo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 smtClean="0"/>
              <a:t>Jornada laboral diaria máxima: </a:t>
            </a:r>
            <a:r>
              <a:rPr lang="es-ES" sz="2000" dirty="0" smtClean="0">
                <a:solidFill>
                  <a:schemeClr val="accent2"/>
                </a:solidFill>
              </a:rPr>
              <a:t>9 horas máxima. Las restantes serían extras.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</a:t>
            </a:r>
            <a:r>
              <a:rPr lang="es-ES" sz="2000" dirty="0" smtClean="0"/>
              <a:t>): </a:t>
            </a:r>
            <a:r>
              <a:rPr lang="es-ES" sz="2000" dirty="0" smtClean="0">
                <a:solidFill>
                  <a:schemeClr val="accent2"/>
                </a:solidFill>
              </a:rPr>
              <a:t>Salida y entrada. Es obligatorio desde 2019.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</a:t>
            </a:r>
            <a:r>
              <a:rPr lang="es-ES" sz="2000" dirty="0" smtClean="0"/>
              <a:t>trabajo: </a:t>
            </a:r>
            <a:r>
              <a:rPr lang="es-ES" sz="2000" dirty="0" smtClean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 smtClean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 smtClean="0">
                <a:solidFill>
                  <a:schemeClr val="accent2"/>
                </a:solidFill>
              </a:rPr>
              <a:t>diga otra cosa. El cambiarse de ropa tampoco es tiempo de trabajo.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r>
              <a:rPr lang="es-ES" sz="2000" dirty="0" smtClean="0"/>
              <a:t>Periodos </a:t>
            </a:r>
            <a:r>
              <a:rPr lang="es-ES" sz="2000" dirty="0"/>
              <a:t>de descanso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 smtClean="0">
                <a:solidFill>
                  <a:schemeClr val="accent2"/>
                </a:solidFill>
              </a:rPr>
              <a:t>Policias</a:t>
            </a:r>
            <a:r>
              <a:rPr lang="es-ES" sz="2000" dirty="0" smtClean="0">
                <a:solidFill>
                  <a:schemeClr val="accent2"/>
                </a:solidFill>
              </a:rPr>
              <a:t>, Guardias Forestales.</a:t>
            </a:r>
            <a:endParaRPr lang="es-ES" sz="2000" dirty="0">
              <a:solidFill>
                <a:schemeClr val="accent2"/>
              </a:solidFill>
            </a:endParaRP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trabajador nocturno cobra el plus de nocturnidad.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</a:t>
            </a:r>
            <a:r>
              <a:rPr lang="es-ES" dirty="0" smtClean="0"/>
              <a:t>? </a:t>
            </a:r>
            <a:r>
              <a:rPr lang="es-ES" dirty="0" smtClean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  <a:endParaRPr lang="es-ES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Prohibición: </a:t>
            </a:r>
            <a:r>
              <a:rPr lang="es-ES" dirty="0" smtClean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</a:t>
            </a:r>
            <a:r>
              <a:rPr lang="es-ES" dirty="0" smtClean="0">
                <a:solidFill>
                  <a:schemeClr val="accent2"/>
                </a:solidFill>
              </a:rPr>
              <a:t>entro </a:t>
            </a:r>
            <a:r>
              <a:rPr lang="es-ES" dirty="0">
                <a:solidFill>
                  <a:schemeClr val="accent2"/>
                </a:solidFill>
              </a:rPr>
              <a:t>de los cuatro meses siguientes a su realización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r>
              <a:rPr lang="es-ES" altLang="es-ES" sz="1800" dirty="0">
                <a:ea typeface="ＭＳ Ｐゴシック" panose="020B0600070205080204" pitchFamily="34" charset="-128"/>
              </a:rPr>
              <a:t/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15269"/>
              </p:ext>
            </p:extLst>
          </p:nvPr>
        </p:nvGraphicFramePr>
        <p:xfrm>
          <a:off x="561974" y="1396538"/>
          <a:ext cx="5622695" cy="51308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7948">
                  <a:extLst>
                    <a:ext uri="{9D8B030D-6E8A-4147-A177-3AD203B41FA5}">
                      <a16:colId xmlns:a16="http://schemas.microsoft.com/office/drawing/2014/main" val="1466743422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val="247274839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94370943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330959651"/>
                    </a:ext>
                  </a:extLst>
                </a:gridCol>
              </a:tblGrid>
              <a:tr h="273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CUANTÍA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REQUISITOS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PRESTACIONES SEGURIDAD SOCIAL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4112657744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general de la </a:t>
                      </a:r>
                      <a:r>
                        <a:rPr lang="es-ES" sz="1100" kern="100" dirty="0" smtClean="0">
                          <a:effectLst/>
                        </a:rPr>
                        <a:t>jornada ( Se aprobó en octubre)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2 horas y media a la semana (De 40 a 37,5 horas) 1,5 horas en 2024 y 2,5 en 2025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habrá reducción proporcional del salario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afecta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167701982"/>
                  </a:ext>
                </a:extLst>
              </a:tr>
              <a:tr h="165812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12 años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mayor con discapacidad,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edad por enfermedad grave.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Mínimo 50%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</a:t>
                      </a:r>
                      <a:r>
                        <a:rPr lang="es-ES" sz="1100" kern="100" dirty="0" smtClean="0">
                          <a:effectLst/>
                        </a:rPr>
                        <a:t>salario </a:t>
                      </a:r>
                      <a:r>
                        <a:rPr lang="es-ES" sz="1100" kern="100" baseline="0" dirty="0" smtClean="0">
                          <a:effectLst/>
                        </a:rPr>
                        <a:t>a la reducción de la jornada.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100 % los dos primeros años.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3541350834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Lactancia hijo menor de 9 meses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 hay reducción de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100% durante todo el periodo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1748418669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Hospitalización de hijo nacido prematuro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horas + 1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Primera hora sin reducción, segunda hora con reducción.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862362835"/>
                  </a:ext>
                </a:extLst>
              </a:tr>
              <a:tr h="891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cuidado de familiar dependiente hasta 2º grado.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Entre el 12,5 y el 50%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100 % primer año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91822993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violencia de género.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Según convenio colectivo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Necesidad de sentencia judicial.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7397570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53680"/>
              </p:ext>
            </p:extLst>
          </p:nvPr>
        </p:nvGraphicFramePr>
        <p:xfrm>
          <a:off x="124691" y="1046849"/>
          <a:ext cx="7115693" cy="55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693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</a:t>
                      </a:r>
                      <a:r>
                        <a:rPr lang="es-ES" dirty="0" smtClean="0"/>
                        <a:t>RETRIBUIDOS (Ha cambiado este verano)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Matrimonio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(quince días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y hay una equiparación como pareja de hecho-ojo, registrado-).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Accidente o enfermedad graves, hospitalización o intervención quirúrgica sin hospitalización que precise reposo domiciliario del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(5 días, antes 2 o cuatro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eran desplazamiento. Ahora además se cuentan días hábiles y puedo elegir cuándo cogerlos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Fallecimiento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(2 o 4 días dependiendo de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hay desplazamiento – cambio de comunidad autónoma??)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Traslado de </a:t>
                      </a:r>
                      <a:r>
                        <a:rPr lang="es-ES" sz="1600" dirty="0" smtClean="0"/>
                        <a:t>domicilio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(1 día)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Deber de carácter </a:t>
                      </a:r>
                      <a:r>
                        <a:rPr lang="es-ES" sz="1600" dirty="0" smtClean="0"/>
                        <a:t>público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(mesa electoral,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miembro de un jurado… lo que dure)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Funciones </a:t>
                      </a:r>
                      <a:r>
                        <a:rPr lang="es-ES" sz="1600" dirty="0" smtClean="0"/>
                        <a:t>sindicales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Lo que establezca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el convenio colectivo).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Exámenes para la obtención de título </a:t>
                      </a:r>
                      <a:r>
                        <a:rPr lang="es-ES" sz="1600" dirty="0" smtClean="0"/>
                        <a:t>académico</a:t>
                      </a:r>
                      <a:r>
                        <a:rPr lang="es-ES" sz="1600" baseline="0" dirty="0" smtClean="0"/>
                        <a:t>. 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Hay que ir al convenio colectivo, pero normalmente, lo que dure el examen oficial –de conducir, título,…-)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6" y="1046849"/>
            <a:ext cx="4621874" cy="5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685801"/>
            <a:ext cx="10716923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654"/>
              </p:ext>
            </p:extLst>
          </p:nvPr>
        </p:nvGraphicFramePr>
        <p:xfrm>
          <a:off x="271550" y="1371190"/>
          <a:ext cx="8079970" cy="287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5469774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30 días naturales (2,5 días por mes trabajado)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Mismo año en el que se devengan, es decir, cuando se generan (algunos convenios</a:t>
                      </a:r>
                      <a:r>
                        <a:rPr lang="es-E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permiten disfrutarlo más adelante)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Conocerlo al menos con dos meses de antelación.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Son pagadas.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6466"/>
              </p:ext>
            </p:extLst>
          </p:nvPr>
        </p:nvGraphicFramePr>
        <p:xfrm>
          <a:off x="271550" y="4411064"/>
          <a:ext cx="117403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341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2252749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Pincha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Tenemos 14 festivos.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En España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(Estatuto de los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trabajadores)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25 diciembre, 1 enero, 1 mayo, 12 octubre. 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(BOE 2024) 6 enero,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29 marzo (viernes santo), 15 agosto , 1 noviembre, 6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28 febrero, 28 marzo (jueves santo), 9 de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 locales: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Miércoles de Feria y Corpus.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7" y="1371191"/>
            <a:ext cx="3467614" cy="28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2473</Words>
  <Application>Microsoft Office PowerPoint</Application>
  <PresentationFormat>Panorámica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ＭＳ Ｐゴシック</vt:lpstr>
      <vt:lpstr>ADLaM Display</vt:lpstr>
      <vt:lpstr>Arial</vt:lpstr>
      <vt:lpstr>Calibri</vt:lpstr>
      <vt:lpstr>Calibri Light</vt:lpstr>
      <vt:lpstr>Symbol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geográfica: Motivos, pueden ser técnicos, organizativas o económicas</vt:lpstr>
      <vt:lpstr>C.- Modificación sustancial de las condiciones de trabajo</vt:lpstr>
      <vt:lpstr>8.- Suspensión del contrato de trabajo</vt:lpstr>
      <vt:lpstr>EXCEDENCIAS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despido-&gt; el despido no es libre, debe estar justificado</vt:lpstr>
      <vt:lpstr>DESPIDO POR CAUSAS OBJETIVAS</vt:lpstr>
      <vt:lpstr>DESPIDO DISCIPLINARIO: ES UNA SANCIÓN POR LO QUE NO HAY INDEMNIZACIÓN.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 Pascual</cp:lastModifiedBy>
  <cp:revision>52</cp:revision>
  <dcterms:created xsi:type="dcterms:W3CDTF">2020-01-27T13:52:19Z</dcterms:created>
  <dcterms:modified xsi:type="dcterms:W3CDTF">2023-11-22T16:40:43Z</dcterms:modified>
</cp:coreProperties>
</file>