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smtClean="0">
              <a:solidFill>
                <a:schemeClr val="accent1">
                  <a:lumMod val="50000"/>
                </a:schemeClr>
              </a:solidFill>
            </a:rPr>
            <a:t>COMÚN: no originada en el trabajo</a:t>
          </a:r>
          <a:endParaRPr lang="es-ES" dirty="0">
            <a:solidFill>
              <a:schemeClr val="accent1">
                <a:lumMod val="50000"/>
              </a:schemeClr>
            </a:solidFill>
          </a:endParaRP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smtClean="0">
              <a:solidFill>
                <a:schemeClr val="accent1">
                  <a:lumMod val="50000"/>
                </a:schemeClr>
              </a:solidFill>
            </a:rPr>
            <a:t>LABORAL: Originadas en el trabajo. Por aquí se cobra más.</a:t>
          </a:r>
          <a:endParaRPr lang="es-ES" dirty="0">
            <a:solidFill>
              <a:schemeClr val="accent1">
                <a:lumMod val="50000"/>
              </a:schemeClr>
            </a:solidFill>
          </a:endParaRP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a:t>
          </a:r>
          <a:r>
            <a:rPr lang="es-ES" dirty="0" smtClean="0">
              <a:solidFill>
                <a:schemeClr val="accent1">
                  <a:lumMod val="50000"/>
                </a:schemeClr>
              </a:solidFill>
            </a:rPr>
            <a:t>LABORAL: Se produce como consecuencia del desarrollo del propio trabajo. El COVID lo fue.</a:t>
          </a:r>
          <a:endParaRPr lang="es-ES" dirty="0">
            <a:solidFill>
              <a:schemeClr val="accent1">
                <a:lumMod val="50000"/>
              </a:schemeClr>
            </a:solidFill>
          </a:endParaRP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a:t>
          </a:r>
          <a:r>
            <a:rPr lang="es-ES" dirty="0" smtClean="0">
              <a:solidFill>
                <a:schemeClr val="accent1">
                  <a:lumMod val="50000"/>
                </a:schemeClr>
              </a:solidFill>
            </a:rPr>
            <a:t>LABORAL: que se haya producido en el trabajo o que sea accidente in itinere.*</a:t>
          </a:r>
          <a:endParaRPr lang="es-ES" dirty="0">
            <a:solidFill>
              <a:schemeClr val="accent1">
                <a:lumMod val="50000"/>
              </a:schemeClr>
            </a:solidFill>
          </a:endParaRP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103952" y="1317608"/>
          <a:ext cx="1526700" cy="76335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CAUSAS</a:t>
          </a:r>
        </a:p>
      </dsp:txBody>
      <dsp:txXfrm>
        <a:off x="126310" y="1339966"/>
        <a:ext cx="1481984" cy="718634"/>
      </dsp:txXfrm>
    </dsp:sp>
    <dsp:sp modelId="{CA031407-7909-4815-9E18-109541C8B4B7}">
      <dsp:nvSpPr>
        <dsp:cNvPr id="0" name=""/>
        <dsp:cNvSpPr/>
      </dsp:nvSpPr>
      <dsp:spPr>
        <a:xfrm rot="18289469">
          <a:off x="1401306" y="1240142"/>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1233623"/>
        <a:ext cx="53468" cy="53468"/>
      </dsp:txXfrm>
    </dsp:sp>
    <dsp:sp modelId="{878DA6C8-088B-4D3A-B4EE-FBB41C337A7E}">
      <dsp:nvSpPr>
        <dsp:cNvPr id="0" name=""/>
        <dsp:cNvSpPr/>
      </dsp:nvSpPr>
      <dsp:spPr>
        <a:xfrm>
          <a:off x="2241332" y="439756"/>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COMÚN: no originada en el trabajo</a:t>
          </a:r>
          <a:endParaRPr lang="es-ES" sz="1000" kern="1200" dirty="0">
            <a:solidFill>
              <a:schemeClr val="accent1">
                <a:lumMod val="50000"/>
              </a:schemeClr>
            </a:solidFill>
          </a:endParaRPr>
        </a:p>
      </dsp:txBody>
      <dsp:txXfrm>
        <a:off x="2263690" y="462114"/>
        <a:ext cx="1481984" cy="718634"/>
      </dsp:txXfrm>
    </dsp:sp>
    <dsp:sp modelId="{B49DA700-33DE-43DD-9C10-452F5C1FB829}">
      <dsp:nvSpPr>
        <dsp:cNvPr id="0" name=""/>
        <dsp:cNvSpPr/>
      </dsp:nvSpPr>
      <dsp:spPr>
        <a:xfrm rot="19457599">
          <a:off x="3697345" y="581753"/>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583166"/>
        <a:ext cx="37602" cy="37602"/>
      </dsp:txXfrm>
    </dsp:sp>
    <dsp:sp modelId="{A2FBB67A-C58E-472E-982C-6B47608DD6B8}">
      <dsp:nvSpPr>
        <dsp:cNvPr id="0" name=""/>
        <dsp:cNvSpPr/>
      </dsp:nvSpPr>
      <dsp:spPr>
        <a:xfrm>
          <a:off x="4378713" y="829"/>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COMÚN</a:t>
          </a:r>
        </a:p>
      </dsp:txBody>
      <dsp:txXfrm>
        <a:off x="4401071" y="23187"/>
        <a:ext cx="1481984" cy="718634"/>
      </dsp:txXfrm>
    </dsp:sp>
    <dsp:sp modelId="{F7F13574-F5EA-4E0D-909F-2820E8F06AE1}">
      <dsp:nvSpPr>
        <dsp:cNvPr id="0" name=""/>
        <dsp:cNvSpPr/>
      </dsp:nvSpPr>
      <dsp:spPr>
        <a:xfrm rot="2142401">
          <a:off x="3697345" y="1020679"/>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1022093"/>
        <a:ext cx="37602" cy="37602"/>
      </dsp:txXfrm>
    </dsp:sp>
    <dsp:sp modelId="{A2E465B8-A55D-4EB6-B008-802F42157C4F}">
      <dsp:nvSpPr>
        <dsp:cNvPr id="0" name=""/>
        <dsp:cNvSpPr/>
      </dsp:nvSpPr>
      <dsp:spPr>
        <a:xfrm>
          <a:off x="4378713" y="878682"/>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NO LABORAL</a:t>
          </a:r>
        </a:p>
      </dsp:txBody>
      <dsp:txXfrm>
        <a:off x="4401071" y="901040"/>
        <a:ext cx="1481984" cy="718634"/>
      </dsp:txXfrm>
    </dsp:sp>
    <dsp:sp modelId="{7B95CAA9-59D3-4BE9-95B2-781D1137BB53}">
      <dsp:nvSpPr>
        <dsp:cNvPr id="0" name=""/>
        <dsp:cNvSpPr/>
      </dsp:nvSpPr>
      <dsp:spPr>
        <a:xfrm rot="3310531">
          <a:off x="1401306" y="2117995"/>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2111476"/>
        <a:ext cx="53468" cy="53468"/>
      </dsp:txXfrm>
    </dsp:sp>
    <dsp:sp modelId="{5C4E1F8A-BBDD-4DDC-8ED1-625991333892}">
      <dsp:nvSpPr>
        <dsp:cNvPr id="0" name=""/>
        <dsp:cNvSpPr/>
      </dsp:nvSpPr>
      <dsp:spPr>
        <a:xfrm>
          <a:off x="2241332" y="2195461"/>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LABORAL: Originadas en el trabajo. Por aquí se cobra más.</a:t>
          </a:r>
          <a:endParaRPr lang="es-ES" sz="1000" kern="1200" dirty="0">
            <a:solidFill>
              <a:schemeClr val="accent1">
                <a:lumMod val="50000"/>
              </a:schemeClr>
            </a:solidFill>
          </a:endParaRPr>
        </a:p>
      </dsp:txBody>
      <dsp:txXfrm>
        <a:off x="2263690" y="2217819"/>
        <a:ext cx="1481984" cy="718634"/>
      </dsp:txXfrm>
    </dsp:sp>
    <dsp:sp modelId="{AADC19BD-6F3D-42A2-9C81-5A42CED99F64}">
      <dsp:nvSpPr>
        <dsp:cNvPr id="0" name=""/>
        <dsp:cNvSpPr/>
      </dsp:nvSpPr>
      <dsp:spPr>
        <a:xfrm rot="19457599">
          <a:off x="3697345" y="2337458"/>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338872"/>
        <a:ext cx="37602" cy="37602"/>
      </dsp:txXfrm>
    </dsp:sp>
    <dsp:sp modelId="{A6099788-B620-476D-8FA3-4B1DAC707BCA}">
      <dsp:nvSpPr>
        <dsp:cNvPr id="0" name=""/>
        <dsp:cNvSpPr/>
      </dsp:nvSpPr>
      <dsp:spPr>
        <a:xfrm>
          <a:off x="4378713" y="1756535"/>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a:t>
          </a:r>
          <a:r>
            <a:rPr lang="es-ES" sz="1000" kern="1200" dirty="0" smtClean="0">
              <a:solidFill>
                <a:schemeClr val="accent1">
                  <a:lumMod val="50000"/>
                </a:schemeClr>
              </a:solidFill>
            </a:rPr>
            <a:t>LABORAL: Se produce como consecuencia del desarrollo del propio trabajo. El COVID lo fue.</a:t>
          </a:r>
          <a:endParaRPr lang="es-ES" sz="1000" kern="1200" dirty="0">
            <a:solidFill>
              <a:schemeClr val="accent1">
                <a:lumMod val="50000"/>
              </a:schemeClr>
            </a:solidFill>
          </a:endParaRPr>
        </a:p>
      </dsp:txBody>
      <dsp:txXfrm>
        <a:off x="4401071" y="1778893"/>
        <a:ext cx="1481984" cy="718634"/>
      </dsp:txXfrm>
    </dsp:sp>
    <dsp:sp modelId="{56663013-1FB4-4C7A-A6F5-EDA147BC5374}">
      <dsp:nvSpPr>
        <dsp:cNvPr id="0" name=""/>
        <dsp:cNvSpPr/>
      </dsp:nvSpPr>
      <dsp:spPr>
        <a:xfrm rot="2142401">
          <a:off x="3697345" y="2776385"/>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777798"/>
        <a:ext cx="37602" cy="37602"/>
      </dsp:txXfrm>
    </dsp:sp>
    <dsp:sp modelId="{7150408F-ACFC-4A3E-BD4F-958A8B33471E}">
      <dsp:nvSpPr>
        <dsp:cNvPr id="0" name=""/>
        <dsp:cNvSpPr/>
      </dsp:nvSpPr>
      <dsp:spPr>
        <a:xfrm>
          <a:off x="4378713" y="2634388"/>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a:t>
          </a:r>
          <a:r>
            <a:rPr lang="es-ES" sz="1000" kern="1200" dirty="0" smtClean="0">
              <a:solidFill>
                <a:schemeClr val="accent1">
                  <a:lumMod val="50000"/>
                </a:schemeClr>
              </a:solidFill>
            </a:rPr>
            <a:t>LABORAL: que se haya producido en el trabajo o que sea accidente in itinere.*</a:t>
          </a:r>
          <a:endParaRPr lang="es-ES" sz="1000" kern="1200" dirty="0">
            <a:solidFill>
              <a:schemeClr val="accent1">
                <a:lumMod val="50000"/>
              </a:schemeClr>
            </a:solidFill>
          </a:endParaRPr>
        </a:p>
      </dsp:txBody>
      <dsp:txXfrm>
        <a:off x="4401071" y="2656746"/>
        <a:ext cx="1481984" cy="71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asvg="http://schemas.microsoft.com/office/drawing/2016/SVG/main" xmlns=""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14/02/2024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14/02/2024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3004" y="4675886"/>
            <a:ext cx="3416531" cy="1608328"/>
          </a:xfrm>
        </p:spPr>
        <p:txBody>
          <a:bodyPr>
            <a:normAutofit fontScale="90000"/>
          </a:bodyPr>
          <a:lstStyle/>
          <a:p>
            <a:r>
              <a:rPr lang="es-ES" sz="3600" b="1" dirty="0">
                <a:solidFill>
                  <a:schemeClr val="accent2">
                    <a:lumMod val="75000"/>
                  </a:schemeClr>
                </a:solidFill>
              </a:rPr>
              <a:t>3- Nacimiento y cuidado de un </a:t>
            </a:r>
            <a:r>
              <a:rPr lang="es-ES" sz="3600" b="1" dirty="0" smtClean="0">
                <a:solidFill>
                  <a:schemeClr val="accent2">
                    <a:lumMod val="75000"/>
                  </a:schemeClr>
                </a:solidFill>
              </a:rPr>
              <a:t>menor </a:t>
            </a:r>
            <a:r>
              <a:rPr lang="es-ES" sz="1800" b="1" dirty="0" smtClean="0"/>
              <a:t>(antes denominado permiso de maternidad/paternidad)</a:t>
            </a:r>
            <a:endParaRPr lang="es-ES" sz="1800" b="1" dirty="0"/>
          </a:p>
        </p:txBody>
      </p:sp>
      <p:sp>
        <p:nvSpPr>
          <p:cNvPr id="18" name="Rectangle 17">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3225338" y="4598660"/>
            <a:ext cx="8966662" cy="2151462"/>
          </a:xfrm>
        </p:spPr>
        <p:txBody>
          <a:bodyPr anchor="ctr">
            <a:noAutofit/>
          </a:bodyPr>
          <a:lstStyle/>
          <a:p>
            <a:pPr>
              <a:lnSpc>
                <a:spcPct val="150000"/>
              </a:lnSpc>
            </a:pPr>
            <a:endParaRPr lang="es-ES" sz="1400" b="1" dirty="0"/>
          </a:p>
          <a:p>
            <a:pPr>
              <a:lnSpc>
                <a:spcPct val="150000"/>
              </a:lnSpc>
            </a:pPr>
            <a:r>
              <a:rPr lang="es-ES" sz="1400" b="1" dirty="0"/>
              <a:t>¿A quién protege</a:t>
            </a:r>
            <a:r>
              <a:rPr lang="es-ES" sz="1400" b="1" dirty="0" smtClean="0"/>
              <a:t>? A ambos progenitores, tanto por nacimiento como por adopción.</a:t>
            </a:r>
            <a:endParaRPr lang="es-ES" sz="1400" b="1" dirty="0"/>
          </a:p>
          <a:p>
            <a:pPr>
              <a:lnSpc>
                <a:spcPct val="150000"/>
              </a:lnSpc>
            </a:pPr>
            <a:r>
              <a:rPr lang="es-ES" sz="1400" b="1" dirty="0"/>
              <a:t>Duración: 16 semanas (</a:t>
            </a:r>
            <a:r>
              <a:rPr lang="es-ES" sz="1400" b="1" dirty="0" smtClean="0"/>
              <a:t>6 </a:t>
            </a:r>
            <a:r>
              <a:rPr lang="es-ES" sz="1400" b="1" dirty="0" smtClean="0">
                <a:solidFill>
                  <a:schemeClr val="accent2"/>
                </a:solidFill>
              </a:rPr>
              <a:t>–obligatoriamente de manera inmediata al parto, puerperio o justo tras la adopción- </a:t>
            </a:r>
            <a:r>
              <a:rPr lang="es-ES" sz="1400" b="1" dirty="0"/>
              <a:t>más </a:t>
            </a:r>
            <a:r>
              <a:rPr lang="es-ES" sz="1400" b="1" dirty="0" smtClean="0"/>
              <a:t>10 </a:t>
            </a:r>
            <a:r>
              <a:rPr lang="es-ES" sz="1400" b="1" dirty="0" smtClean="0">
                <a:solidFill>
                  <a:schemeClr val="accent2"/>
                </a:solidFill>
              </a:rPr>
              <a:t>– se las pueden distribuir por periodos semanales, como ellos consideren, tomando como límite el momento en el que el hijo cumpla los 12 meses(o 12 meses desde la adopción)-</a:t>
            </a:r>
            <a:r>
              <a:rPr lang="es-ES" sz="1400" b="1" dirty="0" smtClean="0"/>
              <a:t>) Se debe de comunicar con 15 días de antelación.</a:t>
            </a:r>
            <a:endParaRPr lang="es-ES" sz="1400" b="1" dirty="0"/>
          </a:p>
          <a:p>
            <a:pPr>
              <a:lnSpc>
                <a:spcPct val="150000"/>
              </a:lnSpc>
            </a:pPr>
            <a:r>
              <a:rPr lang="es-ES" sz="1400" b="1" dirty="0"/>
              <a:t>Si BR= BCCC mes anterior a la baja / 30 </a:t>
            </a:r>
          </a:p>
          <a:p>
            <a:pPr>
              <a:lnSpc>
                <a:spcPct val="150000"/>
              </a:lnSpc>
            </a:pPr>
            <a:r>
              <a:rPr lang="es-ES" sz="1400" b="1" dirty="0"/>
              <a:t>Importe: 100 % </a:t>
            </a:r>
            <a:r>
              <a:rPr lang="es-ES" sz="1400" b="1" dirty="0" smtClean="0"/>
              <a:t>BR (no lleva IRPF)</a:t>
            </a:r>
            <a:endParaRPr lang="es-ES" sz="1400" b="1" dirty="0"/>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903994" cy="3979585"/>
          </a:xfrm>
        </p:spPr>
        <p:txBody>
          <a:bodyPr anchor="ctr">
            <a:normAutofit/>
          </a:bodyPr>
          <a:lstStyle/>
          <a:p>
            <a:r>
              <a:rPr lang="es-ES" sz="2000" dirty="0"/>
              <a:t>Causa: </a:t>
            </a:r>
            <a:r>
              <a:rPr lang="es-ES" sz="2000" dirty="0" smtClean="0"/>
              <a:t>Madre embarazada que al mantenerse en su puesto de trabajo puede suponer un riesgo a la madre, bebé o ambos. La mutua debe valorarlo, bien con cambio de puesto o baja.</a:t>
            </a:r>
            <a:endParaRPr lang="es-ES" sz="2000" dirty="0"/>
          </a:p>
          <a:p>
            <a:r>
              <a:rPr lang="es-ES" sz="2000" dirty="0"/>
              <a:t>Prestación: 100 % BR </a:t>
            </a:r>
          </a:p>
          <a:p>
            <a:r>
              <a:rPr lang="es-ES" sz="2000" dirty="0" smtClean="0"/>
              <a:t>Duración: Hasta el parto o cuando desaparezca el riesgo.</a:t>
            </a:r>
            <a:endParaRPr lang="es-ES" sz="2000" dirty="0"/>
          </a:p>
          <a:p>
            <a:endParaRPr lang="es-ES" sz="2000" dirty="0"/>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90715288"/>
              </p:ext>
            </p:extLst>
          </p:nvPr>
        </p:nvGraphicFramePr>
        <p:xfrm>
          <a:off x="465513" y="400399"/>
          <a:ext cx="11190822" cy="6392858"/>
        </p:xfrm>
        <a:graphic>
          <a:graphicData uri="http://schemas.openxmlformats.org/drawingml/2006/table">
            <a:tbl>
              <a:tblPr firstRow="1" bandRow="1">
                <a:tableStyleId>{74C1A8A3-306A-4EB7-A6B1-4F7E0EB9C5D6}</a:tableStyleId>
              </a:tblPr>
              <a:tblGrid>
                <a:gridCol w="3447351">
                  <a:extLst>
                    <a:ext uri="{9D8B030D-6E8A-4147-A177-3AD203B41FA5}">
                      <a16:colId xmlns:a16="http://schemas.microsoft.com/office/drawing/2014/main" val="725876535"/>
                    </a:ext>
                  </a:extLst>
                </a:gridCol>
                <a:gridCol w="7743471">
                  <a:extLst>
                    <a:ext uri="{9D8B030D-6E8A-4147-A177-3AD203B41FA5}">
                      <a16:colId xmlns:a16="http://schemas.microsoft.com/office/drawing/2014/main" val="1832819293"/>
                    </a:ext>
                  </a:extLst>
                </a:gridCol>
              </a:tblGrid>
              <a:tr h="1331218">
                <a:tc gridSpan="2">
                  <a:txBody>
                    <a:bodyPr/>
                    <a:lstStyle/>
                    <a:p>
                      <a:pPr algn="ctr"/>
                      <a:endParaRPr lang="es-ES" sz="1800" b="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accent4">
                              <a:lumMod val="75000"/>
                            </a:schemeClr>
                          </a:solidFill>
                          <a:latin typeface="+mn-lt"/>
                          <a:ea typeface="+mn-ea"/>
                          <a:cs typeface="+mn-cs"/>
                        </a:rPr>
                        <a:t>5.- INCAPACIDAD </a:t>
                      </a:r>
                      <a:r>
                        <a:rPr lang="en-US" sz="2400" b="1" kern="1200" dirty="0" smtClean="0">
                          <a:solidFill>
                            <a:schemeClr val="accent4">
                              <a:lumMod val="75000"/>
                            </a:schemeClr>
                          </a:solidFill>
                          <a:latin typeface="+mn-lt"/>
                          <a:ea typeface="+mn-ea"/>
                          <a:cs typeface="+mn-cs"/>
                        </a:rPr>
                        <a:t>PERMANENTE: </a:t>
                      </a:r>
                      <a:r>
                        <a:rPr lang="es-ES" sz="2400" baseline="0" dirty="0" smtClean="0">
                          <a:solidFill>
                            <a:schemeClr val="tx1"/>
                          </a:solidFill>
                        </a:rPr>
                        <a:t>Prestación que tiene vocación de permanencia (salvo la primera).</a:t>
                      </a: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1479070">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baseline="0" dirty="0" smtClean="0">
                          <a:solidFill>
                            <a:schemeClr val="tx1"/>
                          </a:solidFill>
                        </a:rPr>
                        <a:t>Situación sobrevenida que le permite seguir trabajando pero tiene que tener un ajuste en su puesto de trabajo, aunque puede seguir desempeñándolo. Reducción funcional de al menos el 33% para que tenga derecho a recibir de una sola vez una prestación equivalente a 24 meses de su base reguladora (pago único).</a:t>
                      </a: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1211748">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La que te obliga</a:t>
                      </a:r>
                      <a:r>
                        <a:rPr lang="es-ES" sz="1800" baseline="0" dirty="0" smtClean="0">
                          <a:solidFill>
                            <a:schemeClr val="tx1"/>
                          </a:solidFill>
                        </a:rPr>
                        <a:t> a cambiar de trabajo porque te inhabilita para ello. </a:t>
                      </a:r>
                      <a:r>
                        <a:rPr lang="es-ES" sz="1800" dirty="0" smtClean="0">
                          <a:solidFill>
                            <a:schemeClr val="tx1"/>
                          </a:solidFill>
                        </a:rPr>
                        <a:t>Ejemplo:</a:t>
                      </a:r>
                      <a:r>
                        <a:rPr lang="es-ES" sz="1800" baseline="0" dirty="0" smtClean="0">
                          <a:solidFill>
                            <a:schemeClr val="tx1"/>
                          </a:solidFill>
                        </a:rPr>
                        <a:t> perdida visión piloto. Puede desempeñar otros puestos diferentes. Prestación de pago periódico del 52% de la base reguladora y se incrementa conforme más edad tiene el trabajador.</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54718">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No puede trabajar en ningún puesto</a:t>
                      </a:r>
                      <a:r>
                        <a:rPr lang="es-ES" sz="1800" baseline="0" dirty="0" smtClean="0">
                          <a:solidFill>
                            <a:schemeClr val="tx1"/>
                          </a:solidFill>
                        </a:rPr>
                        <a:t> de trabajo. Pago del 100% de la base reguladora ( y si no ha cotizado, pasa a ser la no contributiva). Es mensual.</a:t>
                      </a: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31218">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dirty="0" smtClean="0">
                          <a:solidFill>
                            <a:schemeClr val="tx1"/>
                          </a:solidFill>
                        </a:rPr>
                        <a:t>Como la anterior</a:t>
                      </a:r>
                      <a:r>
                        <a:rPr lang="es-ES" sz="1800" baseline="0" dirty="0" smtClean="0">
                          <a:solidFill>
                            <a:schemeClr val="tx1"/>
                          </a:solidFill>
                        </a:rPr>
                        <a:t> pero necesitas de una persona para tu vida diaria (asistente). Se cobra 100% más incremento para pago al asistente.</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9687444"/>
              </p:ext>
            </p:extLst>
          </p:nvPr>
        </p:nvGraphicFramePr>
        <p:xfrm>
          <a:off x="287573" y="1841500"/>
          <a:ext cx="6836434" cy="3844857"/>
        </p:xfrm>
        <a:graphic>
          <a:graphicData uri="http://schemas.openxmlformats.org/drawingml/2006/table">
            <a:tbl>
              <a:tblPr firstRow="1" bandRow="1">
                <a:tableStyleId>{EB9631B5-78F2-41C9-869B-9F39066F8104}</a:tableStyleId>
              </a:tblPr>
              <a:tblGrid>
                <a:gridCol w="2997655">
                  <a:extLst>
                    <a:ext uri="{9D8B030D-6E8A-4147-A177-3AD203B41FA5}">
                      <a16:colId xmlns:a16="http://schemas.microsoft.com/office/drawing/2014/main" val="3888572568"/>
                    </a:ext>
                  </a:extLst>
                </a:gridCol>
                <a:gridCol w="3838779">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smtClean="0"/>
                        <a:t>Concepto: Paga a favor del cónyuge o superviviente</a:t>
                      </a:r>
                      <a:r>
                        <a:rPr lang="es-ES" b="0" baseline="0" dirty="0" smtClean="0"/>
                        <a:t> al causante.</a:t>
                      </a:r>
                      <a:endParaRPr lang="es-ES" b="0" baseline="0" dirty="0"/>
                    </a:p>
                    <a:p>
                      <a:pPr marL="285750" indent="-285750">
                        <a:buFont typeface="Arial" panose="020B0604020202020204" pitchFamily="34" charset="0"/>
                        <a:buChar char="•"/>
                      </a:pPr>
                      <a:r>
                        <a:rPr lang="es-ES" b="0" baseline="0" dirty="0" smtClean="0"/>
                        <a:t>Importe: 52%.</a:t>
                      </a:r>
                      <a:endParaRPr lang="es-ES" b="0" baseline="0" dirty="0"/>
                    </a:p>
                    <a:p>
                      <a:pPr marL="285750" indent="-285750">
                        <a:buFont typeface="Arial" panose="020B0604020202020204" pitchFamily="34" charset="0"/>
                        <a:buChar char="•"/>
                      </a:pPr>
                      <a:r>
                        <a:rPr lang="es-ES" b="0" baseline="0" dirty="0" smtClean="0"/>
                        <a:t>Compatibilidad: Con el desempeño de un puesto de trabajo.</a:t>
                      </a:r>
                      <a:endParaRPr lang="es-ES" b="0" baseline="0" dirty="0"/>
                    </a:p>
                    <a:p>
                      <a:pPr marL="285750" indent="-285750">
                        <a:buFont typeface="Arial" panose="020B0604020202020204" pitchFamily="34" charset="0"/>
                        <a:buChar char="•"/>
                      </a:pPr>
                      <a:r>
                        <a:rPr lang="es-ES" b="0" baseline="0" dirty="0" smtClean="0"/>
                        <a:t>Incompatibilidad: Nuevo matrimonio (si supera X ingresos).</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r>
                        <a:rPr lang="es-ES" baseline="0" dirty="0" smtClean="0">
                          <a:solidFill>
                            <a:schemeClr val="accent4"/>
                          </a:solidFill>
                        </a:rPr>
                        <a:t>: Paga a favor de la descendencia.</a:t>
                      </a:r>
                      <a:endParaRPr lang="es-ES" baseline="0" dirty="0">
                        <a:solidFill>
                          <a:schemeClr val="accent4"/>
                        </a:solidFill>
                      </a:endParaRPr>
                    </a:p>
                    <a:p>
                      <a:pPr marL="285750" indent="-285750">
                        <a:buFont typeface="Arial" panose="020B0604020202020204" pitchFamily="34" charset="0"/>
                        <a:buChar char="•"/>
                      </a:pPr>
                      <a:r>
                        <a:rPr lang="es-ES" baseline="0" dirty="0" smtClean="0">
                          <a:solidFill>
                            <a:schemeClr val="accent4"/>
                          </a:solidFill>
                        </a:rPr>
                        <a:t>Importe:20% (hasta los 21 salvo que el beneficiario no tenga ingresos superiores, que se mantendría hasta los 25 años).</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464829" y="1894784"/>
            <a:ext cx="4285143" cy="2762500"/>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900764"/>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fontScale="62500" lnSpcReduction="20000"/>
          </a:bodyPr>
          <a:lstStyle/>
          <a:p>
            <a:pPr algn="just">
              <a:lnSpc>
                <a:spcPct val="200000"/>
              </a:lnSpc>
            </a:pPr>
            <a:r>
              <a:rPr lang="es-ES" sz="2000" b="1" dirty="0" smtClean="0"/>
              <a:t>Concepto: Prestación concedida a los desempleados cuando cumplen determinados requisitos</a:t>
            </a:r>
            <a:endParaRPr lang="es-ES" sz="2000" b="1" dirty="0"/>
          </a:p>
          <a:p>
            <a:pPr>
              <a:lnSpc>
                <a:spcPct val="200000"/>
              </a:lnSpc>
            </a:pPr>
            <a:endParaRPr lang="es-ES" sz="2000" b="1" dirty="0"/>
          </a:p>
          <a:p>
            <a:pPr>
              <a:lnSpc>
                <a:spcPct val="200000"/>
              </a:lnSpc>
            </a:pPr>
            <a:r>
              <a:rPr lang="es-ES" sz="2000" b="1" dirty="0" smtClean="0"/>
              <a:t>Niveles: Existen dos niveles.</a:t>
            </a:r>
          </a:p>
          <a:p>
            <a:pPr>
              <a:lnSpc>
                <a:spcPct val="200000"/>
              </a:lnSpc>
            </a:pPr>
            <a:r>
              <a:rPr lang="es-ES" sz="2000" b="1" dirty="0" smtClean="0"/>
              <a:t>El desempleo contributivo= para recibirlo hay que cotizar al menos 360 días.</a:t>
            </a:r>
          </a:p>
          <a:p>
            <a:pPr>
              <a:lnSpc>
                <a:spcPct val="200000"/>
              </a:lnSpc>
            </a:pPr>
            <a:r>
              <a:rPr lang="es-ES" sz="2000" b="1" dirty="0" smtClean="0"/>
              <a:t>Desempleo no contributivo= previsto para situaciones, </a:t>
            </a:r>
            <a:r>
              <a:rPr lang="es-ES" sz="2000" b="1" dirty="0" smtClean="0">
                <a:solidFill>
                  <a:srgbClr val="FF0000"/>
                </a:solidFill>
              </a:rPr>
              <a:t>entre otras</a:t>
            </a:r>
            <a:r>
              <a:rPr lang="es-ES" sz="2000" b="1" dirty="0" smtClean="0"/>
              <a:t>, en las que se haya cotizado menos de 360 días.</a:t>
            </a:r>
            <a:endParaRPr lang="es-ES" sz="2000" b="1" dirty="0"/>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3550280127"/>
              </p:ext>
            </p:extLst>
          </p:nvPr>
        </p:nvGraphicFramePr>
        <p:xfrm>
          <a:off x="6623409" y="2669297"/>
          <a:ext cx="4074259" cy="2194560"/>
        </p:xfrm>
        <a:graphic>
          <a:graphicData uri="http://schemas.openxmlformats.org/drawingml/2006/table">
            <a:tbl>
              <a:tblPr firstRow="1" bandRow="1">
                <a:tableStyleId>{00A15C55-8517-42AA-B614-E9B94910E393}</a:tableStyleId>
              </a:tblPr>
              <a:tblGrid>
                <a:gridCol w="1947013">
                  <a:extLst>
                    <a:ext uri="{9D8B030D-6E8A-4147-A177-3AD203B41FA5}">
                      <a16:colId xmlns:a16="http://schemas.microsoft.com/office/drawing/2014/main" val="3785970926"/>
                    </a:ext>
                  </a:extLst>
                </a:gridCol>
                <a:gridCol w="2127246">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smtClean="0"/>
                        <a:t>Mínimo 360 </a:t>
                      </a:r>
                      <a:r>
                        <a:rPr lang="es-ES" dirty="0"/>
                        <a:t>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smtClean="0"/>
                        <a:t>Máximo</a:t>
                      </a:r>
                      <a:r>
                        <a:rPr lang="es-ES" baseline="0" dirty="0" smtClean="0"/>
                        <a:t> </a:t>
                      </a:r>
                      <a:r>
                        <a:rPr lang="es-ES" dirty="0" smtClean="0"/>
                        <a:t>6 </a:t>
                      </a:r>
                      <a:r>
                        <a:rPr lang="es-ES" dirty="0"/>
                        <a:t>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287863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a:bodyPr>
          <a:lstStyle/>
          <a:p>
            <a:r>
              <a:rPr lang="es-ES" sz="4800" b="1" dirty="0"/>
              <a:t>2.- NIVEL ASISTENCIAL </a:t>
            </a:r>
            <a:r>
              <a:rPr lang="es-ES" sz="2800" b="1" i="0" dirty="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tengan cargas familiares. </a:t>
            </a:r>
            <a:r>
              <a:rPr lang="es-ES" sz="1500" b="1" dirty="0"/>
              <a:t>Duración : 18 meses (6 meses + 6 meses + 6 meses)</a:t>
            </a:r>
          </a:p>
          <a:p>
            <a:pPr lvl="3">
              <a:lnSpc>
                <a:spcPct val="120000"/>
              </a:lnSpc>
              <a:buFont typeface="+mj-lt"/>
              <a:buAutoNum type="arabicPeriod"/>
            </a:pPr>
            <a:r>
              <a:rPr lang="es-ES" sz="1500" dirty="0"/>
              <a:t>Menores de 45 años que hayan agotado una prestación contributiva igual o superior a 6 meses: </a:t>
            </a:r>
            <a:r>
              <a:rPr lang="es-ES" sz="1500" b="1" dirty="0"/>
              <a:t>24 meses</a:t>
            </a:r>
          </a:p>
          <a:p>
            <a:pPr lvl="3">
              <a:lnSpc>
                <a:spcPct val="120000"/>
              </a:lnSpc>
              <a:buFont typeface="+mj-lt"/>
              <a:buAutoNum type="arabicPeriod"/>
            </a:pPr>
            <a:r>
              <a:rPr lang="es-ES" sz="1500" dirty="0"/>
              <a:t>Mayores de 45 años que hayan agotado una prestación contributiva igual o superior a 4 meses: </a:t>
            </a:r>
            <a:r>
              <a:rPr lang="es-ES" sz="1500" b="1" dirty="0"/>
              <a:t>24 meses</a:t>
            </a:r>
            <a:endParaRPr lang="es-ES" sz="1500" dirty="0"/>
          </a:p>
          <a:p>
            <a:pPr lvl="3">
              <a:lnSpc>
                <a:spcPct val="120000"/>
              </a:lnSpc>
              <a:buFont typeface="+mj-lt"/>
              <a:buAutoNum type="arabicPeriod"/>
            </a:pPr>
            <a:r>
              <a:rPr lang="es-ES" sz="1500" dirty="0"/>
              <a:t>Mayores de 45 años que hayan agotado una prestación contributiva igual o superior a 6 meses: </a:t>
            </a:r>
            <a:r>
              <a:rPr lang="es-ES" sz="1500" b="1" dirty="0"/>
              <a:t>30 meses</a:t>
            </a:r>
          </a:p>
          <a:p>
            <a:pPr marL="800100" lvl="1" indent="-342900">
              <a:lnSpc>
                <a:spcPct val="120000"/>
              </a:lnSpc>
              <a:buFont typeface="+mj-lt"/>
              <a:buAutoNum type="arabicPeriod"/>
            </a:pPr>
            <a:r>
              <a:rPr lang="es-ES" sz="1500" dirty="0"/>
              <a:t>Desempleados mayores de 45 años que hayan agotado la prestación contributiva 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menos de 360 días.</a:t>
            </a:r>
          </a:p>
          <a:p>
            <a:pPr lvl="2">
              <a:lnSpc>
                <a:spcPct val="120000"/>
              </a:lnSpc>
            </a:pPr>
            <a:r>
              <a:rPr lang="es-ES" sz="1500" dirty="0"/>
              <a:t>En el caso de que el trabajador tenga responsabilidades familiares:  </a:t>
            </a:r>
          </a:p>
          <a:p>
            <a:pPr lvl="2">
              <a:lnSpc>
                <a:spcPct val="120000"/>
              </a:lnSpc>
            </a:pPr>
            <a:r>
              <a:rPr lang="es-ES" sz="1500" dirty="0"/>
              <a:t>En el caso de que el trabajador no tenga responsabilidades familiares:</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mayores de 55 años.</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7091362" y="5079154"/>
            <a:ext cx="12287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55715" y="2508105"/>
            <a:ext cx="5040285" cy="3632493"/>
          </a:xfrm>
        </p:spPr>
        <p:txBody>
          <a:bodyPr anchor="t">
            <a:normAutofit/>
          </a:bodyPr>
          <a:lstStyle/>
          <a:p>
            <a:r>
              <a:rPr lang="es-ES" sz="2000" dirty="0"/>
              <a:t>Concepto:</a:t>
            </a:r>
          </a:p>
          <a:p>
            <a:r>
              <a:rPr lang="es-ES" sz="2000" dirty="0"/>
              <a:t>Requisitos:</a:t>
            </a:r>
          </a:p>
          <a:p>
            <a:pPr marL="914400" lvl="1" indent="-457200">
              <a:buFont typeface="+mj-lt"/>
              <a:buAutoNum type="alphaLcParenR"/>
            </a:pPr>
            <a:r>
              <a:rPr lang="es-ES" sz="2000" dirty="0"/>
              <a:t>Edad:</a:t>
            </a:r>
          </a:p>
          <a:p>
            <a:pPr marL="914400" lvl="1" indent="-457200">
              <a:buFont typeface="+mj-lt"/>
              <a:buAutoNum type="alphaLcParenR"/>
            </a:pPr>
            <a:r>
              <a:rPr lang="es-ES" sz="2000" dirty="0"/>
              <a:t>Cotización</a:t>
            </a:r>
          </a:p>
          <a:p>
            <a:r>
              <a:rPr lang="es-ES" sz="2000" dirty="0"/>
              <a:t>Cotización mínima</a:t>
            </a:r>
          </a:p>
          <a:p>
            <a:r>
              <a:rPr lang="es-ES" sz="2000" dirty="0"/>
              <a:t>Importe de la prestación.</a:t>
            </a:r>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para prevenir y curar enfermedades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1778" y="328974"/>
            <a:ext cx="4935183" cy="1128068"/>
          </a:xfrm>
        </p:spPr>
        <p:txBody>
          <a:bodyPr anchor="ctr">
            <a:normAutofit/>
          </a:bodyPr>
          <a:lstStyle/>
          <a:p>
            <a:r>
              <a:rPr lang="es-ES" sz="2800" b="1" dirty="0">
                <a:solidFill>
                  <a:schemeClr val="accent2">
                    <a:lumMod val="75000"/>
                  </a:schemeClr>
                </a:solidFill>
              </a:rPr>
              <a:t>2.- INCAPACIDAD </a:t>
            </a:r>
            <a:r>
              <a:rPr lang="es-ES" sz="2800" b="1" dirty="0" smtClean="0">
                <a:solidFill>
                  <a:schemeClr val="accent2">
                    <a:lumMod val="75000"/>
                  </a:schemeClr>
                </a:solidFill>
              </a:rPr>
              <a:t>TEMPORAL (bajas)</a:t>
            </a:r>
            <a:endParaRPr lang="es-ES" sz="2800" b="1" dirty="0">
              <a:solidFill>
                <a:schemeClr val="accent2">
                  <a:lumMod val="75000"/>
                </a:schemeClr>
              </a:solidFill>
            </a:endParaRP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106080"/>
            <a:ext cx="5105089" cy="4444349"/>
          </a:xfrm>
        </p:spPr>
        <p:txBody>
          <a:bodyPr>
            <a:noAutofit/>
          </a:bodyPr>
          <a:lstStyle/>
          <a:p>
            <a:pPr>
              <a:lnSpc>
                <a:spcPct val="150000"/>
              </a:lnSpc>
            </a:pPr>
            <a:r>
              <a:rPr lang="es-ES" sz="1600" b="1" u="sng" dirty="0">
                <a:solidFill>
                  <a:schemeClr val="tx1"/>
                </a:solidFill>
              </a:rPr>
              <a:t>Concepto: </a:t>
            </a:r>
            <a:r>
              <a:rPr lang="es-ES" sz="1600" b="1" dirty="0">
                <a:solidFill>
                  <a:schemeClr val="tx1"/>
                </a:solidFill>
              </a:rPr>
              <a:t>imposibilidad transitoria para poder trabajar.</a:t>
            </a:r>
          </a:p>
          <a:p>
            <a:pPr>
              <a:lnSpc>
                <a:spcPct val="150000"/>
              </a:lnSpc>
            </a:pPr>
            <a:r>
              <a:rPr lang="es-ES" sz="1600" b="1" u="sng" dirty="0" smtClean="0"/>
              <a:t>Causas:</a:t>
            </a:r>
            <a:endParaRPr lang="es-ES" sz="1600" b="1" u="sng" dirty="0">
              <a:solidFill>
                <a:schemeClr val="tx1"/>
              </a:solidFill>
            </a:endParaRPr>
          </a:p>
          <a:p>
            <a:pPr>
              <a:lnSpc>
                <a:spcPct val="150000"/>
              </a:lnSpc>
            </a:pPr>
            <a:r>
              <a:rPr lang="es-ES" sz="1600" b="1" u="sng" dirty="0">
                <a:solidFill>
                  <a:schemeClr val="tx1"/>
                </a:solidFill>
              </a:rPr>
              <a:t>Duración: </a:t>
            </a:r>
            <a:r>
              <a:rPr lang="es-ES" sz="1600" b="1" dirty="0">
                <a:solidFill>
                  <a:schemeClr val="tx1"/>
                </a:solidFill>
              </a:rPr>
              <a:t>365 +</a:t>
            </a:r>
            <a:r>
              <a:rPr lang="es-ES" sz="1600" b="1" dirty="0" smtClean="0">
                <a:solidFill>
                  <a:schemeClr val="tx1"/>
                </a:solidFill>
              </a:rPr>
              <a:t>180 (prorroga) y pasamos al tribunal médico para incapacidad permanente o alta.</a:t>
            </a:r>
            <a:endParaRPr lang="es-ES" sz="1600" b="1" dirty="0">
              <a:solidFill>
                <a:schemeClr val="tx1"/>
              </a:solidFill>
            </a:endParaRPr>
          </a:p>
          <a:p>
            <a:pPr>
              <a:lnSpc>
                <a:spcPct val="150000"/>
              </a:lnSpc>
            </a:pPr>
            <a:r>
              <a:rPr lang="es-ES" sz="1600" b="1" u="sng" dirty="0">
                <a:solidFill>
                  <a:schemeClr val="tx1"/>
                </a:solidFill>
              </a:rPr>
              <a:t>Requisitos: </a:t>
            </a:r>
          </a:p>
          <a:p>
            <a:pPr lvl="1">
              <a:lnSpc>
                <a:spcPct val="150000"/>
              </a:lnSpc>
            </a:pPr>
            <a:r>
              <a:rPr lang="es-ES" sz="1600" dirty="0">
                <a:solidFill>
                  <a:schemeClr val="tx1"/>
                </a:solidFill>
              </a:rPr>
              <a:t>Alta </a:t>
            </a:r>
          </a:p>
          <a:p>
            <a:pPr lvl="1">
              <a:lnSpc>
                <a:spcPct val="150000"/>
              </a:lnSpc>
            </a:pPr>
            <a:r>
              <a:rPr lang="es-ES" sz="1600" dirty="0">
                <a:solidFill>
                  <a:schemeClr val="tx1"/>
                </a:solidFill>
              </a:rPr>
              <a:t>Cotización de 180 días en los 5 años anteriores a la baja (sólo se exige esta cotización cuando la causa sea enfermedad </a:t>
            </a:r>
            <a:r>
              <a:rPr lang="es-ES" sz="1600" dirty="0" smtClean="0">
                <a:solidFill>
                  <a:schemeClr val="tx1"/>
                </a:solidFill>
              </a:rPr>
              <a:t>común </a:t>
            </a:r>
            <a:r>
              <a:rPr lang="es-ES" sz="1600" dirty="0" smtClean="0">
                <a:solidFill>
                  <a:schemeClr val="accent2"/>
                </a:solidFill>
              </a:rPr>
              <a:t>y es un requisito extra</a:t>
            </a:r>
            <a:r>
              <a:rPr lang="es-ES" sz="1600" dirty="0" smtClean="0">
                <a:solidFill>
                  <a:schemeClr val="tx1"/>
                </a:solidFill>
              </a:rPr>
              <a:t>)</a:t>
            </a:r>
            <a:endParaRPr lang="es-ES" sz="1600" dirty="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3457688231"/>
              </p:ext>
            </p:extLst>
          </p:nvPr>
        </p:nvGraphicFramePr>
        <p:xfrm>
          <a:off x="5685810" y="1296786"/>
          <a:ext cx="6009366" cy="339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5827222" y="4979324"/>
            <a:ext cx="5602778" cy="646331"/>
          </a:xfrm>
          <a:prstGeom prst="rect">
            <a:avLst/>
          </a:prstGeom>
          <a:noFill/>
        </p:spPr>
        <p:txBody>
          <a:bodyPr wrap="square" rtlCol="0">
            <a:spAutoFit/>
          </a:bodyPr>
          <a:lstStyle/>
          <a:p>
            <a:r>
              <a:rPr lang="es-ES" dirty="0" smtClean="0"/>
              <a:t>*En el camino de casa al trabajo y del trabajo a casa. No se puede romper el “nexo causal”</a:t>
            </a:r>
            <a:endParaRPr lang="es-ES" dirty="0"/>
          </a:p>
        </p:txBody>
      </p:sp>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2149805119"/>
              </p:ext>
            </p:extLst>
          </p:nvPr>
        </p:nvGraphicFramePr>
        <p:xfrm>
          <a:off x="5438775" y="3733769"/>
          <a:ext cx="5859945" cy="284182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a:t>
                      </a:r>
                      <a:r>
                        <a:rPr lang="es-ES" sz="1400" baseline="0" dirty="0" smtClean="0">
                          <a:solidFill>
                            <a:schemeClr val="accent2"/>
                          </a:solidFill>
                        </a:rPr>
                        <a:t>Base Reguladora</a:t>
                      </a:r>
                      <a:endParaRPr lang="es-ES" sz="1400" dirty="0">
                        <a:solidFill>
                          <a:schemeClr val="accent2"/>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FA30F19-3DC2-4CC7-AE1B-B4EC34D1A810}"/>
                  </a:ext>
                </a:extLst>
              </p:cNvPr>
              <p:cNvSpPr txBox="1"/>
              <p:nvPr/>
            </p:nvSpPr>
            <p:spPr>
              <a:xfrm>
                <a:off x="2705099" y="1635310"/>
                <a:ext cx="8234449" cy="619272"/>
              </a:xfrm>
              <a:prstGeom prst="rect">
                <a:avLst/>
              </a:prstGeom>
              <a:noFill/>
              <a:ln w="57150">
                <a:solidFill>
                  <a:srgbClr val="00B0F0"/>
                </a:solidFill>
              </a:ln>
            </p:spPr>
            <p:txBody>
              <a:bodyPr wrap="square" rtlCol="0">
                <a:spAutoFit/>
              </a:bodyPr>
              <a:lstStyle/>
              <a:p>
                <a:pPr>
                  <a:lnSpc>
                    <a:spcPct val="200000"/>
                  </a:lnSpc>
                </a:pPr>
                <a14:m>
                  <m:oMath xmlns:m="http://schemas.openxmlformats.org/officeDocument/2006/math">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𝐵𝐴𝑆𝐸</m:t>
                        </m:r>
                        <m:r>
                          <a:rPr lang="es-ES" sz="1200" b="0" i="1" smtClean="0">
                            <a:latin typeface="Cambria Math" panose="02040503050406030204" pitchFamily="18" charset="0"/>
                          </a:rPr>
                          <m:t> </m:t>
                        </m:r>
                        <m:r>
                          <a:rPr lang="es-ES" sz="1200" b="0" i="1" smtClean="0">
                            <a:latin typeface="Cambria Math" panose="02040503050406030204" pitchFamily="18" charset="0"/>
                          </a:rPr>
                          <m:t>𝐷𝐸</m:t>
                        </m:r>
                        <m:r>
                          <a:rPr lang="es-ES" sz="1200" b="0" i="1" smtClean="0">
                            <a:latin typeface="Cambria Math" panose="02040503050406030204" pitchFamily="18" charset="0"/>
                          </a:rPr>
                          <m:t> </m:t>
                        </m:r>
                        <m:r>
                          <a:rPr lang="es-ES" sz="1200" b="0" i="1" smtClean="0">
                            <a:latin typeface="Cambria Math" panose="02040503050406030204" pitchFamily="18" charset="0"/>
                          </a:rPr>
                          <m:t>𝐶𝑂𝑁𝑇𝐼𝑁𝐺𝐸𝑁𝐼𝐶𝐴𝑆</m:t>
                        </m:r>
                        <m:r>
                          <a:rPr lang="es-ES" sz="1200" b="0" i="1" smtClean="0">
                            <a:latin typeface="Cambria Math" panose="02040503050406030204" pitchFamily="18" charset="0"/>
                          </a:rPr>
                          <m:t> </m:t>
                        </m:r>
                        <m:r>
                          <a:rPr lang="es-ES" sz="1200" b="0" i="1" smtClean="0">
                            <a:latin typeface="Cambria Math" panose="02040503050406030204" pitchFamily="18" charset="0"/>
                          </a:rPr>
                          <m:t>𝐶𝑂𝑀𝑈𝑁𝐸𝑆</m:t>
                        </m:r>
                        <m:r>
                          <a:rPr lang="es-ES" sz="1200" b="0" i="1" smtClean="0">
                            <a:latin typeface="Cambria Math" panose="02040503050406030204" pitchFamily="18" charset="0"/>
                          </a:rPr>
                          <m:t> </m:t>
                        </m:r>
                        <m:r>
                          <a:rPr lang="es-ES" sz="1200" b="0" i="1" smtClean="0">
                            <a:latin typeface="Cambria Math" panose="02040503050406030204" pitchFamily="18" charset="0"/>
                          </a:rPr>
                          <m:t>𝐷𝐸𝐿</m:t>
                        </m:r>
                        <m:r>
                          <a:rPr lang="es-ES" sz="1200" b="0" i="1" smtClean="0">
                            <a:latin typeface="Cambria Math" panose="02040503050406030204" pitchFamily="18" charset="0"/>
                          </a:rPr>
                          <m:t> </m:t>
                        </m:r>
                        <m:r>
                          <a:rPr lang="es-ES" sz="1200" b="0" i="1" smtClean="0">
                            <a:latin typeface="Cambria Math" panose="02040503050406030204" pitchFamily="18" charset="0"/>
                          </a:rPr>
                          <m:t>𝑀𝐸𝑆</m:t>
                        </m:r>
                        <m:r>
                          <a:rPr lang="es-ES" sz="1200" b="0" i="1" smtClean="0">
                            <a:latin typeface="Cambria Math" panose="02040503050406030204" pitchFamily="18" charset="0"/>
                          </a:rPr>
                          <m:t> </m:t>
                        </m:r>
                        <m:r>
                          <a:rPr lang="es-ES" sz="1200" b="0" i="1" smtClean="0">
                            <a:latin typeface="Cambria Math" panose="02040503050406030204" pitchFamily="18" charset="0"/>
                          </a:rPr>
                          <m:t>𝐴𝑁𝑇𝐸𝑅𝐼𝑂𝑅</m:t>
                        </m:r>
                        <m:r>
                          <a:rPr lang="es-ES" sz="1200" b="0" i="1" smtClean="0">
                            <a:latin typeface="Cambria Math" panose="02040503050406030204" pitchFamily="18" charset="0"/>
                          </a:rPr>
                          <m:t> </m:t>
                        </m:r>
                        <m:r>
                          <a:rPr lang="es-ES" sz="1200" b="0" i="1" smtClean="0">
                            <a:latin typeface="Cambria Math" panose="02040503050406030204" pitchFamily="18" charset="0"/>
                          </a:rPr>
                          <m:t>𝐴</m:t>
                        </m:r>
                        <m:r>
                          <a:rPr lang="es-ES" sz="1200" b="0" i="1" smtClean="0">
                            <a:latin typeface="Cambria Math" panose="02040503050406030204" pitchFamily="18" charset="0"/>
                          </a:rPr>
                          <m:t> </m:t>
                        </m:r>
                        <m:r>
                          <a:rPr lang="es-ES" sz="1200" b="0" i="1" smtClean="0">
                            <a:latin typeface="Cambria Math" panose="02040503050406030204" pitchFamily="18" charset="0"/>
                          </a:rPr>
                          <m:t>𝐿𝐴</m:t>
                        </m:r>
                        <m:r>
                          <a:rPr lang="es-ES" sz="1200" b="0" i="1" smtClean="0">
                            <a:latin typeface="Cambria Math" panose="02040503050406030204" pitchFamily="18" charset="0"/>
                          </a:rPr>
                          <m:t> </m:t>
                        </m:r>
                        <m:r>
                          <a:rPr lang="es-ES" sz="1200" b="0" i="1" smtClean="0">
                            <a:latin typeface="Cambria Math" panose="02040503050406030204" pitchFamily="18" charset="0"/>
                          </a:rPr>
                          <m:t>𝐵𝐴𝐽𝐴</m:t>
                        </m:r>
                      </m:num>
                      <m:den>
                        <m:r>
                          <a:rPr lang="es-ES" sz="1200" b="0" i="1" smtClean="0">
                            <a:latin typeface="Cambria Math" panose="02040503050406030204" pitchFamily="18" charset="0"/>
                          </a:rPr>
                          <m:t>30 </m:t>
                        </m:r>
                      </m:den>
                    </m:f>
                  </m:oMath>
                </a14:m>
                <a:r>
                  <a:rPr lang="es-ES" sz="1200" dirty="0" smtClean="0"/>
                  <a:t>= €/día</a:t>
                </a:r>
                <a:endParaRPr lang="es-ES" sz="1200" dirty="0"/>
              </a:p>
            </p:txBody>
          </p:sp>
        </mc:Choice>
        <mc:Fallback xmlns="">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099" y="1635310"/>
                <a:ext cx="8234449" cy="619272"/>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419751" y="1232236"/>
            <a:ext cx="2306089" cy="1477328"/>
          </a:xfrm>
          <a:prstGeom prst="rect">
            <a:avLst/>
          </a:prstGeom>
          <a:noFill/>
        </p:spPr>
        <p:txBody>
          <a:bodyPr wrap="square" rtlCol="0">
            <a:spAutoFit/>
          </a:bodyPr>
          <a:lstStyle/>
          <a:p>
            <a:pPr algn="ctr"/>
            <a:r>
              <a:rPr lang="es-ES" b="1" dirty="0"/>
              <a:t>1.- Base </a:t>
            </a:r>
            <a:r>
              <a:rPr lang="es-ES" b="1" dirty="0" smtClean="0"/>
              <a:t>reguladora cantidad diaria en € </a:t>
            </a:r>
            <a:r>
              <a:rPr lang="es-ES" b="1" dirty="0" smtClean="0">
                <a:solidFill>
                  <a:schemeClr val="accent2"/>
                </a:solidFill>
              </a:rPr>
              <a:t>que sirve de base para el cálculo de las prestaciones:</a:t>
            </a:r>
            <a:endParaRPr lang="es-ES" b="1" dirty="0">
              <a:solidFill>
                <a:schemeClr val="accent2"/>
              </a:solidFill>
            </a:endParaRP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2086948164"/>
              </p:ext>
            </p:extLst>
          </p:nvPr>
        </p:nvGraphicFramePr>
        <p:xfrm>
          <a:off x="574675" y="3028130"/>
          <a:ext cx="3482976" cy="246888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a:t>
                      </a:r>
                      <a:r>
                        <a:rPr lang="es-ES" dirty="0" smtClean="0"/>
                        <a:t>baja?</a:t>
                      </a:r>
                    </a:p>
                    <a:p>
                      <a:r>
                        <a:rPr lang="es-ES" dirty="0" smtClean="0">
                          <a:solidFill>
                            <a:schemeClr val="accent2"/>
                          </a:solidFill>
                        </a:rPr>
                        <a:t>El primer día cuenta</a:t>
                      </a:r>
                      <a:endParaRPr lang="es-ES" dirty="0">
                        <a:solidFill>
                          <a:schemeClr val="accent2"/>
                        </a:solidFill>
                      </a:endParaRP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2916204121"/>
              </p:ext>
            </p:extLst>
          </p:nvPr>
        </p:nvGraphicFramePr>
        <p:xfrm>
          <a:off x="5867400" y="2228819"/>
          <a:ext cx="5915657" cy="329872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smtClean="0"/>
                        <a:t>abril)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2329</Words>
  <Application>Microsoft Office PowerPoint</Application>
  <PresentationFormat>Panorámica</PresentationFormat>
  <Paragraphs>271</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 (bajas)</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 (antes denominado permiso de maternidad/paternidad)</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38</cp:revision>
  <dcterms:created xsi:type="dcterms:W3CDTF">2020-12-02T09:18:09Z</dcterms:created>
  <dcterms:modified xsi:type="dcterms:W3CDTF">2024-02-14T16:42:38Z</dcterms:modified>
</cp:coreProperties>
</file>