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a:t>
            </a:r>
            <a:r>
              <a:rPr lang="es-ES" sz="1600" dirty="0" smtClean="0">
                <a:solidFill>
                  <a:schemeClr val="dk1"/>
                </a:solidFill>
              </a:rPr>
              <a:t>. </a:t>
            </a:r>
            <a:r>
              <a:rPr lang="es-ES" sz="1600" dirty="0" smtClean="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a:t>
            </a:r>
            <a:r>
              <a:rPr lang="es-ES" sz="1600" b="1" dirty="0" smtClean="0">
                <a:solidFill>
                  <a:schemeClr val="tx1"/>
                </a:solidFill>
              </a:rPr>
              <a:t>BENEFICIOSA (se puede quedar con sus 30 minutos de descanso) aunque si se siguiera el principio de </a:t>
            </a:r>
            <a:r>
              <a:rPr lang="es-ES" sz="1600" b="1" dirty="0" err="1" smtClean="0">
                <a:solidFill>
                  <a:schemeClr val="tx1"/>
                </a:solidFill>
              </a:rPr>
              <a:t>irrenunciabilidad</a:t>
            </a:r>
            <a:r>
              <a:rPr lang="es-ES" sz="1600" b="1" dirty="0" smtClean="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smtClean="0">
                <a:solidFill>
                  <a:schemeClr val="dk1"/>
                </a:solidFill>
              </a:rPr>
              <a:t>.</a:t>
            </a:r>
            <a:r>
              <a:rPr lang="es-ES" sz="1600" dirty="0" smtClean="0">
                <a:solidFill>
                  <a:schemeClr val="accent2"/>
                </a:solidFill>
              </a:rPr>
              <a:t> </a:t>
            </a:r>
            <a:r>
              <a:rPr lang="es-ES" sz="1600" dirty="0" smtClean="0">
                <a:solidFill>
                  <a:schemeClr val="accent2"/>
                </a:solidFill>
              </a:rPr>
              <a:t>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a:t>
            </a:r>
            <a:r>
              <a:rPr lang="es-ES" sz="1600" dirty="0" smtClean="0">
                <a:solidFill>
                  <a:schemeClr val="dk1"/>
                </a:solidFill>
              </a:rPr>
              <a:t>euros y el salario mínimo interprofesional a 1080 euros. </a:t>
            </a:r>
            <a:r>
              <a:rPr lang="es-ES" sz="1600" dirty="0">
                <a:solidFill>
                  <a:schemeClr val="dk1"/>
                </a:solidFill>
              </a:rPr>
              <a:t>¿Crees que puede reclamar algo</a:t>
            </a:r>
            <a:r>
              <a:rPr lang="es-ES" sz="1600" dirty="0" smtClean="0">
                <a:solidFill>
                  <a:schemeClr val="dk1"/>
                </a:solidFill>
              </a:rPr>
              <a:t>? </a:t>
            </a:r>
            <a:r>
              <a:rPr lang="es-ES" sz="1600" dirty="0" smtClean="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a:t>
              </a:r>
              <a:r>
                <a:rPr lang="es-ES" sz="2000" b="1" i="0" u="none" strike="noStrike" cap="none" dirty="0" smtClean="0">
                  <a:solidFill>
                    <a:schemeClr val="tx1"/>
                  </a:solidFill>
                  <a:latin typeface="Calibri"/>
                  <a:ea typeface="Calibri"/>
                  <a:cs typeface="Calibri"/>
                  <a:sym typeface="Calibri"/>
                </a:rPr>
                <a:t>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a:t>
              </a:r>
              <a:r>
                <a:rPr lang="es-ES" sz="2000" b="1" i="0" u="none" strike="noStrike" cap="none" dirty="0" smtClean="0">
                  <a:solidFill>
                    <a:schemeClr val="tx1"/>
                  </a:solidFill>
                  <a:latin typeface="Calibri"/>
                  <a:ea typeface="Calibri"/>
                  <a:cs typeface="Calibri"/>
                  <a:sym typeface="Calibri"/>
                </a:rPr>
                <a:t>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a:t>
              </a:r>
              <a:r>
                <a:rPr lang="es-ES" sz="2000" b="1" i="0" u="none" strike="noStrike" cap="none" dirty="0" smtClean="0">
                  <a:solidFill>
                    <a:schemeClr val="tx1"/>
                  </a:solidFill>
                  <a:latin typeface="Calibri"/>
                  <a:ea typeface="Calibri"/>
                  <a:cs typeface="Calibri"/>
                  <a:sym typeface="Calibri"/>
                </a:rPr>
                <a:t>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3670180"/>
          </a:xfrm>
          <a:prstGeom prst="rect">
            <a:avLst/>
          </a:prstGeom>
          <a:solidFill>
            <a:schemeClr val="lt1"/>
          </a:solidFill>
          <a:ln>
            <a:noFill/>
          </a:ln>
        </p:spPr>
        <p:txBody>
          <a:bodyPr spcFirstLastPara="1" wrap="square" lIns="0" tIns="45700" rIns="0" bIns="45700" anchor="t" anchorCtr="0">
            <a:normAutofit/>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obrar</a:t>
            </a:r>
            <a:endParaRPr sz="1800" dirty="0"/>
          </a:p>
          <a:p>
            <a:pPr marL="0" lvl="0" indent="0" algn="l" rtl="0">
              <a:lnSpc>
                <a:spcPct val="150000"/>
              </a:lnSpc>
              <a:spcBef>
                <a:spcPts val="1000"/>
              </a:spcBef>
              <a:spcAft>
                <a:spcPts val="0"/>
              </a:spcAft>
              <a:buClr>
                <a:schemeClr val="dk1"/>
              </a:buClr>
              <a:buSzPts val="2800"/>
              <a:buNone/>
            </a:pPr>
            <a:endParaRPr sz="1800" dirty="0"/>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Las personas &gt; 16 años, si cuentan con la autorización de los padres.</a:t>
            </a:r>
            <a:endParaRPr sz="1800" dirty="0"/>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endParaRPr sz="1800" dirty="0"/>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UE</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UE </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581693" y="2085703"/>
            <a:ext cx="5451627" cy="3741707"/>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6411684" y="2198914"/>
            <a:ext cx="5127172" cy="3670180"/>
          </a:xfrm>
          <a:prstGeom prst="rect">
            <a:avLst/>
          </a:prstGeom>
          <a:noFill/>
          <a:ln>
            <a:noFill/>
          </a:ln>
        </p:spPr>
        <p:txBody>
          <a:bodyPr spcFirstLastPara="1" wrap="square" lIns="91425" tIns="45700" rIns="91425" bIns="45700" anchor="t" anchorCtr="0">
            <a:normAutofit/>
          </a:bodyPr>
          <a:lstStyle/>
          <a:p>
            <a:pPr marL="228600" lvl="0" indent="-50800" algn="ctr" rtl="0">
              <a:lnSpc>
                <a:spcPct val="90000"/>
              </a:lnSpc>
              <a:spcBef>
                <a:spcPts val="0"/>
              </a:spcBef>
              <a:spcAft>
                <a:spcPts val="0"/>
              </a:spcAft>
              <a:buClr>
                <a:schemeClr val="dk1"/>
              </a:buClr>
              <a:buSzPts val="2800"/>
              <a:buNone/>
            </a:pPr>
            <a:endParaRPr sz="2800"/>
          </a:p>
          <a:p>
            <a:pPr marL="0" lvl="0" indent="0" algn="ctr" rtl="0">
              <a:lnSpc>
                <a:spcPct val="90000"/>
              </a:lnSpc>
              <a:spcBef>
                <a:spcPts val="1000"/>
              </a:spcBef>
              <a:spcAft>
                <a:spcPts val="0"/>
              </a:spcAft>
              <a:buClr>
                <a:schemeClr val="dk1"/>
              </a:buClr>
              <a:buSzPts val="2800"/>
              <a:buNone/>
            </a:pPr>
            <a:r>
              <a:rPr lang="es-ES" sz="2800" b="1"/>
              <a:t>¿Permiten nuestras leyes los contratos verbales?</a:t>
            </a:r>
            <a:endParaRPr/>
          </a:p>
          <a:p>
            <a:pPr marL="228600" lvl="0" indent="-50800" algn="ctr" rtl="0">
              <a:lnSpc>
                <a:spcPct val="90000"/>
              </a:lnSpc>
              <a:spcBef>
                <a:spcPts val="1000"/>
              </a:spcBef>
              <a:spcAft>
                <a:spcPts val="0"/>
              </a:spcAft>
              <a:buClr>
                <a:schemeClr val="dk1"/>
              </a:buClr>
              <a:buSzPts val="2800"/>
              <a:buNone/>
            </a:pP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7416496" y="2325084"/>
            <a:ext cx="3011774" cy="2308284"/>
          </a:xfrm>
          <a:prstGeom prst="rect">
            <a:avLst/>
          </a:prstGeom>
          <a:noFill/>
          <a:ln>
            <a:noFill/>
          </a:ln>
        </p:spPr>
      </p:pic>
      <p:sp>
        <p:nvSpPr>
          <p:cNvPr id="294" name="Google Shape;294;p14"/>
          <p:cNvSpPr txBox="1"/>
          <p:nvPr/>
        </p:nvSpPr>
        <p:spPr>
          <a:xfrm>
            <a:off x="1205948" y="2345632"/>
            <a:ext cx="5297594"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plena dedicación</a:t>
            </a:r>
            <a:endParaRPr dirty="0"/>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no competencia.</a:t>
            </a:r>
            <a:endParaRPr dirty="0"/>
          </a:p>
          <a:p>
            <a:pPr marL="742950" marR="0" lvl="1" indent="-285750" algn="l"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a:t>
            </a: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permanencia. Duración.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accent2"/>
              </a:buClr>
              <a:buSzPts val="2800"/>
              <a:buFont typeface="Noto Sans Symbols"/>
              <a:buChar char="⮚"/>
            </a:pPr>
            <a:r>
              <a:rPr lang="es-ES" b="1">
                <a:solidFill>
                  <a:schemeClr val="accent2"/>
                </a:solidFill>
              </a:rPr>
              <a:t>Concepto y requisito.</a:t>
            </a:r>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a:solidFill>
                <a:schemeClr val="accent2"/>
              </a:solidFill>
            </a:endParaRPr>
          </a:p>
        </p:txBody>
      </p:sp>
      <p:graphicFrame>
        <p:nvGraphicFramePr>
          <p:cNvPr id="301" name="Google Shape;301;p15"/>
          <p:cNvGraphicFramePr/>
          <p:nvPr/>
        </p:nvGraphicFramePr>
        <p:xfrm>
          <a:off x="1298713" y="3052234"/>
          <a:ext cx="9048600" cy="1849170"/>
        </p:xfrm>
        <a:graphic>
          <a:graphicData uri="http://schemas.openxmlformats.org/drawingml/2006/table">
            <a:tbl>
              <a:tblPr firstRow="1" bandRow="1">
                <a:noFill/>
                <a:tableStyleId>{BCC7EC87-1176-4023-ADAF-338AC83C0ECF}</a:tableStyleId>
              </a:tblPr>
              <a:tblGrid>
                <a:gridCol w="6395975">
                  <a:extLst>
                    <a:ext uri="{9D8B030D-6E8A-4147-A177-3AD203B41FA5}">
                      <a16:colId xmlns:a16="http://schemas.microsoft.com/office/drawing/2014/main" val="20000"/>
                    </a:ext>
                  </a:extLst>
                </a:gridCol>
                <a:gridCol w="2652625">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2695975209"/>
              </p:ext>
            </p:extLst>
          </p:nvPr>
        </p:nvGraphicFramePr>
        <p:xfrm>
          <a:off x="1096961" y="1417638"/>
          <a:ext cx="9995125" cy="4903650"/>
        </p:xfrm>
        <a:graphic>
          <a:graphicData uri="http://schemas.openxmlformats.org/drawingml/2006/table">
            <a:tbl>
              <a:tblPr firstRow="1" bandRow="1">
                <a:noFill/>
                <a:tableStyleId>{18298452-14B4-4BBF-95C9-77AAFB38D6AA}</a:tableStyleId>
              </a:tblPr>
              <a:tblGrid>
                <a:gridCol w="2481125">
                  <a:extLst>
                    <a:ext uri="{9D8B030D-6E8A-4147-A177-3AD203B41FA5}">
                      <a16:colId xmlns:a16="http://schemas.microsoft.com/office/drawing/2014/main" val="20000"/>
                    </a:ext>
                  </a:extLst>
                </a:gridCol>
                <a:gridCol w="3970250">
                  <a:extLst>
                    <a:ext uri="{9D8B030D-6E8A-4147-A177-3AD203B41FA5}">
                      <a16:colId xmlns:a16="http://schemas.microsoft.com/office/drawing/2014/main" val="20001"/>
                    </a:ext>
                  </a:extLst>
                </a:gridCol>
                <a:gridCol w="3543750">
                  <a:extLst>
                    <a:ext uri="{9D8B030D-6E8A-4147-A177-3AD203B41FA5}">
                      <a16:colId xmlns:a16="http://schemas.microsoft.com/office/drawing/2014/main" val="20002"/>
                    </a:ext>
                  </a:extLst>
                </a:gridCol>
              </a:tblGrid>
              <a:tr h="553650">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50000">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r>
                        <a:rPr lang="es-ES" sz="1800"/>
                        <a:t>Para imponer sanciones</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Dar órdenes e instrucciones.</a:t>
                      </a:r>
                      <a:endParaRPr sz="1800" dirty="0"/>
                    </a:p>
                    <a:p>
                      <a:pPr marL="285750" marR="0" lvl="0" indent="-171450" algn="l" rtl="0">
                        <a:spcBef>
                          <a:spcPts val="0"/>
                        </a:spcBef>
                        <a:spcAft>
                          <a:spcPts val="0"/>
                        </a:spcAft>
                        <a:buClr>
                          <a:schemeClr val="dk1"/>
                        </a:buClr>
                        <a:buSzPts val="1800"/>
                        <a:buFont typeface="Noto Sans Symbols"/>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Presunción de legitimidad</a:t>
                      </a:r>
                      <a:endParaRPr dirty="0"/>
                    </a:p>
                    <a:p>
                      <a:pPr marL="285750" marR="0" lvl="0" indent="-171450" algn="l" rtl="0">
                        <a:spcBef>
                          <a:spcPts val="0"/>
                        </a:spcBef>
                        <a:spcAft>
                          <a:spcPts val="0"/>
                        </a:spcAft>
                        <a:buClr>
                          <a:schemeClr val="dk1"/>
                        </a:buClr>
                        <a:buSzPts val="1800"/>
                        <a:buFont typeface="Noto Sans Symbols"/>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¿Cuándo se puede </a:t>
                      </a:r>
                      <a:r>
                        <a:rPr lang="es-ES" sz="1800" b="1" dirty="0"/>
                        <a:t>desobedecer</a:t>
                      </a:r>
                      <a:r>
                        <a:rPr lang="es-ES" sz="1800" dirty="0"/>
                        <a:t> una orden?</a:t>
                      </a:r>
                      <a:endParaRPr sz="1800" dirty="0"/>
                    </a:p>
                    <a:p>
                      <a:pPr marL="0" marR="0" lvl="0" indent="0" algn="l" rtl="0">
                        <a:spcBef>
                          <a:spcPts val="0"/>
                        </a:spcBef>
                        <a:spcAft>
                          <a:spcPts val="0"/>
                        </a:spcAft>
                        <a:buNone/>
                      </a:pPr>
                      <a:endParaRPr sz="1800"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Afecte vida privada</a:t>
                      </a:r>
                      <a:endParaRPr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Peligrosas y riesgo grave</a:t>
                      </a:r>
                      <a:endParaRPr sz="1800" u="none" strike="noStrike" cap="none"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Afecten a la dignidad</a:t>
                      </a:r>
                      <a:endParaRPr sz="1800" u="none" strike="noStrike" cap="none" dirty="0"/>
                    </a:p>
                    <a:p>
                      <a:pPr marL="1200150" marR="0" lvl="2" indent="-285750" algn="l" rtl="0">
                        <a:spcBef>
                          <a:spcPts val="0"/>
                        </a:spcBef>
                        <a:spcAft>
                          <a:spcPts val="0"/>
                        </a:spcAft>
                        <a:buClr>
                          <a:schemeClr val="dk1"/>
                        </a:buClr>
                        <a:buSzPts val="1800"/>
                        <a:buFont typeface="Noto Sans Symbols"/>
                        <a:buChar char="▪"/>
                      </a:pPr>
                      <a:r>
                        <a:rPr lang="es-ES" sz="1800" u="none" strike="noStrike" cap="none" dirty="0"/>
                        <a:t>Ilegales</a:t>
                      </a:r>
                      <a:endParaRPr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800" dirty="0"/>
                        <a:t>Se deberá respetar la dignidad e intimidad de los trabajadores. </a:t>
                      </a:r>
                      <a:endParaRPr dirty="0"/>
                    </a:p>
                    <a:p>
                      <a:pPr marL="0" marR="0" lvl="0" indent="0" algn="l" rtl="0">
                        <a:spcBef>
                          <a:spcPts val="0"/>
                        </a:spcBef>
                        <a:spcAft>
                          <a:spcPts val="0"/>
                        </a:spcAft>
                        <a:buNone/>
                      </a:pPr>
                      <a:endParaRPr sz="1800"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Video vigilancia</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Registros</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E-mail y ordenadores</a:t>
                      </a:r>
                      <a:endParaRPr dirty="0"/>
                    </a:p>
                    <a:p>
                      <a:pPr marL="857250" marR="0" lvl="1" indent="-285750" algn="l" rtl="0">
                        <a:spcBef>
                          <a:spcPts val="0"/>
                        </a:spcBef>
                        <a:spcAft>
                          <a:spcPts val="0"/>
                        </a:spcAft>
                        <a:buClr>
                          <a:schemeClr val="dk1"/>
                        </a:buClr>
                        <a:buSzPts val="1800"/>
                        <a:buFont typeface="Arial" panose="020B0604020202020204" pitchFamily="34" charset="0"/>
                        <a:buChar char="•"/>
                      </a:pPr>
                      <a:endParaRPr sz="18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800" b="1" u="none" strike="noStrike" cap="none" dirty="0"/>
                        <a:t>Enfermedad</a:t>
                      </a:r>
                      <a:endParaRPr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339007"/>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1960"/>
              <a:buChar char="•"/>
            </a:pPr>
            <a:r>
              <a:rPr lang="es-ES" sz="1960" b="1"/>
              <a:t>1. Indica si las siguientes relaciones son contrato de trabajo</a:t>
            </a:r>
            <a:endParaRPr sz="1960" b="1"/>
          </a:p>
          <a:p>
            <a:pPr marL="578358" lvl="1" indent="-285750" algn="l" rtl="0">
              <a:lnSpc>
                <a:spcPct val="110000"/>
              </a:lnSpc>
              <a:spcBef>
                <a:spcPts val="500"/>
              </a:spcBef>
              <a:spcAft>
                <a:spcPts val="0"/>
              </a:spcAft>
              <a:buClr>
                <a:schemeClr val="dk1"/>
              </a:buClr>
              <a:buSzPts val="1679"/>
              <a:buFont typeface="Arial"/>
              <a:buChar char="•"/>
            </a:pPr>
            <a:r>
              <a:rPr lang="es-ES" sz="1679"/>
              <a:t>Una hija que trabaja como dependienta en el negocio familiar de sus padres </a:t>
            </a:r>
            <a:endParaRPr/>
          </a:p>
          <a:p>
            <a:pPr marL="578358" lvl="1" indent="-285750" algn="l" rtl="0">
              <a:lnSpc>
                <a:spcPct val="110000"/>
              </a:lnSpc>
              <a:spcBef>
                <a:spcPts val="500"/>
              </a:spcBef>
              <a:spcAft>
                <a:spcPts val="0"/>
              </a:spcAft>
              <a:buClr>
                <a:schemeClr val="dk1"/>
              </a:buClr>
              <a:buSzPts val="1679"/>
              <a:buFont typeface="Arial"/>
              <a:buChar char="•"/>
            </a:pPr>
            <a:r>
              <a:rPr lang="es-ES" sz="1679"/>
              <a:t>Un auxiliar de clínica que trabaja en un centro de salud privado de su comunidad autónoma.</a:t>
            </a:r>
            <a:endParaRPr sz="1679"/>
          </a:p>
          <a:p>
            <a:pPr marL="578358" lvl="1" indent="-285750" algn="l" rtl="0">
              <a:lnSpc>
                <a:spcPct val="110000"/>
              </a:lnSpc>
              <a:spcBef>
                <a:spcPts val="500"/>
              </a:spcBef>
              <a:spcAft>
                <a:spcPts val="0"/>
              </a:spcAft>
              <a:buClr>
                <a:schemeClr val="dk1"/>
              </a:buClr>
              <a:buSzPts val="1679"/>
              <a:buFont typeface="Arial"/>
              <a:buChar char="•"/>
            </a:pPr>
            <a:r>
              <a:rPr lang="es-ES" sz="1679"/>
              <a:t>Un joven que aprobó la oposición de oficial administrativo y trabaja en el Ministerio de Hacienda y Administraciones Públicas.</a:t>
            </a:r>
            <a:endParaRPr/>
          </a:p>
          <a:p>
            <a:pPr marL="578358" lvl="1" indent="-285750" algn="l" rtl="0">
              <a:lnSpc>
                <a:spcPct val="110000"/>
              </a:lnSpc>
              <a:spcBef>
                <a:spcPts val="500"/>
              </a:spcBef>
              <a:spcAft>
                <a:spcPts val="0"/>
              </a:spcAft>
              <a:buClr>
                <a:schemeClr val="dk1"/>
              </a:buClr>
              <a:buSzPts val="1679"/>
              <a:buFont typeface="Arial"/>
              <a:buChar char="•"/>
            </a:pPr>
            <a:r>
              <a:rPr lang="es-ES" sz="1679"/>
              <a:t>Un Técnico superior que trabaja durante 6 meses para el IMD de Sevilla</a:t>
            </a:r>
            <a:endParaRPr/>
          </a:p>
          <a:p>
            <a:pPr marL="0" lvl="0" indent="0" algn="l" rtl="0">
              <a:lnSpc>
                <a:spcPct val="110000"/>
              </a:lnSpc>
              <a:spcBef>
                <a:spcPts val="1000"/>
              </a:spcBef>
              <a:spcAft>
                <a:spcPts val="0"/>
              </a:spcAft>
              <a:buClr>
                <a:schemeClr val="dk1"/>
              </a:buClr>
              <a:buSzPts val="1960"/>
              <a:buNone/>
            </a:pPr>
            <a:r>
              <a:rPr lang="es-ES" sz="1960" b="1"/>
              <a:t>2.Una directiva de la Unión Europea sobre seguridad en el trabajo establece la obligación de que el nivel no supere los 140 decibelios de nivel pico.</a:t>
            </a:r>
            <a:r>
              <a:rPr lang="es-ES" sz="1960"/>
              <a:t> </a:t>
            </a:r>
            <a:r>
              <a:rPr lang="es-ES" sz="1960" b="1"/>
              <a:t>La norma de origen español ¿puede establecer un nivel de ruido superior al mencionado? ¿Por qué?</a:t>
            </a:r>
            <a:endParaRPr/>
          </a:p>
          <a:p>
            <a:pPr marL="0" lvl="0" indent="0" algn="l" rtl="0">
              <a:lnSpc>
                <a:spcPct val="110000"/>
              </a:lnSpc>
              <a:spcBef>
                <a:spcPts val="1000"/>
              </a:spcBef>
              <a:spcAft>
                <a:spcPts val="0"/>
              </a:spcAft>
              <a:buClr>
                <a:schemeClr val="dk1"/>
              </a:buClr>
              <a:buSzPts val="1960"/>
              <a:buNone/>
            </a:pPr>
            <a:r>
              <a:rPr lang="es-ES" sz="1960" b="1"/>
              <a:t>3. Ordena jerárquicamente las siguientes normas. Convenio colectivo, contrato de trabajo de una trabajadora, Ley del Estatuto de los Trabajadores, Directiva de la Unión Europea, Reglamento,.</a:t>
            </a:r>
            <a:endParaRPr/>
          </a:p>
          <a:p>
            <a:pPr marL="0" lvl="0" indent="0" algn="l" rtl="0">
              <a:lnSpc>
                <a:spcPct val="110000"/>
              </a:lnSpc>
              <a:spcBef>
                <a:spcPts val="1000"/>
              </a:spcBef>
              <a:spcAft>
                <a:spcPts val="0"/>
              </a:spcAft>
              <a:buClr>
                <a:schemeClr val="dk1"/>
              </a:buClr>
              <a:buSzPts val="1960"/>
              <a:buNone/>
            </a:pPr>
            <a:r>
              <a:rPr lang="es-ES" sz="1960" b="1"/>
              <a:t>4.-Luis es propietario de una gestoría en la que trabajan, además de él, su hermano y uno de sus hijos, de 28 años.  ¿Puede contratarlos con un contrato laboral? Comenta todas las opciones.</a:t>
            </a:r>
            <a:endParaRPr/>
          </a:p>
          <a:p>
            <a:pPr marL="0" lvl="0" indent="0" algn="l" rtl="0">
              <a:lnSpc>
                <a:spcPct val="70000"/>
              </a:lnSpc>
              <a:spcBef>
                <a:spcPts val="1000"/>
              </a:spcBef>
              <a:spcAft>
                <a:spcPts val="0"/>
              </a:spcAft>
              <a:buClr>
                <a:schemeClr val="dk1"/>
              </a:buClr>
              <a:buSzPts val="1960"/>
              <a:buNone/>
            </a:pPr>
            <a:endParaRPr sz="1960" b="1"/>
          </a:p>
          <a:p>
            <a:pPr marL="228600" lvl="0" indent="-104140" algn="l" rtl="0">
              <a:lnSpc>
                <a:spcPct val="70000"/>
              </a:lnSpc>
              <a:spcBef>
                <a:spcPts val="1000"/>
              </a:spcBef>
              <a:spcAft>
                <a:spcPts val="0"/>
              </a:spcAft>
              <a:buClr>
                <a:schemeClr val="dk1"/>
              </a:buClr>
              <a:buSzPts val="1960"/>
              <a:buNone/>
            </a:pPr>
            <a:endParaRPr sz="196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chemeClr val="dk1"/>
              </a:buClr>
              <a:buSzPts val="2380"/>
              <a:buChar char="•"/>
            </a:pPr>
            <a:r>
              <a:rPr lang="es-ES" sz="2380" b="1"/>
              <a:t>5. Determina la validez de los siguientes periodos de prueba: </a:t>
            </a:r>
            <a:endParaRPr/>
          </a:p>
          <a:p>
            <a:pPr marL="228600" lvl="0" indent="-228600" algn="just" rtl="0">
              <a:lnSpc>
                <a:spcPct val="110000"/>
              </a:lnSpc>
              <a:spcBef>
                <a:spcPts val="1000"/>
              </a:spcBef>
              <a:spcAft>
                <a:spcPts val="0"/>
              </a:spcAft>
              <a:buClr>
                <a:schemeClr val="dk1"/>
              </a:buClr>
              <a:buSzPts val="2380"/>
              <a:buChar char="•"/>
            </a:pPr>
            <a:r>
              <a:rPr lang="es-ES" sz="2380"/>
              <a:t>a) Óscar, técnico superior en Administración y Finanzas, celebró un contrato indefinido con la empresa Rehusa, S.A., para ocupar el puesto de contable. En este contrato se estipuló un periodo de prueba de seis meses. Óscar es un cualificado profesional que lleva quince años trabajando como contable en otras empresas. </a:t>
            </a:r>
            <a:endParaRPr/>
          </a:p>
          <a:p>
            <a:pPr marL="228600" lvl="0" indent="-228600" algn="just" rtl="0">
              <a:lnSpc>
                <a:spcPct val="110000"/>
              </a:lnSpc>
              <a:spcBef>
                <a:spcPts val="1000"/>
              </a:spcBef>
              <a:spcAft>
                <a:spcPts val="0"/>
              </a:spcAft>
              <a:buClr>
                <a:schemeClr val="dk1"/>
              </a:buClr>
              <a:buSzPts val="2380"/>
              <a:buChar char="•"/>
            </a:pPr>
            <a:r>
              <a:rPr lang="es-ES" sz="238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endParaRPr/>
          </a:p>
          <a:p>
            <a:pPr marL="228600" lvl="0" indent="-228600" algn="just" rtl="0">
              <a:lnSpc>
                <a:spcPct val="110000"/>
              </a:lnSpc>
              <a:spcBef>
                <a:spcPts val="1000"/>
              </a:spcBef>
              <a:spcAft>
                <a:spcPts val="0"/>
              </a:spcAft>
              <a:buClr>
                <a:schemeClr val="dk1"/>
              </a:buClr>
              <a:buSzPts val="2380"/>
              <a:buChar char="•"/>
            </a:pPr>
            <a:r>
              <a:rPr lang="es-ES" sz="2380"/>
              <a:t>c) Rosario fue contratada en julio de 2015 bajo la modalidad de obra o servicio. La categoría y funciones a realizar fueron las de auxiliar de clínica, pactándose verbalmente un periodo de prueba de dos meses.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a:t>
            </a:r>
            <a:endParaRPr dirty="0"/>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smtClean="0">
                  <a:solidFill>
                    <a:schemeClr val="dk1"/>
                  </a:solidFill>
                  <a:latin typeface="Calibri"/>
                  <a:ea typeface="Calibri"/>
                  <a:cs typeface="Calibri"/>
                  <a:sym typeface="Calibri"/>
                </a:rPr>
                <a:t>PRINCIPIOS </a:t>
              </a:r>
              <a:r>
                <a:rPr lang="es-ES" sz="1600" b="1" i="0" u="none" strike="noStrike" cap="none" dirty="0">
                  <a:solidFill>
                    <a:schemeClr val="dk1"/>
                  </a:solidFill>
                  <a:latin typeface="Calibri"/>
                  <a:ea typeface="Calibri"/>
                  <a:cs typeface="Calibri"/>
                  <a:sym typeface="Calibri"/>
                </a:rPr>
                <a:t>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r>
              <a:rPr lang="es-ES" sz="1620" b="1">
                <a:solidFill>
                  <a:schemeClr val="dk1"/>
                </a:solidFill>
              </a:rPr>
              <a:t/>
            </a:r>
            <a:br>
              <a:rPr lang="es-ES" sz="1620" b="1">
                <a:solidFill>
                  <a:schemeClr val="dk1"/>
                </a:solidFill>
              </a:rPr>
            </a:br>
            <a:r>
              <a:rPr lang="es-ES" sz="1620" b="1">
                <a:solidFill>
                  <a:schemeClr val="dk1"/>
                </a:solidFill>
              </a:rPr>
              <a:t/>
            </a: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smtClean="0">
                <a:solidFill>
                  <a:schemeClr val="tx1"/>
                </a:solidFill>
              </a:rPr>
              <a:t>ACUERDO ENTRE EMPRESARIO Y </a:t>
            </a:r>
            <a:r>
              <a:rPr lang="es-ES" sz="1200" b="1" dirty="0" smtClean="0">
                <a:solidFill>
                  <a:schemeClr val="tx1"/>
                </a:solidFill>
              </a:rPr>
              <a:t>TRABAJADOR QUE </a:t>
            </a:r>
            <a:r>
              <a:rPr lang="es-ES" sz="1200" b="1" dirty="0" smtClean="0">
                <a:solidFill>
                  <a:schemeClr val="tx1"/>
                </a:solidFill>
              </a:rPr>
              <a:t>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a:t>
            </a:r>
            <a:r>
              <a:rPr lang="es-ES" sz="1800" b="1" dirty="0" smtClean="0">
                <a:solidFill>
                  <a:schemeClr val="tx1"/>
                </a:solidFill>
              </a:rPr>
              <a:t>VOLUNTARIO </a:t>
            </a:r>
            <a:endParaRPr lang="es-ES" sz="1800" b="1" dirty="0" smtClean="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POR CUENTA </a:t>
            </a:r>
            <a:r>
              <a:rPr lang="es-ES" sz="1800" b="1" dirty="0" smtClean="0">
                <a:solidFill>
                  <a:schemeClr val="tx1"/>
                </a:solidFill>
              </a:rPr>
              <a:t>AJENA: </a:t>
            </a:r>
            <a:r>
              <a:rPr lang="es-ES" sz="1100" b="1" dirty="0" smtClean="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smtClean="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smtClean="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smtClean="0">
                <a:solidFill>
                  <a:srgbClr val="2F5496"/>
                </a:solidFill>
              </a:rPr>
              <a:t>(LE FALTA 1 </a:t>
            </a:r>
            <a:r>
              <a:rPr lang="es-ES" sz="1300" dirty="0" err="1" smtClean="0">
                <a:solidFill>
                  <a:srgbClr val="2F5496"/>
                </a:solidFill>
              </a:rPr>
              <a:t>ó</a:t>
            </a:r>
            <a:r>
              <a:rPr lang="es-ES" sz="1300" dirty="0" smtClean="0">
                <a:solidFill>
                  <a:srgbClr val="2F5496"/>
                </a:solidFill>
              </a:rPr>
              <a:t> MAS DE LOS ANTERIORES REQUISITOS Y NO SE LES APLICA LA LET)</a:t>
            </a:r>
            <a:endParaRPr sz="1300" dirty="0"/>
          </a:p>
          <a:p>
            <a:pPr marL="228600" lvl="0" indent="-228600"/>
            <a:r>
              <a:rPr lang="es-ES" sz="2590" dirty="0" smtClean="0"/>
              <a:t>Autónomos </a:t>
            </a:r>
            <a:r>
              <a:rPr lang="es-ES" sz="1200" dirty="0" smtClean="0"/>
              <a:t>(falta </a:t>
            </a:r>
            <a:r>
              <a:rPr lang="es-ES" sz="1200" b="1" dirty="0" smtClean="0">
                <a:solidFill>
                  <a:schemeClr val="tx1"/>
                </a:solidFill>
              </a:rPr>
              <a:t>RELACION DEPENDIENTE</a:t>
            </a:r>
            <a:r>
              <a:rPr lang="es-ES" sz="1200" dirty="0" smtClean="0">
                <a:solidFill>
                  <a:schemeClr val="tx1"/>
                </a:solidFill>
              </a:rPr>
              <a:t> y </a:t>
            </a:r>
            <a:r>
              <a:rPr lang="es-ES" sz="1200" b="1" dirty="0" smtClean="0">
                <a:solidFill>
                  <a:schemeClr val="tx1"/>
                </a:solidFill>
              </a:rPr>
              <a:t>POR </a:t>
            </a:r>
            <a:r>
              <a:rPr lang="es-ES" sz="1200" b="1" dirty="0">
                <a:solidFill>
                  <a:schemeClr val="tx1"/>
                </a:solidFill>
              </a:rPr>
              <a:t>CUENTA </a:t>
            </a:r>
            <a:r>
              <a:rPr lang="es-ES" sz="1200" b="1" dirty="0" smtClean="0">
                <a:solidFill>
                  <a:schemeClr val="tx1"/>
                </a:solidFill>
              </a:rPr>
              <a:t>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a:t>
            </a:r>
            <a:r>
              <a:rPr lang="es-ES" sz="2590" dirty="0" smtClean="0"/>
              <a:t>ONG (FALRA 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a:t>
            </a:r>
            <a:r>
              <a:rPr lang="es-ES" sz="2590" dirty="0" smtClean="0"/>
              <a:t>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smtClean="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smtClean="0">
                <a:solidFill>
                  <a:srgbClr val="C55A11"/>
                </a:solidFill>
              </a:rPr>
              <a:t>(R</a:t>
            </a:r>
            <a:r>
              <a:rPr lang="es-ES" sz="1200" dirty="0" smtClean="0">
                <a:solidFill>
                  <a:srgbClr val="C55A11"/>
                </a:solidFill>
              </a:rPr>
              <a:t>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smtClean="0">
                  <a:solidFill>
                    <a:schemeClr val="tx1"/>
                  </a:solidFill>
                  <a:latin typeface="Calibri"/>
                  <a:ea typeface="Calibri"/>
                  <a:cs typeface="Calibri"/>
                  <a:sym typeface="Calibri"/>
                </a:rPr>
                <a:t>Tío </a:t>
              </a:r>
              <a:r>
                <a:rPr lang="es-ES" sz="2000" b="1" i="0" u="none" strike="noStrike" cap="none" dirty="0" smtClean="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a:t>
            </a:r>
            <a:r>
              <a:rPr lang="es-ES" sz="2380" dirty="0" smtClean="0"/>
              <a:t>laboral </a:t>
            </a:r>
            <a:r>
              <a:rPr lang="es-ES" sz="1100" dirty="0" smtClean="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t>Regla general: Tendrá </a:t>
            </a:r>
            <a:r>
              <a:rPr lang="es-ES" sz="1700" dirty="0"/>
              <a:t>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Primera excepción: </a:t>
            </a:r>
            <a:r>
              <a:rPr lang="es-ES" sz="1700" dirty="0" smtClean="0"/>
              <a:t>Salvo </a:t>
            </a:r>
            <a:r>
              <a:rPr lang="es-ES" sz="1700" dirty="0"/>
              <a:t>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Segunda excepción: </a:t>
            </a:r>
            <a:r>
              <a:rPr lang="es-ES" sz="1700" dirty="0" smtClean="0"/>
              <a:t>Los </a:t>
            </a:r>
            <a:r>
              <a:rPr lang="es-ES" sz="1700" dirty="0"/>
              <a:t>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sz="1800" dirty="0" smtClean="0">
                <a:solidFill>
                  <a:srgbClr val="000000"/>
                </a:solidFill>
              </a:rPr>
              <a:t>.</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sz="1800" dirty="0" smtClean="0">
                <a:solidFill>
                  <a:srgbClr val="000000"/>
                </a:solidFill>
              </a:rPr>
              <a:t>.</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a:t>
            </a:r>
            <a:r>
              <a:rPr lang="es-ES" sz="1800" dirty="0" smtClean="0">
                <a:solidFill>
                  <a:srgbClr val="000000"/>
                </a:solidFill>
              </a:rPr>
              <a:t>. </a:t>
            </a:r>
            <a:r>
              <a:rPr lang="es-ES" sz="1800" dirty="0" smtClean="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r>
              <a:rPr lang="es-ES" sz="1800" dirty="0" smtClean="0">
                <a:solidFill>
                  <a:srgbClr val="000000"/>
                </a:solidFill>
              </a:rPr>
              <a:t>?</a:t>
            </a:r>
          </a:p>
          <a:p>
            <a:pPr fontAlgn="base"/>
            <a:r>
              <a:rPr lang="es-ES" dirty="0" smtClean="0">
                <a:solidFill>
                  <a:srgbClr val="FF0000"/>
                </a:solidFill>
              </a:rPr>
              <a:t>Autónomo</a:t>
            </a:r>
            <a:r>
              <a:rPr lang="es-ES" dirty="0">
                <a:solidFill>
                  <a:srgbClr val="FF0000"/>
                </a:solidFill>
              </a:rPr>
              <a:t>. Solo la madre.</a:t>
            </a:r>
          </a:p>
          <a:p>
            <a:pPr fontAlgn="base"/>
            <a:r>
              <a:rPr lang="es-ES" dirty="0">
                <a:solidFill>
                  <a:srgbClr val="FF0000"/>
                </a:solidFill>
              </a:rPr>
              <a:t>Autónomo colaborador. El padre </a:t>
            </a:r>
            <a:r>
              <a:rPr lang="es-ES" dirty="0" smtClean="0">
                <a:solidFill>
                  <a:srgbClr val="FF0000"/>
                </a:solidFill>
              </a:rPr>
              <a:t>(</a:t>
            </a:r>
            <a:r>
              <a:rPr lang="es-ES" dirty="0">
                <a:solidFill>
                  <a:srgbClr val="FF0000"/>
                </a:solidFill>
              </a:rPr>
              <a:t>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r>
              <a:rPr lang="es-ES" sz="3700" b="1">
                <a:solidFill>
                  <a:srgbClr val="FFFFFF"/>
                </a:solidFill>
              </a:rPr>
              <a:t/>
            </a: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a:t>
              </a:r>
              <a:r>
                <a:rPr lang="es-ES" sz="1100" b="1" i="0" u="none" strike="noStrike" cap="none" dirty="0" smtClean="0">
                  <a:solidFill>
                    <a:schemeClr val="tx1"/>
                  </a:solidFill>
                  <a:latin typeface="Calibri"/>
                  <a:ea typeface="Calibri"/>
                  <a:cs typeface="Calibri"/>
                  <a:sym typeface="Calibri"/>
                </a:rPr>
                <a:t>EUROPEA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a:t>
              </a:r>
              <a:r>
                <a:rPr lang="es-ES" sz="1100" b="1" i="0" u="none" strike="noStrike" cap="none" dirty="0" smtClean="0">
                  <a:solidFill>
                    <a:schemeClr val="tx1"/>
                  </a:solidFill>
                  <a:latin typeface="Calibri"/>
                  <a:ea typeface="Calibri"/>
                  <a:cs typeface="Calibri"/>
                  <a:sym typeface="Calibri"/>
                </a:rPr>
                <a:t>ESPAÑOLA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a:t>
              </a:r>
              <a:r>
                <a:rPr lang="es-ES" sz="1100" b="1" i="0" u="none" strike="noStrike" cap="none" dirty="0" smtClean="0">
                  <a:solidFill>
                    <a:schemeClr val="tx1"/>
                  </a:solidFill>
                  <a:latin typeface="Calibri"/>
                  <a:ea typeface="Calibri"/>
                  <a:cs typeface="Calibri"/>
                  <a:sym typeface="Calibri"/>
                </a:rPr>
                <a:t>COLECTIVOS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a:t>
              </a:r>
              <a:r>
                <a:rPr lang="es-ES" sz="1100" b="1" dirty="0" smtClean="0">
                  <a:solidFill>
                    <a:srgbClr val="FF0000"/>
                  </a:solidFill>
                  <a:latin typeface="Calibri"/>
                  <a:cs typeface="Calibri"/>
                  <a:sym typeface="Calibri"/>
                </a:rPr>
                <a:t>Solo en el derecho laboral. </a:t>
              </a:r>
              <a:r>
                <a:rPr lang="es-ES" sz="1100" b="1" dirty="0" smtClean="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CONTRATOS</a:t>
              </a:r>
            </a:p>
            <a:p>
              <a:pPr algn="ctr">
                <a:lnSpc>
                  <a:spcPct val="90000"/>
                </a:lnSpc>
                <a:buClr>
                  <a:schemeClr val="lt1"/>
                </a:buClr>
                <a:buSzPts val="1100"/>
              </a:pPr>
              <a:r>
                <a:rPr lang="es-ES" b="1" dirty="0" smtClean="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a:t>
              </a:r>
              <a:r>
                <a:rPr lang="es-ES" sz="1200" dirty="0" smtClean="0">
                  <a:solidFill>
                    <a:schemeClr val="tx1"/>
                  </a:solidFill>
                  <a:latin typeface="Calibri"/>
                  <a:cs typeface="Calibri"/>
                  <a:sym typeface="Calibri"/>
                </a:rPr>
                <a:t>TRABAJO)</a:t>
              </a:r>
              <a:endParaRPr lang="es-ES" sz="1200" dirty="0">
                <a:solidFill>
                  <a:schemeClr val="tx1"/>
                </a:solidFill>
                <a:latin typeface="Calibri"/>
                <a:cs typeface="Calibri"/>
                <a:sym typeface="Calibri"/>
              </a:endParaRPr>
            </a:p>
            <a:p>
              <a:pPr algn="ctr">
                <a:lnSpc>
                  <a:spcPct val="90000"/>
                </a:lnSpc>
                <a:buClr>
                  <a:schemeClr val="lt1"/>
                </a:buClr>
                <a:buSzPts val="1100"/>
              </a:pPr>
              <a:endParaRPr lang="es-ES" dirty="0" smtClean="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1549</Words>
  <Application>Microsoft Office PowerPoint</Application>
  <PresentationFormat>Panorámica</PresentationFormat>
  <Paragraphs>183</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 Pascual</cp:lastModifiedBy>
  <cp:revision>19</cp:revision>
  <dcterms:created xsi:type="dcterms:W3CDTF">2019-10-02T17:11:41Z</dcterms:created>
  <dcterms:modified xsi:type="dcterms:W3CDTF">2023-10-04T17:11:00Z</dcterms:modified>
</cp:coreProperties>
</file>