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7n5HUuEFIm90kBBpDjxwRYlDi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C7EC87-1176-4023-ADAF-338AC83C0ECF}">
  <a:tblStyle styleId="{BCC7EC87-1176-4023-ADAF-338AC83C0EC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6780098-2E6E-4F77-988D-72C49392E47B}"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18298452-14B4-4BBF-95C9-77AAFB38D6AA}"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4"/>
        <p:cNvGrpSpPr/>
        <p:nvPr/>
      </p:nvGrpSpPr>
      <p:grpSpPr>
        <a:xfrm>
          <a:off x="0" y="0"/>
          <a:ext cx="0" cy="0"/>
          <a:chOff x="0" y="0"/>
          <a:chExt cx="0" cy="0"/>
        </a:xfrm>
      </p:grpSpPr>
      <p:sp>
        <p:nvSpPr>
          <p:cNvPr id="25" name="Google Shape;25;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97" name="Google Shape;97;p1"/>
          <p:cNvGrpSpPr/>
          <p:nvPr/>
        </p:nvGrpSpPr>
        <p:grpSpPr>
          <a:xfrm>
            <a:off x="5194300" y="471642"/>
            <a:ext cx="6513603" cy="5883988"/>
            <a:chOff x="0" y="718"/>
            <a:chExt cx="6513603" cy="5883988"/>
          </a:xfrm>
        </p:grpSpPr>
        <p:sp>
          <p:nvSpPr>
            <p:cNvPr id="98" name="Google Shape;98;p1"/>
            <p:cNvSpPr/>
            <p:nvPr/>
          </p:nvSpPr>
          <p:spPr>
            <a:xfrm>
              <a:off x="0" y="718"/>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508544" y="378974"/>
              <a:ext cx="924626" cy="924626"/>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1941716" y="718"/>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txBox="1"/>
            <p:nvPr/>
          </p:nvSpPr>
          <p:spPr>
            <a:xfrm>
              <a:off x="1941716" y="718"/>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EXAMEN: 60 %</a:t>
              </a:r>
              <a:endParaRPr/>
            </a:p>
          </p:txBody>
        </p:sp>
        <p:sp>
          <p:nvSpPr>
            <p:cNvPr id="102" name="Google Shape;102;p1"/>
            <p:cNvSpPr/>
            <p:nvPr/>
          </p:nvSpPr>
          <p:spPr>
            <a:xfrm>
              <a:off x="0" y="2102143"/>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508544" y="2480399"/>
              <a:ext cx="924626" cy="92462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1941716" y="2102143"/>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txBox="1"/>
            <p:nvPr/>
          </p:nvSpPr>
          <p:spPr>
            <a:xfrm>
              <a:off x="1941716" y="2102143"/>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TRABAJOS EN CLASE/CASA: 30%</a:t>
              </a:r>
              <a:endParaRPr/>
            </a:p>
          </p:txBody>
        </p:sp>
        <p:sp>
          <p:nvSpPr>
            <p:cNvPr id="106" name="Google Shape;106;p1"/>
            <p:cNvSpPr/>
            <p:nvPr/>
          </p:nvSpPr>
          <p:spPr>
            <a:xfrm>
              <a:off x="0" y="4203567"/>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508544" y="4581824"/>
              <a:ext cx="924626" cy="924626"/>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1941716" y="4203567"/>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txBox="1"/>
            <p:nvPr/>
          </p:nvSpPr>
          <p:spPr>
            <a:xfrm>
              <a:off x="1941716" y="4203567"/>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ACTITUD: 10 %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49"/>
        <p:cNvGrpSpPr/>
        <p:nvPr/>
      </p:nvGrpSpPr>
      <p:grpSpPr>
        <a:xfrm>
          <a:off x="0" y="0"/>
          <a:ext cx="0" cy="0"/>
          <a:chOff x="0" y="0"/>
          <a:chExt cx="0" cy="0"/>
        </a:xfrm>
      </p:grpSpPr>
      <p:sp>
        <p:nvSpPr>
          <p:cNvPr id="250" name="Google Shape;250;p10"/>
          <p:cNvSpPr txBox="1">
            <a:spLocks noGrp="1"/>
          </p:cNvSpPr>
          <p:nvPr>
            <p:ph type="title"/>
          </p:nvPr>
        </p:nvSpPr>
        <p:spPr>
          <a:xfrm>
            <a:off x="682488" y="223944"/>
            <a:ext cx="5900292" cy="7581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Calibri"/>
              <a:buNone/>
            </a:pPr>
            <a:r>
              <a:rPr lang="es-ES" sz="2800" b="1" dirty="0"/>
              <a:t>PRINCIPIOS DEL DERECHO LABORAL</a:t>
            </a:r>
            <a:endParaRPr dirty="0"/>
          </a:p>
        </p:txBody>
      </p:sp>
      <p:sp>
        <p:nvSpPr>
          <p:cNvPr id="251" name="Google Shape;251;p10"/>
          <p:cNvSpPr txBox="1">
            <a:spLocks noGrp="1"/>
          </p:cNvSpPr>
          <p:nvPr>
            <p:ph type="body" idx="1"/>
          </p:nvPr>
        </p:nvSpPr>
        <p:spPr>
          <a:xfrm>
            <a:off x="465678" y="1208085"/>
            <a:ext cx="6117102" cy="5150512"/>
          </a:xfrm>
          <a:prstGeom prst="rect">
            <a:avLst/>
          </a:prstGeom>
          <a:solidFill>
            <a:schemeClr val="lt1"/>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1"/>
              </a:buClr>
              <a:buSzPts val="1700"/>
              <a:buNone/>
            </a:pPr>
            <a:r>
              <a:rPr lang="es-ES" sz="1600" dirty="0">
                <a:solidFill>
                  <a:schemeClr val="dk1"/>
                </a:solidFill>
              </a:rPr>
              <a:t>Los administrativos de una empresa aeronáutica están pendientes de determinadas situaciones que se están produciendo en la empresa y ante las que no saben muy bien qué hacer:</a:t>
            </a:r>
            <a:endParaRPr sz="1600" dirty="0"/>
          </a:p>
          <a:p>
            <a:pPr marL="342900" lvl="0" indent="-342900" algn="l" rtl="0">
              <a:lnSpc>
                <a:spcPct val="130000"/>
              </a:lnSpc>
              <a:spcBef>
                <a:spcPts val="1000"/>
              </a:spcBef>
              <a:spcAft>
                <a:spcPts val="0"/>
              </a:spcAft>
              <a:buClr>
                <a:schemeClr val="dk1"/>
              </a:buClr>
              <a:buSzPts val="1700"/>
              <a:buAutoNum type="alphaLcParenR"/>
            </a:pPr>
            <a:r>
              <a:rPr lang="es-ES" sz="1600" dirty="0">
                <a:solidFill>
                  <a:schemeClr val="dk1"/>
                </a:solidFill>
              </a:rPr>
              <a:t>A Patricia –la más veterana- lleva 10 años trabajando en la empresa, se le concedía un tiempo para desayunar de media hora, derecho que venía recogido en contrato. No obstante, el nuevo gerente quiere modificarle el contrato y suprimir esa pausa a 15 minutos, que es lo que establece la ley.</a:t>
            </a:r>
            <a:endParaRPr sz="1600" dirty="0"/>
          </a:p>
          <a:p>
            <a:pPr marL="342900" lvl="0" indent="-342900" algn="l" rtl="0">
              <a:lnSpc>
                <a:spcPct val="130000"/>
              </a:lnSpc>
              <a:spcBef>
                <a:spcPts val="1000"/>
              </a:spcBef>
              <a:spcAft>
                <a:spcPts val="0"/>
              </a:spcAft>
              <a:buClr>
                <a:schemeClr val="dk1"/>
              </a:buClr>
              <a:buSzPts val="1700"/>
              <a:buAutoNum type="alphaLcParenR"/>
            </a:pPr>
            <a:r>
              <a:rPr lang="es-ES" sz="1600" dirty="0">
                <a:solidFill>
                  <a:schemeClr val="dk1"/>
                </a:solidFill>
              </a:rPr>
              <a:t>Juan, ante la cercanía del verano, quiere renunciar a 10 días de vacaciones de los 30 que le corresponden, y cambiar esos días por una compensación económica.</a:t>
            </a:r>
            <a:endParaRPr sz="1600" dirty="0"/>
          </a:p>
          <a:p>
            <a:pPr marL="342900" lvl="0" indent="-342900" algn="l" rtl="0">
              <a:lnSpc>
                <a:spcPct val="130000"/>
              </a:lnSpc>
              <a:spcBef>
                <a:spcPts val="1000"/>
              </a:spcBef>
              <a:spcAft>
                <a:spcPts val="0"/>
              </a:spcAft>
              <a:buClr>
                <a:schemeClr val="dk1"/>
              </a:buClr>
              <a:buSzPts val="1700"/>
              <a:buAutoNum type="alphaLcParenR"/>
            </a:pPr>
            <a:r>
              <a:rPr lang="es-ES" sz="1600" dirty="0">
                <a:solidFill>
                  <a:schemeClr val="dk1"/>
                </a:solidFill>
              </a:rPr>
              <a:t>Pedro tiene recogido por contrato un salario bruto de 850 euros mientras el Convenio establece 910 euros. ¿Crees que puede reclamar algo?</a:t>
            </a:r>
            <a:endParaRPr sz="1600" dirty="0"/>
          </a:p>
          <a:p>
            <a:pPr marL="342900" lvl="0" indent="-234950" algn="l" rtl="0">
              <a:lnSpc>
                <a:spcPct val="130000"/>
              </a:lnSpc>
              <a:spcBef>
                <a:spcPts val="1000"/>
              </a:spcBef>
              <a:spcAft>
                <a:spcPts val="0"/>
              </a:spcAft>
              <a:buClr>
                <a:schemeClr val="lt1"/>
              </a:buClr>
              <a:buSzPts val="1700"/>
              <a:buNone/>
            </a:pPr>
            <a:endParaRPr sz="1600" dirty="0">
              <a:solidFill>
                <a:schemeClr val="dk1"/>
              </a:solidFill>
            </a:endParaRPr>
          </a:p>
          <a:p>
            <a:pPr marL="228600" lvl="0" indent="-120650" algn="l" rtl="0">
              <a:lnSpc>
                <a:spcPct val="130000"/>
              </a:lnSpc>
              <a:spcBef>
                <a:spcPts val="1000"/>
              </a:spcBef>
              <a:spcAft>
                <a:spcPts val="0"/>
              </a:spcAft>
              <a:buClr>
                <a:schemeClr val="lt1"/>
              </a:buClr>
              <a:buSzPts val="1700"/>
              <a:buNone/>
            </a:pPr>
            <a:endParaRPr sz="1600" dirty="0">
              <a:solidFill>
                <a:schemeClr val="dk1"/>
              </a:solidFill>
            </a:endParaRPr>
          </a:p>
        </p:txBody>
      </p:sp>
      <p:sp>
        <p:nvSpPr>
          <p:cNvPr id="252" name="Google Shape;252;p10"/>
          <p:cNvSpPr/>
          <p:nvPr/>
        </p:nvSpPr>
        <p:spPr>
          <a:xfrm flipH="1">
            <a:off x="6582780" y="-2008"/>
            <a:ext cx="5609220" cy="584027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53" name="Google Shape;253;p10"/>
          <p:cNvPicPr preferRelativeResize="0"/>
          <p:nvPr/>
        </p:nvPicPr>
        <p:blipFill rotWithShape="1">
          <a:blip r:embed="rId3">
            <a:alphaModFix/>
          </a:blip>
          <a:srcRect l="17888" r="13308" b="2"/>
          <a:stretch/>
        </p:blipFill>
        <p:spPr>
          <a:xfrm>
            <a:off x="6750141" y="-2"/>
            <a:ext cx="5441859" cy="5654940"/>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title"/>
          </p:nvPr>
        </p:nvSpPr>
        <p:spPr>
          <a:xfrm>
            <a:off x="1097280" y="286604"/>
            <a:ext cx="10058400" cy="101211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ES"/>
              <a:t>PRINCIPIOS DEL DERECHO LABORAL</a:t>
            </a:r>
            <a:endParaRPr/>
          </a:p>
        </p:txBody>
      </p:sp>
      <p:grpSp>
        <p:nvGrpSpPr>
          <p:cNvPr id="259" name="Google Shape;259;p11"/>
          <p:cNvGrpSpPr/>
          <p:nvPr/>
        </p:nvGrpSpPr>
        <p:grpSpPr>
          <a:xfrm>
            <a:off x="1908313" y="1762540"/>
            <a:ext cx="8135694" cy="4145100"/>
            <a:chOff x="0" y="0"/>
            <a:chExt cx="8135694" cy="3460022"/>
          </a:xfrm>
        </p:grpSpPr>
        <p:sp>
          <p:nvSpPr>
            <p:cNvPr id="260" name="Google Shape;260;p11"/>
            <p:cNvSpPr/>
            <p:nvPr/>
          </p:nvSpPr>
          <p:spPr>
            <a:xfrm>
              <a:off x="0" y="0"/>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1" name="Google Shape;261;p11"/>
            <p:cNvSpPr txBox="1"/>
            <p:nvPr/>
          </p:nvSpPr>
          <p:spPr>
            <a:xfrm>
              <a:off x="26813" y="26813"/>
              <a:ext cx="5910734"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a:t>
              </a:r>
              <a:r>
                <a:rPr lang="es-ES" sz="2000" b="1" dirty="0">
                  <a:solidFill>
                    <a:schemeClr val="tx1"/>
                  </a:solidFill>
                  <a:latin typeface="Calibri"/>
                  <a:ea typeface="Calibri"/>
                  <a:cs typeface="Calibri"/>
                  <a:sym typeface="Calibri"/>
                </a:rPr>
                <a:t>JERARQUÍA Y DE </a:t>
              </a:r>
              <a:r>
                <a:rPr lang="es-ES" sz="2000" b="1" i="0" u="none" strike="noStrike" cap="none" dirty="0">
                  <a:solidFill>
                    <a:schemeClr val="tx1"/>
                  </a:solidFill>
                  <a:latin typeface="Calibri"/>
                  <a:ea typeface="Calibri"/>
                  <a:cs typeface="Calibri"/>
                  <a:sym typeface="Calibri"/>
                </a:rPr>
                <a:t>NORMA MÍNIMA</a:t>
              </a:r>
              <a:endParaRPr sz="2000" b="1" i="0" u="none" strike="noStrike" cap="none" dirty="0">
                <a:solidFill>
                  <a:schemeClr val="tx1"/>
                </a:solidFill>
                <a:latin typeface="Calibri"/>
                <a:ea typeface="Calibri"/>
                <a:cs typeface="Calibri"/>
                <a:sym typeface="Calibri"/>
              </a:endParaRPr>
            </a:p>
          </p:txBody>
        </p:sp>
        <p:sp>
          <p:nvSpPr>
            <p:cNvPr id="262" name="Google Shape;262;p11"/>
            <p:cNvSpPr/>
            <p:nvPr/>
          </p:nvSpPr>
          <p:spPr>
            <a:xfrm>
              <a:off x="584235" y="1081907"/>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3" name="Google Shape;263;p11"/>
            <p:cNvSpPr txBox="1"/>
            <p:nvPr/>
          </p:nvSpPr>
          <p:spPr>
            <a:xfrm>
              <a:off x="611048" y="1108720"/>
              <a:ext cx="5743033"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PRINCIPIO DE CONDICIÓN MÁS BENEFICIOSA</a:t>
              </a:r>
              <a:endParaRPr sz="2000" b="1" i="0" u="none" strike="noStrike" cap="none">
                <a:solidFill>
                  <a:schemeClr val="tx1"/>
                </a:solidFill>
                <a:latin typeface="Calibri"/>
                <a:ea typeface="Calibri"/>
                <a:cs typeface="Calibri"/>
                <a:sym typeface="Calibri"/>
              </a:endParaRPr>
            </a:p>
          </p:txBody>
        </p:sp>
        <p:sp>
          <p:nvSpPr>
            <p:cNvPr id="264" name="Google Shape;264;p11"/>
            <p:cNvSpPr/>
            <p:nvPr/>
          </p:nvSpPr>
          <p:spPr>
            <a:xfrm>
              <a:off x="1159750" y="2163814"/>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5" name="Google Shape;265;p11"/>
            <p:cNvSpPr txBox="1"/>
            <p:nvPr/>
          </p:nvSpPr>
          <p:spPr>
            <a:xfrm>
              <a:off x="1186563" y="2190627"/>
              <a:ext cx="5751753"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PRINCIPIO DE IRRENUNCIABILIDAD DE DERECHOS </a:t>
              </a:r>
              <a:endParaRPr>
                <a:solidFill>
                  <a:schemeClr val="tx1"/>
                </a:solidFill>
              </a:endParaRPr>
            </a:p>
          </p:txBody>
        </p:sp>
        <p:sp>
          <p:nvSpPr>
            <p:cNvPr id="268" name="Google Shape;268;p11"/>
            <p:cNvSpPr/>
            <p:nvPr/>
          </p:nvSpPr>
          <p:spPr>
            <a:xfrm>
              <a:off x="6380894" y="701159"/>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9" name="Google Shape;269;p11"/>
            <p:cNvSpPr txBox="1"/>
            <p:nvPr/>
          </p:nvSpPr>
          <p:spPr>
            <a:xfrm>
              <a:off x="6514780" y="701159"/>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sp>
          <p:nvSpPr>
            <p:cNvPr id="270" name="Google Shape;270;p11"/>
            <p:cNvSpPr/>
            <p:nvPr/>
          </p:nvSpPr>
          <p:spPr>
            <a:xfrm>
              <a:off x="6965130" y="1783066"/>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1" name="Google Shape;271;p11"/>
            <p:cNvSpPr txBox="1"/>
            <p:nvPr/>
          </p:nvSpPr>
          <p:spPr>
            <a:xfrm>
              <a:off x="7099016" y="1783066"/>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sp>
          <p:nvSpPr>
            <p:cNvPr id="272" name="Google Shape;272;p11"/>
            <p:cNvSpPr/>
            <p:nvPr/>
          </p:nvSpPr>
          <p:spPr>
            <a:xfrm>
              <a:off x="7540645" y="2864973"/>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3" name="Google Shape;273;p11"/>
            <p:cNvSpPr txBox="1"/>
            <p:nvPr/>
          </p:nvSpPr>
          <p:spPr>
            <a:xfrm>
              <a:off x="7674531" y="2864973"/>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12"/>
          <p:cNvPicPr preferRelativeResize="0"/>
          <p:nvPr/>
        </p:nvPicPr>
        <p:blipFill rotWithShape="1">
          <a:blip r:embed="rId3">
            <a:alphaModFix/>
          </a:blip>
          <a:srcRect t="13553" r="3" b="9537"/>
          <a:stretch/>
        </p:blipFill>
        <p:spPr>
          <a:xfrm>
            <a:off x="642258" y="1585457"/>
            <a:ext cx="3714811" cy="3537190"/>
          </a:xfrm>
          <a:prstGeom prst="rect">
            <a:avLst/>
          </a:prstGeom>
          <a:noFill/>
          <a:ln>
            <a:noFill/>
          </a:ln>
        </p:spPr>
      </p:pic>
      <p:sp>
        <p:nvSpPr>
          <p:cNvPr id="279" name="Google Shape;279;p12"/>
          <p:cNvSpPr txBox="1">
            <a:spLocks noGrp="1"/>
          </p:cNvSpPr>
          <p:nvPr>
            <p:ph type="title"/>
          </p:nvPr>
        </p:nvSpPr>
        <p:spPr>
          <a:xfrm>
            <a:off x="2173358" y="287089"/>
            <a:ext cx="8051168" cy="9270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Calibri"/>
              <a:buNone/>
            </a:pPr>
            <a:r>
              <a:rPr lang="es-ES" sz="3400" b="1"/>
              <a:t>3.- REQUISITOS PARA SER TRABAJADOR</a:t>
            </a:r>
            <a:endParaRPr/>
          </a:p>
        </p:txBody>
      </p:sp>
      <p:sp>
        <p:nvSpPr>
          <p:cNvPr id="280" name="Google Shape;280;p12"/>
          <p:cNvSpPr txBox="1">
            <a:spLocks noGrp="1"/>
          </p:cNvSpPr>
          <p:nvPr>
            <p:ph type="body" idx="1"/>
          </p:nvPr>
        </p:nvSpPr>
        <p:spPr>
          <a:xfrm>
            <a:off x="4705848" y="1518962"/>
            <a:ext cx="6752455" cy="3670180"/>
          </a:xfrm>
          <a:prstGeom prst="rect">
            <a:avLst/>
          </a:prstGeom>
          <a:solidFill>
            <a:schemeClr val="lt1"/>
          </a:solidFill>
          <a:ln>
            <a:noFill/>
          </a:ln>
        </p:spPr>
        <p:txBody>
          <a:bodyPr spcFirstLastPara="1" wrap="square" lIns="0" tIns="45700" rIns="0" bIns="45700" anchor="t" anchorCtr="0">
            <a:normAutofit/>
          </a:bodyPr>
          <a:lstStyle/>
          <a:p>
            <a:pPr marL="228600" lvl="0" indent="-228600" algn="l" rtl="0">
              <a:lnSpc>
                <a:spcPct val="150000"/>
              </a:lnSpc>
              <a:spcBef>
                <a:spcPts val="0"/>
              </a:spcBef>
              <a:spcAft>
                <a:spcPts val="0"/>
              </a:spcAft>
              <a:buClr>
                <a:schemeClr val="dk1"/>
              </a:buClr>
              <a:buSzPts val="2800"/>
              <a:buFont typeface="Noto Sans Symbols"/>
              <a:buChar char="⮚"/>
            </a:pPr>
            <a:r>
              <a:rPr lang="es-ES" sz="1800" dirty="0"/>
              <a:t>Plena capacidad de obrar</a:t>
            </a:r>
            <a:endParaRPr sz="1800" dirty="0"/>
          </a:p>
          <a:p>
            <a:pPr marL="0" lvl="0" indent="0" algn="l" rtl="0">
              <a:lnSpc>
                <a:spcPct val="150000"/>
              </a:lnSpc>
              <a:spcBef>
                <a:spcPts val="1000"/>
              </a:spcBef>
              <a:spcAft>
                <a:spcPts val="0"/>
              </a:spcAft>
              <a:buClr>
                <a:schemeClr val="dk1"/>
              </a:buClr>
              <a:buSzPts val="2800"/>
              <a:buNone/>
            </a:pPr>
            <a:endParaRPr sz="1800" dirty="0"/>
          </a:p>
          <a:p>
            <a:pPr marL="228600" lvl="0" indent="-228600" algn="l" rtl="0">
              <a:lnSpc>
                <a:spcPct val="150000"/>
              </a:lnSpc>
              <a:spcBef>
                <a:spcPts val="1000"/>
              </a:spcBef>
              <a:spcAft>
                <a:spcPts val="0"/>
              </a:spcAft>
              <a:buClr>
                <a:schemeClr val="dk1"/>
              </a:buClr>
              <a:buSzPts val="2800"/>
              <a:buFont typeface="Noto Sans Symbols"/>
              <a:buChar char="⮚"/>
            </a:pPr>
            <a:r>
              <a:rPr lang="es-ES" sz="1800" dirty="0"/>
              <a:t>Las personas &gt; 16 años, si cuentan con la autorización de los padres.</a:t>
            </a:r>
            <a:endParaRPr sz="1800" dirty="0"/>
          </a:p>
          <a:p>
            <a:pPr marL="1143000" lvl="2" indent="-228600" algn="l" rtl="0">
              <a:lnSpc>
                <a:spcPct val="150000"/>
              </a:lnSpc>
              <a:spcBef>
                <a:spcPts val="500"/>
              </a:spcBef>
              <a:spcAft>
                <a:spcPts val="0"/>
              </a:spcAft>
              <a:buClr>
                <a:schemeClr val="dk1"/>
              </a:buClr>
              <a:buSzPts val="2000"/>
              <a:buChar char="•"/>
            </a:pPr>
            <a:r>
              <a:rPr lang="es-ES" sz="1800" dirty="0"/>
              <a:t>¿Qué trabajo no puede hacer un menor de edad?</a:t>
            </a:r>
            <a:endParaRPr sz="1800" dirty="0"/>
          </a:p>
          <a:p>
            <a:pPr marL="228600" lvl="0" indent="-228600" algn="l" rtl="0">
              <a:lnSpc>
                <a:spcPct val="150000"/>
              </a:lnSpc>
              <a:spcBef>
                <a:spcPts val="1000"/>
              </a:spcBef>
              <a:spcAft>
                <a:spcPts val="0"/>
              </a:spcAft>
              <a:buClr>
                <a:schemeClr val="dk1"/>
              </a:buClr>
              <a:buSzPts val="2800"/>
              <a:buFont typeface="Noto Sans Symbols"/>
              <a:buChar char="⮚"/>
            </a:pPr>
            <a:r>
              <a:rPr lang="es-ES" sz="1800" dirty="0"/>
              <a:t>Los extranjeros</a:t>
            </a:r>
            <a:endParaRPr sz="1800" dirty="0"/>
          </a:p>
          <a:p>
            <a:pPr marL="1143000" lvl="2" indent="-228600" algn="l" rtl="0">
              <a:lnSpc>
                <a:spcPct val="150000"/>
              </a:lnSpc>
              <a:spcBef>
                <a:spcPts val="500"/>
              </a:spcBef>
              <a:spcAft>
                <a:spcPts val="0"/>
              </a:spcAft>
              <a:buClr>
                <a:schemeClr val="dk1"/>
              </a:buClr>
              <a:buSzPts val="2000"/>
              <a:buFont typeface="Noto Sans Symbols"/>
              <a:buChar char="▪"/>
            </a:pPr>
            <a:r>
              <a:rPr lang="es-ES" sz="1800" dirty="0"/>
              <a:t>Si son de la UE</a:t>
            </a:r>
            <a:endParaRPr sz="1800" dirty="0"/>
          </a:p>
          <a:p>
            <a:pPr marL="1143000" lvl="2" indent="-228600" algn="l" rtl="0">
              <a:lnSpc>
                <a:spcPct val="150000"/>
              </a:lnSpc>
              <a:spcBef>
                <a:spcPts val="500"/>
              </a:spcBef>
              <a:spcAft>
                <a:spcPts val="0"/>
              </a:spcAft>
              <a:buClr>
                <a:schemeClr val="dk1"/>
              </a:buClr>
              <a:buSzPts val="2000"/>
              <a:buFont typeface="Noto Sans Symbols"/>
              <a:buChar char="▪"/>
            </a:pPr>
            <a:r>
              <a:rPr lang="es-ES" sz="1800" dirty="0"/>
              <a:t>Si no son de la UE </a:t>
            </a:r>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13"/>
          <p:cNvPicPr preferRelativeResize="0"/>
          <p:nvPr/>
        </p:nvPicPr>
        <p:blipFill rotWithShape="1">
          <a:blip r:embed="rId3">
            <a:alphaModFix/>
          </a:blip>
          <a:srcRect/>
          <a:stretch/>
        </p:blipFill>
        <p:spPr>
          <a:xfrm>
            <a:off x="581693" y="2085703"/>
            <a:ext cx="5451627" cy="3741707"/>
          </a:xfrm>
          <a:prstGeom prst="rect">
            <a:avLst/>
          </a:prstGeom>
          <a:noFill/>
          <a:ln>
            <a:noFill/>
          </a:ln>
        </p:spPr>
      </p:pic>
      <p:sp>
        <p:nvSpPr>
          <p:cNvPr id="286" name="Google Shape;286;p13"/>
          <p:cNvSpPr txBox="1">
            <a:spLocks noGrp="1"/>
          </p:cNvSpPr>
          <p:nvPr>
            <p:ph type="title"/>
          </p:nvPr>
        </p:nvSpPr>
        <p:spPr>
          <a:xfrm>
            <a:off x="2451651" y="342578"/>
            <a:ext cx="8835413" cy="14507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b="1"/>
              <a:t>4.- Forma del contrato</a:t>
            </a:r>
            <a:endParaRPr/>
          </a:p>
        </p:txBody>
      </p:sp>
      <p:sp>
        <p:nvSpPr>
          <p:cNvPr id="287" name="Google Shape;287;p13"/>
          <p:cNvSpPr txBox="1">
            <a:spLocks noGrp="1"/>
          </p:cNvSpPr>
          <p:nvPr>
            <p:ph type="body" idx="1"/>
          </p:nvPr>
        </p:nvSpPr>
        <p:spPr>
          <a:xfrm>
            <a:off x="6411684" y="2198914"/>
            <a:ext cx="5127172" cy="3670180"/>
          </a:xfrm>
          <a:prstGeom prst="rect">
            <a:avLst/>
          </a:prstGeom>
          <a:noFill/>
          <a:ln>
            <a:noFill/>
          </a:ln>
        </p:spPr>
        <p:txBody>
          <a:bodyPr spcFirstLastPara="1" wrap="square" lIns="91425" tIns="45700" rIns="91425" bIns="45700" anchor="t" anchorCtr="0">
            <a:normAutofit/>
          </a:bodyPr>
          <a:lstStyle/>
          <a:p>
            <a:pPr marL="228600" lvl="0" indent="-50800" algn="ctr" rtl="0">
              <a:lnSpc>
                <a:spcPct val="90000"/>
              </a:lnSpc>
              <a:spcBef>
                <a:spcPts val="0"/>
              </a:spcBef>
              <a:spcAft>
                <a:spcPts val="0"/>
              </a:spcAft>
              <a:buClr>
                <a:schemeClr val="dk1"/>
              </a:buClr>
              <a:buSzPts val="2800"/>
              <a:buNone/>
            </a:pPr>
            <a:endParaRPr sz="2800"/>
          </a:p>
          <a:p>
            <a:pPr marL="0" lvl="0" indent="0" algn="ctr" rtl="0">
              <a:lnSpc>
                <a:spcPct val="90000"/>
              </a:lnSpc>
              <a:spcBef>
                <a:spcPts val="1000"/>
              </a:spcBef>
              <a:spcAft>
                <a:spcPts val="0"/>
              </a:spcAft>
              <a:buClr>
                <a:schemeClr val="dk1"/>
              </a:buClr>
              <a:buSzPts val="2800"/>
              <a:buNone/>
            </a:pPr>
            <a:r>
              <a:rPr lang="es-ES" sz="2800" b="1"/>
              <a:t>¿Permiten nuestras leyes los contratos verbales?</a:t>
            </a:r>
            <a:endParaRPr/>
          </a:p>
          <a:p>
            <a:pPr marL="228600" lvl="0" indent="-50800" algn="ctr" rtl="0">
              <a:lnSpc>
                <a:spcPct val="90000"/>
              </a:lnSpc>
              <a:spcBef>
                <a:spcPts val="1000"/>
              </a:spcBef>
              <a:spcAft>
                <a:spcPts val="0"/>
              </a:spcAft>
              <a:buClr>
                <a:schemeClr val="dk1"/>
              </a:buClr>
              <a:buSzPts val="2800"/>
              <a:buNone/>
            </a:pP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4"/>
          <p:cNvSpPr txBox="1">
            <a:spLocks noGrp="1"/>
          </p:cNvSpPr>
          <p:nvPr>
            <p:ph type="title"/>
          </p:nvPr>
        </p:nvSpPr>
        <p:spPr>
          <a:xfrm>
            <a:off x="1097280" y="781878"/>
            <a:ext cx="10058400" cy="9554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400"/>
              <a:buFont typeface="Calibri"/>
              <a:buNone/>
            </a:pPr>
            <a:r>
              <a:rPr lang="es-ES" b="1">
                <a:solidFill>
                  <a:schemeClr val="accent2"/>
                </a:solidFill>
              </a:rPr>
              <a:t>5.- CLAÚSULAS CONTRACTUALES</a:t>
            </a:r>
            <a:endParaRPr/>
          </a:p>
        </p:txBody>
      </p:sp>
      <p:pic>
        <p:nvPicPr>
          <p:cNvPr id="293" name="Google Shape;293;p14"/>
          <p:cNvPicPr preferRelativeResize="0">
            <a:picLocks noGrp="1"/>
          </p:cNvPicPr>
          <p:nvPr>
            <p:ph type="body" idx="1"/>
          </p:nvPr>
        </p:nvPicPr>
        <p:blipFill rotWithShape="1">
          <a:blip r:embed="rId3">
            <a:alphaModFix/>
          </a:blip>
          <a:srcRect/>
          <a:stretch/>
        </p:blipFill>
        <p:spPr>
          <a:xfrm>
            <a:off x="7416496" y="2325084"/>
            <a:ext cx="3011774" cy="2308284"/>
          </a:xfrm>
          <a:prstGeom prst="rect">
            <a:avLst/>
          </a:prstGeom>
          <a:noFill/>
          <a:ln>
            <a:noFill/>
          </a:ln>
        </p:spPr>
      </p:pic>
      <p:sp>
        <p:nvSpPr>
          <p:cNvPr id="294" name="Google Shape;294;p14"/>
          <p:cNvSpPr txBox="1"/>
          <p:nvPr/>
        </p:nvSpPr>
        <p:spPr>
          <a:xfrm>
            <a:off x="1205948" y="2345632"/>
            <a:ext cx="5297594" cy="230828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Pacto de plena dedicación</a:t>
            </a:r>
            <a:endParaRPr dirty="0"/>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dirty="0">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Pacto de no competencia.</a:t>
            </a:r>
            <a:endParaRPr dirty="0"/>
          </a:p>
          <a:p>
            <a:pPr marL="742950" marR="0" lvl="1" indent="-285750" algn="l" rtl="0">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Duración. Técnicos y demás trabajadores.</a:t>
            </a:r>
            <a:endParaRPr sz="1800" b="0" i="0" u="none" strike="noStrike" cap="none" dirty="0">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dirty="0">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Pacto de permanencia. Duración.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6.- PERIODO DE PRUEBA</a:t>
            </a:r>
            <a:endParaRPr/>
          </a:p>
        </p:txBody>
      </p:sp>
      <p:sp>
        <p:nvSpPr>
          <p:cNvPr id="300" name="Google Shape;30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accent2"/>
              </a:buClr>
              <a:buSzPts val="2800"/>
              <a:buFont typeface="Noto Sans Symbols"/>
              <a:buChar char="⮚"/>
            </a:pPr>
            <a:r>
              <a:rPr lang="es-ES" b="1">
                <a:solidFill>
                  <a:schemeClr val="accent2"/>
                </a:solidFill>
              </a:rPr>
              <a:t>Concepto y requisito.</a:t>
            </a:r>
            <a:endParaRPr/>
          </a:p>
          <a:p>
            <a:pPr marL="228600" lvl="0" indent="-50800" algn="l" rtl="0">
              <a:lnSpc>
                <a:spcPct val="90000"/>
              </a:lnSpc>
              <a:spcBef>
                <a:spcPts val="1000"/>
              </a:spcBef>
              <a:spcAft>
                <a:spcPts val="0"/>
              </a:spcAft>
              <a:buClr>
                <a:schemeClr val="dk1"/>
              </a:buClr>
              <a:buSzPts val="2800"/>
              <a:buFont typeface="Noto Sans Symbols"/>
              <a:buNone/>
            </a:pPr>
            <a:endParaRPr b="1">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a:solidFill>
                <a:schemeClr val="accent2"/>
              </a:solidFill>
            </a:endParaRPr>
          </a:p>
        </p:txBody>
      </p:sp>
      <p:graphicFrame>
        <p:nvGraphicFramePr>
          <p:cNvPr id="301" name="Google Shape;301;p15"/>
          <p:cNvGraphicFramePr/>
          <p:nvPr/>
        </p:nvGraphicFramePr>
        <p:xfrm>
          <a:off x="1298713" y="3052234"/>
          <a:ext cx="9048600" cy="1849170"/>
        </p:xfrm>
        <a:graphic>
          <a:graphicData uri="http://schemas.openxmlformats.org/drawingml/2006/table">
            <a:tbl>
              <a:tblPr firstRow="1" bandRow="1">
                <a:noFill/>
                <a:tableStyleId>{BCC7EC87-1176-4023-ADAF-338AC83C0ECF}</a:tableStyleId>
              </a:tblPr>
              <a:tblGrid>
                <a:gridCol w="6395975">
                  <a:extLst>
                    <a:ext uri="{9D8B030D-6E8A-4147-A177-3AD203B41FA5}">
                      <a16:colId xmlns:a16="http://schemas.microsoft.com/office/drawing/2014/main" val="20000"/>
                    </a:ext>
                  </a:extLst>
                </a:gridCol>
                <a:gridCol w="2652625">
                  <a:extLst>
                    <a:ext uri="{9D8B030D-6E8A-4147-A177-3AD203B41FA5}">
                      <a16:colId xmlns:a16="http://schemas.microsoft.com/office/drawing/2014/main" val="20001"/>
                    </a:ext>
                  </a:extLst>
                </a:gridCol>
              </a:tblGrid>
              <a:tr h="268875">
                <a:tc>
                  <a:txBody>
                    <a:bodyPr/>
                    <a:lstStyle/>
                    <a:p>
                      <a:pPr marL="0" marR="0" lvl="0" indent="0" algn="ctr" rtl="0">
                        <a:spcBef>
                          <a:spcPts val="0"/>
                        </a:spcBef>
                        <a:spcAft>
                          <a:spcPts val="0"/>
                        </a:spcAft>
                        <a:buNone/>
                      </a:pPr>
                      <a:r>
                        <a:rPr lang="es-ES" sz="1800" u="none" strike="noStrike" cap="none"/>
                        <a:t>PERIODO DE PRUEBA</a:t>
                      </a:r>
                      <a:endParaRPr sz="1800" u="none" strike="noStrike" cap="none"/>
                    </a:p>
                  </a:txBody>
                  <a:tcPr marL="91450" marR="91450" marT="45725" marB="45725"/>
                </a:tc>
                <a:tc>
                  <a:txBody>
                    <a:bodyPr/>
                    <a:lstStyle/>
                    <a:p>
                      <a:pPr marL="0" marR="0" lvl="0" indent="0" algn="ctr" rtl="0">
                        <a:spcBef>
                          <a:spcPts val="0"/>
                        </a:spcBef>
                        <a:spcAft>
                          <a:spcPts val="0"/>
                        </a:spcAft>
                        <a:buNone/>
                      </a:pPr>
                      <a:r>
                        <a:rPr lang="es-ES" sz="1800" u="none" strike="noStrike" cap="none"/>
                        <a:t>DURACIÓN</a:t>
                      </a:r>
                      <a:endParaRPr/>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Técnicos titulados</a:t>
                      </a:r>
                      <a:endParaRPr sz="1800" b="1" u="none" strike="noStrike" cap="none"/>
                    </a:p>
                  </a:txBody>
                  <a:tcPr marL="91450" marR="91450" marT="45725" marB="45725" anchor="ctr"/>
                </a:tc>
                <a:tc>
                  <a:txBody>
                    <a:bodyPr/>
                    <a:lstStyle/>
                    <a:p>
                      <a:pPr marL="0" marR="0" lvl="0" indent="0" algn="l"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Demás trabajadores</a:t>
                      </a:r>
                      <a:endParaRPr/>
                    </a:p>
                  </a:txBody>
                  <a:tcPr marL="91450" marR="91450" marT="45725" marB="45725" anchor="ctr"/>
                </a:tc>
                <a:tc>
                  <a:txBody>
                    <a:bodyPr/>
                    <a:lstStyle/>
                    <a:p>
                      <a:pPr marL="0" marR="0" lvl="0" indent="0" algn="l"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Contrato en prácticas</a:t>
                      </a:r>
                      <a:endParaRPr sz="1800" b="1" u="none" strike="noStrike" cap="none"/>
                    </a:p>
                  </a:txBody>
                  <a:tcPr marL="91450" marR="91450" marT="45725" marB="45725" anchor="ctr"/>
                </a:tc>
                <a:tc>
                  <a:txBody>
                    <a:bodyPr/>
                    <a:lstStyle/>
                    <a:p>
                      <a:pPr marL="285750" marR="0" lvl="0" indent="-171450" algn="l" rtl="0">
                        <a:spcBef>
                          <a:spcPts val="0"/>
                        </a:spcBef>
                        <a:spcAft>
                          <a:spcPts val="0"/>
                        </a:spcAft>
                        <a:buClr>
                          <a:schemeClr val="dk1"/>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Contratos temporales hasta 6 meses</a:t>
                      </a:r>
                      <a:endParaRPr sz="1800" b="1" u="none" strike="noStrike" cap="none"/>
                    </a:p>
                  </a:txBody>
                  <a:tcPr marL="91450" marR="91450" marT="45725" marB="45725" anchor="ctr"/>
                </a:tc>
                <a:tc>
                  <a:txBody>
                    <a:bodyPr/>
                    <a:lstStyle/>
                    <a:p>
                      <a:pPr marL="0" marR="0" lvl="0" indent="0" algn="l"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7"/>
          <p:cNvSpPr txBox="1">
            <a:spLocks noGrp="1"/>
          </p:cNvSpPr>
          <p:nvPr>
            <p:ph type="title"/>
          </p:nvPr>
        </p:nvSpPr>
        <p:spPr>
          <a:xfrm>
            <a:off x="1097280" y="286604"/>
            <a:ext cx="10058400" cy="8663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ES" sz="3600" dirty="0"/>
              <a:t>7.- PODERES DEL EMPRESARIO</a:t>
            </a:r>
            <a:endParaRPr dirty="0"/>
          </a:p>
        </p:txBody>
      </p:sp>
      <p:graphicFrame>
        <p:nvGraphicFramePr>
          <p:cNvPr id="313" name="Google Shape;313;p17"/>
          <p:cNvGraphicFramePr/>
          <p:nvPr>
            <p:extLst>
              <p:ext uri="{D42A27DB-BD31-4B8C-83A1-F6EECF244321}">
                <p14:modId xmlns:p14="http://schemas.microsoft.com/office/powerpoint/2010/main" val="2695975209"/>
              </p:ext>
            </p:extLst>
          </p:nvPr>
        </p:nvGraphicFramePr>
        <p:xfrm>
          <a:off x="1096961" y="1417638"/>
          <a:ext cx="9995125" cy="4903650"/>
        </p:xfrm>
        <a:graphic>
          <a:graphicData uri="http://schemas.openxmlformats.org/drawingml/2006/table">
            <a:tbl>
              <a:tblPr firstRow="1" bandRow="1">
                <a:noFill/>
                <a:tableStyleId>{18298452-14B4-4BBF-95C9-77AAFB38D6AA}</a:tableStyleId>
              </a:tblPr>
              <a:tblGrid>
                <a:gridCol w="2481125">
                  <a:extLst>
                    <a:ext uri="{9D8B030D-6E8A-4147-A177-3AD203B41FA5}">
                      <a16:colId xmlns:a16="http://schemas.microsoft.com/office/drawing/2014/main" val="20000"/>
                    </a:ext>
                  </a:extLst>
                </a:gridCol>
                <a:gridCol w="3970250">
                  <a:extLst>
                    <a:ext uri="{9D8B030D-6E8A-4147-A177-3AD203B41FA5}">
                      <a16:colId xmlns:a16="http://schemas.microsoft.com/office/drawing/2014/main" val="20001"/>
                    </a:ext>
                  </a:extLst>
                </a:gridCol>
                <a:gridCol w="3543750">
                  <a:extLst>
                    <a:ext uri="{9D8B030D-6E8A-4147-A177-3AD203B41FA5}">
                      <a16:colId xmlns:a16="http://schemas.microsoft.com/office/drawing/2014/main" val="20002"/>
                    </a:ext>
                  </a:extLst>
                </a:gridCol>
              </a:tblGrid>
              <a:tr h="553650">
                <a:tc>
                  <a:txBody>
                    <a:bodyPr/>
                    <a:lstStyle/>
                    <a:p>
                      <a:pPr marL="0" marR="0" lvl="0" indent="0" algn="ctr" rtl="0">
                        <a:spcBef>
                          <a:spcPts val="0"/>
                        </a:spcBef>
                        <a:spcAft>
                          <a:spcPts val="0"/>
                        </a:spcAft>
                        <a:buNone/>
                      </a:pPr>
                      <a:r>
                        <a:rPr lang="es-ES" sz="1800" u="none" strike="noStrike" cap="none"/>
                        <a:t>PODER SANCIONADOR</a:t>
                      </a:r>
                      <a:endParaRPr/>
                    </a:p>
                  </a:txBody>
                  <a:tcPr marL="91450" marR="91450" marT="45725" marB="45725" anchor="ctr">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u="none" strike="noStrike" cap="none"/>
                        <a:t>PODER DE DIRECCIÓN</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u="none" strike="noStrike" cap="none"/>
                        <a:t>PODER DE VIGILANCIA</a:t>
                      </a:r>
                      <a:endParaRPr/>
                    </a:p>
                  </a:txBody>
                  <a:tcPr marL="91450" marR="91450" marT="45725" marB="45725" anchor="ctr">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350000">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r>
                        <a:rPr lang="es-ES" sz="1800"/>
                        <a:t>Para imponer sanciones</a:t>
                      </a:r>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dirty="0"/>
                    </a:p>
                    <a:p>
                      <a:pPr marL="285750" marR="0" lvl="0" indent="-285750" algn="l" rtl="0">
                        <a:spcBef>
                          <a:spcPts val="0"/>
                        </a:spcBef>
                        <a:spcAft>
                          <a:spcPts val="0"/>
                        </a:spcAft>
                        <a:buClr>
                          <a:schemeClr val="dk1"/>
                        </a:buClr>
                        <a:buSzPts val="1800"/>
                        <a:buFont typeface="Noto Sans Symbols"/>
                        <a:buChar char="⮚"/>
                      </a:pPr>
                      <a:r>
                        <a:rPr lang="es-ES" sz="1800" dirty="0"/>
                        <a:t>Dar órdenes e instrucciones.</a:t>
                      </a:r>
                      <a:endParaRPr sz="1800" dirty="0"/>
                    </a:p>
                    <a:p>
                      <a:pPr marL="285750" marR="0" lvl="0" indent="-171450" algn="l" rtl="0">
                        <a:spcBef>
                          <a:spcPts val="0"/>
                        </a:spcBef>
                        <a:spcAft>
                          <a:spcPts val="0"/>
                        </a:spcAft>
                        <a:buClr>
                          <a:schemeClr val="dk1"/>
                        </a:buClr>
                        <a:buSzPts val="1800"/>
                        <a:buFont typeface="Noto Sans Symbols"/>
                        <a:buNone/>
                      </a:pPr>
                      <a:endParaRPr sz="1800" dirty="0"/>
                    </a:p>
                    <a:p>
                      <a:pPr marL="285750" marR="0" lvl="0" indent="-285750" algn="l" rtl="0">
                        <a:spcBef>
                          <a:spcPts val="0"/>
                        </a:spcBef>
                        <a:spcAft>
                          <a:spcPts val="0"/>
                        </a:spcAft>
                        <a:buClr>
                          <a:schemeClr val="dk1"/>
                        </a:buClr>
                        <a:buSzPts val="1800"/>
                        <a:buFont typeface="Noto Sans Symbols"/>
                        <a:buChar char="⮚"/>
                      </a:pPr>
                      <a:r>
                        <a:rPr lang="es-ES" sz="1800" dirty="0"/>
                        <a:t>Presunción de legitimidad</a:t>
                      </a:r>
                      <a:endParaRPr dirty="0"/>
                    </a:p>
                    <a:p>
                      <a:pPr marL="285750" marR="0" lvl="0" indent="-171450" algn="l" rtl="0">
                        <a:spcBef>
                          <a:spcPts val="0"/>
                        </a:spcBef>
                        <a:spcAft>
                          <a:spcPts val="0"/>
                        </a:spcAft>
                        <a:buClr>
                          <a:schemeClr val="dk1"/>
                        </a:buClr>
                        <a:buSzPts val="1800"/>
                        <a:buFont typeface="Noto Sans Symbols"/>
                        <a:buNone/>
                      </a:pPr>
                      <a:endParaRPr sz="1800" dirty="0"/>
                    </a:p>
                    <a:p>
                      <a:pPr marL="285750" marR="0" lvl="0" indent="-285750" algn="l" rtl="0">
                        <a:spcBef>
                          <a:spcPts val="0"/>
                        </a:spcBef>
                        <a:spcAft>
                          <a:spcPts val="0"/>
                        </a:spcAft>
                        <a:buClr>
                          <a:schemeClr val="dk1"/>
                        </a:buClr>
                        <a:buSzPts val="1800"/>
                        <a:buFont typeface="Noto Sans Symbols"/>
                        <a:buChar char="⮚"/>
                      </a:pPr>
                      <a:r>
                        <a:rPr lang="es-ES" sz="1800" dirty="0"/>
                        <a:t>¿Cuándo se puede </a:t>
                      </a:r>
                      <a:r>
                        <a:rPr lang="es-ES" sz="1800" b="1" dirty="0"/>
                        <a:t>desobedecer</a:t>
                      </a:r>
                      <a:r>
                        <a:rPr lang="es-ES" sz="1800" dirty="0"/>
                        <a:t> una orden?</a:t>
                      </a:r>
                      <a:endParaRPr sz="1800" dirty="0"/>
                    </a:p>
                    <a:p>
                      <a:pPr marL="0" marR="0" lvl="0" indent="0" algn="l" rtl="0">
                        <a:spcBef>
                          <a:spcPts val="0"/>
                        </a:spcBef>
                        <a:spcAft>
                          <a:spcPts val="0"/>
                        </a:spcAft>
                        <a:buNone/>
                      </a:pPr>
                      <a:endParaRPr sz="1800" dirty="0"/>
                    </a:p>
                    <a:p>
                      <a:pPr marL="1200150" marR="0" lvl="2" indent="-285750" algn="l" rtl="0">
                        <a:spcBef>
                          <a:spcPts val="0"/>
                        </a:spcBef>
                        <a:spcAft>
                          <a:spcPts val="0"/>
                        </a:spcAft>
                        <a:buClr>
                          <a:schemeClr val="dk1"/>
                        </a:buClr>
                        <a:buSzPts val="1800"/>
                        <a:buFont typeface="Noto Sans Symbols"/>
                        <a:buChar char="▪"/>
                      </a:pPr>
                      <a:r>
                        <a:rPr lang="es-ES" sz="1800" u="none" strike="noStrike" cap="none" dirty="0"/>
                        <a:t>Afecte vida privada</a:t>
                      </a:r>
                      <a:endParaRPr dirty="0"/>
                    </a:p>
                    <a:p>
                      <a:pPr marL="1200150" marR="0" lvl="2" indent="-285750" algn="l" rtl="0">
                        <a:spcBef>
                          <a:spcPts val="0"/>
                        </a:spcBef>
                        <a:spcAft>
                          <a:spcPts val="0"/>
                        </a:spcAft>
                        <a:buClr>
                          <a:schemeClr val="dk1"/>
                        </a:buClr>
                        <a:buSzPts val="1800"/>
                        <a:buFont typeface="Noto Sans Symbols"/>
                        <a:buChar char="▪"/>
                      </a:pPr>
                      <a:r>
                        <a:rPr lang="es-ES" sz="1800" u="none" strike="noStrike" cap="none" dirty="0"/>
                        <a:t>Peligrosas y riesgo grave</a:t>
                      </a:r>
                      <a:endParaRPr sz="1800" u="none" strike="noStrike" cap="none" dirty="0"/>
                    </a:p>
                    <a:p>
                      <a:pPr marL="1200150" marR="0" lvl="2" indent="-285750" algn="l" rtl="0">
                        <a:spcBef>
                          <a:spcPts val="0"/>
                        </a:spcBef>
                        <a:spcAft>
                          <a:spcPts val="0"/>
                        </a:spcAft>
                        <a:buClr>
                          <a:schemeClr val="dk1"/>
                        </a:buClr>
                        <a:buSzPts val="1800"/>
                        <a:buFont typeface="Noto Sans Symbols"/>
                        <a:buChar char="▪"/>
                      </a:pPr>
                      <a:r>
                        <a:rPr lang="es-ES" sz="1800" u="none" strike="noStrike" cap="none" dirty="0"/>
                        <a:t>Afecten a la dignidad</a:t>
                      </a:r>
                      <a:endParaRPr sz="1800" u="none" strike="noStrike" cap="none" dirty="0"/>
                    </a:p>
                    <a:p>
                      <a:pPr marL="1200150" marR="0" lvl="2" indent="-285750" algn="l" rtl="0">
                        <a:spcBef>
                          <a:spcPts val="0"/>
                        </a:spcBef>
                        <a:spcAft>
                          <a:spcPts val="0"/>
                        </a:spcAft>
                        <a:buClr>
                          <a:schemeClr val="dk1"/>
                        </a:buClr>
                        <a:buSzPts val="1800"/>
                        <a:buFont typeface="Noto Sans Symbols"/>
                        <a:buChar char="▪"/>
                      </a:pPr>
                      <a:r>
                        <a:rPr lang="es-ES" sz="1800" u="none" strike="noStrike" cap="none" dirty="0"/>
                        <a:t>Ilegales</a:t>
                      </a:r>
                      <a:endParaRPr dirty="0"/>
                    </a:p>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dirty="0"/>
                    </a:p>
                    <a:p>
                      <a:pPr marL="285750" marR="0" lvl="0" indent="-285750" algn="l" rtl="0">
                        <a:spcBef>
                          <a:spcPts val="0"/>
                        </a:spcBef>
                        <a:spcAft>
                          <a:spcPts val="0"/>
                        </a:spcAft>
                        <a:buClr>
                          <a:schemeClr val="dk1"/>
                        </a:buClr>
                        <a:buSzPts val="1800"/>
                        <a:buFont typeface="Noto Sans Symbols"/>
                        <a:buChar char="⮚"/>
                      </a:pPr>
                      <a:r>
                        <a:rPr lang="es-ES" sz="1800" dirty="0"/>
                        <a:t>Se deberá respetar la dignidad e intimidad de los trabajadores. </a:t>
                      </a:r>
                      <a:endParaRPr dirty="0"/>
                    </a:p>
                    <a:p>
                      <a:pPr marL="0" marR="0" lvl="0" indent="0" algn="l" rtl="0">
                        <a:spcBef>
                          <a:spcPts val="0"/>
                        </a:spcBef>
                        <a:spcAft>
                          <a:spcPts val="0"/>
                        </a:spcAft>
                        <a:buNone/>
                      </a:pPr>
                      <a:endParaRPr sz="1800" dirty="0"/>
                    </a:p>
                    <a:p>
                      <a:pPr marL="800100" marR="0" lvl="1" indent="-342900" algn="l" rtl="0">
                        <a:spcBef>
                          <a:spcPts val="0"/>
                        </a:spcBef>
                        <a:spcAft>
                          <a:spcPts val="0"/>
                        </a:spcAft>
                        <a:buClr>
                          <a:schemeClr val="dk1"/>
                        </a:buClr>
                        <a:buSzPts val="1800"/>
                        <a:buFont typeface="Arial" panose="020B0604020202020204" pitchFamily="34" charset="0"/>
                        <a:buChar char="•"/>
                      </a:pPr>
                      <a:r>
                        <a:rPr lang="es-ES" sz="1800" b="1" u="none" strike="noStrike" cap="none" dirty="0"/>
                        <a:t>Video vigilancia</a:t>
                      </a:r>
                      <a:endParaRPr dirty="0"/>
                    </a:p>
                    <a:p>
                      <a:pPr marL="857250" marR="0" lvl="1" indent="-285750" algn="l" rtl="0">
                        <a:spcBef>
                          <a:spcPts val="0"/>
                        </a:spcBef>
                        <a:spcAft>
                          <a:spcPts val="0"/>
                        </a:spcAft>
                        <a:buClr>
                          <a:schemeClr val="dk1"/>
                        </a:buClr>
                        <a:buSzPts val="1800"/>
                        <a:buFont typeface="Arial" panose="020B0604020202020204" pitchFamily="34" charset="0"/>
                        <a:buChar char="•"/>
                      </a:pPr>
                      <a:endParaRPr sz="1800" b="1" u="none" strike="noStrike" cap="none" dirty="0"/>
                    </a:p>
                    <a:p>
                      <a:pPr marL="800100" marR="0" lvl="1" indent="-342900" algn="l" rtl="0">
                        <a:spcBef>
                          <a:spcPts val="0"/>
                        </a:spcBef>
                        <a:spcAft>
                          <a:spcPts val="0"/>
                        </a:spcAft>
                        <a:buClr>
                          <a:schemeClr val="dk1"/>
                        </a:buClr>
                        <a:buSzPts val="1800"/>
                        <a:buFont typeface="Arial" panose="020B0604020202020204" pitchFamily="34" charset="0"/>
                        <a:buChar char="•"/>
                      </a:pPr>
                      <a:r>
                        <a:rPr lang="es-ES" sz="1800" b="1" u="none" strike="noStrike" cap="none" dirty="0"/>
                        <a:t>Registros</a:t>
                      </a:r>
                      <a:endParaRPr dirty="0"/>
                    </a:p>
                    <a:p>
                      <a:pPr marL="857250" marR="0" lvl="1" indent="-285750" algn="l" rtl="0">
                        <a:spcBef>
                          <a:spcPts val="0"/>
                        </a:spcBef>
                        <a:spcAft>
                          <a:spcPts val="0"/>
                        </a:spcAft>
                        <a:buClr>
                          <a:schemeClr val="dk1"/>
                        </a:buClr>
                        <a:buSzPts val="1800"/>
                        <a:buFont typeface="Arial" panose="020B0604020202020204" pitchFamily="34" charset="0"/>
                        <a:buChar char="•"/>
                      </a:pPr>
                      <a:endParaRPr sz="1800" b="1" u="none" strike="noStrike" cap="none" dirty="0"/>
                    </a:p>
                    <a:p>
                      <a:pPr marL="800100" marR="0" lvl="1" indent="-342900" algn="l" rtl="0">
                        <a:spcBef>
                          <a:spcPts val="0"/>
                        </a:spcBef>
                        <a:spcAft>
                          <a:spcPts val="0"/>
                        </a:spcAft>
                        <a:buClr>
                          <a:schemeClr val="dk1"/>
                        </a:buClr>
                        <a:buSzPts val="1800"/>
                        <a:buFont typeface="Arial" panose="020B0604020202020204" pitchFamily="34" charset="0"/>
                        <a:buChar char="•"/>
                      </a:pPr>
                      <a:r>
                        <a:rPr lang="es-ES" sz="1800" b="1" u="none" strike="noStrike" cap="none" dirty="0"/>
                        <a:t>E-mail y ordenadores</a:t>
                      </a:r>
                      <a:endParaRPr dirty="0"/>
                    </a:p>
                    <a:p>
                      <a:pPr marL="857250" marR="0" lvl="1" indent="-285750" algn="l" rtl="0">
                        <a:spcBef>
                          <a:spcPts val="0"/>
                        </a:spcBef>
                        <a:spcAft>
                          <a:spcPts val="0"/>
                        </a:spcAft>
                        <a:buClr>
                          <a:schemeClr val="dk1"/>
                        </a:buClr>
                        <a:buSzPts val="1800"/>
                        <a:buFont typeface="Arial" panose="020B0604020202020204" pitchFamily="34" charset="0"/>
                        <a:buChar char="•"/>
                      </a:pPr>
                      <a:endParaRPr sz="1800" b="1" u="none" strike="noStrike" cap="none" dirty="0"/>
                    </a:p>
                    <a:p>
                      <a:pPr marL="800100" marR="0" lvl="1" indent="-342900" algn="l" rtl="0">
                        <a:spcBef>
                          <a:spcPts val="0"/>
                        </a:spcBef>
                        <a:spcAft>
                          <a:spcPts val="0"/>
                        </a:spcAft>
                        <a:buClr>
                          <a:schemeClr val="dk1"/>
                        </a:buClr>
                        <a:buSzPts val="1800"/>
                        <a:buFont typeface="Arial" panose="020B0604020202020204" pitchFamily="34" charset="0"/>
                        <a:buChar char="•"/>
                      </a:pPr>
                      <a:r>
                        <a:rPr lang="es-ES" sz="1800" b="1" u="none" strike="noStrike" cap="none" dirty="0"/>
                        <a:t>Enfermedad</a:t>
                      </a:r>
                      <a:endParaRPr dirty="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a:spLocks noGrp="1"/>
          </p:cNvSpPr>
          <p:nvPr>
            <p:ph type="body" idx="1"/>
          </p:nvPr>
        </p:nvSpPr>
        <p:spPr>
          <a:xfrm>
            <a:off x="569843" y="530087"/>
            <a:ext cx="11039061" cy="5339007"/>
          </a:xfrm>
          <a:prstGeom prst="rect">
            <a:avLst/>
          </a:prstGeom>
          <a:solidFill>
            <a:srgbClr val="F2F2F2"/>
          </a:solid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chemeClr val="dk1"/>
              </a:buClr>
              <a:buSzPts val="1960"/>
              <a:buChar char="•"/>
            </a:pPr>
            <a:r>
              <a:rPr lang="es-ES" sz="1960" b="1"/>
              <a:t>1. Indica si las siguientes relaciones son contrato de trabajo</a:t>
            </a:r>
            <a:endParaRPr sz="1960" b="1"/>
          </a:p>
          <a:p>
            <a:pPr marL="578358" lvl="1" indent="-285750" algn="l" rtl="0">
              <a:lnSpc>
                <a:spcPct val="110000"/>
              </a:lnSpc>
              <a:spcBef>
                <a:spcPts val="500"/>
              </a:spcBef>
              <a:spcAft>
                <a:spcPts val="0"/>
              </a:spcAft>
              <a:buClr>
                <a:schemeClr val="dk1"/>
              </a:buClr>
              <a:buSzPts val="1679"/>
              <a:buFont typeface="Arial"/>
              <a:buChar char="•"/>
            </a:pPr>
            <a:r>
              <a:rPr lang="es-ES" sz="1679"/>
              <a:t>Una hija que trabaja como dependienta en el negocio familiar de sus padres </a:t>
            </a:r>
            <a:endParaRPr/>
          </a:p>
          <a:p>
            <a:pPr marL="578358" lvl="1" indent="-285750" algn="l" rtl="0">
              <a:lnSpc>
                <a:spcPct val="110000"/>
              </a:lnSpc>
              <a:spcBef>
                <a:spcPts val="500"/>
              </a:spcBef>
              <a:spcAft>
                <a:spcPts val="0"/>
              </a:spcAft>
              <a:buClr>
                <a:schemeClr val="dk1"/>
              </a:buClr>
              <a:buSzPts val="1679"/>
              <a:buFont typeface="Arial"/>
              <a:buChar char="•"/>
            </a:pPr>
            <a:r>
              <a:rPr lang="es-ES" sz="1679"/>
              <a:t>Un auxiliar de clínica que trabaja en un centro de salud privado de su comunidad autónoma.</a:t>
            </a:r>
            <a:endParaRPr sz="1679"/>
          </a:p>
          <a:p>
            <a:pPr marL="578358" lvl="1" indent="-285750" algn="l" rtl="0">
              <a:lnSpc>
                <a:spcPct val="110000"/>
              </a:lnSpc>
              <a:spcBef>
                <a:spcPts val="500"/>
              </a:spcBef>
              <a:spcAft>
                <a:spcPts val="0"/>
              </a:spcAft>
              <a:buClr>
                <a:schemeClr val="dk1"/>
              </a:buClr>
              <a:buSzPts val="1679"/>
              <a:buFont typeface="Arial"/>
              <a:buChar char="•"/>
            </a:pPr>
            <a:r>
              <a:rPr lang="es-ES" sz="1679"/>
              <a:t>Un joven que aprobó la oposición de oficial administrativo y trabaja en el Ministerio de Hacienda y Administraciones Públicas.</a:t>
            </a:r>
            <a:endParaRPr/>
          </a:p>
          <a:p>
            <a:pPr marL="578358" lvl="1" indent="-285750" algn="l" rtl="0">
              <a:lnSpc>
                <a:spcPct val="110000"/>
              </a:lnSpc>
              <a:spcBef>
                <a:spcPts val="500"/>
              </a:spcBef>
              <a:spcAft>
                <a:spcPts val="0"/>
              </a:spcAft>
              <a:buClr>
                <a:schemeClr val="dk1"/>
              </a:buClr>
              <a:buSzPts val="1679"/>
              <a:buFont typeface="Arial"/>
              <a:buChar char="•"/>
            </a:pPr>
            <a:r>
              <a:rPr lang="es-ES" sz="1679"/>
              <a:t>Un Técnico superior que trabaja durante 6 meses para el IMD de Sevilla</a:t>
            </a:r>
            <a:endParaRPr/>
          </a:p>
          <a:p>
            <a:pPr marL="0" lvl="0" indent="0" algn="l" rtl="0">
              <a:lnSpc>
                <a:spcPct val="110000"/>
              </a:lnSpc>
              <a:spcBef>
                <a:spcPts val="1000"/>
              </a:spcBef>
              <a:spcAft>
                <a:spcPts val="0"/>
              </a:spcAft>
              <a:buClr>
                <a:schemeClr val="dk1"/>
              </a:buClr>
              <a:buSzPts val="1960"/>
              <a:buNone/>
            </a:pPr>
            <a:r>
              <a:rPr lang="es-ES" sz="1960" b="1"/>
              <a:t>2.Una directiva de la Unión Europea sobre seguridad en el trabajo establece la obligación de que el nivel no supere los 140 decibelios de nivel pico.</a:t>
            </a:r>
            <a:r>
              <a:rPr lang="es-ES" sz="1960"/>
              <a:t> </a:t>
            </a:r>
            <a:r>
              <a:rPr lang="es-ES" sz="1960" b="1"/>
              <a:t>La norma de origen español ¿puede establecer un nivel de ruido superior al mencionado? ¿Por qué?</a:t>
            </a:r>
            <a:endParaRPr/>
          </a:p>
          <a:p>
            <a:pPr marL="0" lvl="0" indent="0" algn="l" rtl="0">
              <a:lnSpc>
                <a:spcPct val="110000"/>
              </a:lnSpc>
              <a:spcBef>
                <a:spcPts val="1000"/>
              </a:spcBef>
              <a:spcAft>
                <a:spcPts val="0"/>
              </a:spcAft>
              <a:buClr>
                <a:schemeClr val="dk1"/>
              </a:buClr>
              <a:buSzPts val="1960"/>
              <a:buNone/>
            </a:pPr>
            <a:r>
              <a:rPr lang="es-ES" sz="1960" b="1"/>
              <a:t>3. Ordena jerárquicamente las siguientes normas. Convenio colectivo, contrato de trabajo de una trabajadora, Ley del Estatuto de los Trabajadores, Directiva de la Unión Europea, Reglamento,.</a:t>
            </a:r>
            <a:endParaRPr/>
          </a:p>
          <a:p>
            <a:pPr marL="0" lvl="0" indent="0" algn="l" rtl="0">
              <a:lnSpc>
                <a:spcPct val="110000"/>
              </a:lnSpc>
              <a:spcBef>
                <a:spcPts val="1000"/>
              </a:spcBef>
              <a:spcAft>
                <a:spcPts val="0"/>
              </a:spcAft>
              <a:buClr>
                <a:schemeClr val="dk1"/>
              </a:buClr>
              <a:buSzPts val="1960"/>
              <a:buNone/>
            </a:pPr>
            <a:r>
              <a:rPr lang="es-ES" sz="1960" b="1"/>
              <a:t>4.-Luis es propietario de una gestoría en la que trabajan, además de él, su hermano y uno de sus hijos, de 28 años.  ¿Puede contratarlos con un contrato laboral? Comenta todas las opciones.</a:t>
            </a:r>
            <a:endParaRPr/>
          </a:p>
          <a:p>
            <a:pPr marL="0" lvl="0" indent="0" algn="l" rtl="0">
              <a:lnSpc>
                <a:spcPct val="70000"/>
              </a:lnSpc>
              <a:spcBef>
                <a:spcPts val="1000"/>
              </a:spcBef>
              <a:spcAft>
                <a:spcPts val="0"/>
              </a:spcAft>
              <a:buClr>
                <a:schemeClr val="dk1"/>
              </a:buClr>
              <a:buSzPts val="1960"/>
              <a:buNone/>
            </a:pPr>
            <a:endParaRPr sz="1960" b="1"/>
          </a:p>
          <a:p>
            <a:pPr marL="228600" lvl="0" indent="-104140" algn="l" rtl="0">
              <a:lnSpc>
                <a:spcPct val="70000"/>
              </a:lnSpc>
              <a:spcBef>
                <a:spcPts val="1000"/>
              </a:spcBef>
              <a:spcAft>
                <a:spcPts val="0"/>
              </a:spcAft>
              <a:buClr>
                <a:schemeClr val="dk1"/>
              </a:buClr>
              <a:buSzPts val="1960"/>
              <a:buNone/>
            </a:pPr>
            <a:endParaRPr sz="196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9"/>
          <p:cNvSpPr txBox="1">
            <a:spLocks noGrp="1"/>
          </p:cNvSpPr>
          <p:nvPr>
            <p:ph type="body" idx="1"/>
          </p:nvPr>
        </p:nvSpPr>
        <p:spPr>
          <a:xfrm>
            <a:off x="490329" y="649358"/>
            <a:ext cx="11171583" cy="5418520"/>
          </a:xfrm>
          <a:prstGeom prst="rect">
            <a:avLst/>
          </a:prstGeom>
          <a:solidFill>
            <a:srgbClr val="F2F2F2"/>
          </a:solidFill>
          <a:ln>
            <a:noFill/>
          </a:ln>
        </p:spPr>
        <p:txBody>
          <a:bodyPr spcFirstLastPara="1" wrap="square" lIns="91425" tIns="45700" rIns="91425" bIns="45700" anchor="t" anchorCtr="0">
            <a:normAutofit/>
          </a:bodyPr>
          <a:lstStyle/>
          <a:p>
            <a:pPr marL="228600" lvl="0" indent="-228600" algn="just" rtl="0">
              <a:lnSpc>
                <a:spcPct val="110000"/>
              </a:lnSpc>
              <a:spcBef>
                <a:spcPts val="0"/>
              </a:spcBef>
              <a:spcAft>
                <a:spcPts val="0"/>
              </a:spcAft>
              <a:buClr>
                <a:schemeClr val="dk1"/>
              </a:buClr>
              <a:buSzPts val="2380"/>
              <a:buChar char="•"/>
            </a:pPr>
            <a:r>
              <a:rPr lang="es-ES" sz="2380" b="1"/>
              <a:t>5. Determina la validez de los siguientes periodos de prueba: </a:t>
            </a:r>
            <a:endParaRPr/>
          </a:p>
          <a:p>
            <a:pPr marL="228600" lvl="0" indent="-228600" algn="just" rtl="0">
              <a:lnSpc>
                <a:spcPct val="110000"/>
              </a:lnSpc>
              <a:spcBef>
                <a:spcPts val="1000"/>
              </a:spcBef>
              <a:spcAft>
                <a:spcPts val="0"/>
              </a:spcAft>
              <a:buClr>
                <a:schemeClr val="dk1"/>
              </a:buClr>
              <a:buSzPts val="2380"/>
              <a:buChar char="•"/>
            </a:pPr>
            <a:r>
              <a:rPr lang="es-ES" sz="2380"/>
              <a:t>a) Óscar, técnico superior en Administración y Finanzas, celebró un contrato indefinido con la empresa Rehusa, S.A., para ocupar el puesto de contable. En este contrato se estipuló un periodo de prueba de seis meses. Óscar es un cualificado profesional que lleva quince años trabajando como contable en otras empresas. </a:t>
            </a:r>
            <a:endParaRPr/>
          </a:p>
          <a:p>
            <a:pPr marL="228600" lvl="0" indent="-228600" algn="just" rtl="0">
              <a:lnSpc>
                <a:spcPct val="110000"/>
              </a:lnSpc>
              <a:spcBef>
                <a:spcPts val="1000"/>
              </a:spcBef>
              <a:spcAft>
                <a:spcPts val="0"/>
              </a:spcAft>
              <a:buClr>
                <a:schemeClr val="dk1"/>
              </a:buClr>
              <a:buSzPts val="2380"/>
              <a:buChar char="•"/>
            </a:pPr>
            <a:r>
              <a:rPr lang="es-ES" sz="2380"/>
              <a:t>b) Amaya celebró un contrato indefinido con la empresa MEC, S.A., para ocupar un puesto de auxiliar administrativo, estipulándose un periodo de prueba de seis meses. Amaya trabajó en 2015, y durante seis meses, en esta misma empresa, ocupando idéntico puesto, con un contrato eventual por circunstancias de la producción. </a:t>
            </a:r>
            <a:endParaRPr/>
          </a:p>
          <a:p>
            <a:pPr marL="228600" lvl="0" indent="-228600" algn="just" rtl="0">
              <a:lnSpc>
                <a:spcPct val="110000"/>
              </a:lnSpc>
              <a:spcBef>
                <a:spcPts val="1000"/>
              </a:spcBef>
              <a:spcAft>
                <a:spcPts val="0"/>
              </a:spcAft>
              <a:buClr>
                <a:schemeClr val="dk1"/>
              </a:buClr>
              <a:buSzPts val="2380"/>
              <a:buChar char="•"/>
            </a:pPr>
            <a:r>
              <a:rPr lang="es-ES" sz="2380"/>
              <a:t>c) Rosario fue contratada en julio de 2015 bajo la modalidad de obra o servicio. La categoría y funciones a realizar fueron las de auxiliar de clínica, pactándose verbalmente un periodo de prueba de dos meses.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
          <p:cNvSpPr/>
          <p:nvPr/>
        </p:nvSpPr>
        <p:spPr>
          <a:xfrm>
            <a:off x="0" y="0"/>
            <a:ext cx="4059050" cy="6858000"/>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5" name="Google Shape;115;p2"/>
          <p:cNvSpPr txBox="1">
            <a:spLocks noGrp="1"/>
          </p:cNvSpPr>
          <p:nvPr>
            <p:ph type="title"/>
          </p:nvPr>
        </p:nvSpPr>
        <p:spPr>
          <a:xfrm>
            <a:off x="838200" y="1412488"/>
            <a:ext cx="2899189" cy="436384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4000"/>
              <a:buFont typeface="Calibri"/>
              <a:buNone/>
            </a:pPr>
            <a:r>
              <a:rPr lang="es-ES" sz="4000" b="1" dirty="0">
                <a:solidFill>
                  <a:srgbClr val="FFFFFF"/>
                </a:solidFill>
              </a:rPr>
              <a:t>TEMARIO</a:t>
            </a:r>
            <a:endParaRPr dirty="0"/>
          </a:p>
        </p:txBody>
      </p:sp>
      <p:sp>
        <p:nvSpPr>
          <p:cNvPr id="116" name="Google Shape;116;p2"/>
          <p:cNvSpPr txBox="1">
            <a:spLocks noGrp="1"/>
          </p:cNvSpPr>
          <p:nvPr>
            <p:ph type="body" idx="1"/>
          </p:nvPr>
        </p:nvSpPr>
        <p:spPr>
          <a:xfrm>
            <a:off x="4380855" y="331304"/>
            <a:ext cx="3570438" cy="6042991"/>
          </a:xfrm>
          <a:prstGeom prst="rect">
            <a:avLst/>
          </a:prstGeom>
          <a:solidFill>
            <a:srgbClr val="D8E2F3"/>
          </a:solid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Clr>
                <a:schemeClr val="dk1"/>
              </a:buClr>
              <a:buSzPts val="2015"/>
              <a:buNone/>
            </a:pPr>
            <a:r>
              <a:rPr lang="es-ES" sz="2015" b="1" dirty="0"/>
              <a:t>PARTE 1: JURÍDICA</a:t>
            </a:r>
            <a:endParaRPr dirty="0"/>
          </a:p>
          <a:p>
            <a:pPr marL="0" lvl="0" indent="0" algn="l" rtl="0">
              <a:lnSpc>
                <a:spcPct val="110000"/>
              </a:lnSpc>
              <a:spcBef>
                <a:spcPts val="1000"/>
              </a:spcBef>
              <a:spcAft>
                <a:spcPts val="0"/>
              </a:spcAft>
              <a:buClr>
                <a:schemeClr val="dk1"/>
              </a:buClr>
              <a:buSzPts val="1550"/>
              <a:buNone/>
            </a:pPr>
            <a:endParaRPr sz="1550" b="1" dirty="0"/>
          </a:p>
          <a:p>
            <a:pPr marL="228600" lvl="0" indent="-228600" algn="l" rtl="0">
              <a:lnSpc>
                <a:spcPct val="110000"/>
              </a:lnSpc>
              <a:spcBef>
                <a:spcPts val="1000"/>
              </a:spcBef>
              <a:spcAft>
                <a:spcPts val="0"/>
              </a:spcAft>
              <a:buClr>
                <a:schemeClr val="dk1"/>
              </a:buClr>
              <a:buSzPts val="1550"/>
              <a:buChar char="•"/>
            </a:pPr>
            <a:r>
              <a:rPr lang="es-ES" sz="1550" dirty="0"/>
              <a:t>TEMA 1: Introducción al Derecho Laboral</a:t>
            </a:r>
            <a:endParaRPr dirty="0"/>
          </a:p>
          <a:p>
            <a:pPr marL="228600" lvl="0" indent="-228600" algn="l" rtl="0">
              <a:lnSpc>
                <a:spcPct val="110000"/>
              </a:lnSpc>
              <a:spcBef>
                <a:spcPts val="1000"/>
              </a:spcBef>
              <a:spcAft>
                <a:spcPts val="0"/>
              </a:spcAft>
              <a:buClr>
                <a:schemeClr val="dk1"/>
              </a:buClr>
              <a:buSzPts val="1550"/>
              <a:buChar char="•"/>
            </a:pPr>
            <a:r>
              <a:rPr lang="es-ES" sz="1550" dirty="0"/>
              <a:t>TEMA 2: Tipos de contrato.</a:t>
            </a:r>
            <a:endParaRPr dirty="0"/>
          </a:p>
          <a:p>
            <a:pPr marL="228600" lvl="0" indent="-228600" algn="l" rtl="0">
              <a:lnSpc>
                <a:spcPct val="110000"/>
              </a:lnSpc>
              <a:spcBef>
                <a:spcPts val="1000"/>
              </a:spcBef>
              <a:spcAft>
                <a:spcPts val="0"/>
              </a:spcAft>
              <a:buClr>
                <a:schemeClr val="dk1"/>
              </a:buClr>
              <a:buSzPts val="1550"/>
              <a:buChar char="•"/>
            </a:pPr>
            <a:r>
              <a:rPr lang="es-ES" sz="1550" dirty="0"/>
              <a:t>TEMA 3: Introducción a la </a:t>
            </a:r>
            <a:endParaRPr dirty="0"/>
          </a:p>
          <a:p>
            <a:pPr marL="228600" lvl="0" indent="-228600" algn="l" rtl="0">
              <a:lnSpc>
                <a:spcPct val="110000"/>
              </a:lnSpc>
              <a:spcBef>
                <a:spcPts val="1000"/>
              </a:spcBef>
              <a:spcAft>
                <a:spcPts val="0"/>
              </a:spcAft>
              <a:buClr>
                <a:schemeClr val="dk1"/>
              </a:buClr>
              <a:buSzPts val="1550"/>
              <a:buChar char="•"/>
            </a:pPr>
            <a:r>
              <a:rPr lang="es-ES" sz="1550" dirty="0"/>
              <a:t>Seguridad Social</a:t>
            </a:r>
            <a:endParaRPr dirty="0"/>
          </a:p>
          <a:p>
            <a:pPr marL="228600" lvl="0" indent="-228600" algn="l" rtl="0">
              <a:lnSpc>
                <a:spcPct val="110000"/>
              </a:lnSpc>
              <a:spcBef>
                <a:spcPts val="1000"/>
              </a:spcBef>
              <a:spcAft>
                <a:spcPts val="0"/>
              </a:spcAft>
              <a:buClr>
                <a:schemeClr val="dk1"/>
              </a:buClr>
              <a:buSzPts val="1550"/>
              <a:buChar char="•"/>
            </a:pPr>
            <a:r>
              <a:rPr lang="es-ES" sz="1550" dirty="0"/>
              <a:t>Tema 4: Prestaciones de la Seguridad Social</a:t>
            </a:r>
            <a:endParaRPr dirty="0"/>
          </a:p>
          <a:p>
            <a:pPr marL="228600" lvl="0" indent="-228600" algn="l" rtl="0">
              <a:lnSpc>
                <a:spcPct val="110000"/>
              </a:lnSpc>
              <a:spcBef>
                <a:spcPts val="1000"/>
              </a:spcBef>
              <a:spcAft>
                <a:spcPts val="0"/>
              </a:spcAft>
              <a:buClr>
                <a:schemeClr val="dk1"/>
              </a:buClr>
              <a:buSzPts val="1550"/>
              <a:buChar char="•"/>
            </a:pPr>
            <a:r>
              <a:rPr lang="es-ES" sz="1550" dirty="0"/>
              <a:t>TEMA 5: Jornada de trabajo. Permisos y salarios.</a:t>
            </a:r>
            <a:endParaRPr dirty="0"/>
          </a:p>
          <a:p>
            <a:pPr marL="228600" lvl="0" indent="-228600" algn="l" rtl="0">
              <a:lnSpc>
                <a:spcPct val="110000"/>
              </a:lnSpc>
              <a:spcBef>
                <a:spcPts val="1000"/>
              </a:spcBef>
              <a:spcAft>
                <a:spcPts val="0"/>
              </a:spcAft>
              <a:buClr>
                <a:schemeClr val="dk1"/>
              </a:buClr>
              <a:buSzPts val="1550"/>
              <a:buChar char="•"/>
            </a:pPr>
            <a:r>
              <a:rPr lang="es-ES" sz="1550" dirty="0"/>
              <a:t>TEMA 6: La nómina</a:t>
            </a:r>
            <a:endParaRPr dirty="0"/>
          </a:p>
        </p:txBody>
      </p:sp>
      <p:cxnSp>
        <p:nvCxnSpPr>
          <p:cNvPr id="117" name="Google Shape;117;p2"/>
          <p:cNvCxnSpPr/>
          <p:nvPr/>
        </p:nvCxnSpPr>
        <p:spPr>
          <a:xfrm>
            <a:off x="8129871" y="1412488"/>
            <a:ext cx="0" cy="3657600"/>
          </a:xfrm>
          <a:prstGeom prst="straightConnector1">
            <a:avLst/>
          </a:prstGeom>
          <a:noFill/>
          <a:ln w="12700" cap="flat" cmpd="sng">
            <a:solidFill>
              <a:srgbClr val="7F7F7F"/>
            </a:solidFill>
            <a:prstDash val="solid"/>
            <a:miter lim="800000"/>
            <a:headEnd type="none" w="sm" len="sm"/>
            <a:tailEnd type="none" w="sm" len="sm"/>
          </a:ln>
        </p:spPr>
      </p:cxnSp>
      <p:sp>
        <p:nvSpPr>
          <p:cNvPr id="118" name="Google Shape;118;p2"/>
          <p:cNvSpPr txBox="1">
            <a:spLocks noGrp="1"/>
          </p:cNvSpPr>
          <p:nvPr>
            <p:ph type="body" idx="2"/>
          </p:nvPr>
        </p:nvSpPr>
        <p:spPr>
          <a:xfrm>
            <a:off x="8451604" y="331304"/>
            <a:ext cx="3197701" cy="6042991"/>
          </a:xfrm>
          <a:prstGeom prst="rect">
            <a:avLst/>
          </a:prstGeom>
          <a:solidFill>
            <a:srgbClr val="D8E2F3"/>
          </a:solidFill>
          <a:ln>
            <a:noFill/>
          </a:ln>
        </p:spPr>
        <p:txBody>
          <a:bodyPr spcFirstLastPara="1" wrap="square" lIns="91425" tIns="45700" rIns="91425" bIns="45700" anchor="t" anchorCtr="0">
            <a:normAutofit/>
          </a:bodyPr>
          <a:lstStyle/>
          <a:p>
            <a:pPr marL="228600" lvl="0" indent="-130175" algn="l" rtl="0">
              <a:lnSpc>
                <a:spcPct val="130000"/>
              </a:lnSpc>
              <a:spcBef>
                <a:spcPts val="0"/>
              </a:spcBef>
              <a:spcAft>
                <a:spcPts val="0"/>
              </a:spcAft>
              <a:buClr>
                <a:schemeClr val="dk1"/>
              </a:buClr>
              <a:buSzPts val="1550"/>
              <a:buNone/>
            </a:pPr>
            <a:endParaRPr sz="1550" b="1"/>
          </a:p>
          <a:p>
            <a:pPr marL="0" lvl="0" indent="0" algn="l" rtl="0">
              <a:lnSpc>
                <a:spcPct val="130000"/>
              </a:lnSpc>
              <a:spcBef>
                <a:spcPts val="1000"/>
              </a:spcBef>
              <a:spcAft>
                <a:spcPts val="0"/>
              </a:spcAft>
              <a:buClr>
                <a:schemeClr val="dk1"/>
              </a:buClr>
              <a:buSzPts val="2015"/>
              <a:buNone/>
            </a:pPr>
            <a:r>
              <a:rPr lang="es-ES" sz="2015" b="1"/>
              <a:t>PARTE 2: PREVENCIÓN RIESGOS LABORALES</a:t>
            </a:r>
            <a:endParaRPr/>
          </a:p>
          <a:p>
            <a:pPr marL="228600" lvl="0" indent="-130175" algn="l" rtl="0">
              <a:lnSpc>
                <a:spcPct val="130000"/>
              </a:lnSpc>
              <a:spcBef>
                <a:spcPts val="1000"/>
              </a:spcBef>
              <a:spcAft>
                <a:spcPts val="0"/>
              </a:spcAft>
              <a:buClr>
                <a:schemeClr val="dk1"/>
              </a:buClr>
              <a:buSzPts val="1550"/>
              <a:buNone/>
            </a:pPr>
            <a:endParaRPr sz="1550" b="1"/>
          </a:p>
          <a:p>
            <a:pPr marL="228600" lvl="0" indent="-228600" algn="l" rtl="0">
              <a:lnSpc>
                <a:spcPct val="130000"/>
              </a:lnSpc>
              <a:spcBef>
                <a:spcPts val="1000"/>
              </a:spcBef>
              <a:spcAft>
                <a:spcPts val="0"/>
              </a:spcAft>
              <a:buClr>
                <a:schemeClr val="dk1"/>
              </a:buClr>
              <a:buSzPts val="1550"/>
              <a:buFont typeface="Noto Sans Symbols"/>
              <a:buChar char="▪"/>
            </a:pPr>
            <a:r>
              <a:rPr lang="es-ES" sz="1550"/>
              <a:t>Salud laboral.</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Planes de prevención.</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Primeros auxilios.</a:t>
            </a:r>
            <a:endParaRPr/>
          </a:p>
          <a:p>
            <a:pPr marL="0" lvl="0" indent="0" algn="l" rtl="0">
              <a:lnSpc>
                <a:spcPct val="130000"/>
              </a:lnSpc>
              <a:spcBef>
                <a:spcPts val="1000"/>
              </a:spcBef>
              <a:spcAft>
                <a:spcPts val="0"/>
              </a:spcAft>
              <a:buClr>
                <a:schemeClr val="dk1"/>
              </a:buClr>
              <a:buSzPts val="1550"/>
              <a:buNone/>
            </a:pPr>
            <a:endParaRPr sz="1550" b="1"/>
          </a:p>
          <a:p>
            <a:pPr marL="0" lvl="0" indent="0" algn="l" rtl="0">
              <a:lnSpc>
                <a:spcPct val="130000"/>
              </a:lnSpc>
              <a:spcBef>
                <a:spcPts val="1000"/>
              </a:spcBef>
              <a:spcAft>
                <a:spcPts val="0"/>
              </a:spcAft>
              <a:buClr>
                <a:schemeClr val="dk1"/>
              </a:buClr>
              <a:buSzPts val="2247"/>
              <a:buNone/>
            </a:pPr>
            <a:r>
              <a:rPr lang="es-ES" sz="2247" b="1"/>
              <a:t>PARTE 3: BÚSQUEDA ACTIVA DE EMPLEO </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La marca personal</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El CV</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La entrevista</a:t>
            </a:r>
            <a:endParaRPr/>
          </a:p>
          <a:p>
            <a:pPr marL="228600" lvl="0" indent="-130175" algn="l" rtl="0">
              <a:lnSpc>
                <a:spcPct val="130000"/>
              </a:lnSpc>
              <a:spcBef>
                <a:spcPts val="1000"/>
              </a:spcBef>
              <a:spcAft>
                <a:spcPts val="0"/>
              </a:spcAft>
              <a:buClr>
                <a:schemeClr val="dk1"/>
              </a:buClr>
              <a:buSzPts val="1550"/>
              <a:buNone/>
            </a:pPr>
            <a:endParaRPr sz="15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3"/>
          <p:cNvSpPr txBox="1">
            <a:spLocks noGrp="1"/>
          </p:cNvSpPr>
          <p:nvPr>
            <p:ph type="ctrTitle"/>
          </p:nvPr>
        </p:nvSpPr>
        <p:spPr>
          <a:xfrm>
            <a:off x="642257" y="4525347"/>
            <a:ext cx="6939722" cy="173736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6000"/>
              <a:buFont typeface="Calibri"/>
              <a:buNone/>
            </a:pPr>
            <a:r>
              <a:rPr lang="es-ES"/>
              <a:t>TEMA 1</a:t>
            </a:r>
            <a:endParaRPr/>
          </a:p>
        </p:txBody>
      </p:sp>
      <p:sp>
        <p:nvSpPr>
          <p:cNvPr id="125" name="Google Shape;125;p3"/>
          <p:cNvSpPr txBox="1">
            <a:spLocks noGrp="1"/>
          </p:cNvSpPr>
          <p:nvPr>
            <p:ph type="subTitle" idx="1"/>
          </p:nvPr>
        </p:nvSpPr>
        <p:spPr>
          <a:xfrm>
            <a:off x="8050762" y="4525347"/>
            <a:ext cx="3211288" cy="1737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s-ES" b="1" dirty="0"/>
              <a:t>Introducción al Derecho laboral</a:t>
            </a:r>
            <a:endParaRPr dirty="0"/>
          </a:p>
        </p:txBody>
      </p:sp>
      <p:sp>
        <p:nvSpPr>
          <p:cNvPr id="126" name="Google Shape;126;p3"/>
          <p:cNvSpPr/>
          <p:nvPr/>
        </p:nvSpPr>
        <p:spPr>
          <a:xfrm>
            <a:off x="588567" y="620480"/>
            <a:ext cx="2243800" cy="2243796"/>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3"/>
          <p:cNvSpPr/>
          <p:nvPr/>
        </p:nvSpPr>
        <p:spPr>
          <a:xfrm>
            <a:off x="3395001" y="2466604"/>
            <a:ext cx="962395" cy="962395"/>
          </a:xfrm>
          <a:prstGeom prst="ellipse">
            <a:avLst/>
          </a:prstGeom>
          <a:solidFill>
            <a:srgbClr val="364E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3"/>
          <p:cNvSpPr/>
          <p:nvPr/>
        </p:nvSpPr>
        <p:spPr>
          <a:xfrm>
            <a:off x="5125829" y="2327988"/>
            <a:ext cx="293695" cy="293695"/>
          </a:xfrm>
          <a:prstGeom prst="ellipse">
            <a:avLst/>
          </a:prstGeom>
          <a:solidFill>
            <a:srgbClr val="D191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9" name="Google Shape;129;p3"/>
          <p:cNvPicPr preferRelativeResize="0"/>
          <p:nvPr/>
        </p:nvPicPr>
        <p:blipFill rotWithShape="1">
          <a:blip r:embed="rId3">
            <a:alphaModFix/>
          </a:blip>
          <a:srcRect l="26930" r="2861" b="-1"/>
          <a:stretch/>
        </p:blipFill>
        <p:spPr>
          <a:xfrm>
            <a:off x="6492113" y="10"/>
            <a:ext cx="5699887" cy="4059234"/>
          </a:xfrm>
          <a:custGeom>
            <a:avLst/>
            <a:gdLst/>
            <a:ahLst/>
            <a:cxnLst/>
            <a:rect l="l" t="t" r="r" b="b"/>
            <a:pathLst>
              <a:path w="5699887" h="4059244" extrusionOk="0">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ln>
            <a:noFill/>
          </a:ln>
        </p:spPr>
      </p:pic>
      <p:cxnSp>
        <p:nvCxnSpPr>
          <p:cNvPr id="130" name="Google Shape;130;p3"/>
          <p:cNvCxnSpPr/>
          <p:nvPr/>
        </p:nvCxnSpPr>
        <p:spPr>
          <a:xfrm>
            <a:off x="7800392" y="4525347"/>
            <a:ext cx="0" cy="1737360"/>
          </a:xfrm>
          <a:prstGeom prst="straightConnector1">
            <a:avLst/>
          </a:prstGeom>
          <a:noFill/>
          <a:ln w="19050" cap="sq" cmpd="sng">
            <a:solidFill>
              <a:schemeClr val="dk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4"/>
          <p:cNvSpPr/>
          <p:nvPr/>
        </p:nvSpPr>
        <p:spPr>
          <a:xfrm rot="10800000" flipH="1">
            <a:off x="-1" y="-1"/>
            <a:ext cx="4403709" cy="68580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136" name="Google Shape;136;p4"/>
          <p:cNvGrpSpPr/>
          <p:nvPr/>
        </p:nvGrpSpPr>
        <p:grpSpPr>
          <a:xfrm>
            <a:off x="3315292" y="0"/>
            <a:ext cx="2436813" cy="6858001"/>
            <a:chOff x="1320800" y="0"/>
            <a:chExt cx="2436813" cy="6858001"/>
          </a:xfrm>
        </p:grpSpPr>
        <p:sp>
          <p:nvSpPr>
            <p:cNvPr id="137" name="Google Shape;137;p4"/>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38" name="Google Shape;138;p4"/>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39" name="Google Shape;139;p4"/>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40" name="Google Shape;140;p4"/>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sp>
        <p:sp>
          <p:nvSpPr>
            <p:cNvPr id="141" name="Google Shape;141;p4"/>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sp>
        <p:sp>
          <p:nvSpPr>
            <p:cNvPr id="142" name="Google Shape;142;p4"/>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43" name="Google Shape;143;p4"/>
          <p:cNvSpPr txBox="1"/>
          <p:nvPr/>
        </p:nvSpPr>
        <p:spPr>
          <a:xfrm>
            <a:off x="535020" y="685800"/>
            <a:ext cx="2780271" cy="51054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s-ES" sz="4000" b="1" i="0" u="none" strike="noStrike" cap="none">
                <a:solidFill>
                  <a:srgbClr val="FFFFFF"/>
                </a:solidFill>
                <a:latin typeface="Calibri"/>
                <a:ea typeface="Calibri"/>
                <a:cs typeface="Calibri"/>
                <a:sym typeface="Calibri"/>
              </a:rPr>
              <a:t>ÍNDICE</a:t>
            </a:r>
            <a:endParaRPr/>
          </a:p>
        </p:txBody>
      </p:sp>
      <p:grpSp>
        <p:nvGrpSpPr>
          <p:cNvPr id="144" name="Google Shape;144;p4"/>
          <p:cNvGrpSpPr/>
          <p:nvPr/>
        </p:nvGrpSpPr>
        <p:grpSpPr>
          <a:xfrm>
            <a:off x="5010150" y="359596"/>
            <a:ext cx="6492875" cy="6164494"/>
            <a:chOff x="0" y="130709"/>
            <a:chExt cx="6492875" cy="4843981"/>
          </a:xfrm>
          <a:solidFill>
            <a:schemeClr val="accent3">
              <a:lumMod val="20000"/>
              <a:lumOff val="80000"/>
            </a:schemeClr>
          </a:solidFill>
        </p:grpSpPr>
        <p:sp>
          <p:nvSpPr>
            <p:cNvPr id="145" name="Google Shape;145;p4"/>
            <p:cNvSpPr/>
            <p:nvPr/>
          </p:nvSpPr>
          <p:spPr>
            <a:xfrm>
              <a:off x="0" y="130709"/>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txBox="1"/>
            <p:nvPr/>
          </p:nvSpPr>
          <p:spPr>
            <a:xfrm>
              <a:off x="19904" y="150613"/>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1.- EL CONTRATO DE TRABAJO</a:t>
              </a:r>
              <a:endParaRPr sz="1700" b="0" i="0" u="none" strike="noStrike" cap="none">
                <a:solidFill>
                  <a:schemeClr val="dk1"/>
                </a:solidFill>
                <a:latin typeface="Calibri"/>
                <a:ea typeface="Calibri"/>
                <a:cs typeface="Calibri"/>
                <a:sym typeface="Calibri"/>
              </a:endParaRPr>
            </a:p>
          </p:txBody>
        </p:sp>
        <p:sp>
          <p:nvSpPr>
            <p:cNvPr id="147" name="Google Shape;147;p4"/>
            <p:cNvSpPr/>
            <p:nvPr/>
          </p:nvSpPr>
          <p:spPr>
            <a:xfrm>
              <a:off x="0" y="538454"/>
              <a:ext cx="6492875" cy="668609"/>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txBox="1"/>
            <p:nvPr/>
          </p:nvSpPr>
          <p:spPr>
            <a:xfrm>
              <a:off x="0" y="538454"/>
              <a:ext cx="6492875" cy="668609"/>
            </a:xfrm>
            <a:prstGeom prst="rect">
              <a:avLst/>
            </a:prstGeom>
            <a:grpFill/>
            <a:ln>
              <a:noFill/>
            </a:ln>
          </p:spPr>
          <p:txBody>
            <a:bodyPr spcFirstLastPara="1" wrap="square" lIns="206125" tIns="21575" rIns="120900" bIns="21575" anchor="t"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REQUISITOS</a:t>
              </a:r>
              <a:endParaRPr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CARACTERÍSTICAS</a:t>
              </a:r>
              <a:endParaRPr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RELACIONES EXCLUIDAS Y RELACIONES ESPECIALES</a:t>
              </a:r>
              <a:endParaRPr b="0" i="0" u="none" strike="noStrike" cap="none" dirty="0">
                <a:solidFill>
                  <a:schemeClr val="dk1"/>
                </a:solidFill>
                <a:latin typeface="Calibri"/>
                <a:ea typeface="Calibri"/>
                <a:cs typeface="Calibri"/>
                <a:sym typeface="Calibri"/>
              </a:endParaRPr>
            </a:p>
          </p:txBody>
        </p:sp>
        <p:sp>
          <p:nvSpPr>
            <p:cNvPr id="149" name="Google Shape;149;p4"/>
            <p:cNvSpPr/>
            <p:nvPr/>
          </p:nvSpPr>
          <p:spPr>
            <a:xfrm>
              <a:off x="0" y="1207064"/>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txBox="1"/>
            <p:nvPr/>
          </p:nvSpPr>
          <p:spPr>
            <a:xfrm>
              <a:off x="19904" y="1226968"/>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2.-REGULACIÓN LEGAL</a:t>
              </a:r>
              <a:endParaRPr sz="1700" b="0" i="0" u="none" strike="noStrike" cap="none">
                <a:solidFill>
                  <a:schemeClr val="dk1"/>
                </a:solidFill>
                <a:latin typeface="Calibri"/>
                <a:ea typeface="Calibri"/>
                <a:cs typeface="Calibri"/>
                <a:sym typeface="Calibri"/>
              </a:endParaRPr>
            </a:p>
          </p:txBody>
        </p:sp>
        <p:sp>
          <p:nvSpPr>
            <p:cNvPr id="151" name="Google Shape;151;p4"/>
            <p:cNvSpPr/>
            <p:nvPr/>
          </p:nvSpPr>
          <p:spPr>
            <a:xfrm>
              <a:off x="0" y="1614809"/>
              <a:ext cx="6492875" cy="668609"/>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txBox="1"/>
            <p:nvPr/>
          </p:nvSpPr>
          <p:spPr>
            <a:xfrm>
              <a:off x="0" y="1614809"/>
              <a:ext cx="6492875" cy="668609"/>
            </a:xfrm>
            <a:prstGeom prst="rect">
              <a:avLst/>
            </a:prstGeom>
            <a:grpFill/>
            <a:ln>
              <a:noFill/>
            </a:ln>
          </p:spPr>
          <p:txBody>
            <a:bodyPr spcFirstLastPara="1" wrap="square" lIns="206125" tIns="21575" rIns="120900" bIns="21575" anchor="t"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PIRÁMIDE NORMATIVA</a:t>
              </a:r>
              <a:endParaRPr sz="1600"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LEY, CONVENIO COLECTIVO, CONTRATO</a:t>
              </a:r>
              <a:endParaRPr sz="1600"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sz="1600" b="1" i="0" u="none" strike="noStrike" cap="none" dirty="0" smtClean="0">
                  <a:solidFill>
                    <a:schemeClr val="dk1"/>
                  </a:solidFill>
                  <a:latin typeface="Calibri"/>
                  <a:ea typeface="Calibri"/>
                  <a:cs typeface="Calibri"/>
                  <a:sym typeface="Calibri"/>
                </a:rPr>
                <a:t>PRINCIPIOS </a:t>
              </a:r>
              <a:r>
                <a:rPr lang="es-ES" sz="1600" b="1" i="0" u="none" strike="noStrike" cap="none" dirty="0">
                  <a:solidFill>
                    <a:schemeClr val="dk1"/>
                  </a:solidFill>
                  <a:latin typeface="Calibri"/>
                  <a:ea typeface="Calibri"/>
                  <a:cs typeface="Calibri"/>
                  <a:sym typeface="Calibri"/>
                </a:rPr>
                <a:t>DEL DERECHO LABORAL</a:t>
              </a:r>
              <a:endParaRPr sz="1600" b="0" i="0" u="none" strike="noStrike" cap="none" dirty="0">
                <a:solidFill>
                  <a:schemeClr val="dk1"/>
                </a:solidFill>
                <a:latin typeface="Calibri"/>
                <a:ea typeface="Calibri"/>
                <a:cs typeface="Calibri"/>
                <a:sym typeface="Calibri"/>
              </a:endParaRPr>
            </a:p>
          </p:txBody>
        </p:sp>
        <p:sp>
          <p:nvSpPr>
            <p:cNvPr id="153" name="Google Shape;153;p4"/>
            <p:cNvSpPr/>
            <p:nvPr/>
          </p:nvSpPr>
          <p:spPr>
            <a:xfrm>
              <a:off x="0" y="2283419"/>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txBox="1"/>
            <p:nvPr/>
          </p:nvSpPr>
          <p:spPr>
            <a:xfrm>
              <a:off x="19904" y="2303323"/>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dirty="0">
                  <a:solidFill>
                    <a:schemeClr val="dk1"/>
                  </a:solidFill>
                  <a:latin typeface="Calibri"/>
                  <a:ea typeface="Calibri"/>
                  <a:cs typeface="Calibri"/>
                  <a:sym typeface="Calibri"/>
                </a:rPr>
                <a:t>3.- REQUISITOS PARA SER TRABAJADOR</a:t>
              </a:r>
              <a:endParaRPr sz="1700" b="0" i="0" u="none" strike="noStrike" cap="none" dirty="0">
                <a:solidFill>
                  <a:schemeClr val="dk1"/>
                </a:solidFill>
                <a:latin typeface="Calibri"/>
                <a:ea typeface="Calibri"/>
                <a:cs typeface="Calibri"/>
                <a:sym typeface="Calibri"/>
              </a:endParaRPr>
            </a:p>
          </p:txBody>
        </p:sp>
        <p:sp>
          <p:nvSpPr>
            <p:cNvPr id="155" name="Google Shape;155;p4"/>
            <p:cNvSpPr/>
            <p:nvPr/>
          </p:nvSpPr>
          <p:spPr>
            <a:xfrm>
              <a:off x="0" y="274012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txBox="1"/>
            <p:nvPr/>
          </p:nvSpPr>
          <p:spPr>
            <a:xfrm>
              <a:off x="19904" y="276002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4.-LA FORMA DEL CONTRATO</a:t>
              </a:r>
              <a:endParaRPr sz="1700" b="0" i="0" u="none" strike="noStrike" cap="none">
                <a:solidFill>
                  <a:schemeClr val="dk1"/>
                </a:solidFill>
                <a:latin typeface="Calibri"/>
                <a:ea typeface="Calibri"/>
                <a:cs typeface="Calibri"/>
                <a:sym typeface="Calibri"/>
              </a:endParaRPr>
            </a:p>
          </p:txBody>
        </p:sp>
        <p:sp>
          <p:nvSpPr>
            <p:cNvPr id="157" name="Google Shape;157;p4"/>
            <p:cNvSpPr/>
            <p:nvPr/>
          </p:nvSpPr>
          <p:spPr>
            <a:xfrm>
              <a:off x="0" y="3196830"/>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txBox="1"/>
            <p:nvPr/>
          </p:nvSpPr>
          <p:spPr>
            <a:xfrm>
              <a:off x="19904" y="3216734"/>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5.-CLÁUSULAS CONTRACTUALES</a:t>
              </a:r>
              <a:endParaRPr sz="1700" b="0" i="0" u="none" strike="noStrike" cap="none">
                <a:solidFill>
                  <a:schemeClr val="dk1"/>
                </a:solidFill>
                <a:latin typeface="Calibri"/>
                <a:ea typeface="Calibri"/>
                <a:cs typeface="Calibri"/>
                <a:sym typeface="Calibri"/>
              </a:endParaRPr>
            </a:p>
          </p:txBody>
        </p:sp>
        <p:sp>
          <p:nvSpPr>
            <p:cNvPr id="159" name="Google Shape;159;p4"/>
            <p:cNvSpPr/>
            <p:nvPr/>
          </p:nvSpPr>
          <p:spPr>
            <a:xfrm>
              <a:off x="0" y="365353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txBox="1"/>
            <p:nvPr/>
          </p:nvSpPr>
          <p:spPr>
            <a:xfrm>
              <a:off x="19904" y="367343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6.- PERIODO DE PRUEBA</a:t>
              </a:r>
              <a:endParaRPr sz="1700" b="0" i="0" u="none" strike="noStrike" cap="none">
                <a:solidFill>
                  <a:schemeClr val="dk1"/>
                </a:solidFill>
                <a:latin typeface="Calibri"/>
                <a:ea typeface="Calibri"/>
                <a:cs typeface="Calibri"/>
                <a:sym typeface="Calibri"/>
              </a:endParaRPr>
            </a:p>
          </p:txBody>
        </p:sp>
        <p:sp>
          <p:nvSpPr>
            <p:cNvPr id="163" name="Google Shape;163;p4"/>
            <p:cNvSpPr/>
            <p:nvPr/>
          </p:nvSpPr>
          <p:spPr>
            <a:xfrm>
              <a:off x="0" y="456694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txBox="1"/>
            <p:nvPr/>
          </p:nvSpPr>
          <p:spPr>
            <a:xfrm>
              <a:off x="19904" y="458684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dirty="0">
                  <a:solidFill>
                    <a:schemeClr val="dk1"/>
                  </a:solidFill>
                  <a:latin typeface="Calibri"/>
                  <a:ea typeface="Calibri"/>
                  <a:cs typeface="Calibri"/>
                  <a:sym typeface="Calibri"/>
                </a:rPr>
                <a:t>7</a:t>
              </a:r>
              <a:r>
                <a:rPr lang="es-ES" sz="1700" b="1" i="0" u="none" strike="noStrike" cap="none" dirty="0">
                  <a:solidFill>
                    <a:schemeClr val="dk1"/>
                  </a:solidFill>
                  <a:latin typeface="Calibri"/>
                  <a:ea typeface="Calibri"/>
                  <a:cs typeface="Calibri"/>
                  <a:sym typeface="Calibri"/>
                </a:rPr>
                <a:t>.- PODERES DEL EMPRESARIO</a:t>
              </a:r>
              <a:endParaRPr sz="1700" b="0" i="0" u="none" strike="noStrike" cap="none" dirty="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704209" y="635069"/>
            <a:ext cx="4509236" cy="59738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1620"/>
              <a:buFont typeface="Calibri"/>
              <a:buNone/>
            </a:pPr>
            <a:r>
              <a:rPr lang="es-ES" sz="1620" b="1">
                <a:solidFill>
                  <a:schemeClr val="dk1"/>
                </a:solidFill>
              </a:rPr>
              <a:t/>
            </a:r>
            <a:br>
              <a:rPr lang="es-ES" sz="1620" b="1">
                <a:solidFill>
                  <a:schemeClr val="dk1"/>
                </a:solidFill>
              </a:rPr>
            </a:br>
            <a:r>
              <a:rPr lang="es-ES" sz="1620" b="1">
                <a:solidFill>
                  <a:schemeClr val="dk1"/>
                </a:solidFill>
              </a:rPr>
              <a:t/>
            </a:r>
            <a:br>
              <a:rPr lang="es-ES" sz="1620" b="1">
                <a:solidFill>
                  <a:schemeClr val="dk1"/>
                </a:solidFill>
              </a:rPr>
            </a:br>
            <a:r>
              <a:rPr lang="es-ES" sz="1620" b="1">
                <a:solidFill>
                  <a:schemeClr val="dk1"/>
                </a:solidFill>
              </a:rPr>
              <a:t>1.- CONTRATOS DE TRABAJO. </a:t>
            </a:r>
            <a:br>
              <a:rPr lang="es-ES" sz="1620" b="1">
                <a:solidFill>
                  <a:schemeClr val="dk1"/>
                </a:solidFill>
              </a:rPr>
            </a:br>
            <a:endParaRPr sz="1620">
              <a:solidFill>
                <a:schemeClr val="dk1"/>
              </a:solidFill>
            </a:endParaRPr>
          </a:p>
        </p:txBody>
      </p:sp>
      <p:sp>
        <p:nvSpPr>
          <p:cNvPr id="170" name="Google Shape;170;p5"/>
          <p:cNvSpPr txBox="1">
            <a:spLocks noGrp="1"/>
          </p:cNvSpPr>
          <p:nvPr>
            <p:ph type="body" idx="1"/>
          </p:nvPr>
        </p:nvSpPr>
        <p:spPr>
          <a:xfrm>
            <a:off x="720992" y="1669774"/>
            <a:ext cx="4492454" cy="2690685"/>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914400" lvl="2" indent="0" algn="l" rtl="0">
              <a:lnSpc>
                <a:spcPct val="90000"/>
              </a:lnSpc>
              <a:spcBef>
                <a:spcPts val="0"/>
              </a:spcBef>
              <a:spcAft>
                <a:spcPts val="0"/>
              </a:spcAft>
              <a:buClr>
                <a:schemeClr val="lt1"/>
              </a:buClr>
              <a:buSzPts val="1800"/>
              <a:buNone/>
            </a:pPr>
            <a:r>
              <a:rPr lang="es-ES" sz="1800" b="1" dirty="0" smtClean="0">
                <a:solidFill>
                  <a:schemeClr val="tx1"/>
                </a:solidFill>
              </a:rPr>
              <a:t>ACUERDO ENTRE EMPRESARIO </a:t>
            </a:r>
            <a:r>
              <a:rPr lang="es-ES" sz="1800" b="1" smtClean="0">
                <a:solidFill>
                  <a:schemeClr val="tx1"/>
                </a:solidFill>
              </a:rPr>
              <a:t>Y TRABAJADORQUE REGULA LAS CONDICIONES DE TRABAJO</a:t>
            </a:r>
            <a:endParaRPr sz="1800" b="1" dirty="0">
              <a:solidFill>
                <a:schemeClr val="tx1"/>
              </a:solidFill>
            </a:endParaRPr>
          </a:p>
          <a:p>
            <a:pPr marL="0" lvl="0" indent="0" algn="l" rtl="0">
              <a:lnSpc>
                <a:spcPct val="90000"/>
              </a:lnSpc>
              <a:spcBef>
                <a:spcPts val="1000"/>
              </a:spcBef>
              <a:spcAft>
                <a:spcPts val="0"/>
              </a:spcAft>
              <a:buClr>
                <a:schemeClr val="dk1"/>
              </a:buClr>
              <a:buSzPts val="1800"/>
              <a:buNone/>
            </a:pPr>
            <a:r>
              <a:rPr lang="es-ES" sz="1800" b="1" dirty="0">
                <a:solidFill>
                  <a:schemeClr val="tx1"/>
                </a:solidFill>
              </a:rPr>
              <a:t>REQUISITOS</a:t>
            </a:r>
            <a:endParaRPr dirty="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VALONTARIO </a:t>
            </a: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PERSONAL </a:t>
            </a: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RETRIBUIDO </a:t>
            </a: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RELACION DEPENDIENTE</a:t>
            </a:r>
            <a:endParaRPr dirty="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POR CUENTA AJENA</a:t>
            </a:r>
            <a:endParaRPr dirty="0">
              <a:solidFill>
                <a:schemeClr val="tx1"/>
              </a:solidFill>
            </a:endParaRPr>
          </a:p>
          <a:p>
            <a:pPr marL="228600" lvl="0" indent="-114300" algn="l" rtl="0">
              <a:lnSpc>
                <a:spcPct val="90000"/>
              </a:lnSpc>
              <a:spcBef>
                <a:spcPts val="1000"/>
              </a:spcBef>
              <a:spcAft>
                <a:spcPts val="0"/>
              </a:spcAft>
              <a:buClr>
                <a:schemeClr val="lt1"/>
              </a:buClr>
              <a:buSzPts val="1800"/>
              <a:buNone/>
            </a:pPr>
            <a:endParaRPr sz="1800" dirty="0">
              <a:solidFill>
                <a:schemeClr val="tx1"/>
              </a:solidFill>
            </a:endParaRPr>
          </a:p>
        </p:txBody>
      </p:sp>
      <p:sp>
        <p:nvSpPr>
          <p:cNvPr id="171" name="Google Shape;171;p5"/>
          <p:cNvSpPr/>
          <p:nvPr/>
        </p:nvSpPr>
        <p:spPr>
          <a:xfrm>
            <a:off x="5549615" y="197110"/>
            <a:ext cx="2020824" cy="202082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2" name="Google Shape;172;p5"/>
          <p:cNvPicPr preferRelativeResize="0"/>
          <p:nvPr/>
        </p:nvPicPr>
        <p:blipFill rotWithShape="1">
          <a:blip r:embed="rId3">
            <a:alphaModFix/>
          </a:blip>
          <a:srcRect l="17348" r="7361" b="-1"/>
          <a:stretch/>
        </p:blipFill>
        <p:spPr>
          <a:xfrm>
            <a:off x="5714207" y="361702"/>
            <a:ext cx="1691640" cy="1691640"/>
          </a:xfrm>
          <a:custGeom>
            <a:avLst/>
            <a:gdLst/>
            <a:ahLst/>
            <a:cxnLst/>
            <a:rect l="l" t="t" r="r" b="b"/>
            <a:pathLst>
              <a:path w="1956816" h="1956816" extrusionOk="0">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a:noFill/>
          <a:ln>
            <a:noFill/>
          </a:ln>
        </p:spPr>
      </p:pic>
      <p:sp>
        <p:nvSpPr>
          <p:cNvPr id="173" name="Google Shape;173;p5"/>
          <p:cNvSpPr/>
          <p:nvPr/>
        </p:nvSpPr>
        <p:spPr>
          <a:xfrm>
            <a:off x="8114932" y="1"/>
            <a:ext cx="4077068" cy="3445261"/>
          </a:xfrm>
          <a:custGeom>
            <a:avLst/>
            <a:gdLst/>
            <a:ahLst/>
            <a:cxnLst/>
            <a:rect l="l" t="t" r="r" b="b"/>
            <a:pathLst>
              <a:path w="4077068" h="3445261" extrusionOk="0">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4" name="Google Shape;174;p5"/>
          <p:cNvSpPr/>
          <p:nvPr/>
        </p:nvSpPr>
        <p:spPr>
          <a:xfrm>
            <a:off x="5721428" y="2550745"/>
            <a:ext cx="3072384" cy="307238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5" name="Google Shape;175;p5"/>
          <p:cNvPicPr preferRelativeResize="0"/>
          <p:nvPr/>
        </p:nvPicPr>
        <p:blipFill rotWithShape="1">
          <a:blip r:embed="rId4">
            <a:alphaModFix/>
          </a:blip>
          <a:srcRect l="15925" r="19825" b="1"/>
          <a:stretch/>
        </p:blipFill>
        <p:spPr>
          <a:xfrm>
            <a:off x="5886020" y="2715337"/>
            <a:ext cx="2743200" cy="2743200"/>
          </a:xfrm>
          <a:custGeom>
            <a:avLst/>
            <a:gdLst/>
            <a:ahLst/>
            <a:cxnLst/>
            <a:rect l="l" t="t" r="r" b="b"/>
            <a:pathLst>
              <a:path w="2834640" h="2834640" extrusionOk="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noFill/>
          <a:ln>
            <a:noFill/>
          </a:ln>
        </p:spPr>
      </p:pic>
      <p:pic>
        <p:nvPicPr>
          <p:cNvPr id="176" name="Google Shape;176;p5"/>
          <p:cNvPicPr preferRelativeResize="0"/>
          <p:nvPr/>
        </p:nvPicPr>
        <p:blipFill rotWithShape="1">
          <a:blip r:embed="rId5">
            <a:alphaModFix/>
          </a:blip>
          <a:srcRect l="42689" r="10205" b="-2"/>
          <a:stretch/>
        </p:blipFill>
        <p:spPr>
          <a:xfrm>
            <a:off x="8278624" y="2"/>
            <a:ext cx="3913376" cy="3281569"/>
          </a:xfrm>
          <a:custGeom>
            <a:avLst/>
            <a:gdLst/>
            <a:ahLst/>
            <a:cxnLst/>
            <a:rect l="l" t="t" r="r" b="b"/>
            <a:pathLst>
              <a:path w="3913376" h="3281569" extrusionOk="0">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noFill/>
          <a:ln>
            <a:noFill/>
          </a:ln>
        </p:spPr>
      </p:pic>
      <p:sp>
        <p:nvSpPr>
          <p:cNvPr id="177" name="Google Shape;177;p5"/>
          <p:cNvSpPr/>
          <p:nvPr/>
        </p:nvSpPr>
        <p:spPr>
          <a:xfrm>
            <a:off x="1653162" y="4604085"/>
            <a:ext cx="4281112" cy="2253913"/>
          </a:xfrm>
          <a:custGeom>
            <a:avLst/>
            <a:gdLst/>
            <a:ahLst/>
            <a:cxnLst/>
            <a:rect l="l" t="t" r="r" b="b"/>
            <a:pathLst>
              <a:path w="4281112" h="2253913" extrusionOk="0">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8" name="Google Shape;178;p5"/>
          <p:cNvPicPr preferRelativeResize="0"/>
          <p:nvPr/>
        </p:nvPicPr>
        <p:blipFill rotWithShape="1">
          <a:blip r:embed="rId6">
            <a:alphaModFix/>
          </a:blip>
          <a:srcRect l="8024" r="12938" b="-1"/>
          <a:stretch/>
        </p:blipFill>
        <p:spPr>
          <a:xfrm>
            <a:off x="1818614" y="4769536"/>
            <a:ext cx="3950208" cy="2088462"/>
          </a:xfrm>
          <a:custGeom>
            <a:avLst/>
            <a:gdLst/>
            <a:ahLst/>
            <a:cxnLst/>
            <a:rect l="l" t="t" r="r" b="b"/>
            <a:pathLst>
              <a:path w="3950208" h="2088462" extrusionOk="0">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noFill/>
          <a:ln>
            <a:noFill/>
          </a:ln>
        </p:spPr>
      </p:pic>
      <p:sp>
        <p:nvSpPr>
          <p:cNvPr id="179" name="Google Shape;179;p5"/>
          <p:cNvSpPr/>
          <p:nvPr/>
        </p:nvSpPr>
        <p:spPr>
          <a:xfrm>
            <a:off x="8848370" y="3966828"/>
            <a:ext cx="3339958" cy="2891173"/>
          </a:xfrm>
          <a:custGeom>
            <a:avLst/>
            <a:gdLst/>
            <a:ahLst/>
            <a:cxnLst/>
            <a:rect l="l" t="t" r="r" b="b"/>
            <a:pathLst>
              <a:path w="3339958" h="2891173" extrusionOk="0">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80" name="Google Shape;180;p5"/>
          <p:cNvPicPr preferRelativeResize="0"/>
          <p:nvPr/>
        </p:nvPicPr>
        <p:blipFill rotWithShape="1">
          <a:blip r:embed="rId7">
            <a:alphaModFix/>
          </a:blip>
          <a:srcRect l="11939" r="11400" b="2"/>
          <a:stretch/>
        </p:blipFill>
        <p:spPr>
          <a:xfrm>
            <a:off x="9009416" y="4131546"/>
            <a:ext cx="3178912" cy="2726454"/>
          </a:xfrm>
          <a:custGeom>
            <a:avLst/>
            <a:gdLst/>
            <a:ahLst/>
            <a:cxnLst/>
            <a:rect l="l" t="t" r="r" b="b"/>
            <a:pathLst>
              <a:path w="3178912" h="2726454" extrusionOk="0">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alibri"/>
              <a:buNone/>
            </a:pPr>
            <a:r>
              <a:rPr lang="es-ES" sz="3200" b="1"/>
              <a:t>RELACIONES QUE NO SE CONSIDERAN CONTRATO DE TRABAJO</a:t>
            </a:r>
            <a:endParaRPr/>
          </a:p>
        </p:txBody>
      </p:sp>
      <p:sp>
        <p:nvSpPr>
          <p:cNvPr id="186" name="Google Shape;186;p6"/>
          <p:cNvSpPr txBox="1">
            <a:spLocks noGrp="1"/>
          </p:cNvSpPr>
          <p:nvPr>
            <p:ph type="body" idx="1"/>
          </p:nvPr>
        </p:nvSpPr>
        <p:spPr>
          <a:xfrm>
            <a:off x="506896" y="1825625"/>
            <a:ext cx="5181600" cy="4351338"/>
          </a:xfrm>
          <a:prstGeom prst="rect">
            <a:avLst/>
          </a:prstGeom>
          <a:solidFill>
            <a:srgbClr val="D8E2F3"/>
          </a:solidFill>
          <a:ln w="9525" cap="flat" cmpd="sng">
            <a:solidFill>
              <a:srgbClr val="2F5496"/>
            </a:solidFill>
            <a:prstDash val="solid"/>
            <a:round/>
            <a:headEnd type="none" w="sm" len="sm"/>
            <a:tailEnd type="none" w="sm" len="sm"/>
          </a:ln>
        </p:spPr>
        <p:txBody>
          <a:bodyPr spcFirstLastPara="1" wrap="square" lIns="91425" tIns="45700" rIns="91425" bIns="45700" anchor="t" anchorCtr="0">
            <a:normAutofit/>
          </a:bodyPr>
          <a:lstStyle/>
          <a:p>
            <a:pPr marL="0" lvl="0" indent="0" algn="ctr" rtl="0">
              <a:lnSpc>
                <a:spcPct val="190000"/>
              </a:lnSpc>
              <a:spcBef>
                <a:spcPts val="0"/>
              </a:spcBef>
              <a:spcAft>
                <a:spcPts val="0"/>
              </a:spcAft>
              <a:buClr>
                <a:srgbClr val="2F5496"/>
              </a:buClr>
              <a:buSzPts val="2590"/>
              <a:buNone/>
            </a:pPr>
            <a:r>
              <a:rPr lang="es-ES" sz="2590">
                <a:solidFill>
                  <a:srgbClr val="2F5496"/>
                </a:solidFill>
              </a:rPr>
              <a:t>EXCLUIDAS</a:t>
            </a:r>
            <a:endParaRPr/>
          </a:p>
          <a:p>
            <a:pPr marL="285750" lvl="0" indent="-285750" algn="l" rtl="0">
              <a:lnSpc>
                <a:spcPct val="190000"/>
              </a:lnSpc>
              <a:spcBef>
                <a:spcPts val="1000"/>
              </a:spcBef>
              <a:spcAft>
                <a:spcPts val="0"/>
              </a:spcAft>
              <a:buClr>
                <a:schemeClr val="dk1"/>
              </a:buClr>
              <a:buSzPts val="2590"/>
              <a:buChar char="•"/>
            </a:pPr>
            <a:r>
              <a:rPr lang="es-ES" sz="2590"/>
              <a:t>Autónomos</a:t>
            </a:r>
            <a:endParaRPr/>
          </a:p>
          <a:p>
            <a:pPr marL="285750" lvl="0" indent="-285750" algn="l" rtl="0">
              <a:lnSpc>
                <a:spcPct val="190000"/>
              </a:lnSpc>
              <a:spcBef>
                <a:spcPts val="1000"/>
              </a:spcBef>
              <a:spcAft>
                <a:spcPts val="0"/>
              </a:spcAft>
              <a:buClr>
                <a:schemeClr val="dk1"/>
              </a:buClr>
              <a:buSzPts val="2590"/>
              <a:buChar char="•"/>
            </a:pPr>
            <a:r>
              <a:rPr lang="es-ES" sz="2590"/>
              <a:t>Trabajo en ONG</a:t>
            </a:r>
            <a:endParaRPr/>
          </a:p>
          <a:p>
            <a:pPr marL="285750" lvl="0" indent="-285750" algn="l" rtl="0">
              <a:lnSpc>
                <a:spcPct val="190000"/>
              </a:lnSpc>
              <a:spcBef>
                <a:spcPts val="1000"/>
              </a:spcBef>
              <a:spcAft>
                <a:spcPts val="0"/>
              </a:spcAft>
              <a:buClr>
                <a:schemeClr val="dk1"/>
              </a:buClr>
              <a:buSzPts val="2590"/>
              <a:buChar char="•"/>
            </a:pPr>
            <a:r>
              <a:rPr lang="es-ES" sz="2590"/>
              <a:t>Trabajos a la comunidad, representante en mesa electoral</a:t>
            </a:r>
            <a:endParaRPr/>
          </a:p>
          <a:p>
            <a:pPr marL="228600" lvl="0" indent="-64135" algn="l" rtl="0">
              <a:lnSpc>
                <a:spcPct val="80000"/>
              </a:lnSpc>
              <a:spcBef>
                <a:spcPts val="1000"/>
              </a:spcBef>
              <a:spcAft>
                <a:spcPts val="0"/>
              </a:spcAft>
              <a:buClr>
                <a:schemeClr val="dk1"/>
              </a:buClr>
              <a:buSzPts val="2590"/>
              <a:buNone/>
            </a:pPr>
            <a:endParaRPr sz="2590"/>
          </a:p>
        </p:txBody>
      </p:sp>
      <p:sp>
        <p:nvSpPr>
          <p:cNvPr id="187" name="Google Shape;187;p6"/>
          <p:cNvSpPr txBox="1">
            <a:spLocks noGrp="1"/>
          </p:cNvSpPr>
          <p:nvPr>
            <p:ph type="body" idx="2"/>
          </p:nvPr>
        </p:nvSpPr>
        <p:spPr>
          <a:xfrm>
            <a:off x="6172200" y="1825625"/>
            <a:ext cx="5181600" cy="4351338"/>
          </a:xfrm>
          <a:prstGeom prst="rect">
            <a:avLst/>
          </a:prstGeom>
          <a:solidFill>
            <a:srgbClr val="FBE4D4"/>
          </a:solidFill>
          <a:ln w="9525" cap="flat" cmpd="sng">
            <a:solidFill>
              <a:srgbClr val="2F5496"/>
            </a:solidFill>
            <a:prstDash val="solid"/>
            <a:round/>
            <a:headEnd type="none" w="sm" len="sm"/>
            <a:tailEnd type="none" w="sm" len="sm"/>
          </a:ln>
        </p:spPr>
        <p:txBody>
          <a:bodyPr spcFirstLastPara="1" wrap="square" lIns="91425" tIns="45700" rIns="91425" bIns="45700" anchor="t" anchorCtr="0">
            <a:normAutofit/>
          </a:bodyPr>
          <a:lstStyle/>
          <a:p>
            <a:pPr marL="228600" lvl="0" indent="-64135" algn="l" rtl="0">
              <a:lnSpc>
                <a:spcPct val="80000"/>
              </a:lnSpc>
              <a:spcBef>
                <a:spcPts val="0"/>
              </a:spcBef>
              <a:spcAft>
                <a:spcPts val="0"/>
              </a:spcAft>
              <a:buClr>
                <a:schemeClr val="dk1"/>
              </a:buClr>
              <a:buSzPts val="2590"/>
              <a:buNone/>
            </a:pPr>
            <a:endParaRPr sz="2590" dirty="0"/>
          </a:p>
          <a:p>
            <a:pPr marL="0" lvl="0" indent="0" algn="ctr" rtl="0">
              <a:lnSpc>
                <a:spcPct val="80000"/>
              </a:lnSpc>
              <a:spcBef>
                <a:spcPts val="1000"/>
              </a:spcBef>
              <a:spcAft>
                <a:spcPts val="0"/>
              </a:spcAft>
              <a:buClr>
                <a:srgbClr val="C55A11"/>
              </a:buClr>
              <a:buSzPts val="2590"/>
              <a:buNone/>
            </a:pPr>
            <a:r>
              <a:rPr lang="es-ES" sz="2590" dirty="0">
                <a:solidFill>
                  <a:srgbClr val="C55A11"/>
                </a:solidFill>
              </a:rPr>
              <a:t>ESPECIALES</a:t>
            </a:r>
            <a:endParaRPr dirty="0"/>
          </a:p>
          <a:p>
            <a:pPr marL="228600" lvl="0" indent="-64135" algn="l" rtl="0">
              <a:lnSpc>
                <a:spcPct val="80000"/>
              </a:lnSpc>
              <a:spcBef>
                <a:spcPts val="1000"/>
              </a:spcBef>
              <a:spcAft>
                <a:spcPts val="0"/>
              </a:spcAft>
              <a:buClr>
                <a:schemeClr val="dk1"/>
              </a:buClr>
              <a:buSzPts val="2590"/>
              <a:buNone/>
            </a:pPr>
            <a:endParaRPr sz="2590" dirty="0"/>
          </a:p>
          <a:p>
            <a:pPr marL="285750" lvl="0" indent="-285750" algn="l" rtl="0">
              <a:lnSpc>
                <a:spcPct val="190000"/>
              </a:lnSpc>
              <a:spcBef>
                <a:spcPts val="1000"/>
              </a:spcBef>
              <a:spcAft>
                <a:spcPts val="0"/>
              </a:spcAft>
              <a:buClr>
                <a:schemeClr val="dk1"/>
              </a:buClr>
              <a:buSzPts val="2590"/>
              <a:buChar char="•"/>
            </a:pPr>
            <a:r>
              <a:rPr lang="es-ES" sz="2590" dirty="0"/>
              <a:t>Trabajadores del Hogar</a:t>
            </a:r>
            <a:endParaRPr dirty="0"/>
          </a:p>
          <a:p>
            <a:pPr marL="285750" lvl="0" indent="-285750" algn="l" rtl="0">
              <a:lnSpc>
                <a:spcPct val="190000"/>
              </a:lnSpc>
              <a:spcBef>
                <a:spcPts val="1000"/>
              </a:spcBef>
              <a:spcAft>
                <a:spcPts val="0"/>
              </a:spcAft>
              <a:buClr>
                <a:schemeClr val="dk1"/>
              </a:buClr>
              <a:buSzPts val="2590"/>
              <a:buChar char="•"/>
            </a:pPr>
            <a:r>
              <a:rPr lang="es-ES" sz="2590" dirty="0"/>
              <a:t>Deportistas profesionales</a:t>
            </a:r>
            <a:endParaRPr dirty="0"/>
          </a:p>
          <a:p>
            <a:pPr marL="228600" lvl="0" indent="-64135" algn="l" rtl="0">
              <a:lnSpc>
                <a:spcPct val="80000"/>
              </a:lnSpc>
              <a:spcBef>
                <a:spcPts val="1000"/>
              </a:spcBef>
              <a:spcAft>
                <a:spcPts val="0"/>
              </a:spcAft>
              <a:buClr>
                <a:schemeClr val="dk1"/>
              </a:buClr>
              <a:buSzPts val="2590"/>
              <a:buNone/>
            </a:pPr>
            <a:endParaRPr sz="259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7"/>
          <p:cNvSpPr txBox="1">
            <a:spLocks noGrp="1"/>
          </p:cNvSpPr>
          <p:nvPr>
            <p:ph type="title"/>
          </p:nvPr>
        </p:nvSpPr>
        <p:spPr>
          <a:xfrm>
            <a:off x="1097280" y="286604"/>
            <a:ext cx="10058400" cy="57478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s-ES" sz="2800" b="1"/>
              <a:t>TRABAJOS FAMILIARES HASTA EL SEGUNDO GRADO</a:t>
            </a:r>
            <a:endParaRPr/>
          </a:p>
        </p:txBody>
      </p:sp>
      <p:grpSp>
        <p:nvGrpSpPr>
          <p:cNvPr id="193" name="Google Shape;193;p7"/>
          <p:cNvGrpSpPr/>
          <p:nvPr/>
        </p:nvGrpSpPr>
        <p:grpSpPr>
          <a:xfrm>
            <a:off x="1242173" y="1325218"/>
            <a:ext cx="4061509" cy="4543643"/>
            <a:chOff x="500051" y="0"/>
            <a:chExt cx="4061509" cy="4543643"/>
          </a:xfrm>
        </p:grpSpPr>
        <p:sp>
          <p:nvSpPr>
            <p:cNvPr id="194" name="Google Shape;194;p7"/>
            <p:cNvSpPr/>
            <p:nvPr/>
          </p:nvSpPr>
          <p:spPr>
            <a:xfrm>
              <a:off x="2473958" y="680151"/>
              <a:ext cx="1407450" cy="285897"/>
            </a:xfrm>
            <a:custGeom>
              <a:avLst/>
              <a:gdLst/>
              <a:ahLst/>
              <a:cxnLst/>
              <a:rect l="l" t="t" r="r" b="b"/>
              <a:pathLst>
                <a:path w="120000" h="120000" extrusionOk="0">
                  <a:moveTo>
                    <a:pt x="0" y="0"/>
                  </a:moveTo>
                  <a:lnTo>
                    <a:pt x="0" y="60049"/>
                  </a:lnTo>
                  <a:lnTo>
                    <a:pt x="120000" y="60049"/>
                  </a:lnTo>
                  <a:lnTo>
                    <a:pt x="120000" y="120000"/>
                  </a:lnTo>
                </a:path>
              </a:pathLst>
            </a:custGeom>
            <a:noFill/>
            <a:ln w="12700" cap="flat" cmpd="sng">
              <a:solidFill>
                <a:srgbClr val="345A99"/>
              </a:solidFill>
              <a:prstDash val="solid"/>
              <a:miter lim="800000"/>
              <a:headEnd type="none" w="sm" len="sm"/>
              <a:tailEnd type="none" w="sm" len="sm"/>
            </a:ln>
          </p:spPr>
        </p:sp>
        <p:sp>
          <p:nvSpPr>
            <p:cNvPr id="195" name="Google Shape;195;p7"/>
            <p:cNvSpPr/>
            <p:nvPr/>
          </p:nvSpPr>
          <p:spPr>
            <a:xfrm>
              <a:off x="1744904" y="1635766"/>
              <a:ext cx="1313521" cy="296096"/>
            </a:xfrm>
            <a:custGeom>
              <a:avLst/>
              <a:gdLst/>
              <a:ahLst/>
              <a:cxnLst/>
              <a:rect l="l" t="t" r="r" b="b"/>
              <a:pathLst>
                <a:path w="120000" h="120000" extrusionOk="0">
                  <a:moveTo>
                    <a:pt x="0" y="0"/>
                  </a:moveTo>
                  <a:lnTo>
                    <a:pt x="0" y="62114"/>
                  </a:lnTo>
                  <a:lnTo>
                    <a:pt x="120000" y="62114"/>
                  </a:lnTo>
                  <a:lnTo>
                    <a:pt x="120000" y="120000"/>
                  </a:lnTo>
                </a:path>
              </a:pathLst>
            </a:custGeom>
            <a:noFill/>
            <a:ln w="12700" cap="flat" cmpd="sng">
              <a:solidFill>
                <a:srgbClr val="3A66B1"/>
              </a:solidFill>
              <a:prstDash val="solid"/>
              <a:miter lim="800000"/>
              <a:headEnd type="none" w="sm" len="sm"/>
              <a:tailEnd type="none" w="sm" len="sm"/>
            </a:ln>
          </p:spPr>
        </p:sp>
        <p:sp>
          <p:nvSpPr>
            <p:cNvPr id="196" name="Google Shape;196;p7"/>
            <p:cNvSpPr/>
            <p:nvPr/>
          </p:nvSpPr>
          <p:spPr>
            <a:xfrm>
              <a:off x="636081" y="3580202"/>
              <a:ext cx="436303" cy="623365"/>
            </a:xfrm>
            <a:custGeom>
              <a:avLst/>
              <a:gdLst/>
              <a:ahLst/>
              <a:cxnLst/>
              <a:rect l="l" t="t" r="r" b="b"/>
              <a:pathLst>
                <a:path w="120000" h="120000" extrusionOk="0">
                  <a:moveTo>
                    <a:pt x="0" y="0"/>
                  </a:moveTo>
                  <a:lnTo>
                    <a:pt x="0" y="120000"/>
                  </a:lnTo>
                  <a:lnTo>
                    <a:pt x="120000" y="120000"/>
                  </a:lnTo>
                </a:path>
              </a:pathLst>
            </a:custGeom>
            <a:noFill/>
            <a:ln w="12700" cap="flat" cmpd="sng">
              <a:solidFill>
                <a:srgbClr val="3A66B1"/>
              </a:solidFill>
              <a:prstDash val="solid"/>
              <a:miter lim="800000"/>
              <a:headEnd type="none" w="sm" len="sm"/>
              <a:tailEnd type="none" w="sm" len="sm"/>
            </a:ln>
          </p:spPr>
        </p:sp>
        <p:sp>
          <p:nvSpPr>
            <p:cNvPr id="197" name="Google Shape;197;p7"/>
            <p:cNvSpPr/>
            <p:nvPr/>
          </p:nvSpPr>
          <p:spPr>
            <a:xfrm>
              <a:off x="1180202" y="2612014"/>
              <a:ext cx="232258" cy="288037"/>
            </a:xfrm>
            <a:custGeom>
              <a:avLst/>
              <a:gdLst/>
              <a:ahLst/>
              <a:cxnLst/>
              <a:rect l="l" t="t" r="r" b="b"/>
              <a:pathLst>
                <a:path w="120000" h="120000" extrusionOk="0">
                  <a:moveTo>
                    <a:pt x="120000" y="0"/>
                  </a:moveTo>
                  <a:lnTo>
                    <a:pt x="120000" y="60494"/>
                  </a:lnTo>
                  <a:lnTo>
                    <a:pt x="0" y="60494"/>
                  </a:lnTo>
                  <a:lnTo>
                    <a:pt x="0" y="120000"/>
                  </a:lnTo>
                </a:path>
              </a:pathLst>
            </a:custGeom>
            <a:noFill/>
            <a:ln w="12700" cap="flat" cmpd="sng">
              <a:solidFill>
                <a:srgbClr val="3A66B1"/>
              </a:solidFill>
              <a:prstDash val="solid"/>
              <a:miter lim="800000"/>
              <a:headEnd type="none" w="sm" len="sm"/>
              <a:tailEnd type="none" w="sm" len="sm"/>
            </a:ln>
          </p:spPr>
        </p:sp>
        <p:sp>
          <p:nvSpPr>
            <p:cNvPr id="198" name="Google Shape;198;p7"/>
            <p:cNvSpPr/>
            <p:nvPr/>
          </p:nvSpPr>
          <p:spPr>
            <a:xfrm>
              <a:off x="1412460" y="1635766"/>
              <a:ext cx="332444" cy="296096"/>
            </a:xfrm>
            <a:custGeom>
              <a:avLst/>
              <a:gdLst/>
              <a:ahLst/>
              <a:cxnLst/>
              <a:rect l="l" t="t" r="r" b="b"/>
              <a:pathLst>
                <a:path w="120000" h="120000" extrusionOk="0">
                  <a:moveTo>
                    <a:pt x="120000" y="0"/>
                  </a:moveTo>
                  <a:lnTo>
                    <a:pt x="120000" y="62114"/>
                  </a:lnTo>
                  <a:lnTo>
                    <a:pt x="0" y="62114"/>
                  </a:lnTo>
                  <a:lnTo>
                    <a:pt x="0" y="120000"/>
                  </a:lnTo>
                </a:path>
              </a:pathLst>
            </a:custGeom>
            <a:noFill/>
            <a:ln w="12700" cap="flat" cmpd="sng">
              <a:solidFill>
                <a:srgbClr val="3A66B1"/>
              </a:solidFill>
              <a:prstDash val="solid"/>
              <a:miter lim="800000"/>
              <a:headEnd type="none" w="sm" len="sm"/>
              <a:tailEnd type="none" w="sm" len="sm"/>
            </a:ln>
          </p:spPr>
        </p:sp>
        <p:sp>
          <p:nvSpPr>
            <p:cNvPr id="199" name="Google Shape;199;p7"/>
            <p:cNvSpPr/>
            <p:nvPr/>
          </p:nvSpPr>
          <p:spPr>
            <a:xfrm>
              <a:off x="1744904" y="680151"/>
              <a:ext cx="729054" cy="275464"/>
            </a:xfrm>
            <a:custGeom>
              <a:avLst/>
              <a:gdLst/>
              <a:ahLst/>
              <a:cxnLst/>
              <a:rect l="l" t="t" r="r" b="b"/>
              <a:pathLst>
                <a:path w="120000" h="120000" extrusionOk="0">
                  <a:moveTo>
                    <a:pt x="120000" y="0"/>
                  </a:moveTo>
                  <a:lnTo>
                    <a:pt x="120000" y="57778"/>
                  </a:lnTo>
                  <a:lnTo>
                    <a:pt x="0" y="57778"/>
                  </a:lnTo>
                  <a:lnTo>
                    <a:pt x="0" y="120000"/>
                  </a:lnTo>
                </a:path>
              </a:pathLst>
            </a:custGeom>
            <a:noFill/>
            <a:ln w="12700" cap="flat" cmpd="sng">
              <a:solidFill>
                <a:srgbClr val="345A99"/>
              </a:solidFill>
              <a:prstDash val="solid"/>
              <a:miter lim="800000"/>
              <a:headEnd type="none" w="sm" len="sm"/>
              <a:tailEnd type="none" w="sm" len="sm"/>
            </a:ln>
          </p:spPr>
        </p:sp>
        <p:sp>
          <p:nvSpPr>
            <p:cNvPr id="200" name="Google Shape;200;p7"/>
            <p:cNvSpPr/>
            <p:nvPr/>
          </p:nvSpPr>
          <p:spPr>
            <a:xfrm>
              <a:off x="1793807" y="0"/>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1" name="Google Shape;201;p7"/>
            <p:cNvSpPr txBox="1"/>
            <p:nvPr/>
          </p:nvSpPr>
          <p:spPr>
            <a:xfrm>
              <a:off x="1793807" y="0"/>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Abuelo</a:t>
              </a:r>
              <a:endParaRPr>
                <a:solidFill>
                  <a:schemeClr val="tx1"/>
                </a:solidFill>
              </a:endParaRPr>
            </a:p>
          </p:txBody>
        </p:sp>
        <p:sp>
          <p:nvSpPr>
            <p:cNvPr id="202" name="Google Shape;202;p7"/>
            <p:cNvSpPr/>
            <p:nvPr/>
          </p:nvSpPr>
          <p:spPr>
            <a:xfrm>
              <a:off x="1064753" y="955615"/>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3" name="Google Shape;203;p7"/>
            <p:cNvSpPr txBox="1"/>
            <p:nvPr/>
          </p:nvSpPr>
          <p:spPr>
            <a:xfrm>
              <a:off x="1064753" y="955615"/>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Padre</a:t>
              </a:r>
              <a:endParaRPr dirty="0">
                <a:solidFill>
                  <a:schemeClr val="tx1"/>
                </a:solidFill>
              </a:endParaRPr>
            </a:p>
          </p:txBody>
        </p:sp>
        <p:sp>
          <p:nvSpPr>
            <p:cNvPr id="204" name="Google Shape;204;p7"/>
            <p:cNvSpPr/>
            <p:nvPr/>
          </p:nvSpPr>
          <p:spPr>
            <a:xfrm>
              <a:off x="732309" y="1931863"/>
              <a:ext cx="1360302" cy="680151"/>
            </a:xfrm>
            <a:prstGeom prst="rect">
              <a:avLst/>
            </a:prstGeom>
            <a:solidFill>
              <a:srgbClr val="8DA9DB"/>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5" name="Google Shape;205;p7"/>
            <p:cNvSpPr txBox="1"/>
            <p:nvPr/>
          </p:nvSpPr>
          <p:spPr>
            <a:xfrm>
              <a:off x="732309" y="1931863"/>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Empresario</a:t>
              </a:r>
              <a:endParaRPr>
                <a:solidFill>
                  <a:schemeClr val="tx1"/>
                </a:solidFill>
              </a:endParaRPr>
            </a:p>
          </p:txBody>
        </p:sp>
        <p:sp>
          <p:nvSpPr>
            <p:cNvPr id="206" name="Google Shape;206;p7"/>
            <p:cNvSpPr/>
            <p:nvPr/>
          </p:nvSpPr>
          <p:spPr>
            <a:xfrm>
              <a:off x="500051" y="2900051"/>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7" name="Google Shape;207;p7"/>
            <p:cNvSpPr txBox="1"/>
            <p:nvPr/>
          </p:nvSpPr>
          <p:spPr>
            <a:xfrm>
              <a:off x="500051" y="2900051"/>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Hijo</a:t>
              </a:r>
              <a:endParaRPr>
                <a:solidFill>
                  <a:schemeClr val="tx1"/>
                </a:solidFill>
              </a:endParaRPr>
            </a:p>
          </p:txBody>
        </p:sp>
        <p:sp>
          <p:nvSpPr>
            <p:cNvPr id="208" name="Google Shape;208;p7"/>
            <p:cNvSpPr/>
            <p:nvPr/>
          </p:nvSpPr>
          <p:spPr>
            <a:xfrm>
              <a:off x="1072385" y="3863492"/>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9" name="Google Shape;209;p7"/>
            <p:cNvSpPr txBox="1"/>
            <p:nvPr/>
          </p:nvSpPr>
          <p:spPr>
            <a:xfrm>
              <a:off x="1072385" y="3863492"/>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Nieto</a:t>
              </a:r>
              <a:endParaRPr>
                <a:solidFill>
                  <a:schemeClr val="tx1"/>
                </a:solidFill>
              </a:endParaRPr>
            </a:p>
          </p:txBody>
        </p:sp>
        <p:sp>
          <p:nvSpPr>
            <p:cNvPr id="210" name="Google Shape;210;p7"/>
            <p:cNvSpPr/>
            <p:nvPr/>
          </p:nvSpPr>
          <p:spPr>
            <a:xfrm>
              <a:off x="2378275" y="1931863"/>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1" name="Google Shape;211;p7"/>
            <p:cNvSpPr txBox="1"/>
            <p:nvPr/>
          </p:nvSpPr>
          <p:spPr>
            <a:xfrm>
              <a:off x="2378275" y="1931863"/>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Hermano</a:t>
              </a:r>
              <a:endParaRPr>
                <a:solidFill>
                  <a:schemeClr val="tx1"/>
                </a:solidFill>
              </a:endParaRPr>
            </a:p>
          </p:txBody>
        </p:sp>
        <p:sp>
          <p:nvSpPr>
            <p:cNvPr id="212" name="Google Shape;212;p7"/>
            <p:cNvSpPr/>
            <p:nvPr/>
          </p:nvSpPr>
          <p:spPr>
            <a:xfrm>
              <a:off x="3201258" y="966048"/>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3" name="Google Shape;213;p7"/>
            <p:cNvSpPr txBox="1"/>
            <p:nvPr/>
          </p:nvSpPr>
          <p:spPr>
            <a:xfrm>
              <a:off x="3201258" y="966048"/>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Tío</a:t>
              </a:r>
              <a:endParaRPr>
                <a:solidFill>
                  <a:schemeClr val="tx1"/>
                </a:solidFill>
              </a:endParaRPr>
            </a:p>
          </p:txBody>
        </p:sp>
      </p:grpSp>
      <p:sp>
        <p:nvSpPr>
          <p:cNvPr id="214" name="Google Shape;214;p7"/>
          <p:cNvSpPr txBox="1">
            <a:spLocks noGrp="1"/>
          </p:cNvSpPr>
          <p:nvPr>
            <p:ph type="body" idx="2"/>
          </p:nvPr>
        </p:nvSpPr>
        <p:spPr>
          <a:xfrm>
            <a:off x="6217920" y="1325218"/>
            <a:ext cx="4937760" cy="4543877"/>
          </a:xfrm>
          <a:prstGeom prst="rect">
            <a:avLst/>
          </a:prstGeom>
          <a:solidFill>
            <a:srgbClr val="EDEDED"/>
          </a:solid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Clr>
                <a:srgbClr val="1F3864"/>
              </a:buClr>
              <a:buSzPts val="2380"/>
              <a:buNone/>
            </a:pPr>
            <a:r>
              <a:rPr lang="es-ES" sz="2380" b="1">
                <a:solidFill>
                  <a:srgbClr val="1F3864"/>
                </a:solidFill>
              </a:rPr>
              <a:t>RÉGIMEN TRABAJOS FAMILIARES</a:t>
            </a:r>
            <a:endParaRPr/>
          </a:p>
          <a:p>
            <a:pPr marL="0" lvl="0" indent="0" algn="l" rtl="0">
              <a:lnSpc>
                <a:spcPct val="110000"/>
              </a:lnSpc>
              <a:spcBef>
                <a:spcPts val="1000"/>
              </a:spcBef>
              <a:spcAft>
                <a:spcPts val="0"/>
              </a:spcAft>
              <a:buClr>
                <a:schemeClr val="dk1"/>
              </a:buClr>
              <a:buSzPts val="2380"/>
              <a:buNone/>
            </a:pPr>
            <a:r>
              <a:rPr lang="es-ES" sz="2380"/>
              <a:t>Hasta el segundo grado, no se considera trabajador con contrato laboral</a:t>
            </a:r>
            <a:endParaRPr/>
          </a:p>
          <a:p>
            <a:pPr marL="1143000" lvl="2" indent="-228600" algn="l" rtl="0">
              <a:lnSpc>
                <a:spcPct val="110000"/>
              </a:lnSpc>
              <a:spcBef>
                <a:spcPts val="500"/>
              </a:spcBef>
              <a:spcAft>
                <a:spcPts val="0"/>
              </a:spcAft>
              <a:buClr>
                <a:schemeClr val="dk1"/>
              </a:buClr>
              <a:buSzPts val="1700"/>
              <a:buFont typeface="Noto Sans Symbols"/>
              <a:buChar char="▪"/>
            </a:pPr>
            <a:r>
              <a:rPr lang="es-ES" sz="1700"/>
              <a:t>Tendrá que darse de alta como autónomo colaborador </a:t>
            </a:r>
            <a:endParaRPr/>
          </a:p>
          <a:p>
            <a:pPr marL="1143000" lvl="2" indent="-228600" algn="l" rtl="0">
              <a:lnSpc>
                <a:spcPct val="110000"/>
              </a:lnSpc>
              <a:spcBef>
                <a:spcPts val="500"/>
              </a:spcBef>
              <a:spcAft>
                <a:spcPts val="0"/>
              </a:spcAft>
              <a:buClr>
                <a:schemeClr val="dk1"/>
              </a:buClr>
              <a:buSzPts val="1700"/>
              <a:buFont typeface="Noto Sans Symbols"/>
              <a:buChar char="▪"/>
            </a:pPr>
            <a:r>
              <a:rPr lang="es-ES" sz="1700"/>
              <a:t>Salvo prueba en contrario (que viva fuera del hogar familiar y por sus propios medios)</a:t>
            </a:r>
            <a:endParaRPr/>
          </a:p>
          <a:p>
            <a:pPr marL="1143000" lvl="2" indent="-228600" algn="l" rtl="0">
              <a:lnSpc>
                <a:spcPct val="110000"/>
              </a:lnSpc>
              <a:spcBef>
                <a:spcPts val="500"/>
              </a:spcBef>
              <a:spcAft>
                <a:spcPts val="0"/>
              </a:spcAft>
              <a:buClr>
                <a:schemeClr val="dk1"/>
              </a:buClr>
              <a:buSzPts val="1700"/>
              <a:buFont typeface="Noto Sans Symbols"/>
              <a:buChar char="▪"/>
            </a:pPr>
            <a:r>
              <a:rPr lang="es-ES" sz="1700"/>
              <a:t>Los hijos menores de 30 años que convivan con el empresario= contrato laboral, pero sin desempleo.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8"/>
          <p:cNvSpPr/>
          <p:nvPr/>
        </p:nvSpPr>
        <p:spPr>
          <a:xfrm>
            <a:off x="1" y="0"/>
            <a:ext cx="5614875"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0" name="Google Shape;220;p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21" name="Google Shape;221;p8"/>
          <p:cNvSpPr txBox="1">
            <a:spLocks noGrp="1"/>
          </p:cNvSpPr>
          <p:nvPr>
            <p:ph type="title"/>
          </p:nvPr>
        </p:nvSpPr>
        <p:spPr>
          <a:xfrm>
            <a:off x="5137079" y="422444"/>
            <a:ext cx="5931073" cy="969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s-ES" dirty="0">
                <a:solidFill>
                  <a:srgbClr val="000000"/>
                </a:solidFill>
              </a:rPr>
              <a:t>SUPUESTO PRÁCTICO</a:t>
            </a:r>
            <a:endParaRPr dirty="0"/>
          </a:p>
        </p:txBody>
      </p:sp>
      <p:sp>
        <p:nvSpPr>
          <p:cNvPr id="222" name="Google Shape;222;p8"/>
          <p:cNvSpPr/>
          <p:nvPr/>
        </p:nvSpPr>
        <p:spPr>
          <a:xfrm>
            <a:off x="0" y="738619"/>
            <a:ext cx="5000438"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3" name="Google Shape;223;p8"/>
          <p:cNvPicPr preferRelativeResize="0"/>
          <p:nvPr/>
        </p:nvPicPr>
        <p:blipFill rotWithShape="1">
          <a:blip r:embed="rId4">
            <a:alphaModFix/>
          </a:blip>
          <a:srcRect l="6420" r="30044" b="2"/>
          <a:stretch/>
        </p:blipFill>
        <p:spPr>
          <a:xfrm>
            <a:off x="20" y="907231"/>
            <a:ext cx="4838021" cy="5063738"/>
          </a:xfrm>
          <a:custGeom>
            <a:avLst/>
            <a:gdLst/>
            <a:ahLst/>
            <a:cxnLst/>
            <a:rect l="l" t="t" r="r" b="b"/>
            <a:pathLst>
              <a:path w="4838041" h="5063738" extrusionOk="0">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a:noFill/>
          </a:ln>
        </p:spPr>
      </p:pic>
      <p:sp>
        <p:nvSpPr>
          <p:cNvPr id="224" name="Google Shape;224;p8"/>
          <p:cNvSpPr txBox="1">
            <a:spLocks noGrp="1"/>
          </p:cNvSpPr>
          <p:nvPr>
            <p:ph type="body" idx="1"/>
          </p:nvPr>
        </p:nvSpPr>
        <p:spPr>
          <a:xfrm>
            <a:off x="6090574" y="1392018"/>
            <a:ext cx="5452878" cy="50435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1800"/>
              <a:buNone/>
            </a:pPr>
            <a:r>
              <a:rPr lang="es-ES" sz="1800" dirty="0">
                <a:solidFill>
                  <a:srgbClr val="000000"/>
                </a:solidFill>
              </a:rPr>
              <a:t>Imaginaros una empresaria autónoma que tiene una tienda de telefonía móvil. En ella trabaja su marido y tres hijos. </a:t>
            </a:r>
            <a:endParaRPr dirty="0"/>
          </a:p>
          <a:p>
            <a:pPr marL="0" lvl="0" indent="0" algn="l" rtl="0">
              <a:lnSpc>
                <a:spcPct val="90000"/>
              </a:lnSpc>
              <a:spcBef>
                <a:spcPts val="1000"/>
              </a:spcBef>
              <a:spcAft>
                <a:spcPts val="0"/>
              </a:spcAft>
              <a:buClr>
                <a:schemeClr val="dk1"/>
              </a:buClr>
              <a:buSzPts val="1800"/>
              <a:buNone/>
            </a:pPr>
            <a:endParaRPr sz="1800" dirty="0">
              <a:solidFill>
                <a:srgbClr val="000000"/>
              </a:solidFill>
            </a:endParaRPr>
          </a:p>
          <a:p>
            <a:pPr marL="685800" lvl="1" indent="-228600" algn="l" rtl="0">
              <a:lnSpc>
                <a:spcPct val="90000"/>
              </a:lnSpc>
              <a:spcBef>
                <a:spcPts val="500"/>
              </a:spcBef>
              <a:spcAft>
                <a:spcPts val="0"/>
              </a:spcAft>
              <a:buClr>
                <a:srgbClr val="000000"/>
              </a:buClr>
              <a:buSzPts val="1800"/>
              <a:buFont typeface="Noto Sans Symbols"/>
              <a:buChar char="▪"/>
            </a:pPr>
            <a:r>
              <a:rPr lang="es-ES" sz="1800" dirty="0">
                <a:solidFill>
                  <a:srgbClr val="000000"/>
                </a:solidFill>
              </a:rPr>
              <a:t>Juan tiene 25 años pero vive independizado desde hace 2 años siendo económicamente independiente.</a:t>
            </a:r>
            <a:endParaRPr dirty="0"/>
          </a:p>
          <a:p>
            <a:pPr marL="685800" lvl="1" indent="-114300" algn="l" rtl="0">
              <a:lnSpc>
                <a:spcPct val="90000"/>
              </a:lnSpc>
              <a:spcBef>
                <a:spcPts val="500"/>
              </a:spcBef>
              <a:spcAft>
                <a:spcPts val="0"/>
              </a:spcAft>
              <a:buClr>
                <a:schemeClr val="dk1"/>
              </a:buClr>
              <a:buSzPts val="1800"/>
              <a:buFont typeface="Noto Sans Symbols"/>
              <a:buNone/>
            </a:pPr>
            <a:endParaRPr sz="1800" dirty="0">
              <a:solidFill>
                <a:srgbClr val="000000"/>
              </a:solidFill>
            </a:endParaRPr>
          </a:p>
          <a:p>
            <a:pPr marL="685800" lvl="1" indent="-228600" algn="l" rtl="0">
              <a:lnSpc>
                <a:spcPct val="90000"/>
              </a:lnSpc>
              <a:spcBef>
                <a:spcPts val="500"/>
              </a:spcBef>
              <a:spcAft>
                <a:spcPts val="0"/>
              </a:spcAft>
              <a:buClr>
                <a:srgbClr val="000000"/>
              </a:buClr>
              <a:buSzPts val="1800"/>
              <a:buFont typeface="Noto Sans Symbols"/>
              <a:buChar char="▪"/>
            </a:pPr>
            <a:r>
              <a:rPr lang="es-ES" sz="1800" dirty="0">
                <a:solidFill>
                  <a:srgbClr val="000000"/>
                </a:solidFill>
              </a:rPr>
              <a:t>Pedro tiene 26 años pero convive en el hogar familiar con su padre y con su madre.</a:t>
            </a:r>
            <a:endParaRPr dirty="0"/>
          </a:p>
          <a:p>
            <a:pPr marL="685800" lvl="1" indent="-114300" algn="l" rtl="0">
              <a:lnSpc>
                <a:spcPct val="90000"/>
              </a:lnSpc>
              <a:spcBef>
                <a:spcPts val="500"/>
              </a:spcBef>
              <a:spcAft>
                <a:spcPts val="0"/>
              </a:spcAft>
              <a:buClr>
                <a:schemeClr val="dk1"/>
              </a:buClr>
              <a:buSzPts val="1800"/>
              <a:buFont typeface="Noto Sans Symbols"/>
              <a:buNone/>
            </a:pPr>
            <a:endParaRPr sz="1800" dirty="0">
              <a:solidFill>
                <a:srgbClr val="000000"/>
              </a:solidFill>
            </a:endParaRPr>
          </a:p>
          <a:p>
            <a:pPr marL="685800" lvl="1" indent="-228600" algn="l" rtl="0">
              <a:lnSpc>
                <a:spcPct val="90000"/>
              </a:lnSpc>
              <a:spcBef>
                <a:spcPts val="500"/>
              </a:spcBef>
              <a:spcAft>
                <a:spcPts val="0"/>
              </a:spcAft>
              <a:buClr>
                <a:srgbClr val="000000"/>
              </a:buClr>
              <a:buSzPts val="1800"/>
              <a:buFont typeface="Noto Sans Symbols"/>
              <a:buChar char="▪"/>
            </a:pPr>
            <a:r>
              <a:rPr lang="es-ES" sz="1800" dirty="0">
                <a:solidFill>
                  <a:srgbClr val="000000"/>
                </a:solidFill>
              </a:rPr>
              <a:t>Luis tiene 31 años y al igual que Pedro convive en el hogar familiar con su padre y con su madre.</a:t>
            </a:r>
            <a:endParaRPr dirty="0"/>
          </a:p>
          <a:p>
            <a:pPr marL="685800" lvl="1" indent="-114300" algn="l" rtl="0">
              <a:lnSpc>
                <a:spcPct val="90000"/>
              </a:lnSpc>
              <a:spcBef>
                <a:spcPts val="500"/>
              </a:spcBef>
              <a:spcAft>
                <a:spcPts val="0"/>
              </a:spcAft>
              <a:buClr>
                <a:schemeClr val="dk1"/>
              </a:buClr>
              <a:buSzPts val="1800"/>
              <a:buNone/>
            </a:pPr>
            <a:endParaRPr sz="1800" dirty="0">
              <a:solidFill>
                <a:srgbClr val="000000"/>
              </a:solidFill>
            </a:endParaRPr>
          </a:p>
          <a:p>
            <a:pPr marL="685800" lvl="1" indent="-228600" algn="l" rtl="0">
              <a:lnSpc>
                <a:spcPct val="90000"/>
              </a:lnSpc>
              <a:spcBef>
                <a:spcPts val="500"/>
              </a:spcBef>
              <a:spcAft>
                <a:spcPts val="0"/>
              </a:spcAft>
              <a:buClr>
                <a:srgbClr val="000000"/>
              </a:buClr>
              <a:buSzPts val="1800"/>
              <a:buChar char="•"/>
            </a:pPr>
            <a:r>
              <a:rPr lang="es-ES" sz="1800" dirty="0">
                <a:solidFill>
                  <a:srgbClr val="000000"/>
                </a:solidFill>
              </a:rPr>
              <a:t>¿Cuál de los 5 miembros de la familia reúne todos los requisitos para tener un contrato de trabajo?</a:t>
            </a:r>
            <a:endParaRPr dirty="0"/>
          </a:p>
          <a:p>
            <a:pPr marL="228600" lvl="0" indent="-114300" algn="l" rtl="0">
              <a:lnSpc>
                <a:spcPct val="90000"/>
              </a:lnSpc>
              <a:spcBef>
                <a:spcPts val="1000"/>
              </a:spcBef>
              <a:spcAft>
                <a:spcPts val="0"/>
              </a:spcAft>
              <a:buClr>
                <a:schemeClr val="dk1"/>
              </a:buClr>
              <a:buSzPts val="1800"/>
              <a:buNone/>
            </a:pPr>
            <a:endParaRPr sz="18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9"/>
          <p:cNvSpPr/>
          <p:nvPr/>
        </p:nvSpPr>
        <p:spPr>
          <a:xfrm>
            <a:off x="327546" y="4572000"/>
            <a:ext cx="7058307" cy="1964266"/>
          </a:xfrm>
          <a:prstGeom prst="rect">
            <a:avLst/>
          </a:prstGeom>
          <a:solidFill>
            <a:srgbClr val="83694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0" name="Google Shape;230;p9"/>
          <p:cNvSpPr txBox="1">
            <a:spLocks noGrp="1"/>
          </p:cNvSpPr>
          <p:nvPr>
            <p:ph type="title"/>
          </p:nvPr>
        </p:nvSpPr>
        <p:spPr>
          <a:xfrm>
            <a:off x="524256" y="4767072"/>
            <a:ext cx="6594189" cy="162521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FFFFF"/>
              </a:buClr>
              <a:buSzPts val="3700"/>
              <a:buFont typeface="Calibri"/>
              <a:buNone/>
            </a:pPr>
            <a:r>
              <a:rPr lang="es-ES" sz="3700" b="1">
                <a:solidFill>
                  <a:srgbClr val="FFFFFF"/>
                </a:solidFill>
              </a:rPr>
              <a:t/>
            </a:r>
            <a:br>
              <a:rPr lang="es-ES" sz="3700" b="1">
                <a:solidFill>
                  <a:srgbClr val="FFFFFF"/>
                </a:solidFill>
              </a:rPr>
            </a:br>
            <a:r>
              <a:rPr lang="es-ES" sz="3700" b="1">
                <a:solidFill>
                  <a:srgbClr val="FFFFFF"/>
                </a:solidFill>
              </a:rPr>
              <a:t>2.-REGULACIÓN LEGAL</a:t>
            </a:r>
            <a:br>
              <a:rPr lang="es-ES" sz="3700" b="1">
                <a:solidFill>
                  <a:srgbClr val="FFFFFF"/>
                </a:solidFill>
              </a:rPr>
            </a:br>
            <a:endParaRPr sz="3700">
              <a:solidFill>
                <a:srgbClr val="FFFFFF"/>
              </a:solidFill>
            </a:endParaRPr>
          </a:p>
        </p:txBody>
      </p:sp>
      <p:pic>
        <p:nvPicPr>
          <p:cNvPr id="231" name="Google Shape;231;p9" descr="Imagen que contiene cosmética, libro, artículos de aseo personal&#10;&#10;Descripción generada automáticamente"/>
          <p:cNvPicPr preferRelativeResize="0"/>
          <p:nvPr/>
        </p:nvPicPr>
        <p:blipFill rotWithShape="1">
          <a:blip r:embed="rId3">
            <a:alphaModFix/>
          </a:blip>
          <a:srcRect t="3013" r="1" b="1"/>
          <a:stretch/>
        </p:blipFill>
        <p:spPr>
          <a:xfrm>
            <a:off x="327547" y="321733"/>
            <a:ext cx="7058306" cy="4107392"/>
          </a:xfrm>
          <a:prstGeom prst="rect">
            <a:avLst/>
          </a:prstGeom>
          <a:noFill/>
          <a:ln>
            <a:noFill/>
          </a:ln>
        </p:spPr>
      </p:pic>
      <p:sp>
        <p:nvSpPr>
          <p:cNvPr id="232" name="Google Shape;232;p9"/>
          <p:cNvSpPr/>
          <p:nvPr/>
        </p:nvSpPr>
        <p:spPr>
          <a:xfrm>
            <a:off x="7534655" y="321732"/>
            <a:ext cx="4335613" cy="6214534"/>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33" name="Google Shape;233;p9"/>
          <p:cNvGrpSpPr/>
          <p:nvPr/>
        </p:nvGrpSpPr>
        <p:grpSpPr>
          <a:xfrm>
            <a:off x="7756990" y="534256"/>
            <a:ext cx="4107464" cy="5858025"/>
            <a:chOff x="86067" y="1425"/>
            <a:chExt cx="3466289" cy="5188676"/>
          </a:xfrm>
        </p:grpSpPr>
        <p:sp>
          <p:nvSpPr>
            <p:cNvPr id="234" name="Google Shape;234;p9"/>
            <p:cNvSpPr/>
            <p:nvPr/>
          </p:nvSpPr>
          <p:spPr>
            <a:xfrm>
              <a:off x="86067" y="1425"/>
              <a:ext cx="77390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5" name="Google Shape;235;p9"/>
            <p:cNvSpPr txBox="1"/>
            <p:nvPr/>
          </p:nvSpPr>
          <p:spPr>
            <a:xfrm>
              <a:off x="123846" y="39204"/>
              <a:ext cx="698343" cy="754630"/>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UNIÓN EUROPEA</a:t>
              </a:r>
              <a:endParaRPr dirty="0">
                <a:solidFill>
                  <a:schemeClr val="tx1"/>
                </a:solidFill>
              </a:endParaRPr>
            </a:p>
          </p:txBody>
        </p:sp>
        <p:sp>
          <p:nvSpPr>
            <p:cNvPr id="236" name="Google Shape;236;p9"/>
            <p:cNvSpPr/>
            <p:nvPr/>
          </p:nvSpPr>
          <p:spPr>
            <a:xfrm>
              <a:off x="86067" y="873123"/>
              <a:ext cx="1309833"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7" name="Google Shape;237;p9"/>
            <p:cNvSpPr txBox="1"/>
            <p:nvPr/>
          </p:nvSpPr>
          <p:spPr>
            <a:xfrm>
              <a:off x="126593" y="913649"/>
              <a:ext cx="1228781"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a:solidFill>
                    <a:schemeClr val="tx1"/>
                  </a:solidFill>
                  <a:latin typeface="Calibri"/>
                  <a:ea typeface="Calibri"/>
                  <a:cs typeface="Calibri"/>
                  <a:sym typeface="Calibri"/>
                </a:rPr>
                <a:t>CONSTITUCIÓN ESPAÑOLA</a:t>
              </a:r>
              <a:endParaRPr>
                <a:solidFill>
                  <a:schemeClr val="tx1"/>
                </a:solidFill>
              </a:endParaRPr>
            </a:p>
          </p:txBody>
        </p:sp>
        <p:sp>
          <p:nvSpPr>
            <p:cNvPr id="238" name="Google Shape;238;p9"/>
            <p:cNvSpPr/>
            <p:nvPr/>
          </p:nvSpPr>
          <p:spPr>
            <a:xfrm>
              <a:off x="86067" y="1744820"/>
              <a:ext cx="170155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9" name="Google Shape;239;p9"/>
            <p:cNvSpPr txBox="1"/>
            <p:nvPr/>
          </p:nvSpPr>
          <p:spPr>
            <a:xfrm>
              <a:off x="126593" y="1785346"/>
              <a:ext cx="1620499"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a:solidFill>
                    <a:schemeClr val="tx1"/>
                  </a:solidFill>
                  <a:latin typeface="Calibri"/>
                  <a:ea typeface="Calibri"/>
                  <a:cs typeface="Calibri"/>
                  <a:sym typeface="Calibri"/>
                </a:rPr>
                <a:t>LEYES</a:t>
              </a:r>
              <a:endParaRPr>
                <a:solidFill>
                  <a:schemeClr val="tx1"/>
                </a:solidFill>
              </a:endParaRPr>
            </a:p>
          </p:txBody>
        </p:sp>
        <p:sp>
          <p:nvSpPr>
            <p:cNvPr id="240" name="Google Shape;240;p9"/>
            <p:cNvSpPr/>
            <p:nvPr/>
          </p:nvSpPr>
          <p:spPr>
            <a:xfrm>
              <a:off x="86067" y="2616518"/>
              <a:ext cx="2205130"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1" name="Google Shape;241;p9"/>
            <p:cNvSpPr txBox="1"/>
            <p:nvPr/>
          </p:nvSpPr>
          <p:spPr>
            <a:xfrm>
              <a:off x="126593" y="2657044"/>
              <a:ext cx="2124078"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REGLAMENTOS</a:t>
              </a:r>
              <a:endParaRPr dirty="0">
                <a:solidFill>
                  <a:schemeClr val="tx1"/>
                </a:solidFill>
              </a:endParaRPr>
            </a:p>
          </p:txBody>
        </p:sp>
        <p:sp>
          <p:nvSpPr>
            <p:cNvPr id="242" name="Google Shape;242;p9"/>
            <p:cNvSpPr/>
            <p:nvPr/>
          </p:nvSpPr>
          <p:spPr>
            <a:xfrm>
              <a:off x="86067" y="3488215"/>
              <a:ext cx="299932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3" name="Google Shape;243;p9"/>
            <p:cNvSpPr txBox="1"/>
            <p:nvPr/>
          </p:nvSpPr>
          <p:spPr>
            <a:xfrm>
              <a:off x="126593" y="3528741"/>
              <a:ext cx="2918269"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CONVENIOS COLECTIVOS</a:t>
              </a:r>
              <a:endParaRPr dirty="0">
                <a:solidFill>
                  <a:schemeClr val="tx1"/>
                </a:solidFill>
              </a:endParaRPr>
            </a:p>
          </p:txBody>
        </p:sp>
        <p:sp>
          <p:nvSpPr>
            <p:cNvPr id="244" name="Google Shape;244;p9"/>
            <p:cNvSpPr/>
            <p:nvPr/>
          </p:nvSpPr>
          <p:spPr>
            <a:xfrm>
              <a:off x="86067" y="4359913"/>
              <a:ext cx="3466289"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5" name="Google Shape;245;p9"/>
            <p:cNvSpPr txBox="1"/>
            <p:nvPr/>
          </p:nvSpPr>
          <p:spPr>
            <a:xfrm>
              <a:off x="126593" y="4400439"/>
              <a:ext cx="3385237"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a:solidFill>
                    <a:schemeClr val="tx1"/>
                  </a:solidFill>
                  <a:latin typeface="Calibri"/>
                  <a:ea typeface="Calibri"/>
                  <a:cs typeface="Calibri"/>
                  <a:sym typeface="Calibri"/>
                </a:rPr>
                <a:t>CONTRATOS</a:t>
              </a:r>
              <a:endParaRPr>
                <a:solidFill>
                  <a:schemeClr val="tx1"/>
                </a:solidFill>
              </a:endParaRPr>
            </a:p>
          </p:txBody>
        </p:sp>
      </p:gr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1097</Words>
  <Application>Microsoft Office PowerPoint</Application>
  <PresentationFormat>Panorámica</PresentationFormat>
  <Paragraphs>169</Paragraphs>
  <Slides>18</Slides>
  <Notes>18</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18</vt:i4>
      </vt:variant>
    </vt:vector>
  </HeadingPairs>
  <TitlesOfParts>
    <vt:vector size="23" baseType="lpstr">
      <vt:lpstr>Arial</vt:lpstr>
      <vt:lpstr>Calibri</vt:lpstr>
      <vt:lpstr>Noto Sans Symbols</vt:lpstr>
      <vt:lpstr>Tema de Office</vt:lpstr>
      <vt:lpstr>Tema de Office</vt:lpstr>
      <vt:lpstr>Presentación de PowerPoint</vt:lpstr>
      <vt:lpstr>TEMARIO</vt:lpstr>
      <vt:lpstr>TEMA 1</vt:lpstr>
      <vt:lpstr>Presentación de PowerPoint</vt:lpstr>
      <vt:lpstr>  1.- CONTRATOS DE TRABAJO.  </vt:lpstr>
      <vt:lpstr>RELACIONES QUE NO SE CONSIDERAN CONTRATO DE TRABAJO</vt:lpstr>
      <vt:lpstr>TRABAJOS FAMILIARES HASTA EL SEGUNDO GRADO</vt:lpstr>
      <vt:lpstr>SUPUESTO PRÁCTICO</vt:lpstr>
      <vt:lpstr> 2.-REGULACIÓN LEGAL </vt:lpstr>
      <vt:lpstr>PRINCIPIOS DEL DERECHO LABORAL</vt:lpstr>
      <vt:lpstr>PRINCIPIOS DEL DERECHO LABORAL</vt:lpstr>
      <vt:lpstr>3.- REQUISITOS PARA SER TRABAJADOR</vt:lpstr>
      <vt:lpstr>4.- Forma del contrato</vt:lpstr>
      <vt:lpstr>5.- CLAÚSULAS CONTRACTUALES</vt:lpstr>
      <vt:lpstr>6.- PERIODO DE PRUEBA</vt:lpstr>
      <vt:lpstr>7.- PODERES DEL EMPRESARIO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PMP</dc:creator>
  <cp:lastModifiedBy>Diana Pascual</cp:lastModifiedBy>
  <cp:revision>10</cp:revision>
  <dcterms:created xsi:type="dcterms:W3CDTF">2019-10-02T17:11:41Z</dcterms:created>
  <dcterms:modified xsi:type="dcterms:W3CDTF">2023-10-03T15:42:17Z</dcterms:modified>
</cp:coreProperties>
</file>