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9"/>
  </p:notesMasterIdLst>
  <p:sldIdLst>
    <p:sldId id="256" r:id="rId2"/>
    <p:sldId id="365" r:id="rId3"/>
    <p:sldId id="258" r:id="rId4"/>
    <p:sldId id="259" r:id="rId5"/>
    <p:sldId id="366" r:id="rId6"/>
    <p:sldId id="257" r:id="rId7"/>
    <p:sldId id="262" r:id="rId8"/>
    <p:sldId id="357" r:id="rId9"/>
    <p:sldId id="358" r:id="rId10"/>
    <p:sldId id="359" r:id="rId11"/>
    <p:sldId id="367" r:id="rId12"/>
    <p:sldId id="361" r:id="rId13"/>
    <p:sldId id="364" r:id="rId14"/>
    <p:sldId id="362" r:id="rId15"/>
    <p:sldId id="363" r:id="rId16"/>
    <p:sldId id="265" r:id="rId17"/>
    <p:sldId id="263" r:id="rId18"/>
    <p:sldId id="344" r:id="rId19"/>
    <p:sldId id="350" r:id="rId20"/>
    <p:sldId id="352" r:id="rId21"/>
    <p:sldId id="345" r:id="rId22"/>
    <p:sldId id="370" r:id="rId23"/>
    <p:sldId id="355" r:id="rId24"/>
    <p:sldId id="368" r:id="rId25"/>
    <p:sldId id="369" r:id="rId26"/>
    <p:sldId id="346" r:id="rId27"/>
    <p:sldId id="35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quad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0231E"/>
    <a:srgbClr val="D1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52807-6056-8055-CFA1-ABD1E1715C89}" v="63" dt="2022-12-06T22:57:2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7" autoAdjust="0"/>
  </p:normalViewPr>
  <p:slideViewPr>
    <p:cSldViewPr snapToGrid="0">
      <p:cViewPr varScale="1">
        <p:scale>
          <a:sx n="99" d="100"/>
          <a:sy n="99" d="100"/>
        </p:scale>
        <p:origin x="1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9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9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7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09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20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44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xl_extra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xl_extra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10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5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449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8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588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912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5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609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97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08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9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5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xl_extr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xl_extr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3399"/>
            </a:gs>
            <a:gs pos="66000">
              <a:schemeClr val="bg1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.I</a:t>
            </a:r>
            <a:r>
              <a:rPr lang="en" dirty="0">
                <a:solidFill>
                  <a:srgbClr val="E0231E"/>
                </a:solidFill>
              </a:rPr>
              <a:t>N</a:t>
            </a:r>
            <a:r>
              <a:rPr lang="en" dirty="0">
                <a:solidFill>
                  <a:srgbClr val="0070C0"/>
                </a:solidFill>
              </a:rPr>
              <a:t>N</a:t>
            </a:r>
            <a:r>
              <a:rPr lang="en" dirty="0">
                <a:solidFill>
                  <a:schemeClr val="tx1"/>
                </a:solidFill>
              </a:rPr>
              <a:t>OVAMENT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Squada One" panose="020B0604020202020204" charset="0"/>
              </a:rPr>
              <a:t>A</a:t>
            </a:r>
            <a:r>
              <a:rPr lang="en" dirty="0">
                <a:solidFill>
                  <a:schemeClr val="tx1"/>
                </a:solidFill>
                <a:latin typeface="Squada One" panose="020B0604020202020204" charset="0"/>
              </a:rPr>
              <a:t> solução tecnológica para sua empresa</a:t>
            </a:r>
            <a:endParaRPr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8864F9-FE40-8DB0-DF58-275D08815AF9}"/>
              </a:ext>
            </a:extLst>
          </p:cNvPr>
          <p:cNvSpPr txBox="1"/>
          <p:nvPr/>
        </p:nvSpPr>
        <p:spPr>
          <a:xfrm>
            <a:off x="1537547" y="345440"/>
            <a:ext cx="50393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Squada One"/>
              </a:rPr>
              <a:t>Objetivo</a:t>
            </a:r>
            <a:endParaRPr lang="pt-BR" sz="36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80FF45-44AB-B270-2D1E-C6282DFD7EF3}"/>
              </a:ext>
            </a:extLst>
          </p:cNvPr>
          <p:cNvSpPr txBox="1"/>
          <p:nvPr/>
        </p:nvSpPr>
        <p:spPr>
          <a:xfrm>
            <a:off x="910320" y="1401173"/>
            <a:ext cx="7423574" cy="2103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latin typeface="Squada One" panose="020B0604020202020204" charset="0"/>
              </a:rPr>
              <a:t>O objetivo deste projeto é levar as empresas, ou até mesmo pessoas que tem um pequeno empreendimento, à uma solução para automatizar tarefas recorrentes do cotidiano, para dar mais praticidade e otimizar o tempo que pode estar sendo desperdiçado com o serviço manual.</a:t>
            </a:r>
            <a:endParaRPr lang="en-US" sz="1800" dirty="0">
              <a:latin typeface="Squada One" panose="020B0604020202020204" charset="0"/>
            </a:endParaRPr>
          </a:p>
          <a:p>
            <a:endParaRPr lang="pt-BR" sz="1600" b="1"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8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8864F9-FE40-8DB0-DF58-275D08815AF9}"/>
              </a:ext>
            </a:extLst>
          </p:cNvPr>
          <p:cNvSpPr txBox="1"/>
          <p:nvPr/>
        </p:nvSpPr>
        <p:spPr>
          <a:xfrm>
            <a:off x="1537547" y="345440"/>
            <a:ext cx="503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Squada One" panose="020B0604020202020204" charset="0"/>
              </a:rPr>
              <a:t>Público-alvo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80FF45-44AB-B270-2D1E-C6282DFD7EF3}"/>
              </a:ext>
            </a:extLst>
          </p:cNvPr>
          <p:cNvSpPr txBox="1"/>
          <p:nvPr/>
        </p:nvSpPr>
        <p:spPr>
          <a:xfrm>
            <a:off x="941493" y="1723291"/>
            <a:ext cx="7423574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Nosso público-alvo são compradores como pequenas empresas, comércios, estudante de programação e desenvolvedor freelance.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Vendemos soluções para a aceleração do processo de criação de seus projetos com o intuito de solucionar problemas internos nas empresas ou comércios.</a:t>
            </a:r>
          </a:p>
          <a:p>
            <a:endParaRPr lang="pt-BR" sz="1600"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4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8864F9-FE40-8DB0-DF58-275D08815AF9}"/>
              </a:ext>
            </a:extLst>
          </p:cNvPr>
          <p:cNvSpPr txBox="1"/>
          <p:nvPr/>
        </p:nvSpPr>
        <p:spPr>
          <a:xfrm>
            <a:off x="1537547" y="345440"/>
            <a:ext cx="503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Squada One" panose="020B0604020202020204" charset="0"/>
              </a:rPr>
              <a:t>Questionário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80FF45-44AB-B270-2D1E-C6282DFD7EF3}"/>
              </a:ext>
            </a:extLst>
          </p:cNvPr>
          <p:cNvSpPr txBox="1"/>
          <p:nvPr/>
        </p:nvSpPr>
        <p:spPr>
          <a:xfrm>
            <a:off x="941493" y="1723291"/>
            <a:ext cx="742357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Squada One" panose="020B0604020202020204" charset="0"/>
                <a:ea typeface="Calibri" panose="020F0502020204030204" pitchFamily="34" charset="0"/>
              </a:rPr>
              <a:t>Para verificar o potencial comercial da solução, uma pesquisa foi publicada via Google Forms. A pesquisa foi aberta no dia 15/10/2022, com encerramento em 15/11/2022, totalizando 52 respostas. </a:t>
            </a:r>
            <a:endParaRPr lang="pt-BR" sz="18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600"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6000">
              <a:schemeClr val="bg1"/>
            </a:gs>
          </a:gsLst>
          <a:lin ang="5400012" scaled="0"/>
          <a:tileRect/>
        </a:gra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35C24FBB-E359-8546-027F-77CD3D4F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2" r="16328" b="9303"/>
          <a:stretch/>
        </p:blipFill>
        <p:spPr>
          <a:xfrm>
            <a:off x="247225" y="660887"/>
            <a:ext cx="2722884" cy="3921275"/>
          </a:xfrm>
          <a:prstGeom prst="rect">
            <a:avLst/>
          </a:prstGeom>
        </p:spPr>
      </p:pic>
      <p:pic>
        <p:nvPicPr>
          <p:cNvPr id="2" name="Imagem 1" descr="Gráfico, Gráfico de pizza&#10;&#10;Descrição gerada automaticamente">
            <a:extLst>
              <a:ext uri="{FF2B5EF4-FFF2-40B4-BE49-F238E27FC236}">
                <a16:creationId xmlns:a16="http://schemas.microsoft.com/office/drawing/2014/main" id="{414621BF-DD3B-D3ED-866B-D102104CA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51" t="4068" r="14493" b="-4068"/>
          <a:stretch/>
        </p:blipFill>
        <p:spPr>
          <a:xfrm>
            <a:off x="3550300" y="882613"/>
            <a:ext cx="2043400" cy="3600000"/>
          </a:xfrm>
          <a:prstGeom prst="rect">
            <a:avLst/>
          </a:prstGeom>
        </p:spPr>
      </p:pic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55C43763-D459-DBC1-0BEB-749BEB0764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06" r="17483"/>
          <a:stretch/>
        </p:blipFill>
        <p:spPr>
          <a:xfrm>
            <a:off x="6326293" y="771750"/>
            <a:ext cx="2110109" cy="360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A52AA1D-F723-BAF9-2F54-C19B27B0E029}"/>
              </a:ext>
            </a:extLst>
          </p:cNvPr>
          <p:cNvSpPr/>
          <p:nvPr/>
        </p:nvSpPr>
        <p:spPr>
          <a:xfrm>
            <a:off x="247225" y="640082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302D938-1FFE-9A52-AA05-4764CB294692}"/>
              </a:ext>
            </a:extLst>
          </p:cNvPr>
          <p:cNvSpPr/>
          <p:nvPr/>
        </p:nvSpPr>
        <p:spPr>
          <a:xfrm>
            <a:off x="3108950" y="663791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E4E47C-6841-C8CB-A842-FE3C39528BEC}"/>
              </a:ext>
            </a:extLst>
          </p:cNvPr>
          <p:cNvSpPr/>
          <p:nvPr/>
        </p:nvSpPr>
        <p:spPr>
          <a:xfrm>
            <a:off x="5990991" y="667178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4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6000">
              <a:schemeClr val="bg1"/>
            </a:gs>
          </a:gsLst>
          <a:lin ang="5400012" scaled="0"/>
          <a:tileRect/>
        </a:gra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Gráfico, Gráfico de pizza&#10;&#10;Descrição gerada automaticamente">
            <a:extLst>
              <a:ext uri="{FF2B5EF4-FFF2-40B4-BE49-F238E27FC236}">
                <a16:creationId xmlns:a16="http://schemas.microsoft.com/office/drawing/2014/main" id="{B5AE74FB-84B7-34AD-1B66-C680D56E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01" y="636697"/>
            <a:ext cx="3425199" cy="3870106"/>
          </a:xfrm>
          <a:prstGeom prst="rect">
            <a:avLst/>
          </a:prstGeom>
        </p:spPr>
      </p:pic>
      <p:pic>
        <p:nvPicPr>
          <p:cNvPr id="11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20782210-9A3F-8764-A332-985CC2FF3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3" t="14181" r="10563"/>
          <a:stretch/>
        </p:blipFill>
        <p:spPr>
          <a:xfrm>
            <a:off x="3212536" y="729426"/>
            <a:ext cx="2506265" cy="3856122"/>
          </a:xfrm>
          <a:prstGeom prst="rect">
            <a:avLst/>
          </a:prstGeom>
        </p:spPr>
      </p:pic>
      <p:pic>
        <p:nvPicPr>
          <p:cNvPr id="5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79F5356A-AEAC-9678-FD4B-ACD328B29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87" r="18155"/>
          <a:stretch/>
        </p:blipFill>
        <p:spPr>
          <a:xfrm>
            <a:off x="284480" y="753110"/>
            <a:ext cx="2406704" cy="360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FEA8D2-88D6-24E7-40F4-1416C7A10EAA}"/>
              </a:ext>
            </a:extLst>
          </p:cNvPr>
          <p:cNvSpPr/>
          <p:nvPr/>
        </p:nvSpPr>
        <p:spPr>
          <a:xfrm>
            <a:off x="203200" y="643467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438D51-8598-B7E2-FDC7-2F426D86AD6F}"/>
              </a:ext>
            </a:extLst>
          </p:cNvPr>
          <p:cNvSpPr/>
          <p:nvPr/>
        </p:nvSpPr>
        <p:spPr>
          <a:xfrm>
            <a:off x="3122377" y="600710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6C24ACF-40A2-A622-62AE-0209FB8741AC}"/>
              </a:ext>
            </a:extLst>
          </p:cNvPr>
          <p:cNvSpPr/>
          <p:nvPr/>
        </p:nvSpPr>
        <p:spPr>
          <a:xfrm>
            <a:off x="6007922" y="636697"/>
            <a:ext cx="2743200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6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6000">
              <a:schemeClr val="bg1"/>
            </a:gs>
          </a:gsLst>
          <a:lin ang="5400012" scaled="0"/>
          <a:tileRect/>
        </a:gra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B78A4998-C2AD-A875-1651-537766017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" r="8139"/>
          <a:stretch/>
        </p:blipFill>
        <p:spPr>
          <a:xfrm>
            <a:off x="471137" y="178230"/>
            <a:ext cx="2707758" cy="4965269"/>
          </a:xfrm>
          <a:prstGeom prst="rect">
            <a:avLst/>
          </a:prstGeom>
        </p:spPr>
      </p:pic>
      <p:pic>
        <p:nvPicPr>
          <p:cNvPr id="9" name="Imagem 8" descr="Gráfico, Gráfico de pizza&#10;&#10;Descrição gerada automaticamente">
            <a:extLst>
              <a:ext uri="{FF2B5EF4-FFF2-40B4-BE49-F238E27FC236}">
                <a16:creationId xmlns:a16="http://schemas.microsoft.com/office/drawing/2014/main" id="{5155542A-2E41-F3BD-25C4-1DD4E5A04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7" t="7029" r="17855"/>
          <a:stretch/>
        </p:blipFill>
        <p:spPr>
          <a:xfrm>
            <a:off x="3508744" y="690883"/>
            <a:ext cx="2909384" cy="4150475"/>
          </a:xfrm>
          <a:prstGeom prst="rect">
            <a:avLst/>
          </a:prstGeom>
        </p:spPr>
      </p:pic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DF4D320B-5B65-FA45-838E-98935B616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01" r="21167"/>
          <a:stretch/>
        </p:blipFill>
        <p:spPr>
          <a:xfrm>
            <a:off x="6685681" y="1002150"/>
            <a:ext cx="2458319" cy="31392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6F452E5-4F07-EFB2-ED80-1197844E0AEB}"/>
              </a:ext>
            </a:extLst>
          </p:cNvPr>
          <p:cNvSpPr/>
          <p:nvPr/>
        </p:nvSpPr>
        <p:spPr>
          <a:xfrm>
            <a:off x="257381" y="690883"/>
            <a:ext cx="3034455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23F19B-17B4-B72C-97D0-58B747624C3F}"/>
              </a:ext>
            </a:extLst>
          </p:cNvPr>
          <p:cNvSpPr/>
          <p:nvPr/>
        </p:nvSpPr>
        <p:spPr>
          <a:xfrm>
            <a:off x="3458925" y="660870"/>
            <a:ext cx="2962194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AD2E80-0C39-45AD-6BEC-9B9F872572E8}"/>
              </a:ext>
            </a:extLst>
          </p:cNvPr>
          <p:cNvSpPr/>
          <p:nvPr/>
        </p:nvSpPr>
        <p:spPr>
          <a:xfrm>
            <a:off x="6577308" y="714593"/>
            <a:ext cx="2407512" cy="3942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1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479700" y="-66038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Modelo Canvas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/>
              <a:t> 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23375AF-CAE4-03CC-30CD-48F19C4ED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2"/>
          <a:stretch/>
        </p:blipFill>
        <p:spPr>
          <a:xfrm>
            <a:off x="196427" y="535093"/>
            <a:ext cx="8712153" cy="45189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23680457-C777-0BF1-B622-5103CFCCD2E2}"/>
              </a:ext>
            </a:extLst>
          </p:cNvPr>
          <p:cNvSpPr txBox="1">
            <a:spLocks/>
          </p:cNvSpPr>
          <p:nvPr/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solidFill>
                  <a:schemeClr val="bg1"/>
                </a:solidFill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36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egras de negócio </a:t>
            </a: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5D2018-0B29-BA65-D74E-CA3B75F621A2}"/>
              </a:ext>
            </a:extLst>
          </p:cNvPr>
          <p:cNvSpPr txBox="1"/>
          <p:nvPr/>
        </p:nvSpPr>
        <p:spPr>
          <a:xfrm>
            <a:off x="1854872" y="2007394"/>
            <a:ext cx="5479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Squada One" panose="020B0604020202020204" charset="0"/>
              </a:rPr>
              <a:t>Há dois tipos de usuários:</a:t>
            </a:r>
          </a:p>
          <a:p>
            <a:endParaRPr lang="pt-BR" sz="1800" dirty="0">
              <a:latin typeface="Squada One" panose="020B0604020202020204" charset="0"/>
            </a:endParaRPr>
          </a:p>
          <a:p>
            <a:r>
              <a:rPr lang="pt-BR" sz="1800" dirty="0">
                <a:latin typeface="Squada One" panose="020B0604020202020204" charset="0"/>
              </a:rPr>
              <a:t>O vendedor – que posta os softwares que ele quiser vender.</a:t>
            </a:r>
          </a:p>
          <a:p>
            <a:endParaRPr lang="pt-BR" sz="1800" dirty="0">
              <a:latin typeface="Squada One" panose="020B0604020202020204" charset="0"/>
            </a:endParaRPr>
          </a:p>
          <a:p>
            <a:r>
              <a:rPr lang="pt-BR" sz="1800" dirty="0">
                <a:latin typeface="Squada One" panose="020B0604020202020204" charset="0"/>
              </a:rPr>
              <a:t>A plataforma fica com 12% de comissão por cada venda.</a:t>
            </a:r>
          </a:p>
          <a:p>
            <a:endParaRPr lang="pt-BR" sz="1800" dirty="0">
              <a:latin typeface="Squada One" panose="020B0604020202020204" charset="0"/>
            </a:endParaRPr>
          </a:p>
          <a:p>
            <a:r>
              <a:rPr lang="pt-BR" sz="1800" dirty="0">
                <a:latin typeface="Squada One" panose="020B0604020202020204" charset="0"/>
              </a:rPr>
              <a:t>Usuários – podem escolher quais softwares que se encaixam melhor com o seu negócio.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479700" y="202137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MER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  <a:p>
            <a:pPr algn="ctr"/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5E083A2-80CA-B6E5-A874-9929DFB6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" y="872637"/>
            <a:ext cx="8529320" cy="41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457199" y="194994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32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3BA27A-E690-5810-C11E-A56B21CC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0" y="728663"/>
            <a:ext cx="8295220" cy="413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8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627220D6-45D1-C811-A0C3-B09C92FA84F1}"/>
              </a:ext>
            </a:extLst>
          </p:cNvPr>
          <p:cNvSpPr txBox="1">
            <a:spLocks/>
          </p:cNvSpPr>
          <p:nvPr/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Squada One" panose="020B0604020202020204" charset="0"/>
              </a:rPr>
              <a:t>IDEIA DO PROJETO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D238C-20A3-9F87-5F17-08D51ED0BA74}"/>
              </a:ext>
            </a:extLst>
          </p:cNvPr>
          <p:cNvSpPr txBox="1"/>
          <p:nvPr/>
        </p:nvSpPr>
        <p:spPr>
          <a:xfrm>
            <a:off x="1976443" y="1810144"/>
            <a:ext cx="6168571" cy="2117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202124"/>
                </a:solidFill>
                <a:latin typeface="Squada One"/>
              </a:rPr>
              <a:t>Onde em nossas vidas cotidianas utilizamos tecnologia?</a:t>
            </a:r>
          </a:p>
          <a:p>
            <a:pPr>
              <a:lnSpc>
                <a:spcPct val="150000"/>
              </a:lnSpc>
            </a:pPr>
            <a:endParaRPr lang="pt-BR" sz="1800" dirty="0">
              <a:solidFill>
                <a:srgbClr val="202124"/>
              </a:solidFill>
              <a:latin typeface="Squada One"/>
            </a:endParaRP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rgbClr val="202124"/>
                </a:solidFill>
                <a:latin typeface="Squada One"/>
              </a:rPr>
              <a:t>No setor da moda compramos roupas pela internet.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rgbClr val="202124"/>
                </a:solidFill>
                <a:latin typeface="Squada One"/>
              </a:rPr>
              <a:t>Pedimos comida por aplicativos de delivery.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rgbClr val="202124"/>
                </a:solidFill>
                <a:latin typeface="Squada One"/>
              </a:rPr>
              <a:t>Fazemos pagamentos pelo celular.</a:t>
            </a:r>
          </a:p>
        </p:txBody>
      </p:sp>
    </p:spTree>
    <p:extLst>
      <p:ext uri="{BB962C8B-B14F-4D97-AF65-F5344CB8AC3E}">
        <p14:creationId xmlns:p14="http://schemas.microsoft.com/office/powerpoint/2010/main" val="12448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479700" y="-49127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Demonstração do site</a:t>
            </a:r>
            <a:endParaRPr lang="pt-BR" sz="36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6F38020-4257-2B62-C608-78FE3518B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"/>
          <a:stretch/>
        </p:blipFill>
        <p:spPr>
          <a:xfrm>
            <a:off x="224970" y="700824"/>
            <a:ext cx="8672287" cy="38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549443" y="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 de marketing </a:t>
            </a:r>
            <a:endParaRPr lang="pt-BR" sz="36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BF22F8-B34E-8BDC-45DF-842AF86B41CE}"/>
              </a:ext>
            </a:extLst>
          </p:cNvPr>
          <p:cNvSpPr txBox="1"/>
          <p:nvPr/>
        </p:nvSpPr>
        <p:spPr>
          <a:xfrm>
            <a:off x="1266865" y="670500"/>
            <a:ext cx="6872287" cy="4317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endParaRPr lang="pt-BR" sz="1800" i="0" dirty="0">
              <a:solidFill>
                <a:schemeClr val="tx1"/>
              </a:solidFill>
              <a:effectLst/>
              <a:latin typeface="Squada One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endParaRPr lang="pt-BR" sz="1800" dirty="0">
              <a:solidFill>
                <a:schemeClr val="tx1"/>
              </a:solidFill>
              <a:latin typeface="Squada One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r>
              <a:rPr lang="pt-BR" sz="1800" i="0" dirty="0">
                <a:solidFill>
                  <a:schemeClr val="tx1"/>
                </a:solidFill>
                <a:effectLst/>
                <a:latin typeface="Squada One" panose="020B0604020202020204" charset="0"/>
                <a:cs typeface="Times New Roman" panose="02020603050405020304" pitchFamily="18" charset="0"/>
              </a:rPr>
              <a:t>De acordo com a pesquisa de mercado, direcionamos algumas estratégias para a divulgação do site: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58110" algn="l"/>
                <a:tab pos="3429000" algn="ctr"/>
              </a:tabLst>
            </a:pPr>
            <a:r>
              <a:rPr lang="pt-BR" sz="1800" dirty="0">
                <a:solidFill>
                  <a:schemeClr val="tx1"/>
                </a:solidFill>
                <a:latin typeface="Squada One"/>
                <a:cs typeface="Times New Roman"/>
              </a:rPr>
              <a:t>Segmentação: homens ou mulheres , </a:t>
            </a:r>
            <a:r>
              <a:rPr lang="pt-BR" sz="1800" dirty="0">
                <a:solidFill>
                  <a:schemeClr val="tx1"/>
                </a:solidFill>
                <a:effectLst/>
                <a:latin typeface="Squada One"/>
                <a:ea typeface="Calibri" panose="020F0502020204030204" pitchFamily="34" charset="0"/>
              </a:rPr>
              <a:t>estudantes de programação, desenvolvedores freelances e pequenas empresas,</a:t>
            </a:r>
            <a:r>
              <a:rPr lang="pt-BR" sz="1800" dirty="0">
                <a:solidFill>
                  <a:schemeClr val="tx1"/>
                </a:solidFill>
                <a:latin typeface="Squada One"/>
                <a:ea typeface="Calibri" panose="020F0502020204030204" pitchFamily="34" charset="0"/>
              </a:rPr>
              <a:t> persona;</a:t>
            </a:r>
            <a:endParaRPr lang="pt-BR" sz="1800" dirty="0">
              <a:solidFill>
                <a:schemeClr val="tx1"/>
              </a:solidFill>
              <a:latin typeface="Squada One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58110" algn="l"/>
                <a:tab pos="3429000" algn="ctr"/>
              </a:tabLst>
            </a:pPr>
            <a:r>
              <a:rPr lang="pt-BR" sz="1800" i="0" dirty="0">
                <a:solidFill>
                  <a:schemeClr val="tx1"/>
                </a:solidFill>
                <a:effectLst/>
                <a:latin typeface="Squada One" panose="020B0604020202020204" charset="0"/>
                <a:cs typeface="Times New Roman" panose="02020603050405020304" pitchFamily="18" charset="0"/>
              </a:rPr>
              <a:t>Otimização para ferramentas de busca: utilizando palavras-chave:</a:t>
            </a:r>
            <a:endParaRPr lang="pt-BR" sz="1800" i="0" dirty="0">
              <a:solidFill>
                <a:schemeClr val="tx1"/>
              </a:solidFill>
              <a:effectLst/>
              <a:latin typeface="Squada One" panose="020B060402020202020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58110" algn="l"/>
                <a:tab pos="3429000" algn="ctr"/>
              </a:tabLst>
            </a:pPr>
            <a:r>
              <a:rPr lang="pt-BR" sz="1800" dirty="0">
                <a:solidFill>
                  <a:schemeClr val="tx1"/>
                </a:solidFill>
                <a:latin typeface="Squada One" panose="020B0604020202020204" charset="0"/>
              </a:rPr>
              <a:t>Redes sociais: Instagram.</a:t>
            </a:r>
            <a:br>
              <a:rPr lang="pt-BR" sz="1600" dirty="0">
                <a:solidFill>
                  <a:schemeClr val="tx1"/>
                </a:solidFill>
              </a:rPr>
            </a:br>
            <a:endParaRPr lang="pt-BR" sz="1600" dirty="0"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endParaRPr lang="pt-BR" sz="16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endParaRPr lang="pt-BR" sz="1600" dirty="0"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58110" algn="l"/>
                <a:tab pos="3429000" algn="ctr"/>
              </a:tabLst>
            </a:pPr>
            <a:endParaRPr lang="pt-BR" sz="16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4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549443" y="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" name="Google Shape;448;p61">
            <a:extLst>
              <a:ext uri="{FF2B5EF4-FFF2-40B4-BE49-F238E27FC236}">
                <a16:creationId xmlns:a16="http://schemas.microsoft.com/office/drawing/2014/main" id="{E421F1E6-162E-1782-E0DA-6A26D7130239}"/>
              </a:ext>
            </a:extLst>
          </p:cNvPr>
          <p:cNvSpPr txBox="1">
            <a:spLocks/>
          </p:cNvSpPr>
          <p:nvPr/>
        </p:nvSpPr>
        <p:spPr>
          <a:xfrm flipH="1">
            <a:off x="689622" y="140179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" name="Google Shape;448;p61">
            <a:extLst>
              <a:ext uri="{FF2B5EF4-FFF2-40B4-BE49-F238E27FC236}">
                <a16:creationId xmlns:a16="http://schemas.microsoft.com/office/drawing/2014/main" id="{C8D560B0-8133-D83E-71DB-969B44A164D0}"/>
              </a:ext>
            </a:extLst>
          </p:cNvPr>
          <p:cNvSpPr txBox="1">
            <a:spLocks/>
          </p:cNvSpPr>
          <p:nvPr/>
        </p:nvSpPr>
        <p:spPr>
          <a:xfrm flipH="1">
            <a:off x="701843" y="15240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Squada One"/>
              </a:rPr>
              <a:t>Persona</a:t>
            </a:r>
          </a:p>
          <a:p>
            <a:pPr algn="ctr"/>
            <a:endParaRPr lang="pt-BR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3485F7E-E9B6-14F7-FDD9-E9FDAF4B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81" y="1040907"/>
            <a:ext cx="3886200" cy="33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8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A28716D-6B3C-99B6-538B-0AF70122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73" y="963801"/>
            <a:ext cx="6819254" cy="3215898"/>
          </a:xfrm>
          <a:prstGeom prst="rect">
            <a:avLst/>
          </a:prstGeom>
        </p:spPr>
      </p:pic>
      <p:sp>
        <p:nvSpPr>
          <p:cNvPr id="4" name="Google Shape;448;p61">
            <a:extLst>
              <a:ext uri="{FF2B5EF4-FFF2-40B4-BE49-F238E27FC236}">
                <a16:creationId xmlns:a16="http://schemas.microsoft.com/office/drawing/2014/main" id="{3E8ADED0-BA83-ABC9-5A63-680A2CC3F743}"/>
              </a:ext>
            </a:extLst>
          </p:cNvPr>
          <p:cNvSpPr txBox="1">
            <a:spLocks/>
          </p:cNvSpPr>
          <p:nvPr/>
        </p:nvSpPr>
        <p:spPr>
          <a:xfrm flipH="1">
            <a:off x="549443" y="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Squada One"/>
                <a:cs typeface="Times New Roman"/>
              </a:rPr>
              <a:t>Mídia Social</a:t>
            </a:r>
            <a:endParaRPr lang="en-US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9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35046F8-BBDF-6306-83A4-A7D054CCE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5" b="4934"/>
          <a:stretch/>
        </p:blipFill>
        <p:spPr>
          <a:xfrm>
            <a:off x="309824" y="278000"/>
            <a:ext cx="2433518" cy="4587499"/>
          </a:xfrm>
          <a:prstGeom prst="rect">
            <a:avLst/>
          </a:prstGeom>
        </p:spPr>
      </p:pic>
      <p:pic>
        <p:nvPicPr>
          <p:cNvPr id="6" name="Imagem 5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A45971B1-45A6-435A-99A2-DE9466B42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54" b="4029"/>
          <a:stretch/>
        </p:blipFill>
        <p:spPr>
          <a:xfrm>
            <a:off x="3355241" y="277999"/>
            <a:ext cx="2433518" cy="4587499"/>
          </a:xfrm>
          <a:prstGeom prst="rect">
            <a:avLst/>
          </a:prstGeom>
        </p:spPr>
      </p:pic>
      <p:pic>
        <p:nvPicPr>
          <p:cNvPr id="10" name="Imagem 9" descr="Diagrama&#10;&#10;Descrição gerada automaticamente com confiança baixa">
            <a:extLst>
              <a:ext uri="{FF2B5EF4-FFF2-40B4-BE49-F238E27FC236}">
                <a16:creationId xmlns:a16="http://schemas.microsoft.com/office/drawing/2014/main" id="{0D82245A-A995-5E65-42F6-79FE04B59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10"/>
          <a:stretch/>
        </p:blipFill>
        <p:spPr>
          <a:xfrm>
            <a:off x="6400658" y="277999"/>
            <a:ext cx="2433518" cy="4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4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FE8B4323-B395-EECB-74DB-19C42F57C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1" b="3729"/>
          <a:stretch/>
        </p:blipFill>
        <p:spPr>
          <a:xfrm>
            <a:off x="6408407" y="332246"/>
            <a:ext cx="2433518" cy="4587499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D0B0925-F805-A662-4DA4-F74F5D36E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10" b="3898"/>
          <a:stretch/>
        </p:blipFill>
        <p:spPr>
          <a:xfrm>
            <a:off x="3436394" y="278000"/>
            <a:ext cx="2433518" cy="4587500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BA58C9F-4D69-C15F-78E2-66ADFB31E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29" b="3329"/>
          <a:stretch/>
        </p:blipFill>
        <p:spPr>
          <a:xfrm>
            <a:off x="464382" y="278000"/>
            <a:ext cx="2433518" cy="4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1D6F69AB-12C8-8475-92CE-64AC25CA05EF}"/>
              </a:ext>
            </a:extLst>
          </p:cNvPr>
          <p:cNvSpPr txBox="1">
            <a:spLocks/>
          </p:cNvSpPr>
          <p:nvPr/>
        </p:nvSpPr>
        <p:spPr>
          <a:xfrm flipH="1">
            <a:off x="630788" y="1886962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tx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Lições aprendidas </a:t>
            </a:r>
            <a:endParaRPr lang="pt-BR" sz="3600" dirty="0">
              <a:solidFill>
                <a:schemeClr val="tx1"/>
              </a:solidFill>
              <a:latin typeface="Squada One" panose="020B0604020202020204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28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A</a:t>
            </a:r>
            <a:r>
              <a:rPr lang="en" dirty="0">
                <a:solidFill>
                  <a:srgbClr val="FF0000"/>
                </a:solidFill>
              </a:rPr>
              <a:t>G</a:t>
            </a:r>
            <a:r>
              <a:rPr lang="en" dirty="0">
                <a:solidFill>
                  <a:srgbClr val="0070C0"/>
                </a:solidFill>
              </a:rPr>
              <a:t>R</a:t>
            </a:r>
            <a:r>
              <a:rPr lang="en" dirty="0">
                <a:solidFill>
                  <a:schemeClr val="tx1"/>
                </a:solidFill>
              </a:rPr>
              <a:t>ADECIMENTOS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3257400" y="152207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Diogo de Souza Barbosa</a:t>
            </a:r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435252" y="153473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Daniela Farias Pessoa</a:t>
            </a:r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5500703" y="1782454"/>
            <a:ext cx="33809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         Ezequiel Guilherme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       Costa Gonçalves</a:t>
            </a:r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064221" y="484109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INTEGRANTES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68" name="Google Shape;468;p62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Hexágono 24">
            <a:extLst>
              <a:ext uri="{FF2B5EF4-FFF2-40B4-BE49-F238E27FC236}">
                <a16:creationId xmlns:a16="http://schemas.microsoft.com/office/drawing/2014/main" id="{FDCC496B-F68B-9D25-3C8A-0C7604F1FA1A}"/>
              </a:ext>
            </a:extLst>
          </p:cNvPr>
          <p:cNvSpPr/>
          <p:nvPr/>
        </p:nvSpPr>
        <p:spPr>
          <a:xfrm rot="5400000">
            <a:off x="454072" y="2716843"/>
            <a:ext cx="2360147" cy="1753799"/>
          </a:xfrm>
          <a:prstGeom prst="hexagon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42F0DEA1-5BCD-4A18-D740-D2510173C51C}"/>
              </a:ext>
            </a:extLst>
          </p:cNvPr>
          <p:cNvSpPr/>
          <p:nvPr/>
        </p:nvSpPr>
        <p:spPr>
          <a:xfrm rot="5400000">
            <a:off x="3318353" y="2716843"/>
            <a:ext cx="2360147" cy="1753799"/>
          </a:xfrm>
          <a:prstGeom prst="hexagon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0ECE04CE-51BC-2AF1-15E8-5A74C7E77831}"/>
              </a:ext>
            </a:extLst>
          </p:cNvPr>
          <p:cNvSpPr/>
          <p:nvPr/>
        </p:nvSpPr>
        <p:spPr>
          <a:xfrm rot="5400000">
            <a:off x="6329781" y="2822478"/>
            <a:ext cx="2360147" cy="1753799"/>
          </a:xfrm>
          <a:prstGeom prst="hexagon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4;p62">
            <a:extLst>
              <a:ext uri="{FF2B5EF4-FFF2-40B4-BE49-F238E27FC236}">
                <a16:creationId xmlns:a16="http://schemas.microsoft.com/office/drawing/2014/main" id="{9E6605A0-D1C2-8C05-26E8-DA4CA3229533}"/>
              </a:ext>
            </a:extLst>
          </p:cNvPr>
          <p:cNvSpPr txBox="1">
            <a:spLocks/>
          </p:cNvSpPr>
          <p:nvPr/>
        </p:nvSpPr>
        <p:spPr>
          <a:xfrm>
            <a:off x="566710" y="145017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/>
              <a:t>Kauã Morais dos Santos</a:t>
            </a:r>
            <a:endParaRPr lang="pt-BR" dirty="0"/>
          </a:p>
        </p:txBody>
      </p:sp>
      <p:sp>
        <p:nvSpPr>
          <p:cNvPr id="3" name="Google Shape;455;p62">
            <a:extLst>
              <a:ext uri="{FF2B5EF4-FFF2-40B4-BE49-F238E27FC236}">
                <a16:creationId xmlns:a16="http://schemas.microsoft.com/office/drawing/2014/main" id="{972B0A36-5216-5D52-770F-ABEFE102D260}"/>
              </a:ext>
            </a:extLst>
          </p:cNvPr>
          <p:cNvSpPr txBox="1">
            <a:spLocks/>
          </p:cNvSpPr>
          <p:nvPr/>
        </p:nvSpPr>
        <p:spPr>
          <a:xfrm>
            <a:off x="3542399" y="163441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b="1" dirty="0"/>
              <a:t>Kevin Alexandre Flores Condori</a:t>
            </a:r>
            <a:endParaRPr lang="pt-BR" dirty="0"/>
          </a:p>
          <a:p>
            <a:pPr algn="ctr">
              <a:buClr>
                <a:schemeClr val="dk1"/>
              </a:buClr>
              <a:buSzPts val="1100"/>
            </a:pPr>
            <a:endParaRPr lang="en-US" dirty="0"/>
          </a:p>
        </p:txBody>
      </p:sp>
      <p:cxnSp>
        <p:nvCxnSpPr>
          <p:cNvPr id="11" name="Google Shape;468;p62">
            <a:extLst>
              <a:ext uri="{FF2B5EF4-FFF2-40B4-BE49-F238E27FC236}">
                <a16:creationId xmlns:a16="http://schemas.microsoft.com/office/drawing/2014/main" id="{6FFBBE90-6A0C-6D0A-FFD8-7EF75F049F73}"/>
              </a:ext>
            </a:extLst>
          </p:cNvPr>
          <p:cNvCxnSpPr/>
          <p:nvPr/>
        </p:nvCxnSpPr>
        <p:spPr>
          <a:xfrm>
            <a:off x="2273400" y="4048600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54;p62">
            <a:extLst>
              <a:ext uri="{FF2B5EF4-FFF2-40B4-BE49-F238E27FC236}">
                <a16:creationId xmlns:a16="http://schemas.microsoft.com/office/drawing/2014/main" id="{5B21BC9F-3E53-CCB0-C3F7-3E38DA4129D6}"/>
              </a:ext>
            </a:extLst>
          </p:cNvPr>
          <p:cNvSpPr txBox="1">
            <a:spLocks/>
          </p:cNvSpPr>
          <p:nvPr/>
        </p:nvSpPr>
        <p:spPr>
          <a:xfrm>
            <a:off x="6058646" y="19046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b="1" dirty="0"/>
              <a:t>Rodrigo Junior Rodrigues de Moura Silva</a:t>
            </a:r>
            <a:endParaRPr lang="pt-BR" dirty="0"/>
          </a:p>
          <a:p>
            <a:pPr algn="ctr">
              <a:buClr>
                <a:schemeClr val="dk1"/>
              </a:buClr>
              <a:buSzPts val="1100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444D0606-A972-F3C1-62AF-07D4DB10D008}"/>
              </a:ext>
            </a:extLst>
          </p:cNvPr>
          <p:cNvSpPr/>
          <p:nvPr/>
        </p:nvSpPr>
        <p:spPr>
          <a:xfrm rot="5400000">
            <a:off x="6193173" y="2765931"/>
            <a:ext cx="2360147" cy="1753799"/>
          </a:xfrm>
          <a:prstGeom prst="hexagon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E152132D-ACBE-8E1F-DB25-ABA2906A91AB}"/>
              </a:ext>
            </a:extLst>
          </p:cNvPr>
          <p:cNvSpPr/>
          <p:nvPr/>
        </p:nvSpPr>
        <p:spPr>
          <a:xfrm rot="5400000">
            <a:off x="526553" y="2785637"/>
            <a:ext cx="2360147" cy="1753799"/>
          </a:xfrm>
          <a:prstGeom prst="hexagon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72DC6552-3BB4-E062-99F7-460DBB226B0B}"/>
              </a:ext>
            </a:extLst>
          </p:cNvPr>
          <p:cNvSpPr/>
          <p:nvPr/>
        </p:nvSpPr>
        <p:spPr>
          <a:xfrm rot="5400000">
            <a:off x="3391926" y="2765932"/>
            <a:ext cx="2360147" cy="1753799"/>
          </a:xfrm>
          <a:prstGeom prst="hexagon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627220D6-45D1-C811-A0C3-B09C92FA84F1}"/>
              </a:ext>
            </a:extLst>
          </p:cNvPr>
          <p:cNvSpPr txBox="1">
            <a:spLocks/>
          </p:cNvSpPr>
          <p:nvPr/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Squada One"/>
              </a:rPr>
              <a:t>Justificativa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D238C-20A3-9F87-5F17-08D51ED0BA74}"/>
              </a:ext>
            </a:extLst>
          </p:cNvPr>
          <p:cNvSpPr txBox="1"/>
          <p:nvPr/>
        </p:nvSpPr>
        <p:spPr>
          <a:xfrm>
            <a:off x="1642169" y="1529785"/>
            <a:ext cx="6168571" cy="8708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202124"/>
                </a:solidFill>
                <a:latin typeface="Squada One" panose="020B0604020202020204" charset="0"/>
              </a:rPr>
              <a:t>Segundo uma reportagem da CNN, o s</a:t>
            </a:r>
            <a:r>
              <a:rPr lang="pt-BR" sz="1800" dirty="0">
                <a:latin typeface="Squada One" panose="020B0604020202020204" charset="0"/>
              </a:rPr>
              <a:t>etor de tecnologia foi o que mais cresceu durante a pandemia, sendo por volta de 60%.</a:t>
            </a:r>
            <a:endParaRPr lang="en-US" sz="1800" dirty="0">
              <a:latin typeface="Squada One" panose="020B0604020202020204" charset="0"/>
            </a:endParaRPr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15199311-C0DC-3F83-70EA-614B206B7E8B}"/>
              </a:ext>
            </a:extLst>
          </p:cNvPr>
          <p:cNvSpPr txBox="1"/>
          <p:nvPr/>
        </p:nvSpPr>
        <p:spPr>
          <a:xfrm>
            <a:off x="1480423" y="4171625"/>
            <a:ext cx="6944948" cy="611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latin typeface="Squada One" panose="020B0604020202020204" charset="0"/>
              </a:rPr>
              <a:t>https://www.cnnbrasil.com.br/business/setor-de-tecnologia-cresce-mais-de-60-durante-a-pandemia-aponta-estudo/</a:t>
            </a:r>
            <a:endParaRPr lang="en-US" sz="1200"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3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99"/>
            </a:gs>
            <a:gs pos="34000">
              <a:schemeClr val="bg1"/>
            </a:gs>
          </a:gsLst>
          <a:lin ang="5400012" scaled="0"/>
          <a:tileRect/>
        </a:gra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LOGOTIPO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2000B8-FB8C-52BB-F78D-5CD0C7F14363}"/>
              </a:ext>
            </a:extLst>
          </p:cNvPr>
          <p:cNvSpPr txBox="1"/>
          <p:nvPr/>
        </p:nvSpPr>
        <p:spPr>
          <a:xfrm>
            <a:off x="280219" y="3156156"/>
            <a:ext cx="131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quada One" panose="020B0604020202020204" charset="0"/>
              </a:rPr>
              <a:t>Extensão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8479A29-B4B9-A5F1-9E80-FE41AD1E6F55}"/>
              </a:ext>
            </a:extLst>
          </p:cNvPr>
          <p:cNvCxnSpPr/>
          <p:nvPr/>
        </p:nvCxnSpPr>
        <p:spPr>
          <a:xfrm flipV="1">
            <a:off x="1600200" y="2765323"/>
            <a:ext cx="715297" cy="2875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46E4376-E610-A144-631D-D76AFBA4A22E}"/>
              </a:ext>
            </a:extLst>
          </p:cNvPr>
          <p:cNvCxnSpPr>
            <a:cxnSpLocks/>
          </p:cNvCxnSpPr>
          <p:nvPr/>
        </p:nvCxnSpPr>
        <p:spPr>
          <a:xfrm flipV="1">
            <a:off x="3241304" y="2765323"/>
            <a:ext cx="0" cy="909468"/>
          </a:xfrm>
          <a:prstGeom prst="straightConnector1">
            <a:avLst/>
          </a:prstGeom>
          <a:ln w="28575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FC8595-74B2-2A40-9CB8-A8320F2D965F}"/>
              </a:ext>
            </a:extLst>
          </p:cNvPr>
          <p:cNvSpPr txBox="1"/>
          <p:nvPr/>
        </p:nvSpPr>
        <p:spPr>
          <a:xfrm>
            <a:off x="3969774" y="3389371"/>
            <a:ext cx="359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quada One" panose="020B0604020202020204" charset="0"/>
              </a:rPr>
              <a:t>Abreviação de nosso Slogan: Inove novamente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46F29F-4AAB-F379-EAFC-E6DA6BAEF1CD}"/>
              </a:ext>
            </a:extLst>
          </p:cNvPr>
          <p:cNvSpPr txBox="1"/>
          <p:nvPr/>
        </p:nvSpPr>
        <p:spPr>
          <a:xfrm>
            <a:off x="2815017" y="3700140"/>
            <a:ext cx="115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quada One" panose="020B0604020202020204" charset="0"/>
              </a:rPr>
              <a:t>Junção de dois NN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DF423B8-9886-6D9B-15BA-67970821C1C0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909119"/>
            <a:ext cx="427703" cy="4832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23145B-56BF-A20B-2003-21F7C2E0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18" y="2002496"/>
            <a:ext cx="4904509" cy="76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61">
            <a:extLst>
              <a:ext uri="{FF2B5EF4-FFF2-40B4-BE49-F238E27FC236}">
                <a16:creationId xmlns:a16="http://schemas.microsoft.com/office/drawing/2014/main" id="{B7E31654-36F7-BDC9-4D6F-4FCF1D483F9B}"/>
              </a:ext>
            </a:extLst>
          </p:cNvPr>
          <p:cNvSpPr txBox="1">
            <a:spLocks/>
          </p:cNvSpPr>
          <p:nvPr/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Squada One" panose="020B0604020202020204" charset="0"/>
              </a:rPr>
              <a:t>ESTUDO DE MERCADO</a:t>
            </a: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2BD19E-3260-4BF1-7AC1-37D2E800B332}"/>
              </a:ext>
            </a:extLst>
          </p:cNvPr>
          <p:cNvSpPr txBox="1"/>
          <p:nvPr/>
        </p:nvSpPr>
        <p:spPr>
          <a:xfrm>
            <a:off x="624114" y="1350963"/>
            <a:ext cx="7895772" cy="1702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/>
                </a:solidFill>
                <a:effectLst/>
                <a:latin typeface="Squada One"/>
              </a:rPr>
              <a:t>Segundo um levantamento do Sebrae, 40% das empresas têm perfis em redes sociais e 70% usam WhatsApp, </a:t>
            </a:r>
            <a:r>
              <a:rPr lang="pt-BR" sz="1800" dirty="0">
                <a:solidFill>
                  <a:schemeClr val="tx1"/>
                </a:solidFill>
                <a:latin typeface="Squada One"/>
              </a:rPr>
              <a:t>mas</a:t>
            </a:r>
            <a:r>
              <a:rPr lang="pt-BR" sz="1800" i="0" dirty="0">
                <a:solidFill>
                  <a:schemeClr val="tx1"/>
                </a:solidFill>
                <a:effectLst/>
                <a:latin typeface="Squada One"/>
              </a:rPr>
              <a:t> somente 27% possuem site próprio.</a:t>
            </a:r>
            <a:r>
              <a:rPr lang="pt-BR" sz="1800" dirty="0">
                <a:solidFill>
                  <a:schemeClr val="tx1"/>
                </a:solidFill>
                <a:latin typeface="Squada One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Squada One"/>
              </a:rPr>
              <a:t>Porém a preferência por vendas e comunicação com clientes é pelo Facebook e </a:t>
            </a:r>
            <a:r>
              <a:rPr lang="pt-BR" sz="1800" dirty="0" err="1">
                <a:solidFill>
                  <a:schemeClr val="tx1"/>
                </a:solidFill>
                <a:latin typeface="Squada One"/>
              </a:rPr>
              <a:t>Whatsapp</a:t>
            </a:r>
            <a:r>
              <a:rPr lang="pt-BR" sz="1800" dirty="0">
                <a:solidFill>
                  <a:schemeClr val="tx1"/>
                </a:solidFill>
                <a:latin typeface="Squada One"/>
              </a:rPr>
              <a:t> que chega a 70%.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FC6871-4635-EC75-1CD6-A1F2B401B1D3}"/>
              </a:ext>
            </a:extLst>
          </p:cNvPr>
          <p:cNvSpPr txBox="1"/>
          <p:nvPr/>
        </p:nvSpPr>
        <p:spPr>
          <a:xfrm>
            <a:off x="1063413" y="1029547"/>
            <a:ext cx="554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Squada One" panose="020B060402020202020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D5619F-965B-6D5C-2ABA-ADC6211910C3}"/>
              </a:ext>
            </a:extLst>
          </p:cNvPr>
          <p:cNvSpPr txBox="1"/>
          <p:nvPr/>
        </p:nvSpPr>
        <p:spPr>
          <a:xfrm>
            <a:off x="1063413" y="955040"/>
            <a:ext cx="7017174" cy="4019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necessidade de uma pesquisa de mercado é fundamental para que que as empresas se mantenham informadas sobre as últimas tendências de mercado, hábitos de compra de seu público, tecnologias em evolução e atividade da concorrência. Avaliando essas pesquisas, podemos abordar alguns problemas e soluções ao comprar um Template: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F95129-BCF6-6D61-7DCE-188E4FD620DD}"/>
              </a:ext>
            </a:extLst>
          </p:cNvPr>
          <p:cNvSpPr txBox="1"/>
          <p:nvPr/>
        </p:nvSpPr>
        <p:spPr>
          <a:xfrm>
            <a:off x="1266613" y="1320800"/>
            <a:ext cx="2838027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Vantagens: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Custo-benefício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ágil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Prazo de entrega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modelos de Template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FAE84B-57F0-AD6E-FE5F-5D7C5ACB0108}"/>
              </a:ext>
            </a:extLst>
          </p:cNvPr>
          <p:cNvSpPr txBox="1"/>
          <p:nvPr/>
        </p:nvSpPr>
        <p:spPr>
          <a:xfrm>
            <a:off x="4572000" y="1320800"/>
            <a:ext cx="4111413" cy="182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Desvantagens: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Limitado, não pode ser personalizado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 mesmo layout pode ser adquirido por diversas empresas</a:t>
            </a:r>
            <a:endParaRPr lang="pt-BR" sz="1600" dirty="0"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6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493</Words>
  <Application>Microsoft Office PowerPoint</Application>
  <PresentationFormat>On-screen Show (16:9)</PresentationFormat>
  <Paragraphs>67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 Startup by Slidesgo</vt:lpstr>
      <vt:lpstr>.INNOVAMENT</vt:lpstr>
      <vt:lpstr>PowerPoint Presentation</vt:lpstr>
      <vt:lpstr>Diogo de Souza Barbosa</vt:lpstr>
      <vt:lpstr>PowerPoint Presentation</vt:lpstr>
      <vt:lpstr>PowerPoint Presentation</vt:lpstr>
      <vt:lpstr>LOGOTIPO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INNOVAMENT</dc:title>
  <dc:creator>daniela farias</dc:creator>
  <cp:lastModifiedBy>daniela farias</cp:lastModifiedBy>
  <cp:revision>86</cp:revision>
  <dcterms:modified xsi:type="dcterms:W3CDTF">2022-12-08T14:27:41Z</dcterms:modified>
</cp:coreProperties>
</file>