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7" r:id="rId3"/>
    <p:sldId id="271" r:id="rId4"/>
    <p:sldId id="266" r:id="rId5"/>
    <p:sldId id="258" r:id="rId6"/>
    <p:sldId id="261" r:id="rId7"/>
    <p:sldId id="262" r:id="rId8"/>
    <p:sldId id="275" r:id="rId9"/>
    <p:sldId id="296" r:id="rId10"/>
    <p:sldId id="297" r:id="rId11"/>
    <p:sldId id="298" r:id="rId12"/>
    <p:sldId id="276" r:id="rId13"/>
    <p:sldId id="303" r:id="rId14"/>
    <p:sldId id="302" r:id="rId15"/>
    <p:sldId id="277" r:id="rId16"/>
    <p:sldId id="278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9" r:id="rId27"/>
    <p:sldId id="300" r:id="rId28"/>
    <p:sldId id="299" r:id="rId29"/>
    <p:sldId id="280" r:id="rId30"/>
    <p:sldId id="301" r:id="rId31"/>
    <p:sldId id="293" r:id="rId32"/>
    <p:sldId id="294" r:id="rId33"/>
    <p:sldId id="282" r:id="rId34"/>
    <p:sldId id="283" r:id="rId35"/>
    <p:sldId id="264" r:id="rId36"/>
    <p:sldId id="265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47FF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A18C7-8CF3-4202-BF31-3169CECB0324}" type="datetimeFigureOut">
              <a:rPr lang="pt-BR" smtClean="0"/>
              <a:pPr/>
              <a:t>18/06/2022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7FE47-F42E-4B3D-ABB1-F9B64A4476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7FE47-F42E-4B3D-ABB1-F9B64A44762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D91-B7CD-400F-A6A6-48CC2508BD8D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7A36-32E4-4D03-803D-8C10605CA9F8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F2AA-B81D-4788-8D47-071E04BD7295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827-EDDE-415D-9578-80B72ED44B4D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72B3-6A41-4273-9FCE-C47F578C21A2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0E61-DD59-4D16-A03D-7894A55A08BF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20F-EE7C-4C58-A120-8AA9448A45CC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17F8-1BBD-43AB-8D81-1648251685CF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823-1856-4419-ADC6-2577804617A4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B06-BADC-446E-8694-934B215E9CDF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FAFF-7FC6-42C2-BF08-B8EBD8CB5203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04C9-63EC-4256-8718-084AFFCD8EC0}" type="datetime1">
              <a:rPr lang="pt-BR" smtClean="0"/>
              <a:pPr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7704" y="692696"/>
            <a:ext cx="5256584" cy="1440160"/>
          </a:xfr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b="1" dirty="0" smtClean="0"/>
              <a:t>MAIS QUE PLANTAS</a:t>
            </a:r>
            <a:br>
              <a:rPr lang="pt-BR" b="1" dirty="0" smtClean="0"/>
            </a:br>
            <a:r>
              <a:rPr lang="pt-BR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Consultoria e Paisagismo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m 3" descr="logo_etec"/>
          <p:cNvPicPr/>
          <p:nvPr/>
        </p:nvPicPr>
        <p:blipFill>
          <a:blip r:embed="rId3" cstate="print"/>
          <a:srcRect l="3320" t="27261" r="8258" b="28369"/>
          <a:stretch>
            <a:fillRect/>
          </a:stretch>
        </p:blipFill>
        <p:spPr bwMode="auto">
          <a:xfrm>
            <a:off x="7160438" y="0"/>
            <a:ext cx="1983562" cy="63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851223" y="4941168"/>
            <a:ext cx="2601097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/>
              <a:t>Bruno Perdigão Santos</a:t>
            </a:r>
          </a:p>
          <a:p>
            <a:r>
              <a:rPr lang="pt-BR" b="1" dirty="0" err="1" smtClean="0"/>
              <a:t>Darlan</a:t>
            </a:r>
            <a:r>
              <a:rPr lang="pt-BR" b="1" dirty="0" smtClean="0"/>
              <a:t> </a:t>
            </a:r>
            <a:r>
              <a:rPr lang="pt-BR" b="1" dirty="0" err="1" smtClean="0"/>
              <a:t>Storto</a:t>
            </a:r>
            <a:endParaRPr lang="pt-BR" b="1" dirty="0" smtClean="0"/>
          </a:p>
          <a:p>
            <a:r>
              <a:rPr lang="pt-BR" b="1" dirty="0" smtClean="0"/>
              <a:t>Diego Gonçalves de Jesus</a:t>
            </a:r>
          </a:p>
          <a:p>
            <a:r>
              <a:rPr lang="pt-BR" b="1" dirty="0" smtClean="0"/>
              <a:t>Diogo de Souza Barbosa</a:t>
            </a:r>
          </a:p>
          <a:p>
            <a:r>
              <a:rPr lang="pt-BR" b="1" dirty="0" smtClean="0"/>
              <a:t>Fernanda Coelho da Silva</a:t>
            </a:r>
            <a:endParaRPr lang="pt-BR" b="1" dirty="0"/>
          </a:p>
        </p:txBody>
      </p:sp>
      <p:pic>
        <p:nvPicPr>
          <p:cNvPr id="102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144016"/>
            <a:ext cx="1706586" cy="1988840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264696" cy="17281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2000" b="1" smtClean="0">
                <a:solidFill>
                  <a:schemeClr val="tx1"/>
                </a:solidFill>
              </a:rPr>
              <a:t>Trabalho de Conclusão de Curso</a:t>
            </a:r>
            <a:endParaRPr lang="pt-BR" sz="1800" b="1" smtClean="0">
              <a:solidFill>
                <a:schemeClr val="tx1"/>
              </a:solidFill>
            </a:endParaRPr>
          </a:p>
          <a:p>
            <a:pPr algn="l"/>
            <a:r>
              <a:rPr lang="pt-BR" sz="1800" b="1" smtClean="0">
                <a:solidFill>
                  <a:schemeClr val="tx1"/>
                </a:solidFill>
              </a:rPr>
              <a:t>Disciplina:  </a:t>
            </a:r>
            <a:r>
              <a:rPr lang="pt-BR" sz="1800" smtClean="0">
                <a:solidFill>
                  <a:schemeClr val="tx1"/>
                </a:solidFill>
              </a:rPr>
              <a:t>Desenvolvimento do Trabalho de Conclusão de Curso;</a:t>
            </a:r>
          </a:p>
          <a:p>
            <a:pPr algn="l"/>
            <a:r>
              <a:rPr lang="pt-BR" sz="1800" b="1" smtClean="0">
                <a:solidFill>
                  <a:schemeClr val="tx1"/>
                </a:solidFill>
              </a:rPr>
              <a:t>Orientador: </a:t>
            </a:r>
            <a:r>
              <a:rPr lang="pt-BR" sz="1800" smtClean="0">
                <a:solidFill>
                  <a:schemeClr val="tx1"/>
                </a:solidFill>
              </a:rPr>
              <a:t>Prof° Julius Cesar José Capellini;</a:t>
            </a:r>
          </a:p>
          <a:p>
            <a:pPr algn="l"/>
            <a:r>
              <a:rPr lang="pt-BR" sz="1800" b="1" smtClean="0">
                <a:solidFill>
                  <a:schemeClr val="tx1"/>
                </a:solidFill>
              </a:rPr>
              <a:t>Curso:</a:t>
            </a:r>
            <a:r>
              <a:rPr lang="pt-BR" sz="1800" smtClean="0">
                <a:solidFill>
                  <a:schemeClr val="tx1"/>
                </a:solidFill>
              </a:rPr>
              <a:t> Técnico em Desenvolvimento de Sistemas;</a:t>
            </a:r>
          </a:p>
          <a:p>
            <a:pPr algn="l"/>
            <a:r>
              <a:rPr lang="pt-BR" sz="1800" b="1" smtClean="0">
                <a:solidFill>
                  <a:schemeClr val="tx1"/>
                </a:solidFill>
              </a:rPr>
              <a:t>ETEC: </a:t>
            </a:r>
            <a:r>
              <a:rPr lang="pt-BR" sz="1800" smtClean="0">
                <a:solidFill>
                  <a:schemeClr val="tx1"/>
                </a:solidFill>
              </a:rPr>
              <a:t>Centro Paula Souza.</a:t>
            </a:r>
            <a:endParaRPr lang="pt-BR" sz="1800" dirty="0" smtClean="0">
              <a:solidFill>
                <a:schemeClr val="tx1"/>
              </a:solidFill>
            </a:endParaRPr>
          </a:p>
        </p:txBody>
      </p:sp>
      <p:pic>
        <p:nvPicPr>
          <p:cNvPr id="10" name="Imagem 9" descr="integrant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6136" y="4869160"/>
            <a:ext cx="2857872" cy="17553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453650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6. Mapeamento de Processos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10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251520" y="1196752"/>
            <a:ext cx="45365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Cadastro de Produtos</a:t>
            </a:r>
            <a:endParaRPr lang="pt-BR" sz="2400" b="1" dirty="0"/>
          </a:p>
        </p:txBody>
      </p:sp>
      <p:pic>
        <p:nvPicPr>
          <p:cNvPr id="9" name="Imagem 8" descr="Cadastro de Produ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988840"/>
            <a:ext cx="9108703" cy="4320480"/>
          </a:xfrm>
          <a:prstGeom prst="rect">
            <a:avLst/>
          </a:prstGeom>
        </p:spPr>
      </p:pic>
      <p:pic>
        <p:nvPicPr>
          <p:cNvPr id="10" name="Imagem 9" descr="biz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1052736"/>
            <a:ext cx="2387340" cy="6480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453650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6. Mapeamento de Processos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11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251520" y="1196752"/>
            <a:ext cx="45365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Compra de Produtos</a:t>
            </a:r>
            <a:endParaRPr lang="pt-BR" sz="2400" b="1" dirty="0"/>
          </a:p>
        </p:txBody>
      </p:sp>
      <p:pic>
        <p:nvPicPr>
          <p:cNvPr id="9" name="Imagem 8" descr="Compra de Produ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8840"/>
            <a:ext cx="9144000" cy="3888432"/>
          </a:xfrm>
          <a:prstGeom prst="rect">
            <a:avLst/>
          </a:prstGeom>
        </p:spPr>
      </p:pic>
      <p:pic>
        <p:nvPicPr>
          <p:cNvPr id="10" name="Imagem 9" descr="biz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1052736"/>
            <a:ext cx="2387340" cy="6480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0405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7. Levantamento de Requisitos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12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6C6B6E79-0A1D-05BF-2FF2-8D190F9185A1}"/>
              </a:ext>
            </a:extLst>
          </p:cNvPr>
          <p:cNvSpPr txBox="1"/>
          <p:nvPr/>
        </p:nvSpPr>
        <p:spPr>
          <a:xfrm>
            <a:off x="251520" y="1412776"/>
            <a:ext cx="864096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pt-BR" sz="2000" b="1" dirty="0"/>
              <a:t>W</a:t>
            </a:r>
            <a:r>
              <a:rPr lang="pt-BR" sz="2000" b="1" i="0" dirty="0">
                <a:effectLst/>
              </a:rPr>
              <a:t>eb Site </a:t>
            </a:r>
            <a:endParaRPr lang="pt-BR" sz="2000" b="1" i="0" dirty="0" smtClean="0">
              <a:effectLst/>
            </a:endParaRPr>
          </a:p>
          <a:p>
            <a:pPr marL="342900" indent="-342900"/>
            <a:r>
              <a:rPr lang="pt-BR" sz="2000" dirty="0" smtClean="0"/>
              <a:t>1. Apresentação da empresa e informações sobre o segmento;</a:t>
            </a:r>
          </a:p>
          <a:p>
            <a:pPr marL="285750" indent="-285750"/>
            <a:r>
              <a:rPr lang="pt-BR" sz="2000" b="0" i="0" dirty="0" smtClean="0">
                <a:effectLst/>
              </a:rPr>
              <a:t>2. </a:t>
            </a:r>
            <a:r>
              <a:rPr lang="pt-BR" sz="2000" dirty="0" smtClean="0"/>
              <a:t>C</a:t>
            </a:r>
            <a:r>
              <a:rPr lang="pt-BR" sz="2000" b="0" i="0" dirty="0" smtClean="0">
                <a:effectLst/>
              </a:rPr>
              <a:t>adastro para utilização do aplicativo </a:t>
            </a:r>
            <a:r>
              <a:rPr lang="pt-BR" sz="2000" b="0" i="0" dirty="0" err="1" smtClean="0">
                <a:effectLst/>
              </a:rPr>
              <a:t>mobile</a:t>
            </a:r>
            <a:r>
              <a:rPr lang="pt-BR" sz="2000" b="0" i="0" dirty="0" smtClean="0">
                <a:effectLst/>
              </a:rPr>
              <a:t> e compras na loja online;</a:t>
            </a:r>
          </a:p>
          <a:p>
            <a:pPr marL="285750" indent="-285750"/>
            <a:r>
              <a:rPr lang="pt-BR" sz="2000" dirty="0" smtClean="0"/>
              <a:t>3. Loja online para venda de produtos (</a:t>
            </a:r>
            <a:r>
              <a:rPr lang="pt-BR" sz="2000" dirty="0" err="1" smtClean="0"/>
              <a:t>kokedamas</a:t>
            </a:r>
            <a:r>
              <a:rPr lang="pt-BR" sz="2000" dirty="0" smtClean="0"/>
              <a:t>);</a:t>
            </a:r>
            <a:endParaRPr lang="pt-BR" sz="2000" b="0" i="0" dirty="0" smtClean="0">
              <a:effectLst/>
            </a:endParaRPr>
          </a:p>
          <a:p>
            <a:pPr marL="285750" indent="-285750"/>
            <a:r>
              <a:rPr lang="pt-BR" sz="2000" dirty="0" smtClean="0"/>
              <a:t>4. Visualização do FAQ para esclarecimento de dúvidas.</a:t>
            </a:r>
            <a:endParaRPr lang="pt-BR" sz="2000" b="0" i="0" dirty="0">
              <a:effectLst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="" xmlns:a16="http://schemas.microsoft.com/office/drawing/2014/main" id="{F2F7540C-35BC-4450-521F-D7B91F147D4B}"/>
              </a:ext>
            </a:extLst>
          </p:cNvPr>
          <p:cNvSpPr txBox="1"/>
          <p:nvPr/>
        </p:nvSpPr>
        <p:spPr>
          <a:xfrm>
            <a:off x="251520" y="3794264"/>
            <a:ext cx="864096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/>
              <a:t>A</a:t>
            </a:r>
            <a:r>
              <a:rPr lang="pt-BR" sz="2000" b="1" dirty="0">
                <a:effectLst/>
              </a:rPr>
              <a:t>plicação </a:t>
            </a:r>
            <a:r>
              <a:rPr lang="pt-BR" sz="2000" b="1" dirty="0" err="1"/>
              <a:t>M</a:t>
            </a:r>
            <a:r>
              <a:rPr lang="pt-BR" sz="2000" b="1" dirty="0" err="1">
                <a:effectLst/>
              </a:rPr>
              <a:t>obile</a:t>
            </a:r>
            <a:r>
              <a:rPr lang="pt-BR" sz="2000" b="1" dirty="0">
                <a:effectLst/>
              </a:rPr>
              <a:t> </a:t>
            </a:r>
            <a:endParaRPr lang="pt-BR" sz="2000" b="1" dirty="0" smtClean="0">
              <a:effectLst/>
            </a:endParaRPr>
          </a:p>
          <a:p>
            <a:pPr marL="342900" indent="-342900">
              <a:buAutoNum type="arabicPeriod"/>
            </a:pPr>
            <a:r>
              <a:rPr lang="pt-BR" sz="2000" dirty="0" smtClean="0">
                <a:effectLst/>
              </a:rPr>
              <a:t>Cliente </a:t>
            </a:r>
            <a:r>
              <a:rPr lang="pt-BR" sz="2000" dirty="0">
                <a:effectLst/>
              </a:rPr>
              <a:t>poderá </a:t>
            </a:r>
            <a:r>
              <a:rPr lang="pt-BR" sz="2000" dirty="0" smtClean="0">
                <a:effectLst/>
              </a:rPr>
              <a:t>cadastrar e alterar informações de </a:t>
            </a:r>
            <a:r>
              <a:rPr lang="pt-BR" sz="2000" dirty="0">
                <a:effectLst/>
              </a:rPr>
              <a:t>suas </a:t>
            </a:r>
            <a:r>
              <a:rPr lang="pt-BR" sz="2000" dirty="0" smtClean="0">
                <a:effectLst/>
              </a:rPr>
              <a:t>plantas;</a:t>
            </a:r>
            <a:endParaRPr lang="pt-BR" sz="2000" dirty="0" smtClean="0"/>
          </a:p>
          <a:p>
            <a:pPr marL="342900" indent="-342900">
              <a:buAutoNum type="arabicPeriod"/>
            </a:pPr>
            <a:r>
              <a:rPr lang="pt-BR" sz="2000" dirty="0" smtClean="0"/>
              <a:t>I</a:t>
            </a:r>
            <a:r>
              <a:rPr lang="pt-BR" sz="2000" dirty="0" smtClean="0">
                <a:effectLst/>
              </a:rPr>
              <a:t>nformações sobre plantas ornamentais, características e requisitos sobre o manejo e cultivo;</a:t>
            </a:r>
            <a:endParaRPr lang="pt-BR" sz="2000" dirty="0" smtClean="0"/>
          </a:p>
          <a:p>
            <a:pPr marL="342900" indent="-342900">
              <a:buAutoNum type="arabicPeriod"/>
            </a:pPr>
            <a:r>
              <a:rPr lang="pt-BR" sz="2000" dirty="0" smtClean="0"/>
              <a:t>I</a:t>
            </a:r>
            <a:r>
              <a:rPr lang="pt-BR" sz="2000" dirty="0" smtClean="0">
                <a:effectLst/>
              </a:rPr>
              <a:t>nformações sobre as principais pragas, doenças ou problemas que acometem as plantas ornamentais.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0405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7. Levantamento de Requisitos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13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10" name="TextBox 11">
            <a:extLst>
              <a:ext uri="{FF2B5EF4-FFF2-40B4-BE49-F238E27FC236}">
                <a16:creationId xmlns="" xmlns:a16="http://schemas.microsoft.com/office/drawing/2014/main" id="{E407D158-8569-1A80-C548-DCAE2F41C36A}"/>
              </a:ext>
            </a:extLst>
          </p:cNvPr>
          <p:cNvSpPr txBox="1"/>
          <p:nvPr/>
        </p:nvSpPr>
        <p:spPr>
          <a:xfrm>
            <a:off x="251521" y="1484784"/>
            <a:ext cx="864096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i="0" dirty="0">
                <a:effectLst/>
              </a:rPr>
              <a:t>Aplicação Desktop </a:t>
            </a:r>
            <a:endParaRPr lang="pt-BR" sz="2000" b="1" i="0" dirty="0" smtClean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000" b="0" i="0" dirty="0" smtClean="0">
                <a:effectLst/>
              </a:rPr>
              <a:t>Cadastro e manutenção </a:t>
            </a:r>
            <a:r>
              <a:rPr lang="pt-BR" sz="2000" b="0" i="0" dirty="0">
                <a:effectLst/>
              </a:rPr>
              <a:t>de </a:t>
            </a:r>
            <a:r>
              <a:rPr lang="pt-BR" sz="2000" b="0" i="0" dirty="0" smtClean="0">
                <a:effectLst/>
              </a:rPr>
              <a:t>Clientes (ou atualização quando requisitada); </a:t>
            </a:r>
            <a:endParaRPr lang="pt-BR" sz="2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000" b="0" i="0" dirty="0">
                <a:effectLst/>
              </a:rPr>
              <a:t>Cadastro </a:t>
            </a:r>
            <a:r>
              <a:rPr lang="pt-BR" sz="2000" b="0" i="0" dirty="0" smtClean="0">
                <a:effectLst/>
              </a:rPr>
              <a:t>e manutenção de Plantas Ornamentais e </a:t>
            </a:r>
            <a:r>
              <a:rPr lang="pt-BR" sz="2000" b="0" i="0" dirty="0">
                <a:effectLst/>
              </a:rPr>
              <a:t>Pragas e </a:t>
            </a:r>
            <a:r>
              <a:rPr lang="pt-BR" sz="2000" b="0" i="0" dirty="0" smtClean="0">
                <a:effectLst/>
              </a:rPr>
              <a:t>Doenças (Repositório das Informações); </a:t>
            </a:r>
            <a:endParaRPr lang="pt-BR" sz="2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000" b="0" i="0" dirty="0" smtClean="0">
                <a:effectLst/>
              </a:rPr>
              <a:t>Cadastro e manutenção  </a:t>
            </a:r>
            <a:r>
              <a:rPr lang="pt-BR" sz="2000" b="0" i="0" dirty="0">
                <a:effectLst/>
              </a:rPr>
              <a:t>do </a:t>
            </a:r>
            <a:r>
              <a:rPr lang="pt-BR" sz="2000" b="0" i="0" dirty="0" smtClean="0">
                <a:effectLst/>
              </a:rPr>
              <a:t>Administrador, Funcionários, Produtos e FAQ;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Funcionalidade de relatório de informações relevantes.</a:t>
            </a:r>
            <a:endParaRPr lang="pt-BR" sz="2000" b="0" i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35283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8. Regras de Negócio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14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51520" y="1700808"/>
            <a:ext cx="864096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152400"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Conteúdos claros e objetivos;</a:t>
            </a:r>
          </a:p>
          <a:p>
            <a:pPr marL="152400"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Canais de dúvida através do e-mail e </a:t>
            </a:r>
            <a:r>
              <a:rPr lang="pt-BR" sz="20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WhatsApp</a:t>
            </a: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endParaRPr lang="pt-BR" sz="2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1124744"/>
            <a:ext cx="432048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4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Informações do site e aplicativo:</a:t>
            </a:r>
            <a:endParaRPr lang="pt-BR" sz="24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3513202"/>
            <a:ext cx="864096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152400">
              <a:buFont typeface="Arial" pitchFamily="34" charset="0"/>
              <a:buChar char="•"/>
              <a:defRPr/>
            </a:pPr>
            <a:r>
              <a:rPr lang="pt-BR" sz="2000" dirty="0" smtClean="0">
                <a:cs typeface="Arial" panose="020B0604020202020204" pitchFamily="34" charset="0"/>
              </a:rPr>
              <a:t> O cadastro deve ser realizado de forma completa, contendo Nome </a:t>
            </a:r>
            <a:r>
              <a:rPr lang="pt-BR" sz="2000" dirty="0" smtClean="0">
                <a:cs typeface="Arial" panose="020B0604020202020204" pitchFamily="34" charset="0"/>
              </a:rPr>
              <a:t>e Sobrenome</a:t>
            </a:r>
            <a:r>
              <a:rPr lang="pt-BR" sz="2000" dirty="0" smtClean="0">
                <a:cs typeface="Arial" panose="020B0604020202020204" pitchFamily="34" charset="0"/>
              </a:rPr>
              <a:t>, Nome de </a:t>
            </a:r>
            <a:r>
              <a:rPr lang="pt-BR" sz="2000" dirty="0" err="1" smtClean="0">
                <a:cs typeface="Arial" panose="020B0604020202020204" pitchFamily="34" charset="0"/>
              </a:rPr>
              <a:t>Login</a:t>
            </a:r>
            <a:r>
              <a:rPr lang="pt-BR" sz="2000" dirty="0" smtClean="0">
                <a:cs typeface="Arial" panose="020B0604020202020204" pitchFamily="34" charset="0"/>
              </a:rPr>
              <a:t>, </a:t>
            </a:r>
            <a:r>
              <a:rPr lang="pt-BR" sz="2000" dirty="0" smtClean="0">
                <a:cs typeface="Arial" panose="020B0604020202020204" pitchFamily="34" charset="0"/>
              </a:rPr>
              <a:t>Senha, </a:t>
            </a:r>
            <a:r>
              <a:rPr lang="pt-BR" sz="2000" dirty="0" smtClean="0">
                <a:cs typeface="Arial" panose="020B0604020202020204" pitchFamily="34" charset="0"/>
              </a:rPr>
              <a:t>Email, Telefone</a:t>
            </a:r>
            <a:r>
              <a:rPr lang="pt-BR" sz="2000" dirty="0" smtClean="0">
                <a:cs typeface="Arial" panose="020B0604020202020204" pitchFamily="34" charset="0"/>
              </a:rPr>
              <a:t>, CPF, Endereço completo.</a:t>
            </a:r>
            <a:endParaRPr lang="pt-BR" sz="2000" dirty="0"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51520" y="2865130"/>
            <a:ext cx="144016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Cadastro:</a:t>
            </a:r>
            <a:endParaRPr lang="pt-BR" sz="2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5313402"/>
            <a:ext cx="864096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152400">
              <a:buFont typeface="Arial" pitchFamily="34" charset="0"/>
              <a:buChar char="•"/>
              <a:defRPr/>
            </a:pPr>
            <a:r>
              <a:rPr lang="pt-BR" sz="2000" dirty="0" smtClean="0">
                <a:cs typeface="Arial" panose="020B0604020202020204" pitchFamily="34" charset="0"/>
              </a:rPr>
              <a:t> Para </a:t>
            </a:r>
            <a:r>
              <a:rPr lang="pt-BR" sz="2000" dirty="0" smtClean="0">
                <a:cs typeface="Arial" panose="020B0604020202020204" pitchFamily="34" charset="0"/>
              </a:rPr>
              <a:t>realizar compras na web e/ou utilizar o </a:t>
            </a:r>
            <a:r>
              <a:rPr lang="pt-BR" sz="2000" dirty="0" err="1" smtClean="0">
                <a:cs typeface="Arial" panose="020B0604020202020204" pitchFamily="34" charset="0"/>
              </a:rPr>
              <a:t>app</a:t>
            </a:r>
            <a:r>
              <a:rPr lang="pt-BR" sz="2000" dirty="0" smtClean="0"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cs typeface="Arial" panose="020B0604020202020204" pitchFamily="34" charset="0"/>
              </a:rPr>
              <a:t>mobile</a:t>
            </a:r>
            <a:r>
              <a:rPr lang="pt-BR" sz="2000" dirty="0" smtClean="0">
                <a:cs typeface="Arial" panose="020B0604020202020204" pitchFamily="34" charset="0"/>
              </a:rPr>
              <a:t>, o usuário deve realizar seu </a:t>
            </a:r>
            <a:r>
              <a:rPr lang="pt-BR" sz="2000" dirty="0" err="1" smtClean="0">
                <a:cs typeface="Arial" panose="020B0604020202020204" pitchFamily="34" charset="0"/>
              </a:rPr>
              <a:t>login</a:t>
            </a:r>
            <a:r>
              <a:rPr lang="pt-BR" sz="2000" dirty="0" smtClean="0">
                <a:cs typeface="Arial" panose="020B0604020202020204" pitchFamily="34" charset="0"/>
              </a:rPr>
              <a:t> nas respectivas aplicações.</a:t>
            </a:r>
            <a:endParaRPr lang="pt-BR" sz="2000" dirty="0"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51520" y="4695527"/>
            <a:ext cx="266429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/>
              <a:t>Logado</a:t>
            </a:r>
            <a:r>
              <a:rPr lang="pt-BR" sz="2400" b="1" dirty="0" smtClean="0"/>
              <a:t> no Sistema: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35283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8. Regras de Negócio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15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251520" y="1628800"/>
            <a:ext cx="864096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152400"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As compras só serão possíveis através do site;</a:t>
            </a:r>
          </a:p>
          <a:p>
            <a:pPr marL="152400"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O cliente tem que ter o cadastro completo e </a:t>
            </a:r>
            <a:r>
              <a:rPr lang="pt-BR" sz="20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logado</a:t>
            </a: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para efetuar a compra;</a:t>
            </a:r>
          </a:p>
          <a:p>
            <a:pPr marL="152400">
              <a:buFont typeface="Arial" pitchFamily="34" charset="0"/>
              <a:buChar char="•"/>
              <a:defRPr/>
            </a:pP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O produto</a:t>
            </a: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só será </a:t>
            </a: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enviado </a:t>
            </a:r>
            <a:r>
              <a:rPr lang="pt-B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após o status de compra aprovado.</a:t>
            </a:r>
            <a:endParaRPr lang="pt-BR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51520" y="1052736"/>
            <a:ext cx="14401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Compras: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16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6409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1691680" y="6381328"/>
            <a:ext cx="6264696" cy="40011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pt-BR" sz="2000" dirty="0" smtClean="0"/>
              <a:t>Fonte: próprio autor - adaptado do SEBRAE </a:t>
            </a:r>
            <a:r>
              <a:rPr lang="pt-BR" sz="2000" dirty="0" err="1" smtClean="0"/>
              <a:t>Canvas</a:t>
            </a:r>
            <a:r>
              <a:rPr lang="pt-BR" sz="2000" dirty="0" smtClean="0"/>
              <a:t> (2022).</a:t>
            </a:r>
          </a:p>
        </p:txBody>
      </p:sp>
      <p:pic>
        <p:nvPicPr>
          <p:cNvPr id="10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17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15816" y="980728"/>
            <a:ext cx="3528392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Segmento de Mercado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2924944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(B) Pessoa ou empresa interessada em comprar projeto e consultoria de paisagismo botânico para ambientes internos. 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509120"/>
            <a:ext cx="640871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(C) Público interessado em comprar </a:t>
            </a:r>
            <a:r>
              <a:rPr lang="pt-BR" sz="2400" dirty="0" err="1" smtClean="0"/>
              <a:t>kokedamas</a:t>
            </a:r>
            <a:r>
              <a:rPr lang="pt-BR" sz="2400" dirty="0" smtClean="0"/>
              <a:t> de plantas ornamentais.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700808"/>
            <a:ext cx="64087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(A) Público geral que busca informações sobre  o cultivo e cuidado de plantas ornamentais. </a:t>
            </a:r>
            <a:endParaRPr lang="pt-BR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204864"/>
            <a:ext cx="2031265" cy="26642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18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15816" y="980728"/>
            <a:ext cx="3528392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Proposta de Valor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2924944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(B) Consultoria e projeto com acompanhamento durante e pós realização via atendimento online e presencial. 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470211"/>
            <a:ext cx="640871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(C) Venda e fornecimento de um produto com preço competitivo e acompanhamento pós venda. 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700808"/>
            <a:ext cx="64087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lphaUcParenBoth"/>
            </a:pPr>
            <a:r>
              <a:rPr lang="pt-BR" sz="2400" dirty="0" smtClean="0"/>
              <a:t>Disponibilização </a:t>
            </a:r>
            <a:r>
              <a:rPr lang="pt-BR" sz="2400" dirty="0" smtClean="0"/>
              <a:t>de informações </a:t>
            </a:r>
            <a:r>
              <a:rPr lang="pt-BR" sz="2400" dirty="0" smtClean="0"/>
              <a:t>técnico</a:t>
            </a:r>
          </a:p>
          <a:p>
            <a:pPr marL="457200" indent="-457200"/>
            <a:r>
              <a:rPr lang="pt-BR" sz="2400" dirty="0" smtClean="0"/>
              <a:t>científicas </a:t>
            </a:r>
            <a:r>
              <a:rPr lang="pt-BR" sz="2400" dirty="0" smtClean="0"/>
              <a:t>de forma simples ao público</a:t>
            </a:r>
            <a:r>
              <a:rPr lang="pt-BR" sz="2400" dirty="0" smtClean="0"/>
              <a:t>.</a:t>
            </a:r>
            <a:endParaRPr lang="pt-BR" sz="24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276872"/>
            <a:ext cx="2037673" cy="27363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19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15816" y="980728"/>
            <a:ext cx="3528392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Canais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2886035"/>
            <a:ext cx="640871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(B) Venda direta (com atendimento e acompanhamento presencial e online). 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110171"/>
            <a:ext cx="640871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(C) Venda pelo site e venda direta (presencial/ </a:t>
            </a:r>
            <a:r>
              <a:rPr lang="pt-BR" sz="2400" dirty="0" err="1" smtClean="0"/>
              <a:t>what's</a:t>
            </a:r>
            <a:r>
              <a:rPr lang="pt-BR" sz="2400" dirty="0" smtClean="0"/>
              <a:t> </a:t>
            </a:r>
            <a:r>
              <a:rPr lang="pt-BR" sz="2400" dirty="0" err="1" smtClean="0"/>
              <a:t>app</a:t>
            </a:r>
            <a:r>
              <a:rPr lang="pt-BR" sz="2400" dirty="0" smtClean="0"/>
              <a:t>/redes sociais).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700808"/>
            <a:ext cx="64087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(A) Aplicativo </a:t>
            </a:r>
            <a:r>
              <a:rPr lang="pt-BR" sz="2400" dirty="0" err="1" smtClean="0"/>
              <a:t>mobile</a:t>
            </a:r>
            <a:r>
              <a:rPr lang="pt-BR" sz="2400" dirty="0" smtClean="0"/>
              <a:t> com informações sobre plantas ornamentais e site. </a:t>
            </a:r>
            <a:endParaRPr lang="pt-BR" sz="24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275" y="2420888"/>
            <a:ext cx="2107213" cy="18722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3285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1. Introdução: O cultivo de plantas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1556792"/>
            <a:ext cx="4896544" cy="132343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Tipicamente rural;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Fonte de alimentação;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Sentido estético;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Prazer e recreação da alta sociedade.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39552" y="980728"/>
            <a:ext cx="432048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Civilizações antigas:</a:t>
            </a:r>
            <a:endParaRPr lang="pt-BR" sz="2400" b="1" dirty="0"/>
          </a:p>
        </p:txBody>
      </p:sp>
      <p:pic>
        <p:nvPicPr>
          <p:cNvPr id="11" name="Imagem 10" descr="jardimAnti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5702" y="980728"/>
            <a:ext cx="3266777" cy="244827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2" name="CaixaDeTexto 11"/>
          <p:cNvSpPr txBox="1"/>
          <p:nvPr/>
        </p:nvSpPr>
        <p:spPr>
          <a:xfrm>
            <a:off x="251520" y="4005064"/>
            <a:ext cx="4896544" cy="255454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Introduzido nas regiões urbanas;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Presente: casas, apartamentos, comércios, jardins, áreas verdes etc. 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Múltiplas funções: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Educacional e científica;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Social e ecológica;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Estética e paisagística;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Terapêutica e de bem-estar.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552" y="3429000"/>
            <a:ext cx="432048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Sociedade atual:</a:t>
            </a:r>
            <a:endParaRPr lang="pt-BR" sz="2400" b="1" dirty="0"/>
          </a:p>
        </p:txBody>
      </p:sp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pic>
        <p:nvPicPr>
          <p:cNvPr id="16" name="Imagem 15" descr="kok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3645024"/>
            <a:ext cx="2924944" cy="292494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20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0" y="961564"/>
            <a:ext cx="4896544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Relacionamento com o Cliente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2886035"/>
            <a:ext cx="640871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(B) Equipe de atendimento artesanal (</a:t>
            </a:r>
            <a:r>
              <a:rPr lang="pt-BR" sz="2400" dirty="0" err="1" smtClean="0"/>
              <a:t>what's</a:t>
            </a:r>
            <a:r>
              <a:rPr lang="pt-BR" sz="2400" dirty="0" smtClean="0"/>
              <a:t> </a:t>
            </a:r>
            <a:r>
              <a:rPr lang="pt-BR" sz="2400" dirty="0" err="1" smtClean="0"/>
              <a:t>app</a:t>
            </a:r>
            <a:r>
              <a:rPr lang="pt-BR" sz="2400" dirty="0" smtClean="0"/>
              <a:t>, email e presencial). 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3975447"/>
            <a:ext cx="640871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(C) Equipe de atendimento via </a:t>
            </a:r>
            <a:r>
              <a:rPr lang="pt-BR" sz="2400" dirty="0" err="1" smtClean="0"/>
              <a:t>what's</a:t>
            </a:r>
            <a:r>
              <a:rPr lang="pt-BR" sz="2400" dirty="0" smtClean="0"/>
              <a:t> </a:t>
            </a:r>
            <a:r>
              <a:rPr lang="pt-BR" sz="2400" dirty="0" err="1" smtClean="0"/>
              <a:t>app</a:t>
            </a:r>
            <a:r>
              <a:rPr lang="pt-BR" sz="2400" dirty="0" smtClean="0"/>
              <a:t> e email.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733907"/>
            <a:ext cx="64087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(A) Site com notícias, dicas sobre botânica e paisagismo, e FAQ temático. 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4767535"/>
            <a:ext cx="64087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(T) Redes sociais (</a:t>
            </a:r>
            <a:r>
              <a:rPr lang="pt-BR" sz="2400" dirty="0" err="1" smtClean="0"/>
              <a:t>instagram</a:t>
            </a:r>
            <a:r>
              <a:rPr lang="pt-BR" sz="2400" dirty="0" smtClean="0"/>
              <a:t> e </a:t>
            </a:r>
            <a:r>
              <a:rPr lang="pt-BR" sz="2400" dirty="0" err="1" smtClean="0"/>
              <a:t>facebook</a:t>
            </a:r>
            <a:r>
              <a:rPr lang="pt-BR" sz="2400" dirty="0" smtClean="0"/>
              <a:t>) e site.</a:t>
            </a:r>
            <a:endParaRPr lang="pt-BR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5" y="2564904"/>
            <a:ext cx="2060403" cy="1944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21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0" y="961564"/>
            <a:ext cx="4896544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Fontes de Receitas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2453987"/>
            <a:ext cx="640871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(B) Venda de projeto e consultoria de paisagismo botânico para ambientes internos.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3543399"/>
            <a:ext cx="640871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(C) Venda de produtos (</a:t>
            </a:r>
            <a:r>
              <a:rPr lang="pt-BR" sz="2400" dirty="0" err="1" smtClean="0"/>
              <a:t>kokedamas</a:t>
            </a:r>
            <a:r>
              <a:rPr lang="pt-BR" sz="2400" dirty="0" smtClean="0"/>
              <a:t>) pelo site.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700808"/>
            <a:ext cx="64087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(A) Grátis</a:t>
            </a:r>
            <a:endParaRPr lang="pt-BR" sz="2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492896"/>
            <a:ext cx="2112235" cy="15841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22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0" y="961564"/>
            <a:ext cx="4896544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Recursos Chave</a:t>
            </a:r>
            <a:endParaRPr lang="pt-BR" sz="2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64087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Reputação da empresa.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2348880"/>
            <a:ext cx="64087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Base de usuários.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1520" y="2996952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Plataformas (site e </a:t>
            </a:r>
            <a:r>
              <a:rPr lang="pt-BR" sz="2400" dirty="0" err="1" smtClean="0"/>
              <a:t>mobile</a:t>
            </a:r>
            <a:r>
              <a:rPr lang="pt-BR" sz="2400" dirty="0" smtClean="0"/>
              <a:t>) simples, de qualidade e fácil utilização pelo público.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4005064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Profissional com know-how técnico na área de botânica e paisagismo.</a:t>
            </a:r>
            <a:endParaRPr lang="pt-BR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1520" y="5013176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Profissional de venda/atendimento/gestão das plataformas.</a:t>
            </a:r>
            <a:endParaRPr lang="pt-BR" sz="24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420888"/>
            <a:ext cx="2014307" cy="18967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23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0" y="961564"/>
            <a:ext cx="4896544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Atividades Chave</a:t>
            </a:r>
            <a:endParaRPr lang="pt-BR" sz="2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64087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Confecção dos produtos artesanais (</a:t>
            </a:r>
            <a:r>
              <a:rPr lang="pt-BR" sz="2400" dirty="0" err="1" smtClean="0"/>
              <a:t>kokedamas</a:t>
            </a:r>
            <a:r>
              <a:rPr lang="pt-BR" sz="2400" dirty="0" smtClean="0"/>
              <a:t>).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1520" y="2348880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Gerenciamento das redes sociais e plataformas (web, </a:t>
            </a:r>
            <a:r>
              <a:rPr lang="pt-BR" sz="2400" dirty="0" err="1" smtClean="0"/>
              <a:t>mobile</a:t>
            </a:r>
            <a:r>
              <a:rPr lang="pt-BR" sz="2400" dirty="0" smtClean="0"/>
              <a:t> e desktop).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51520" y="3356992"/>
            <a:ext cx="640871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Prospecção de novos clientes para venda de produtos, projetos/consultoria e empresas anunciantes.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4797152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Logística de venda e distribuição/entrega dos produtos.</a:t>
            </a:r>
            <a:endParaRPr lang="pt-BR" sz="24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132856"/>
            <a:ext cx="2088232" cy="1901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24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0" y="961564"/>
            <a:ext cx="4896544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Parceiros Chave</a:t>
            </a:r>
            <a:endParaRPr lang="pt-BR" sz="2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Fornecedor de materiais para artesanato (confecção do produto vendido).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2708920"/>
            <a:ext cx="64087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Empresa de entrega na grande São Paulo.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1520" y="3356992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Fornecedor de plantas ornamentais e insumos (floriculturas, </a:t>
            </a:r>
            <a:r>
              <a:rPr lang="pt-BR" sz="2400" dirty="0" err="1" smtClean="0"/>
              <a:t>gardens</a:t>
            </a:r>
            <a:r>
              <a:rPr lang="pt-BR" sz="2400" dirty="0" smtClean="0"/>
              <a:t> e/ou produtores).</a:t>
            </a:r>
            <a:endParaRPr lang="pt-BR" sz="24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132856"/>
            <a:ext cx="2053642" cy="23042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00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9. Modelo de Negócios (CANVAS)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25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0" y="961564"/>
            <a:ext cx="4896544" cy="523220"/>
          </a:xfrm>
          <a:prstGeom prst="rect">
            <a:avLst/>
          </a:prstGeom>
          <a:solidFill>
            <a:srgbClr val="FF339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Estrutura de Custos</a:t>
            </a:r>
            <a:endParaRPr lang="pt-BR" sz="2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64087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Salários dos funcionários.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2348880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Infraestrutura de TI (computador, equipamentos e acessórios).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1520" y="3356992"/>
            <a:ext cx="64087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Materiais para confecção dos produtos vendidos.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4005064"/>
            <a:ext cx="64087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pt-BR" sz="2400" dirty="0" smtClean="0"/>
              <a:t>Custos fixos mensais (internet, água, energia, espaço).</a:t>
            </a:r>
            <a:endParaRPr lang="pt-BR" sz="24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6251" y="2204864"/>
            <a:ext cx="2128237" cy="18722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381642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10. Casos de Uso (UML)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26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843808" y="908720"/>
            <a:ext cx="331236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Aplicação Desktop</a:t>
            </a:r>
            <a:endParaRPr lang="pt-BR" sz="2400" b="1" dirty="0"/>
          </a:p>
        </p:txBody>
      </p:sp>
      <p:pic>
        <p:nvPicPr>
          <p:cNvPr id="9" name="Imagem 8" descr="UMLDesktopIm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484784"/>
            <a:ext cx="8502957" cy="511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381642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10. Casos de Uso (UML)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27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843808" y="908720"/>
            <a:ext cx="331236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Aplicação Web</a:t>
            </a:r>
          </a:p>
        </p:txBody>
      </p:sp>
      <p:pic>
        <p:nvPicPr>
          <p:cNvPr id="9" name="Imagem 8" descr="umlW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84606"/>
            <a:ext cx="9144000" cy="3488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381642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10. Casos de Uso (UML)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28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843808" y="908720"/>
            <a:ext cx="331236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Aplicação </a:t>
            </a:r>
            <a:r>
              <a:rPr lang="pt-BR" sz="2400" b="1" dirty="0" err="1" smtClean="0"/>
              <a:t>Mobile</a:t>
            </a:r>
            <a:endParaRPr lang="pt-BR" sz="2400" b="1" dirty="0"/>
          </a:p>
        </p:txBody>
      </p:sp>
      <p:pic>
        <p:nvPicPr>
          <p:cNvPr id="9" name="Imagem 8" descr="MicrosoftTeams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484784"/>
            <a:ext cx="7602021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439248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11. Estratégias de Segurança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29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51520" y="2033553"/>
            <a:ext cx="864096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pt-BR" sz="2000" dirty="0" smtClean="0"/>
              <a:t>Garantir os três pilares da segurança da informação: 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1" dirty="0" smtClean="0"/>
              <a:t>  Disponibilidade;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1" dirty="0" smtClean="0"/>
              <a:t>  Integridade;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b="1" dirty="0" smtClean="0"/>
              <a:t>  Confidencialidade</a:t>
            </a:r>
            <a:r>
              <a:rPr lang="pt-BR" sz="2000" dirty="0" smtClean="0"/>
              <a:t>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1520" y="1340768"/>
            <a:ext cx="17281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Objetivos: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4141529"/>
            <a:ext cx="280831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Política de Backups: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861609"/>
            <a:ext cx="864096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pt-BR" sz="2000" dirty="0" smtClean="0"/>
              <a:t>Tempo de realização de cada backup: 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 Serão feitos backups quinzenalmente para ambos os tipos de dados;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 Incremental e Diferencial.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54461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1. Introdução: Mercado consumidor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1988840"/>
            <a:ext cx="8640960" cy="132343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pt-BR" sz="2000" dirty="0" smtClean="0"/>
              <a:t>Crescimento nas últimas </a:t>
            </a:r>
            <a:r>
              <a:rPr lang="pt-BR" sz="2000" dirty="0" smtClean="0"/>
              <a:t>décadas:</a:t>
            </a:r>
            <a:endParaRPr lang="pt-BR" sz="2000" dirty="0" smtClean="0"/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Sistemas de produção;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smtClean="0"/>
              <a:t>Distribuição e Logística;</a:t>
            </a:r>
            <a:endParaRPr lang="pt-BR" sz="2000" dirty="0" smtClean="0"/>
          </a:p>
          <a:p>
            <a:pPr lvl="1">
              <a:buFont typeface="Arial" pitchFamily="34" charset="0"/>
              <a:buChar char="•"/>
            </a:pPr>
            <a:endParaRPr lang="pt-BR" sz="2000" dirty="0" smtClean="0"/>
          </a:p>
          <a:p>
            <a:pPr lvl="1">
              <a:buFont typeface="Arial" pitchFamily="34" charset="0"/>
              <a:buChar char="•"/>
            </a:pPr>
            <a:endParaRPr lang="pt-BR" sz="2000" dirty="0" smtClean="0"/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smtClean="0"/>
              <a:t>Fatores socioeconômicos;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smtClean="0"/>
              <a:t> Construção civil;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Produção e comércio:</a:t>
            </a:r>
            <a:endParaRPr lang="pt-BR" sz="2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4581128"/>
            <a:ext cx="8640960" cy="1631216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Popularização das plantas nas redes sociais;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Acesso virtual à informação;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Alcance comercial, divulgação e vendas;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Portfólios e produtos;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Plataformas de divulgação para consultorias e orçamentos.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411760" y="3933056"/>
            <a:ext cx="432048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E-commerce e redes sociais:</a:t>
            </a:r>
            <a:endParaRPr lang="pt-BR" sz="2400" b="1" dirty="0"/>
          </a:p>
        </p:txBody>
      </p:sp>
      <p:pic>
        <p:nvPicPr>
          <p:cNvPr id="10" name="Imagem 9" descr="comer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26976" y="980728"/>
            <a:ext cx="836712" cy="836712"/>
          </a:xfrm>
          <a:prstGeom prst="rect">
            <a:avLst/>
          </a:prstGeom>
        </p:spPr>
      </p:pic>
      <p:pic>
        <p:nvPicPr>
          <p:cNvPr id="11" name="Imagem 10" descr="comme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144" y="3140968"/>
            <a:ext cx="2281616" cy="1772816"/>
          </a:xfrm>
          <a:prstGeom prst="rect">
            <a:avLst/>
          </a:prstGeom>
        </p:spPr>
      </p:pic>
      <p:pic>
        <p:nvPicPr>
          <p:cNvPr id="14" name="Imagem 13" descr="ins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632" y="3429000"/>
            <a:ext cx="1175792" cy="1175792"/>
          </a:xfrm>
          <a:prstGeom prst="rect">
            <a:avLst/>
          </a:prstGeom>
        </p:spPr>
      </p:pic>
      <p:pic>
        <p:nvPicPr>
          <p:cNvPr id="15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439248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11. Estratégias de Segurança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30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51520" y="1340768"/>
            <a:ext cx="403244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Classificação da Informação: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1520" y="2060848"/>
            <a:ext cx="864096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 smtClean="0"/>
              <a:t>Pública: </a:t>
            </a:r>
            <a:r>
              <a:rPr lang="pt-BR" sz="2000" dirty="0" smtClean="0"/>
              <a:t>Usuários com cadastro prévio poderão ter acesso.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b="1" dirty="0" smtClean="0"/>
              <a:t>Interna: </a:t>
            </a:r>
            <a:r>
              <a:rPr lang="pt-BR" sz="2000" dirty="0" smtClean="0"/>
              <a:t>Informações que não serão </a:t>
            </a:r>
            <a:r>
              <a:rPr lang="pt-BR" sz="2000" u="sng" dirty="0" smtClean="0"/>
              <a:t>disponibilizadas</a:t>
            </a:r>
            <a:r>
              <a:rPr lang="pt-BR" sz="2000" dirty="0" smtClean="0"/>
              <a:t> para usuários (somente administradores e funcionários têm acesso).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b="1" dirty="0" smtClean="0"/>
              <a:t>Confidencial: </a:t>
            </a:r>
            <a:r>
              <a:rPr lang="pt-BR" sz="2000" dirty="0" smtClean="0"/>
              <a:t>Somente administradores ou funcionários com permissão prévia, poderão ter acesso.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b="1" dirty="0" smtClean="0"/>
              <a:t>Restrita: </a:t>
            </a:r>
            <a:r>
              <a:rPr lang="pt-BR" sz="2000" dirty="0" smtClean="0"/>
              <a:t>Informações que serão de acesso somente de determinado setor.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676875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12. BD: Diagrama Entidade Relacional (DER)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31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pic>
        <p:nvPicPr>
          <p:cNvPr id="9" name="Imagem 8" descr="DER_botan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836712"/>
            <a:ext cx="8454008" cy="576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676875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12. BD: Modelo Entidade Relacional (MER)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32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pic>
        <p:nvPicPr>
          <p:cNvPr id="7" name="Imagem 6" descr="MER_botan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823883"/>
            <a:ext cx="8005868" cy="6034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662473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13. Demonstração Sistêmica das Aplicações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33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95536" y="1052736"/>
            <a:ext cx="216024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Desktop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491880" y="2535287"/>
            <a:ext cx="216024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Web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660232" y="3356992"/>
            <a:ext cx="216024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/>
              <a:t>Mobile</a:t>
            </a:r>
            <a:endParaRPr lang="pt-BR" sz="2400" b="1" dirty="0"/>
          </a:p>
        </p:txBody>
      </p:sp>
      <p:pic>
        <p:nvPicPr>
          <p:cNvPr id="12" name="Imagem 11" descr="loginDesktop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89" y="1628800"/>
            <a:ext cx="2768419" cy="1894928"/>
          </a:xfrm>
          <a:prstGeom prst="rect">
            <a:avLst/>
          </a:prstGeom>
        </p:spPr>
      </p:pic>
      <p:pic>
        <p:nvPicPr>
          <p:cNvPr id="13" name="Imagem 12" descr="Tela_Log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3903371"/>
            <a:ext cx="2055092" cy="2693981"/>
          </a:xfrm>
          <a:prstGeom prst="rect">
            <a:avLst/>
          </a:prstGeom>
        </p:spPr>
      </p:pic>
      <p:pic>
        <p:nvPicPr>
          <p:cNvPr id="14" name="Imagem 13" descr="tela_we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3140968"/>
            <a:ext cx="2672674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35283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14. Lições Aprendidas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34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1259351"/>
            <a:ext cx="8640960" cy="10895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52400" indent="-182880"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1"/>
                </a:solidFill>
              </a:rPr>
              <a:t>O </a:t>
            </a:r>
            <a:r>
              <a:rPr lang="en-US" sz="2400" dirty="0" err="1" smtClean="0">
                <a:solidFill>
                  <a:schemeClr val="tx1"/>
                </a:solidFill>
              </a:rPr>
              <a:t>grupo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atuou</a:t>
            </a:r>
            <a:r>
              <a:rPr lang="en-US" sz="2400" dirty="0" smtClean="0">
                <a:solidFill>
                  <a:schemeClr val="tx1"/>
                </a:solidFill>
              </a:rPr>
              <a:t> com </a:t>
            </a:r>
            <a:r>
              <a:rPr lang="en-US" sz="2400" dirty="0" err="1" smtClean="0">
                <a:solidFill>
                  <a:schemeClr val="tx1"/>
                </a:solidFill>
              </a:rPr>
              <a:t>disciplina</a:t>
            </a:r>
            <a:r>
              <a:rPr lang="en-US" sz="2400" dirty="0" smtClean="0">
                <a:solidFill>
                  <a:schemeClr val="tx1"/>
                </a:solidFill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</a:rPr>
              <a:t>organização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durante</a:t>
            </a:r>
            <a:r>
              <a:rPr lang="en-US" sz="2400" dirty="0" smtClean="0">
                <a:solidFill>
                  <a:schemeClr val="tx1"/>
                </a:solidFill>
              </a:rPr>
              <a:t> as </a:t>
            </a:r>
            <a:r>
              <a:rPr lang="en-US" sz="2400" dirty="0" err="1" smtClean="0">
                <a:solidFill>
                  <a:schemeClr val="tx1"/>
                </a:solidFill>
              </a:rPr>
              <a:t>etapas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desenvolvimento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projeto</a:t>
            </a:r>
            <a:r>
              <a:rPr lang="en-US" sz="2400" dirty="0" smtClean="0">
                <a:solidFill>
                  <a:schemeClr val="tx1"/>
                </a:solidFill>
              </a:rPr>
              <a:t>, e com a </a:t>
            </a:r>
            <a:r>
              <a:rPr lang="en-US" sz="2400" dirty="0" err="1" smtClean="0">
                <a:solidFill>
                  <a:schemeClr val="tx1"/>
                </a:solidFill>
              </a:rPr>
              <a:t>ajuda</a:t>
            </a:r>
            <a:r>
              <a:rPr lang="en-US" sz="2400" dirty="0" smtClean="0">
                <a:solidFill>
                  <a:schemeClr val="tx1"/>
                </a:solidFill>
              </a:rPr>
              <a:t> dos </a:t>
            </a:r>
            <a:r>
              <a:rPr lang="en-US" sz="2400" dirty="0" err="1" smtClean="0">
                <a:solidFill>
                  <a:schemeClr val="tx1"/>
                </a:solidFill>
              </a:rPr>
              <a:t>professores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conseguimos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gradativamente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aprender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evoluir</a:t>
            </a:r>
            <a:r>
              <a:rPr lang="en-US" sz="2400" dirty="0" smtClean="0">
                <a:solidFill>
                  <a:schemeClr val="tx1"/>
                </a:solidFill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</a:rPr>
              <a:t>realizar</a:t>
            </a:r>
            <a:r>
              <a:rPr lang="en-US" sz="2400" dirty="0" smtClean="0">
                <a:solidFill>
                  <a:schemeClr val="tx1"/>
                </a:solidFill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</a:rPr>
              <a:t>projeto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3717032"/>
            <a:ext cx="4104456" cy="757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dirty="0" err="1" smtClean="0">
                <a:solidFill>
                  <a:schemeClr val="tx1"/>
                </a:solidFill>
              </a:rPr>
              <a:t>Identificar</a:t>
            </a:r>
            <a:r>
              <a:rPr lang="en-US" sz="2400" dirty="0" smtClean="0">
                <a:solidFill>
                  <a:schemeClr val="tx1"/>
                </a:solidFill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</a:rPr>
              <a:t>estudar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aplicações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orientadas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</a:rPr>
              <a:t>serviços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67744" y="4725144"/>
            <a:ext cx="3888432" cy="757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dirty="0" err="1" smtClean="0">
                <a:solidFill>
                  <a:schemeClr val="tx1"/>
                </a:solidFill>
              </a:rPr>
              <a:t>Pesquisa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mercado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focado</a:t>
            </a:r>
            <a:r>
              <a:rPr lang="en-US" sz="2400" dirty="0" smtClean="0">
                <a:solidFill>
                  <a:schemeClr val="tx1"/>
                </a:solidFill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</a:rPr>
              <a:t>empreendedorismo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35896" y="5733256"/>
            <a:ext cx="5256584" cy="757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dirty="0" err="1" smtClean="0">
                <a:solidFill>
                  <a:schemeClr val="tx1"/>
                </a:solidFill>
              </a:rPr>
              <a:t>Desenvolver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aplicações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estão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conformidade</a:t>
            </a:r>
            <a:r>
              <a:rPr lang="en-US" sz="2400" dirty="0" smtClean="0">
                <a:solidFill>
                  <a:schemeClr val="tx1"/>
                </a:solidFill>
              </a:rPr>
              <a:t> com as </a:t>
            </a:r>
            <a:r>
              <a:rPr lang="en-US" sz="2400" dirty="0" err="1" smtClean="0">
                <a:solidFill>
                  <a:schemeClr val="tx1"/>
                </a:solidFill>
              </a:rPr>
              <a:t>tecnologias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atuais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03848" y="2924944"/>
            <a:ext cx="230425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Aprendemos: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316835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15. Agradecimentos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35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51520" y="1988840"/>
            <a:ext cx="367240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600" b="1" dirty="0" smtClean="0"/>
              <a:t>Obrigado a todos!</a:t>
            </a:r>
            <a:endParaRPr lang="pt-BR" sz="3600" b="1" dirty="0"/>
          </a:p>
        </p:txBody>
      </p:sp>
      <p:pic>
        <p:nvPicPr>
          <p:cNvPr id="13" name="Imagem 12" descr="thats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412776"/>
            <a:ext cx="3606219" cy="48245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453650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16. Referências Bibliográficas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908720"/>
            <a:ext cx="8640960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/>
              <a:t>ANACLETO, A. </a:t>
            </a:r>
            <a:r>
              <a:rPr lang="pt-BR" sz="1600" dirty="0" err="1" smtClean="0"/>
              <a:t>et</a:t>
            </a:r>
            <a:r>
              <a:rPr lang="pt-BR" sz="1600" dirty="0" smtClean="0"/>
              <a:t> al. </a:t>
            </a:r>
            <a:r>
              <a:rPr lang="en-US" sz="1600" dirty="0" smtClean="0"/>
              <a:t>Between flowers and fears: the new </a:t>
            </a:r>
            <a:r>
              <a:rPr lang="en-US" sz="1600" dirty="0" err="1" smtClean="0"/>
              <a:t>coronavirus</a:t>
            </a:r>
            <a:r>
              <a:rPr lang="en-US" sz="1600" dirty="0" smtClean="0"/>
              <a:t> pandemic (COVID-19) and the flower retail trade. </a:t>
            </a:r>
            <a:r>
              <a:rPr lang="pt-BR" sz="1600" b="1" dirty="0" smtClean="0"/>
              <a:t>Ornamental </a:t>
            </a:r>
            <a:r>
              <a:rPr lang="pt-BR" sz="1600" b="1" dirty="0" err="1" smtClean="0"/>
              <a:t>Horticulture</a:t>
            </a:r>
            <a:r>
              <a:rPr lang="pt-BR" sz="1600" dirty="0" smtClean="0"/>
              <a:t>, v. 27, n. 1, p. 26-32, 2020. https://doi.org/10.1590/2447-536X.v27i1.2232</a:t>
            </a:r>
          </a:p>
          <a:p>
            <a:endParaRPr lang="pt-BR" sz="1600" dirty="0" smtClean="0"/>
          </a:p>
          <a:p>
            <a:r>
              <a:rPr lang="pt-BR" sz="1600" dirty="0" smtClean="0"/>
              <a:t>CERRI-ARRUDA, A; BATISTA, C.F; BARBOSA, I. C. B; MARTANELLO, N.S; FISCHER, M. A. C. C; COSTA, S. S E FIGUEIREDO, R. A. Atividades em Educação Ambiental em uma escola da zona rural do município de Araras - SP. </a:t>
            </a:r>
            <a:r>
              <a:rPr lang="pt-BR" sz="1600" b="1" dirty="0" smtClean="0"/>
              <a:t>Revista</a:t>
            </a:r>
            <a:r>
              <a:rPr lang="pt-BR" sz="1600" dirty="0" smtClean="0"/>
              <a:t> </a:t>
            </a:r>
            <a:r>
              <a:rPr lang="pt-BR" sz="1600" b="1" dirty="0" smtClean="0"/>
              <a:t>Eletrônica Educação Ambiental em Ação</a:t>
            </a:r>
            <a:r>
              <a:rPr lang="pt-BR" sz="1600" dirty="0" smtClean="0"/>
              <a:t>, n° 42, 2012. Disponível em: &lt;http://www.revistaea.org/artigo.</a:t>
            </a:r>
            <a:r>
              <a:rPr lang="pt-BR" sz="1600" dirty="0" err="1" smtClean="0"/>
              <a:t>php</a:t>
            </a:r>
            <a:r>
              <a:rPr lang="pt-BR" sz="1600" dirty="0" smtClean="0"/>
              <a:t>?</a:t>
            </a:r>
            <a:r>
              <a:rPr lang="pt-BR" sz="1600" dirty="0" err="1" smtClean="0"/>
              <a:t>idartigo</a:t>
            </a:r>
            <a:r>
              <a:rPr lang="pt-BR" sz="1600" dirty="0" smtClean="0"/>
              <a:t>=1343&amp;</a:t>
            </a:r>
            <a:r>
              <a:rPr lang="pt-BR" sz="1600" dirty="0" err="1" smtClean="0"/>
              <a:t>class</a:t>
            </a:r>
            <a:r>
              <a:rPr lang="pt-BR" sz="1600" dirty="0" smtClean="0"/>
              <a:t>=02&gt;.</a:t>
            </a:r>
          </a:p>
          <a:p>
            <a:endParaRPr lang="pt-BR" sz="1600" dirty="0" smtClean="0"/>
          </a:p>
          <a:p>
            <a:r>
              <a:rPr lang="pt-BR" sz="1600" dirty="0" smtClean="0"/>
              <a:t>JUNQUEIRA, A. Flores e plantas ornamentais do Brasil - Volume 3: Série Estudos Mercadológicos. </a:t>
            </a:r>
            <a:r>
              <a:rPr lang="pt-BR" sz="1600" b="1" dirty="0" err="1" smtClean="0"/>
              <a:t>Sebrae</a:t>
            </a:r>
            <a:r>
              <a:rPr lang="pt-BR" sz="1600" dirty="0" smtClean="0"/>
              <a:t>. 2015. Disponível em: &lt;http://www.bibliotecas.sebrae.com.br/bis/download.</a:t>
            </a:r>
            <a:r>
              <a:rPr lang="pt-BR" sz="1600" dirty="0" err="1" smtClean="0"/>
              <a:t>zhtml</a:t>
            </a:r>
            <a:r>
              <a:rPr lang="pt-BR" sz="1600" dirty="0" smtClean="0"/>
              <a:t>?t=</a:t>
            </a:r>
            <a:r>
              <a:rPr lang="pt-BR" sz="1600" dirty="0" err="1" smtClean="0"/>
              <a:t>D&amp;uid</a:t>
            </a:r>
            <a:r>
              <a:rPr lang="pt-BR" sz="1600" dirty="0" smtClean="0"/>
              <a:t>=4c7a617954ca9be59d73ae831d8acac6&gt;. Acesso em: 11 nov. 2021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PAIVA, P. D. O. </a:t>
            </a:r>
            <a:r>
              <a:rPr lang="pt-BR" sz="1600" dirty="0" err="1" smtClean="0"/>
              <a:t>et</a:t>
            </a:r>
            <a:r>
              <a:rPr lang="pt-BR" sz="1600" dirty="0" smtClean="0"/>
              <a:t> al. </a:t>
            </a:r>
            <a:r>
              <a:rPr lang="en-US" sz="1600" dirty="0" smtClean="0"/>
              <a:t>Flower and ornamental plant consumers profile and behavior. </a:t>
            </a:r>
            <a:r>
              <a:rPr lang="pt-BR" sz="1600" b="1" dirty="0" smtClean="0"/>
              <a:t>Ornamental </a:t>
            </a:r>
            <a:r>
              <a:rPr lang="pt-BR" sz="1600" b="1" dirty="0" err="1" smtClean="0"/>
              <a:t>Horticulture</a:t>
            </a:r>
            <a:r>
              <a:rPr lang="pt-BR" sz="1600" dirty="0" smtClean="0"/>
              <a:t>, v. 26(3): p. 333-345, 2020. DOI: https://</a:t>
            </a:r>
            <a:r>
              <a:rPr lang="pt-BR" sz="1600" dirty="0" smtClean="0"/>
              <a:t>doi.org/10.1590/2447-536X.v26i3.2158</a:t>
            </a:r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SOUZA, A. de S. e. </a:t>
            </a:r>
            <a:r>
              <a:rPr lang="pt-BR" sz="1600" b="1" dirty="0" smtClean="0"/>
              <a:t>Caracterização da comercialização e consumo do setor de floricultura no município no município de </a:t>
            </a:r>
            <a:r>
              <a:rPr lang="pt-BR" sz="1600" b="1" dirty="0" err="1" smtClean="0"/>
              <a:t>Parauapebas</a:t>
            </a:r>
            <a:r>
              <a:rPr lang="pt-BR" sz="1600" b="1" dirty="0" smtClean="0"/>
              <a:t> - PA.</a:t>
            </a:r>
            <a:r>
              <a:rPr lang="pt-BR" sz="1600" dirty="0" smtClean="0"/>
              <a:t> Orientador: José Tobias </a:t>
            </a:r>
            <a:r>
              <a:rPr lang="pt-BR" sz="1600" dirty="0" err="1" smtClean="0"/>
              <a:t>Marks</a:t>
            </a:r>
            <a:r>
              <a:rPr lang="pt-BR" sz="1600" dirty="0" smtClean="0"/>
              <a:t> Machado. 2021. 48f. Trabalho de Conclusão de Curso (Bacharelado em Agronomia) - Universidade Federal Rural da Amazônia ,Campus </a:t>
            </a:r>
            <a:r>
              <a:rPr lang="pt-BR" sz="1600" dirty="0" err="1" smtClean="0"/>
              <a:t>Paruapebas</a:t>
            </a:r>
            <a:r>
              <a:rPr lang="pt-BR" sz="1600" dirty="0" smtClean="0"/>
              <a:t>, </a:t>
            </a:r>
            <a:r>
              <a:rPr lang="pt-BR" sz="1600" dirty="0" err="1" smtClean="0"/>
              <a:t>Parauapebas</a:t>
            </a:r>
            <a:r>
              <a:rPr lang="pt-BR" sz="1600" dirty="0" smtClean="0"/>
              <a:t> , 2021. Disponível em: &lt; http://www.bdta.ufra.edu.br/jspui/handle/123456789/1921&gt;.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36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16561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2. A Ideia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1700808"/>
            <a:ext cx="403244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pt-BR" sz="2400" dirty="0" smtClean="0"/>
              <a:t>Informações sobre o cultivo e cuidado de plantas ornamentais;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44008" y="1700808"/>
            <a:ext cx="410445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Venda de produtos e projetos de consultoria e paisagismo de plantas ornamentais.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404664"/>
            <a:ext cx="4320480" cy="107721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PLANTAS ORNAMENTAIS</a:t>
            </a:r>
            <a:endParaRPr lang="pt-BR" sz="3200" b="1" dirty="0"/>
          </a:p>
        </p:txBody>
      </p:sp>
      <p:pic>
        <p:nvPicPr>
          <p:cNvPr id="11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pic>
        <p:nvPicPr>
          <p:cNvPr id="13" name="Imagem 12" descr="koke_lavanda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429000"/>
            <a:ext cx="2736304" cy="273630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pic>
        <p:nvPicPr>
          <p:cNvPr id="14" name="Imagem 13" descr="inf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3068960"/>
            <a:ext cx="1944216" cy="3637950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237626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3. Justificativa: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5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2197313"/>
            <a:ext cx="8640960" cy="101566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Interesse no cultivo de plantas ornamentais em ambientes internos;</a:t>
            </a:r>
          </a:p>
          <a:p>
            <a:endParaRPr lang="pt-BR" sz="2000" dirty="0" smtClean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Busca por informações técnicas e confiáveis referentes ao cultivo e manejo;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411760" y="1484784"/>
            <a:ext cx="439248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Acesso online à informação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5016059"/>
            <a:ext cx="8640960" cy="101566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Site: captação de clientes interessados em contratar os serviços de paisagismo;</a:t>
            </a:r>
          </a:p>
          <a:p>
            <a:endParaRPr lang="pt-BR" sz="2000" dirty="0" smtClean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Loja Online com venda de plantas e produtos relacionados.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411760" y="4303530"/>
            <a:ext cx="432048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Geração de renda</a:t>
            </a:r>
            <a:endParaRPr lang="pt-BR" sz="2400" b="1" dirty="0"/>
          </a:p>
        </p:txBody>
      </p:sp>
      <p:pic>
        <p:nvPicPr>
          <p:cNvPr id="13" name="Imagem 12" descr="informaçã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24744"/>
            <a:ext cx="911260" cy="980728"/>
          </a:xfrm>
          <a:prstGeom prst="rect">
            <a:avLst/>
          </a:prstGeom>
        </p:spPr>
      </p:pic>
      <p:pic>
        <p:nvPicPr>
          <p:cNvPr id="16" name="Imagem 15" descr="dinhei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3717032"/>
            <a:ext cx="1162562" cy="1162562"/>
          </a:xfrm>
          <a:prstGeom prst="rect">
            <a:avLst/>
          </a:prstGeom>
        </p:spPr>
      </p:pic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201622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4. Objetivos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6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520" y="1601505"/>
            <a:ext cx="864096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Desenvolvimento de uma aplicação web contendo informações sobre a empresa e seus projetos paisagísticos, onde o usuário pode realizar seu cadastro para comprar produtos em nossa “Loja Online” e ter acesso à aplicação </a:t>
            </a:r>
            <a:r>
              <a:rPr lang="pt-BR" sz="2000" dirty="0" err="1" smtClean="0"/>
              <a:t>mobile</a:t>
            </a:r>
            <a:r>
              <a:rPr lang="pt-BR" sz="2000" dirty="0" smtClean="0"/>
              <a:t>;</a:t>
            </a:r>
          </a:p>
        </p:txBody>
      </p:sp>
      <p:pic>
        <p:nvPicPr>
          <p:cNvPr id="12" name="Imagem 11" descr="objetiv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587" y="116632"/>
            <a:ext cx="2664565" cy="1368152"/>
          </a:xfrm>
          <a:prstGeom prst="rect">
            <a:avLst/>
          </a:prstGeom>
        </p:spPr>
      </p:pic>
      <p:pic>
        <p:nvPicPr>
          <p:cNvPr id="13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251520" y="3133417"/>
            <a:ext cx="864096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/>
            <a:r>
              <a:rPr lang="pt-BR" sz="2000" dirty="0" smtClean="0"/>
              <a:t>2.	 Criação de uma aplicação </a:t>
            </a:r>
            <a:r>
              <a:rPr lang="pt-BR" sz="2000" dirty="0" err="1" smtClean="0"/>
              <a:t>mobile</a:t>
            </a:r>
            <a:r>
              <a:rPr lang="pt-BR" sz="2000" dirty="0" smtClean="0"/>
              <a:t> contendo informações técnico-científicas sobre o cultivo e manejo de plantas ornamentais, bem como sobre as principais pragas e doenças que as afetam;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1520" y="4377298"/>
            <a:ext cx="864096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/>
            <a:r>
              <a:rPr lang="pt-BR" sz="2000" dirty="0" smtClean="0"/>
              <a:t> 3.	Desenvolvimento de uma aplicação desktop para uso interno da empresa (controle de clientes, funcionários, produtos, vendas, relatórios etc.);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1520" y="5301208"/>
            <a:ext cx="864096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457200" indent="-457200"/>
            <a:r>
              <a:rPr lang="pt-BR" sz="2000" dirty="0" smtClean="0"/>
              <a:t>4. Concepção de um Banco de Dados que integre todas as aplicações desenvolvidas.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54726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5. Metodologia e Desenvolvimento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7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96" y="2204864"/>
            <a:ext cx="2160240" cy="1631216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pt-BR" sz="2000" b="1" dirty="0" smtClean="0"/>
              <a:t>ASP. NET </a:t>
            </a:r>
            <a:r>
              <a:rPr lang="pt-BR" sz="2000" dirty="0" smtClean="0"/>
              <a:t>utilizando o programa </a:t>
            </a:r>
            <a:r>
              <a:rPr lang="pt-BR" sz="2000" b="1" dirty="0" smtClean="0"/>
              <a:t>Visual Studio 2019 </a:t>
            </a:r>
            <a:r>
              <a:rPr lang="pt-BR" sz="2000" dirty="0" smtClean="0"/>
              <a:t>(</a:t>
            </a:r>
            <a:r>
              <a:rPr lang="pt-BR" sz="2000" dirty="0" err="1" smtClean="0"/>
              <a:t>html</a:t>
            </a:r>
            <a:r>
              <a:rPr lang="pt-BR" sz="2000" dirty="0" smtClean="0"/>
              <a:t>, </a:t>
            </a:r>
            <a:r>
              <a:rPr lang="pt-BR" sz="2000" dirty="0" err="1" smtClean="0"/>
              <a:t>css</a:t>
            </a:r>
            <a:r>
              <a:rPr lang="pt-BR" sz="2000" dirty="0" smtClean="0"/>
              <a:t> e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);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496" y="1052736"/>
            <a:ext cx="216024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Aplicação</a:t>
            </a:r>
          </a:p>
          <a:p>
            <a:pPr algn="ctr"/>
            <a:r>
              <a:rPr lang="pt-BR" sz="2400" b="1" dirty="0" smtClean="0"/>
              <a:t>Web:</a:t>
            </a:r>
            <a:endParaRPr lang="pt-BR" sz="2400" b="1" dirty="0"/>
          </a:p>
        </p:txBody>
      </p:sp>
      <p:pic>
        <p:nvPicPr>
          <p:cNvPr id="11" name="Imagem 10" descr="visu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589240"/>
            <a:ext cx="2088232" cy="104411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339752" y="1052736"/>
            <a:ext cx="216024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Aplicação Desktop: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339752" y="2204864"/>
            <a:ext cx="2160240" cy="224676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pt-BR" sz="2000" dirty="0" smtClean="0"/>
              <a:t>Cadastro de informações (operações CRUD) na </a:t>
            </a:r>
            <a:r>
              <a:rPr lang="pt-BR" sz="2000" b="1" dirty="0" smtClean="0"/>
              <a:t>linguagem C#</a:t>
            </a:r>
            <a:r>
              <a:rPr lang="pt-BR" sz="2000" dirty="0" smtClean="0"/>
              <a:t> utilizando o programa </a:t>
            </a:r>
            <a:r>
              <a:rPr lang="pt-BR" sz="2000" b="1" dirty="0" smtClean="0"/>
              <a:t>Visual Studio 2019</a:t>
            </a:r>
            <a:r>
              <a:rPr lang="pt-BR" sz="2000" dirty="0" smtClean="0"/>
              <a:t>;</a:t>
            </a:r>
          </a:p>
        </p:txBody>
      </p:sp>
      <p:pic>
        <p:nvPicPr>
          <p:cNvPr id="14" name="Imagem 13" descr="pngeg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509120"/>
            <a:ext cx="1080120" cy="1080120"/>
          </a:xfrm>
          <a:prstGeom prst="rect">
            <a:avLst/>
          </a:prstGeom>
        </p:spPr>
      </p:pic>
      <p:pic>
        <p:nvPicPr>
          <p:cNvPr id="15" name="Imagem 14" descr="visu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5589240"/>
            <a:ext cx="2088232" cy="1044116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4644008" y="1052736"/>
            <a:ext cx="216024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Aplicação </a:t>
            </a:r>
            <a:r>
              <a:rPr lang="pt-BR" sz="2400" b="1" dirty="0" err="1" smtClean="0"/>
              <a:t>Mobile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644008" y="2204864"/>
            <a:ext cx="2160240" cy="1323439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pt-BR" sz="2000" b="1" dirty="0" smtClean="0"/>
              <a:t>Linguagem Java </a:t>
            </a:r>
            <a:r>
              <a:rPr lang="pt-BR" sz="2000" dirty="0" smtClean="0"/>
              <a:t>utilizando o programa </a:t>
            </a:r>
            <a:r>
              <a:rPr lang="pt-BR" sz="2000" b="1" dirty="0" err="1" smtClean="0"/>
              <a:t>Android</a:t>
            </a:r>
            <a:r>
              <a:rPr lang="pt-BR" sz="2000" b="1" dirty="0" smtClean="0"/>
              <a:t> Studio.</a:t>
            </a:r>
          </a:p>
        </p:txBody>
      </p:sp>
      <p:pic>
        <p:nvPicPr>
          <p:cNvPr id="20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pic>
        <p:nvPicPr>
          <p:cNvPr id="21" name="Imagem 20" descr="we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4005064"/>
            <a:ext cx="1407934" cy="1575593"/>
          </a:xfrm>
          <a:prstGeom prst="rect">
            <a:avLst/>
          </a:prstGeom>
        </p:spPr>
      </p:pic>
      <p:pic>
        <p:nvPicPr>
          <p:cNvPr id="23" name="Imagem 22" descr="androi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5057800"/>
            <a:ext cx="1627265" cy="1827584"/>
          </a:xfrm>
          <a:prstGeom prst="rect">
            <a:avLst/>
          </a:prstGeom>
        </p:spPr>
      </p:pic>
      <p:pic>
        <p:nvPicPr>
          <p:cNvPr id="25" name="Imagem 24" descr="logoJav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048" y="3645024"/>
            <a:ext cx="1584176" cy="1584176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48264" y="1052736"/>
            <a:ext cx="216024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Modelo de Dados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48264" y="2204864"/>
            <a:ext cx="2160240" cy="19389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pt-BR" sz="2000" dirty="0" smtClean="0"/>
              <a:t>Aplicações Web, Desktop e </a:t>
            </a:r>
            <a:r>
              <a:rPr lang="pt-BR" sz="2000" dirty="0" err="1" smtClean="0"/>
              <a:t>Mobile</a:t>
            </a:r>
            <a:r>
              <a:rPr lang="pt-BR" sz="2000" dirty="0" smtClean="0"/>
              <a:t> são integradas ao </a:t>
            </a:r>
            <a:r>
              <a:rPr lang="pt-BR" sz="2000" b="1" dirty="0" smtClean="0"/>
              <a:t>banco de dados </a:t>
            </a:r>
            <a:r>
              <a:rPr lang="pt-BR" sz="2000" dirty="0" smtClean="0"/>
              <a:t>pelo programa </a:t>
            </a:r>
            <a:r>
              <a:rPr lang="pt-BR" sz="2000" b="1" dirty="0" smtClean="0"/>
              <a:t>SQL Server</a:t>
            </a:r>
            <a:r>
              <a:rPr lang="pt-BR" sz="2000" dirty="0" smtClean="0"/>
              <a:t>.</a:t>
            </a:r>
            <a:endParaRPr lang="pt-BR" sz="2000" dirty="0" smtClean="0"/>
          </a:p>
        </p:txBody>
      </p:sp>
      <p:pic>
        <p:nvPicPr>
          <p:cNvPr id="27" name="Imagem 26" descr="sq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1520" y="4221088"/>
            <a:ext cx="180971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453650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6. Mapeamento de Processos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8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3"/>
          <p:cNvSpPr txBox="1">
            <a:spLocks/>
          </p:cNvSpPr>
          <p:nvPr/>
        </p:nvSpPr>
        <p:spPr>
          <a:xfrm>
            <a:off x="6876256" y="65394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9D8CF-8DEC-4D9F-84EE-ADF04DFF339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pic>
        <p:nvPicPr>
          <p:cNvPr id="11" name="Imagem 10" descr="biz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1052736"/>
            <a:ext cx="2387340" cy="6480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51520" y="1196752"/>
            <a:ext cx="45365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Cadastro de Clientes</a:t>
            </a:r>
            <a:endParaRPr lang="pt-BR" sz="2400" b="1" dirty="0"/>
          </a:p>
        </p:txBody>
      </p:sp>
      <p:pic>
        <p:nvPicPr>
          <p:cNvPr id="13" name="Imagem 12" descr="MicrosoftTeams-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88840"/>
            <a:ext cx="9144000" cy="213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41484"/>
            <a:ext cx="453650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b="1" dirty="0" smtClean="0"/>
              <a:t>6. Mapeamento de Processos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876256" y="6539423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>
                <a:solidFill>
                  <a:schemeClr val="tx1"/>
                </a:solidFill>
              </a:rPr>
              <a:pPr/>
              <a:t>9</a:t>
            </a:fld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Picture 2" descr="C:\Users\Usuario\Desktop\Desenvolvimento de Sistemas\2º Módulo\Projeto do TCC\Projeto\websiteTCC_DarlanFernanda\imagens\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4083"/>
            <a:ext cx="662978" cy="772629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251520" y="1196752"/>
            <a:ext cx="45365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Cadastro de Funcionários</a:t>
            </a:r>
            <a:endParaRPr lang="pt-BR" sz="2400" b="1" dirty="0"/>
          </a:p>
        </p:txBody>
      </p:sp>
      <p:pic>
        <p:nvPicPr>
          <p:cNvPr id="9" name="Imagem 8" descr="Cadastro de Funcionári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1988840"/>
            <a:ext cx="9184106" cy="4320480"/>
          </a:xfrm>
          <a:prstGeom prst="rect">
            <a:avLst/>
          </a:prstGeom>
        </p:spPr>
      </p:pic>
      <p:pic>
        <p:nvPicPr>
          <p:cNvPr id="10" name="Imagem 9" descr="biz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1052736"/>
            <a:ext cx="2387340" cy="6480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1576</Words>
  <Application>Microsoft Office PowerPoint</Application>
  <PresentationFormat>Apresentação na tela (4:3)</PresentationFormat>
  <Paragraphs>271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MAIS QUE PLANTAS Consultoria e Paisagismo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PLANTAS Consultoria e Paisagismo</dc:title>
  <dc:creator>Usuario</dc:creator>
  <cp:lastModifiedBy>Usuario1</cp:lastModifiedBy>
  <cp:revision>107</cp:revision>
  <dcterms:created xsi:type="dcterms:W3CDTF">2021-12-08T18:37:11Z</dcterms:created>
  <dcterms:modified xsi:type="dcterms:W3CDTF">2022-06-19T03:23:48Z</dcterms:modified>
</cp:coreProperties>
</file>