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4.xml"/><Relationship Id="rId32" Type="http://schemas.openxmlformats.org/officeDocument/2006/relationships/font" Target="fonts/RobotoMon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16e933c23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616e933c23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3d582dc42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3d582dc42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Dopo l’addestramento, abbiamo salvato il modello in formato </a:t>
            </a:r>
            <a:r>
              <a:rPr lang="it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.keras</a:t>
            </a:r>
            <a:r>
              <a:rPr lang="it">
                <a:solidFill>
                  <a:schemeClr val="dk1"/>
                </a:solidFill>
              </a:rPr>
              <a:t>, così da poterlo riutilizzare per le raccomandazioni senza doverlo ritrainare.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Una volta salvato, abbiamo valutato le sue prestazioni sul set di validazione: abbiamo fatto fare al modello delle </a:t>
            </a:r>
            <a:r>
              <a:rPr b="1" lang="it">
                <a:solidFill>
                  <a:schemeClr val="dk1"/>
                </a:solidFill>
              </a:rPr>
              <a:t>predizioni di rating</a:t>
            </a:r>
            <a:r>
              <a:rPr lang="it">
                <a:solidFill>
                  <a:schemeClr val="dk1"/>
                </a:solidFill>
              </a:rPr>
              <a:t> per ciascun utente, e poi abbiamo riportato questi valori al range originale da 1 a 5, dato che in input avevamo normalizzato tutto tra 0 e 1.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Per misurare la qualità delle raccomandazioni, ci siamo concentrati su </a:t>
            </a:r>
            <a:r>
              <a:rPr b="1" lang="it">
                <a:solidFill>
                  <a:schemeClr val="dk1"/>
                </a:solidFill>
              </a:rPr>
              <a:t>metriche top-N</a:t>
            </a:r>
            <a:r>
              <a:rPr lang="it">
                <a:solidFill>
                  <a:schemeClr val="dk1"/>
                </a:solidFill>
              </a:rPr>
              <a:t>, che sono quelle più usate nei sistemi reali — come quelli che vediamo su Netflix o Spotify — dove all’utente viene mostrato solo un </a:t>
            </a:r>
            <a:r>
              <a:rPr b="1" lang="it">
                <a:solidFill>
                  <a:schemeClr val="dk1"/>
                </a:solidFill>
              </a:rPr>
              <a:t>numero limitato di suggerimenti</a:t>
            </a:r>
            <a:r>
              <a:rPr lang="it">
                <a:solidFill>
                  <a:schemeClr val="dk1"/>
                </a:solidFill>
              </a:rPr>
              <a:t>.: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it">
                <a:solidFill>
                  <a:schemeClr val="dk1"/>
                </a:solidFill>
              </a:rPr>
              <a:t>La </a:t>
            </a:r>
            <a:r>
              <a:rPr b="1" lang="it">
                <a:solidFill>
                  <a:schemeClr val="dk1"/>
                </a:solidFill>
              </a:rPr>
              <a:t>Precision@5</a:t>
            </a:r>
            <a:r>
              <a:rPr lang="it">
                <a:solidFill>
                  <a:schemeClr val="dk1"/>
                </a:solidFill>
              </a:rPr>
              <a:t> risponde alla domanda: </a:t>
            </a:r>
            <a:r>
              <a:rPr i="1" lang="it">
                <a:solidFill>
                  <a:schemeClr val="dk1"/>
                </a:solidFill>
              </a:rPr>
              <a:t>"quanti dei 5 film consigliati erano davvero rilevanti per l’utente?"</a:t>
            </a:r>
            <a:r>
              <a:rPr lang="it">
                <a:solidFill>
                  <a:schemeClr val="dk1"/>
                </a:solidFill>
              </a:rPr>
              <a:t>. In pratica, misura </a:t>
            </a:r>
            <a:r>
              <a:rPr b="1" lang="it">
                <a:solidFill>
                  <a:schemeClr val="dk1"/>
                </a:solidFill>
              </a:rPr>
              <a:t>la qualità della lista</a:t>
            </a:r>
            <a:r>
              <a:rPr lang="it">
                <a:solidFill>
                  <a:schemeClr val="dk1"/>
                </a:solidFill>
              </a:rPr>
              <a:t>: meglio pochi ma buoni.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it">
                <a:solidFill>
                  <a:schemeClr val="dk1"/>
                </a:solidFill>
              </a:rPr>
              <a:t>La </a:t>
            </a:r>
            <a:r>
              <a:rPr b="1" lang="it">
                <a:solidFill>
                  <a:schemeClr val="dk1"/>
                </a:solidFill>
              </a:rPr>
              <a:t>Recall@5</a:t>
            </a:r>
            <a:r>
              <a:rPr lang="it">
                <a:solidFill>
                  <a:schemeClr val="dk1"/>
                </a:solidFill>
              </a:rPr>
              <a:t>, invece, ci dice: </a:t>
            </a:r>
            <a:r>
              <a:rPr i="1" lang="it">
                <a:solidFill>
                  <a:schemeClr val="dk1"/>
                </a:solidFill>
              </a:rPr>
              <a:t>"su tutti i film che l’utente avrebbe effettivamente apprezzato, quanti siamo riusciti a includere nei 5 suggeriti?"</a:t>
            </a:r>
            <a:r>
              <a:rPr lang="it">
                <a:solidFill>
                  <a:schemeClr val="dk1"/>
                </a:solidFill>
              </a:rPr>
              <a:t>. Quindi guarda </a:t>
            </a:r>
            <a:r>
              <a:rPr b="1" lang="it">
                <a:solidFill>
                  <a:schemeClr val="dk1"/>
                </a:solidFill>
              </a:rPr>
              <a:t>quanto abbiamo coperto</a:t>
            </a:r>
            <a:r>
              <a:rPr lang="it">
                <a:solidFill>
                  <a:schemeClr val="dk1"/>
                </a:solidFill>
              </a:rPr>
              <a:t> delle vere preferenze dell’utente.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it">
                <a:solidFill>
                  <a:schemeClr val="dk1"/>
                </a:solidFill>
              </a:rPr>
              <a:t>Infine, la </a:t>
            </a:r>
            <a:r>
              <a:rPr b="1" lang="it">
                <a:solidFill>
                  <a:schemeClr val="dk1"/>
                </a:solidFill>
              </a:rPr>
              <a:t>F1@5</a:t>
            </a:r>
            <a:r>
              <a:rPr lang="it">
                <a:solidFill>
                  <a:schemeClr val="dk1"/>
                </a:solidFill>
              </a:rPr>
              <a:t> è una media armonica tra precisione e recall. Ci serve per capire </a:t>
            </a:r>
            <a:r>
              <a:rPr b="1" lang="it">
                <a:solidFill>
                  <a:schemeClr val="dk1"/>
                </a:solidFill>
              </a:rPr>
              <a:t>quanto siamo riusciti a bilanciare</a:t>
            </a:r>
            <a:r>
              <a:rPr lang="it">
                <a:solidFill>
                  <a:schemeClr val="dk1"/>
                </a:solidFill>
              </a:rPr>
              <a:t> questi due aspetti, senza privilegiare uno a discapito dell’altro. È una misura complessiva della qualità delle raccomandazioni.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Abbiamo calcolato queste metriche </a:t>
            </a:r>
            <a:r>
              <a:rPr b="1" lang="it">
                <a:solidFill>
                  <a:schemeClr val="dk1"/>
                </a:solidFill>
              </a:rPr>
              <a:t>per ogni utente nel set di validazione</a:t>
            </a:r>
            <a:r>
              <a:rPr lang="it">
                <a:solidFill>
                  <a:schemeClr val="dk1"/>
                </a:solidFill>
              </a:rPr>
              <a:t>, e poi abbiamo fatto la media di tutti i risultati, così da avere una stima globale e affidabile delle performance del nostro sistema.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617e5cfef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617e5cfef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Abbiamo sviluppato la UI utilizzando Streamlit, un framework basato su Python.</a:t>
            </a:r>
            <a:br>
              <a:rPr lang="it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it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 nostra applicazione supporta due flussi di utenti: la modalità guest e un login per gli utenti che desiderano consigli personalizzati.</a:t>
            </a:r>
            <a:endParaRPr sz="1400">
              <a:solidFill>
                <a:srgbClr val="0E0E0E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17e5cfefb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617e5cfefb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300">
                <a:solidFill>
                  <a:srgbClr val="0E0E0E"/>
                </a:solidFill>
              </a:rPr>
              <a:t>Possono semplicemente scegliere un genere da un menu a tendina, come Action, Comedy o altro, e vedere immediatamente i 4 film più votati in quella categoria.</a:t>
            </a:r>
            <a:endParaRPr sz="1300">
              <a:solidFill>
                <a:srgbClr val="0E0E0E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6188b5460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6188b5460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Una volta effettuato l'accesso, gli utenti vedono raccomandazioni personalizzate di film basate sui risultati del modello VAE.</a:t>
            </a:r>
            <a:br>
              <a:rPr lang="it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it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Ogni suggerimento include un cursore che consente agli utenti di valutare il film da 1 a 5.</a:t>
            </a:r>
            <a:br>
              <a:rPr lang="it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it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Si tratta di un ciclo di feedback: più si valuta, più il sistema capisce i gusti dell'utente.</a:t>
            </a:r>
            <a:endParaRPr sz="1400">
              <a:solidFill>
                <a:srgbClr val="0E0E0E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3d582dc42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3d582dc42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Il nostro progetto, chiamato </a:t>
            </a:r>
            <a:r>
              <a:rPr b="1" lang="it">
                <a:solidFill>
                  <a:schemeClr val="dk1"/>
                </a:solidFill>
              </a:rPr>
              <a:t>MyNextMovie</a:t>
            </a:r>
            <a:r>
              <a:rPr lang="it">
                <a:solidFill>
                  <a:schemeClr val="dk1"/>
                </a:solidFill>
              </a:rPr>
              <a:t>, aveva come obiettivo quello di sviluppare un sistema di raccomandazione di film capace di superare i limiti dei metodi tradizionali, ovvero: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it">
                <a:solidFill>
                  <a:schemeClr val="dk1"/>
                </a:solidFill>
              </a:rPr>
              <a:t>la </a:t>
            </a:r>
            <a:r>
              <a:rPr b="1" lang="it">
                <a:solidFill>
                  <a:schemeClr val="dk1"/>
                </a:solidFill>
              </a:rPr>
              <a:t>sparsità</a:t>
            </a:r>
            <a:r>
              <a:rPr lang="it">
                <a:solidFill>
                  <a:schemeClr val="dk1"/>
                </a:solidFill>
              </a:rPr>
              <a:t> del dataset, ovvero il fatto che ogni utente valuta pochissimi film;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it">
                <a:solidFill>
                  <a:schemeClr val="dk1"/>
                </a:solidFill>
              </a:rPr>
              <a:t>e il problema del </a:t>
            </a:r>
            <a:r>
              <a:rPr b="1" lang="it">
                <a:solidFill>
                  <a:schemeClr val="dk1"/>
                </a:solidFill>
              </a:rPr>
              <a:t>cold-start</a:t>
            </a:r>
            <a:r>
              <a:rPr lang="it">
                <a:solidFill>
                  <a:schemeClr val="dk1"/>
                </a:solidFill>
              </a:rPr>
              <a:t>, cioè l’incapacità dei sistemi classici di fare raccomandazioni sensate per nuovi utenti o nuovi film.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Abbiamo integrato i </a:t>
            </a:r>
            <a:r>
              <a:rPr b="1" lang="it">
                <a:solidFill>
                  <a:schemeClr val="dk1"/>
                </a:solidFill>
              </a:rPr>
              <a:t>Variational Autoencoder (VAE)</a:t>
            </a:r>
            <a:r>
              <a:rPr lang="it">
                <a:solidFill>
                  <a:schemeClr val="dk1"/>
                </a:solidFill>
              </a:rPr>
              <a:t> in un’architettura collaborativa, riuscendo a generare raccomandazioni </a:t>
            </a:r>
            <a:r>
              <a:rPr b="1" lang="it">
                <a:solidFill>
                  <a:schemeClr val="dk1"/>
                </a:solidFill>
              </a:rPr>
              <a:t>personalizzate</a:t>
            </a:r>
            <a:r>
              <a:rPr lang="it">
                <a:solidFill>
                  <a:schemeClr val="dk1"/>
                </a:solidFill>
              </a:rPr>
              <a:t> che si adattano nel tempo al gusto dell’utente.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Il training è stato monitorato attraverso la </a:t>
            </a:r>
            <a:r>
              <a:rPr b="1" lang="it">
                <a:solidFill>
                  <a:schemeClr val="dk1"/>
                </a:solidFill>
              </a:rPr>
              <a:t>log loss</a:t>
            </a:r>
            <a:r>
              <a:rPr lang="it">
                <a:solidFill>
                  <a:schemeClr val="dk1"/>
                </a:solidFill>
              </a:rPr>
              <a:t>, che ha mostrato una </a:t>
            </a:r>
            <a:r>
              <a:rPr b="1" lang="it">
                <a:solidFill>
                  <a:schemeClr val="dk1"/>
                </a:solidFill>
              </a:rPr>
              <a:t>decrescita stabile e senza oscillazioni</a:t>
            </a:r>
            <a:r>
              <a:rPr lang="it">
                <a:solidFill>
                  <a:schemeClr val="dk1"/>
                </a:solidFill>
              </a:rPr>
              <a:t>, segno che il modello ha imparato efficacemente dai dati, senza overfitting e con iperparametri ben calibrati.</a:t>
            </a:r>
            <a:br>
              <a:rPr lang="it">
                <a:solidFill>
                  <a:schemeClr val="dk1"/>
                </a:solidFill>
              </a:rPr>
            </a:br>
            <a:r>
              <a:rPr lang="it">
                <a:solidFill>
                  <a:schemeClr val="dk1"/>
                </a:solidFill>
              </a:rPr>
              <a:t>Questa quindi è stata la conferma che il modello ha realmente appreso pattern utili all'interno delle preferenze utente.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3d582dc42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3d582dc42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Un aspetto molto interessante del nostro sistema è che le </a:t>
            </a:r>
            <a:r>
              <a:rPr b="1" lang="it">
                <a:solidFill>
                  <a:schemeClr val="dk1"/>
                </a:solidFill>
              </a:rPr>
              <a:t>raccomandazioni non sono statiche</a:t>
            </a:r>
            <a:r>
              <a:rPr lang="it">
                <a:solidFill>
                  <a:schemeClr val="dk1"/>
                </a:solidFill>
              </a:rPr>
              <a:t>, ma si adattano nel tempo.</a:t>
            </a:r>
            <a:br>
              <a:rPr lang="it">
                <a:solidFill>
                  <a:schemeClr val="dk1"/>
                </a:solidFill>
              </a:rPr>
            </a:br>
            <a:r>
              <a:rPr lang="it">
                <a:solidFill>
                  <a:schemeClr val="dk1"/>
                </a:solidFill>
              </a:rPr>
              <a:t>Quando si accumulano nuove recensioni o valutazioni dagli utenti, è possibile </a:t>
            </a:r>
            <a:r>
              <a:rPr b="1" lang="it">
                <a:solidFill>
                  <a:schemeClr val="dk1"/>
                </a:solidFill>
              </a:rPr>
              <a:t>rieseguire il training del modello</a:t>
            </a:r>
            <a:r>
              <a:rPr lang="it">
                <a:solidFill>
                  <a:schemeClr val="dk1"/>
                </a:solidFill>
              </a:rPr>
              <a:t> per aggiornare le rappresentazioni latenti migliorando le previsioni e rendendole più accurate. Questo processo può essere facilmente </a:t>
            </a:r>
            <a:r>
              <a:rPr b="1" lang="it">
                <a:solidFill>
                  <a:schemeClr val="dk1"/>
                </a:solidFill>
              </a:rPr>
              <a:t>automatizzato</a:t>
            </a:r>
            <a:r>
              <a:rPr lang="it">
                <a:solidFill>
                  <a:schemeClr val="dk1"/>
                </a:solidFill>
              </a:rPr>
              <a:t>, così il sistema si adatta continuamente ai gusti che cambiano senza dover rifare tutto manualmente da capo.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Guardando avanti, ci sono già alcune direzioni interessanti per </a:t>
            </a:r>
            <a:r>
              <a:rPr b="1" lang="it">
                <a:solidFill>
                  <a:schemeClr val="dk1"/>
                </a:solidFill>
              </a:rPr>
              <a:t>sviluppi futuri</a:t>
            </a:r>
            <a:r>
              <a:rPr lang="it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it">
                <a:solidFill>
                  <a:schemeClr val="dk1"/>
                </a:solidFill>
              </a:rPr>
              <a:t>la prima è testare il nostro approccio su </a:t>
            </a:r>
            <a:r>
              <a:rPr b="1" lang="it">
                <a:solidFill>
                  <a:schemeClr val="dk1"/>
                </a:solidFill>
              </a:rPr>
              <a:t>dataset più grandi</a:t>
            </a:r>
            <a:r>
              <a:rPr lang="it">
                <a:solidFill>
                  <a:schemeClr val="dk1"/>
                </a:solidFill>
              </a:rPr>
              <a:t>, per vedere come si comporta in termini di scalabilità e robustezza;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it">
                <a:solidFill>
                  <a:schemeClr val="dk1"/>
                </a:solidFill>
              </a:rPr>
              <a:t>la seconda è </a:t>
            </a:r>
            <a:r>
              <a:rPr b="1" lang="it">
                <a:solidFill>
                  <a:schemeClr val="dk1"/>
                </a:solidFill>
              </a:rPr>
              <a:t>aumentare la complessità del modello</a:t>
            </a:r>
            <a:r>
              <a:rPr lang="it">
                <a:solidFill>
                  <a:schemeClr val="dk1"/>
                </a:solidFill>
              </a:rPr>
              <a:t>, magari aggiungendo più layer o neuroni, per cercare di catturare pattern ancora più sottili nei gusti degli utenti.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In conclusione quindi abbiamo dimostrato che i </a:t>
            </a:r>
            <a:r>
              <a:rPr b="1" lang="it">
                <a:solidFill>
                  <a:schemeClr val="dk1"/>
                </a:solidFill>
              </a:rPr>
              <a:t>Variational Autoencoder</a:t>
            </a:r>
            <a:r>
              <a:rPr lang="it">
                <a:solidFill>
                  <a:schemeClr val="dk1"/>
                </a:solidFill>
              </a:rPr>
              <a:t> sono uno strumento molto potente e in grado di affrontare i tipici limiti dei sistemi di raccomandazione tradizionali, come la sparsità e il cold start.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616e933c23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616e933c23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17e5cfe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17e5cfe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Oggi gli utenti sono sommersi da un’infinita quantità di film tra cui scegliere, e questo rende difficile trovare contenuti che si adattino ai loro gusti. </a:t>
            </a:r>
            <a:endParaRPr sz="1200">
              <a:solidFill>
                <a:schemeClr val="dk1"/>
              </a:solidFill>
            </a:endParaRPr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Al giorno d’oggi ci sono diversi sistemi di raccomandazione che aiutano l’utente con questa scelta, però la maggior parte delle volte non sono propriamente ottimizzati e spesso causano problemi come il cold-start o il data sparsity, specialmente per nuovi utenti o elementi. </a:t>
            </a:r>
            <a:endParaRPr sz="1200">
              <a:solidFill>
                <a:schemeClr val="dk1"/>
              </a:solidFill>
            </a:endParaRPr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In questo progetto, abbiamo implementato un Variational Autoencoder (VAE) combinato con il collaborative filtering, come descritto nel paper. Il risultato è un movie recommendation system che risolve i problemi scritti in precedenza.</a:t>
            </a:r>
            <a:endParaRPr sz="1200">
              <a:solidFill>
                <a:schemeClr val="dk1"/>
              </a:solidFill>
            </a:endParaRPr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Il sistema è accessibile attraverso un'interfaccia user-friendly che permette sia agli utenti guest che a quelli registrati di ricevere raccomandazioni di film basate sulle loro preferenze.</a:t>
            </a:r>
            <a:endParaRPr sz="1200">
              <a:solidFill>
                <a:schemeClr val="dk1"/>
              </a:solidFill>
            </a:endParaRPr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Cold-start: si verifica quando non si hanno abbastanza dati a disposizione per un nuovo utente quindi il sistema non sa cosa consigliare</a:t>
            </a:r>
            <a:endParaRPr sz="1200">
              <a:solidFill>
                <a:schemeClr val="dk1"/>
              </a:solidFill>
            </a:endParaRPr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Collaborative filtering: è una tecnica che si basa sul fatto che utenti simili abbiamo gusti simili. quindi se due utenti hanno valutato molti film in modo simile, il sistema può consigliare a uno film che sono piaciuti all’altro.</a:t>
            </a:r>
            <a:endParaRPr sz="1200">
              <a:solidFill>
                <a:schemeClr val="dk1"/>
              </a:solidFill>
            </a:endParaRPr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Come abbiamo risolto noi il cold-start?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6b50c8075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6b50c8075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Il dataset che abbiamo scelto per questo progetto è il MovieLens 100K, uno dei benchmark più usati nell’ambito dei sistemi di raccomandazione. Include 100.000 valutazioni fornite da 943 utenti su 1682 film.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è diviso in </a:t>
            </a:r>
            <a:r>
              <a:rPr b="1" lang="it">
                <a:solidFill>
                  <a:schemeClr val="dk1"/>
                </a:solidFill>
              </a:rPr>
              <a:t>tre file</a:t>
            </a:r>
            <a:r>
              <a:rPr lang="it">
                <a:solidFill>
                  <a:schemeClr val="dk1"/>
                </a:solidFill>
              </a:rPr>
              <a:t>: uno con i rating (</a:t>
            </a:r>
            <a:r>
              <a:rPr lang="it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u.data</a:t>
            </a:r>
            <a:r>
              <a:rPr lang="it">
                <a:solidFill>
                  <a:schemeClr val="dk1"/>
                </a:solidFill>
              </a:rPr>
              <a:t>), uno con le informazioni degli utenti (</a:t>
            </a:r>
            <a:r>
              <a:rPr lang="it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u.user</a:t>
            </a:r>
            <a:r>
              <a:rPr lang="it">
                <a:solidFill>
                  <a:schemeClr val="dk1"/>
                </a:solidFill>
              </a:rPr>
              <a:t>), e uno con i dettagli sui film (</a:t>
            </a:r>
            <a:r>
              <a:rPr lang="it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u.item</a:t>
            </a:r>
            <a:r>
              <a:rPr lang="it">
                <a:solidFill>
                  <a:schemeClr val="dk1"/>
                </a:solidFill>
              </a:rPr>
              <a:t>) come titolo e generi.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La prima fase è stata la </a:t>
            </a:r>
            <a:r>
              <a:rPr b="1" lang="it">
                <a:solidFill>
                  <a:schemeClr val="dk1"/>
                </a:solidFill>
              </a:rPr>
              <a:t>pulizia dei dati</a:t>
            </a:r>
            <a:r>
              <a:rPr lang="it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it">
                <a:solidFill>
                  <a:schemeClr val="dk1"/>
                </a:solidFill>
              </a:rPr>
              <a:t>Abbiamo deciso di </a:t>
            </a:r>
            <a:r>
              <a:rPr b="1" lang="it">
                <a:solidFill>
                  <a:schemeClr val="dk1"/>
                </a:solidFill>
              </a:rPr>
              <a:t>escludere gli utenti che avevano valutato meno di 20 film</a:t>
            </a:r>
            <a:r>
              <a:rPr lang="it">
                <a:solidFill>
                  <a:schemeClr val="dk1"/>
                </a:solidFill>
              </a:rPr>
              <a:t>, per garantire che ogni utente abbia un’interazione abbastanza ricca da contribuire all’apprendimento del modello (quindi evitare il cosiddetto “cold-start”, cioè la difficoltà nel trattare utenti con pochissimi dati)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>
                <a:solidFill>
                  <a:schemeClr val="dk1"/>
                </a:solidFill>
              </a:rPr>
              <a:t>Inoltre, abbiamo verificato l’assenza di </a:t>
            </a:r>
            <a:r>
              <a:rPr b="1" lang="it">
                <a:solidFill>
                  <a:schemeClr val="dk1"/>
                </a:solidFill>
              </a:rPr>
              <a:t>valori nulli</a:t>
            </a:r>
            <a:r>
              <a:rPr lang="it">
                <a:solidFill>
                  <a:schemeClr val="dk1"/>
                </a:solidFill>
              </a:rPr>
              <a:t> nei dati demografici e nei dettagli sui film. Laddove presenti, li abbiamo sostituiti con </a:t>
            </a:r>
            <a:r>
              <a:rPr b="1" lang="it">
                <a:solidFill>
                  <a:schemeClr val="dk1"/>
                </a:solidFill>
              </a:rPr>
              <a:t>zero</a:t>
            </a:r>
            <a:r>
              <a:rPr lang="it">
                <a:solidFill>
                  <a:schemeClr val="dk1"/>
                </a:solidFill>
              </a:rPr>
              <a:t>, così da evitare errori nei passaggi successivi.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Un aspetto caratteristico di questo dataset è che è </a:t>
            </a:r>
            <a:r>
              <a:rPr b="1" lang="it">
                <a:solidFill>
                  <a:schemeClr val="dk1"/>
                </a:solidFill>
              </a:rPr>
              <a:t>estremamente sparso</a:t>
            </a:r>
            <a:r>
              <a:rPr lang="it">
                <a:solidFill>
                  <a:schemeClr val="dk1"/>
                </a:solidFill>
              </a:rPr>
              <a:t>: ogni utente ha valutato solo una piccola parte dei film disponibili.</a:t>
            </a:r>
            <a:br>
              <a:rPr lang="it">
                <a:solidFill>
                  <a:schemeClr val="dk1"/>
                </a:solidFill>
              </a:rPr>
            </a:br>
            <a:r>
              <a:rPr lang="it">
                <a:solidFill>
                  <a:schemeClr val="dk1"/>
                </a:solidFill>
              </a:rPr>
              <a:t>Questo riflette un tipico problema dei sistemi di raccomandazione, ma rappresenta anche una sfida per il modello, soprattutto nella gestione della funzione di perdita.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it">
                <a:solidFill>
                  <a:schemeClr val="dk1"/>
                </a:solidFill>
              </a:rPr>
              <a:t>Questo tipo di sparsità è esattamente ciò che ha caratterizzato anche il famoso </a:t>
            </a:r>
            <a:r>
              <a:rPr b="1" lang="it">
                <a:solidFill>
                  <a:schemeClr val="dk1"/>
                </a:solidFill>
              </a:rPr>
              <a:t>Netflix Problem</a:t>
            </a:r>
            <a:r>
              <a:rPr lang="it">
                <a:solidFill>
                  <a:schemeClr val="dk1"/>
                </a:solidFill>
              </a:rPr>
              <a:t>.</a:t>
            </a:r>
            <a:br>
              <a:rPr lang="it">
                <a:solidFill>
                  <a:schemeClr val="dk1"/>
                </a:solidFill>
              </a:rPr>
            </a:br>
            <a:r>
              <a:rPr lang="it">
                <a:solidFill>
                  <a:schemeClr val="dk1"/>
                </a:solidFill>
              </a:rPr>
              <a:t>In questo caso l’obiettivo era proprio quello di </a:t>
            </a:r>
            <a:r>
              <a:rPr b="1" lang="it">
                <a:solidFill>
                  <a:schemeClr val="dk1"/>
                </a:solidFill>
              </a:rPr>
              <a:t>predire valutazioni mancanti</a:t>
            </a:r>
            <a:r>
              <a:rPr lang="it">
                <a:solidFill>
                  <a:schemeClr val="dk1"/>
                </a:solidFill>
              </a:rPr>
              <a:t> all’interno di una </a:t>
            </a:r>
            <a:r>
              <a:rPr b="1" lang="it">
                <a:solidFill>
                  <a:schemeClr val="dk1"/>
                </a:solidFill>
              </a:rPr>
              <a:t>matrice di interazioni utente-film altamente incompleta</a:t>
            </a:r>
            <a:r>
              <a:rPr lang="it">
                <a:solidFill>
                  <a:schemeClr val="dk1"/>
                </a:solidFill>
              </a:rPr>
              <a:t>, simile a MovieLens.</a:t>
            </a:r>
            <a:br>
              <a:rPr lang="it">
                <a:solidFill>
                  <a:schemeClr val="dk1"/>
                </a:solidFill>
              </a:rPr>
            </a:br>
            <a:r>
              <a:rPr lang="it">
                <a:solidFill>
                  <a:schemeClr val="dk1"/>
                </a:solidFill>
              </a:rPr>
              <a:t>Come nel nostro caso, ogni utente aveva valutato solo una piccola frazione dei film, rendendo difficile per i modelli costruire raccomandazioni accurate basandosi su dati così parziali.</a:t>
            </a:r>
            <a:br>
              <a:rPr lang="it">
                <a:solidFill>
                  <a:schemeClr val="dk1"/>
                </a:solidFill>
              </a:rPr>
            </a:br>
            <a:r>
              <a:rPr lang="it">
                <a:solidFill>
                  <a:schemeClr val="dk1"/>
                </a:solidFill>
              </a:rPr>
              <a:t>Il nostro lavoro si inserisce in questa stessa linea di ricerca: affrontare la scarsità di dati </a:t>
            </a:r>
            <a:r>
              <a:rPr b="1" lang="it">
                <a:solidFill>
                  <a:schemeClr val="dk1"/>
                </a:solidFill>
              </a:rPr>
              <a:t>attraverso tecniche generative</a:t>
            </a:r>
            <a:r>
              <a:rPr lang="it">
                <a:solidFill>
                  <a:schemeClr val="dk1"/>
                </a:solidFill>
              </a:rPr>
              <a:t>, come i Variational Autoencoder, che permettono di inferire gusti anche da pochi esempi osservati (invece di svd o pca che abbiamo visto in classe)	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it">
                <a:solidFill>
                  <a:schemeClr val="dk1"/>
                </a:solidFill>
              </a:rPr>
              <a:t>Sotto un punto di vista più teorico, possiamo ipotizzare che la </a:t>
            </a:r>
            <a:r>
              <a:rPr b="1" lang="it">
                <a:solidFill>
                  <a:schemeClr val="dk1"/>
                </a:solidFill>
              </a:rPr>
              <a:t>matrice di interazioni utente-film non sia full-rank</a:t>
            </a:r>
            <a:r>
              <a:rPr lang="it">
                <a:solidFill>
                  <a:schemeClr val="dk1"/>
                </a:solidFill>
              </a:rPr>
              <a:t>, ovvero che presenti una </a:t>
            </a:r>
            <a:r>
              <a:rPr b="1" lang="it">
                <a:solidFill>
                  <a:schemeClr val="dk1"/>
                </a:solidFill>
              </a:rPr>
              <a:t>struttura a rango ridotto</a:t>
            </a:r>
            <a:r>
              <a:rPr lang="it">
                <a:solidFill>
                  <a:schemeClr val="dk1"/>
                </a:solidFill>
              </a:rPr>
              <a:t> (</a:t>
            </a:r>
            <a:r>
              <a:rPr i="1" lang="it">
                <a:solidFill>
                  <a:schemeClr val="dk1"/>
                </a:solidFill>
              </a:rPr>
              <a:t>low-rank structure</a:t>
            </a:r>
            <a:r>
              <a:rPr lang="it">
                <a:solidFill>
                  <a:schemeClr val="dk1"/>
                </a:solidFill>
              </a:rPr>
              <a:t>).</a:t>
            </a:r>
            <a:br>
              <a:rPr lang="it">
                <a:solidFill>
                  <a:schemeClr val="dk1"/>
                </a:solidFill>
              </a:rPr>
            </a:br>
            <a:r>
              <a:rPr lang="it">
                <a:solidFill>
                  <a:schemeClr val="dk1"/>
                </a:solidFill>
              </a:rPr>
              <a:t> In questo contesto, il nostro obiettivo è identificare un insieme di </a:t>
            </a:r>
            <a:r>
              <a:rPr b="1" lang="it">
                <a:solidFill>
                  <a:schemeClr val="dk1"/>
                </a:solidFill>
              </a:rPr>
              <a:t>componenti latenti</a:t>
            </a:r>
            <a:r>
              <a:rPr lang="it">
                <a:solidFill>
                  <a:schemeClr val="dk1"/>
                </a:solidFill>
              </a:rPr>
              <a:t> — che potremmo pensare come delle </a:t>
            </a:r>
            <a:r>
              <a:rPr i="1" lang="it">
                <a:solidFill>
                  <a:schemeClr val="dk1"/>
                </a:solidFill>
              </a:rPr>
              <a:t>"eigenpersons"</a:t>
            </a:r>
            <a:r>
              <a:rPr lang="it">
                <a:solidFill>
                  <a:schemeClr val="dk1"/>
                </a:solidFill>
              </a:rPr>
              <a:t>  in contesti non lineari— in grado di spiegare la varietà delle preferenze osservate all'interno del dataset.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it">
                <a:solidFill>
                  <a:schemeClr val="dk1"/>
                </a:solidFill>
              </a:rPr>
              <a:t>Queste componenti possono essere viste come un </a:t>
            </a:r>
            <a:r>
              <a:rPr b="1" lang="it">
                <a:solidFill>
                  <a:schemeClr val="dk1"/>
                </a:solidFill>
              </a:rPr>
              <a:t>sottospazio di base</a:t>
            </a:r>
            <a:r>
              <a:rPr lang="it">
                <a:solidFill>
                  <a:schemeClr val="dk1"/>
                </a:solidFill>
              </a:rPr>
              <a:t> da cui è possibile ricostruire, tramite </a:t>
            </a:r>
            <a:r>
              <a:rPr b="1" lang="it">
                <a:solidFill>
                  <a:schemeClr val="dk1"/>
                </a:solidFill>
              </a:rPr>
              <a:t>combinazioni lineari</a:t>
            </a:r>
            <a:r>
              <a:rPr lang="it">
                <a:solidFill>
                  <a:schemeClr val="dk1"/>
                </a:solidFill>
              </a:rPr>
              <a:t>, le valutazioni esplicite di tutti gli utenti.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it">
                <a:solidFill>
                  <a:schemeClr val="dk1"/>
                </a:solidFill>
              </a:rPr>
              <a:t>Questa assunzione giustifica l’approccio alla </a:t>
            </a:r>
            <a:r>
              <a:rPr b="1" lang="it">
                <a:solidFill>
                  <a:schemeClr val="dk1"/>
                </a:solidFill>
              </a:rPr>
              <a:t>completion della matrice</a:t>
            </a:r>
            <a:r>
              <a:rPr lang="it">
                <a:solidFill>
                  <a:schemeClr val="dk1"/>
                </a:solidFill>
              </a:rPr>
              <a:t>: anziché trattare ogni valutazione mancante come una variabile indipendente, sfruttiamo la </a:t>
            </a:r>
            <a:r>
              <a:rPr b="1" lang="it">
                <a:solidFill>
                  <a:schemeClr val="dk1"/>
                </a:solidFill>
              </a:rPr>
              <a:t>correlazione implicita tra gli utenti e tra i film</a:t>
            </a:r>
            <a:r>
              <a:rPr lang="it">
                <a:solidFill>
                  <a:schemeClr val="dk1"/>
                </a:solidFill>
              </a:rPr>
              <a:t> per </a:t>
            </a:r>
            <a:r>
              <a:rPr b="1" lang="it">
                <a:solidFill>
                  <a:schemeClr val="dk1"/>
                </a:solidFill>
              </a:rPr>
              <a:t>inferire i valori mancanti</a:t>
            </a:r>
            <a:r>
              <a:rPr lang="it">
                <a:solidFill>
                  <a:schemeClr val="dk1"/>
                </a:solidFill>
              </a:rPr>
              <a:t>.</a:t>
            </a:r>
            <a:br>
              <a:rPr lang="it">
                <a:solidFill>
                  <a:schemeClr val="dk1"/>
                </a:solidFill>
              </a:rPr>
            </a:br>
            <a:r>
              <a:rPr lang="it">
                <a:solidFill>
                  <a:schemeClr val="dk1"/>
                </a:solidFill>
              </a:rPr>
              <a:t> Lo scopo finale è proprio </a:t>
            </a:r>
            <a:r>
              <a:rPr b="1" lang="it">
                <a:solidFill>
                  <a:schemeClr val="dk1"/>
                </a:solidFill>
              </a:rPr>
              <a:t>riempire in modo coerente gli “spazi vuoti” della matrice</a:t>
            </a:r>
            <a:r>
              <a:rPr lang="it">
                <a:solidFill>
                  <a:schemeClr val="dk1"/>
                </a:solidFill>
              </a:rPr>
              <a:t>, ossia prevedere le valutazioni non osservate, mantenendo la coerenza con la struttura latente appresa.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b50c807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6b50c807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Una volta puliti i dati, abbiamo dovuto prepararli in un formato che fosse adatto all’input del nostro modello, ovvero il  </a:t>
            </a:r>
            <a:r>
              <a:rPr b="1" lang="it">
                <a:solidFill>
                  <a:schemeClr val="dk1"/>
                </a:solidFill>
              </a:rPr>
              <a:t>Variational Autoencoder</a:t>
            </a:r>
            <a:r>
              <a:rPr lang="it">
                <a:solidFill>
                  <a:schemeClr val="dk1"/>
                </a:solidFill>
              </a:rPr>
              <a:t>.</a:t>
            </a:r>
            <a:br>
              <a:rPr lang="it">
                <a:solidFill>
                  <a:schemeClr val="dk1"/>
                </a:solidFill>
              </a:rPr>
            </a:br>
            <a:r>
              <a:rPr lang="it">
                <a:solidFill>
                  <a:schemeClr val="dk1"/>
                </a:solidFill>
              </a:rPr>
              <a:t>Per farlo, abbiamo costruito una </a:t>
            </a:r>
            <a:r>
              <a:rPr b="1" lang="it">
                <a:solidFill>
                  <a:schemeClr val="dk1"/>
                </a:solidFill>
              </a:rPr>
              <a:t>matrice </a:t>
            </a:r>
            <a:r>
              <a:rPr lang="it">
                <a:solidFill>
                  <a:schemeClr val="dk1"/>
                </a:solidFill>
              </a:rPr>
              <a:t>dove: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it">
                <a:solidFill>
                  <a:schemeClr val="dk1"/>
                </a:solidFill>
              </a:rPr>
              <a:t>ogni </a:t>
            </a:r>
            <a:r>
              <a:rPr b="1" lang="it">
                <a:solidFill>
                  <a:schemeClr val="dk1"/>
                </a:solidFill>
              </a:rPr>
              <a:t>riga </a:t>
            </a:r>
            <a:r>
              <a:rPr lang="it">
                <a:solidFill>
                  <a:schemeClr val="dk1"/>
                </a:solidFill>
              </a:rPr>
              <a:t>rappresenta un </a:t>
            </a:r>
            <a:r>
              <a:rPr b="1" lang="it">
                <a:solidFill>
                  <a:schemeClr val="dk1"/>
                </a:solidFill>
              </a:rPr>
              <a:t>utente</a:t>
            </a:r>
            <a:r>
              <a:rPr lang="it">
                <a:solidFill>
                  <a:schemeClr val="dk1"/>
                </a:solidFill>
              </a:rPr>
              <a:t>,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it">
                <a:solidFill>
                  <a:schemeClr val="dk1"/>
                </a:solidFill>
              </a:rPr>
              <a:t>ogni </a:t>
            </a:r>
            <a:r>
              <a:rPr b="1" lang="it">
                <a:solidFill>
                  <a:schemeClr val="dk1"/>
                </a:solidFill>
              </a:rPr>
              <a:t>colonna </a:t>
            </a:r>
            <a:r>
              <a:rPr lang="it">
                <a:solidFill>
                  <a:schemeClr val="dk1"/>
                </a:solidFill>
              </a:rPr>
              <a:t>rappresenta un </a:t>
            </a:r>
            <a:r>
              <a:rPr b="1" lang="it">
                <a:solidFill>
                  <a:schemeClr val="dk1"/>
                </a:solidFill>
              </a:rPr>
              <a:t>film</a:t>
            </a:r>
            <a:r>
              <a:rPr lang="it">
                <a:solidFill>
                  <a:schemeClr val="dk1"/>
                </a:solidFill>
              </a:rPr>
              <a:t>,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it">
                <a:solidFill>
                  <a:schemeClr val="dk1"/>
                </a:solidFill>
              </a:rPr>
              <a:t>ogni </a:t>
            </a:r>
            <a:r>
              <a:rPr b="1" lang="it">
                <a:solidFill>
                  <a:schemeClr val="dk1"/>
                </a:solidFill>
              </a:rPr>
              <a:t>cella </a:t>
            </a:r>
            <a:r>
              <a:rPr lang="it">
                <a:solidFill>
                  <a:schemeClr val="dk1"/>
                </a:solidFill>
              </a:rPr>
              <a:t>contiene il </a:t>
            </a:r>
            <a:r>
              <a:rPr b="1" lang="it">
                <a:solidFill>
                  <a:schemeClr val="dk1"/>
                </a:solidFill>
              </a:rPr>
              <a:t>rating </a:t>
            </a:r>
            <a:r>
              <a:rPr lang="it">
                <a:solidFill>
                  <a:schemeClr val="dk1"/>
                </a:solidFill>
              </a:rPr>
              <a:t>che l’utente ha dato a quel film, </a:t>
            </a:r>
            <a:r>
              <a:rPr b="1" lang="it">
                <a:solidFill>
                  <a:schemeClr val="dk1"/>
                </a:solidFill>
              </a:rPr>
              <a:t>normalizzato</a:t>
            </a:r>
            <a:r>
              <a:rPr lang="it">
                <a:solidFill>
                  <a:schemeClr val="dk1"/>
                </a:solidFill>
              </a:rPr>
              <a:t> in un intervallo tra 0 e 1 sostituendo i valori mancanti con 0.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solidFill>
                  <a:schemeClr val="dk1"/>
                </a:solidFill>
              </a:rPr>
              <a:t>Infine, per facilitare le successive fasi di training e testing, abbiamo </a:t>
            </a:r>
            <a:r>
              <a:rPr b="1" lang="it">
                <a:solidFill>
                  <a:schemeClr val="dk1"/>
                </a:solidFill>
              </a:rPr>
              <a:t>salvato i dati pre-elaborati</a:t>
            </a:r>
            <a:r>
              <a:rPr lang="it">
                <a:solidFill>
                  <a:schemeClr val="dk1"/>
                </a:solidFill>
              </a:rPr>
              <a:t> in una cartella separata.</a:t>
            </a:r>
            <a:br>
              <a:rPr lang="it">
                <a:solidFill>
                  <a:schemeClr val="dk1"/>
                </a:solidFill>
              </a:rPr>
            </a:br>
            <a:r>
              <a:rPr lang="it">
                <a:solidFill>
                  <a:schemeClr val="dk1"/>
                </a:solidFill>
              </a:rPr>
              <a:t>Questo ci consente di evitare la ripetizione dei passaggi di preprocessing, garantire consistenza nei dati e </a:t>
            </a:r>
            <a:r>
              <a:rPr b="1" lang="it">
                <a:solidFill>
                  <a:schemeClr val="dk1"/>
                </a:solidFill>
              </a:rPr>
              <a:t>riutilizzare facilmente</a:t>
            </a:r>
            <a:r>
              <a:rPr lang="it">
                <a:solidFill>
                  <a:schemeClr val="dk1"/>
                </a:solidFill>
              </a:rPr>
              <a:t> la pipeline anche in altri contesti o test.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17e5cfef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617e5cfef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Un Variational Autoencoder, o VAE, E’ un tipo di modello generativo che apprende sfruttando un latent space, altro non è che una rappresentazione compressa e probabilistica dei dati. </a:t>
            </a:r>
            <a:br>
              <a:rPr lang="it" sz="1300">
                <a:solidFill>
                  <a:schemeClr val="dk1"/>
                </a:solidFill>
              </a:rPr>
            </a:br>
            <a:r>
              <a:rPr lang="it" sz="1300">
                <a:solidFill>
                  <a:schemeClr val="dk1"/>
                </a:solidFill>
              </a:rPr>
              <a:t>Si codificano i dati di input in una distribuzione probabilistica, quindi viene creato questo latent space, per poi campionare da questa distribuzione e decodificare i risultati.</a:t>
            </a:r>
            <a:br>
              <a:rPr lang="it" sz="1300">
                <a:solidFill>
                  <a:schemeClr val="dk1"/>
                </a:solidFill>
              </a:rPr>
            </a:br>
            <a:r>
              <a:rPr lang="it" sz="1300">
                <a:solidFill>
                  <a:schemeClr val="dk1"/>
                </a:solidFill>
              </a:rPr>
              <a:t>Questa caratteristica permette al modello</a:t>
            </a:r>
            <a:r>
              <a:rPr lang="it" sz="1300">
                <a:solidFill>
                  <a:schemeClr val="dk1"/>
                </a:solidFill>
              </a:rPr>
              <a:t> di apprendere distribuzioni invece di dati fissi, e questo si traduce nel fatto che questi modelli generano sempre output diversi e variabili.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617e5cfef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617e5cfef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Il nostro modello è composto da tre parti principali: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it" sz="1300">
                <a:solidFill>
                  <a:schemeClr val="dk1"/>
                </a:solidFill>
              </a:rPr>
              <a:t>l'encoder, che riceve il dataset, quindi le valutazioni di input e le trasforma in una distribuzione (latent space);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it" sz="1300">
                <a:solidFill>
                  <a:schemeClr val="dk1"/>
                </a:solidFill>
              </a:rPr>
              <a:t>il sampling layer, che applica il reparametrization trick;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it" sz="1300">
                <a:solidFill>
                  <a:schemeClr val="dk1"/>
                </a:solidFill>
              </a:rPr>
              <a:t>e il decoder, che ricostruisce l'input originale dal vettore latente campionato.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L'encoder ha tre layer densi (1024, 512, 256 neuroni). Il decoder rispecchia questa struttura, creando una simmetria nell'architettura.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Abbiamo incapsulato encoder e decoder in una classe personalizzata, che ci permette di definire una logica di training personalizzata così da avere il controllo completo (e quindi modificare a nostro piacimento) il calcolo della loss, e come salvare e ricaricare il modello.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Viene applicato il reparametrization trick perché, dato l’output dell’encoder (ovvero media e varianza di una distribuzione), non possiamo ottenere un punto nel latent space dato che non è possibile applicare il gradient descent attraverso il campionamento di una distribuzione, quindi il reparametrization trick ci permette di avere dei dati deterministici che possiamo campionare.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17e5cfefb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17e5cfefb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</a:rPr>
              <a:t>Il modello viene addestrato utilizzando una loss che è la combinazione lineare due componenti: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it" sz="1400">
                <a:solidFill>
                  <a:schemeClr val="dk1"/>
                </a:solidFill>
              </a:rPr>
              <a:t>La reconstruction loss misura quanto bene il modello ricostruisce le valutazioni note degli utenti.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it" sz="1400">
                <a:solidFill>
                  <a:schemeClr val="dk1"/>
                </a:solidFill>
              </a:rPr>
              <a:t>La KL divergence assicura che lo spazio latente rimanga vicino a una distribuzione normale. (La kullback-leibler divergence è proprio un parametro che ci dice quanto una distribuzione è diversa da un’altra distribuzione di riferimento).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chemeClr val="dk1"/>
                </a:solidFill>
              </a:rPr>
              <a:t>Nella nostra implementazione, entrambi i termini della loss sono pesati allo stesso modo.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3d582dc4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3d582dc4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solidFill>
                  <a:schemeClr val="dk1"/>
                </a:solidFill>
              </a:rPr>
              <a:t>Una volta costruita la matrice di interazione utenti-film, abbiamo diviso i dati in due sottoinsiemi: l’</a:t>
            </a:r>
            <a:r>
              <a:rPr b="1" lang="it" sz="1200">
                <a:solidFill>
                  <a:schemeClr val="dk1"/>
                </a:solidFill>
              </a:rPr>
              <a:t>80%</a:t>
            </a:r>
            <a:r>
              <a:rPr lang="it" sz="1200">
                <a:solidFill>
                  <a:schemeClr val="dk1"/>
                </a:solidFill>
              </a:rPr>
              <a:t> dei dati è stato usato per l’</a:t>
            </a:r>
            <a:r>
              <a:rPr b="1" lang="it" sz="1200">
                <a:solidFill>
                  <a:schemeClr val="dk1"/>
                </a:solidFill>
              </a:rPr>
              <a:t>addestramento</a:t>
            </a:r>
            <a:r>
              <a:rPr lang="it" sz="1200">
                <a:solidFill>
                  <a:schemeClr val="dk1"/>
                </a:solidFill>
              </a:rPr>
              <a:t>, e il restante </a:t>
            </a:r>
            <a:r>
              <a:rPr b="1" lang="it" sz="1200">
                <a:solidFill>
                  <a:schemeClr val="dk1"/>
                </a:solidFill>
              </a:rPr>
              <a:t>20%</a:t>
            </a:r>
            <a:r>
              <a:rPr lang="it" sz="1200">
                <a:solidFill>
                  <a:schemeClr val="dk1"/>
                </a:solidFill>
              </a:rPr>
              <a:t> per la </a:t>
            </a:r>
            <a:r>
              <a:rPr b="1" lang="it" sz="1200">
                <a:solidFill>
                  <a:schemeClr val="dk1"/>
                </a:solidFill>
              </a:rPr>
              <a:t>validazione</a:t>
            </a:r>
            <a:r>
              <a:rPr lang="it" sz="1200">
                <a:solidFill>
                  <a:schemeClr val="dk1"/>
                </a:solidFill>
              </a:rPr>
              <a:t> delle prestazioni.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solidFill>
                  <a:schemeClr val="dk1"/>
                </a:solidFill>
              </a:rPr>
              <a:t>Successivamente, il modello VAE è stato quindi </a:t>
            </a:r>
            <a:r>
              <a:rPr b="1" lang="it" sz="1200">
                <a:solidFill>
                  <a:schemeClr val="dk1"/>
                </a:solidFill>
              </a:rPr>
              <a:t>compilato</a:t>
            </a:r>
            <a:r>
              <a:rPr lang="it" sz="1200">
                <a:solidFill>
                  <a:schemeClr val="dk1"/>
                </a:solidFill>
              </a:rPr>
              <a:t> specificando due elementi fondamentali: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it" sz="1200">
                <a:solidFill>
                  <a:schemeClr val="dk1"/>
                </a:solidFill>
              </a:rPr>
              <a:t>come ottimizzatore, abbiamo scelto </a:t>
            </a:r>
            <a:r>
              <a:rPr b="1" lang="it" sz="1200">
                <a:solidFill>
                  <a:schemeClr val="dk1"/>
                </a:solidFill>
              </a:rPr>
              <a:t>Adam</a:t>
            </a:r>
            <a:r>
              <a:rPr lang="it" sz="1200">
                <a:solidFill>
                  <a:schemeClr val="dk1"/>
                </a:solidFill>
              </a:rPr>
              <a:t>, scelta che ad oggi è standardizzata in quanto ha dato prova di portare ad eccellenti risultati in ambito di deep learning 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(</a:t>
            </a:r>
            <a:r>
              <a:rPr lang="it" sz="1200">
                <a:solidFill>
                  <a:schemeClr val="dk1"/>
                </a:solidFill>
              </a:rPr>
              <a:t>un algoritmo molto efficace per reti neurali perché adatta automaticamente il learning rate per ogni parametro, facilitando una convergenza più rapida e stabile).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it" sz="1200">
                <a:solidFill>
                  <a:schemeClr val="dk1"/>
                </a:solidFill>
              </a:rPr>
              <a:t>come funzione di perdita (funzione obiettivo), abbiamo utilizzato una </a:t>
            </a:r>
            <a:r>
              <a:rPr b="1" lang="it" sz="1200">
                <a:solidFill>
                  <a:schemeClr val="dk1"/>
                </a:solidFill>
              </a:rPr>
              <a:t>Somma di due componenti</a:t>
            </a:r>
            <a:r>
              <a:rPr lang="it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it" sz="1200">
                <a:solidFill>
                  <a:schemeClr val="dk1"/>
                </a:solidFill>
              </a:rPr>
              <a:t>la </a:t>
            </a:r>
            <a:r>
              <a:rPr b="1" lang="it" sz="1200">
                <a:solidFill>
                  <a:schemeClr val="dk1"/>
                </a:solidFill>
              </a:rPr>
              <a:t>reconstruction loss</a:t>
            </a:r>
            <a:r>
              <a:rPr lang="it" sz="1200">
                <a:solidFill>
                  <a:schemeClr val="dk1"/>
                </a:solidFill>
              </a:rPr>
              <a:t>      (che misura quanto bene il modello riesce a ricostruire i rating originali)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it" sz="1200">
                <a:solidFill>
                  <a:schemeClr val="dk1"/>
                </a:solidFill>
              </a:rPr>
              <a:t>la </a:t>
            </a:r>
            <a:r>
              <a:rPr b="1" lang="it" sz="1200">
                <a:solidFill>
                  <a:schemeClr val="dk1"/>
                </a:solidFill>
              </a:rPr>
              <a:t>KL divergence</a:t>
            </a:r>
            <a:r>
              <a:rPr lang="it" sz="1200">
                <a:solidFill>
                  <a:schemeClr val="dk1"/>
                </a:solidFill>
              </a:rPr>
              <a:t>               (che regolarizza lo spazio latente, spingendolo a rimanere vicino a una distribuzione normale standard)</a:t>
            </a:r>
            <a:endParaRPr b="1" sz="1300">
              <a:solidFill>
                <a:srgbClr val="0E0E0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Adam è un algoritmo di ottimizzazione molto utilizzato per l’addestramento delle reti neurali, perché</a:t>
            </a:r>
            <a:r>
              <a:rPr b="1" lang="it">
                <a:solidFill>
                  <a:schemeClr val="dk1"/>
                </a:solidFill>
              </a:rPr>
              <a:t> </a:t>
            </a:r>
            <a:r>
              <a:rPr lang="it">
                <a:solidFill>
                  <a:schemeClr val="dk1"/>
                </a:solidFill>
              </a:rPr>
              <a:t>combina </a:t>
            </a:r>
            <a:r>
              <a:rPr b="1" lang="it">
                <a:solidFill>
                  <a:schemeClr val="dk1"/>
                </a:solidFill>
              </a:rPr>
              <a:t>due idee chiave: il momentum </a:t>
            </a:r>
            <a:r>
              <a:rPr lang="it">
                <a:solidFill>
                  <a:schemeClr val="dk1"/>
                </a:solidFill>
              </a:rPr>
              <a:t>e </a:t>
            </a:r>
            <a:r>
              <a:rPr b="1" lang="it">
                <a:solidFill>
                  <a:schemeClr val="dk1"/>
                </a:solidFill>
              </a:rPr>
              <a:t>l’adaptive learning rate.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In pratica, tiene traccia sia della </a:t>
            </a:r>
            <a:r>
              <a:rPr b="1" lang="it">
                <a:solidFill>
                  <a:schemeClr val="dk1"/>
                </a:solidFill>
              </a:rPr>
              <a:t>media dei gradienti</a:t>
            </a:r>
            <a:r>
              <a:rPr lang="it">
                <a:solidFill>
                  <a:schemeClr val="dk1"/>
                </a:solidFill>
              </a:rPr>
              <a:t> (come il metodo del momentum), sia della </a:t>
            </a:r>
            <a:r>
              <a:rPr b="1" lang="it">
                <a:solidFill>
                  <a:schemeClr val="dk1"/>
                </a:solidFill>
              </a:rPr>
              <a:t>media dei quadrati dei gradienti</a:t>
            </a:r>
            <a:r>
              <a:rPr lang="it">
                <a:solidFill>
                  <a:schemeClr val="dk1"/>
                </a:solidFill>
              </a:rPr>
              <a:t>, e usa queste informazioni per aggiornare i pesi in modo più stabile ed efficiente.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Rispetto a metodi più semplici come lo stochastic gradient descent, Adam </a:t>
            </a:r>
            <a:r>
              <a:rPr b="1" lang="it">
                <a:solidFill>
                  <a:schemeClr val="dk1"/>
                </a:solidFill>
              </a:rPr>
              <a:t>converge più velocemente</a:t>
            </a:r>
            <a:r>
              <a:rPr lang="it">
                <a:solidFill>
                  <a:schemeClr val="dk1"/>
                </a:solidFill>
              </a:rPr>
              <a:t> e tende a funzionare bene anche con </a:t>
            </a:r>
            <a:r>
              <a:rPr b="1" lang="it">
                <a:solidFill>
                  <a:schemeClr val="dk1"/>
                </a:solidFill>
              </a:rPr>
              <a:t>modelli complessi</a:t>
            </a:r>
            <a:r>
              <a:rPr lang="it">
                <a:solidFill>
                  <a:schemeClr val="dk1"/>
                </a:solidFill>
              </a:rPr>
              <a:t> come i VAE, dove il bilanciamento tra diverse componenti della loss può rendere il training instabile.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Lo abbiamo scelto proprio per questi motivi: volevamo un ottimizzatore che </a:t>
            </a:r>
            <a:r>
              <a:rPr b="1" lang="it">
                <a:solidFill>
                  <a:schemeClr val="dk1"/>
                </a:solidFill>
              </a:rPr>
              <a:t>si adattasse automaticamente alla scala dei gradienti</a:t>
            </a:r>
            <a:r>
              <a:rPr lang="it">
                <a:solidFill>
                  <a:schemeClr val="dk1"/>
                </a:solidFill>
              </a:rPr>
              <a:t> e che fosse </a:t>
            </a:r>
            <a:r>
              <a:rPr b="1" lang="it">
                <a:solidFill>
                  <a:schemeClr val="dk1"/>
                </a:solidFill>
              </a:rPr>
              <a:t>robusto in presenza di rumore e sparsità nei dati</a:t>
            </a:r>
            <a:r>
              <a:rPr lang="it">
                <a:solidFill>
                  <a:schemeClr val="dk1"/>
                </a:solidFill>
              </a:rPr>
              <a:t>. Inoltre, è lo standard in molti paper e implementazioni di modelli generativi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E0E0E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3d582dc42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3d582dc42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L’addestramento è stato eseguito usando il metodo </a:t>
            </a:r>
            <a:r>
              <a:rPr lang="it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fit</a:t>
            </a:r>
            <a:r>
              <a:rPr lang="it">
                <a:solidFill>
                  <a:schemeClr val="dk1"/>
                </a:solidFill>
              </a:rPr>
              <a:t>, tipico dei modelli in Keras. Il nostro modello è </a:t>
            </a:r>
            <a:r>
              <a:rPr b="1" lang="it">
                <a:solidFill>
                  <a:schemeClr val="dk1"/>
                </a:solidFill>
              </a:rPr>
              <a:t>auto-supervisionato</a:t>
            </a:r>
            <a:r>
              <a:rPr lang="it">
                <a:solidFill>
                  <a:schemeClr val="dk1"/>
                </a:solidFill>
              </a:rPr>
              <a:t>, quindi il </a:t>
            </a:r>
            <a:r>
              <a:rPr b="1" lang="it">
                <a:solidFill>
                  <a:schemeClr val="dk1"/>
                </a:solidFill>
              </a:rPr>
              <a:t>target è lo stesso dell’input</a:t>
            </a:r>
            <a:r>
              <a:rPr lang="it">
                <a:solidFill>
                  <a:schemeClr val="dk1"/>
                </a:solidFill>
              </a:rPr>
              <a:t>: il VAE cerca di ricostruire i dati che riceve in input.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it">
                <a:solidFill>
                  <a:schemeClr val="dk1"/>
                </a:solidFill>
              </a:rPr>
              <a:t>Il modello non ha bisogno di etichette esterne: </a:t>
            </a:r>
            <a:r>
              <a:rPr b="1" lang="it">
                <a:solidFill>
                  <a:schemeClr val="dk1"/>
                </a:solidFill>
              </a:rPr>
              <a:t>impara a predire se stesso</a:t>
            </a:r>
            <a:r>
              <a:rPr lang="it">
                <a:solidFill>
                  <a:schemeClr val="dk1"/>
                </a:solidFill>
              </a:rPr>
              <a:t>, cioè l’output è identico all’input (ma ricostruito). Il </a:t>
            </a:r>
            <a:r>
              <a:rPr b="1" lang="it">
                <a:solidFill>
                  <a:schemeClr val="dk1"/>
                </a:solidFill>
              </a:rPr>
              <a:t>segnale di errore (la loss)</a:t>
            </a:r>
            <a:r>
              <a:rPr lang="it">
                <a:solidFill>
                  <a:schemeClr val="dk1"/>
                </a:solidFill>
              </a:rPr>
              <a:t> è calcolato tra l’input originale e la sua ricostruzione, e viene utilizzato per aggiornare i pesi della rete neurale.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Abbiamo svolto una </a:t>
            </a:r>
            <a:r>
              <a:rPr b="1" lang="it">
                <a:solidFill>
                  <a:schemeClr val="dk1"/>
                </a:solidFill>
              </a:rPr>
              <a:t>fase di sperimentazione estensiva sugli iperparametri</a:t>
            </a:r>
            <a:r>
              <a:rPr lang="it">
                <a:solidFill>
                  <a:schemeClr val="dk1"/>
                </a:solidFill>
              </a:rPr>
              <a:t>, testando diverse combinazioni per ottenere una curva di apprendimento stabile e una convergenza ad un valore ottimale.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❖"/>
            </a:pPr>
            <a:r>
              <a:rPr lang="it">
                <a:solidFill>
                  <a:schemeClr val="dk1"/>
                </a:solidFill>
              </a:rPr>
              <a:t>Ad esempio, dopo varie prove, abbiamo scelto una </a:t>
            </a:r>
            <a:r>
              <a:rPr b="1" lang="it">
                <a:solidFill>
                  <a:schemeClr val="dk1"/>
                </a:solidFill>
              </a:rPr>
              <a:t>dimensione del latent space pari a 64</a:t>
            </a:r>
            <a:r>
              <a:rPr lang="it">
                <a:solidFill>
                  <a:schemeClr val="dk1"/>
                </a:solidFill>
              </a:rPr>
              <a:t>, in quanto ci ha garantito un buon compromesso tra </a:t>
            </a:r>
            <a:r>
              <a:rPr b="1" lang="it">
                <a:solidFill>
                  <a:schemeClr val="dk1"/>
                </a:solidFill>
              </a:rPr>
              <a:t>capacità di rappresentazione</a:t>
            </a:r>
            <a:r>
              <a:rPr lang="it">
                <a:solidFill>
                  <a:schemeClr val="dk1"/>
                </a:solidFill>
              </a:rPr>
              <a:t> e </a:t>
            </a:r>
            <a:r>
              <a:rPr b="1" lang="it">
                <a:solidFill>
                  <a:schemeClr val="dk1"/>
                </a:solidFill>
              </a:rPr>
              <a:t>stabilità del training</a:t>
            </a:r>
            <a:r>
              <a:rPr lang="it">
                <a:solidFill>
                  <a:schemeClr val="dk1"/>
                </a:solidFill>
              </a:rPr>
              <a:t>: dimensioni troppo basse non catturavano abbastanza informazioni, mentre dimensioni troppo alte causavano rumore e overfitting.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❖"/>
            </a:pPr>
            <a:r>
              <a:rPr lang="it">
                <a:solidFill>
                  <a:schemeClr val="dk1"/>
                </a:solidFill>
              </a:rPr>
              <a:t>In modo analogo, abbiamo scelto un </a:t>
            </a:r>
            <a:r>
              <a:rPr b="1" lang="it">
                <a:solidFill>
                  <a:schemeClr val="dk1"/>
                </a:solidFill>
              </a:rPr>
              <a:t>batch size di 128</a:t>
            </a:r>
            <a:r>
              <a:rPr lang="it">
                <a:solidFill>
                  <a:schemeClr val="dk1"/>
                </a:solidFill>
              </a:rPr>
              <a:t> (testando diversi multipli di 2 per ottimizzare anche l’uso della memoria durante il training su GPU)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❖"/>
            </a:pPr>
            <a:r>
              <a:rPr lang="it">
                <a:solidFill>
                  <a:schemeClr val="dk1"/>
                </a:solidFill>
              </a:rPr>
              <a:t>Il numero massimo di </a:t>
            </a:r>
            <a:r>
              <a:rPr b="1" lang="it">
                <a:solidFill>
                  <a:schemeClr val="dk1"/>
                </a:solidFill>
              </a:rPr>
              <a:t>epoche</a:t>
            </a:r>
            <a:r>
              <a:rPr lang="it">
                <a:solidFill>
                  <a:schemeClr val="dk1"/>
                </a:solidFill>
              </a:rPr>
              <a:t> è stato impostato a 200, ma per evitare overfitting abbiamo introdotto il meccanismo di </a:t>
            </a:r>
            <a:r>
              <a:rPr b="1" lang="it">
                <a:solidFill>
                  <a:schemeClr val="dk1"/>
                </a:solidFill>
              </a:rPr>
              <a:t>EarlyStopping</a:t>
            </a:r>
            <a:r>
              <a:rPr lang="it">
                <a:solidFill>
                  <a:schemeClr val="dk1"/>
                </a:solidFill>
              </a:rPr>
              <a:t>: se la loss di validazione non migliora per 8 epoche consecutive, l’allenamento si interrompe automaticamente (Grazie all’opzione </a:t>
            </a:r>
            <a:r>
              <a:rPr lang="it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restore_best_weights=True</a:t>
            </a:r>
            <a:r>
              <a:rPr lang="it">
                <a:solidFill>
                  <a:schemeClr val="dk1"/>
                </a:solidFill>
              </a:rPr>
              <a:t>, il modello riprende automaticamente i pesi migliori salvati fino a quel momento)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</a:rPr>
              <a:t>Questo approccio ha garantito che il modello venisse </a:t>
            </a:r>
            <a:r>
              <a:rPr b="1" lang="it">
                <a:solidFill>
                  <a:schemeClr val="dk1"/>
                </a:solidFill>
              </a:rPr>
              <a:t>salvato nel punto di massima generalizzazione</a:t>
            </a:r>
            <a:r>
              <a:rPr lang="it">
                <a:solidFill>
                  <a:schemeClr val="dk1"/>
                </a:solidFill>
              </a:rPr>
              <a:t>, evitando sia </a:t>
            </a:r>
            <a:r>
              <a:rPr b="1" lang="it">
                <a:solidFill>
                  <a:schemeClr val="dk1"/>
                </a:solidFill>
              </a:rPr>
              <a:t>overfitting</a:t>
            </a:r>
            <a:r>
              <a:rPr lang="it">
                <a:solidFill>
                  <a:schemeClr val="dk1"/>
                </a:solidFill>
              </a:rPr>
              <a:t> che </a:t>
            </a:r>
            <a:r>
              <a:rPr b="1" lang="it">
                <a:solidFill>
                  <a:schemeClr val="dk1"/>
                </a:solidFill>
              </a:rPr>
              <a:t>sprechi computazionali</a:t>
            </a:r>
            <a:r>
              <a:rPr lang="it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5" Type="http://schemas.openxmlformats.org/officeDocument/2006/relationships/image" Target="../media/image7.png"/><Relationship Id="rId6" Type="http://schemas.openxmlformats.org/officeDocument/2006/relationships/image" Target="../media/image23.png"/><Relationship Id="rId7" Type="http://schemas.openxmlformats.org/officeDocument/2006/relationships/image" Target="../media/image13.pn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/>
          <p:nvPr/>
        </p:nvSpPr>
        <p:spPr>
          <a:xfrm>
            <a:off x="0" y="4164000"/>
            <a:ext cx="9144000" cy="97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25"/>
          <p:cNvSpPr txBox="1"/>
          <p:nvPr>
            <p:ph idx="4294967295" type="ctrTitle"/>
          </p:nvPr>
        </p:nvSpPr>
        <p:spPr>
          <a:xfrm>
            <a:off x="771975" y="912275"/>
            <a:ext cx="7097400" cy="23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000">
                <a:solidFill>
                  <a:schemeClr val="lt1"/>
                </a:solidFill>
              </a:rPr>
              <a:t>MyNextMovie</a:t>
            </a:r>
            <a:endParaRPr sz="4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</a:rPr>
              <a:t>A movie recommendation system powered by VAEs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t" sz="1100">
                <a:solidFill>
                  <a:srgbClr val="CFE2F3"/>
                </a:solidFill>
              </a:rPr>
              <a:t>Numerical Analysis for Machine Learning</a:t>
            </a:r>
            <a:r>
              <a:rPr b="0" lang="it" sz="1100">
                <a:solidFill>
                  <a:srgbClr val="CFE2F3"/>
                </a:solidFill>
              </a:rPr>
              <a:t> course (10 cfu)</a:t>
            </a:r>
            <a:endParaRPr b="0" sz="1100">
              <a:solidFill>
                <a:srgbClr val="CFE2F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it" sz="1100">
                <a:solidFill>
                  <a:srgbClr val="CFE2F3"/>
                </a:solidFill>
              </a:rPr>
              <a:t>MSc in Computer Science and Engineering - Artificial Intelligence</a:t>
            </a:r>
            <a:endParaRPr sz="1100">
              <a:solidFill>
                <a:srgbClr val="CFE2F3"/>
              </a:solidFill>
            </a:endParaRPr>
          </a:p>
        </p:txBody>
      </p:sp>
      <p:pic>
        <p:nvPicPr>
          <p:cNvPr id="133" name="Google Shape;133;p25" title="logo_polim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966" y="4383150"/>
            <a:ext cx="2125771" cy="5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/>
          <p:nvPr>
            <p:ph idx="4294967295" type="subTitle"/>
          </p:nvPr>
        </p:nvSpPr>
        <p:spPr>
          <a:xfrm>
            <a:off x="6618700" y="4383150"/>
            <a:ext cx="18576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it" sz="800">
                <a:solidFill>
                  <a:srgbClr val="0E0E0E"/>
                </a:solidFill>
                <a:latin typeface="Raleway"/>
                <a:ea typeface="Raleway"/>
                <a:cs typeface="Raleway"/>
                <a:sym typeface="Raleway"/>
              </a:rPr>
              <a:t>Fabrizio Fontana - 10828904</a:t>
            </a:r>
            <a:br>
              <a:rPr lang="it" sz="800">
                <a:solidFill>
                  <a:srgbClr val="0E0E0E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it" sz="800">
                <a:solidFill>
                  <a:srgbClr val="0E0E0E"/>
                </a:solidFill>
                <a:latin typeface="Raleway"/>
                <a:ea typeface="Raleway"/>
                <a:cs typeface="Raleway"/>
                <a:sym typeface="Raleway"/>
              </a:rPr>
              <a:t>Diego Terzi - </a:t>
            </a:r>
            <a:r>
              <a:rPr lang="it" sz="800">
                <a:solidFill>
                  <a:srgbClr val="0E0E0E"/>
                </a:solidFill>
                <a:latin typeface="Raleway"/>
                <a:ea typeface="Raleway"/>
                <a:cs typeface="Raleway"/>
                <a:sym typeface="Raleway"/>
              </a:rPr>
              <a:t>10816783</a:t>
            </a:r>
            <a:br>
              <a:rPr lang="it" sz="800">
                <a:solidFill>
                  <a:srgbClr val="0E0E0E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it" sz="800">
                <a:solidFill>
                  <a:srgbClr val="0E0E0E"/>
                </a:solidFill>
                <a:latin typeface="Raleway"/>
                <a:ea typeface="Raleway"/>
                <a:cs typeface="Raleway"/>
                <a:sym typeface="Raleway"/>
              </a:rPr>
              <a:t>Academic Year 2024 - 2025</a:t>
            </a:r>
            <a:endParaRPr sz="800">
              <a:solidFill>
                <a:srgbClr val="0E0E0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/>
        </p:nvSpPr>
        <p:spPr>
          <a:xfrm>
            <a:off x="987675" y="1421850"/>
            <a:ext cx="7338900" cy="3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400"/>
              <a:buFont typeface="Raleway"/>
              <a:buChar char="●"/>
            </a:pPr>
            <a:r>
              <a:rPr b="1" lang="it" sz="24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Predetti rating invertiti al range [1,5]</a:t>
            </a:r>
            <a:endParaRPr b="1" sz="3000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400"/>
              <a:buFont typeface="Raleway"/>
              <a:buChar char="●"/>
            </a:pPr>
            <a:r>
              <a:rPr b="1" lang="it" sz="24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Metriche top-N: Precision@5, Recall@5, F1@5</a:t>
            </a:r>
            <a:endParaRPr b="1" sz="2400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400"/>
              <a:buFont typeface="Raleway"/>
              <a:buChar char="●"/>
            </a:pPr>
            <a:r>
              <a:rPr b="1" lang="it" sz="24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Valutazione media su tutti gli utenti</a:t>
            </a:r>
            <a:endParaRPr b="1" sz="2400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4" name="Google Shape;244;p34"/>
          <p:cNvSpPr/>
          <p:nvPr/>
        </p:nvSpPr>
        <p:spPr>
          <a:xfrm>
            <a:off x="0" y="0"/>
            <a:ext cx="9144000" cy="9795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34"/>
          <p:cNvSpPr txBox="1"/>
          <p:nvPr/>
        </p:nvSpPr>
        <p:spPr>
          <a:xfrm>
            <a:off x="910900" y="135750"/>
            <a:ext cx="7338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  <a:r>
              <a:rPr b="1" lang="it" sz="20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   </a:t>
            </a:r>
            <a:r>
              <a:rPr b="1" lang="it" sz="2000">
                <a:solidFill>
                  <a:srgbClr val="CFE2F3"/>
                </a:solidFill>
                <a:latin typeface="Raleway"/>
                <a:ea typeface="Raleway"/>
                <a:cs typeface="Raleway"/>
                <a:sym typeface="Raleway"/>
              </a:rPr>
              <a:t>Training: </a:t>
            </a:r>
            <a:r>
              <a:rPr b="1" lang="it" sz="2000">
                <a:solidFill>
                  <a:srgbClr val="CFE2F3"/>
                </a:solidFill>
                <a:latin typeface="Raleway"/>
                <a:ea typeface="Raleway"/>
                <a:cs typeface="Raleway"/>
                <a:sym typeface="Raleway"/>
              </a:rPr>
              <a:t>Metriche di Valutazione</a:t>
            </a:r>
            <a:endParaRPr b="1" sz="1200">
              <a:solidFill>
                <a:srgbClr val="CFE2F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/>
          <p:nvPr/>
        </p:nvSpPr>
        <p:spPr>
          <a:xfrm>
            <a:off x="0" y="0"/>
            <a:ext cx="9144000" cy="9795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35"/>
          <p:cNvSpPr txBox="1"/>
          <p:nvPr/>
        </p:nvSpPr>
        <p:spPr>
          <a:xfrm>
            <a:off x="910900" y="135750"/>
            <a:ext cx="7338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5</a:t>
            </a:r>
            <a:r>
              <a:rPr b="1" lang="it" sz="20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r>
              <a:rPr b="1" lang="it" sz="20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it" sz="2000">
                <a:solidFill>
                  <a:srgbClr val="CFE2F3"/>
                </a:solidFill>
                <a:latin typeface="Raleway"/>
                <a:ea typeface="Raleway"/>
                <a:cs typeface="Raleway"/>
                <a:sym typeface="Raleway"/>
              </a:rPr>
              <a:t>User interaction</a:t>
            </a:r>
            <a:r>
              <a:rPr b="1" lang="it" sz="2000">
                <a:solidFill>
                  <a:srgbClr val="CFE2F3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  <a:r>
              <a:rPr b="1" lang="it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5</a:t>
            </a:r>
            <a:r>
              <a:rPr b="1" lang="it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.1</a:t>
            </a:r>
            <a:r>
              <a:rPr b="1" lang="it" sz="1200">
                <a:solidFill>
                  <a:srgbClr val="CFE2F3"/>
                </a:solidFill>
                <a:latin typeface="Raleway"/>
                <a:ea typeface="Raleway"/>
                <a:cs typeface="Raleway"/>
                <a:sym typeface="Raleway"/>
              </a:rPr>
              <a:t>   Overview</a:t>
            </a:r>
            <a:endParaRPr b="1" sz="1200">
              <a:solidFill>
                <a:srgbClr val="CFE2F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2" name="Google Shape;252;p35"/>
          <p:cNvSpPr txBox="1"/>
          <p:nvPr/>
        </p:nvSpPr>
        <p:spPr>
          <a:xfrm>
            <a:off x="1782451" y="1347525"/>
            <a:ext cx="55791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Built with Streamlit</a:t>
            </a:r>
            <a:r>
              <a:rPr b="1" lang="it" sz="2400"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Lightweight framework for interactive web apps.</a:t>
            </a:r>
            <a:endParaRPr sz="15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53" name="Google Shape;253;p35"/>
          <p:cNvGrpSpPr/>
          <p:nvPr/>
        </p:nvGrpSpPr>
        <p:grpSpPr>
          <a:xfrm>
            <a:off x="2151487" y="3560400"/>
            <a:ext cx="4841050" cy="816900"/>
            <a:chOff x="2488275" y="3567550"/>
            <a:chExt cx="4841050" cy="816900"/>
          </a:xfrm>
        </p:grpSpPr>
        <p:sp>
          <p:nvSpPr>
            <p:cNvPr id="254" name="Google Shape;254;p35"/>
            <p:cNvSpPr txBox="1"/>
            <p:nvPr/>
          </p:nvSpPr>
          <p:spPr>
            <a:xfrm>
              <a:off x="2984138" y="3567550"/>
              <a:ext cx="3849300" cy="81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2400">
                  <a:solidFill>
                    <a:srgbClr val="3D85C6"/>
                  </a:solidFill>
                  <a:latin typeface="Raleway"/>
                  <a:ea typeface="Raleway"/>
                  <a:cs typeface="Raleway"/>
                  <a:sym typeface="Raleway"/>
                </a:rPr>
                <a:t>Two interaction modes</a:t>
              </a:r>
              <a:endParaRPr b="1" sz="24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solidFill>
                    <a:srgbClr val="434343"/>
                  </a:solidFill>
                  <a:latin typeface="Raleway"/>
                  <a:ea typeface="Raleway"/>
                  <a:cs typeface="Raleway"/>
                  <a:sym typeface="Raleway"/>
                </a:rPr>
                <a:t>Guest access and personalized login.</a:t>
              </a:r>
              <a:endParaRPr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255" name="Google Shape;255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88275" y="3728062"/>
              <a:ext cx="495875" cy="495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33450" y="3724632"/>
              <a:ext cx="495875" cy="50273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7" name="Google Shape;25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5039" y="2082000"/>
            <a:ext cx="1673936" cy="97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/>
          <p:nvPr/>
        </p:nvSpPr>
        <p:spPr>
          <a:xfrm>
            <a:off x="0" y="0"/>
            <a:ext cx="9144000" cy="9795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36"/>
          <p:cNvSpPr txBox="1"/>
          <p:nvPr/>
        </p:nvSpPr>
        <p:spPr>
          <a:xfrm>
            <a:off x="910900" y="135750"/>
            <a:ext cx="7338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5</a:t>
            </a:r>
            <a:r>
              <a:rPr b="1" lang="it" sz="20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   </a:t>
            </a:r>
            <a:r>
              <a:rPr b="1" lang="it" sz="2000">
                <a:solidFill>
                  <a:srgbClr val="CFE2F3"/>
                </a:solidFill>
                <a:latin typeface="Raleway"/>
                <a:ea typeface="Raleway"/>
                <a:cs typeface="Raleway"/>
                <a:sym typeface="Raleway"/>
              </a:rPr>
              <a:t>User interaction    </a:t>
            </a:r>
            <a:r>
              <a:rPr b="1" lang="it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5.2</a:t>
            </a:r>
            <a:r>
              <a:rPr b="1" lang="it" sz="1200">
                <a:solidFill>
                  <a:srgbClr val="CFE2F3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r>
              <a:rPr b="1" lang="it" sz="1200">
                <a:solidFill>
                  <a:srgbClr val="CFE2F3"/>
                </a:solidFill>
                <a:latin typeface="Raleway"/>
                <a:ea typeface="Raleway"/>
                <a:cs typeface="Raleway"/>
                <a:sym typeface="Raleway"/>
              </a:rPr>
              <a:t> Guest mode</a:t>
            </a:r>
            <a:endParaRPr b="1" sz="1200">
              <a:solidFill>
                <a:srgbClr val="CFE2F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64" name="Google Shape;264;p36" title="guest_p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897" y="2004310"/>
            <a:ext cx="4517652" cy="210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5" name="Google Shape;265;p36"/>
          <p:cNvGrpSpPr/>
          <p:nvPr/>
        </p:nvGrpSpPr>
        <p:grpSpPr>
          <a:xfrm>
            <a:off x="5556075" y="1492250"/>
            <a:ext cx="3403825" cy="3128521"/>
            <a:chOff x="5556075" y="1279075"/>
            <a:chExt cx="3403825" cy="3128521"/>
          </a:xfrm>
        </p:grpSpPr>
        <p:sp>
          <p:nvSpPr>
            <p:cNvPr id="266" name="Google Shape;266;p36"/>
            <p:cNvSpPr txBox="1"/>
            <p:nvPr/>
          </p:nvSpPr>
          <p:spPr>
            <a:xfrm>
              <a:off x="5556075" y="1279075"/>
              <a:ext cx="3403800" cy="98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2400">
                  <a:solidFill>
                    <a:srgbClr val="3D85C6"/>
                  </a:solidFill>
                  <a:latin typeface="Raleway"/>
                  <a:ea typeface="Raleway"/>
                  <a:cs typeface="Raleway"/>
                  <a:sym typeface="Raleway"/>
                </a:rPr>
                <a:t>No login required</a:t>
              </a:r>
              <a:r>
                <a:rPr b="1" lang="it" sz="2400">
                  <a:latin typeface="Raleway"/>
                  <a:ea typeface="Raleway"/>
                  <a:cs typeface="Raleway"/>
                  <a:sym typeface="Raleway"/>
                </a:rPr>
                <a:t> </a:t>
              </a:r>
              <a:endParaRPr b="1" sz="2400"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solidFill>
                    <a:srgbClr val="434343"/>
                  </a:solidFill>
                  <a:latin typeface="Raleway"/>
                  <a:ea typeface="Raleway"/>
                  <a:cs typeface="Raleway"/>
                  <a:sym typeface="Raleway"/>
                </a:rPr>
                <a:t>User can browser without registering.</a:t>
              </a:r>
              <a:endParaRPr sz="15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67" name="Google Shape;267;p36"/>
            <p:cNvSpPr txBox="1"/>
            <p:nvPr/>
          </p:nvSpPr>
          <p:spPr>
            <a:xfrm>
              <a:off x="5556075" y="2348635"/>
              <a:ext cx="3403800" cy="98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2400">
                  <a:solidFill>
                    <a:srgbClr val="3D85C6"/>
                  </a:solidFill>
                  <a:latin typeface="Raleway"/>
                  <a:ea typeface="Raleway"/>
                  <a:cs typeface="Raleway"/>
                  <a:sym typeface="Raleway"/>
                </a:rPr>
                <a:t>Genre selection</a:t>
              </a:r>
              <a:r>
                <a:rPr b="1" lang="it" sz="2400">
                  <a:latin typeface="Raleway"/>
                  <a:ea typeface="Raleway"/>
                  <a:cs typeface="Raleway"/>
                  <a:sym typeface="Raleway"/>
                </a:rPr>
                <a:t> </a:t>
              </a:r>
              <a:endParaRPr b="1" sz="2400"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solidFill>
                    <a:srgbClr val="434343"/>
                  </a:solidFill>
                  <a:latin typeface="Raleway"/>
                  <a:ea typeface="Raleway"/>
                  <a:cs typeface="Raleway"/>
                  <a:sym typeface="Raleway"/>
                </a:rPr>
                <a:t>Choose from five popular categories</a:t>
              </a:r>
              <a:r>
                <a:rPr lang="it" sz="1200">
                  <a:solidFill>
                    <a:srgbClr val="434343"/>
                  </a:solidFill>
                  <a:latin typeface="Raleway"/>
                  <a:ea typeface="Raleway"/>
                  <a:cs typeface="Raleway"/>
                  <a:sym typeface="Raleway"/>
                </a:rPr>
                <a:t>.</a:t>
              </a:r>
              <a:endParaRPr sz="15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68" name="Google Shape;268;p36"/>
            <p:cNvSpPr txBox="1"/>
            <p:nvPr/>
          </p:nvSpPr>
          <p:spPr>
            <a:xfrm>
              <a:off x="5556100" y="3418196"/>
              <a:ext cx="3403800" cy="98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2400">
                  <a:solidFill>
                    <a:srgbClr val="3D85C6"/>
                  </a:solidFill>
                  <a:latin typeface="Raleway"/>
                  <a:ea typeface="Raleway"/>
                  <a:cs typeface="Raleway"/>
                  <a:sym typeface="Raleway"/>
                </a:rPr>
                <a:t>Top movies displayed</a:t>
              </a:r>
              <a:r>
                <a:rPr b="1" lang="it" sz="2400">
                  <a:latin typeface="Raleway"/>
                  <a:ea typeface="Raleway"/>
                  <a:cs typeface="Raleway"/>
                  <a:sym typeface="Raleway"/>
                </a:rPr>
                <a:t> </a:t>
              </a:r>
              <a:endParaRPr b="1" sz="2400"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solidFill>
                    <a:srgbClr val="434343"/>
                  </a:solidFill>
                  <a:latin typeface="Raleway"/>
                  <a:ea typeface="Raleway"/>
                  <a:cs typeface="Raleway"/>
                  <a:sym typeface="Raleway"/>
                </a:rPr>
                <a:t>Shows highest-rated titles per genre</a:t>
              </a:r>
              <a:r>
                <a:rPr lang="it" sz="1200">
                  <a:solidFill>
                    <a:srgbClr val="434343"/>
                  </a:solidFill>
                  <a:latin typeface="Raleway"/>
                  <a:ea typeface="Raleway"/>
                  <a:cs typeface="Raleway"/>
                  <a:sym typeface="Raleway"/>
                </a:rPr>
                <a:t>.</a:t>
              </a:r>
              <a:endParaRPr sz="15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/>
          <p:nvPr/>
        </p:nvSpPr>
        <p:spPr>
          <a:xfrm>
            <a:off x="0" y="0"/>
            <a:ext cx="9144000" cy="9795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37"/>
          <p:cNvSpPr txBox="1"/>
          <p:nvPr/>
        </p:nvSpPr>
        <p:spPr>
          <a:xfrm>
            <a:off x="910900" y="135750"/>
            <a:ext cx="7338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5</a:t>
            </a:r>
            <a:r>
              <a:rPr b="1" lang="it" sz="20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   </a:t>
            </a:r>
            <a:r>
              <a:rPr b="1" lang="it" sz="2000">
                <a:solidFill>
                  <a:srgbClr val="CFE2F3"/>
                </a:solidFill>
                <a:latin typeface="Raleway"/>
                <a:ea typeface="Raleway"/>
                <a:cs typeface="Raleway"/>
                <a:sym typeface="Raleway"/>
              </a:rPr>
              <a:t>User interaction    </a:t>
            </a:r>
            <a:r>
              <a:rPr b="1" lang="it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5.3</a:t>
            </a:r>
            <a:r>
              <a:rPr b="1" lang="it" sz="1200">
                <a:solidFill>
                  <a:srgbClr val="CFE2F3"/>
                </a:solidFill>
                <a:latin typeface="Raleway"/>
                <a:ea typeface="Raleway"/>
                <a:cs typeface="Raleway"/>
                <a:sym typeface="Raleway"/>
              </a:rPr>
              <a:t>   Personalized recommendations</a:t>
            </a:r>
            <a:endParaRPr b="1" sz="1200">
              <a:solidFill>
                <a:srgbClr val="CFE2F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75" name="Google Shape;275;p37"/>
          <p:cNvGrpSpPr/>
          <p:nvPr/>
        </p:nvGrpSpPr>
        <p:grpSpPr>
          <a:xfrm>
            <a:off x="5556075" y="1492250"/>
            <a:ext cx="3403825" cy="3128521"/>
            <a:chOff x="5556075" y="1279075"/>
            <a:chExt cx="3403825" cy="3128521"/>
          </a:xfrm>
        </p:grpSpPr>
        <p:sp>
          <p:nvSpPr>
            <p:cNvPr id="276" name="Google Shape;276;p37"/>
            <p:cNvSpPr txBox="1"/>
            <p:nvPr/>
          </p:nvSpPr>
          <p:spPr>
            <a:xfrm>
              <a:off x="5556075" y="1279075"/>
              <a:ext cx="3403800" cy="98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2400">
                  <a:solidFill>
                    <a:srgbClr val="3D85C6"/>
                  </a:solidFill>
                  <a:latin typeface="Raleway"/>
                  <a:ea typeface="Raleway"/>
                  <a:cs typeface="Raleway"/>
                  <a:sym typeface="Raleway"/>
                </a:rPr>
                <a:t>Tailored suggestions</a:t>
              </a:r>
              <a:r>
                <a:rPr b="1" lang="it" sz="2400">
                  <a:latin typeface="Raleway"/>
                  <a:ea typeface="Raleway"/>
                  <a:cs typeface="Raleway"/>
                  <a:sym typeface="Raleway"/>
                </a:rPr>
                <a:t> </a:t>
              </a:r>
              <a:endParaRPr b="1" sz="2400"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solidFill>
                    <a:srgbClr val="434343"/>
                  </a:solidFill>
                  <a:latin typeface="Raleway"/>
                  <a:ea typeface="Raleway"/>
                  <a:cs typeface="Raleway"/>
                  <a:sym typeface="Raleway"/>
                </a:rPr>
                <a:t>Generated by the VAE model.</a:t>
              </a:r>
              <a:endParaRPr sz="15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77" name="Google Shape;277;p37"/>
            <p:cNvSpPr txBox="1"/>
            <p:nvPr/>
          </p:nvSpPr>
          <p:spPr>
            <a:xfrm>
              <a:off x="5556075" y="2348635"/>
              <a:ext cx="3403800" cy="98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2400">
                  <a:solidFill>
                    <a:srgbClr val="3D85C6"/>
                  </a:solidFill>
                  <a:latin typeface="Raleway"/>
                  <a:ea typeface="Raleway"/>
                  <a:cs typeface="Raleway"/>
                  <a:sym typeface="Raleway"/>
                </a:rPr>
                <a:t>Rating sliders</a:t>
              </a:r>
              <a:r>
                <a:rPr b="1" lang="it" sz="2400">
                  <a:latin typeface="Raleway"/>
                  <a:ea typeface="Raleway"/>
                  <a:cs typeface="Raleway"/>
                  <a:sym typeface="Raleway"/>
                </a:rPr>
                <a:t> </a:t>
              </a:r>
              <a:endParaRPr b="1" sz="2400"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solidFill>
                    <a:srgbClr val="434343"/>
                  </a:solidFill>
                  <a:latin typeface="Raleway"/>
                  <a:ea typeface="Raleway"/>
                  <a:cs typeface="Raleway"/>
                  <a:sym typeface="Raleway"/>
                </a:rPr>
                <a:t>Users provide feedback in real time</a:t>
              </a:r>
              <a:r>
                <a:rPr lang="it" sz="1200">
                  <a:solidFill>
                    <a:srgbClr val="434343"/>
                  </a:solidFill>
                  <a:latin typeface="Raleway"/>
                  <a:ea typeface="Raleway"/>
                  <a:cs typeface="Raleway"/>
                  <a:sym typeface="Raleway"/>
                </a:rPr>
                <a:t>.</a:t>
              </a:r>
              <a:endParaRPr sz="15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78" name="Google Shape;278;p37"/>
            <p:cNvSpPr txBox="1"/>
            <p:nvPr/>
          </p:nvSpPr>
          <p:spPr>
            <a:xfrm>
              <a:off x="5556100" y="3418196"/>
              <a:ext cx="3403800" cy="98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2400">
                  <a:solidFill>
                    <a:srgbClr val="3D85C6"/>
                  </a:solidFill>
                  <a:latin typeface="Raleway"/>
                  <a:ea typeface="Raleway"/>
                  <a:cs typeface="Raleway"/>
                  <a:sym typeface="Raleway"/>
                </a:rPr>
                <a:t>Dynamic adaptation</a:t>
              </a:r>
              <a:r>
                <a:rPr b="1" lang="it" sz="2400">
                  <a:latin typeface="Raleway"/>
                  <a:ea typeface="Raleway"/>
                  <a:cs typeface="Raleway"/>
                  <a:sym typeface="Raleway"/>
                </a:rPr>
                <a:t> </a:t>
              </a:r>
              <a:endParaRPr b="1" sz="2400"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solidFill>
                    <a:srgbClr val="434343"/>
                  </a:solidFill>
                  <a:latin typeface="Raleway"/>
                  <a:ea typeface="Raleway"/>
                  <a:cs typeface="Raleway"/>
                  <a:sym typeface="Raleway"/>
                </a:rPr>
                <a:t>Recommendations evolve with every rating.</a:t>
              </a:r>
              <a:endParaRPr sz="15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279" name="Google Shape;279;p37" title="rating_p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900" y="2004300"/>
            <a:ext cx="4309801" cy="21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/>
        </p:nvSpPr>
        <p:spPr>
          <a:xfrm>
            <a:off x="764200" y="1614000"/>
            <a:ext cx="76323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400"/>
              <a:buFont typeface="Raleway"/>
              <a:buChar char="●"/>
            </a:pPr>
            <a:r>
              <a:rPr b="1" lang="it" sz="24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Risolti problemi di sparsità e cold start</a:t>
            </a:r>
            <a:endParaRPr b="1" sz="2400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400"/>
              <a:buFont typeface="Raleway"/>
              <a:buChar char="●"/>
            </a:pPr>
            <a:r>
              <a:rPr b="1" lang="it" sz="24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Raccomandazioni basate su VAE generative personalizzate</a:t>
            </a:r>
            <a:endParaRPr b="1" sz="2400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400"/>
              <a:buFont typeface="Raleway"/>
              <a:buChar char="●"/>
            </a:pPr>
            <a:r>
              <a:rPr b="1" lang="it" sz="24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Training stabile:                                                           log loss costante</a:t>
            </a:r>
            <a:endParaRPr b="1" sz="2400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5" name="Google Shape;285;p38"/>
          <p:cNvSpPr/>
          <p:nvPr/>
        </p:nvSpPr>
        <p:spPr>
          <a:xfrm>
            <a:off x="0" y="0"/>
            <a:ext cx="9144000" cy="9795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" name="Google Shape;286;p38"/>
          <p:cNvSpPr txBox="1"/>
          <p:nvPr/>
        </p:nvSpPr>
        <p:spPr>
          <a:xfrm>
            <a:off x="910900" y="135750"/>
            <a:ext cx="7338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6</a:t>
            </a:r>
            <a:r>
              <a:rPr b="1" lang="it" sz="20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   </a:t>
            </a:r>
            <a:r>
              <a:rPr b="1" lang="it" sz="2000">
                <a:solidFill>
                  <a:srgbClr val="CFE2F3"/>
                </a:solidFill>
                <a:latin typeface="Raleway"/>
                <a:ea typeface="Raleway"/>
                <a:cs typeface="Raleway"/>
                <a:sym typeface="Raleway"/>
              </a:rPr>
              <a:t>MyNextMovie: Obiettivi e Risultati</a:t>
            </a:r>
            <a:endParaRPr b="1" sz="1200">
              <a:solidFill>
                <a:srgbClr val="CFE2F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87" name="Google Shape;287;p38" title="Log Los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752" y="2639250"/>
            <a:ext cx="4572022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/>
          <p:nvPr/>
        </p:nvSpPr>
        <p:spPr>
          <a:xfrm>
            <a:off x="372700" y="1334575"/>
            <a:ext cx="8462100" cy="34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400"/>
              <a:buFont typeface="Raleway"/>
              <a:buChar char="●"/>
            </a:pPr>
            <a:r>
              <a:rPr b="1" lang="it" sz="24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Raccomandazioni dinamiche: </a:t>
            </a:r>
            <a:endParaRPr b="1" sz="2400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1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il modello evolve con nuove valutazioni </a:t>
            </a:r>
            <a:endParaRPr b="1" sz="2100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(Modello riaddestrabile in base ai dati raccolti)</a:t>
            </a:r>
            <a:endParaRPr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400"/>
              <a:buFont typeface="Raleway"/>
              <a:buChar char="●"/>
            </a:pPr>
            <a:r>
              <a:rPr b="1" lang="it" sz="24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Futuri sviluppi: dataset più ampi, rete più profonda</a:t>
            </a:r>
            <a:endParaRPr b="1" sz="2400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400"/>
              <a:buFont typeface="Raleway"/>
              <a:buChar char="●"/>
            </a:pPr>
            <a:r>
              <a:rPr b="1" lang="it" sz="24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VAE: approccio generativo promettente per il futuro</a:t>
            </a:r>
            <a:endParaRPr b="1" sz="2400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3" name="Google Shape;293;p39"/>
          <p:cNvSpPr/>
          <p:nvPr/>
        </p:nvSpPr>
        <p:spPr>
          <a:xfrm>
            <a:off x="0" y="0"/>
            <a:ext cx="9144000" cy="9795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39"/>
          <p:cNvSpPr txBox="1"/>
          <p:nvPr/>
        </p:nvSpPr>
        <p:spPr>
          <a:xfrm>
            <a:off x="910900" y="135750"/>
            <a:ext cx="7338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6</a:t>
            </a:r>
            <a:r>
              <a:rPr b="1" lang="it" sz="20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   </a:t>
            </a:r>
            <a:r>
              <a:rPr b="1" lang="it" sz="2000">
                <a:solidFill>
                  <a:srgbClr val="CFE2F3"/>
                </a:solidFill>
                <a:latin typeface="Raleway"/>
                <a:ea typeface="Raleway"/>
                <a:cs typeface="Raleway"/>
                <a:sym typeface="Raleway"/>
              </a:rPr>
              <a:t>MyNextMovie: </a:t>
            </a:r>
            <a:r>
              <a:rPr b="1" lang="it" sz="2000">
                <a:solidFill>
                  <a:srgbClr val="CFE2F3"/>
                </a:solidFill>
                <a:latin typeface="Raleway"/>
                <a:ea typeface="Raleway"/>
                <a:cs typeface="Raleway"/>
                <a:sym typeface="Raleway"/>
              </a:rPr>
              <a:t>Conclusioni e Lavori Futuri</a:t>
            </a:r>
            <a:endParaRPr b="1" sz="1200">
              <a:solidFill>
                <a:srgbClr val="CFE2F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0"/>
          <p:cNvSpPr/>
          <p:nvPr/>
        </p:nvSpPr>
        <p:spPr>
          <a:xfrm>
            <a:off x="0" y="4164000"/>
            <a:ext cx="9144000" cy="97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" name="Google Shape;300;p40"/>
          <p:cNvSpPr txBox="1"/>
          <p:nvPr>
            <p:ph idx="4294967295" type="ctrTitle"/>
          </p:nvPr>
        </p:nvSpPr>
        <p:spPr>
          <a:xfrm>
            <a:off x="771975" y="912275"/>
            <a:ext cx="7097400" cy="23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4000">
                <a:solidFill>
                  <a:schemeClr val="lt1"/>
                </a:solidFill>
              </a:rPr>
              <a:t>Thanks for your attention!</a:t>
            </a:r>
            <a:endParaRPr sz="4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lt1"/>
                </a:solidFill>
              </a:rPr>
              <a:t>MyNextMovie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it" sz="1100">
                <a:solidFill>
                  <a:srgbClr val="CFE2F3"/>
                </a:solidFill>
              </a:rPr>
              <a:t>Numerical Analysis for Machine Learning course (10 cfu)</a:t>
            </a:r>
            <a:endParaRPr b="0" sz="1100">
              <a:solidFill>
                <a:srgbClr val="CFE2F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it" sz="1100">
                <a:solidFill>
                  <a:srgbClr val="CFE2F3"/>
                </a:solidFill>
              </a:rPr>
              <a:t>MSc in Computer Science and Engineering - Artificial Intelligence</a:t>
            </a:r>
            <a:endParaRPr sz="1100">
              <a:solidFill>
                <a:srgbClr val="CFE2F3"/>
              </a:solidFill>
            </a:endParaRPr>
          </a:p>
        </p:txBody>
      </p:sp>
      <p:pic>
        <p:nvPicPr>
          <p:cNvPr id="301" name="Google Shape;301;p40" title="logo_polim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966" y="4383150"/>
            <a:ext cx="2125771" cy="5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0"/>
          <p:cNvSpPr txBox="1"/>
          <p:nvPr>
            <p:ph idx="4294967295" type="subTitle"/>
          </p:nvPr>
        </p:nvSpPr>
        <p:spPr>
          <a:xfrm>
            <a:off x="6618700" y="4383150"/>
            <a:ext cx="18576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it" sz="800">
                <a:solidFill>
                  <a:srgbClr val="0E0E0E"/>
                </a:solidFill>
                <a:latin typeface="Raleway"/>
                <a:ea typeface="Raleway"/>
                <a:cs typeface="Raleway"/>
                <a:sym typeface="Raleway"/>
              </a:rPr>
              <a:t>Fabrizio Fontana - 10828904</a:t>
            </a:r>
            <a:br>
              <a:rPr lang="it" sz="800">
                <a:solidFill>
                  <a:srgbClr val="0E0E0E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it" sz="800">
                <a:solidFill>
                  <a:srgbClr val="0E0E0E"/>
                </a:solidFill>
                <a:latin typeface="Raleway"/>
                <a:ea typeface="Raleway"/>
                <a:cs typeface="Raleway"/>
                <a:sym typeface="Raleway"/>
              </a:rPr>
              <a:t>Diego Terzi - 10816783</a:t>
            </a:r>
            <a:br>
              <a:rPr lang="it" sz="800">
                <a:solidFill>
                  <a:srgbClr val="0E0E0E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it" sz="800">
                <a:solidFill>
                  <a:srgbClr val="0E0E0E"/>
                </a:solidFill>
                <a:latin typeface="Raleway"/>
                <a:ea typeface="Raleway"/>
                <a:cs typeface="Raleway"/>
                <a:sym typeface="Raleway"/>
              </a:rPr>
              <a:t>Academic Year 2024 - 2025</a:t>
            </a:r>
            <a:endParaRPr sz="800">
              <a:solidFill>
                <a:srgbClr val="0E0E0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/>
          <p:nvPr/>
        </p:nvSpPr>
        <p:spPr>
          <a:xfrm>
            <a:off x="0" y="0"/>
            <a:ext cx="9144000" cy="9795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910900" y="135750"/>
            <a:ext cx="6528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r>
              <a:rPr b="1" lang="it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</a:t>
            </a:r>
            <a:r>
              <a:rPr b="1" lang="it" sz="2000">
                <a:solidFill>
                  <a:srgbClr val="CFE2F3"/>
                </a:solidFill>
                <a:latin typeface="Raleway"/>
                <a:ea typeface="Raleway"/>
                <a:cs typeface="Raleway"/>
                <a:sym typeface="Raleway"/>
              </a:rPr>
              <a:t>Introduction</a:t>
            </a:r>
            <a:endParaRPr b="1" sz="2000">
              <a:solidFill>
                <a:srgbClr val="CFE2F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41" name="Google Shape;141;p26"/>
          <p:cNvGrpSpPr/>
          <p:nvPr/>
        </p:nvGrpSpPr>
        <p:grpSpPr>
          <a:xfrm>
            <a:off x="1108200" y="4119325"/>
            <a:ext cx="6927600" cy="794100"/>
            <a:chOff x="910900" y="4062325"/>
            <a:chExt cx="6927600" cy="794100"/>
          </a:xfrm>
        </p:grpSpPr>
        <p:sp>
          <p:nvSpPr>
            <p:cNvPr id="142" name="Google Shape;142;p26"/>
            <p:cNvSpPr txBox="1"/>
            <p:nvPr/>
          </p:nvSpPr>
          <p:spPr>
            <a:xfrm>
              <a:off x="1466500" y="4062325"/>
              <a:ext cx="6372000" cy="7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2400">
                  <a:solidFill>
                    <a:srgbClr val="3D85C6"/>
                  </a:solidFill>
                  <a:latin typeface="Raleway"/>
                  <a:ea typeface="Raleway"/>
                  <a:cs typeface="Raleway"/>
                  <a:sym typeface="Raleway"/>
                </a:rPr>
                <a:t>Outcome</a:t>
              </a:r>
              <a:r>
                <a:rPr b="1" lang="it" sz="2400"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lang="it" sz="1200">
                  <a:solidFill>
                    <a:srgbClr val="434343"/>
                  </a:solidFill>
                  <a:latin typeface="Raleway"/>
                  <a:ea typeface="Raleway"/>
                  <a:cs typeface="Raleway"/>
                  <a:sym typeface="Raleway"/>
                </a:rPr>
                <a:t>A trained model with a simple interface to deliver personalized movie suggestions.</a:t>
              </a:r>
              <a:endParaRPr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143" name="Google Shape;143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10900" y="4200800"/>
              <a:ext cx="510050" cy="51714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" name="Google Shape;144;p26"/>
          <p:cNvGrpSpPr/>
          <p:nvPr/>
        </p:nvGrpSpPr>
        <p:grpSpPr>
          <a:xfrm>
            <a:off x="1108197" y="1197450"/>
            <a:ext cx="6927600" cy="794100"/>
            <a:chOff x="910900" y="1140450"/>
            <a:chExt cx="6927600" cy="794100"/>
          </a:xfrm>
        </p:grpSpPr>
        <p:sp>
          <p:nvSpPr>
            <p:cNvPr id="145" name="Google Shape;145;p26"/>
            <p:cNvSpPr txBox="1"/>
            <p:nvPr/>
          </p:nvSpPr>
          <p:spPr>
            <a:xfrm>
              <a:off x="1466500" y="1140450"/>
              <a:ext cx="6372000" cy="7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2400">
                  <a:solidFill>
                    <a:srgbClr val="3D85C6"/>
                  </a:solidFill>
                  <a:latin typeface="Raleway"/>
                  <a:ea typeface="Raleway"/>
                  <a:cs typeface="Raleway"/>
                  <a:sym typeface="Raleway"/>
                </a:rPr>
                <a:t>The challenge</a:t>
              </a:r>
              <a:r>
                <a:rPr b="1" lang="it" sz="2400"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lang="it" sz="1200">
                  <a:solidFill>
                    <a:srgbClr val="434343"/>
                  </a:solidFill>
                  <a:latin typeface="Raleway"/>
                  <a:ea typeface="Raleway"/>
                  <a:cs typeface="Raleway"/>
                  <a:sym typeface="Raleway"/>
                </a:rPr>
                <a:t>The stunning amount of movies makes it hard for users to find what they truly like.</a:t>
              </a:r>
              <a:endParaRPr sz="15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146" name="Google Shape;146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10900" y="1282477"/>
              <a:ext cx="510050" cy="5100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" name="Google Shape;147;p26"/>
          <p:cNvGrpSpPr/>
          <p:nvPr/>
        </p:nvGrpSpPr>
        <p:grpSpPr>
          <a:xfrm>
            <a:off x="1108197" y="3229467"/>
            <a:ext cx="6927603" cy="794100"/>
            <a:chOff x="910897" y="3042475"/>
            <a:chExt cx="6927603" cy="794100"/>
          </a:xfrm>
        </p:grpSpPr>
        <p:sp>
          <p:nvSpPr>
            <p:cNvPr id="148" name="Google Shape;148;p26"/>
            <p:cNvSpPr txBox="1"/>
            <p:nvPr/>
          </p:nvSpPr>
          <p:spPr>
            <a:xfrm>
              <a:off x="1466500" y="3042475"/>
              <a:ext cx="6372000" cy="7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2400">
                  <a:solidFill>
                    <a:srgbClr val="3D85C6"/>
                  </a:solidFill>
                  <a:latin typeface="Raleway"/>
                  <a:ea typeface="Raleway"/>
                  <a:cs typeface="Raleway"/>
                  <a:sym typeface="Raleway"/>
                </a:rPr>
                <a:t>Our approach</a:t>
              </a:r>
              <a:r>
                <a:rPr b="1" lang="it" sz="2400"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lang="it" sz="1200">
                  <a:solidFill>
                    <a:srgbClr val="434343"/>
                  </a:solidFill>
                  <a:latin typeface="Raleway"/>
                  <a:ea typeface="Raleway"/>
                  <a:cs typeface="Raleway"/>
                  <a:sym typeface="Raleway"/>
                </a:rPr>
                <a:t>We used a Variational Autoencoder with collaborative filtering to model user preferences.</a:t>
              </a:r>
              <a:endParaRPr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149" name="Google Shape;149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10897" y="3180938"/>
              <a:ext cx="510050" cy="51713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0" name="Google Shape;150;p26"/>
          <p:cNvGrpSpPr/>
          <p:nvPr/>
        </p:nvGrpSpPr>
        <p:grpSpPr>
          <a:xfrm>
            <a:off x="1108197" y="2087308"/>
            <a:ext cx="6927600" cy="1046400"/>
            <a:chOff x="910900" y="1896450"/>
            <a:chExt cx="6927600" cy="1046400"/>
          </a:xfrm>
        </p:grpSpPr>
        <p:sp>
          <p:nvSpPr>
            <p:cNvPr id="151" name="Google Shape;151;p26"/>
            <p:cNvSpPr txBox="1"/>
            <p:nvPr/>
          </p:nvSpPr>
          <p:spPr>
            <a:xfrm>
              <a:off x="1466500" y="1896450"/>
              <a:ext cx="6372000" cy="10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2400">
                  <a:solidFill>
                    <a:srgbClr val="3D85C6"/>
                  </a:solidFill>
                  <a:latin typeface="Raleway"/>
                  <a:ea typeface="Raleway"/>
                  <a:cs typeface="Raleway"/>
                  <a:sym typeface="Raleway"/>
                </a:rPr>
                <a:t>Traditional recommenders </a:t>
              </a:r>
              <a:r>
                <a:rPr lang="it" sz="1200">
                  <a:solidFill>
                    <a:srgbClr val="434343"/>
                  </a:solidFill>
                  <a:latin typeface="Raleway"/>
                  <a:ea typeface="Raleway"/>
                  <a:cs typeface="Raleway"/>
                  <a:sym typeface="Raleway"/>
                </a:rPr>
                <a:t>Cold-start and data sparsity reduce recommendation accuracy and relevance.</a:t>
              </a:r>
              <a:endParaRPr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152" name="Google Shape;152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10900" y="2161088"/>
              <a:ext cx="510050" cy="517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/>
          <p:nvPr/>
        </p:nvSpPr>
        <p:spPr>
          <a:xfrm>
            <a:off x="0" y="0"/>
            <a:ext cx="9144000" cy="9795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910900" y="135750"/>
            <a:ext cx="6528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b="1" lang="it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</a:t>
            </a:r>
            <a:r>
              <a:rPr b="1" lang="it" sz="2000">
                <a:solidFill>
                  <a:srgbClr val="CFE2F3"/>
                </a:solidFill>
                <a:latin typeface="Raleway"/>
                <a:ea typeface="Raleway"/>
                <a:cs typeface="Raleway"/>
                <a:sym typeface="Raleway"/>
              </a:rPr>
              <a:t>Dataset e Preprocessing</a:t>
            </a:r>
            <a:endParaRPr b="1" sz="2000">
              <a:solidFill>
                <a:srgbClr val="CFE2F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846250" y="1095575"/>
            <a:ext cx="7189500" cy="39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400"/>
              <a:buFont typeface="Raleway"/>
              <a:buChar char="●"/>
            </a:pPr>
            <a:r>
              <a:rPr b="1" lang="it" sz="24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MovieLens 100k </a:t>
            </a:r>
            <a:r>
              <a:rPr b="1" lang="it" sz="18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(943 utenti, 1682 film, 100.000 ratings)</a:t>
            </a:r>
            <a:endParaRPr b="1" sz="1800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400"/>
              <a:buFont typeface="Raleway"/>
              <a:buChar char="●"/>
            </a:pPr>
            <a:r>
              <a:rPr b="1" lang="it" sz="24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Files: </a:t>
            </a:r>
            <a:r>
              <a:rPr lang="it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u.data</a:t>
            </a:r>
            <a:r>
              <a:rPr lang="it" sz="1800"/>
              <a:t>, </a:t>
            </a:r>
            <a:r>
              <a:rPr lang="it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u.user</a:t>
            </a:r>
            <a:r>
              <a:rPr lang="it" sz="1800"/>
              <a:t>, </a:t>
            </a:r>
            <a:r>
              <a:rPr lang="it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u.item</a:t>
            </a:r>
            <a:endParaRPr b="1" sz="2000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400"/>
              <a:buFont typeface="Raleway"/>
              <a:buChar char="●"/>
            </a:pPr>
            <a:r>
              <a:rPr b="1" lang="it" sz="24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Data cleaning</a:t>
            </a:r>
            <a:endParaRPr b="1" sz="2400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Raleway"/>
              <a:buChar char="○"/>
            </a:pPr>
            <a:r>
              <a:rPr b="1" lang="it" sz="16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Filtrati utenti con #valutazioni &lt; 20</a:t>
            </a:r>
            <a:endParaRPr b="1" sz="1600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Raleway"/>
              <a:buChar char="○"/>
            </a:pPr>
            <a:r>
              <a:rPr b="1" lang="it" sz="16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valori mancanti riempiti con 0</a:t>
            </a:r>
            <a:endParaRPr sz="1100"/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400"/>
              <a:buFont typeface="Raleway"/>
              <a:buChar char="●"/>
            </a:pPr>
            <a:r>
              <a:rPr b="1" lang="it" sz="24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Elevata sparsità (pochi rating per utente)</a:t>
            </a:r>
            <a:endParaRPr b="1" sz="2400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/>
          <p:nvPr/>
        </p:nvSpPr>
        <p:spPr>
          <a:xfrm>
            <a:off x="0" y="0"/>
            <a:ext cx="9144000" cy="9795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910900" y="135750"/>
            <a:ext cx="6528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b="1" lang="it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</a:t>
            </a:r>
            <a:r>
              <a:rPr b="1" lang="it" sz="2000">
                <a:solidFill>
                  <a:srgbClr val="CFE2F3"/>
                </a:solidFill>
                <a:latin typeface="Raleway"/>
                <a:ea typeface="Raleway"/>
                <a:cs typeface="Raleway"/>
                <a:sym typeface="Raleway"/>
              </a:rPr>
              <a:t>Matrice delle Interazioni e Salvataggio</a:t>
            </a:r>
            <a:endParaRPr b="1" sz="2000">
              <a:solidFill>
                <a:srgbClr val="CFE2F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977250" y="979500"/>
            <a:ext cx="7189500" cy="39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400"/>
              <a:buFont typeface="Raleway"/>
              <a:buChar char="●"/>
            </a:pPr>
            <a:r>
              <a:rPr b="1" lang="it" sz="24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Matrice [utenti × film], valori ∈ [0, 1]</a:t>
            </a:r>
            <a:endParaRPr b="1" sz="3000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400"/>
              <a:buFont typeface="Raleway"/>
              <a:buChar char="●"/>
            </a:pPr>
            <a:r>
              <a:rPr b="1" lang="it" sz="24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Rating normalizzati, mancanti = 0</a:t>
            </a:r>
            <a:endParaRPr b="1" sz="2400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400"/>
              <a:buFont typeface="Raleway"/>
              <a:buChar char="●"/>
            </a:pPr>
            <a:r>
              <a:rPr b="1" lang="it" sz="24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Dati salvati in struttura separata</a:t>
            </a:r>
            <a:endParaRPr b="1" sz="2400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400"/>
              <a:buFont typeface="Raleway"/>
              <a:buChar char="●"/>
            </a:pPr>
            <a:r>
              <a:rPr b="1" lang="it" sz="24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Pronti per training/test</a:t>
            </a:r>
            <a:endParaRPr b="1" sz="2400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/>
          <p:nvPr/>
        </p:nvSpPr>
        <p:spPr>
          <a:xfrm>
            <a:off x="0" y="0"/>
            <a:ext cx="9144000" cy="9795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9"/>
          <p:cNvSpPr txBox="1"/>
          <p:nvPr/>
        </p:nvSpPr>
        <p:spPr>
          <a:xfrm>
            <a:off x="910900" y="3815800"/>
            <a:ext cx="7086300" cy="12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4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Main idea</a:t>
            </a:r>
            <a:endParaRPr b="1" sz="2400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Compress				</a:t>
            </a:r>
            <a:r>
              <a:rPr lang="it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Sample			</a:t>
            </a:r>
            <a:r>
              <a:rPr lang="it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Reconstruct</a:t>
            </a:r>
            <a:endParaRPr sz="1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3" name="Google Shape;173;p29"/>
          <p:cNvSpPr txBox="1"/>
          <p:nvPr/>
        </p:nvSpPr>
        <p:spPr>
          <a:xfrm>
            <a:off x="910900" y="135750"/>
            <a:ext cx="7338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b="1" lang="it" sz="20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   </a:t>
            </a:r>
            <a:r>
              <a:rPr b="1" lang="it" sz="2000">
                <a:solidFill>
                  <a:srgbClr val="CFE2F3"/>
                </a:solidFill>
                <a:latin typeface="Raleway"/>
                <a:ea typeface="Raleway"/>
                <a:cs typeface="Raleway"/>
                <a:sym typeface="Raleway"/>
              </a:rPr>
              <a:t>Model</a:t>
            </a:r>
            <a:r>
              <a:rPr b="1" lang="it" sz="2000">
                <a:solidFill>
                  <a:srgbClr val="CFE2F3"/>
                </a:solidFill>
                <a:latin typeface="Raleway"/>
                <a:ea typeface="Raleway"/>
                <a:cs typeface="Raleway"/>
                <a:sym typeface="Raleway"/>
              </a:rPr>
              <a:t>     </a:t>
            </a:r>
            <a:r>
              <a:rPr b="1" lang="it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b="1" lang="it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.1</a:t>
            </a:r>
            <a:r>
              <a:rPr b="1" lang="it" sz="1200">
                <a:solidFill>
                  <a:srgbClr val="CFE2F3"/>
                </a:solidFill>
                <a:latin typeface="Raleway"/>
                <a:ea typeface="Raleway"/>
                <a:cs typeface="Raleway"/>
                <a:sym typeface="Raleway"/>
              </a:rPr>
              <a:t>   What is a VAE</a:t>
            </a:r>
            <a:endParaRPr b="1" sz="1200">
              <a:solidFill>
                <a:srgbClr val="CFE2F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000" y="4249150"/>
            <a:ext cx="510050" cy="510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" name="Google Shape;175;p29"/>
          <p:cNvGrpSpPr/>
          <p:nvPr/>
        </p:nvGrpSpPr>
        <p:grpSpPr>
          <a:xfrm>
            <a:off x="1049900" y="1030800"/>
            <a:ext cx="6947462" cy="794100"/>
            <a:chOff x="1049900" y="1183200"/>
            <a:chExt cx="6947462" cy="794100"/>
          </a:xfrm>
        </p:grpSpPr>
        <p:sp>
          <p:nvSpPr>
            <p:cNvPr id="176" name="Google Shape;176;p29"/>
            <p:cNvSpPr txBox="1"/>
            <p:nvPr/>
          </p:nvSpPr>
          <p:spPr>
            <a:xfrm>
              <a:off x="1049900" y="1183200"/>
              <a:ext cx="6232800" cy="7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2400">
                  <a:solidFill>
                    <a:srgbClr val="3D85C6"/>
                  </a:solidFill>
                  <a:latin typeface="Raleway"/>
                  <a:ea typeface="Raleway"/>
                  <a:cs typeface="Raleway"/>
                  <a:sym typeface="Raleway"/>
                </a:rPr>
                <a:t>Variational Autoencoder</a:t>
              </a:r>
              <a:r>
                <a:rPr b="1" lang="it" sz="2400">
                  <a:latin typeface="Raleway"/>
                  <a:ea typeface="Raleway"/>
                  <a:cs typeface="Raleway"/>
                  <a:sym typeface="Raleway"/>
                </a:rPr>
                <a:t> </a:t>
              </a:r>
              <a:endParaRPr b="1" sz="2400"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solidFill>
                    <a:srgbClr val="434343"/>
                  </a:solidFill>
                  <a:latin typeface="Raleway"/>
                  <a:ea typeface="Raleway"/>
                  <a:cs typeface="Raleway"/>
                  <a:sym typeface="Raleway"/>
                </a:rPr>
                <a:t>A generative model that learns structured latent representations.</a:t>
              </a:r>
              <a:endParaRPr sz="15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177" name="Google Shape;177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87313" y="1325225"/>
              <a:ext cx="510050" cy="5100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8" name="Google Shape;178;p29"/>
          <p:cNvGrpSpPr/>
          <p:nvPr/>
        </p:nvGrpSpPr>
        <p:grpSpPr>
          <a:xfrm>
            <a:off x="1049900" y="2895075"/>
            <a:ext cx="6947462" cy="794100"/>
            <a:chOff x="1049900" y="3047475"/>
            <a:chExt cx="6947462" cy="794100"/>
          </a:xfrm>
        </p:grpSpPr>
        <p:sp>
          <p:nvSpPr>
            <p:cNvPr id="179" name="Google Shape;179;p29"/>
            <p:cNvSpPr txBox="1"/>
            <p:nvPr/>
          </p:nvSpPr>
          <p:spPr>
            <a:xfrm>
              <a:off x="1049900" y="3047475"/>
              <a:ext cx="6232800" cy="7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2400">
                  <a:solidFill>
                    <a:srgbClr val="3D85C6"/>
                  </a:solidFill>
                  <a:latin typeface="Raleway"/>
                  <a:ea typeface="Raleway"/>
                  <a:cs typeface="Raleway"/>
                  <a:sym typeface="Raleway"/>
                </a:rPr>
                <a:t>Stochastic latent space</a:t>
              </a:r>
              <a:r>
                <a:rPr b="1" lang="it" sz="2400">
                  <a:latin typeface="Raleway"/>
                  <a:ea typeface="Raleway"/>
                  <a:cs typeface="Raleway"/>
                  <a:sym typeface="Raleway"/>
                </a:rPr>
                <a:t> </a:t>
              </a:r>
              <a:endParaRPr b="1" sz="2400"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solidFill>
                    <a:srgbClr val="434343"/>
                  </a:solidFill>
                  <a:latin typeface="Raleway"/>
                  <a:ea typeface="Raleway"/>
                  <a:cs typeface="Raleway"/>
                  <a:sym typeface="Raleway"/>
                </a:rPr>
                <a:t>Encodes data as a </a:t>
              </a:r>
              <a:r>
                <a:rPr lang="it" sz="1200">
                  <a:solidFill>
                    <a:srgbClr val="434343"/>
                  </a:solidFill>
                  <a:latin typeface="Raleway"/>
                  <a:ea typeface="Raleway"/>
                  <a:cs typeface="Raleway"/>
                  <a:sym typeface="Raleway"/>
                </a:rPr>
                <a:t>probability distribution.</a:t>
              </a:r>
              <a:endParaRPr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180" name="Google Shape;180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487313" y="3189500"/>
              <a:ext cx="510050" cy="5100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1" name="Google Shape;18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7600" y="4249138"/>
            <a:ext cx="510050" cy="51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68600" y="4249138"/>
            <a:ext cx="510050" cy="510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" name="Google Shape;183;p29"/>
          <p:cNvGrpSpPr/>
          <p:nvPr/>
        </p:nvGrpSpPr>
        <p:grpSpPr>
          <a:xfrm>
            <a:off x="1049900" y="1951550"/>
            <a:ext cx="6947450" cy="816900"/>
            <a:chOff x="1049900" y="2046500"/>
            <a:chExt cx="6947450" cy="816900"/>
          </a:xfrm>
        </p:grpSpPr>
        <p:sp>
          <p:nvSpPr>
            <p:cNvPr id="184" name="Google Shape;184;p29"/>
            <p:cNvSpPr txBox="1"/>
            <p:nvPr/>
          </p:nvSpPr>
          <p:spPr>
            <a:xfrm>
              <a:off x="1764550" y="2046500"/>
              <a:ext cx="6232800" cy="81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2400">
                  <a:solidFill>
                    <a:srgbClr val="3D85C6"/>
                  </a:solidFill>
                  <a:latin typeface="Raleway"/>
                  <a:ea typeface="Raleway"/>
                  <a:cs typeface="Raleway"/>
                  <a:sym typeface="Raleway"/>
                </a:rPr>
                <a:t>Unsupervised learning</a:t>
              </a:r>
              <a:r>
                <a:rPr b="1" lang="it" sz="2400">
                  <a:solidFill>
                    <a:srgbClr val="3D85C6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endParaRPr b="1" sz="24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solidFill>
                    <a:srgbClr val="434343"/>
                  </a:solidFill>
                  <a:latin typeface="Raleway"/>
                  <a:ea typeface="Raleway"/>
                  <a:cs typeface="Raleway"/>
                  <a:sym typeface="Raleway"/>
                </a:rPr>
                <a:t>Learns patterns from input data without labels.</a:t>
              </a:r>
              <a:endParaRPr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185" name="Google Shape;185;p2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49900" y="2199925"/>
              <a:ext cx="510050" cy="5100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6" name="Google Shape;186;p29"/>
          <p:cNvGrpSpPr/>
          <p:nvPr/>
        </p:nvGrpSpPr>
        <p:grpSpPr>
          <a:xfrm>
            <a:off x="3126200" y="4407619"/>
            <a:ext cx="2655700" cy="263713"/>
            <a:chOff x="3150625" y="4448519"/>
            <a:chExt cx="2655700" cy="263713"/>
          </a:xfrm>
        </p:grpSpPr>
        <p:sp>
          <p:nvSpPr>
            <p:cNvPr id="187" name="Google Shape;187;p29"/>
            <p:cNvSpPr/>
            <p:nvPr/>
          </p:nvSpPr>
          <p:spPr>
            <a:xfrm rot="-5400000">
              <a:off x="5391275" y="4297181"/>
              <a:ext cx="263700" cy="5664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3D85C6"/>
            </a:solidFill>
            <a:ln cap="flat" cmpd="sng" w="9525">
              <a:solidFill>
                <a:srgbClr val="3D85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8" name="Google Shape;188;p29"/>
            <p:cNvSpPr/>
            <p:nvPr/>
          </p:nvSpPr>
          <p:spPr>
            <a:xfrm rot="-5400000">
              <a:off x="3301975" y="4297169"/>
              <a:ext cx="263700" cy="5664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3D85C6"/>
            </a:solidFill>
            <a:ln cap="flat" cmpd="sng" w="9525">
              <a:solidFill>
                <a:srgbClr val="3D85C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/>
          <p:nvPr/>
        </p:nvSpPr>
        <p:spPr>
          <a:xfrm>
            <a:off x="0" y="0"/>
            <a:ext cx="9144000" cy="9795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910900" y="135750"/>
            <a:ext cx="7338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b="1" lang="it" sz="20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   </a:t>
            </a:r>
            <a:r>
              <a:rPr b="1" lang="it" sz="2000">
                <a:solidFill>
                  <a:srgbClr val="CFE2F3"/>
                </a:solidFill>
                <a:latin typeface="Raleway"/>
                <a:ea typeface="Raleway"/>
                <a:cs typeface="Raleway"/>
                <a:sym typeface="Raleway"/>
              </a:rPr>
              <a:t>Model     </a:t>
            </a:r>
            <a:r>
              <a:rPr b="1" lang="it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3.2</a:t>
            </a:r>
            <a:r>
              <a:rPr b="1" lang="it" sz="1200">
                <a:solidFill>
                  <a:srgbClr val="CFE2F3"/>
                </a:solidFill>
                <a:latin typeface="Raleway"/>
                <a:ea typeface="Raleway"/>
                <a:cs typeface="Raleway"/>
                <a:sym typeface="Raleway"/>
              </a:rPr>
              <a:t>   Model architecture</a:t>
            </a:r>
            <a:endParaRPr b="1" sz="1200">
              <a:solidFill>
                <a:srgbClr val="CFE2F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95" name="Google Shape;195;p30"/>
          <p:cNvGrpSpPr/>
          <p:nvPr/>
        </p:nvGrpSpPr>
        <p:grpSpPr>
          <a:xfrm>
            <a:off x="1122541" y="4059575"/>
            <a:ext cx="7372822" cy="816900"/>
            <a:chOff x="910903" y="4002325"/>
            <a:chExt cx="7372822" cy="816900"/>
          </a:xfrm>
        </p:grpSpPr>
        <p:sp>
          <p:nvSpPr>
            <p:cNvPr id="196" name="Google Shape;196;p30"/>
            <p:cNvSpPr txBox="1"/>
            <p:nvPr/>
          </p:nvSpPr>
          <p:spPr>
            <a:xfrm>
              <a:off x="1420925" y="4002325"/>
              <a:ext cx="6862800" cy="81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2400">
                  <a:solidFill>
                    <a:srgbClr val="3D85C6"/>
                  </a:solidFill>
                  <a:latin typeface="Raleway"/>
                  <a:ea typeface="Raleway"/>
                  <a:cs typeface="Raleway"/>
                  <a:sym typeface="Raleway"/>
                </a:rPr>
                <a:t>Decoder</a:t>
              </a:r>
              <a:r>
                <a:rPr b="1" lang="it" sz="2400">
                  <a:solidFill>
                    <a:srgbClr val="3D85C6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endParaRPr b="1" sz="24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solidFill>
                    <a:srgbClr val="434343"/>
                  </a:solidFill>
                  <a:latin typeface="Raleway"/>
                  <a:ea typeface="Raleway"/>
                  <a:cs typeface="Raleway"/>
                  <a:sym typeface="Raleway"/>
                </a:rPr>
                <a:t>Reconstructs user preferences from latent vector.</a:t>
              </a:r>
              <a:endParaRPr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197" name="Google Shape;197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10903" y="4155763"/>
              <a:ext cx="510025" cy="510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8" name="Google Shape;198;p30"/>
          <p:cNvGrpSpPr/>
          <p:nvPr/>
        </p:nvGrpSpPr>
        <p:grpSpPr>
          <a:xfrm>
            <a:off x="1122525" y="2179975"/>
            <a:ext cx="7168238" cy="816900"/>
            <a:chOff x="1063288" y="2120950"/>
            <a:chExt cx="7168238" cy="816900"/>
          </a:xfrm>
        </p:grpSpPr>
        <p:sp>
          <p:nvSpPr>
            <p:cNvPr id="199" name="Google Shape;199;p30"/>
            <p:cNvSpPr txBox="1"/>
            <p:nvPr/>
          </p:nvSpPr>
          <p:spPr>
            <a:xfrm>
              <a:off x="1573325" y="2120950"/>
              <a:ext cx="6658200" cy="81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2400">
                  <a:solidFill>
                    <a:srgbClr val="3D85C6"/>
                  </a:solidFill>
                  <a:latin typeface="Raleway"/>
                  <a:ea typeface="Raleway"/>
                  <a:cs typeface="Raleway"/>
                  <a:sym typeface="Raleway"/>
                </a:rPr>
                <a:t>Latent space</a:t>
              </a:r>
              <a:r>
                <a:rPr b="1" lang="it" sz="2400">
                  <a:solidFill>
                    <a:srgbClr val="3D85C6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endParaRPr b="1" sz="24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solidFill>
                    <a:srgbClr val="434343"/>
                  </a:solidFill>
                  <a:latin typeface="Raleway"/>
                  <a:ea typeface="Raleway"/>
                  <a:cs typeface="Raleway"/>
                  <a:sym typeface="Raleway"/>
                </a:rPr>
                <a:t>Represented by mean and variance vectors.</a:t>
              </a:r>
              <a:endParaRPr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200" name="Google Shape;200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63288" y="2274375"/>
              <a:ext cx="510050" cy="5100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1" name="Google Shape;201;p30"/>
          <p:cNvGrpSpPr/>
          <p:nvPr/>
        </p:nvGrpSpPr>
        <p:grpSpPr>
          <a:xfrm>
            <a:off x="812513" y="1251575"/>
            <a:ext cx="7191729" cy="794100"/>
            <a:chOff x="1058075" y="1194325"/>
            <a:chExt cx="7191729" cy="794100"/>
          </a:xfrm>
        </p:grpSpPr>
        <p:sp>
          <p:nvSpPr>
            <p:cNvPr id="202" name="Google Shape;202;p30"/>
            <p:cNvSpPr txBox="1"/>
            <p:nvPr/>
          </p:nvSpPr>
          <p:spPr>
            <a:xfrm>
              <a:off x="1058075" y="1194325"/>
              <a:ext cx="6681600" cy="7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2400">
                  <a:solidFill>
                    <a:srgbClr val="3D85C6"/>
                  </a:solidFill>
                  <a:latin typeface="Raleway"/>
                  <a:ea typeface="Raleway"/>
                  <a:cs typeface="Raleway"/>
                  <a:sym typeface="Raleway"/>
                </a:rPr>
                <a:t>Encoder</a:t>
              </a:r>
              <a:r>
                <a:rPr b="1" lang="it" sz="2400">
                  <a:latin typeface="Raleway"/>
                  <a:ea typeface="Raleway"/>
                  <a:cs typeface="Raleway"/>
                  <a:sym typeface="Raleway"/>
                </a:rPr>
                <a:t> </a:t>
              </a:r>
              <a:endParaRPr b="1" sz="2400"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solidFill>
                    <a:srgbClr val="434343"/>
                  </a:solidFill>
                  <a:latin typeface="Raleway"/>
                  <a:ea typeface="Raleway"/>
                  <a:cs typeface="Raleway"/>
                  <a:sym typeface="Raleway"/>
                </a:rPr>
                <a:t>Transforms sparse user input into latent distribution.</a:t>
              </a:r>
              <a:endParaRPr sz="15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203" name="Google Shape;203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739779" y="1336363"/>
              <a:ext cx="510025" cy="510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4" name="Google Shape;204;p30"/>
          <p:cNvGrpSpPr/>
          <p:nvPr/>
        </p:nvGrpSpPr>
        <p:grpSpPr>
          <a:xfrm>
            <a:off x="812513" y="3131175"/>
            <a:ext cx="7191725" cy="794100"/>
            <a:chOff x="905675" y="3070375"/>
            <a:chExt cx="7191725" cy="794100"/>
          </a:xfrm>
        </p:grpSpPr>
        <p:sp>
          <p:nvSpPr>
            <p:cNvPr id="205" name="Google Shape;205;p30"/>
            <p:cNvSpPr txBox="1"/>
            <p:nvPr/>
          </p:nvSpPr>
          <p:spPr>
            <a:xfrm>
              <a:off x="905675" y="3070375"/>
              <a:ext cx="6681600" cy="7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2400">
                  <a:solidFill>
                    <a:srgbClr val="3D85C6"/>
                  </a:solidFill>
                  <a:latin typeface="Raleway"/>
                  <a:ea typeface="Raleway"/>
                  <a:cs typeface="Raleway"/>
                  <a:sym typeface="Raleway"/>
                </a:rPr>
                <a:t>Sampling layer</a:t>
              </a:r>
              <a:r>
                <a:rPr b="1" lang="it" sz="2400">
                  <a:latin typeface="Raleway"/>
                  <a:ea typeface="Raleway"/>
                  <a:cs typeface="Raleway"/>
                  <a:sym typeface="Raleway"/>
                </a:rPr>
                <a:t> </a:t>
              </a:r>
              <a:endParaRPr b="1" sz="2400"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solidFill>
                    <a:srgbClr val="434343"/>
                  </a:solidFill>
                  <a:latin typeface="Raleway"/>
                  <a:ea typeface="Raleway"/>
                  <a:cs typeface="Raleway"/>
                  <a:sym typeface="Raleway"/>
                </a:rPr>
                <a:t>Applies the reparametrization trick for differentiability.</a:t>
              </a:r>
              <a:endParaRPr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206" name="Google Shape;206;p3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587375" y="3212413"/>
              <a:ext cx="510025" cy="510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/>
          <p:nvPr/>
        </p:nvSpPr>
        <p:spPr>
          <a:xfrm>
            <a:off x="0" y="0"/>
            <a:ext cx="9144000" cy="9795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910900" y="135750"/>
            <a:ext cx="7338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b="1" lang="it" sz="20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   </a:t>
            </a:r>
            <a:r>
              <a:rPr b="1" lang="it" sz="2000">
                <a:solidFill>
                  <a:srgbClr val="CFE2F3"/>
                </a:solidFill>
                <a:latin typeface="Raleway"/>
                <a:ea typeface="Raleway"/>
                <a:cs typeface="Raleway"/>
                <a:sym typeface="Raleway"/>
              </a:rPr>
              <a:t>Model     </a:t>
            </a:r>
            <a:r>
              <a:rPr b="1" lang="it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3.3</a:t>
            </a:r>
            <a:r>
              <a:rPr b="1" lang="it" sz="1200">
                <a:solidFill>
                  <a:srgbClr val="CFE2F3"/>
                </a:solidFill>
                <a:latin typeface="Raleway"/>
                <a:ea typeface="Raleway"/>
                <a:cs typeface="Raleway"/>
                <a:sym typeface="Raleway"/>
              </a:rPr>
              <a:t>   Loss function</a:t>
            </a:r>
            <a:endParaRPr b="1" sz="1200">
              <a:solidFill>
                <a:srgbClr val="CFE2F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13" name="Google Shape;213;p31"/>
          <p:cNvGrpSpPr/>
          <p:nvPr/>
        </p:nvGrpSpPr>
        <p:grpSpPr>
          <a:xfrm>
            <a:off x="829456" y="3131175"/>
            <a:ext cx="7191763" cy="794100"/>
            <a:chOff x="812513" y="3131175"/>
            <a:chExt cx="7191763" cy="794100"/>
          </a:xfrm>
        </p:grpSpPr>
        <p:sp>
          <p:nvSpPr>
            <p:cNvPr id="214" name="Google Shape;214;p31"/>
            <p:cNvSpPr txBox="1"/>
            <p:nvPr/>
          </p:nvSpPr>
          <p:spPr>
            <a:xfrm>
              <a:off x="812513" y="3131175"/>
              <a:ext cx="6681600" cy="7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2400">
                  <a:solidFill>
                    <a:srgbClr val="3D85C6"/>
                  </a:solidFill>
                  <a:latin typeface="Raleway"/>
                  <a:ea typeface="Raleway"/>
                  <a:cs typeface="Raleway"/>
                  <a:sym typeface="Raleway"/>
                </a:rPr>
                <a:t>Masked MSE</a:t>
              </a:r>
              <a:r>
                <a:rPr b="1" lang="it" sz="2400">
                  <a:latin typeface="Raleway"/>
                  <a:ea typeface="Raleway"/>
                  <a:cs typeface="Raleway"/>
                  <a:sym typeface="Raleway"/>
                </a:rPr>
                <a:t> </a:t>
              </a:r>
              <a:endParaRPr b="1" sz="2400"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solidFill>
                    <a:srgbClr val="434343"/>
                  </a:solidFill>
                  <a:latin typeface="Raleway"/>
                  <a:ea typeface="Raleway"/>
                  <a:cs typeface="Raleway"/>
                  <a:sym typeface="Raleway"/>
                </a:rPr>
                <a:t>Applied only on observed ratings (non-zero entries)</a:t>
              </a:r>
              <a:r>
                <a:rPr lang="it" sz="1200">
                  <a:solidFill>
                    <a:srgbClr val="434343"/>
                  </a:solidFill>
                  <a:latin typeface="Raleway"/>
                  <a:ea typeface="Raleway"/>
                  <a:cs typeface="Raleway"/>
                  <a:sym typeface="Raleway"/>
                </a:rPr>
                <a:t>.</a:t>
              </a:r>
              <a:endParaRPr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215" name="Google Shape;215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94225" y="3273200"/>
              <a:ext cx="510050" cy="5100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6" name="Google Shape;216;p31"/>
          <p:cNvGrpSpPr/>
          <p:nvPr/>
        </p:nvGrpSpPr>
        <p:grpSpPr>
          <a:xfrm>
            <a:off x="1069917" y="4059575"/>
            <a:ext cx="7167873" cy="816900"/>
            <a:chOff x="1122524" y="4059575"/>
            <a:chExt cx="7372838" cy="816900"/>
          </a:xfrm>
        </p:grpSpPr>
        <p:sp>
          <p:nvSpPr>
            <p:cNvPr id="217" name="Google Shape;217;p31"/>
            <p:cNvSpPr txBox="1"/>
            <p:nvPr/>
          </p:nvSpPr>
          <p:spPr>
            <a:xfrm>
              <a:off x="1632563" y="4059575"/>
              <a:ext cx="6862800" cy="81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2400">
                  <a:solidFill>
                    <a:srgbClr val="3D85C6"/>
                  </a:solidFill>
                  <a:latin typeface="Raleway"/>
                  <a:ea typeface="Raleway"/>
                  <a:cs typeface="Raleway"/>
                  <a:sym typeface="Raleway"/>
                </a:rPr>
                <a:t>Total loss</a:t>
              </a:r>
              <a:r>
                <a:rPr b="1" lang="it" sz="2400">
                  <a:solidFill>
                    <a:srgbClr val="3D85C6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endParaRPr b="1" sz="24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solidFill>
                    <a:srgbClr val="434343"/>
                  </a:solidFill>
                  <a:latin typeface="Raleway"/>
                  <a:ea typeface="Raleway"/>
                  <a:cs typeface="Raleway"/>
                  <a:sym typeface="Raleway"/>
                </a:rPr>
                <a:t>Sum of both components</a:t>
              </a:r>
              <a:r>
                <a:rPr lang="it" sz="1200">
                  <a:solidFill>
                    <a:srgbClr val="434343"/>
                  </a:solidFill>
                  <a:latin typeface="Raleway"/>
                  <a:ea typeface="Raleway"/>
                  <a:cs typeface="Raleway"/>
                  <a:sym typeface="Raleway"/>
                </a:rPr>
                <a:t>.</a:t>
              </a:r>
              <a:endParaRPr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218" name="Google Shape;218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22524" y="4213013"/>
              <a:ext cx="510050" cy="510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9" name="Google Shape;219;p31"/>
          <p:cNvGrpSpPr/>
          <p:nvPr/>
        </p:nvGrpSpPr>
        <p:grpSpPr>
          <a:xfrm>
            <a:off x="1069819" y="2179975"/>
            <a:ext cx="7167931" cy="816900"/>
            <a:chOff x="1122525" y="2179975"/>
            <a:chExt cx="7167931" cy="816900"/>
          </a:xfrm>
        </p:grpSpPr>
        <p:sp>
          <p:nvSpPr>
            <p:cNvPr id="220" name="Google Shape;220;p31"/>
            <p:cNvSpPr txBox="1"/>
            <p:nvPr/>
          </p:nvSpPr>
          <p:spPr>
            <a:xfrm>
              <a:off x="1632556" y="2179975"/>
              <a:ext cx="6657900" cy="81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2400">
                  <a:solidFill>
                    <a:srgbClr val="3D85C6"/>
                  </a:solidFill>
                  <a:latin typeface="Raleway"/>
                  <a:ea typeface="Raleway"/>
                  <a:cs typeface="Raleway"/>
                  <a:sym typeface="Raleway"/>
                </a:rPr>
                <a:t>KL divergence</a:t>
              </a:r>
              <a:endParaRPr b="1" sz="24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solidFill>
                    <a:srgbClr val="434343"/>
                  </a:solidFill>
                  <a:latin typeface="Raleway"/>
                  <a:ea typeface="Raleway"/>
                  <a:cs typeface="Raleway"/>
                  <a:sym typeface="Raleway"/>
                </a:rPr>
                <a:t>Regularizes the latent space</a:t>
              </a:r>
              <a:r>
                <a:rPr lang="it" sz="1200">
                  <a:solidFill>
                    <a:srgbClr val="434343"/>
                  </a:solidFill>
                  <a:latin typeface="Raleway"/>
                  <a:ea typeface="Raleway"/>
                  <a:cs typeface="Raleway"/>
                  <a:sym typeface="Raleway"/>
                </a:rPr>
                <a:t>.</a:t>
              </a:r>
              <a:endParaRPr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221" name="Google Shape;221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122525" y="2333387"/>
              <a:ext cx="510050" cy="510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2" name="Google Shape;222;p31"/>
          <p:cNvGrpSpPr/>
          <p:nvPr/>
        </p:nvGrpSpPr>
        <p:grpSpPr>
          <a:xfrm>
            <a:off x="829466" y="1251575"/>
            <a:ext cx="7168017" cy="794100"/>
            <a:chOff x="812513" y="1251575"/>
            <a:chExt cx="7191750" cy="794100"/>
          </a:xfrm>
        </p:grpSpPr>
        <p:sp>
          <p:nvSpPr>
            <p:cNvPr id="223" name="Google Shape;223;p31"/>
            <p:cNvSpPr txBox="1"/>
            <p:nvPr/>
          </p:nvSpPr>
          <p:spPr>
            <a:xfrm>
              <a:off x="812513" y="1251575"/>
              <a:ext cx="6681600" cy="79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2400">
                  <a:solidFill>
                    <a:srgbClr val="3D85C6"/>
                  </a:solidFill>
                  <a:latin typeface="Raleway"/>
                  <a:ea typeface="Raleway"/>
                  <a:cs typeface="Raleway"/>
                  <a:sym typeface="Raleway"/>
                </a:rPr>
                <a:t>Reconstruction loss</a:t>
              </a:r>
              <a:r>
                <a:rPr b="1" lang="it" sz="2400">
                  <a:latin typeface="Raleway"/>
                  <a:ea typeface="Raleway"/>
                  <a:cs typeface="Raleway"/>
                  <a:sym typeface="Raleway"/>
                </a:rPr>
                <a:t> </a:t>
              </a:r>
              <a:endParaRPr b="1" sz="2400"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>
                  <a:solidFill>
                    <a:srgbClr val="434343"/>
                  </a:solidFill>
                  <a:latin typeface="Raleway"/>
                  <a:ea typeface="Raleway"/>
                  <a:cs typeface="Raleway"/>
                  <a:sym typeface="Raleway"/>
                </a:rPr>
                <a:t>Measures error on real user ratings only</a:t>
              </a:r>
              <a:r>
                <a:rPr lang="it" sz="1200">
                  <a:solidFill>
                    <a:srgbClr val="434343"/>
                  </a:solidFill>
                  <a:latin typeface="Raleway"/>
                  <a:ea typeface="Raleway"/>
                  <a:cs typeface="Raleway"/>
                  <a:sym typeface="Raleway"/>
                </a:rPr>
                <a:t>.</a:t>
              </a:r>
              <a:endParaRPr sz="15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224" name="Google Shape;224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494213" y="1393600"/>
              <a:ext cx="510050" cy="51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/>
        </p:nvSpPr>
        <p:spPr>
          <a:xfrm>
            <a:off x="1137075" y="1421850"/>
            <a:ext cx="7189500" cy="28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400"/>
              <a:buFont typeface="Raleway"/>
              <a:buChar char="●"/>
            </a:pPr>
            <a:r>
              <a:rPr b="1" lang="it" sz="24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Split: 80% training/20%validation</a:t>
            </a:r>
            <a:endParaRPr b="1" sz="2400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400"/>
              <a:buFont typeface="Raleway"/>
              <a:buChar char="●"/>
            </a:pPr>
            <a:r>
              <a:rPr b="1" lang="it" sz="24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Ottimizzatore: Adam</a:t>
            </a:r>
            <a:endParaRPr b="1" sz="2400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400"/>
              <a:buFont typeface="Raleway"/>
              <a:buChar char="●"/>
            </a:pPr>
            <a:r>
              <a:rPr b="1" lang="it" sz="24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Perdita: Ricostruzione + KL Divergence</a:t>
            </a:r>
            <a:endParaRPr b="1" sz="2400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0" name="Google Shape;230;p32"/>
          <p:cNvSpPr/>
          <p:nvPr/>
        </p:nvSpPr>
        <p:spPr>
          <a:xfrm>
            <a:off x="0" y="0"/>
            <a:ext cx="9144000" cy="9795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32"/>
          <p:cNvSpPr txBox="1"/>
          <p:nvPr/>
        </p:nvSpPr>
        <p:spPr>
          <a:xfrm>
            <a:off x="910900" y="135750"/>
            <a:ext cx="7338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  <a:r>
              <a:rPr b="1" lang="it" sz="20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   </a:t>
            </a:r>
            <a:r>
              <a:rPr b="1" lang="it" sz="2000">
                <a:solidFill>
                  <a:srgbClr val="CFE2F3"/>
                </a:solidFill>
                <a:latin typeface="Raleway"/>
                <a:ea typeface="Raleway"/>
                <a:cs typeface="Raleway"/>
                <a:sym typeface="Raleway"/>
              </a:rPr>
              <a:t>Training: Dati, Split e Compilazione del Modello</a:t>
            </a:r>
            <a:endParaRPr b="1" sz="1200">
              <a:solidFill>
                <a:srgbClr val="CFE2F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/>
        </p:nvSpPr>
        <p:spPr>
          <a:xfrm>
            <a:off x="987675" y="1421850"/>
            <a:ext cx="7338900" cy="3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0000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400"/>
              <a:buFont typeface="Raleway"/>
              <a:buChar char="●"/>
            </a:pPr>
            <a:r>
              <a:rPr b="1" lang="it" sz="24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Modello auto supervisionato:</a:t>
            </a:r>
            <a:r>
              <a:rPr lang="it" sz="1100"/>
              <a:t> </a:t>
            </a:r>
            <a:r>
              <a:rPr lang="it" sz="1700"/>
              <a:t>(</a:t>
            </a:r>
            <a:r>
              <a:rPr lang="it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fit(input, input)</a:t>
            </a:r>
            <a:r>
              <a:rPr lang="it" sz="1700"/>
              <a:t>)</a:t>
            </a:r>
            <a:endParaRPr b="1" sz="3000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400"/>
              <a:buFont typeface="Raleway"/>
              <a:buChar char="●"/>
            </a:pPr>
            <a:r>
              <a:rPr b="1" lang="it" sz="24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Batch size = 128 (ottimizzato per GPU)</a:t>
            </a:r>
            <a:endParaRPr b="1" sz="2400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400"/>
              <a:buFont typeface="Raleway"/>
              <a:buChar char="●"/>
            </a:pPr>
            <a:r>
              <a:rPr b="1" lang="it" sz="24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Epochs = 200 + EarlyStopping (patience=8) </a:t>
            </a:r>
            <a:r>
              <a:rPr b="1" lang="it" sz="1900">
                <a:solidFill>
                  <a:srgbClr val="6FA8DC"/>
                </a:solidFill>
                <a:latin typeface="Raleway"/>
                <a:ea typeface="Raleway"/>
                <a:cs typeface="Raleway"/>
                <a:sym typeface="Raleway"/>
              </a:rPr>
              <a:t>Migliori pesi recuperati automaticamente</a:t>
            </a:r>
            <a:endParaRPr b="1" sz="1900">
              <a:solidFill>
                <a:srgbClr val="6FA8DC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400"/>
              <a:buFont typeface="Raleway"/>
              <a:buChar char="●"/>
            </a:pPr>
            <a:r>
              <a:rPr b="1" lang="it" sz="24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rPr>
              <a:t>Latent Space dimension = 64</a:t>
            </a:r>
            <a:endParaRPr b="1" sz="2400">
              <a:solidFill>
                <a:srgbClr val="3D85C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7" name="Google Shape;237;p33"/>
          <p:cNvSpPr/>
          <p:nvPr/>
        </p:nvSpPr>
        <p:spPr>
          <a:xfrm>
            <a:off x="0" y="0"/>
            <a:ext cx="9144000" cy="979500"/>
          </a:xfrm>
          <a:prstGeom prst="rect">
            <a:avLst/>
          </a:prstGeom>
          <a:solidFill>
            <a:srgbClr val="3D85C6"/>
          </a:soli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33"/>
          <p:cNvSpPr txBox="1"/>
          <p:nvPr/>
        </p:nvSpPr>
        <p:spPr>
          <a:xfrm>
            <a:off x="910900" y="135750"/>
            <a:ext cx="7338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  <a:r>
              <a:rPr b="1" lang="it" sz="200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   </a:t>
            </a:r>
            <a:r>
              <a:rPr b="1" lang="it" sz="2000">
                <a:solidFill>
                  <a:srgbClr val="CFE2F3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b="1" lang="it" sz="2000">
                <a:solidFill>
                  <a:srgbClr val="CFE2F3"/>
                </a:solidFill>
                <a:latin typeface="Raleway"/>
                <a:ea typeface="Raleway"/>
                <a:cs typeface="Raleway"/>
                <a:sym typeface="Raleway"/>
              </a:rPr>
              <a:t>raining: Strategia ed Esecuzione</a:t>
            </a:r>
            <a:endParaRPr b="1" sz="1200">
              <a:solidFill>
                <a:srgbClr val="CFE2F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