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4" r:id="rId3"/>
    <p:sldId id="283" r:id="rId4"/>
    <p:sldId id="266" r:id="rId5"/>
    <p:sldId id="274" r:id="rId6"/>
    <p:sldId id="276" r:id="rId7"/>
    <p:sldId id="260" r:id="rId8"/>
    <p:sldId id="261" r:id="rId9"/>
    <p:sldId id="273" r:id="rId10"/>
    <p:sldId id="285" r:id="rId11"/>
    <p:sldId id="275" r:id="rId12"/>
    <p:sldId id="279" r:id="rId13"/>
    <p:sldId id="286"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maso Di Vito" initials="TDV" lastIdx="2" clrIdx="0">
    <p:extLst>
      <p:ext uri="{19B8F6BF-5375-455C-9EA6-DF929625EA0E}">
        <p15:presenceInfo xmlns:p15="http://schemas.microsoft.com/office/powerpoint/2012/main" userId="S::t.divito@studenti.unipi.it::884db69c-5c7f-4a6f-acdf-1ac7c926f60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88086" autoAdjust="0"/>
  </p:normalViewPr>
  <p:slideViewPr>
    <p:cSldViewPr snapToGrid="0">
      <p:cViewPr varScale="1">
        <p:scale>
          <a:sx n="75" d="100"/>
          <a:sy n="75" d="100"/>
        </p:scale>
        <p:origin x="9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086AA-22AC-437D-966D-77760B0E3C34}" type="datetimeFigureOut">
              <a:rPr lang="en-GB" smtClean="0"/>
              <a:t>21/07/2023</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B2C254-5D5D-4CC8-B5B9-9B2DF0A71D43}" type="slidenum">
              <a:rPr lang="en-GB" smtClean="0"/>
              <a:t>‹N›</a:t>
            </a:fld>
            <a:endParaRPr lang="en-GB"/>
          </a:p>
        </p:txBody>
      </p:sp>
    </p:spTree>
    <p:extLst>
      <p:ext uri="{BB962C8B-B14F-4D97-AF65-F5344CB8AC3E}">
        <p14:creationId xmlns:p14="http://schemas.microsoft.com/office/powerpoint/2010/main" val="1495787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Aggiungere relatori e controrelatore</a:t>
            </a:r>
            <a:endParaRPr lang="en-GB" dirty="0"/>
          </a:p>
        </p:txBody>
      </p:sp>
      <p:sp>
        <p:nvSpPr>
          <p:cNvPr id="4" name="Segnaposto numero diapositiva 3"/>
          <p:cNvSpPr>
            <a:spLocks noGrp="1"/>
          </p:cNvSpPr>
          <p:nvPr>
            <p:ph type="sldNum" sz="quarter" idx="5"/>
          </p:nvPr>
        </p:nvSpPr>
        <p:spPr/>
        <p:txBody>
          <a:bodyPr/>
          <a:lstStyle/>
          <a:p>
            <a:fld id="{0BB2C254-5D5D-4CC8-B5B9-9B2DF0A71D43}" type="slidenum">
              <a:rPr lang="en-GB" smtClean="0"/>
              <a:t>1</a:t>
            </a:fld>
            <a:endParaRPr lang="en-GB"/>
          </a:p>
        </p:txBody>
      </p:sp>
    </p:spTree>
    <p:extLst>
      <p:ext uri="{BB962C8B-B14F-4D97-AF65-F5344CB8AC3E}">
        <p14:creationId xmlns:p14="http://schemas.microsoft.com/office/powerpoint/2010/main" val="1818160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PHANTOMDATA!!!!!!!!</a:t>
            </a:r>
            <a:endParaRPr lang="it-IT" dirty="0"/>
          </a:p>
          <a:p>
            <a:endParaRPr lang="it-IT" dirty="0"/>
          </a:p>
          <a:p>
            <a:r>
              <a:rPr lang="it-IT" dirty="0"/>
              <a:t>Per permettere la creazione di archi tra generazioni diverse in sicurezza G2 sfrutta la nozione di varianza e </a:t>
            </a:r>
            <a:r>
              <a:rPr lang="it-IT" dirty="0" err="1"/>
              <a:t>subtyping</a:t>
            </a:r>
            <a:r>
              <a:rPr lang="it-IT" dirty="0"/>
              <a:t> per i lifetimes. I lifetimes possono essere covarianti contravarianti e </a:t>
            </a:r>
            <a:r>
              <a:rPr lang="it-IT" dirty="0" err="1"/>
              <a:t>inavrianti</a:t>
            </a:r>
            <a:r>
              <a:rPr lang="it-IT" dirty="0"/>
              <a:t>. I metodi dello smart pointer sfruttano questa relazione per controllare a tempo di compilazione la durata di un nodo di un arco e creano la relazione necessaria affinché quando la memoria di un grafo viene rilasciata, automaticamente tutti i cammini di nodi che avevano quel grafo come destinazione vengono invalidati a loro volta. Ovviamente questo smart pointer internamente per definizione fa uso internamente dei puntatori per ignorare le regole di ownership e borrowing, quindi non sono presenti questi </a:t>
            </a:r>
            <a:r>
              <a:rPr lang="it-IT" dirty="0" err="1"/>
              <a:t>lfietimes</a:t>
            </a:r>
            <a:r>
              <a:rPr lang="it-IT" dirty="0"/>
              <a:t> di suo con questo significato. Per fare questo il compilatore mette a diposizione un tipo speciale che permette di definire dei campi fantasma dentro alle strutture che seguono le regole a tempo di compilazione ma vengono cancellati durante l’ottimizzazione in modo da non occupare memoria aggiuntiva. Questo tipo speciale permette di definire dei lifetimes manualmente con la varianza desiderata permettendo di creare relazioni a discrezione del programmatore.  </a:t>
            </a:r>
            <a:endParaRPr lang="en-GB" dirty="0"/>
          </a:p>
        </p:txBody>
      </p:sp>
      <p:sp>
        <p:nvSpPr>
          <p:cNvPr id="4" name="Segnaposto numero diapositiva 3"/>
          <p:cNvSpPr>
            <a:spLocks noGrp="1"/>
          </p:cNvSpPr>
          <p:nvPr>
            <p:ph type="sldNum" sz="quarter" idx="5"/>
          </p:nvPr>
        </p:nvSpPr>
        <p:spPr/>
        <p:txBody>
          <a:bodyPr/>
          <a:lstStyle/>
          <a:p>
            <a:fld id="{0BB2C254-5D5D-4CC8-B5B9-9B2DF0A71D43}" type="slidenum">
              <a:rPr lang="en-GB" smtClean="0"/>
              <a:t>10</a:t>
            </a:fld>
            <a:endParaRPr lang="en-GB"/>
          </a:p>
        </p:txBody>
      </p:sp>
    </p:spTree>
    <p:extLst>
      <p:ext uri="{BB962C8B-B14F-4D97-AF65-F5344CB8AC3E}">
        <p14:creationId xmlns:p14="http://schemas.microsoft.com/office/powerpoint/2010/main" val="716067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Nella tesi è stato sperimentato su alcuni casi d’uso, in particolare è stato sperimentato implementano l’algoritmo di BFS (ricerca in ampiezza) sia implementandolo senza l’uso dei puntatori (quindi codice safe), sia utilizzando i puntatori sotto specifiche ipotesi per avere ottime performance e memory safety allo stesso tempo. A titolo di esempio qui riportiamo un </a:t>
            </a:r>
            <a:r>
              <a:rPr lang="it-IT" dirty="0" err="1"/>
              <a:t>benchmarks</a:t>
            </a:r>
            <a:r>
              <a:rPr lang="it-IT" dirty="0"/>
              <a:t> che mette a confronto le varie implementazioni della stessa tipologia di grafo usando smart pointers diversi.</a:t>
            </a:r>
            <a:endParaRPr lang="en-GB" dirty="0"/>
          </a:p>
        </p:txBody>
      </p:sp>
      <p:sp>
        <p:nvSpPr>
          <p:cNvPr id="4" name="Segnaposto numero diapositiva 3"/>
          <p:cNvSpPr>
            <a:spLocks noGrp="1"/>
          </p:cNvSpPr>
          <p:nvPr>
            <p:ph type="sldNum" sz="quarter" idx="5"/>
          </p:nvPr>
        </p:nvSpPr>
        <p:spPr/>
        <p:txBody>
          <a:bodyPr/>
          <a:lstStyle/>
          <a:p>
            <a:fld id="{0BB2C254-5D5D-4CC8-B5B9-9B2DF0A71D43}" type="slidenum">
              <a:rPr lang="en-GB" smtClean="0"/>
              <a:t>11</a:t>
            </a:fld>
            <a:endParaRPr lang="en-GB"/>
          </a:p>
        </p:txBody>
      </p:sp>
    </p:spTree>
    <p:extLst>
      <p:ext uri="{BB962C8B-B14F-4D97-AF65-F5344CB8AC3E}">
        <p14:creationId xmlns:p14="http://schemas.microsoft.com/office/powerpoint/2010/main" val="243802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0BB2C254-5D5D-4CC8-B5B9-9B2DF0A71D43}" type="slidenum">
              <a:rPr lang="en-GB" smtClean="0"/>
              <a:t>12</a:t>
            </a:fld>
            <a:endParaRPr lang="en-GB"/>
          </a:p>
        </p:txBody>
      </p:sp>
    </p:spTree>
    <p:extLst>
      <p:ext uri="{BB962C8B-B14F-4D97-AF65-F5344CB8AC3E}">
        <p14:creationId xmlns:p14="http://schemas.microsoft.com/office/powerpoint/2010/main" val="3495252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È stato definito con successo il nuovo smart pointer, ma non è stata data una dimostrazione formale di correttezza e durante l’implementazione ci siamo limitati a dimostrare la correttezza giustificando le varie scelte implementative. È comunque possibile effettuare una dimostrazione formale mediante alcuni </a:t>
            </a:r>
            <a:r>
              <a:rPr lang="it-IT" dirty="0" err="1"/>
              <a:t>proof</a:t>
            </a:r>
            <a:r>
              <a:rPr lang="it-IT" dirty="0"/>
              <a:t> </a:t>
            </a:r>
            <a:r>
              <a:rPr lang="it-IT" dirty="0" err="1"/>
              <a:t>assistant</a:t>
            </a:r>
            <a:r>
              <a:rPr lang="it-IT" dirty="0"/>
              <a:t> come </a:t>
            </a:r>
            <a:r>
              <a:rPr lang="it-IT" dirty="0" err="1"/>
              <a:t>RustBelt</a:t>
            </a:r>
            <a:r>
              <a:rPr lang="it-IT" dirty="0"/>
              <a:t> che è quello più comunemente usato per dimostrare determinate proprietà di codice Rust.</a:t>
            </a:r>
          </a:p>
          <a:p>
            <a:r>
              <a:rPr lang="it-IT" dirty="0"/>
              <a:t>La versione proposta di G2 attualmente permette di lavorare solo con nodi di un solo tipo e permette di creare archi tra altri grafi aventi lo stesso tipo. È possibile implementare una versione di questo smart pointer usando una variante del memory </a:t>
            </a:r>
            <a:r>
              <a:rPr lang="it-IT" dirty="0" err="1"/>
              <a:t>allocator</a:t>
            </a:r>
            <a:r>
              <a:rPr lang="it-IT" dirty="0"/>
              <a:t> usato che permette di gestire tipi diversi a condizione di usare dei descrittori a tempo di esecuzione per avere delle informazioni sul tipo allocato e quindi essere disposti a pagare alcuni costi aggiuntivi.</a:t>
            </a:r>
            <a:endParaRPr lang="en-GB" dirty="0"/>
          </a:p>
        </p:txBody>
      </p:sp>
      <p:sp>
        <p:nvSpPr>
          <p:cNvPr id="4" name="Segnaposto numero diapositiva 3"/>
          <p:cNvSpPr>
            <a:spLocks noGrp="1"/>
          </p:cNvSpPr>
          <p:nvPr>
            <p:ph type="sldNum" sz="quarter" idx="5"/>
          </p:nvPr>
        </p:nvSpPr>
        <p:spPr/>
        <p:txBody>
          <a:bodyPr/>
          <a:lstStyle/>
          <a:p>
            <a:fld id="{0BB2C254-5D5D-4CC8-B5B9-9B2DF0A71D43}" type="slidenum">
              <a:rPr lang="en-GB" smtClean="0"/>
              <a:t>13</a:t>
            </a:fld>
            <a:endParaRPr lang="en-GB"/>
          </a:p>
        </p:txBody>
      </p:sp>
    </p:spTree>
    <p:extLst>
      <p:ext uri="{BB962C8B-B14F-4D97-AF65-F5344CB8AC3E}">
        <p14:creationId xmlns:p14="http://schemas.microsoft.com/office/powerpoint/2010/main" val="160819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Nella tesi vengono introdotti inizialmente le caratteristiche e le funzionalità di base offerte da Rust per effettuare programmazione memory safe (senza errori di accesso alla memoria).</a:t>
            </a:r>
          </a:p>
          <a:p>
            <a:r>
              <a:rPr lang="it-IT" dirty="0"/>
              <a:t>Dopo aver presentato i concetti generali, approfondiamo il funzionamento dei lifetimes per la verifica delle regole del linguaggio utilizzando esclusivamente analisi statica del codice. </a:t>
            </a:r>
          </a:p>
          <a:p>
            <a:r>
              <a:rPr lang="it-IT" dirty="0"/>
              <a:t>Evidenziando che l’utilizzo di solo analisi statica per la garanzia della memory safety causa il rifiuto della maggior parte dei programmi, introduciamo il concetto di smart pointers in Rust per creare un’astrazione di puntatori che permettono di manipolare una zona di memoria garantendo la memory safety.</a:t>
            </a:r>
          </a:p>
          <a:p>
            <a:r>
              <a:rPr lang="it-IT" dirty="0"/>
              <a:t>Successivamente analizziamo nel dettaglio lo smart pointer GhostCell per implementare tipi ricorsivi in Rust senza costi aggiuntivi in termini di tempo. Per motivi di tempo però non ne parleremo in questa presentazione.</a:t>
            </a:r>
          </a:p>
          <a:p>
            <a:r>
              <a:rPr lang="it-IT" dirty="0"/>
              <a:t>Infine proponiamo un nuovo smart pointer per la manipolazione efficiente di grafi in Rust che sfrutta le regole del linguaggio per garantire bassi costi di esecuzione.</a:t>
            </a:r>
            <a:endParaRPr lang="en-GB" dirty="0"/>
          </a:p>
        </p:txBody>
      </p:sp>
      <p:sp>
        <p:nvSpPr>
          <p:cNvPr id="4" name="Segnaposto numero diapositiva 3"/>
          <p:cNvSpPr>
            <a:spLocks noGrp="1"/>
          </p:cNvSpPr>
          <p:nvPr>
            <p:ph type="sldNum" sz="quarter" idx="5"/>
          </p:nvPr>
        </p:nvSpPr>
        <p:spPr/>
        <p:txBody>
          <a:bodyPr/>
          <a:lstStyle/>
          <a:p>
            <a:fld id="{0BB2C254-5D5D-4CC8-B5B9-9B2DF0A71D43}" type="slidenum">
              <a:rPr lang="en-GB" smtClean="0"/>
              <a:t>2</a:t>
            </a:fld>
            <a:endParaRPr lang="en-GB"/>
          </a:p>
        </p:txBody>
      </p:sp>
    </p:spTree>
    <p:extLst>
      <p:ext uri="{BB962C8B-B14F-4D97-AF65-F5344CB8AC3E}">
        <p14:creationId xmlns:p14="http://schemas.microsoft.com/office/powerpoint/2010/main" val="1887218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Rust è un linguaggio di programmazione di sistema multi-paradigma con velocità e efficienza di esecuzione paragonabili a C/C++ che supporta il multi-threading.</a:t>
            </a:r>
          </a:p>
          <a:p>
            <a:r>
              <a:rPr lang="it-IT" dirty="0"/>
              <a:t>La caratteristica peculiare di Rust è che definisce un </a:t>
            </a:r>
            <a:r>
              <a:rPr lang="it-IT" dirty="0" err="1"/>
              <a:t>type</a:t>
            </a:r>
            <a:r>
              <a:rPr lang="it-IT" dirty="0"/>
              <a:t> system progettato per garantire la memory safety attraverso l’utilizzo di controlli statici (cioè analisi statica del codice) che nel caso in cui non riesce a dimostrare l’assenza di errori di accesso alla memoria. In particolare definisce un </a:t>
            </a:r>
            <a:r>
              <a:rPr lang="it-IT" dirty="0" err="1"/>
              <a:t>type</a:t>
            </a:r>
            <a:r>
              <a:rPr lang="it-IT" dirty="0"/>
              <a:t> system basato su ownership dove è presente un unico owner per ogni valore e dove l’assegnamento ha la semantica di spostamento dei diritti di accesso al valore. Definire solo un meccanismo di ownership sarebbe troppo restrittivo e permetterebbe di utilizzare un valore solo una volta, perciò Rust mette a disposizione anche un meccanismo di borrowing per dare accesso temporaneo con permessi di sola lettura o scrittura e lettura a un valore. Per garantire la memory safety, il meccanismo di borrowing è soggetto a alcune restrizioni come vincolato dalla regola dell’</a:t>
            </a:r>
            <a:r>
              <a:rPr lang="it-IT" dirty="0" err="1"/>
              <a:t>aliasing</a:t>
            </a:r>
            <a:r>
              <a:rPr lang="it-IT" dirty="0"/>
              <a:t> </a:t>
            </a:r>
            <a:r>
              <a:rPr lang="it-IT" dirty="0" err="1"/>
              <a:t>xor</a:t>
            </a:r>
            <a:r>
              <a:rPr lang="it-IT" dirty="0"/>
              <a:t> mutability, che impone il vincolo di avere solo un accesso in modo mutabile (scrittura e lettura) oppure di avere molteplici accessi in sola lettura ma mai due borrow diversi attivi contemporaneamente (il meccanismo previene le data races). Inoltre, la regola AXM pone dei limiti anche sull’utilizzo di una variabile mentre è soggetta al borrowing, infatti nel caso di borrowing mutabile è vietato accedere alla variabile e in caso di </a:t>
            </a:r>
            <a:r>
              <a:rPr lang="it-IT" dirty="0" err="1"/>
              <a:t>aliasing</a:t>
            </a:r>
            <a:r>
              <a:rPr lang="it-IT" dirty="0"/>
              <a:t> è vietato modificare il valore e questo ci aiuta a prevenire errori di tipo use after free.</a:t>
            </a:r>
          </a:p>
          <a:p>
            <a:endParaRPr lang="it-IT" dirty="0"/>
          </a:p>
          <a:p>
            <a:r>
              <a:rPr lang="it-IT" dirty="0"/>
              <a:t>Per il rilascio della memoria Rust non utilizza un garbage collector ma utilizza il meccanismo dei RAII, cioè impone il rilascio della memoria associata a un valore quando l’owner va out of scope e questa regola vale sia per tipi allocati sullo stack che allocati anche sullo heap.</a:t>
            </a:r>
            <a:endParaRPr lang="en-GB" dirty="0"/>
          </a:p>
        </p:txBody>
      </p:sp>
      <p:sp>
        <p:nvSpPr>
          <p:cNvPr id="4" name="Segnaposto numero diapositiva 3"/>
          <p:cNvSpPr>
            <a:spLocks noGrp="1"/>
          </p:cNvSpPr>
          <p:nvPr>
            <p:ph type="sldNum" sz="quarter" idx="5"/>
          </p:nvPr>
        </p:nvSpPr>
        <p:spPr/>
        <p:txBody>
          <a:bodyPr/>
          <a:lstStyle/>
          <a:p>
            <a:fld id="{0BB2C254-5D5D-4CC8-B5B9-9B2DF0A71D43}" type="slidenum">
              <a:rPr lang="en-GB" smtClean="0"/>
              <a:t>3</a:t>
            </a:fld>
            <a:endParaRPr lang="en-GB"/>
          </a:p>
        </p:txBody>
      </p:sp>
    </p:spTree>
    <p:extLst>
      <p:ext uri="{BB962C8B-B14F-4D97-AF65-F5344CB8AC3E}">
        <p14:creationId xmlns:p14="http://schemas.microsoft.com/office/powerpoint/2010/main" val="710276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verificare gli utilizzi di una variabile e dei riferimenti per garantire che essi vengano utilizzati solo mentre sono validi, Rust utilizza il meccanismo dei lifetimes. Un lifetime identifica la porzione di codice dove una variabile o un riferimento è valido e sono utilizzati implicitamente dal compilatore per verificare il rispetto della regola AXM e l’assenza di dangling references. Per le variabili inizia al momento della dichiarazione e termina quando esse perdono l’ownership sul loro valore (o vanno out of scope).  I riferimenti ereditano il lifetime definito sulle variabili e hanno una durata che inizia dal momento della creazione e termina dopo l’ultimo utilizzo o al momento in cui la variabile riferita perde l’ownership sul valore. </a:t>
            </a:r>
          </a:p>
          <a:p>
            <a:r>
              <a:rPr lang="it-IT" dirty="0"/>
              <a:t>I lifetime possono essere anche denotati esplicitamente all’interno del codice e sono essenziali all’interno di strutture e funzioni per definire delle relazioni tra i lifetime ricevuti in ingresso ed eventualmente in uscita oppure salvati nei campi della struttura.</a:t>
            </a:r>
            <a:endParaRPr lang="en-GB" dirty="0"/>
          </a:p>
        </p:txBody>
      </p:sp>
      <p:sp>
        <p:nvSpPr>
          <p:cNvPr id="4" name="Segnaposto numero diapositiva 3"/>
          <p:cNvSpPr>
            <a:spLocks noGrp="1"/>
          </p:cNvSpPr>
          <p:nvPr>
            <p:ph type="sldNum" sz="quarter" idx="5"/>
          </p:nvPr>
        </p:nvSpPr>
        <p:spPr/>
        <p:txBody>
          <a:bodyPr/>
          <a:lstStyle/>
          <a:p>
            <a:fld id="{0BB2C254-5D5D-4CC8-B5B9-9B2DF0A71D43}" type="slidenum">
              <a:rPr lang="en-GB" smtClean="0"/>
              <a:t>4</a:t>
            </a:fld>
            <a:endParaRPr lang="en-GB"/>
          </a:p>
        </p:txBody>
      </p:sp>
    </p:spTree>
    <p:extLst>
      <p:ext uri="{BB962C8B-B14F-4D97-AF65-F5344CB8AC3E}">
        <p14:creationId xmlns:p14="http://schemas.microsoft.com/office/powerpoint/2010/main" val="228173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via del sistema di ownership e borrowing le strutture dati circolari non possono essere implementati in modo efficiente in Rust. Ad esempio le liste concatenate doppie richiedono di avere ownership multipla 2 accessi mutabili per ogni nodo e ciò non è possibile, perché il meccanismo di borrowing impone il vincolo di avere al più un accesso mutabile. Una soluzione è quella di utilizzare i riferimenti immutabili che permettono condivisione e più accessi contemporaneamente. Il problema di questa strategia è che la struttura ricorsiva diventa </a:t>
            </a:r>
            <a:r>
              <a:rPr lang="it-IT" dirty="0" err="1"/>
              <a:t>read-only</a:t>
            </a:r>
            <a:r>
              <a:rPr lang="it-IT" dirty="0"/>
              <a:t> e dobbiamo ogni volta a ogni modifica ricopiare l’intera struttura. In più parte della struttura ricorsiva potrebbe diventare invalida, quindi l’unico modo di risolvere questo problema in modo garantire l’assenza di dangling references usando solo analisi statica è quella di imporre che tutti i nodi abbiano la stessa durata.</a:t>
            </a:r>
            <a:endParaRPr lang="en-GB" dirty="0"/>
          </a:p>
        </p:txBody>
      </p:sp>
      <p:sp>
        <p:nvSpPr>
          <p:cNvPr id="4" name="Segnaposto numero diapositiva 3"/>
          <p:cNvSpPr>
            <a:spLocks noGrp="1"/>
          </p:cNvSpPr>
          <p:nvPr>
            <p:ph type="sldNum" sz="quarter" idx="5"/>
          </p:nvPr>
        </p:nvSpPr>
        <p:spPr/>
        <p:txBody>
          <a:bodyPr/>
          <a:lstStyle/>
          <a:p>
            <a:fld id="{0BB2C254-5D5D-4CC8-B5B9-9B2DF0A71D43}" type="slidenum">
              <a:rPr lang="en-GB" smtClean="0"/>
              <a:t>5</a:t>
            </a:fld>
            <a:endParaRPr lang="en-GB"/>
          </a:p>
        </p:txBody>
      </p:sp>
    </p:spTree>
    <p:extLst>
      <p:ext uri="{BB962C8B-B14F-4D97-AF65-F5344CB8AC3E}">
        <p14:creationId xmlns:p14="http://schemas.microsoft.com/office/powerpoint/2010/main" val="1462294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risolvere questi problemi in generale Rust mette a disposizione anche alcune operazioni aggiuntive che non garantiscono la memory safety e delegano al programmatore la verifica della correttezza. In particolare Rust permette di utilizzare i puntatori che non hanno un meccanismo di verifica e non sono soggetti alla verifica dell’</a:t>
            </a:r>
            <a:r>
              <a:rPr lang="it-IT" dirty="0" err="1"/>
              <a:t>aliasing</a:t>
            </a:r>
            <a:r>
              <a:rPr lang="it-IT" dirty="0"/>
              <a:t> (quindi non sono soggetti al meccanismo di ownership e borrowing). Implementare una soluzione di questo tipo in Rust ha lo svantaggio che è il programmatore che deve gestire esplicitamente il rilascio della memoria e controllare che effettivamente non si creino delle dangling references.</a:t>
            </a:r>
            <a:endParaRPr lang="en-GB" dirty="0"/>
          </a:p>
        </p:txBody>
      </p:sp>
      <p:sp>
        <p:nvSpPr>
          <p:cNvPr id="4" name="Segnaposto numero diapositiva 3"/>
          <p:cNvSpPr>
            <a:spLocks noGrp="1"/>
          </p:cNvSpPr>
          <p:nvPr>
            <p:ph type="sldNum" sz="quarter" idx="5"/>
          </p:nvPr>
        </p:nvSpPr>
        <p:spPr/>
        <p:txBody>
          <a:bodyPr/>
          <a:lstStyle/>
          <a:p>
            <a:fld id="{0BB2C254-5D5D-4CC8-B5B9-9B2DF0A71D43}" type="slidenum">
              <a:rPr lang="en-GB" smtClean="0"/>
              <a:t>6</a:t>
            </a:fld>
            <a:endParaRPr lang="en-GB"/>
          </a:p>
        </p:txBody>
      </p:sp>
    </p:spTree>
    <p:extLst>
      <p:ext uri="{BB962C8B-B14F-4D97-AF65-F5344CB8AC3E}">
        <p14:creationId xmlns:p14="http://schemas.microsoft.com/office/powerpoint/2010/main" val="3336375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risolvere il problema senza dover usare i puntatori e quindi rinunciare a tutte le garanzie di Rust viene ripreso il concetto di smart pointer. Gli smart pointers sono strutture speciali che gestiscono una zona di memoria seconda una specifica logica usando internamente i puntatori per violare le regole a tempo di compilazione e mettono a disposizione una API che garantisce il rispetto delle regole a tempo di esecuzione. Queste strutture garantiscono anche il rilascio della memoria automatico quando lo smart pointer non è più utilizzato. Esistono vari tipi di smart pointers. Ci sono smart pointers come Rc e </a:t>
            </a:r>
            <a:r>
              <a:rPr lang="it-IT" dirty="0" err="1"/>
              <a:t>Arc</a:t>
            </a:r>
            <a:r>
              <a:rPr lang="it-IT" dirty="0"/>
              <a:t> che implementano un reference counter e permettono di avere ownership multipla attraverso un accesso in sola lettura e altri come </a:t>
            </a:r>
            <a:r>
              <a:rPr lang="it-IT" dirty="0" err="1"/>
              <a:t>RefCell</a:t>
            </a:r>
            <a:r>
              <a:rPr lang="it-IT" dirty="0"/>
              <a:t> e </a:t>
            </a:r>
            <a:r>
              <a:rPr lang="it-IT" dirty="0" err="1"/>
              <a:t>Mutex</a:t>
            </a:r>
            <a:r>
              <a:rPr lang="it-IT" dirty="0"/>
              <a:t> che permettono di avere interior mutability cioè permettono di accedere in modifica anche sotto condivisione e quindi tramite riferimenti immutabili. È possibile utilizzare questi smart pointers in combinazione per implementare una struttura dati circolare senza utilizzare i puntatori esplicitamente in modo da avere la garanzia della memory safety. Rc e </a:t>
            </a:r>
            <a:r>
              <a:rPr lang="it-IT" dirty="0" err="1"/>
              <a:t>Refcell</a:t>
            </a:r>
            <a:r>
              <a:rPr lang="it-IT" dirty="0"/>
              <a:t> ci permettono di realizzare ad esempio liste concatenate doppie nel caso in cui la struttura è utilizzata da un unico thread, mentre </a:t>
            </a:r>
            <a:r>
              <a:rPr lang="it-IT" dirty="0" err="1"/>
              <a:t>Arc</a:t>
            </a:r>
            <a:r>
              <a:rPr lang="it-IT" dirty="0"/>
              <a:t> e </a:t>
            </a:r>
            <a:r>
              <a:rPr lang="it-IT" dirty="0" err="1"/>
              <a:t>Mutex</a:t>
            </a:r>
            <a:r>
              <a:rPr lang="it-IT" dirty="0"/>
              <a:t> che utilizzano delle lock interne per evitare race conditions ai contatori interni permettono l’implementazione per l’utilizzo in ambito multi-thread. </a:t>
            </a:r>
          </a:p>
          <a:p>
            <a:r>
              <a:rPr lang="en-GB" dirty="0"/>
              <a:t>Il </a:t>
            </a:r>
            <a:r>
              <a:rPr lang="en-GB" dirty="0" err="1"/>
              <a:t>problema</a:t>
            </a:r>
            <a:r>
              <a:rPr lang="en-GB" dirty="0"/>
              <a:t> di </a:t>
            </a:r>
            <a:r>
              <a:rPr lang="en-GB" dirty="0" err="1"/>
              <a:t>questa</a:t>
            </a:r>
            <a:r>
              <a:rPr lang="en-GB" dirty="0"/>
              <a:t> </a:t>
            </a:r>
            <a:r>
              <a:rPr lang="en-GB" dirty="0" err="1"/>
              <a:t>soluzione</a:t>
            </a:r>
            <a:r>
              <a:rPr lang="en-GB" dirty="0"/>
              <a:t> è </a:t>
            </a:r>
            <a:r>
              <a:rPr lang="en-GB" dirty="0" err="1"/>
              <a:t>che</a:t>
            </a:r>
            <a:r>
              <a:rPr lang="en-GB" dirty="0"/>
              <a:t> </a:t>
            </a:r>
            <a:r>
              <a:rPr lang="en-GB" dirty="0" err="1"/>
              <a:t>si</a:t>
            </a:r>
            <a:r>
              <a:rPr lang="en-GB" dirty="0"/>
              <a:t> </a:t>
            </a:r>
            <a:r>
              <a:rPr lang="en-GB" dirty="0" err="1"/>
              <a:t>aggiungono</a:t>
            </a:r>
            <a:r>
              <a:rPr lang="en-GB" dirty="0"/>
              <a:t> </a:t>
            </a:r>
            <a:r>
              <a:rPr lang="en-GB" dirty="0" err="1"/>
              <a:t>numerosi</a:t>
            </a:r>
            <a:r>
              <a:rPr lang="en-GB" dirty="0"/>
              <a:t> </a:t>
            </a:r>
            <a:r>
              <a:rPr lang="en-GB" dirty="0" err="1"/>
              <a:t>costi</a:t>
            </a:r>
            <a:r>
              <a:rPr lang="en-GB" dirty="0"/>
              <a:t> a tempo di </a:t>
            </a:r>
            <a:r>
              <a:rPr lang="en-GB" dirty="0" err="1"/>
              <a:t>esecuzione</a:t>
            </a:r>
            <a:r>
              <a:rPr lang="en-GB" dirty="0"/>
              <a:t> a causa </a:t>
            </a:r>
            <a:r>
              <a:rPr lang="en-GB" dirty="0" err="1"/>
              <a:t>dell’aggironamento</a:t>
            </a:r>
            <a:r>
              <a:rPr lang="en-GB" dirty="0"/>
              <a:t> </a:t>
            </a:r>
            <a:r>
              <a:rPr lang="en-GB" dirty="0" err="1"/>
              <a:t>dei</a:t>
            </a:r>
            <a:r>
              <a:rPr lang="en-GB" dirty="0"/>
              <a:t> </a:t>
            </a:r>
            <a:r>
              <a:rPr lang="en-GB" dirty="0" err="1"/>
              <a:t>contatori</a:t>
            </a:r>
            <a:r>
              <a:rPr lang="en-GB" dirty="0"/>
              <a:t> </a:t>
            </a:r>
            <a:r>
              <a:rPr lang="en-GB" dirty="0" err="1"/>
              <a:t>interni</a:t>
            </a:r>
            <a:r>
              <a:rPr lang="en-GB" dirty="0"/>
              <a:t> e </a:t>
            </a:r>
            <a:r>
              <a:rPr lang="en-GB" dirty="0" err="1"/>
              <a:t>nel</a:t>
            </a:r>
            <a:r>
              <a:rPr lang="en-GB" dirty="0"/>
              <a:t> </a:t>
            </a:r>
            <a:r>
              <a:rPr lang="en-GB" dirty="0" err="1"/>
              <a:t>caso</a:t>
            </a:r>
            <a:r>
              <a:rPr lang="en-GB" dirty="0"/>
              <a:t> multi-thread </a:t>
            </a:r>
            <a:r>
              <a:rPr lang="en-GB" dirty="0" err="1"/>
              <a:t>anche</a:t>
            </a:r>
            <a:r>
              <a:rPr lang="en-GB" dirty="0"/>
              <a:t> a causa </a:t>
            </a:r>
            <a:r>
              <a:rPr lang="en-GB" dirty="0" err="1"/>
              <a:t>dell’acqusizione</a:t>
            </a:r>
            <a:r>
              <a:rPr lang="en-GB" dirty="0"/>
              <a:t> </a:t>
            </a:r>
            <a:r>
              <a:rPr lang="en-GB" dirty="0" err="1"/>
              <a:t>delle</a:t>
            </a:r>
            <a:r>
              <a:rPr lang="en-GB" dirty="0"/>
              <a:t> locks.</a:t>
            </a:r>
            <a:endParaRPr lang="it-IT" dirty="0"/>
          </a:p>
        </p:txBody>
      </p:sp>
      <p:sp>
        <p:nvSpPr>
          <p:cNvPr id="4" name="Segnaposto numero diapositiva 3"/>
          <p:cNvSpPr>
            <a:spLocks noGrp="1"/>
          </p:cNvSpPr>
          <p:nvPr>
            <p:ph type="sldNum" sz="quarter" idx="5"/>
          </p:nvPr>
        </p:nvSpPr>
        <p:spPr/>
        <p:txBody>
          <a:bodyPr/>
          <a:lstStyle/>
          <a:p>
            <a:fld id="{0BB2C254-5D5D-4CC8-B5B9-9B2DF0A71D43}" type="slidenum">
              <a:rPr lang="en-GB" smtClean="0"/>
              <a:t>7</a:t>
            </a:fld>
            <a:endParaRPr lang="en-GB"/>
          </a:p>
        </p:txBody>
      </p:sp>
    </p:spTree>
    <p:extLst>
      <p:ext uri="{BB962C8B-B14F-4D97-AF65-F5344CB8AC3E}">
        <p14:creationId xmlns:p14="http://schemas.microsoft.com/office/powerpoint/2010/main" val="3542530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 arriva la nostra proposta di smart pointer per l’implementazione efficiente di grafi in Rust. GenerationalGraph (abbreviato G2) in particolare permette di definire e manipolare grafi diretti, semplici, con cicli, etichettati e pesati. Lo smart pointer si basa su un memory </a:t>
            </a:r>
            <a:r>
              <a:rPr lang="it-IT" dirty="0" err="1"/>
              <a:t>allocator</a:t>
            </a:r>
            <a:r>
              <a:rPr lang="it-IT" dirty="0"/>
              <a:t> chiamato arena che permette di allocare singolarmente i valori su richiesta, ma non permette la deallocazione singola e la deallocazione di tutti i valori allocati viene fatta solo quando la arena va out of scope.</a:t>
            </a:r>
          </a:p>
          <a:p>
            <a:r>
              <a:rPr lang="it-IT" dirty="0"/>
              <a:t>In particolare G2 permette di allocare un grafo su più arene in modo da dividere la strutture come se fosse organizzata in generazioni in modo da ottimizzare l’utilizzo della memoria. Per fare tutto ciò lo smart pointer riprende alcuni dei concetti di GhostCell come il concetto di separazione dei dati dai permessi e li riadatta in modo originale.</a:t>
            </a:r>
            <a:endParaRPr lang="en-GB" dirty="0"/>
          </a:p>
        </p:txBody>
      </p:sp>
      <p:sp>
        <p:nvSpPr>
          <p:cNvPr id="4" name="Segnaposto numero diapositiva 3"/>
          <p:cNvSpPr>
            <a:spLocks noGrp="1"/>
          </p:cNvSpPr>
          <p:nvPr>
            <p:ph type="sldNum" sz="quarter" idx="5"/>
          </p:nvPr>
        </p:nvSpPr>
        <p:spPr/>
        <p:txBody>
          <a:bodyPr/>
          <a:lstStyle/>
          <a:p>
            <a:fld id="{0BB2C254-5D5D-4CC8-B5B9-9B2DF0A71D43}" type="slidenum">
              <a:rPr lang="en-GB" smtClean="0"/>
              <a:t>8</a:t>
            </a:fld>
            <a:endParaRPr lang="en-GB"/>
          </a:p>
        </p:txBody>
      </p:sp>
    </p:spTree>
    <p:extLst>
      <p:ext uri="{BB962C8B-B14F-4D97-AF65-F5344CB8AC3E}">
        <p14:creationId xmlns:p14="http://schemas.microsoft.com/office/powerpoint/2010/main" val="2229050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vantaggio principale che offre questo smart pointer è che è possibile creare altri grafi all’interno di altri e effettuare la creazione degli archi tra generazioni diverse in tutte le direzioni (esterno -&gt; interno e interno -&gt; esterno). Il corpo delle chiusure delimita la durata delle generazioni ed è presente l’utilizzo di un token per regolare gli accessi al memory </a:t>
            </a:r>
            <a:r>
              <a:rPr lang="it-IT" dirty="0" err="1"/>
              <a:t>allocator</a:t>
            </a:r>
            <a:r>
              <a:rPr lang="it-IT" dirty="0"/>
              <a:t> sia nel caso single-thread sia nel caso multi-thread. La soluzione proposta nella tesi è anche thread-safe, in quanto lo smart pointer sfrutta il meccanismo dei lifetimes per garantire la memory safety impedendo il rilascio della parte di grafo in utilizzo fino a che tutti i thread non hanno terminato l’esecuzione. Inoltre, lo smart pointer garantisce l’assenza di race conditions senza utilizzare </a:t>
            </a:r>
            <a:r>
              <a:rPr lang="it-IT" dirty="0" err="1"/>
              <a:t>locks</a:t>
            </a:r>
            <a:r>
              <a:rPr lang="it-IT" dirty="0"/>
              <a:t> e utilizza un token in modo mutabile per regolare l’accesso all’arena. La cosa che garantisce l’assenza di race conditions è che il token è richiesto in modo mutabile quindi secondo il normale sistema di ownership e borrowing, il token può essere posseduto in modo mutabile solo da un thread alla volta. L’accesso ai nodi è regolato dal normale sistema di ownership e borrowing quindi i thread possono condividere un accesso in lettura oppure avere un accesso mutabile a un nodo a turno.</a:t>
            </a:r>
            <a:endParaRPr lang="en-GB" dirty="0"/>
          </a:p>
        </p:txBody>
      </p:sp>
      <p:sp>
        <p:nvSpPr>
          <p:cNvPr id="4" name="Segnaposto numero diapositiva 3"/>
          <p:cNvSpPr>
            <a:spLocks noGrp="1"/>
          </p:cNvSpPr>
          <p:nvPr>
            <p:ph type="sldNum" sz="quarter" idx="5"/>
          </p:nvPr>
        </p:nvSpPr>
        <p:spPr/>
        <p:txBody>
          <a:bodyPr/>
          <a:lstStyle/>
          <a:p>
            <a:fld id="{0BB2C254-5D5D-4CC8-B5B9-9B2DF0A71D43}" type="slidenum">
              <a:rPr lang="en-GB" smtClean="0"/>
              <a:t>9</a:t>
            </a:fld>
            <a:endParaRPr lang="en-GB"/>
          </a:p>
        </p:txBody>
      </p:sp>
    </p:spTree>
    <p:extLst>
      <p:ext uri="{BB962C8B-B14F-4D97-AF65-F5344CB8AC3E}">
        <p14:creationId xmlns:p14="http://schemas.microsoft.com/office/powerpoint/2010/main" val="2135474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6F880B-28DE-CEFB-7687-312A032C846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A4EC4F20-DEE9-28B4-1DA1-468C12EA06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81B7DBE0-95E4-62C5-791F-1C5EDEAFABEC}"/>
              </a:ext>
            </a:extLst>
          </p:cNvPr>
          <p:cNvSpPr>
            <a:spLocks noGrp="1"/>
          </p:cNvSpPr>
          <p:nvPr>
            <p:ph type="dt" sz="half" idx="10"/>
          </p:nvPr>
        </p:nvSpPr>
        <p:spPr/>
        <p:txBody>
          <a:bodyPr/>
          <a:lstStyle/>
          <a:p>
            <a:fld id="{5C1A561C-BF98-4465-8C6E-0611E1179C69}" type="datetimeFigureOut">
              <a:rPr lang="en-GB" smtClean="0"/>
              <a:t>21/07/2023</a:t>
            </a:fld>
            <a:endParaRPr lang="en-GB"/>
          </a:p>
        </p:txBody>
      </p:sp>
      <p:sp>
        <p:nvSpPr>
          <p:cNvPr id="5" name="Segnaposto piè di pagina 4">
            <a:extLst>
              <a:ext uri="{FF2B5EF4-FFF2-40B4-BE49-F238E27FC236}">
                <a16:creationId xmlns:a16="http://schemas.microsoft.com/office/drawing/2014/main" id="{8014EB2A-3273-E6D5-501B-41263ECD910B}"/>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DB3D2724-63F7-5AD9-68B6-915360642A29}"/>
              </a:ext>
            </a:extLst>
          </p:cNvPr>
          <p:cNvSpPr>
            <a:spLocks noGrp="1"/>
          </p:cNvSpPr>
          <p:nvPr>
            <p:ph type="sldNum" sz="quarter" idx="12"/>
          </p:nvPr>
        </p:nvSpPr>
        <p:spPr/>
        <p:txBody>
          <a:bodyPr/>
          <a:lstStyle/>
          <a:p>
            <a:fld id="{D45AE092-DE17-44A3-8012-C538A1EF495D}" type="slidenum">
              <a:rPr lang="en-GB" smtClean="0"/>
              <a:t>‹N›</a:t>
            </a:fld>
            <a:endParaRPr lang="en-GB"/>
          </a:p>
        </p:txBody>
      </p:sp>
    </p:spTree>
    <p:extLst>
      <p:ext uri="{BB962C8B-B14F-4D97-AF65-F5344CB8AC3E}">
        <p14:creationId xmlns:p14="http://schemas.microsoft.com/office/powerpoint/2010/main" val="1337630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D344CA-7ECC-5137-4788-BF5CF203157C}"/>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D02C1A7C-AF84-67AC-C9B9-79DF838DC64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54F26A8D-0B80-2771-1409-39582FB0FE62}"/>
              </a:ext>
            </a:extLst>
          </p:cNvPr>
          <p:cNvSpPr>
            <a:spLocks noGrp="1"/>
          </p:cNvSpPr>
          <p:nvPr>
            <p:ph type="dt" sz="half" idx="10"/>
          </p:nvPr>
        </p:nvSpPr>
        <p:spPr/>
        <p:txBody>
          <a:bodyPr/>
          <a:lstStyle/>
          <a:p>
            <a:fld id="{5C1A561C-BF98-4465-8C6E-0611E1179C69}" type="datetimeFigureOut">
              <a:rPr lang="en-GB" smtClean="0"/>
              <a:t>21/07/2023</a:t>
            </a:fld>
            <a:endParaRPr lang="en-GB"/>
          </a:p>
        </p:txBody>
      </p:sp>
      <p:sp>
        <p:nvSpPr>
          <p:cNvPr id="5" name="Segnaposto piè di pagina 4">
            <a:extLst>
              <a:ext uri="{FF2B5EF4-FFF2-40B4-BE49-F238E27FC236}">
                <a16:creationId xmlns:a16="http://schemas.microsoft.com/office/drawing/2014/main" id="{115B4187-32C8-2917-DF4F-C4800492F784}"/>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DD82D30F-9742-1ECD-143D-292253DF9156}"/>
              </a:ext>
            </a:extLst>
          </p:cNvPr>
          <p:cNvSpPr>
            <a:spLocks noGrp="1"/>
          </p:cNvSpPr>
          <p:nvPr>
            <p:ph type="sldNum" sz="quarter" idx="12"/>
          </p:nvPr>
        </p:nvSpPr>
        <p:spPr/>
        <p:txBody>
          <a:bodyPr/>
          <a:lstStyle/>
          <a:p>
            <a:fld id="{D45AE092-DE17-44A3-8012-C538A1EF495D}" type="slidenum">
              <a:rPr lang="en-GB" smtClean="0"/>
              <a:t>‹N›</a:t>
            </a:fld>
            <a:endParaRPr lang="en-GB"/>
          </a:p>
        </p:txBody>
      </p:sp>
    </p:spTree>
    <p:extLst>
      <p:ext uri="{BB962C8B-B14F-4D97-AF65-F5344CB8AC3E}">
        <p14:creationId xmlns:p14="http://schemas.microsoft.com/office/powerpoint/2010/main" val="182732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7D71E45-507E-D631-7715-0C1DAE9E2E74}"/>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B70F276D-BC28-52DA-5E5F-C731B311C2D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D13FB919-A692-C894-7A6B-A5CD4655F76B}"/>
              </a:ext>
            </a:extLst>
          </p:cNvPr>
          <p:cNvSpPr>
            <a:spLocks noGrp="1"/>
          </p:cNvSpPr>
          <p:nvPr>
            <p:ph type="dt" sz="half" idx="10"/>
          </p:nvPr>
        </p:nvSpPr>
        <p:spPr/>
        <p:txBody>
          <a:bodyPr/>
          <a:lstStyle/>
          <a:p>
            <a:fld id="{5C1A561C-BF98-4465-8C6E-0611E1179C69}" type="datetimeFigureOut">
              <a:rPr lang="en-GB" smtClean="0"/>
              <a:t>21/07/2023</a:t>
            </a:fld>
            <a:endParaRPr lang="en-GB"/>
          </a:p>
        </p:txBody>
      </p:sp>
      <p:sp>
        <p:nvSpPr>
          <p:cNvPr id="5" name="Segnaposto piè di pagina 4">
            <a:extLst>
              <a:ext uri="{FF2B5EF4-FFF2-40B4-BE49-F238E27FC236}">
                <a16:creationId xmlns:a16="http://schemas.microsoft.com/office/drawing/2014/main" id="{B3FADD78-7934-5154-9A7B-C142BF6EED96}"/>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CF02E344-FE9E-9BF3-0D25-78E6DBADEDDF}"/>
              </a:ext>
            </a:extLst>
          </p:cNvPr>
          <p:cNvSpPr>
            <a:spLocks noGrp="1"/>
          </p:cNvSpPr>
          <p:nvPr>
            <p:ph type="sldNum" sz="quarter" idx="12"/>
          </p:nvPr>
        </p:nvSpPr>
        <p:spPr/>
        <p:txBody>
          <a:bodyPr/>
          <a:lstStyle/>
          <a:p>
            <a:fld id="{D45AE092-DE17-44A3-8012-C538A1EF495D}" type="slidenum">
              <a:rPr lang="en-GB" smtClean="0"/>
              <a:t>‹N›</a:t>
            </a:fld>
            <a:endParaRPr lang="en-GB"/>
          </a:p>
        </p:txBody>
      </p:sp>
    </p:spTree>
    <p:extLst>
      <p:ext uri="{BB962C8B-B14F-4D97-AF65-F5344CB8AC3E}">
        <p14:creationId xmlns:p14="http://schemas.microsoft.com/office/powerpoint/2010/main" val="298554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699B10-E34C-2BA0-51CA-538C709009E0}"/>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AEE52E6F-7BFE-2508-8221-4F49B3DBB6B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4F03A4E4-88BB-01A1-F5C3-3B4880B01CAB}"/>
              </a:ext>
            </a:extLst>
          </p:cNvPr>
          <p:cNvSpPr>
            <a:spLocks noGrp="1"/>
          </p:cNvSpPr>
          <p:nvPr>
            <p:ph type="dt" sz="half" idx="10"/>
          </p:nvPr>
        </p:nvSpPr>
        <p:spPr/>
        <p:txBody>
          <a:bodyPr/>
          <a:lstStyle/>
          <a:p>
            <a:fld id="{5C1A561C-BF98-4465-8C6E-0611E1179C69}" type="datetimeFigureOut">
              <a:rPr lang="en-GB" smtClean="0"/>
              <a:t>21/07/2023</a:t>
            </a:fld>
            <a:endParaRPr lang="en-GB"/>
          </a:p>
        </p:txBody>
      </p:sp>
      <p:sp>
        <p:nvSpPr>
          <p:cNvPr id="5" name="Segnaposto piè di pagina 4">
            <a:extLst>
              <a:ext uri="{FF2B5EF4-FFF2-40B4-BE49-F238E27FC236}">
                <a16:creationId xmlns:a16="http://schemas.microsoft.com/office/drawing/2014/main" id="{60D22D0C-1696-ACBE-190C-0AEA51761F5A}"/>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6AE3C3EA-3AA6-33D1-9926-CBCC2CBE53F8}"/>
              </a:ext>
            </a:extLst>
          </p:cNvPr>
          <p:cNvSpPr>
            <a:spLocks noGrp="1"/>
          </p:cNvSpPr>
          <p:nvPr>
            <p:ph type="sldNum" sz="quarter" idx="12"/>
          </p:nvPr>
        </p:nvSpPr>
        <p:spPr/>
        <p:txBody>
          <a:bodyPr/>
          <a:lstStyle/>
          <a:p>
            <a:fld id="{D45AE092-DE17-44A3-8012-C538A1EF495D}" type="slidenum">
              <a:rPr lang="en-GB" smtClean="0"/>
              <a:t>‹N›</a:t>
            </a:fld>
            <a:endParaRPr lang="en-GB"/>
          </a:p>
        </p:txBody>
      </p:sp>
    </p:spTree>
    <p:extLst>
      <p:ext uri="{BB962C8B-B14F-4D97-AF65-F5344CB8AC3E}">
        <p14:creationId xmlns:p14="http://schemas.microsoft.com/office/powerpoint/2010/main" val="1926736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B84CC8-3AFD-5759-A46F-872E997F58A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83F2E78D-A3DD-8428-D133-BF07DC2CF9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6C213C3-80C2-022A-4D63-2EB330A6F518}"/>
              </a:ext>
            </a:extLst>
          </p:cNvPr>
          <p:cNvSpPr>
            <a:spLocks noGrp="1"/>
          </p:cNvSpPr>
          <p:nvPr>
            <p:ph type="dt" sz="half" idx="10"/>
          </p:nvPr>
        </p:nvSpPr>
        <p:spPr/>
        <p:txBody>
          <a:bodyPr/>
          <a:lstStyle/>
          <a:p>
            <a:fld id="{5C1A561C-BF98-4465-8C6E-0611E1179C69}" type="datetimeFigureOut">
              <a:rPr lang="en-GB" smtClean="0"/>
              <a:t>21/07/2023</a:t>
            </a:fld>
            <a:endParaRPr lang="en-GB"/>
          </a:p>
        </p:txBody>
      </p:sp>
      <p:sp>
        <p:nvSpPr>
          <p:cNvPr id="5" name="Segnaposto piè di pagina 4">
            <a:extLst>
              <a:ext uri="{FF2B5EF4-FFF2-40B4-BE49-F238E27FC236}">
                <a16:creationId xmlns:a16="http://schemas.microsoft.com/office/drawing/2014/main" id="{8FB296E3-DC86-994F-40EC-79A29F3D61C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583EBDFC-13B1-D601-C262-DF0C1893ABB2}"/>
              </a:ext>
            </a:extLst>
          </p:cNvPr>
          <p:cNvSpPr>
            <a:spLocks noGrp="1"/>
          </p:cNvSpPr>
          <p:nvPr>
            <p:ph type="sldNum" sz="quarter" idx="12"/>
          </p:nvPr>
        </p:nvSpPr>
        <p:spPr/>
        <p:txBody>
          <a:bodyPr/>
          <a:lstStyle/>
          <a:p>
            <a:fld id="{D45AE092-DE17-44A3-8012-C538A1EF495D}" type="slidenum">
              <a:rPr lang="en-GB" smtClean="0"/>
              <a:t>‹N›</a:t>
            </a:fld>
            <a:endParaRPr lang="en-GB"/>
          </a:p>
        </p:txBody>
      </p:sp>
    </p:spTree>
    <p:extLst>
      <p:ext uri="{BB962C8B-B14F-4D97-AF65-F5344CB8AC3E}">
        <p14:creationId xmlns:p14="http://schemas.microsoft.com/office/powerpoint/2010/main" val="89764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5DBCCA-6102-307D-47F2-764CEC49E22A}"/>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1D3207DA-4BBE-9197-17D5-5B65C0E15AD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A7328533-1622-2526-400E-DC18652E91A4}"/>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1EDF2EAF-364A-27F9-A147-1844115F11F3}"/>
              </a:ext>
            </a:extLst>
          </p:cNvPr>
          <p:cNvSpPr>
            <a:spLocks noGrp="1"/>
          </p:cNvSpPr>
          <p:nvPr>
            <p:ph type="dt" sz="half" idx="10"/>
          </p:nvPr>
        </p:nvSpPr>
        <p:spPr/>
        <p:txBody>
          <a:bodyPr/>
          <a:lstStyle/>
          <a:p>
            <a:fld id="{5C1A561C-BF98-4465-8C6E-0611E1179C69}" type="datetimeFigureOut">
              <a:rPr lang="en-GB" smtClean="0"/>
              <a:t>21/07/2023</a:t>
            </a:fld>
            <a:endParaRPr lang="en-GB"/>
          </a:p>
        </p:txBody>
      </p:sp>
      <p:sp>
        <p:nvSpPr>
          <p:cNvPr id="6" name="Segnaposto piè di pagina 5">
            <a:extLst>
              <a:ext uri="{FF2B5EF4-FFF2-40B4-BE49-F238E27FC236}">
                <a16:creationId xmlns:a16="http://schemas.microsoft.com/office/drawing/2014/main" id="{084B720D-D493-4292-69CF-B9A3CB93A6AB}"/>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D0A147FD-AEAF-2C8A-726C-84FC63E22A43}"/>
              </a:ext>
            </a:extLst>
          </p:cNvPr>
          <p:cNvSpPr>
            <a:spLocks noGrp="1"/>
          </p:cNvSpPr>
          <p:nvPr>
            <p:ph type="sldNum" sz="quarter" idx="12"/>
          </p:nvPr>
        </p:nvSpPr>
        <p:spPr/>
        <p:txBody>
          <a:bodyPr/>
          <a:lstStyle/>
          <a:p>
            <a:fld id="{D45AE092-DE17-44A3-8012-C538A1EF495D}" type="slidenum">
              <a:rPr lang="en-GB" smtClean="0"/>
              <a:t>‹N›</a:t>
            </a:fld>
            <a:endParaRPr lang="en-GB"/>
          </a:p>
        </p:txBody>
      </p:sp>
    </p:spTree>
    <p:extLst>
      <p:ext uri="{BB962C8B-B14F-4D97-AF65-F5344CB8AC3E}">
        <p14:creationId xmlns:p14="http://schemas.microsoft.com/office/powerpoint/2010/main" val="146433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BD5D0A-FCE1-6C12-3478-8E33AC667C74}"/>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97267D38-9E31-374F-2E38-50F8A88840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94276A4-CB1E-7121-BF57-D814B55D1E1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109BD6B8-1EAA-FBCA-CC0C-CDD40AAEC1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DCC1194-53DA-B402-F11A-875C81E1781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786F35DF-9B1C-9F33-213A-EE0D4EDAE22E}"/>
              </a:ext>
            </a:extLst>
          </p:cNvPr>
          <p:cNvSpPr>
            <a:spLocks noGrp="1"/>
          </p:cNvSpPr>
          <p:nvPr>
            <p:ph type="dt" sz="half" idx="10"/>
          </p:nvPr>
        </p:nvSpPr>
        <p:spPr/>
        <p:txBody>
          <a:bodyPr/>
          <a:lstStyle/>
          <a:p>
            <a:fld id="{5C1A561C-BF98-4465-8C6E-0611E1179C69}" type="datetimeFigureOut">
              <a:rPr lang="en-GB" smtClean="0"/>
              <a:t>21/07/2023</a:t>
            </a:fld>
            <a:endParaRPr lang="en-GB"/>
          </a:p>
        </p:txBody>
      </p:sp>
      <p:sp>
        <p:nvSpPr>
          <p:cNvPr id="8" name="Segnaposto piè di pagina 7">
            <a:extLst>
              <a:ext uri="{FF2B5EF4-FFF2-40B4-BE49-F238E27FC236}">
                <a16:creationId xmlns:a16="http://schemas.microsoft.com/office/drawing/2014/main" id="{703D8EB5-C4E7-FDED-7347-6DCCF3798416}"/>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3DFFCE9E-151E-81AB-81DD-B41A7BD30C87}"/>
              </a:ext>
            </a:extLst>
          </p:cNvPr>
          <p:cNvSpPr>
            <a:spLocks noGrp="1"/>
          </p:cNvSpPr>
          <p:nvPr>
            <p:ph type="sldNum" sz="quarter" idx="12"/>
          </p:nvPr>
        </p:nvSpPr>
        <p:spPr/>
        <p:txBody>
          <a:bodyPr/>
          <a:lstStyle/>
          <a:p>
            <a:fld id="{D45AE092-DE17-44A3-8012-C538A1EF495D}" type="slidenum">
              <a:rPr lang="en-GB" smtClean="0"/>
              <a:t>‹N›</a:t>
            </a:fld>
            <a:endParaRPr lang="en-GB"/>
          </a:p>
        </p:txBody>
      </p:sp>
    </p:spTree>
    <p:extLst>
      <p:ext uri="{BB962C8B-B14F-4D97-AF65-F5344CB8AC3E}">
        <p14:creationId xmlns:p14="http://schemas.microsoft.com/office/powerpoint/2010/main" val="124963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A24111-42CB-7EA8-F068-AD2949701B66}"/>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90579B8B-B3C7-B050-E6BC-6C1A35BC7199}"/>
              </a:ext>
            </a:extLst>
          </p:cNvPr>
          <p:cNvSpPr>
            <a:spLocks noGrp="1"/>
          </p:cNvSpPr>
          <p:nvPr>
            <p:ph type="dt" sz="half" idx="10"/>
          </p:nvPr>
        </p:nvSpPr>
        <p:spPr/>
        <p:txBody>
          <a:bodyPr/>
          <a:lstStyle/>
          <a:p>
            <a:fld id="{5C1A561C-BF98-4465-8C6E-0611E1179C69}" type="datetimeFigureOut">
              <a:rPr lang="en-GB" smtClean="0"/>
              <a:t>21/07/2023</a:t>
            </a:fld>
            <a:endParaRPr lang="en-GB"/>
          </a:p>
        </p:txBody>
      </p:sp>
      <p:sp>
        <p:nvSpPr>
          <p:cNvPr id="4" name="Segnaposto piè di pagina 3">
            <a:extLst>
              <a:ext uri="{FF2B5EF4-FFF2-40B4-BE49-F238E27FC236}">
                <a16:creationId xmlns:a16="http://schemas.microsoft.com/office/drawing/2014/main" id="{261504E3-3C58-EE7B-A13C-895A4F5ECE0B}"/>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03FC596F-D673-A88B-D869-598CF9145E39}"/>
              </a:ext>
            </a:extLst>
          </p:cNvPr>
          <p:cNvSpPr>
            <a:spLocks noGrp="1"/>
          </p:cNvSpPr>
          <p:nvPr>
            <p:ph type="sldNum" sz="quarter" idx="12"/>
          </p:nvPr>
        </p:nvSpPr>
        <p:spPr/>
        <p:txBody>
          <a:bodyPr/>
          <a:lstStyle/>
          <a:p>
            <a:fld id="{D45AE092-DE17-44A3-8012-C538A1EF495D}" type="slidenum">
              <a:rPr lang="en-GB" smtClean="0"/>
              <a:t>‹N›</a:t>
            </a:fld>
            <a:endParaRPr lang="en-GB"/>
          </a:p>
        </p:txBody>
      </p:sp>
    </p:spTree>
    <p:extLst>
      <p:ext uri="{BB962C8B-B14F-4D97-AF65-F5344CB8AC3E}">
        <p14:creationId xmlns:p14="http://schemas.microsoft.com/office/powerpoint/2010/main" val="1647618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FC0B1E1-CA13-7D04-58B3-13A65ACFD4BA}"/>
              </a:ext>
            </a:extLst>
          </p:cNvPr>
          <p:cNvSpPr>
            <a:spLocks noGrp="1"/>
          </p:cNvSpPr>
          <p:nvPr>
            <p:ph type="dt" sz="half" idx="10"/>
          </p:nvPr>
        </p:nvSpPr>
        <p:spPr/>
        <p:txBody>
          <a:bodyPr/>
          <a:lstStyle/>
          <a:p>
            <a:fld id="{5C1A561C-BF98-4465-8C6E-0611E1179C69}" type="datetimeFigureOut">
              <a:rPr lang="en-GB" smtClean="0"/>
              <a:t>21/07/2023</a:t>
            </a:fld>
            <a:endParaRPr lang="en-GB"/>
          </a:p>
        </p:txBody>
      </p:sp>
      <p:sp>
        <p:nvSpPr>
          <p:cNvPr id="3" name="Segnaposto piè di pagina 2">
            <a:extLst>
              <a:ext uri="{FF2B5EF4-FFF2-40B4-BE49-F238E27FC236}">
                <a16:creationId xmlns:a16="http://schemas.microsoft.com/office/drawing/2014/main" id="{FC32CC0D-3DA7-9389-44DD-A7CCAE5F918E}"/>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39F37A2D-7A83-181B-B9AB-D22CF34D6EEE}"/>
              </a:ext>
            </a:extLst>
          </p:cNvPr>
          <p:cNvSpPr>
            <a:spLocks noGrp="1"/>
          </p:cNvSpPr>
          <p:nvPr>
            <p:ph type="sldNum" sz="quarter" idx="12"/>
          </p:nvPr>
        </p:nvSpPr>
        <p:spPr/>
        <p:txBody>
          <a:bodyPr/>
          <a:lstStyle/>
          <a:p>
            <a:fld id="{D45AE092-DE17-44A3-8012-C538A1EF495D}" type="slidenum">
              <a:rPr lang="en-GB" smtClean="0"/>
              <a:t>‹N›</a:t>
            </a:fld>
            <a:endParaRPr lang="en-GB"/>
          </a:p>
        </p:txBody>
      </p:sp>
    </p:spTree>
    <p:extLst>
      <p:ext uri="{BB962C8B-B14F-4D97-AF65-F5344CB8AC3E}">
        <p14:creationId xmlns:p14="http://schemas.microsoft.com/office/powerpoint/2010/main" val="95394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72FB91-DC55-D2E0-3458-AB0AA5E965D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486718FC-9F59-4380-4C51-0A305FE9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1604EA5B-5060-8016-77BE-06D1BAAFD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FE81BEB-C219-6EA7-192B-70C2170B2F1E}"/>
              </a:ext>
            </a:extLst>
          </p:cNvPr>
          <p:cNvSpPr>
            <a:spLocks noGrp="1"/>
          </p:cNvSpPr>
          <p:nvPr>
            <p:ph type="dt" sz="half" idx="10"/>
          </p:nvPr>
        </p:nvSpPr>
        <p:spPr/>
        <p:txBody>
          <a:bodyPr/>
          <a:lstStyle/>
          <a:p>
            <a:fld id="{5C1A561C-BF98-4465-8C6E-0611E1179C69}" type="datetimeFigureOut">
              <a:rPr lang="en-GB" smtClean="0"/>
              <a:t>21/07/2023</a:t>
            </a:fld>
            <a:endParaRPr lang="en-GB"/>
          </a:p>
        </p:txBody>
      </p:sp>
      <p:sp>
        <p:nvSpPr>
          <p:cNvPr id="6" name="Segnaposto piè di pagina 5">
            <a:extLst>
              <a:ext uri="{FF2B5EF4-FFF2-40B4-BE49-F238E27FC236}">
                <a16:creationId xmlns:a16="http://schemas.microsoft.com/office/drawing/2014/main" id="{B9F6FB6A-5EFA-82CB-0262-02DA1019F1CB}"/>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1EC94D40-8E19-F3FA-0A99-08E45B5C2ADD}"/>
              </a:ext>
            </a:extLst>
          </p:cNvPr>
          <p:cNvSpPr>
            <a:spLocks noGrp="1"/>
          </p:cNvSpPr>
          <p:nvPr>
            <p:ph type="sldNum" sz="quarter" idx="12"/>
          </p:nvPr>
        </p:nvSpPr>
        <p:spPr/>
        <p:txBody>
          <a:bodyPr/>
          <a:lstStyle/>
          <a:p>
            <a:fld id="{D45AE092-DE17-44A3-8012-C538A1EF495D}" type="slidenum">
              <a:rPr lang="en-GB" smtClean="0"/>
              <a:t>‹N›</a:t>
            </a:fld>
            <a:endParaRPr lang="en-GB"/>
          </a:p>
        </p:txBody>
      </p:sp>
    </p:spTree>
    <p:extLst>
      <p:ext uri="{BB962C8B-B14F-4D97-AF65-F5344CB8AC3E}">
        <p14:creationId xmlns:p14="http://schemas.microsoft.com/office/powerpoint/2010/main" val="4049315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20C747-850D-21DB-1EED-579EE2D883D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75C22A6F-31C1-038C-D8B2-088150D2D4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F0E100A1-8953-BF4B-1046-4E8847224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EAA743C-6394-3C55-4BB0-4078E251B691}"/>
              </a:ext>
            </a:extLst>
          </p:cNvPr>
          <p:cNvSpPr>
            <a:spLocks noGrp="1"/>
          </p:cNvSpPr>
          <p:nvPr>
            <p:ph type="dt" sz="half" idx="10"/>
          </p:nvPr>
        </p:nvSpPr>
        <p:spPr/>
        <p:txBody>
          <a:bodyPr/>
          <a:lstStyle/>
          <a:p>
            <a:fld id="{5C1A561C-BF98-4465-8C6E-0611E1179C69}" type="datetimeFigureOut">
              <a:rPr lang="en-GB" smtClean="0"/>
              <a:t>21/07/2023</a:t>
            </a:fld>
            <a:endParaRPr lang="en-GB"/>
          </a:p>
        </p:txBody>
      </p:sp>
      <p:sp>
        <p:nvSpPr>
          <p:cNvPr id="6" name="Segnaposto piè di pagina 5">
            <a:extLst>
              <a:ext uri="{FF2B5EF4-FFF2-40B4-BE49-F238E27FC236}">
                <a16:creationId xmlns:a16="http://schemas.microsoft.com/office/drawing/2014/main" id="{33334BB8-A5B6-4E8C-DB2E-4793F4E6BD34}"/>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D358C2DD-A686-86BE-C16D-893FFD09B6C9}"/>
              </a:ext>
            </a:extLst>
          </p:cNvPr>
          <p:cNvSpPr>
            <a:spLocks noGrp="1"/>
          </p:cNvSpPr>
          <p:nvPr>
            <p:ph type="sldNum" sz="quarter" idx="12"/>
          </p:nvPr>
        </p:nvSpPr>
        <p:spPr/>
        <p:txBody>
          <a:bodyPr/>
          <a:lstStyle/>
          <a:p>
            <a:fld id="{D45AE092-DE17-44A3-8012-C538A1EF495D}" type="slidenum">
              <a:rPr lang="en-GB" smtClean="0"/>
              <a:t>‹N›</a:t>
            </a:fld>
            <a:endParaRPr lang="en-GB"/>
          </a:p>
        </p:txBody>
      </p:sp>
    </p:spTree>
    <p:extLst>
      <p:ext uri="{BB962C8B-B14F-4D97-AF65-F5344CB8AC3E}">
        <p14:creationId xmlns:p14="http://schemas.microsoft.com/office/powerpoint/2010/main" val="1271834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4F09650-5854-E15C-921D-B76F1DF5F8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233A5C90-2896-DB7B-8D09-1485CBB80F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C4D91D2C-1825-3AE1-504A-7E2C654B7C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A561C-BF98-4465-8C6E-0611E1179C69}" type="datetimeFigureOut">
              <a:rPr lang="en-GB" smtClean="0"/>
              <a:t>21/07/2023</a:t>
            </a:fld>
            <a:endParaRPr lang="en-GB"/>
          </a:p>
        </p:txBody>
      </p:sp>
      <p:sp>
        <p:nvSpPr>
          <p:cNvPr id="5" name="Segnaposto piè di pagina 4">
            <a:extLst>
              <a:ext uri="{FF2B5EF4-FFF2-40B4-BE49-F238E27FC236}">
                <a16:creationId xmlns:a16="http://schemas.microsoft.com/office/drawing/2014/main" id="{98EF02A9-7E88-A0B8-9081-4651D77D9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793C6143-8378-6CD4-B619-1AED6B813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AE092-DE17-44A3-8012-C538A1EF495D}" type="slidenum">
              <a:rPr lang="en-GB" smtClean="0"/>
              <a:t>‹N›</a:t>
            </a:fld>
            <a:endParaRPr lang="en-GB"/>
          </a:p>
        </p:txBody>
      </p:sp>
    </p:spTree>
    <p:extLst>
      <p:ext uri="{BB962C8B-B14F-4D97-AF65-F5344CB8AC3E}">
        <p14:creationId xmlns:p14="http://schemas.microsoft.com/office/powerpoint/2010/main" val="682502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webp"/></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1A3225-18A8-28DF-6089-706BA0F2046D}"/>
              </a:ext>
            </a:extLst>
          </p:cNvPr>
          <p:cNvSpPr>
            <a:spLocks noGrp="1"/>
          </p:cNvSpPr>
          <p:nvPr>
            <p:ph type="ctrTitle"/>
          </p:nvPr>
        </p:nvSpPr>
        <p:spPr>
          <a:xfrm>
            <a:off x="1524000" y="1401058"/>
            <a:ext cx="9144000" cy="2387600"/>
          </a:xfrm>
        </p:spPr>
        <p:txBody>
          <a:bodyPr>
            <a:normAutofit/>
          </a:bodyPr>
          <a:lstStyle/>
          <a:p>
            <a:r>
              <a:rPr lang="it-IT" sz="5400" dirty="0"/>
              <a:t>Oltre ownership e borrowing</a:t>
            </a:r>
            <a:endParaRPr lang="en-GB" sz="5400" dirty="0"/>
          </a:p>
        </p:txBody>
      </p:sp>
      <p:sp>
        <p:nvSpPr>
          <p:cNvPr id="3" name="Sottotitolo 2">
            <a:extLst>
              <a:ext uri="{FF2B5EF4-FFF2-40B4-BE49-F238E27FC236}">
                <a16:creationId xmlns:a16="http://schemas.microsoft.com/office/drawing/2014/main" id="{8FEF1C57-7C5C-5897-B581-541118AF1CFD}"/>
              </a:ext>
            </a:extLst>
          </p:cNvPr>
          <p:cNvSpPr>
            <a:spLocks noGrp="1"/>
          </p:cNvSpPr>
          <p:nvPr>
            <p:ph type="subTitle" idx="1"/>
          </p:nvPr>
        </p:nvSpPr>
        <p:spPr>
          <a:xfrm>
            <a:off x="1524000" y="3788658"/>
            <a:ext cx="9144000" cy="706857"/>
          </a:xfrm>
        </p:spPr>
        <p:txBody>
          <a:bodyPr/>
          <a:lstStyle/>
          <a:p>
            <a:r>
              <a:rPr lang="it-IT" dirty="0"/>
              <a:t>Analisi, progetto e implementazione di smart pointers in Rust</a:t>
            </a:r>
            <a:endParaRPr lang="en-GB" dirty="0"/>
          </a:p>
        </p:txBody>
      </p:sp>
      <p:pic>
        <p:nvPicPr>
          <p:cNvPr id="6" name="Immagine 5">
            <a:extLst>
              <a:ext uri="{FF2B5EF4-FFF2-40B4-BE49-F238E27FC236}">
                <a16:creationId xmlns:a16="http://schemas.microsoft.com/office/drawing/2014/main" id="{14F20D49-E0B4-18CB-5585-5EC639969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8016" y="444707"/>
            <a:ext cx="2155967" cy="2197499"/>
          </a:xfrm>
          <a:prstGeom prst="rect">
            <a:avLst/>
          </a:prstGeom>
        </p:spPr>
      </p:pic>
      <p:sp>
        <p:nvSpPr>
          <p:cNvPr id="8" name="CasellaDiTesto 7">
            <a:extLst>
              <a:ext uri="{FF2B5EF4-FFF2-40B4-BE49-F238E27FC236}">
                <a16:creationId xmlns:a16="http://schemas.microsoft.com/office/drawing/2014/main" id="{C3E63CA0-7E99-EAA6-3A72-1EDEF71FEE75}"/>
              </a:ext>
            </a:extLst>
          </p:cNvPr>
          <p:cNvSpPr txBox="1"/>
          <p:nvPr/>
        </p:nvSpPr>
        <p:spPr>
          <a:xfrm>
            <a:off x="2098338" y="4658967"/>
            <a:ext cx="4109421" cy="1754326"/>
          </a:xfrm>
          <a:prstGeom prst="rect">
            <a:avLst/>
          </a:prstGeom>
          <a:noFill/>
        </p:spPr>
        <p:txBody>
          <a:bodyPr wrap="square">
            <a:spAutoFit/>
          </a:bodyPr>
          <a:lstStyle/>
          <a:p>
            <a:r>
              <a:rPr lang="it-IT" b="1" dirty="0"/>
              <a:t>Relatori: </a:t>
            </a:r>
          </a:p>
          <a:p>
            <a:r>
              <a:rPr lang="it-IT" b="1" dirty="0"/>
              <a:t>Andrea Corradini</a:t>
            </a:r>
          </a:p>
          <a:p>
            <a:r>
              <a:rPr lang="it-IT" b="1" dirty="0"/>
              <a:t>Gian-Luigi Ferrari</a:t>
            </a:r>
          </a:p>
          <a:p>
            <a:endParaRPr lang="it-IT" b="1" dirty="0"/>
          </a:p>
          <a:p>
            <a:r>
              <a:rPr lang="it-IT" b="1" dirty="0"/>
              <a:t>Controrelatore: </a:t>
            </a:r>
          </a:p>
          <a:p>
            <a:r>
              <a:rPr lang="it-IT" b="1" dirty="0"/>
              <a:t>Francesco Gavazzo</a:t>
            </a:r>
          </a:p>
        </p:txBody>
      </p:sp>
      <p:sp>
        <p:nvSpPr>
          <p:cNvPr id="10" name="CasellaDiTesto 9">
            <a:extLst>
              <a:ext uri="{FF2B5EF4-FFF2-40B4-BE49-F238E27FC236}">
                <a16:creationId xmlns:a16="http://schemas.microsoft.com/office/drawing/2014/main" id="{2C2B126A-3139-6678-5ED5-800160EB699C}"/>
              </a:ext>
            </a:extLst>
          </p:cNvPr>
          <p:cNvSpPr txBox="1"/>
          <p:nvPr/>
        </p:nvSpPr>
        <p:spPr>
          <a:xfrm>
            <a:off x="7833360" y="5212964"/>
            <a:ext cx="2260302" cy="646331"/>
          </a:xfrm>
          <a:prstGeom prst="rect">
            <a:avLst/>
          </a:prstGeom>
          <a:noFill/>
        </p:spPr>
        <p:txBody>
          <a:bodyPr wrap="square">
            <a:spAutoFit/>
          </a:bodyPr>
          <a:lstStyle/>
          <a:p>
            <a:pPr algn="r"/>
            <a:r>
              <a:rPr lang="it-IT" b="1" dirty="0"/>
              <a:t>Candidato: </a:t>
            </a:r>
          </a:p>
          <a:p>
            <a:pPr algn="r"/>
            <a:r>
              <a:rPr lang="it-IT" b="1" dirty="0"/>
              <a:t>Tommaso Di Vito </a:t>
            </a:r>
            <a:endParaRPr lang="en-GB" b="1" dirty="0"/>
          </a:p>
        </p:txBody>
      </p:sp>
    </p:spTree>
    <p:extLst>
      <p:ext uri="{BB962C8B-B14F-4D97-AF65-F5344CB8AC3E}">
        <p14:creationId xmlns:p14="http://schemas.microsoft.com/office/powerpoint/2010/main" val="8922690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BA3DB44E-91C2-A798-37F0-0EF819E6C007}"/>
                  </a:ext>
                </a:extLst>
              </p:cNvPr>
              <p:cNvSpPr>
                <a:spLocks noGrp="1"/>
              </p:cNvSpPr>
              <p:nvPr>
                <p:ph type="title"/>
              </p:nvPr>
            </p:nvSpPr>
            <p:spPr/>
            <p:txBody>
              <a:bodyPr/>
              <a:lstStyle/>
              <a:p>
                <a:pPr algn="ctr"/>
                <a:r>
                  <a:rPr lang="it-IT" dirty="0"/>
                  <a:t>I lifetimes con </a:t>
                </a:r>
                <a14:m>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𝐺</m:t>
                        </m:r>
                      </m:e>
                      <m:sup>
                        <m:r>
                          <a:rPr lang="it-IT" b="0" i="1" smtClean="0">
                            <a:latin typeface="Cambria Math" panose="02040503050406030204" pitchFamily="18" charset="0"/>
                          </a:rPr>
                          <m:t>2</m:t>
                        </m:r>
                      </m:sup>
                    </m:sSup>
                  </m:oMath>
                </a14:m>
                <a:endParaRPr lang="en-GB" dirty="0"/>
              </a:p>
            </p:txBody>
          </p:sp>
        </mc:Choice>
        <mc:Fallback xmlns="">
          <p:sp>
            <p:nvSpPr>
              <p:cNvPr id="2" name="Titolo 1">
                <a:extLst>
                  <a:ext uri="{FF2B5EF4-FFF2-40B4-BE49-F238E27FC236}">
                    <a16:creationId xmlns:a16="http://schemas.microsoft.com/office/drawing/2014/main" id="{BA3DB44E-91C2-A798-37F0-0EF819E6C007}"/>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7678FBB-AF5F-A7EF-3F5F-9553C53535A9}"/>
                  </a:ext>
                </a:extLst>
              </p:cNvPr>
              <p:cNvSpPr>
                <a:spLocks noGrp="1"/>
              </p:cNvSpPr>
              <p:nvPr>
                <p:ph idx="1"/>
              </p:nvPr>
            </p:nvSpPr>
            <p:spPr>
              <a:xfrm>
                <a:off x="548640" y="1825625"/>
                <a:ext cx="11033760" cy="4351338"/>
              </a:xfrm>
            </p:spPr>
            <p:txBody>
              <a:bodyPr/>
              <a:lstStyle/>
              <a:p>
                <a14:m>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𝐺</m:t>
                        </m:r>
                      </m:e>
                      <m:sup>
                        <m:r>
                          <a:rPr lang="it-IT" b="0" i="1" smtClean="0">
                            <a:latin typeface="Cambria Math" panose="02040503050406030204" pitchFamily="18" charset="0"/>
                          </a:rPr>
                          <m:t>2</m:t>
                        </m:r>
                      </m:sup>
                    </m:sSup>
                  </m:oMath>
                </a14:m>
                <a:r>
                  <a:rPr lang="en-GB" dirty="0"/>
                  <a:t> </a:t>
                </a:r>
                <a:r>
                  <a:rPr lang="en-GB" dirty="0" err="1"/>
                  <a:t>sfrutta</a:t>
                </a:r>
                <a:r>
                  <a:rPr lang="en-GB" dirty="0"/>
                  <a:t> la </a:t>
                </a:r>
                <a:r>
                  <a:rPr lang="en-GB" dirty="0" err="1"/>
                  <a:t>nozione</a:t>
                </a:r>
                <a:r>
                  <a:rPr lang="en-GB" dirty="0"/>
                  <a:t> di </a:t>
                </a:r>
                <a:r>
                  <a:rPr lang="en-GB" dirty="0" err="1"/>
                  <a:t>varianza</a:t>
                </a:r>
                <a:r>
                  <a:rPr lang="en-GB" dirty="0"/>
                  <a:t> per </a:t>
                </a:r>
                <a:r>
                  <a:rPr lang="en-GB" dirty="0" err="1"/>
                  <a:t>i</a:t>
                </a:r>
                <a:r>
                  <a:rPr lang="en-GB" dirty="0"/>
                  <a:t> lifetimes per la </a:t>
                </a:r>
                <a:r>
                  <a:rPr lang="en-GB" dirty="0" err="1"/>
                  <a:t>creazione</a:t>
                </a:r>
                <a:r>
                  <a:rPr lang="en-GB" dirty="0"/>
                  <a:t> </a:t>
                </a:r>
                <a:r>
                  <a:rPr lang="en-GB" dirty="0" err="1"/>
                  <a:t>degli</a:t>
                </a:r>
                <a:r>
                  <a:rPr lang="en-GB" dirty="0"/>
                  <a:t> </a:t>
                </a:r>
                <a:r>
                  <a:rPr lang="en-GB" dirty="0" err="1"/>
                  <a:t>archi</a:t>
                </a:r>
                <a:endParaRPr lang="en-GB" dirty="0"/>
              </a:p>
              <a:p>
                <a:pPr lvl="1"/>
                <a:r>
                  <a:rPr lang="en-GB" dirty="0" err="1"/>
                  <a:t>Controlli</a:t>
                </a:r>
                <a:r>
                  <a:rPr lang="en-GB" dirty="0"/>
                  <a:t> </a:t>
                </a:r>
                <a:r>
                  <a:rPr lang="en-GB" dirty="0" err="1"/>
                  <a:t>sulla</a:t>
                </a:r>
                <a:r>
                  <a:rPr lang="en-GB" dirty="0"/>
                  <a:t> </a:t>
                </a:r>
                <a:r>
                  <a:rPr lang="en-GB" dirty="0" err="1"/>
                  <a:t>validità</a:t>
                </a:r>
                <a:r>
                  <a:rPr lang="en-GB" dirty="0"/>
                  <a:t> </a:t>
                </a:r>
                <a:r>
                  <a:rPr lang="en-GB" dirty="0" err="1"/>
                  <a:t>dei</a:t>
                </a:r>
                <a:r>
                  <a:rPr lang="en-GB" dirty="0"/>
                  <a:t> nodi / </a:t>
                </a:r>
                <a:r>
                  <a:rPr lang="en-GB" dirty="0" err="1"/>
                  <a:t>archi</a:t>
                </a:r>
                <a:r>
                  <a:rPr lang="en-GB" dirty="0"/>
                  <a:t> </a:t>
                </a:r>
                <a:r>
                  <a:rPr lang="en-GB" dirty="0" err="1"/>
                  <a:t>effettuati</a:t>
                </a:r>
                <a:r>
                  <a:rPr lang="en-GB" dirty="0"/>
                  <a:t> a tempo di </a:t>
                </a:r>
                <a:r>
                  <a:rPr lang="en-GB" dirty="0" err="1"/>
                  <a:t>compilazione</a:t>
                </a:r>
                <a:endParaRPr lang="en-GB" dirty="0"/>
              </a:p>
              <a:p>
                <a:endParaRPr lang="en-GB" dirty="0"/>
              </a:p>
            </p:txBody>
          </p:sp>
        </mc:Choice>
        <mc:Fallback xmlns="">
          <p:sp>
            <p:nvSpPr>
              <p:cNvPr id="3" name="Segnaposto contenuto 2">
                <a:extLst>
                  <a:ext uri="{FF2B5EF4-FFF2-40B4-BE49-F238E27FC236}">
                    <a16:creationId xmlns:a16="http://schemas.microsoft.com/office/drawing/2014/main" id="{87678FBB-AF5F-A7EF-3F5F-9553C53535A9}"/>
                  </a:ext>
                </a:extLst>
              </p:cNvPr>
              <p:cNvSpPr>
                <a:spLocks noGrp="1" noRot="1" noChangeAspect="1" noMove="1" noResize="1" noEditPoints="1" noAdjustHandles="1" noChangeArrowheads="1" noChangeShapeType="1" noTextEdit="1"/>
              </p:cNvSpPr>
              <p:nvPr>
                <p:ph idx="1"/>
              </p:nvPr>
            </p:nvSpPr>
            <p:spPr>
              <a:xfrm>
                <a:off x="548640" y="1825625"/>
                <a:ext cx="11033760" cy="4351338"/>
              </a:xfrm>
              <a:blipFill>
                <a:blip r:embed="rId4"/>
                <a:stretch>
                  <a:fillRect t="-2241" r="-829"/>
                </a:stretch>
              </a:blipFill>
            </p:spPr>
            <p:txBody>
              <a:bodyPr/>
              <a:lstStyle/>
              <a:p>
                <a:r>
                  <a:rPr lang="en-GB">
                    <a:noFill/>
                  </a:rPr>
                  <a:t> </a:t>
                </a:r>
              </a:p>
            </p:txBody>
          </p:sp>
        </mc:Fallback>
      </mc:AlternateContent>
      <p:sp>
        <p:nvSpPr>
          <p:cNvPr id="9" name="CasellaDiTesto 8">
            <a:extLst>
              <a:ext uri="{FF2B5EF4-FFF2-40B4-BE49-F238E27FC236}">
                <a16:creationId xmlns:a16="http://schemas.microsoft.com/office/drawing/2014/main" id="{7AEED6D8-2E11-687B-9CF1-CEE856568BA3}"/>
              </a:ext>
            </a:extLst>
          </p:cNvPr>
          <p:cNvSpPr txBox="1"/>
          <p:nvPr/>
        </p:nvSpPr>
        <p:spPr>
          <a:xfrm>
            <a:off x="634984" y="3255816"/>
            <a:ext cx="1254776" cy="369332"/>
          </a:xfrm>
          <a:prstGeom prst="rect">
            <a:avLst/>
          </a:prstGeom>
          <a:noFill/>
        </p:spPr>
        <p:txBody>
          <a:bodyPr wrap="square">
            <a:spAutoFit/>
          </a:bodyPr>
          <a:lstStyle/>
          <a:p>
            <a:pPr algn="ctr"/>
            <a:r>
              <a:rPr lang="it-IT" dirty="0">
                <a:solidFill>
                  <a:srgbClr val="00B050"/>
                </a:solidFill>
              </a:rPr>
              <a:t>C</a:t>
            </a:r>
            <a:r>
              <a:rPr lang="en-GB" dirty="0" err="1">
                <a:solidFill>
                  <a:srgbClr val="00B050"/>
                </a:solidFill>
              </a:rPr>
              <a:t>ovarianza</a:t>
            </a:r>
            <a:endParaRPr lang="en-GB" dirty="0">
              <a:solidFill>
                <a:srgbClr val="00B050"/>
              </a:solidFill>
            </a:endParaRPr>
          </a:p>
        </p:txBody>
      </p:sp>
      <p:sp>
        <p:nvSpPr>
          <p:cNvPr id="16" name="CasellaDiTesto 15">
            <a:extLst>
              <a:ext uri="{FF2B5EF4-FFF2-40B4-BE49-F238E27FC236}">
                <a16:creationId xmlns:a16="http://schemas.microsoft.com/office/drawing/2014/main" id="{33D0AB9A-E208-C705-4B22-4716ED4B9DBE}"/>
              </a:ext>
            </a:extLst>
          </p:cNvPr>
          <p:cNvSpPr txBox="1"/>
          <p:nvPr/>
        </p:nvSpPr>
        <p:spPr>
          <a:xfrm>
            <a:off x="2623257" y="3253350"/>
            <a:ext cx="1572260" cy="369332"/>
          </a:xfrm>
          <a:prstGeom prst="rect">
            <a:avLst/>
          </a:prstGeom>
          <a:noFill/>
        </p:spPr>
        <p:txBody>
          <a:bodyPr wrap="square">
            <a:spAutoFit/>
          </a:bodyPr>
          <a:lstStyle/>
          <a:p>
            <a:pPr algn="ctr"/>
            <a:r>
              <a:rPr lang="it-IT" dirty="0">
                <a:solidFill>
                  <a:srgbClr val="00B0F0"/>
                </a:solidFill>
              </a:rPr>
              <a:t>C</a:t>
            </a:r>
            <a:r>
              <a:rPr lang="en-GB" dirty="0" err="1">
                <a:solidFill>
                  <a:srgbClr val="00B0F0"/>
                </a:solidFill>
              </a:rPr>
              <a:t>ontravarianza</a:t>
            </a:r>
            <a:endParaRPr lang="en-GB" dirty="0">
              <a:solidFill>
                <a:srgbClr val="00B0F0"/>
              </a:solidFill>
            </a:endParaRPr>
          </a:p>
        </p:txBody>
      </p:sp>
      <p:sp>
        <p:nvSpPr>
          <p:cNvPr id="28" name="CasellaDiTesto 27">
            <a:extLst>
              <a:ext uri="{FF2B5EF4-FFF2-40B4-BE49-F238E27FC236}">
                <a16:creationId xmlns:a16="http://schemas.microsoft.com/office/drawing/2014/main" id="{334ABC6C-E896-7E3A-0962-B11AFC040900}"/>
              </a:ext>
            </a:extLst>
          </p:cNvPr>
          <p:cNvSpPr txBox="1"/>
          <p:nvPr/>
        </p:nvSpPr>
        <p:spPr>
          <a:xfrm>
            <a:off x="5013393" y="3238862"/>
            <a:ext cx="1241650" cy="369332"/>
          </a:xfrm>
          <a:prstGeom prst="rect">
            <a:avLst/>
          </a:prstGeom>
          <a:noFill/>
        </p:spPr>
        <p:txBody>
          <a:bodyPr wrap="square">
            <a:spAutoFit/>
          </a:bodyPr>
          <a:lstStyle/>
          <a:p>
            <a:pPr algn="ctr"/>
            <a:r>
              <a:rPr lang="it-IT" dirty="0">
                <a:solidFill>
                  <a:srgbClr val="FFC000"/>
                </a:solidFill>
              </a:rPr>
              <a:t>Invarianza</a:t>
            </a:r>
            <a:endParaRPr lang="en-GB" dirty="0">
              <a:solidFill>
                <a:srgbClr val="FFC000"/>
              </a:solidFill>
            </a:endParaRPr>
          </a:p>
        </p:txBody>
      </p:sp>
      <p:sp>
        <p:nvSpPr>
          <p:cNvPr id="35" name="CasellaDiTesto 34">
            <a:extLst>
              <a:ext uri="{FF2B5EF4-FFF2-40B4-BE49-F238E27FC236}">
                <a16:creationId xmlns:a16="http://schemas.microsoft.com/office/drawing/2014/main" id="{FFEE5A20-212A-31B7-D1B6-A0C7E7D81626}"/>
              </a:ext>
            </a:extLst>
          </p:cNvPr>
          <p:cNvSpPr txBox="1"/>
          <p:nvPr/>
        </p:nvSpPr>
        <p:spPr>
          <a:xfrm>
            <a:off x="788822" y="3720638"/>
            <a:ext cx="947099" cy="369332"/>
          </a:xfrm>
          <a:prstGeom prst="rect">
            <a:avLst/>
          </a:prstGeom>
          <a:noFill/>
        </p:spPr>
        <p:txBody>
          <a:bodyPr wrap="square">
            <a:spAutoFit/>
          </a:bodyPr>
          <a:lstStyle/>
          <a:p>
            <a:pPr algn="ctr"/>
            <a:r>
              <a:rPr lang="it-IT" b="1" i="1" dirty="0"/>
              <a:t>Y</a:t>
            </a:r>
            <a:r>
              <a:rPr lang="en-GB" b="1" i="1" dirty="0"/>
              <a:t>1 &lt;: X1</a:t>
            </a:r>
          </a:p>
        </p:txBody>
      </p:sp>
      <p:sp>
        <p:nvSpPr>
          <p:cNvPr id="36" name="CasellaDiTesto 35">
            <a:extLst>
              <a:ext uri="{FF2B5EF4-FFF2-40B4-BE49-F238E27FC236}">
                <a16:creationId xmlns:a16="http://schemas.microsoft.com/office/drawing/2014/main" id="{02145237-0E29-29C6-87DD-3ED96B66A63B}"/>
              </a:ext>
            </a:extLst>
          </p:cNvPr>
          <p:cNvSpPr txBox="1"/>
          <p:nvPr/>
        </p:nvSpPr>
        <p:spPr>
          <a:xfrm>
            <a:off x="2893538" y="3714519"/>
            <a:ext cx="1040725" cy="369332"/>
          </a:xfrm>
          <a:prstGeom prst="rect">
            <a:avLst/>
          </a:prstGeom>
          <a:noFill/>
        </p:spPr>
        <p:txBody>
          <a:bodyPr wrap="square">
            <a:spAutoFit/>
          </a:bodyPr>
          <a:lstStyle/>
          <a:p>
            <a:pPr algn="ctr"/>
            <a:r>
              <a:rPr lang="it-IT" b="1" i="1" dirty="0"/>
              <a:t>X</a:t>
            </a:r>
            <a:r>
              <a:rPr lang="en-GB" b="1" i="1" dirty="0"/>
              <a:t>1 &lt;: Y1</a:t>
            </a:r>
          </a:p>
        </p:txBody>
      </p:sp>
      <p:sp>
        <p:nvSpPr>
          <p:cNvPr id="37" name="CasellaDiTesto 36">
            <a:extLst>
              <a:ext uri="{FF2B5EF4-FFF2-40B4-BE49-F238E27FC236}">
                <a16:creationId xmlns:a16="http://schemas.microsoft.com/office/drawing/2014/main" id="{2D630188-72CF-BBE4-C84C-1224F2164939}"/>
              </a:ext>
            </a:extLst>
          </p:cNvPr>
          <p:cNvSpPr txBox="1"/>
          <p:nvPr/>
        </p:nvSpPr>
        <p:spPr>
          <a:xfrm>
            <a:off x="4562699" y="3714519"/>
            <a:ext cx="2143038" cy="369332"/>
          </a:xfrm>
          <a:prstGeom prst="rect">
            <a:avLst/>
          </a:prstGeom>
          <a:noFill/>
        </p:spPr>
        <p:txBody>
          <a:bodyPr wrap="square">
            <a:spAutoFit/>
          </a:bodyPr>
          <a:lstStyle/>
          <a:p>
            <a:pPr algn="ctr"/>
            <a:r>
              <a:rPr lang="it-IT" b="1" i="1" dirty="0"/>
              <a:t>X1 </a:t>
            </a:r>
            <a:r>
              <a:rPr lang="it-IT" b="1" i="1"/>
              <a:t>= X2</a:t>
            </a:r>
            <a:endParaRPr lang="en-GB" b="1" i="1" dirty="0"/>
          </a:p>
        </p:txBody>
      </p:sp>
      <p:pic>
        <p:nvPicPr>
          <p:cNvPr id="41" name="Immagine 40">
            <a:extLst>
              <a:ext uri="{FF2B5EF4-FFF2-40B4-BE49-F238E27FC236}">
                <a16:creationId xmlns:a16="http://schemas.microsoft.com/office/drawing/2014/main" id="{AFD92EAE-2FF3-E1A2-E67C-176B04D21C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9157" y="3039876"/>
            <a:ext cx="4500291" cy="3272024"/>
          </a:xfrm>
          <a:prstGeom prst="rect">
            <a:avLst/>
          </a:prstGeom>
        </p:spPr>
      </p:pic>
      <p:sp>
        <p:nvSpPr>
          <p:cNvPr id="43" name="CasellaDiTesto 42">
            <a:extLst>
              <a:ext uri="{FF2B5EF4-FFF2-40B4-BE49-F238E27FC236}">
                <a16:creationId xmlns:a16="http://schemas.microsoft.com/office/drawing/2014/main" id="{6C49006C-1121-2853-592F-62E5CA8097F8}"/>
              </a:ext>
            </a:extLst>
          </p:cNvPr>
          <p:cNvSpPr txBox="1"/>
          <p:nvPr/>
        </p:nvSpPr>
        <p:spPr>
          <a:xfrm>
            <a:off x="323062" y="4098242"/>
            <a:ext cx="1873555" cy="923330"/>
          </a:xfrm>
          <a:prstGeom prst="rect">
            <a:avLst/>
          </a:prstGeom>
          <a:noFill/>
        </p:spPr>
        <p:txBody>
          <a:bodyPr wrap="square">
            <a:spAutoFit/>
          </a:bodyPr>
          <a:lstStyle/>
          <a:p>
            <a:pPr algn="ctr"/>
            <a:r>
              <a:rPr lang="it-IT" b="1" dirty="0">
                <a:solidFill>
                  <a:srgbClr val="00B050"/>
                </a:solidFill>
              </a:rPr>
              <a:t>l</a:t>
            </a:r>
            <a:r>
              <a:rPr lang="en-GB" b="1" dirty="0" err="1">
                <a:solidFill>
                  <a:srgbClr val="00B050"/>
                </a:solidFill>
              </a:rPr>
              <a:t>ink_outer</a:t>
            </a:r>
            <a:r>
              <a:rPr lang="en-GB" b="1" dirty="0">
                <a:solidFill>
                  <a:srgbClr val="00B050"/>
                </a:solidFill>
              </a:rPr>
              <a:t> </a:t>
            </a:r>
          </a:p>
          <a:p>
            <a:pPr algn="ctr"/>
            <a:r>
              <a:rPr lang="en-GB" dirty="0"/>
              <a:t>Archi verso nodi di </a:t>
            </a:r>
            <a:r>
              <a:rPr lang="en-GB" dirty="0" err="1"/>
              <a:t>grafi</a:t>
            </a:r>
            <a:r>
              <a:rPr lang="en-GB" dirty="0"/>
              <a:t> </a:t>
            </a:r>
            <a:r>
              <a:rPr lang="en-GB" dirty="0" err="1"/>
              <a:t>più</a:t>
            </a:r>
            <a:r>
              <a:rPr lang="en-GB" dirty="0"/>
              <a:t> </a:t>
            </a:r>
            <a:r>
              <a:rPr lang="en-GB" dirty="0" err="1"/>
              <a:t>esterni</a:t>
            </a:r>
            <a:endParaRPr lang="en-GB" dirty="0"/>
          </a:p>
        </p:txBody>
      </p:sp>
      <p:sp>
        <p:nvSpPr>
          <p:cNvPr id="44" name="CasellaDiTesto 43">
            <a:extLst>
              <a:ext uri="{FF2B5EF4-FFF2-40B4-BE49-F238E27FC236}">
                <a16:creationId xmlns:a16="http://schemas.microsoft.com/office/drawing/2014/main" id="{5A1DAB81-A537-D438-7921-C45687FDA03D}"/>
              </a:ext>
            </a:extLst>
          </p:cNvPr>
          <p:cNvSpPr txBox="1"/>
          <p:nvPr/>
        </p:nvSpPr>
        <p:spPr>
          <a:xfrm>
            <a:off x="2472609" y="4098242"/>
            <a:ext cx="1873555" cy="923330"/>
          </a:xfrm>
          <a:prstGeom prst="rect">
            <a:avLst/>
          </a:prstGeom>
          <a:noFill/>
        </p:spPr>
        <p:txBody>
          <a:bodyPr wrap="square">
            <a:spAutoFit/>
          </a:bodyPr>
          <a:lstStyle/>
          <a:p>
            <a:pPr algn="ctr"/>
            <a:r>
              <a:rPr lang="it-IT" b="1" dirty="0">
                <a:solidFill>
                  <a:srgbClr val="00B0F0"/>
                </a:solidFill>
              </a:rPr>
              <a:t>l</a:t>
            </a:r>
            <a:r>
              <a:rPr lang="en-GB" b="1" dirty="0" err="1">
                <a:solidFill>
                  <a:srgbClr val="00B0F0"/>
                </a:solidFill>
              </a:rPr>
              <a:t>ink_inner</a:t>
            </a:r>
            <a:endParaRPr lang="en-GB" b="1" dirty="0">
              <a:solidFill>
                <a:srgbClr val="00B0F0"/>
              </a:solidFill>
            </a:endParaRPr>
          </a:p>
          <a:p>
            <a:pPr algn="ctr"/>
            <a:r>
              <a:rPr lang="en-GB" dirty="0"/>
              <a:t>Archi verso nodi di </a:t>
            </a:r>
            <a:r>
              <a:rPr lang="en-GB" dirty="0" err="1"/>
              <a:t>grafi</a:t>
            </a:r>
            <a:r>
              <a:rPr lang="en-GB" dirty="0"/>
              <a:t> </a:t>
            </a:r>
            <a:r>
              <a:rPr lang="en-GB" dirty="0" err="1"/>
              <a:t>più</a:t>
            </a:r>
            <a:r>
              <a:rPr lang="en-GB" dirty="0"/>
              <a:t> </a:t>
            </a:r>
            <a:r>
              <a:rPr lang="en-GB" dirty="0" err="1"/>
              <a:t>interni</a:t>
            </a:r>
            <a:endParaRPr lang="en-GB" dirty="0"/>
          </a:p>
        </p:txBody>
      </p:sp>
      <p:sp>
        <p:nvSpPr>
          <p:cNvPr id="45" name="CasellaDiTesto 44">
            <a:extLst>
              <a:ext uri="{FF2B5EF4-FFF2-40B4-BE49-F238E27FC236}">
                <a16:creationId xmlns:a16="http://schemas.microsoft.com/office/drawing/2014/main" id="{B05A95E7-6DD5-DEB9-ECE3-69B2EDCBB72C}"/>
              </a:ext>
            </a:extLst>
          </p:cNvPr>
          <p:cNvSpPr txBox="1"/>
          <p:nvPr/>
        </p:nvSpPr>
        <p:spPr>
          <a:xfrm>
            <a:off x="4697440" y="4098242"/>
            <a:ext cx="1873555" cy="923330"/>
          </a:xfrm>
          <a:prstGeom prst="rect">
            <a:avLst/>
          </a:prstGeom>
          <a:noFill/>
        </p:spPr>
        <p:txBody>
          <a:bodyPr wrap="square">
            <a:spAutoFit/>
          </a:bodyPr>
          <a:lstStyle/>
          <a:p>
            <a:pPr algn="ctr"/>
            <a:r>
              <a:rPr lang="it-IT" b="1" dirty="0">
                <a:solidFill>
                  <a:srgbClr val="FFC000"/>
                </a:solidFill>
              </a:rPr>
              <a:t>l</a:t>
            </a:r>
            <a:r>
              <a:rPr lang="en-GB" b="1" dirty="0">
                <a:solidFill>
                  <a:srgbClr val="FFC000"/>
                </a:solidFill>
              </a:rPr>
              <a:t>ink</a:t>
            </a:r>
          </a:p>
          <a:p>
            <a:pPr algn="ctr"/>
            <a:r>
              <a:rPr lang="en-GB" b="1" dirty="0"/>
              <a:t> </a:t>
            </a:r>
            <a:r>
              <a:rPr lang="en-GB" dirty="0"/>
              <a:t>Archi verso nodi </a:t>
            </a:r>
            <a:r>
              <a:rPr lang="en-GB" dirty="0" err="1"/>
              <a:t>dello</a:t>
            </a:r>
            <a:r>
              <a:rPr lang="en-GB" dirty="0"/>
              <a:t> </a:t>
            </a:r>
            <a:r>
              <a:rPr lang="en-GB" dirty="0" err="1"/>
              <a:t>stesso</a:t>
            </a:r>
            <a:r>
              <a:rPr lang="en-GB" dirty="0"/>
              <a:t> </a:t>
            </a:r>
            <a:r>
              <a:rPr lang="en-GB" dirty="0" err="1"/>
              <a:t>grafo</a:t>
            </a:r>
            <a:endParaRPr lang="en-GB" dirty="0"/>
          </a:p>
        </p:txBody>
      </p:sp>
      <p:sp>
        <p:nvSpPr>
          <p:cNvPr id="46" name="Rettangolo 45">
            <a:extLst>
              <a:ext uri="{FF2B5EF4-FFF2-40B4-BE49-F238E27FC236}">
                <a16:creationId xmlns:a16="http://schemas.microsoft.com/office/drawing/2014/main" id="{F9491AF6-E1FB-BEEB-B491-B1AFB4A78D4F}"/>
              </a:ext>
            </a:extLst>
          </p:cNvPr>
          <p:cNvSpPr/>
          <p:nvPr/>
        </p:nvSpPr>
        <p:spPr>
          <a:xfrm>
            <a:off x="7579360" y="3804690"/>
            <a:ext cx="1528673" cy="228830"/>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ttangolo 46">
            <a:extLst>
              <a:ext uri="{FF2B5EF4-FFF2-40B4-BE49-F238E27FC236}">
                <a16:creationId xmlns:a16="http://schemas.microsoft.com/office/drawing/2014/main" id="{2C1C4F2E-209B-1375-FFE2-D8AA05FCE6F6}"/>
              </a:ext>
            </a:extLst>
          </p:cNvPr>
          <p:cNvSpPr/>
          <p:nvPr/>
        </p:nvSpPr>
        <p:spPr>
          <a:xfrm>
            <a:off x="7961906" y="4795089"/>
            <a:ext cx="2015214" cy="228830"/>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ttangolo 47">
            <a:extLst>
              <a:ext uri="{FF2B5EF4-FFF2-40B4-BE49-F238E27FC236}">
                <a16:creationId xmlns:a16="http://schemas.microsoft.com/office/drawing/2014/main" id="{EB851ED2-0FAF-7BDD-65A0-165EC045D70E}"/>
              </a:ext>
            </a:extLst>
          </p:cNvPr>
          <p:cNvSpPr/>
          <p:nvPr/>
        </p:nvSpPr>
        <p:spPr>
          <a:xfrm>
            <a:off x="7961906" y="5069740"/>
            <a:ext cx="2970254" cy="228831"/>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Immagine 4">
            <a:extLst>
              <a:ext uri="{FF2B5EF4-FFF2-40B4-BE49-F238E27FC236}">
                <a16:creationId xmlns:a16="http://schemas.microsoft.com/office/drawing/2014/main" id="{945F7424-DA63-30BB-3955-1DB0BC4509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00" y="50800"/>
            <a:ext cx="697758" cy="711200"/>
          </a:xfrm>
          <a:prstGeom prst="rect">
            <a:avLst/>
          </a:prstGeom>
        </p:spPr>
      </p:pic>
    </p:spTree>
    <p:extLst>
      <p:ext uri="{BB962C8B-B14F-4D97-AF65-F5344CB8AC3E}">
        <p14:creationId xmlns:p14="http://schemas.microsoft.com/office/powerpoint/2010/main" val="35668266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fade">
                                      <p:cBhvr>
                                        <p:cTn id="56" dur="500"/>
                                        <p:tgtEl>
                                          <p:spTgt spid="4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28" grpId="0"/>
      <p:bldP spid="35" grpId="0"/>
      <p:bldP spid="36" grpId="0"/>
      <p:bldP spid="37" grpId="0"/>
      <p:bldP spid="43" grpId="0"/>
      <p:bldP spid="44" grpId="0"/>
      <p:bldP spid="45" grpId="0"/>
      <p:bldP spid="46" grpId="0" animBg="1"/>
      <p:bldP spid="47" grpId="0" animBg="1"/>
      <p:bldP spid="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BEC487C4-78E7-FC3F-FA11-6F0499628AD7}"/>
                  </a:ext>
                </a:extLst>
              </p:cNvPr>
              <p:cNvSpPr>
                <a:spLocks noGrp="1"/>
              </p:cNvSpPr>
              <p:nvPr>
                <p:ph type="title"/>
              </p:nvPr>
            </p:nvSpPr>
            <p:spPr/>
            <p:txBody>
              <a:bodyPr/>
              <a:lstStyle/>
              <a:p>
                <a:pPr algn="ctr"/>
                <a:r>
                  <a:rPr lang="it-IT" dirty="0"/>
                  <a:t>Esempi di uso di </a:t>
                </a:r>
                <a14:m>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𝐺</m:t>
                        </m:r>
                      </m:e>
                      <m:sup>
                        <m:r>
                          <a:rPr lang="it-IT" b="0" i="1" smtClean="0">
                            <a:latin typeface="Cambria Math" panose="02040503050406030204" pitchFamily="18" charset="0"/>
                          </a:rPr>
                          <m:t>2</m:t>
                        </m:r>
                      </m:sup>
                    </m:sSup>
                  </m:oMath>
                </a14:m>
                <a:endParaRPr lang="en-GB" dirty="0"/>
              </a:p>
            </p:txBody>
          </p:sp>
        </mc:Choice>
        <mc:Fallback xmlns="">
          <p:sp>
            <p:nvSpPr>
              <p:cNvPr id="2" name="Titolo 1">
                <a:extLst>
                  <a:ext uri="{FF2B5EF4-FFF2-40B4-BE49-F238E27FC236}">
                    <a16:creationId xmlns:a16="http://schemas.microsoft.com/office/drawing/2014/main" id="{BEC487C4-78E7-FC3F-FA11-6F0499628AD7}"/>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GB">
                    <a:noFill/>
                  </a:rPr>
                  <a:t> </a:t>
                </a:r>
              </a:p>
            </p:txBody>
          </p:sp>
        </mc:Fallback>
      </mc:AlternateContent>
      <p:sp>
        <p:nvSpPr>
          <p:cNvPr id="3" name="Segnaposto contenuto 2">
            <a:extLst>
              <a:ext uri="{FF2B5EF4-FFF2-40B4-BE49-F238E27FC236}">
                <a16:creationId xmlns:a16="http://schemas.microsoft.com/office/drawing/2014/main" id="{C7C4656B-DB77-105B-07F6-14E2C0B596EA}"/>
              </a:ext>
            </a:extLst>
          </p:cNvPr>
          <p:cNvSpPr>
            <a:spLocks noGrp="1"/>
          </p:cNvSpPr>
          <p:nvPr>
            <p:ph idx="1"/>
          </p:nvPr>
        </p:nvSpPr>
        <p:spPr/>
        <p:txBody>
          <a:bodyPr/>
          <a:lstStyle/>
          <a:p>
            <a:r>
              <a:rPr lang="it-IT" dirty="0"/>
              <a:t>Nella tesi è stato sperimentato con alcuni casi d’uso (BFS)</a:t>
            </a:r>
          </a:p>
          <a:p>
            <a:pPr lvl="1"/>
            <a:r>
              <a:rPr lang="it-IT" dirty="0"/>
              <a:t>Utilizzo tramite codice safe</a:t>
            </a:r>
          </a:p>
          <a:p>
            <a:pPr lvl="1"/>
            <a:r>
              <a:rPr lang="it-IT" dirty="0"/>
              <a:t>Utilizzo tramite codice unsafe</a:t>
            </a:r>
          </a:p>
        </p:txBody>
      </p:sp>
      <p:pic>
        <p:nvPicPr>
          <p:cNvPr id="4" name="Segnaposto contenuto 6">
            <a:extLst>
              <a:ext uri="{FF2B5EF4-FFF2-40B4-BE49-F238E27FC236}">
                <a16:creationId xmlns:a16="http://schemas.microsoft.com/office/drawing/2014/main" id="{6D437373-32C1-D009-23DF-BB5AAE3689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9892" y="3429000"/>
            <a:ext cx="9452215" cy="2747963"/>
          </a:xfrm>
          <a:prstGeom prst="rect">
            <a:avLst/>
          </a:prstGeom>
        </p:spPr>
      </p:pic>
      <p:pic>
        <p:nvPicPr>
          <p:cNvPr id="6" name="Immagine 5">
            <a:extLst>
              <a:ext uri="{FF2B5EF4-FFF2-40B4-BE49-F238E27FC236}">
                <a16:creationId xmlns:a16="http://schemas.microsoft.com/office/drawing/2014/main" id="{7E63EFEC-9F59-6766-E6A1-4EAB315BFE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00" y="50800"/>
            <a:ext cx="697758" cy="711200"/>
          </a:xfrm>
          <a:prstGeom prst="rect">
            <a:avLst/>
          </a:prstGeom>
        </p:spPr>
      </p:pic>
    </p:spTree>
    <p:extLst>
      <p:ext uri="{BB962C8B-B14F-4D97-AF65-F5344CB8AC3E}">
        <p14:creationId xmlns:p14="http://schemas.microsoft.com/office/powerpoint/2010/main" val="4477390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FED627-4B20-F128-070E-7A2BFB02D163}"/>
              </a:ext>
            </a:extLst>
          </p:cNvPr>
          <p:cNvSpPr>
            <a:spLocks noGrp="1"/>
          </p:cNvSpPr>
          <p:nvPr>
            <p:ph type="title"/>
          </p:nvPr>
        </p:nvSpPr>
        <p:spPr/>
        <p:txBody>
          <a:bodyPr/>
          <a:lstStyle/>
          <a:p>
            <a:pPr algn="ctr"/>
            <a:r>
              <a:rPr lang="it-IT" dirty="0"/>
              <a:t>Valutazione</a:t>
            </a:r>
            <a:endParaRPr lang="en-GB" dirty="0"/>
          </a:p>
        </p:txBody>
      </p:sp>
      <p:sp>
        <p:nvSpPr>
          <p:cNvPr id="3" name="Segnaposto contenuto 2">
            <a:extLst>
              <a:ext uri="{FF2B5EF4-FFF2-40B4-BE49-F238E27FC236}">
                <a16:creationId xmlns:a16="http://schemas.microsoft.com/office/drawing/2014/main" id="{E9FC8C33-D302-EC8F-806A-0516E4749CE7}"/>
              </a:ext>
            </a:extLst>
          </p:cNvPr>
          <p:cNvSpPr>
            <a:spLocks noGrp="1"/>
          </p:cNvSpPr>
          <p:nvPr>
            <p:ph idx="1"/>
          </p:nvPr>
        </p:nvSpPr>
        <p:spPr>
          <a:xfrm>
            <a:off x="838200" y="1601339"/>
            <a:ext cx="10515600" cy="4351338"/>
          </a:xfrm>
        </p:spPr>
        <p:txBody>
          <a:bodyPr>
            <a:normAutofit/>
          </a:bodyPr>
          <a:lstStyle/>
          <a:p>
            <a:pPr marL="0" indent="0">
              <a:buNone/>
            </a:pPr>
            <a:r>
              <a:rPr lang="it-IT" dirty="0" err="1"/>
              <a:t>Pros</a:t>
            </a:r>
            <a:r>
              <a:rPr lang="it-IT" dirty="0"/>
              <a:t>:</a:t>
            </a:r>
          </a:p>
          <a:p>
            <a:r>
              <a:rPr lang="it-IT" dirty="0"/>
              <a:t>Bassi costi di esecuzione </a:t>
            </a:r>
          </a:p>
          <a:p>
            <a:r>
              <a:rPr lang="it-IT" dirty="0"/>
              <a:t>Ottimizzazione della memoria (generazioni)</a:t>
            </a:r>
          </a:p>
          <a:p>
            <a:r>
              <a:rPr lang="it-IT" dirty="0"/>
              <a:t>Un’unica soluzione per single-thread e multi-thread</a:t>
            </a:r>
          </a:p>
          <a:p>
            <a:pPr marL="0" indent="0">
              <a:buNone/>
            </a:pPr>
            <a:endParaRPr lang="it-IT" dirty="0"/>
          </a:p>
          <a:p>
            <a:pPr marL="0" indent="0">
              <a:buNone/>
            </a:pPr>
            <a:r>
              <a:rPr lang="it-IT" dirty="0"/>
              <a:t>Cons:</a:t>
            </a:r>
          </a:p>
          <a:p>
            <a:r>
              <a:rPr lang="it-IT" dirty="0"/>
              <a:t>Non è possibile eliminare nodi singolarmente</a:t>
            </a:r>
          </a:p>
          <a:p>
            <a:r>
              <a:rPr lang="it-IT" dirty="0"/>
              <a:t>L’utilizzo in ambito multi-thread ha dei limiti</a:t>
            </a:r>
            <a:endParaRPr lang="en-GB" dirty="0"/>
          </a:p>
        </p:txBody>
      </p:sp>
      <p:pic>
        <p:nvPicPr>
          <p:cNvPr id="5" name="Immagine 4">
            <a:extLst>
              <a:ext uri="{FF2B5EF4-FFF2-40B4-BE49-F238E27FC236}">
                <a16:creationId xmlns:a16="http://schemas.microsoft.com/office/drawing/2014/main" id="{41084A19-4A07-2053-2AA2-C324B4133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50800"/>
            <a:ext cx="697758" cy="711200"/>
          </a:xfrm>
          <a:prstGeom prst="rect">
            <a:avLst/>
          </a:prstGeom>
        </p:spPr>
      </p:pic>
    </p:spTree>
    <p:extLst>
      <p:ext uri="{BB962C8B-B14F-4D97-AF65-F5344CB8AC3E}">
        <p14:creationId xmlns:p14="http://schemas.microsoft.com/office/powerpoint/2010/main" val="32817653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CEA4DF-1DA9-467B-8C76-2134BBD18C28}"/>
              </a:ext>
            </a:extLst>
          </p:cNvPr>
          <p:cNvSpPr>
            <a:spLocks noGrp="1"/>
          </p:cNvSpPr>
          <p:nvPr>
            <p:ph type="title"/>
          </p:nvPr>
        </p:nvSpPr>
        <p:spPr/>
        <p:txBody>
          <a:bodyPr/>
          <a:lstStyle/>
          <a:p>
            <a:pPr algn="ctr"/>
            <a:r>
              <a:rPr lang="it-IT" dirty="0"/>
              <a:t>Conclusioni</a:t>
            </a:r>
            <a:endParaRPr lang="en-GB"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B1208F5-7A98-89E7-6B1C-08B75E2F18EC}"/>
                  </a:ext>
                </a:extLst>
              </p:cNvPr>
              <p:cNvSpPr>
                <a:spLocks noGrp="1"/>
              </p:cNvSpPr>
              <p:nvPr>
                <p:ph idx="1"/>
              </p:nvPr>
            </p:nvSpPr>
            <p:spPr>
              <a:xfrm>
                <a:off x="287020" y="1690688"/>
                <a:ext cx="11617960" cy="4351338"/>
              </a:xfrm>
            </p:spPr>
            <p:txBody>
              <a:bodyPr/>
              <a:lstStyle/>
              <a:p>
                <a:r>
                  <a:rPr lang="it-IT" dirty="0"/>
                  <a:t>Non è stata effettuata una dimostrazione formale della correttezza         (memory safety) per </a:t>
                </a:r>
                <a14:m>
                  <m:oMath xmlns:m="http://schemas.openxmlformats.org/officeDocument/2006/math">
                    <m:sSup>
                      <m:sSupPr>
                        <m:ctrlPr>
                          <a:rPr lang="it-IT" i="1">
                            <a:latin typeface="Cambria Math" panose="02040503050406030204" pitchFamily="18" charset="0"/>
                          </a:rPr>
                        </m:ctrlPr>
                      </m:sSupPr>
                      <m:e>
                        <m:r>
                          <a:rPr lang="it-IT" i="1">
                            <a:latin typeface="Cambria Math" panose="02040503050406030204" pitchFamily="18" charset="0"/>
                          </a:rPr>
                          <m:t>𝐺</m:t>
                        </m:r>
                      </m:e>
                      <m:sup>
                        <m:r>
                          <a:rPr lang="it-IT" i="1">
                            <a:latin typeface="Cambria Math" panose="02040503050406030204" pitchFamily="18" charset="0"/>
                          </a:rPr>
                          <m:t>2</m:t>
                        </m:r>
                      </m:sup>
                    </m:sSup>
                  </m:oMath>
                </a14:m>
                <a:endParaRPr lang="it-IT" dirty="0"/>
              </a:p>
              <a:p>
                <a:pPr lvl="1"/>
                <a:r>
                  <a:rPr lang="it-IT" dirty="0"/>
                  <a:t>Il </a:t>
                </a:r>
                <a:r>
                  <a:rPr lang="it-IT" dirty="0" err="1"/>
                  <a:t>proof</a:t>
                </a:r>
                <a:r>
                  <a:rPr lang="it-IT" dirty="0"/>
                  <a:t> </a:t>
                </a:r>
                <a:r>
                  <a:rPr lang="it-IT" dirty="0" err="1"/>
                  <a:t>assistant</a:t>
                </a:r>
                <a:r>
                  <a:rPr lang="it-IT" dirty="0"/>
                  <a:t> </a:t>
                </a:r>
                <a:r>
                  <a:rPr lang="it-IT" dirty="0" err="1"/>
                  <a:t>RustBelt</a:t>
                </a:r>
                <a:r>
                  <a:rPr lang="it-IT" dirty="0"/>
                  <a:t> (estensione di </a:t>
                </a:r>
                <a:r>
                  <a:rPr lang="it-IT" dirty="0" err="1"/>
                  <a:t>Coq</a:t>
                </a:r>
                <a:r>
                  <a:rPr lang="it-IT" dirty="0"/>
                  <a:t>) è lo strumento naturale per effettuare questo tipo di dimostrazioni per Rust</a:t>
                </a:r>
              </a:p>
              <a:p>
                <a:r>
                  <a:rPr lang="it-IT" dirty="0"/>
                  <a:t>La versione di </a:t>
                </a:r>
                <a14:m>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𝐺</m:t>
                        </m:r>
                      </m:e>
                      <m:sup>
                        <m:r>
                          <a:rPr lang="it-IT" b="0" i="1" smtClean="0">
                            <a:latin typeface="Cambria Math" panose="02040503050406030204" pitchFamily="18" charset="0"/>
                          </a:rPr>
                          <m:t>2</m:t>
                        </m:r>
                      </m:sup>
                    </m:sSup>
                  </m:oMath>
                </a14:m>
                <a:r>
                  <a:rPr lang="it-IT" b="0" dirty="0"/>
                  <a:t> proposta può operare solo su grafi di un solo tipo</a:t>
                </a:r>
              </a:p>
              <a:p>
                <a:pPr lvl="1"/>
                <a:r>
                  <a:rPr lang="it-IT" dirty="0"/>
                  <a:t>È possibile estendere la versione in modo da poter gestire grafi con nodi di tipo diverso</a:t>
                </a:r>
                <a:endParaRPr lang="it-IT" b="0" dirty="0"/>
              </a:p>
              <a:p>
                <a:endParaRPr lang="it-IT" dirty="0"/>
              </a:p>
              <a:p>
                <a:pPr marL="0" indent="0">
                  <a:buNone/>
                </a:pPr>
                <a:r>
                  <a:rPr lang="it-IT" dirty="0"/>
                  <a:t> </a:t>
                </a:r>
                <a:endParaRPr lang="en-GB" dirty="0"/>
              </a:p>
            </p:txBody>
          </p:sp>
        </mc:Choice>
        <mc:Fallback xmlns="">
          <p:sp>
            <p:nvSpPr>
              <p:cNvPr id="3" name="Segnaposto contenuto 2">
                <a:extLst>
                  <a:ext uri="{FF2B5EF4-FFF2-40B4-BE49-F238E27FC236}">
                    <a16:creationId xmlns:a16="http://schemas.microsoft.com/office/drawing/2014/main" id="{2B1208F5-7A98-89E7-6B1C-08B75E2F18EC}"/>
                  </a:ext>
                </a:extLst>
              </p:cNvPr>
              <p:cNvSpPr>
                <a:spLocks noGrp="1" noRot="1" noChangeAspect="1" noMove="1" noResize="1" noEditPoints="1" noAdjustHandles="1" noChangeArrowheads="1" noChangeShapeType="1" noTextEdit="1"/>
              </p:cNvSpPr>
              <p:nvPr>
                <p:ph idx="1"/>
              </p:nvPr>
            </p:nvSpPr>
            <p:spPr>
              <a:xfrm>
                <a:off x="287020" y="1690688"/>
                <a:ext cx="11617960" cy="4351338"/>
              </a:xfrm>
              <a:blipFill>
                <a:blip r:embed="rId3"/>
                <a:stretch>
                  <a:fillRect l="-944" t="-2241" r="-472"/>
                </a:stretch>
              </a:blipFill>
            </p:spPr>
            <p:txBody>
              <a:bodyPr/>
              <a:lstStyle/>
              <a:p>
                <a:r>
                  <a:rPr lang="en-GB">
                    <a:noFill/>
                  </a:rPr>
                  <a:t> </a:t>
                </a:r>
              </a:p>
            </p:txBody>
          </p:sp>
        </mc:Fallback>
      </mc:AlternateContent>
      <p:pic>
        <p:nvPicPr>
          <p:cNvPr id="5" name="Immagine 4">
            <a:extLst>
              <a:ext uri="{FF2B5EF4-FFF2-40B4-BE49-F238E27FC236}">
                <a16:creationId xmlns:a16="http://schemas.microsoft.com/office/drawing/2014/main" id="{DF9F8F3E-0577-C928-4C8D-B4C0CC32E0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 y="50800"/>
            <a:ext cx="697758" cy="711200"/>
          </a:xfrm>
          <a:prstGeom prst="rect">
            <a:avLst/>
          </a:prstGeom>
        </p:spPr>
      </p:pic>
    </p:spTree>
    <p:extLst>
      <p:ext uri="{BB962C8B-B14F-4D97-AF65-F5344CB8AC3E}">
        <p14:creationId xmlns:p14="http://schemas.microsoft.com/office/powerpoint/2010/main" val="24632465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FD8E81-77BD-3CE9-A1E3-85B385C50A69}"/>
              </a:ext>
            </a:extLst>
          </p:cNvPr>
          <p:cNvSpPr>
            <a:spLocks noGrp="1"/>
          </p:cNvSpPr>
          <p:nvPr>
            <p:ph type="title"/>
          </p:nvPr>
        </p:nvSpPr>
        <p:spPr>
          <a:xfrm>
            <a:off x="838200" y="2766218"/>
            <a:ext cx="10515600" cy="1325563"/>
          </a:xfrm>
        </p:spPr>
        <p:txBody>
          <a:bodyPr/>
          <a:lstStyle/>
          <a:p>
            <a:pPr algn="ctr"/>
            <a:r>
              <a:rPr lang="it-IT" b="1" dirty="0"/>
              <a:t>Grazie per l’attenzione!</a:t>
            </a:r>
            <a:endParaRPr lang="en-GB" b="1" dirty="0"/>
          </a:p>
        </p:txBody>
      </p:sp>
      <p:pic>
        <p:nvPicPr>
          <p:cNvPr id="4" name="Immagine 3">
            <a:extLst>
              <a:ext uri="{FF2B5EF4-FFF2-40B4-BE49-F238E27FC236}">
                <a16:creationId xmlns:a16="http://schemas.microsoft.com/office/drawing/2014/main" id="{D99B16E1-46A1-09A9-C276-BC1DD9515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 y="50800"/>
            <a:ext cx="697758" cy="711200"/>
          </a:xfrm>
          <a:prstGeom prst="rect">
            <a:avLst/>
          </a:prstGeom>
        </p:spPr>
      </p:pic>
    </p:spTree>
    <p:extLst>
      <p:ext uri="{BB962C8B-B14F-4D97-AF65-F5344CB8AC3E}">
        <p14:creationId xmlns:p14="http://schemas.microsoft.com/office/powerpoint/2010/main" val="246484643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63F76B-ACCC-9E4B-E312-074EFFD051F5}"/>
              </a:ext>
            </a:extLst>
          </p:cNvPr>
          <p:cNvSpPr>
            <a:spLocks noGrp="1"/>
          </p:cNvSpPr>
          <p:nvPr>
            <p:ph type="title"/>
          </p:nvPr>
        </p:nvSpPr>
        <p:spPr/>
        <p:txBody>
          <a:bodyPr/>
          <a:lstStyle/>
          <a:p>
            <a:pPr algn="ctr"/>
            <a:r>
              <a:rPr lang="it-IT" dirty="0"/>
              <a:t>Sommario</a:t>
            </a:r>
            <a:endParaRPr lang="en-GB" dirty="0"/>
          </a:p>
        </p:txBody>
      </p:sp>
      <p:sp>
        <p:nvSpPr>
          <p:cNvPr id="4" name="Segnaposto contenuto 3">
            <a:extLst>
              <a:ext uri="{FF2B5EF4-FFF2-40B4-BE49-F238E27FC236}">
                <a16:creationId xmlns:a16="http://schemas.microsoft.com/office/drawing/2014/main" id="{D8909CD0-46CE-EA9C-2D0C-E9159F834D3C}"/>
              </a:ext>
            </a:extLst>
          </p:cNvPr>
          <p:cNvSpPr txBox="1">
            <a:spLocks noGrp="1"/>
          </p:cNvSpPr>
          <p:nvPr>
            <p:ph idx="1"/>
          </p:nvPr>
        </p:nvSpPr>
        <p:spPr>
          <a:xfrm>
            <a:off x="838200" y="1825625"/>
            <a:ext cx="10515600" cy="2544286"/>
          </a:xfrm>
          <a:prstGeom prst="rect">
            <a:avLst/>
          </a:prstGeom>
          <a:noFill/>
        </p:spPr>
        <p:txBody>
          <a:bodyPr wrap="square">
            <a:spAutoFit/>
          </a:bodyPr>
          <a:lstStyle/>
          <a:p>
            <a:pPr marL="514350" indent="-514350">
              <a:buFont typeface="+mj-lt"/>
              <a:buAutoNum type="arabicPeriod"/>
            </a:pPr>
            <a:r>
              <a:rPr lang="it-IT" b="1" dirty="0"/>
              <a:t>Memory safe programming in Rust: Ownership e borrowing</a:t>
            </a:r>
          </a:p>
          <a:p>
            <a:pPr marL="514350" indent="-514350">
              <a:buFont typeface="+mj-lt"/>
              <a:buAutoNum type="arabicPeriod"/>
            </a:pPr>
            <a:r>
              <a:rPr lang="it-IT" b="1" dirty="0"/>
              <a:t>Controlli statici usando i Lifetimes</a:t>
            </a:r>
          </a:p>
          <a:p>
            <a:pPr marL="514350" indent="-514350">
              <a:buFont typeface="+mj-lt"/>
              <a:buAutoNum type="arabicPeriod"/>
            </a:pPr>
            <a:r>
              <a:rPr lang="it-IT" b="1" dirty="0"/>
              <a:t>La pragmatica dei puntatori: Smart pointers</a:t>
            </a:r>
          </a:p>
          <a:p>
            <a:pPr marL="514350" indent="-514350">
              <a:buFont typeface="+mj-lt"/>
              <a:buAutoNum type="arabicPeriod"/>
            </a:pPr>
            <a:r>
              <a:rPr lang="it-IT" b="1" dirty="0"/>
              <a:t>Un caso di studio: GhostCell</a:t>
            </a:r>
          </a:p>
          <a:p>
            <a:pPr marL="514350" indent="-514350">
              <a:buFont typeface="+mj-lt"/>
              <a:buAutoNum type="arabicPeriod"/>
            </a:pPr>
            <a:r>
              <a:rPr lang="it-IT" b="1" dirty="0"/>
              <a:t>Uno smart pointer originale: GenerationalGraph</a:t>
            </a:r>
          </a:p>
        </p:txBody>
      </p:sp>
      <p:pic>
        <p:nvPicPr>
          <p:cNvPr id="5" name="Immagine 4">
            <a:extLst>
              <a:ext uri="{FF2B5EF4-FFF2-40B4-BE49-F238E27FC236}">
                <a16:creationId xmlns:a16="http://schemas.microsoft.com/office/drawing/2014/main" id="{0ACF2774-6949-219C-DEC0-0FB74F886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50800"/>
            <a:ext cx="697758" cy="711200"/>
          </a:xfrm>
          <a:prstGeom prst="rect">
            <a:avLst/>
          </a:prstGeom>
        </p:spPr>
      </p:pic>
    </p:spTree>
    <p:extLst>
      <p:ext uri="{BB962C8B-B14F-4D97-AF65-F5344CB8AC3E}">
        <p14:creationId xmlns:p14="http://schemas.microsoft.com/office/powerpoint/2010/main" val="2739632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466B18-1AB4-A7D3-2DE5-375439CF51E4}"/>
              </a:ext>
            </a:extLst>
          </p:cNvPr>
          <p:cNvSpPr>
            <a:spLocks noGrp="1"/>
          </p:cNvSpPr>
          <p:nvPr>
            <p:ph type="title"/>
          </p:nvPr>
        </p:nvSpPr>
        <p:spPr/>
        <p:txBody>
          <a:bodyPr/>
          <a:lstStyle/>
          <a:p>
            <a:pPr algn="ctr"/>
            <a:r>
              <a:rPr lang="it-IT" dirty="0"/>
              <a:t>Rust</a:t>
            </a:r>
            <a:endParaRPr lang="en-GB" dirty="0"/>
          </a:p>
        </p:txBody>
      </p:sp>
      <p:sp>
        <p:nvSpPr>
          <p:cNvPr id="3" name="Segnaposto contenuto 2">
            <a:extLst>
              <a:ext uri="{FF2B5EF4-FFF2-40B4-BE49-F238E27FC236}">
                <a16:creationId xmlns:a16="http://schemas.microsoft.com/office/drawing/2014/main" id="{70079CBE-6C7B-22BD-1F43-A35365051B30}"/>
              </a:ext>
            </a:extLst>
          </p:cNvPr>
          <p:cNvSpPr>
            <a:spLocks noGrp="1"/>
          </p:cNvSpPr>
          <p:nvPr>
            <p:ph idx="1"/>
          </p:nvPr>
        </p:nvSpPr>
        <p:spPr>
          <a:xfrm>
            <a:off x="190500" y="1591945"/>
            <a:ext cx="11811000" cy="4341495"/>
          </a:xfrm>
        </p:spPr>
        <p:txBody>
          <a:bodyPr/>
          <a:lstStyle/>
          <a:p>
            <a:r>
              <a:rPr lang="it-IT" dirty="0"/>
              <a:t>Linguaggio multi-paradigma per programmazione di sistema</a:t>
            </a:r>
          </a:p>
          <a:p>
            <a:pPr lvl="1"/>
            <a:r>
              <a:rPr lang="en-GB" dirty="0" err="1"/>
              <a:t>Velocità</a:t>
            </a:r>
            <a:r>
              <a:rPr lang="en-GB" dirty="0"/>
              <a:t> e </a:t>
            </a:r>
            <a:r>
              <a:rPr lang="en-GB" dirty="0" err="1"/>
              <a:t>efficienza</a:t>
            </a:r>
            <a:r>
              <a:rPr lang="en-GB" dirty="0"/>
              <a:t> di </a:t>
            </a:r>
            <a:r>
              <a:rPr lang="en-GB" dirty="0" err="1"/>
              <a:t>esecuzione</a:t>
            </a:r>
            <a:r>
              <a:rPr lang="en-GB" dirty="0"/>
              <a:t> </a:t>
            </a:r>
            <a:r>
              <a:rPr lang="en-GB" dirty="0" err="1"/>
              <a:t>paragonabili</a:t>
            </a:r>
            <a:r>
              <a:rPr lang="en-GB" dirty="0"/>
              <a:t> a C/C++</a:t>
            </a:r>
          </a:p>
          <a:p>
            <a:r>
              <a:rPr lang="en-GB" dirty="0" err="1"/>
              <a:t>Supporto</a:t>
            </a:r>
            <a:r>
              <a:rPr lang="en-GB" dirty="0"/>
              <a:t> al multi-threading</a:t>
            </a:r>
          </a:p>
          <a:p>
            <a:r>
              <a:rPr lang="en-GB" dirty="0"/>
              <a:t>Type system </a:t>
            </a:r>
            <a:r>
              <a:rPr lang="en-GB" dirty="0" err="1"/>
              <a:t>statico</a:t>
            </a:r>
            <a:r>
              <a:rPr lang="en-GB" dirty="0"/>
              <a:t> </a:t>
            </a:r>
            <a:r>
              <a:rPr lang="en-GB" dirty="0" err="1"/>
              <a:t>progettato</a:t>
            </a:r>
            <a:r>
              <a:rPr lang="en-GB" dirty="0"/>
              <a:t> per </a:t>
            </a:r>
            <a:r>
              <a:rPr lang="en-GB" dirty="0" err="1"/>
              <a:t>garantire</a:t>
            </a:r>
            <a:r>
              <a:rPr lang="en-GB" dirty="0"/>
              <a:t> la memory safety</a:t>
            </a:r>
          </a:p>
          <a:p>
            <a:pPr lvl="1"/>
            <a:r>
              <a:rPr lang="en-GB" dirty="0"/>
              <a:t>Ownership: Un </a:t>
            </a:r>
            <a:r>
              <a:rPr lang="en-GB" dirty="0" err="1"/>
              <a:t>unico</a:t>
            </a:r>
            <a:r>
              <a:rPr lang="en-GB" dirty="0"/>
              <a:t> owner con </a:t>
            </a:r>
            <a:r>
              <a:rPr lang="en-GB" dirty="0" err="1"/>
              <a:t>semantica</a:t>
            </a:r>
            <a:r>
              <a:rPr lang="en-GB" dirty="0"/>
              <a:t> per </a:t>
            </a:r>
            <a:r>
              <a:rPr lang="en-GB" dirty="0" err="1"/>
              <a:t>spostamento</a:t>
            </a:r>
            <a:r>
              <a:rPr lang="en-GB" dirty="0"/>
              <a:t> (by Move)</a:t>
            </a:r>
          </a:p>
          <a:p>
            <a:pPr lvl="1"/>
            <a:r>
              <a:rPr lang="en-GB" dirty="0"/>
              <a:t>Borrowing: </a:t>
            </a:r>
            <a:r>
              <a:rPr lang="en-GB" dirty="0" err="1"/>
              <a:t>Prestito</a:t>
            </a:r>
            <a:r>
              <a:rPr lang="en-GB" dirty="0"/>
              <a:t> </a:t>
            </a:r>
            <a:r>
              <a:rPr lang="en-GB" dirty="0" err="1"/>
              <a:t>temporaneo</a:t>
            </a:r>
            <a:r>
              <a:rPr lang="en-GB" dirty="0"/>
              <a:t> di un </a:t>
            </a:r>
            <a:r>
              <a:rPr lang="en-GB" dirty="0" err="1"/>
              <a:t>dato</a:t>
            </a:r>
            <a:r>
              <a:rPr lang="en-GB" dirty="0"/>
              <a:t> </a:t>
            </a:r>
            <a:r>
              <a:rPr lang="en-GB" dirty="0" err="1"/>
              <a:t>mutabile</a:t>
            </a:r>
            <a:r>
              <a:rPr lang="en-GB" dirty="0"/>
              <a:t>/</a:t>
            </a:r>
            <a:r>
              <a:rPr lang="en-GB" dirty="0" err="1"/>
              <a:t>immutabile</a:t>
            </a:r>
            <a:r>
              <a:rPr lang="en-GB" dirty="0"/>
              <a:t> </a:t>
            </a:r>
          </a:p>
          <a:p>
            <a:pPr lvl="1"/>
            <a:r>
              <a:rPr lang="en-GB" dirty="0"/>
              <a:t>AXM (Aliasing </a:t>
            </a:r>
            <a:r>
              <a:rPr lang="en-GB" dirty="0" err="1"/>
              <a:t>Xor</a:t>
            </a:r>
            <a:r>
              <a:rPr lang="en-GB" dirty="0"/>
              <a:t> Mutability): 1 accesso in </a:t>
            </a:r>
            <a:r>
              <a:rPr lang="en-GB" dirty="0" err="1"/>
              <a:t>lettura</a:t>
            </a:r>
            <a:r>
              <a:rPr lang="en-GB" dirty="0"/>
              <a:t> e </a:t>
            </a:r>
            <a:r>
              <a:rPr lang="en-GB" dirty="0" err="1"/>
              <a:t>scrittura</a:t>
            </a:r>
            <a:r>
              <a:rPr lang="en-GB" dirty="0"/>
              <a:t> </a:t>
            </a:r>
            <a:r>
              <a:rPr lang="en-GB" b="1" dirty="0" err="1"/>
              <a:t>xor</a:t>
            </a:r>
            <a:r>
              <a:rPr lang="en-GB" b="1" dirty="0"/>
              <a:t> </a:t>
            </a:r>
            <a:r>
              <a:rPr lang="en-GB" dirty="0"/>
              <a:t>N </a:t>
            </a:r>
            <a:r>
              <a:rPr lang="en-GB" dirty="0" err="1"/>
              <a:t>accessi</a:t>
            </a:r>
            <a:r>
              <a:rPr lang="en-GB" dirty="0"/>
              <a:t> in sola </a:t>
            </a:r>
            <a:r>
              <a:rPr lang="en-GB" dirty="0" err="1"/>
              <a:t>lettura</a:t>
            </a:r>
            <a:endParaRPr lang="en-GB" dirty="0"/>
          </a:p>
          <a:p>
            <a:r>
              <a:rPr lang="en-GB" dirty="0" err="1"/>
              <a:t>Gestione</a:t>
            </a:r>
            <a:r>
              <a:rPr lang="en-GB" dirty="0"/>
              <a:t> heap senza garbage collector</a:t>
            </a:r>
          </a:p>
          <a:p>
            <a:pPr lvl="1"/>
            <a:r>
              <a:rPr lang="it-IT" dirty="0"/>
              <a:t>Rilascio della memoria quando l’owner va out of scope (RAII)</a:t>
            </a:r>
            <a:endParaRPr lang="en-GB" dirty="0"/>
          </a:p>
        </p:txBody>
      </p:sp>
      <p:pic>
        <p:nvPicPr>
          <p:cNvPr id="6" name="Immagine 5">
            <a:extLst>
              <a:ext uri="{FF2B5EF4-FFF2-40B4-BE49-F238E27FC236}">
                <a16:creationId xmlns:a16="http://schemas.microsoft.com/office/drawing/2014/main" id="{01B11531-FF94-9286-BE74-BF2D74F5A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 y="50800"/>
            <a:ext cx="697758" cy="711200"/>
          </a:xfrm>
          <a:prstGeom prst="rect">
            <a:avLst/>
          </a:prstGeom>
        </p:spPr>
      </p:pic>
    </p:spTree>
    <p:extLst>
      <p:ext uri="{BB962C8B-B14F-4D97-AF65-F5344CB8AC3E}">
        <p14:creationId xmlns:p14="http://schemas.microsoft.com/office/powerpoint/2010/main" val="6083411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53C5CC-B70E-BD59-AF02-459A2E1620BB}"/>
              </a:ext>
            </a:extLst>
          </p:cNvPr>
          <p:cNvSpPr>
            <a:spLocks noGrp="1"/>
          </p:cNvSpPr>
          <p:nvPr>
            <p:ph type="title"/>
          </p:nvPr>
        </p:nvSpPr>
        <p:spPr/>
        <p:txBody>
          <a:bodyPr/>
          <a:lstStyle/>
          <a:p>
            <a:pPr algn="ctr"/>
            <a:r>
              <a:rPr lang="it-IT" dirty="0"/>
              <a:t>Lifetimes</a:t>
            </a:r>
            <a:endParaRPr lang="en-GB" dirty="0"/>
          </a:p>
        </p:txBody>
      </p:sp>
      <p:sp>
        <p:nvSpPr>
          <p:cNvPr id="3" name="Segnaposto contenuto 2">
            <a:extLst>
              <a:ext uri="{FF2B5EF4-FFF2-40B4-BE49-F238E27FC236}">
                <a16:creationId xmlns:a16="http://schemas.microsoft.com/office/drawing/2014/main" id="{16E1A1F3-AB57-E069-7A46-ABB9738CDBB4}"/>
              </a:ext>
            </a:extLst>
          </p:cNvPr>
          <p:cNvSpPr>
            <a:spLocks noGrp="1"/>
          </p:cNvSpPr>
          <p:nvPr>
            <p:ph idx="1"/>
          </p:nvPr>
        </p:nvSpPr>
        <p:spPr>
          <a:xfrm>
            <a:off x="365761" y="1825624"/>
            <a:ext cx="11297166" cy="3061336"/>
          </a:xfrm>
        </p:spPr>
        <p:txBody>
          <a:bodyPr>
            <a:normAutofit/>
          </a:bodyPr>
          <a:lstStyle/>
          <a:p>
            <a:r>
              <a:rPr lang="it-IT" dirty="0"/>
              <a:t>Un lifetime identifica la porzione di codice dove un riferimento è valido</a:t>
            </a:r>
          </a:p>
          <a:p>
            <a:r>
              <a:rPr lang="it-IT" dirty="0"/>
              <a:t>Usati dal compilatore per verificare il rispetto della regola AXM </a:t>
            </a:r>
          </a:p>
          <a:p>
            <a:r>
              <a:rPr lang="it-IT" dirty="0"/>
              <a:t>I lifetimes sono denotabili e riferibili esplicitamente nel codice</a:t>
            </a:r>
          </a:p>
          <a:p>
            <a:pPr lvl="1"/>
            <a:r>
              <a:rPr lang="it-IT" dirty="0"/>
              <a:t>Essenziali in strutture (</a:t>
            </a:r>
            <a:r>
              <a:rPr lang="it-IT" dirty="0" err="1"/>
              <a:t>struct</a:t>
            </a:r>
            <a:r>
              <a:rPr lang="it-IT" dirty="0"/>
              <a:t>) e funzioni</a:t>
            </a:r>
          </a:p>
        </p:txBody>
      </p:sp>
      <p:pic>
        <p:nvPicPr>
          <p:cNvPr id="5" name="Immagine 4">
            <a:extLst>
              <a:ext uri="{FF2B5EF4-FFF2-40B4-BE49-F238E27FC236}">
                <a16:creationId xmlns:a16="http://schemas.microsoft.com/office/drawing/2014/main" id="{C9B61523-2D6D-0C7E-67B5-FBCF593E0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1" y="3997285"/>
            <a:ext cx="5342614" cy="2049222"/>
          </a:xfrm>
          <a:prstGeom prst="rect">
            <a:avLst/>
          </a:prstGeom>
        </p:spPr>
      </p:pic>
      <p:pic>
        <p:nvPicPr>
          <p:cNvPr id="7" name="Immagine 6">
            <a:extLst>
              <a:ext uri="{FF2B5EF4-FFF2-40B4-BE49-F238E27FC236}">
                <a16:creationId xmlns:a16="http://schemas.microsoft.com/office/drawing/2014/main" id="{EBA1F514-9A25-EADB-94B5-680A0788C4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0315" y="4065503"/>
            <a:ext cx="5654530" cy="1912786"/>
          </a:xfrm>
          <a:prstGeom prst="rect">
            <a:avLst/>
          </a:prstGeom>
        </p:spPr>
      </p:pic>
      <p:pic>
        <p:nvPicPr>
          <p:cNvPr id="8" name="Immagine 7">
            <a:extLst>
              <a:ext uri="{FF2B5EF4-FFF2-40B4-BE49-F238E27FC236}">
                <a16:creationId xmlns:a16="http://schemas.microsoft.com/office/drawing/2014/main" id="{58CD3700-B56F-43A5-5E54-1B302FB3C8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00" y="50800"/>
            <a:ext cx="697758" cy="711200"/>
          </a:xfrm>
          <a:prstGeom prst="rect">
            <a:avLst/>
          </a:prstGeom>
        </p:spPr>
      </p:pic>
    </p:spTree>
    <p:extLst>
      <p:ext uri="{BB962C8B-B14F-4D97-AF65-F5344CB8AC3E}">
        <p14:creationId xmlns:p14="http://schemas.microsoft.com/office/powerpoint/2010/main" val="2894014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D6EDA874-B797-71B8-C32C-9168CB84C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957" y="3655910"/>
            <a:ext cx="4701947" cy="1295512"/>
          </a:xfrm>
          <a:prstGeom prst="rect">
            <a:avLst/>
          </a:prstGeom>
        </p:spPr>
      </p:pic>
      <p:sp>
        <p:nvSpPr>
          <p:cNvPr id="2" name="Titolo 1">
            <a:extLst>
              <a:ext uri="{FF2B5EF4-FFF2-40B4-BE49-F238E27FC236}">
                <a16:creationId xmlns:a16="http://schemas.microsoft.com/office/drawing/2014/main" id="{151274D5-56E0-2F0A-486B-60DFCA41975C}"/>
              </a:ext>
            </a:extLst>
          </p:cNvPr>
          <p:cNvSpPr>
            <a:spLocks noGrp="1"/>
          </p:cNvSpPr>
          <p:nvPr>
            <p:ph type="title"/>
          </p:nvPr>
        </p:nvSpPr>
        <p:spPr/>
        <p:txBody>
          <a:bodyPr/>
          <a:lstStyle/>
          <a:p>
            <a:pPr algn="ctr"/>
            <a:r>
              <a:rPr lang="it-IT" dirty="0"/>
              <a:t>Strutture dati circolari</a:t>
            </a:r>
            <a:endParaRPr lang="en-GB" dirty="0"/>
          </a:p>
        </p:txBody>
      </p:sp>
      <p:sp>
        <p:nvSpPr>
          <p:cNvPr id="3" name="Segnaposto contenuto 2">
            <a:extLst>
              <a:ext uri="{FF2B5EF4-FFF2-40B4-BE49-F238E27FC236}">
                <a16:creationId xmlns:a16="http://schemas.microsoft.com/office/drawing/2014/main" id="{0C58277F-2EE2-E345-BFEF-3704E9050524}"/>
              </a:ext>
            </a:extLst>
          </p:cNvPr>
          <p:cNvSpPr>
            <a:spLocks noGrp="1"/>
          </p:cNvSpPr>
          <p:nvPr>
            <p:ph idx="1"/>
          </p:nvPr>
        </p:nvSpPr>
        <p:spPr/>
        <p:txBody>
          <a:bodyPr/>
          <a:lstStyle/>
          <a:p>
            <a:r>
              <a:rPr lang="it-IT" dirty="0"/>
              <a:t>È necessario accesso multiplo mutabile per strutture dati circolari</a:t>
            </a:r>
          </a:p>
        </p:txBody>
      </p:sp>
      <p:pic>
        <p:nvPicPr>
          <p:cNvPr id="6" name="Immagine 5">
            <a:extLst>
              <a:ext uri="{FF2B5EF4-FFF2-40B4-BE49-F238E27FC236}">
                <a16:creationId xmlns:a16="http://schemas.microsoft.com/office/drawing/2014/main" id="{F304ED63-C4A5-001F-261B-11B71B2B08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7173" y="4007230"/>
            <a:ext cx="1339893" cy="592873"/>
          </a:xfrm>
          <a:prstGeom prst="rect">
            <a:avLst/>
          </a:prstGeom>
        </p:spPr>
      </p:pic>
      <p:pic>
        <p:nvPicPr>
          <p:cNvPr id="9" name="Immagine 8">
            <a:extLst>
              <a:ext uri="{FF2B5EF4-FFF2-40B4-BE49-F238E27FC236}">
                <a16:creationId xmlns:a16="http://schemas.microsoft.com/office/drawing/2014/main" id="{A43E6577-00EB-9F12-9F90-64D78FAF33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818" y="3655910"/>
            <a:ext cx="1295512" cy="1295512"/>
          </a:xfrm>
          <a:prstGeom prst="rect">
            <a:avLst/>
          </a:prstGeom>
        </p:spPr>
      </p:pic>
      <p:pic>
        <p:nvPicPr>
          <p:cNvPr id="11" name="Immagine 10">
            <a:extLst>
              <a:ext uri="{FF2B5EF4-FFF2-40B4-BE49-F238E27FC236}">
                <a16:creationId xmlns:a16="http://schemas.microsoft.com/office/drawing/2014/main" id="{2E785FD0-49EE-3775-5A4A-8CBEE7F601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5105" y="3596331"/>
            <a:ext cx="4244708" cy="1310754"/>
          </a:xfrm>
          <a:prstGeom prst="rect">
            <a:avLst/>
          </a:prstGeom>
        </p:spPr>
      </p:pic>
      <p:pic>
        <p:nvPicPr>
          <p:cNvPr id="7" name="Immagine 6">
            <a:extLst>
              <a:ext uri="{FF2B5EF4-FFF2-40B4-BE49-F238E27FC236}">
                <a16:creationId xmlns:a16="http://schemas.microsoft.com/office/drawing/2014/main" id="{7AA4CE22-4261-E491-204C-E83D52D9BE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800" y="50800"/>
            <a:ext cx="697758" cy="711200"/>
          </a:xfrm>
          <a:prstGeom prst="rect">
            <a:avLst/>
          </a:prstGeom>
        </p:spPr>
      </p:pic>
    </p:spTree>
    <p:extLst>
      <p:ext uri="{BB962C8B-B14F-4D97-AF65-F5344CB8AC3E}">
        <p14:creationId xmlns:p14="http://schemas.microsoft.com/office/powerpoint/2010/main" val="29053436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E59AC6-9F0F-F5BF-6D45-24821C1FDF4A}"/>
              </a:ext>
            </a:extLst>
          </p:cNvPr>
          <p:cNvSpPr>
            <a:spLocks noGrp="1"/>
          </p:cNvSpPr>
          <p:nvPr>
            <p:ph type="title"/>
          </p:nvPr>
        </p:nvSpPr>
        <p:spPr/>
        <p:txBody>
          <a:bodyPr/>
          <a:lstStyle/>
          <a:p>
            <a:pPr algn="ctr"/>
            <a:r>
              <a:rPr lang="it-IT" dirty="0"/>
              <a:t>Una soluzione: Rust unsafe</a:t>
            </a:r>
            <a:endParaRPr lang="en-GB" dirty="0"/>
          </a:p>
        </p:txBody>
      </p:sp>
      <p:sp>
        <p:nvSpPr>
          <p:cNvPr id="4" name="Segnaposto contenuto 3">
            <a:extLst>
              <a:ext uri="{FF2B5EF4-FFF2-40B4-BE49-F238E27FC236}">
                <a16:creationId xmlns:a16="http://schemas.microsoft.com/office/drawing/2014/main" id="{D061F25A-6A56-64EC-C3B7-A87981B7CE06}"/>
              </a:ext>
            </a:extLst>
          </p:cNvPr>
          <p:cNvSpPr>
            <a:spLocks noGrp="1"/>
          </p:cNvSpPr>
          <p:nvPr>
            <p:ph idx="1"/>
          </p:nvPr>
        </p:nvSpPr>
        <p:spPr/>
        <p:txBody>
          <a:bodyPr/>
          <a:lstStyle/>
          <a:p>
            <a:r>
              <a:rPr lang="it-IT" dirty="0"/>
              <a:t>Dereferenziazione e casting di puntatori</a:t>
            </a:r>
          </a:p>
          <a:p>
            <a:pPr lvl="1"/>
            <a:r>
              <a:rPr lang="it-IT" dirty="0"/>
              <a:t>Non hanno un lifetime associato</a:t>
            </a:r>
          </a:p>
          <a:p>
            <a:pPr lvl="1"/>
            <a:r>
              <a:rPr lang="it-IT" dirty="0"/>
              <a:t>Non sono soggetti al controllo dell’</a:t>
            </a:r>
            <a:r>
              <a:rPr lang="it-IT" dirty="0" err="1"/>
              <a:t>aliasing</a:t>
            </a:r>
            <a:endParaRPr lang="it-IT" dirty="0"/>
          </a:p>
          <a:p>
            <a:endParaRPr lang="en-GB" dirty="0"/>
          </a:p>
        </p:txBody>
      </p:sp>
      <p:pic>
        <p:nvPicPr>
          <p:cNvPr id="5" name="Immagine 4">
            <a:extLst>
              <a:ext uri="{FF2B5EF4-FFF2-40B4-BE49-F238E27FC236}">
                <a16:creationId xmlns:a16="http://schemas.microsoft.com/office/drawing/2014/main" id="{92E7181B-CB9C-7F40-509A-EFD5C0074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1300" y="4001294"/>
            <a:ext cx="3909399" cy="1333616"/>
          </a:xfrm>
          <a:prstGeom prst="rect">
            <a:avLst/>
          </a:prstGeom>
        </p:spPr>
      </p:pic>
      <p:pic>
        <p:nvPicPr>
          <p:cNvPr id="7" name="Immagine 6">
            <a:extLst>
              <a:ext uri="{FF2B5EF4-FFF2-40B4-BE49-F238E27FC236}">
                <a16:creationId xmlns:a16="http://schemas.microsoft.com/office/drawing/2014/main" id="{7682A626-5602-C734-F236-98A4252104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 y="50800"/>
            <a:ext cx="697758" cy="711200"/>
          </a:xfrm>
          <a:prstGeom prst="rect">
            <a:avLst/>
          </a:prstGeom>
        </p:spPr>
      </p:pic>
    </p:spTree>
    <p:extLst>
      <p:ext uri="{BB962C8B-B14F-4D97-AF65-F5344CB8AC3E}">
        <p14:creationId xmlns:p14="http://schemas.microsoft.com/office/powerpoint/2010/main" val="1312263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182233-A70E-FF8C-5C9F-01638421AD43}"/>
              </a:ext>
            </a:extLst>
          </p:cNvPr>
          <p:cNvSpPr>
            <a:spLocks noGrp="1"/>
          </p:cNvSpPr>
          <p:nvPr>
            <p:ph type="title"/>
          </p:nvPr>
        </p:nvSpPr>
        <p:spPr/>
        <p:txBody>
          <a:bodyPr/>
          <a:lstStyle/>
          <a:p>
            <a:pPr algn="ctr"/>
            <a:r>
              <a:rPr lang="it-IT" dirty="0"/>
              <a:t>La soluzione safe: Smart pointers</a:t>
            </a:r>
            <a:endParaRPr lang="en-GB" dirty="0"/>
          </a:p>
        </p:txBody>
      </p:sp>
      <p:sp>
        <p:nvSpPr>
          <p:cNvPr id="3" name="Segnaposto contenuto 2">
            <a:extLst>
              <a:ext uri="{FF2B5EF4-FFF2-40B4-BE49-F238E27FC236}">
                <a16:creationId xmlns:a16="http://schemas.microsoft.com/office/drawing/2014/main" id="{E352460B-DF50-D9A0-E530-67F192F8A681}"/>
              </a:ext>
            </a:extLst>
          </p:cNvPr>
          <p:cNvSpPr>
            <a:spLocks noGrp="1"/>
          </p:cNvSpPr>
          <p:nvPr>
            <p:ph idx="1"/>
          </p:nvPr>
        </p:nvSpPr>
        <p:spPr>
          <a:xfrm>
            <a:off x="730184" y="1825625"/>
            <a:ext cx="10731631" cy="4351338"/>
          </a:xfrm>
        </p:spPr>
        <p:txBody>
          <a:bodyPr/>
          <a:lstStyle/>
          <a:p>
            <a:r>
              <a:rPr lang="it-IT" dirty="0"/>
              <a:t>Strutture che gestiscono una zona di memoria</a:t>
            </a:r>
          </a:p>
          <a:p>
            <a:r>
              <a:rPr lang="it-IT" dirty="0"/>
              <a:t>Garantiscono la memory safety confinando l’uso di codice unsafe</a:t>
            </a:r>
          </a:p>
          <a:p>
            <a:r>
              <a:rPr lang="it-IT" dirty="0"/>
              <a:t>Rc/</a:t>
            </a:r>
            <a:r>
              <a:rPr lang="it-IT" dirty="0" err="1"/>
              <a:t>Arc</a:t>
            </a:r>
            <a:r>
              <a:rPr lang="it-IT" dirty="0"/>
              <a:t> (reference counter): accesso multiplo immutabile</a:t>
            </a:r>
          </a:p>
          <a:p>
            <a:r>
              <a:rPr lang="it-IT" dirty="0" err="1"/>
              <a:t>RefCell</a:t>
            </a:r>
            <a:r>
              <a:rPr lang="it-IT" dirty="0"/>
              <a:t>/</a:t>
            </a:r>
            <a:r>
              <a:rPr lang="it-IT" dirty="0" err="1"/>
              <a:t>Mutex</a:t>
            </a:r>
            <a:r>
              <a:rPr lang="it-IT" dirty="0"/>
              <a:t>: interior mutability</a:t>
            </a:r>
          </a:p>
        </p:txBody>
      </p:sp>
      <p:sp>
        <p:nvSpPr>
          <p:cNvPr id="5" name="CasellaDiTesto 4">
            <a:extLst>
              <a:ext uri="{FF2B5EF4-FFF2-40B4-BE49-F238E27FC236}">
                <a16:creationId xmlns:a16="http://schemas.microsoft.com/office/drawing/2014/main" id="{7522C6A8-DAE5-3DA6-4AF1-9E2E287FE5F7}"/>
              </a:ext>
            </a:extLst>
          </p:cNvPr>
          <p:cNvSpPr txBox="1"/>
          <p:nvPr/>
        </p:nvSpPr>
        <p:spPr>
          <a:xfrm>
            <a:off x="631117" y="4206138"/>
            <a:ext cx="1483360" cy="369332"/>
          </a:xfrm>
          <a:prstGeom prst="rect">
            <a:avLst/>
          </a:prstGeom>
          <a:noFill/>
        </p:spPr>
        <p:txBody>
          <a:bodyPr wrap="square">
            <a:spAutoFit/>
          </a:bodyPr>
          <a:lstStyle/>
          <a:p>
            <a:r>
              <a:rPr lang="it-IT" b="1" dirty="0"/>
              <a:t>Single-Thread</a:t>
            </a:r>
            <a:endParaRPr lang="en-GB" b="1" dirty="0"/>
          </a:p>
        </p:txBody>
      </p:sp>
      <p:sp>
        <p:nvSpPr>
          <p:cNvPr id="6" name="CasellaDiTesto 5">
            <a:extLst>
              <a:ext uri="{FF2B5EF4-FFF2-40B4-BE49-F238E27FC236}">
                <a16:creationId xmlns:a16="http://schemas.microsoft.com/office/drawing/2014/main" id="{77B011FA-139A-EF4A-22C6-F3BB5B52F5E2}"/>
              </a:ext>
            </a:extLst>
          </p:cNvPr>
          <p:cNvSpPr txBox="1"/>
          <p:nvPr/>
        </p:nvSpPr>
        <p:spPr>
          <a:xfrm>
            <a:off x="6759868" y="4212640"/>
            <a:ext cx="1483360" cy="369332"/>
          </a:xfrm>
          <a:prstGeom prst="rect">
            <a:avLst/>
          </a:prstGeom>
          <a:noFill/>
        </p:spPr>
        <p:txBody>
          <a:bodyPr wrap="square">
            <a:spAutoFit/>
          </a:bodyPr>
          <a:lstStyle/>
          <a:p>
            <a:r>
              <a:rPr lang="it-IT" b="1" dirty="0"/>
              <a:t>Multi-Thread</a:t>
            </a:r>
            <a:endParaRPr lang="en-GB" b="1" dirty="0"/>
          </a:p>
        </p:txBody>
      </p:sp>
      <p:pic>
        <p:nvPicPr>
          <p:cNvPr id="7" name="Immagine 6">
            <a:extLst>
              <a:ext uri="{FF2B5EF4-FFF2-40B4-BE49-F238E27FC236}">
                <a16:creationId xmlns:a16="http://schemas.microsoft.com/office/drawing/2014/main" id="{3FCF7D84-229E-E0D6-6E8D-26EA80330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17" y="4627696"/>
            <a:ext cx="4801016" cy="1272650"/>
          </a:xfrm>
          <a:prstGeom prst="rect">
            <a:avLst/>
          </a:prstGeom>
        </p:spPr>
      </p:pic>
      <p:pic>
        <p:nvPicPr>
          <p:cNvPr id="11" name="Immagine 10">
            <a:extLst>
              <a:ext uri="{FF2B5EF4-FFF2-40B4-BE49-F238E27FC236}">
                <a16:creationId xmlns:a16="http://schemas.microsoft.com/office/drawing/2014/main" id="{B8984A73-F745-A8D0-46E8-4C7D5129B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868" y="4581972"/>
            <a:ext cx="4701947" cy="1318374"/>
          </a:xfrm>
          <a:prstGeom prst="rect">
            <a:avLst/>
          </a:prstGeom>
        </p:spPr>
      </p:pic>
      <p:pic>
        <p:nvPicPr>
          <p:cNvPr id="8" name="Immagine 7">
            <a:extLst>
              <a:ext uri="{FF2B5EF4-FFF2-40B4-BE49-F238E27FC236}">
                <a16:creationId xmlns:a16="http://schemas.microsoft.com/office/drawing/2014/main" id="{932FB29B-85EA-CA61-67AE-6FBE6E7517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00" y="50800"/>
            <a:ext cx="697758" cy="711200"/>
          </a:xfrm>
          <a:prstGeom prst="rect">
            <a:avLst/>
          </a:prstGeom>
        </p:spPr>
      </p:pic>
    </p:spTree>
    <p:extLst>
      <p:ext uri="{BB962C8B-B14F-4D97-AF65-F5344CB8AC3E}">
        <p14:creationId xmlns:p14="http://schemas.microsoft.com/office/powerpoint/2010/main" val="29380656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E9D2EE26-4787-8FD9-6599-71B36991560D}"/>
                  </a:ext>
                </a:extLst>
              </p:cNvPr>
              <p:cNvSpPr>
                <a:spLocks noGrp="1"/>
              </p:cNvSpPr>
              <p:nvPr>
                <p:ph type="title"/>
              </p:nvPr>
            </p:nvSpPr>
            <p:spPr/>
            <p:txBody>
              <a:bodyPr/>
              <a:lstStyle/>
              <a:p>
                <a:pPr algn="ctr"/>
                <a:r>
                  <a:rPr lang="it-IT" dirty="0"/>
                  <a:t>GenerationalGraph (</a:t>
                </a:r>
                <a14:m>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𝐺</m:t>
                        </m:r>
                      </m:e>
                      <m:sup>
                        <m:r>
                          <a:rPr lang="it-IT" b="0" i="1" smtClean="0">
                            <a:latin typeface="Cambria Math" panose="02040503050406030204" pitchFamily="18" charset="0"/>
                          </a:rPr>
                          <m:t>2</m:t>
                        </m:r>
                      </m:sup>
                    </m:sSup>
                  </m:oMath>
                </a14:m>
                <a:r>
                  <a:rPr lang="it-IT" dirty="0"/>
                  <a:t>)</a:t>
                </a:r>
                <a:endParaRPr lang="en-GB" dirty="0"/>
              </a:p>
            </p:txBody>
          </p:sp>
        </mc:Choice>
        <mc:Fallback xmlns="">
          <p:sp>
            <p:nvSpPr>
              <p:cNvPr id="2" name="Titolo 1">
                <a:extLst>
                  <a:ext uri="{FF2B5EF4-FFF2-40B4-BE49-F238E27FC236}">
                    <a16:creationId xmlns:a16="http://schemas.microsoft.com/office/drawing/2014/main" id="{E9D2EE26-4787-8FD9-6599-71B36991560D}"/>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GB">
                    <a:noFill/>
                  </a:rPr>
                  <a:t> </a:t>
                </a:r>
              </a:p>
            </p:txBody>
          </p:sp>
        </mc:Fallback>
      </mc:AlternateContent>
      <p:sp>
        <p:nvSpPr>
          <p:cNvPr id="3" name="Segnaposto contenuto 2">
            <a:extLst>
              <a:ext uri="{FF2B5EF4-FFF2-40B4-BE49-F238E27FC236}">
                <a16:creationId xmlns:a16="http://schemas.microsoft.com/office/drawing/2014/main" id="{7D92C3F4-9D02-E973-F3DC-17178A442863}"/>
              </a:ext>
            </a:extLst>
          </p:cNvPr>
          <p:cNvSpPr>
            <a:spLocks noGrp="1"/>
          </p:cNvSpPr>
          <p:nvPr>
            <p:ph idx="1"/>
          </p:nvPr>
        </p:nvSpPr>
        <p:spPr>
          <a:xfrm>
            <a:off x="215900" y="1690688"/>
            <a:ext cx="11760200" cy="4351338"/>
          </a:xfrm>
        </p:spPr>
        <p:txBody>
          <a:bodyPr/>
          <a:lstStyle/>
          <a:p>
            <a:r>
              <a:rPr lang="it-IT" dirty="0"/>
              <a:t>Smart pointer per grafi diretti, semplici, con cicli, etichettati e pesati</a:t>
            </a:r>
          </a:p>
          <a:p>
            <a:r>
              <a:rPr lang="it-IT" dirty="0"/>
              <a:t>Basato su un particolare memory </a:t>
            </a:r>
            <a:r>
              <a:rPr lang="it-IT" dirty="0" err="1"/>
              <a:t>allocator</a:t>
            </a:r>
            <a:r>
              <a:rPr lang="it-IT" dirty="0"/>
              <a:t> (</a:t>
            </a:r>
            <a:r>
              <a:rPr lang="it-IT" i="1" dirty="0"/>
              <a:t>arena</a:t>
            </a:r>
            <a:r>
              <a:rPr lang="it-IT" dirty="0"/>
              <a:t>) </a:t>
            </a:r>
          </a:p>
          <a:p>
            <a:r>
              <a:rPr lang="it-IT" dirty="0"/>
              <a:t>Un grafo può essere allocato su più arene (</a:t>
            </a:r>
            <a:r>
              <a:rPr lang="it-IT" i="1" dirty="0"/>
              <a:t>generazioni</a:t>
            </a:r>
            <a:r>
              <a:rPr lang="it-IT" dirty="0"/>
              <a:t>)</a:t>
            </a:r>
          </a:p>
          <a:p>
            <a:r>
              <a:rPr lang="it-IT" dirty="0"/>
              <a:t>Riprende alcuni concetti da GhostCell</a:t>
            </a:r>
          </a:p>
          <a:p>
            <a:pPr lvl="1"/>
            <a:r>
              <a:rPr lang="it-IT" dirty="0"/>
              <a:t>Separazione dei dati dai permessi di accesso usando tokens</a:t>
            </a:r>
          </a:p>
        </p:txBody>
      </p:sp>
      <p:pic>
        <p:nvPicPr>
          <p:cNvPr id="6" name="Immagine 5">
            <a:extLst>
              <a:ext uri="{FF2B5EF4-FFF2-40B4-BE49-F238E27FC236}">
                <a16:creationId xmlns:a16="http://schemas.microsoft.com/office/drawing/2014/main" id="{3F7D8804-DA74-4981-2092-FE2F931FC7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 y="50800"/>
            <a:ext cx="697758" cy="711200"/>
          </a:xfrm>
          <a:prstGeom prst="rect">
            <a:avLst/>
          </a:prstGeom>
        </p:spPr>
      </p:pic>
    </p:spTree>
    <p:extLst>
      <p:ext uri="{BB962C8B-B14F-4D97-AF65-F5344CB8AC3E}">
        <p14:creationId xmlns:p14="http://schemas.microsoft.com/office/powerpoint/2010/main" val="31928834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magine 18">
            <a:extLst>
              <a:ext uri="{FF2B5EF4-FFF2-40B4-BE49-F238E27FC236}">
                <a16:creationId xmlns:a16="http://schemas.microsoft.com/office/drawing/2014/main" id="{3CB631BF-AB9D-7AD8-2553-BF12F2316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826" y="156133"/>
            <a:ext cx="4917550" cy="6545733"/>
          </a:xfrm>
          <a:prstGeom prst="rect">
            <a:avLst/>
          </a:prstGeom>
        </p:spPr>
      </p:pic>
      <p:sp>
        <p:nvSpPr>
          <p:cNvPr id="3" name="Segnaposto contenuto 2">
            <a:extLst>
              <a:ext uri="{FF2B5EF4-FFF2-40B4-BE49-F238E27FC236}">
                <a16:creationId xmlns:a16="http://schemas.microsoft.com/office/drawing/2014/main" id="{1BDEB37E-9EF5-A9B1-F0F7-41A7FED9ECD0}"/>
              </a:ext>
            </a:extLst>
          </p:cNvPr>
          <p:cNvSpPr txBox="1">
            <a:spLocks/>
          </p:cNvSpPr>
          <p:nvPr/>
        </p:nvSpPr>
        <p:spPr>
          <a:xfrm>
            <a:off x="154419" y="2370849"/>
            <a:ext cx="6609765" cy="24856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Suddivisione in generazioni</a:t>
            </a:r>
          </a:p>
          <a:p>
            <a:r>
              <a:rPr lang="it-IT" dirty="0"/>
              <a:t>Creazione di archi cross-</a:t>
            </a:r>
            <a:r>
              <a:rPr lang="it-IT" dirty="0" err="1"/>
              <a:t>gen</a:t>
            </a:r>
            <a:endParaRPr lang="it-IT" dirty="0"/>
          </a:p>
          <a:p>
            <a:r>
              <a:rPr lang="it-IT" dirty="0"/>
              <a:t>Memory safety a tempo di compilazione tramite bounds espliciti nel codice</a:t>
            </a:r>
          </a:p>
          <a:p>
            <a:r>
              <a:rPr lang="it-IT" dirty="0"/>
              <a:t>Thread-safe tramite token di accesso</a:t>
            </a:r>
          </a:p>
        </p:txBody>
      </p:sp>
      <p:sp>
        <p:nvSpPr>
          <p:cNvPr id="2" name="Rettangolo 1">
            <a:extLst>
              <a:ext uri="{FF2B5EF4-FFF2-40B4-BE49-F238E27FC236}">
                <a16:creationId xmlns:a16="http://schemas.microsoft.com/office/drawing/2014/main" id="{499E5188-558B-A466-F934-1DF289C70269}"/>
              </a:ext>
            </a:extLst>
          </p:cNvPr>
          <p:cNvSpPr/>
          <p:nvPr/>
        </p:nvSpPr>
        <p:spPr>
          <a:xfrm>
            <a:off x="6804826" y="102005"/>
            <a:ext cx="4396536" cy="3048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ttangolo 3">
            <a:extLst>
              <a:ext uri="{FF2B5EF4-FFF2-40B4-BE49-F238E27FC236}">
                <a16:creationId xmlns:a16="http://schemas.microsoft.com/office/drawing/2014/main" id="{7716EA09-6CEC-D45B-6C0F-44467E8BBF9E}"/>
              </a:ext>
            </a:extLst>
          </p:cNvPr>
          <p:cNvSpPr/>
          <p:nvPr/>
        </p:nvSpPr>
        <p:spPr>
          <a:xfrm>
            <a:off x="7165543" y="1484715"/>
            <a:ext cx="4396536" cy="3048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ttangolo 7">
            <a:extLst>
              <a:ext uri="{FF2B5EF4-FFF2-40B4-BE49-F238E27FC236}">
                <a16:creationId xmlns:a16="http://schemas.microsoft.com/office/drawing/2014/main" id="{11BDF909-9222-DF55-1876-93FF4056AC0D}"/>
              </a:ext>
            </a:extLst>
          </p:cNvPr>
          <p:cNvSpPr/>
          <p:nvPr/>
        </p:nvSpPr>
        <p:spPr>
          <a:xfrm>
            <a:off x="9940251" y="96066"/>
            <a:ext cx="1261111" cy="304799"/>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ttangolo 12">
            <a:extLst>
              <a:ext uri="{FF2B5EF4-FFF2-40B4-BE49-F238E27FC236}">
                <a16:creationId xmlns:a16="http://schemas.microsoft.com/office/drawing/2014/main" id="{CC322E9F-8053-8DEC-2C0F-E4816979246D}"/>
              </a:ext>
            </a:extLst>
          </p:cNvPr>
          <p:cNvSpPr/>
          <p:nvPr/>
        </p:nvSpPr>
        <p:spPr>
          <a:xfrm>
            <a:off x="9869131" y="400865"/>
            <a:ext cx="1261111" cy="566021"/>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ttangolo 13">
            <a:extLst>
              <a:ext uri="{FF2B5EF4-FFF2-40B4-BE49-F238E27FC236}">
                <a16:creationId xmlns:a16="http://schemas.microsoft.com/office/drawing/2014/main" id="{600F89E2-BE43-F403-9BD1-3B29E54C811B}"/>
              </a:ext>
            </a:extLst>
          </p:cNvPr>
          <p:cNvSpPr/>
          <p:nvPr/>
        </p:nvSpPr>
        <p:spPr>
          <a:xfrm>
            <a:off x="7607520" y="3161588"/>
            <a:ext cx="3271520" cy="533747"/>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a:extLst>
              <a:ext uri="{FF2B5EF4-FFF2-40B4-BE49-F238E27FC236}">
                <a16:creationId xmlns:a16="http://schemas.microsoft.com/office/drawing/2014/main" id="{7D30C420-5CF8-FFAC-B2E9-C5288DA34561}"/>
              </a:ext>
            </a:extLst>
          </p:cNvPr>
          <p:cNvSpPr/>
          <p:nvPr/>
        </p:nvSpPr>
        <p:spPr>
          <a:xfrm>
            <a:off x="7607520" y="3981800"/>
            <a:ext cx="2161826" cy="285975"/>
          </a:xfrm>
          <a:prstGeom prst="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ttangolo 10">
            <a:extLst>
              <a:ext uri="{FF2B5EF4-FFF2-40B4-BE49-F238E27FC236}">
                <a16:creationId xmlns:a16="http://schemas.microsoft.com/office/drawing/2014/main" id="{57474E1B-7574-FFE9-AB57-C3E89DF12E9C}"/>
              </a:ext>
            </a:extLst>
          </p:cNvPr>
          <p:cNvSpPr/>
          <p:nvPr/>
        </p:nvSpPr>
        <p:spPr>
          <a:xfrm>
            <a:off x="10305892" y="2329422"/>
            <a:ext cx="1213227" cy="566021"/>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ttangolo 11">
            <a:extLst>
              <a:ext uri="{FF2B5EF4-FFF2-40B4-BE49-F238E27FC236}">
                <a16:creationId xmlns:a16="http://schemas.microsoft.com/office/drawing/2014/main" id="{9BE707A8-1CF3-A91A-5E50-8D906AFC4BDB}"/>
              </a:ext>
            </a:extLst>
          </p:cNvPr>
          <p:cNvSpPr/>
          <p:nvPr/>
        </p:nvSpPr>
        <p:spPr>
          <a:xfrm>
            <a:off x="7607520" y="5349712"/>
            <a:ext cx="3911599" cy="823751"/>
          </a:xfrm>
          <a:prstGeom prst="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Immagine 6">
            <a:extLst>
              <a:ext uri="{FF2B5EF4-FFF2-40B4-BE49-F238E27FC236}">
                <a16:creationId xmlns:a16="http://schemas.microsoft.com/office/drawing/2014/main" id="{936219D5-1318-9F24-876D-52E84C385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 y="50800"/>
            <a:ext cx="697758" cy="711200"/>
          </a:xfrm>
          <a:prstGeom prst="rect">
            <a:avLst/>
          </a:prstGeom>
        </p:spPr>
      </p:pic>
      <p:sp>
        <p:nvSpPr>
          <p:cNvPr id="10" name="Rettangolo 9">
            <a:extLst>
              <a:ext uri="{FF2B5EF4-FFF2-40B4-BE49-F238E27FC236}">
                <a16:creationId xmlns:a16="http://schemas.microsoft.com/office/drawing/2014/main" id="{056B01B4-168C-8C99-885E-5630ED044E8D}"/>
              </a:ext>
            </a:extLst>
          </p:cNvPr>
          <p:cNvSpPr/>
          <p:nvPr/>
        </p:nvSpPr>
        <p:spPr>
          <a:xfrm>
            <a:off x="10346533" y="1482751"/>
            <a:ext cx="1213227" cy="311752"/>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8725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8" grpId="0" animBg="1"/>
      <p:bldP spid="13" grpId="0" animBg="1"/>
      <p:bldP spid="14" grpId="0" animBg="1"/>
      <p:bldP spid="20" grpId="0" animBg="1"/>
      <p:bldP spid="11" grpId="0" animBg="1"/>
      <p:bldP spid="12" grpId="0" animBg="1"/>
      <p:bldP spid="10" grpId="0" animBg="1"/>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7468</TotalTime>
  <Words>2468</Words>
  <Application>Microsoft Office PowerPoint</Application>
  <PresentationFormat>Widescreen</PresentationFormat>
  <Paragraphs>128</Paragraphs>
  <Slides>14</Slides>
  <Notes>13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14</vt:i4>
      </vt:variant>
    </vt:vector>
  </HeadingPairs>
  <TitlesOfParts>
    <vt:vector size="19" baseType="lpstr">
      <vt:lpstr>Arial</vt:lpstr>
      <vt:lpstr>Calibri</vt:lpstr>
      <vt:lpstr>Calibri Light</vt:lpstr>
      <vt:lpstr>Cambria Math</vt:lpstr>
      <vt:lpstr>Tema di Office</vt:lpstr>
      <vt:lpstr>Oltre ownership e borrowing</vt:lpstr>
      <vt:lpstr>Sommario</vt:lpstr>
      <vt:lpstr>Rust</vt:lpstr>
      <vt:lpstr>Lifetimes</vt:lpstr>
      <vt:lpstr>Strutture dati circolari</vt:lpstr>
      <vt:lpstr>Una soluzione: Rust unsafe</vt:lpstr>
      <vt:lpstr>La soluzione safe: Smart pointers</vt:lpstr>
      <vt:lpstr>GenerationalGraph (G^2)</vt:lpstr>
      <vt:lpstr>Presentazione standard di PowerPoint</vt:lpstr>
      <vt:lpstr>I lifetimes con G^2</vt:lpstr>
      <vt:lpstr>Esempi di uso di G^2</vt:lpstr>
      <vt:lpstr>Valutazione</vt:lpstr>
      <vt:lpstr>Conclusioni</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Oltre ownership e borrowing</dc:title>
  <dc:creator>Tommaso Di Vito</dc:creator>
  <cp:lastModifiedBy>Tommaso Di Vito</cp:lastModifiedBy>
  <cp:revision>53</cp:revision>
  <dcterms:created xsi:type="dcterms:W3CDTF">2023-07-08T09:34:18Z</dcterms:created>
  <dcterms:modified xsi:type="dcterms:W3CDTF">2023-07-21T07:50:24Z</dcterms:modified>
</cp:coreProperties>
</file>