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8.jpg" ContentType="image/p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media/image25.jpg" ContentType="image/png"/>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75" r:id="rId3"/>
    <p:sldId id="258" r:id="rId4"/>
    <p:sldId id="259" r:id="rId5"/>
    <p:sldId id="298" r:id="rId6"/>
    <p:sldId id="260" r:id="rId7"/>
    <p:sldId id="268" r:id="rId8"/>
    <p:sldId id="265" r:id="rId9"/>
    <p:sldId id="261" r:id="rId10"/>
    <p:sldId id="299" r:id="rId11"/>
    <p:sldId id="276" r:id="rId12"/>
    <p:sldId id="262" r:id="rId13"/>
    <p:sldId id="303" r:id="rId14"/>
    <p:sldId id="264" r:id="rId15"/>
    <p:sldId id="297" r:id="rId16"/>
    <p:sldId id="293" r:id="rId17"/>
    <p:sldId id="270" r:id="rId18"/>
    <p:sldId id="272" r:id="rId19"/>
    <p:sldId id="271" r:id="rId20"/>
    <p:sldId id="296" r:id="rId21"/>
    <p:sldId id="273" r:id="rId22"/>
    <p:sldId id="274" r:id="rId23"/>
    <p:sldId id="278" r:id="rId24"/>
    <p:sldId id="279" r:id="rId25"/>
    <p:sldId id="281" r:id="rId26"/>
    <p:sldId id="291" r:id="rId27"/>
    <p:sldId id="295" r:id="rId28"/>
    <p:sldId id="311" r:id="rId29"/>
    <p:sldId id="287" r:id="rId30"/>
    <p:sldId id="284" r:id="rId31"/>
    <p:sldId id="285" r:id="rId32"/>
    <p:sldId id="292" r:id="rId33"/>
    <p:sldId id="300" r:id="rId34"/>
    <p:sldId id="301" r:id="rId35"/>
    <p:sldId id="302" r:id="rId36"/>
    <p:sldId id="307" r:id="rId37"/>
    <p:sldId id="304" r:id="rId38"/>
    <p:sldId id="309" r:id="rId39"/>
    <p:sldId id="310" r:id="rId40"/>
    <p:sldId id="286" r:id="rId41"/>
    <p:sldId id="280" r:id="rId42"/>
    <p:sldId id="288" r:id="rId43"/>
    <p:sldId id="29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maso Di Vito" initials="TDV" lastIdx="2" clrIdx="0">
    <p:extLst>
      <p:ext uri="{19B8F6BF-5375-455C-9EA6-DF929625EA0E}">
        <p15:presenceInfo xmlns:p15="http://schemas.microsoft.com/office/powerpoint/2012/main" userId="Tommaso Di Vit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9734" autoAdjust="0"/>
  </p:normalViewPr>
  <p:slideViewPr>
    <p:cSldViewPr snapToGrid="0">
      <p:cViewPr varScale="1">
        <p:scale>
          <a:sx n="76" d="100"/>
          <a:sy n="76" d="100"/>
        </p:scale>
        <p:origin x="8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7012D7-EE0E-4402-AD9E-AC41FDF43C7D}" type="datetimeFigureOut">
              <a:rPr lang="en-GB" smtClean="0"/>
              <a:t>09/01/2023</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3AFB8E-8C58-4954-84F4-3A96F67B0D86}" type="slidenum">
              <a:rPr lang="en-GB" smtClean="0"/>
              <a:t>‹N›</a:t>
            </a:fld>
            <a:endParaRPr lang="en-GB"/>
          </a:p>
        </p:txBody>
      </p:sp>
    </p:spTree>
    <p:extLst>
      <p:ext uri="{BB962C8B-B14F-4D97-AF65-F5344CB8AC3E}">
        <p14:creationId xmlns:p14="http://schemas.microsoft.com/office/powerpoint/2010/main" val="3056589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problema di sicurezza riguarda le app di messaggistica. In particolare analizzeremo se esse garantiscono la riservatezza dei messaggi e soprattutto riescono a bloccare l’attaccante da eventuali </a:t>
            </a:r>
            <a:r>
              <a:rPr lang="it-IT" dirty="0" err="1"/>
              <a:t>impersonazioni</a:t>
            </a:r>
            <a:r>
              <a:rPr lang="it-IT" dirty="0"/>
              <a:t>/modifiche dei messaggi anche dopo che è avvenuta un intrusione oppure in caso negativo analizzeremo delle possibili soluzioni di sicurezza.</a:t>
            </a:r>
            <a:endParaRPr lang="en-GB" dirty="0"/>
          </a:p>
        </p:txBody>
      </p:sp>
      <p:sp>
        <p:nvSpPr>
          <p:cNvPr id="4" name="Segnaposto numero diapositiva 3"/>
          <p:cNvSpPr>
            <a:spLocks noGrp="1"/>
          </p:cNvSpPr>
          <p:nvPr>
            <p:ph type="sldNum" sz="quarter" idx="5"/>
          </p:nvPr>
        </p:nvSpPr>
        <p:spPr/>
        <p:txBody>
          <a:bodyPr/>
          <a:lstStyle/>
          <a:p>
            <a:fld id="{E13AFB8E-8C58-4954-84F4-3A96F67B0D86}" type="slidenum">
              <a:rPr lang="en-GB" smtClean="0"/>
              <a:t>1</a:t>
            </a:fld>
            <a:endParaRPr lang="en-GB"/>
          </a:p>
        </p:txBody>
      </p:sp>
    </p:spTree>
    <p:extLst>
      <p:ext uri="{BB962C8B-B14F-4D97-AF65-F5344CB8AC3E}">
        <p14:creationId xmlns:p14="http://schemas.microsoft.com/office/powerpoint/2010/main" val="2101697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Come vediamo dalla figura si parte dalla root key ad ogni cambio si genera, cambiando ogni volta la root key, una nuova catena simmetrica per il </a:t>
            </a:r>
            <a:r>
              <a:rPr lang="it-IT" dirty="0" err="1"/>
              <a:t>sender</a:t>
            </a:r>
            <a:r>
              <a:rPr lang="it-IT" dirty="0"/>
              <a:t> per ottenere le chiavi con cui cifrare i messaggi. In questo modo anche se una delle chiavi viene scoperta la compromissione rimane al singolo messaggio o comunque alla singola sequenza di messaggi. Se avviene un attacco di clonazione le chiavi attuali sono ottenute dall’attaccante e quindi i messaggi precedenti ovviamente riuscirà a </a:t>
            </a:r>
            <a:r>
              <a:rPr lang="it-IT" dirty="0" err="1"/>
              <a:t>legegrli</a:t>
            </a:r>
            <a:r>
              <a:rPr lang="it-IT" dirty="0"/>
              <a:t> ma non appena i device veri si scambieranno dei messaggi e avanzerà la catena di </a:t>
            </a:r>
            <a:r>
              <a:rPr lang="it-IT" dirty="0" err="1"/>
              <a:t>dieffie</a:t>
            </a:r>
            <a:r>
              <a:rPr lang="it-IT" dirty="0"/>
              <a:t> </a:t>
            </a:r>
            <a:r>
              <a:rPr lang="it-IT" dirty="0" err="1"/>
              <a:t>hellman</a:t>
            </a:r>
            <a:r>
              <a:rPr lang="it-IT" dirty="0"/>
              <a:t> l’attaccante non potrà più leggere o inviare i messaggi.</a:t>
            </a:r>
            <a:endParaRPr lang="en-GB" dirty="0"/>
          </a:p>
        </p:txBody>
      </p:sp>
      <p:sp>
        <p:nvSpPr>
          <p:cNvPr id="4" name="Segnaposto numero diapositiva 3"/>
          <p:cNvSpPr>
            <a:spLocks noGrp="1"/>
          </p:cNvSpPr>
          <p:nvPr>
            <p:ph type="sldNum" sz="quarter" idx="5"/>
          </p:nvPr>
        </p:nvSpPr>
        <p:spPr/>
        <p:txBody>
          <a:bodyPr/>
          <a:lstStyle/>
          <a:p>
            <a:fld id="{E13AFB8E-8C58-4954-84F4-3A96F67B0D86}" type="slidenum">
              <a:rPr lang="en-GB" smtClean="0"/>
              <a:t>12</a:t>
            </a:fld>
            <a:endParaRPr lang="en-GB"/>
          </a:p>
        </p:txBody>
      </p:sp>
    </p:spTree>
    <p:extLst>
      <p:ext uri="{BB962C8B-B14F-4D97-AF65-F5344CB8AC3E}">
        <p14:creationId xmlns:p14="http://schemas.microsoft.com/office/powerpoint/2010/main" val="563717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L’algoritmo fa parte della </a:t>
            </a:r>
            <a:r>
              <a:rPr lang="it-IT" dirty="0" err="1"/>
              <a:t>Libsignal</a:t>
            </a:r>
            <a:r>
              <a:rPr lang="it-IT" dirty="0"/>
              <a:t>. Open source disponibile per tutti i linguaggi di programmazione più famosi…</a:t>
            </a:r>
            <a:endParaRPr lang="en-GB" dirty="0"/>
          </a:p>
        </p:txBody>
      </p:sp>
      <p:sp>
        <p:nvSpPr>
          <p:cNvPr id="4" name="Segnaposto numero diapositiva 3"/>
          <p:cNvSpPr>
            <a:spLocks noGrp="1"/>
          </p:cNvSpPr>
          <p:nvPr>
            <p:ph type="sldNum" sz="quarter" idx="5"/>
          </p:nvPr>
        </p:nvSpPr>
        <p:spPr/>
        <p:txBody>
          <a:bodyPr/>
          <a:lstStyle/>
          <a:p>
            <a:fld id="{E13AFB8E-8C58-4954-84F4-3A96F67B0D86}" type="slidenum">
              <a:rPr lang="en-GB" smtClean="0"/>
              <a:t>13</a:t>
            </a:fld>
            <a:endParaRPr lang="en-GB"/>
          </a:p>
        </p:txBody>
      </p:sp>
    </p:spTree>
    <p:extLst>
      <p:ext uri="{BB962C8B-B14F-4D97-AF65-F5344CB8AC3E}">
        <p14:creationId xmlns:p14="http://schemas.microsoft.com/office/powerpoint/2010/main" val="4147890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È un approccio mixed dove la chiave di sessione è derivata a ogni cambio di ruolo e con cifratura a chiave pubblica e quelle dei messaggi tramite cifratura simmetrica a partire dalla chiave scambiata con la asimmetrica.</a:t>
            </a:r>
            <a:endParaRPr lang="en-GB" dirty="0"/>
          </a:p>
        </p:txBody>
      </p:sp>
      <p:sp>
        <p:nvSpPr>
          <p:cNvPr id="4" name="Segnaposto numero diapositiva 3"/>
          <p:cNvSpPr>
            <a:spLocks noGrp="1"/>
          </p:cNvSpPr>
          <p:nvPr>
            <p:ph type="sldNum" sz="quarter" idx="5"/>
          </p:nvPr>
        </p:nvSpPr>
        <p:spPr/>
        <p:txBody>
          <a:bodyPr/>
          <a:lstStyle/>
          <a:p>
            <a:fld id="{E13AFB8E-8C58-4954-84F4-3A96F67B0D86}" type="slidenum">
              <a:rPr lang="en-GB" smtClean="0"/>
              <a:t>14</a:t>
            </a:fld>
            <a:endParaRPr lang="en-GB"/>
          </a:p>
        </p:txBody>
      </p:sp>
    </p:spTree>
    <p:extLst>
      <p:ext uri="{BB962C8B-B14F-4D97-AF65-F5344CB8AC3E}">
        <p14:creationId xmlns:p14="http://schemas.microsoft.com/office/powerpoint/2010/main" val="1522984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Alcune soluzioni a questi problemi possono essere queste. Le prime relative alla compromissione della chiave, le altre relative alla clonazione dello stato</a:t>
            </a:r>
            <a:endParaRPr lang="en-GB" dirty="0"/>
          </a:p>
        </p:txBody>
      </p:sp>
      <p:sp>
        <p:nvSpPr>
          <p:cNvPr id="4" name="Segnaposto numero diapositiva 3"/>
          <p:cNvSpPr>
            <a:spLocks noGrp="1"/>
          </p:cNvSpPr>
          <p:nvPr>
            <p:ph type="sldNum" sz="quarter" idx="5"/>
          </p:nvPr>
        </p:nvSpPr>
        <p:spPr/>
        <p:txBody>
          <a:bodyPr/>
          <a:lstStyle/>
          <a:p>
            <a:fld id="{E13AFB8E-8C58-4954-84F4-3A96F67B0D86}" type="slidenum">
              <a:rPr lang="en-GB" smtClean="0"/>
              <a:t>15</a:t>
            </a:fld>
            <a:endParaRPr lang="en-GB"/>
          </a:p>
        </p:txBody>
      </p:sp>
    </p:spTree>
    <p:extLst>
      <p:ext uri="{BB962C8B-B14F-4D97-AF65-F5344CB8AC3E}">
        <p14:creationId xmlns:p14="http://schemas.microsoft.com/office/powerpoint/2010/main" val="2003469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File di log dove appendere le chiavi di cifratura dei messaggi su un serve </a:t>
            </a:r>
            <a:r>
              <a:rPr lang="it-IT" dirty="0" err="1"/>
              <a:t>trusted</a:t>
            </a:r>
            <a:endParaRPr lang="en-GB" dirty="0"/>
          </a:p>
        </p:txBody>
      </p:sp>
      <p:sp>
        <p:nvSpPr>
          <p:cNvPr id="4" name="Segnaposto numero diapositiva 3"/>
          <p:cNvSpPr>
            <a:spLocks noGrp="1"/>
          </p:cNvSpPr>
          <p:nvPr>
            <p:ph type="sldNum" sz="quarter" idx="5"/>
          </p:nvPr>
        </p:nvSpPr>
        <p:spPr/>
        <p:txBody>
          <a:bodyPr/>
          <a:lstStyle/>
          <a:p>
            <a:fld id="{E13AFB8E-8C58-4954-84F4-3A96F67B0D86}" type="slidenum">
              <a:rPr lang="en-GB" smtClean="0"/>
              <a:t>16</a:t>
            </a:fld>
            <a:endParaRPr lang="en-GB"/>
          </a:p>
        </p:txBody>
      </p:sp>
    </p:spTree>
    <p:extLst>
      <p:ext uri="{BB962C8B-B14F-4D97-AF65-F5344CB8AC3E}">
        <p14:creationId xmlns:p14="http://schemas.microsoft.com/office/powerpoint/2010/main" val="451859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Se un attaccante si limita ad ascoltare è difficile da scoprire se non guardando il numero di connessioni attive. (Occhio che anche l’utente normale potrebbe essere collegato magari col telefono e col pc contemporaneamente). Se l’attaccante si limita ad ascoltare dipende dall’algoritmo se riesce a leggere i messaggi oppure no. Nel caso del double </a:t>
            </a:r>
            <a:r>
              <a:rPr lang="it-IT" dirty="0" err="1"/>
              <a:t>ratchet</a:t>
            </a:r>
            <a:r>
              <a:rPr lang="it-IT" dirty="0"/>
              <a:t> a ogni cambio di ruolo i device si scambiano una nuova chiave con cifratura a chiave pubblica. Il device che stava ad ascoltare non è a conoscenza di tale chiave a quel punto.</a:t>
            </a:r>
            <a:endParaRPr lang="en-GB" dirty="0"/>
          </a:p>
        </p:txBody>
      </p:sp>
      <p:sp>
        <p:nvSpPr>
          <p:cNvPr id="4" name="Segnaposto numero diapositiva 3"/>
          <p:cNvSpPr>
            <a:spLocks noGrp="1"/>
          </p:cNvSpPr>
          <p:nvPr>
            <p:ph type="sldNum" sz="quarter" idx="5"/>
          </p:nvPr>
        </p:nvSpPr>
        <p:spPr/>
        <p:txBody>
          <a:bodyPr/>
          <a:lstStyle/>
          <a:p>
            <a:fld id="{E13AFB8E-8C58-4954-84F4-3A96F67B0D86}" type="slidenum">
              <a:rPr lang="en-GB" smtClean="0"/>
              <a:t>17</a:t>
            </a:fld>
            <a:endParaRPr lang="en-GB"/>
          </a:p>
        </p:txBody>
      </p:sp>
    </p:spTree>
    <p:extLst>
      <p:ext uri="{BB962C8B-B14F-4D97-AF65-F5344CB8AC3E}">
        <p14:creationId xmlns:p14="http://schemas.microsoft.com/office/powerpoint/2010/main" val="1475284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Per evitare il </a:t>
            </a:r>
            <a:r>
              <a:rPr lang="it-IT" dirty="0" err="1"/>
              <a:t>bottle</a:t>
            </a:r>
            <a:r>
              <a:rPr lang="it-IT" dirty="0"/>
              <a:t> neck e per evitare costi per hardware extra. Possiamo usare approcci decentralizzati.</a:t>
            </a:r>
            <a:endParaRPr lang="en-GB" dirty="0"/>
          </a:p>
        </p:txBody>
      </p:sp>
      <p:sp>
        <p:nvSpPr>
          <p:cNvPr id="4" name="Segnaposto numero diapositiva 3"/>
          <p:cNvSpPr>
            <a:spLocks noGrp="1"/>
          </p:cNvSpPr>
          <p:nvPr>
            <p:ph type="sldNum" sz="quarter" idx="5"/>
          </p:nvPr>
        </p:nvSpPr>
        <p:spPr/>
        <p:txBody>
          <a:bodyPr/>
          <a:lstStyle/>
          <a:p>
            <a:fld id="{E13AFB8E-8C58-4954-84F4-3A96F67B0D86}" type="slidenum">
              <a:rPr lang="en-GB" smtClean="0"/>
              <a:t>18</a:t>
            </a:fld>
            <a:endParaRPr lang="en-GB"/>
          </a:p>
        </p:txBody>
      </p:sp>
    </p:spTree>
    <p:extLst>
      <p:ext uri="{BB962C8B-B14F-4D97-AF65-F5344CB8AC3E}">
        <p14:creationId xmlns:p14="http://schemas.microsoft.com/office/powerpoint/2010/main" val="12199992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Una panoramica sul loro funzionamento.</a:t>
            </a:r>
            <a:endParaRPr lang="en-GB" dirty="0"/>
          </a:p>
        </p:txBody>
      </p:sp>
      <p:sp>
        <p:nvSpPr>
          <p:cNvPr id="4" name="Segnaposto numero diapositiva 3"/>
          <p:cNvSpPr>
            <a:spLocks noGrp="1"/>
          </p:cNvSpPr>
          <p:nvPr>
            <p:ph type="sldNum" sz="quarter" idx="5"/>
          </p:nvPr>
        </p:nvSpPr>
        <p:spPr/>
        <p:txBody>
          <a:bodyPr/>
          <a:lstStyle/>
          <a:p>
            <a:fld id="{E13AFB8E-8C58-4954-84F4-3A96F67B0D86}" type="slidenum">
              <a:rPr lang="en-GB" smtClean="0"/>
              <a:t>19</a:t>
            </a:fld>
            <a:endParaRPr lang="en-GB"/>
          </a:p>
        </p:txBody>
      </p:sp>
    </p:spTree>
    <p:extLst>
      <p:ext uri="{BB962C8B-B14F-4D97-AF65-F5344CB8AC3E}">
        <p14:creationId xmlns:p14="http://schemas.microsoft.com/office/powerpoint/2010/main" val="628060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Di seguito abbiamo dei test che sono stati eseguiti su alcune applicazioni che sostengono di fornire il massimo della sicurezza. Come sono stati fatti?</a:t>
            </a:r>
          </a:p>
          <a:p>
            <a:r>
              <a:rPr lang="it-IT" dirty="0"/>
              <a:t>Un device viene clonato al tempo T. Viene isolato il clone, Viene intrapresa tra i 2 device una conversazione domanda-risposta per 5 volte, Viene isolato il device originale e viene fatto entrare in scena il clone. A questo punto si controlla cosa le applicazioni permettono e cosa non permettono di fare. </a:t>
            </a:r>
          </a:p>
          <a:p>
            <a:r>
              <a:rPr lang="it-IT" dirty="0"/>
              <a:t>I problemi ci sono se il device che era offline fino al momento dello switch è capace di ricevere e leggere i messaggi oppure può comunque impersonare il device vero ed inviare messaggi</a:t>
            </a:r>
            <a:endParaRPr lang="en-GB" dirty="0"/>
          </a:p>
        </p:txBody>
      </p:sp>
      <p:sp>
        <p:nvSpPr>
          <p:cNvPr id="4" name="Segnaposto numero diapositiva 3"/>
          <p:cNvSpPr>
            <a:spLocks noGrp="1"/>
          </p:cNvSpPr>
          <p:nvPr>
            <p:ph type="sldNum" sz="quarter" idx="5"/>
          </p:nvPr>
        </p:nvSpPr>
        <p:spPr/>
        <p:txBody>
          <a:bodyPr/>
          <a:lstStyle/>
          <a:p>
            <a:fld id="{E13AFB8E-8C58-4954-84F4-3A96F67B0D86}" type="slidenum">
              <a:rPr lang="en-GB" smtClean="0"/>
              <a:t>21</a:t>
            </a:fld>
            <a:endParaRPr lang="en-GB"/>
          </a:p>
        </p:txBody>
      </p:sp>
    </p:spTree>
    <p:extLst>
      <p:ext uri="{BB962C8B-B14F-4D97-AF65-F5344CB8AC3E}">
        <p14:creationId xmlns:p14="http://schemas.microsoft.com/office/powerpoint/2010/main" val="3012714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Alcune app consentono </a:t>
            </a:r>
            <a:r>
              <a:rPr lang="it-IT" dirty="0"/>
              <a:t>di leggere i messaggi scambiati in precedenza. Poche app rilevano l’intrusione da clonazione e bloccano la conversazione</a:t>
            </a:r>
            <a:endParaRPr lang="en-GB" dirty="0"/>
          </a:p>
        </p:txBody>
      </p:sp>
      <p:sp>
        <p:nvSpPr>
          <p:cNvPr id="4" name="Segnaposto numero diapositiva 3"/>
          <p:cNvSpPr>
            <a:spLocks noGrp="1"/>
          </p:cNvSpPr>
          <p:nvPr>
            <p:ph type="sldNum" sz="quarter" idx="5"/>
          </p:nvPr>
        </p:nvSpPr>
        <p:spPr/>
        <p:txBody>
          <a:bodyPr/>
          <a:lstStyle/>
          <a:p>
            <a:fld id="{E13AFB8E-8C58-4954-84F4-3A96F67B0D86}" type="slidenum">
              <a:rPr lang="en-GB" smtClean="0"/>
              <a:t>22</a:t>
            </a:fld>
            <a:endParaRPr lang="en-GB"/>
          </a:p>
        </p:txBody>
      </p:sp>
    </p:spTree>
    <p:extLst>
      <p:ext uri="{BB962C8B-B14F-4D97-AF65-F5344CB8AC3E}">
        <p14:creationId xmlns:p14="http://schemas.microsoft.com/office/powerpoint/2010/main" val="1239081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 generale l’app deve proteggere dalla lettura della cronologia dei messaggi e dalla possibilità dell’attaccante di impersonare l’utente in caso di intrusione. Ricordare </a:t>
            </a:r>
            <a:r>
              <a:rPr lang="it-IT" dirty="0" err="1"/>
              <a:t>sansel</a:t>
            </a:r>
            <a:r>
              <a:rPr lang="it-IT" dirty="0"/>
              <a:t> e </a:t>
            </a:r>
            <a:r>
              <a:rPr lang="it-IT" dirty="0" err="1"/>
              <a:t>schroder</a:t>
            </a:r>
            <a:r>
              <a:rPr lang="it-IT" dirty="0"/>
              <a:t> open design basato su </a:t>
            </a:r>
            <a:r>
              <a:rPr lang="it-IT" dirty="0" err="1"/>
              <a:t>kirkoff</a:t>
            </a:r>
            <a:r>
              <a:rPr lang="it-IT" dirty="0"/>
              <a:t>. S e viene rubata una chiave non si deve poter leggere altri messaggi con </a:t>
            </a:r>
            <a:r>
              <a:rPr lang="it-IT"/>
              <a:t>altre chiavi.</a:t>
            </a:r>
            <a:endParaRPr lang="en-GB" dirty="0"/>
          </a:p>
        </p:txBody>
      </p:sp>
      <p:sp>
        <p:nvSpPr>
          <p:cNvPr id="4" name="Segnaposto numero diapositiva 3"/>
          <p:cNvSpPr>
            <a:spLocks noGrp="1"/>
          </p:cNvSpPr>
          <p:nvPr>
            <p:ph type="sldNum" sz="quarter" idx="5"/>
          </p:nvPr>
        </p:nvSpPr>
        <p:spPr/>
        <p:txBody>
          <a:bodyPr/>
          <a:lstStyle/>
          <a:p>
            <a:fld id="{E13AFB8E-8C58-4954-84F4-3A96F67B0D86}" type="slidenum">
              <a:rPr lang="en-GB" smtClean="0"/>
              <a:t>2</a:t>
            </a:fld>
            <a:endParaRPr lang="en-GB"/>
          </a:p>
        </p:txBody>
      </p:sp>
    </p:spTree>
    <p:extLst>
      <p:ext uri="{BB962C8B-B14F-4D97-AF65-F5344CB8AC3E}">
        <p14:creationId xmlns:p14="http://schemas.microsoft.com/office/powerpoint/2010/main" val="40603030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Una panoramica sui migliori</a:t>
            </a:r>
            <a:endParaRPr lang="en-GB" dirty="0"/>
          </a:p>
        </p:txBody>
      </p:sp>
      <p:sp>
        <p:nvSpPr>
          <p:cNvPr id="4" name="Segnaposto numero diapositiva 3"/>
          <p:cNvSpPr>
            <a:spLocks noGrp="1"/>
          </p:cNvSpPr>
          <p:nvPr>
            <p:ph type="sldNum" sz="quarter" idx="5"/>
          </p:nvPr>
        </p:nvSpPr>
        <p:spPr/>
        <p:txBody>
          <a:bodyPr/>
          <a:lstStyle/>
          <a:p>
            <a:fld id="{E13AFB8E-8C58-4954-84F4-3A96F67B0D86}" type="slidenum">
              <a:rPr lang="en-GB" smtClean="0"/>
              <a:t>23</a:t>
            </a:fld>
            <a:endParaRPr lang="en-GB"/>
          </a:p>
        </p:txBody>
      </p:sp>
    </p:spTree>
    <p:extLst>
      <p:ext uri="{BB962C8B-B14F-4D97-AF65-F5344CB8AC3E}">
        <p14:creationId xmlns:p14="http://schemas.microsoft.com/office/powerpoint/2010/main" val="28712412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Ovviamente i test fatti sono pochi e in condizioni molto particolari. BLACK-BOX!!!</a:t>
            </a:r>
            <a:endParaRPr lang="en-GB" dirty="0"/>
          </a:p>
        </p:txBody>
      </p:sp>
      <p:sp>
        <p:nvSpPr>
          <p:cNvPr id="4" name="Segnaposto numero diapositiva 3"/>
          <p:cNvSpPr>
            <a:spLocks noGrp="1"/>
          </p:cNvSpPr>
          <p:nvPr>
            <p:ph type="sldNum" sz="quarter" idx="5"/>
          </p:nvPr>
        </p:nvSpPr>
        <p:spPr/>
        <p:txBody>
          <a:bodyPr/>
          <a:lstStyle/>
          <a:p>
            <a:fld id="{E13AFB8E-8C58-4954-84F4-3A96F67B0D86}" type="slidenum">
              <a:rPr lang="en-GB" smtClean="0"/>
              <a:t>24</a:t>
            </a:fld>
            <a:endParaRPr lang="en-GB"/>
          </a:p>
        </p:txBody>
      </p:sp>
    </p:spTree>
    <p:extLst>
      <p:ext uri="{BB962C8B-B14F-4D97-AF65-F5344CB8AC3E}">
        <p14:creationId xmlns:p14="http://schemas.microsoft.com/office/powerpoint/2010/main" val="24715092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Cosa significa che deve essere vulnerabile?</a:t>
            </a:r>
            <a:endParaRPr lang="en-GB" dirty="0"/>
          </a:p>
        </p:txBody>
      </p:sp>
      <p:sp>
        <p:nvSpPr>
          <p:cNvPr id="4" name="Segnaposto numero diapositiva 3"/>
          <p:cNvSpPr>
            <a:spLocks noGrp="1"/>
          </p:cNvSpPr>
          <p:nvPr>
            <p:ph type="sldNum" sz="quarter" idx="5"/>
          </p:nvPr>
        </p:nvSpPr>
        <p:spPr/>
        <p:txBody>
          <a:bodyPr/>
          <a:lstStyle/>
          <a:p>
            <a:fld id="{E13AFB8E-8C58-4954-84F4-3A96F67B0D86}" type="slidenum">
              <a:rPr lang="en-GB" smtClean="0"/>
              <a:t>25</a:t>
            </a:fld>
            <a:endParaRPr lang="en-GB"/>
          </a:p>
        </p:txBody>
      </p:sp>
    </p:spTree>
    <p:extLst>
      <p:ext uri="{BB962C8B-B14F-4D97-AF65-F5344CB8AC3E}">
        <p14:creationId xmlns:p14="http://schemas.microsoft.com/office/powerpoint/2010/main" val="13089065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Prendiamo come esempio il </a:t>
            </a:r>
            <a:r>
              <a:rPr lang="it-IT" dirty="0" err="1"/>
              <a:t>cloning</a:t>
            </a:r>
            <a:r>
              <a:rPr lang="it-IT" dirty="0"/>
              <a:t> della sessione di un browser per semplicità. Su windows «puro» i permessi di esecuzione di applicazione permettono di accedere alla cartella di sessione di </a:t>
            </a:r>
            <a:r>
              <a:rPr lang="it-IT" dirty="0" err="1"/>
              <a:t>chrome</a:t>
            </a:r>
            <a:r>
              <a:rPr lang="it-IT" dirty="0"/>
              <a:t>… Su </a:t>
            </a:r>
            <a:r>
              <a:rPr lang="it-IT" dirty="0" err="1"/>
              <a:t>android</a:t>
            </a:r>
            <a:r>
              <a:rPr lang="it-IT" dirty="0"/>
              <a:t> NO! La cartella non può essere acceduta da altre applicazioni. Non si può nemmeno fare un attacco di ingegneria sociale. Non è l’utente a garantire il permesso di accesso bensì </a:t>
            </a:r>
            <a:r>
              <a:rPr lang="it-IT" dirty="0" err="1"/>
              <a:t>chrome</a:t>
            </a:r>
            <a:r>
              <a:rPr lang="it-IT" dirty="0"/>
              <a:t> stesso a proteggerla dalla condivisione! La cartella /data non è accessibile in condizioni normali. Diventa accessibile solo in caso in cui sul telefono sia attivo il root. Della serie l’utente se la è cercata.</a:t>
            </a:r>
            <a:endParaRPr lang="en-GB" dirty="0"/>
          </a:p>
        </p:txBody>
      </p:sp>
      <p:sp>
        <p:nvSpPr>
          <p:cNvPr id="4" name="Segnaposto numero diapositiva 3"/>
          <p:cNvSpPr>
            <a:spLocks noGrp="1"/>
          </p:cNvSpPr>
          <p:nvPr>
            <p:ph type="sldNum" sz="quarter" idx="5"/>
          </p:nvPr>
        </p:nvSpPr>
        <p:spPr/>
        <p:txBody>
          <a:bodyPr/>
          <a:lstStyle/>
          <a:p>
            <a:fld id="{E13AFB8E-8C58-4954-84F4-3A96F67B0D86}" type="slidenum">
              <a:rPr lang="en-GB" smtClean="0"/>
              <a:t>26</a:t>
            </a:fld>
            <a:endParaRPr lang="en-GB"/>
          </a:p>
        </p:txBody>
      </p:sp>
    </p:spTree>
    <p:extLst>
      <p:ext uri="{BB962C8B-B14F-4D97-AF65-F5344CB8AC3E}">
        <p14:creationId xmlns:p14="http://schemas.microsoft.com/office/powerpoint/2010/main" val="27090910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Attenzione! È un esperimento black box. Le conclusioni a cui siamo arrivate si basano sui risultati del test. Non è detto che siano giuste!</a:t>
            </a:r>
            <a:endParaRPr lang="en-GB" dirty="0"/>
          </a:p>
        </p:txBody>
      </p:sp>
      <p:sp>
        <p:nvSpPr>
          <p:cNvPr id="4" name="Segnaposto numero diapositiva 3"/>
          <p:cNvSpPr>
            <a:spLocks noGrp="1"/>
          </p:cNvSpPr>
          <p:nvPr>
            <p:ph type="sldNum" sz="quarter" idx="5"/>
          </p:nvPr>
        </p:nvSpPr>
        <p:spPr/>
        <p:txBody>
          <a:bodyPr/>
          <a:lstStyle/>
          <a:p>
            <a:fld id="{E13AFB8E-8C58-4954-84F4-3A96F67B0D86}" type="slidenum">
              <a:rPr lang="en-GB" smtClean="0"/>
              <a:t>28</a:t>
            </a:fld>
            <a:endParaRPr lang="en-GB"/>
          </a:p>
        </p:txBody>
      </p:sp>
    </p:spTree>
    <p:extLst>
      <p:ext uri="{BB962C8B-B14F-4D97-AF65-F5344CB8AC3E}">
        <p14:creationId xmlns:p14="http://schemas.microsoft.com/office/powerpoint/2010/main" val="19290933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Molte app non reagiscono perché tollerano gli errori nello stato dei dispositivi. Abbiamo qualche soluzione?</a:t>
            </a:r>
            <a:endParaRPr lang="en-GB" dirty="0"/>
          </a:p>
        </p:txBody>
      </p:sp>
      <p:sp>
        <p:nvSpPr>
          <p:cNvPr id="4" name="Segnaposto numero diapositiva 3"/>
          <p:cNvSpPr>
            <a:spLocks noGrp="1"/>
          </p:cNvSpPr>
          <p:nvPr>
            <p:ph type="sldNum" sz="quarter" idx="5"/>
          </p:nvPr>
        </p:nvSpPr>
        <p:spPr/>
        <p:txBody>
          <a:bodyPr/>
          <a:lstStyle/>
          <a:p>
            <a:fld id="{E13AFB8E-8C58-4954-84F4-3A96F67B0D86}" type="slidenum">
              <a:rPr lang="en-GB" smtClean="0"/>
              <a:t>29</a:t>
            </a:fld>
            <a:endParaRPr lang="en-GB"/>
          </a:p>
        </p:txBody>
      </p:sp>
    </p:spTree>
    <p:extLst>
      <p:ext uri="{BB962C8B-B14F-4D97-AF65-F5344CB8AC3E}">
        <p14:creationId xmlns:p14="http://schemas.microsoft.com/office/powerpoint/2010/main" val="21072440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Qual’è</a:t>
            </a:r>
            <a:r>
              <a:rPr lang="it-IT" dirty="0"/>
              <a:t> il problema della tolleranza agli errori? Un altro scenario è dato dall’azione che coinvolge prima l’attaccante nella connessione con A provocando l’individuazione del vero B come clone. Se l’app non è fatta bene può succedere e quindi bisogna tollerare gli errori.</a:t>
            </a:r>
            <a:endParaRPr lang="en-GB" dirty="0"/>
          </a:p>
        </p:txBody>
      </p:sp>
      <p:sp>
        <p:nvSpPr>
          <p:cNvPr id="4" name="Segnaposto numero diapositiva 3"/>
          <p:cNvSpPr>
            <a:spLocks noGrp="1"/>
          </p:cNvSpPr>
          <p:nvPr>
            <p:ph type="sldNum" sz="quarter" idx="5"/>
          </p:nvPr>
        </p:nvSpPr>
        <p:spPr/>
        <p:txBody>
          <a:bodyPr/>
          <a:lstStyle/>
          <a:p>
            <a:fld id="{E13AFB8E-8C58-4954-84F4-3A96F67B0D86}" type="slidenum">
              <a:rPr lang="en-GB" smtClean="0"/>
              <a:t>30</a:t>
            </a:fld>
            <a:endParaRPr lang="en-GB"/>
          </a:p>
        </p:txBody>
      </p:sp>
    </p:spTree>
    <p:extLst>
      <p:ext uri="{BB962C8B-B14F-4D97-AF65-F5344CB8AC3E}">
        <p14:creationId xmlns:p14="http://schemas.microsoft.com/office/powerpoint/2010/main" val="10506456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Soluzioni pure non bastano per garantire tolleranza e sicurezza. </a:t>
            </a:r>
            <a:endParaRPr lang="en-GB" dirty="0"/>
          </a:p>
        </p:txBody>
      </p:sp>
      <p:sp>
        <p:nvSpPr>
          <p:cNvPr id="4" name="Segnaposto numero diapositiva 3"/>
          <p:cNvSpPr>
            <a:spLocks noGrp="1"/>
          </p:cNvSpPr>
          <p:nvPr>
            <p:ph type="sldNum" sz="quarter" idx="5"/>
          </p:nvPr>
        </p:nvSpPr>
        <p:spPr/>
        <p:txBody>
          <a:bodyPr/>
          <a:lstStyle/>
          <a:p>
            <a:fld id="{E13AFB8E-8C58-4954-84F4-3A96F67B0D86}" type="slidenum">
              <a:rPr lang="en-GB" smtClean="0"/>
              <a:t>31</a:t>
            </a:fld>
            <a:endParaRPr lang="en-GB"/>
          </a:p>
        </p:txBody>
      </p:sp>
    </p:spTree>
    <p:extLst>
      <p:ext uri="{BB962C8B-B14F-4D97-AF65-F5344CB8AC3E}">
        <p14:creationId xmlns:p14="http://schemas.microsoft.com/office/powerpoint/2010/main" val="32856675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Usando solo quello che abbiamo visto nelle slide precedenti, possiamo creare un algoritmo sicuro che tollera alcuni errori?</a:t>
            </a:r>
            <a:endParaRPr lang="en-GB" dirty="0"/>
          </a:p>
        </p:txBody>
      </p:sp>
      <p:sp>
        <p:nvSpPr>
          <p:cNvPr id="4" name="Segnaposto numero diapositiva 3"/>
          <p:cNvSpPr>
            <a:spLocks noGrp="1"/>
          </p:cNvSpPr>
          <p:nvPr>
            <p:ph type="sldNum" sz="quarter" idx="5"/>
          </p:nvPr>
        </p:nvSpPr>
        <p:spPr/>
        <p:txBody>
          <a:bodyPr/>
          <a:lstStyle/>
          <a:p>
            <a:fld id="{E13AFB8E-8C58-4954-84F4-3A96F67B0D86}" type="slidenum">
              <a:rPr lang="en-GB" smtClean="0"/>
              <a:t>32</a:t>
            </a:fld>
            <a:endParaRPr lang="en-GB"/>
          </a:p>
        </p:txBody>
      </p:sp>
    </p:spTree>
    <p:extLst>
      <p:ext uri="{BB962C8B-B14F-4D97-AF65-F5344CB8AC3E}">
        <p14:creationId xmlns:p14="http://schemas.microsoft.com/office/powerpoint/2010/main" val="15000176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Un algoritmo PERFETTO per ogni caso NON ESISTE! Nella maggioranza dei casi SI possiamo farlo.</a:t>
            </a:r>
            <a:endParaRPr lang="en-GB" dirty="0"/>
          </a:p>
        </p:txBody>
      </p:sp>
      <p:sp>
        <p:nvSpPr>
          <p:cNvPr id="4" name="Segnaposto numero diapositiva 3"/>
          <p:cNvSpPr>
            <a:spLocks noGrp="1"/>
          </p:cNvSpPr>
          <p:nvPr>
            <p:ph type="sldNum" sz="quarter" idx="5"/>
          </p:nvPr>
        </p:nvSpPr>
        <p:spPr/>
        <p:txBody>
          <a:bodyPr/>
          <a:lstStyle/>
          <a:p>
            <a:fld id="{E13AFB8E-8C58-4954-84F4-3A96F67B0D86}" type="slidenum">
              <a:rPr lang="en-GB" smtClean="0"/>
              <a:t>33</a:t>
            </a:fld>
            <a:endParaRPr lang="en-GB"/>
          </a:p>
        </p:txBody>
      </p:sp>
    </p:spTree>
    <p:extLst>
      <p:ext uri="{BB962C8B-B14F-4D97-AF65-F5344CB8AC3E}">
        <p14:creationId xmlns:p14="http://schemas.microsoft.com/office/powerpoint/2010/main" val="1594073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Le app sono sicure? La maggioranza per scopi professionali no. </a:t>
            </a:r>
            <a:r>
              <a:rPr lang="it-IT" dirty="0" err="1"/>
              <a:t>Signal</a:t>
            </a:r>
            <a:r>
              <a:rPr lang="it-IT" dirty="0"/>
              <a:t> ad esempio è considerata tra le più sicure. Come vedremo nelle prossime slide, ciò non significa che per la vita quotidiana delle persone normali non vadano bene! Verrà spiegato anche nelle prossime slide quando analizzeremo un caso di test.</a:t>
            </a:r>
            <a:endParaRPr lang="en-GB" dirty="0"/>
          </a:p>
        </p:txBody>
      </p:sp>
      <p:sp>
        <p:nvSpPr>
          <p:cNvPr id="4" name="Segnaposto numero diapositiva 3"/>
          <p:cNvSpPr>
            <a:spLocks noGrp="1"/>
          </p:cNvSpPr>
          <p:nvPr>
            <p:ph type="sldNum" sz="quarter" idx="5"/>
          </p:nvPr>
        </p:nvSpPr>
        <p:spPr/>
        <p:txBody>
          <a:bodyPr/>
          <a:lstStyle/>
          <a:p>
            <a:fld id="{E13AFB8E-8C58-4954-84F4-3A96F67B0D86}" type="slidenum">
              <a:rPr lang="en-GB" smtClean="0"/>
              <a:t>3</a:t>
            </a:fld>
            <a:endParaRPr lang="en-GB"/>
          </a:p>
        </p:txBody>
      </p:sp>
    </p:spTree>
    <p:extLst>
      <p:ext uri="{BB962C8B-B14F-4D97-AF65-F5344CB8AC3E}">
        <p14:creationId xmlns:p14="http://schemas.microsoft.com/office/powerpoint/2010/main" val="37692542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Una root key per il </a:t>
            </a:r>
            <a:r>
              <a:rPr lang="it-IT" dirty="0" err="1"/>
              <a:t>mac</a:t>
            </a:r>
            <a:r>
              <a:rPr lang="it-IT" dirty="0"/>
              <a:t> e un contatore dei messaggi sono condizione necessaria e sufficiente per coprire molti casi di </a:t>
            </a:r>
            <a:r>
              <a:rPr lang="it-IT" dirty="0" err="1"/>
              <a:t>cloning</a:t>
            </a:r>
            <a:r>
              <a:rPr lang="it-IT" dirty="0"/>
              <a:t>. Attenzione questo algoritmo non permette di identificare quale dei </a:t>
            </a:r>
            <a:r>
              <a:rPr lang="it-IT" dirty="0" err="1"/>
              <a:t>dispotivi</a:t>
            </a:r>
            <a:r>
              <a:rPr lang="it-IT" dirty="0"/>
              <a:t> è il clone fino all’invio di un messaggio da parte del dispositivo originale.</a:t>
            </a:r>
            <a:endParaRPr lang="en-GB" dirty="0"/>
          </a:p>
        </p:txBody>
      </p:sp>
      <p:sp>
        <p:nvSpPr>
          <p:cNvPr id="4" name="Segnaposto numero diapositiva 3"/>
          <p:cNvSpPr>
            <a:spLocks noGrp="1"/>
          </p:cNvSpPr>
          <p:nvPr>
            <p:ph type="sldNum" sz="quarter" idx="5"/>
          </p:nvPr>
        </p:nvSpPr>
        <p:spPr/>
        <p:txBody>
          <a:bodyPr/>
          <a:lstStyle/>
          <a:p>
            <a:fld id="{E13AFB8E-8C58-4954-84F4-3A96F67B0D86}" type="slidenum">
              <a:rPr lang="en-GB" smtClean="0"/>
              <a:t>34</a:t>
            </a:fld>
            <a:endParaRPr lang="en-GB"/>
          </a:p>
        </p:txBody>
      </p:sp>
    </p:spTree>
    <p:extLst>
      <p:ext uri="{BB962C8B-B14F-4D97-AF65-F5344CB8AC3E}">
        <p14:creationId xmlns:p14="http://schemas.microsoft.com/office/powerpoint/2010/main" val="27240901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Siamo sicuri che funzioni? Cosa garantisce l’individuazione di un gran gruppo di casi di </a:t>
            </a:r>
            <a:r>
              <a:rPr lang="it-IT" dirty="0" err="1"/>
              <a:t>cloning</a:t>
            </a:r>
            <a:r>
              <a:rPr lang="it-IT" dirty="0"/>
              <a:t> senza falsi positivi? MAC e Message counter assicurano questa cosa.</a:t>
            </a:r>
            <a:endParaRPr lang="en-GB" dirty="0"/>
          </a:p>
        </p:txBody>
      </p:sp>
      <p:sp>
        <p:nvSpPr>
          <p:cNvPr id="4" name="Segnaposto numero diapositiva 3"/>
          <p:cNvSpPr>
            <a:spLocks noGrp="1"/>
          </p:cNvSpPr>
          <p:nvPr>
            <p:ph type="sldNum" sz="quarter" idx="5"/>
          </p:nvPr>
        </p:nvSpPr>
        <p:spPr/>
        <p:txBody>
          <a:bodyPr/>
          <a:lstStyle/>
          <a:p>
            <a:fld id="{E13AFB8E-8C58-4954-84F4-3A96F67B0D86}" type="slidenum">
              <a:rPr lang="en-GB" smtClean="0"/>
              <a:t>35</a:t>
            </a:fld>
            <a:endParaRPr lang="en-GB"/>
          </a:p>
        </p:txBody>
      </p:sp>
    </p:spTree>
    <p:extLst>
      <p:ext uri="{BB962C8B-B14F-4D97-AF65-F5344CB8AC3E}">
        <p14:creationId xmlns:p14="http://schemas.microsoft.com/office/powerpoint/2010/main" val="40880571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Caso in cui tutto va bene, poi abbiamo perdita parziale, poi perdita totale. No cloni</a:t>
            </a:r>
            <a:endParaRPr lang="en-GB" dirty="0"/>
          </a:p>
        </p:txBody>
      </p:sp>
      <p:sp>
        <p:nvSpPr>
          <p:cNvPr id="4" name="Segnaposto numero diapositiva 3"/>
          <p:cNvSpPr>
            <a:spLocks noGrp="1"/>
          </p:cNvSpPr>
          <p:nvPr>
            <p:ph type="sldNum" sz="quarter" idx="5"/>
          </p:nvPr>
        </p:nvSpPr>
        <p:spPr/>
        <p:txBody>
          <a:bodyPr/>
          <a:lstStyle/>
          <a:p>
            <a:fld id="{E13AFB8E-8C58-4954-84F4-3A96F67B0D86}" type="slidenum">
              <a:rPr lang="en-GB" smtClean="0"/>
              <a:t>36</a:t>
            </a:fld>
            <a:endParaRPr lang="en-GB"/>
          </a:p>
        </p:txBody>
      </p:sp>
    </p:spTree>
    <p:extLst>
      <p:ext uri="{BB962C8B-B14F-4D97-AF65-F5344CB8AC3E}">
        <p14:creationId xmlns:p14="http://schemas.microsoft.com/office/powerpoint/2010/main" val="38962312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Attenzione per la sua individuazione è fondamentale che il clone non inizi subito a inviare messaggi ad alice. Assumiamo che il clone e il dispositivo originale non siano sincronizzati.</a:t>
            </a:r>
            <a:endParaRPr lang="en-GB" dirty="0"/>
          </a:p>
        </p:txBody>
      </p:sp>
      <p:sp>
        <p:nvSpPr>
          <p:cNvPr id="4" name="Segnaposto numero diapositiva 3"/>
          <p:cNvSpPr>
            <a:spLocks noGrp="1"/>
          </p:cNvSpPr>
          <p:nvPr>
            <p:ph type="sldNum" sz="quarter" idx="5"/>
          </p:nvPr>
        </p:nvSpPr>
        <p:spPr/>
        <p:txBody>
          <a:bodyPr/>
          <a:lstStyle/>
          <a:p>
            <a:fld id="{E13AFB8E-8C58-4954-84F4-3A96F67B0D86}" type="slidenum">
              <a:rPr lang="en-GB" smtClean="0"/>
              <a:t>37</a:t>
            </a:fld>
            <a:endParaRPr lang="en-GB"/>
          </a:p>
        </p:txBody>
      </p:sp>
    </p:spTree>
    <p:extLst>
      <p:ext uri="{BB962C8B-B14F-4D97-AF65-F5344CB8AC3E}">
        <p14:creationId xmlns:p14="http://schemas.microsoft.com/office/powerpoint/2010/main" val="2513058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Una volta che il clone sostiene la perdita totale dello stato. Avviene una sincronizzazione con esso. Bob vero viene tagliato fuori. Fino a che bob non invia un messaggio alice non può capire che sta parlando con un clone. Quando Bob invia un messaggio il </a:t>
            </a:r>
            <a:r>
              <a:rPr lang="it-IT" dirty="0" err="1"/>
              <a:t>message</a:t>
            </a:r>
            <a:r>
              <a:rPr lang="it-IT" dirty="0"/>
              <a:t> counter soddisfa la condizione &gt;=, ma non è possibile verificare il messaggio visto che il MAC è calcolato con la chiave precedente.</a:t>
            </a:r>
            <a:endParaRPr lang="en-GB" dirty="0"/>
          </a:p>
        </p:txBody>
      </p:sp>
      <p:sp>
        <p:nvSpPr>
          <p:cNvPr id="4" name="Segnaposto numero diapositiva 3"/>
          <p:cNvSpPr>
            <a:spLocks noGrp="1"/>
          </p:cNvSpPr>
          <p:nvPr>
            <p:ph type="sldNum" sz="quarter" idx="5"/>
          </p:nvPr>
        </p:nvSpPr>
        <p:spPr/>
        <p:txBody>
          <a:bodyPr/>
          <a:lstStyle/>
          <a:p>
            <a:fld id="{E13AFB8E-8C58-4954-84F4-3A96F67B0D86}" type="slidenum">
              <a:rPr lang="en-GB" smtClean="0"/>
              <a:t>38</a:t>
            </a:fld>
            <a:endParaRPr lang="en-GB"/>
          </a:p>
        </p:txBody>
      </p:sp>
    </p:spTree>
    <p:extLst>
      <p:ext uri="{BB962C8B-B14F-4D97-AF65-F5344CB8AC3E}">
        <p14:creationId xmlns:p14="http://schemas.microsoft.com/office/powerpoint/2010/main" val="29441051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Non basta la </a:t>
            </a:r>
            <a:r>
              <a:rPr lang="it-IT" dirty="0" err="1"/>
              <a:t>message</a:t>
            </a:r>
            <a:r>
              <a:rPr lang="it-IT" dirty="0"/>
              <a:t> key del double </a:t>
            </a:r>
            <a:r>
              <a:rPr lang="it-IT" dirty="0" err="1"/>
              <a:t>ratchet</a:t>
            </a:r>
            <a:r>
              <a:rPr lang="it-IT" dirty="0"/>
              <a:t> perché ci possono essere perdite dello stato parziali. In caso di perdita totale per discriminare 2 sessioni diverse non bastano i </a:t>
            </a:r>
            <a:r>
              <a:rPr lang="it-IT" dirty="0" err="1"/>
              <a:t>message</a:t>
            </a:r>
            <a:r>
              <a:rPr lang="it-IT" dirty="0"/>
              <a:t> counter.</a:t>
            </a:r>
            <a:endParaRPr lang="en-GB" dirty="0"/>
          </a:p>
        </p:txBody>
      </p:sp>
      <p:sp>
        <p:nvSpPr>
          <p:cNvPr id="4" name="Segnaposto numero diapositiva 3"/>
          <p:cNvSpPr>
            <a:spLocks noGrp="1"/>
          </p:cNvSpPr>
          <p:nvPr>
            <p:ph type="sldNum" sz="quarter" idx="5"/>
          </p:nvPr>
        </p:nvSpPr>
        <p:spPr/>
        <p:txBody>
          <a:bodyPr/>
          <a:lstStyle/>
          <a:p>
            <a:fld id="{E13AFB8E-8C58-4954-84F4-3A96F67B0D86}" type="slidenum">
              <a:rPr lang="en-GB" smtClean="0"/>
              <a:t>39</a:t>
            </a:fld>
            <a:endParaRPr lang="en-GB"/>
          </a:p>
        </p:txBody>
      </p:sp>
    </p:spTree>
    <p:extLst>
      <p:ext uri="{BB962C8B-B14F-4D97-AF65-F5344CB8AC3E}">
        <p14:creationId xmlns:p14="http://schemas.microsoft.com/office/powerpoint/2010/main" val="32675805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Come dicevo prima, una soluzione che copre il 100% dei casi non è fattibile è impossibile. Almeno se consideriamo solo questo «meccanismo». Se introduciamo altri meccanismi in un applicazione (Es. la conferma di visualizzazione di un messaggio </a:t>
            </a:r>
            <a:r>
              <a:rPr lang="it-IT" dirty="0" err="1"/>
              <a:t>ecc</a:t>
            </a:r>
            <a:r>
              <a:rPr lang="it-IT" dirty="0"/>
              <a:t>) all’interno di un applicazione e l’attaccante utilizza l’applicazione originale per gli attacchi di </a:t>
            </a:r>
            <a:r>
              <a:rPr lang="it-IT" dirty="0" err="1"/>
              <a:t>cloning</a:t>
            </a:r>
            <a:r>
              <a:rPr lang="it-IT" dirty="0"/>
              <a:t>, l’individuazione di un clone può risultare più facile ed è possibile integrare altri controlli di sicurezza con ciascuna di queste funzionalità. . L’obiettivo è aumentare la sicurezza post compromissione non creare una soluzione infallibile. </a:t>
            </a:r>
            <a:endParaRPr lang="en-GB" dirty="0"/>
          </a:p>
        </p:txBody>
      </p:sp>
      <p:sp>
        <p:nvSpPr>
          <p:cNvPr id="4" name="Segnaposto numero diapositiva 3"/>
          <p:cNvSpPr>
            <a:spLocks noGrp="1"/>
          </p:cNvSpPr>
          <p:nvPr>
            <p:ph type="sldNum" sz="quarter" idx="5"/>
          </p:nvPr>
        </p:nvSpPr>
        <p:spPr/>
        <p:txBody>
          <a:bodyPr/>
          <a:lstStyle/>
          <a:p>
            <a:fld id="{E13AFB8E-8C58-4954-84F4-3A96F67B0D86}" type="slidenum">
              <a:rPr lang="en-GB" smtClean="0"/>
              <a:t>40</a:t>
            </a:fld>
            <a:endParaRPr lang="en-GB"/>
          </a:p>
        </p:txBody>
      </p:sp>
    </p:spTree>
    <p:extLst>
      <p:ext uri="{BB962C8B-B14F-4D97-AF65-F5344CB8AC3E}">
        <p14:creationId xmlns:p14="http://schemas.microsoft.com/office/powerpoint/2010/main" val="26339489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El uh ah </a:t>
            </a:r>
            <a:r>
              <a:rPr lang="it-IT" dirty="0" err="1"/>
              <a:t>eehmmmmm</a:t>
            </a:r>
            <a:r>
              <a:rPr lang="it-IT" dirty="0"/>
              <a:t> </a:t>
            </a:r>
            <a:r>
              <a:rPr lang="it-IT" dirty="0" err="1"/>
              <a:t>oooooouh</a:t>
            </a:r>
            <a:endParaRPr lang="en-GB" dirty="0"/>
          </a:p>
        </p:txBody>
      </p:sp>
      <p:sp>
        <p:nvSpPr>
          <p:cNvPr id="4" name="Segnaposto numero diapositiva 3"/>
          <p:cNvSpPr>
            <a:spLocks noGrp="1"/>
          </p:cNvSpPr>
          <p:nvPr>
            <p:ph type="sldNum" sz="quarter" idx="5"/>
          </p:nvPr>
        </p:nvSpPr>
        <p:spPr/>
        <p:txBody>
          <a:bodyPr/>
          <a:lstStyle/>
          <a:p>
            <a:fld id="{E13AFB8E-8C58-4954-84F4-3A96F67B0D86}" type="slidenum">
              <a:rPr lang="en-GB" smtClean="0"/>
              <a:t>42</a:t>
            </a:fld>
            <a:endParaRPr lang="en-GB"/>
          </a:p>
        </p:txBody>
      </p:sp>
    </p:spTree>
    <p:extLst>
      <p:ext uri="{BB962C8B-B14F-4D97-AF65-F5344CB8AC3E}">
        <p14:creationId xmlns:p14="http://schemas.microsoft.com/office/powerpoint/2010/main" val="29736043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E13AFB8E-8C58-4954-84F4-3A96F67B0D86}" type="slidenum">
              <a:rPr lang="en-GB" smtClean="0"/>
              <a:t>43</a:t>
            </a:fld>
            <a:endParaRPr lang="en-GB"/>
          </a:p>
        </p:txBody>
      </p:sp>
    </p:spTree>
    <p:extLst>
      <p:ext uri="{BB962C8B-B14F-4D97-AF65-F5344CB8AC3E}">
        <p14:creationId xmlns:p14="http://schemas.microsoft.com/office/powerpoint/2010/main" val="1300348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Da questa tabella abbiamo una visione dettagliata sulle varie app, in particolare una proprietà interessante che vediamo da questa tabella è che non tutte le app garantiscono che in caso di compromissione delle chiavi di cifratura a lungo termine, l’attaccante non sia in grado di accedere alle chiavi di sessione.</a:t>
            </a:r>
            <a:endParaRPr lang="en-GB" dirty="0"/>
          </a:p>
        </p:txBody>
      </p:sp>
      <p:sp>
        <p:nvSpPr>
          <p:cNvPr id="4" name="Segnaposto numero diapositiva 3"/>
          <p:cNvSpPr>
            <a:spLocks noGrp="1"/>
          </p:cNvSpPr>
          <p:nvPr>
            <p:ph type="sldNum" sz="quarter" idx="5"/>
          </p:nvPr>
        </p:nvSpPr>
        <p:spPr/>
        <p:txBody>
          <a:bodyPr/>
          <a:lstStyle/>
          <a:p>
            <a:fld id="{E13AFB8E-8C58-4954-84F4-3A96F67B0D86}" type="slidenum">
              <a:rPr lang="en-GB" smtClean="0"/>
              <a:t>4</a:t>
            </a:fld>
            <a:endParaRPr lang="en-GB"/>
          </a:p>
        </p:txBody>
      </p:sp>
    </p:spTree>
    <p:extLst>
      <p:ext uri="{BB962C8B-B14F-4D97-AF65-F5344CB8AC3E}">
        <p14:creationId xmlns:p14="http://schemas.microsoft.com/office/powerpoint/2010/main" val="1737460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Ci sono anche altri tipi di compromissioni ma le principali sono queste (quelle più classiche e diffuse). Confidenzialità = solo io posso leggere, Integrità = solo io posso scrivere, Security! Non </a:t>
            </a:r>
            <a:r>
              <a:rPr lang="it-IT" dirty="0" err="1"/>
              <a:t>Safety</a:t>
            </a:r>
            <a:r>
              <a:rPr lang="it-IT" dirty="0"/>
              <a:t>!</a:t>
            </a:r>
            <a:endParaRPr lang="en-GB" dirty="0"/>
          </a:p>
        </p:txBody>
      </p:sp>
      <p:sp>
        <p:nvSpPr>
          <p:cNvPr id="4" name="Segnaposto numero diapositiva 3"/>
          <p:cNvSpPr>
            <a:spLocks noGrp="1"/>
          </p:cNvSpPr>
          <p:nvPr>
            <p:ph type="sldNum" sz="quarter" idx="5"/>
          </p:nvPr>
        </p:nvSpPr>
        <p:spPr/>
        <p:txBody>
          <a:bodyPr/>
          <a:lstStyle/>
          <a:p>
            <a:fld id="{E13AFB8E-8C58-4954-84F4-3A96F67B0D86}" type="slidenum">
              <a:rPr lang="en-GB" smtClean="0"/>
              <a:t>6</a:t>
            </a:fld>
            <a:endParaRPr lang="en-GB"/>
          </a:p>
        </p:txBody>
      </p:sp>
    </p:spTree>
    <p:extLst>
      <p:ext uri="{BB962C8B-B14F-4D97-AF65-F5344CB8AC3E}">
        <p14:creationId xmlns:p14="http://schemas.microsoft.com/office/powerpoint/2010/main" val="1579735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L’attaccante riesce a scoprire la chiave di cifratura dei messaggi e quindi riesce a leggere e modificare tutti i messaggi che vengono scambiati durante una sessione. Perché nemmeno la cifratura a chiave asimmetrica è sicura? Perché non protegge dalla clonazione.</a:t>
            </a:r>
            <a:endParaRPr lang="en-GB" dirty="0"/>
          </a:p>
        </p:txBody>
      </p:sp>
      <p:sp>
        <p:nvSpPr>
          <p:cNvPr id="4" name="Segnaposto numero diapositiva 3"/>
          <p:cNvSpPr>
            <a:spLocks noGrp="1"/>
          </p:cNvSpPr>
          <p:nvPr>
            <p:ph type="sldNum" sz="quarter" idx="5"/>
          </p:nvPr>
        </p:nvSpPr>
        <p:spPr/>
        <p:txBody>
          <a:bodyPr/>
          <a:lstStyle/>
          <a:p>
            <a:fld id="{E13AFB8E-8C58-4954-84F4-3A96F67B0D86}" type="slidenum">
              <a:rPr lang="en-GB" smtClean="0"/>
              <a:t>7</a:t>
            </a:fld>
            <a:endParaRPr lang="en-GB"/>
          </a:p>
        </p:txBody>
      </p:sp>
    </p:spTree>
    <p:extLst>
      <p:ext uri="{BB962C8B-B14F-4D97-AF65-F5344CB8AC3E}">
        <p14:creationId xmlns:p14="http://schemas.microsoft.com/office/powerpoint/2010/main" val="3223724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Tipicamente l’attaccante non ha mai accesso al dispositivo fisico. Tipicamente si limita a inviare dei malware incaricati di cercare i file di sessione di un applicazione (tipicamente browser) </a:t>
            </a:r>
            <a:r>
              <a:rPr lang="it-IT" dirty="0" err="1"/>
              <a:t>nell’host</a:t>
            </a:r>
            <a:r>
              <a:rPr lang="it-IT" dirty="0"/>
              <a:t> della vittima e inviarli all’attaccante. A questo punto se l’utente era collegato con un account tipo per </a:t>
            </a:r>
            <a:r>
              <a:rPr lang="it-IT" dirty="0" err="1"/>
              <a:t>telegram</a:t>
            </a:r>
            <a:r>
              <a:rPr lang="it-IT" dirty="0"/>
              <a:t> l’attaccante avrà una copia esatta dello stato del dispositivo.</a:t>
            </a:r>
            <a:endParaRPr lang="en-GB" dirty="0"/>
          </a:p>
        </p:txBody>
      </p:sp>
      <p:sp>
        <p:nvSpPr>
          <p:cNvPr id="4" name="Segnaposto numero diapositiva 3"/>
          <p:cNvSpPr>
            <a:spLocks noGrp="1"/>
          </p:cNvSpPr>
          <p:nvPr>
            <p:ph type="sldNum" sz="quarter" idx="5"/>
          </p:nvPr>
        </p:nvSpPr>
        <p:spPr/>
        <p:txBody>
          <a:bodyPr/>
          <a:lstStyle/>
          <a:p>
            <a:fld id="{E13AFB8E-8C58-4954-84F4-3A96F67B0D86}" type="slidenum">
              <a:rPr lang="en-GB" smtClean="0"/>
              <a:t>8</a:t>
            </a:fld>
            <a:endParaRPr lang="en-GB"/>
          </a:p>
        </p:txBody>
      </p:sp>
    </p:spTree>
    <p:extLst>
      <p:ext uri="{BB962C8B-B14F-4D97-AF65-F5344CB8AC3E}">
        <p14:creationId xmlns:p14="http://schemas.microsoft.com/office/powerpoint/2010/main" val="2546537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 condizioni normali una applicazione dovrebbe garantire la </a:t>
            </a:r>
            <a:r>
              <a:rPr lang="it-IT" dirty="0" err="1"/>
              <a:t>Forward</a:t>
            </a:r>
            <a:r>
              <a:rPr lang="it-IT" dirty="0"/>
              <a:t> </a:t>
            </a:r>
            <a:r>
              <a:rPr lang="it-IT" dirty="0" err="1"/>
              <a:t>secrecy</a:t>
            </a:r>
            <a:r>
              <a:rPr lang="it-IT" dirty="0"/>
              <a:t>. Come si fa a implementare? Semplice cambiando la chiave periodicamente! In questo modo in caso di compromissione di 1 chiave i danni provocati dall’attaccante sono limitati. Questo approccio vale però solo se l’attaccante non ha accesso alla catena per la generazione delle chiavi!</a:t>
            </a:r>
            <a:endParaRPr lang="en-GB" dirty="0"/>
          </a:p>
        </p:txBody>
      </p:sp>
      <p:sp>
        <p:nvSpPr>
          <p:cNvPr id="4" name="Segnaposto numero diapositiva 3"/>
          <p:cNvSpPr>
            <a:spLocks noGrp="1"/>
          </p:cNvSpPr>
          <p:nvPr>
            <p:ph type="sldNum" sz="quarter" idx="5"/>
          </p:nvPr>
        </p:nvSpPr>
        <p:spPr/>
        <p:txBody>
          <a:bodyPr/>
          <a:lstStyle/>
          <a:p>
            <a:fld id="{E13AFB8E-8C58-4954-84F4-3A96F67B0D86}" type="slidenum">
              <a:rPr lang="en-GB" smtClean="0"/>
              <a:t>9</a:t>
            </a:fld>
            <a:endParaRPr lang="en-GB"/>
          </a:p>
        </p:txBody>
      </p:sp>
    </p:spTree>
    <p:extLst>
      <p:ext uri="{BB962C8B-B14F-4D97-AF65-F5344CB8AC3E}">
        <p14:creationId xmlns:p14="http://schemas.microsoft.com/office/powerpoint/2010/main" val="1934806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Alcune soluzioni a questi problemi possono essere queste. Le prime relative alla compromissione della chiave, le altre relative alla clonazione dello stato</a:t>
            </a:r>
            <a:endParaRPr lang="en-GB" dirty="0"/>
          </a:p>
        </p:txBody>
      </p:sp>
      <p:sp>
        <p:nvSpPr>
          <p:cNvPr id="4" name="Segnaposto numero diapositiva 3"/>
          <p:cNvSpPr>
            <a:spLocks noGrp="1"/>
          </p:cNvSpPr>
          <p:nvPr>
            <p:ph type="sldNum" sz="quarter" idx="5"/>
          </p:nvPr>
        </p:nvSpPr>
        <p:spPr/>
        <p:txBody>
          <a:bodyPr/>
          <a:lstStyle/>
          <a:p>
            <a:fld id="{E13AFB8E-8C58-4954-84F4-3A96F67B0D86}" type="slidenum">
              <a:rPr lang="en-GB" smtClean="0"/>
              <a:t>11</a:t>
            </a:fld>
            <a:endParaRPr lang="en-GB"/>
          </a:p>
        </p:txBody>
      </p:sp>
    </p:spTree>
    <p:extLst>
      <p:ext uri="{BB962C8B-B14F-4D97-AF65-F5344CB8AC3E}">
        <p14:creationId xmlns:p14="http://schemas.microsoft.com/office/powerpoint/2010/main" val="2616889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F0A5F9-3798-B512-6BC4-91AA84162B0A}"/>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GB"/>
          </a:p>
        </p:txBody>
      </p:sp>
      <p:sp>
        <p:nvSpPr>
          <p:cNvPr id="3" name="Sottotitolo 2">
            <a:extLst>
              <a:ext uri="{FF2B5EF4-FFF2-40B4-BE49-F238E27FC236}">
                <a16:creationId xmlns:a16="http://schemas.microsoft.com/office/drawing/2014/main" id="{CA8487DF-58B9-DA39-CDEE-7563C6440C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GB"/>
          </a:p>
        </p:txBody>
      </p:sp>
      <p:sp>
        <p:nvSpPr>
          <p:cNvPr id="4" name="Segnaposto data 3">
            <a:extLst>
              <a:ext uri="{FF2B5EF4-FFF2-40B4-BE49-F238E27FC236}">
                <a16:creationId xmlns:a16="http://schemas.microsoft.com/office/drawing/2014/main" id="{D8F6CC85-4263-C644-6E66-6C1B607FE608}"/>
              </a:ext>
            </a:extLst>
          </p:cNvPr>
          <p:cNvSpPr>
            <a:spLocks noGrp="1"/>
          </p:cNvSpPr>
          <p:nvPr>
            <p:ph type="dt" sz="half" idx="10"/>
          </p:nvPr>
        </p:nvSpPr>
        <p:spPr/>
        <p:txBody>
          <a:bodyPr/>
          <a:lstStyle/>
          <a:p>
            <a:fld id="{F8EFA572-7AFE-4AB6-9CA8-FD06A46C2408}" type="datetimeFigureOut">
              <a:rPr lang="en-GB" smtClean="0"/>
              <a:t>09/01/2023</a:t>
            </a:fld>
            <a:endParaRPr lang="en-GB"/>
          </a:p>
        </p:txBody>
      </p:sp>
      <p:sp>
        <p:nvSpPr>
          <p:cNvPr id="5" name="Segnaposto piè di pagina 4">
            <a:extLst>
              <a:ext uri="{FF2B5EF4-FFF2-40B4-BE49-F238E27FC236}">
                <a16:creationId xmlns:a16="http://schemas.microsoft.com/office/drawing/2014/main" id="{667A898C-D6EA-ADF7-0D84-5424B39A37D5}"/>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E2ACFE35-68C7-6829-1879-C5713886CAC9}"/>
              </a:ext>
            </a:extLst>
          </p:cNvPr>
          <p:cNvSpPr>
            <a:spLocks noGrp="1"/>
          </p:cNvSpPr>
          <p:nvPr>
            <p:ph type="sldNum" sz="quarter" idx="12"/>
          </p:nvPr>
        </p:nvSpPr>
        <p:spPr/>
        <p:txBody>
          <a:bodyPr/>
          <a:lstStyle/>
          <a:p>
            <a:fld id="{E352A44C-80EA-4142-88DB-DAF430BE3ADB}" type="slidenum">
              <a:rPr lang="en-GB" smtClean="0"/>
              <a:t>‹N›</a:t>
            </a:fld>
            <a:endParaRPr lang="en-GB"/>
          </a:p>
        </p:txBody>
      </p:sp>
    </p:spTree>
    <p:extLst>
      <p:ext uri="{BB962C8B-B14F-4D97-AF65-F5344CB8AC3E}">
        <p14:creationId xmlns:p14="http://schemas.microsoft.com/office/powerpoint/2010/main" val="3650191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D232BF-0D2C-2556-2EBE-F80FEB28E8BE}"/>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DA895E9D-FF94-C7ED-4653-7664F8E5E45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F3575856-D029-9333-BF10-882BE2DC4275}"/>
              </a:ext>
            </a:extLst>
          </p:cNvPr>
          <p:cNvSpPr>
            <a:spLocks noGrp="1"/>
          </p:cNvSpPr>
          <p:nvPr>
            <p:ph type="dt" sz="half" idx="10"/>
          </p:nvPr>
        </p:nvSpPr>
        <p:spPr/>
        <p:txBody>
          <a:bodyPr/>
          <a:lstStyle/>
          <a:p>
            <a:fld id="{F8EFA572-7AFE-4AB6-9CA8-FD06A46C2408}" type="datetimeFigureOut">
              <a:rPr lang="en-GB" smtClean="0"/>
              <a:t>09/01/2023</a:t>
            </a:fld>
            <a:endParaRPr lang="en-GB"/>
          </a:p>
        </p:txBody>
      </p:sp>
      <p:sp>
        <p:nvSpPr>
          <p:cNvPr id="5" name="Segnaposto piè di pagina 4">
            <a:extLst>
              <a:ext uri="{FF2B5EF4-FFF2-40B4-BE49-F238E27FC236}">
                <a16:creationId xmlns:a16="http://schemas.microsoft.com/office/drawing/2014/main" id="{033D8A2E-65A0-36B3-0F81-210CD292124A}"/>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A59E3C11-3E3A-DB15-1198-DE82BF329B3A}"/>
              </a:ext>
            </a:extLst>
          </p:cNvPr>
          <p:cNvSpPr>
            <a:spLocks noGrp="1"/>
          </p:cNvSpPr>
          <p:nvPr>
            <p:ph type="sldNum" sz="quarter" idx="12"/>
          </p:nvPr>
        </p:nvSpPr>
        <p:spPr/>
        <p:txBody>
          <a:bodyPr/>
          <a:lstStyle/>
          <a:p>
            <a:fld id="{E352A44C-80EA-4142-88DB-DAF430BE3ADB}" type="slidenum">
              <a:rPr lang="en-GB" smtClean="0"/>
              <a:t>‹N›</a:t>
            </a:fld>
            <a:endParaRPr lang="en-GB"/>
          </a:p>
        </p:txBody>
      </p:sp>
    </p:spTree>
    <p:extLst>
      <p:ext uri="{BB962C8B-B14F-4D97-AF65-F5344CB8AC3E}">
        <p14:creationId xmlns:p14="http://schemas.microsoft.com/office/powerpoint/2010/main" val="1727023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AA267FF9-76E6-3A18-4357-05BE43AFF048}"/>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4E82748C-1ABA-71C3-A3FE-FBCB032DD4CD}"/>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7FF0727E-4067-5D05-11E2-D984B7D856F3}"/>
              </a:ext>
            </a:extLst>
          </p:cNvPr>
          <p:cNvSpPr>
            <a:spLocks noGrp="1"/>
          </p:cNvSpPr>
          <p:nvPr>
            <p:ph type="dt" sz="half" idx="10"/>
          </p:nvPr>
        </p:nvSpPr>
        <p:spPr/>
        <p:txBody>
          <a:bodyPr/>
          <a:lstStyle/>
          <a:p>
            <a:fld id="{F8EFA572-7AFE-4AB6-9CA8-FD06A46C2408}" type="datetimeFigureOut">
              <a:rPr lang="en-GB" smtClean="0"/>
              <a:t>09/01/2023</a:t>
            </a:fld>
            <a:endParaRPr lang="en-GB"/>
          </a:p>
        </p:txBody>
      </p:sp>
      <p:sp>
        <p:nvSpPr>
          <p:cNvPr id="5" name="Segnaposto piè di pagina 4">
            <a:extLst>
              <a:ext uri="{FF2B5EF4-FFF2-40B4-BE49-F238E27FC236}">
                <a16:creationId xmlns:a16="http://schemas.microsoft.com/office/drawing/2014/main" id="{18270CDD-D820-70F6-23A8-BB631E028F2C}"/>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7F361287-46C1-DD10-BDCC-A7A5CFA053BE}"/>
              </a:ext>
            </a:extLst>
          </p:cNvPr>
          <p:cNvSpPr>
            <a:spLocks noGrp="1"/>
          </p:cNvSpPr>
          <p:nvPr>
            <p:ph type="sldNum" sz="quarter" idx="12"/>
          </p:nvPr>
        </p:nvSpPr>
        <p:spPr/>
        <p:txBody>
          <a:bodyPr/>
          <a:lstStyle/>
          <a:p>
            <a:fld id="{E352A44C-80EA-4142-88DB-DAF430BE3ADB}" type="slidenum">
              <a:rPr lang="en-GB" smtClean="0"/>
              <a:t>‹N›</a:t>
            </a:fld>
            <a:endParaRPr lang="en-GB"/>
          </a:p>
        </p:txBody>
      </p:sp>
    </p:spTree>
    <p:extLst>
      <p:ext uri="{BB962C8B-B14F-4D97-AF65-F5344CB8AC3E}">
        <p14:creationId xmlns:p14="http://schemas.microsoft.com/office/powerpoint/2010/main" val="120871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CE5EFE-AAF0-D4AA-C80D-9EFCDAA221F3}"/>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DF6AE087-8CD6-52BC-FEAF-E2189154E619}"/>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F23DB5E0-CD5A-CABB-DFE2-FFBBABDF767C}"/>
              </a:ext>
            </a:extLst>
          </p:cNvPr>
          <p:cNvSpPr>
            <a:spLocks noGrp="1"/>
          </p:cNvSpPr>
          <p:nvPr>
            <p:ph type="dt" sz="half" idx="10"/>
          </p:nvPr>
        </p:nvSpPr>
        <p:spPr/>
        <p:txBody>
          <a:bodyPr/>
          <a:lstStyle/>
          <a:p>
            <a:fld id="{F8EFA572-7AFE-4AB6-9CA8-FD06A46C2408}" type="datetimeFigureOut">
              <a:rPr lang="en-GB" smtClean="0"/>
              <a:t>09/01/2023</a:t>
            </a:fld>
            <a:endParaRPr lang="en-GB"/>
          </a:p>
        </p:txBody>
      </p:sp>
      <p:sp>
        <p:nvSpPr>
          <p:cNvPr id="5" name="Segnaposto piè di pagina 4">
            <a:extLst>
              <a:ext uri="{FF2B5EF4-FFF2-40B4-BE49-F238E27FC236}">
                <a16:creationId xmlns:a16="http://schemas.microsoft.com/office/drawing/2014/main" id="{D06118D7-93D2-4FC2-FDB7-FCCAB63307B2}"/>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DD2BBDBD-FA4E-D04C-DA5A-043E6821EEAF}"/>
              </a:ext>
            </a:extLst>
          </p:cNvPr>
          <p:cNvSpPr>
            <a:spLocks noGrp="1"/>
          </p:cNvSpPr>
          <p:nvPr>
            <p:ph type="sldNum" sz="quarter" idx="12"/>
          </p:nvPr>
        </p:nvSpPr>
        <p:spPr/>
        <p:txBody>
          <a:bodyPr/>
          <a:lstStyle/>
          <a:p>
            <a:fld id="{E352A44C-80EA-4142-88DB-DAF430BE3ADB}" type="slidenum">
              <a:rPr lang="en-GB" smtClean="0"/>
              <a:t>‹N›</a:t>
            </a:fld>
            <a:endParaRPr lang="en-GB"/>
          </a:p>
        </p:txBody>
      </p:sp>
    </p:spTree>
    <p:extLst>
      <p:ext uri="{BB962C8B-B14F-4D97-AF65-F5344CB8AC3E}">
        <p14:creationId xmlns:p14="http://schemas.microsoft.com/office/powerpoint/2010/main" val="904296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BE4F6B-0C50-FC82-146E-562CF1EAE0FE}"/>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FE534E33-D846-DFA4-4045-ABF753BA78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CF2F3972-6F30-4A07-7220-1E918A253F82}"/>
              </a:ext>
            </a:extLst>
          </p:cNvPr>
          <p:cNvSpPr>
            <a:spLocks noGrp="1"/>
          </p:cNvSpPr>
          <p:nvPr>
            <p:ph type="dt" sz="half" idx="10"/>
          </p:nvPr>
        </p:nvSpPr>
        <p:spPr/>
        <p:txBody>
          <a:bodyPr/>
          <a:lstStyle/>
          <a:p>
            <a:fld id="{F8EFA572-7AFE-4AB6-9CA8-FD06A46C2408}" type="datetimeFigureOut">
              <a:rPr lang="en-GB" smtClean="0"/>
              <a:t>09/01/2023</a:t>
            </a:fld>
            <a:endParaRPr lang="en-GB"/>
          </a:p>
        </p:txBody>
      </p:sp>
      <p:sp>
        <p:nvSpPr>
          <p:cNvPr id="5" name="Segnaposto piè di pagina 4">
            <a:extLst>
              <a:ext uri="{FF2B5EF4-FFF2-40B4-BE49-F238E27FC236}">
                <a16:creationId xmlns:a16="http://schemas.microsoft.com/office/drawing/2014/main" id="{7CDA7906-A144-7BCF-8FA9-0E297E5B0F40}"/>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80684A22-0148-8E9B-1DDB-8B6F1F86E260}"/>
              </a:ext>
            </a:extLst>
          </p:cNvPr>
          <p:cNvSpPr>
            <a:spLocks noGrp="1"/>
          </p:cNvSpPr>
          <p:nvPr>
            <p:ph type="sldNum" sz="quarter" idx="12"/>
          </p:nvPr>
        </p:nvSpPr>
        <p:spPr/>
        <p:txBody>
          <a:bodyPr/>
          <a:lstStyle/>
          <a:p>
            <a:fld id="{E352A44C-80EA-4142-88DB-DAF430BE3ADB}" type="slidenum">
              <a:rPr lang="en-GB" smtClean="0"/>
              <a:t>‹N›</a:t>
            </a:fld>
            <a:endParaRPr lang="en-GB"/>
          </a:p>
        </p:txBody>
      </p:sp>
    </p:spTree>
    <p:extLst>
      <p:ext uri="{BB962C8B-B14F-4D97-AF65-F5344CB8AC3E}">
        <p14:creationId xmlns:p14="http://schemas.microsoft.com/office/powerpoint/2010/main" val="1117982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2F489B-3EB8-91D1-A881-31D9EA91E623}"/>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44451820-49B3-B09F-6F81-AEFAE9860CB1}"/>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a:extLst>
              <a:ext uri="{FF2B5EF4-FFF2-40B4-BE49-F238E27FC236}">
                <a16:creationId xmlns:a16="http://schemas.microsoft.com/office/drawing/2014/main" id="{830DACAF-0EC9-2C10-0537-9440F8C1B650}"/>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a:extLst>
              <a:ext uri="{FF2B5EF4-FFF2-40B4-BE49-F238E27FC236}">
                <a16:creationId xmlns:a16="http://schemas.microsoft.com/office/drawing/2014/main" id="{2532ABDB-B912-7921-C3F3-AA9A2D3BB229}"/>
              </a:ext>
            </a:extLst>
          </p:cNvPr>
          <p:cNvSpPr>
            <a:spLocks noGrp="1"/>
          </p:cNvSpPr>
          <p:nvPr>
            <p:ph type="dt" sz="half" idx="10"/>
          </p:nvPr>
        </p:nvSpPr>
        <p:spPr/>
        <p:txBody>
          <a:bodyPr/>
          <a:lstStyle/>
          <a:p>
            <a:fld id="{F8EFA572-7AFE-4AB6-9CA8-FD06A46C2408}" type="datetimeFigureOut">
              <a:rPr lang="en-GB" smtClean="0"/>
              <a:t>09/01/2023</a:t>
            </a:fld>
            <a:endParaRPr lang="en-GB"/>
          </a:p>
        </p:txBody>
      </p:sp>
      <p:sp>
        <p:nvSpPr>
          <p:cNvPr id="6" name="Segnaposto piè di pagina 5">
            <a:extLst>
              <a:ext uri="{FF2B5EF4-FFF2-40B4-BE49-F238E27FC236}">
                <a16:creationId xmlns:a16="http://schemas.microsoft.com/office/drawing/2014/main" id="{E264DB4D-568F-138A-0D43-E75814A3679E}"/>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081AD473-6D4C-745A-D295-974715EF2CB6}"/>
              </a:ext>
            </a:extLst>
          </p:cNvPr>
          <p:cNvSpPr>
            <a:spLocks noGrp="1"/>
          </p:cNvSpPr>
          <p:nvPr>
            <p:ph type="sldNum" sz="quarter" idx="12"/>
          </p:nvPr>
        </p:nvSpPr>
        <p:spPr/>
        <p:txBody>
          <a:bodyPr/>
          <a:lstStyle/>
          <a:p>
            <a:fld id="{E352A44C-80EA-4142-88DB-DAF430BE3ADB}" type="slidenum">
              <a:rPr lang="en-GB" smtClean="0"/>
              <a:t>‹N›</a:t>
            </a:fld>
            <a:endParaRPr lang="en-GB"/>
          </a:p>
        </p:txBody>
      </p:sp>
    </p:spTree>
    <p:extLst>
      <p:ext uri="{BB962C8B-B14F-4D97-AF65-F5344CB8AC3E}">
        <p14:creationId xmlns:p14="http://schemas.microsoft.com/office/powerpoint/2010/main" val="970867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2CC37E-3D10-88BA-E710-A0381CC807D5}"/>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ED2F967A-8FC7-21D7-92EF-EBCFA1A3AF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257A8FC8-D410-C017-9CCB-4C740B498B98}"/>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a:extLst>
              <a:ext uri="{FF2B5EF4-FFF2-40B4-BE49-F238E27FC236}">
                <a16:creationId xmlns:a16="http://schemas.microsoft.com/office/drawing/2014/main" id="{4218D098-1C95-F83B-3202-B3CAB8EF53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502E07E1-8EAD-9099-ACF7-8188FAE26499}"/>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a:extLst>
              <a:ext uri="{FF2B5EF4-FFF2-40B4-BE49-F238E27FC236}">
                <a16:creationId xmlns:a16="http://schemas.microsoft.com/office/drawing/2014/main" id="{069BC200-BA6F-D3E6-F2BA-3C0E10DA8AE8}"/>
              </a:ext>
            </a:extLst>
          </p:cNvPr>
          <p:cNvSpPr>
            <a:spLocks noGrp="1"/>
          </p:cNvSpPr>
          <p:nvPr>
            <p:ph type="dt" sz="half" idx="10"/>
          </p:nvPr>
        </p:nvSpPr>
        <p:spPr/>
        <p:txBody>
          <a:bodyPr/>
          <a:lstStyle/>
          <a:p>
            <a:fld id="{F8EFA572-7AFE-4AB6-9CA8-FD06A46C2408}" type="datetimeFigureOut">
              <a:rPr lang="en-GB" smtClean="0"/>
              <a:t>09/01/2023</a:t>
            </a:fld>
            <a:endParaRPr lang="en-GB"/>
          </a:p>
        </p:txBody>
      </p:sp>
      <p:sp>
        <p:nvSpPr>
          <p:cNvPr id="8" name="Segnaposto piè di pagina 7">
            <a:extLst>
              <a:ext uri="{FF2B5EF4-FFF2-40B4-BE49-F238E27FC236}">
                <a16:creationId xmlns:a16="http://schemas.microsoft.com/office/drawing/2014/main" id="{A1897928-A291-0B54-388A-8DB3EBAD3DF0}"/>
              </a:ext>
            </a:extLst>
          </p:cNvPr>
          <p:cNvSpPr>
            <a:spLocks noGrp="1"/>
          </p:cNvSpPr>
          <p:nvPr>
            <p:ph type="ftr" sz="quarter" idx="11"/>
          </p:nvPr>
        </p:nvSpPr>
        <p:spPr/>
        <p:txBody>
          <a:bodyPr/>
          <a:lstStyle/>
          <a:p>
            <a:endParaRPr lang="en-GB"/>
          </a:p>
        </p:txBody>
      </p:sp>
      <p:sp>
        <p:nvSpPr>
          <p:cNvPr id="9" name="Segnaposto numero diapositiva 8">
            <a:extLst>
              <a:ext uri="{FF2B5EF4-FFF2-40B4-BE49-F238E27FC236}">
                <a16:creationId xmlns:a16="http://schemas.microsoft.com/office/drawing/2014/main" id="{081F021F-9EAC-4B1F-5C94-6811B759ECE4}"/>
              </a:ext>
            </a:extLst>
          </p:cNvPr>
          <p:cNvSpPr>
            <a:spLocks noGrp="1"/>
          </p:cNvSpPr>
          <p:nvPr>
            <p:ph type="sldNum" sz="quarter" idx="12"/>
          </p:nvPr>
        </p:nvSpPr>
        <p:spPr/>
        <p:txBody>
          <a:bodyPr/>
          <a:lstStyle/>
          <a:p>
            <a:fld id="{E352A44C-80EA-4142-88DB-DAF430BE3ADB}" type="slidenum">
              <a:rPr lang="en-GB" smtClean="0"/>
              <a:t>‹N›</a:t>
            </a:fld>
            <a:endParaRPr lang="en-GB"/>
          </a:p>
        </p:txBody>
      </p:sp>
    </p:spTree>
    <p:extLst>
      <p:ext uri="{BB962C8B-B14F-4D97-AF65-F5344CB8AC3E}">
        <p14:creationId xmlns:p14="http://schemas.microsoft.com/office/powerpoint/2010/main" val="927943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755F72-8D5B-3B90-3F76-7B7539EEF065}"/>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data 2">
            <a:extLst>
              <a:ext uri="{FF2B5EF4-FFF2-40B4-BE49-F238E27FC236}">
                <a16:creationId xmlns:a16="http://schemas.microsoft.com/office/drawing/2014/main" id="{7D6E9954-1A27-D163-DC78-8BC1AE67D02F}"/>
              </a:ext>
            </a:extLst>
          </p:cNvPr>
          <p:cNvSpPr>
            <a:spLocks noGrp="1"/>
          </p:cNvSpPr>
          <p:nvPr>
            <p:ph type="dt" sz="half" idx="10"/>
          </p:nvPr>
        </p:nvSpPr>
        <p:spPr/>
        <p:txBody>
          <a:bodyPr/>
          <a:lstStyle/>
          <a:p>
            <a:fld id="{F8EFA572-7AFE-4AB6-9CA8-FD06A46C2408}" type="datetimeFigureOut">
              <a:rPr lang="en-GB" smtClean="0"/>
              <a:t>09/01/2023</a:t>
            </a:fld>
            <a:endParaRPr lang="en-GB"/>
          </a:p>
        </p:txBody>
      </p:sp>
      <p:sp>
        <p:nvSpPr>
          <p:cNvPr id="4" name="Segnaposto piè di pagina 3">
            <a:extLst>
              <a:ext uri="{FF2B5EF4-FFF2-40B4-BE49-F238E27FC236}">
                <a16:creationId xmlns:a16="http://schemas.microsoft.com/office/drawing/2014/main" id="{2E0BF2D0-28BD-7200-4EA1-7A32995E9AE4}"/>
              </a:ext>
            </a:extLst>
          </p:cNvPr>
          <p:cNvSpPr>
            <a:spLocks noGrp="1"/>
          </p:cNvSpPr>
          <p:nvPr>
            <p:ph type="ftr" sz="quarter" idx="11"/>
          </p:nvPr>
        </p:nvSpPr>
        <p:spPr/>
        <p:txBody>
          <a:bodyPr/>
          <a:lstStyle/>
          <a:p>
            <a:endParaRPr lang="en-GB"/>
          </a:p>
        </p:txBody>
      </p:sp>
      <p:sp>
        <p:nvSpPr>
          <p:cNvPr id="5" name="Segnaposto numero diapositiva 4">
            <a:extLst>
              <a:ext uri="{FF2B5EF4-FFF2-40B4-BE49-F238E27FC236}">
                <a16:creationId xmlns:a16="http://schemas.microsoft.com/office/drawing/2014/main" id="{6AA92C05-C370-1D9E-AE15-29ABDD3D0AAB}"/>
              </a:ext>
            </a:extLst>
          </p:cNvPr>
          <p:cNvSpPr>
            <a:spLocks noGrp="1"/>
          </p:cNvSpPr>
          <p:nvPr>
            <p:ph type="sldNum" sz="quarter" idx="12"/>
          </p:nvPr>
        </p:nvSpPr>
        <p:spPr/>
        <p:txBody>
          <a:bodyPr/>
          <a:lstStyle/>
          <a:p>
            <a:fld id="{E352A44C-80EA-4142-88DB-DAF430BE3ADB}" type="slidenum">
              <a:rPr lang="en-GB" smtClean="0"/>
              <a:t>‹N›</a:t>
            </a:fld>
            <a:endParaRPr lang="en-GB"/>
          </a:p>
        </p:txBody>
      </p:sp>
    </p:spTree>
    <p:extLst>
      <p:ext uri="{BB962C8B-B14F-4D97-AF65-F5344CB8AC3E}">
        <p14:creationId xmlns:p14="http://schemas.microsoft.com/office/powerpoint/2010/main" val="3077882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1F33BDE-F9C9-0C47-6D5B-E6D89915C86C}"/>
              </a:ext>
            </a:extLst>
          </p:cNvPr>
          <p:cNvSpPr>
            <a:spLocks noGrp="1"/>
          </p:cNvSpPr>
          <p:nvPr>
            <p:ph type="dt" sz="half" idx="10"/>
          </p:nvPr>
        </p:nvSpPr>
        <p:spPr/>
        <p:txBody>
          <a:bodyPr/>
          <a:lstStyle/>
          <a:p>
            <a:fld id="{F8EFA572-7AFE-4AB6-9CA8-FD06A46C2408}" type="datetimeFigureOut">
              <a:rPr lang="en-GB" smtClean="0"/>
              <a:t>09/01/2023</a:t>
            </a:fld>
            <a:endParaRPr lang="en-GB"/>
          </a:p>
        </p:txBody>
      </p:sp>
      <p:sp>
        <p:nvSpPr>
          <p:cNvPr id="3" name="Segnaposto piè di pagina 2">
            <a:extLst>
              <a:ext uri="{FF2B5EF4-FFF2-40B4-BE49-F238E27FC236}">
                <a16:creationId xmlns:a16="http://schemas.microsoft.com/office/drawing/2014/main" id="{CA9045F6-2D31-4BB3-ABDB-3E885E3E18FC}"/>
              </a:ext>
            </a:extLst>
          </p:cNvPr>
          <p:cNvSpPr>
            <a:spLocks noGrp="1"/>
          </p:cNvSpPr>
          <p:nvPr>
            <p:ph type="ftr" sz="quarter" idx="11"/>
          </p:nvPr>
        </p:nvSpPr>
        <p:spPr/>
        <p:txBody>
          <a:bodyPr/>
          <a:lstStyle/>
          <a:p>
            <a:endParaRPr lang="en-GB"/>
          </a:p>
        </p:txBody>
      </p:sp>
      <p:sp>
        <p:nvSpPr>
          <p:cNvPr id="4" name="Segnaposto numero diapositiva 3">
            <a:extLst>
              <a:ext uri="{FF2B5EF4-FFF2-40B4-BE49-F238E27FC236}">
                <a16:creationId xmlns:a16="http://schemas.microsoft.com/office/drawing/2014/main" id="{5CFA1222-75DC-B40D-0C7F-14A7E02B2BE6}"/>
              </a:ext>
            </a:extLst>
          </p:cNvPr>
          <p:cNvSpPr>
            <a:spLocks noGrp="1"/>
          </p:cNvSpPr>
          <p:nvPr>
            <p:ph type="sldNum" sz="quarter" idx="12"/>
          </p:nvPr>
        </p:nvSpPr>
        <p:spPr/>
        <p:txBody>
          <a:bodyPr/>
          <a:lstStyle/>
          <a:p>
            <a:fld id="{E352A44C-80EA-4142-88DB-DAF430BE3ADB}" type="slidenum">
              <a:rPr lang="en-GB" smtClean="0"/>
              <a:t>‹N›</a:t>
            </a:fld>
            <a:endParaRPr lang="en-GB"/>
          </a:p>
        </p:txBody>
      </p:sp>
    </p:spTree>
    <p:extLst>
      <p:ext uri="{BB962C8B-B14F-4D97-AF65-F5344CB8AC3E}">
        <p14:creationId xmlns:p14="http://schemas.microsoft.com/office/powerpoint/2010/main" val="741099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A3740A-4219-D8BC-5F3C-1B06A1157D8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6CDEAC5F-AA95-5AAC-9CD5-65DA21E2DE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a:extLst>
              <a:ext uri="{FF2B5EF4-FFF2-40B4-BE49-F238E27FC236}">
                <a16:creationId xmlns:a16="http://schemas.microsoft.com/office/drawing/2014/main" id="{0A266C0B-3844-1BF7-6D74-07187F3CEE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9C97D90-43E8-9B56-D1FC-2A40F700BB73}"/>
              </a:ext>
            </a:extLst>
          </p:cNvPr>
          <p:cNvSpPr>
            <a:spLocks noGrp="1"/>
          </p:cNvSpPr>
          <p:nvPr>
            <p:ph type="dt" sz="half" idx="10"/>
          </p:nvPr>
        </p:nvSpPr>
        <p:spPr/>
        <p:txBody>
          <a:bodyPr/>
          <a:lstStyle/>
          <a:p>
            <a:fld id="{F8EFA572-7AFE-4AB6-9CA8-FD06A46C2408}" type="datetimeFigureOut">
              <a:rPr lang="en-GB" smtClean="0"/>
              <a:t>09/01/2023</a:t>
            </a:fld>
            <a:endParaRPr lang="en-GB"/>
          </a:p>
        </p:txBody>
      </p:sp>
      <p:sp>
        <p:nvSpPr>
          <p:cNvPr id="6" name="Segnaposto piè di pagina 5">
            <a:extLst>
              <a:ext uri="{FF2B5EF4-FFF2-40B4-BE49-F238E27FC236}">
                <a16:creationId xmlns:a16="http://schemas.microsoft.com/office/drawing/2014/main" id="{247E13E8-C3DC-E4C8-8581-EAAAE25EFE0D}"/>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3C1546E9-5BD3-10F9-A96D-3DA2AA3221A7}"/>
              </a:ext>
            </a:extLst>
          </p:cNvPr>
          <p:cNvSpPr>
            <a:spLocks noGrp="1"/>
          </p:cNvSpPr>
          <p:nvPr>
            <p:ph type="sldNum" sz="quarter" idx="12"/>
          </p:nvPr>
        </p:nvSpPr>
        <p:spPr/>
        <p:txBody>
          <a:bodyPr/>
          <a:lstStyle/>
          <a:p>
            <a:fld id="{E352A44C-80EA-4142-88DB-DAF430BE3ADB}" type="slidenum">
              <a:rPr lang="en-GB" smtClean="0"/>
              <a:t>‹N›</a:t>
            </a:fld>
            <a:endParaRPr lang="en-GB"/>
          </a:p>
        </p:txBody>
      </p:sp>
    </p:spTree>
    <p:extLst>
      <p:ext uri="{BB962C8B-B14F-4D97-AF65-F5344CB8AC3E}">
        <p14:creationId xmlns:p14="http://schemas.microsoft.com/office/powerpoint/2010/main" val="1030182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C44207-9A9E-0C5D-9E34-B4889397E53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immagine 2">
            <a:extLst>
              <a:ext uri="{FF2B5EF4-FFF2-40B4-BE49-F238E27FC236}">
                <a16:creationId xmlns:a16="http://schemas.microsoft.com/office/drawing/2014/main" id="{ADF8F6A9-44AB-E960-5D8D-414C68FFB8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a:extLst>
              <a:ext uri="{FF2B5EF4-FFF2-40B4-BE49-F238E27FC236}">
                <a16:creationId xmlns:a16="http://schemas.microsoft.com/office/drawing/2014/main" id="{8E4FF1E9-4982-1F3A-2381-C052E47B6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8B8E49C-2532-0F27-3543-E89C84D7EF2A}"/>
              </a:ext>
            </a:extLst>
          </p:cNvPr>
          <p:cNvSpPr>
            <a:spLocks noGrp="1"/>
          </p:cNvSpPr>
          <p:nvPr>
            <p:ph type="dt" sz="half" idx="10"/>
          </p:nvPr>
        </p:nvSpPr>
        <p:spPr/>
        <p:txBody>
          <a:bodyPr/>
          <a:lstStyle/>
          <a:p>
            <a:fld id="{F8EFA572-7AFE-4AB6-9CA8-FD06A46C2408}" type="datetimeFigureOut">
              <a:rPr lang="en-GB" smtClean="0"/>
              <a:t>09/01/2023</a:t>
            </a:fld>
            <a:endParaRPr lang="en-GB"/>
          </a:p>
        </p:txBody>
      </p:sp>
      <p:sp>
        <p:nvSpPr>
          <p:cNvPr id="6" name="Segnaposto piè di pagina 5">
            <a:extLst>
              <a:ext uri="{FF2B5EF4-FFF2-40B4-BE49-F238E27FC236}">
                <a16:creationId xmlns:a16="http://schemas.microsoft.com/office/drawing/2014/main" id="{8ADF71F2-89A8-C7E1-8038-651E3CCD90BD}"/>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C628BFF4-99FE-2904-E103-8AA7910B8FE5}"/>
              </a:ext>
            </a:extLst>
          </p:cNvPr>
          <p:cNvSpPr>
            <a:spLocks noGrp="1"/>
          </p:cNvSpPr>
          <p:nvPr>
            <p:ph type="sldNum" sz="quarter" idx="12"/>
          </p:nvPr>
        </p:nvSpPr>
        <p:spPr/>
        <p:txBody>
          <a:bodyPr/>
          <a:lstStyle/>
          <a:p>
            <a:fld id="{E352A44C-80EA-4142-88DB-DAF430BE3ADB}" type="slidenum">
              <a:rPr lang="en-GB" smtClean="0"/>
              <a:t>‹N›</a:t>
            </a:fld>
            <a:endParaRPr lang="en-GB"/>
          </a:p>
        </p:txBody>
      </p:sp>
    </p:spTree>
    <p:extLst>
      <p:ext uri="{BB962C8B-B14F-4D97-AF65-F5344CB8AC3E}">
        <p14:creationId xmlns:p14="http://schemas.microsoft.com/office/powerpoint/2010/main" val="71053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11000DA-8FEE-01DF-A8F1-6E631F9BEB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4B0EFBFD-6664-B2C7-BA83-7B48B7A4C8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FEF69814-6E1D-7775-0308-F23A32076F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EFA572-7AFE-4AB6-9CA8-FD06A46C2408}" type="datetimeFigureOut">
              <a:rPr lang="en-GB" smtClean="0"/>
              <a:t>09/01/2023</a:t>
            </a:fld>
            <a:endParaRPr lang="en-GB"/>
          </a:p>
        </p:txBody>
      </p:sp>
      <p:sp>
        <p:nvSpPr>
          <p:cNvPr id="5" name="Segnaposto piè di pagina 4">
            <a:extLst>
              <a:ext uri="{FF2B5EF4-FFF2-40B4-BE49-F238E27FC236}">
                <a16:creationId xmlns:a16="http://schemas.microsoft.com/office/drawing/2014/main" id="{7A364B78-174D-2C7B-605A-8F9B630518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egnaposto numero diapositiva 5">
            <a:extLst>
              <a:ext uri="{FF2B5EF4-FFF2-40B4-BE49-F238E27FC236}">
                <a16:creationId xmlns:a16="http://schemas.microsoft.com/office/drawing/2014/main" id="{5BE93193-2DC1-5060-A7A3-3D9C4F9C63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52A44C-80EA-4142-88DB-DAF430BE3ADB}" type="slidenum">
              <a:rPr lang="en-GB" smtClean="0"/>
              <a:t>‹N›</a:t>
            </a:fld>
            <a:endParaRPr lang="en-GB"/>
          </a:p>
        </p:txBody>
      </p:sp>
    </p:spTree>
    <p:extLst>
      <p:ext uri="{BB962C8B-B14F-4D97-AF65-F5344CB8AC3E}">
        <p14:creationId xmlns:p14="http://schemas.microsoft.com/office/powerpoint/2010/main" val="1012907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3.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jpg"/><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jpg"/><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3.jpeg"/><Relationship Id="rId4" Type="http://schemas.openxmlformats.org/officeDocument/2006/relationships/image" Target="../media/image25.jp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s://www.securemessagingapps.com/" TargetMode="External"/><Relationship Id="rId3" Type="http://schemas.openxmlformats.org/officeDocument/2006/relationships/hyperlink" Target="https://dl.acm.org/doi/10.1145/3372297.3423354" TargetMode="External"/><Relationship Id="rId7" Type="http://schemas.openxmlformats.org/officeDocument/2006/relationships/hyperlink" Target="https://en.wikipedia.org/wiki/Diffie%E2%80%93Hellman_key_exchange"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hyperlink" Target="https://github.com/signalapp/libsignal" TargetMode="External"/><Relationship Id="rId5" Type="http://schemas.openxmlformats.org/officeDocument/2006/relationships/hyperlink" Target="https://signal.org/docs/specifications/doubleratchet/" TargetMode="External"/><Relationship Id="rId4" Type="http://schemas.openxmlformats.org/officeDocument/2006/relationships/hyperlink" Target="https://it.wikipedia.org/wiki/Hash_chain" TargetMode="External"/><Relationship Id="rId9" Type="http://schemas.openxmlformats.org/officeDocument/2006/relationships/hyperlink" Target="https://github.com/dr-clone-detection/model"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27BD47DD-AF53-D2B4-B4A5-F84B771E7C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7001"/>
            <a:ext cx="12192000" cy="7112001"/>
          </a:xfrm>
          <a:prstGeom prst="rect">
            <a:avLst/>
          </a:prstGeom>
        </p:spPr>
      </p:pic>
      <p:sp>
        <p:nvSpPr>
          <p:cNvPr id="2" name="Titolo 1">
            <a:extLst>
              <a:ext uri="{FF2B5EF4-FFF2-40B4-BE49-F238E27FC236}">
                <a16:creationId xmlns:a16="http://schemas.microsoft.com/office/drawing/2014/main" id="{A636CE8E-4A1F-F0C5-52C1-5D0384061E33}"/>
              </a:ext>
            </a:extLst>
          </p:cNvPr>
          <p:cNvSpPr>
            <a:spLocks noGrp="1"/>
          </p:cNvSpPr>
          <p:nvPr>
            <p:ph type="ctrTitle"/>
          </p:nvPr>
        </p:nvSpPr>
        <p:spPr>
          <a:xfrm>
            <a:off x="0" y="1591471"/>
            <a:ext cx="12192000" cy="3390399"/>
          </a:xfrm>
          <a:noFill/>
        </p:spPr>
        <p:txBody>
          <a:bodyPr anchor="ctr">
            <a:normAutofit/>
          </a:bodyPr>
          <a:lstStyle/>
          <a:p>
            <a:r>
              <a:rPr lang="it-IT" sz="7200" b="1" dirty="0">
                <a:latin typeface="+mn-lt"/>
              </a:rPr>
              <a:t>Messaggistica Sicura</a:t>
            </a:r>
            <a:endParaRPr lang="en-GB" sz="7200" b="1" dirty="0">
              <a:latin typeface="+mn-lt"/>
            </a:endParaRPr>
          </a:p>
        </p:txBody>
      </p:sp>
    </p:spTree>
    <p:extLst>
      <p:ext uri="{BB962C8B-B14F-4D97-AF65-F5344CB8AC3E}">
        <p14:creationId xmlns:p14="http://schemas.microsoft.com/office/powerpoint/2010/main" val="2433422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BAE966-B3C7-784D-B948-48E3E9786342}"/>
              </a:ext>
            </a:extLst>
          </p:cNvPr>
          <p:cNvSpPr>
            <a:spLocks noGrp="1"/>
          </p:cNvSpPr>
          <p:nvPr>
            <p:ph type="title"/>
          </p:nvPr>
        </p:nvSpPr>
        <p:spPr>
          <a:xfrm>
            <a:off x="838200" y="2766218"/>
            <a:ext cx="10515600" cy="1325563"/>
          </a:xfrm>
        </p:spPr>
        <p:txBody>
          <a:bodyPr/>
          <a:lstStyle/>
          <a:p>
            <a:pPr algn="ctr"/>
            <a:r>
              <a:rPr lang="it-IT" b="1" dirty="0">
                <a:latin typeface="+mn-lt"/>
              </a:rPr>
              <a:t>Vediamo alcune soluzioni</a:t>
            </a:r>
            <a:endParaRPr lang="en-GB" b="1" dirty="0">
              <a:latin typeface="+mn-lt"/>
            </a:endParaRPr>
          </a:p>
        </p:txBody>
      </p:sp>
    </p:spTree>
    <p:extLst>
      <p:ext uri="{BB962C8B-B14F-4D97-AF65-F5344CB8AC3E}">
        <p14:creationId xmlns:p14="http://schemas.microsoft.com/office/powerpoint/2010/main" val="41609660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AD78A2-0EA4-878B-1C48-702B5CE9CC16}"/>
              </a:ext>
            </a:extLst>
          </p:cNvPr>
          <p:cNvSpPr>
            <a:spLocks noGrp="1"/>
          </p:cNvSpPr>
          <p:nvPr>
            <p:ph type="title"/>
          </p:nvPr>
        </p:nvSpPr>
        <p:spPr/>
        <p:txBody>
          <a:bodyPr/>
          <a:lstStyle/>
          <a:p>
            <a:pPr algn="ctr"/>
            <a:r>
              <a:rPr lang="it-IT" b="1" dirty="0"/>
              <a:t>Soluzioni classiche</a:t>
            </a:r>
            <a:endParaRPr lang="en-GB" b="1" dirty="0"/>
          </a:p>
        </p:txBody>
      </p:sp>
      <p:sp>
        <p:nvSpPr>
          <p:cNvPr id="3" name="Segnaposto contenuto 2">
            <a:extLst>
              <a:ext uri="{FF2B5EF4-FFF2-40B4-BE49-F238E27FC236}">
                <a16:creationId xmlns:a16="http://schemas.microsoft.com/office/drawing/2014/main" id="{ECBAEA78-5952-17A3-A66B-BF33365E5C88}"/>
              </a:ext>
            </a:extLst>
          </p:cNvPr>
          <p:cNvSpPr>
            <a:spLocks noGrp="1"/>
          </p:cNvSpPr>
          <p:nvPr>
            <p:ph idx="1"/>
          </p:nvPr>
        </p:nvSpPr>
        <p:spPr/>
        <p:txBody>
          <a:bodyPr/>
          <a:lstStyle/>
          <a:p>
            <a:r>
              <a:rPr lang="it-IT" dirty="0"/>
              <a:t>Compromissione dovuta a furto chiave:</a:t>
            </a:r>
          </a:p>
          <a:p>
            <a:pPr lvl="1"/>
            <a:r>
              <a:rPr lang="it-IT" dirty="0"/>
              <a:t>Usare chiavi diverse per ogni messaggio</a:t>
            </a:r>
          </a:p>
          <a:p>
            <a:pPr lvl="1"/>
            <a:r>
              <a:rPr lang="it-IT" dirty="0"/>
              <a:t>Usare algoritmi complessi da risolvere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it-IT" sz="2800" b="0" i="0" u="none" strike="noStrike" kern="1200" cap="none" spc="0" normalizeH="0" baseline="0" noProof="0" dirty="0">
                <a:ln>
                  <a:noFill/>
                </a:ln>
                <a:solidFill>
                  <a:prstClr val="black"/>
                </a:solidFill>
                <a:effectLst/>
                <a:uLnTx/>
                <a:uFillTx/>
                <a:latin typeface="Calibri" panose="020F0502020204030204"/>
                <a:ea typeface="+mn-ea"/>
                <a:cs typeface="+mn-cs"/>
              </a:rPr>
              <a:t>Compromissione dovuta a clonazione:</a:t>
            </a:r>
          </a:p>
          <a:p>
            <a:pPr lvl="1">
              <a:spcBef>
                <a:spcPts val="1000"/>
              </a:spcBef>
              <a:defRPr/>
            </a:pPr>
            <a:r>
              <a:rPr lang="it-IT" dirty="0">
                <a:solidFill>
                  <a:prstClr val="black"/>
                </a:solidFill>
                <a:latin typeface="Calibri" panose="020F0502020204030204"/>
              </a:rPr>
              <a:t>Usare dei log</a:t>
            </a:r>
          </a:p>
          <a:p>
            <a:pPr lvl="1">
              <a:spcBef>
                <a:spcPts val="1000"/>
              </a:spcBef>
              <a:defRPr/>
            </a:pPr>
            <a:r>
              <a:rPr kumimoji="0" lang="it-IT" b="0" i="0" u="none" strike="noStrike" kern="1200" cap="none" spc="0" normalizeH="0" baseline="0" noProof="0" dirty="0">
                <a:ln>
                  <a:noFill/>
                </a:ln>
                <a:solidFill>
                  <a:prstClr val="black"/>
                </a:solidFill>
                <a:effectLst/>
                <a:uLnTx/>
                <a:uFillTx/>
                <a:latin typeface="Calibri" panose="020F0502020204030204"/>
                <a:ea typeface="+mn-ea"/>
                <a:cs typeface="+mn-cs"/>
              </a:rPr>
              <a:t>Controllare le </a:t>
            </a:r>
            <a:r>
              <a:rPr kumimoji="0" lang="it-IT" b="0" i="0" u="none" strike="noStrike" kern="1200" cap="none" spc="0" normalizeH="0" baseline="0" noProof="0" dirty="0" err="1">
                <a:ln>
                  <a:noFill/>
                </a:ln>
                <a:solidFill>
                  <a:prstClr val="black"/>
                </a:solidFill>
                <a:effectLst/>
                <a:uLnTx/>
                <a:uFillTx/>
                <a:latin typeface="Calibri" panose="020F0502020204030204"/>
                <a:ea typeface="+mn-ea"/>
                <a:cs typeface="+mn-cs"/>
              </a:rPr>
              <a:t>ri</a:t>
            </a:r>
            <a:r>
              <a:rPr lang="it-IT" dirty="0">
                <a:solidFill>
                  <a:prstClr val="black"/>
                </a:solidFill>
                <a:latin typeface="Calibri" panose="020F0502020204030204"/>
              </a:rPr>
              <a:t>chieste/connessioni attive</a:t>
            </a:r>
          </a:p>
          <a:p>
            <a:pPr lvl="1">
              <a:spcBef>
                <a:spcPts val="1000"/>
              </a:spcBef>
              <a:defRPr/>
            </a:pPr>
            <a:r>
              <a:rPr kumimoji="0" lang="it-IT" b="0" i="0" u="none" strike="noStrike" kern="1200" cap="none" spc="0" normalizeH="0" baseline="0" noProof="0" dirty="0">
                <a:ln>
                  <a:noFill/>
                </a:ln>
                <a:solidFill>
                  <a:prstClr val="black"/>
                </a:solidFill>
                <a:effectLst/>
                <a:uLnTx/>
                <a:uFillTx/>
                <a:latin typeface="Calibri" panose="020F0502020204030204"/>
                <a:ea typeface="+mn-ea"/>
                <a:cs typeface="+mn-cs"/>
              </a:rPr>
              <a:t>Usare approcci decentralizzati</a:t>
            </a:r>
          </a:p>
          <a:p>
            <a:pPr lvl="1"/>
            <a:endParaRPr lang="en-GB" dirty="0"/>
          </a:p>
        </p:txBody>
      </p:sp>
    </p:spTree>
    <p:extLst>
      <p:ext uri="{BB962C8B-B14F-4D97-AF65-F5344CB8AC3E}">
        <p14:creationId xmlns:p14="http://schemas.microsoft.com/office/powerpoint/2010/main" val="31508281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3A94F2-807F-A21F-AAF1-07E78D750B43}"/>
              </a:ext>
            </a:extLst>
          </p:cNvPr>
          <p:cNvSpPr>
            <a:spLocks noGrp="1"/>
          </p:cNvSpPr>
          <p:nvPr>
            <p:ph type="title"/>
          </p:nvPr>
        </p:nvSpPr>
        <p:spPr/>
        <p:txBody>
          <a:bodyPr/>
          <a:lstStyle/>
          <a:p>
            <a:pPr algn="ctr"/>
            <a:r>
              <a:rPr lang="it-IT" b="1" dirty="0"/>
              <a:t>Double-</a:t>
            </a:r>
            <a:r>
              <a:rPr lang="it-IT" b="1" dirty="0" err="1"/>
              <a:t>Ratchet</a:t>
            </a:r>
            <a:r>
              <a:rPr lang="it-IT" b="1" dirty="0"/>
              <a:t> </a:t>
            </a:r>
            <a:r>
              <a:rPr lang="it-IT" b="1" dirty="0" err="1"/>
              <a:t>algorithm</a:t>
            </a:r>
            <a:endParaRPr lang="en-GB" b="1" dirty="0"/>
          </a:p>
        </p:txBody>
      </p:sp>
      <p:pic>
        <p:nvPicPr>
          <p:cNvPr id="4" name="Immagine 3">
            <a:extLst>
              <a:ext uri="{FF2B5EF4-FFF2-40B4-BE49-F238E27FC236}">
                <a16:creationId xmlns:a16="http://schemas.microsoft.com/office/drawing/2014/main" id="{EF4712E9-D20C-E15E-DDFA-394E1B38E141}"/>
              </a:ext>
            </a:extLst>
          </p:cNvPr>
          <p:cNvPicPr>
            <a:picLocks noChangeAspect="1"/>
          </p:cNvPicPr>
          <p:nvPr/>
        </p:nvPicPr>
        <p:blipFill>
          <a:blip r:embed="rId3"/>
          <a:stretch>
            <a:fillRect/>
          </a:stretch>
        </p:blipFill>
        <p:spPr>
          <a:xfrm>
            <a:off x="5179088" y="3138891"/>
            <a:ext cx="6675455" cy="2943029"/>
          </a:xfrm>
          <a:prstGeom prst="rect">
            <a:avLst/>
          </a:prstGeom>
        </p:spPr>
      </p:pic>
      <p:sp>
        <p:nvSpPr>
          <p:cNvPr id="3" name="Segnaposto contenuto 2">
            <a:extLst>
              <a:ext uri="{FF2B5EF4-FFF2-40B4-BE49-F238E27FC236}">
                <a16:creationId xmlns:a16="http://schemas.microsoft.com/office/drawing/2014/main" id="{AA1F8DD8-1304-37E1-196B-881B80B881AA}"/>
              </a:ext>
            </a:extLst>
          </p:cNvPr>
          <p:cNvSpPr>
            <a:spLocks noGrp="1"/>
          </p:cNvSpPr>
          <p:nvPr>
            <p:ph idx="1"/>
          </p:nvPr>
        </p:nvSpPr>
        <p:spPr>
          <a:xfrm>
            <a:off x="838200" y="1825624"/>
            <a:ext cx="10515600" cy="5032375"/>
          </a:xfrm>
        </p:spPr>
        <p:txBody>
          <a:bodyPr>
            <a:normAutofit/>
          </a:bodyPr>
          <a:lstStyle/>
          <a:p>
            <a:r>
              <a:rPr lang="it-IT" dirty="0"/>
              <a:t>Ideato per l’applicazione di messaggistica </a:t>
            </a:r>
            <a:r>
              <a:rPr lang="it-IT" b="1" dirty="0" err="1"/>
              <a:t>Signal</a:t>
            </a:r>
            <a:endParaRPr lang="it-IT" b="1" dirty="0"/>
          </a:p>
          <a:p>
            <a:r>
              <a:rPr lang="it-IT" dirty="0"/>
              <a:t>Composto da 2 «cricchetti» per la generazione delle chiavi:</a:t>
            </a:r>
          </a:p>
          <a:p>
            <a:pPr lvl="1"/>
            <a:r>
              <a:rPr lang="en-GB" dirty="0" err="1"/>
              <a:t>Dieffie</a:t>
            </a:r>
            <a:r>
              <a:rPr lang="en-GB" dirty="0"/>
              <a:t>-Hellman ratchet</a:t>
            </a:r>
            <a:endParaRPr lang="it-IT" dirty="0"/>
          </a:p>
          <a:p>
            <a:pPr lvl="1"/>
            <a:r>
              <a:rPr lang="en-GB" dirty="0"/>
              <a:t>Symmetric-key ratchet</a:t>
            </a:r>
          </a:p>
          <a:p>
            <a:pPr lvl="1"/>
            <a:r>
              <a:rPr lang="en-GB" dirty="0"/>
              <a:t>Message keys</a:t>
            </a:r>
          </a:p>
          <a:p>
            <a:pPr lvl="1"/>
            <a:endParaRPr lang="en-GB" sz="2800" b="1" dirty="0">
              <a:solidFill>
                <a:prstClr val="black"/>
              </a:solidFill>
            </a:endParaRPr>
          </a:p>
          <a:p>
            <a:pPr>
              <a:lnSpc>
                <a:spcPct val="100000"/>
              </a:lnSpc>
              <a:spcBef>
                <a:spcPts val="0"/>
              </a:spcBef>
              <a:defRPr/>
            </a:pPr>
            <a:r>
              <a:rPr kumimoji="0" lang="en-GB" i="0" u="none" strike="noStrike" kern="1200" cap="none" spc="0" normalizeH="0" baseline="0" noProof="0" dirty="0" err="1">
                <a:ln>
                  <a:noFill/>
                </a:ln>
                <a:solidFill>
                  <a:prstClr val="black"/>
                </a:solidFill>
                <a:effectLst/>
                <a:uLnTx/>
                <a:uFillTx/>
                <a:ea typeface="+mn-ea"/>
                <a:cs typeface="+mn-cs"/>
              </a:rPr>
              <a:t>Protegge</a:t>
            </a:r>
            <a:r>
              <a:rPr kumimoji="0" lang="en-GB" i="0" u="none" strike="noStrike" kern="1200" cap="none" spc="0" normalizeH="0" baseline="0" noProof="0" dirty="0">
                <a:ln>
                  <a:noFill/>
                </a:ln>
                <a:solidFill>
                  <a:prstClr val="black"/>
                </a:solidFill>
                <a:effectLst/>
                <a:uLnTx/>
                <a:uFillTx/>
                <a:ea typeface="+mn-ea"/>
                <a:cs typeface="+mn-cs"/>
              </a:rPr>
              <a:t> da:</a:t>
            </a:r>
          </a:p>
          <a:p>
            <a:pPr lvl="1">
              <a:lnSpc>
                <a:spcPct val="100000"/>
              </a:lnSpc>
              <a:spcBef>
                <a:spcPts val="0"/>
              </a:spcBef>
              <a:defRPr/>
            </a:pPr>
            <a:r>
              <a:rPr lang="en-GB" dirty="0" err="1">
                <a:solidFill>
                  <a:prstClr val="black"/>
                </a:solidFill>
              </a:rPr>
              <a:t>Clonazione</a:t>
            </a:r>
            <a:endParaRPr lang="en-GB" dirty="0">
              <a:solidFill>
                <a:prstClr val="black"/>
              </a:solidFill>
            </a:endParaRPr>
          </a:p>
          <a:p>
            <a:pPr lvl="1">
              <a:lnSpc>
                <a:spcPct val="100000"/>
              </a:lnSpc>
              <a:spcBef>
                <a:spcPts val="0"/>
              </a:spcBef>
              <a:defRPr/>
            </a:pPr>
            <a:r>
              <a:rPr kumimoji="0" lang="en-GB" i="0" u="none" strike="noStrike" kern="1200" cap="none" spc="0" normalizeH="0" baseline="0" noProof="0" dirty="0" err="1">
                <a:ln>
                  <a:noFill/>
                </a:ln>
                <a:solidFill>
                  <a:prstClr val="black"/>
                </a:solidFill>
                <a:effectLst/>
                <a:uLnTx/>
                <a:uFillTx/>
                <a:ea typeface="+mn-ea"/>
                <a:cs typeface="+mn-cs"/>
              </a:rPr>
              <a:t>Furto</a:t>
            </a:r>
            <a:r>
              <a:rPr kumimoji="0" lang="en-GB" i="0" u="none" strike="noStrike" kern="1200" cap="none" spc="0" normalizeH="0" baseline="0" noProof="0" dirty="0">
                <a:ln>
                  <a:noFill/>
                </a:ln>
                <a:solidFill>
                  <a:prstClr val="black"/>
                </a:solidFill>
                <a:effectLst/>
                <a:uLnTx/>
                <a:uFillTx/>
                <a:ea typeface="+mn-ea"/>
                <a:cs typeface="+mn-cs"/>
              </a:rPr>
              <a:t> di </a:t>
            </a:r>
            <a:r>
              <a:rPr kumimoji="0" lang="en-GB" i="0" u="none" strike="noStrike" kern="1200" cap="none" spc="0" normalizeH="0" baseline="0" noProof="0" dirty="0" err="1">
                <a:ln>
                  <a:noFill/>
                </a:ln>
                <a:solidFill>
                  <a:prstClr val="black"/>
                </a:solidFill>
                <a:effectLst/>
                <a:uLnTx/>
                <a:uFillTx/>
                <a:ea typeface="+mn-ea"/>
                <a:cs typeface="+mn-cs"/>
              </a:rPr>
              <a:t>chiavi</a:t>
            </a:r>
            <a:endParaRPr kumimoji="0" lang="en-GB" i="0" u="none" strike="noStrike" kern="1200" cap="none" spc="0" normalizeH="0" baseline="0" noProof="0" dirty="0">
              <a:ln>
                <a:noFill/>
              </a:ln>
              <a:solidFill>
                <a:prstClr val="black"/>
              </a:solidFill>
              <a:effectLst/>
              <a:uLnTx/>
              <a:uFillTx/>
              <a:ea typeface="+mn-ea"/>
              <a:cs typeface="+mn-cs"/>
            </a:endParaRPr>
          </a:p>
          <a:p>
            <a:pPr marL="457200" lvl="1" indent="0">
              <a:buNone/>
            </a:pPr>
            <a:endParaRPr lang="en-GB" sz="2800" b="1" dirty="0">
              <a:solidFill>
                <a:prstClr val="black"/>
              </a:solidFill>
              <a:latin typeface="Calibri" panose="020F0502020204030204"/>
            </a:endParaRPr>
          </a:p>
        </p:txBody>
      </p:sp>
      <p:sp>
        <p:nvSpPr>
          <p:cNvPr id="5" name="Ovale 4">
            <a:extLst>
              <a:ext uri="{FF2B5EF4-FFF2-40B4-BE49-F238E27FC236}">
                <a16:creationId xmlns:a16="http://schemas.microsoft.com/office/drawing/2014/main" id="{3C4279DB-5219-EAAC-9DD6-F72A9EE35D14}"/>
              </a:ext>
            </a:extLst>
          </p:cNvPr>
          <p:cNvSpPr/>
          <p:nvPr/>
        </p:nvSpPr>
        <p:spPr>
          <a:xfrm>
            <a:off x="9867482" y="2775761"/>
            <a:ext cx="2417466" cy="3669288"/>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881146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2875A5-B078-0B5C-9C32-939214BD6A1B}"/>
              </a:ext>
            </a:extLst>
          </p:cNvPr>
          <p:cNvSpPr>
            <a:spLocks noGrp="1"/>
          </p:cNvSpPr>
          <p:nvPr>
            <p:ph type="title"/>
          </p:nvPr>
        </p:nvSpPr>
        <p:spPr>
          <a:xfrm>
            <a:off x="838200" y="157598"/>
            <a:ext cx="10515600" cy="1325563"/>
          </a:xfrm>
        </p:spPr>
        <p:txBody>
          <a:bodyPr/>
          <a:lstStyle/>
          <a:p>
            <a:pPr algn="ctr"/>
            <a:r>
              <a:rPr lang="it-IT" b="1" dirty="0" err="1"/>
              <a:t>Libsignal</a:t>
            </a:r>
            <a:endParaRPr lang="en-GB" b="1" dirty="0"/>
          </a:p>
        </p:txBody>
      </p:sp>
      <p:pic>
        <p:nvPicPr>
          <p:cNvPr id="5" name="Segnaposto contenuto 4">
            <a:extLst>
              <a:ext uri="{FF2B5EF4-FFF2-40B4-BE49-F238E27FC236}">
                <a16:creationId xmlns:a16="http://schemas.microsoft.com/office/drawing/2014/main" id="{31FC857F-9FBD-6800-81B4-1B976F5F08C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8523" y="1436443"/>
            <a:ext cx="9394953" cy="4583748"/>
          </a:xfrm>
        </p:spPr>
      </p:pic>
      <p:sp>
        <p:nvSpPr>
          <p:cNvPr id="7" name="CasellaDiTesto 6">
            <a:extLst>
              <a:ext uri="{FF2B5EF4-FFF2-40B4-BE49-F238E27FC236}">
                <a16:creationId xmlns:a16="http://schemas.microsoft.com/office/drawing/2014/main" id="{DAF08E79-38B8-7904-7874-E48B24FFD7DE}"/>
              </a:ext>
            </a:extLst>
          </p:cNvPr>
          <p:cNvSpPr txBox="1"/>
          <p:nvPr/>
        </p:nvSpPr>
        <p:spPr>
          <a:xfrm>
            <a:off x="3048837" y="6231206"/>
            <a:ext cx="6094324" cy="369332"/>
          </a:xfrm>
          <a:prstGeom prst="rect">
            <a:avLst/>
          </a:prstGeom>
          <a:noFill/>
        </p:spPr>
        <p:txBody>
          <a:bodyPr wrap="square">
            <a:spAutoFit/>
          </a:bodyPr>
          <a:lstStyle/>
          <a:p>
            <a:r>
              <a:rPr lang="it-IT" dirty="0"/>
              <a:t>Open Source disponibile per: JavaScript, Swift, Java, C++, C# </a:t>
            </a:r>
            <a:endParaRPr lang="en-GB" dirty="0"/>
          </a:p>
        </p:txBody>
      </p:sp>
    </p:spTree>
    <p:extLst>
      <p:ext uri="{BB962C8B-B14F-4D97-AF65-F5344CB8AC3E}">
        <p14:creationId xmlns:p14="http://schemas.microsoft.com/office/powerpoint/2010/main" val="3667985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AC77B5-2574-D678-FB3F-469493840A6A}"/>
              </a:ext>
            </a:extLst>
          </p:cNvPr>
          <p:cNvSpPr>
            <a:spLocks noGrp="1"/>
          </p:cNvSpPr>
          <p:nvPr>
            <p:ph type="title"/>
          </p:nvPr>
        </p:nvSpPr>
        <p:spPr>
          <a:xfrm>
            <a:off x="838200" y="231932"/>
            <a:ext cx="10515600" cy="1325563"/>
          </a:xfrm>
        </p:spPr>
        <p:txBody>
          <a:bodyPr/>
          <a:lstStyle/>
          <a:p>
            <a:pPr algn="ctr"/>
            <a:r>
              <a:rPr lang="it-IT" b="1" dirty="0"/>
              <a:t>Una panoramica dell’algoritmo</a:t>
            </a:r>
            <a:endParaRPr lang="en-GB" b="1" dirty="0"/>
          </a:p>
        </p:txBody>
      </p:sp>
      <p:sp>
        <p:nvSpPr>
          <p:cNvPr id="3" name="Segnaposto contenuto 2">
            <a:extLst>
              <a:ext uri="{FF2B5EF4-FFF2-40B4-BE49-F238E27FC236}">
                <a16:creationId xmlns:a16="http://schemas.microsoft.com/office/drawing/2014/main" id="{155C7F7B-5A91-BE83-940B-A4850A007B11}"/>
              </a:ext>
            </a:extLst>
          </p:cNvPr>
          <p:cNvSpPr>
            <a:spLocks noGrp="1"/>
          </p:cNvSpPr>
          <p:nvPr>
            <p:ph idx="1"/>
          </p:nvPr>
        </p:nvSpPr>
        <p:spPr>
          <a:xfrm>
            <a:off x="838200" y="1557495"/>
            <a:ext cx="10515600" cy="5054320"/>
          </a:xfrm>
        </p:spPr>
        <p:txBody>
          <a:bodyPr>
            <a:normAutofit fontScale="92500" lnSpcReduction="10000"/>
          </a:bodyPr>
          <a:lstStyle/>
          <a:p>
            <a:pPr>
              <a:defRPr/>
            </a:pPr>
            <a:r>
              <a:rPr lang="it-IT" sz="3000" dirty="0"/>
              <a:t>Si sfrutta la cifratura a chiave pubblica per lo scambio della </a:t>
            </a:r>
            <a:r>
              <a:rPr lang="it-IT" sz="3000" b="1" dirty="0"/>
              <a:t>root key </a:t>
            </a:r>
            <a:r>
              <a:rPr lang="it-IT" sz="3000" dirty="0"/>
              <a:t>per la «catena» di </a:t>
            </a:r>
            <a:r>
              <a:rPr lang="it-IT" sz="3000" dirty="0" err="1"/>
              <a:t>Dieffie</a:t>
            </a:r>
            <a:r>
              <a:rPr lang="it-IT" sz="3000" dirty="0"/>
              <a:t>-Hellman e per le successive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it-IT" sz="3000" dirty="0">
                <a:solidFill>
                  <a:prstClr val="black"/>
                </a:solidFill>
              </a:rPr>
              <a:t>Si crea la catena a chiave simmetrica dalla root key attuale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it-IT" sz="3000" b="0" i="0" u="none" strike="noStrike" kern="1200" cap="none" spc="0" normalizeH="0" baseline="0" noProof="0" dirty="0">
                <a:ln>
                  <a:noFill/>
                </a:ln>
                <a:solidFill>
                  <a:prstClr val="black"/>
                </a:solidFill>
                <a:effectLst/>
                <a:uLnTx/>
                <a:uFillTx/>
              </a:rPr>
              <a:t>Dalla catena a chiave simmetrica vengono create le chiavi per ogni messaggio (più veloce).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it-IT" sz="3000" b="0" i="0" u="none" strike="noStrike" kern="1200" cap="none" spc="0" normalizeH="0" baseline="0" noProof="0" dirty="0">
                <a:ln>
                  <a:noFill/>
                </a:ln>
                <a:solidFill>
                  <a:prstClr val="black"/>
                </a:solidFill>
                <a:effectLst/>
                <a:uLnTx/>
                <a:uFillTx/>
              </a:rPr>
              <a:t>Ad ogni cambio di ruolo (</a:t>
            </a:r>
            <a:r>
              <a:rPr kumimoji="0" lang="it-IT" sz="3000" b="0" i="0" u="none" strike="noStrike" kern="1200" cap="none" spc="0" normalizeH="0" baseline="0" noProof="0" dirty="0" err="1">
                <a:ln>
                  <a:noFill/>
                </a:ln>
                <a:solidFill>
                  <a:prstClr val="black"/>
                </a:solidFill>
                <a:effectLst/>
                <a:uLnTx/>
                <a:uFillTx/>
              </a:rPr>
              <a:t>Sender</a:t>
            </a:r>
            <a:r>
              <a:rPr kumimoji="0" lang="it-IT" sz="3000" b="0" i="0" u="none" strike="noStrike" kern="1200" cap="none" spc="0" normalizeH="0" baseline="0" noProof="0" dirty="0">
                <a:ln>
                  <a:noFill/>
                </a:ln>
                <a:solidFill>
                  <a:prstClr val="black"/>
                </a:solidFill>
                <a:effectLst/>
                <a:uLnTx/>
                <a:uFillTx/>
              </a:rPr>
              <a:t> </a:t>
            </a:r>
            <a:r>
              <a:rPr lang="it-IT" sz="3000" dirty="0">
                <a:solidFill>
                  <a:prstClr val="black"/>
                </a:solidFill>
              </a:rPr>
              <a:t>«-» </a:t>
            </a:r>
            <a:r>
              <a:rPr kumimoji="0" lang="it-IT" sz="3000" b="0" i="0" u="none" strike="noStrike" kern="1200" cap="none" spc="0" normalizeH="0" baseline="0" noProof="0" dirty="0" err="1">
                <a:ln>
                  <a:noFill/>
                </a:ln>
                <a:solidFill>
                  <a:prstClr val="black"/>
                </a:solidFill>
                <a:effectLst/>
                <a:uLnTx/>
                <a:uFillTx/>
              </a:rPr>
              <a:t>Receiver</a:t>
            </a:r>
            <a:r>
              <a:rPr kumimoji="0" lang="it-IT" sz="3000" b="0" i="0" u="none" strike="noStrike" kern="1200" cap="none" spc="0" normalizeH="0" baseline="0" noProof="0" dirty="0">
                <a:ln>
                  <a:noFill/>
                </a:ln>
                <a:solidFill>
                  <a:prstClr val="black"/>
                </a:solidFill>
                <a:effectLst/>
                <a:uLnTx/>
                <a:uFillTx/>
              </a:rPr>
              <a:t>) viene generata una nuova chiave per catena simmetrica partendo dalla chiave precedente, questa chiave viene scambiata con algoritmi a chiave pubblica</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it-IT" sz="3000" dirty="0">
                <a:solidFill>
                  <a:prstClr val="black"/>
                </a:solidFill>
              </a:rPr>
              <a:t>Nel caso di compromissione della chiave il danno è molto limitato</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it-IT" sz="3000" b="0" i="0" u="none" strike="noStrike" kern="1200" cap="none" spc="0" normalizeH="0" baseline="0" noProof="0" dirty="0">
                <a:ln>
                  <a:noFill/>
                </a:ln>
                <a:solidFill>
                  <a:prstClr val="black"/>
                </a:solidFill>
                <a:effectLst/>
                <a:uLnTx/>
                <a:uFillTx/>
              </a:rPr>
              <a:t>Protegge dalla clonazione i messaggi successivamente scambiati a patto che i device non siano sincronizzati</a:t>
            </a:r>
          </a:p>
          <a:p>
            <a:pPr marL="457200" lvl="1" indent="0">
              <a:buNone/>
            </a:pPr>
            <a:endParaRPr lang="it-IT" dirty="0"/>
          </a:p>
        </p:txBody>
      </p:sp>
    </p:spTree>
    <p:extLst>
      <p:ext uri="{BB962C8B-B14F-4D97-AF65-F5344CB8AC3E}">
        <p14:creationId xmlns:p14="http://schemas.microsoft.com/office/powerpoint/2010/main" val="36838450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AD78A2-0EA4-878B-1C48-702B5CE9CC16}"/>
              </a:ext>
            </a:extLst>
          </p:cNvPr>
          <p:cNvSpPr>
            <a:spLocks noGrp="1"/>
          </p:cNvSpPr>
          <p:nvPr>
            <p:ph type="title"/>
          </p:nvPr>
        </p:nvSpPr>
        <p:spPr/>
        <p:txBody>
          <a:bodyPr/>
          <a:lstStyle/>
          <a:p>
            <a:pPr algn="ctr"/>
            <a:r>
              <a:rPr lang="it-IT" b="1" dirty="0"/>
              <a:t>Altri metodi per difendersi dalla clonazione</a:t>
            </a:r>
            <a:endParaRPr lang="en-GB" b="1" dirty="0"/>
          </a:p>
        </p:txBody>
      </p:sp>
      <p:sp>
        <p:nvSpPr>
          <p:cNvPr id="3" name="Segnaposto contenuto 2">
            <a:extLst>
              <a:ext uri="{FF2B5EF4-FFF2-40B4-BE49-F238E27FC236}">
                <a16:creationId xmlns:a16="http://schemas.microsoft.com/office/drawing/2014/main" id="{ECBAEA78-5952-17A3-A66B-BF33365E5C88}"/>
              </a:ext>
            </a:extLst>
          </p:cNvPr>
          <p:cNvSpPr>
            <a:spLocks noGrp="1"/>
          </p:cNvSpPr>
          <p:nvPr>
            <p:ph idx="1"/>
          </p:nvPr>
        </p:nvSpPr>
        <p:spPr/>
        <p:txBody>
          <a:bodyPr/>
          <a:lstStyle/>
          <a:p>
            <a:r>
              <a:rPr lang="it-IT" dirty="0"/>
              <a:t>Approcci centralizzati </a:t>
            </a:r>
          </a:p>
          <a:p>
            <a:pPr lvl="1"/>
            <a:r>
              <a:rPr lang="it-IT" dirty="0"/>
              <a:t>Server </a:t>
            </a:r>
            <a:r>
              <a:rPr lang="it-IT" dirty="0" err="1"/>
              <a:t>trusted</a:t>
            </a:r>
            <a:r>
              <a:rPr lang="it-IT" dirty="0"/>
              <a:t> con file di Log</a:t>
            </a:r>
          </a:p>
          <a:p>
            <a:r>
              <a:rPr lang="it-IT" dirty="0"/>
              <a:t>Approcci decentralizzati</a:t>
            </a:r>
          </a:p>
          <a:p>
            <a:pPr lvl="1"/>
            <a:r>
              <a:rPr lang="it-IT" dirty="0"/>
              <a:t>Contatori di messaggi</a:t>
            </a:r>
          </a:p>
          <a:p>
            <a:pPr lvl="1"/>
            <a:r>
              <a:rPr lang="it-IT" sz="2400" dirty="0"/>
              <a:t>Catene Hash</a:t>
            </a:r>
          </a:p>
          <a:p>
            <a:pPr lvl="1"/>
            <a:r>
              <a:rPr lang="it-IT" dirty="0"/>
              <a:t>Basati su impegni</a:t>
            </a:r>
          </a:p>
          <a:p>
            <a:pPr marL="457200" lvl="1" indent="0">
              <a:buNone/>
            </a:pPr>
            <a:endParaRPr lang="en-GB" dirty="0"/>
          </a:p>
        </p:txBody>
      </p:sp>
    </p:spTree>
    <p:extLst>
      <p:ext uri="{BB962C8B-B14F-4D97-AF65-F5344CB8AC3E}">
        <p14:creationId xmlns:p14="http://schemas.microsoft.com/office/powerpoint/2010/main" val="815036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77B12C-3C52-BE6C-1848-A9850810DCEE}"/>
              </a:ext>
            </a:extLst>
          </p:cNvPr>
          <p:cNvSpPr>
            <a:spLocks noGrp="1"/>
          </p:cNvSpPr>
          <p:nvPr>
            <p:ph type="title"/>
          </p:nvPr>
        </p:nvSpPr>
        <p:spPr/>
        <p:txBody>
          <a:bodyPr/>
          <a:lstStyle/>
          <a:p>
            <a:pPr algn="ctr"/>
            <a:r>
              <a:rPr lang="it-IT" b="1" dirty="0"/>
              <a:t>Metodo centralizzato</a:t>
            </a:r>
            <a:endParaRPr lang="en-GB" b="1" dirty="0"/>
          </a:p>
        </p:txBody>
      </p:sp>
      <p:pic>
        <p:nvPicPr>
          <p:cNvPr id="4" name="Segnaposto contenuto 3">
            <a:extLst>
              <a:ext uri="{FF2B5EF4-FFF2-40B4-BE49-F238E27FC236}">
                <a16:creationId xmlns:a16="http://schemas.microsoft.com/office/drawing/2014/main" id="{32E7F4EB-4A86-80BA-D06F-89682C76451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40542" y="1835673"/>
            <a:ext cx="4910915" cy="4351338"/>
          </a:xfrm>
          <a:prstGeom prst="rect">
            <a:avLst/>
          </a:prstGeom>
        </p:spPr>
      </p:pic>
    </p:spTree>
    <p:extLst>
      <p:ext uri="{BB962C8B-B14F-4D97-AF65-F5344CB8AC3E}">
        <p14:creationId xmlns:p14="http://schemas.microsoft.com/office/powerpoint/2010/main" val="65220512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DF952F2-618B-BEB3-267A-93B6E194A4E6}"/>
              </a:ext>
            </a:extLst>
          </p:cNvPr>
          <p:cNvSpPr>
            <a:spLocks noGrp="1"/>
          </p:cNvSpPr>
          <p:nvPr>
            <p:ph idx="1"/>
          </p:nvPr>
        </p:nvSpPr>
        <p:spPr>
          <a:xfrm>
            <a:off x="836525" y="1409334"/>
            <a:ext cx="10515600" cy="4776207"/>
          </a:xfrm>
        </p:spPr>
        <p:txBody>
          <a:bodyPr>
            <a:normAutofit/>
          </a:bodyPr>
          <a:lstStyle/>
          <a:p>
            <a:r>
              <a:rPr lang="it-IT" dirty="0"/>
              <a:t>Vantaggi:</a:t>
            </a:r>
          </a:p>
          <a:p>
            <a:pPr lvl="1"/>
            <a:r>
              <a:rPr lang="it-IT" dirty="0"/>
              <a:t>Usando un server di Log, l’individuazione può essere fatta imponendo ai 2 end-point di appendere le chiavi di cifratura che sono state usate. L’attaccante se vuole inviare dei messaggi (</a:t>
            </a:r>
            <a:r>
              <a:rPr lang="it-IT" dirty="0" err="1"/>
              <a:t>message</a:t>
            </a:r>
            <a:r>
              <a:rPr lang="it-IT" dirty="0"/>
              <a:t> injection) deve continuare ad «appende» le proprie chiavi al log file</a:t>
            </a:r>
          </a:p>
          <a:p>
            <a:r>
              <a:rPr lang="it-IT" dirty="0"/>
              <a:t>Svantaggi:</a:t>
            </a:r>
          </a:p>
          <a:p>
            <a:pPr lvl="1"/>
            <a:r>
              <a:rPr lang="it-IT" dirty="0"/>
              <a:t>Se l’attaccante si limita ad «ascoltare» la conversazione non c’è modo di rilevare l’attacco di </a:t>
            </a:r>
            <a:r>
              <a:rPr lang="it-IT" dirty="0" err="1"/>
              <a:t>cloning</a:t>
            </a:r>
            <a:r>
              <a:rPr lang="it-IT" dirty="0"/>
              <a:t> se non tramite dei limiti di connessione o verifica periodica. Nota: </a:t>
            </a:r>
            <a:r>
              <a:rPr lang="it-IT" b="1" dirty="0"/>
              <a:t>Il</a:t>
            </a:r>
            <a:r>
              <a:rPr lang="it-IT" dirty="0"/>
              <a:t> </a:t>
            </a:r>
            <a:r>
              <a:rPr lang="it-IT" b="1" dirty="0"/>
              <a:t>Double </a:t>
            </a:r>
            <a:r>
              <a:rPr lang="it-IT" b="1" dirty="0" err="1"/>
              <a:t>Ratchet</a:t>
            </a:r>
            <a:r>
              <a:rPr lang="it-IT" b="1" dirty="0"/>
              <a:t> protegge i messaggi</a:t>
            </a:r>
            <a:r>
              <a:rPr lang="it-IT" dirty="0"/>
              <a:t>.</a:t>
            </a:r>
          </a:p>
          <a:p>
            <a:pPr lvl="1"/>
            <a:r>
              <a:rPr lang="it-IT" dirty="0"/>
              <a:t>Molto costoso, richiede un autorità </a:t>
            </a:r>
            <a:r>
              <a:rPr lang="it-IT" b="1" dirty="0" err="1"/>
              <a:t>trusted</a:t>
            </a:r>
            <a:r>
              <a:rPr lang="it-IT" b="1" dirty="0"/>
              <a:t> </a:t>
            </a:r>
            <a:r>
              <a:rPr lang="it-IT" dirty="0"/>
              <a:t>per la verifica e può creare </a:t>
            </a:r>
            <a:r>
              <a:rPr lang="it-IT" dirty="0" err="1"/>
              <a:t>bottleneck</a:t>
            </a:r>
            <a:r>
              <a:rPr lang="it-IT" dirty="0"/>
              <a:t> se non gestito correttamente</a:t>
            </a:r>
            <a:endParaRPr lang="en-GB" dirty="0"/>
          </a:p>
          <a:p>
            <a:endParaRPr lang="en-GB" dirty="0"/>
          </a:p>
        </p:txBody>
      </p:sp>
      <p:sp>
        <p:nvSpPr>
          <p:cNvPr id="5" name="Titolo 1">
            <a:extLst>
              <a:ext uri="{FF2B5EF4-FFF2-40B4-BE49-F238E27FC236}">
                <a16:creationId xmlns:a16="http://schemas.microsoft.com/office/drawing/2014/main" id="{DD4230CA-8FA9-D622-FFAC-A2D7E08699AC}"/>
              </a:ext>
            </a:extLst>
          </p:cNvPr>
          <p:cNvSpPr>
            <a:spLocks noGrp="1"/>
          </p:cNvSpPr>
          <p:nvPr>
            <p:ph type="title"/>
          </p:nvPr>
        </p:nvSpPr>
        <p:spPr>
          <a:xfrm>
            <a:off x="836525" y="83771"/>
            <a:ext cx="10515600" cy="1325563"/>
          </a:xfrm>
        </p:spPr>
        <p:txBody>
          <a:bodyPr/>
          <a:lstStyle/>
          <a:p>
            <a:pPr algn="ctr"/>
            <a:r>
              <a:rPr lang="it-IT" b="1" dirty="0"/>
              <a:t>Vantaggi Vs Svantaggi</a:t>
            </a:r>
            <a:endParaRPr lang="en-GB" b="1" dirty="0"/>
          </a:p>
        </p:txBody>
      </p:sp>
    </p:spTree>
    <p:extLst>
      <p:ext uri="{BB962C8B-B14F-4D97-AF65-F5344CB8AC3E}">
        <p14:creationId xmlns:p14="http://schemas.microsoft.com/office/powerpoint/2010/main" val="432914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88DB2CD7-4FBA-0159-143C-661035B4EA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2284" y="3437638"/>
            <a:ext cx="6220996" cy="1633492"/>
          </a:xfrm>
          <a:prstGeom prst="rect">
            <a:avLst/>
          </a:prstGeom>
        </p:spPr>
      </p:pic>
      <p:sp>
        <p:nvSpPr>
          <p:cNvPr id="8" name="Titolo 1">
            <a:extLst>
              <a:ext uri="{FF2B5EF4-FFF2-40B4-BE49-F238E27FC236}">
                <a16:creationId xmlns:a16="http://schemas.microsoft.com/office/drawing/2014/main" id="{64DB47ED-68FB-36E2-9252-FDBEBDF5877C}"/>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b="1" dirty="0"/>
              <a:t>Metodi decentralizzati</a:t>
            </a:r>
            <a:endParaRPr lang="en-GB" dirty="0"/>
          </a:p>
        </p:txBody>
      </p:sp>
      <p:sp>
        <p:nvSpPr>
          <p:cNvPr id="10" name="Titolo 9">
            <a:extLst>
              <a:ext uri="{FF2B5EF4-FFF2-40B4-BE49-F238E27FC236}">
                <a16:creationId xmlns:a16="http://schemas.microsoft.com/office/drawing/2014/main" id="{615F3858-F499-FB1F-479A-39C8CB601205}"/>
              </a:ext>
            </a:extLst>
          </p:cNvPr>
          <p:cNvSpPr>
            <a:spLocks noGrp="1"/>
          </p:cNvSpPr>
          <p:nvPr>
            <p:ph type="title"/>
          </p:nvPr>
        </p:nvSpPr>
        <p:spPr>
          <a:xfrm>
            <a:off x="4800809" y="2885239"/>
            <a:ext cx="2919884" cy="609564"/>
          </a:xfrm>
        </p:spPr>
        <p:txBody>
          <a:bodyPr>
            <a:normAutofit/>
          </a:bodyPr>
          <a:lstStyle/>
          <a:p>
            <a:pPr algn="ctr"/>
            <a:r>
              <a:rPr lang="it-IT" sz="2400" dirty="0"/>
              <a:t>Hash chain</a:t>
            </a:r>
            <a:endParaRPr lang="en-GB" sz="2400" dirty="0"/>
          </a:p>
        </p:txBody>
      </p:sp>
      <p:pic>
        <p:nvPicPr>
          <p:cNvPr id="14" name="Immagine 13">
            <a:extLst>
              <a:ext uri="{FF2B5EF4-FFF2-40B4-BE49-F238E27FC236}">
                <a16:creationId xmlns:a16="http://schemas.microsoft.com/office/drawing/2014/main" id="{0052DB36-28E6-E695-579D-6DC2091C52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711" y="3190021"/>
            <a:ext cx="1758461" cy="1758461"/>
          </a:xfrm>
          <a:prstGeom prst="rect">
            <a:avLst/>
          </a:prstGeom>
        </p:spPr>
      </p:pic>
      <p:sp>
        <p:nvSpPr>
          <p:cNvPr id="15" name="Titolo 9">
            <a:extLst>
              <a:ext uri="{FF2B5EF4-FFF2-40B4-BE49-F238E27FC236}">
                <a16:creationId xmlns:a16="http://schemas.microsoft.com/office/drawing/2014/main" id="{4E88BC74-D04D-C0EC-F89B-A25EC9A1B578}"/>
              </a:ext>
            </a:extLst>
          </p:cNvPr>
          <p:cNvSpPr txBox="1">
            <a:spLocks/>
          </p:cNvSpPr>
          <p:nvPr/>
        </p:nvSpPr>
        <p:spPr>
          <a:xfrm>
            <a:off x="152400" y="2828073"/>
            <a:ext cx="2919884" cy="6095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2400" dirty="0"/>
              <a:t>Message counter</a:t>
            </a:r>
            <a:endParaRPr lang="en-GB" sz="2400" dirty="0"/>
          </a:p>
        </p:txBody>
      </p:sp>
      <p:pic>
        <p:nvPicPr>
          <p:cNvPr id="17" name="Immagine 16">
            <a:extLst>
              <a:ext uri="{FF2B5EF4-FFF2-40B4-BE49-F238E27FC236}">
                <a16:creationId xmlns:a16="http://schemas.microsoft.com/office/drawing/2014/main" id="{A113087E-054A-9BED-B45D-85E2B7CA2D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26320" y="3252504"/>
            <a:ext cx="2565679" cy="1633493"/>
          </a:xfrm>
          <a:prstGeom prst="rect">
            <a:avLst/>
          </a:prstGeom>
        </p:spPr>
      </p:pic>
      <p:sp>
        <p:nvSpPr>
          <p:cNvPr id="18" name="Titolo 9">
            <a:extLst>
              <a:ext uri="{FF2B5EF4-FFF2-40B4-BE49-F238E27FC236}">
                <a16:creationId xmlns:a16="http://schemas.microsoft.com/office/drawing/2014/main" id="{9E51EB96-4F41-68B1-4FD4-D8192F77DA9A}"/>
              </a:ext>
            </a:extLst>
          </p:cNvPr>
          <p:cNvSpPr txBox="1">
            <a:spLocks/>
          </p:cNvSpPr>
          <p:nvPr/>
        </p:nvSpPr>
        <p:spPr>
          <a:xfrm>
            <a:off x="9449218" y="2828073"/>
            <a:ext cx="2919884" cy="6095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400" dirty="0"/>
              <a:t>commitment</a:t>
            </a:r>
          </a:p>
        </p:txBody>
      </p:sp>
    </p:spTree>
    <p:extLst>
      <p:ext uri="{BB962C8B-B14F-4D97-AF65-F5344CB8AC3E}">
        <p14:creationId xmlns:p14="http://schemas.microsoft.com/office/powerpoint/2010/main" val="40515634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1000"/>
                                        <p:tgtEl>
                                          <p:spTgt spid="18"/>
                                        </p:tgtEl>
                                      </p:cBhvr>
                                    </p:animEffect>
                                    <p:anim calcmode="lin" valueType="num">
                                      <p:cBhvr>
                                        <p:cTn id="32" dur="1000" fill="hold"/>
                                        <p:tgtEl>
                                          <p:spTgt spid="18"/>
                                        </p:tgtEl>
                                        <p:attrNameLst>
                                          <p:attrName>ppt_x</p:attrName>
                                        </p:attrNameLst>
                                      </p:cBhvr>
                                      <p:tavLst>
                                        <p:tav tm="0">
                                          <p:val>
                                            <p:strVal val="#ppt_x"/>
                                          </p:val>
                                        </p:tav>
                                        <p:tav tm="100000">
                                          <p:val>
                                            <p:strVal val="#ppt_x"/>
                                          </p:val>
                                        </p:tav>
                                      </p:tavLst>
                                    </p:anim>
                                    <p:anim calcmode="lin" valueType="num">
                                      <p:cBhvr>
                                        <p:cTn id="33" dur="1000" fill="hold"/>
                                        <p:tgtEl>
                                          <p:spTgt spid="18"/>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1000"/>
                                        <p:tgtEl>
                                          <p:spTgt spid="17"/>
                                        </p:tgtEl>
                                      </p:cBhvr>
                                    </p:animEffect>
                                    <p:anim calcmode="lin" valueType="num">
                                      <p:cBhvr>
                                        <p:cTn id="37" dur="1000" fill="hold"/>
                                        <p:tgtEl>
                                          <p:spTgt spid="17"/>
                                        </p:tgtEl>
                                        <p:attrNameLst>
                                          <p:attrName>ppt_x</p:attrName>
                                        </p:attrNameLst>
                                      </p:cBhvr>
                                      <p:tavLst>
                                        <p:tav tm="0">
                                          <p:val>
                                            <p:strVal val="#ppt_x"/>
                                          </p:val>
                                        </p:tav>
                                        <p:tav tm="100000">
                                          <p:val>
                                            <p:strVal val="#ppt_x"/>
                                          </p:val>
                                        </p:tav>
                                      </p:tavLst>
                                    </p:anim>
                                    <p:anim calcmode="lin" valueType="num">
                                      <p:cBhvr>
                                        <p:cTn id="3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A097547D-BB9C-398A-B539-DED7BB81CFAB}"/>
              </a:ext>
            </a:extLst>
          </p:cNvPr>
          <p:cNvSpPr>
            <a:spLocks noGrp="1"/>
          </p:cNvSpPr>
          <p:nvPr>
            <p:ph idx="1"/>
          </p:nvPr>
        </p:nvSpPr>
        <p:spPr>
          <a:xfrm>
            <a:off x="838200" y="1181607"/>
            <a:ext cx="10515600" cy="5379042"/>
          </a:xfrm>
        </p:spPr>
        <p:txBody>
          <a:bodyPr>
            <a:normAutofit lnSpcReduction="10000"/>
          </a:bodyPr>
          <a:lstStyle/>
          <a:p>
            <a:r>
              <a:rPr lang="it-IT" dirty="0"/>
              <a:t>Contatori di messaggi:</a:t>
            </a:r>
          </a:p>
          <a:p>
            <a:pPr lvl="1"/>
            <a:r>
              <a:rPr lang="it-IT" dirty="0"/>
              <a:t> Ad ogni messaggio ricevuto da un end-point si incrementa un contatore, ad ogni messaggio inviato si «appende» il numero di messaggi che sono stati scambiati e il ricevente controlla che il numero coincida. Se non coincide causa l’individuazione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it-IT" sz="2800" b="0" i="0" u="none" strike="noStrike" kern="1200" cap="none" spc="0" normalizeH="0" baseline="0" noProof="0" dirty="0">
                <a:ln>
                  <a:noFill/>
                </a:ln>
                <a:solidFill>
                  <a:prstClr val="black"/>
                </a:solidFill>
                <a:effectLst/>
                <a:uLnTx/>
                <a:uFillTx/>
                <a:latin typeface="Calibri" panose="020F0502020204030204"/>
                <a:ea typeface="+mn-ea"/>
                <a:cs typeface="+mn-cs"/>
              </a:rPr>
              <a:t>Catene hash:</a:t>
            </a:r>
          </a:p>
          <a:p>
            <a:pPr lvl="1">
              <a:spcBef>
                <a:spcPts val="1000"/>
              </a:spcBef>
              <a:defRPr/>
            </a:pPr>
            <a:r>
              <a:rPr lang="it-IT" dirty="0">
                <a:solidFill>
                  <a:prstClr val="black"/>
                </a:solidFill>
                <a:latin typeface="Calibri" panose="020F0502020204030204"/>
              </a:rPr>
              <a:t>Ogni parte mantiene una catena hash che si evolve ad ogni messaggio inviato ad ogni messaggio viene ricevuta una nuova </a:t>
            </a:r>
            <a:r>
              <a:rPr lang="it-IT" dirty="0" err="1">
                <a:solidFill>
                  <a:prstClr val="black"/>
                </a:solidFill>
                <a:latin typeface="Calibri" panose="020F0502020204030204"/>
              </a:rPr>
              <a:t>nonce</a:t>
            </a:r>
            <a:r>
              <a:rPr lang="it-IT" dirty="0">
                <a:solidFill>
                  <a:prstClr val="black"/>
                </a:solidFill>
                <a:latin typeface="Calibri" panose="020F0502020204030204"/>
              </a:rPr>
              <a:t> dall’altro end-point. Se il ricevente non riesce a verificare il valore hash causa l’individuazione</a:t>
            </a:r>
            <a:endParaRPr kumimoji="0" lang="it-IT"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it-IT" sz="2800" b="0" i="0" u="none" strike="noStrike" kern="1200" cap="none" spc="0" normalizeH="0" baseline="0" noProof="0" dirty="0">
                <a:ln>
                  <a:noFill/>
                </a:ln>
                <a:solidFill>
                  <a:prstClr val="black"/>
                </a:solidFill>
                <a:effectLst/>
                <a:uLnTx/>
                <a:uFillTx/>
                <a:latin typeface="Calibri" panose="020F0502020204030204"/>
                <a:ea typeface="+mn-ea"/>
                <a:cs typeface="+mn-cs"/>
              </a:rPr>
              <a:t>Basato su impegni:</a:t>
            </a:r>
          </a:p>
          <a:p>
            <a:pPr lvl="1">
              <a:spcBef>
                <a:spcPts val="1000"/>
              </a:spcBef>
              <a:defRPr/>
            </a:pPr>
            <a:r>
              <a:rPr lang="it-IT" dirty="0">
                <a:solidFill>
                  <a:prstClr val="black"/>
                </a:solidFill>
                <a:latin typeface="Calibri" panose="020F0502020204030204"/>
              </a:rPr>
              <a:t>Il </a:t>
            </a:r>
            <a:r>
              <a:rPr lang="it-IT" dirty="0" err="1">
                <a:solidFill>
                  <a:prstClr val="black"/>
                </a:solidFill>
                <a:latin typeface="Calibri" panose="020F0502020204030204"/>
              </a:rPr>
              <a:t>Sender</a:t>
            </a:r>
            <a:r>
              <a:rPr lang="it-IT" dirty="0">
                <a:solidFill>
                  <a:prstClr val="black"/>
                </a:solidFill>
                <a:latin typeface="Calibri" panose="020F0502020204030204"/>
              </a:rPr>
              <a:t> cifra i suoi dati di sessione con una coppia di chiavi usata per cifrare il prossimo messaggio, se all’invio del secondo messaggio il ricevente non riesce a verificare i dati di sessione ricevuti prima con la chiave attuale significa che l’altro end-point ha «rotto» il suo impegno. Se il </a:t>
            </a:r>
            <a:r>
              <a:rPr lang="it-IT" dirty="0" err="1">
                <a:solidFill>
                  <a:prstClr val="black"/>
                </a:solidFill>
                <a:latin typeface="Calibri" panose="020F0502020204030204"/>
              </a:rPr>
              <a:t>sender</a:t>
            </a:r>
            <a:r>
              <a:rPr lang="it-IT" dirty="0">
                <a:solidFill>
                  <a:prstClr val="black"/>
                </a:solidFill>
                <a:latin typeface="Calibri" panose="020F0502020204030204"/>
              </a:rPr>
              <a:t> «rompe» l’impegno causa l’individuazione</a:t>
            </a:r>
            <a:endParaRPr kumimoji="0" lang="it-IT"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1"/>
            <a:endParaRPr lang="en-GB" dirty="0"/>
          </a:p>
        </p:txBody>
      </p:sp>
      <p:sp>
        <p:nvSpPr>
          <p:cNvPr id="2" name="Titolo 1">
            <a:extLst>
              <a:ext uri="{FF2B5EF4-FFF2-40B4-BE49-F238E27FC236}">
                <a16:creationId xmlns:a16="http://schemas.microsoft.com/office/drawing/2014/main" id="{9F8A9E0D-C875-FD87-1336-908C8DB2A316}"/>
              </a:ext>
            </a:extLst>
          </p:cNvPr>
          <p:cNvSpPr>
            <a:spLocks noGrp="1"/>
          </p:cNvSpPr>
          <p:nvPr>
            <p:ph type="title"/>
          </p:nvPr>
        </p:nvSpPr>
        <p:spPr>
          <a:xfrm>
            <a:off x="838200" y="10048"/>
            <a:ext cx="10515600" cy="1325563"/>
          </a:xfrm>
        </p:spPr>
        <p:txBody>
          <a:bodyPr/>
          <a:lstStyle/>
          <a:p>
            <a:pPr algn="ctr"/>
            <a:r>
              <a:rPr lang="it-IT" b="1" dirty="0"/>
              <a:t>Funzionamento</a:t>
            </a:r>
            <a:endParaRPr lang="en-GB" b="1" dirty="0"/>
          </a:p>
        </p:txBody>
      </p:sp>
    </p:spTree>
    <p:extLst>
      <p:ext uri="{BB962C8B-B14F-4D97-AF65-F5344CB8AC3E}">
        <p14:creationId xmlns:p14="http://schemas.microsoft.com/office/powerpoint/2010/main" val="279972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BD0060-2B1B-8F17-00F9-DC8C589BD95F}"/>
              </a:ext>
            </a:extLst>
          </p:cNvPr>
          <p:cNvSpPr>
            <a:spLocks noGrp="1"/>
          </p:cNvSpPr>
          <p:nvPr>
            <p:ph type="title"/>
          </p:nvPr>
        </p:nvSpPr>
        <p:spPr/>
        <p:txBody>
          <a:bodyPr/>
          <a:lstStyle/>
          <a:p>
            <a:pPr algn="ctr"/>
            <a:r>
              <a:rPr lang="it-IT" b="1" dirty="0"/>
              <a:t>Problemi dovuti a intrusioni</a:t>
            </a:r>
            <a:endParaRPr lang="en-GB" b="1" dirty="0"/>
          </a:p>
        </p:txBody>
      </p:sp>
      <p:sp>
        <p:nvSpPr>
          <p:cNvPr id="3" name="Segnaposto contenuto 2">
            <a:extLst>
              <a:ext uri="{FF2B5EF4-FFF2-40B4-BE49-F238E27FC236}">
                <a16:creationId xmlns:a16="http://schemas.microsoft.com/office/drawing/2014/main" id="{EC187DEA-29C2-4406-1A9D-0F6644EB1D74}"/>
              </a:ext>
            </a:extLst>
          </p:cNvPr>
          <p:cNvSpPr>
            <a:spLocks noGrp="1"/>
          </p:cNvSpPr>
          <p:nvPr>
            <p:ph idx="1"/>
          </p:nvPr>
        </p:nvSpPr>
        <p:spPr/>
        <p:txBody>
          <a:bodyPr/>
          <a:lstStyle/>
          <a:p>
            <a:r>
              <a:rPr lang="it-IT" dirty="0"/>
              <a:t>Lettura di messaggi (Confidenzialità):</a:t>
            </a:r>
          </a:p>
          <a:p>
            <a:pPr lvl="1"/>
            <a:r>
              <a:rPr lang="it-IT" dirty="0"/>
              <a:t>L’attaccante riesce a leggere il messaggio scambiato</a:t>
            </a:r>
          </a:p>
          <a:p>
            <a:pPr lvl="1"/>
            <a:r>
              <a:rPr lang="it-IT" dirty="0"/>
              <a:t>L’attaccante riesce a leggere l’intera o parziale cronologia di una conversazione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it-IT" dirty="0">
                <a:solidFill>
                  <a:prstClr val="black"/>
                </a:solidFill>
                <a:latin typeface="Calibri" panose="020F0502020204030204"/>
              </a:rPr>
              <a:t>Invio</a:t>
            </a:r>
            <a:r>
              <a:rPr kumimoji="0" lang="it-IT" sz="2800" b="0" i="0" u="none" strike="noStrike" kern="1200" cap="none" spc="0" normalizeH="0" baseline="0" noProof="0" dirty="0">
                <a:ln>
                  <a:noFill/>
                </a:ln>
                <a:solidFill>
                  <a:prstClr val="black"/>
                </a:solidFill>
                <a:effectLst/>
                <a:uLnTx/>
                <a:uFillTx/>
                <a:latin typeface="Calibri" panose="020F0502020204030204"/>
                <a:ea typeface="+mn-ea"/>
                <a:cs typeface="+mn-cs"/>
              </a:rPr>
              <a:t> di messaggi (Integrità):</a:t>
            </a:r>
          </a:p>
          <a:p>
            <a:pPr lvl="1">
              <a:spcBef>
                <a:spcPts val="1000"/>
              </a:spcBef>
              <a:defRPr/>
            </a:pPr>
            <a:r>
              <a:rPr lang="it-IT" dirty="0">
                <a:solidFill>
                  <a:prstClr val="black"/>
                </a:solidFill>
                <a:latin typeface="Calibri" panose="020F0502020204030204"/>
              </a:rPr>
              <a:t>L’attaccante riesce a impersonare un device (alias utente) in modo da poter inviare con l’identità della vittima</a:t>
            </a:r>
          </a:p>
          <a:p>
            <a:pPr lvl="1">
              <a:spcBef>
                <a:spcPts val="1000"/>
              </a:spcBef>
              <a:defRPr/>
            </a:pPr>
            <a:r>
              <a:rPr kumimoji="0" lang="it-IT" b="0" i="0" u="none" strike="noStrike" kern="1200" cap="none" spc="0" normalizeH="0" baseline="0" noProof="0" dirty="0">
                <a:ln>
                  <a:noFill/>
                </a:ln>
                <a:solidFill>
                  <a:prstClr val="black"/>
                </a:solidFill>
                <a:effectLst/>
                <a:uLnTx/>
                <a:uFillTx/>
                <a:latin typeface="Calibri" panose="020F0502020204030204"/>
                <a:ea typeface="+mn-ea"/>
                <a:cs typeface="+mn-cs"/>
              </a:rPr>
              <a:t>L’attaccante può modificare eventuali messaggi (man in the middle)</a:t>
            </a:r>
          </a:p>
          <a:p>
            <a:pPr marL="457200" lvl="1" indent="0">
              <a:buNone/>
            </a:pPr>
            <a:endParaRPr lang="en-GB" dirty="0"/>
          </a:p>
        </p:txBody>
      </p:sp>
    </p:spTree>
    <p:extLst>
      <p:ext uri="{BB962C8B-B14F-4D97-AF65-F5344CB8AC3E}">
        <p14:creationId xmlns:p14="http://schemas.microsoft.com/office/powerpoint/2010/main" val="3528968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4E7312-B7BF-C794-16AF-1FE02EBA8E3E}"/>
              </a:ext>
            </a:extLst>
          </p:cNvPr>
          <p:cNvSpPr>
            <a:spLocks noGrp="1"/>
          </p:cNvSpPr>
          <p:nvPr>
            <p:ph type="title"/>
          </p:nvPr>
        </p:nvSpPr>
        <p:spPr>
          <a:xfrm>
            <a:off x="2887645" y="2766218"/>
            <a:ext cx="6416710" cy="1325563"/>
          </a:xfrm>
        </p:spPr>
        <p:txBody>
          <a:bodyPr/>
          <a:lstStyle/>
          <a:p>
            <a:r>
              <a:rPr lang="it-IT" b="1" dirty="0">
                <a:latin typeface="+mn-lt"/>
              </a:rPr>
              <a:t>Passiamo a dei casi di Test</a:t>
            </a:r>
            <a:endParaRPr lang="en-GB" b="1" dirty="0">
              <a:latin typeface="+mn-lt"/>
            </a:endParaRPr>
          </a:p>
        </p:txBody>
      </p:sp>
    </p:spTree>
    <p:extLst>
      <p:ext uri="{BB962C8B-B14F-4D97-AF65-F5344CB8AC3E}">
        <p14:creationId xmlns:p14="http://schemas.microsoft.com/office/powerpoint/2010/main" val="11718596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213DE9-6E58-D2B4-9C94-B38F04438472}"/>
              </a:ext>
            </a:extLst>
          </p:cNvPr>
          <p:cNvSpPr>
            <a:spLocks noGrp="1"/>
          </p:cNvSpPr>
          <p:nvPr>
            <p:ph type="title"/>
          </p:nvPr>
        </p:nvSpPr>
        <p:spPr/>
        <p:txBody>
          <a:bodyPr/>
          <a:lstStyle/>
          <a:p>
            <a:pPr algn="ctr"/>
            <a:r>
              <a:rPr lang="it-IT" b="1" dirty="0"/>
              <a:t>Black-Box Test sulle app più famose</a:t>
            </a:r>
            <a:endParaRPr lang="en-GB" b="1" dirty="0"/>
          </a:p>
        </p:txBody>
      </p:sp>
      <p:pic>
        <p:nvPicPr>
          <p:cNvPr id="9" name="Segnaposto contenuto 4">
            <a:extLst>
              <a:ext uri="{FF2B5EF4-FFF2-40B4-BE49-F238E27FC236}">
                <a16:creationId xmlns:a16="http://schemas.microsoft.com/office/drawing/2014/main" id="{26BE14C5-7C25-8F70-0A4E-93F69DEFF4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004" y="2436420"/>
            <a:ext cx="7516996" cy="2740635"/>
          </a:xfrm>
          <a:prstGeom prst="rect">
            <a:avLst/>
          </a:prstGeom>
        </p:spPr>
      </p:pic>
      <p:sp>
        <p:nvSpPr>
          <p:cNvPr id="3" name="Segnaposto contenuto 2">
            <a:extLst>
              <a:ext uri="{FF2B5EF4-FFF2-40B4-BE49-F238E27FC236}">
                <a16:creationId xmlns:a16="http://schemas.microsoft.com/office/drawing/2014/main" id="{DC159579-F4AC-45C1-052C-0A4A58EBD746}"/>
              </a:ext>
            </a:extLst>
          </p:cNvPr>
          <p:cNvSpPr>
            <a:spLocks noGrp="1"/>
          </p:cNvSpPr>
          <p:nvPr>
            <p:ph idx="1"/>
          </p:nvPr>
        </p:nvSpPr>
        <p:spPr>
          <a:xfrm>
            <a:off x="209763" y="1813216"/>
            <a:ext cx="5082370" cy="5044784"/>
          </a:xfrm>
        </p:spPr>
        <p:txBody>
          <a:bodyPr>
            <a:normAutofit fontScale="92500" lnSpcReduction="20000"/>
          </a:bodyPr>
          <a:lstStyle/>
          <a:p>
            <a:r>
              <a:rPr lang="it-IT" dirty="0"/>
              <a:t>Test fatti clonando una VM.</a:t>
            </a:r>
          </a:p>
          <a:p>
            <a:r>
              <a:rPr lang="it-IT" dirty="0"/>
              <a:t>Test eseguiti su app che sostengono di offrire massima sicurezza</a:t>
            </a:r>
          </a:p>
          <a:p>
            <a:r>
              <a:rPr lang="it-IT" dirty="0"/>
              <a:t>App basate sul protocollo Double-</a:t>
            </a:r>
            <a:r>
              <a:rPr lang="it-IT" dirty="0" err="1"/>
              <a:t>Ratchet</a:t>
            </a:r>
            <a:r>
              <a:rPr lang="it-IT" dirty="0"/>
              <a:t>, protocolli proprietari,  protocolli modificati	</a:t>
            </a:r>
          </a:p>
          <a:p>
            <a:r>
              <a:rPr lang="it-IT" dirty="0"/>
              <a:t>Test eseguiti isolando il device</a:t>
            </a:r>
            <a:r>
              <a:rPr lang="en-GB" dirty="0"/>
              <a:t> </a:t>
            </a:r>
            <a:r>
              <a:rPr lang="en-GB" dirty="0" err="1"/>
              <a:t>vero</a:t>
            </a:r>
            <a:r>
              <a:rPr lang="en-GB" dirty="0"/>
              <a:t>, prima </a:t>
            </a:r>
            <a:r>
              <a:rPr lang="en-GB" dirty="0" err="1"/>
              <a:t>che</a:t>
            </a:r>
            <a:r>
              <a:rPr lang="en-GB" dirty="0"/>
              <a:t> il clone </a:t>
            </a:r>
            <a:r>
              <a:rPr lang="en-GB" dirty="0" err="1"/>
              <a:t>entri</a:t>
            </a:r>
            <a:r>
              <a:rPr lang="en-GB" dirty="0"/>
              <a:t> in azione per </a:t>
            </a:r>
            <a:r>
              <a:rPr lang="en-GB" dirty="0" err="1"/>
              <a:t>evitare</a:t>
            </a:r>
            <a:r>
              <a:rPr lang="en-GB" dirty="0"/>
              <a:t> “auto update” </a:t>
            </a:r>
            <a:r>
              <a:rPr lang="en-GB" dirty="0" err="1"/>
              <a:t>dello</a:t>
            </a:r>
            <a:r>
              <a:rPr lang="en-GB" dirty="0"/>
              <a:t> </a:t>
            </a:r>
            <a:r>
              <a:rPr lang="en-GB" dirty="0" err="1"/>
              <a:t>stato</a:t>
            </a:r>
            <a:r>
              <a:rPr lang="en-GB" dirty="0"/>
              <a:t> del clone</a:t>
            </a:r>
          </a:p>
          <a:p>
            <a:r>
              <a:rPr lang="en-GB" dirty="0"/>
              <a:t>1 Device per volta per far </a:t>
            </a:r>
            <a:r>
              <a:rPr lang="en-GB" dirty="0" err="1"/>
              <a:t>sembrare</a:t>
            </a:r>
            <a:r>
              <a:rPr lang="en-GB" dirty="0"/>
              <a:t> il </a:t>
            </a:r>
            <a:r>
              <a:rPr lang="en-GB" dirty="0" err="1"/>
              <a:t>tutto</a:t>
            </a:r>
            <a:r>
              <a:rPr lang="en-GB" dirty="0"/>
              <a:t> il </a:t>
            </a:r>
            <a:r>
              <a:rPr lang="en-GB" dirty="0" err="1"/>
              <a:t>più</a:t>
            </a:r>
            <a:r>
              <a:rPr lang="en-GB" dirty="0"/>
              <a:t> </a:t>
            </a:r>
            <a:r>
              <a:rPr lang="en-GB" dirty="0" err="1"/>
              <a:t>naturale</a:t>
            </a:r>
            <a:r>
              <a:rPr lang="en-GB" dirty="0"/>
              <a:t> </a:t>
            </a:r>
            <a:r>
              <a:rPr lang="en-GB" dirty="0" err="1"/>
              <a:t>possibile</a:t>
            </a:r>
            <a:endParaRPr lang="it-IT" dirty="0"/>
          </a:p>
        </p:txBody>
      </p:sp>
      <p:cxnSp>
        <p:nvCxnSpPr>
          <p:cNvPr id="11" name="Connettore 2 10">
            <a:extLst>
              <a:ext uri="{FF2B5EF4-FFF2-40B4-BE49-F238E27FC236}">
                <a16:creationId xmlns:a16="http://schemas.microsoft.com/office/drawing/2014/main" id="{A353D8E1-2499-50AC-7229-7EF889562799}"/>
              </a:ext>
            </a:extLst>
          </p:cNvPr>
          <p:cNvCxnSpPr/>
          <p:nvPr/>
        </p:nvCxnSpPr>
        <p:spPr>
          <a:xfrm>
            <a:off x="6873073" y="4401178"/>
            <a:ext cx="0" cy="149720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CasellaDiTesto 12">
            <a:extLst>
              <a:ext uri="{FF2B5EF4-FFF2-40B4-BE49-F238E27FC236}">
                <a16:creationId xmlns:a16="http://schemas.microsoft.com/office/drawing/2014/main" id="{E049A440-F8F4-F104-CC29-BBE039977193}"/>
              </a:ext>
            </a:extLst>
          </p:cNvPr>
          <p:cNvSpPr txBox="1"/>
          <p:nvPr/>
        </p:nvSpPr>
        <p:spPr>
          <a:xfrm>
            <a:off x="6343023" y="5840604"/>
            <a:ext cx="1454498" cy="646331"/>
          </a:xfrm>
          <a:prstGeom prst="rect">
            <a:avLst/>
          </a:prstGeom>
          <a:noFill/>
        </p:spPr>
        <p:txBody>
          <a:bodyPr wrap="square">
            <a:spAutoFit/>
          </a:bodyPr>
          <a:lstStyle/>
          <a:p>
            <a:r>
              <a:rPr lang="it-IT" dirty="0"/>
              <a:t>Clonazione	</a:t>
            </a:r>
            <a:endParaRPr lang="en-GB" dirty="0"/>
          </a:p>
        </p:txBody>
      </p:sp>
      <p:sp>
        <p:nvSpPr>
          <p:cNvPr id="14" name="Ovale 13">
            <a:extLst>
              <a:ext uri="{FF2B5EF4-FFF2-40B4-BE49-F238E27FC236}">
                <a16:creationId xmlns:a16="http://schemas.microsoft.com/office/drawing/2014/main" id="{FAFCC3B7-3192-A9B2-3878-42D01E944318}"/>
              </a:ext>
            </a:extLst>
          </p:cNvPr>
          <p:cNvSpPr/>
          <p:nvPr/>
        </p:nvSpPr>
        <p:spPr>
          <a:xfrm>
            <a:off x="6873073" y="3346101"/>
            <a:ext cx="1095270" cy="984739"/>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e 16">
            <a:extLst>
              <a:ext uri="{FF2B5EF4-FFF2-40B4-BE49-F238E27FC236}">
                <a16:creationId xmlns:a16="http://schemas.microsoft.com/office/drawing/2014/main" id="{7D34513C-97DC-E248-EC58-56AF8117B9D8}"/>
              </a:ext>
            </a:extLst>
          </p:cNvPr>
          <p:cNvSpPr/>
          <p:nvPr/>
        </p:nvSpPr>
        <p:spPr>
          <a:xfrm>
            <a:off x="7923963" y="3769208"/>
            <a:ext cx="1095270" cy="984739"/>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Connettore 2 17">
            <a:extLst>
              <a:ext uri="{FF2B5EF4-FFF2-40B4-BE49-F238E27FC236}">
                <a16:creationId xmlns:a16="http://schemas.microsoft.com/office/drawing/2014/main" id="{511584F6-B2EC-F9A0-43FD-7A923644D57C}"/>
              </a:ext>
            </a:extLst>
          </p:cNvPr>
          <p:cNvCxnSpPr>
            <a:cxnSpLocks/>
          </p:cNvCxnSpPr>
          <p:nvPr/>
        </p:nvCxnSpPr>
        <p:spPr>
          <a:xfrm>
            <a:off x="7899680" y="4330840"/>
            <a:ext cx="0" cy="108522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CasellaDiTesto 22">
            <a:extLst>
              <a:ext uri="{FF2B5EF4-FFF2-40B4-BE49-F238E27FC236}">
                <a16:creationId xmlns:a16="http://schemas.microsoft.com/office/drawing/2014/main" id="{F9DFDD82-D55A-A3C6-AA70-EF52B45C2934}"/>
              </a:ext>
            </a:extLst>
          </p:cNvPr>
          <p:cNvSpPr txBox="1"/>
          <p:nvPr/>
        </p:nvSpPr>
        <p:spPr>
          <a:xfrm>
            <a:off x="7035940" y="5415496"/>
            <a:ext cx="2775855" cy="369332"/>
          </a:xfrm>
          <a:prstGeom prst="rect">
            <a:avLst/>
          </a:prstGeom>
          <a:noFill/>
        </p:spPr>
        <p:txBody>
          <a:bodyPr wrap="square">
            <a:spAutoFit/>
          </a:bodyPr>
          <a:lstStyle/>
          <a:p>
            <a:r>
              <a:rPr lang="it-IT" dirty="0"/>
              <a:t>Cambio con attesa di 30s</a:t>
            </a:r>
          </a:p>
        </p:txBody>
      </p:sp>
      <p:pic>
        <p:nvPicPr>
          <p:cNvPr id="5" name="Immagine 4">
            <a:extLst>
              <a:ext uri="{FF2B5EF4-FFF2-40B4-BE49-F238E27FC236}">
                <a16:creationId xmlns:a16="http://schemas.microsoft.com/office/drawing/2014/main" id="{21E1AF8B-7E76-8509-7C2F-9469E3ACCB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4827" y="1494213"/>
            <a:ext cx="1988992" cy="281964"/>
          </a:xfrm>
          <a:prstGeom prst="rect">
            <a:avLst/>
          </a:prstGeom>
        </p:spPr>
      </p:pic>
      <p:cxnSp>
        <p:nvCxnSpPr>
          <p:cNvPr id="7" name="Connettore 2 6">
            <a:extLst>
              <a:ext uri="{FF2B5EF4-FFF2-40B4-BE49-F238E27FC236}">
                <a16:creationId xmlns:a16="http://schemas.microsoft.com/office/drawing/2014/main" id="{C5EB2670-31AD-B9D8-0277-1AA4D948473F}"/>
              </a:ext>
            </a:extLst>
          </p:cNvPr>
          <p:cNvCxnSpPr>
            <a:stCxn id="14" idx="0"/>
          </p:cNvCxnSpPr>
          <p:nvPr/>
        </p:nvCxnSpPr>
        <p:spPr>
          <a:xfrm flipV="1">
            <a:off x="7420708" y="1881480"/>
            <a:ext cx="0" cy="1464621"/>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0" name="Connettore diritto 9">
            <a:extLst>
              <a:ext uri="{FF2B5EF4-FFF2-40B4-BE49-F238E27FC236}">
                <a16:creationId xmlns:a16="http://schemas.microsoft.com/office/drawing/2014/main" id="{78190BA3-7150-92A0-E66B-808E9097296A}"/>
              </a:ext>
            </a:extLst>
          </p:cNvPr>
          <p:cNvCxnSpPr>
            <a:cxnSpLocks/>
          </p:cNvCxnSpPr>
          <p:nvPr/>
        </p:nvCxnSpPr>
        <p:spPr>
          <a:xfrm flipH="1">
            <a:off x="7419323" y="1427627"/>
            <a:ext cx="480357" cy="127637"/>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Connettore 2 3">
            <a:extLst>
              <a:ext uri="{FF2B5EF4-FFF2-40B4-BE49-F238E27FC236}">
                <a16:creationId xmlns:a16="http://schemas.microsoft.com/office/drawing/2014/main" id="{1B219E8A-3DC4-DA36-65EB-98FF396BD3CD}"/>
              </a:ext>
            </a:extLst>
          </p:cNvPr>
          <p:cNvCxnSpPr>
            <a:cxnSpLocks/>
          </p:cNvCxnSpPr>
          <p:nvPr/>
        </p:nvCxnSpPr>
        <p:spPr>
          <a:xfrm flipV="1">
            <a:off x="8490020" y="2291024"/>
            <a:ext cx="0" cy="1478184"/>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6" name="CasellaDiTesto 15">
            <a:extLst>
              <a:ext uri="{FF2B5EF4-FFF2-40B4-BE49-F238E27FC236}">
                <a16:creationId xmlns:a16="http://schemas.microsoft.com/office/drawing/2014/main" id="{5DFC3A58-653C-E9F5-6AFB-EE814C19B448}"/>
              </a:ext>
            </a:extLst>
          </p:cNvPr>
          <p:cNvSpPr txBox="1"/>
          <p:nvPr/>
        </p:nvSpPr>
        <p:spPr>
          <a:xfrm>
            <a:off x="8097715" y="1878888"/>
            <a:ext cx="784610" cy="369332"/>
          </a:xfrm>
          <a:prstGeom prst="rect">
            <a:avLst/>
          </a:prstGeom>
          <a:noFill/>
        </p:spPr>
        <p:txBody>
          <a:bodyPr wrap="square">
            <a:spAutoFit/>
          </a:bodyPr>
          <a:lstStyle/>
          <a:p>
            <a:r>
              <a:rPr lang="it-IT" dirty="0"/>
              <a:t>Clone</a:t>
            </a:r>
            <a:endParaRPr lang="en-GB" dirty="0"/>
          </a:p>
        </p:txBody>
      </p:sp>
    </p:spTree>
    <p:extLst>
      <p:ext uri="{BB962C8B-B14F-4D97-AF65-F5344CB8AC3E}">
        <p14:creationId xmlns:p14="http://schemas.microsoft.com/office/powerpoint/2010/main" val="18242636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par>
                                <p:cTn id="37" presetID="10"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par>
                                <p:cTn id="40" presetID="10" presetClass="entr" presetSubtype="0" fill="hold" nodeType="with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par>
                                <p:cTn id="46" presetID="10" presetClass="entr" presetSubtype="0" fill="hold"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
                                            <p:txEl>
                                              <p:pRg st="0" end="0"/>
                                            </p:txEl>
                                          </p:spTgt>
                                        </p:tgtEl>
                                        <p:attrNameLst>
                                          <p:attrName>style.visibility</p:attrName>
                                        </p:attrNameLst>
                                      </p:cBhvr>
                                      <p:to>
                                        <p:strVal val="visible"/>
                                      </p:to>
                                    </p:set>
                                    <p:animEffect transition="in" filter="fade">
                                      <p:cBhvr>
                                        <p:cTn id="53" dur="1000"/>
                                        <p:tgtEl>
                                          <p:spTgt spid="3">
                                            <p:txEl>
                                              <p:pRg st="0" end="0"/>
                                            </p:txEl>
                                          </p:spTgt>
                                        </p:tgtEl>
                                      </p:cBhvr>
                                    </p:animEffect>
                                    <p:anim calcmode="lin" valueType="num">
                                      <p:cBhvr>
                                        <p:cTn id="5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3">
                                            <p:txEl>
                                              <p:pRg st="1" end="1"/>
                                            </p:txEl>
                                          </p:spTgt>
                                        </p:tgtEl>
                                        <p:attrNameLst>
                                          <p:attrName>style.visibility</p:attrName>
                                        </p:attrNameLst>
                                      </p:cBhvr>
                                      <p:to>
                                        <p:strVal val="visible"/>
                                      </p:to>
                                    </p:set>
                                    <p:animEffect transition="in" filter="fade">
                                      <p:cBhvr>
                                        <p:cTn id="60" dur="1000"/>
                                        <p:tgtEl>
                                          <p:spTgt spid="3">
                                            <p:txEl>
                                              <p:pRg st="1" end="1"/>
                                            </p:txEl>
                                          </p:spTgt>
                                        </p:tgtEl>
                                      </p:cBhvr>
                                    </p:animEffect>
                                    <p:anim calcmode="lin" valueType="num">
                                      <p:cBhvr>
                                        <p:cTn id="6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3">
                                            <p:txEl>
                                              <p:pRg st="2" end="2"/>
                                            </p:txEl>
                                          </p:spTgt>
                                        </p:tgtEl>
                                        <p:attrNameLst>
                                          <p:attrName>style.visibility</p:attrName>
                                        </p:attrNameLst>
                                      </p:cBhvr>
                                      <p:to>
                                        <p:strVal val="visible"/>
                                      </p:to>
                                    </p:set>
                                    <p:animEffect transition="in" filter="fade">
                                      <p:cBhvr>
                                        <p:cTn id="67" dur="1000"/>
                                        <p:tgtEl>
                                          <p:spTgt spid="3">
                                            <p:txEl>
                                              <p:pRg st="2" end="2"/>
                                            </p:txEl>
                                          </p:spTgt>
                                        </p:tgtEl>
                                      </p:cBhvr>
                                    </p:animEffect>
                                    <p:anim calcmode="lin" valueType="num">
                                      <p:cBhvr>
                                        <p:cTn id="6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3">
                                            <p:txEl>
                                              <p:pRg st="3" end="3"/>
                                            </p:txEl>
                                          </p:spTgt>
                                        </p:tgtEl>
                                        <p:attrNameLst>
                                          <p:attrName>style.visibility</p:attrName>
                                        </p:attrNameLst>
                                      </p:cBhvr>
                                      <p:to>
                                        <p:strVal val="visible"/>
                                      </p:to>
                                    </p:set>
                                    <p:animEffect transition="in" filter="fade">
                                      <p:cBhvr>
                                        <p:cTn id="74" dur="1000"/>
                                        <p:tgtEl>
                                          <p:spTgt spid="3">
                                            <p:txEl>
                                              <p:pRg st="3" end="3"/>
                                            </p:txEl>
                                          </p:spTgt>
                                        </p:tgtEl>
                                      </p:cBhvr>
                                    </p:animEffect>
                                    <p:anim calcmode="lin" valueType="num">
                                      <p:cBhvr>
                                        <p:cTn id="7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7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3">
                                            <p:txEl>
                                              <p:pRg st="4" end="4"/>
                                            </p:txEl>
                                          </p:spTgt>
                                        </p:tgtEl>
                                        <p:attrNameLst>
                                          <p:attrName>style.visibility</p:attrName>
                                        </p:attrNameLst>
                                      </p:cBhvr>
                                      <p:to>
                                        <p:strVal val="visible"/>
                                      </p:to>
                                    </p:set>
                                    <p:animEffect transition="in" filter="fade">
                                      <p:cBhvr>
                                        <p:cTn id="81" dur="1000"/>
                                        <p:tgtEl>
                                          <p:spTgt spid="3">
                                            <p:txEl>
                                              <p:pRg st="4" end="4"/>
                                            </p:txEl>
                                          </p:spTgt>
                                        </p:tgtEl>
                                      </p:cBhvr>
                                    </p:animEffect>
                                    <p:anim calcmode="lin" valueType="num">
                                      <p:cBhvr>
                                        <p:cTn id="8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8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p:bldP spid="14" grpId="0" animBg="1"/>
      <p:bldP spid="17" grpId="0" animBg="1"/>
      <p:bldP spid="23"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61BCDB-2ADC-66BF-018E-8FB6D0C74848}"/>
              </a:ext>
            </a:extLst>
          </p:cNvPr>
          <p:cNvSpPr>
            <a:spLocks noGrp="1"/>
          </p:cNvSpPr>
          <p:nvPr>
            <p:ph type="title"/>
          </p:nvPr>
        </p:nvSpPr>
        <p:spPr>
          <a:xfrm>
            <a:off x="838200" y="81496"/>
            <a:ext cx="10515600" cy="1325563"/>
          </a:xfrm>
        </p:spPr>
        <p:txBody>
          <a:bodyPr/>
          <a:lstStyle/>
          <a:p>
            <a:pPr algn="ctr"/>
            <a:r>
              <a:rPr lang="it-IT" b="1" dirty="0"/>
              <a:t>I risultati del Test</a:t>
            </a:r>
            <a:endParaRPr lang="en-GB" b="1" dirty="0"/>
          </a:p>
        </p:txBody>
      </p:sp>
      <p:pic>
        <p:nvPicPr>
          <p:cNvPr id="8" name="Immagine 7">
            <a:extLst>
              <a:ext uri="{FF2B5EF4-FFF2-40B4-BE49-F238E27FC236}">
                <a16:creationId xmlns:a16="http://schemas.microsoft.com/office/drawing/2014/main" id="{9C3CDBC6-6370-A978-2B16-BB41E08D3E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106" y="1808466"/>
            <a:ext cx="5017164" cy="4904164"/>
          </a:xfrm>
          <a:prstGeom prst="rect">
            <a:avLst/>
          </a:prstGeom>
        </p:spPr>
      </p:pic>
      <p:sp>
        <p:nvSpPr>
          <p:cNvPr id="10" name="CasellaDiTesto 9">
            <a:extLst>
              <a:ext uri="{FF2B5EF4-FFF2-40B4-BE49-F238E27FC236}">
                <a16:creationId xmlns:a16="http://schemas.microsoft.com/office/drawing/2014/main" id="{D2FEE02D-4B3D-B042-3728-ADD561A5D2C7}"/>
              </a:ext>
            </a:extLst>
          </p:cNvPr>
          <p:cNvSpPr txBox="1"/>
          <p:nvPr/>
        </p:nvSpPr>
        <p:spPr>
          <a:xfrm>
            <a:off x="1300212" y="1421456"/>
            <a:ext cx="3775148" cy="646331"/>
          </a:xfrm>
          <a:prstGeom prst="rect">
            <a:avLst/>
          </a:prstGeom>
          <a:noFill/>
        </p:spPr>
        <p:txBody>
          <a:bodyPr wrap="square">
            <a:spAutoFit/>
          </a:bodyPr>
          <a:lstStyle/>
          <a:p>
            <a:pPr algn="ctr"/>
            <a:r>
              <a:rPr lang="it-IT" b="1" dirty="0">
                <a:latin typeface="+mj-lt"/>
              </a:rPr>
              <a:t>Messaggi non visibili e/o leggibili dal clone (B </a:t>
            </a:r>
            <a:r>
              <a:rPr lang="it-IT" b="1" dirty="0" err="1">
                <a:latin typeface="+mj-lt"/>
              </a:rPr>
              <a:t>evan</a:t>
            </a:r>
            <a:r>
              <a:rPr lang="it-IT" dirty="0">
                <a:latin typeface="+mj-lt"/>
              </a:rPr>
              <a:t>)</a:t>
            </a:r>
            <a:r>
              <a:rPr lang="it-IT" dirty="0"/>
              <a:t>	</a:t>
            </a:r>
            <a:endParaRPr lang="en-GB" dirty="0"/>
          </a:p>
        </p:txBody>
      </p:sp>
      <p:pic>
        <p:nvPicPr>
          <p:cNvPr id="12" name="Immagine 11">
            <a:extLst>
              <a:ext uri="{FF2B5EF4-FFF2-40B4-BE49-F238E27FC236}">
                <a16:creationId xmlns:a16="http://schemas.microsoft.com/office/drawing/2014/main" id="{28A18AED-B2FD-667D-3A41-E07A669B19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9269" y="2042320"/>
            <a:ext cx="4528140" cy="4670310"/>
          </a:xfrm>
          <a:prstGeom prst="rect">
            <a:avLst/>
          </a:prstGeom>
        </p:spPr>
      </p:pic>
      <p:sp>
        <p:nvSpPr>
          <p:cNvPr id="14" name="CasellaDiTesto 13">
            <a:extLst>
              <a:ext uri="{FF2B5EF4-FFF2-40B4-BE49-F238E27FC236}">
                <a16:creationId xmlns:a16="http://schemas.microsoft.com/office/drawing/2014/main" id="{87E81EC4-8C69-4364-E2E2-118025F03977}"/>
              </a:ext>
            </a:extLst>
          </p:cNvPr>
          <p:cNvSpPr txBox="1"/>
          <p:nvPr/>
        </p:nvSpPr>
        <p:spPr>
          <a:xfrm>
            <a:off x="7128772" y="1428414"/>
            <a:ext cx="4689134" cy="646331"/>
          </a:xfrm>
          <a:prstGeom prst="rect">
            <a:avLst/>
          </a:prstGeom>
          <a:noFill/>
        </p:spPr>
        <p:txBody>
          <a:bodyPr wrap="square">
            <a:spAutoFit/>
          </a:bodyPr>
          <a:lstStyle/>
          <a:p>
            <a:pPr algn="ctr"/>
            <a:r>
              <a:rPr lang="it-IT" b="1" dirty="0">
                <a:latin typeface="+mj-lt"/>
              </a:rPr>
              <a:t>Reazione applicazione all’invio dei messaggi del clone(B </a:t>
            </a:r>
            <a:r>
              <a:rPr lang="it-IT" b="1" dirty="0" err="1">
                <a:latin typeface="+mj-lt"/>
              </a:rPr>
              <a:t>evan</a:t>
            </a:r>
            <a:r>
              <a:rPr lang="it-IT" dirty="0">
                <a:latin typeface="+mj-lt"/>
              </a:rPr>
              <a:t>)</a:t>
            </a:r>
            <a:r>
              <a:rPr lang="it-IT" dirty="0"/>
              <a:t>	</a:t>
            </a:r>
            <a:endParaRPr lang="en-GB" dirty="0"/>
          </a:p>
        </p:txBody>
      </p:sp>
      <p:sp>
        <p:nvSpPr>
          <p:cNvPr id="18" name="CasellaDiTesto 17">
            <a:extLst>
              <a:ext uri="{FF2B5EF4-FFF2-40B4-BE49-F238E27FC236}">
                <a16:creationId xmlns:a16="http://schemas.microsoft.com/office/drawing/2014/main" id="{4973AE96-E43C-3FD8-69AD-8C91056E66B9}"/>
              </a:ext>
            </a:extLst>
          </p:cNvPr>
          <p:cNvSpPr txBox="1"/>
          <p:nvPr/>
        </p:nvSpPr>
        <p:spPr>
          <a:xfrm>
            <a:off x="837595" y="2071894"/>
            <a:ext cx="3102168" cy="523220"/>
          </a:xfrm>
          <a:prstGeom prst="rect">
            <a:avLst/>
          </a:prstGeom>
          <a:noFill/>
        </p:spPr>
        <p:txBody>
          <a:bodyPr wrap="square">
            <a:spAutoFit/>
          </a:bodyPr>
          <a:lstStyle/>
          <a:p>
            <a:r>
              <a:rPr lang="en-GB" sz="1400" dirty="0"/>
              <a:t>✔️ </a:t>
            </a:r>
            <a:r>
              <a:rPr lang="en-GB" sz="1400" dirty="0" err="1"/>
              <a:t>nessuna</a:t>
            </a:r>
            <a:r>
              <a:rPr lang="en-GB" sz="1400" dirty="0"/>
              <a:t> </a:t>
            </a:r>
            <a:r>
              <a:rPr lang="en-GB" sz="1400" dirty="0" err="1"/>
              <a:t>notifica</a:t>
            </a:r>
            <a:r>
              <a:rPr lang="en-GB" sz="1400" dirty="0"/>
              <a:t> e non </a:t>
            </a:r>
            <a:r>
              <a:rPr lang="en-GB" sz="1400" dirty="0" err="1"/>
              <a:t>leggibile</a:t>
            </a:r>
            <a:r>
              <a:rPr lang="en-GB" sz="1400" dirty="0"/>
              <a:t>.</a:t>
            </a:r>
          </a:p>
          <a:p>
            <a:r>
              <a:rPr lang="en-GB" sz="1400" dirty="0"/>
              <a:t>❌ </a:t>
            </a:r>
            <a:r>
              <a:rPr lang="en-GB" sz="1400" dirty="0" err="1"/>
              <a:t>notifica</a:t>
            </a:r>
            <a:r>
              <a:rPr lang="en-GB" sz="1400" dirty="0"/>
              <a:t> </a:t>
            </a:r>
            <a:r>
              <a:rPr lang="en-GB" sz="1400" dirty="0" err="1"/>
              <a:t>ricevuta</a:t>
            </a:r>
            <a:r>
              <a:rPr lang="en-GB" sz="1400" dirty="0"/>
              <a:t> e </a:t>
            </a:r>
            <a:r>
              <a:rPr lang="en-GB" sz="1400" dirty="0" err="1"/>
              <a:t>leggibile</a:t>
            </a:r>
            <a:r>
              <a:rPr lang="en-GB" sz="1400" dirty="0"/>
              <a:t>.</a:t>
            </a:r>
          </a:p>
        </p:txBody>
      </p:sp>
      <p:sp>
        <p:nvSpPr>
          <p:cNvPr id="20" name="CasellaDiTesto 19">
            <a:extLst>
              <a:ext uri="{FF2B5EF4-FFF2-40B4-BE49-F238E27FC236}">
                <a16:creationId xmlns:a16="http://schemas.microsoft.com/office/drawing/2014/main" id="{29BBA4B0-E4AD-9681-0A32-175545D95A42}"/>
              </a:ext>
            </a:extLst>
          </p:cNvPr>
          <p:cNvSpPr txBox="1"/>
          <p:nvPr/>
        </p:nvSpPr>
        <p:spPr>
          <a:xfrm>
            <a:off x="7209269" y="2262355"/>
            <a:ext cx="2396955" cy="523220"/>
          </a:xfrm>
          <a:prstGeom prst="rect">
            <a:avLst/>
          </a:prstGeom>
          <a:noFill/>
        </p:spPr>
        <p:txBody>
          <a:bodyPr wrap="square">
            <a:spAutoFit/>
          </a:bodyPr>
          <a:lstStyle/>
          <a:p>
            <a:r>
              <a:rPr lang="en-GB" sz="1400" dirty="0"/>
              <a:t>✔️ </a:t>
            </a:r>
            <a:r>
              <a:rPr lang="en-GB" sz="1400" dirty="0" err="1"/>
              <a:t>rilevato</a:t>
            </a:r>
            <a:r>
              <a:rPr lang="en-GB" sz="1400" dirty="0"/>
              <a:t>.</a:t>
            </a:r>
          </a:p>
          <a:p>
            <a:r>
              <a:rPr lang="en-GB" sz="1400" dirty="0"/>
              <a:t>(❌ or </a:t>
            </a:r>
            <a:r>
              <a:rPr lang="en-GB" sz="1400" b="1" dirty="0"/>
              <a:t>_ </a:t>
            </a:r>
            <a:r>
              <a:rPr lang="en-GB" sz="1400" dirty="0"/>
              <a:t>) non </a:t>
            </a:r>
            <a:r>
              <a:rPr lang="en-GB" sz="1400" dirty="0" err="1"/>
              <a:t>rilevato</a:t>
            </a:r>
            <a:r>
              <a:rPr lang="en-GB" sz="1400" dirty="0"/>
              <a:t>.</a:t>
            </a:r>
          </a:p>
        </p:txBody>
      </p:sp>
    </p:spTree>
    <p:extLst>
      <p:ext uri="{BB962C8B-B14F-4D97-AF65-F5344CB8AC3E}">
        <p14:creationId xmlns:p14="http://schemas.microsoft.com/office/powerpoint/2010/main" val="19903219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8" grpId="0"/>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5B638E-2DB1-FC53-D14B-9EC01E73DEE4}"/>
              </a:ext>
            </a:extLst>
          </p:cNvPr>
          <p:cNvSpPr>
            <a:spLocks noGrp="1"/>
          </p:cNvSpPr>
          <p:nvPr>
            <p:ph type="title"/>
          </p:nvPr>
        </p:nvSpPr>
        <p:spPr>
          <a:xfrm>
            <a:off x="838200" y="171641"/>
            <a:ext cx="10515600" cy="1325563"/>
          </a:xfrm>
        </p:spPr>
        <p:txBody>
          <a:bodyPr/>
          <a:lstStyle/>
          <a:p>
            <a:pPr algn="ctr"/>
            <a:r>
              <a:rPr lang="it-IT" b="1" dirty="0"/>
              <a:t>I ‘‘migliori’’</a:t>
            </a:r>
            <a:endParaRPr lang="en-GB" b="1" dirty="0"/>
          </a:p>
        </p:txBody>
      </p:sp>
      <p:sp>
        <p:nvSpPr>
          <p:cNvPr id="3" name="Segnaposto contenuto 2">
            <a:extLst>
              <a:ext uri="{FF2B5EF4-FFF2-40B4-BE49-F238E27FC236}">
                <a16:creationId xmlns:a16="http://schemas.microsoft.com/office/drawing/2014/main" id="{D7DB7CC8-2903-2D4A-307F-DB707C196504}"/>
              </a:ext>
            </a:extLst>
          </p:cNvPr>
          <p:cNvSpPr>
            <a:spLocks noGrp="1"/>
          </p:cNvSpPr>
          <p:nvPr>
            <p:ph idx="1"/>
          </p:nvPr>
        </p:nvSpPr>
        <p:spPr>
          <a:xfrm>
            <a:off x="838200" y="1497204"/>
            <a:ext cx="10515600" cy="4995671"/>
          </a:xfrm>
        </p:spPr>
        <p:txBody>
          <a:bodyPr>
            <a:normAutofit/>
          </a:bodyPr>
          <a:lstStyle/>
          <a:p>
            <a:r>
              <a:rPr lang="it-IT" dirty="0"/>
              <a:t>Tutti tranne </a:t>
            </a:r>
            <a:r>
              <a:rPr lang="it-IT" dirty="0" err="1"/>
              <a:t>threema</a:t>
            </a:r>
            <a:r>
              <a:rPr lang="it-IT" dirty="0"/>
              <a:t> usano la </a:t>
            </a:r>
            <a:r>
              <a:rPr lang="it-IT" dirty="0" err="1"/>
              <a:t>libsignal</a:t>
            </a:r>
            <a:r>
              <a:rPr lang="it-IT" dirty="0"/>
              <a:t> (Double </a:t>
            </a:r>
            <a:r>
              <a:rPr lang="it-IT" dirty="0" err="1"/>
              <a:t>ratchet</a:t>
            </a:r>
            <a:r>
              <a:rPr lang="it-IT" dirty="0"/>
              <a:t> </a:t>
            </a:r>
            <a:r>
              <a:rPr lang="it-IT" dirty="0" err="1"/>
              <a:t>algorithm</a:t>
            </a:r>
            <a:r>
              <a:rPr lang="it-IT" dirty="0"/>
              <a:t>)</a:t>
            </a:r>
          </a:p>
          <a:p>
            <a:r>
              <a:rPr lang="it-IT" dirty="0" err="1"/>
              <a:t>Threema</a:t>
            </a:r>
            <a:r>
              <a:rPr lang="it-IT" dirty="0"/>
              <a:t> offre un algoritmo di sicurezza molto più lento per dare accesso anche agli sviluppatori “meno abili”</a:t>
            </a:r>
          </a:p>
          <a:p>
            <a:r>
              <a:rPr lang="it-IT" dirty="0" err="1">
                <a:solidFill>
                  <a:prstClr val="black"/>
                </a:solidFill>
                <a:latin typeface="Calibri" panose="020F0502020204030204"/>
              </a:rPr>
              <a:t>Signal</a:t>
            </a:r>
            <a:r>
              <a:rPr lang="it-IT" dirty="0">
                <a:solidFill>
                  <a:prstClr val="black"/>
                </a:solidFill>
                <a:latin typeface="Calibri" panose="020F0502020204030204"/>
              </a:rPr>
              <a:t> e </a:t>
            </a:r>
            <a:r>
              <a:rPr lang="it-IT" dirty="0" err="1">
                <a:solidFill>
                  <a:prstClr val="black"/>
                </a:solidFill>
                <a:latin typeface="Calibri" panose="020F0502020204030204"/>
              </a:rPr>
              <a:t>Wire</a:t>
            </a:r>
            <a:r>
              <a:rPr lang="it-IT" dirty="0">
                <a:solidFill>
                  <a:prstClr val="black"/>
                </a:solidFill>
                <a:latin typeface="Calibri" panose="020F0502020204030204"/>
              </a:rPr>
              <a:t> avvisano solo il ricevente del messaggio con un </a:t>
            </a:r>
            <a:r>
              <a:rPr lang="it-IT" dirty="0" err="1">
                <a:solidFill>
                  <a:prstClr val="black"/>
                </a:solidFill>
                <a:latin typeface="Calibri" panose="020F0502020204030204"/>
              </a:rPr>
              <a:t>alert</a:t>
            </a:r>
            <a:r>
              <a:rPr lang="it-IT" dirty="0">
                <a:solidFill>
                  <a:prstClr val="black"/>
                </a:solidFill>
                <a:latin typeface="Calibri" panose="020F0502020204030204"/>
              </a:rPr>
              <a:t> di </a:t>
            </a:r>
            <a:r>
              <a:rPr lang="it-IT" dirty="0" err="1">
                <a:solidFill>
                  <a:prstClr val="black"/>
                </a:solidFill>
                <a:latin typeface="Calibri" panose="020F0502020204030204"/>
              </a:rPr>
              <a:t>bad</a:t>
            </a:r>
            <a:r>
              <a:rPr lang="it-IT" dirty="0">
                <a:solidFill>
                  <a:prstClr val="black"/>
                </a:solidFill>
                <a:latin typeface="Calibri" panose="020F0502020204030204"/>
              </a:rPr>
              <a:t> </a:t>
            </a:r>
            <a:r>
              <a:rPr lang="it-IT" dirty="0" err="1">
                <a:solidFill>
                  <a:prstClr val="black"/>
                </a:solidFill>
                <a:latin typeface="Calibri" panose="020F0502020204030204"/>
              </a:rPr>
              <a:t>encryption</a:t>
            </a:r>
            <a:r>
              <a:rPr lang="it-IT" dirty="0">
                <a:solidFill>
                  <a:prstClr val="black"/>
                </a:solidFill>
                <a:latin typeface="Calibri" panose="020F0502020204030204"/>
              </a:rPr>
              <a:t> e non permettono di leggere il messaggio</a:t>
            </a:r>
          </a:p>
          <a:p>
            <a:r>
              <a:rPr lang="it-IT" dirty="0"/>
              <a:t>Skype è l’unico che offre una protezione completa. Al primo tentativo di invio del clone o al clone </a:t>
            </a:r>
            <a:r>
              <a:rPr lang="it-IT" dirty="0" err="1"/>
              <a:t>skype</a:t>
            </a:r>
            <a:r>
              <a:rPr lang="it-IT" dirty="0"/>
              <a:t> invia un messaggio di errore e termina la conversazione in modo forzato</a:t>
            </a:r>
          </a:p>
          <a:p>
            <a:r>
              <a:rPr lang="it-IT" dirty="0"/>
              <a:t>Tenere a mente che il caso di clonazione potrebbe essere più articolato di quello analizzato, in alcuni casi potrebbero non proteggere in modo corretto!</a:t>
            </a:r>
            <a:endParaRPr lang="en-GB" dirty="0"/>
          </a:p>
        </p:txBody>
      </p:sp>
    </p:spTree>
    <p:extLst>
      <p:ext uri="{BB962C8B-B14F-4D97-AF65-F5344CB8AC3E}">
        <p14:creationId xmlns:p14="http://schemas.microsoft.com/office/powerpoint/2010/main" val="489932056"/>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AAE118-C0F1-7C99-AA4D-2B8F790244D1}"/>
              </a:ext>
            </a:extLst>
          </p:cNvPr>
          <p:cNvSpPr>
            <a:spLocks noGrp="1"/>
          </p:cNvSpPr>
          <p:nvPr>
            <p:ph type="title"/>
          </p:nvPr>
        </p:nvSpPr>
        <p:spPr/>
        <p:txBody>
          <a:bodyPr/>
          <a:lstStyle/>
          <a:p>
            <a:pPr algn="ctr"/>
            <a:r>
              <a:rPr lang="it-IT" b="1" dirty="0"/>
              <a:t>I ‘‘peggiori’’</a:t>
            </a:r>
            <a:endParaRPr lang="en-GB" dirty="0"/>
          </a:p>
        </p:txBody>
      </p:sp>
      <p:sp>
        <p:nvSpPr>
          <p:cNvPr id="7" name="CasellaDiTesto 6">
            <a:extLst>
              <a:ext uri="{FF2B5EF4-FFF2-40B4-BE49-F238E27FC236}">
                <a16:creationId xmlns:a16="http://schemas.microsoft.com/office/drawing/2014/main" id="{1D0AE63E-569B-9DED-9E40-5CF2F21DA843}"/>
              </a:ext>
            </a:extLst>
          </p:cNvPr>
          <p:cNvSpPr txBox="1"/>
          <p:nvPr/>
        </p:nvSpPr>
        <p:spPr>
          <a:xfrm>
            <a:off x="838200" y="1659285"/>
            <a:ext cx="10631156" cy="3539430"/>
          </a:xfrm>
          <a:prstGeom prst="rect">
            <a:avLst/>
          </a:prstGeom>
          <a:noFill/>
        </p:spPr>
        <p:txBody>
          <a:bodyPr wrap="square">
            <a:spAutoFit/>
          </a:bodyPr>
          <a:lstStyle/>
          <a:p>
            <a:pPr marL="285750" indent="-285750">
              <a:buFont typeface="Arial" panose="020B0604020202020204" pitchFamily="34" charset="0"/>
              <a:buChar char="•"/>
            </a:pPr>
            <a:r>
              <a:rPr lang="it-IT" sz="2800" dirty="0"/>
              <a:t>Non mostrano alcun messaggio di avvertimento o di errore, causando un continuo della conversazione come se niente fosse.</a:t>
            </a:r>
          </a:p>
          <a:p>
            <a:pPr marL="285750" indent="-285750">
              <a:buFont typeface="Arial" panose="020B0604020202020204" pitchFamily="34" charset="0"/>
              <a:buChar char="•"/>
            </a:pPr>
            <a:r>
              <a:rPr lang="it-IT" sz="2800" dirty="0"/>
              <a:t>Facebook e WhatsApp in particolare utilizzano la </a:t>
            </a:r>
            <a:r>
              <a:rPr lang="it-IT" sz="2800" dirty="0" err="1"/>
              <a:t>libsignal</a:t>
            </a:r>
            <a:r>
              <a:rPr lang="it-IT" sz="2800" dirty="0"/>
              <a:t>, ma i risultati non sono comunque dei più rassicuranti, questo </a:t>
            </a:r>
            <a:r>
              <a:rPr lang="it-IT" sz="2800" dirty="0" err="1"/>
              <a:t>perchè</a:t>
            </a:r>
            <a:r>
              <a:rPr lang="it-IT" sz="2800" dirty="0"/>
              <a:t> pur usando un algoritmo molto sicuro di base, hanno deciso di indebolirlo togliendoci la parte di sincronizzazione delle chiavi dei dispositivi.</a:t>
            </a:r>
          </a:p>
          <a:p>
            <a:pPr marL="285750" indent="-285750">
              <a:buFont typeface="Arial" panose="020B0604020202020204" pitchFamily="34" charset="0"/>
              <a:buChar char="•"/>
            </a:pPr>
            <a:r>
              <a:rPr lang="it-IT" sz="2800" dirty="0"/>
              <a:t>Queste app sacrificano tutta la sicurezza in favore della semplicità d’uso</a:t>
            </a:r>
          </a:p>
        </p:txBody>
      </p:sp>
    </p:spTree>
    <p:extLst>
      <p:ext uri="{BB962C8B-B14F-4D97-AF65-F5344CB8AC3E}">
        <p14:creationId xmlns:p14="http://schemas.microsoft.com/office/powerpoint/2010/main" val="4070849667"/>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E5882C-CFD3-F37F-5D6C-1E214983547E}"/>
              </a:ext>
            </a:extLst>
          </p:cNvPr>
          <p:cNvSpPr>
            <a:spLocks noGrp="1"/>
          </p:cNvSpPr>
          <p:nvPr>
            <p:ph type="title"/>
          </p:nvPr>
        </p:nvSpPr>
        <p:spPr/>
        <p:txBody>
          <a:bodyPr/>
          <a:lstStyle/>
          <a:p>
            <a:pPr algn="ctr"/>
            <a:r>
              <a:rPr lang="it-IT" b="1" dirty="0"/>
              <a:t>Ciò non significa che non vanno usate…</a:t>
            </a:r>
            <a:endParaRPr lang="en-GB" b="1" dirty="0"/>
          </a:p>
        </p:txBody>
      </p:sp>
      <p:sp>
        <p:nvSpPr>
          <p:cNvPr id="3" name="Segnaposto contenuto 2">
            <a:extLst>
              <a:ext uri="{FF2B5EF4-FFF2-40B4-BE49-F238E27FC236}">
                <a16:creationId xmlns:a16="http://schemas.microsoft.com/office/drawing/2014/main" id="{4CC0D147-1118-DDF3-4D98-ED5E068FA79F}"/>
              </a:ext>
            </a:extLst>
          </p:cNvPr>
          <p:cNvSpPr>
            <a:spLocks noGrp="1"/>
          </p:cNvSpPr>
          <p:nvPr>
            <p:ph idx="1"/>
          </p:nvPr>
        </p:nvSpPr>
        <p:spPr>
          <a:xfrm>
            <a:off x="622998" y="1521506"/>
            <a:ext cx="10730802" cy="5061804"/>
          </a:xfrm>
        </p:spPr>
        <p:txBody>
          <a:bodyPr>
            <a:normAutofit lnSpcReduction="10000"/>
          </a:bodyPr>
          <a:lstStyle/>
          <a:p>
            <a:r>
              <a:rPr lang="it-IT" dirty="0"/>
              <a:t>L’attacco da clonazione richiede accesso al device della vittima all’attaccante</a:t>
            </a:r>
          </a:p>
          <a:p>
            <a:r>
              <a:rPr lang="it-IT" dirty="0"/>
              <a:t>Il sistema deve essere vulnerabile all’attacco.</a:t>
            </a:r>
            <a:endParaRPr lang="it-IT" b="1" dirty="0"/>
          </a:p>
          <a:p>
            <a:r>
              <a:rPr lang="it-IT" dirty="0"/>
              <a:t>I test sono stati fatti sotto condizioni speciali disattivando servizi extra e isolando i device dalla rete quando non usati</a:t>
            </a:r>
          </a:p>
          <a:p>
            <a:r>
              <a:rPr lang="it-IT" dirty="0"/>
              <a:t>È molto difficile per un attaccante sapere quando è il momento giusto per connettersi</a:t>
            </a:r>
          </a:p>
          <a:p>
            <a:r>
              <a:rPr lang="it-IT" dirty="0"/>
              <a:t>L’altro dispositivo potrebbe ricevere i messaggi di risposta.</a:t>
            </a:r>
          </a:p>
          <a:p>
            <a:r>
              <a:rPr lang="it-IT" dirty="0"/>
              <a:t>Molte delle app «non sicure» non proteggono da lettura dei messaggi o dalla </a:t>
            </a:r>
            <a:r>
              <a:rPr lang="it-IT" dirty="0" err="1"/>
              <a:t>message</a:t>
            </a:r>
            <a:r>
              <a:rPr lang="it-IT" dirty="0"/>
              <a:t> injection, quasi mai non proteggono da entrambe </a:t>
            </a:r>
          </a:p>
          <a:p>
            <a:r>
              <a:rPr lang="it-IT" dirty="0"/>
              <a:t>Va tenuto a mente che non vanno bene se si necessita di una conversazione estremamente sicura tra 2 end-point</a:t>
            </a:r>
          </a:p>
        </p:txBody>
      </p:sp>
      <p:sp>
        <p:nvSpPr>
          <p:cNvPr id="5" name="CasellaDiTesto 4">
            <a:extLst>
              <a:ext uri="{FF2B5EF4-FFF2-40B4-BE49-F238E27FC236}">
                <a16:creationId xmlns:a16="http://schemas.microsoft.com/office/drawing/2014/main" id="{6AE4E4B3-A8F7-71D3-F7C7-8A2ED47D322B}"/>
              </a:ext>
            </a:extLst>
          </p:cNvPr>
          <p:cNvSpPr txBox="1"/>
          <p:nvPr/>
        </p:nvSpPr>
        <p:spPr>
          <a:xfrm>
            <a:off x="7382189" y="2092622"/>
            <a:ext cx="606250" cy="923330"/>
          </a:xfrm>
          <a:prstGeom prst="rect">
            <a:avLst/>
          </a:prstGeom>
          <a:noFill/>
        </p:spPr>
        <p:txBody>
          <a:bodyPr wrap="square">
            <a:spAutoFit/>
          </a:bodyPr>
          <a:lstStyle/>
          <a:p>
            <a:r>
              <a:rPr lang="it-IT" sz="5400" dirty="0">
                <a:solidFill>
                  <a:srgbClr val="FF0000"/>
                </a:solidFill>
              </a:rPr>
              <a:t>!</a:t>
            </a:r>
          </a:p>
        </p:txBody>
      </p:sp>
    </p:spTree>
    <p:extLst>
      <p:ext uri="{BB962C8B-B14F-4D97-AF65-F5344CB8AC3E}">
        <p14:creationId xmlns:p14="http://schemas.microsoft.com/office/powerpoint/2010/main" val="15456674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A9CBB2-94B5-EEE1-4B5F-BDFFF4C5D431}"/>
              </a:ext>
            </a:extLst>
          </p:cNvPr>
          <p:cNvSpPr>
            <a:spLocks noGrp="1"/>
          </p:cNvSpPr>
          <p:nvPr>
            <p:ph type="title"/>
          </p:nvPr>
        </p:nvSpPr>
        <p:spPr>
          <a:xfrm>
            <a:off x="0" y="204047"/>
            <a:ext cx="12191999" cy="1325563"/>
          </a:xfrm>
        </p:spPr>
        <p:txBody>
          <a:bodyPr/>
          <a:lstStyle/>
          <a:p>
            <a:pPr algn="ctr"/>
            <a:r>
              <a:rPr lang="it-IT" b="1" dirty="0"/>
              <a:t>Non sempre un attacco si può fare (Es. Browser)</a:t>
            </a:r>
            <a:endParaRPr lang="en-GB" b="1" dirty="0"/>
          </a:p>
        </p:txBody>
      </p:sp>
      <p:pic>
        <p:nvPicPr>
          <p:cNvPr id="5" name="Segnaposto contenuto 4">
            <a:extLst>
              <a:ext uri="{FF2B5EF4-FFF2-40B4-BE49-F238E27FC236}">
                <a16:creationId xmlns:a16="http://schemas.microsoft.com/office/drawing/2014/main" id="{C38B7C5C-178A-4474-93B9-0813BABC894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58396" y="2208568"/>
            <a:ext cx="1352551" cy="1352551"/>
          </a:xfrm>
        </p:spPr>
      </p:pic>
      <p:pic>
        <p:nvPicPr>
          <p:cNvPr id="9" name="Immagine 8">
            <a:extLst>
              <a:ext uri="{FF2B5EF4-FFF2-40B4-BE49-F238E27FC236}">
                <a16:creationId xmlns:a16="http://schemas.microsoft.com/office/drawing/2014/main" id="{F7EA9172-D619-2857-F46E-D46A1BF4CB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3744" y="2098316"/>
            <a:ext cx="1446856" cy="1446856"/>
          </a:xfrm>
          <a:prstGeom prst="rect">
            <a:avLst/>
          </a:prstGeom>
        </p:spPr>
      </p:pic>
      <p:sp>
        <p:nvSpPr>
          <p:cNvPr id="11" name="CasellaDiTesto 10">
            <a:extLst>
              <a:ext uri="{FF2B5EF4-FFF2-40B4-BE49-F238E27FC236}">
                <a16:creationId xmlns:a16="http://schemas.microsoft.com/office/drawing/2014/main" id="{2D1B14E7-0C63-3B4B-681A-37C5F20A7735}"/>
              </a:ext>
            </a:extLst>
          </p:cNvPr>
          <p:cNvSpPr txBox="1"/>
          <p:nvPr/>
        </p:nvSpPr>
        <p:spPr>
          <a:xfrm>
            <a:off x="234356" y="4652007"/>
            <a:ext cx="4991518" cy="369332"/>
          </a:xfrm>
          <a:prstGeom prst="rect">
            <a:avLst/>
          </a:prstGeom>
          <a:noFill/>
        </p:spPr>
        <p:txBody>
          <a:bodyPr wrap="square">
            <a:spAutoFit/>
          </a:bodyPr>
          <a:lstStyle/>
          <a:p>
            <a:r>
              <a:rPr lang="en-GB" dirty="0"/>
              <a:t>C:\Users\&lt;Utente&gt;\AppData\Local\Google\Chrome</a:t>
            </a:r>
          </a:p>
        </p:txBody>
      </p:sp>
      <p:pic>
        <p:nvPicPr>
          <p:cNvPr id="12" name="Immagine 11">
            <a:extLst>
              <a:ext uri="{FF2B5EF4-FFF2-40B4-BE49-F238E27FC236}">
                <a16:creationId xmlns:a16="http://schemas.microsoft.com/office/drawing/2014/main" id="{C8525ABC-A773-805F-4780-6661ED9058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5564" y="3765829"/>
            <a:ext cx="792480" cy="792480"/>
          </a:xfrm>
          <a:prstGeom prst="rect">
            <a:avLst/>
          </a:prstGeom>
        </p:spPr>
      </p:pic>
      <p:pic>
        <p:nvPicPr>
          <p:cNvPr id="13" name="Immagine 12">
            <a:extLst>
              <a:ext uri="{FF2B5EF4-FFF2-40B4-BE49-F238E27FC236}">
                <a16:creationId xmlns:a16="http://schemas.microsoft.com/office/drawing/2014/main" id="{EA30A252-9E04-3C3F-07FF-FBDF91BD98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73688" y="3760035"/>
            <a:ext cx="792480" cy="792480"/>
          </a:xfrm>
          <a:prstGeom prst="rect">
            <a:avLst/>
          </a:prstGeom>
        </p:spPr>
      </p:pic>
      <p:sp>
        <p:nvSpPr>
          <p:cNvPr id="15" name="CasellaDiTesto 14">
            <a:extLst>
              <a:ext uri="{FF2B5EF4-FFF2-40B4-BE49-F238E27FC236}">
                <a16:creationId xmlns:a16="http://schemas.microsoft.com/office/drawing/2014/main" id="{D46A9EF5-4BAF-7E70-F260-6C5C4DE0D398}"/>
              </a:ext>
            </a:extLst>
          </p:cNvPr>
          <p:cNvSpPr txBox="1"/>
          <p:nvPr/>
        </p:nvSpPr>
        <p:spPr>
          <a:xfrm>
            <a:off x="7275730" y="4637351"/>
            <a:ext cx="6094324" cy="369332"/>
          </a:xfrm>
          <a:prstGeom prst="rect">
            <a:avLst/>
          </a:prstGeom>
          <a:noFill/>
        </p:spPr>
        <p:txBody>
          <a:bodyPr wrap="square">
            <a:spAutoFit/>
          </a:bodyPr>
          <a:lstStyle/>
          <a:p>
            <a:r>
              <a:rPr lang="it-IT" b="0" i="0" dirty="0">
                <a:solidFill>
                  <a:srgbClr val="232629"/>
                </a:solidFill>
                <a:effectLst/>
                <a:latin typeface="ui-monospace"/>
              </a:rPr>
              <a:t>/data/data/</a:t>
            </a:r>
            <a:r>
              <a:rPr lang="it-IT" b="0" i="0" dirty="0" err="1">
                <a:solidFill>
                  <a:srgbClr val="232629"/>
                </a:solidFill>
                <a:effectLst/>
                <a:latin typeface="ui-monospace"/>
              </a:rPr>
              <a:t>com.android.chrome</a:t>
            </a:r>
            <a:endParaRPr lang="en-GB" dirty="0"/>
          </a:p>
        </p:txBody>
      </p:sp>
      <p:sp>
        <p:nvSpPr>
          <p:cNvPr id="17" name="CasellaDiTesto 16">
            <a:extLst>
              <a:ext uri="{FF2B5EF4-FFF2-40B4-BE49-F238E27FC236}">
                <a16:creationId xmlns:a16="http://schemas.microsoft.com/office/drawing/2014/main" id="{E882A5A7-1676-5EE7-FC48-65DFF751622D}"/>
              </a:ext>
            </a:extLst>
          </p:cNvPr>
          <p:cNvSpPr txBox="1"/>
          <p:nvPr/>
        </p:nvSpPr>
        <p:spPr>
          <a:xfrm>
            <a:off x="297051" y="5329200"/>
            <a:ext cx="4928823" cy="923330"/>
          </a:xfrm>
          <a:prstGeom prst="rect">
            <a:avLst/>
          </a:prstGeom>
          <a:noFill/>
        </p:spPr>
        <p:txBody>
          <a:bodyPr wrap="square">
            <a:spAutoFit/>
          </a:bodyPr>
          <a:lstStyle/>
          <a:p>
            <a:pPr algn="ctr"/>
            <a:r>
              <a:rPr lang="it-IT" b="1" dirty="0">
                <a:solidFill>
                  <a:srgbClr val="FF0000"/>
                </a:solidFill>
                <a:latin typeface="ui-monospace"/>
              </a:rPr>
              <a:t>Permessi malware eseguito dall’utente </a:t>
            </a:r>
          </a:p>
          <a:p>
            <a:pPr algn="ctr"/>
            <a:r>
              <a:rPr lang="it-IT" b="1" dirty="0">
                <a:solidFill>
                  <a:srgbClr val="FF0000"/>
                </a:solidFill>
                <a:latin typeface="ui-monospace"/>
              </a:rPr>
              <a:t>=</a:t>
            </a:r>
          </a:p>
          <a:p>
            <a:pPr algn="ctr"/>
            <a:r>
              <a:rPr lang="it-IT" b="1" dirty="0">
                <a:solidFill>
                  <a:srgbClr val="FF0000"/>
                </a:solidFill>
                <a:latin typeface="ui-monospace"/>
              </a:rPr>
              <a:t>Permessi di accesso alla cartella di Chrome</a:t>
            </a:r>
            <a:endParaRPr lang="en-GB" b="1" dirty="0">
              <a:solidFill>
                <a:srgbClr val="FF0000"/>
              </a:solidFill>
            </a:endParaRPr>
          </a:p>
        </p:txBody>
      </p:sp>
      <p:cxnSp>
        <p:nvCxnSpPr>
          <p:cNvPr id="19" name="Connettore diritto 18">
            <a:extLst>
              <a:ext uri="{FF2B5EF4-FFF2-40B4-BE49-F238E27FC236}">
                <a16:creationId xmlns:a16="http://schemas.microsoft.com/office/drawing/2014/main" id="{EE11CD36-3CE2-C8DD-805C-9A0586E21ECA}"/>
              </a:ext>
            </a:extLst>
          </p:cNvPr>
          <p:cNvCxnSpPr/>
          <p:nvPr/>
        </p:nvCxnSpPr>
        <p:spPr>
          <a:xfrm>
            <a:off x="5848141" y="1775303"/>
            <a:ext cx="0" cy="48164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CasellaDiTesto 20">
            <a:extLst>
              <a:ext uri="{FF2B5EF4-FFF2-40B4-BE49-F238E27FC236}">
                <a16:creationId xmlns:a16="http://schemas.microsoft.com/office/drawing/2014/main" id="{69C3AB99-4E69-E733-50BC-FC8D0AC44DAD}"/>
              </a:ext>
            </a:extLst>
          </p:cNvPr>
          <p:cNvSpPr txBox="1"/>
          <p:nvPr/>
        </p:nvSpPr>
        <p:spPr>
          <a:xfrm>
            <a:off x="5996880" y="5221546"/>
            <a:ext cx="5938576" cy="1200329"/>
          </a:xfrm>
          <a:prstGeom prst="rect">
            <a:avLst/>
          </a:prstGeom>
          <a:noFill/>
        </p:spPr>
        <p:txBody>
          <a:bodyPr wrap="square">
            <a:spAutoFit/>
          </a:bodyPr>
          <a:lstStyle/>
          <a:p>
            <a:pPr algn="ctr"/>
            <a:r>
              <a:rPr lang="it-IT" b="1" dirty="0">
                <a:solidFill>
                  <a:srgbClr val="FF0000"/>
                </a:solidFill>
                <a:latin typeface="ui-monospace"/>
              </a:rPr>
              <a:t>Impossibile eseguire l’attacco! </a:t>
            </a:r>
          </a:p>
          <a:p>
            <a:pPr algn="ctr"/>
            <a:r>
              <a:rPr lang="it-IT" b="1" dirty="0">
                <a:solidFill>
                  <a:srgbClr val="FF0000"/>
                </a:solidFill>
                <a:latin typeface="ui-monospace"/>
              </a:rPr>
              <a:t>Non si può accedere alle cartelle di altre applicazioni!</a:t>
            </a:r>
          </a:p>
          <a:p>
            <a:pPr algn="ctr"/>
            <a:endParaRPr lang="it-IT" b="1" dirty="0">
              <a:solidFill>
                <a:srgbClr val="FF0000"/>
              </a:solidFill>
              <a:latin typeface="ui-monospace"/>
            </a:endParaRPr>
          </a:p>
          <a:p>
            <a:pPr algn="ctr"/>
            <a:r>
              <a:rPr lang="it-IT" b="1" dirty="0">
                <a:solidFill>
                  <a:srgbClr val="FF0000"/>
                </a:solidFill>
                <a:latin typeface="ui-monospace"/>
              </a:rPr>
              <a:t>La cartella è privata dell’utente &lt;ID Utente, ID Applicazione&gt;</a:t>
            </a:r>
            <a:endParaRPr lang="en-GB" dirty="0"/>
          </a:p>
        </p:txBody>
      </p:sp>
      <p:pic>
        <p:nvPicPr>
          <p:cNvPr id="22" name="Immagine 21">
            <a:extLst>
              <a:ext uri="{FF2B5EF4-FFF2-40B4-BE49-F238E27FC236}">
                <a16:creationId xmlns:a16="http://schemas.microsoft.com/office/drawing/2014/main" id="{C40EA6FE-DAEA-35BA-FD17-601C8E03FB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34672" y="3696219"/>
            <a:ext cx="898714" cy="898714"/>
          </a:xfrm>
          <a:prstGeom prst="rect">
            <a:avLst/>
          </a:prstGeom>
        </p:spPr>
      </p:pic>
      <p:pic>
        <p:nvPicPr>
          <p:cNvPr id="23" name="Immagine 22">
            <a:extLst>
              <a:ext uri="{FF2B5EF4-FFF2-40B4-BE49-F238E27FC236}">
                <a16:creationId xmlns:a16="http://schemas.microsoft.com/office/drawing/2014/main" id="{53E6782B-5698-D825-A12B-F861781F58A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77172" y="3696219"/>
            <a:ext cx="898714" cy="898714"/>
          </a:xfrm>
          <a:prstGeom prst="rect">
            <a:avLst/>
          </a:prstGeom>
        </p:spPr>
      </p:pic>
      <p:sp>
        <p:nvSpPr>
          <p:cNvPr id="26" name="CasellaDiTesto 25">
            <a:extLst>
              <a:ext uri="{FF2B5EF4-FFF2-40B4-BE49-F238E27FC236}">
                <a16:creationId xmlns:a16="http://schemas.microsoft.com/office/drawing/2014/main" id="{CB33B5EA-8CA7-528A-5132-C8C983130B01}"/>
              </a:ext>
            </a:extLst>
          </p:cNvPr>
          <p:cNvSpPr txBox="1"/>
          <p:nvPr/>
        </p:nvSpPr>
        <p:spPr>
          <a:xfrm>
            <a:off x="608843" y="1237306"/>
            <a:ext cx="4651656" cy="1200329"/>
          </a:xfrm>
          <a:prstGeom prst="rect">
            <a:avLst/>
          </a:prstGeom>
          <a:noFill/>
        </p:spPr>
        <p:txBody>
          <a:bodyPr wrap="square">
            <a:spAutoFit/>
          </a:bodyPr>
          <a:lstStyle/>
          <a:p>
            <a:pPr algn="ctr"/>
            <a:r>
              <a:rPr lang="it-IT" b="1" dirty="0">
                <a:solidFill>
                  <a:srgbClr val="00B050"/>
                </a:solidFill>
                <a:latin typeface="ui-monospace"/>
              </a:rPr>
              <a:t>Se Avast è in esecuzione verrà mostrata una notifica di richiesta permessi. Passo in avanti, ma non per windows</a:t>
            </a:r>
          </a:p>
          <a:p>
            <a:pPr algn="ctr"/>
            <a:endParaRPr lang="en-GB" dirty="0">
              <a:solidFill>
                <a:srgbClr val="00B050"/>
              </a:solidFill>
            </a:endParaRPr>
          </a:p>
        </p:txBody>
      </p:sp>
    </p:spTree>
    <p:extLst>
      <p:ext uri="{BB962C8B-B14F-4D97-AF65-F5344CB8AC3E}">
        <p14:creationId xmlns:p14="http://schemas.microsoft.com/office/powerpoint/2010/main" val="1385067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anim calcmode="lin" valueType="num">
                                      <p:cBhvr>
                                        <p:cTn id="19" dur="1000" fill="hold"/>
                                        <p:tgtEl>
                                          <p:spTgt spid="12"/>
                                        </p:tgtEl>
                                        <p:attrNameLst>
                                          <p:attrName>ppt_x</p:attrName>
                                        </p:attrNameLst>
                                      </p:cBhvr>
                                      <p:tavLst>
                                        <p:tav tm="0">
                                          <p:val>
                                            <p:strVal val="#ppt_x"/>
                                          </p:val>
                                        </p:tav>
                                        <p:tav tm="100000">
                                          <p:val>
                                            <p:strVal val="#ppt_x"/>
                                          </p:val>
                                        </p:tav>
                                      </p:tavLst>
                                    </p:anim>
                                    <p:anim calcmode="lin" valueType="num">
                                      <p:cBhvr>
                                        <p:cTn id="20" dur="1000" fill="hold"/>
                                        <p:tgtEl>
                                          <p:spTgt spid="12"/>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1000"/>
                                        <p:tgtEl>
                                          <p:spTgt spid="22"/>
                                        </p:tgtEl>
                                      </p:cBhvr>
                                    </p:animEffect>
                                    <p:anim calcmode="lin" valueType="num">
                                      <p:cBhvr>
                                        <p:cTn id="24" dur="1000" fill="hold"/>
                                        <p:tgtEl>
                                          <p:spTgt spid="22"/>
                                        </p:tgtEl>
                                        <p:attrNameLst>
                                          <p:attrName>ppt_x</p:attrName>
                                        </p:attrNameLst>
                                      </p:cBhvr>
                                      <p:tavLst>
                                        <p:tav tm="0">
                                          <p:val>
                                            <p:strVal val="#ppt_x"/>
                                          </p:val>
                                        </p:tav>
                                        <p:tav tm="100000">
                                          <p:val>
                                            <p:strVal val="#ppt_x"/>
                                          </p:val>
                                        </p:tav>
                                      </p:tavLst>
                                    </p:anim>
                                    <p:anim calcmode="lin" valueType="num">
                                      <p:cBhvr>
                                        <p:cTn id="25" dur="1000" fill="hold"/>
                                        <p:tgtEl>
                                          <p:spTgt spid="22"/>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1000"/>
                                        <p:tgtEl>
                                          <p:spTgt spid="23"/>
                                        </p:tgtEl>
                                      </p:cBhvr>
                                    </p:animEffect>
                                    <p:anim calcmode="lin" valueType="num">
                                      <p:cBhvr>
                                        <p:cTn id="34" dur="1000" fill="hold"/>
                                        <p:tgtEl>
                                          <p:spTgt spid="23"/>
                                        </p:tgtEl>
                                        <p:attrNameLst>
                                          <p:attrName>ppt_x</p:attrName>
                                        </p:attrNameLst>
                                      </p:cBhvr>
                                      <p:tavLst>
                                        <p:tav tm="0">
                                          <p:val>
                                            <p:strVal val="#ppt_x"/>
                                          </p:val>
                                        </p:tav>
                                        <p:tav tm="100000">
                                          <p:val>
                                            <p:strVal val="#ppt_x"/>
                                          </p:val>
                                        </p:tav>
                                      </p:tavLst>
                                    </p:anim>
                                    <p:anim calcmode="lin" valueType="num">
                                      <p:cBhvr>
                                        <p:cTn id="3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1000"/>
                                        <p:tgtEl>
                                          <p:spTgt spid="11"/>
                                        </p:tgtEl>
                                      </p:cBhvr>
                                    </p:animEffect>
                                    <p:anim calcmode="lin" valueType="num">
                                      <p:cBhvr>
                                        <p:cTn id="41" dur="1000" fill="hold"/>
                                        <p:tgtEl>
                                          <p:spTgt spid="11"/>
                                        </p:tgtEl>
                                        <p:attrNameLst>
                                          <p:attrName>ppt_x</p:attrName>
                                        </p:attrNameLst>
                                      </p:cBhvr>
                                      <p:tavLst>
                                        <p:tav tm="0">
                                          <p:val>
                                            <p:strVal val="#ppt_x"/>
                                          </p:val>
                                        </p:tav>
                                        <p:tav tm="100000">
                                          <p:val>
                                            <p:strVal val="#ppt_x"/>
                                          </p:val>
                                        </p:tav>
                                      </p:tavLst>
                                    </p:anim>
                                    <p:anim calcmode="lin" valueType="num">
                                      <p:cBhvr>
                                        <p:cTn id="42" dur="1000" fill="hold"/>
                                        <p:tgtEl>
                                          <p:spTgt spid="11"/>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1000"/>
                                        <p:tgtEl>
                                          <p:spTgt spid="15"/>
                                        </p:tgtEl>
                                      </p:cBhvr>
                                    </p:animEffect>
                                    <p:anim calcmode="lin" valueType="num">
                                      <p:cBhvr>
                                        <p:cTn id="46" dur="1000" fill="hold"/>
                                        <p:tgtEl>
                                          <p:spTgt spid="15"/>
                                        </p:tgtEl>
                                        <p:attrNameLst>
                                          <p:attrName>ppt_x</p:attrName>
                                        </p:attrNameLst>
                                      </p:cBhvr>
                                      <p:tavLst>
                                        <p:tav tm="0">
                                          <p:val>
                                            <p:strVal val="#ppt_x"/>
                                          </p:val>
                                        </p:tav>
                                        <p:tav tm="100000">
                                          <p:val>
                                            <p:strVal val="#ppt_x"/>
                                          </p:val>
                                        </p:tav>
                                      </p:tavLst>
                                    </p:anim>
                                    <p:anim calcmode="lin" valueType="num">
                                      <p:cBhvr>
                                        <p:cTn id="4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7" grpId="0"/>
      <p:bldP spid="21" grpId="0"/>
      <p:bldP spid="2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96D460-BF84-D2AC-213B-6590C52D7BB4}"/>
              </a:ext>
            </a:extLst>
          </p:cNvPr>
          <p:cNvSpPr>
            <a:spLocks noGrp="1"/>
          </p:cNvSpPr>
          <p:nvPr>
            <p:ph type="title"/>
          </p:nvPr>
        </p:nvSpPr>
        <p:spPr>
          <a:xfrm>
            <a:off x="1219618" y="2766218"/>
            <a:ext cx="9752763" cy="1325563"/>
          </a:xfrm>
        </p:spPr>
        <p:txBody>
          <a:bodyPr/>
          <a:lstStyle/>
          <a:p>
            <a:pPr algn="ctr"/>
            <a:r>
              <a:rPr lang="it-IT" b="1" dirty="0">
                <a:latin typeface="+mn-lt"/>
              </a:rPr>
              <a:t>Tornando a noi… </a:t>
            </a:r>
            <a:br>
              <a:rPr lang="it-IT" b="1" dirty="0">
                <a:latin typeface="+mn-lt"/>
              </a:rPr>
            </a:br>
            <a:r>
              <a:rPr lang="it-IT" b="1" dirty="0">
                <a:latin typeface="+mn-lt"/>
              </a:rPr>
              <a:t>Perché alcune app non reagiscono?</a:t>
            </a:r>
            <a:endParaRPr lang="en-GB" b="1" dirty="0">
              <a:latin typeface="+mn-lt"/>
            </a:endParaRPr>
          </a:p>
        </p:txBody>
      </p:sp>
    </p:spTree>
    <p:extLst>
      <p:ext uri="{BB962C8B-B14F-4D97-AF65-F5344CB8AC3E}">
        <p14:creationId xmlns:p14="http://schemas.microsoft.com/office/powerpoint/2010/main" val="28397687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82AC71-AC14-6F97-EC5B-61C45F0E510E}"/>
              </a:ext>
            </a:extLst>
          </p:cNvPr>
          <p:cNvSpPr>
            <a:spLocks noGrp="1"/>
          </p:cNvSpPr>
          <p:nvPr>
            <p:ph type="title"/>
          </p:nvPr>
        </p:nvSpPr>
        <p:spPr/>
        <p:txBody>
          <a:bodyPr/>
          <a:lstStyle/>
          <a:p>
            <a:pPr algn="ctr"/>
            <a:r>
              <a:rPr lang="it-IT" b="1" dirty="0"/>
              <a:t>Precisazione</a:t>
            </a:r>
            <a:endParaRPr lang="en-GB" b="1" dirty="0"/>
          </a:p>
        </p:txBody>
      </p:sp>
      <p:sp>
        <p:nvSpPr>
          <p:cNvPr id="3" name="Segnaposto contenuto 2">
            <a:extLst>
              <a:ext uri="{FF2B5EF4-FFF2-40B4-BE49-F238E27FC236}">
                <a16:creationId xmlns:a16="http://schemas.microsoft.com/office/drawing/2014/main" id="{4D4C09EA-CD7B-E443-B223-E87B4859EA70}"/>
              </a:ext>
            </a:extLst>
          </p:cNvPr>
          <p:cNvSpPr>
            <a:spLocks noGrp="1"/>
          </p:cNvSpPr>
          <p:nvPr>
            <p:ph idx="1"/>
          </p:nvPr>
        </p:nvSpPr>
        <p:spPr/>
        <p:txBody>
          <a:bodyPr/>
          <a:lstStyle/>
          <a:p>
            <a:r>
              <a:rPr lang="it-IT" dirty="0"/>
              <a:t>Questi test sono stati eseguiti senza avere il codice sorgente</a:t>
            </a:r>
          </a:p>
          <a:p>
            <a:r>
              <a:rPr lang="it-IT" dirty="0"/>
              <a:t>Le conclusioni che vedremo si basano su congetture derivate analizzando i risultati ottenuti nel nostro esperimento</a:t>
            </a:r>
          </a:p>
          <a:p>
            <a:r>
              <a:rPr lang="it-IT" dirty="0"/>
              <a:t>In particolare analizzando i risultati consideriamo che il motivo per cui le app non reagiscono è perché in caso di errori si ha un </a:t>
            </a:r>
            <a:r>
              <a:rPr lang="it-IT" dirty="0" err="1"/>
              <a:t>restart</a:t>
            </a:r>
            <a:r>
              <a:rPr lang="it-IT" dirty="0"/>
              <a:t> dell’intera sessione implicito con criptazione dei vecchi messaggi con le nuove chiavi.</a:t>
            </a:r>
          </a:p>
          <a:p>
            <a:endParaRPr lang="en-GB" dirty="0"/>
          </a:p>
        </p:txBody>
      </p:sp>
    </p:spTree>
    <p:extLst>
      <p:ext uri="{BB962C8B-B14F-4D97-AF65-F5344CB8AC3E}">
        <p14:creationId xmlns:p14="http://schemas.microsoft.com/office/powerpoint/2010/main" val="35913566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8CFC31-A004-6151-F427-207FE0593E86}"/>
              </a:ext>
            </a:extLst>
          </p:cNvPr>
          <p:cNvSpPr>
            <a:spLocks noGrp="1"/>
          </p:cNvSpPr>
          <p:nvPr>
            <p:ph type="title"/>
          </p:nvPr>
        </p:nvSpPr>
        <p:spPr/>
        <p:txBody>
          <a:bodyPr/>
          <a:lstStyle/>
          <a:p>
            <a:pPr algn="ctr"/>
            <a:r>
              <a:rPr lang="it-IT" b="1" dirty="0"/>
              <a:t>Tolleranza agli errori</a:t>
            </a:r>
            <a:endParaRPr lang="en-GB" b="1" dirty="0"/>
          </a:p>
        </p:txBody>
      </p:sp>
      <p:sp>
        <p:nvSpPr>
          <p:cNvPr id="3" name="Segnaposto contenuto 2">
            <a:extLst>
              <a:ext uri="{FF2B5EF4-FFF2-40B4-BE49-F238E27FC236}">
                <a16:creationId xmlns:a16="http://schemas.microsoft.com/office/drawing/2014/main" id="{6D2057BA-AE51-27D4-7D93-5182AE15534C}"/>
              </a:ext>
            </a:extLst>
          </p:cNvPr>
          <p:cNvSpPr>
            <a:spLocks noGrp="1"/>
          </p:cNvSpPr>
          <p:nvPr>
            <p:ph idx="1"/>
          </p:nvPr>
        </p:nvSpPr>
        <p:spPr>
          <a:xfrm>
            <a:off x="955117" y="1855769"/>
            <a:ext cx="10281766" cy="4351338"/>
          </a:xfrm>
        </p:spPr>
        <p:txBody>
          <a:bodyPr/>
          <a:lstStyle/>
          <a:p>
            <a:r>
              <a:rPr lang="it-IT" dirty="0"/>
              <a:t>Molte app preferiscono privilegiare l’usabilità alla sicurezza</a:t>
            </a:r>
          </a:p>
          <a:p>
            <a:r>
              <a:rPr lang="it-IT" dirty="0"/>
              <a:t>Introducono una tolleranza alla perdita:</a:t>
            </a:r>
          </a:p>
          <a:p>
            <a:pPr lvl="1"/>
            <a:r>
              <a:rPr lang="it-IT" dirty="0"/>
              <a:t> Totale dello stato:</a:t>
            </a:r>
          </a:p>
          <a:p>
            <a:pPr lvl="2"/>
            <a:r>
              <a:rPr lang="it-IT" dirty="0"/>
              <a:t>Un utente può perdere l’intero stato interno (Es. l’utente perde il telefono e quindi è costretto a riscaricare l’applicazione su un altro device con un nuovo stato)</a:t>
            </a:r>
          </a:p>
          <a:p>
            <a:pPr lvl="1"/>
            <a:r>
              <a:rPr lang="it-IT" dirty="0"/>
              <a:t>Parziale dello stato:</a:t>
            </a:r>
          </a:p>
          <a:p>
            <a:pPr lvl="2"/>
            <a:r>
              <a:rPr lang="it-IT" dirty="0"/>
              <a:t>Errori che si verificano a causa di mal funzionamenti hardware o problemi fisici che portano a un errore nell’update dello stato interno (Es. La batteria si scarica nel mezzo dell’update)</a:t>
            </a:r>
          </a:p>
        </p:txBody>
      </p:sp>
      <p:sp>
        <p:nvSpPr>
          <p:cNvPr id="7" name="CasellaDiTesto 6">
            <a:extLst>
              <a:ext uri="{FF2B5EF4-FFF2-40B4-BE49-F238E27FC236}">
                <a16:creationId xmlns:a16="http://schemas.microsoft.com/office/drawing/2014/main" id="{4BDB9DFC-D95B-27AF-796C-B474C1E17719}"/>
              </a:ext>
            </a:extLst>
          </p:cNvPr>
          <p:cNvSpPr txBox="1"/>
          <p:nvPr/>
        </p:nvSpPr>
        <p:spPr>
          <a:xfrm rot="2214863">
            <a:off x="2294936" y="2736445"/>
            <a:ext cx="7602125" cy="923330"/>
          </a:xfrm>
          <a:prstGeom prst="rect">
            <a:avLst/>
          </a:prstGeom>
          <a:noFill/>
        </p:spPr>
        <p:txBody>
          <a:bodyPr wrap="square">
            <a:spAutoFit/>
          </a:bodyPr>
          <a:lstStyle/>
          <a:p>
            <a:r>
              <a:rPr lang="it-IT" sz="5400" b="1" dirty="0">
                <a:solidFill>
                  <a:srgbClr val="FF0000"/>
                </a:solidFill>
              </a:rPr>
              <a:t>Possiamo fare di meglio?</a:t>
            </a:r>
            <a:endParaRPr lang="en-GB" sz="5400" dirty="0">
              <a:solidFill>
                <a:srgbClr val="FF0000"/>
              </a:solidFill>
            </a:endParaRPr>
          </a:p>
        </p:txBody>
      </p:sp>
      <p:sp>
        <p:nvSpPr>
          <p:cNvPr id="9" name="CasellaDiTesto 8">
            <a:extLst>
              <a:ext uri="{FF2B5EF4-FFF2-40B4-BE49-F238E27FC236}">
                <a16:creationId xmlns:a16="http://schemas.microsoft.com/office/drawing/2014/main" id="{6F4B0E96-9129-E68F-4248-4EDAA412164D}"/>
              </a:ext>
            </a:extLst>
          </p:cNvPr>
          <p:cNvSpPr txBox="1"/>
          <p:nvPr/>
        </p:nvSpPr>
        <p:spPr>
          <a:xfrm>
            <a:off x="1218842" y="5261207"/>
            <a:ext cx="9754315" cy="1446550"/>
          </a:xfrm>
          <a:prstGeom prst="rect">
            <a:avLst/>
          </a:prstGeom>
          <a:noFill/>
        </p:spPr>
        <p:txBody>
          <a:bodyPr wrap="square">
            <a:spAutoFit/>
          </a:bodyPr>
          <a:lstStyle/>
          <a:p>
            <a:pPr algn="ctr"/>
            <a:r>
              <a:rPr lang="it-IT" sz="4400" b="1" dirty="0">
                <a:solidFill>
                  <a:srgbClr val="00B0F0"/>
                </a:solidFill>
              </a:rPr>
              <a:t>Possiamo avere sicurezza e tolleranza allo stesso tempo?</a:t>
            </a:r>
            <a:endParaRPr lang="en-GB" sz="4400" dirty="0">
              <a:solidFill>
                <a:srgbClr val="00B0F0"/>
              </a:solidFill>
            </a:endParaRPr>
          </a:p>
        </p:txBody>
      </p:sp>
    </p:spTree>
    <p:extLst>
      <p:ext uri="{BB962C8B-B14F-4D97-AF65-F5344CB8AC3E}">
        <p14:creationId xmlns:p14="http://schemas.microsoft.com/office/powerpoint/2010/main" val="30880878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P spid="7"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2397A3-D958-1E1C-0B4D-F95661728F5B}"/>
              </a:ext>
            </a:extLst>
          </p:cNvPr>
          <p:cNvSpPr>
            <a:spLocks noGrp="1"/>
          </p:cNvSpPr>
          <p:nvPr>
            <p:ph type="title"/>
          </p:nvPr>
        </p:nvSpPr>
        <p:spPr>
          <a:xfrm>
            <a:off x="838200" y="0"/>
            <a:ext cx="10515600" cy="1325563"/>
          </a:xfrm>
        </p:spPr>
        <p:txBody>
          <a:bodyPr/>
          <a:lstStyle/>
          <a:p>
            <a:pPr algn="ctr"/>
            <a:r>
              <a:rPr lang="it-IT" b="1" dirty="0"/>
              <a:t>Una visione generale</a:t>
            </a:r>
            <a:endParaRPr lang="en-GB" b="1" dirty="0"/>
          </a:p>
        </p:txBody>
      </p:sp>
      <p:pic>
        <p:nvPicPr>
          <p:cNvPr id="5" name="Segnaposto contenuto 4">
            <a:extLst>
              <a:ext uri="{FF2B5EF4-FFF2-40B4-BE49-F238E27FC236}">
                <a16:creationId xmlns:a16="http://schemas.microsoft.com/office/drawing/2014/main" id="{74C96B09-4E49-D902-B5D6-7FA3AC9C6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2832" y="1524278"/>
            <a:ext cx="10620968" cy="4851400"/>
          </a:xfrm>
        </p:spPr>
      </p:pic>
      <p:sp>
        <p:nvSpPr>
          <p:cNvPr id="7" name="Ovale 6">
            <a:extLst>
              <a:ext uri="{FF2B5EF4-FFF2-40B4-BE49-F238E27FC236}">
                <a16:creationId xmlns:a16="http://schemas.microsoft.com/office/drawing/2014/main" id="{A81085D7-074D-D0D2-F217-493C0EE2E95E}"/>
              </a:ext>
            </a:extLst>
          </p:cNvPr>
          <p:cNvSpPr/>
          <p:nvPr/>
        </p:nvSpPr>
        <p:spPr>
          <a:xfrm>
            <a:off x="582976" y="2238101"/>
            <a:ext cx="1127051" cy="103135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e 7">
            <a:extLst>
              <a:ext uri="{FF2B5EF4-FFF2-40B4-BE49-F238E27FC236}">
                <a16:creationId xmlns:a16="http://schemas.microsoft.com/office/drawing/2014/main" id="{FF356039-01CF-274E-21E7-F4CE5177B6C8}"/>
              </a:ext>
            </a:extLst>
          </p:cNvPr>
          <p:cNvSpPr/>
          <p:nvPr/>
        </p:nvSpPr>
        <p:spPr>
          <a:xfrm>
            <a:off x="4352217" y="2238101"/>
            <a:ext cx="1127051" cy="103135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e 2">
            <a:extLst>
              <a:ext uri="{FF2B5EF4-FFF2-40B4-BE49-F238E27FC236}">
                <a16:creationId xmlns:a16="http://schemas.microsoft.com/office/drawing/2014/main" id="{A94A040A-4327-3850-1530-EEF883B3E198}"/>
              </a:ext>
            </a:extLst>
          </p:cNvPr>
          <p:cNvSpPr/>
          <p:nvPr/>
        </p:nvSpPr>
        <p:spPr>
          <a:xfrm>
            <a:off x="6607366" y="2238101"/>
            <a:ext cx="1127051" cy="103135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e 3">
            <a:extLst>
              <a:ext uri="{FF2B5EF4-FFF2-40B4-BE49-F238E27FC236}">
                <a16:creationId xmlns:a16="http://schemas.microsoft.com/office/drawing/2014/main" id="{EADA50A2-9BD9-0A61-FA5B-A29E4900034C}"/>
              </a:ext>
            </a:extLst>
          </p:cNvPr>
          <p:cNvSpPr/>
          <p:nvPr/>
        </p:nvSpPr>
        <p:spPr>
          <a:xfrm>
            <a:off x="9579035" y="2238101"/>
            <a:ext cx="1127051" cy="103135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e 5">
            <a:extLst>
              <a:ext uri="{FF2B5EF4-FFF2-40B4-BE49-F238E27FC236}">
                <a16:creationId xmlns:a16="http://schemas.microsoft.com/office/drawing/2014/main" id="{630CDE88-A62B-542E-4354-9A608893851B}"/>
              </a:ext>
            </a:extLst>
          </p:cNvPr>
          <p:cNvSpPr/>
          <p:nvPr/>
        </p:nvSpPr>
        <p:spPr>
          <a:xfrm>
            <a:off x="10401437" y="2238101"/>
            <a:ext cx="1127051" cy="103135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68554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3" grpId="0" animBg="1"/>
      <p:bldP spid="4" grpId="0" animBg="1"/>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9ED293-7F9E-44DE-FCD8-2D790A1A7993}"/>
              </a:ext>
            </a:extLst>
          </p:cNvPr>
          <p:cNvSpPr>
            <a:spLocks noGrp="1"/>
          </p:cNvSpPr>
          <p:nvPr>
            <p:ph type="title"/>
          </p:nvPr>
        </p:nvSpPr>
        <p:spPr/>
        <p:txBody>
          <a:bodyPr/>
          <a:lstStyle/>
          <a:p>
            <a:pPr algn="ctr"/>
            <a:r>
              <a:rPr lang="it-IT" b="1" dirty="0"/>
              <a:t>Il problema in concreto (Cosa non vogliamo)</a:t>
            </a:r>
            <a:endParaRPr lang="en-GB" b="1" dirty="0"/>
          </a:p>
        </p:txBody>
      </p:sp>
      <p:sp>
        <p:nvSpPr>
          <p:cNvPr id="3" name="Segnaposto contenuto 2">
            <a:extLst>
              <a:ext uri="{FF2B5EF4-FFF2-40B4-BE49-F238E27FC236}">
                <a16:creationId xmlns:a16="http://schemas.microsoft.com/office/drawing/2014/main" id="{93616AD4-1829-8916-253B-4FC5986803C0}"/>
              </a:ext>
            </a:extLst>
          </p:cNvPr>
          <p:cNvSpPr>
            <a:spLocks noGrp="1"/>
          </p:cNvSpPr>
          <p:nvPr>
            <p:ph idx="1"/>
          </p:nvPr>
        </p:nvSpPr>
        <p:spPr>
          <a:xfrm>
            <a:off x="838200" y="1825624"/>
            <a:ext cx="10515600" cy="4890135"/>
          </a:xfrm>
        </p:spPr>
        <p:txBody>
          <a:bodyPr>
            <a:normAutofit/>
          </a:bodyPr>
          <a:lstStyle/>
          <a:p>
            <a:r>
              <a:rPr lang="it-IT" dirty="0"/>
              <a:t>Ipotesi:</a:t>
            </a:r>
          </a:p>
          <a:p>
            <a:pPr lvl="1"/>
            <a:r>
              <a:rPr lang="it-IT" dirty="0"/>
              <a:t>A e B stanno comunicando </a:t>
            </a:r>
          </a:p>
          <a:p>
            <a:pPr lvl="1"/>
            <a:r>
              <a:rPr lang="it-IT" dirty="0"/>
              <a:t>Dispositivo B subisce una clonazione della sessione del browser</a:t>
            </a:r>
          </a:p>
          <a:p>
            <a:pPr lvl="1"/>
            <a:r>
              <a:rPr lang="it-IT" dirty="0"/>
              <a:t>L’attaccante riceve il file e lo installa sul suo PC</a:t>
            </a:r>
          </a:p>
          <a:p>
            <a:pPr lvl="1"/>
            <a:r>
              <a:rPr lang="it-IT" dirty="0"/>
              <a:t>Si reca in un internet cafè di San Pietroburgo (importante questo step!)</a:t>
            </a:r>
          </a:p>
          <a:p>
            <a:pPr lvl="1"/>
            <a:r>
              <a:rPr lang="it-IT" dirty="0"/>
              <a:t>Il clone viene individuato correttamente e viene isolato dalla conversazione</a:t>
            </a:r>
          </a:p>
          <a:p>
            <a:pPr lvl="1"/>
            <a:r>
              <a:rPr lang="it-IT" dirty="0"/>
              <a:t>Adesso il clone può sostenere se l’app tollera la (perdita parziale) dello stato di essere il dispositivo B a cui si è verificata una perdita parziale</a:t>
            </a:r>
          </a:p>
          <a:p>
            <a:pPr lvl="1"/>
            <a:r>
              <a:rPr lang="it-IT" dirty="0"/>
              <a:t>A questo punto B può risincronizzarsi con A correttamente</a:t>
            </a:r>
          </a:p>
          <a:p>
            <a:pPr lvl="1"/>
            <a:r>
              <a:rPr lang="it-IT" dirty="0"/>
              <a:t>Il dispositivo B originale viene individuato come clone e viene escluso dalla conversazione</a:t>
            </a:r>
          </a:p>
          <a:p>
            <a:pPr lvl="1"/>
            <a:r>
              <a:rPr lang="it-IT" dirty="0"/>
              <a:t>Il clone adesso è libero di impersonare B avendolo buttato fuori</a:t>
            </a:r>
            <a:endParaRPr lang="en-GB" dirty="0"/>
          </a:p>
        </p:txBody>
      </p:sp>
    </p:spTree>
    <p:extLst>
      <p:ext uri="{BB962C8B-B14F-4D97-AF65-F5344CB8AC3E}">
        <p14:creationId xmlns:p14="http://schemas.microsoft.com/office/powerpoint/2010/main" val="4257272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55C095-3BAB-96B8-2364-6C98EE8C00C1}"/>
              </a:ext>
            </a:extLst>
          </p:cNvPr>
          <p:cNvSpPr>
            <a:spLocks noGrp="1"/>
          </p:cNvSpPr>
          <p:nvPr>
            <p:ph type="title"/>
          </p:nvPr>
        </p:nvSpPr>
        <p:spPr/>
        <p:txBody>
          <a:bodyPr>
            <a:normAutofit/>
          </a:bodyPr>
          <a:lstStyle/>
          <a:p>
            <a:pPr algn="ctr"/>
            <a:r>
              <a:rPr lang="it-IT" b="1" dirty="0"/>
              <a:t>Come possiamo garantire la protezione da clonazione mantenendo la tolleranza? </a:t>
            </a:r>
            <a:endParaRPr lang="en-GB" b="1" dirty="0"/>
          </a:p>
        </p:txBody>
      </p:sp>
      <p:pic>
        <p:nvPicPr>
          <p:cNvPr id="4" name="Segnaposto contenuto 3">
            <a:extLst>
              <a:ext uri="{FF2B5EF4-FFF2-40B4-BE49-F238E27FC236}">
                <a16:creationId xmlns:a16="http://schemas.microsoft.com/office/drawing/2014/main" id="{27C188F2-7278-4C6D-BB31-EEA64C360F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1382" y="1883948"/>
            <a:ext cx="1946342" cy="1724565"/>
          </a:xfrm>
          <a:prstGeom prst="rect">
            <a:avLst/>
          </a:prstGeom>
        </p:spPr>
      </p:pic>
      <p:pic>
        <p:nvPicPr>
          <p:cNvPr id="5" name="Immagine 4">
            <a:extLst>
              <a:ext uri="{FF2B5EF4-FFF2-40B4-BE49-F238E27FC236}">
                <a16:creationId xmlns:a16="http://schemas.microsoft.com/office/drawing/2014/main" id="{51BFE105-6409-B8BC-C8AE-84E73AF37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011" y="3966799"/>
            <a:ext cx="1559014" cy="1559014"/>
          </a:xfrm>
          <a:prstGeom prst="rect">
            <a:avLst/>
          </a:prstGeom>
        </p:spPr>
      </p:pic>
      <p:pic>
        <p:nvPicPr>
          <p:cNvPr id="6" name="Immagine 5">
            <a:extLst>
              <a:ext uri="{FF2B5EF4-FFF2-40B4-BE49-F238E27FC236}">
                <a16:creationId xmlns:a16="http://schemas.microsoft.com/office/drawing/2014/main" id="{1CD22FFF-F730-5004-9915-F53308D962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0793" y="1997985"/>
            <a:ext cx="5699245" cy="1496492"/>
          </a:xfrm>
          <a:prstGeom prst="rect">
            <a:avLst/>
          </a:prstGeom>
        </p:spPr>
      </p:pic>
      <p:pic>
        <p:nvPicPr>
          <p:cNvPr id="7" name="Immagine 6">
            <a:extLst>
              <a:ext uri="{FF2B5EF4-FFF2-40B4-BE49-F238E27FC236}">
                <a16:creationId xmlns:a16="http://schemas.microsoft.com/office/drawing/2014/main" id="{4834FED4-7A96-DA21-C288-58643187E9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69392" y="3966799"/>
            <a:ext cx="2565679" cy="1633493"/>
          </a:xfrm>
          <a:prstGeom prst="rect">
            <a:avLst/>
          </a:prstGeom>
        </p:spPr>
      </p:pic>
      <p:sp>
        <p:nvSpPr>
          <p:cNvPr id="9" name="CasellaDiTesto 8">
            <a:extLst>
              <a:ext uri="{FF2B5EF4-FFF2-40B4-BE49-F238E27FC236}">
                <a16:creationId xmlns:a16="http://schemas.microsoft.com/office/drawing/2014/main" id="{8609951C-B30C-84EF-61FA-1DE4E28387A6}"/>
              </a:ext>
            </a:extLst>
          </p:cNvPr>
          <p:cNvSpPr txBox="1"/>
          <p:nvPr/>
        </p:nvSpPr>
        <p:spPr>
          <a:xfrm>
            <a:off x="1622704" y="6008666"/>
            <a:ext cx="8946592" cy="400110"/>
          </a:xfrm>
          <a:prstGeom prst="rect">
            <a:avLst/>
          </a:prstGeom>
          <a:noFill/>
        </p:spPr>
        <p:txBody>
          <a:bodyPr wrap="square">
            <a:spAutoFit/>
          </a:bodyPr>
          <a:lstStyle/>
          <a:p>
            <a:r>
              <a:rPr lang="it-IT" sz="2000" b="1" dirty="0">
                <a:solidFill>
                  <a:srgbClr val="FF0000"/>
                </a:solidFill>
              </a:rPr>
              <a:t>Tutte queste soluzioni «pure» non supportano la tolleranza alla perdita dello stato</a:t>
            </a:r>
            <a:endParaRPr lang="en-GB" sz="2000" dirty="0">
              <a:solidFill>
                <a:srgbClr val="FF0000"/>
              </a:solidFill>
            </a:endParaRPr>
          </a:p>
        </p:txBody>
      </p:sp>
      <p:pic>
        <p:nvPicPr>
          <p:cNvPr id="3" name="Immagine 2">
            <a:extLst>
              <a:ext uri="{FF2B5EF4-FFF2-40B4-BE49-F238E27FC236}">
                <a16:creationId xmlns:a16="http://schemas.microsoft.com/office/drawing/2014/main" id="{046DFE98-E025-0AEF-C8BE-A6EA5CD8B7AE}"/>
              </a:ext>
            </a:extLst>
          </p:cNvPr>
          <p:cNvPicPr>
            <a:picLocks noChangeAspect="1"/>
          </p:cNvPicPr>
          <p:nvPr/>
        </p:nvPicPr>
        <p:blipFill>
          <a:blip r:embed="rId7"/>
          <a:stretch>
            <a:fillRect/>
          </a:stretch>
        </p:blipFill>
        <p:spPr>
          <a:xfrm>
            <a:off x="7314902" y="3866732"/>
            <a:ext cx="4014031" cy="1769679"/>
          </a:xfrm>
          <a:prstGeom prst="rect">
            <a:avLst/>
          </a:prstGeom>
        </p:spPr>
      </p:pic>
    </p:spTree>
    <p:extLst>
      <p:ext uri="{BB962C8B-B14F-4D97-AF65-F5344CB8AC3E}">
        <p14:creationId xmlns:p14="http://schemas.microsoft.com/office/powerpoint/2010/main" val="22640348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1000"/>
                                        <p:tgtEl>
                                          <p:spTgt spid="3"/>
                                        </p:tgtEl>
                                      </p:cBhvr>
                                    </p:animEffect>
                                    <p:anim calcmode="lin" valueType="num">
                                      <p:cBhvr>
                                        <p:cTn id="36" dur="1000" fill="hold"/>
                                        <p:tgtEl>
                                          <p:spTgt spid="3"/>
                                        </p:tgtEl>
                                        <p:attrNameLst>
                                          <p:attrName>ppt_x</p:attrName>
                                        </p:attrNameLst>
                                      </p:cBhvr>
                                      <p:tavLst>
                                        <p:tav tm="0">
                                          <p:val>
                                            <p:strVal val="#ppt_x"/>
                                          </p:val>
                                        </p:tav>
                                        <p:tav tm="100000">
                                          <p:val>
                                            <p:strVal val="#ppt_x"/>
                                          </p:val>
                                        </p:tav>
                                      </p:tavLst>
                                    </p:anim>
                                    <p:anim calcmode="lin" valueType="num">
                                      <p:cBhvr>
                                        <p:cTn id="3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arn(inVertical)">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FF9DEC-04AC-8B0B-EEFD-DCD8B9699104}"/>
              </a:ext>
            </a:extLst>
          </p:cNvPr>
          <p:cNvSpPr>
            <a:spLocks noGrp="1"/>
          </p:cNvSpPr>
          <p:nvPr>
            <p:ph type="title"/>
          </p:nvPr>
        </p:nvSpPr>
        <p:spPr/>
        <p:txBody>
          <a:bodyPr/>
          <a:lstStyle/>
          <a:p>
            <a:pPr algn="ctr"/>
            <a:r>
              <a:rPr lang="it-IT" b="1" dirty="0"/>
              <a:t>In particolare…</a:t>
            </a:r>
            <a:endParaRPr lang="en-GB" b="1" dirty="0"/>
          </a:p>
        </p:txBody>
      </p:sp>
      <p:sp>
        <p:nvSpPr>
          <p:cNvPr id="3" name="Segnaposto contenuto 2">
            <a:extLst>
              <a:ext uri="{FF2B5EF4-FFF2-40B4-BE49-F238E27FC236}">
                <a16:creationId xmlns:a16="http://schemas.microsoft.com/office/drawing/2014/main" id="{954BACD1-9ECE-0AEB-2E5B-F11AAED702A5}"/>
              </a:ext>
            </a:extLst>
          </p:cNvPr>
          <p:cNvSpPr>
            <a:spLocks noGrp="1"/>
          </p:cNvSpPr>
          <p:nvPr>
            <p:ph idx="1"/>
          </p:nvPr>
        </p:nvSpPr>
        <p:spPr/>
        <p:txBody>
          <a:bodyPr/>
          <a:lstStyle/>
          <a:p>
            <a:r>
              <a:rPr lang="it-IT" dirty="0"/>
              <a:t>Cosa abbiamo visto:</a:t>
            </a:r>
          </a:p>
          <a:p>
            <a:pPr lvl="1"/>
            <a:r>
              <a:rPr lang="it-IT" dirty="0"/>
              <a:t>Abbiamo visto che il Double-</a:t>
            </a:r>
            <a:r>
              <a:rPr lang="it-IT" dirty="0" err="1"/>
              <a:t>Ratchet</a:t>
            </a:r>
            <a:r>
              <a:rPr lang="it-IT" dirty="0"/>
              <a:t> si comporta in modo ottimale contro attacchi di clonazione e furto di chiavi, ma non tollera errori.</a:t>
            </a:r>
          </a:p>
          <a:p>
            <a:pPr lvl="1"/>
            <a:r>
              <a:rPr lang="it-IT" dirty="0"/>
              <a:t>Ci sono altre tecniche per individuare una clonazione, ma anche quelle non supportano la tolleranza agli errori</a:t>
            </a:r>
          </a:p>
          <a:p>
            <a:r>
              <a:rPr lang="it-IT" dirty="0"/>
              <a:t>Cosa le applicazioni fanno:</a:t>
            </a:r>
          </a:p>
          <a:p>
            <a:pPr lvl="1"/>
            <a:r>
              <a:rPr lang="it-IT" dirty="0"/>
              <a:t>Le applicazioni introducono uno strato di tolleranza sopra questi algoritmi rinunciando al loro punto di forza.</a:t>
            </a:r>
            <a:endParaRPr kumimoji="0" lang="it-IT"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r>
              <a:rPr lang="en-GB" dirty="0"/>
              <a:t>Cosa </a:t>
            </a:r>
            <a:r>
              <a:rPr lang="en-GB" dirty="0" err="1"/>
              <a:t>vogliamo</a:t>
            </a:r>
            <a:r>
              <a:rPr lang="en-GB" dirty="0"/>
              <a:t>:</a:t>
            </a:r>
          </a:p>
          <a:p>
            <a:pPr lvl="1"/>
            <a:r>
              <a:rPr lang="en-GB" dirty="0" err="1"/>
              <a:t>Tolleranza</a:t>
            </a:r>
            <a:r>
              <a:rPr lang="en-GB" dirty="0"/>
              <a:t> </a:t>
            </a:r>
            <a:r>
              <a:rPr lang="en-GB" dirty="0" err="1"/>
              <a:t>agli</a:t>
            </a:r>
            <a:r>
              <a:rPr lang="en-GB" dirty="0"/>
              <a:t> </a:t>
            </a:r>
            <a:r>
              <a:rPr lang="en-GB" dirty="0" err="1"/>
              <a:t>errori</a:t>
            </a:r>
            <a:r>
              <a:rPr lang="en-GB" dirty="0"/>
              <a:t> senza </a:t>
            </a:r>
            <a:r>
              <a:rPr lang="en-GB" dirty="0" err="1"/>
              <a:t>rinunciare</a:t>
            </a:r>
            <a:r>
              <a:rPr lang="en-GB" dirty="0"/>
              <a:t> ai </a:t>
            </a:r>
            <a:r>
              <a:rPr lang="en-GB" dirty="0" err="1"/>
              <a:t>loro</a:t>
            </a:r>
            <a:r>
              <a:rPr lang="en-GB" dirty="0"/>
              <a:t> </a:t>
            </a:r>
            <a:r>
              <a:rPr lang="en-GB" dirty="0" err="1"/>
              <a:t>punti</a:t>
            </a:r>
            <a:r>
              <a:rPr lang="en-GB" dirty="0"/>
              <a:t> di forza.</a:t>
            </a:r>
          </a:p>
        </p:txBody>
      </p:sp>
    </p:spTree>
    <p:extLst>
      <p:ext uri="{BB962C8B-B14F-4D97-AF65-F5344CB8AC3E}">
        <p14:creationId xmlns:p14="http://schemas.microsoft.com/office/powerpoint/2010/main" val="1274988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77F1F4-C40D-CC8F-C99E-364EE8978925}"/>
              </a:ext>
            </a:extLst>
          </p:cNvPr>
          <p:cNvSpPr>
            <a:spLocks noGrp="1"/>
          </p:cNvSpPr>
          <p:nvPr>
            <p:ph type="title"/>
          </p:nvPr>
        </p:nvSpPr>
        <p:spPr/>
        <p:txBody>
          <a:bodyPr/>
          <a:lstStyle/>
          <a:p>
            <a:pPr algn="ctr"/>
            <a:r>
              <a:rPr lang="it-IT" b="1" dirty="0"/>
              <a:t>Modifichiamo il Double-</a:t>
            </a:r>
            <a:r>
              <a:rPr lang="it-IT" b="1" dirty="0" err="1"/>
              <a:t>Ratchet</a:t>
            </a:r>
            <a:endParaRPr lang="en-GB" b="1" dirty="0"/>
          </a:p>
        </p:txBody>
      </p:sp>
      <p:sp>
        <p:nvSpPr>
          <p:cNvPr id="3" name="Segnaposto contenuto 2">
            <a:extLst>
              <a:ext uri="{FF2B5EF4-FFF2-40B4-BE49-F238E27FC236}">
                <a16:creationId xmlns:a16="http://schemas.microsoft.com/office/drawing/2014/main" id="{646A0107-720D-07B3-85B5-0DDD3A6D3365}"/>
              </a:ext>
            </a:extLst>
          </p:cNvPr>
          <p:cNvSpPr>
            <a:spLocks noGrp="1"/>
          </p:cNvSpPr>
          <p:nvPr>
            <p:ph idx="1"/>
          </p:nvPr>
        </p:nvSpPr>
        <p:spPr/>
        <p:txBody>
          <a:bodyPr/>
          <a:lstStyle/>
          <a:p>
            <a:r>
              <a:rPr lang="it-IT" dirty="0"/>
              <a:t>Di cosa abbiamo bisogno:</a:t>
            </a:r>
          </a:p>
          <a:p>
            <a:pPr lvl="1"/>
            <a:r>
              <a:rPr lang="it-IT" dirty="0"/>
              <a:t>Double-</a:t>
            </a:r>
            <a:r>
              <a:rPr lang="it-IT" dirty="0" err="1"/>
              <a:t>Ratchet</a:t>
            </a:r>
            <a:r>
              <a:rPr lang="it-IT" dirty="0"/>
              <a:t> </a:t>
            </a:r>
            <a:r>
              <a:rPr lang="it-IT" dirty="0" err="1"/>
              <a:t>algorithm</a:t>
            </a:r>
            <a:r>
              <a:rPr lang="it-IT" dirty="0"/>
              <a:t> standard</a:t>
            </a:r>
          </a:p>
          <a:p>
            <a:pPr lvl="1"/>
            <a:r>
              <a:rPr lang="it-IT" dirty="0"/>
              <a:t>Message counter per contare i messaggi scambiati</a:t>
            </a:r>
          </a:p>
          <a:p>
            <a:pPr lvl="1"/>
            <a:r>
              <a:rPr lang="it-IT" dirty="0"/>
              <a:t>Un Message Authentication Code (MAC) per autenticare i messaggi</a:t>
            </a:r>
            <a:endParaRPr lang="en-GB" dirty="0"/>
          </a:p>
        </p:txBody>
      </p:sp>
      <p:pic>
        <p:nvPicPr>
          <p:cNvPr id="4" name="Immagine 3">
            <a:extLst>
              <a:ext uri="{FF2B5EF4-FFF2-40B4-BE49-F238E27FC236}">
                <a16:creationId xmlns:a16="http://schemas.microsoft.com/office/drawing/2014/main" id="{956CBA44-A9FF-BEDB-2357-F7089FD21FD3}"/>
              </a:ext>
            </a:extLst>
          </p:cNvPr>
          <p:cNvPicPr>
            <a:picLocks noChangeAspect="1"/>
          </p:cNvPicPr>
          <p:nvPr/>
        </p:nvPicPr>
        <p:blipFill>
          <a:blip r:embed="rId3"/>
          <a:stretch>
            <a:fillRect/>
          </a:stretch>
        </p:blipFill>
        <p:spPr>
          <a:xfrm>
            <a:off x="482024" y="4258620"/>
            <a:ext cx="4351234" cy="1918343"/>
          </a:xfrm>
          <a:prstGeom prst="rect">
            <a:avLst/>
          </a:prstGeom>
        </p:spPr>
      </p:pic>
      <p:pic>
        <p:nvPicPr>
          <p:cNvPr id="5" name="Immagine 4">
            <a:extLst>
              <a:ext uri="{FF2B5EF4-FFF2-40B4-BE49-F238E27FC236}">
                <a16:creationId xmlns:a16="http://schemas.microsoft.com/office/drawing/2014/main" id="{61533099-864A-78A7-D619-06655BCE52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47278" y="4638699"/>
            <a:ext cx="1020104" cy="1020104"/>
          </a:xfrm>
          <a:prstGeom prst="rect">
            <a:avLst/>
          </a:prstGeom>
        </p:spPr>
      </p:pic>
      <p:pic>
        <p:nvPicPr>
          <p:cNvPr id="9" name="Immagine 8">
            <a:extLst>
              <a:ext uri="{FF2B5EF4-FFF2-40B4-BE49-F238E27FC236}">
                <a16:creationId xmlns:a16="http://schemas.microsoft.com/office/drawing/2014/main" id="{88ECFC04-9C4A-65BB-514E-0503B6072C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9434" y="4284302"/>
            <a:ext cx="4646410" cy="1728897"/>
          </a:xfrm>
          <a:prstGeom prst="rect">
            <a:avLst/>
          </a:prstGeom>
        </p:spPr>
      </p:pic>
    </p:spTree>
    <p:extLst>
      <p:ext uri="{BB962C8B-B14F-4D97-AF65-F5344CB8AC3E}">
        <p14:creationId xmlns:p14="http://schemas.microsoft.com/office/powerpoint/2010/main" val="33048163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781C01-E340-F27E-56BD-BBE746F87083}"/>
              </a:ext>
            </a:extLst>
          </p:cNvPr>
          <p:cNvSpPr>
            <a:spLocks noGrp="1"/>
          </p:cNvSpPr>
          <p:nvPr>
            <p:ph type="title"/>
          </p:nvPr>
        </p:nvSpPr>
        <p:spPr>
          <a:xfrm>
            <a:off x="838200" y="0"/>
            <a:ext cx="10515600" cy="1325563"/>
          </a:xfrm>
        </p:spPr>
        <p:txBody>
          <a:bodyPr/>
          <a:lstStyle/>
          <a:p>
            <a:pPr algn="ctr"/>
            <a:r>
              <a:rPr lang="it-IT" b="1" dirty="0"/>
              <a:t>Double-</a:t>
            </a:r>
            <a:r>
              <a:rPr lang="it-IT" b="1" dirty="0" err="1"/>
              <a:t>Ratchet</a:t>
            </a:r>
            <a:r>
              <a:rPr lang="it-IT" b="1" dirty="0"/>
              <a:t> con tolleranza</a:t>
            </a:r>
            <a:endParaRPr lang="en-GB" dirty="0"/>
          </a:p>
        </p:txBody>
      </p:sp>
      <p:sp>
        <p:nvSpPr>
          <p:cNvPr id="3" name="Segnaposto contenuto 2">
            <a:extLst>
              <a:ext uri="{FF2B5EF4-FFF2-40B4-BE49-F238E27FC236}">
                <a16:creationId xmlns:a16="http://schemas.microsoft.com/office/drawing/2014/main" id="{EE0F893C-F02C-7DA5-408F-215501639F57}"/>
              </a:ext>
            </a:extLst>
          </p:cNvPr>
          <p:cNvSpPr>
            <a:spLocks noGrp="1"/>
          </p:cNvSpPr>
          <p:nvPr>
            <p:ph idx="1"/>
          </p:nvPr>
        </p:nvSpPr>
        <p:spPr>
          <a:xfrm>
            <a:off x="659842" y="1325563"/>
            <a:ext cx="10872316" cy="5343874"/>
          </a:xfrm>
        </p:spPr>
        <p:txBody>
          <a:bodyPr>
            <a:normAutofit/>
          </a:bodyPr>
          <a:lstStyle/>
          <a:p>
            <a:r>
              <a:rPr lang="it-IT" dirty="0"/>
              <a:t>Si determina una root key per il Double-</a:t>
            </a:r>
            <a:r>
              <a:rPr lang="it-IT" dirty="0" err="1"/>
              <a:t>Ratchet</a:t>
            </a:r>
            <a:r>
              <a:rPr lang="it-IT" dirty="0"/>
              <a:t> e per il calcolo dei MAC</a:t>
            </a:r>
          </a:p>
          <a:p>
            <a:pPr marL="285750" indent="-285750">
              <a:buFont typeface="Arial" panose="020B0604020202020204" pitchFamily="34" charset="0"/>
              <a:buChar char="•"/>
            </a:pPr>
            <a:r>
              <a:rPr lang="it-IT" dirty="0"/>
              <a:t>A ogni messaggio inviato:</a:t>
            </a:r>
          </a:p>
          <a:p>
            <a:pPr marL="742950" lvl="1" indent="-285750"/>
            <a:r>
              <a:rPr lang="it-IT" sz="2800" dirty="0"/>
              <a:t>Si calcola il MAC del messaggio e lo si appende al messaggio da inviare</a:t>
            </a:r>
          </a:p>
          <a:p>
            <a:pPr marL="742950" lvl="1" indent="-285750"/>
            <a:r>
              <a:rPr lang="it-IT" sz="2800" dirty="0"/>
              <a:t>Si appende il contatore dei messaggi inviati al messaggio</a:t>
            </a:r>
          </a:p>
          <a:p>
            <a:r>
              <a:rPr lang="it-IT" dirty="0"/>
              <a:t>A ogni messaggio ricevuto:</a:t>
            </a:r>
          </a:p>
          <a:p>
            <a:pPr lvl="1"/>
            <a:r>
              <a:rPr lang="it-IT" sz="2800" dirty="0"/>
              <a:t>Si confronta il MAC del messaggio con quello ricevuto se coincide</a:t>
            </a:r>
          </a:p>
          <a:p>
            <a:pPr lvl="1"/>
            <a:r>
              <a:rPr lang="it-IT" sz="2800" dirty="0"/>
              <a:t>Si controlla che il contatore dei messaggi sia maggiore o uguale al contatore dei ricevuti.</a:t>
            </a:r>
          </a:p>
          <a:p>
            <a:pPr lvl="1"/>
            <a:r>
              <a:rPr lang="it-IT" sz="2800" dirty="0"/>
              <a:t>Se qualcosa fallisce deduciamo che il mittente è stato clonato e inizializziamo una nuova sessione presumendo che il mittente sia vittima di una perdita di stato totale</a:t>
            </a:r>
          </a:p>
        </p:txBody>
      </p:sp>
    </p:spTree>
    <p:extLst>
      <p:ext uri="{BB962C8B-B14F-4D97-AF65-F5344CB8AC3E}">
        <p14:creationId xmlns:p14="http://schemas.microsoft.com/office/powerpoint/2010/main" val="106222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550542-790F-F74A-02F0-FEA363FF8B56}"/>
              </a:ext>
            </a:extLst>
          </p:cNvPr>
          <p:cNvSpPr>
            <a:spLocks noGrp="1"/>
          </p:cNvSpPr>
          <p:nvPr>
            <p:ph type="title"/>
          </p:nvPr>
        </p:nvSpPr>
        <p:spPr>
          <a:xfrm>
            <a:off x="838200" y="81206"/>
            <a:ext cx="10515600" cy="1325563"/>
          </a:xfrm>
        </p:spPr>
        <p:txBody>
          <a:bodyPr/>
          <a:lstStyle/>
          <a:p>
            <a:pPr algn="ctr"/>
            <a:r>
              <a:rPr lang="it-IT" b="1" dirty="0"/>
              <a:t>L’idea che permette il funzionamento</a:t>
            </a:r>
            <a:endParaRPr lang="en-GB" dirty="0"/>
          </a:p>
        </p:txBody>
      </p:sp>
      <p:sp>
        <p:nvSpPr>
          <p:cNvPr id="3" name="Segnaposto contenuto 2">
            <a:extLst>
              <a:ext uri="{FF2B5EF4-FFF2-40B4-BE49-F238E27FC236}">
                <a16:creationId xmlns:a16="http://schemas.microsoft.com/office/drawing/2014/main" id="{11233C64-18BC-B2CC-43B1-EAEFD1F2F228}"/>
              </a:ext>
            </a:extLst>
          </p:cNvPr>
          <p:cNvSpPr>
            <a:spLocks noGrp="1"/>
          </p:cNvSpPr>
          <p:nvPr>
            <p:ph idx="1"/>
          </p:nvPr>
        </p:nvSpPr>
        <p:spPr>
          <a:xfrm>
            <a:off x="838200" y="1215851"/>
            <a:ext cx="10515600" cy="5496448"/>
          </a:xfrm>
        </p:spPr>
        <p:txBody>
          <a:bodyPr>
            <a:normAutofit lnSpcReduction="10000"/>
          </a:bodyPr>
          <a:lstStyle/>
          <a:p>
            <a:r>
              <a:rPr lang="it-IT" dirty="0"/>
              <a:t>L’utilizzo dei </a:t>
            </a:r>
            <a:r>
              <a:rPr lang="it-IT" dirty="0" err="1"/>
              <a:t>message</a:t>
            </a:r>
            <a:r>
              <a:rPr lang="it-IT" dirty="0"/>
              <a:t> counters permette di individuare un clone alla ricezione di un messaggio con contatore minore di quello posseduto</a:t>
            </a:r>
          </a:p>
          <a:p>
            <a:r>
              <a:rPr lang="it-IT" dirty="0"/>
              <a:t>Il vincolo di accettazione ‘‘≥</a:t>
            </a:r>
            <a:r>
              <a:rPr lang="en-GB" dirty="0"/>
              <a:t>’’</a:t>
            </a:r>
            <a:r>
              <a:rPr lang="en-GB" b="0" i="0" dirty="0">
                <a:effectLst/>
              </a:rPr>
              <a:t> </a:t>
            </a:r>
            <a:r>
              <a:rPr lang="en-GB" b="0" i="0" dirty="0" err="1">
                <a:effectLst/>
              </a:rPr>
              <a:t>permette</a:t>
            </a:r>
            <a:r>
              <a:rPr lang="en-GB" b="0" i="0" dirty="0">
                <a:effectLst/>
              </a:rPr>
              <a:t> di </a:t>
            </a:r>
            <a:r>
              <a:rPr lang="en-GB" b="0" i="0" dirty="0" err="1">
                <a:effectLst/>
              </a:rPr>
              <a:t>tollerare</a:t>
            </a:r>
            <a:r>
              <a:rPr lang="en-GB" b="0" i="0" dirty="0">
                <a:effectLst/>
              </a:rPr>
              <a:t> le </a:t>
            </a:r>
            <a:r>
              <a:rPr lang="en-GB" b="0" i="0" dirty="0" err="1">
                <a:effectLst/>
              </a:rPr>
              <a:t>perdita</a:t>
            </a:r>
            <a:r>
              <a:rPr lang="en-GB" b="0" i="0" dirty="0">
                <a:effectLst/>
              </a:rPr>
              <a:t> del </a:t>
            </a:r>
            <a:r>
              <a:rPr lang="en-GB" b="0" i="0" dirty="0" err="1">
                <a:effectLst/>
              </a:rPr>
              <a:t>singolo</a:t>
            </a:r>
            <a:r>
              <a:rPr lang="en-GB" b="0" i="0" dirty="0">
                <a:effectLst/>
              </a:rPr>
              <a:t> </a:t>
            </a:r>
            <a:r>
              <a:rPr lang="en-GB" b="0" i="0" dirty="0" err="1">
                <a:effectLst/>
              </a:rPr>
              <a:t>stato</a:t>
            </a:r>
            <a:endParaRPr lang="en-GB" b="0" i="0" dirty="0">
              <a:effectLst/>
            </a:endParaRPr>
          </a:p>
          <a:p>
            <a:r>
              <a:rPr lang="en-GB" dirty="0"/>
              <a:t>Il MAC </a:t>
            </a:r>
            <a:r>
              <a:rPr lang="en-GB" dirty="0" err="1"/>
              <a:t>permette</a:t>
            </a:r>
            <a:r>
              <a:rPr lang="en-GB" dirty="0"/>
              <a:t> di </a:t>
            </a:r>
            <a:r>
              <a:rPr lang="en-GB" dirty="0" err="1"/>
              <a:t>gestire</a:t>
            </a:r>
            <a:r>
              <a:rPr lang="en-GB" dirty="0"/>
              <a:t> </a:t>
            </a:r>
            <a:r>
              <a:rPr lang="en-GB" dirty="0" err="1"/>
              <a:t>i</a:t>
            </a:r>
            <a:r>
              <a:rPr lang="en-GB" dirty="0"/>
              <a:t> </a:t>
            </a:r>
            <a:r>
              <a:rPr lang="en-GB" dirty="0" err="1"/>
              <a:t>casi</a:t>
            </a:r>
            <a:r>
              <a:rPr lang="en-GB" dirty="0"/>
              <a:t> di Perdita </a:t>
            </a:r>
            <a:r>
              <a:rPr lang="en-GB" dirty="0" err="1"/>
              <a:t>totale</a:t>
            </a:r>
            <a:r>
              <a:rPr lang="en-GB" dirty="0"/>
              <a:t> </a:t>
            </a:r>
            <a:r>
              <a:rPr lang="en-GB" dirty="0" err="1"/>
              <a:t>dello</a:t>
            </a:r>
            <a:r>
              <a:rPr lang="en-GB" dirty="0"/>
              <a:t> </a:t>
            </a:r>
            <a:r>
              <a:rPr lang="en-GB" dirty="0" err="1"/>
              <a:t>stato</a:t>
            </a:r>
            <a:r>
              <a:rPr lang="en-GB" dirty="0"/>
              <a:t>.</a:t>
            </a:r>
          </a:p>
          <a:p>
            <a:r>
              <a:rPr lang="it-IT" dirty="0"/>
              <a:t>Nel momento in cui avviene l’individuazione da clone con il contatore la sessione viene terminata.</a:t>
            </a:r>
          </a:p>
          <a:p>
            <a:r>
              <a:rPr lang="it-IT" dirty="0"/>
              <a:t>Nel momento in cui il clone sostiene di essere vittima di una perdita totale dello stato la sessione viene terminata e ne viene inizializzata una nuova con esso. Nel momento in cui il device originale invia un messaggio con contatore corretto ma con un MAC vecchio viene individuato il clone.</a:t>
            </a:r>
          </a:p>
          <a:p>
            <a:r>
              <a:rPr lang="it-IT" dirty="0"/>
              <a:t>Il clone e il dispositivo originale non devono essere sincronizzati</a:t>
            </a:r>
            <a:endParaRPr lang="en-GB" dirty="0"/>
          </a:p>
        </p:txBody>
      </p:sp>
    </p:spTree>
    <p:extLst>
      <p:ext uri="{BB962C8B-B14F-4D97-AF65-F5344CB8AC3E}">
        <p14:creationId xmlns:p14="http://schemas.microsoft.com/office/powerpoint/2010/main" val="15613916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Immagine 35">
            <a:extLst>
              <a:ext uri="{FF2B5EF4-FFF2-40B4-BE49-F238E27FC236}">
                <a16:creationId xmlns:a16="http://schemas.microsoft.com/office/drawing/2014/main" id="{DD1CF2A7-426B-5A28-E183-A616DF27AF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2045" y="4218170"/>
            <a:ext cx="838367" cy="670573"/>
          </a:xfrm>
          <a:prstGeom prst="rect">
            <a:avLst/>
          </a:prstGeom>
        </p:spPr>
      </p:pic>
      <p:sp>
        <p:nvSpPr>
          <p:cNvPr id="2" name="Titolo 1">
            <a:extLst>
              <a:ext uri="{FF2B5EF4-FFF2-40B4-BE49-F238E27FC236}">
                <a16:creationId xmlns:a16="http://schemas.microsoft.com/office/drawing/2014/main" id="{8CD13AB2-6313-D039-5928-B601378E59D3}"/>
              </a:ext>
            </a:extLst>
          </p:cNvPr>
          <p:cNvSpPr>
            <a:spLocks noGrp="1"/>
          </p:cNvSpPr>
          <p:nvPr>
            <p:ph type="title"/>
          </p:nvPr>
        </p:nvSpPr>
        <p:spPr>
          <a:xfrm>
            <a:off x="838200" y="103867"/>
            <a:ext cx="10515600" cy="1325563"/>
          </a:xfrm>
        </p:spPr>
        <p:txBody>
          <a:bodyPr/>
          <a:lstStyle/>
          <a:p>
            <a:pPr algn="ctr"/>
            <a:r>
              <a:rPr lang="it-IT" b="1" dirty="0"/>
              <a:t>Double-</a:t>
            </a:r>
            <a:r>
              <a:rPr lang="it-IT" b="1" dirty="0" err="1"/>
              <a:t>Ratchet</a:t>
            </a:r>
            <a:r>
              <a:rPr lang="it-IT" b="1" dirty="0"/>
              <a:t> con tolleranza (No clone)</a:t>
            </a:r>
            <a:endParaRPr lang="en-GB" b="1" dirty="0"/>
          </a:p>
        </p:txBody>
      </p:sp>
      <p:pic>
        <p:nvPicPr>
          <p:cNvPr id="4" name="Segnaposto contenuto 4">
            <a:extLst>
              <a:ext uri="{FF2B5EF4-FFF2-40B4-BE49-F238E27FC236}">
                <a16:creationId xmlns:a16="http://schemas.microsoft.com/office/drawing/2014/main" id="{F3983989-EC71-E881-84D6-23AEAAE1929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303396" y="1359907"/>
            <a:ext cx="3950758" cy="5087611"/>
          </a:xfrm>
          <a:prstGeom prst="rect">
            <a:avLst/>
          </a:prstGeom>
        </p:spPr>
      </p:pic>
      <p:pic>
        <p:nvPicPr>
          <p:cNvPr id="3" name="Immagine 2">
            <a:extLst>
              <a:ext uri="{FF2B5EF4-FFF2-40B4-BE49-F238E27FC236}">
                <a16:creationId xmlns:a16="http://schemas.microsoft.com/office/drawing/2014/main" id="{BBC631EE-07FB-FA18-935F-ED5D33078B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3689" y="2375452"/>
            <a:ext cx="838367" cy="670573"/>
          </a:xfrm>
          <a:prstGeom prst="rect">
            <a:avLst/>
          </a:prstGeom>
        </p:spPr>
      </p:pic>
      <p:pic>
        <p:nvPicPr>
          <p:cNvPr id="5" name="Immagine 4">
            <a:extLst>
              <a:ext uri="{FF2B5EF4-FFF2-40B4-BE49-F238E27FC236}">
                <a16:creationId xmlns:a16="http://schemas.microsoft.com/office/drawing/2014/main" id="{E8860430-1AF7-DDF3-B98E-9EFCE67EB2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3689" y="2832239"/>
            <a:ext cx="838367" cy="670573"/>
          </a:xfrm>
          <a:prstGeom prst="rect">
            <a:avLst/>
          </a:prstGeom>
        </p:spPr>
      </p:pic>
      <p:pic>
        <p:nvPicPr>
          <p:cNvPr id="7" name="Immagine 6">
            <a:extLst>
              <a:ext uri="{FF2B5EF4-FFF2-40B4-BE49-F238E27FC236}">
                <a16:creationId xmlns:a16="http://schemas.microsoft.com/office/drawing/2014/main" id="{8DF6E9EA-1B7A-5935-75CC-F0F4F9F34FB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840171" y="1271112"/>
            <a:ext cx="914400" cy="914400"/>
          </a:xfrm>
          <a:prstGeom prst="rect">
            <a:avLst/>
          </a:prstGeom>
        </p:spPr>
      </p:pic>
      <p:pic>
        <p:nvPicPr>
          <p:cNvPr id="10" name="Immagine 9">
            <a:extLst>
              <a:ext uri="{FF2B5EF4-FFF2-40B4-BE49-F238E27FC236}">
                <a16:creationId xmlns:a16="http://schemas.microsoft.com/office/drawing/2014/main" id="{B89B225B-1144-A05A-684E-E7B4CB296C2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083538" y="1271112"/>
            <a:ext cx="914400" cy="914400"/>
          </a:xfrm>
          <a:prstGeom prst="rect">
            <a:avLst/>
          </a:prstGeom>
        </p:spPr>
      </p:pic>
      <p:cxnSp>
        <p:nvCxnSpPr>
          <p:cNvPr id="12" name="Connettore 2 11">
            <a:extLst>
              <a:ext uri="{FF2B5EF4-FFF2-40B4-BE49-F238E27FC236}">
                <a16:creationId xmlns:a16="http://schemas.microsoft.com/office/drawing/2014/main" id="{90743A7B-2EFF-B9D4-A8D8-BB84F51C6B4A}"/>
              </a:ext>
            </a:extLst>
          </p:cNvPr>
          <p:cNvCxnSpPr>
            <a:cxnSpLocks/>
          </p:cNvCxnSpPr>
          <p:nvPr/>
        </p:nvCxnSpPr>
        <p:spPr>
          <a:xfrm flipH="1">
            <a:off x="2961399" y="1463168"/>
            <a:ext cx="9947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a:extLst>
              <a:ext uri="{FF2B5EF4-FFF2-40B4-BE49-F238E27FC236}">
                <a16:creationId xmlns:a16="http://schemas.microsoft.com/office/drawing/2014/main" id="{1CC821D6-34A1-CAA0-B6BD-04C83EEBA2F9}"/>
              </a:ext>
            </a:extLst>
          </p:cNvPr>
          <p:cNvCxnSpPr>
            <a:cxnSpLocks/>
          </p:cNvCxnSpPr>
          <p:nvPr/>
        </p:nvCxnSpPr>
        <p:spPr>
          <a:xfrm>
            <a:off x="2961399" y="2037621"/>
            <a:ext cx="10148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asellaDiTesto 13">
            <a:extLst>
              <a:ext uri="{FF2B5EF4-FFF2-40B4-BE49-F238E27FC236}">
                <a16:creationId xmlns:a16="http://schemas.microsoft.com/office/drawing/2014/main" id="{BB8527E3-4C60-BE07-D657-F5D025997578}"/>
              </a:ext>
            </a:extLst>
          </p:cNvPr>
          <p:cNvSpPr txBox="1"/>
          <p:nvPr/>
        </p:nvSpPr>
        <p:spPr>
          <a:xfrm>
            <a:off x="1951959" y="2166645"/>
            <a:ext cx="690824" cy="369332"/>
          </a:xfrm>
          <a:prstGeom prst="rect">
            <a:avLst/>
          </a:prstGeom>
          <a:noFill/>
        </p:spPr>
        <p:txBody>
          <a:bodyPr wrap="square">
            <a:spAutoFit/>
          </a:bodyPr>
          <a:lstStyle/>
          <a:p>
            <a:r>
              <a:rPr lang="it-IT" dirty="0"/>
              <a:t>Alice </a:t>
            </a:r>
            <a:endParaRPr lang="en-GB" dirty="0"/>
          </a:p>
        </p:txBody>
      </p:sp>
      <p:sp>
        <p:nvSpPr>
          <p:cNvPr id="16" name="CasellaDiTesto 15">
            <a:extLst>
              <a:ext uri="{FF2B5EF4-FFF2-40B4-BE49-F238E27FC236}">
                <a16:creationId xmlns:a16="http://schemas.microsoft.com/office/drawing/2014/main" id="{62A124BE-7262-7B40-BBFE-D0D639A289F4}"/>
              </a:ext>
            </a:extLst>
          </p:cNvPr>
          <p:cNvSpPr txBox="1"/>
          <p:nvPr/>
        </p:nvSpPr>
        <p:spPr>
          <a:xfrm>
            <a:off x="4249828" y="2166645"/>
            <a:ext cx="560467" cy="369332"/>
          </a:xfrm>
          <a:prstGeom prst="rect">
            <a:avLst/>
          </a:prstGeom>
          <a:noFill/>
        </p:spPr>
        <p:txBody>
          <a:bodyPr wrap="square">
            <a:spAutoFit/>
          </a:bodyPr>
          <a:lstStyle/>
          <a:p>
            <a:r>
              <a:rPr lang="it-IT" dirty="0"/>
              <a:t>Bob </a:t>
            </a:r>
            <a:endParaRPr lang="en-GB" dirty="0"/>
          </a:p>
        </p:txBody>
      </p:sp>
      <p:pic>
        <p:nvPicPr>
          <p:cNvPr id="20" name="Immagine 19">
            <a:extLst>
              <a:ext uri="{FF2B5EF4-FFF2-40B4-BE49-F238E27FC236}">
                <a16:creationId xmlns:a16="http://schemas.microsoft.com/office/drawing/2014/main" id="{A8F627F1-F152-B0D7-8A3C-2DFA86B3774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19654" y="1504184"/>
            <a:ext cx="478275" cy="478275"/>
          </a:xfrm>
          <a:prstGeom prst="rect">
            <a:avLst/>
          </a:prstGeom>
        </p:spPr>
      </p:pic>
      <p:pic>
        <p:nvPicPr>
          <p:cNvPr id="22" name="Immagine 21">
            <a:extLst>
              <a:ext uri="{FF2B5EF4-FFF2-40B4-BE49-F238E27FC236}">
                <a16:creationId xmlns:a16="http://schemas.microsoft.com/office/drawing/2014/main" id="{6B55E65F-1643-C392-4F98-1B59F0561B96}"/>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827594" y="2884147"/>
            <a:ext cx="914400" cy="914400"/>
          </a:xfrm>
          <a:prstGeom prst="rect">
            <a:avLst/>
          </a:prstGeom>
        </p:spPr>
      </p:pic>
      <p:pic>
        <p:nvPicPr>
          <p:cNvPr id="26" name="Immagine 25">
            <a:extLst>
              <a:ext uri="{FF2B5EF4-FFF2-40B4-BE49-F238E27FC236}">
                <a16:creationId xmlns:a16="http://schemas.microsoft.com/office/drawing/2014/main" id="{3F31999B-B0B9-7C91-67F3-45D6B631988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070961" y="2884147"/>
            <a:ext cx="914400" cy="914400"/>
          </a:xfrm>
          <a:prstGeom prst="rect">
            <a:avLst/>
          </a:prstGeom>
        </p:spPr>
      </p:pic>
      <p:cxnSp>
        <p:nvCxnSpPr>
          <p:cNvPr id="29" name="Connettore 2 28">
            <a:extLst>
              <a:ext uri="{FF2B5EF4-FFF2-40B4-BE49-F238E27FC236}">
                <a16:creationId xmlns:a16="http://schemas.microsoft.com/office/drawing/2014/main" id="{7D61EC53-C6C1-9D54-B11E-9066CACAB272}"/>
              </a:ext>
            </a:extLst>
          </p:cNvPr>
          <p:cNvCxnSpPr>
            <a:cxnSpLocks/>
          </p:cNvCxnSpPr>
          <p:nvPr/>
        </p:nvCxnSpPr>
        <p:spPr>
          <a:xfrm flipH="1">
            <a:off x="2937381" y="3410715"/>
            <a:ext cx="9947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CasellaDiTesto 30">
            <a:extLst>
              <a:ext uri="{FF2B5EF4-FFF2-40B4-BE49-F238E27FC236}">
                <a16:creationId xmlns:a16="http://schemas.microsoft.com/office/drawing/2014/main" id="{3FF4396A-4A89-7E50-DF77-47DDEC17C52F}"/>
              </a:ext>
            </a:extLst>
          </p:cNvPr>
          <p:cNvSpPr txBox="1"/>
          <p:nvPr/>
        </p:nvSpPr>
        <p:spPr>
          <a:xfrm>
            <a:off x="1939382" y="3779680"/>
            <a:ext cx="690824" cy="369332"/>
          </a:xfrm>
          <a:prstGeom prst="rect">
            <a:avLst/>
          </a:prstGeom>
          <a:noFill/>
        </p:spPr>
        <p:txBody>
          <a:bodyPr wrap="square">
            <a:spAutoFit/>
          </a:bodyPr>
          <a:lstStyle/>
          <a:p>
            <a:r>
              <a:rPr lang="it-IT" dirty="0"/>
              <a:t>Alice </a:t>
            </a:r>
            <a:endParaRPr lang="en-GB" dirty="0"/>
          </a:p>
        </p:txBody>
      </p:sp>
      <p:sp>
        <p:nvSpPr>
          <p:cNvPr id="35" name="CasellaDiTesto 34">
            <a:extLst>
              <a:ext uri="{FF2B5EF4-FFF2-40B4-BE49-F238E27FC236}">
                <a16:creationId xmlns:a16="http://schemas.microsoft.com/office/drawing/2014/main" id="{BDC968B7-D016-0A47-B0A1-F90F5FDB6293}"/>
              </a:ext>
            </a:extLst>
          </p:cNvPr>
          <p:cNvSpPr txBox="1"/>
          <p:nvPr/>
        </p:nvSpPr>
        <p:spPr>
          <a:xfrm>
            <a:off x="4237251" y="3779680"/>
            <a:ext cx="560467" cy="369332"/>
          </a:xfrm>
          <a:prstGeom prst="rect">
            <a:avLst/>
          </a:prstGeom>
          <a:noFill/>
        </p:spPr>
        <p:txBody>
          <a:bodyPr wrap="square">
            <a:spAutoFit/>
          </a:bodyPr>
          <a:lstStyle/>
          <a:p>
            <a:r>
              <a:rPr lang="it-IT" dirty="0"/>
              <a:t>Bob </a:t>
            </a:r>
            <a:endParaRPr lang="en-GB" dirty="0"/>
          </a:p>
        </p:txBody>
      </p:sp>
      <p:sp>
        <p:nvSpPr>
          <p:cNvPr id="6" name="CasellaDiTesto 5">
            <a:extLst>
              <a:ext uri="{FF2B5EF4-FFF2-40B4-BE49-F238E27FC236}">
                <a16:creationId xmlns:a16="http://schemas.microsoft.com/office/drawing/2014/main" id="{8734BABD-91B8-8F1D-4034-BC7D7E3A28EC}"/>
              </a:ext>
            </a:extLst>
          </p:cNvPr>
          <p:cNvSpPr txBox="1"/>
          <p:nvPr/>
        </p:nvSpPr>
        <p:spPr>
          <a:xfrm>
            <a:off x="4967861" y="2844361"/>
            <a:ext cx="273558" cy="369332"/>
          </a:xfrm>
          <a:prstGeom prst="rect">
            <a:avLst/>
          </a:prstGeom>
          <a:noFill/>
        </p:spPr>
        <p:txBody>
          <a:bodyPr wrap="square">
            <a:spAutoFit/>
          </a:bodyPr>
          <a:lstStyle/>
          <a:p>
            <a:r>
              <a:rPr lang="it-IT" dirty="0">
                <a:solidFill>
                  <a:srgbClr val="FF0000"/>
                </a:solidFill>
              </a:rPr>
              <a:t>5</a:t>
            </a:r>
            <a:endParaRPr lang="en-GB" dirty="0">
              <a:solidFill>
                <a:srgbClr val="FF0000"/>
              </a:solidFill>
            </a:endParaRPr>
          </a:p>
        </p:txBody>
      </p:sp>
      <p:sp>
        <p:nvSpPr>
          <p:cNvPr id="8" name="CasellaDiTesto 7">
            <a:extLst>
              <a:ext uri="{FF2B5EF4-FFF2-40B4-BE49-F238E27FC236}">
                <a16:creationId xmlns:a16="http://schemas.microsoft.com/office/drawing/2014/main" id="{1CE802F7-F011-D69B-B42D-A80C6588A87D}"/>
              </a:ext>
            </a:extLst>
          </p:cNvPr>
          <p:cNvSpPr txBox="1"/>
          <p:nvPr/>
        </p:nvSpPr>
        <p:spPr>
          <a:xfrm>
            <a:off x="1566178" y="3535728"/>
            <a:ext cx="273558" cy="369332"/>
          </a:xfrm>
          <a:prstGeom prst="rect">
            <a:avLst/>
          </a:prstGeom>
          <a:noFill/>
        </p:spPr>
        <p:txBody>
          <a:bodyPr wrap="square">
            <a:spAutoFit/>
          </a:bodyPr>
          <a:lstStyle/>
          <a:p>
            <a:r>
              <a:rPr lang="it-IT" dirty="0">
                <a:solidFill>
                  <a:srgbClr val="FF0000"/>
                </a:solidFill>
              </a:rPr>
              <a:t>5</a:t>
            </a:r>
            <a:endParaRPr lang="en-GB" dirty="0">
              <a:solidFill>
                <a:srgbClr val="FF0000"/>
              </a:solidFill>
            </a:endParaRPr>
          </a:p>
        </p:txBody>
      </p:sp>
      <p:sp>
        <p:nvSpPr>
          <p:cNvPr id="11" name="CasellaDiTesto 10">
            <a:extLst>
              <a:ext uri="{FF2B5EF4-FFF2-40B4-BE49-F238E27FC236}">
                <a16:creationId xmlns:a16="http://schemas.microsoft.com/office/drawing/2014/main" id="{5C593199-09DC-137A-10D8-CBEBC5856DD4}"/>
              </a:ext>
            </a:extLst>
          </p:cNvPr>
          <p:cNvSpPr txBox="1"/>
          <p:nvPr/>
        </p:nvSpPr>
        <p:spPr>
          <a:xfrm>
            <a:off x="5183718" y="2844361"/>
            <a:ext cx="2206715" cy="646331"/>
          </a:xfrm>
          <a:prstGeom prst="rect">
            <a:avLst/>
          </a:prstGeom>
          <a:noFill/>
        </p:spPr>
        <p:txBody>
          <a:bodyPr wrap="square">
            <a:spAutoFit/>
          </a:bodyPr>
          <a:lstStyle/>
          <a:p>
            <a:pPr algn="ctr"/>
            <a:r>
              <a:rPr lang="en-GB" sz="1800" dirty="0"/>
              <a:t>❌ </a:t>
            </a:r>
            <a:r>
              <a:rPr lang="en-GB" sz="1800" dirty="0" err="1"/>
              <a:t>Errore</a:t>
            </a:r>
            <a:r>
              <a:rPr lang="en-GB" sz="1800" dirty="0"/>
              <a:t>. Perdita </a:t>
            </a:r>
            <a:r>
              <a:rPr lang="en-GB" sz="1800" dirty="0" err="1"/>
              <a:t>parziale</a:t>
            </a:r>
            <a:r>
              <a:rPr lang="en-GB" sz="1800" dirty="0"/>
              <a:t> </a:t>
            </a:r>
            <a:r>
              <a:rPr lang="en-GB" sz="1800" dirty="0" err="1"/>
              <a:t>dello</a:t>
            </a:r>
            <a:r>
              <a:rPr lang="en-GB" sz="1800" dirty="0"/>
              <a:t> </a:t>
            </a:r>
            <a:r>
              <a:rPr lang="en-GB" sz="1800" dirty="0" err="1"/>
              <a:t>stato</a:t>
            </a:r>
            <a:endParaRPr lang="en-GB" dirty="0"/>
          </a:p>
        </p:txBody>
      </p:sp>
      <p:sp>
        <p:nvSpPr>
          <p:cNvPr id="18" name="CasellaDiTesto 17">
            <a:extLst>
              <a:ext uri="{FF2B5EF4-FFF2-40B4-BE49-F238E27FC236}">
                <a16:creationId xmlns:a16="http://schemas.microsoft.com/office/drawing/2014/main" id="{D3C343D9-38AF-7F1C-CE46-0325B844B2D7}"/>
              </a:ext>
            </a:extLst>
          </p:cNvPr>
          <p:cNvSpPr txBox="1"/>
          <p:nvPr/>
        </p:nvSpPr>
        <p:spPr>
          <a:xfrm>
            <a:off x="838200" y="3526909"/>
            <a:ext cx="991780" cy="369332"/>
          </a:xfrm>
          <a:prstGeom prst="rect">
            <a:avLst/>
          </a:prstGeom>
          <a:noFill/>
        </p:spPr>
        <p:txBody>
          <a:bodyPr wrap="square">
            <a:spAutoFit/>
          </a:bodyPr>
          <a:lstStyle/>
          <a:p>
            <a:r>
              <a:rPr lang="en-GB" sz="1800" dirty="0"/>
              <a:t>✔️ Ok</a:t>
            </a:r>
            <a:endParaRPr lang="en-GB" dirty="0"/>
          </a:p>
        </p:txBody>
      </p:sp>
      <p:pic>
        <p:nvPicPr>
          <p:cNvPr id="19" name="Immagine 18">
            <a:extLst>
              <a:ext uri="{FF2B5EF4-FFF2-40B4-BE49-F238E27FC236}">
                <a16:creationId xmlns:a16="http://schemas.microsoft.com/office/drawing/2014/main" id="{A489DDD6-0E7E-046E-9099-C37FB54D5AA5}"/>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852345" y="4295155"/>
            <a:ext cx="914400" cy="914400"/>
          </a:xfrm>
          <a:prstGeom prst="rect">
            <a:avLst/>
          </a:prstGeom>
        </p:spPr>
      </p:pic>
      <p:pic>
        <p:nvPicPr>
          <p:cNvPr id="21" name="Immagine 20">
            <a:extLst>
              <a:ext uri="{FF2B5EF4-FFF2-40B4-BE49-F238E27FC236}">
                <a16:creationId xmlns:a16="http://schemas.microsoft.com/office/drawing/2014/main" id="{ED4E895E-17D3-087B-D577-7CA1593E3A6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095712" y="4295155"/>
            <a:ext cx="914400" cy="914400"/>
          </a:xfrm>
          <a:prstGeom prst="rect">
            <a:avLst/>
          </a:prstGeom>
        </p:spPr>
      </p:pic>
      <p:cxnSp>
        <p:nvCxnSpPr>
          <p:cNvPr id="23" name="Connettore 2 22">
            <a:extLst>
              <a:ext uri="{FF2B5EF4-FFF2-40B4-BE49-F238E27FC236}">
                <a16:creationId xmlns:a16="http://schemas.microsoft.com/office/drawing/2014/main" id="{ADC5A2F6-4F19-5415-58CD-73AD0D6E6263}"/>
              </a:ext>
            </a:extLst>
          </p:cNvPr>
          <p:cNvCxnSpPr>
            <a:cxnSpLocks/>
          </p:cNvCxnSpPr>
          <p:nvPr/>
        </p:nvCxnSpPr>
        <p:spPr>
          <a:xfrm flipH="1">
            <a:off x="2932555" y="4811539"/>
            <a:ext cx="9947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CasellaDiTesto 24">
            <a:extLst>
              <a:ext uri="{FF2B5EF4-FFF2-40B4-BE49-F238E27FC236}">
                <a16:creationId xmlns:a16="http://schemas.microsoft.com/office/drawing/2014/main" id="{04D5FD30-3F98-F2EE-8C37-EA964EBD329E}"/>
              </a:ext>
            </a:extLst>
          </p:cNvPr>
          <p:cNvSpPr txBox="1"/>
          <p:nvPr/>
        </p:nvSpPr>
        <p:spPr>
          <a:xfrm>
            <a:off x="1964133" y="5190688"/>
            <a:ext cx="690824" cy="369332"/>
          </a:xfrm>
          <a:prstGeom prst="rect">
            <a:avLst/>
          </a:prstGeom>
          <a:noFill/>
        </p:spPr>
        <p:txBody>
          <a:bodyPr wrap="square">
            <a:spAutoFit/>
          </a:bodyPr>
          <a:lstStyle/>
          <a:p>
            <a:r>
              <a:rPr lang="it-IT" dirty="0"/>
              <a:t>Alice </a:t>
            </a:r>
            <a:endParaRPr lang="en-GB" dirty="0"/>
          </a:p>
        </p:txBody>
      </p:sp>
      <p:sp>
        <p:nvSpPr>
          <p:cNvPr id="27" name="CasellaDiTesto 26">
            <a:extLst>
              <a:ext uri="{FF2B5EF4-FFF2-40B4-BE49-F238E27FC236}">
                <a16:creationId xmlns:a16="http://schemas.microsoft.com/office/drawing/2014/main" id="{280B0592-163D-4381-48E6-4637380F40BE}"/>
              </a:ext>
            </a:extLst>
          </p:cNvPr>
          <p:cNvSpPr txBox="1"/>
          <p:nvPr/>
        </p:nvSpPr>
        <p:spPr>
          <a:xfrm>
            <a:off x="4262002" y="5190688"/>
            <a:ext cx="560467" cy="369332"/>
          </a:xfrm>
          <a:prstGeom prst="rect">
            <a:avLst/>
          </a:prstGeom>
          <a:noFill/>
        </p:spPr>
        <p:txBody>
          <a:bodyPr wrap="square">
            <a:spAutoFit/>
          </a:bodyPr>
          <a:lstStyle/>
          <a:p>
            <a:r>
              <a:rPr lang="it-IT" dirty="0"/>
              <a:t>Bob </a:t>
            </a:r>
            <a:endParaRPr lang="en-GB" dirty="0"/>
          </a:p>
        </p:txBody>
      </p:sp>
      <p:sp>
        <p:nvSpPr>
          <p:cNvPr id="28" name="CasellaDiTesto 27">
            <a:extLst>
              <a:ext uri="{FF2B5EF4-FFF2-40B4-BE49-F238E27FC236}">
                <a16:creationId xmlns:a16="http://schemas.microsoft.com/office/drawing/2014/main" id="{597F0A62-8404-47A7-E965-DACD41CA9D15}"/>
              </a:ext>
            </a:extLst>
          </p:cNvPr>
          <p:cNvSpPr txBox="1"/>
          <p:nvPr/>
        </p:nvSpPr>
        <p:spPr>
          <a:xfrm>
            <a:off x="4992612" y="4255369"/>
            <a:ext cx="273558" cy="369332"/>
          </a:xfrm>
          <a:prstGeom prst="rect">
            <a:avLst/>
          </a:prstGeom>
          <a:noFill/>
        </p:spPr>
        <p:txBody>
          <a:bodyPr wrap="square">
            <a:spAutoFit/>
          </a:bodyPr>
          <a:lstStyle/>
          <a:p>
            <a:r>
              <a:rPr lang="it-IT" dirty="0">
                <a:solidFill>
                  <a:srgbClr val="FF0000"/>
                </a:solidFill>
              </a:rPr>
              <a:t>0</a:t>
            </a:r>
            <a:endParaRPr lang="en-GB" dirty="0">
              <a:solidFill>
                <a:srgbClr val="FF0000"/>
              </a:solidFill>
            </a:endParaRPr>
          </a:p>
        </p:txBody>
      </p:sp>
      <p:sp>
        <p:nvSpPr>
          <p:cNvPr id="32" name="CasellaDiTesto 31">
            <a:extLst>
              <a:ext uri="{FF2B5EF4-FFF2-40B4-BE49-F238E27FC236}">
                <a16:creationId xmlns:a16="http://schemas.microsoft.com/office/drawing/2014/main" id="{4673BF1C-368F-7DA2-0407-01A94350E2FF}"/>
              </a:ext>
            </a:extLst>
          </p:cNvPr>
          <p:cNvSpPr txBox="1"/>
          <p:nvPr/>
        </p:nvSpPr>
        <p:spPr>
          <a:xfrm>
            <a:off x="1590929" y="4946736"/>
            <a:ext cx="273558" cy="369332"/>
          </a:xfrm>
          <a:prstGeom prst="rect">
            <a:avLst/>
          </a:prstGeom>
          <a:noFill/>
        </p:spPr>
        <p:txBody>
          <a:bodyPr wrap="square">
            <a:spAutoFit/>
          </a:bodyPr>
          <a:lstStyle/>
          <a:p>
            <a:r>
              <a:rPr lang="it-IT" dirty="0">
                <a:solidFill>
                  <a:srgbClr val="FF0000"/>
                </a:solidFill>
              </a:rPr>
              <a:t>5</a:t>
            </a:r>
            <a:endParaRPr lang="en-GB" dirty="0">
              <a:solidFill>
                <a:srgbClr val="FF0000"/>
              </a:solidFill>
            </a:endParaRPr>
          </a:p>
        </p:txBody>
      </p:sp>
      <p:sp>
        <p:nvSpPr>
          <p:cNvPr id="33" name="CasellaDiTesto 32">
            <a:extLst>
              <a:ext uri="{FF2B5EF4-FFF2-40B4-BE49-F238E27FC236}">
                <a16:creationId xmlns:a16="http://schemas.microsoft.com/office/drawing/2014/main" id="{31389A7A-8050-3258-7CCD-32E7DF0473A7}"/>
              </a:ext>
            </a:extLst>
          </p:cNvPr>
          <p:cNvSpPr txBox="1"/>
          <p:nvPr/>
        </p:nvSpPr>
        <p:spPr>
          <a:xfrm>
            <a:off x="5208469" y="4255369"/>
            <a:ext cx="2161064" cy="646331"/>
          </a:xfrm>
          <a:prstGeom prst="rect">
            <a:avLst/>
          </a:prstGeom>
          <a:noFill/>
        </p:spPr>
        <p:txBody>
          <a:bodyPr wrap="square">
            <a:spAutoFit/>
          </a:bodyPr>
          <a:lstStyle/>
          <a:p>
            <a:pPr algn="ctr"/>
            <a:r>
              <a:rPr lang="en-GB" sz="1800" dirty="0"/>
              <a:t>❌ </a:t>
            </a:r>
            <a:r>
              <a:rPr lang="en-GB" sz="1800" dirty="0" err="1"/>
              <a:t>Errore</a:t>
            </a:r>
            <a:r>
              <a:rPr lang="en-GB" sz="1800" dirty="0"/>
              <a:t>. Perdita </a:t>
            </a:r>
            <a:r>
              <a:rPr lang="en-GB" sz="1800" dirty="0" err="1"/>
              <a:t>totale</a:t>
            </a:r>
            <a:r>
              <a:rPr lang="en-GB" sz="1800" dirty="0"/>
              <a:t> </a:t>
            </a:r>
            <a:r>
              <a:rPr lang="en-GB" sz="1800" dirty="0" err="1"/>
              <a:t>dello</a:t>
            </a:r>
            <a:r>
              <a:rPr lang="en-GB" sz="1800" dirty="0"/>
              <a:t> </a:t>
            </a:r>
            <a:r>
              <a:rPr lang="en-GB" sz="1800" dirty="0" err="1"/>
              <a:t>stato</a:t>
            </a:r>
            <a:endParaRPr lang="en-GB" dirty="0"/>
          </a:p>
        </p:txBody>
      </p:sp>
      <p:sp>
        <p:nvSpPr>
          <p:cNvPr id="37" name="CasellaDiTesto 36">
            <a:extLst>
              <a:ext uri="{FF2B5EF4-FFF2-40B4-BE49-F238E27FC236}">
                <a16:creationId xmlns:a16="http://schemas.microsoft.com/office/drawing/2014/main" id="{B7AE9A72-CC5C-4008-F1E4-69FA6B15FEDA}"/>
              </a:ext>
            </a:extLst>
          </p:cNvPr>
          <p:cNvSpPr txBox="1"/>
          <p:nvPr/>
        </p:nvSpPr>
        <p:spPr>
          <a:xfrm>
            <a:off x="534728" y="4933164"/>
            <a:ext cx="1187259" cy="369332"/>
          </a:xfrm>
          <a:prstGeom prst="rect">
            <a:avLst/>
          </a:prstGeom>
          <a:noFill/>
        </p:spPr>
        <p:txBody>
          <a:bodyPr wrap="square">
            <a:spAutoFit/>
          </a:bodyPr>
          <a:lstStyle/>
          <a:p>
            <a:r>
              <a:rPr lang="en-GB" sz="1800" dirty="0"/>
              <a:t>❌ </a:t>
            </a:r>
            <a:r>
              <a:rPr lang="en-GB" sz="1800" dirty="0" err="1"/>
              <a:t>Errore</a:t>
            </a:r>
            <a:endParaRPr lang="en-GB" dirty="0"/>
          </a:p>
        </p:txBody>
      </p:sp>
      <p:pic>
        <p:nvPicPr>
          <p:cNvPr id="38" name="Immagine 37">
            <a:extLst>
              <a:ext uri="{FF2B5EF4-FFF2-40B4-BE49-F238E27FC236}">
                <a16:creationId xmlns:a16="http://schemas.microsoft.com/office/drawing/2014/main" id="{83D677DA-D5B9-EB69-9A06-FB2C9F635A6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852345" y="5693256"/>
            <a:ext cx="914400" cy="914400"/>
          </a:xfrm>
          <a:prstGeom prst="rect">
            <a:avLst/>
          </a:prstGeom>
        </p:spPr>
      </p:pic>
      <p:pic>
        <p:nvPicPr>
          <p:cNvPr id="39" name="Immagine 38">
            <a:extLst>
              <a:ext uri="{FF2B5EF4-FFF2-40B4-BE49-F238E27FC236}">
                <a16:creationId xmlns:a16="http://schemas.microsoft.com/office/drawing/2014/main" id="{0321813E-FF2D-9EFC-C5A7-6DA45D3D342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095712" y="5693256"/>
            <a:ext cx="914400" cy="914400"/>
          </a:xfrm>
          <a:prstGeom prst="rect">
            <a:avLst/>
          </a:prstGeom>
        </p:spPr>
      </p:pic>
      <p:cxnSp>
        <p:nvCxnSpPr>
          <p:cNvPr id="40" name="Connettore 2 39">
            <a:extLst>
              <a:ext uri="{FF2B5EF4-FFF2-40B4-BE49-F238E27FC236}">
                <a16:creationId xmlns:a16="http://schemas.microsoft.com/office/drawing/2014/main" id="{FCB8936C-DBC3-52A5-D081-6A5C79F17882}"/>
              </a:ext>
            </a:extLst>
          </p:cNvPr>
          <p:cNvCxnSpPr/>
          <p:nvPr/>
        </p:nvCxnSpPr>
        <p:spPr>
          <a:xfrm flipH="1">
            <a:off x="2973573" y="5885312"/>
            <a:ext cx="9947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ttore 2 40">
            <a:extLst>
              <a:ext uri="{FF2B5EF4-FFF2-40B4-BE49-F238E27FC236}">
                <a16:creationId xmlns:a16="http://schemas.microsoft.com/office/drawing/2014/main" id="{C6D48455-0781-F222-3A22-05E9B287B1BB}"/>
              </a:ext>
            </a:extLst>
          </p:cNvPr>
          <p:cNvCxnSpPr/>
          <p:nvPr/>
        </p:nvCxnSpPr>
        <p:spPr>
          <a:xfrm>
            <a:off x="2953476" y="6360517"/>
            <a:ext cx="10148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9" name="Immagine 48">
            <a:extLst>
              <a:ext uri="{FF2B5EF4-FFF2-40B4-BE49-F238E27FC236}">
                <a16:creationId xmlns:a16="http://schemas.microsoft.com/office/drawing/2014/main" id="{AD1CAF34-C394-0282-0B03-B43895E4F1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31828" y="5876327"/>
            <a:ext cx="478275" cy="478275"/>
          </a:xfrm>
          <a:prstGeom prst="rect">
            <a:avLst/>
          </a:prstGeom>
        </p:spPr>
      </p:pic>
      <p:sp>
        <p:nvSpPr>
          <p:cNvPr id="50" name="CasellaDiTesto 49">
            <a:extLst>
              <a:ext uri="{FF2B5EF4-FFF2-40B4-BE49-F238E27FC236}">
                <a16:creationId xmlns:a16="http://schemas.microsoft.com/office/drawing/2014/main" id="{FDB0FBCE-541A-D06B-9EFB-52829EB24941}"/>
              </a:ext>
            </a:extLst>
          </p:cNvPr>
          <p:cNvSpPr txBox="1"/>
          <p:nvPr/>
        </p:nvSpPr>
        <p:spPr>
          <a:xfrm>
            <a:off x="1968787" y="6556226"/>
            <a:ext cx="690824" cy="369332"/>
          </a:xfrm>
          <a:prstGeom prst="rect">
            <a:avLst/>
          </a:prstGeom>
          <a:noFill/>
        </p:spPr>
        <p:txBody>
          <a:bodyPr wrap="square">
            <a:spAutoFit/>
          </a:bodyPr>
          <a:lstStyle/>
          <a:p>
            <a:r>
              <a:rPr lang="it-IT" dirty="0"/>
              <a:t>Alice </a:t>
            </a:r>
            <a:endParaRPr lang="en-GB" dirty="0"/>
          </a:p>
        </p:txBody>
      </p:sp>
      <p:sp>
        <p:nvSpPr>
          <p:cNvPr id="51" name="CasellaDiTesto 50">
            <a:extLst>
              <a:ext uri="{FF2B5EF4-FFF2-40B4-BE49-F238E27FC236}">
                <a16:creationId xmlns:a16="http://schemas.microsoft.com/office/drawing/2014/main" id="{23241C46-EB13-99ED-B471-CBF4EF0CFB97}"/>
              </a:ext>
            </a:extLst>
          </p:cNvPr>
          <p:cNvSpPr txBox="1"/>
          <p:nvPr/>
        </p:nvSpPr>
        <p:spPr>
          <a:xfrm>
            <a:off x="4266656" y="6556226"/>
            <a:ext cx="560467" cy="369332"/>
          </a:xfrm>
          <a:prstGeom prst="rect">
            <a:avLst/>
          </a:prstGeom>
          <a:noFill/>
        </p:spPr>
        <p:txBody>
          <a:bodyPr wrap="square">
            <a:spAutoFit/>
          </a:bodyPr>
          <a:lstStyle/>
          <a:p>
            <a:r>
              <a:rPr lang="it-IT" dirty="0"/>
              <a:t>Bob </a:t>
            </a:r>
            <a:endParaRPr lang="en-GB" dirty="0"/>
          </a:p>
        </p:txBody>
      </p:sp>
      <p:sp>
        <p:nvSpPr>
          <p:cNvPr id="53" name="CasellaDiTesto 52">
            <a:extLst>
              <a:ext uri="{FF2B5EF4-FFF2-40B4-BE49-F238E27FC236}">
                <a16:creationId xmlns:a16="http://schemas.microsoft.com/office/drawing/2014/main" id="{9C850A61-6EA3-AB0A-D0CD-EAB3C8A7A340}"/>
              </a:ext>
            </a:extLst>
          </p:cNvPr>
          <p:cNvSpPr txBox="1"/>
          <p:nvPr/>
        </p:nvSpPr>
        <p:spPr>
          <a:xfrm>
            <a:off x="5349752" y="5930798"/>
            <a:ext cx="1732057" cy="369332"/>
          </a:xfrm>
          <a:prstGeom prst="rect">
            <a:avLst/>
          </a:prstGeom>
          <a:noFill/>
        </p:spPr>
        <p:txBody>
          <a:bodyPr wrap="square">
            <a:spAutoFit/>
          </a:bodyPr>
          <a:lstStyle/>
          <a:p>
            <a:r>
              <a:rPr lang="it-IT" dirty="0"/>
              <a:t>Nuova sessione</a:t>
            </a:r>
            <a:endParaRPr lang="en-GB" dirty="0"/>
          </a:p>
        </p:txBody>
      </p:sp>
    </p:spTree>
    <p:extLst>
      <p:ext uri="{BB962C8B-B14F-4D97-AF65-F5344CB8AC3E}">
        <p14:creationId xmlns:p14="http://schemas.microsoft.com/office/powerpoint/2010/main" val="16844891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par>
                                <p:cTn id="31" presetID="10"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par>
                                <p:cTn id="34" presetID="10"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par>
                                <p:cTn id="43" presetID="10" presetClass="entr" presetSubtype="0" fill="hold" nodeType="with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500"/>
                                        <p:tgtEl>
                                          <p:spTgt spid="5"/>
                                        </p:tgtEl>
                                      </p:cBhvr>
                                    </p:animEffect>
                                  </p:childTnLst>
                                </p:cTn>
                              </p:par>
                              <p:par>
                                <p:cTn id="46" presetID="1" presetClass="entr" presetSubtype="0" fill="hold" grpId="0" nodeType="withEffect">
                                  <p:stCondLst>
                                    <p:cond delay="0"/>
                                  </p:stCondLst>
                                  <p:childTnLst>
                                    <p:set>
                                      <p:cBhvr>
                                        <p:cTn id="47" dur="1" fill="hold">
                                          <p:stCondLst>
                                            <p:cond delay="0"/>
                                          </p:stCondLst>
                                        </p:cTn>
                                        <p:tgtEl>
                                          <p:spTgt spid="6"/>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fade">
                                      <p:cBhvr>
                                        <p:cTn id="54" dur="500"/>
                                        <p:tgtEl>
                                          <p:spTgt spid="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childTnLst>
                                </p:cTn>
                              </p:par>
                              <p:par>
                                <p:cTn id="68" presetID="10" presetClass="entr" presetSubtype="0" fill="hold" nodeType="with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fade">
                                      <p:cBhvr>
                                        <p:cTn id="70" dur="500"/>
                                        <p:tgtEl>
                                          <p:spTgt spid="23"/>
                                        </p:tgtEl>
                                      </p:cBhvr>
                                    </p:animEffect>
                                  </p:childTnLst>
                                </p:cTn>
                              </p:par>
                              <p:par>
                                <p:cTn id="71" presetID="10" presetClass="entr" presetSubtype="0" fill="hold" nodeType="with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500"/>
                                        <p:tgtEl>
                                          <p:spTgt spid="1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500"/>
                                        <p:tgtEl>
                                          <p:spTgt spid="25"/>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fade">
                                      <p:cBhvr>
                                        <p:cTn id="84" dur="500"/>
                                        <p:tgtEl>
                                          <p:spTgt spid="28"/>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fade">
                                      <p:cBhvr>
                                        <p:cTn id="87" dur="500"/>
                                        <p:tgtEl>
                                          <p:spTgt spid="32"/>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fade">
                                      <p:cBhvr>
                                        <p:cTn id="90" dur="500"/>
                                        <p:tgtEl>
                                          <p:spTgt spid="33"/>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fade">
                                      <p:cBhvr>
                                        <p:cTn id="95" dur="500"/>
                                        <p:tgtEl>
                                          <p:spTgt spid="36"/>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7"/>
                                        </p:tgtEl>
                                        <p:attrNameLst>
                                          <p:attrName>style.visibility</p:attrName>
                                        </p:attrNameLst>
                                      </p:cBhvr>
                                      <p:to>
                                        <p:strVal val="visible"/>
                                      </p:to>
                                    </p:set>
                                    <p:animEffect transition="in" filter="fade">
                                      <p:cBhvr>
                                        <p:cTn id="98" dur="500"/>
                                        <p:tgtEl>
                                          <p:spTgt spid="37"/>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fade">
                                      <p:cBhvr>
                                        <p:cTn id="103" dur="500"/>
                                        <p:tgtEl>
                                          <p:spTgt spid="39"/>
                                        </p:tgtEl>
                                      </p:cBhvr>
                                    </p:animEffect>
                                  </p:childTnLst>
                                </p:cTn>
                              </p:par>
                              <p:par>
                                <p:cTn id="104" presetID="10" presetClass="entr" presetSubtype="0" fill="hold" nodeType="withEffect">
                                  <p:stCondLst>
                                    <p:cond delay="0"/>
                                  </p:stCondLst>
                                  <p:childTnLst>
                                    <p:set>
                                      <p:cBhvr>
                                        <p:cTn id="105" dur="1" fill="hold">
                                          <p:stCondLst>
                                            <p:cond delay="0"/>
                                          </p:stCondLst>
                                        </p:cTn>
                                        <p:tgtEl>
                                          <p:spTgt spid="41"/>
                                        </p:tgtEl>
                                        <p:attrNameLst>
                                          <p:attrName>style.visibility</p:attrName>
                                        </p:attrNameLst>
                                      </p:cBhvr>
                                      <p:to>
                                        <p:strVal val="visible"/>
                                      </p:to>
                                    </p:set>
                                    <p:animEffect transition="in" filter="fade">
                                      <p:cBhvr>
                                        <p:cTn id="106" dur="500"/>
                                        <p:tgtEl>
                                          <p:spTgt spid="41"/>
                                        </p:tgtEl>
                                      </p:cBhvr>
                                    </p:animEffect>
                                  </p:childTnLst>
                                </p:cTn>
                              </p:par>
                              <p:par>
                                <p:cTn id="107" presetID="10" presetClass="entr" presetSubtype="0" fill="hold" nodeType="withEffect">
                                  <p:stCondLst>
                                    <p:cond delay="0"/>
                                  </p:stCondLst>
                                  <p:childTnLst>
                                    <p:set>
                                      <p:cBhvr>
                                        <p:cTn id="108" dur="1" fill="hold">
                                          <p:stCondLst>
                                            <p:cond delay="0"/>
                                          </p:stCondLst>
                                        </p:cTn>
                                        <p:tgtEl>
                                          <p:spTgt spid="40"/>
                                        </p:tgtEl>
                                        <p:attrNameLst>
                                          <p:attrName>style.visibility</p:attrName>
                                        </p:attrNameLst>
                                      </p:cBhvr>
                                      <p:to>
                                        <p:strVal val="visible"/>
                                      </p:to>
                                    </p:set>
                                    <p:animEffect transition="in" filter="fade">
                                      <p:cBhvr>
                                        <p:cTn id="109" dur="500"/>
                                        <p:tgtEl>
                                          <p:spTgt spid="40"/>
                                        </p:tgtEl>
                                      </p:cBhvr>
                                    </p:animEffect>
                                  </p:childTnLst>
                                </p:cTn>
                              </p:par>
                              <p:par>
                                <p:cTn id="110" presetID="10" presetClass="entr" presetSubtype="0" fill="hold" nodeType="withEffect">
                                  <p:stCondLst>
                                    <p:cond delay="0"/>
                                  </p:stCondLst>
                                  <p:childTnLst>
                                    <p:set>
                                      <p:cBhvr>
                                        <p:cTn id="111" dur="1" fill="hold">
                                          <p:stCondLst>
                                            <p:cond delay="0"/>
                                          </p:stCondLst>
                                        </p:cTn>
                                        <p:tgtEl>
                                          <p:spTgt spid="38"/>
                                        </p:tgtEl>
                                        <p:attrNameLst>
                                          <p:attrName>style.visibility</p:attrName>
                                        </p:attrNameLst>
                                      </p:cBhvr>
                                      <p:to>
                                        <p:strVal val="visible"/>
                                      </p:to>
                                    </p:set>
                                    <p:animEffect transition="in" filter="fade">
                                      <p:cBhvr>
                                        <p:cTn id="112" dur="500"/>
                                        <p:tgtEl>
                                          <p:spTgt spid="38"/>
                                        </p:tgtEl>
                                      </p:cBhvr>
                                    </p:animEffect>
                                  </p:childTnLst>
                                </p:cTn>
                              </p:par>
                              <p:par>
                                <p:cTn id="113" presetID="10" presetClass="entr" presetSubtype="0" fill="hold" nodeType="withEffect">
                                  <p:stCondLst>
                                    <p:cond delay="0"/>
                                  </p:stCondLst>
                                  <p:childTnLst>
                                    <p:set>
                                      <p:cBhvr>
                                        <p:cTn id="114" dur="1" fill="hold">
                                          <p:stCondLst>
                                            <p:cond delay="0"/>
                                          </p:stCondLst>
                                        </p:cTn>
                                        <p:tgtEl>
                                          <p:spTgt spid="49"/>
                                        </p:tgtEl>
                                        <p:attrNameLst>
                                          <p:attrName>style.visibility</p:attrName>
                                        </p:attrNameLst>
                                      </p:cBhvr>
                                      <p:to>
                                        <p:strVal val="visible"/>
                                      </p:to>
                                    </p:set>
                                    <p:animEffect transition="in" filter="fade">
                                      <p:cBhvr>
                                        <p:cTn id="115" dur="500"/>
                                        <p:tgtEl>
                                          <p:spTgt spid="49"/>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51"/>
                                        </p:tgtEl>
                                        <p:attrNameLst>
                                          <p:attrName>style.visibility</p:attrName>
                                        </p:attrNameLst>
                                      </p:cBhvr>
                                      <p:to>
                                        <p:strVal val="visible"/>
                                      </p:to>
                                    </p:set>
                                    <p:animEffect transition="in" filter="fade">
                                      <p:cBhvr>
                                        <p:cTn id="118" dur="500"/>
                                        <p:tgtEl>
                                          <p:spTgt spid="51"/>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50"/>
                                        </p:tgtEl>
                                        <p:attrNameLst>
                                          <p:attrName>style.visibility</p:attrName>
                                        </p:attrNameLst>
                                      </p:cBhvr>
                                      <p:to>
                                        <p:strVal val="visible"/>
                                      </p:to>
                                    </p:set>
                                    <p:animEffect transition="in" filter="fade">
                                      <p:cBhvr>
                                        <p:cTn id="121" dur="500"/>
                                        <p:tgtEl>
                                          <p:spTgt spid="50"/>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53"/>
                                        </p:tgtEl>
                                        <p:attrNameLst>
                                          <p:attrName>style.visibility</p:attrName>
                                        </p:attrNameLst>
                                      </p:cBhvr>
                                      <p:to>
                                        <p:strVal val="visible"/>
                                      </p:to>
                                    </p:set>
                                    <p:animEffect transition="in" filter="fade">
                                      <p:cBhvr>
                                        <p:cTn id="12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31" grpId="0"/>
      <p:bldP spid="35" grpId="0"/>
      <p:bldP spid="6" grpId="0"/>
      <p:bldP spid="8" grpId="0"/>
      <p:bldP spid="11" grpId="0"/>
      <p:bldP spid="18" grpId="0"/>
      <p:bldP spid="25" grpId="0"/>
      <p:bldP spid="27" grpId="0"/>
      <p:bldP spid="28" grpId="0"/>
      <p:bldP spid="32" grpId="0"/>
      <p:bldP spid="33" grpId="0"/>
      <p:bldP spid="37" grpId="0"/>
      <p:bldP spid="50" grpId="0"/>
      <p:bldP spid="51" grpId="0"/>
      <p:bldP spid="5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Immagine 42">
            <a:extLst>
              <a:ext uri="{FF2B5EF4-FFF2-40B4-BE49-F238E27FC236}">
                <a16:creationId xmlns:a16="http://schemas.microsoft.com/office/drawing/2014/main" id="{ABF4718D-1899-89D4-D470-529EFA403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6070" y="2945939"/>
            <a:ext cx="838367" cy="670573"/>
          </a:xfrm>
          <a:prstGeom prst="rect">
            <a:avLst/>
          </a:prstGeom>
        </p:spPr>
      </p:pic>
      <p:sp>
        <p:nvSpPr>
          <p:cNvPr id="2" name="Titolo 1">
            <a:extLst>
              <a:ext uri="{FF2B5EF4-FFF2-40B4-BE49-F238E27FC236}">
                <a16:creationId xmlns:a16="http://schemas.microsoft.com/office/drawing/2014/main" id="{8CD13AB2-6313-D039-5928-B601378E59D3}"/>
              </a:ext>
            </a:extLst>
          </p:cNvPr>
          <p:cNvSpPr>
            <a:spLocks noGrp="1"/>
          </p:cNvSpPr>
          <p:nvPr>
            <p:ph type="title"/>
          </p:nvPr>
        </p:nvSpPr>
        <p:spPr>
          <a:xfrm>
            <a:off x="838200" y="103867"/>
            <a:ext cx="10515600" cy="1325563"/>
          </a:xfrm>
        </p:spPr>
        <p:txBody>
          <a:bodyPr/>
          <a:lstStyle/>
          <a:p>
            <a:pPr algn="ctr"/>
            <a:r>
              <a:rPr lang="it-IT" b="1" dirty="0"/>
              <a:t>Double-</a:t>
            </a:r>
            <a:r>
              <a:rPr lang="it-IT" b="1" dirty="0" err="1"/>
              <a:t>Ratchet</a:t>
            </a:r>
            <a:r>
              <a:rPr lang="it-IT" b="1" dirty="0"/>
              <a:t> con tolleranza (Clone </a:t>
            </a:r>
            <a:r>
              <a:rPr lang="it-IT" b="1" dirty="0" err="1"/>
              <a:t>Pt</a:t>
            </a:r>
            <a:r>
              <a:rPr lang="it-IT" b="1" dirty="0"/>
              <a:t>. 1)</a:t>
            </a:r>
            <a:endParaRPr lang="en-GB" b="1" dirty="0"/>
          </a:p>
        </p:txBody>
      </p:sp>
      <p:pic>
        <p:nvPicPr>
          <p:cNvPr id="4" name="Segnaposto contenuto 4">
            <a:extLst>
              <a:ext uri="{FF2B5EF4-FFF2-40B4-BE49-F238E27FC236}">
                <a16:creationId xmlns:a16="http://schemas.microsoft.com/office/drawing/2014/main" id="{F3983989-EC71-E881-84D6-23AEAAE1929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840814" y="1399500"/>
            <a:ext cx="3950758" cy="5087611"/>
          </a:xfrm>
          <a:prstGeom prst="rect">
            <a:avLst/>
          </a:prstGeom>
        </p:spPr>
      </p:pic>
      <p:pic>
        <p:nvPicPr>
          <p:cNvPr id="8" name="Immagine 7">
            <a:extLst>
              <a:ext uri="{FF2B5EF4-FFF2-40B4-BE49-F238E27FC236}">
                <a16:creationId xmlns:a16="http://schemas.microsoft.com/office/drawing/2014/main" id="{743D7A22-FBB8-93C7-ECAC-5CA664F8830B}"/>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433267" y="2043854"/>
            <a:ext cx="914400" cy="914400"/>
          </a:xfrm>
          <a:prstGeom prst="rect">
            <a:avLst/>
          </a:prstGeom>
        </p:spPr>
      </p:pic>
      <p:pic>
        <p:nvPicPr>
          <p:cNvPr id="9" name="Immagine 8">
            <a:extLst>
              <a:ext uri="{FF2B5EF4-FFF2-40B4-BE49-F238E27FC236}">
                <a16:creationId xmlns:a16="http://schemas.microsoft.com/office/drawing/2014/main" id="{FFD4FF38-80F4-1DC0-141B-1E2CC2BCBEB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676634" y="2043854"/>
            <a:ext cx="914400" cy="914400"/>
          </a:xfrm>
          <a:prstGeom prst="rect">
            <a:avLst/>
          </a:prstGeom>
        </p:spPr>
      </p:pic>
      <p:cxnSp>
        <p:nvCxnSpPr>
          <p:cNvPr id="11" name="Connettore 2 10">
            <a:extLst>
              <a:ext uri="{FF2B5EF4-FFF2-40B4-BE49-F238E27FC236}">
                <a16:creationId xmlns:a16="http://schemas.microsoft.com/office/drawing/2014/main" id="{7C5D494A-8009-292D-EE52-FEE2A65E98E5}"/>
              </a:ext>
            </a:extLst>
          </p:cNvPr>
          <p:cNvCxnSpPr/>
          <p:nvPr/>
        </p:nvCxnSpPr>
        <p:spPr>
          <a:xfrm flipH="1">
            <a:off x="3514369" y="2145475"/>
            <a:ext cx="9947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a:extLst>
              <a:ext uri="{FF2B5EF4-FFF2-40B4-BE49-F238E27FC236}">
                <a16:creationId xmlns:a16="http://schemas.microsoft.com/office/drawing/2014/main" id="{0F51C1EF-E42D-C5D5-DBB6-8B612F1A0D0C}"/>
              </a:ext>
            </a:extLst>
          </p:cNvPr>
          <p:cNvCxnSpPr/>
          <p:nvPr/>
        </p:nvCxnSpPr>
        <p:spPr>
          <a:xfrm>
            <a:off x="3535233" y="2768472"/>
            <a:ext cx="10148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CasellaDiTesto 16">
            <a:extLst>
              <a:ext uri="{FF2B5EF4-FFF2-40B4-BE49-F238E27FC236}">
                <a16:creationId xmlns:a16="http://schemas.microsoft.com/office/drawing/2014/main" id="{510C7777-B0CB-59CA-D1ED-2AAB554EFFE4}"/>
              </a:ext>
            </a:extLst>
          </p:cNvPr>
          <p:cNvSpPr txBox="1"/>
          <p:nvPr/>
        </p:nvSpPr>
        <p:spPr>
          <a:xfrm>
            <a:off x="2545055" y="2939387"/>
            <a:ext cx="690824" cy="369332"/>
          </a:xfrm>
          <a:prstGeom prst="rect">
            <a:avLst/>
          </a:prstGeom>
          <a:noFill/>
        </p:spPr>
        <p:txBody>
          <a:bodyPr wrap="square">
            <a:spAutoFit/>
          </a:bodyPr>
          <a:lstStyle/>
          <a:p>
            <a:r>
              <a:rPr lang="it-IT" dirty="0"/>
              <a:t>Alice </a:t>
            </a:r>
            <a:endParaRPr lang="en-GB" dirty="0"/>
          </a:p>
        </p:txBody>
      </p:sp>
      <p:sp>
        <p:nvSpPr>
          <p:cNvPr id="18" name="CasellaDiTesto 17">
            <a:extLst>
              <a:ext uri="{FF2B5EF4-FFF2-40B4-BE49-F238E27FC236}">
                <a16:creationId xmlns:a16="http://schemas.microsoft.com/office/drawing/2014/main" id="{4CA8A0B1-B3C8-2993-7875-6C8122B561C4}"/>
              </a:ext>
            </a:extLst>
          </p:cNvPr>
          <p:cNvSpPr txBox="1"/>
          <p:nvPr/>
        </p:nvSpPr>
        <p:spPr>
          <a:xfrm>
            <a:off x="4842924" y="2939387"/>
            <a:ext cx="560467" cy="369332"/>
          </a:xfrm>
          <a:prstGeom prst="rect">
            <a:avLst/>
          </a:prstGeom>
          <a:noFill/>
        </p:spPr>
        <p:txBody>
          <a:bodyPr wrap="square">
            <a:spAutoFit/>
          </a:bodyPr>
          <a:lstStyle/>
          <a:p>
            <a:r>
              <a:rPr lang="it-IT" dirty="0"/>
              <a:t>Bob </a:t>
            </a:r>
            <a:endParaRPr lang="en-GB" dirty="0"/>
          </a:p>
        </p:txBody>
      </p:sp>
      <p:pic>
        <p:nvPicPr>
          <p:cNvPr id="19" name="Immagine 18">
            <a:extLst>
              <a:ext uri="{FF2B5EF4-FFF2-40B4-BE49-F238E27FC236}">
                <a16:creationId xmlns:a16="http://schemas.microsoft.com/office/drawing/2014/main" id="{A39794BA-DE75-6153-01AC-AE67CC07D04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702041" y="4907330"/>
            <a:ext cx="914400" cy="914400"/>
          </a:xfrm>
          <a:prstGeom prst="rect">
            <a:avLst/>
          </a:prstGeom>
        </p:spPr>
      </p:pic>
      <p:sp>
        <p:nvSpPr>
          <p:cNvPr id="21" name="CasellaDiTesto 20">
            <a:extLst>
              <a:ext uri="{FF2B5EF4-FFF2-40B4-BE49-F238E27FC236}">
                <a16:creationId xmlns:a16="http://schemas.microsoft.com/office/drawing/2014/main" id="{68C48962-A488-220D-7EED-FF8D49D3E577}"/>
              </a:ext>
            </a:extLst>
          </p:cNvPr>
          <p:cNvSpPr txBox="1"/>
          <p:nvPr/>
        </p:nvSpPr>
        <p:spPr>
          <a:xfrm>
            <a:off x="4585366" y="5821730"/>
            <a:ext cx="1253532" cy="369332"/>
          </a:xfrm>
          <a:prstGeom prst="rect">
            <a:avLst/>
          </a:prstGeom>
          <a:noFill/>
        </p:spPr>
        <p:txBody>
          <a:bodyPr wrap="square">
            <a:spAutoFit/>
          </a:bodyPr>
          <a:lstStyle/>
          <a:p>
            <a:r>
              <a:rPr lang="it-IT" dirty="0"/>
              <a:t>Clone Bob</a:t>
            </a:r>
            <a:endParaRPr lang="en-GB" dirty="0"/>
          </a:p>
        </p:txBody>
      </p:sp>
      <p:pic>
        <p:nvPicPr>
          <p:cNvPr id="23" name="Immagine 22">
            <a:extLst>
              <a:ext uri="{FF2B5EF4-FFF2-40B4-BE49-F238E27FC236}">
                <a16:creationId xmlns:a16="http://schemas.microsoft.com/office/drawing/2014/main" id="{E3560E6E-7375-2F40-7377-B18F458E604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444992" y="3486106"/>
            <a:ext cx="914400" cy="914400"/>
          </a:xfrm>
          <a:prstGeom prst="rect">
            <a:avLst/>
          </a:prstGeom>
        </p:spPr>
      </p:pic>
      <p:pic>
        <p:nvPicPr>
          <p:cNvPr id="24" name="Immagine 23">
            <a:extLst>
              <a:ext uri="{FF2B5EF4-FFF2-40B4-BE49-F238E27FC236}">
                <a16:creationId xmlns:a16="http://schemas.microsoft.com/office/drawing/2014/main" id="{22570B5B-4DEF-6871-4CEB-0D207E78F9C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688359" y="3486106"/>
            <a:ext cx="914400" cy="914400"/>
          </a:xfrm>
          <a:prstGeom prst="rect">
            <a:avLst/>
          </a:prstGeom>
        </p:spPr>
      </p:pic>
      <p:sp>
        <p:nvSpPr>
          <p:cNvPr id="27" name="CasellaDiTesto 26">
            <a:extLst>
              <a:ext uri="{FF2B5EF4-FFF2-40B4-BE49-F238E27FC236}">
                <a16:creationId xmlns:a16="http://schemas.microsoft.com/office/drawing/2014/main" id="{2D76E4AE-572D-BA5A-F228-ADEA828B4801}"/>
              </a:ext>
            </a:extLst>
          </p:cNvPr>
          <p:cNvSpPr txBox="1"/>
          <p:nvPr/>
        </p:nvSpPr>
        <p:spPr>
          <a:xfrm>
            <a:off x="2556780" y="4381639"/>
            <a:ext cx="690824" cy="369332"/>
          </a:xfrm>
          <a:prstGeom prst="rect">
            <a:avLst/>
          </a:prstGeom>
          <a:noFill/>
        </p:spPr>
        <p:txBody>
          <a:bodyPr wrap="square">
            <a:spAutoFit/>
          </a:bodyPr>
          <a:lstStyle/>
          <a:p>
            <a:r>
              <a:rPr lang="it-IT" dirty="0"/>
              <a:t>Alice </a:t>
            </a:r>
            <a:endParaRPr lang="en-GB" dirty="0"/>
          </a:p>
        </p:txBody>
      </p:sp>
      <p:sp>
        <p:nvSpPr>
          <p:cNvPr id="28" name="CasellaDiTesto 27">
            <a:extLst>
              <a:ext uri="{FF2B5EF4-FFF2-40B4-BE49-F238E27FC236}">
                <a16:creationId xmlns:a16="http://schemas.microsoft.com/office/drawing/2014/main" id="{5F87B3D0-1B2F-E980-1B93-2F13C7D79424}"/>
              </a:ext>
            </a:extLst>
          </p:cNvPr>
          <p:cNvSpPr txBox="1"/>
          <p:nvPr/>
        </p:nvSpPr>
        <p:spPr>
          <a:xfrm>
            <a:off x="4854649" y="4381639"/>
            <a:ext cx="560467" cy="369332"/>
          </a:xfrm>
          <a:prstGeom prst="rect">
            <a:avLst/>
          </a:prstGeom>
          <a:noFill/>
        </p:spPr>
        <p:txBody>
          <a:bodyPr wrap="square">
            <a:spAutoFit/>
          </a:bodyPr>
          <a:lstStyle/>
          <a:p>
            <a:r>
              <a:rPr lang="it-IT" dirty="0"/>
              <a:t>Bob </a:t>
            </a:r>
            <a:endParaRPr lang="en-GB" dirty="0"/>
          </a:p>
        </p:txBody>
      </p:sp>
      <p:sp>
        <p:nvSpPr>
          <p:cNvPr id="32" name="CasellaDiTesto 31">
            <a:extLst>
              <a:ext uri="{FF2B5EF4-FFF2-40B4-BE49-F238E27FC236}">
                <a16:creationId xmlns:a16="http://schemas.microsoft.com/office/drawing/2014/main" id="{599E6C20-6925-F3A1-F44A-19A86F85598D}"/>
              </a:ext>
            </a:extLst>
          </p:cNvPr>
          <p:cNvSpPr txBox="1"/>
          <p:nvPr/>
        </p:nvSpPr>
        <p:spPr>
          <a:xfrm>
            <a:off x="5616441" y="3403779"/>
            <a:ext cx="331039" cy="369332"/>
          </a:xfrm>
          <a:prstGeom prst="rect">
            <a:avLst/>
          </a:prstGeom>
          <a:noFill/>
        </p:spPr>
        <p:txBody>
          <a:bodyPr wrap="square">
            <a:spAutoFit/>
          </a:bodyPr>
          <a:lstStyle/>
          <a:p>
            <a:r>
              <a:rPr lang="it-IT" dirty="0">
                <a:solidFill>
                  <a:srgbClr val="FF0000"/>
                </a:solidFill>
              </a:rPr>
              <a:t>1</a:t>
            </a:r>
            <a:endParaRPr lang="en-GB" dirty="0">
              <a:solidFill>
                <a:srgbClr val="FF0000"/>
              </a:solidFill>
            </a:endParaRPr>
          </a:p>
        </p:txBody>
      </p:sp>
      <p:sp>
        <p:nvSpPr>
          <p:cNvPr id="34" name="CasellaDiTesto 33">
            <a:extLst>
              <a:ext uri="{FF2B5EF4-FFF2-40B4-BE49-F238E27FC236}">
                <a16:creationId xmlns:a16="http://schemas.microsoft.com/office/drawing/2014/main" id="{8629A213-FE27-5B6D-3CF6-8759D5F76ABD}"/>
              </a:ext>
            </a:extLst>
          </p:cNvPr>
          <p:cNvSpPr txBox="1"/>
          <p:nvPr/>
        </p:nvSpPr>
        <p:spPr>
          <a:xfrm>
            <a:off x="5616441" y="4907330"/>
            <a:ext cx="331039" cy="369332"/>
          </a:xfrm>
          <a:prstGeom prst="rect">
            <a:avLst/>
          </a:prstGeom>
          <a:noFill/>
        </p:spPr>
        <p:txBody>
          <a:bodyPr wrap="square">
            <a:spAutoFit/>
          </a:bodyPr>
          <a:lstStyle/>
          <a:p>
            <a:r>
              <a:rPr lang="it-IT" dirty="0">
                <a:solidFill>
                  <a:srgbClr val="FF0000"/>
                </a:solidFill>
              </a:rPr>
              <a:t>1</a:t>
            </a:r>
            <a:endParaRPr lang="en-GB" dirty="0">
              <a:solidFill>
                <a:srgbClr val="FF0000"/>
              </a:solidFill>
            </a:endParaRPr>
          </a:p>
        </p:txBody>
      </p:sp>
      <p:pic>
        <p:nvPicPr>
          <p:cNvPr id="37" name="Immagine 36">
            <a:extLst>
              <a:ext uri="{FF2B5EF4-FFF2-40B4-BE49-F238E27FC236}">
                <a16:creationId xmlns:a16="http://schemas.microsoft.com/office/drawing/2014/main" id="{7FE4F3B6-7579-6A35-284F-05FFA7F821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4932" y="4318179"/>
            <a:ext cx="838367" cy="670573"/>
          </a:xfrm>
          <a:prstGeom prst="rect">
            <a:avLst/>
          </a:prstGeom>
        </p:spPr>
      </p:pic>
      <p:cxnSp>
        <p:nvCxnSpPr>
          <p:cNvPr id="36" name="Connettore 2 35">
            <a:extLst>
              <a:ext uri="{FF2B5EF4-FFF2-40B4-BE49-F238E27FC236}">
                <a16:creationId xmlns:a16="http://schemas.microsoft.com/office/drawing/2014/main" id="{8416270E-31C2-E6D0-FB3C-B252865904BE}"/>
              </a:ext>
            </a:extLst>
          </p:cNvPr>
          <p:cNvCxnSpPr/>
          <p:nvPr/>
        </p:nvCxnSpPr>
        <p:spPr>
          <a:xfrm flipH="1" flipV="1">
            <a:off x="3534398" y="4566305"/>
            <a:ext cx="1014884" cy="633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8" name="Immagine 37">
            <a:extLst>
              <a:ext uri="{FF2B5EF4-FFF2-40B4-BE49-F238E27FC236}">
                <a16:creationId xmlns:a16="http://schemas.microsoft.com/office/drawing/2014/main" id="{7DC3056F-8A6C-D420-DA13-35B651402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6069" y="3392163"/>
            <a:ext cx="838367" cy="670573"/>
          </a:xfrm>
          <a:prstGeom prst="rect">
            <a:avLst/>
          </a:prstGeom>
        </p:spPr>
      </p:pic>
      <p:cxnSp>
        <p:nvCxnSpPr>
          <p:cNvPr id="25" name="Connettore 2 24">
            <a:extLst>
              <a:ext uri="{FF2B5EF4-FFF2-40B4-BE49-F238E27FC236}">
                <a16:creationId xmlns:a16="http://schemas.microsoft.com/office/drawing/2014/main" id="{4E5F2819-5216-06C4-B24E-AE6EF9EC8389}"/>
              </a:ext>
            </a:extLst>
          </p:cNvPr>
          <p:cNvCxnSpPr/>
          <p:nvPr/>
        </p:nvCxnSpPr>
        <p:spPr>
          <a:xfrm flipH="1">
            <a:off x="3514370" y="3960756"/>
            <a:ext cx="9947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ttangolo 39">
            <a:extLst>
              <a:ext uri="{FF2B5EF4-FFF2-40B4-BE49-F238E27FC236}">
                <a16:creationId xmlns:a16="http://schemas.microsoft.com/office/drawing/2014/main" id="{083147F2-2045-CAC0-C3D8-56544BC6E05D}"/>
              </a:ext>
            </a:extLst>
          </p:cNvPr>
          <p:cNvSpPr/>
          <p:nvPr/>
        </p:nvSpPr>
        <p:spPr>
          <a:xfrm>
            <a:off x="593743" y="3050646"/>
            <a:ext cx="341144" cy="5161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ttangolo 43">
            <a:extLst>
              <a:ext uri="{FF2B5EF4-FFF2-40B4-BE49-F238E27FC236}">
                <a16:creationId xmlns:a16="http://schemas.microsoft.com/office/drawing/2014/main" id="{C2E05270-9805-A2EC-822F-8395CD5604F1}"/>
              </a:ext>
            </a:extLst>
          </p:cNvPr>
          <p:cNvSpPr/>
          <p:nvPr/>
        </p:nvSpPr>
        <p:spPr>
          <a:xfrm>
            <a:off x="5674700" y="2922727"/>
            <a:ext cx="487230" cy="7719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5" name="CasellaDiTesto 44">
            <a:extLst>
              <a:ext uri="{FF2B5EF4-FFF2-40B4-BE49-F238E27FC236}">
                <a16:creationId xmlns:a16="http://schemas.microsoft.com/office/drawing/2014/main" id="{6E62DC32-498D-2C89-8D43-2012E7D1EE43}"/>
              </a:ext>
            </a:extLst>
          </p:cNvPr>
          <p:cNvSpPr txBox="1"/>
          <p:nvPr/>
        </p:nvSpPr>
        <p:spPr>
          <a:xfrm>
            <a:off x="5602759" y="3412866"/>
            <a:ext cx="273558" cy="369332"/>
          </a:xfrm>
          <a:prstGeom prst="rect">
            <a:avLst/>
          </a:prstGeom>
          <a:noFill/>
        </p:spPr>
        <p:txBody>
          <a:bodyPr wrap="square">
            <a:spAutoFit/>
          </a:bodyPr>
          <a:lstStyle/>
          <a:p>
            <a:r>
              <a:rPr lang="it-IT" dirty="0">
                <a:solidFill>
                  <a:srgbClr val="FF0000"/>
                </a:solidFill>
              </a:rPr>
              <a:t>5</a:t>
            </a:r>
            <a:endParaRPr lang="en-GB" dirty="0">
              <a:solidFill>
                <a:srgbClr val="FF0000"/>
              </a:solidFill>
            </a:endParaRPr>
          </a:p>
        </p:txBody>
      </p:sp>
      <p:sp>
        <p:nvSpPr>
          <p:cNvPr id="42" name="CasellaDiTesto 41">
            <a:extLst>
              <a:ext uri="{FF2B5EF4-FFF2-40B4-BE49-F238E27FC236}">
                <a16:creationId xmlns:a16="http://schemas.microsoft.com/office/drawing/2014/main" id="{50686EEB-0240-89EF-8D87-ABD8FDBFBFD6}"/>
              </a:ext>
            </a:extLst>
          </p:cNvPr>
          <p:cNvSpPr txBox="1"/>
          <p:nvPr/>
        </p:nvSpPr>
        <p:spPr>
          <a:xfrm>
            <a:off x="2150730" y="4129016"/>
            <a:ext cx="331039" cy="369332"/>
          </a:xfrm>
          <a:prstGeom prst="rect">
            <a:avLst/>
          </a:prstGeom>
          <a:noFill/>
        </p:spPr>
        <p:txBody>
          <a:bodyPr wrap="square">
            <a:spAutoFit/>
          </a:bodyPr>
          <a:lstStyle/>
          <a:p>
            <a:r>
              <a:rPr lang="it-IT" dirty="0">
                <a:solidFill>
                  <a:srgbClr val="FF0000"/>
                </a:solidFill>
              </a:rPr>
              <a:t>1</a:t>
            </a:r>
            <a:endParaRPr lang="en-GB" dirty="0">
              <a:solidFill>
                <a:srgbClr val="FF0000"/>
              </a:solidFill>
            </a:endParaRPr>
          </a:p>
        </p:txBody>
      </p:sp>
      <p:sp>
        <p:nvSpPr>
          <p:cNvPr id="48" name="Rettangolo 47">
            <a:extLst>
              <a:ext uri="{FF2B5EF4-FFF2-40B4-BE49-F238E27FC236}">
                <a16:creationId xmlns:a16="http://schemas.microsoft.com/office/drawing/2014/main" id="{7366DA42-0F08-1E1A-9F19-463FE90CFC09}"/>
              </a:ext>
            </a:extLst>
          </p:cNvPr>
          <p:cNvSpPr/>
          <p:nvPr/>
        </p:nvSpPr>
        <p:spPr>
          <a:xfrm>
            <a:off x="1879880" y="4169974"/>
            <a:ext cx="467371" cy="6170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CasellaDiTesto 48">
            <a:extLst>
              <a:ext uri="{FF2B5EF4-FFF2-40B4-BE49-F238E27FC236}">
                <a16:creationId xmlns:a16="http://schemas.microsoft.com/office/drawing/2014/main" id="{2E0E2710-5121-D0B6-0B3E-7FBCBE0888E1}"/>
              </a:ext>
            </a:extLst>
          </p:cNvPr>
          <p:cNvSpPr txBox="1"/>
          <p:nvPr/>
        </p:nvSpPr>
        <p:spPr>
          <a:xfrm>
            <a:off x="2168629" y="4117950"/>
            <a:ext cx="273558" cy="369332"/>
          </a:xfrm>
          <a:prstGeom prst="rect">
            <a:avLst/>
          </a:prstGeom>
          <a:noFill/>
        </p:spPr>
        <p:txBody>
          <a:bodyPr wrap="square">
            <a:spAutoFit/>
          </a:bodyPr>
          <a:lstStyle/>
          <a:p>
            <a:r>
              <a:rPr lang="it-IT" dirty="0">
                <a:solidFill>
                  <a:srgbClr val="FF0000"/>
                </a:solidFill>
              </a:rPr>
              <a:t>5</a:t>
            </a:r>
            <a:endParaRPr lang="en-GB" dirty="0">
              <a:solidFill>
                <a:srgbClr val="FF0000"/>
              </a:solidFill>
            </a:endParaRPr>
          </a:p>
        </p:txBody>
      </p:sp>
      <p:sp>
        <p:nvSpPr>
          <p:cNvPr id="5" name="CasellaDiTesto 4">
            <a:extLst>
              <a:ext uri="{FF2B5EF4-FFF2-40B4-BE49-F238E27FC236}">
                <a16:creationId xmlns:a16="http://schemas.microsoft.com/office/drawing/2014/main" id="{AF6DF5A8-A424-0148-F73F-C7A72B20A249}"/>
              </a:ext>
            </a:extLst>
          </p:cNvPr>
          <p:cNvSpPr txBox="1"/>
          <p:nvPr/>
        </p:nvSpPr>
        <p:spPr>
          <a:xfrm>
            <a:off x="5714789" y="4898243"/>
            <a:ext cx="2658390" cy="923330"/>
          </a:xfrm>
          <a:prstGeom prst="rect">
            <a:avLst/>
          </a:prstGeom>
          <a:noFill/>
        </p:spPr>
        <p:txBody>
          <a:bodyPr wrap="square">
            <a:spAutoFit/>
          </a:bodyPr>
          <a:lstStyle/>
          <a:p>
            <a:pPr algn="ctr"/>
            <a:r>
              <a:rPr lang="en-GB" sz="1800" dirty="0"/>
              <a:t>❌ </a:t>
            </a:r>
            <a:r>
              <a:rPr lang="en-GB" sz="1800" dirty="0" err="1"/>
              <a:t>Errore</a:t>
            </a:r>
            <a:r>
              <a:rPr lang="en-GB" sz="1800" dirty="0"/>
              <a:t>. Il clone </a:t>
            </a:r>
            <a:r>
              <a:rPr lang="en-GB" sz="1800" dirty="0" err="1"/>
              <a:t>sostiene</a:t>
            </a:r>
            <a:r>
              <a:rPr lang="en-GB" dirty="0"/>
              <a:t> di </a:t>
            </a:r>
            <a:r>
              <a:rPr lang="en-GB" dirty="0" err="1"/>
              <a:t>avere</a:t>
            </a:r>
            <a:r>
              <a:rPr lang="en-GB" sz="1800" dirty="0"/>
              <a:t> Perdita </a:t>
            </a:r>
            <a:r>
              <a:rPr lang="en-GB" sz="1800" dirty="0" err="1"/>
              <a:t>totale</a:t>
            </a:r>
            <a:r>
              <a:rPr lang="en-GB" sz="1800" dirty="0"/>
              <a:t> </a:t>
            </a:r>
            <a:r>
              <a:rPr lang="en-GB" sz="1800" dirty="0" err="1"/>
              <a:t>dello</a:t>
            </a:r>
            <a:r>
              <a:rPr lang="en-GB" sz="1800" dirty="0"/>
              <a:t> </a:t>
            </a:r>
            <a:r>
              <a:rPr lang="en-GB" sz="1800" dirty="0" err="1"/>
              <a:t>stato</a:t>
            </a:r>
            <a:endParaRPr lang="en-GB" dirty="0"/>
          </a:p>
        </p:txBody>
      </p:sp>
      <p:sp>
        <p:nvSpPr>
          <p:cNvPr id="7" name="CasellaDiTesto 6">
            <a:extLst>
              <a:ext uri="{FF2B5EF4-FFF2-40B4-BE49-F238E27FC236}">
                <a16:creationId xmlns:a16="http://schemas.microsoft.com/office/drawing/2014/main" id="{1587CBF3-C091-31C1-D7DA-6A953057C770}"/>
              </a:ext>
            </a:extLst>
          </p:cNvPr>
          <p:cNvSpPr txBox="1"/>
          <p:nvPr/>
        </p:nvSpPr>
        <p:spPr>
          <a:xfrm>
            <a:off x="-52879" y="4107317"/>
            <a:ext cx="2320934" cy="369332"/>
          </a:xfrm>
          <a:prstGeom prst="rect">
            <a:avLst/>
          </a:prstGeom>
          <a:noFill/>
        </p:spPr>
        <p:txBody>
          <a:bodyPr wrap="square">
            <a:spAutoFit/>
          </a:bodyPr>
          <a:lstStyle/>
          <a:p>
            <a:pPr algn="ctr"/>
            <a:r>
              <a:rPr lang="en-GB" sz="1800" dirty="0"/>
              <a:t>❌ </a:t>
            </a:r>
            <a:r>
              <a:rPr lang="en-GB" sz="1800" dirty="0" err="1"/>
              <a:t>Errore</a:t>
            </a:r>
            <a:r>
              <a:rPr lang="en-GB" sz="1800" dirty="0"/>
              <a:t> </a:t>
            </a:r>
            <a:r>
              <a:rPr lang="en-GB" sz="1800" dirty="0" err="1"/>
              <a:t>Msg</a:t>
            </a:r>
            <a:r>
              <a:rPr lang="en-GB" sz="1800" dirty="0"/>
              <a:t> count</a:t>
            </a:r>
            <a:endParaRPr lang="en-GB" dirty="0"/>
          </a:p>
        </p:txBody>
      </p:sp>
      <p:pic>
        <p:nvPicPr>
          <p:cNvPr id="3" name="Immagine 2">
            <a:extLst>
              <a:ext uri="{FF2B5EF4-FFF2-40B4-BE49-F238E27FC236}">
                <a16:creationId xmlns:a16="http://schemas.microsoft.com/office/drawing/2014/main" id="{F2B11906-D1A5-59F6-AB26-7DBD8318D9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73013" y="2218630"/>
            <a:ext cx="478275" cy="478275"/>
          </a:xfrm>
          <a:prstGeom prst="rect">
            <a:avLst/>
          </a:prstGeom>
        </p:spPr>
      </p:pic>
    </p:spTree>
    <p:extLst>
      <p:ext uri="{BB962C8B-B14F-4D97-AF65-F5344CB8AC3E}">
        <p14:creationId xmlns:p14="http://schemas.microsoft.com/office/powerpoint/2010/main" val="1037463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par>
                                <p:cTn id="40" presetID="10" presetClass="entr" presetSubtype="0" fill="hold"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par>
                                <p:cTn id="43" presetID="10" presetClass="entr" presetSubtype="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fade">
                                      <p:cBhvr>
                                        <p:cTn id="48" dur="500"/>
                                        <p:tgtEl>
                                          <p:spTgt spid="4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fade">
                                      <p:cBhvr>
                                        <p:cTn id="79" dur="500"/>
                                        <p:tgtEl>
                                          <p:spTgt spid="7"/>
                                        </p:tgtEl>
                                      </p:cBhvr>
                                    </p:animEffect>
                                  </p:childTnLst>
                                </p:cTn>
                              </p:par>
                              <p:par>
                                <p:cTn id="80" presetID="10" presetClass="entr" presetSubtype="0" fill="hold" nodeType="with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fade">
                                      <p:cBhvr>
                                        <p:cTn id="82" dur="500"/>
                                        <p:tgtEl>
                                          <p:spTgt spid="36"/>
                                        </p:tgtEl>
                                      </p:cBhvr>
                                    </p:animEffect>
                                  </p:childTnLst>
                                </p:cTn>
                              </p:par>
                              <p:par>
                                <p:cTn id="83" presetID="10" presetClass="entr" presetSubtype="0" fill="hold" nodeType="with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fade">
                                      <p:cBhvr>
                                        <p:cTn id="85" dur="500"/>
                                        <p:tgtEl>
                                          <p:spTgt spid="3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
                                        </p:tgtEl>
                                        <p:attrNameLst>
                                          <p:attrName>style.visibility</p:attrName>
                                        </p:attrNameLst>
                                      </p:cBhvr>
                                      <p:to>
                                        <p:strVal val="visible"/>
                                      </p:to>
                                    </p:set>
                                    <p:animEffect transition="in" filter="fade">
                                      <p:cBhvr>
                                        <p:cTn id="8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1" grpId="0"/>
      <p:bldP spid="27" grpId="0"/>
      <p:bldP spid="28" grpId="0"/>
      <p:bldP spid="32" grpId="0"/>
      <p:bldP spid="34" grpId="0"/>
      <p:bldP spid="44" grpId="0" animBg="1"/>
      <p:bldP spid="45" grpId="0"/>
      <p:bldP spid="42" grpId="0"/>
      <p:bldP spid="48" grpId="0" animBg="1"/>
      <p:bldP spid="49" grpId="0"/>
      <p:bldP spid="5"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D13AB2-6313-D039-5928-B601378E59D3}"/>
              </a:ext>
            </a:extLst>
          </p:cNvPr>
          <p:cNvSpPr>
            <a:spLocks noGrp="1"/>
          </p:cNvSpPr>
          <p:nvPr>
            <p:ph type="title"/>
          </p:nvPr>
        </p:nvSpPr>
        <p:spPr>
          <a:xfrm>
            <a:off x="838200" y="103867"/>
            <a:ext cx="10515600" cy="1325563"/>
          </a:xfrm>
        </p:spPr>
        <p:txBody>
          <a:bodyPr/>
          <a:lstStyle/>
          <a:p>
            <a:pPr algn="ctr"/>
            <a:r>
              <a:rPr lang="it-IT" b="1" dirty="0"/>
              <a:t>Double-</a:t>
            </a:r>
            <a:r>
              <a:rPr lang="it-IT" b="1" dirty="0" err="1"/>
              <a:t>Ratchet</a:t>
            </a:r>
            <a:r>
              <a:rPr lang="it-IT" b="1" dirty="0"/>
              <a:t> con tolleranza (Clone </a:t>
            </a:r>
            <a:r>
              <a:rPr lang="it-IT" b="1" dirty="0" err="1"/>
              <a:t>Pt</a:t>
            </a:r>
            <a:r>
              <a:rPr lang="it-IT" b="1" dirty="0"/>
              <a:t>. 2)</a:t>
            </a:r>
            <a:endParaRPr lang="en-GB" b="1" dirty="0"/>
          </a:p>
        </p:txBody>
      </p:sp>
      <p:pic>
        <p:nvPicPr>
          <p:cNvPr id="4" name="Segnaposto contenuto 4">
            <a:extLst>
              <a:ext uri="{FF2B5EF4-FFF2-40B4-BE49-F238E27FC236}">
                <a16:creationId xmlns:a16="http://schemas.microsoft.com/office/drawing/2014/main" id="{F3983989-EC71-E881-84D6-23AEAAE1929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03396" y="1359907"/>
            <a:ext cx="3950758" cy="5087611"/>
          </a:xfrm>
          <a:prstGeom prst="rect">
            <a:avLst/>
          </a:prstGeom>
        </p:spPr>
      </p:pic>
      <p:pic>
        <p:nvPicPr>
          <p:cNvPr id="8" name="Immagine 7">
            <a:extLst>
              <a:ext uri="{FF2B5EF4-FFF2-40B4-BE49-F238E27FC236}">
                <a16:creationId xmlns:a16="http://schemas.microsoft.com/office/drawing/2014/main" id="{743D7A22-FBB8-93C7-ECAC-5CA664F8830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433267" y="2043854"/>
            <a:ext cx="914400" cy="914400"/>
          </a:xfrm>
          <a:prstGeom prst="rect">
            <a:avLst/>
          </a:prstGeom>
        </p:spPr>
      </p:pic>
      <p:pic>
        <p:nvPicPr>
          <p:cNvPr id="9" name="Immagine 8">
            <a:extLst>
              <a:ext uri="{FF2B5EF4-FFF2-40B4-BE49-F238E27FC236}">
                <a16:creationId xmlns:a16="http://schemas.microsoft.com/office/drawing/2014/main" id="{FFD4FF38-80F4-1DC0-141B-1E2CC2BCBEB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676634" y="2043854"/>
            <a:ext cx="914400" cy="914400"/>
          </a:xfrm>
          <a:prstGeom prst="rect">
            <a:avLst/>
          </a:prstGeom>
        </p:spPr>
      </p:pic>
      <p:cxnSp>
        <p:nvCxnSpPr>
          <p:cNvPr id="11" name="Connettore 2 10">
            <a:extLst>
              <a:ext uri="{FF2B5EF4-FFF2-40B4-BE49-F238E27FC236}">
                <a16:creationId xmlns:a16="http://schemas.microsoft.com/office/drawing/2014/main" id="{7C5D494A-8009-292D-EE52-FEE2A65E98E5}"/>
              </a:ext>
            </a:extLst>
          </p:cNvPr>
          <p:cNvCxnSpPr/>
          <p:nvPr/>
        </p:nvCxnSpPr>
        <p:spPr>
          <a:xfrm flipH="1">
            <a:off x="3514370" y="2135427"/>
            <a:ext cx="9947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a:extLst>
              <a:ext uri="{FF2B5EF4-FFF2-40B4-BE49-F238E27FC236}">
                <a16:creationId xmlns:a16="http://schemas.microsoft.com/office/drawing/2014/main" id="{0F51C1EF-E42D-C5D5-DBB6-8B612F1A0D0C}"/>
              </a:ext>
            </a:extLst>
          </p:cNvPr>
          <p:cNvCxnSpPr/>
          <p:nvPr/>
        </p:nvCxnSpPr>
        <p:spPr>
          <a:xfrm>
            <a:off x="3534398" y="2798617"/>
            <a:ext cx="10148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CasellaDiTesto 16">
            <a:extLst>
              <a:ext uri="{FF2B5EF4-FFF2-40B4-BE49-F238E27FC236}">
                <a16:creationId xmlns:a16="http://schemas.microsoft.com/office/drawing/2014/main" id="{510C7777-B0CB-59CA-D1ED-2AAB554EFFE4}"/>
              </a:ext>
            </a:extLst>
          </p:cNvPr>
          <p:cNvSpPr txBox="1"/>
          <p:nvPr/>
        </p:nvSpPr>
        <p:spPr>
          <a:xfrm>
            <a:off x="2545055" y="2939387"/>
            <a:ext cx="690824" cy="369332"/>
          </a:xfrm>
          <a:prstGeom prst="rect">
            <a:avLst/>
          </a:prstGeom>
          <a:noFill/>
        </p:spPr>
        <p:txBody>
          <a:bodyPr wrap="square">
            <a:spAutoFit/>
          </a:bodyPr>
          <a:lstStyle/>
          <a:p>
            <a:r>
              <a:rPr lang="it-IT" dirty="0"/>
              <a:t>Alice </a:t>
            </a:r>
            <a:endParaRPr lang="en-GB" dirty="0"/>
          </a:p>
        </p:txBody>
      </p:sp>
      <p:sp>
        <p:nvSpPr>
          <p:cNvPr id="18" name="CasellaDiTesto 17">
            <a:extLst>
              <a:ext uri="{FF2B5EF4-FFF2-40B4-BE49-F238E27FC236}">
                <a16:creationId xmlns:a16="http://schemas.microsoft.com/office/drawing/2014/main" id="{4CA8A0B1-B3C8-2993-7875-6C8122B561C4}"/>
              </a:ext>
            </a:extLst>
          </p:cNvPr>
          <p:cNvSpPr txBox="1"/>
          <p:nvPr/>
        </p:nvSpPr>
        <p:spPr>
          <a:xfrm>
            <a:off x="4543205" y="2917831"/>
            <a:ext cx="1472621" cy="369332"/>
          </a:xfrm>
          <a:prstGeom prst="rect">
            <a:avLst/>
          </a:prstGeom>
          <a:noFill/>
        </p:spPr>
        <p:txBody>
          <a:bodyPr wrap="square">
            <a:spAutoFit/>
          </a:bodyPr>
          <a:lstStyle/>
          <a:p>
            <a:r>
              <a:rPr lang="it-IT" dirty="0"/>
              <a:t>Clone Bob </a:t>
            </a:r>
            <a:endParaRPr lang="en-GB" dirty="0"/>
          </a:p>
        </p:txBody>
      </p:sp>
      <p:pic>
        <p:nvPicPr>
          <p:cNvPr id="19" name="Immagine 18">
            <a:extLst>
              <a:ext uri="{FF2B5EF4-FFF2-40B4-BE49-F238E27FC236}">
                <a16:creationId xmlns:a16="http://schemas.microsoft.com/office/drawing/2014/main" id="{A39794BA-DE75-6153-01AC-AE67CC07D04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702041" y="4907330"/>
            <a:ext cx="914400" cy="914400"/>
          </a:xfrm>
          <a:prstGeom prst="rect">
            <a:avLst/>
          </a:prstGeom>
        </p:spPr>
      </p:pic>
      <p:sp>
        <p:nvSpPr>
          <p:cNvPr id="21" name="CasellaDiTesto 20">
            <a:extLst>
              <a:ext uri="{FF2B5EF4-FFF2-40B4-BE49-F238E27FC236}">
                <a16:creationId xmlns:a16="http://schemas.microsoft.com/office/drawing/2014/main" id="{68C48962-A488-220D-7EED-FF8D49D3E577}"/>
              </a:ext>
            </a:extLst>
          </p:cNvPr>
          <p:cNvSpPr txBox="1"/>
          <p:nvPr/>
        </p:nvSpPr>
        <p:spPr>
          <a:xfrm>
            <a:off x="4829018" y="5821730"/>
            <a:ext cx="609632" cy="369332"/>
          </a:xfrm>
          <a:prstGeom prst="rect">
            <a:avLst/>
          </a:prstGeom>
          <a:noFill/>
        </p:spPr>
        <p:txBody>
          <a:bodyPr wrap="square">
            <a:spAutoFit/>
          </a:bodyPr>
          <a:lstStyle/>
          <a:p>
            <a:r>
              <a:rPr lang="it-IT" dirty="0"/>
              <a:t>Bob</a:t>
            </a:r>
            <a:endParaRPr lang="en-GB" dirty="0"/>
          </a:p>
        </p:txBody>
      </p:sp>
      <p:pic>
        <p:nvPicPr>
          <p:cNvPr id="23" name="Immagine 22">
            <a:extLst>
              <a:ext uri="{FF2B5EF4-FFF2-40B4-BE49-F238E27FC236}">
                <a16:creationId xmlns:a16="http://schemas.microsoft.com/office/drawing/2014/main" id="{E3560E6E-7375-2F40-7377-B18F458E604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444992" y="3486106"/>
            <a:ext cx="914400" cy="914400"/>
          </a:xfrm>
          <a:prstGeom prst="rect">
            <a:avLst/>
          </a:prstGeom>
        </p:spPr>
      </p:pic>
      <p:pic>
        <p:nvPicPr>
          <p:cNvPr id="24" name="Immagine 23">
            <a:extLst>
              <a:ext uri="{FF2B5EF4-FFF2-40B4-BE49-F238E27FC236}">
                <a16:creationId xmlns:a16="http://schemas.microsoft.com/office/drawing/2014/main" id="{22570B5B-4DEF-6871-4CEB-0D207E78F9C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688359" y="3486106"/>
            <a:ext cx="914400" cy="914400"/>
          </a:xfrm>
          <a:prstGeom prst="rect">
            <a:avLst/>
          </a:prstGeom>
        </p:spPr>
      </p:pic>
      <p:sp>
        <p:nvSpPr>
          <p:cNvPr id="27" name="CasellaDiTesto 26">
            <a:extLst>
              <a:ext uri="{FF2B5EF4-FFF2-40B4-BE49-F238E27FC236}">
                <a16:creationId xmlns:a16="http://schemas.microsoft.com/office/drawing/2014/main" id="{2D76E4AE-572D-BA5A-F228-ADEA828B4801}"/>
              </a:ext>
            </a:extLst>
          </p:cNvPr>
          <p:cNvSpPr txBox="1"/>
          <p:nvPr/>
        </p:nvSpPr>
        <p:spPr>
          <a:xfrm>
            <a:off x="2556780" y="4381639"/>
            <a:ext cx="690824" cy="369332"/>
          </a:xfrm>
          <a:prstGeom prst="rect">
            <a:avLst/>
          </a:prstGeom>
          <a:noFill/>
        </p:spPr>
        <p:txBody>
          <a:bodyPr wrap="square">
            <a:spAutoFit/>
          </a:bodyPr>
          <a:lstStyle/>
          <a:p>
            <a:r>
              <a:rPr lang="it-IT" dirty="0"/>
              <a:t>Alice </a:t>
            </a:r>
            <a:endParaRPr lang="en-GB" dirty="0"/>
          </a:p>
        </p:txBody>
      </p:sp>
      <p:sp>
        <p:nvSpPr>
          <p:cNvPr id="28" name="CasellaDiTesto 27">
            <a:extLst>
              <a:ext uri="{FF2B5EF4-FFF2-40B4-BE49-F238E27FC236}">
                <a16:creationId xmlns:a16="http://schemas.microsoft.com/office/drawing/2014/main" id="{5F87B3D0-1B2F-E980-1B93-2F13C7D79424}"/>
              </a:ext>
            </a:extLst>
          </p:cNvPr>
          <p:cNvSpPr txBox="1"/>
          <p:nvPr/>
        </p:nvSpPr>
        <p:spPr>
          <a:xfrm>
            <a:off x="4586788" y="4339055"/>
            <a:ext cx="1283240" cy="369332"/>
          </a:xfrm>
          <a:prstGeom prst="rect">
            <a:avLst/>
          </a:prstGeom>
          <a:noFill/>
        </p:spPr>
        <p:txBody>
          <a:bodyPr wrap="square">
            <a:spAutoFit/>
          </a:bodyPr>
          <a:lstStyle/>
          <a:p>
            <a:r>
              <a:rPr lang="it-IT" dirty="0"/>
              <a:t>Clone Bob </a:t>
            </a:r>
            <a:endParaRPr lang="en-GB" dirty="0"/>
          </a:p>
        </p:txBody>
      </p:sp>
      <p:sp>
        <p:nvSpPr>
          <p:cNvPr id="32" name="CasellaDiTesto 31">
            <a:extLst>
              <a:ext uri="{FF2B5EF4-FFF2-40B4-BE49-F238E27FC236}">
                <a16:creationId xmlns:a16="http://schemas.microsoft.com/office/drawing/2014/main" id="{599E6C20-6925-F3A1-F44A-19A86F85598D}"/>
              </a:ext>
            </a:extLst>
          </p:cNvPr>
          <p:cNvSpPr txBox="1"/>
          <p:nvPr/>
        </p:nvSpPr>
        <p:spPr>
          <a:xfrm>
            <a:off x="5616441" y="3403779"/>
            <a:ext cx="331039" cy="369332"/>
          </a:xfrm>
          <a:prstGeom prst="rect">
            <a:avLst/>
          </a:prstGeom>
          <a:noFill/>
        </p:spPr>
        <p:txBody>
          <a:bodyPr wrap="square">
            <a:spAutoFit/>
          </a:bodyPr>
          <a:lstStyle/>
          <a:p>
            <a:r>
              <a:rPr lang="it-IT" dirty="0">
                <a:solidFill>
                  <a:srgbClr val="FF0000"/>
                </a:solidFill>
              </a:rPr>
              <a:t>1</a:t>
            </a:r>
            <a:endParaRPr lang="en-GB" dirty="0">
              <a:solidFill>
                <a:srgbClr val="FF0000"/>
              </a:solidFill>
            </a:endParaRPr>
          </a:p>
        </p:txBody>
      </p:sp>
      <p:sp>
        <p:nvSpPr>
          <p:cNvPr id="34" name="CasellaDiTesto 33">
            <a:extLst>
              <a:ext uri="{FF2B5EF4-FFF2-40B4-BE49-F238E27FC236}">
                <a16:creationId xmlns:a16="http://schemas.microsoft.com/office/drawing/2014/main" id="{8629A213-FE27-5B6D-3CF6-8759D5F76ABD}"/>
              </a:ext>
            </a:extLst>
          </p:cNvPr>
          <p:cNvSpPr txBox="1"/>
          <p:nvPr/>
        </p:nvSpPr>
        <p:spPr>
          <a:xfrm>
            <a:off x="5616441" y="4907330"/>
            <a:ext cx="331039" cy="369332"/>
          </a:xfrm>
          <a:prstGeom prst="rect">
            <a:avLst/>
          </a:prstGeom>
          <a:noFill/>
        </p:spPr>
        <p:txBody>
          <a:bodyPr wrap="square">
            <a:spAutoFit/>
          </a:bodyPr>
          <a:lstStyle/>
          <a:p>
            <a:r>
              <a:rPr lang="it-IT" dirty="0">
                <a:solidFill>
                  <a:srgbClr val="FF0000"/>
                </a:solidFill>
              </a:rPr>
              <a:t>5</a:t>
            </a:r>
            <a:endParaRPr lang="en-GB" dirty="0">
              <a:solidFill>
                <a:srgbClr val="FF0000"/>
              </a:solidFill>
            </a:endParaRPr>
          </a:p>
        </p:txBody>
      </p:sp>
      <p:pic>
        <p:nvPicPr>
          <p:cNvPr id="37" name="Immagine 36">
            <a:extLst>
              <a:ext uri="{FF2B5EF4-FFF2-40B4-BE49-F238E27FC236}">
                <a16:creationId xmlns:a16="http://schemas.microsoft.com/office/drawing/2014/main" id="{7FE4F3B6-7579-6A35-284F-05FFA7F821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4932" y="4318179"/>
            <a:ext cx="838367" cy="670573"/>
          </a:xfrm>
          <a:prstGeom prst="rect">
            <a:avLst/>
          </a:prstGeom>
        </p:spPr>
      </p:pic>
      <p:cxnSp>
        <p:nvCxnSpPr>
          <p:cNvPr id="36" name="Connettore 2 35">
            <a:extLst>
              <a:ext uri="{FF2B5EF4-FFF2-40B4-BE49-F238E27FC236}">
                <a16:creationId xmlns:a16="http://schemas.microsoft.com/office/drawing/2014/main" id="{8416270E-31C2-E6D0-FB3C-B252865904BE}"/>
              </a:ext>
            </a:extLst>
          </p:cNvPr>
          <p:cNvCxnSpPr/>
          <p:nvPr/>
        </p:nvCxnSpPr>
        <p:spPr>
          <a:xfrm flipH="1" flipV="1">
            <a:off x="3534398" y="4566305"/>
            <a:ext cx="1014884" cy="633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8" name="Immagine 37">
            <a:extLst>
              <a:ext uri="{FF2B5EF4-FFF2-40B4-BE49-F238E27FC236}">
                <a16:creationId xmlns:a16="http://schemas.microsoft.com/office/drawing/2014/main" id="{7DC3056F-8A6C-D420-DA13-35B6514021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16069" y="3392163"/>
            <a:ext cx="838367" cy="670573"/>
          </a:xfrm>
          <a:prstGeom prst="rect">
            <a:avLst/>
          </a:prstGeom>
        </p:spPr>
      </p:pic>
      <p:cxnSp>
        <p:nvCxnSpPr>
          <p:cNvPr id="25" name="Connettore 2 24">
            <a:extLst>
              <a:ext uri="{FF2B5EF4-FFF2-40B4-BE49-F238E27FC236}">
                <a16:creationId xmlns:a16="http://schemas.microsoft.com/office/drawing/2014/main" id="{4E5F2819-5216-06C4-B24E-AE6EF9EC8389}"/>
              </a:ext>
            </a:extLst>
          </p:cNvPr>
          <p:cNvCxnSpPr/>
          <p:nvPr/>
        </p:nvCxnSpPr>
        <p:spPr>
          <a:xfrm flipH="1">
            <a:off x="3514370" y="3960756"/>
            <a:ext cx="9947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ttangolo 39">
            <a:extLst>
              <a:ext uri="{FF2B5EF4-FFF2-40B4-BE49-F238E27FC236}">
                <a16:creationId xmlns:a16="http://schemas.microsoft.com/office/drawing/2014/main" id="{083147F2-2045-CAC0-C3D8-56544BC6E05D}"/>
              </a:ext>
            </a:extLst>
          </p:cNvPr>
          <p:cNvSpPr/>
          <p:nvPr/>
        </p:nvSpPr>
        <p:spPr>
          <a:xfrm>
            <a:off x="593743" y="3050646"/>
            <a:ext cx="341144" cy="5161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ttangolo 43">
            <a:extLst>
              <a:ext uri="{FF2B5EF4-FFF2-40B4-BE49-F238E27FC236}">
                <a16:creationId xmlns:a16="http://schemas.microsoft.com/office/drawing/2014/main" id="{C2E05270-9805-A2EC-822F-8395CD5604F1}"/>
              </a:ext>
            </a:extLst>
          </p:cNvPr>
          <p:cNvSpPr/>
          <p:nvPr/>
        </p:nvSpPr>
        <p:spPr>
          <a:xfrm>
            <a:off x="5674700" y="2922727"/>
            <a:ext cx="487230" cy="7719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5" name="CasellaDiTesto 44">
            <a:extLst>
              <a:ext uri="{FF2B5EF4-FFF2-40B4-BE49-F238E27FC236}">
                <a16:creationId xmlns:a16="http://schemas.microsoft.com/office/drawing/2014/main" id="{6E62DC32-498D-2C89-8D43-2012E7D1EE43}"/>
              </a:ext>
            </a:extLst>
          </p:cNvPr>
          <p:cNvSpPr txBox="1"/>
          <p:nvPr/>
        </p:nvSpPr>
        <p:spPr>
          <a:xfrm>
            <a:off x="5602759" y="3412866"/>
            <a:ext cx="273558" cy="369332"/>
          </a:xfrm>
          <a:prstGeom prst="rect">
            <a:avLst/>
          </a:prstGeom>
          <a:noFill/>
        </p:spPr>
        <p:txBody>
          <a:bodyPr wrap="square">
            <a:spAutoFit/>
          </a:bodyPr>
          <a:lstStyle/>
          <a:p>
            <a:r>
              <a:rPr lang="it-IT" dirty="0">
                <a:solidFill>
                  <a:srgbClr val="FF0000"/>
                </a:solidFill>
              </a:rPr>
              <a:t>3</a:t>
            </a:r>
            <a:endParaRPr lang="en-GB" dirty="0">
              <a:solidFill>
                <a:srgbClr val="FF0000"/>
              </a:solidFill>
            </a:endParaRPr>
          </a:p>
        </p:txBody>
      </p:sp>
      <p:sp>
        <p:nvSpPr>
          <p:cNvPr id="42" name="CasellaDiTesto 41">
            <a:extLst>
              <a:ext uri="{FF2B5EF4-FFF2-40B4-BE49-F238E27FC236}">
                <a16:creationId xmlns:a16="http://schemas.microsoft.com/office/drawing/2014/main" id="{50686EEB-0240-89EF-8D87-ABD8FDBFBFD6}"/>
              </a:ext>
            </a:extLst>
          </p:cNvPr>
          <p:cNvSpPr txBox="1"/>
          <p:nvPr/>
        </p:nvSpPr>
        <p:spPr>
          <a:xfrm>
            <a:off x="2150730" y="4129016"/>
            <a:ext cx="331039" cy="369332"/>
          </a:xfrm>
          <a:prstGeom prst="rect">
            <a:avLst/>
          </a:prstGeom>
          <a:noFill/>
        </p:spPr>
        <p:txBody>
          <a:bodyPr wrap="square">
            <a:spAutoFit/>
          </a:bodyPr>
          <a:lstStyle/>
          <a:p>
            <a:r>
              <a:rPr lang="it-IT" dirty="0">
                <a:solidFill>
                  <a:srgbClr val="FF0000"/>
                </a:solidFill>
              </a:rPr>
              <a:t>1</a:t>
            </a:r>
            <a:endParaRPr lang="en-GB" dirty="0">
              <a:solidFill>
                <a:srgbClr val="FF0000"/>
              </a:solidFill>
            </a:endParaRPr>
          </a:p>
        </p:txBody>
      </p:sp>
      <p:sp>
        <p:nvSpPr>
          <p:cNvPr id="48" name="Rettangolo 47">
            <a:extLst>
              <a:ext uri="{FF2B5EF4-FFF2-40B4-BE49-F238E27FC236}">
                <a16:creationId xmlns:a16="http://schemas.microsoft.com/office/drawing/2014/main" id="{7366DA42-0F08-1E1A-9F19-463FE90CFC09}"/>
              </a:ext>
            </a:extLst>
          </p:cNvPr>
          <p:cNvSpPr/>
          <p:nvPr/>
        </p:nvSpPr>
        <p:spPr>
          <a:xfrm>
            <a:off x="1879880" y="4169974"/>
            <a:ext cx="467371" cy="6170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CasellaDiTesto 48">
            <a:extLst>
              <a:ext uri="{FF2B5EF4-FFF2-40B4-BE49-F238E27FC236}">
                <a16:creationId xmlns:a16="http://schemas.microsoft.com/office/drawing/2014/main" id="{2E0E2710-5121-D0B6-0B3E-7FBCBE0888E1}"/>
              </a:ext>
            </a:extLst>
          </p:cNvPr>
          <p:cNvSpPr txBox="1"/>
          <p:nvPr/>
        </p:nvSpPr>
        <p:spPr>
          <a:xfrm>
            <a:off x="2168629" y="4117950"/>
            <a:ext cx="273558" cy="369332"/>
          </a:xfrm>
          <a:prstGeom prst="rect">
            <a:avLst/>
          </a:prstGeom>
          <a:noFill/>
        </p:spPr>
        <p:txBody>
          <a:bodyPr wrap="square">
            <a:spAutoFit/>
          </a:bodyPr>
          <a:lstStyle/>
          <a:p>
            <a:r>
              <a:rPr lang="it-IT" dirty="0">
                <a:solidFill>
                  <a:srgbClr val="FF0000"/>
                </a:solidFill>
              </a:rPr>
              <a:t>3</a:t>
            </a:r>
            <a:endParaRPr lang="en-GB" dirty="0">
              <a:solidFill>
                <a:srgbClr val="FF0000"/>
              </a:solidFill>
            </a:endParaRPr>
          </a:p>
        </p:txBody>
      </p:sp>
      <p:sp>
        <p:nvSpPr>
          <p:cNvPr id="7" name="CasellaDiTesto 6">
            <a:extLst>
              <a:ext uri="{FF2B5EF4-FFF2-40B4-BE49-F238E27FC236}">
                <a16:creationId xmlns:a16="http://schemas.microsoft.com/office/drawing/2014/main" id="{1587CBF3-C091-31C1-D7DA-6A953057C770}"/>
              </a:ext>
            </a:extLst>
          </p:cNvPr>
          <p:cNvSpPr txBox="1"/>
          <p:nvPr/>
        </p:nvSpPr>
        <p:spPr>
          <a:xfrm>
            <a:off x="414141" y="4035793"/>
            <a:ext cx="1836852" cy="646331"/>
          </a:xfrm>
          <a:prstGeom prst="rect">
            <a:avLst/>
          </a:prstGeom>
          <a:noFill/>
        </p:spPr>
        <p:txBody>
          <a:bodyPr wrap="square">
            <a:spAutoFit/>
          </a:bodyPr>
          <a:lstStyle/>
          <a:p>
            <a:r>
              <a:rPr lang="en-GB" sz="1800" dirty="0"/>
              <a:t>❌ </a:t>
            </a:r>
            <a:r>
              <a:rPr lang="en-GB" sz="1800" dirty="0" err="1"/>
              <a:t>Errore</a:t>
            </a:r>
            <a:r>
              <a:rPr lang="en-GB" sz="1800" dirty="0"/>
              <a:t> MAC. Clone </a:t>
            </a:r>
            <a:r>
              <a:rPr lang="en-GB" sz="1800" dirty="0" err="1"/>
              <a:t>individuato</a:t>
            </a:r>
            <a:endParaRPr lang="en-GB" dirty="0"/>
          </a:p>
        </p:txBody>
      </p:sp>
      <p:pic>
        <p:nvPicPr>
          <p:cNvPr id="3" name="Immagine 2">
            <a:extLst>
              <a:ext uri="{FF2B5EF4-FFF2-40B4-BE49-F238E27FC236}">
                <a16:creationId xmlns:a16="http://schemas.microsoft.com/office/drawing/2014/main" id="{28D5A292-8869-19B6-68E9-02F730EE619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73013" y="2218630"/>
            <a:ext cx="478275" cy="478275"/>
          </a:xfrm>
          <a:prstGeom prst="rect">
            <a:avLst/>
          </a:prstGeom>
        </p:spPr>
      </p:pic>
    </p:spTree>
    <p:extLst>
      <p:ext uri="{BB962C8B-B14F-4D97-AF65-F5344CB8AC3E}">
        <p14:creationId xmlns:p14="http://schemas.microsoft.com/office/powerpoint/2010/main" val="1976077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par>
                                <p:cTn id="40" presetID="10" presetClass="entr" presetSubtype="0" fill="hold"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par>
                                <p:cTn id="43" presetID="10" presetClass="entr" presetSubtype="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fade">
                                      <p:cBhvr>
                                        <p:cTn id="48" dur="500"/>
                                        <p:tgtEl>
                                          <p:spTgt spid="4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par>
                                <p:cTn id="67" presetID="10"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fade">
                                      <p:cBhvr>
                                        <p:cTn id="69" dur="500"/>
                                        <p:tgtEl>
                                          <p:spTgt spid="45"/>
                                        </p:tgtEl>
                                      </p:cBhvr>
                                    </p:animEffect>
                                  </p:childTnLst>
                                </p:cTn>
                              </p:par>
                              <p:par>
                                <p:cTn id="70" presetID="1" presetClass="entr" presetSubtype="0" fill="hold" grpId="0" nodeType="withEffect">
                                  <p:stCondLst>
                                    <p:cond delay="0"/>
                                  </p:stCondLst>
                                  <p:childTnLst>
                                    <p:set>
                                      <p:cBhvr>
                                        <p:cTn id="71" dur="1" fill="hold">
                                          <p:stCondLst>
                                            <p:cond delay="0"/>
                                          </p:stCondLst>
                                        </p:cTn>
                                        <p:tgtEl>
                                          <p:spTgt spid="48"/>
                                        </p:tgtEl>
                                        <p:attrNameLst>
                                          <p:attrName>style.visibility</p:attrName>
                                        </p:attrNameLst>
                                      </p:cBhvr>
                                      <p:to>
                                        <p:strVal val="visible"/>
                                      </p:to>
                                    </p:set>
                                  </p:childTnLst>
                                </p:cTn>
                              </p:par>
                              <p:par>
                                <p:cTn id="72" presetID="10" presetClass="entr" presetSubtype="0" fill="hold" grpId="0" nodeType="with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fade">
                                      <p:cBhvr>
                                        <p:cTn id="74" dur="500"/>
                                        <p:tgtEl>
                                          <p:spTgt spid="49"/>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fade">
                                      <p:cBhvr>
                                        <p:cTn id="79" dur="500"/>
                                        <p:tgtEl>
                                          <p:spTgt spid="7"/>
                                        </p:tgtEl>
                                      </p:cBhvr>
                                    </p:animEffect>
                                  </p:childTnLst>
                                </p:cTn>
                              </p:par>
                              <p:par>
                                <p:cTn id="80" presetID="10" presetClass="entr" presetSubtype="0" fill="hold" nodeType="with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fade">
                                      <p:cBhvr>
                                        <p:cTn id="82" dur="500"/>
                                        <p:tgtEl>
                                          <p:spTgt spid="36"/>
                                        </p:tgtEl>
                                      </p:cBhvr>
                                    </p:animEffect>
                                  </p:childTnLst>
                                </p:cTn>
                              </p:par>
                              <p:par>
                                <p:cTn id="83" presetID="10" presetClass="entr" presetSubtype="0" fill="hold" nodeType="with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fade">
                                      <p:cBhvr>
                                        <p:cTn id="8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1" grpId="0"/>
      <p:bldP spid="27" grpId="0"/>
      <p:bldP spid="28" grpId="0"/>
      <p:bldP spid="32" grpId="0"/>
      <p:bldP spid="34" grpId="0"/>
      <p:bldP spid="44" grpId="0" animBg="1"/>
      <p:bldP spid="45" grpId="0"/>
      <p:bldP spid="42" grpId="0"/>
      <p:bldP spid="48" grpId="0" animBg="1"/>
      <p:bldP spid="49"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710EA4-CE58-0C12-951E-C54BBCA7EC8C}"/>
              </a:ext>
            </a:extLst>
          </p:cNvPr>
          <p:cNvSpPr>
            <a:spLocks noGrp="1"/>
          </p:cNvSpPr>
          <p:nvPr>
            <p:ph type="title"/>
          </p:nvPr>
        </p:nvSpPr>
        <p:spPr>
          <a:xfrm>
            <a:off x="838200" y="324931"/>
            <a:ext cx="10496341" cy="1325563"/>
          </a:xfrm>
        </p:spPr>
        <p:txBody>
          <a:bodyPr/>
          <a:lstStyle/>
          <a:p>
            <a:pPr algn="ctr"/>
            <a:r>
              <a:rPr lang="it-IT" b="1" dirty="0"/>
              <a:t>MAC Vs MK</a:t>
            </a:r>
            <a:endParaRPr lang="en-GB" b="1" dirty="0"/>
          </a:p>
        </p:txBody>
      </p:sp>
      <p:sp>
        <p:nvSpPr>
          <p:cNvPr id="3" name="Segnaposto contenuto 2">
            <a:extLst>
              <a:ext uri="{FF2B5EF4-FFF2-40B4-BE49-F238E27FC236}">
                <a16:creationId xmlns:a16="http://schemas.microsoft.com/office/drawing/2014/main" id="{110DC370-1484-3E60-2777-6B69EC6857DE}"/>
              </a:ext>
            </a:extLst>
          </p:cNvPr>
          <p:cNvSpPr>
            <a:spLocks noGrp="1"/>
          </p:cNvSpPr>
          <p:nvPr>
            <p:ph idx="1"/>
          </p:nvPr>
        </p:nvSpPr>
        <p:spPr/>
        <p:txBody>
          <a:bodyPr/>
          <a:lstStyle/>
          <a:p>
            <a:r>
              <a:rPr lang="it-IT" dirty="0"/>
              <a:t>Se il clone sostiene la perdita totale dello stato i </a:t>
            </a:r>
            <a:r>
              <a:rPr lang="it-IT" dirty="0" err="1"/>
              <a:t>message</a:t>
            </a:r>
            <a:r>
              <a:rPr lang="it-IT" dirty="0"/>
              <a:t> counters verranno resettati a 0. Per discriminare 2 sessioni diverse è necessario qualcos’altro oltre al contatore dei messaggi.</a:t>
            </a:r>
          </a:p>
          <a:p>
            <a:r>
              <a:rPr lang="it-IT" dirty="0"/>
              <a:t>Message Key:</a:t>
            </a:r>
          </a:p>
          <a:p>
            <a:pPr lvl="1"/>
            <a:r>
              <a:rPr lang="it-IT" dirty="0"/>
              <a:t>Se il mittente è vittima di una perdita parziale dello stato cifrerà con una chiave vecchia e il destinatario non riuscirà a decifrare il messaggio con la chiave aggiornata generata dal Double-</a:t>
            </a:r>
            <a:r>
              <a:rPr lang="it-IT" dirty="0" err="1"/>
              <a:t>Ratchet</a:t>
            </a:r>
            <a:r>
              <a:rPr lang="it-IT" dirty="0"/>
              <a:t>. </a:t>
            </a:r>
            <a:r>
              <a:rPr lang="it-IT" b="1" dirty="0"/>
              <a:t>Non va bene!</a:t>
            </a:r>
          </a:p>
          <a:p>
            <a:r>
              <a:rPr lang="it-IT" dirty="0"/>
              <a:t>MAC del messaggio:</a:t>
            </a:r>
          </a:p>
          <a:p>
            <a:pPr lvl="1"/>
            <a:r>
              <a:rPr lang="it-IT" dirty="0"/>
              <a:t>La chiave per il MAC viene scambiata a inizio sessione e non viene più aggiornata fino a una nuova sessione quindi non ci sono errori. </a:t>
            </a:r>
            <a:r>
              <a:rPr lang="it-IT" b="1" dirty="0"/>
              <a:t>Va bene!</a:t>
            </a:r>
          </a:p>
          <a:p>
            <a:endParaRPr lang="it-IT" b="1" dirty="0"/>
          </a:p>
          <a:p>
            <a:pPr lvl="1"/>
            <a:endParaRPr lang="it-IT" b="1" dirty="0"/>
          </a:p>
          <a:p>
            <a:endParaRPr lang="it-IT" dirty="0"/>
          </a:p>
        </p:txBody>
      </p:sp>
    </p:spTree>
    <p:extLst>
      <p:ext uri="{BB962C8B-B14F-4D97-AF65-F5344CB8AC3E}">
        <p14:creationId xmlns:p14="http://schemas.microsoft.com/office/powerpoint/2010/main" val="31509522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1674FE-64CC-9B69-11D0-D72001AD2BAF}"/>
              </a:ext>
            </a:extLst>
          </p:cNvPr>
          <p:cNvSpPr>
            <a:spLocks noGrp="1"/>
          </p:cNvSpPr>
          <p:nvPr>
            <p:ph type="title"/>
          </p:nvPr>
        </p:nvSpPr>
        <p:spPr>
          <a:xfrm>
            <a:off x="0" y="0"/>
            <a:ext cx="12192000" cy="1325563"/>
          </a:xfrm>
        </p:spPr>
        <p:txBody>
          <a:bodyPr/>
          <a:lstStyle/>
          <a:p>
            <a:pPr algn="ctr"/>
            <a:r>
              <a:rPr lang="it-IT" b="1" dirty="0"/>
              <a:t>Una visione dettagliata</a:t>
            </a:r>
            <a:endParaRPr lang="en-GB" b="1" dirty="0"/>
          </a:p>
        </p:txBody>
      </p:sp>
      <p:pic>
        <p:nvPicPr>
          <p:cNvPr id="5" name="Segnaposto contenuto 4">
            <a:extLst>
              <a:ext uri="{FF2B5EF4-FFF2-40B4-BE49-F238E27FC236}">
                <a16:creationId xmlns:a16="http://schemas.microsoft.com/office/drawing/2014/main" id="{2EB53975-635E-20C1-F474-C1A12B552C4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0103" y="1084521"/>
            <a:ext cx="9545014" cy="5559661"/>
          </a:xfrm>
        </p:spPr>
      </p:pic>
      <p:sp>
        <p:nvSpPr>
          <p:cNvPr id="7" name="Ovale 6">
            <a:extLst>
              <a:ext uri="{FF2B5EF4-FFF2-40B4-BE49-F238E27FC236}">
                <a16:creationId xmlns:a16="http://schemas.microsoft.com/office/drawing/2014/main" id="{27A64556-BA56-E631-A034-20166138DE7D}"/>
              </a:ext>
            </a:extLst>
          </p:cNvPr>
          <p:cNvSpPr/>
          <p:nvPr/>
        </p:nvSpPr>
        <p:spPr>
          <a:xfrm>
            <a:off x="1371600" y="5411972"/>
            <a:ext cx="1127051" cy="103135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661937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D7A776-F750-987A-57DB-F3D017B7150E}"/>
              </a:ext>
            </a:extLst>
          </p:cNvPr>
          <p:cNvSpPr>
            <a:spLocks noGrp="1"/>
          </p:cNvSpPr>
          <p:nvPr>
            <p:ph type="title"/>
          </p:nvPr>
        </p:nvSpPr>
        <p:spPr/>
        <p:txBody>
          <a:bodyPr/>
          <a:lstStyle/>
          <a:p>
            <a:pPr algn="ctr"/>
            <a:r>
              <a:rPr lang="it-IT" b="1" dirty="0"/>
              <a:t>Non esiste una protezione al 100% dalla clonazione</a:t>
            </a:r>
            <a:endParaRPr lang="en-GB" b="1" dirty="0"/>
          </a:p>
        </p:txBody>
      </p:sp>
      <p:sp>
        <p:nvSpPr>
          <p:cNvPr id="3" name="Segnaposto contenuto 2">
            <a:extLst>
              <a:ext uri="{FF2B5EF4-FFF2-40B4-BE49-F238E27FC236}">
                <a16:creationId xmlns:a16="http://schemas.microsoft.com/office/drawing/2014/main" id="{FC41EBCC-0672-3B98-0F31-9B0929A12A58}"/>
              </a:ext>
            </a:extLst>
          </p:cNvPr>
          <p:cNvSpPr>
            <a:spLocks noGrp="1"/>
          </p:cNvSpPr>
          <p:nvPr>
            <p:ph idx="1"/>
          </p:nvPr>
        </p:nvSpPr>
        <p:spPr/>
        <p:txBody>
          <a:bodyPr/>
          <a:lstStyle/>
          <a:p>
            <a:r>
              <a:rPr lang="it-IT" dirty="0"/>
              <a:t>Se l’attaccante clona il dispositivo ma non lo usa.</a:t>
            </a:r>
          </a:p>
          <a:p>
            <a:r>
              <a:rPr lang="it-IT" dirty="0"/>
              <a:t>Se l’attaccante non interferisce con le azioni intraprese dalle vittime.</a:t>
            </a:r>
          </a:p>
          <a:p>
            <a:r>
              <a:rPr lang="it-IT" dirty="0"/>
              <a:t>Se viene scoperto un clone e la conversazione viene chiusa, il clone può aprire una nuova conversazione prima che il dispositivo vero si metta di nuovo in contatto.</a:t>
            </a:r>
          </a:p>
          <a:p>
            <a:r>
              <a:rPr lang="it-IT" dirty="0"/>
              <a:t>Se viene clonato il dispositivo e immediatamente il clone sostiene di essere vittima di uno stato parziale i </a:t>
            </a:r>
            <a:r>
              <a:rPr lang="it-IT" dirty="0" err="1"/>
              <a:t>message</a:t>
            </a:r>
            <a:r>
              <a:rPr lang="it-IT" dirty="0"/>
              <a:t> counter non aumentano (perdita ripetuta).</a:t>
            </a:r>
            <a:endParaRPr lang="en-GB" dirty="0"/>
          </a:p>
        </p:txBody>
      </p:sp>
      <p:sp>
        <p:nvSpPr>
          <p:cNvPr id="5" name="CasellaDiTesto 4">
            <a:extLst>
              <a:ext uri="{FF2B5EF4-FFF2-40B4-BE49-F238E27FC236}">
                <a16:creationId xmlns:a16="http://schemas.microsoft.com/office/drawing/2014/main" id="{65DE5FD8-D047-A4EF-6B87-2BCEFB47281C}"/>
              </a:ext>
            </a:extLst>
          </p:cNvPr>
          <p:cNvSpPr txBox="1"/>
          <p:nvPr/>
        </p:nvSpPr>
        <p:spPr>
          <a:xfrm>
            <a:off x="517910" y="5568015"/>
            <a:ext cx="10917114" cy="830997"/>
          </a:xfrm>
          <a:prstGeom prst="rect">
            <a:avLst/>
          </a:prstGeom>
          <a:noFill/>
        </p:spPr>
        <p:txBody>
          <a:bodyPr wrap="square">
            <a:spAutoFit/>
          </a:bodyPr>
          <a:lstStyle/>
          <a:p>
            <a:pPr algn="ctr"/>
            <a:r>
              <a:rPr lang="it-IT" sz="2400" b="1" dirty="0">
                <a:solidFill>
                  <a:srgbClr val="FF0000"/>
                </a:solidFill>
              </a:rPr>
              <a:t>Non sono individuabili nelle soluzioni analizzate. Tutta via sono casi estremamente irrealistici e complessi da realizzare per un attaccante che sfrutta la clonazione</a:t>
            </a:r>
            <a:endParaRPr lang="en-GB" sz="2400" b="1" dirty="0">
              <a:solidFill>
                <a:srgbClr val="FF0000"/>
              </a:solidFill>
            </a:endParaRPr>
          </a:p>
        </p:txBody>
      </p:sp>
    </p:spTree>
    <p:extLst>
      <p:ext uri="{BB962C8B-B14F-4D97-AF65-F5344CB8AC3E}">
        <p14:creationId xmlns:p14="http://schemas.microsoft.com/office/powerpoint/2010/main" val="17223398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arn(inVertic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4356EB-083A-63F1-CFA0-3FEB031EB89A}"/>
              </a:ext>
            </a:extLst>
          </p:cNvPr>
          <p:cNvSpPr>
            <a:spLocks noGrp="1"/>
          </p:cNvSpPr>
          <p:nvPr>
            <p:ph type="title"/>
          </p:nvPr>
        </p:nvSpPr>
        <p:spPr/>
        <p:txBody>
          <a:bodyPr/>
          <a:lstStyle/>
          <a:p>
            <a:pPr algn="ctr"/>
            <a:r>
              <a:rPr lang="it-IT" b="1" dirty="0"/>
              <a:t>Un riassunto</a:t>
            </a:r>
            <a:endParaRPr lang="en-GB" b="1" dirty="0"/>
          </a:p>
        </p:txBody>
      </p:sp>
      <p:sp>
        <p:nvSpPr>
          <p:cNvPr id="3" name="Segnaposto contenuto 2">
            <a:extLst>
              <a:ext uri="{FF2B5EF4-FFF2-40B4-BE49-F238E27FC236}">
                <a16:creationId xmlns:a16="http://schemas.microsoft.com/office/drawing/2014/main" id="{B21B9E32-F46D-8A91-1834-56FCAA2A26E5}"/>
              </a:ext>
            </a:extLst>
          </p:cNvPr>
          <p:cNvSpPr>
            <a:spLocks noGrp="1"/>
          </p:cNvSpPr>
          <p:nvPr>
            <p:ph idx="1"/>
          </p:nvPr>
        </p:nvSpPr>
        <p:spPr>
          <a:xfrm>
            <a:off x="755720" y="1587640"/>
            <a:ext cx="10680560" cy="4639565"/>
          </a:xfrm>
        </p:spPr>
        <p:txBody>
          <a:bodyPr/>
          <a:lstStyle/>
          <a:p>
            <a:r>
              <a:rPr lang="it-IT" dirty="0"/>
              <a:t>Le app promettono sicurezza anche se non è vero</a:t>
            </a:r>
          </a:p>
          <a:p>
            <a:r>
              <a:rPr lang="it-IT" dirty="0"/>
              <a:t>Considerare tutti gli scenari possibili non è banale e a volte è costoso in termini computazionale e di denaro stesso</a:t>
            </a:r>
          </a:p>
          <a:p>
            <a:r>
              <a:rPr lang="it-IT" dirty="0"/>
              <a:t>In generale le app proteggono «bene» dalla lettura dei messaggi ma non tanto bene nel caso di </a:t>
            </a:r>
            <a:r>
              <a:rPr lang="it-IT" dirty="0" err="1"/>
              <a:t>message</a:t>
            </a:r>
            <a:r>
              <a:rPr lang="it-IT" dirty="0"/>
              <a:t> injection causata da clonazione</a:t>
            </a:r>
          </a:p>
          <a:p>
            <a:r>
              <a:rPr lang="it-IT" dirty="0"/>
              <a:t>Gli sviluppatori spesso preferiscono l’usabilità rispetto alla sicurezza</a:t>
            </a:r>
          </a:p>
          <a:p>
            <a:r>
              <a:rPr lang="it-IT" dirty="0"/>
              <a:t>Nel caso di comunicazioni che necessitano sicurezza è meglio evitare alcune app</a:t>
            </a:r>
          </a:p>
          <a:p>
            <a:r>
              <a:rPr lang="it-IT" dirty="0"/>
              <a:t>La tolleranza alla perdita di stato è causa principale di problemi di sicurezza</a:t>
            </a:r>
            <a:endParaRPr lang="en-GB" dirty="0"/>
          </a:p>
        </p:txBody>
      </p:sp>
    </p:spTree>
    <p:extLst>
      <p:ext uri="{BB962C8B-B14F-4D97-AF65-F5344CB8AC3E}">
        <p14:creationId xmlns:p14="http://schemas.microsoft.com/office/powerpoint/2010/main" val="6048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90BEEF-4CCD-1341-DFAF-12195B64F7A4}"/>
              </a:ext>
            </a:extLst>
          </p:cNvPr>
          <p:cNvSpPr>
            <a:spLocks noGrp="1"/>
          </p:cNvSpPr>
          <p:nvPr>
            <p:ph type="title"/>
          </p:nvPr>
        </p:nvSpPr>
        <p:spPr/>
        <p:txBody>
          <a:bodyPr/>
          <a:lstStyle/>
          <a:p>
            <a:pPr algn="ctr"/>
            <a:r>
              <a:rPr lang="it-IT" b="1" dirty="0"/>
              <a:t>Riferimenti</a:t>
            </a:r>
            <a:endParaRPr lang="en-GB" b="1" dirty="0"/>
          </a:p>
        </p:txBody>
      </p:sp>
      <p:sp>
        <p:nvSpPr>
          <p:cNvPr id="3" name="Segnaposto contenuto 2">
            <a:extLst>
              <a:ext uri="{FF2B5EF4-FFF2-40B4-BE49-F238E27FC236}">
                <a16:creationId xmlns:a16="http://schemas.microsoft.com/office/drawing/2014/main" id="{D4D65094-AB5D-D717-03A1-683CE13E015E}"/>
              </a:ext>
            </a:extLst>
          </p:cNvPr>
          <p:cNvSpPr>
            <a:spLocks noGrp="1"/>
          </p:cNvSpPr>
          <p:nvPr>
            <p:ph idx="1"/>
          </p:nvPr>
        </p:nvSpPr>
        <p:spPr>
          <a:xfrm>
            <a:off x="546378" y="1835673"/>
            <a:ext cx="11230289" cy="4351338"/>
          </a:xfrm>
        </p:spPr>
        <p:txBody>
          <a:bodyPr/>
          <a:lstStyle/>
          <a:p>
            <a:r>
              <a:rPr lang="en-GB" b="1" dirty="0">
                <a:hlinkClick r:id="rId3"/>
              </a:rPr>
              <a:t>https://dl.acm.org/doi/10.1145/3372297.3423354</a:t>
            </a:r>
            <a:endParaRPr lang="en-GB" b="1" dirty="0"/>
          </a:p>
          <a:p>
            <a:r>
              <a:rPr lang="en-GB" b="1" dirty="0">
                <a:hlinkClick r:id="rId4"/>
              </a:rPr>
              <a:t>https://it.wikipedia.org/wiki/Hash_chain</a:t>
            </a:r>
            <a:endParaRPr lang="en-GB" b="1" dirty="0"/>
          </a:p>
          <a:p>
            <a:r>
              <a:rPr kumimoji="0" lang="it-IT" sz="2800" b="1" i="0" u="none" strike="noStrike" kern="1200" cap="none" spc="0" normalizeH="0" baseline="0" noProof="0" dirty="0">
                <a:ln>
                  <a:noFill/>
                </a:ln>
                <a:solidFill>
                  <a:prstClr val="black"/>
                </a:solidFill>
                <a:effectLst/>
                <a:uLnTx/>
                <a:uFillTx/>
                <a:latin typeface="Calibri" panose="020F0502020204030204"/>
                <a:ea typeface="+mn-ea"/>
                <a:cs typeface="+mn-cs"/>
                <a:hlinkClick r:id="rId5"/>
              </a:rPr>
              <a:t>https://signal.org/docs/specifications/doubleratchet/</a:t>
            </a:r>
            <a:endParaRPr kumimoji="0" lang="it-IT" sz="2800" b="1" i="0" u="none" strike="noStrike" kern="1200" cap="none" spc="0" normalizeH="0" baseline="0" noProof="0" dirty="0">
              <a:ln>
                <a:noFill/>
              </a:ln>
              <a:solidFill>
                <a:prstClr val="black"/>
              </a:solidFill>
              <a:effectLst/>
              <a:uLnTx/>
              <a:uFillTx/>
              <a:latin typeface="Calibri" panose="020F0502020204030204"/>
              <a:ea typeface="+mn-ea"/>
              <a:cs typeface="+mn-cs"/>
            </a:endParaRPr>
          </a:p>
          <a:p>
            <a:r>
              <a:rPr kumimoji="0" lang="it-IT" sz="2800" b="1" i="0" u="none" strike="noStrike" kern="1200" cap="none" spc="0" normalizeH="0" baseline="0" noProof="0" dirty="0">
                <a:ln>
                  <a:noFill/>
                </a:ln>
                <a:solidFill>
                  <a:prstClr val="black"/>
                </a:solidFill>
                <a:effectLst/>
                <a:uLnTx/>
                <a:uFillTx/>
                <a:latin typeface="Calibri" panose="020F0502020204030204"/>
                <a:ea typeface="+mn-ea"/>
                <a:cs typeface="+mn-cs"/>
                <a:hlinkClick r:id="rId6"/>
              </a:rPr>
              <a:t>https://github.com/signalapp/libsignal</a:t>
            </a:r>
            <a:endParaRPr kumimoji="0" lang="it-IT" sz="2800" b="1" i="0" u="none" strike="noStrike" kern="1200" cap="none" spc="0" normalizeH="0" baseline="0" noProof="0" dirty="0">
              <a:ln>
                <a:noFill/>
              </a:ln>
              <a:solidFill>
                <a:prstClr val="black"/>
              </a:solidFill>
              <a:effectLst/>
              <a:uLnTx/>
              <a:uFillTx/>
              <a:latin typeface="Calibri" panose="020F0502020204030204"/>
              <a:ea typeface="+mn-ea"/>
              <a:cs typeface="+mn-cs"/>
            </a:endParaRPr>
          </a:p>
          <a:p>
            <a:r>
              <a:rPr kumimoji="0" lang="it-IT" sz="2800" b="1" i="0" u="none" strike="noStrike" kern="1200" cap="none" spc="0" normalizeH="0" baseline="0" noProof="0" dirty="0">
                <a:ln>
                  <a:noFill/>
                </a:ln>
                <a:solidFill>
                  <a:prstClr val="black"/>
                </a:solidFill>
                <a:effectLst/>
                <a:uLnTx/>
                <a:uFillTx/>
                <a:latin typeface="Calibri" panose="020F0502020204030204"/>
                <a:ea typeface="+mn-ea"/>
                <a:cs typeface="+mn-cs"/>
                <a:hlinkClick r:id="rId7"/>
              </a:rPr>
              <a:t>https://en.wikipedia.org/wiki/Diffie%E2%80%93Hellman_key_exchange</a:t>
            </a:r>
            <a:endParaRPr kumimoji="0" lang="it-IT" sz="2800" b="1" i="0" u="none" strike="noStrike" kern="1200" cap="none" spc="0" normalizeH="0" baseline="0" noProof="0" dirty="0">
              <a:ln>
                <a:noFill/>
              </a:ln>
              <a:solidFill>
                <a:prstClr val="black"/>
              </a:solidFill>
              <a:effectLst/>
              <a:uLnTx/>
              <a:uFillTx/>
              <a:latin typeface="Calibri" panose="020F0502020204030204"/>
              <a:ea typeface="+mn-ea"/>
              <a:cs typeface="+mn-cs"/>
            </a:endParaRPr>
          </a:p>
          <a:p>
            <a:r>
              <a:rPr lang="en-GB" b="1" dirty="0">
                <a:hlinkClick r:id="rId8"/>
              </a:rPr>
              <a:t>https://www.securemessagingapps.</a:t>
            </a:r>
            <a:r>
              <a:rPr lang="en-GB" b="1">
                <a:hlinkClick r:id="rId8"/>
              </a:rPr>
              <a:t>com/</a:t>
            </a:r>
            <a:endParaRPr lang="en-GB" b="1"/>
          </a:p>
          <a:p>
            <a:r>
              <a:rPr lang="es-ES" b="1">
                <a:hlinkClick r:id="rId9"/>
              </a:rPr>
              <a:t>https</a:t>
            </a:r>
            <a:r>
              <a:rPr lang="es-ES" b="1" dirty="0">
                <a:hlinkClick r:id="rId9"/>
              </a:rPr>
              <a:t>://github.com/dr-clone-detection/model</a:t>
            </a:r>
            <a:endParaRPr lang="en-GB" b="1" dirty="0"/>
          </a:p>
          <a:p>
            <a:endParaRPr lang="en-GB" dirty="0"/>
          </a:p>
        </p:txBody>
      </p:sp>
    </p:spTree>
    <p:extLst>
      <p:ext uri="{BB962C8B-B14F-4D97-AF65-F5344CB8AC3E}">
        <p14:creationId xmlns:p14="http://schemas.microsoft.com/office/powerpoint/2010/main" val="816009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402A24-6661-5578-F112-6B3F8C3E1A9C}"/>
              </a:ext>
            </a:extLst>
          </p:cNvPr>
          <p:cNvSpPr>
            <a:spLocks noGrp="1"/>
          </p:cNvSpPr>
          <p:nvPr>
            <p:ph type="title"/>
          </p:nvPr>
        </p:nvSpPr>
        <p:spPr>
          <a:xfrm>
            <a:off x="5196044" y="2766218"/>
            <a:ext cx="1799911" cy="1325563"/>
          </a:xfrm>
        </p:spPr>
        <p:txBody>
          <a:bodyPr>
            <a:noAutofit/>
          </a:bodyPr>
          <a:lstStyle/>
          <a:p>
            <a:r>
              <a:rPr lang="it-IT" sz="7200" dirty="0">
                <a:latin typeface="+mn-lt"/>
              </a:rPr>
              <a:t>Fine</a:t>
            </a:r>
            <a:endParaRPr lang="en-GB" sz="7200" dirty="0">
              <a:latin typeface="+mn-lt"/>
            </a:endParaRPr>
          </a:p>
        </p:txBody>
      </p:sp>
    </p:spTree>
    <p:extLst>
      <p:ext uri="{BB962C8B-B14F-4D97-AF65-F5344CB8AC3E}">
        <p14:creationId xmlns:p14="http://schemas.microsoft.com/office/powerpoint/2010/main" val="1367128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A2E665-1381-3C0F-CD00-1B4797821965}"/>
              </a:ext>
            </a:extLst>
          </p:cNvPr>
          <p:cNvSpPr>
            <a:spLocks noGrp="1"/>
          </p:cNvSpPr>
          <p:nvPr>
            <p:ph type="title"/>
          </p:nvPr>
        </p:nvSpPr>
        <p:spPr>
          <a:xfrm>
            <a:off x="2086079" y="2766218"/>
            <a:ext cx="8019841" cy="1325563"/>
          </a:xfrm>
        </p:spPr>
        <p:txBody>
          <a:bodyPr/>
          <a:lstStyle/>
          <a:p>
            <a:pPr algn="ctr"/>
            <a:r>
              <a:rPr lang="it-IT" b="1" dirty="0">
                <a:latin typeface="+mn-lt"/>
              </a:rPr>
              <a:t>Problemi di sicurezza</a:t>
            </a:r>
            <a:endParaRPr lang="en-GB" b="1" dirty="0">
              <a:latin typeface="+mn-lt"/>
            </a:endParaRPr>
          </a:p>
        </p:txBody>
      </p:sp>
    </p:spTree>
    <p:extLst>
      <p:ext uri="{BB962C8B-B14F-4D97-AF65-F5344CB8AC3E}">
        <p14:creationId xmlns:p14="http://schemas.microsoft.com/office/powerpoint/2010/main" val="41904246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C29820A0-16F5-ACF1-754E-823B2D932FBE}"/>
              </a:ext>
            </a:extLst>
          </p:cNvPr>
          <p:cNvSpPr>
            <a:spLocks noGrp="1"/>
          </p:cNvSpPr>
          <p:nvPr>
            <p:ph idx="1"/>
          </p:nvPr>
        </p:nvSpPr>
        <p:spPr/>
        <p:txBody>
          <a:bodyPr/>
          <a:lstStyle/>
          <a:p>
            <a:r>
              <a:rPr lang="it-IT" dirty="0"/>
              <a:t>Sessione (tramite furto della session key):</a:t>
            </a:r>
          </a:p>
          <a:p>
            <a:pPr lvl="1"/>
            <a:r>
              <a:rPr lang="it-IT" dirty="0"/>
              <a:t>Permette all’attaccante di leggere i messaggi durante una conversazione e/o modificarli, ma non permette di fare altro dopo il termine della conversazione costringendo l’attaccante a «rubare» la chiave ad ogni sessione.</a:t>
            </a:r>
          </a:p>
          <a:p>
            <a:r>
              <a:rPr lang="it-IT" dirty="0"/>
              <a:t>Totale (tramite furto dell’intero stato e delle long-</a:t>
            </a:r>
            <a:r>
              <a:rPr lang="it-IT" dirty="0" err="1"/>
              <a:t>term</a:t>
            </a:r>
            <a:r>
              <a:rPr lang="it-IT" dirty="0"/>
              <a:t> keys):</a:t>
            </a:r>
          </a:p>
          <a:p>
            <a:pPr lvl="1"/>
            <a:r>
              <a:rPr lang="it-IT" dirty="0"/>
              <a:t>Permette all’attaccante di emulare il dispositivo fisico quando e come vuole potendo impersonare l’utente quando e come vuole perché le sessioni con un dispositivo vengono create a partire dalle chiavi a lungo termine.</a:t>
            </a:r>
            <a:endParaRPr lang="en-GB" dirty="0"/>
          </a:p>
        </p:txBody>
      </p:sp>
      <p:sp>
        <p:nvSpPr>
          <p:cNvPr id="7" name="CasellaDiTesto 6">
            <a:extLst>
              <a:ext uri="{FF2B5EF4-FFF2-40B4-BE49-F238E27FC236}">
                <a16:creationId xmlns:a16="http://schemas.microsoft.com/office/drawing/2014/main" id="{789C2A63-84C2-6CB9-DF58-F633E0CB0D0B}"/>
              </a:ext>
            </a:extLst>
          </p:cNvPr>
          <p:cNvSpPr txBox="1"/>
          <p:nvPr/>
        </p:nvSpPr>
        <p:spPr>
          <a:xfrm>
            <a:off x="2100105" y="500167"/>
            <a:ext cx="7948247" cy="769441"/>
          </a:xfrm>
          <a:prstGeom prst="rect">
            <a:avLst/>
          </a:prstGeom>
          <a:noFill/>
        </p:spPr>
        <p:txBody>
          <a:bodyPr wrap="square">
            <a:spAutoFit/>
          </a:bodyPr>
          <a:lstStyle/>
          <a:p>
            <a:pPr algn="ctr"/>
            <a:r>
              <a:rPr lang="it-IT" sz="4400" b="1" dirty="0">
                <a:latin typeface="+mj-lt"/>
              </a:rPr>
              <a:t>Le compromissioni più comuni</a:t>
            </a:r>
            <a:endParaRPr lang="en-GB" sz="4400" dirty="0">
              <a:latin typeface="+mj-lt"/>
            </a:endParaRPr>
          </a:p>
        </p:txBody>
      </p:sp>
    </p:spTree>
    <p:extLst>
      <p:ext uri="{BB962C8B-B14F-4D97-AF65-F5344CB8AC3E}">
        <p14:creationId xmlns:p14="http://schemas.microsoft.com/office/powerpoint/2010/main" val="19993990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089F4840-5610-340D-DB32-B0585D17FF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611" y="3488147"/>
            <a:ext cx="4521758" cy="2543489"/>
          </a:xfrm>
          <a:prstGeom prst="rect">
            <a:avLst/>
          </a:prstGeom>
        </p:spPr>
      </p:pic>
      <p:sp>
        <p:nvSpPr>
          <p:cNvPr id="15" name="Rettangolo 14">
            <a:extLst>
              <a:ext uri="{FF2B5EF4-FFF2-40B4-BE49-F238E27FC236}">
                <a16:creationId xmlns:a16="http://schemas.microsoft.com/office/drawing/2014/main" id="{1C86A5EC-912D-F1C6-63E4-84C3559ADA8A}"/>
              </a:ext>
            </a:extLst>
          </p:cNvPr>
          <p:cNvSpPr/>
          <p:nvPr/>
        </p:nvSpPr>
        <p:spPr>
          <a:xfrm>
            <a:off x="984738" y="3377134"/>
            <a:ext cx="3637504"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CasellaDiTesto 13">
            <a:extLst>
              <a:ext uri="{FF2B5EF4-FFF2-40B4-BE49-F238E27FC236}">
                <a16:creationId xmlns:a16="http://schemas.microsoft.com/office/drawing/2014/main" id="{8836C130-0BD9-CC2F-FEBF-FF927D26E8C2}"/>
              </a:ext>
            </a:extLst>
          </p:cNvPr>
          <p:cNvSpPr txBox="1"/>
          <p:nvPr/>
        </p:nvSpPr>
        <p:spPr>
          <a:xfrm>
            <a:off x="984738" y="3362061"/>
            <a:ext cx="3717889" cy="369332"/>
          </a:xfrm>
          <a:prstGeom prst="rect">
            <a:avLst/>
          </a:prstGeom>
          <a:noFill/>
        </p:spPr>
        <p:txBody>
          <a:bodyPr wrap="square">
            <a:spAutoFit/>
          </a:bodyPr>
          <a:lstStyle/>
          <a:p>
            <a:r>
              <a:rPr lang="it-IT" u="sng" dirty="0"/>
              <a:t>CRITTOGRAFIA CHIAVE SIMMETRICA</a:t>
            </a:r>
            <a:endParaRPr lang="en-GB" u="sng" dirty="0"/>
          </a:p>
        </p:txBody>
      </p:sp>
      <p:sp>
        <p:nvSpPr>
          <p:cNvPr id="2" name="Titolo 1">
            <a:extLst>
              <a:ext uri="{FF2B5EF4-FFF2-40B4-BE49-F238E27FC236}">
                <a16:creationId xmlns:a16="http://schemas.microsoft.com/office/drawing/2014/main" id="{64883434-81DF-03B7-7439-04F21A2D6500}"/>
              </a:ext>
            </a:extLst>
          </p:cNvPr>
          <p:cNvSpPr>
            <a:spLocks noGrp="1"/>
          </p:cNvSpPr>
          <p:nvPr>
            <p:ph type="title"/>
          </p:nvPr>
        </p:nvSpPr>
        <p:spPr>
          <a:xfrm>
            <a:off x="838200" y="123965"/>
            <a:ext cx="10515600" cy="1325563"/>
          </a:xfrm>
        </p:spPr>
        <p:txBody>
          <a:bodyPr>
            <a:normAutofit/>
          </a:bodyPr>
          <a:lstStyle/>
          <a:p>
            <a:pPr algn="ctr"/>
            <a:r>
              <a:rPr lang="it-IT" b="1" dirty="0"/>
              <a:t>Compromissione della chiave di sessione</a:t>
            </a:r>
            <a:endParaRPr lang="en-GB" b="1" dirty="0"/>
          </a:p>
        </p:txBody>
      </p:sp>
      <p:sp>
        <p:nvSpPr>
          <p:cNvPr id="10" name="Segnaposto contenuto 2">
            <a:extLst>
              <a:ext uri="{FF2B5EF4-FFF2-40B4-BE49-F238E27FC236}">
                <a16:creationId xmlns:a16="http://schemas.microsoft.com/office/drawing/2014/main" id="{D39DACAA-D29B-3E08-F5DA-326551116BF9}"/>
              </a:ext>
            </a:extLst>
          </p:cNvPr>
          <p:cNvSpPr txBox="1">
            <a:spLocks/>
          </p:cNvSpPr>
          <p:nvPr/>
        </p:nvSpPr>
        <p:spPr>
          <a:xfrm>
            <a:off x="838200" y="144952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t>L’attaccante riesce a scoprire la chiave di cifratura dei messaggi</a:t>
            </a:r>
          </a:p>
          <a:p>
            <a:r>
              <a:rPr lang="it-IT" dirty="0"/>
              <a:t>L’attaccante può usare questa chiave per leggere i messaggi e/o impersonare un end-point ed inviare messaggi falsi</a:t>
            </a:r>
          </a:p>
        </p:txBody>
      </p:sp>
      <p:pic>
        <p:nvPicPr>
          <p:cNvPr id="7" name="Segnaposto contenuto 6">
            <a:extLst>
              <a:ext uri="{FF2B5EF4-FFF2-40B4-BE49-F238E27FC236}">
                <a16:creationId xmlns:a16="http://schemas.microsoft.com/office/drawing/2014/main" id="{C38AA16A-D162-EC0E-9BF4-2218FDC940C5}"/>
              </a:ext>
            </a:extLst>
          </p:cNvPr>
          <p:cNvPicPr>
            <a:picLocks noGrp="1" noChangeAspect="1"/>
          </p:cNvPicPr>
          <p:nvPr>
            <p:ph idx="1"/>
          </p:nvPr>
        </p:nvPicPr>
        <p:blipFill>
          <a:blip r:embed="rId4"/>
          <a:stretch>
            <a:fillRect/>
          </a:stretch>
        </p:blipFill>
        <p:spPr>
          <a:xfrm>
            <a:off x="5867749" y="3746466"/>
            <a:ext cx="6099000" cy="2124533"/>
          </a:xfrm>
        </p:spPr>
      </p:pic>
      <p:sp>
        <p:nvSpPr>
          <p:cNvPr id="12" name="CasellaDiTesto 11">
            <a:extLst>
              <a:ext uri="{FF2B5EF4-FFF2-40B4-BE49-F238E27FC236}">
                <a16:creationId xmlns:a16="http://schemas.microsoft.com/office/drawing/2014/main" id="{6BB06F11-1B25-14D9-E582-3B889A3E6279}"/>
              </a:ext>
            </a:extLst>
          </p:cNvPr>
          <p:cNvSpPr txBox="1"/>
          <p:nvPr/>
        </p:nvSpPr>
        <p:spPr>
          <a:xfrm>
            <a:off x="6945924" y="3349587"/>
            <a:ext cx="6094324" cy="369332"/>
          </a:xfrm>
          <a:prstGeom prst="rect">
            <a:avLst/>
          </a:prstGeom>
          <a:noFill/>
        </p:spPr>
        <p:txBody>
          <a:bodyPr wrap="square">
            <a:spAutoFit/>
          </a:bodyPr>
          <a:lstStyle/>
          <a:p>
            <a:r>
              <a:rPr lang="it-IT" u="sng" dirty="0"/>
              <a:t>CRITTOGRAFIA CHIAVE ASIMMETRICA</a:t>
            </a:r>
            <a:endParaRPr lang="en-GB" u="sng" dirty="0"/>
          </a:p>
        </p:txBody>
      </p:sp>
      <p:cxnSp>
        <p:nvCxnSpPr>
          <p:cNvPr id="17" name="Connettore diritto 16">
            <a:extLst>
              <a:ext uri="{FF2B5EF4-FFF2-40B4-BE49-F238E27FC236}">
                <a16:creationId xmlns:a16="http://schemas.microsoft.com/office/drawing/2014/main" id="{209E53F1-D662-39B3-3765-DCC36ED2B777}"/>
              </a:ext>
            </a:extLst>
          </p:cNvPr>
          <p:cNvCxnSpPr>
            <a:cxnSpLocks/>
          </p:cNvCxnSpPr>
          <p:nvPr/>
        </p:nvCxnSpPr>
        <p:spPr>
          <a:xfrm>
            <a:off x="5617028" y="2815536"/>
            <a:ext cx="0" cy="40424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42822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8455A9-9F6C-79CB-B7B5-63682D3DB29F}"/>
              </a:ext>
            </a:extLst>
          </p:cNvPr>
          <p:cNvSpPr>
            <a:spLocks noGrp="1"/>
          </p:cNvSpPr>
          <p:nvPr>
            <p:ph type="title"/>
          </p:nvPr>
        </p:nvSpPr>
        <p:spPr>
          <a:xfrm>
            <a:off x="838200" y="150725"/>
            <a:ext cx="10515600" cy="1325563"/>
          </a:xfrm>
        </p:spPr>
        <p:txBody>
          <a:bodyPr/>
          <a:lstStyle/>
          <a:p>
            <a:pPr algn="ctr"/>
            <a:r>
              <a:rPr lang="it-IT" b="1" dirty="0"/>
              <a:t>Compromissione da clonazione</a:t>
            </a:r>
            <a:endParaRPr lang="en-GB" b="1" dirty="0"/>
          </a:p>
        </p:txBody>
      </p:sp>
      <p:sp>
        <p:nvSpPr>
          <p:cNvPr id="3" name="Segnaposto contenuto 2">
            <a:extLst>
              <a:ext uri="{FF2B5EF4-FFF2-40B4-BE49-F238E27FC236}">
                <a16:creationId xmlns:a16="http://schemas.microsoft.com/office/drawing/2014/main" id="{7B20111E-E4C7-8F7D-E5AA-3620BB9E8358}"/>
              </a:ext>
            </a:extLst>
          </p:cNvPr>
          <p:cNvSpPr>
            <a:spLocks noGrp="1"/>
          </p:cNvSpPr>
          <p:nvPr>
            <p:ph idx="1"/>
          </p:nvPr>
        </p:nvSpPr>
        <p:spPr>
          <a:xfrm>
            <a:off x="838200" y="1343304"/>
            <a:ext cx="10515600" cy="4351338"/>
          </a:xfrm>
        </p:spPr>
        <p:txBody>
          <a:bodyPr/>
          <a:lstStyle/>
          <a:p>
            <a:r>
              <a:rPr lang="it-IT" dirty="0"/>
              <a:t>L’attaccante riesce a salvare una copia dello stato del device (ad esempio ha rubato il file di sessione del browser)</a:t>
            </a:r>
          </a:p>
          <a:p>
            <a:r>
              <a:rPr lang="it-IT" dirty="0"/>
              <a:t>L’attaccante emula il device e quindi ha accesso a tutte le chiavi di cifratura e quindi ha accesso a una copia esatta dell’end-point</a:t>
            </a:r>
          </a:p>
        </p:txBody>
      </p:sp>
      <p:pic>
        <p:nvPicPr>
          <p:cNvPr id="6" name="Immagine 5">
            <a:extLst>
              <a:ext uri="{FF2B5EF4-FFF2-40B4-BE49-F238E27FC236}">
                <a16:creationId xmlns:a16="http://schemas.microsoft.com/office/drawing/2014/main" id="{67306AF3-0AA4-26F8-76EA-3390B5F812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4605" y="5445734"/>
            <a:ext cx="898714" cy="898714"/>
          </a:xfrm>
          <a:prstGeom prst="rect">
            <a:avLst/>
          </a:prstGeom>
        </p:spPr>
      </p:pic>
      <p:pic>
        <p:nvPicPr>
          <p:cNvPr id="7" name="Immagine 6">
            <a:extLst>
              <a:ext uri="{FF2B5EF4-FFF2-40B4-BE49-F238E27FC236}">
                <a16:creationId xmlns:a16="http://schemas.microsoft.com/office/drawing/2014/main" id="{1CA5D836-F22B-0B8D-EAC5-FF547746D0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2685" y="5448025"/>
            <a:ext cx="898714" cy="898714"/>
          </a:xfrm>
          <a:prstGeom prst="rect">
            <a:avLst/>
          </a:prstGeom>
        </p:spPr>
      </p:pic>
      <p:pic>
        <p:nvPicPr>
          <p:cNvPr id="9" name="Immagine 8">
            <a:extLst>
              <a:ext uri="{FF2B5EF4-FFF2-40B4-BE49-F238E27FC236}">
                <a16:creationId xmlns:a16="http://schemas.microsoft.com/office/drawing/2014/main" id="{8CD46DE0-BCEA-EC42-DC1A-7A991BA666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166" y="3180914"/>
            <a:ext cx="1692311" cy="1353849"/>
          </a:xfrm>
          <a:prstGeom prst="rect">
            <a:avLst/>
          </a:prstGeom>
        </p:spPr>
      </p:pic>
      <p:pic>
        <p:nvPicPr>
          <p:cNvPr id="11" name="Immagine 10">
            <a:extLst>
              <a:ext uri="{FF2B5EF4-FFF2-40B4-BE49-F238E27FC236}">
                <a16:creationId xmlns:a16="http://schemas.microsoft.com/office/drawing/2014/main" id="{582DD1D6-1829-7EE9-81C0-A42A7A7218F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753077" y="3006696"/>
            <a:ext cx="1935145" cy="1935145"/>
          </a:xfrm>
          <a:prstGeom prst="rect">
            <a:avLst/>
          </a:prstGeom>
        </p:spPr>
      </p:pic>
      <p:cxnSp>
        <p:nvCxnSpPr>
          <p:cNvPr id="15" name="Connettore 2 14">
            <a:extLst>
              <a:ext uri="{FF2B5EF4-FFF2-40B4-BE49-F238E27FC236}">
                <a16:creationId xmlns:a16="http://schemas.microsoft.com/office/drawing/2014/main" id="{ACD7D5E1-403D-9BAB-C3F3-5AD5ADE51F63}"/>
              </a:ext>
            </a:extLst>
          </p:cNvPr>
          <p:cNvCxnSpPr>
            <a:stCxn id="9" idx="1"/>
          </p:cNvCxnSpPr>
          <p:nvPr/>
        </p:nvCxnSpPr>
        <p:spPr>
          <a:xfrm flipH="1" flipV="1">
            <a:off x="3718560" y="3857838"/>
            <a:ext cx="466360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asellaDiTesto 17">
            <a:extLst>
              <a:ext uri="{FF2B5EF4-FFF2-40B4-BE49-F238E27FC236}">
                <a16:creationId xmlns:a16="http://schemas.microsoft.com/office/drawing/2014/main" id="{7309787B-25AD-D9EE-F90C-EDA9AED372A6}"/>
              </a:ext>
            </a:extLst>
          </p:cNvPr>
          <p:cNvSpPr txBox="1"/>
          <p:nvPr/>
        </p:nvSpPr>
        <p:spPr>
          <a:xfrm>
            <a:off x="4739723" y="3488506"/>
            <a:ext cx="2621280" cy="369332"/>
          </a:xfrm>
          <a:prstGeom prst="rect">
            <a:avLst/>
          </a:prstGeom>
          <a:noFill/>
        </p:spPr>
        <p:txBody>
          <a:bodyPr wrap="square">
            <a:spAutoFit/>
          </a:bodyPr>
          <a:lstStyle/>
          <a:p>
            <a:r>
              <a:rPr lang="it-IT" dirty="0"/>
              <a:t>Email con allegato infetto</a:t>
            </a:r>
            <a:endParaRPr lang="en-GB" dirty="0"/>
          </a:p>
        </p:txBody>
      </p:sp>
      <p:pic>
        <p:nvPicPr>
          <p:cNvPr id="20" name="Immagine 19">
            <a:extLst>
              <a:ext uri="{FF2B5EF4-FFF2-40B4-BE49-F238E27FC236}">
                <a16:creationId xmlns:a16="http://schemas.microsoft.com/office/drawing/2014/main" id="{C5E94C28-8138-E11D-EC83-C031FCD941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3775" y="5488351"/>
            <a:ext cx="792480" cy="792480"/>
          </a:xfrm>
          <a:prstGeom prst="rect">
            <a:avLst/>
          </a:prstGeom>
        </p:spPr>
      </p:pic>
      <p:cxnSp>
        <p:nvCxnSpPr>
          <p:cNvPr id="24" name="Connettore 2 23">
            <a:extLst>
              <a:ext uri="{FF2B5EF4-FFF2-40B4-BE49-F238E27FC236}">
                <a16:creationId xmlns:a16="http://schemas.microsoft.com/office/drawing/2014/main" id="{F717FB36-DA8A-5A0C-9745-7269244A4411}"/>
              </a:ext>
            </a:extLst>
          </p:cNvPr>
          <p:cNvCxnSpPr/>
          <p:nvPr/>
        </p:nvCxnSpPr>
        <p:spPr>
          <a:xfrm flipH="1">
            <a:off x="1747520" y="4534763"/>
            <a:ext cx="538480" cy="910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a:extLst>
              <a:ext uri="{FF2B5EF4-FFF2-40B4-BE49-F238E27FC236}">
                <a16:creationId xmlns:a16="http://schemas.microsoft.com/office/drawing/2014/main" id="{A2637AD3-9A24-42E2-413C-0616E18FE097}"/>
              </a:ext>
            </a:extLst>
          </p:cNvPr>
          <p:cNvCxnSpPr/>
          <p:nvPr/>
        </p:nvCxnSpPr>
        <p:spPr>
          <a:xfrm>
            <a:off x="3718560" y="4175758"/>
            <a:ext cx="46636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Immagine 26">
            <a:extLst>
              <a:ext uri="{FF2B5EF4-FFF2-40B4-BE49-F238E27FC236}">
                <a16:creationId xmlns:a16="http://schemas.microsoft.com/office/drawing/2014/main" id="{A458BA11-F14C-6CE5-D645-19B2D055C4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54123" y="4235974"/>
            <a:ext cx="792480" cy="792480"/>
          </a:xfrm>
          <a:prstGeom prst="rect">
            <a:avLst/>
          </a:prstGeom>
        </p:spPr>
      </p:pic>
      <p:pic>
        <p:nvPicPr>
          <p:cNvPr id="28" name="Immagine 27">
            <a:extLst>
              <a:ext uri="{FF2B5EF4-FFF2-40B4-BE49-F238E27FC236}">
                <a16:creationId xmlns:a16="http://schemas.microsoft.com/office/drawing/2014/main" id="{0D8144A1-F4AE-B921-6ADB-94F9DBCF28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70480" y="5488351"/>
            <a:ext cx="792480" cy="792480"/>
          </a:xfrm>
          <a:prstGeom prst="rect">
            <a:avLst/>
          </a:prstGeom>
        </p:spPr>
      </p:pic>
      <p:sp>
        <p:nvSpPr>
          <p:cNvPr id="32" name="CasellaDiTesto 31">
            <a:extLst>
              <a:ext uri="{FF2B5EF4-FFF2-40B4-BE49-F238E27FC236}">
                <a16:creationId xmlns:a16="http://schemas.microsoft.com/office/drawing/2014/main" id="{48442690-A3BD-B440-166D-A0692F7804EC}"/>
              </a:ext>
            </a:extLst>
          </p:cNvPr>
          <p:cNvSpPr txBox="1"/>
          <p:nvPr/>
        </p:nvSpPr>
        <p:spPr>
          <a:xfrm>
            <a:off x="1016000" y="6337943"/>
            <a:ext cx="6096000" cy="369332"/>
          </a:xfrm>
          <a:prstGeom prst="rect">
            <a:avLst/>
          </a:prstGeom>
          <a:noFill/>
        </p:spPr>
        <p:txBody>
          <a:bodyPr wrap="square">
            <a:spAutoFit/>
          </a:bodyPr>
          <a:lstStyle/>
          <a:p>
            <a:r>
              <a:rPr lang="it-IT" dirty="0"/>
              <a:t>File di sessione di alice</a:t>
            </a:r>
            <a:endParaRPr lang="en-GB" dirty="0"/>
          </a:p>
        </p:txBody>
      </p:sp>
      <p:sp>
        <p:nvSpPr>
          <p:cNvPr id="33" name="CasellaDiTesto 32">
            <a:extLst>
              <a:ext uri="{FF2B5EF4-FFF2-40B4-BE49-F238E27FC236}">
                <a16:creationId xmlns:a16="http://schemas.microsoft.com/office/drawing/2014/main" id="{29E98E66-8712-618E-CE58-0BC0C0660E2E}"/>
              </a:ext>
            </a:extLst>
          </p:cNvPr>
          <p:cNvSpPr txBox="1"/>
          <p:nvPr/>
        </p:nvSpPr>
        <p:spPr>
          <a:xfrm>
            <a:off x="5110480" y="4933743"/>
            <a:ext cx="6096000" cy="369332"/>
          </a:xfrm>
          <a:prstGeom prst="rect">
            <a:avLst/>
          </a:prstGeom>
          <a:noFill/>
        </p:spPr>
        <p:txBody>
          <a:bodyPr wrap="square">
            <a:spAutoFit/>
          </a:bodyPr>
          <a:lstStyle/>
          <a:p>
            <a:r>
              <a:rPr lang="it-IT" dirty="0"/>
              <a:t>File di sessione di alice</a:t>
            </a:r>
            <a:endParaRPr lang="en-GB" dirty="0"/>
          </a:p>
        </p:txBody>
      </p:sp>
      <p:sp>
        <p:nvSpPr>
          <p:cNvPr id="34" name="CasellaDiTesto 33">
            <a:extLst>
              <a:ext uri="{FF2B5EF4-FFF2-40B4-BE49-F238E27FC236}">
                <a16:creationId xmlns:a16="http://schemas.microsoft.com/office/drawing/2014/main" id="{EC774A27-BFF5-7A95-7B8F-49EFE8638EC9}"/>
              </a:ext>
            </a:extLst>
          </p:cNvPr>
          <p:cNvSpPr txBox="1"/>
          <p:nvPr/>
        </p:nvSpPr>
        <p:spPr>
          <a:xfrm>
            <a:off x="8567856" y="6337943"/>
            <a:ext cx="2414992" cy="369332"/>
          </a:xfrm>
          <a:prstGeom prst="rect">
            <a:avLst/>
          </a:prstGeom>
          <a:noFill/>
        </p:spPr>
        <p:txBody>
          <a:bodyPr wrap="square">
            <a:spAutoFit/>
          </a:bodyPr>
          <a:lstStyle/>
          <a:p>
            <a:r>
              <a:rPr lang="it-IT" dirty="0"/>
              <a:t>File di sessione di alice</a:t>
            </a:r>
            <a:endParaRPr lang="en-GB" dirty="0"/>
          </a:p>
        </p:txBody>
      </p:sp>
      <p:cxnSp>
        <p:nvCxnSpPr>
          <p:cNvPr id="36" name="Connettore 2 35">
            <a:extLst>
              <a:ext uri="{FF2B5EF4-FFF2-40B4-BE49-F238E27FC236}">
                <a16:creationId xmlns:a16="http://schemas.microsoft.com/office/drawing/2014/main" id="{0B843D8B-15BB-F238-3EAA-9824132F44F9}"/>
              </a:ext>
            </a:extLst>
          </p:cNvPr>
          <p:cNvCxnSpPr>
            <a:cxnSpLocks/>
          </p:cNvCxnSpPr>
          <p:nvPr/>
        </p:nvCxnSpPr>
        <p:spPr>
          <a:xfrm>
            <a:off x="9651399" y="4446961"/>
            <a:ext cx="423078" cy="888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ttore 2 39">
            <a:extLst>
              <a:ext uri="{FF2B5EF4-FFF2-40B4-BE49-F238E27FC236}">
                <a16:creationId xmlns:a16="http://schemas.microsoft.com/office/drawing/2014/main" id="{CA24CF5C-A17C-233B-31AB-9E96FF6559E3}"/>
              </a:ext>
            </a:extLst>
          </p:cNvPr>
          <p:cNvCxnSpPr/>
          <p:nvPr/>
        </p:nvCxnSpPr>
        <p:spPr>
          <a:xfrm flipV="1">
            <a:off x="1956255" y="4704078"/>
            <a:ext cx="441505" cy="784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CasellaDiTesto 41">
            <a:extLst>
              <a:ext uri="{FF2B5EF4-FFF2-40B4-BE49-F238E27FC236}">
                <a16:creationId xmlns:a16="http://schemas.microsoft.com/office/drawing/2014/main" id="{D1871A62-ADA2-5F51-B60A-C4D7DE5125E8}"/>
              </a:ext>
            </a:extLst>
          </p:cNvPr>
          <p:cNvSpPr txBox="1"/>
          <p:nvPr/>
        </p:nvSpPr>
        <p:spPr>
          <a:xfrm>
            <a:off x="1331187" y="4646860"/>
            <a:ext cx="845820" cy="369332"/>
          </a:xfrm>
          <a:prstGeom prst="rect">
            <a:avLst/>
          </a:prstGeom>
          <a:noFill/>
        </p:spPr>
        <p:txBody>
          <a:bodyPr wrap="square">
            <a:spAutoFit/>
          </a:bodyPr>
          <a:lstStyle/>
          <a:p>
            <a:r>
              <a:rPr lang="it-IT" dirty="0"/>
              <a:t>Copia</a:t>
            </a:r>
            <a:endParaRPr lang="en-GB" dirty="0"/>
          </a:p>
        </p:txBody>
      </p:sp>
      <p:sp>
        <p:nvSpPr>
          <p:cNvPr id="44" name="CasellaDiTesto 43">
            <a:extLst>
              <a:ext uri="{FF2B5EF4-FFF2-40B4-BE49-F238E27FC236}">
                <a16:creationId xmlns:a16="http://schemas.microsoft.com/office/drawing/2014/main" id="{BEC7AF14-4E5A-1DBC-445B-BCC24D9D2063}"/>
              </a:ext>
            </a:extLst>
          </p:cNvPr>
          <p:cNvSpPr txBox="1"/>
          <p:nvPr/>
        </p:nvSpPr>
        <p:spPr>
          <a:xfrm>
            <a:off x="9908958" y="4574506"/>
            <a:ext cx="1297522" cy="369332"/>
          </a:xfrm>
          <a:prstGeom prst="rect">
            <a:avLst/>
          </a:prstGeom>
          <a:noFill/>
        </p:spPr>
        <p:txBody>
          <a:bodyPr wrap="square">
            <a:spAutoFit/>
          </a:bodyPr>
          <a:lstStyle/>
          <a:p>
            <a:r>
              <a:rPr lang="it-IT" dirty="0"/>
              <a:t>Salva e usa</a:t>
            </a:r>
            <a:endParaRPr lang="en-GB" dirty="0"/>
          </a:p>
        </p:txBody>
      </p:sp>
    </p:spTree>
    <p:extLst>
      <p:ext uri="{BB962C8B-B14F-4D97-AF65-F5344CB8AC3E}">
        <p14:creationId xmlns:p14="http://schemas.microsoft.com/office/powerpoint/2010/main" val="69359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nodeType="with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500"/>
                                        <p:tgtEl>
                                          <p:spTgt spid="36"/>
                                        </p:tgtEl>
                                      </p:cBhvr>
                                    </p:animEffect>
                                  </p:childTnLst>
                                </p:cTn>
                              </p:par>
                              <p:par>
                                <p:cTn id="47" presetID="10" presetClass="entr" presetSubtype="0"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fade">
                                      <p:cBhvr>
                                        <p:cTn id="49" dur="500"/>
                                        <p:tgtEl>
                                          <p:spTgt spid="4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par>
                                <p:cTn id="56" presetID="10" presetClass="entr" presetSubtype="0" fill="hold"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2" grpId="0"/>
      <p:bldP spid="33" grpId="0"/>
      <p:bldP spid="34" grpId="0"/>
      <p:bldP spid="42" grpId="0"/>
      <p:bldP spid="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85FD3A-7C3E-8338-F684-F67071147EC6}"/>
              </a:ext>
            </a:extLst>
          </p:cNvPr>
          <p:cNvSpPr>
            <a:spLocks noGrp="1"/>
          </p:cNvSpPr>
          <p:nvPr>
            <p:ph type="title"/>
          </p:nvPr>
        </p:nvSpPr>
        <p:spPr>
          <a:xfrm>
            <a:off x="838200" y="0"/>
            <a:ext cx="10515600" cy="1325563"/>
          </a:xfrm>
        </p:spPr>
        <p:txBody>
          <a:bodyPr/>
          <a:lstStyle/>
          <a:p>
            <a:pPr algn="ctr"/>
            <a:r>
              <a:rPr lang="en-GB" b="1" i="0" dirty="0">
                <a:solidFill>
                  <a:srgbClr val="202124"/>
                </a:solidFill>
                <a:effectLst/>
              </a:rPr>
              <a:t>Forward secrecy</a:t>
            </a:r>
            <a:endParaRPr lang="en-GB" b="1" dirty="0"/>
          </a:p>
        </p:txBody>
      </p:sp>
      <p:sp>
        <p:nvSpPr>
          <p:cNvPr id="3" name="Segnaposto contenuto 2">
            <a:extLst>
              <a:ext uri="{FF2B5EF4-FFF2-40B4-BE49-F238E27FC236}">
                <a16:creationId xmlns:a16="http://schemas.microsoft.com/office/drawing/2014/main" id="{303BCED6-08BB-D52D-7936-D5221D36EFBB}"/>
              </a:ext>
            </a:extLst>
          </p:cNvPr>
          <p:cNvSpPr>
            <a:spLocks noGrp="1"/>
          </p:cNvSpPr>
          <p:nvPr>
            <p:ph idx="1"/>
          </p:nvPr>
        </p:nvSpPr>
        <p:spPr>
          <a:xfrm>
            <a:off x="184298" y="1038125"/>
            <a:ext cx="11823404" cy="5694271"/>
          </a:xfrm>
        </p:spPr>
        <p:txBody>
          <a:bodyPr>
            <a:noAutofit/>
          </a:bodyPr>
          <a:lstStyle/>
          <a:p>
            <a:r>
              <a:rPr lang="it-IT" dirty="0"/>
              <a:t>L’attaccante riesce a «rubare» la chiave di uno degli end-point ma non riesce a decriptare comunque i messaggi inviati tra i due utenti:</a:t>
            </a:r>
          </a:p>
          <a:p>
            <a:pPr lvl="1"/>
            <a:r>
              <a:rPr lang="it-IT" dirty="0"/>
              <a:t>Per-Message key:</a:t>
            </a:r>
          </a:p>
          <a:p>
            <a:pPr lvl="2"/>
            <a:r>
              <a:rPr lang="it-IT" dirty="0"/>
              <a:t>La chiave di cifratura viene ricalcolata ad ogni messaggio scambiato con cifratura simmetrica</a:t>
            </a:r>
          </a:p>
          <a:p>
            <a:pPr lvl="2"/>
            <a:r>
              <a:rPr lang="it-IT" dirty="0"/>
              <a:t>Ogni chiave è ottenuta partendo dalla precedente</a:t>
            </a:r>
          </a:p>
          <a:p>
            <a:pPr lvl="2"/>
            <a:r>
              <a:rPr lang="it-IT" dirty="0"/>
              <a:t>Viene compromesso solo il singolo messaggio e non i precedenti</a:t>
            </a:r>
          </a:p>
          <a:p>
            <a:pPr lvl="1"/>
            <a:r>
              <a:rPr lang="it-IT" dirty="0"/>
              <a:t>Per-Session key:</a:t>
            </a:r>
          </a:p>
          <a:p>
            <a:pPr lvl="2"/>
            <a:r>
              <a:rPr lang="it-IT" dirty="0"/>
              <a:t>La chiave di cifratura cambia ad ogni sessione (Meno sicuro)</a:t>
            </a:r>
          </a:p>
          <a:p>
            <a:pPr lvl="2"/>
            <a:r>
              <a:rPr lang="it-IT" dirty="0"/>
              <a:t>Chiave scambiata usando gli algoritmi di cifratura asimmetrica classici</a:t>
            </a:r>
          </a:p>
          <a:p>
            <a:pPr lvl="2"/>
            <a:r>
              <a:rPr lang="it-IT" dirty="0"/>
              <a:t>Per ridurre il costo computazionale la chiave può essere derivata da sessioni precedenti</a:t>
            </a:r>
          </a:p>
          <a:p>
            <a:pPr lvl="2"/>
            <a:r>
              <a:rPr lang="it-IT" dirty="0"/>
              <a:t>Le sessioni precedenti in caso di compromissione rimangono protette</a:t>
            </a:r>
          </a:p>
          <a:p>
            <a:pPr lvl="2"/>
            <a:r>
              <a:rPr lang="it-IT" dirty="0"/>
              <a:t>Molto costoso in termini di tempo</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Mixed:</a:t>
            </a:r>
          </a:p>
          <a:p>
            <a:pPr lvl="2">
              <a:defRPr/>
            </a:pPr>
            <a:r>
              <a:rPr lang="it-IT" dirty="0">
                <a:solidFill>
                  <a:prstClr val="black"/>
                </a:solidFill>
                <a:latin typeface="Calibri" panose="020F0502020204030204"/>
              </a:rPr>
              <a:t>Approccio a cavallo per ridurre il costo di scambio di scambio di chiavi e aumentare la sicurezza derivando la chiave ogni tot messaggi </a:t>
            </a:r>
            <a:endParaRPr kumimoji="0" lang="it-IT"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2"/>
            <a:endParaRPr lang="it-IT" dirty="0"/>
          </a:p>
        </p:txBody>
      </p:sp>
    </p:spTree>
    <p:extLst>
      <p:ext uri="{BB962C8B-B14F-4D97-AF65-F5344CB8AC3E}">
        <p14:creationId xmlns:p14="http://schemas.microsoft.com/office/powerpoint/2010/main" val="29876008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2152</TotalTime>
  <Words>4146</Words>
  <Application>Microsoft Office PowerPoint</Application>
  <PresentationFormat>Widescreen</PresentationFormat>
  <Paragraphs>349</Paragraphs>
  <Slides>43</Slides>
  <Notes>38</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43</vt:i4>
      </vt:variant>
    </vt:vector>
  </HeadingPairs>
  <TitlesOfParts>
    <vt:vector size="48" baseType="lpstr">
      <vt:lpstr>Arial</vt:lpstr>
      <vt:lpstr>Calibri</vt:lpstr>
      <vt:lpstr>Calibri Light</vt:lpstr>
      <vt:lpstr>ui-monospace</vt:lpstr>
      <vt:lpstr>Tema di Office</vt:lpstr>
      <vt:lpstr>Messaggistica Sicura</vt:lpstr>
      <vt:lpstr>Problemi dovuti a intrusioni</vt:lpstr>
      <vt:lpstr>Una visione generale</vt:lpstr>
      <vt:lpstr>Una visione dettagliata</vt:lpstr>
      <vt:lpstr>Problemi di sicurezza</vt:lpstr>
      <vt:lpstr>Presentazione standard di PowerPoint</vt:lpstr>
      <vt:lpstr>Compromissione della chiave di sessione</vt:lpstr>
      <vt:lpstr>Compromissione da clonazione</vt:lpstr>
      <vt:lpstr>Forward secrecy</vt:lpstr>
      <vt:lpstr>Vediamo alcune soluzioni</vt:lpstr>
      <vt:lpstr>Soluzioni classiche</vt:lpstr>
      <vt:lpstr>Double-Ratchet algorithm</vt:lpstr>
      <vt:lpstr>Libsignal</vt:lpstr>
      <vt:lpstr>Una panoramica dell’algoritmo</vt:lpstr>
      <vt:lpstr>Altri metodi per difendersi dalla clonazione</vt:lpstr>
      <vt:lpstr>Metodo centralizzato</vt:lpstr>
      <vt:lpstr>Vantaggi Vs Svantaggi</vt:lpstr>
      <vt:lpstr>Hash chain</vt:lpstr>
      <vt:lpstr>Funzionamento</vt:lpstr>
      <vt:lpstr>Passiamo a dei casi di Test</vt:lpstr>
      <vt:lpstr>Black-Box Test sulle app più famose</vt:lpstr>
      <vt:lpstr>I risultati del Test</vt:lpstr>
      <vt:lpstr>I ‘‘migliori’’</vt:lpstr>
      <vt:lpstr>I ‘‘peggiori’’</vt:lpstr>
      <vt:lpstr>Ciò non significa che non vanno usate…</vt:lpstr>
      <vt:lpstr>Non sempre un attacco si può fare (Es. Browser)</vt:lpstr>
      <vt:lpstr>Tornando a noi…  Perché alcune app non reagiscono?</vt:lpstr>
      <vt:lpstr>Precisazione</vt:lpstr>
      <vt:lpstr>Tolleranza agli errori</vt:lpstr>
      <vt:lpstr>Il problema in concreto (Cosa non vogliamo)</vt:lpstr>
      <vt:lpstr>Come possiamo garantire la protezione da clonazione mantenendo la tolleranza? </vt:lpstr>
      <vt:lpstr>In particolare…</vt:lpstr>
      <vt:lpstr>Modifichiamo il Double-Ratchet</vt:lpstr>
      <vt:lpstr>Double-Ratchet con tolleranza</vt:lpstr>
      <vt:lpstr>L’idea che permette il funzionamento</vt:lpstr>
      <vt:lpstr>Double-Ratchet con tolleranza (No clone)</vt:lpstr>
      <vt:lpstr>Double-Ratchet con tolleranza (Clone Pt. 1)</vt:lpstr>
      <vt:lpstr>Double-Ratchet con tolleranza (Clone Pt. 2)</vt:lpstr>
      <vt:lpstr>MAC Vs MK</vt:lpstr>
      <vt:lpstr>Non esiste una protezione al 100% dalla clonazione</vt:lpstr>
      <vt:lpstr>Un riassunto</vt:lpstr>
      <vt:lpstr>Riferimenti</vt:lpstr>
      <vt:lpstr>Fine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Messaging</dc:title>
  <dc:creator>Tommaso Di Vito</dc:creator>
  <cp:lastModifiedBy>Tommaso Di Vito</cp:lastModifiedBy>
  <cp:revision>45</cp:revision>
  <dcterms:created xsi:type="dcterms:W3CDTF">2022-11-14T11:07:18Z</dcterms:created>
  <dcterms:modified xsi:type="dcterms:W3CDTF">2023-01-09T10:05:20Z</dcterms:modified>
</cp:coreProperties>
</file>