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6" r:id="rId4"/>
    <p:sldId id="260" r:id="rId5"/>
    <p:sldId id="277" r:id="rId6"/>
    <p:sldId id="258" r:id="rId7"/>
    <p:sldId id="265" r:id="rId8"/>
    <p:sldId id="271" r:id="rId9"/>
    <p:sldId id="272" r:id="rId10"/>
    <p:sldId id="273" r:id="rId11"/>
    <p:sldId id="268" r:id="rId12"/>
    <p:sldId id="259" r:id="rId13"/>
    <p:sldId id="267" r:id="rId14"/>
    <p:sldId id="274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47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CB9F1-BAB7-4B5E-844E-C7D8D5D8F901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A8BB23-8DDE-4B9C-93BC-97AFB120A2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911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64710-D9AB-A30F-FF52-0FC13D300F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91DA82-9278-0EBA-F6C7-B01A1800F6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5DA71-A513-AAD1-B94B-C4277C8E6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663EE-FB0F-47FD-AEFE-10E20DF2B48E}" type="datetime1">
              <a:rPr lang="en-IN" smtClean="0"/>
              <a:t>24-10-2024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62BA5-EEEA-EF08-E056-5EF38AAE3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ELECTRICAL AND ELECTRONICS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8E19E-CA57-7EBD-40A4-FE138784E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B3D9D-01A1-4B09-BDB5-59E1B03052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99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F72CA-833C-B71F-4FC9-C815C7F77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10A0AF-3504-B3CA-9540-5F67C39787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2E44E-6B3C-6630-136A-F5D3790DD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9D6B-F8CD-47F0-B684-11A8A1CC1639}" type="datetime1">
              <a:rPr lang="en-IN" smtClean="0"/>
              <a:t>24-10-2024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AD345-5C46-0992-8FD8-D2D71151F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ELECTRICAL AND ELECTRONICS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71607-373C-4540-84FF-BE07F3D68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B3D9D-01A1-4B09-BDB5-59E1B03052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881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D26876-F050-AC2B-B608-84370768F1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3E41A6-2B16-1567-D8C3-49E88D108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96622-29DD-FF77-63F4-5A4FEC781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16AB-AD9B-4BC1-9770-B383F32D4832}" type="datetime1">
              <a:rPr lang="en-IN" smtClean="0"/>
              <a:t>24-10-2024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299F9-B673-CFB3-2E49-4D1399385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ELECTRICAL AND ELECTRONICS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10849-39F4-8166-B1F4-A2132FA3E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B3D9D-01A1-4B09-BDB5-59E1B03052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924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67FB9-361A-26E9-436A-166A3D2C9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19394-26AA-7FA4-3E82-51B27C422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9528A-F12D-8CD5-AED8-41423A501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54D01-81E3-45CC-A147-2A16DBDE403F}" type="datetime1">
              <a:rPr lang="en-IN" smtClean="0"/>
              <a:t>24-10-2024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ADD37-2184-C376-47A6-7B3634325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ELECTRICAL AND ELECTRONICS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2477D-906F-8F7F-DEF2-211202A27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B3D9D-01A1-4B09-BDB5-59E1B03052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3373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06733-41DE-BA47-5426-88BF6A67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44623-D21C-802D-3ECC-E25FF9E86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7275E-9A1F-D57C-709F-4AAB5E187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0919-C368-4D08-91A5-B15C1F486AE3}" type="datetime1">
              <a:rPr lang="en-IN" smtClean="0"/>
              <a:t>24-10-2024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18B3C-EF1F-93C0-439F-9E119B91C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ELECTRICAL AND ELECTRONICS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6E173-8E15-0009-FA14-44EA01F31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B3D9D-01A1-4B09-BDB5-59E1B03052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0904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88166-42AA-51B9-C73E-0D5FC8EB9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5B634-2ADB-B03F-6E01-A1915B2B0A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837B2E-0309-9F2C-47A3-F514F2BC6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D324AA-62A3-CC8E-12CD-F26573BE1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3FD76-3C8D-482F-A719-BB87CB059B55}" type="datetime1">
              <a:rPr lang="en-IN" smtClean="0"/>
              <a:t>24-10-2024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17731A-3E02-75B3-A214-C203E98E2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ELECTRICAL AND ELECTRONICS ENGINEERING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FBDE1A-A291-59C9-6C6E-EF309EDE3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B3D9D-01A1-4B09-BDB5-59E1B03052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500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C449B-D234-9CF2-4A39-053CF759F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2C589-F474-E4E9-9D54-3E6EF55A3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F711C-1F3C-82D3-42F5-64C5898A3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A15B36-308D-451C-5950-A3AC10FABE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397FEE-26AD-4964-4D10-25D76E1421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43AAD4-75FC-8659-0994-A6037A8FC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5B57-A297-41FA-AB5B-D385B74F15CE}" type="datetime1">
              <a:rPr lang="en-IN" smtClean="0"/>
              <a:t>24-10-2024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C86FA7-52CF-6310-DFAC-CAE4DF670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ELECTRICAL AND ELECTRONICS ENGINEERING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BE17CD-81FC-746D-403E-41F2E8BA0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B3D9D-01A1-4B09-BDB5-59E1B03052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240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59F90-7665-7680-FAE1-CB03A4BB6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9C5FCC-70C6-58E0-D6A9-00ED00536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2752B-06BD-4DD5-B1E4-14E66B68B323}" type="datetime1">
              <a:rPr lang="en-IN" smtClean="0"/>
              <a:t>24-10-2024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83F20D-85CC-47B8-CC50-85375ADA6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ELECTRICAL AND ELECTRONICS ENGINEERING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45E1EA-4DC6-8985-7DF6-EC7BE27E0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B3D9D-01A1-4B09-BDB5-59E1B03052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7472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B29974-BB93-E2F1-87F5-60C3F7BF0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CCD4-1C8A-4435-A8D6-759F91D25830}" type="datetime1">
              <a:rPr lang="en-IN" smtClean="0"/>
              <a:t>24-10-2024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7ABBD9-5BBD-BD1F-8268-9FFD081AA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ELECTRICAL AND ELECTRONICS ENGINEERING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FB4D7-B31F-9187-D9D6-F65F39F84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B3D9D-01A1-4B09-BDB5-59E1B03052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232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86F6A-9856-ADB3-E8F5-7DBF754E6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28433-368A-EC31-8A3A-5AA336F48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397C22-B707-38EB-7FB0-08F6578D6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49BD48-55A9-C877-CAB9-80719FAD9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3404-FF8B-4AD9-9DF2-6A683D54F390}" type="datetime1">
              <a:rPr lang="en-IN" smtClean="0"/>
              <a:t>24-10-2024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81086-8568-6353-1D64-5CA8F8BBA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ELECTRICAL AND ELECTRONICS ENGINEERING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537C82-1299-C943-BDD1-E0D7AED23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B3D9D-01A1-4B09-BDB5-59E1B03052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967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7482C-0DE7-4988-A7E0-A8F973355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0701AE-945F-8C23-404A-B2B197C9BA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7D3A4B-33AB-46AD-F715-CABF8875B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101F4D-C273-AA5F-8CC7-F3FBC236B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D97FB-4A59-4255-BCAC-22005C346184}" type="datetime1">
              <a:rPr lang="en-IN" smtClean="0"/>
              <a:t>24-10-2024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37FA32-FC37-708A-B3D3-E0DEF8AF2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ELECTRICAL AND ELECTRONICS ENGINEERING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6C33F5-C5CD-15D6-2032-D419AEB68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B3D9D-01A1-4B09-BDB5-59E1B03052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4549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78ADFA-39FD-F160-6F1B-DBE7CD761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C4C42-EE48-3B74-5070-0424FF431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ACC93-0398-E9ED-D5F4-6A64087B00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0D0A5-BEDD-49EC-AEBF-3F689F63DFDE}" type="datetime1">
              <a:rPr lang="en-IN" smtClean="0"/>
              <a:t>24-10-2024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A3E9F-4143-9902-D48D-EE68B4487C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DEPT. OF ELECTRICAL AND ELECTRONICS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5D273-8A65-E623-EB32-17D61FB5E2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B3D9D-01A1-4B09-BDB5-59E1B03052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737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FEFC5-93D9-15A9-E429-74350C7F9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3463" y="278740"/>
            <a:ext cx="9916437" cy="2141461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GB" sz="4400" dirty="0">
                <a:latin typeface="Times New Roman"/>
                <a:cs typeface="Times New Roman"/>
              </a:rPr>
              <a:t>ELECTRIC DIFFERENTIAL SYSTEM FOR THREE-WHEELED ELECTRIC  VEHICLE</a:t>
            </a:r>
            <a:endParaRPr lang="en-IN" sz="4400" dirty="0">
              <a:latin typeface="Times New Roman"/>
              <a:cs typeface="Times New Roman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F2892C-4ABE-CD93-A419-A5F2340EF8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370" y="3516838"/>
            <a:ext cx="10656888" cy="301272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l"/>
            <a:r>
              <a:rPr lang="en-US" dirty="0">
                <a:latin typeface="Times New Roman"/>
                <a:cs typeface="Times New Roman"/>
              </a:rPr>
              <a:t>Guided by 							Team:</a:t>
            </a:r>
          </a:p>
          <a:p>
            <a:pPr algn="l"/>
            <a:r>
              <a:rPr lang="en-US" dirty="0">
                <a:latin typeface="Times New Roman"/>
                <a:cs typeface="Times New Roman"/>
              </a:rPr>
              <a:t>Dr. Mohammed Mansoor O					Abi Ijlan (6)</a:t>
            </a:r>
            <a:endParaRPr lang="en-US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algn="l"/>
            <a:r>
              <a:rPr lang="en-US" dirty="0">
                <a:latin typeface="Times New Roman"/>
                <a:cs typeface="Times New Roman"/>
              </a:rPr>
              <a:t>Associate Professor						Anand A (16)</a:t>
            </a:r>
          </a:p>
          <a:p>
            <a:pPr algn="l"/>
            <a:r>
              <a:rPr lang="en-US" dirty="0">
                <a:latin typeface="Times New Roman"/>
                <a:cs typeface="Times New Roman"/>
              </a:rPr>
              <a:t>Department of Electrical And Electronics			Ameen </a:t>
            </a:r>
            <a:r>
              <a:rPr lang="en-US" dirty="0" err="1">
                <a:latin typeface="Times New Roman"/>
                <a:cs typeface="Times New Roman"/>
              </a:rPr>
              <a:t>Yehiya</a:t>
            </a:r>
            <a:r>
              <a:rPr lang="en-US" dirty="0">
                <a:latin typeface="Times New Roman"/>
                <a:cs typeface="Times New Roman"/>
              </a:rPr>
              <a:t> (12)</a:t>
            </a:r>
          </a:p>
          <a:p>
            <a:pPr algn="l"/>
            <a:r>
              <a:rPr lang="en-US" dirty="0">
                <a:latin typeface="Times New Roman"/>
                <a:cs typeface="Times New Roman"/>
              </a:rPr>
              <a:t>								Joan Hanna James (34)	</a:t>
            </a:r>
            <a:endParaRPr lang="en-US" dirty="0">
              <a:ea typeface="Calibri"/>
              <a:cs typeface="Calibri"/>
            </a:endParaRPr>
          </a:p>
          <a:p>
            <a:pPr algn="l"/>
            <a:r>
              <a:rPr lang="en-US" dirty="0"/>
              <a:t>			</a:t>
            </a:r>
            <a:endParaRPr lang="en-US" dirty="0">
              <a:ea typeface="Calibri"/>
              <a:cs typeface="Calibri"/>
            </a:endParaRPr>
          </a:p>
          <a:p>
            <a:pPr algn="l"/>
            <a:endParaRPr lang="en-US" dirty="0"/>
          </a:p>
          <a:p>
            <a:pPr algn="l"/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05E10-5448-6338-B5DE-DB5880598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ELECTRICAL AND ELECTRONICS ENGINEERING</a:t>
            </a:r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533B97-2B5E-164E-3DDB-76769DA1B60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54909" y="667006"/>
            <a:ext cx="1463041" cy="1463202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D5E1F-6654-08DD-DCA2-7191295EA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B3D9D-01A1-4B09-BDB5-59E1B030529B}" type="slidenum">
              <a:rPr lang="en-IN" smtClean="0"/>
              <a:t>1</a:t>
            </a:fld>
            <a:endParaRPr lang="en-IN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401F1AB-B3D4-1195-A2E8-72D6190B9360}"/>
              </a:ext>
            </a:extLst>
          </p:cNvPr>
          <p:cNvCxnSpPr/>
          <p:nvPr/>
        </p:nvCxnSpPr>
        <p:spPr>
          <a:xfrm flipV="1">
            <a:off x="654909" y="2743198"/>
            <a:ext cx="10892479" cy="22654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116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E3C72C5-4FB7-08DD-82C7-EAF166C28C2D}"/>
              </a:ext>
            </a:extLst>
          </p:cNvPr>
          <p:cNvSpPr/>
          <p:nvPr/>
        </p:nvSpPr>
        <p:spPr>
          <a:xfrm>
            <a:off x="795572" y="5011458"/>
            <a:ext cx="10741957" cy="13448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940AEB-39A0-D0E9-D216-81ACD8D71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ELECTRICAL AND ELECTRONICS ENGINEERING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874597-0D37-6DCA-C2CE-E4E6715F2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B3D9D-01A1-4B09-BDB5-59E1B030529B}" type="slidenum">
              <a:rPr lang="en-IN" smtClean="0"/>
              <a:t>10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90A3A3-8517-ABFB-3E10-614C047F900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477704" y="365125"/>
            <a:ext cx="876096" cy="855663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F000A5C4-305E-CB56-E52A-42DA48C3EC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95612" y="4650427"/>
            <a:ext cx="10607749" cy="1254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endParaRPr lang="en-US" sz="2400" b="1">
              <a:latin typeface="Times New Roman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sz="2400">
              <a:latin typeface="tim"/>
              <a:cs typeface="Calibri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b="0" i="0" u="none" strike="noStrike" cap="none" normalizeH="0" baseline="0">
              <a:ln>
                <a:noFill/>
              </a:ln>
              <a:effectLst/>
              <a:latin typeface="Times New Roman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4F5C12-03DD-49B8-6286-B35D5ABC5438}"/>
              </a:ext>
            </a:extLst>
          </p:cNvPr>
          <p:cNvSpPr txBox="1"/>
          <p:nvPr/>
        </p:nvSpPr>
        <p:spPr>
          <a:xfrm>
            <a:off x="779932" y="1037665"/>
            <a:ext cx="10273549" cy="68326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Times New Roman"/>
                <a:ea typeface="+mn-lt"/>
                <a:cs typeface="Times New Roman"/>
              </a:rPr>
              <a:t>Expressing radii in terms of velocities vₒ and vᵢ,</a:t>
            </a:r>
            <a:endParaRPr lang="en-US" sz="2400" dirty="0">
              <a:latin typeface="Times New Roman"/>
              <a:cs typeface="Times New Roman"/>
            </a:endParaRPr>
          </a:p>
          <a:p>
            <a:r>
              <a:rPr lang="en-US" sz="2400" dirty="0">
                <a:latin typeface="Times New Roman"/>
                <a:ea typeface="+mn-lt"/>
                <a:cs typeface="Times New Roman"/>
              </a:rPr>
              <a:t>                                                      R = vₒ / ω - w/2</a:t>
            </a:r>
            <a:endParaRPr lang="en-US" sz="2400" dirty="0">
              <a:latin typeface="Times New Roman"/>
              <a:cs typeface="Times New Roman"/>
            </a:endParaRPr>
          </a:p>
          <a:p>
            <a:r>
              <a:rPr lang="en-US" sz="2400" dirty="0">
                <a:latin typeface="Times New Roman"/>
                <a:ea typeface="+mn-lt"/>
                <a:cs typeface="Times New Roman"/>
              </a:rPr>
              <a:t>                                                      R = vᵢ / ω + w/2</a:t>
            </a:r>
            <a:endParaRPr lang="en-US" sz="2400" dirty="0">
              <a:latin typeface="Times New Roman"/>
              <a:cs typeface="Times New Roman"/>
            </a:endParaRPr>
          </a:p>
          <a:p>
            <a:endParaRPr lang="en-US" sz="2400" dirty="0">
              <a:latin typeface="Times New Roman"/>
              <a:cs typeface="Times New Roman"/>
            </a:endParaRPr>
          </a:p>
          <a:p>
            <a:r>
              <a:rPr lang="en-US" sz="2400" dirty="0">
                <a:latin typeface="Times New Roman"/>
                <a:ea typeface="+mn-lt"/>
                <a:cs typeface="Times New Roman"/>
              </a:rPr>
              <a:t>Steering angle in terms of velocities vₒ and vᵢ,</a:t>
            </a:r>
          </a:p>
          <a:p>
            <a:r>
              <a:rPr lang="en-US" sz="2400" dirty="0">
                <a:latin typeface="Times New Roman"/>
                <a:ea typeface="+mn-lt"/>
                <a:cs typeface="Times New Roman"/>
              </a:rPr>
              <a:t>                                                tan θ =          L </a:t>
            </a:r>
          </a:p>
          <a:p>
            <a:r>
              <a:rPr lang="en-US" sz="2400" dirty="0">
                <a:latin typeface="Times New Roman"/>
                <a:ea typeface="+mn-lt"/>
                <a:cs typeface="Times New Roman"/>
              </a:rPr>
              <a:t>                                                             (vₒ / ω - w/2)</a:t>
            </a:r>
            <a:endParaRPr lang="en-US" sz="2400" dirty="0">
              <a:latin typeface="Times New Roman"/>
              <a:cs typeface="Times New Roman"/>
            </a:endParaRPr>
          </a:p>
          <a:p>
            <a:endParaRPr lang="en-US" sz="2400" dirty="0">
              <a:latin typeface="Times New Roman"/>
              <a:ea typeface="+mn-lt"/>
              <a:cs typeface="Times New Roman"/>
            </a:endParaRPr>
          </a:p>
          <a:p>
            <a:r>
              <a:rPr lang="en-US" sz="2400" dirty="0">
                <a:latin typeface="Times New Roman"/>
                <a:ea typeface="+mn-lt"/>
                <a:cs typeface="Times New Roman"/>
              </a:rPr>
              <a:t>                                                tan θ =           L </a:t>
            </a:r>
          </a:p>
          <a:p>
            <a:r>
              <a:rPr lang="en-US" sz="2400" dirty="0">
                <a:latin typeface="Times New Roman"/>
                <a:ea typeface="+mn-lt"/>
                <a:cs typeface="Times New Roman"/>
              </a:rPr>
              <a:t>                                                             (vᵢ / ω + w/2)</a:t>
            </a:r>
            <a:endParaRPr lang="en-US" sz="2400" dirty="0">
              <a:latin typeface="Times New Roman"/>
              <a:cs typeface="Times New Roman"/>
            </a:endParaRPr>
          </a:p>
          <a:p>
            <a:endParaRPr lang="en-US" sz="2400" dirty="0">
              <a:latin typeface="Times New Roman"/>
              <a:cs typeface="Times New Roman"/>
            </a:endParaRPr>
          </a:p>
          <a:p>
            <a:r>
              <a:rPr lang="en-IN" sz="2400" dirty="0">
                <a:latin typeface="Times New Roman"/>
                <a:ea typeface="+mn-lt"/>
                <a:cs typeface="Times New Roman"/>
              </a:rPr>
              <a:t>  </a:t>
            </a:r>
            <a:r>
              <a:rPr lang="en-US" sz="2400" dirty="0">
                <a:latin typeface="Times New Roman"/>
                <a:ea typeface="+mn-lt"/>
                <a:cs typeface="Times New Roman"/>
              </a:rPr>
              <a:t>Velocities of the Wheels Based on Steering Angle:</a:t>
            </a:r>
            <a:endParaRPr lang="en-US" sz="2400" dirty="0">
              <a:latin typeface="Times New Roman"/>
              <a:cs typeface="Times New Roman"/>
            </a:endParaRPr>
          </a:p>
          <a:p>
            <a:r>
              <a:rPr lang="en-US" sz="2400" dirty="0">
                <a:latin typeface="Times New Roman"/>
                <a:ea typeface="+mn-lt"/>
                <a:cs typeface="Times New Roman"/>
              </a:rPr>
              <a:t>                                                vₒ = ω (L / tan(θ) + w/2)</a:t>
            </a:r>
            <a:endParaRPr lang="en-US" sz="2400" dirty="0">
              <a:latin typeface="Times New Roman"/>
              <a:cs typeface="Times New Roman"/>
            </a:endParaRPr>
          </a:p>
          <a:p>
            <a:r>
              <a:rPr lang="en-US" sz="2400" dirty="0">
                <a:latin typeface="Times New Roman"/>
                <a:ea typeface="+mn-lt"/>
                <a:cs typeface="Times New Roman"/>
              </a:rPr>
              <a:t>                                                 vᵢ = ω (L / tan(θ) - w/2)</a:t>
            </a:r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cs typeface="Calibri"/>
            </a:endParaRPr>
          </a:p>
          <a:p>
            <a:endParaRPr lang="en-US" sz="2400" dirty="0">
              <a:latin typeface="Times New Roman"/>
              <a:cs typeface="Times New Roman"/>
            </a:endParaRPr>
          </a:p>
          <a:p>
            <a:endParaRPr lang="en-US" sz="2400" dirty="0">
              <a:latin typeface="Times New Roman"/>
              <a:cs typeface="Times New Roman"/>
            </a:endParaRPr>
          </a:p>
          <a:p>
            <a:endParaRPr lang="en-US" dirty="0"/>
          </a:p>
          <a:p>
            <a:endParaRPr lang="en-US" dirty="0">
              <a:cs typeface="Calibri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C28E354-D905-1AB6-0DDE-E20D987B79CD}"/>
              </a:ext>
            </a:extLst>
          </p:cNvPr>
          <p:cNvCxnSpPr/>
          <p:nvPr/>
        </p:nvCxnSpPr>
        <p:spPr>
          <a:xfrm flipV="1">
            <a:off x="5537948" y="3225054"/>
            <a:ext cx="1463487" cy="1568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9FDCA67-EE13-A0F2-8FD1-C78276FE64F8}"/>
              </a:ext>
            </a:extLst>
          </p:cNvPr>
          <p:cNvCxnSpPr>
            <a:cxnSpLocks/>
          </p:cNvCxnSpPr>
          <p:nvPr/>
        </p:nvCxnSpPr>
        <p:spPr>
          <a:xfrm flipV="1">
            <a:off x="5537948" y="4323230"/>
            <a:ext cx="1463487" cy="1568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020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94C56-10F1-AB89-BA60-22C295626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ea typeface="Calibri Light"/>
                <a:cs typeface="Calibri Light"/>
              </a:rPr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558DF-1692-354F-2202-18493A5DF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The following equations governing the speed of the rear wheel of a Tri wheeler as function of steering angle is formed.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400" dirty="0">
                <a:latin typeface="Times New Roman"/>
                <a:ea typeface="+mn-lt"/>
                <a:cs typeface="Times New Roman"/>
              </a:rPr>
              <a:t>vₒ = ω (L / tan(θ) + w/2)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</a:p>
          <a:p>
            <a:pPr marL="0" indent="0" algn="ctr">
              <a:buNone/>
            </a:pPr>
            <a:r>
              <a:rPr lang="en-US" sz="2400" dirty="0">
                <a:latin typeface="Times New Roman"/>
                <a:ea typeface="+mn-lt"/>
                <a:cs typeface="Times New Roman"/>
              </a:rPr>
              <a:t>vᵢ = ω (L / tan(θ) - w/2)</a:t>
            </a:r>
            <a:endParaRPr lang="en-US" sz="16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0CF692-A6BF-A4AD-2D91-26DFADB2E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ELECTRICAL AND ELECTRONICS ENGINEERING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019AC-A537-88D0-28CA-C45477D74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B3D9D-01A1-4B09-BDB5-59E1B030529B}" type="slidenum">
              <a:rPr lang="en-IN" smtClean="0"/>
              <a:t>11</a:t>
            </a:fld>
            <a:endParaRPr lang="en-IN"/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E8AB8557-E88F-7C68-E94A-64DAA170C0C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477704" y="365125"/>
            <a:ext cx="876096" cy="85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058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4106A-6B5D-47AE-45F9-D0B033E47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Conclusion </a:t>
            </a:r>
            <a:endParaRPr lang="en-IN" dirty="0"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5EA52B-45CB-5821-0573-86686481E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ELECTRICAL AND ELECTRONICS ENGINEERING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42F7EC-4819-6FE3-966F-2206DD851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B3D9D-01A1-4B09-BDB5-59E1B030529B}" type="slidenum">
              <a:rPr lang="en-IN" smtClean="0"/>
              <a:t>12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CD0552-984A-B992-13E3-0487C04AD18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477704" y="365125"/>
            <a:ext cx="876096" cy="855663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0264304E-3552-DD4C-BD49-B38CD4AF95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3373" y="1623545"/>
            <a:ext cx="10793819" cy="2325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buNone/>
            </a:pPr>
            <a:endParaRPr lang="en-IN" sz="2400" dirty="0">
              <a:latin typeface="Times New Roman"/>
              <a:ea typeface="+mn-lt"/>
              <a:cs typeface="+mn-lt"/>
            </a:endParaRPr>
          </a:p>
          <a:p>
            <a:pPr marL="0" indent="0" eaLnBrk="0" fontAlgn="base" hangingPunct="0">
              <a:buNone/>
            </a:pPr>
            <a:r>
              <a:rPr lang="en-IN" sz="2400" dirty="0">
                <a:latin typeface="Times New Roman"/>
                <a:ea typeface="+mn-lt"/>
                <a:cs typeface="+mn-lt"/>
              </a:rPr>
              <a:t>By integrating Ackerman geometry into the electric differential system, we can solve critical issues in stability, handling, and steering effort for three-wheeled EV’s.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N" sz="2400" dirty="0">
                <a:latin typeface="Times New Roman"/>
                <a:ea typeface="+mn-lt"/>
                <a:cs typeface="+mn-lt"/>
              </a:rPr>
              <a:t>
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endParaRPr lang="en-US" altLang="en-US" sz="2400" b="0" i="0" u="none" strike="noStrike" cap="none" normalizeH="0" baseline="0" dirty="0">
              <a:ln>
                <a:noFill/>
              </a:ln>
              <a:effectLst/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02635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C2670-528E-5EDD-7669-106C03587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ea typeface="Calibri Light"/>
                <a:cs typeface="Calibri Light"/>
              </a:rPr>
              <a:t>Scope And Future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940AEB-39A0-D0E9-D216-81ACD8D71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ELECTRICAL AND ELECTRONICS ENGINEERING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874597-0D37-6DCA-C2CE-E4E6715F2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B3D9D-01A1-4B09-BDB5-59E1B030529B}" type="slidenum">
              <a:rPr lang="en-IN" smtClean="0"/>
              <a:t>13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90A3A3-8517-ABFB-3E10-614C047F900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477704" y="365125"/>
            <a:ext cx="876096" cy="855663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F000A5C4-305E-CB56-E52A-42DA48C3EC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92125" y="1847195"/>
            <a:ext cx="10607749" cy="2417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2400" dirty="0">
                <a:latin typeface="Times New Roman"/>
                <a:cs typeface="Times New Roman"/>
              </a:rPr>
              <a:t> Implement a controller to adjust rear wheel speeds dynamically based on the steering angle.</a:t>
            </a:r>
          </a:p>
          <a:p>
            <a:r>
              <a:rPr lang="en-IN" sz="2400" dirty="0">
                <a:latin typeface="Times New Roman"/>
                <a:cs typeface="Times New Roman"/>
              </a:rPr>
              <a:t>Test the system in real-world conditions to further refine performance.</a:t>
            </a:r>
            <a:endParaRPr lang="en-IN" sz="2400" b="0" i="0" u="none" strike="noStrike" cap="none" normalizeH="0" baseline="0" dirty="0">
              <a:ln>
                <a:noFill/>
              </a:ln>
              <a:effectLst/>
              <a:latin typeface="Times New Roman"/>
              <a:cs typeface="Calibri"/>
            </a:endParaRPr>
          </a:p>
          <a:p>
            <a:endParaRPr lang="en-IN" sz="2400" b="0" i="0" u="none" strike="noStrike" cap="none" normalizeH="0" baseline="0" dirty="0">
              <a:ln>
                <a:noFill/>
              </a:ln>
              <a:effectLst/>
              <a:latin typeface="Times New Roman"/>
              <a:cs typeface="Calibri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IN"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IN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80697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4106A-6B5D-47AE-45F9-D0B033E47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REFERENCE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5EA52B-45CB-5821-0573-86686481E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ELECTRICAL AND ELECTRONICS ENGINEERING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42F7EC-4819-6FE3-966F-2206DD851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B3D9D-01A1-4B09-BDB5-59E1B030529B}" type="slidenum">
              <a:rPr lang="en-IN" smtClean="0"/>
              <a:t>14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CD0552-984A-B992-13E3-0487C04AD18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477704" y="365125"/>
            <a:ext cx="876096" cy="855663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0264304E-3552-DD4C-BD49-B38CD4AF95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3373" y="1627034"/>
            <a:ext cx="10793819" cy="5037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IN" sz="2400" dirty="0">
                <a:latin typeface="Times New Roman"/>
                <a:ea typeface="+mn-lt"/>
                <a:cs typeface="+mn-lt"/>
              </a:rPr>
              <a:t>[1] S.-Y. Jiang, "Controller Design and Implementation of the Electrical Differential," M.S. thesis, Dept. Mech. Eng., National Taiwan Univ., Taipei, Taiwan, 1996.</a:t>
            </a:r>
            <a:endParaRPr lang="en-US" sz="2400" dirty="0">
              <a:latin typeface="Times New Roman"/>
              <a:cs typeface="Times New Roman"/>
            </a:endParaRPr>
          </a:p>
          <a:p>
            <a:pPr>
              <a:buNone/>
            </a:pPr>
            <a:endParaRPr lang="en-IN" sz="2400" dirty="0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IN" sz="2400" dirty="0">
                <a:latin typeface="Times New Roman"/>
                <a:ea typeface="+mn-lt"/>
                <a:cs typeface="+mn-lt"/>
              </a:rPr>
              <a:t>[2] U. Chong, E. Namgoong, S.-K. Sul, "Torque Steering Control of 4-wheel Drive Electric Vehicle," in IEEE Workshop on Power Electronics in Transportation, Dearborn, MI, 1996, pp. 159-164.</a:t>
            </a:r>
            <a:endParaRPr lang="en-IN" sz="2400" dirty="0">
              <a:latin typeface="Times New Roman"/>
              <a:cs typeface="Times New Roman"/>
            </a:endParaRPr>
          </a:p>
          <a:p>
            <a:pPr>
              <a:buNone/>
            </a:pPr>
            <a:endParaRPr lang="en-IN" sz="2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IN" sz="2400" dirty="0">
                <a:latin typeface="Times New Roman"/>
                <a:ea typeface="+mn-lt"/>
                <a:cs typeface="+mn-lt"/>
              </a:rPr>
              <a:t>[3]Akshay Agarwal, "</a:t>
            </a:r>
            <a:r>
              <a:rPr lang="en-IN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Electrical Differential in Electric Vehicle"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  International Journal of Scientific and Engineering Research · November 2013</a:t>
            </a:r>
            <a:r>
              <a:rPr lang="en-IN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, SRM Institute of Science and Technology.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N" sz="2400" dirty="0">
                <a:latin typeface="Times New Roman"/>
                <a:ea typeface="+mn-lt"/>
                <a:cs typeface="+mn-lt"/>
              </a:rPr>
              <a:t>
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endParaRPr lang="en-US" altLang="en-US" sz="2400" b="0" i="0" u="none" strike="noStrike" cap="none" normalizeH="0" baseline="0" dirty="0">
              <a:ln>
                <a:noFill/>
              </a:ln>
              <a:effectLst/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87281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4106A-6B5D-47AE-45F9-D0B033E47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7783"/>
            <a:ext cx="10515600" cy="1281113"/>
          </a:xfrm>
        </p:spPr>
        <p:txBody>
          <a:bodyPr/>
          <a:lstStyle/>
          <a:p>
            <a:pPr algn="ctr"/>
            <a:r>
              <a:rPr lang="en-US" b="1">
                <a:latin typeface="Times New Roman"/>
                <a:cs typeface="Times New Roman"/>
              </a:rPr>
              <a:t>THANK YOU</a:t>
            </a:r>
            <a:endParaRPr lang="en-IN" b="1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9E7C8-FB67-0649-CEC6-309FBA7AA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05083"/>
            <a:ext cx="10515600" cy="2371879"/>
          </a:xfrm>
        </p:spPr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5EA52B-45CB-5821-0573-86686481E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ELECTRICAL AND ELECTRONICS ENGINEERING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42F7EC-4819-6FE3-966F-2206DD851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B3D9D-01A1-4B09-BDB5-59E1B030529B}" type="slidenum">
              <a:rPr lang="en-IN" smtClean="0"/>
              <a:t>15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CD0552-984A-B992-13E3-0487C04AD18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477704" y="365125"/>
            <a:ext cx="876096" cy="85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860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9F708-892F-0047-F3EC-FA1A7141C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/>
                <a:cs typeface="Times New Roman"/>
              </a:rPr>
              <a:t>Content</a:t>
            </a:r>
            <a:endParaRPr lang="en-IN" sz="4800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8634F-6A1C-0166-6751-75974BE3A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8652"/>
            <a:ext cx="10515600" cy="384366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Introduction</a:t>
            </a:r>
          </a:p>
          <a:p>
            <a:r>
              <a:rPr lang="en-US" sz="2400" dirty="0">
                <a:latin typeface="Times New Roman"/>
                <a:cs typeface="Times New Roman"/>
              </a:rPr>
              <a:t>Objective</a:t>
            </a:r>
          </a:p>
          <a:p>
            <a:r>
              <a:rPr lang="en-IN" sz="2400" dirty="0">
                <a:latin typeface="Times New Roman"/>
                <a:ea typeface="Calibri"/>
                <a:cs typeface="Times New Roman"/>
              </a:rPr>
              <a:t>Literature Review</a:t>
            </a:r>
            <a:endParaRPr lang="en-US" sz="2400" dirty="0">
              <a:latin typeface="Times New Roman"/>
              <a:ea typeface="Calibri"/>
              <a:cs typeface="Calibri"/>
            </a:endParaRPr>
          </a:p>
          <a:p>
            <a:r>
              <a:rPr lang="en-IN" sz="2400" dirty="0">
                <a:latin typeface="Times New Roman"/>
                <a:cs typeface="Calibri"/>
              </a:rPr>
              <a:t>Problem Statement</a:t>
            </a:r>
          </a:p>
          <a:p>
            <a:r>
              <a:rPr lang="en-US" sz="2400" dirty="0">
                <a:latin typeface="Times New Roman"/>
                <a:cs typeface="Calibri"/>
              </a:rPr>
              <a:t>Methodology</a:t>
            </a:r>
          </a:p>
          <a:p>
            <a:r>
              <a:rPr lang="en-US" sz="2400" dirty="0">
                <a:latin typeface="Times New Roman"/>
                <a:cs typeface="Calibri"/>
              </a:rPr>
              <a:t>Mathematical Model</a:t>
            </a:r>
          </a:p>
          <a:p>
            <a:r>
              <a:rPr lang="en-US" sz="2400" dirty="0">
                <a:latin typeface="Times New Roman"/>
                <a:cs typeface="Calibri"/>
              </a:rPr>
              <a:t>Result</a:t>
            </a:r>
          </a:p>
          <a:p>
            <a:r>
              <a:rPr lang="en-US" sz="2400" dirty="0">
                <a:latin typeface="Times New Roman"/>
                <a:cs typeface="Times New Roman"/>
              </a:rPr>
              <a:t>Conclusion</a:t>
            </a:r>
          </a:p>
          <a:p>
            <a:r>
              <a:rPr lang="en-US" sz="2400" dirty="0">
                <a:latin typeface="Times New Roman"/>
                <a:cs typeface="Times New Roman"/>
              </a:rPr>
              <a:t>Scope and Future</a:t>
            </a:r>
          </a:p>
          <a:p>
            <a:r>
              <a:rPr lang="en-US" sz="2400" dirty="0">
                <a:latin typeface="Times New Roman"/>
                <a:cs typeface="Times New Roman"/>
              </a:rPr>
              <a:t>Reference</a:t>
            </a:r>
          </a:p>
          <a:p>
            <a:pPr marL="0" indent="0">
              <a:buNone/>
            </a:pPr>
            <a:endParaRPr lang="en-IN" sz="2400" dirty="0">
              <a:latin typeface="Times New Roman"/>
              <a:cs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5A824E-7E74-38EC-ED1B-608C2EFE50D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116879" y="340022"/>
            <a:ext cx="1141228" cy="1114611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177A1-9D56-13A0-CE82-D41552281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ELECTRICAL AND ELECTRONICS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DAC00-71C7-8E3A-80D1-959057649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B3D9D-01A1-4B09-BDB5-59E1B030529B}" type="slidenum">
              <a:rPr lang="en-IN" smtClean="0"/>
              <a:t>2</a:t>
            </a:fld>
            <a:endParaRPr lang="en-IN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11B0C56-CC99-B05F-03DA-31007D70444D}"/>
              </a:ext>
            </a:extLst>
          </p:cNvPr>
          <p:cNvCxnSpPr/>
          <p:nvPr/>
        </p:nvCxnSpPr>
        <p:spPr>
          <a:xfrm flipV="1">
            <a:off x="779977" y="1648579"/>
            <a:ext cx="10892479" cy="22654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955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328451-A63A-99D9-48F2-60AF281C3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F34BC-7515-B280-2EEF-C3923C2B8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/>
                <a:cs typeface="Times New Roman"/>
              </a:rPr>
              <a:t>Introduction </a:t>
            </a:r>
            <a:endParaRPr lang="en-IN" sz="4800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DFE37-0C62-4F96-06A0-7AB3375E1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2205"/>
            <a:ext cx="10515600" cy="384366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IN" sz="2400" dirty="0">
                <a:latin typeface="Times New Roman"/>
                <a:cs typeface="Times New Roman"/>
              </a:rPr>
              <a:t> EVs are the future of vehicles.</a:t>
            </a:r>
          </a:p>
          <a:p>
            <a:r>
              <a:rPr lang="en-IN" sz="2400" dirty="0">
                <a:latin typeface="Times New Roman"/>
                <a:cs typeface="Times New Roman"/>
              </a:rPr>
              <a:t>Tri-wheelers are designed for individuals with disability, offering enhanced control and </a:t>
            </a:r>
            <a:r>
              <a:rPr lang="en-IN" sz="2400" dirty="0" err="1">
                <a:latin typeface="Times New Roman"/>
                <a:cs typeface="Times New Roman"/>
              </a:rPr>
              <a:t>maneuverability</a:t>
            </a:r>
            <a:r>
              <a:rPr lang="en-IN" sz="2400" dirty="0">
                <a:latin typeface="Times New Roman"/>
                <a:cs typeface="Times New Roman"/>
              </a:rPr>
              <a:t>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Tri-wheelers face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 issues, including stability concerns, speed limitations, compatibility, and safety challenges.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4DC823-9377-5D13-4F6A-01EAC3F720A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116879" y="340022"/>
            <a:ext cx="1141228" cy="1114611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5B416-761D-445C-FB13-A65AD3CE3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ELECTRICAL AND ELECTRONICS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0C89C-791A-FC1D-22F6-478EFD377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B3D9D-01A1-4B09-BDB5-59E1B030529B}" type="slidenum">
              <a:rPr lang="en-IN" smtClean="0"/>
              <a:t>3</a:t>
            </a:fld>
            <a:endParaRPr lang="en-IN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0C78109-F62E-20EF-E61E-852477905C4A}"/>
              </a:ext>
            </a:extLst>
          </p:cNvPr>
          <p:cNvCxnSpPr/>
          <p:nvPr/>
        </p:nvCxnSpPr>
        <p:spPr>
          <a:xfrm flipV="1">
            <a:off x="779977" y="1648579"/>
            <a:ext cx="10892479" cy="22654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801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9F708-892F-0047-F3EC-FA1A7141C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Objective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5A824E-7E74-38EC-ED1B-608C2EFE50D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477704" y="365125"/>
            <a:ext cx="876096" cy="855663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8F163-7619-3B53-7422-5AE50E167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ELECTRICAL AND ELECTRONICS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B2CD3-B335-DFF1-6512-98F3BAF3D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B3D9D-01A1-4B09-BDB5-59E1B030529B}" type="slidenum">
              <a:rPr lang="en-IN" smtClean="0"/>
              <a:t>4</a:t>
            </a:fld>
            <a:endParaRPr lang="en-IN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D22E0B52-7BDC-7CC8-D5F0-4A74C77587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40287"/>
            <a:ext cx="10514410" cy="7723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endParaRPr lang="en-IN" sz="2400" b="1" dirty="0">
              <a:latin typeface="Times New Roman"/>
              <a:ea typeface="+mn-lt"/>
              <a:cs typeface="+mn-lt"/>
            </a:endParaRPr>
          </a:p>
          <a:p>
            <a:r>
              <a:rPr lang="en-IN" sz="2400" dirty="0">
                <a:latin typeface="Times New Roman"/>
                <a:ea typeface="+mn-lt"/>
                <a:cs typeface="+mn-lt"/>
              </a:rPr>
              <a:t>To enhanced </a:t>
            </a:r>
            <a:r>
              <a:rPr lang="en-IN" sz="2400" dirty="0" err="1">
                <a:latin typeface="Times New Roman"/>
                <a:ea typeface="+mn-lt"/>
                <a:cs typeface="+mn-lt"/>
              </a:rPr>
              <a:t>maneuverability</a:t>
            </a:r>
            <a:endParaRPr lang="en-IN" sz="2400" dirty="0">
              <a:latin typeface="Times New Roman"/>
              <a:ea typeface="+mn-lt"/>
              <a:cs typeface="+mn-lt"/>
            </a:endParaRPr>
          </a:p>
          <a:p>
            <a:r>
              <a:rPr lang="en-IN" sz="2400" dirty="0">
                <a:latin typeface="Times New Roman"/>
                <a:ea typeface="+mn-lt"/>
                <a:cs typeface="+mn-lt"/>
              </a:rPr>
              <a:t>To improve traction control</a:t>
            </a:r>
          </a:p>
          <a:p>
            <a:r>
              <a:rPr lang="en-IN" sz="2400" dirty="0">
                <a:latin typeface="Times New Roman"/>
                <a:ea typeface="+mn-lt"/>
                <a:cs typeface="+mn-lt"/>
              </a:rPr>
              <a:t>To improve energy efficiency</a:t>
            </a:r>
          </a:p>
          <a:p>
            <a:pPr marL="0" indent="0">
              <a:buNone/>
            </a:pPr>
            <a:endParaRPr lang="en-IN" sz="2400" dirty="0">
              <a:latin typeface="Times New Roman"/>
              <a:ea typeface="+mn-lt"/>
              <a:cs typeface="+mn-lt"/>
            </a:endParaRPr>
          </a:p>
          <a:p>
            <a:endParaRPr lang="en-IN" dirty="0">
              <a:cs typeface="Calibri"/>
            </a:endParaRPr>
          </a:p>
          <a:p>
            <a:pPr>
              <a:buNone/>
            </a:pPr>
            <a:endParaRPr lang="en-IN" sz="2400" dirty="0">
              <a:latin typeface="Times New Roman"/>
              <a:ea typeface="+mn-lt"/>
              <a:cs typeface="Calibri"/>
            </a:endParaRPr>
          </a:p>
          <a:p>
            <a:pPr>
              <a:buNone/>
            </a:pPr>
            <a:endParaRPr lang="en-IN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IN" sz="2400" dirty="0">
              <a:latin typeface="Times New Roman"/>
              <a:ea typeface="+mn-lt"/>
              <a:cs typeface="+mn-lt"/>
            </a:endParaRPr>
          </a:p>
          <a:p>
            <a:pPr marL="0" indent="0" eaLnBrk="0" fontAlgn="base" hangingPunct="0">
              <a:buNone/>
            </a:pPr>
            <a:endParaRPr lang="en-IN" sz="2400" dirty="0">
              <a:latin typeface="Times New Roman"/>
              <a:ea typeface="+mn-lt"/>
              <a:cs typeface="+mn-lt"/>
            </a:endParaRPr>
          </a:p>
          <a:p>
            <a:pPr marL="0" indent="0" eaLnBrk="0" fontAlgn="base" hangingPunct="0">
              <a:buNone/>
            </a:pPr>
            <a:endParaRPr lang="en-IN" sz="2400" dirty="0">
              <a:latin typeface="Times New Roman"/>
              <a:ea typeface="+mn-lt"/>
              <a:cs typeface="+mn-lt"/>
            </a:endParaRPr>
          </a:p>
          <a:p>
            <a:pPr marL="0" indent="0" eaLnBrk="0" fontAlgn="base" hangingPunct="0">
              <a:buNone/>
            </a:pPr>
            <a:endParaRPr lang="en-IN" sz="2400" dirty="0">
              <a:latin typeface="Times New Roman"/>
              <a:ea typeface="+mn-lt"/>
              <a:cs typeface="+mn-lt"/>
            </a:endParaRPr>
          </a:p>
          <a:p>
            <a:pPr marL="0" indent="0" eaLnBrk="0" fontAlgn="base" hangingPunct="0">
              <a:buNone/>
            </a:pPr>
            <a:endParaRPr lang="en-IN" sz="2400" dirty="0">
              <a:latin typeface="Times New Roman"/>
              <a:ea typeface="+mn-lt"/>
              <a:cs typeface="+mn-lt"/>
            </a:endParaRPr>
          </a:p>
          <a:p>
            <a:pPr marL="0" indent="0" eaLnBrk="0" fontAlgn="base" hangingPunct="0">
              <a:buNone/>
            </a:pPr>
            <a:endParaRPr lang="en-IN" sz="2400" dirty="0">
              <a:latin typeface="Times New Roman"/>
              <a:ea typeface="+mn-lt"/>
              <a:cs typeface="+mn-lt"/>
            </a:endParaRPr>
          </a:p>
          <a:p>
            <a:pPr marL="0" indent="0" eaLnBrk="0" fontAlgn="base" hangingPunct="0">
              <a:buNone/>
            </a:pPr>
            <a:endParaRPr lang="en-US" sz="2400" dirty="0">
              <a:latin typeface="Times New Roman"/>
              <a:ea typeface="Calibri"/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endParaRPr lang="en-IN" altLang="en-US" sz="2400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endParaRPr lang="en-US" altLang="en-US" sz="2400" dirty="0">
              <a:latin typeface="Times New Roman"/>
              <a:cs typeface="Times New Roman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401F1AB-B3D4-1195-A2E8-72D6190B9360}"/>
              </a:ext>
            </a:extLst>
          </p:cNvPr>
          <p:cNvCxnSpPr/>
          <p:nvPr/>
        </p:nvCxnSpPr>
        <p:spPr>
          <a:xfrm flipV="1">
            <a:off x="838200" y="1610138"/>
            <a:ext cx="10892479" cy="22654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38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92927E-8791-154A-47F6-1E0D4A1C7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0DCE2-124D-8E64-C491-649FF3EB9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Literature Review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235248-FF43-E961-BC8D-A4CF0D6752D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477704" y="365125"/>
            <a:ext cx="876096" cy="855663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74151-DF42-AE36-CA79-3048AD551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ELECTRICAL AND ELECTRONICS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36632-2DAC-B280-5431-7038D1821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B3D9D-01A1-4B09-BDB5-59E1B030529B}" type="slidenum">
              <a:rPr lang="en-IN" smtClean="0"/>
              <a:t>5</a:t>
            </a:fld>
            <a:endParaRPr lang="en-IN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DBC3034-9291-0DB2-9B97-1FB73A9B0357}"/>
              </a:ext>
            </a:extLst>
          </p:cNvPr>
          <p:cNvCxnSpPr>
            <a:cxnSpLocks/>
          </p:cNvCxnSpPr>
          <p:nvPr/>
        </p:nvCxnSpPr>
        <p:spPr>
          <a:xfrm>
            <a:off x="-627797" y="1610138"/>
            <a:ext cx="13408925" cy="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A757CD2B-A702-D767-1C80-9F228F0144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0326381"/>
              </p:ext>
            </p:extLst>
          </p:nvPr>
        </p:nvGraphicFramePr>
        <p:xfrm>
          <a:off x="566381" y="1818801"/>
          <a:ext cx="11164298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098">
                  <a:extLst>
                    <a:ext uri="{9D8B030D-6E8A-4147-A177-3AD203B41FA5}">
                      <a16:colId xmlns:a16="http://schemas.microsoft.com/office/drawing/2014/main" val="98851986"/>
                    </a:ext>
                  </a:extLst>
                </a:gridCol>
                <a:gridCol w="3094930">
                  <a:extLst>
                    <a:ext uri="{9D8B030D-6E8A-4147-A177-3AD203B41FA5}">
                      <a16:colId xmlns:a16="http://schemas.microsoft.com/office/drawing/2014/main" val="2392143711"/>
                    </a:ext>
                  </a:extLst>
                </a:gridCol>
                <a:gridCol w="6992141">
                  <a:extLst>
                    <a:ext uri="{9D8B030D-6E8A-4147-A177-3AD203B41FA5}">
                      <a16:colId xmlns:a16="http://schemas.microsoft.com/office/drawing/2014/main" val="2755447064"/>
                    </a:ext>
                  </a:extLst>
                </a:gridCol>
                <a:gridCol w="221129">
                  <a:extLst>
                    <a:ext uri="{9D8B030D-6E8A-4147-A177-3AD203B41FA5}">
                      <a16:colId xmlns:a16="http://schemas.microsoft.com/office/drawing/2014/main" val="18112345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Sl.No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Journal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Highlights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407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Bo-</a:t>
                      </a:r>
                      <a:r>
                        <a:rPr lang="en-GB" dirty="0" err="1"/>
                        <a:t>Chiuan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Chen,"Design</a:t>
                      </a:r>
                      <a:r>
                        <a:rPr lang="en-GB" dirty="0"/>
                        <a:t> of an Electric Differential System for Three-Wheeled Electric Welfare Vehicles With Driver-in-the-Loop Verification"  in  IEEE Transactions on Vehicular Technology · August 2007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Traditional differentials in three-wheeled vehicles struggle with torque distribution during cornering, increasing steering effort​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The EDS allows independent control of wheel speeds, improving handling and reducing steering torque​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Simulations show EDS significantly reduces steering torque and roll angles, enhancing stability, especially at low speeds​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800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Akshay Agarwal, "Electrical Differential in Electric Vehicle", in  International Journal of Scientific and Engineering Research · November 2013,SRM Institute of Science and Technology.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Replaces the mechanical differential by independently controlling wheel torque and speed during turns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Uses a PID controller to adjust wheel speeds in real-time based on steering and throttle inputs​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ED is lighter, more efficient, and reduces vehicle weight compared to mechanical systems​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432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3332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C2670-528E-5EDD-7669-106C03587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Problem Statement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940AEB-39A0-D0E9-D216-81ACD8D71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ELECTRICAL AND ELECTRONICS ENGINEERING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874597-0D37-6DCA-C2CE-E4E6715F2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B3D9D-01A1-4B09-BDB5-59E1B030529B}" type="slidenum">
              <a:rPr lang="en-IN" smtClean="0"/>
              <a:t>6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90A3A3-8517-ABFB-3E10-614C047F900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477704" y="365125"/>
            <a:ext cx="876096" cy="855663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F000A5C4-305E-CB56-E52A-42DA48C3EC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41270" y="2845706"/>
            <a:ext cx="10607749" cy="3984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buNone/>
            </a:pPr>
            <a:endParaRPr lang="en-US" sz="2400" dirty="0">
              <a:latin typeface="Times New Roman"/>
              <a:cs typeface="Times New Roman"/>
            </a:endParaRPr>
          </a:p>
          <a:p>
            <a:pPr marL="0" indent="0" algn="ctr"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mathematical model that describes the relationship between the steering angle (input) and the speeds of the rear wheels (output) in a tri wheeler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Font typeface="Arial"/>
              <a:buChar char="•"/>
            </a:pPr>
            <a:endParaRPr lang="en-US" sz="2400" dirty="0">
              <a:latin typeface="Times New Roman"/>
              <a:ea typeface="+mn-lt"/>
              <a:cs typeface="+mn-lt"/>
            </a:endParaRPr>
          </a:p>
          <a:p>
            <a:pPr marL="0" indent="0" algn="ctr" eaLnBrk="0" fontAlgn="base" hangingPunct="0">
              <a:buNone/>
            </a:pPr>
            <a:endParaRPr lang="en-US" sz="2400" dirty="0">
              <a:latin typeface="Times New Roman"/>
              <a:ea typeface="+mn-lt"/>
              <a:cs typeface="+mn-lt"/>
            </a:endParaRP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IN" altLang="en-US" sz="2200" dirty="0">
              <a:latin typeface="Times New Roman"/>
              <a:ea typeface="+mn-lt"/>
              <a:cs typeface="Times New Roman"/>
            </a:endParaRP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IN" altLang="en-US" sz="2200" dirty="0">
              <a:latin typeface="Times New Roman"/>
              <a:ea typeface="+mn-lt"/>
              <a:cs typeface="Times New Roman"/>
            </a:endParaRP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200" dirty="0">
              <a:latin typeface="Times New Roman"/>
              <a:ea typeface="+mn-lt"/>
              <a:cs typeface="Times New Roman"/>
            </a:endParaRPr>
          </a:p>
          <a:p>
            <a:pPr algn="ctr">
              <a:buFont typeface="Arial"/>
              <a:buChar char="•"/>
            </a:pPr>
            <a:endParaRPr lang="en-US" sz="2400" dirty="0">
              <a:ea typeface="Calibri"/>
              <a:cs typeface="Calibri"/>
            </a:endParaRP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400" dirty="0">
              <a:latin typeface="Times New Roman"/>
              <a:cs typeface="Times New Roman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826D0C9-7F33-F85A-2B41-6080B813C53C}"/>
              </a:ext>
            </a:extLst>
          </p:cNvPr>
          <p:cNvCxnSpPr/>
          <p:nvPr/>
        </p:nvCxnSpPr>
        <p:spPr>
          <a:xfrm flipV="1">
            <a:off x="838200" y="1610138"/>
            <a:ext cx="10892479" cy="22654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22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C2670-528E-5EDD-7669-106C03587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286" y="363309"/>
            <a:ext cx="10347512" cy="1347974"/>
          </a:xfrm>
        </p:spPr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Methodology</a:t>
            </a:r>
            <a:endParaRPr lang="en-IN" dirty="0">
              <a:latin typeface="Times New Roman"/>
              <a:cs typeface="Times New Roman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940AEB-39A0-D0E9-D216-81ACD8D71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ELECTRICAL AND ELECTRONICS ENGINEERING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874597-0D37-6DCA-C2CE-E4E6715F2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B3D9D-01A1-4B09-BDB5-59E1B030529B}" type="slidenum">
              <a:rPr lang="en-IN" smtClean="0"/>
              <a:t>7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90A3A3-8517-ABFB-3E10-614C047F900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477704" y="365125"/>
            <a:ext cx="876096" cy="855663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F000A5C4-305E-CB56-E52A-42DA48C3EC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95612" y="2470856"/>
            <a:ext cx="10607749" cy="3855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buNone/>
            </a:pPr>
            <a:r>
              <a:rPr lang="en-US" sz="4000" dirty="0">
                <a:latin typeface="Times New Roman"/>
                <a:cs typeface="Times New Roman"/>
              </a:rPr>
              <a:t> </a:t>
            </a:r>
            <a:r>
              <a:rPr lang="en-US" sz="3600" dirty="0">
                <a:latin typeface="Times New Roman"/>
                <a:cs typeface="Times New Roman"/>
              </a:rPr>
              <a:t>Ackerman Geometry</a:t>
            </a:r>
            <a:endParaRPr lang="en-US" altLang="en-US" sz="3600" b="1" dirty="0">
              <a:latin typeface="Times New Roman"/>
              <a:ea typeface="+mn-lt"/>
              <a:cs typeface="+mn-lt"/>
            </a:endParaRPr>
          </a:p>
          <a:p>
            <a:r>
              <a:rPr lang="en-US" sz="2400" dirty="0">
                <a:latin typeface="Times New Roman"/>
                <a:ea typeface="+mn-lt"/>
                <a:cs typeface="+mn-lt"/>
              </a:rPr>
              <a:t> A steering principle that adjusts wheel angles during turns, ensuring that each wheel follows its correct path.</a:t>
            </a:r>
            <a:endParaRPr lang="en-US" b="1" dirty="0">
              <a:latin typeface="Times New Roman"/>
              <a:cs typeface="Calibri" panose="020F0502020204030204"/>
            </a:endParaRPr>
          </a:p>
          <a:p>
            <a:r>
              <a:rPr lang="en-US" sz="2400" dirty="0">
                <a:latin typeface="Times New Roman"/>
                <a:ea typeface="+mn-lt"/>
                <a:cs typeface="+mn-lt"/>
              </a:rPr>
              <a:t> Essential for improving stability in three-wheeled vehicles, where maintaining balance is more challenging than in four-wheeled configurations.  </a:t>
            </a:r>
            <a:endParaRPr lang="en-US" dirty="0">
              <a:latin typeface="Times New Roman"/>
              <a:cs typeface="Calibri" panose="020F0502020204030204"/>
            </a:endParaRPr>
          </a:p>
          <a:p>
            <a:r>
              <a:rPr lang="en-US" sz="2400" dirty="0">
                <a:latin typeface="Times New Roman"/>
                <a:ea typeface="+mn-lt"/>
                <a:cs typeface="+mn-lt"/>
              </a:rPr>
              <a:t> Helps reduce tire slip, improving traction control, enhancing handling precision and safety.</a:t>
            </a:r>
            <a:endParaRPr lang="en-US" dirty="0">
              <a:latin typeface="Times New Roman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sz="2400" dirty="0">
              <a:latin typeface="tim"/>
              <a:cs typeface="Calibri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b="0" i="0" u="none" strike="noStrike" cap="none" normalizeH="0" baseline="0" dirty="0">
              <a:ln>
                <a:noFill/>
              </a:ln>
              <a:effectLst/>
              <a:latin typeface="Times New Roman"/>
              <a:cs typeface="Times New Roman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49D248B-CD3F-85B4-1ECD-2466D43DE469}"/>
              </a:ext>
            </a:extLst>
          </p:cNvPr>
          <p:cNvCxnSpPr/>
          <p:nvPr/>
        </p:nvCxnSpPr>
        <p:spPr>
          <a:xfrm flipV="1">
            <a:off x="838200" y="1610138"/>
            <a:ext cx="10892479" cy="22654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268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C2670-528E-5EDD-7669-106C03587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286" y="363309"/>
            <a:ext cx="10347512" cy="1347974"/>
          </a:xfrm>
        </p:spPr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Mathematical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940AEB-39A0-D0E9-D216-81ACD8D71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ELECTRICAL AND ELECTRONICS ENGINEERING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874597-0D37-6DCA-C2CE-E4E6715F2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B3D9D-01A1-4B09-BDB5-59E1B030529B}" type="slidenum">
              <a:rPr lang="en-IN" smtClean="0"/>
              <a:t>8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90A3A3-8517-ABFB-3E10-614C047F900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477704" y="365125"/>
            <a:ext cx="876096" cy="855663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F000A5C4-305E-CB56-E52A-42DA48C3EC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95612" y="4650427"/>
            <a:ext cx="10607749" cy="1254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endParaRPr lang="en-US" sz="2400" b="1">
              <a:latin typeface="Times New Roman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sz="2400">
              <a:latin typeface="tim"/>
              <a:cs typeface="Calibri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b="0" i="0" u="none" strike="noStrike" cap="none" normalizeH="0" baseline="0">
              <a:ln>
                <a:noFill/>
              </a:ln>
              <a:effectLst/>
              <a:latin typeface="Times New Roman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4F5C12-03DD-49B8-6286-B35D5ABC5438}"/>
              </a:ext>
            </a:extLst>
          </p:cNvPr>
          <p:cNvSpPr txBox="1"/>
          <p:nvPr/>
        </p:nvSpPr>
        <p:spPr>
          <a:xfrm>
            <a:off x="802342" y="2046194"/>
            <a:ext cx="10340787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R: Radius of the turning circle of the vehicle.</a:t>
            </a:r>
          </a:p>
          <a:p>
            <a:r>
              <a:rPr lang="en-US" sz="2400" dirty="0">
                <a:latin typeface="Times New Roman"/>
                <a:cs typeface="Times New Roman"/>
              </a:rPr>
              <a:t>w: Track width (distance between the left and right wheels).</a:t>
            </a:r>
          </a:p>
          <a:p>
            <a:r>
              <a:rPr lang="en-US" sz="2400" dirty="0">
                <a:latin typeface="Times New Roman"/>
                <a:cs typeface="Times New Roman"/>
              </a:rPr>
              <a:t>L: Wheelbase (distance between the front and rear axles).</a:t>
            </a:r>
          </a:p>
          <a:p>
            <a:r>
              <a:rPr lang="en-US" sz="2400" dirty="0">
                <a:latin typeface="Times New Roman"/>
                <a:ea typeface="+mn-lt"/>
                <a:cs typeface="Times New Roman"/>
              </a:rPr>
              <a:t>θ</a:t>
            </a:r>
            <a:r>
              <a:rPr lang="en-US" sz="2400" dirty="0">
                <a:latin typeface="Times New Roman"/>
                <a:cs typeface="Times New Roman"/>
              </a:rPr>
              <a:t> : Steering angle of the front wheel.</a:t>
            </a:r>
          </a:p>
          <a:p>
            <a:r>
              <a:rPr lang="en-US" sz="2400" dirty="0">
                <a:latin typeface="Times New Roman"/>
                <a:cs typeface="Times New Roman"/>
              </a:rPr>
              <a:t>Rᵢ: Radius of the turning circle for the inside wheel.</a:t>
            </a:r>
          </a:p>
          <a:p>
            <a:r>
              <a:rPr lang="en-US" sz="2400" dirty="0">
                <a:latin typeface="Times New Roman"/>
                <a:cs typeface="Times New Roman"/>
              </a:rPr>
              <a:t>Rₒ: Radius of the turning circle for the outside wheel.</a:t>
            </a:r>
          </a:p>
          <a:p>
            <a:r>
              <a:rPr lang="en-US" sz="2400" dirty="0">
                <a:latin typeface="Times New Roman"/>
                <a:cs typeface="Times New Roman"/>
              </a:rPr>
              <a:t>vₒ: Velocity of the outside wheel.</a:t>
            </a:r>
          </a:p>
          <a:p>
            <a:r>
              <a:rPr lang="en-US" sz="2400" dirty="0">
                <a:latin typeface="Times New Roman"/>
                <a:cs typeface="Times New Roman"/>
              </a:rPr>
              <a:t>vᵢ: Velocity of the inside wheel.</a:t>
            </a:r>
          </a:p>
          <a:p>
            <a:r>
              <a:rPr lang="en-US" sz="2400" dirty="0">
                <a:latin typeface="Times New Roman"/>
                <a:cs typeface="Times New Roman"/>
              </a:rPr>
              <a:t>ω: Angular velocity of the vehicle.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021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3E8709-205F-EA8A-6172-AFFC57BEBD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860" y="0"/>
            <a:ext cx="5134148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940AEB-39A0-D0E9-D216-81ACD8D71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ELECTRICAL AND ELECTRONICS ENGINEERING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874597-0D37-6DCA-C2CE-E4E6715F2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B3D9D-01A1-4B09-BDB5-59E1B030529B}" type="slidenum">
              <a:rPr lang="en-IN" smtClean="0"/>
              <a:t>9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90A3A3-8517-ABFB-3E10-614C047F900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477704" y="365125"/>
            <a:ext cx="876096" cy="855663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F000A5C4-305E-CB56-E52A-42DA48C3EC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95612" y="4650427"/>
            <a:ext cx="10607749" cy="1254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endParaRPr lang="en-US" sz="2400" b="1">
              <a:latin typeface="Times New Roman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sz="2400">
              <a:latin typeface="tim"/>
              <a:cs typeface="Calibri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b="0" i="0" u="none" strike="noStrike" cap="none" normalizeH="0" baseline="0">
              <a:ln>
                <a:noFill/>
              </a:ln>
              <a:effectLst/>
              <a:latin typeface="Times New Roman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4F5C12-03DD-49B8-6286-B35D5ABC5438}"/>
              </a:ext>
            </a:extLst>
          </p:cNvPr>
          <p:cNvSpPr txBox="1"/>
          <p:nvPr/>
        </p:nvSpPr>
        <p:spPr>
          <a:xfrm>
            <a:off x="791137" y="679077"/>
            <a:ext cx="9702050" cy="64633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cs typeface="Calibri"/>
            </a:endParaRPr>
          </a:p>
          <a:p>
            <a:endParaRPr lang="en-US" sz="2400" dirty="0">
              <a:latin typeface="Times New Roman"/>
              <a:cs typeface="Times New Roman"/>
            </a:endParaRPr>
          </a:p>
          <a:p>
            <a:r>
              <a:rPr lang="en-US" sz="2400" dirty="0">
                <a:latin typeface="Times New Roman"/>
                <a:ea typeface="+mn-lt"/>
                <a:cs typeface="Times New Roman"/>
              </a:rPr>
              <a:t>From figure, Steering angle:</a:t>
            </a:r>
            <a:endParaRPr lang="en-US" sz="2400" dirty="0">
              <a:latin typeface="Times New Roman"/>
              <a:cs typeface="Times New Roman"/>
            </a:endParaRPr>
          </a:p>
          <a:p>
            <a:r>
              <a:rPr lang="en-US" sz="2400" dirty="0">
                <a:latin typeface="Times New Roman"/>
                <a:ea typeface="+mn-lt"/>
                <a:cs typeface="Times New Roman"/>
              </a:rPr>
              <a:t>                                    tan θ = L / R</a:t>
            </a:r>
            <a:endParaRPr lang="en-US" sz="2400" dirty="0">
              <a:latin typeface="Times New Roman"/>
              <a:cs typeface="Times New Roman"/>
            </a:endParaRPr>
          </a:p>
          <a:p>
            <a:r>
              <a:rPr lang="en-US" sz="2400" dirty="0">
                <a:latin typeface="Times New Roman"/>
                <a:ea typeface="+mn-lt"/>
                <a:cs typeface="Times New Roman"/>
              </a:rPr>
              <a:t>    </a:t>
            </a:r>
            <a:endParaRPr lang="en-US" sz="2400" dirty="0">
              <a:latin typeface="Times New Roman"/>
              <a:cs typeface="Times New Roman"/>
            </a:endParaRPr>
          </a:p>
          <a:p>
            <a:r>
              <a:rPr lang="en-US" sz="2400" dirty="0">
                <a:latin typeface="Times New Roman"/>
                <a:ea typeface="+mn-lt"/>
                <a:cs typeface="Times New Roman"/>
              </a:rPr>
              <a:t>Wheel turning radii,</a:t>
            </a:r>
            <a:endParaRPr lang="en-US" sz="2400" dirty="0">
              <a:latin typeface="Times New Roman"/>
              <a:cs typeface="Times New Roman"/>
            </a:endParaRPr>
          </a:p>
          <a:p>
            <a:r>
              <a:rPr lang="en-US" sz="2400" dirty="0">
                <a:latin typeface="Times New Roman"/>
                <a:ea typeface="+mn-lt"/>
                <a:cs typeface="Times New Roman"/>
              </a:rPr>
              <a:t>                                  Rᵢ = R - w/2</a:t>
            </a:r>
            <a:endParaRPr lang="en-US" sz="2400" dirty="0">
              <a:latin typeface="Times New Roman"/>
              <a:cs typeface="Times New Roman"/>
            </a:endParaRPr>
          </a:p>
          <a:p>
            <a:r>
              <a:rPr lang="en-US" sz="2400" dirty="0">
                <a:latin typeface="Times New Roman"/>
                <a:ea typeface="+mn-lt"/>
                <a:cs typeface="Times New Roman"/>
              </a:rPr>
              <a:t>                                  Rₒ = R + w/2</a:t>
            </a:r>
          </a:p>
          <a:p>
            <a:endParaRPr lang="en-US" sz="2400" dirty="0">
              <a:latin typeface="Times New Roman"/>
              <a:ea typeface="+mn-lt"/>
              <a:cs typeface="Times New Roman"/>
            </a:endParaRPr>
          </a:p>
          <a:p>
            <a:r>
              <a:rPr lang="en-US" sz="2400" dirty="0">
                <a:latin typeface="Times New Roman"/>
                <a:ea typeface="+mn-lt"/>
                <a:cs typeface="Times New Roman"/>
              </a:rPr>
              <a:t>                      From, </a:t>
            </a:r>
          </a:p>
          <a:p>
            <a:r>
              <a:rPr lang="en-US" sz="2400" dirty="0">
                <a:latin typeface="Times New Roman"/>
                <a:ea typeface="+mn-lt"/>
                <a:cs typeface="Times New Roman"/>
              </a:rPr>
              <a:t>                                  vₒ/ vᵢ= Rₒ/ Rᵢ</a:t>
            </a:r>
            <a:endParaRPr lang="en-US" sz="2400" dirty="0">
              <a:latin typeface="Times New Roman"/>
              <a:cs typeface="Times New Roman"/>
            </a:endParaRPr>
          </a:p>
          <a:p>
            <a:endParaRPr lang="en-US" sz="2400" dirty="0">
              <a:latin typeface="Times New Roman"/>
              <a:cs typeface="Times New Roman"/>
            </a:endParaRPr>
          </a:p>
          <a:p>
            <a:r>
              <a:rPr lang="en-US" sz="2400" dirty="0">
                <a:latin typeface="Times New Roman"/>
                <a:ea typeface="+mn-lt"/>
                <a:cs typeface="Times New Roman"/>
              </a:rPr>
              <a:t>Velocity of wheels,</a:t>
            </a:r>
            <a:endParaRPr lang="en-US" sz="2400" dirty="0">
              <a:latin typeface="Times New Roman"/>
              <a:cs typeface="Times New Roman"/>
            </a:endParaRPr>
          </a:p>
          <a:p>
            <a:r>
              <a:rPr lang="en-US" sz="2400" dirty="0">
                <a:latin typeface="Times New Roman"/>
                <a:ea typeface="+mn-lt"/>
                <a:cs typeface="Times New Roman"/>
              </a:rPr>
              <a:t>                                 vₒ = ω Rₒ= ω(R - w/2)</a:t>
            </a:r>
            <a:endParaRPr lang="en-US" sz="2400" dirty="0">
              <a:latin typeface="Times New Roman"/>
              <a:cs typeface="Times New Roman"/>
            </a:endParaRPr>
          </a:p>
          <a:p>
            <a:r>
              <a:rPr lang="en-US" sz="2400" dirty="0">
                <a:latin typeface="Times New Roman"/>
                <a:ea typeface="+mn-lt"/>
                <a:cs typeface="Times New Roman"/>
              </a:rPr>
              <a:t>                                 vᵢ = ω Rᵢ = ω(R + w/2)</a:t>
            </a:r>
            <a:endParaRPr lang="en-US" sz="2400" dirty="0">
              <a:latin typeface="Times New Roman"/>
              <a:cs typeface="Times New Roman"/>
            </a:endParaRPr>
          </a:p>
          <a:p>
            <a:endParaRPr lang="en-US" sz="2400" dirty="0">
              <a:latin typeface="Times New Roman"/>
              <a:cs typeface="Times New Roman"/>
            </a:endParaRPr>
          </a:p>
          <a:p>
            <a:endParaRPr lang="en-US" dirty="0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3788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1040</Words>
  <Application>Microsoft Office PowerPoint</Application>
  <PresentationFormat>Widescreen</PresentationFormat>
  <Paragraphs>162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tim</vt:lpstr>
      <vt:lpstr>Times New Roman</vt:lpstr>
      <vt:lpstr>Office Theme</vt:lpstr>
      <vt:lpstr>ELECTRIC DIFFERENTIAL SYSTEM FOR THREE-WHEELED ELECTRIC  VEHICLE</vt:lpstr>
      <vt:lpstr>Content</vt:lpstr>
      <vt:lpstr>Introduction </vt:lpstr>
      <vt:lpstr>Objective</vt:lpstr>
      <vt:lpstr>Literature Review</vt:lpstr>
      <vt:lpstr>Problem Statement</vt:lpstr>
      <vt:lpstr>Methodology</vt:lpstr>
      <vt:lpstr>Mathematical Model</vt:lpstr>
      <vt:lpstr>PowerPoint Presentation</vt:lpstr>
      <vt:lpstr>PowerPoint Presentation</vt:lpstr>
      <vt:lpstr>Result</vt:lpstr>
      <vt:lpstr>Conclusion </vt:lpstr>
      <vt:lpstr>Scope And Future</vt:lpstr>
      <vt:lpstr>REFERENCE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 Differential System for Three-Wheeled Electric Welfare Vehicles</dc:title>
  <dc:creator>Mukhthar Ali</dc:creator>
  <cp:lastModifiedBy>Abi Ijlan</cp:lastModifiedBy>
  <cp:revision>58</cp:revision>
  <dcterms:created xsi:type="dcterms:W3CDTF">2024-09-05T18:45:45Z</dcterms:created>
  <dcterms:modified xsi:type="dcterms:W3CDTF">2024-10-24T09:00:58Z</dcterms:modified>
</cp:coreProperties>
</file>