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BB0489-8C90-4CD3-904E-D129A9BD28F2}"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3015803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B0489-8C90-4CD3-904E-D129A9BD28F2}"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180464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B0489-8C90-4CD3-904E-D129A9BD28F2}"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425239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B0489-8C90-4CD3-904E-D129A9BD28F2}"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99464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BB0489-8C90-4CD3-904E-D129A9BD28F2}"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2167858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BB0489-8C90-4CD3-904E-D129A9BD28F2}"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305688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BB0489-8C90-4CD3-904E-D129A9BD28F2}" type="datetimeFigureOut">
              <a:rPr lang="en-US" smtClean="0"/>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19663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BB0489-8C90-4CD3-904E-D129A9BD28F2}" type="datetimeFigureOut">
              <a:rPr lang="en-US" smtClean="0"/>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285258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B0489-8C90-4CD3-904E-D129A9BD28F2}" type="datetimeFigureOut">
              <a:rPr lang="en-US" smtClean="0"/>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235989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BB0489-8C90-4CD3-904E-D129A9BD28F2}"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127148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BB0489-8C90-4CD3-904E-D129A9BD28F2}"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2295904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B0489-8C90-4CD3-904E-D129A9BD28F2}" type="datetimeFigureOut">
              <a:rPr lang="en-US" smtClean="0"/>
              <a:t>10/26/2022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DE407-E764-4341-9AB5-0CC1283372E6}" type="slidenum">
              <a:rPr lang="en-US" smtClean="0"/>
              <a:t>‹#›</a:t>
            </a:fld>
            <a:endParaRPr lang="en-US"/>
          </a:p>
        </p:txBody>
      </p:sp>
    </p:spTree>
    <p:extLst>
      <p:ext uri="{BB962C8B-B14F-4D97-AF65-F5344CB8AC3E}">
        <p14:creationId xmlns:p14="http://schemas.microsoft.com/office/powerpoint/2010/main" val="536770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Sử dụng Framework Hibernate trong Java Web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8352" y="3163290"/>
            <a:ext cx="3843648" cy="36947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60021" y="712521"/>
            <a:ext cx="7956467"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Hibernate</a:t>
            </a:r>
            <a:r>
              <a:rPr lang="en-US" sz="6000" b="1" dirty="0"/>
              <a:t> </a:t>
            </a:r>
            <a:r>
              <a:rPr lang="en-US" sz="6000" b="1" dirty="0">
                <a:latin typeface="Times New Roman" panose="02020603050405020304" pitchFamily="18" charset="0"/>
                <a:cs typeface="Times New Roman" panose="02020603050405020304" pitchFamily="18" charset="0"/>
              </a:rPr>
              <a:t>Framework</a:t>
            </a:r>
          </a:p>
        </p:txBody>
      </p:sp>
      <p:sp>
        <p:nvSpPr>
          <p:cNvPr id="8" name="TextBox 7"/>
          <p:cNvSpPr txBox="1"/>
          <p:nvPr/>
        </p:nvSpPr>
        <p:spPr>
          <a:xfrm>
            <a:off x="1128155" y="2913346"/>
            <a:ext cx="3360717" cy="707886"/>
          </a:xfrm>
          <a:prstGeom prst="rect">
            <a:avLst/>
          </a:prstGeom>
          <a:noFill/>
        </p:spPr>
        <p:txBody>
          <a:bodyPr wrap="square" rtlCol="0">
            <a:spAutoFit/>
          </a:bodyPr>
          <a:lstStyle/>
          <a:p>
            <a:r>
              <a:rPr lang="en-US" sz="2000" b="1" dirty="0" err="1" smtClean="0">
                <a:latin typeface="Arial" panose="020B0604020202020204" pitchFamily="34" charset="0"/>
                <a:cs typeface="Arial" panose="020B0604020202020204" pitchFamily="34" charset="0"/>
              </a:rPr>
              <a:t>Sinh</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viên</a:t>
            </a:r>
            <a:r>
              <a:rPr lang="en-US" sz="2000" b="1" dirty="0" smtClean="0">
                <a:latin typeface="Arial" panose="020B0604020202020204" pitchFamily="34" charset="0"/>
                <a:cs typeface="Arial" panose="020B0604020202020204" pitchFamily="34" charset="0"/>
              </a:rPr>
              <a:t>: </a:t>
            </a:r>
          </a:p>
          <a:p>
            <a:r>
              <a:rPr lang="en-US" sz="2000" dirty="0" err="1" smtClean="0">
                <a:latin typeface="Arial" panose="020B0604020202020204" pitchFamily="34" charset="0"/>
                <a:cs typeface="Arial" panose="020B0604020202020204" pitchFamily="34" charset="0"/>
              </a:rPr>
              <a:t>Nguyễn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Văn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Dìa</a:t>
            </a:r>
            <a:endParaRPr lang="en-US" sz="2000" dirty="0">
              <a:latin typeface="Arial" panose="020B0604020202020204" pitchFamily="34" charset="0"/>
              <a:cs typeface="Arial" panose="020B0604020202020204" pitchFamily="34" charset="0"/>
            </a:endParaRPr>
          </a:p>
        </p:txBody>
      </p:sp>
      <p:pic>
        <p:nvPicPr>
          <p:cNvPr id="1038" name="Picture 14" descr="HİBERNATE EĞİTİMİ | veriakademi.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352" y="2008376"/>
            <a:ext cx="3740729" cy="115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949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2</a:t>
            </a:r>
            <a:r>
              <a:rPr lang="en-US" sz="2200" b="1" dirty="0" smtClean="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Tạo</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một</a:t>
            </a:r>
            <a:r>
              <a:rPr lang="en-US" sz="2200" b="1" dirty="0">
                <a:latin typeface="Times New Roman" panose="02020603050405020304" pitchFamily="18" charset="0"/>
                <a:cs typeface="Times New Roman" panose="02020603050405020304" pitchFamily="18" charset="0"/>
              </a:rPr>
              <a:t> web </a:t>
            </a:r>
            <a:r>
              <a:rPr lang="en-US" sz="2200" b="1" dirty="0" err="1">
                <a:latin typeface="Times New Roman" panose="02020603050405020304" pitchFamily="18" charset="0"/>
                <a:cs typeface="Times New Roman" panose="02020603050405020304" pitchFamily="18" charset="0"/>
              </a:rPr>
              <a:t>mới</a:t>
            </a:r>
            <a:r>
              <a:rPr lang="en-US" sz="2200" b="1" dirty="0">
                <a:latin typeface="Times New Roman" panose="02020603050405020304" pitchFamily="18" charset="0"/>
                <a:cs typeface="Times New Roman" panose="02020603050405020304" pitchFamily="18" charset="0"/>
              </a:rPr>
              <a:t> dynamic Web project in Eclipse</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pic>
        <p:nvPicPr>
          <p:cNvPr id="2050" name="Picture 2" descr="https://lh5.googleusercontent.com/IJULtgDGjOuN35U2BJQLCCl9QpJ4Qpl-Dj5uq0aQKICBwGfX5eK2o1-UcrV5l6kIvGs6DivA-Ii-sdp-0SQVW3AWt29IlkqB7D2GbyQ0urwYBcowJuadJJyRlIS7yovBUbEFHX_CzLkShE2t2sZr1PXanBi_Q4h6B7ia33extm3yGMSy8Cr0IPz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201" y="1192151"/>
            <a:ext cx="4710644" cy="44863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64160" y="1647475"/>
            <a:ext cx="5708822" cy="3693319"/>
          </a:xfrm>
          <a:prstGeom prst="rect">
            <a:avLst/>
          </a:prstGeom>
          <a:noFill/>
        </p:spPr>
        <p:txBody>
          <a:bodyPr wrap="square" rtlCol="0">
            <a:spAutoFit/>
          </a:bodyPr>
          <a:lstStyle/>
          <a:p>
            <a:pPr marL="342900" indent="-342900">
              <a:buFont typeface="+mj-lt"/>
              <a:buAutoNum type="arabicPeriod"/>
            </a:pPr>
            <a:r>
              <a:rPr lang="en-US" dirty="0" err="1" smtClean="0"/>
              <a:t>Trên</a:t>
            </a:r>
            <a:r>
              <a:rPr lang="en-US" dirty="0" smtClean="0"/>
              <a:t> </a:t>
            </a:r>
            <a:r>
              <a:rPr lang="en-US" dirty="0"/>
              <a:t>menu </a:t>
            </a:r>
            <a:r>
              <a:rPr lang="en-US" dirty="0" err="1"/>
              <a:t>chọn</a:t>
            </a:r>
            <a:r>
              <a:rPr lang="en-US" dirty="0"/>
              <a:t> </a:t>
            </a:r>
            <a:r>
              <a:rPr lang="en-US" b="1" dirty="0"/>
              <a:t>File</a:t>
            </a:r>
            <a:r>
              <a:rPr lang="en-US" dirty="0"/>
              <a:t> &gt; </a:t>
            </a:r>
            <a:r>
              <a:rPr lang="en-US" b="1" dirty="0"/>
              <a:t>New</a:t>
            </a:r>
            <a:r>
              <a:rPr lang="en-US" dirty="0"/>
              <a:t> &gt; </a:t>
            </a:r>
            <a:r>
              <a:rPr lang="en-US" b="1" dirty="0"/>
              <a:t>Project</a:t>
            </a:r>
            <a:r>
              <a:rPr lang="en-US" b="1" dirty="0" smtClean="0"/>
              <a:t>…</a:t>
            </a:r>
          </a:p>
          <a:p>
            <a:pPr marL="342900" indent="-342900">
              <a:buFont typeface="+mj-lt"/>
              <a:buAutoNum type="arabicPeriod"/>
            </a:pPr>
            <a:endParaRPr lang="en-US" b="1" dirty="0"/>
          </a:p>
          <a:p>
            <a:pPr marL="342900" indent="-342900">
              <a:buFont typeface="+mj-lt"/>
              <a:buAutoNum type="arabicPeriod"/>
            </a:pPr>
            <a:r>
              <a:rPr lang="en-US" dirty="0" err="1"/>
              <a:t>Một</a:t>
            </a:r>
            <a:r>
              <a:rPr lang="en-US" dirty="0"/>
              <a:t> </a:t>
            </a:r>
            <a:r>
              <a:rPr lang="en-US" dirty="0" err="1"/>
              <a:t>cửa</a:t>
            </a:r>
            <a:r>
              <a:rPr lang="en-US" dirty="0"/>
              <a:t> </a:t>
            </a:r>
            <a:r>
              <a:rPr lang="en-US" dirty="0" err="1"/>
              <a:t>sổ</a:t>
            </a:r>
            <a:r>
              <a:rPr lang="en-US" dirty="0"/>
              <a:t> </a:t>
            </a:r>
            <a:r>
              <a:rPr lang="en-US" dirty="0" err="1"/>
              <a:t>hiện</a:t>
            </a:r>
            <a:r>
              <a:rPr lang="en-US" dirty="0"/>
              <a:t> </a:t>
            </a:r>
            <a:r>
              <a:rPr lang="en-US" dirty="0" err="1"/>
              <a:t>lên</a:t>
            </a:r>
            <a:r>
              <a:rPr lang="en-US" dirty="0"/>
              <a:t> </a:t>
            </a:r>
            <a:r>
              <a:rPr lang="en-US" dirty="0" err="1"/>
              <a:t>chọn</a:t>
            </a:r>
            <a:r>
              <a:rPr lang="en-US" dirty="0"/>
              <a:t> Web &gt; </a:t>
            </a:r>
            <a:r>
              <a:rPr lang="en-US" b="1" dirty="0"/>
              <a:t>Dynamic Web Project</a:t>
            </a:r>
            <a:r>
              <a:rPr lang="en-US" b="1" dirty="0" smtClean="0"/>
              <a:t>.</a:t>
            </a:r>
          </a:p>
          <a:p>
            <a:pPr marL="342900" indent="-342900">
              <a:buFont typeface="+mj-lt"/>
              <a:buAutoNum type="arabicPeriod"/>
            </a:pPr>
            <a:endParaRPr lang="en-US" b="1" dirty="0" smtClean="0"/>
          </a:p>
          <a:p>
            <a:pPr marL="342900" indent="-342900">
              <a:buFont typeface="+mj-lt"/>
              <a:buAutoNum type="arabicPeriod"/>
            </a:pPr>
            <a:r>
              <a:rPr lang="en-US" dirty="0" err="1"/>
              <a:t>Kích</a:t>
            </a:r>
            <a:r>
              <a:rPr lang="en-US" dirty="0"/>
              <a:t> </a:t>
            </a:r>
            <a:r>
              <a:rPr lang="en-US" dirty="0" err="1"/>
              <a:t>chuột</a:t>
            </a:r>
            <a:r>
              <a:rPr lang="en-US" dirty="0"/>
              <a:t> </a:t>
            </a:r>
            <a:r>
              <a:rPr lang="en-US" dirty="0" err="1"/>
              <a:t>vào</a:t>
            </a:r>
            <a:r>
              <a:rPr lang="en-US" dirty="0"/>
              <a:t> </a:t>
            </a:r>
            <a:r>
              <a:rPr lang="en-US" dirty="0" err="1"/>
              <a:t>nút</a:t>
            </a:r>
            <a:r>
              <a:rPr lang="en-US" dirty="0"/>
              <a:t> </a:t>
            </a:r>
            <a:r>
              <a:rPr lang="en-US" b="1" dirty="0"/>
              <a:t>Next</a:t>
            </a:r>
            <a:r>
              <a:rPr lang="en-US" dirty="0" smtClean="0"/>
              <a:t>.</a:t>
            </a:r>
          </a:p>
          <a:p>
            <a:pPr marL="342900" indent="-342900">
              <a:buFont typeface="+mj-lt"/>
              <a:buAutoNum type="arabicPeriod"/>
            </a:pPr>
            <a:endParaRPr lang="en-US" dirty="0"/>
          </a:p>
          <a:p>
            <a:pPr marL="342900" indent="-342900">
              <a:buFont typeface="+mj-lt"/>
              <a:buAutoNum type="arabicPeriod"/>
            </a:pPr>
            <a:r>
              <a:rPr lang="en-US" dirty="0" err="1"/>
              <a:t>Nhập</a:t>
            </a:r>
            <a:r>
              <a:rPr lang="en-US" dirty="0"/>
              <a:t> </a:t>
            </a:r>
            <a:r>
              <a:rPr lang="en-US" dirty="0" err="1"/>
              <a:t>tên</a:t>
            </a:r>
            <a:r>
              <a:rPr lang="en-US" dirty="0"/>
              <a:t> </a:t>
            </a:r>
            <a:r>
              <a:rPr lang="en-US" dirty="0" err="1"/>
              <a:t>dự</a:t>
            </a:r>
            <a:r>
              <a:rPr lang="en-US" dirty="0"/>
              <a:t> </a:t>
            </a:r>
            <a:r>
              <a:rPr lang="en-US" dirty="0" err="1"/>
              <a:t>án</a:t>
            </a:r>
            <a:r>
              <a:rPr lang="en-US" dirty="0"/>
              <a:t> </a:t>
            </a:r>
            <a:r>
              <a:rPr lang="en-US" dirty="0" err="1"/>
              <a:t>là</a:t>
            </a:r>
            <a:r>
              <a:rPr lang="en-US" dirty="0"/>
              <a:t> “</a:t>
            </a:r>
            <a:r>
              <a:rPr lang="en-US" dirty="0" err="1"/>
              <a:t>jsp</a:t>
            </a:r>
            <a:r>
              <a:rPr lang="en-US" dirty="0"/>
              <a:t>-servlet-hibernate-</a:t>
            </a:r>
            <a:r>
              <a:rPr lang="en-US" dirty="0" err="1"/>
              <a:t>mysql</a:t>
            </a:r>
            <a:r>
              <a:rPr lang="en-US" dirty="0"/>
              <a:t>-curd</a:t>
            </a:r>
            <a:r>
              <a:rPr lang="en-US" dirty="0" smtClean="0"/>
              <a:t>”</a:t>
            </a:r>
          </a:p>
          <a:p>
            <a:pPr marL="342900" indent="-342900">
              <a:buFont typeface="+mj-lt"/>
              <a:buAutoNum type="arabicPeriod"/>
            </a:pPr>
            <a:endParaRPr lang="en-US" dirty="0"/>
          </a:p>
          <a:p>
            <a:pPr marL="342900" indent="-342900">
              <a:buFont typeface="+mj-lt"/>
              <a:buAutoNum type="arabicPeriod"/>
            </a:pPr>
            <a:r>
              <a:rPr lang="en-US" dirty="0" err="1"/>
              <a:t>Chọn</a:t>
            </a:r>
            <a:r>
              <a:rPr lang="en-US" dirty="0"/>
              <a:t> </a:t>
            </a:r>
            <a:r>
              <a:rPr lang="en-US" b="1" dirty="0"/>
              <a:t>Finish</a:t>
            </a:r>
            <a:endParaRPr lang="en-US" b="1" dirty="0"/>
          </a:p>
          <a:p>
            <a:r>
              <a:rPr lang="en-US" dirty="0"/>
              <a:t/>
            </a:r>
            <a:br>
              <a:rPr lang="en-US" dirty="0"/>
            </a:br>
            <a:endParaRPr lang="en-US" dirty="0"/>
          </a:p>
          <a:p>
            <a:r>
              <a:rPr lang="en-US" dirty="0"/>
              <a:t/>
            </a:r>
            <a:br>
              <a:rPr lang="en-US" dirty="0"/>
            </a:br>
            <a:endParaRPr lang="en-US" dirty="0"/>
          </a:p>
        </p:txBody>
      </p:sp>
    </p:spTree>
    <p:extLst>
      <p:ext uri="{BB962C8B-B14F-4D97-AF65-F5344CB8AC3E}">
        <p14:creationId xmlns:p14="http://schemas.microsoft.com/office/powerpoint/2010/main" val="174910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3. </a:t>
            </a:r>
            <a:r>
              <a:rPr lang="en-US" sz="2200" b="1" dirty="0" err="1" smtClean="0">
                <a:latin typeface="Times New Roman" panose="02020603050405020304" pitchFamily="18" charset="0"/>
                <a:cs typeface="Times New Roman" panose="02020603050405020304" pitchFamily="18" charset="0"/>
              </a:rPr>
              <a:t>Thêm</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thư</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viện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hỗ</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trợ</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622464" y="2275519"/>
            <a:ext cx="6311296" cy="1754326"/>
          </a:xfrm>
          <a:prstGeom prst="rect">
            <a:avLst/>
          </a:prstGeom>
          <a:noFill/>
        </p:spPr>
        <p:txBody>
          <a:bodyPr wrap="square" rtlCol="0">
            <a:spAutoFit/>
          </a:bodyPr>
          <a:lstStyle/>
          <a:p>
            <a:pPr marL="285750" indent="-285750">
              <a:buFont typeface="Calibri" panose="020F0502020204030204" pitchFamily="34" charset="0"/>
              <a:buChar char="–"/>
            </a:pPr>
            <a:r>
              <a:rPr lang="en-US" dirty="0" smtClean="0"/>
              <a:t>Cup </a:t>
            </a:r>
            <a:r>
              <a:rPr lang="en-US" dirty="0" err="1" smtClean="0"/>
              <a:t>cấp</a:t>
            </a:r>
            <a:r>
              <a:rPr lang="en-US" dirty="0" smtClean="0"/>
              <a:t> </a:t>
            </a:r>
            <a:r>
              <a:rPr lang="en-US" dirty="0" err="1" smtClean="0"/>
              <a:t>các</a:t>
            </a:r>
            <a:r>
              <a:rPr lang="en-US" dirty="0"/>
              <a:t> </a:t>
            </a:r>
            <a:r>
              <a:rPr lang="en-US" dirty="0" err="1" smtClean="0"/>
              <a:t>thư</a:t>
            </a:r>
            <a:r>
              <a:rPr lang="en-US" dirty="0" smtClean="0"/>
              <a:t> </a:t>
            </a:r>
            <a:r>
              <a:rPr lang="en-US" dirty="0" err="1" smtClean="0"/>
              <a:t>viện</a:t>
            </a:r>
            <a:r>
              <a:rPr lang="en-US" dirty="0" smtClean="0"/>
              <a:t> file .jar </a:t>
            </a:r>
            <a:r>
              <a:rPr lang="en-US" dirty="0" err="1" smtClean="0"/>
              <a:t>vào</a:t>
            </a:r>
            <a:r>
              <a:rPr lang="en-US" dirty="0" smtClean="0"/>
              <a:t> </a:t>
            </a:r>
            <a:r>
              <a:rPr lang="en-US" dirty="0" err="1" smtClean="0"/>
              <a:t>thư</a:t>
            </a:r>
            <a:r>
              <a:rPr lang="en-US" dirty="0" smtClean="0"/>
              <a:t> </a:t>
            </a:r>
            <a:r>
              <a:rPr lang="en-US" dirty="0" err="1" smtClean="0"/>
              <a:t>mục</a:t>
            </a:r>
            <a:r>
              <a:rPr lang="en-US" dirty="0" smtClean="0"/>
              <a:t> lib </a:t>
            </a:r>
            <a:r>
              <a:rPr lang="en-US" dirty="0" err="1" smtClean="0"/>
              <a:t>như</a:t>
            </a:r>
            <a:r>
              <a:rPr lang="en-US" dirty="0" smtClean="0"/>
              <a:t> </a:t>
            </a:r>
            <a:r>
              <a:rPr lang="en-US" dirty="0" err="1" smtClean="0"/>
              <a:t>trong</a:t>
            </a:r>
            <a:r>
              <a:rPr lang="en-US" dirty="0" smtClean="0"/>
              <a:t> </a:t>
            </a:r>
            <a:r>
              <a:rPr lang="en-US" dirty="0" err="1" smtClean="0"/>
              <a:t>hình</a:t>
            </a:r>
            <a:endParaRPr lang="en-US" dirty="0" smtClean="0"/>
          </a:p>
          <a:p>
            <a:pPr marL="285750" indent="-285750">
              <a:buFont typeface="Calibri" panose="020F0502020204030204" pitchFamily="34" charset="0"/>
              <a:buChar char="–"/>
            </a:pPr>
            <a:endParaRPr lang="en-US" dirty="0" smtClean="0"/>
          </a:p>
          <a:p>
            <a:pPr marL="285750" indent="-285750">
              <a:buFont typeface="Calibri" panose="020F0502020204030204" pitchFamily="34" charset="0"/>
              <a:buChar char="–"/>
            </a:pPr>
            <a:r>
              <a:rPr lang="en-US" dirty="0" smtClean="0"/>
              <a:t> </a:t>
            </a:r>
            <a:r>
              <a:rPr lang="en-US" dirty="0" err="1" smtClean="0"/>
              <a:t>Có</a:t>
            </a:r>
            <a:r>
              <a:rPr lang="en-US" dirty="0" smtClean="0"/>
              <a:t> </a:t>
            </a:r>
            <a:r>
              <a:rPr lang="en-US" dirty="0" err="1" smtClean="0"/>
              <a:t>thể</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bản</a:t>
            </a:r>
            <a:r>
              <a:rPr lang="en-US" dirty="0" smtClean="0"/>
              <a:t> </a:t>
            </a:r>
            <a:r>
              <a:rPr lang="en-US" dirty="0" err="1" smtClean="0"/>
              <a:t>phát</a:t>
            </a:r>
            <a:r>
              <a:rPr lang="en-US" dirty="0" smtClean="0"/>
              <a:t> </a:t>
            </a:r>
            <a:r>
              <a:rPr lang="en-US" dirty="0" err="1" smtClean="0"/>
              <a:t>hành</a:t>
            </a:r>
            <a:r>
              <a:rPr lang="en-US" dirty="0" smtClean="0"/>
              <a:t> </a:t>
            </a:r>
            <a:r>
              <a:rPr lang="en-US" dirty="0" err="1" smtClean="0"/>
              <a:t>mới</a:t>
            </a:r>
            <a:r>
              <a:rPr lang="en-US" dirty="0" smtClean="0"/>
              <a:t> </a:t>
            </a:r>
            <a:r>
              <a:rPr lang="en-US" dirty="0" err="1" smtClean="0"/>
              <a:t>nhất</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thư</a:t>
            </a:r>
            <a:r>
              <a:rPr lang="en-US" dirty="0" smtClean="0"/>
              <a:t> </a:t>
            </a:r>
            <a:r>
              <a:rPr lang="en-US" dirty="0" err="1" smtClean="0"/>
              <a:t>viện</a:t>
            </a:r>
            <a:r>
              <a:rPr lang="en-US" dirty="0"/>
              <a:t/>
            </a:r>
            <a:br>
              <a:rPr lang="en-US" dirty="0"/>
            </a:br>
            <a:endParaRPr lang="en-US" dirty="0"/>
          </a:p>
          <a:p>
            <a:r>
              <a:rPr lang="en-US" dirty="0"/>
              <a:t/>
            </a:r>
            <a:br>
              <a:rPr lang="en-US" dirty="0"/>
            </a:br>
            <a:endParaRPr lang="en-US" dirty="0"/>
          </a:p>
        </p:txBody>
      </p:sp>
      <p:pic>
        <p:nvPicPr>
          <p:cNvPr id="3074" name="Picture 2" descr="https://lh4.googleusercontent.com/tiuPqaRszCkCHfVGW78X7TG13C6qAiQv3AH99bVTMG1MZWVa7hRPFtU5_csCg-MM91eeegRaP_IQlpyEeO4AmlXtyrKhC5jYZb6XDDF99MckMCU4a5jyfEIqFsg4tIOj0EzDcryGMm0hQcF7FlLMbEYLg_IaLApzpBYXhj7etX80FH2Va7GNP2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022" y="2275519"/>
            <a:ext cx="4015946" cy="2167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17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4</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Tạo</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cấu</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trúc</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dự</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án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và</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hoàn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đoạn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mã</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cho</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các</a:t>
            </a:r>
            <a:r>
              <a:rPr lang="en-US" sz="2200" b="1" dirty="0" smtClean="0">
                <a:latin typeface="Times New Roman" panose="02020603050405020304" pitchFamily="18" charset="0"/>
                <a:cs typeface="Times New Roman" panose="02020603050405020304" pitchFamily="18" charset="0"/>
              </a:rPr>
              <a:t> file </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282979" y="1385832"/>
            <a:ext cx="6311296" cy="1477328"/>
          </a:xfrm>
          <a:prstGeom prst="rect">
            <a:avLst/>
          </a:prstGeom>
          <a:noFill/>
        </p:spPr>
        <p:txBody>
          <a:bodyPr wrap="square" rtlCol="0">
            <a:spAutoFit/>
          </a:bodyPr>
          <a:lstStyle/>
          <a:p>
            <a:pPr marL="285750" indent="-285750">
              <a:buFont typeface="Calibri" panose="020F0502020204030204" pitchFamily="34" charset="0"/>
              <a:buChar char="–"/>
            </a:pPr>
            <a:r>
              <a:rPr lang="en-US" dirty="0" err="1" smtClean="0"/>
              <a:t>Cấu</a:t>
            </a:r>
            <a:r>
              <a:rPr lang="en-US" dirty="0" smtClean="0"/>
              <a:t> </a:t>
            </a:r>
            <a:r>
              <a:rPr lang="en-US" dirty="0" err="1" smtClean="0"/>
              <a:t>trúc</a:t>
            </a:r>
            <a:r>
              <a:rPr lang="en-US" dirty="0" smtClean="0"/>
              <a:t> </a:t>
            </a:r>
            <a:r>
              <a:rPr lang="en-US" dirty="0" err="1" smtClean="0"/>
              <a:t>dự</a:t>
            </a:r>
            <a:r>
              <a:rPr lang="en-US" dirty="0" smtClean="0"/>
              <a:t> </a:t>
            </a:r>
            <a:r>
              <a:rPr lang="en-US" dirty="0" err="1" smtClean="0"/>
              <a:t>án</a:t>
            </a:r>
            <a:r>
              <a:rPr lang="en-US" dirty="0" smtClean="0"/>
              <a:t> </a:t>
            </a:r>
            <a:r>
              <a:rPr lang="en-US" dirty="0" err="1" smtClean="0"/>
              <a:t>tiêu</a:t>
            </a:r>
            <a:r>
              <a:rPr lang="en-US" dirty="0" smtClean="0"/>
              <a:t> </a:t>
            </a:r>
            <a:r>
              <a:rPr lang="en-US" dirty="0" err="1" smtClean="0"/>
              <a:t>chuẩn</a:t>
            </a:r>
            <a:r>
              <a:rPr lang="en-US" dirty="0" smtClean="0"/>
              <a:t> </a:t>
            </a:r>
            <a:r>
              <a:rPr lang="en-US" dirty="0" err="1" smtClean="0"/>
              <a:t>cho</a:t>
            </a:r>
            <a:r>
              <a:rPr lang="en-US" dirty="0" smtClean="0"/>
              <a:t> </a:t>
            </a:r>
            <a:r>
              <a:rPr lang="en-US" dirty="0" err="1" smtClean="0"/>
              <a:t>mô</a:t>
            </a:r>
            <a:r>
              <a:rPr lang="en-US" dirty="0" smtClean="0"/>
              <a:t> </a:t>
            </a:r>
            <a:r>
              <a:rPr lang="en-US" dirty="0" err="1" smtClean="0"/>
              <a:t>hình</a:t>
            </a:r>
            <a:r>
              <a:rPr lang="en-US" dirty="0"/>
              <a:t> </a:t>
            </a:r>
            <a:r>
              <a:rPr lang="en-US" dirty="0" err="1" smtClean="0"/>
              <a:t>mvc</a:t>
            </a:r>
            <a:endParaRPr lang="en-US" dirty="0" smtClean="0"/>
          </a:p>
          <a:p>
            <a:pPr marL="285750" indent="-285750">
              <a:buFont typeface="Calibri" panose="020F0502020204030204" pitchFamily="34" charset="0"/>
              <a:buChar char="–"/>
            </a:pPr>
            <a:r>
              <a:rPr lang="en-US" dirty="0" err="1" smtClean="0"/>
              <a:t>Coppy</a:t>
            </a:r>
            <a:r>
              <a:rPr lang="en-US" dirty="0" smtClean="0"/>
              <a:t> </a:t>
            </a:r>
            <a:r>
              <a:rPr lang="en-US" dirty="0" err="1" smtClean="0"/>
              <a:t>nội</a:t>
            </a:r>
            <a:r>
              <a:rPr lang="en-US" dirty="0" smtClean="0"/>
              <a:t> dung </a:t>
            </a:r>
            <a:r>
              <a:rPr lang="en-US" dirty="0" err="1" smtClean="0"/>
              <a:t>của</a:t>
            </a:r>
            <a:r>
              <a:rPr lang="en-US" dirty="0" smtClean="0"/>
              <a:t> </a:t>
            </a:r>
            <a:r>
              <a:rPr lang="en-US" dirty="0" err="1" smtClean="0"/>
              <a:t>các</a:t>
            </a:r>
            <a:r>
              <a:rPr lang="en-US" dirty="0" smtClean="0"/>
              <a:t> file </a:t>
            </a:r>
            <a:r>
              <a:rPr lang="en-US" dirty="0" err="1" smtClean="0"/>
              <a:t>trên</a:t>
            </a:r>
            <a:r>
              <a:rPr lang="en-US" dirty="0" smtClean="0"/>
              <a:t> </a:t>
            </a:r>
            <a:r>
              <a:rPr lang="en-US" dirty="0" err="1" smtClean="0"/>
              <a:t>github</a:t>
            </a:r>
            <a:r>
              <a:rPr lang="en-US" dirty="0" smtClean="0"/>
              <a:t> </a:t>
            </a:r>
            <a:r>
              <a:rPr lang="en-US" dirty="0" err="1" smtClean="0"/>
              <a:t>đã</a:t>
            </a:r>
            <a:r>
              <a:rPr lang="en-US" dirty="0" smtClean="0"/>
              <a:t> </a:t>
            </a:r>
            <a:r>
              <a:rPr lang="en-US" dirty="0" err="1" smtClean="0"/>
              <a:t>cung</a:t>
            </a:r>
            <a:r>
              <a:rPr lang="en-US" dirty="0" smtClean="0"/>
              <a:t> </a:t>
            </a:r>
            <a:r>
              <a:rPr lang="en-US" dirty="0" err="1" smtClean="0"/>
              <a:t>cấp</a:t>
            </a:r>
            <a:r>
              <a:rPr lang="en-US" dirty="0"/>
              <a:t/>
            </a:r>
            <a:br>
              <a:rPr lang="en-US" dirty="0"/>
            </a:br>
            <a:endParaRPr lang="en-US" dirty="0"/>
          </a:p>
          <a:p>
            <a:r>
              <a:rPr lang="en-US" dirty="0"/>
              <a:t/>
            </a:r>
            <a:br>
              <a:rPr lang="en-US" dirty="0"/>
            </a:br>
            <a:endParaRPr lang="en-US" dirty="0"/>
          </a:p>
        </p:txBody>
      </p:sp>
      <p:pic>
        <p:nvPicPr>
          <p:cNvPr id="4098" name="Picture 2" descr="https://lh4.googleusercontent.com/ByaZAYZSO9VMGzbQ9G-G7gc_iQOe0cm5fhLyMUEuGVV6p-ZQCB8uNUjVjVC7FbsmQ-I0VjNJeCXrvyDoHLk0IRBRYzc4LnkuoFDUaSlW6FRSc_DjKRY7KU0KxJLdOg8bTEiJi-FhjP0X9Dy0dLYXZZwXLy5aJj1I9q-fWXEh4VZhLfsQXCf_-r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591" y="1227072"/>
            <a:ext cx="4379467" cy="5392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574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5. </a:t>
            </a:r>
            <a:r>
              <a:rPr lang="en-US" sz="2200" b="1" dirty="0" err="1" smtClean="0">
                <a:latin typeface="Times New Roman" panose="02020603050405020304" pitchFamily="18" charset="0"/>
                <a:cs typeface="Times New Roman" panose="02020603050405020304" pitchFamily="18" charset="0"/>
              </a:rPr>
              <a:t>Chạy</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chương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trình</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8509" y="1220559"/>
            <a:ext cx="6311296" cy="2585323"/>
          </a:xfrm>
          <a:prstGeom prst="rect">
            <a:avLst/>
          </a:prstGeom>
          <a:noFill/>
        </p:spPr>
        <p:txBody>
          <a:bodyPr wrap="square" rtlCol="0">
            <a:spAutoFit/>
          </a:bodyPr>
          <a:lstStyle/>
          <a:p>
            <a:pPr marL="285750" indent="-285750">
              <a:buFont typeface="Arial" panose="020B0604020202020204" pitchFamily="34" charset="0"/>
              <a:buChar char="–"/>
            </a:pPr>
            <a:r>
              <a:rPr lang="vi-VN" dirty="0" smtClean="0"/>
              <a:t>Kích </a:t>
            </a:r>
            <a:r>
              <a:rPr lang="vi-VN" dirty="0"/>
              <a:t>chuột phải vào </a:t>
            </a:r>
            <a:r>
              <a:rPr lang="vi-VN" b="1" dirty="0"/>
              <a:t>Project</a:t>
            </a:r>
            <a:r>
              <a:rPr lang="vi-VN" dirty="0"/>
              <a:t> chọn </a:t>
            </a:r>
            <a:r>
              <a:rPr lang="vi-VN" b="1" dirty="0"/>
              <a:t>Run As</a:t>
            </a:r>
            <a:r>
              <a:rPr lang="vi-VN" dirty="0"/>
              <a:t> &gt; </a:t>
            </a:r>
            <a:r>
              <a:rPr lang="vi-VN" b="1" dirty="0"/>
              <a:t>Run on server</a:t>
            </a:r>
            <a:endParaRPr lang="vi-VN" dirty="0"/>
          </a:p>
          <a:p>
            <a:pPr marL="285750" indent="-285750">
              <a:buFont typeface="Arial" panose="020B0604020202020204" pitchFamily="34" charset="0"/>
              <a:buChar char="–"/>
            </a:pPr>
            <a:r>
              <a:rPr lang="vi-VN" b="1" dirty="0"/>
              <a:t>S</a:t>
            </a:r>
            <a:r>
              <a:rPr lang="vi-VN" dirty="0"/>
              <a:t>au khi chạy sẽ bị lỗi file error được gọi</a:t>
            </a:r>
            <a:endParaRPr lang="vi-VN" dirty="0"/>
          </a:p>
          <a:p>
            <a:pPr marL="285750" indent="-285750" fontAlgn="base">
              <a:buFont typeface="Arial" panose="020B0604020202020204" pitchFamily="34" charset="0"/>
              <a:buChar char="–"/>
            </a:pPr>
            <a:r>
              <a:rPr lang="vi-VN" dirty="0"/>
              <a:t>Lúc này ta sẽ quay lại ứng dụng Java và nhìn vào cổng Console</a:t>
            </a:r>
          </a:p>
          <a:p>
            <a:r>
              <a:rPr lang="en-US" dirty="0"/>
              <a:t/>
            </a:r>
            <a:br>
              <a:rPr lang="en-US" dirty="0"/>
            </a:br>
            <a:endParaRPr lang="en-US" dirty="0"/>
          </a:p>
          <a:p>
            <a:r>
              <a:rPr lang="en-US" dirty="0"/>
              <a:t/>
            </a:r>
            <a:br>
              <a:rPr lang="en-US" dirty="0"/>
            </a:br>
            <a:endParaRPr lang="en-US" dirty="0"/>
          </a:p>
        </p:txBody>
      </p:sp>
      <p:pic>
        <p:nvPicPr>
          <p:cNvPr id="5122" name="Picture 2" descr="https://lh4.googleusercontent.com/l9OwEEfWq5ziG_lGAsWwe73dVvcl752f--wGqTkGOtVMQUskLjFuG0Q6OOYkx1Xk3ZWmE6Wxspc4cgMV8O0NalsWK4vWVntJ2t7eqAulTU5aT7HMyjynQJgTbbB7RQPW1mBcdPkI9qPMbAYHeCoPouceN5nHqa_DBgVRtGRkTDFSVmAbIQQrimwK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312" y="3805882"/>
            <a:ext cx="6427493" cy="237249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flipH="1">
            <a:off x="7143072" y="812410"/>
            <a:ext cx="37070" cy="5486427"/>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78129" y="1109976"/>
            <a:ext cx="4312509" cy="1477328"/>
          </a:xfrm>
          <a:prstGeom prst="rect">
            <a:avLst/>
          </a:prstGeom>
          <a:noFill/>
        </p:spPr>
        <p:txBody>
          <a:bodyPr wrap="square" rtlCol="0">
            <a:spAutoFit/>
          </a:bodyPr>
          <a:lstStyle/>
          <a:p>
            <a:r>
              <a:rPr lang="vi-VN" dirty="0"/>
              <a:t>Cách khắc phục lỗi này là tải thư viện:</a:t>
            </a:r>
            <a:r>
              <a:rPr lang="vi-VN" b="1" dirty="0"/>
              <a:t> </a:t>
            </a:r>
            <a:endParaRPr lang="en-US" b="1" dirty="0" smtClean="0"/>
          </a:p>
          <a:p>
            <a:endParaRPr lang="en-US" b="1" dirty="0"/>
          </a:p>
          <a:p>
            <a:r>
              <a:rPr lang="vi-VN" b="1" dirty="0" smtClean="0"/>
              <a:t>jboss-logging-3.3.2.Final.jar</a:t>
            </a:r>
            <a:endParaRPr lang="vi-VN" dirty="0"/>
          </a:p>
          <a:p>
            <a:r>
              <a:rPr lang="vi-VN" dirty="0"/>
              <a:t/>
            </a:r>
            <a:br>
              <a:rPr lang="vi-VN" dirty="0"/>
            </a:br>
            <a:endParaRPr lang="en-US" dirty="0"/>
          </a:p>
        </p:txBody>
      </p:sp>
      <p:pic>
        <p:nvPicPr>
          <p:cNvPr id="5124" name="Picture 4" descr="https://lh5.googleusercontent.com/sLRnVWOG9F4ZV-GNSw2Ei-iCON7lr9LDz7k1Nd8QJoMCtOq3rWhB2gubb6KFfXpJ7wxRoJKUB5VzYp7O8a7dW0koN9r614EvOND8d1E-JpxCXhvWbLurfTehvUX11a0C-aATxbDsVV-AEpQ20LhPMkCE9bJsgZbJgIsq4TyJQGsCDswHzuJBHXJmc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5329" y="2693610"/>
            <a:ext cx="3855309"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469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5. </a:t>
            </a:r>
            <a:r>
              <a:rPr lang="en-US" sz="2200" b="1" dirty="0" err="1" smtClean="0">
                <a:latin typeface="Times New Roman" panose="02020603050405020304" pitchFamily="18" charset="0"/>
                <a:cs typeface="Times New Roman" panose="02020603050405020304" pitchFamily="18" charset="0"/>
              </a:rPr>
              <a:t>Chạy</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chương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trình</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8509" y="1220559"/>
            <a:ext cx="6311296" cy="2585323"/>
          </a:xfrm>
          <a:prstGeom prst="rect">
            <a:avLst/>
          </a:prstGeom>
          <a:noFill/>
        </p:spPr>
        <p:txBody>
          <a:bodyPr wrap="square" rtlCol="0">
            <a:spAutoFit/>
          </a:bodyPr>
          <a:lstStyle/>
          <a:p>
            <a:pPr marL="285750" indent="-285750">
              <a:buFont typeface="Arial" panose="020B0604020202020204" pitchFamily="34" charset="0"/>
              <a:buChar char="–"/>
            </a:pPr>
            <a:r>
              <a:rPr lang="vi-VN" dirty="0" smtClean="0"/>
              <a:t>Kích </a:t>
            </a:r>
            <a:r>
              <a:rPr lang="vi-VN" dirty="0"/>
              <a:t>chuột phải vào </a:t>
            </a:r>
            <a:r>
              <a:rPr lang="vi-VN" b="1" dirty="0"/>
              <a:t>Project</a:t>
            </a:r>
            <a:r>
              <a:rPr lang="vi-VN" dirty="0"/>
              <a:t> chọn </a:t>
            </a:r>
            <a:r>
              <a:rPr lang="vi-VN" b="1" dirty="0"/>
              <a:t>Run As</a:t>
            </a:r>
            <a:r>
              <a:rPr lang="vi-VN" dirty="0"/>
              <a:t> &gt; </a:t>
            </a:r>
            <a:r>
              <a:rPr lang="vi-VN" b="1" dirty="0"/>
              <a:t>Run on server</a:t>
            </a:r>
            <a:endParaRPr lang="vi-VN" dirty="0"/>
          </a:p>
          <a:p>
            <a:pPr marL="285750" indent="-285750">
              <a:buFont typeface="Arial" panose="020B0604020202020204" pitchFamily="34" charset="0"/>
              <a:buChar char="–"/>
            </a:pPr>
            <a:r>
              <a:rPr lang="vi-VN" b="1" dirty="0"/>
              <a:t>S</a:t>
            </a:r>
            <a:r>
              <a:rPr lang="vi-VN" dirty="0"/>
              <a:t>au khi chạy sẽ bị lỗi file error được gọi</a:t>
            </a:r>
            <a:endParaRPr lang="vi-VN" dirty="0"/>
          </a:p>
          <a:p>
            <a:pPr marL="285750" indent="-285750" fontAlgn="base">
              <a:buFont typeface="Arial" panose="020B0604020202020204" pitchFamily="34" charset="0"/>
              <a:buChar char="–"/>
            </a:pPr>
            <a:r>
              <a:rPr lang="vi-VN" dirty="0"/>
              <a:t>Lúc này ta sẽ quay lại ứng dụng Java và nhìn vào cổng Console</a:t>
            </a:r>
          </a:p>
          <a:p>
            <a:r>
              <a:rPr lang="en-US" dirty="0"/>
              <a:t/>
            </a:r>
            <a:br>
              <a:rPr lang="en-US" dirty="0"/>
            </a:br>
            <a:endParaRPr lang="en-US" dirty="0"/>
          </a:p>
          <a:p>
            <a:r>
              <a:rPr lang="en-US" dirty="0"/>
              <a:t/>
            </a:r>
            <a:br>
              <a:rPr lang="en-US" dirty="0"/>
            </a:br>
            <a:endParaRPr lang="en-US" dirty="0"/>
          </a:p>
        </p:txBody>
      </p:sp>
      <p:cxnSp>
        <p:nvCxnSpPr>
          <p:cNvPr id="9" name="Straight Connector 8"/>
          <p:cNvCxnSpPr/>
          <p:nvPr/>
        </p:nvCxnSpPr>
        <p:spPr>
          <a:xfrm flipH="1">
            <a:off x="7143072" y="812410"/>
            <a:ext cx="37070" cy="5486427"/>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333409" y="1109976"/>
            <a:ext cx="4714429" cy="1754326"/>
          </a:xfrm>
          <a:prstGeom prst="rect">
            <a:avLst/>
          </a:prstGeom>
          <a:noFill/>
        </p:spPr>
        <p:txBody>
          <a:bodyPr wrap="square" rtlCol="0">
            <a:spAutoFit/>
          </a:bodyPr>
          <a:lstStyle/>
          <a:p>
            <a:r>
              <a:rPr lang="vi-VN" dirty="0"/>
              <a:t>Cách khắc phục lỗi này là tải thư viện:</a:t>
            </a:r>
            <a:r>
              <a:rPr lang="vi-VN" b="1" dirty="0"/>
              <a:t> </a:t>
            </a:r>
            <a:endParaRPr lang="en-US" b="1" dirty="0" smtClean="0"/>
          </a:p>
          <a:p>
            <a:endParaRPr lang="en-US" b="1" dirty="0"/>
          </a:p>
          <a:p>
            <a:r>
              <a:rPr lang="en-US" b="1" dirty="0"/>
              <a:t>jboss-transaction-api_1.2_spec-1.1.1.Final.jar</a:t>
            </a:r>
            <a:endParaRPr lang="en-US" dirty="0"/>
          </a:p>
          <a:p>
            <a:r>
              <a:rPr lang="en-US" dirty="0"/>
              <a:t/>
            </a:r>
            <a:br>
              <a:rPr lang="en-US" dirty="0"/>
            </a:br>
            <a:r>
              <a:rPr lang="vi-VN" dirty="0"/>
              <a:t/>
            </a:r>
            <a:br>
              <a:rPr lang="vi-VN" dirty="0"/>
            </a:br>
            <a:endParaRPr lang="en-US" dirty="0"/>
          </a:p>
        </p:txBody>
      </p:sp>
      <p:pic>
        <p:nvPicPr>
          <p:cNvPr id="6146" name="Picture 2" descr="https://lh5.googleusercontent.com/4kNChFbtkX4weNi3WSnnGpctA_w0hvPKaK_Vroa-30vd_eFUA8cey1wI49AboxDHg8yqPk8KRmVuJsD_L4e4kcn9YZ_bOzGoryhWgJ6bVjt12j3-LUdNYgilpAtthsjQ1zBkzMRmqzI1MX_EN6THL84yIrBtPXvTvfJw5odYcPDwSfmDJEM0hCrO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01" y="3985000"/>
            <a:ext cx="6289237" cy="250843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4.googleusercontent.com/zvC6KUhs3SazktPzXSAyX8c31U2peR1wHnewG_4fjHbX_k6WIBX325KmhMJUS5fauHEgkyhnUlxuvlZjUhIJQEvHhoVT3sv_YPYp2ThQ_jWlQuxtC7sDcnicn8FziKToVL2LOp5giFy4AQso0_glcw-3MoC1B2hs1VzysdLkrA4u0JEXWj8tsrwD4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3967" y="2603122"/>
            <a:ext cx="3761828" cy="2265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973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5. </a:t>
            </a:r>
            <a:r>
              <a:rPr lang="en-US" sz="2200" b="1" dirty="0" err="1" smtClean="0">
                <a:latin typeface="Times New Roman" panose="02020603050405020304" pitchFamily="18" charset="0"/>
                <a:cs typeface="Times New Roman" panose="02020603050405020304" pitchFamily="18" charset="0"/>
              </a:rPr>
              <a:t>Chạy</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chương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trình</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8509" y="1220559"/>
            <a:ext cx="6311296" cy="2585323"/>
          </a:xfrm>
          <a:prstGeom prst="rect">
            <a:avLst/>
          </a:prstGeom>
          <a:noFill/>
        </p:spPr>
        <p:txBody>
          <a:bodyPr wrap="square" rtlCol="0">
            <a:spAutoFit/>
          </a:bodyPr>
          <a:lstStyle/>
          <a:p>
            <a:pPr marL="285750" indent="-285750">
              <a:buFont typeface="Arial" panose="020B0604020202020204" pitchFamily="34" charset="0"/>
              <a:buChar char="–"/>
            </a:pPr>
            <a:r>
              <a:rPr lang="vi-VN" dirty="0" smtClean="0"/>
              <a:t>Kích </a:t>
            </a:r>
            <a:r>
              <a:rPr lang="vi-VN" dirty="0"/>
              <a:t>chuột phải vào </a:t>
            </a:r>
            <a:r>
              <a:rPr lang="vi-VN" b="1" dirty="0"/>
              <a:t>Project</a:t>
            </a:r>
            <a:r>
              <a:rPr lang="vi-VN" dirty="0"/>
              <a:t> chọn </a:t>
            </a:r>
            <a:r>
              <a:rPr lang="vi-VN" b="1" dirty="0"/>
              <a:t>Run As</a:t>
            </a:r>
            <a:r>
              <a:rPr lang="vi-VN" dirty="0"/>
              <a:t> &gt; </a:t>
            </a:r>
            <a:r>
              <a:rPr lang="vi-VN" b="1" dirty="0"/>
              <a:t>Run on server</a:t>
            </a:r>
            <a:endParaRPr lang="vi-VN" dirty="0"/>
          </a:p>
          <a:p>
            <a:pPr marL="285750" indent="-285750">
              <a:buFont typeface="Arial" panose="020B0604020202020204" pitchFamily="34" charset="0"/>
              <a:buChar char="–"/>
            </a:pPr>
            <a:r>
              <a:rPr lang="vi-VN" b="1" dirty="0"/>
              <a:t>S</a:t>
            </a:r>
            <a:r>
              <a:rPr lang="vi-VN" dirty="0"/>
              <a:t>au khi chạy sẽ bị lỗi file error được gọi</a:t>
            </a:r>
            <a:endParaRPr lang="vi-VN" dirty="0"/>
          </a:p>
          <a:p>
            <a:pPr marL="285750" indent="-285750" fontAlgn="base">
              <a:buFont typeface="Arial" panose="020B0604020202020204" pitchFamily="34" charset="0"/>
              <a:buChar char="–"/>
            </a:pPr>
            <a:r>
              <a:rPr lang="vi-VN" dirty="0"/>
              <a:t>Lúc này ta sẽ quay lại ứng dụng Java và nhìn vào cổng Console</a:t>
            </a:r>
          </a:p>
          <a:p>
            <a:r>
              <a:rPr lang="en-US" dirty="0"/>
              <a:t/>
            </a:r>
            <a:br>
              <a:rPr lang="en-US" dirty="0"/>
            </a:br>
            <a:endParaRPr lang="en-US" dirty="0"/>
          </a:p>
          <a:p>
            <a:r>
              <a:rPr lang="en-US" dirty="0"/>
              <a:t/>
            </a:r>
            <a:br>
              <a:rPr lang="en-US" dirty="0"/>
            </a:br>
            <a:endParaRPr lang="en-US" dirty="0"/>
          </a:p>
        </p:txBody>
      </p:sp>
      <p:cxnSp>
        <p:nvCxnSpPr>
          <p:cNvPr id="9" name="Straight Connector 8"/>
          <p:cNvCxnSpPr/>
          <p:nvPr/>
        </p:nvCxnSpPr>
        <p:spPr>
          <a:xfrm flipH="1">
            <a:off x="7143072" y="812410"/>
            <a:ext cx="37070" cy="5486427"/>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333409" y="1109976"/>
            <a:ext cx="4714429" cy="1477328"/>
          </a:xfrm>
          <a:prstGeom prst="rect">
            <a:avLst/>
          </a:prstGeom>
          <a:noFill/>
        </p:spPr>
        <p:txBody>
          <a:bodyPr wrap="square" rtlCol="0">
            <a:spAutoFit/>
          </a:bodyPr>
          <a:lstStyle/>
          <a:p>
            <a:r>
              <a:rPr lang="vi-VN" dirty="0"/>
              <a:t>Cách khắc phục lỗi này là tải thư viện:</a:t>
            </a:r>
            <a:r>
              <a:rPr lang="vi-VN" b="1" dirty="0"/>
              <a:t> </a:t>
            </a:r>
            <a:endParaRPr lang="en-US" b="1" dirty="0" smtClean="0"/>
          </a:p>
          <a:p>
            <a:endParaRPr lang="en-US" b="1" dirty="0"/>
          </a:p>
          <a:p>
            <a:r>
              <a:rPr lang="en-US" b="1" dirty="0"/>
              <a:t>javax.xml.bind.jar</a:t>
            </a:r>
            <a:r>
              <a:rPr lang="en-US" dirty="0"/>
              <a:t/>
            </a:r>
            <a:br>
              <a:rPr lang="en-US" dirty="0"/>
            </a:br>
            <a:r>
              <a:rPr lang="vi-VN" dirty="0"/>
              <a:t/>
            </a:r>
            <a:br>
              <a:rPr lang="vi-VN" dirty="0"/>
            </a:br>
            <a:endParaRPr lang="en-US" dirty="0"/>
          </a:p>
        </p:txBody>
      </p:sp>
      <p:pic>
        <p:nvPicPr>
          <p:cNvPr id="7170" name="Picture 2" descr="https://lh5.googleusercontent.com/EO04wWb_KvDSU6uOFpQdoTIBbNXzwgDl-WtTf9WyXUQyuixI7sA7Va1MC3Bk_5do0IhseM3RhLE8FrvjQfQp08DFliOvNimFh0ErN9JvQjFVmYSK_BDDfRFTLAzFgWJbRJw56DOVAt4Ob77Pv-pDxcpvd5jOb8s-P-PNefNZLi4f3bgWiEDeLiM7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224" y="2965622"/>
            <a:ext cx="6376935" cy="277405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lh3.googleusercontent.com/f-gdP2ufVNiHjBieym5A0t8YuJyXRpvBWWHyE458zhTzw5luX5pQVGdDWxiLjL22TUvkma8Uvi_iJzLWjWPqTZvEa-sY2aJmtGnAJ5u7os6Zhlr1bBmMDvgklFtCRdMMjZtH5ZRw-MfdigCM5Kaqyx96knaXWKHBnQl4mEedeY4JkNic_cYn_Jz_h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6788" y="2338515"/>
            <a:ext cx="3711936" cy="2740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705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5. </a:t>
            </a:r>
            <a:r>
              <a:rPr lang="en-US" sz="2200" b="1" dirty="0" err="1" smtClean="0">
                <a:latin typeface="Times New Roman" panose="02020603050405020304" pitchFamily="18" charset="0"/>
                <a:cs typeface="Times New Roman" panose="02020603050405020304" pitchFamily="18" charset="0"/>
              </a:rPr>
              <a:t>Chạy</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chương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trình</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8509" y="1220559"/>
            <a:ext cx="6311296" cy="2585323"/>
          </a:xfrm>
          <a:prstGeom prst="rect">
            <a:avLst/>
          </a:prstGeom>
          <a:noFill/>
        </p:spPr>
        <p:txBody>
          <a:bodyPr wrap="square" rtlCol="0">
            <a:spAutoFit/>
          </a:bodyPr>
          <a:lstStyle/>
          <a:p>
            <a:pPr marL="285750" indent="-285750">
              <a:buFont typeface="Arial" panose="020B0604020202020204" pitchFamily="34" charset="0"/>
              <a:buChar char="–"/>
            </a:pPr>
            <a:r>
              <a:rPr lang="vi-VN" dirty="0" smtClean="0"/>
              <a:t>Kích </a:t>
            </a:r>
            <a:r>
              <a:rPr lang="vi-VN" dirty="0"/>
              <a:t>chuột phải vào </a:t>
            </a:r>
            <a:r>
              <a:rPr lang="vi-VN" b="1" dirty="0"/>
              <a:t>Project</a:t>
            </a:r>
            <a:r>
              <a:rPr lang="vi-VN" dirty="0"/>
              <a:t> chọn </a:t>
            </a:r>
            <a:r>
              <a:rPr lang="vi-VN" b="1" dirty="0"/>
              <a:t>Run As</a:t>
            </a:r>
            <a:r>
              <a:rPr lang="vi-VN" dirty="0"/>
              <a:t> &gt; </a:t>
            </a:r>
            <a:r>
              <a:rPr lang="vi-VN" b="1" dirty="0"/>
              <a:t>Run on server</a:t>
            </a:r>
            <a:endParaRPr lang="vi-VN" dirty="0"/>
          </a:p>
          <a:p>
            <a:pPr marL="285750" indent="-285750">
              <a:buFont typeface="Arial" panose="020B0604020202020204" pitchFamily="34" charset="0"/>
              <a:buChar char="–"/>
            </a:pPr>
            <a:r>
              <a:rPr lang="vi-VN" b="1" dirty="0"/>
              <a:t>S</a:t>
            </a:r>
            <a:r>
              <a:rPr lang="vi-VN" dirty="0"/>
              <a:t>au khi chạy sẽ bị lỗi file error được gọi</a:t>
            </a:r>
            <a:endParaRPr lang="vi-VN" dirty="0"/>
          </a:p>
          <a:p>
            <a:pPr marL="285750" indent="-285750" fontAlgn="base">
              <a:buFont typeface="Arial" panose="020B0604020202020204" pitchFamily="34" charset="0"/>
              <a:buChar char="–"/>
            </a:pPr>
            <a:r>
              <a:rPr lang="vi-VN" dirty="0"/>
              <a:t>Lúc này ta sẽ quay lại ứng dụng Java và nhìn vào cổng Console</a:t>
            </a:r>
          </a:p>
          <a:p>
            <a:r>
              <a:rPr lang="en-US" dirty="0"/>
              <a:t/>
            </a:r>
            <a:br>
              <a:rPr lang="en-US" dirty="0"/>
            </a:br>
            <a:endParaRPr lang="en-US" dirty="0"/>
          </a:p>
          <a:p>
            <a:r>
              <a:rPr lang="en-US" dirty="0"/>
              <a:t/>
            </a:r>
            <a:br>
              <a:rPr lang="en-US" dirty="0"/>
            </a:br>
            <a:endParaRPr lang="en-US" dirty="0"/>
          </a:p>
        </p:txBody>
      </p:sp>
      <p:cxnSp>
        <p:nvCxnSpPr>
          <p:cNvPr id="9" name="Straight Connector 8"/>
          <p:cNvCxnSpPr/>
          <p:nvPr/>
        </p:nvCxnSpPr>
        <p:spPr>
          <a:xfrm flipH="1">
            <a:off x="7143072" y="812410"/>
            <a:ext cx="37070" cy="5486427"/>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333409" y="1109976"/>
            <a:ext cx="4714429" cy="2031325"/>
          </a:xfrm>
          <a:prstGeom prst="rect">
            <a:avLst/>
          </a:prstGeom>
          <a:noFill/>
        </p:spPr>
        <p:txBody>
          <a:bodyPr wrap="square" rtlCol="0">
            <a:spAutoFit/>
          </a:bodyPr>
          <a:lstStyle/>
          <a:p>
            <a:r>
              <a:rPr lang="vi-VN" dirty="0"/>
              <a:t>Cách khắc phục lỗi này là tải thư viện:</a:t>
            </a:r>
            <a:r>
              <a:rPr lang="vi-VN" b="1" dirty="0"/>
              <a:t> </a:t>
            </a:r>
            <a:endParaRPr lang="en-US" b="1" dirty="0" smtClean="0"/>
          </a:p>
          <a:p>
            <a:endParaRPr lang="en-US" b="1" dirty="0"/>
          </a:p>
          <a:p>
            <a:r>
              <a:rPr lang="en-US" b="1" dirty="0"/>
              <a:t>dom4j-2.1.1.jar</a:t>
            </a:r>
            <a:endParaRPr lang="en-US" dirty="0"/>
          </a:p>
          <a:p>
            <a:r>
              <a:rPr lang="en-US" dirty="0"/>
              <a:t/>
            </a:r>
            <a:br>
              <a:rPr lang="en-US" dirty="0"/>
            </a:br>
            <a:r>
              <a:rPr lang="en-US" dirty="0"/>
              <a:t/>
            </a:r>
            <a:br>
              <a:rPr lang="en-US" dirty="0"/>
            </a:br>
            <a:r>
              <a:rPr lang="vi-VN" dirty="0"/>
              <a:t/>
            </a:r>
            <a:br>
              <a:rPr lang="vi-VN" dirty="0"/>
            </a:br>
            <a:endParaRPr lang="en-US" dirty="0"/>
          </a:p>
        </p:txBody>
      </p:sp>
      <p:pic>
        <p:nvPicPr>
          <p:cNvPr id="8194" name="Picture 2" descr="https://lh6.googleusercontent.com/fBXzmDIgt44YxBl-yVn4lxd7Rb5lw1GWQgpdbgCtnTe1IBCVRn2o4sjzciQ4LVFVPRuZ3DB8-gFCqcljokeyoE7VXjdHgt40awU0WPLnC9jFz5mt8pbmEO-UAbNKLznuJleqdFi5YjgyVfip45UEgyhaukAfnDqHNY1117QtTP6eHjuc5CZtAaIop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508" y="3521677"/>
            <a:ext cx="6247917" cy="277716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lh3.googleusercontent.com/T-uj8bzgONd7KbCyMudysOA82D9c9vtkMO9FC5Wqzd1NddfK3q9cfG1wprBLfPDdEaqT-Q_ZavnrbsZ2-JyqlbMA2NnmvdjaAwMtcX4cQv0kY6P4B8TdF6q3qM1AXI4fJKGd17LhEVoP84ZsWT3nmZXQRbkCbCvZz4CNbZSvaZpdglluk52opqPfY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3409" y="2711021"/>
            <a:ext cx="412130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603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5. </a:t>
            </a:r>
            <a:r>
              <a:rPr lang="en-US" sz="2200" b="1" dirty="0" err="1" smtClean="0">
                <a:latin typeface="Times New Roman" panose="02020603050405020304" pitchFamily="18" charset="0"/>
                <a:cs typeface="Times New Roman" panose="02020603050405020304" pitchFamily="18" charset="0"/>
              </a:rPr>
              <a:t>Chạy</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chương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trình</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8509" y="1220559"/>
            <a:ext cx="6311296" cy="2585323"/>
          </a:xfrm>
          <a:prstGeom prst="rect">
            <a:avLst/>
          </a:prstGeom>
          <a:noFill/>
        </p:spPr>
        <p:txBody>
          <a:bodyPr wrap="square" rtlCol="0">
            <a:spAutoFit/>
          </a:bodyPr>
          <a:lstStyle/>
          <a:p>
            <a:pPr marL="285750" indent="-285750">
              <a:buFont typeface="Arial" panose="020B0604020202020204" pitchFamily="34" charset="0"/>
              <a:buChar char="–"/>
            </a:pPr>
            <a:r>
              <a:rPr lang="vi-VN" dirty="0" smtClean="0"/>
              <a:t>Kích </a:t>
            </a:r>
            <a:r>
              <a:rPr lang="vi-VN" dirty="0"/>
              <a:t>chuột phải vào </a:t>
            </a:r>
            <a:r>
              <a:rPr lang="vi-VN" b="1" dirty="0"/>
              <a:t>Project</a:t>
            </a:r>
            <a:r>
              <a:rPr lang="vi-VN" dirty="0"/>
              <a:t> chọn </a:t>
            </a:r>
            <a:r>
              <a:rPr lang="vi-VN" b="1" dirty="0"/>
              <a:t>Run As</a:t>
            </a:r>
            <a:r>
              <a:rPr lang="vi-VN" dirty="0"/>
              <a:t> &gt; </a:t>
            </a:r>
            <a:r>
              <a:rPr lang="vi-VN" b="1" dirty="0"/>
              <a:t>Run on server</a:t>
            </a:r>
            <a:endParaRPr lang="vi-VN" dirty="0"/>
          </a:p>
          <a:p>
            <a:pPr marL="285750" indent="-285750">
              <a:buFont typeface="Arial" panose="020B0604020202020204" pitchFamily="34" charset="0"/>
              <a:buChar char="–"/>
            </a:pPr>
            <a:r>
              <a:rPr lang="vi-VN" b="1" dirty="0"/>
              <a:t>S</a:t>
            </a:r>
            <a:r>
              <a:rPr lang="vi-VN" dirty="0"/>
              <a:t>au khi chạy sẽ bị lỗi file error được gọi</a:t>
            </a:r>
            <a:endParaRPr lang="vi-VN" dirty="0"/>
          </a:p>
          <a:p>
            <a:pPr marL="285750" indent="-285750" fontAlgn="base">
              <a:buFont typeface="Arial" panose="020B0604020202020204" pitchFamily="34" charset="0"/>
              <a:buChar char="–"/>
            </a:pPr>
            <a:r>
              <a:rPr lang="vi-VN" dirty="0"/>
              <a:t>Lúc này ta sẽ quay lại ứng dụng Java và nhìn vào cổng Console</a:t>
            </a:r>
          </a:p>
          <a:p>
            <a:r>
              <a:rPr lang="en-US" dirty="0"/>
              <a:t/>
            </a:r>
            <a:br>
              <a:rPr lang="en-US" dirty="0"/>
            </a:br>
            <a:endParaRPr lang="en-US" dirty="0"/>
          </a:p>
          <a:p>
            <a:r>
              <a:rPr lang="en-US" dirty="0"/>
              <a:t/>
            </a:r>
            <a:br>
              <a:rPr lang="en-US" dirty="0"/>
            </a:br>
            <a:endParaRPr lang="en-US" dirty="0"/>
          </a:p>
        </p:txBody>
      </p:sp>
      <p:cxnSp>
        <p:nvCxnSpPr>
          <p:cNvPr id="9" name="Straight Connector 8"/>
          <p:cNvCxnSpPr/>
          <p:nvPr/>
        </p:nvCxnSpPr>
        <p:spPr>
          <a:xfrm flipH="1">
            <a:off x="7143072" y="812410"/>
            <a:ext cx="37070" cy="5486427"/>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333409" y="1109976"/>
            <a:ext cx="4714429" cy="2308324"/>
          </a:xfrm>
          <a:prstGeom prst="rect">
            <a:avLst/>
          </a:prstGeom>
          <a:noFill/>
        </p:spPr>
        <p:txBody>
          <a:bodyPr wrap="square" rtlCol="0">
            <a:spAutoFit/>
          </a:bodyPr>
          <a:lstStyle/>
          <a:p>
            <a:r>
              <a:rPr lang="vi-VN" dirty="0"/>
              <a:t>Cách khắc phục lỗi này là tải thư viện:</a:t>
            </a:r>
            <a:r>
              <a:rPr lang="vi-VN" b="1" dirty="0"/>
              <a:t> </a:t>
            </a:r>
            <a:endParaRPr lang="en-US" b="1" dirty="0" smtClean="0"/>
          </a:p>
          <a:p>
            <a:endParaRPr lang="en-US" b="1" dirty="0"/>
          </a:p>
          <a:p>
            <a:r>
              <a:rPr lang="en-US" b="1" dirty="0"/>
              <a:t>byte-buddy-1.8.17.jar</a:t>
            </a:r>
            <a:endParaRPr lang="en-US" dirty="0"/>
          </a:p>
          <a:p>
            <a:r>
              <a:rPr lang="en-US" dirty="0"/>
              <a:t/>
            </a:r>
            <a:br>
              <a:rPr lang="en-US" dirty="0"/>
            </a:br>
            <a:r>
              <a:rPr lang="en-US" dirty="0"/>
              <a:t/>
            </a:r>
            <a:br>
              <a:rPr lang="en-US" dirty="0"/>
            </a:br>
            <a:r>
              <a:rPr lang="en-US" dirty="0"/>
              <a:t/>
            </a:r>
            <a:br>
              <a:rPr lang="en-US" dirty="0"/>
            </a:br>
            <a:r>
              <a:rPr lang="vi-VN" dirty="0"/>
              <a:t/>
            </a:r>
            <a:br>
              <a:rPr lang="vi-VN" dirty="0"/>
            </a:br>
            <a:endParaRPr lang="en-US" dirty="0"/>
          </a:p>
        </p:txBody>
      </p:sp>
      <p:pic>
        <p:nvPicPr>
          <p:cNvPr id="9218" name="Picture 2" descr="https://lh3.googleusercontent.com/PDeqbeRDn4UQNqbhVcbCFs0_Z0ORhG3AGlc8SRxrDohCYG1kTz3f1bEZ537gYaHC5ITAmbx79A7plnqUJf9GhF68t1iM0PyvuGX-ZsLzYB2iOLRHT0r1rfwB7dJqg5k7WiAi6YoW074mgz8joi0YBE0RMzXboNUnscEedCNemJ8Ww49c-BbXF9fra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897" y="3284066"/>
            <a:ext cx="5924388" cy="146092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lh4.googleusercontent.com/jjvee5wV3yHs7T0LoF5fchD3kM4d_yikywGoj32fMG7jn56CH5sFDqGdT8auW5tQ1iuwiOWItT-zCCZy0c3QjI_eGNuJCvE4slZMHLx5a-qz13nHIvACq9m_-Asid1jGxYLQKA-ntpuadzC7Y0hKog4PDRo1Fy6RBVh39eQFEWDt185ijTbKhZCA0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3409" y="2610494"/>
            <a:ext cx="345404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058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5. </a:t>
            </a:r>
            <a:r>
              <a:rPr lang="en-US" sz="2200" b="1" dirty="0" err="1" smtClean="0">
                <a:latin typeface="Times New Roman" panose="02020603050405020304" pitchFamily="18" charset="0"/>
                <a:cs typeface="Times New Roman" panose="02020603050405020304" pitchFamily="18" charset="0"/>
              </a:rPr>
              <a:t>Chạy</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chương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trình</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8509" y="1220559"/>
            <a:ext cx="6311296" cy="2585323"/>
          </a:xfrm>
          <a:prstGeom prst="rect">
            <a:avLst/>
          </a:prstGeom>
          <a:noFill/>
        </p:spPr>
        <p:txBody>
          <a:bodyPr wrap="square" rtlCol="0">
            <a:spAutoFit/>
          </a:bodyPr>
          <a:lstStyle/>
          <a:p>
            <a:pPr marL="285750" indent="-285750">
              <a:buFont typeface="Arial" panose="020B0604020202020204" pitchFamily="34" charset="0"/>
              <a:buChar char="–"/>
            </a:pPr>
            <a:r>
              <a:rPr lang="vi-VN" dirty="0" smtClean="0"/>
              <a:t>Kích </a:t>
            </a:r>
            <a:r>
              <a:rPr lang="vi-VN" dirty="0"/>
              <a:t>chuột phải vào </a:t>
            </a:r>
            <a:r>
              <a:rPr lang="vi-VN" b="1" dirty="0"/>
              <a:t>Project</a:t>
            </a:r>
            <a:r>
              <a:rPr lang="vi-VN" dirty="0"/>
              <a:t> chọn </a:t>
            </a:r>
            <a:r>
              <a:rPr lang="vi-VN" b="1" dirty="0"/>
              <a:t>Run As</a:t>
            </a:r>
            <a:r>
              <a:rPr lang="vi-VN" dirty="0"/>
              <a:t> &gt; </a:t>
            </a:r>
            <a:r>
              <a:rPr lang="vi-VN" b="1" dirty="0"/>
              <a:t>Run on server</a:t>
            </a:r>
            <a:endParaRPr lang="vi-VN" dirty="0"/>
          </a:p>
          <a:p>
            <a:pPr marL="285750" indent="-285750">
              <a:buFont typeface="Arial" panose="020B0604020202020204" pitchFamily="34" charset="0"/>
              <a:buChar char="–"/>
            </a:pPr>
            <a:r>
              <a:rPr lang="vi-VN" b="1" dirty="0"/>
              <a:t>S</a:t>
            </a:r>
            <a:r>
              <a:rPr lang="vi-VN" dirty="0"/>
              <a:t>au khi chạy sẽ bị lỗi file error được gọi</a:t>
            </a:r>
            <a:endParaRPr lang="vi-VN" dirty="0"/>
          </a:p>
          <a:p>
            <a:pPr marL="285750" indent="-285750" fontAlgn="base">
              <a:buFont typeface="Arial" panose="020B0604020202020204" pitchFamily="34" charset="0"/>
              <a:buChar char="–"/>
            </a:pPr>
            <a:r>
              <a:rPr lang="vi-VN" dirty="0"/>
              <a:t>Lúc này ta sẽ quay lại ứng dụng Java và nhìn vào cổng Console</a:t>
            </a:r>
          </a:p>
          <a:p>
            <a:r>
              <a:rPr lang="en-US" dirty="0"/>
              <a:t/>
            </a:r>
            <a:br>
              <a:rPr lang="en-US" dirty="0"/>
            </a:br>
            <a:endParaRPr lang="en-US" dirty="0"/>
          </a:p>
          <a:p>
            <a:r>
              <a:rPr lang="en-US" dirty="0"/>
              <a:t/>
            </a:r>
            <a:br>
              <a:rPr lang="en-US" dirty="0"/>
            </a:br>
            <a:endParaRPr lang="en-US" dirty="0"/>
          </a:p>
        </p:txBody>
      </p:sp>
      <p:cxnSp>
        <p:nvCxnSpPr>
          <p:cNvPr id="9" name="Straight Connector 8"/>
          <p:cNvCxnSpPr/>
          <p:nvPr/>
        </p:nvCxnSpPr>
        <p:spPr>
          <a:xfrm flipH="1">
            <a:off x="7143072" y="812410"/>
            <a:ext cx="37070" cy="5486427"/>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333409" y="1109976"/>
            <a:ext cx="4714429" cy="2585323"/>
          </a:xfrm>
          <a:prstGeom prst="rect">
            <a:avLst/>
          </a:prstGeom>
          <a:noFill/>
        </p:spPr>
        <p:txBody>
          <a:bodyPr wrap="square" rtlCol="0">
            <a:spAutoFit/>
          </a:bodyPr>
          <a:lstStyle/>
          <a:p>
            <a:r>
              <a:rPr lang="vi-VN" dirty="0"/>
              <a:t>Cách khắc phục lỗi này là tải thư viện:</a:t>
            </a:r>
            <a:r>
              <a:rPr lang="vi-VN" b="1" dirty="0"/>
              <a:t> </a:t>
            </a:r>
            <a:endParaRPr lang="en-US" b="1" dirty="0" smtClean="0"/>
          </a:p>
          <a:p>
            <a:endParaRPr lang="en-US" b="1" dirty="0"/>
          </a:p>
          <a:p>
            <a:r>
              <a:rPr lang="en-US" b="1" dirty="0"/>
              <a:t>classmate-1.3.4.jar</a:t>
            </a:r>
            <a:endParaRPr lang="en-US" dirty="0"/>
          </a:p>
          <a:p>
            <a:r>
              <a:rPr lang="en-US" dirty="0"/>
              <a:t/>
            </a:r>
            <a:br>
              <a:rPr lang="en-US" dirty="0"/>
            </a:br>
            <a:r>
              <a:rPr lang="en-US" dirty="0"/>
              <a:t/>
            </a:r>
            <a:br>
              <a:rPr lang="en-US" dirty="0"/>
            </a:br>
            <a:r>
              <a:rPr lang="en-US" dirty="0"/>
              <a:t/>
            </a:r>
            <a:br>
              <a:rPr lang="en-US" dirty="0"/>
            </a:br>
            <a:r>
              <a:rPr lang="en-US" dirty="0"/>
              <a:t/>
            </a:r>
            <a:br>
              <a:rPr lang="en-US" dirty="0"/>
            </a:br>
            <a:r>
              <a:rPr lang="vi-VN" dirty="0"/>
              <a:t/>
            </a:r>
            <a:br>
              <a:rPr lang="vi-VN" dirty="0"/>
            </a:br>
            <a:endParaRPr lang="en-US" dirty="0"/>
          </a:p>
        </p:txBody>
      </p:sp>
      <p:pic>
        <p:nvPicPr>
          <p:cNvPr id="10242" name="Picture 2" descr="https://lh4.googleusercontent.com/M4td-ALswMYudD1khUdjAejpw3LjITe6vObKCTcYk-wPzDhF3c5sKCAMapBLoXS7PX7fb1XbNABxqW5Hx1vk4zsoFyWZj20eBPiAI9jzKdpfv6tueVunxLF1P9YyoxW7TE-3qRiDUkoX9lgrmryMc2kiB9JlXm7d9YszZ-pKLjnv5d8UfiPtQcDc6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509" y="3907537"/>
            <a:ext cx="6311296" cy="202370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lh3.googleusercontent.com/4MFrneAQtA2LXdBi4Ah5XbOTetU8treEejoalYwdqSjg133GL0omPmxiDUdVSEEgy_faSpvaqgtsls8LizYBpmNn1LgdHzVYfgCkK_lherbFfTAM7B3xCtWBgiDMyTzGB8xLPDdpuRxz9L5M6qw9pHGBAaaMgtGZiAuwkonf6Od752i8OXME_pJhw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3409" y="2513220"/>
            <a:ext cx="4010094" cy="265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208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5. </a:t>
            </a:r>
            <a:r>
              <a:rPr lang="en-US" sz="2200" b="1" dirty="0" err="1" smtClean="0">
                <a:latin typeface="Times New Roman" panose="02020603050405020304" pitchFamily="18" charset="0"/>
                <a:cs typeface="Times New Roman" panose="02020603050405020304" pitchFamily="18" charset="0"/>
              </a:rPr>
              <a:t>Chạy</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chương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trình</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8509" y="1220559"/>
            <a:ext cx="6311296" cy="2585323"/>
          </a:xfrm>
          <a:prstGeom prst="rect">
            <a:avLst/>
          </a:prstGeom>
          <a:noFill/>
        </p:spPr>
        <p:txBody>
          <a:bodyPr wrap="square" rtlCol="0">
            <a:spAutoFit/>
          </a:bodyPr>
          <a:lstStyle/>
          <a:p>
            <a:pPr marL="285750" indent="-285750">
              <a:buFont typeface="Arial" panose="020B0604020202020204" pitchFamily="34" charset="0"/>
              <a:buChar char="–"/>
            </a:pPr>
            <a:r>
              <a:rPr lang="vi-VN" dirty="0" smtClean="0"/>
              <a:t>Kích </a:t>
            </a:r>
            <a:r>
              <a:rPr lang="vi-VN" dirty="0"/>
              <a:t>chuột phải vào </a:t>
            </a:r>
            <a:r>
              <a:rPr lang="vi-VN" b="1" dirty="0"/>
              <a:t>Project</a:t>
            </a:r>
            <a:r>
              <a:rPr lang="vi-VN" dirty="0"/>
              <a:t> chọn </a:t>
            </a:r>
            <a:r>
              <a:rPr lang="vi-VN" b="1" dirty="0"/>
              <a:t>Run As</a:t>
            </a:r>
            <a:r>
              <a:rPr lang="vi-VN" dirty="0"/>
              <a:t> &gt; </a:t>
            </a:r>
            <a:r>
              <a:rPr lang="vi-VN" b="1" dirty="0"/>
              <a:t>Run on server</a:t>
            </a:r>
            <a:endParaRPr lang="vi-VN" dirty="0"/>
          </a:p>
          <a:p>
            <a:pPr marL="285750" indent="-285750">
              <a:buFont typeface="Arial" panose="020B0604020202020204" pitchFamily="34" charset="0"/>
              <a:buChar char="–"/>
            </a:pPr>
            <a:r>
              <a:rPr lang="vi-VN" b="1" dirty="0"/>
              <a:t>S</a:t>
            </a:r>
            <a:r>
              <a:rPr lang="vi-VN" dirty="0"/>
              <a:t>au khi chạy sẽ bị lỗi file error được gọi</a:t>
            </a:r>
            <a:endParaRPr lang="vi-VN" dirty="0"/>
          </a:p>
          <a:p>
            <a:pPr marL="285750" indent="-285750" fontAlgn="base">
              <a:buFont typeface="Arial" panose="020B0604020202020204" pitchFamily="34" charset="0"/>
              <a:buChar char="–"/>
            </a:pPr>
            <a:r>
              <a:rPr lang="vi-VN" dirty="0"/>
              <a:t>Lúc này ta sẽ quay lại ứng dụng Java và nhìn vào cổng Console</a:t>
            </a:r>
          </a:p>
          <a:p>
            <a:r>
              <a:rPr lang="en-US" dirty="0"/>
              <a:t/>
            </a:r>
            <a:br>
              <a:rPr lang="en-US" dirty="0"/>
            </a:br>
            <a:endParaRPr lang="en-US" dirty="0"/>
          </a:p>
          <a:p>
            <a:r>
              <a:rPr lang="en-US" dirty="0"/>
              <a:t/>
            </a:r>
            <a:br>
              <a:rPr lang="en-US" dirty="0"/>
            </a:br>
            <a:endParaRPr lang="en-US" dirty="0"/>
          </a:p>
        </p:txBody>
      </p:sp>
      <p:cxnSp>
        <p:nvCxnSpPr>
          <p:cNvPr id="9" name="Straight Connector 8"/>
          <p:cNvCxnSpPr/>
          <p:nvPr/>
        </p:nvCxnSpPr>
        <p:spPr>
          <a:xfrm flipH="1">
            <a:off x="7143072" y="812410"/>
            <a:ext cx="37070" cy="5486427"/>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333409" y="1109976"/>
            <a:ext cx="4714429" cy="2308324"/>
          </a:xfrm>
          <a:prstGeom prst="rect">
            <a:avLst/>
          </a:prstGeom>
          <a:noFill/>
        </p:spPr>
        <p:txBody>
          <a:bodyPr wrap="square" rtlCol="0">
            <a:spAutoFit/>
          </a:bodyPr>
          <a:lstStyle/>
          <a:p>
            <a:r>
              <a:rPr lang="vi-VN" dirty="0"/>
              <a:t>Cách khắc phục lỗi này là tải thư viện:</a:t>
            </a:r>
            <a:r>
              <a:rPr lang="vi-VN" b="1" dirty="0"/>
              <a:t> </a:t>
            </a:r>
            <a:endParaRPr lang="en-US" b="1" dirty="0" smtClean="0"/>
          </a:p>
          <a:p>
            <a:endParaRPr lang="en-US" b="1" dirty="0"/>
          </a:p>
          <a:p>
            <a:r>
              <a:rPr lang="en-US" b="1" dirty="0"/>
              <a:t>antlr-2.7.7.jar</a:t>
            </a:r>
            <a:r>
              <a:rPr lang="en-US" dirty="0"/>
              <a:t/>
            </a:r>
            <a:br>
              <a:rPr lang="en-US" dirty="0"/>
            </a:br>
            <a:r>
              <a:rPr lang="en-US" dirty="0"/>
              <a:t/>
            </a:r>
            <a:br>
              <a:rPr lang="en-US" dirty="0"/>
            </a:br>
            <a:r>
              <a:rPr lang="en-US" dirty="0"/>
              <a:t/>
            </a:r>
            <a:br>
              <a:rPr lang="en-US" dirty="0"/>
            </a:br>
            <a:r>
              <a:rPr lang="en-US" dirty="0"/>
              <a:t/>
            </a:r>
            <a:br>
              <a:rPr lang="en-US" dirty="0"/>
            </a:br>
            <a:r>
              <a:rPr lang="vi-VN" dirty="0"/>
              <a:t/>
            </a:r>
            <a:br>
              <a:rPr lang="vi-VN" dirty="0"/>
            </a:br>
            <a:endParaRPr lang="en-US" dirty="0"/>
          </a:p>
        </p:txBody>
      </p:sp>
      <p:pic>
        <p:nvPicPr>
          <p:cNvPr id="11266" name="Picture 2" descr="https://lh3.googleusercontent.com/tb2s6_D-B-8NUkmIvdhKq37aEvLv8qrGy4BaU9z_iWeT8JDfDvIlrs043Rz1doqDb47eCEVjQLVEwTjDHi7SpDmHlet4veSNpT7bJO5bddKIz9L36IZh26oZMDyHDYtQlbe_GFmJpBiiI1WdwqSY8vzIFyiJSW25YkDpenUYew_8rwrj6_xCOXBSt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835" y="3220765"/>
            <a:ext cx="6135970" cy="210499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lh6.googleusercontent.com/3iUCsqwLxlniF5uWay9igLHHMnv4HW9gUAet3JTffopPumcaHzRri-5itWrMpeMmZL8b8r1_7FS-0RDcTeJS-TxHuPAPYhU7SWrDUbFVgtkzRMXMz3l0AJ5ntTjyw791rue3u4ay-zOlot4btcS_XNjl97CHD9cAZh1EJwgeRQ9wjo_IjJpuNdXJ-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3409" y="2513220"/>
            <a:ext cx="3124200"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807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Sử dụng Framework Hibernate trong Java Web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3" y="3163290"/>
            <a:ext cx="4888675" cy="36947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07523" y="1001089"/>
            <a:ext cx="3360717" cy="707886"/>
          </a:xfrm>
          <a:prstGeom prst="rect">
            <a:avLst/>
          </a:prstGeom>
          <a:noFill/>
        </p:spPr>
        <p:txBody>
          <a:bodyPr wrap="square" rtlCol="0">
            <a:spAutoFit/>
          </a:bodyPr>
          <a:lstStyle/>
          <a:p>
            <a:r>
              <a:rPr lang="en-US" sz="4000" b="1" dirty="0" err="1" smtClean="0">
                <a:latin typeface="Times New Roman" panose="02020603050405020304" pitchFamily="18" charset="0"/>
                <a:cs typeface="Times New Roman" panose="02020603050405020304" pitchFamily="18" charset="0"/>
              </a:rPr>
              <a:t>Tóm</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tắt</a:t>
            </a:r>
            <a:r>
              <a:rPr lang="en-US" sz="4000" b="1" dirty="0" smtClean="0">
                <a:latin typeface="Times New Roman" panose="02020603050405020304" pitchFamily="18" charset="0"/>
                <a:cs typeface="Times New Roman" panose="02020603050405020304" pitchFamily="18" charset="0"/>
              </a:rPr>
              <a:t> </a:t>
            </a:r>
            <a:endParaRPr lang="en-US" sz="4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6012843" y="4063732"/>
            <a:ext cx="237566" cy="369332"/>
          </a:xfrm>
          <a:prstGeom prst="rect">
            <a:avLst/>
          </a:prstGeom>
        </p:spPr>
        <p:txBody>
          <a:bodyPr wrap="none">
            <a:spAutoFit/>
          </a:bodyPr>
          <a:lstStyle/>
          <a:p>
            <a:r>
              <a:rPr lang="en-US" b="0" dirty="0" smtClean="0">
                <a:effectLst/>
              </a:rPr>
              <a:t> </a:t>
            </a:r>
            <a:endParaRPr lang="en-US" dirty="0"/>
          </a:p>
        </p:txBody>
      </p:sp>
      <p:sp>
        <p:nvSpPr>
          <p:cNvPr id="4" name="TextBox 3"/>
          <p:cNvSpPr txBox="1"/>
          <p:nvPr/>
        </p:nvSpPr>
        <p:spPr>
          <a:xfrm>
            <a:off x="5913913" y="2476559"/>
            <a:ext cx="6103976" cy="2031325"/>
          </a:xfrm>
          <a:prstGeom prst="rect">
            <a:avLst/>
          </a:prstGeom>
          <a:noFill/>
        </p:spPr>
        <p:txBody>
          <a:bodyPr wrap="square" rtlCol="0">
            <a:spAutoFit/>
          </a:bodyPr>
          <a:lstStyle/>
          <a:p>
            <a:pPr marL="400050" indent="-400050">
              <a:buAutoNum type="romanUcPeriod"/>
            </a:pPr>
            <a:r>
              <a:rPr lang="en-US" b="1" dirty="0" smtClean="0">
                <a:latin typeface="Arial" panose="020B0604020202020204" pitchFamily="34" charset="0"/>
                <a:cs typeface="Arial" panose="020B0604020202020204" pitchFamily="34" charset="0"/>
              </a:rPr>
              <a:t>Hibernate Framework </a:t>
            </a:r>
            <a:r>
              <a:rPr lang="en-US" b="1" dirty="0" err="1" smtClean="0">
                <a:latin typeface="Arial" panose="020B0604020202020204" pitchFamily="34" charset="0"/>
                <a:cs typeface="Arial" panose="020B0604020202020204" pitchFamily="34" charset="0"/>
              </a:rPr>
              <a:t>là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gì</a:t>
            </a:r>
            <a:r>
              <a:rPr lang="en-US" b="1" dirty="0" smtClean="0">
                <a:latin typeface="Arial" panose="020B0604020202020204" pitchFamily="34" charset="0"/>
                <a:cs typeface="Arial" panose="020B0604020202020204" pitchFamily="34" charset="0"/>
              </a:rPr>
              <a:t>.</a:t>
            </a:r>
          </a:p>
          <a:p>
            <a:pPr marL="400050" indent="-400050">
              <a:buAutoNum type="romanUcPeriod"/>
            </a:pPr>
            <a:endParaRPr lang="en-US" b="1" dirty="0" smtClean="0">
              <a:latin typeface="Arial" panose="020B0604020202020204" pitchFamily="34" charset="0"/>
              <a:cs typeface="Arial" panose="020B0604020202020204" pitchFamily="34" charset="0"/>
            </a:endParaRPr>
          </a:p>
          <a:p>
            <a:pPr marL="400050" indent="-400050">
              <a:buAutoNum type="romanUcPeriod"/>
            </a:pPr>
            <a:r>
              <a:rPr lang="en-US" b="1" dirty="0" err="1" smtClean="0">
                <a:latin typeface="Arial" panose="020B0604020202020204" pitchFamily="34" charset="0"/>
                <a:cs typeface="Arial" panose="020B0604020202020204" pitchFamily="34" charset="0"/>
              </a:rPr>
              <a:t>Kiến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trúc</a:t>
            </a:r>
            <a:r>
              <a:rPr lang="en-US" b="1" dirty="0" smtClean="0">
                <a:latin typeface="Arial" panose="020B0604020202020204" pitchFamily="34" charset="0"/>
                <a:cs typeface="Arial" panose="020B0604020202020204" pitchFamily="34" charset="0"/>
              </a:rPr>
              <a:t> Hibernate.</a:t>
            </a:r>
          </a:p>
          <a:p>
            <a:pPr marL="400050" indent="-400050">
              <a:buAutoNum type="romanUcPeriod"/>
            </a:pPr>
            <a:endParaRPr lang="en-US" b="1" dirty="0" smtClean="0">
              <a:latin typeface="Arial" panose="020B0604020202020204" pitchFamily="34" charset="0"/>
              <a:cs typeface="Arial" panose="020B0604020202020204" pitchFamily="34" charset="0"/>
            </a:endParaRPr>
          </a:p>
          <a:p>
            <a:pPr marL="400050" indent="-400050">
              <a:buAutoNum type="romanUcPeriod"/>
            </a:pPr>
            <a:r>
              <a:rPr lang="en-US" b="1" dirty="0" err="1" smtClean="0">
                <a:latin typeface="Arial" panose="020B0604020202020204" pitchFamily="34" charset="0"/>
                <a:cs typeface="Arial" panose="020B0604020202020204" pitchFamily="34" charset="0"/>
              </a:rPr>
              <a:t>Tại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sao</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nên</a:t>
            </a:r>
            <a:r>
              <a:rPr lang="en-US" b="1" dirty="0" smtClean="0">
                <a:latin typeface="Arial" panose="020B0604020202020204" pitchFamily="34" charset="0"/>
                <a:cs typeface="Arial" panose="020B0604020202020204" pitchFamily="34" charset="0"/>
              </a:rPr>
              <a:t> dung Hibernate </a:t>
            </a:r>
            <a:r>
              <a:rPr lang="en-US" b="1" dirty="0" err="1" smtClean="0">
                <a:latin typeface="Arial" panose="020B0604020202020204" pitchFamily="34" charset="0"/>
                <a:cs typeface="Arial" panose="020B0604020202020204" pitchFamily="34" charset="0"/>
              </a:rPr>
              <a:t>thay</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vì</a:t>
            </a:r>
            <a:r>
              <a:rPr lang="en-US" b="1" dirty="0" smtClean="0">
                <a:latin typeface="Arial" panose="020B0604020202020204" pitchFamily="34" charset="0"/>
                <a:cs typeface="Arial" panose="020B0604020202020204" pitchFamily="34" charset="0"/>
              </a:rPr>
              <a:t> JDBC.</a:t>
            </a:r>
          </a:p>
          <a:p>
            <a:pPr marL="400050" indent="-400050">
              <a:buAutoNum type="romanUcPeriod"/>
            </a:pPr>
            <a:endParaRPr lang="en-US" b="1" dirty="0" smtClean="0">
              <a:latin typeface="Arial" panose="020B0604020202020204" pitchFamily="34" charset="0"/>
              <a:cs typeface="Arial" panose="020B0604020202020204" pitchFamily="34" charset="0"/>
            </a:endParaRPr>
          </a:p>
          <a:p>
            <a:pPr marL="400050" indent="-400050">
              <a:buAutoNum type="romanUcPeriod"/>
            </a:pPr>
            <a:r>
              <a:rPr lang="en-US" b="1" dirty="0" err="1">
                <a:latin typeface="Arial" panose="020B0604020202020204" pitchFamily="34" charset="0"/>
                <a:cs typeface="Arial" panose="020B0604020202020204" pitchFamily="34" charset="0"/>
              </a:rPr>
              <a:t>H</a:t>
            </a:r>
            <a:r>
              <a:rPr lang="en-US" b="1" dirty="0" err="1" smtClean="0">
                <a:latin typeface="Arial" panose="020B0604020202020204" pitchFamily="34" charset="0"/>
                <a:cs typeface="Arial" panose="020B0604020202020204" pitchFamily="34" charset="0"/>
              </a:rPr>
              <a:t>ướng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dẫn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tính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năng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cơ</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bản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với</a:t>
            </a:r>
            <a:r>
              <a:rPr lang="en-US" b="1" dirty="0" smtClean="0">
                <a:latin typeface="Arial" panose="020B0604020202020204" pitchFamily="34" charset="0"/>
                <a:cs typeface="Arial" panose="020B0604020202020204" pitchFamily="34" charset="0"/>
              </a:rPr>
              <a:t> Hibernate.</a:t>
            </a:r>
            <a:endParaRPr lang="en-US" b="1" dirty="0">
              <a:latin typeface="Arial" panose="020B0604020202020204" pitchFamily="34" charset="0"/>
              <a:cs typeface="Arial" panose="020B0604020202020204" pitchFamily="34" charset="0"/>
            </a:endParaRPr>
          </a:p>
        </p:txBody>
      </p:sp>
      <p:pic>
        <p:nvPicPr>
          <p:cNvPr id="9" name="Picture 2" descr="Hibernate Framework Tuto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3413" y="5314586"/>
            <a:ext cx="1658587" cy="1551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670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5. </a:t>
            </a:r>
            <a:r>
              <a:rPr lang="en-US" sz="2200" b="1" dirty="0" err="1" smtClean="0">
                <a:latin typeface="Times New Roman" panose="02020603050405020304" pitchFamily="18" charset="0"/>
                <a:cs typeface="Times New Roman" panose="02020603050405020304" pitchFamily="18" charset="0"/>
              </a:rPr>
              <a:t>Chạy</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chương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trình</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180142" y="752854"/>
            <a:ext cx="5087934" cy="2862322"/>
          </a:xfrm>
          <a:prstGeom prst="rect">
            <a:avLst/>
          </a:prstGeom>
          <a:noFill/>
        </p:spPr>
        <p:txBody>
          <a:bodyPr wrap="square" rtlCol="0">
            <a:spAutoFit/>
          </a:bodyPr>
          <a:lstStyle/>
          <a:p>
            <a:pPr marL="285750" indent="-285750">
              <a:buFont typeface="Calibri" panose="020F0502020204030204" pitchFamily="34" charset="0"/>
              <a:buChar char="–"/>
            </a:pPr>
            <a:r>
              <a:rPr lang="vi-VN" dirty="0" smtClean="0"/>
              <a:t>Kích </a:t>
            </a:r>
            <a:r>
              <a:rPr lang="vi-VN" dirty="0"/>
              <a:t>chuột phải vào </a:t>
            </a:r>
            <a:r>
              <a:rPr lang="vi-VN" b="1" dirty="0"/>
              <a:t>Project</a:t>
            </a:r>
            <a:r>
              <a:rPr lang="vi-VN" dirty="0"/>
              <a:t> chọn </a:t>
            </a:r>
            <a:r>
              <a:rPr lang="vi-VN" b="1" dirty="0"/>
              <a:t>Run As</a:t>
            </a:r>
            <a:r>
              <a:rPr lang="vi-VN" dirty="0"/>
              <a:t> &gt; </a:t>
            </a:r>
            <a:r>
              <a:rPr lang="vi-VN" b="1" dirty="0"/>
              <a:t>Run on server</a:t>
            </a:r>
            <a:endParaRPr lang="vi-VN" dirty="0"/>
          </a:p>
          <a:p>
            <a:pPr marL="285750" indent="-285750">
              <a:buFont typeface="Calibri" panose="020F0502020204030204" pitchFamily="34" charset="0"/>
              <a:buChar char="–"/>
            </a:pPr>
            <a:r>
              <a:rPr lang="vi-VN" dirty="0"/>
              <a:t>Sau khi chạy </a:t>
            </a:r>
            <a:r>
              <a:rPr lang="vi-VN" dirty="0" smtClean="0"/>
              <a:t>sẽ</a:t>
            </a:r>
            <a:r>
              <a:rPr lang="en-US" dirty="0" smtClean="0"/>
              <a:t> </a:t>
            </a:r>
            <a:r>
              <a:rPr lang="en-US" dirty="0"/>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còn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employee_list.jsp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toàn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b="1"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dirty="0"/>
              <a:t/>
            </a:r>
            <a:br>
              <a:rPr lang="en-US" dirty="0"/>
            </a:br>
            <a:r>
              <a:rPr lang="en-US" dirty="0"/>
              <a:t/>
            </a:r>
            <a:br>
              <a:rPr lang="en-US" dirty="0"/>
            </a:br>
            <a:endParaRPr lang="en-US" dirty="0"/>
          </a:p>
          <a:p>
            <a:r>
              <a:rPr lang="en-US" dirty="0"/>
              <a:t/>
            </a:r>
            <a:br>
              <a:rPr lang="en-US" dirty="0"/>
            </a:br>
            <a:endParaRPr lang="en-US" dirty="0"/>
          </a:p>
        </p:txBody>
      </p:sp>
      <p:pic>
        <p:nvPicPr>
          <p:cNvPr id="4" name="Picture 3"/>
          <p:cNvPicPr>
            <a:picLocks noChangeAspect="1"/>
          </p:cNvPicPr>
          <p:nvPr/>
        </p:nvPicPr>
        <p:blipFill>
          <a:blip r:embed="rId4"/>
          <a:stretch>
            <a:fillRect/>
          </a:stretch>
        </p:blipFill>
        <p:spPr>
          <a:xfrm>
            <a:off x="460375" y="1227072"/>
            <a:ext cx="5877745" cy="5020376"/>
          </a:xfrm>
          <a:prstGeom prst="rect">
            <a:avLst/>
          </a:prstGeom>
        </p:spPr>
      </p:pic>
      <p:cxnSp>
        <p:nvCxnSpPr>
          <p:cNvPr id="13" name="Straight Connector 12"/>
          <p:cNvCxnSpPr/>
          <p:nvPr/>
        </p:nvCxnSpPr>
        <p:spPr>
          <a:xfrm flipH="1">
            <a:off x="6805674" y="812410"/>
            <a:ext cx="37070" cy="5486427"/>
          </a:xfrm>
          <a:prstGeom prst="line">
            <a:avLst/>
          </a:prstGeom>
        </p:spPr>
        <p:style>
          <a:lnRef idx="1">
            <a:schemeClr val="accent1"/>
          </a:lnRef>
          <a:fillRef idx="0">
            <a:schemeClr val="accent1"/>
          </a:fillRef>
          <a:effectRef idx="0">
            <a:schemeClr val="accent1"/>
          </a:effectRef>
          <a:fontRef idx="minor">
            <a:schemeClr val="tx1"/>
          </a:fontRef>
        </p:style>
      </p:cxnSp>
      <p:pic>
        <p:nvPicPr>
          <p:cNvPr id="12292" name="Picture 4" descr="https://lh4.googleusercontent.com/Bfjh6_VxEv6r9yseHBW_JeG_qo8FYZOapzHRDnP-S9GnjQr9_pbXxEsdUdDqGqefF12QDJiIHM6ZQaGXKOWMVqPgezH0gffnYgI_tZzXYnijvKP5--nHK-_22tJhU6O5SstsosLHRBCnwT3vh7cwsgHk9f-99r5Wu0EsAIwD8EoUr8nL-HcCy99gj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9475" y="2759318"/>
            <a:ext cx="4114800" cy="2891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7052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6</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Thêm</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sửa</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nhân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viên</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005212" y="1005262"/>
            <a:ext cx="5087934"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latin typeface="Arial" panose="020B0604020202020204" pitchFamily="34" charset="0"/>
                <a:cs typeface="Arial" panose="020B0604020202020204" pitchFamily="34" charset="0"/>
              </a:rPr>
              <a:t>Khi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nhấn</a:t>
            </a:r>
            <a:r>
              <a:rPr lang="en-US" sz="1600" dirty="0">
                <a:latin typeface="Arial" panose="020B0604020202020204" pitchFamily="34" charset="0"/>
                <a:cs typeface="Arial" panose="020B0604020202020204" pitchFamily="34" charset="0"/>
              </a:rPr>
              <a:t> edit </a:t>
            </a:r>
            <a:r>
              <a:rPr lang="en-US" sz="1600" dirty="0" err="1">
                <a:latin typeface="Arial" panose="020B0604020202020204" pitchFamily="34" charset="0"/>
                <a:cs typeface="Arial" panose="020B0604020202020204" pitchFamily="34" charset="0"/>
              </a:rPr>
              <a:t>và</a:t>
            </a:r>
            <a:r>
              <a:rPr lang="en-US" sz="1600" dirty="0">
                <a:latin typeface="Arial" panose="020B0604020202020204" pitchFamily="34" charset="0"/>
                <a:cs typeface="Arial" panose="020B0604020202020204" pitchFamily="34" charset="0"/>
              </a:rPr>
              <a:t> Add New Employee  </a:t>
            </a:r>
            <a:r>
              <a:rPr lang="en-US" sz="1600" dirty="0" err="1">
                <a:latin typeface="Arial" panose="020B0604020202020204" pitchFamily="34" charset="0"/>
                <a:cs typeface="Arial" panose="020B0604020202020204" pitchFamily="34" charset="0"/>
              </a:rPr>
              <a:t>thì</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trang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employee_form.jsp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hiển</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thị</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cho</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phép</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thêm</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và</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sửa</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nhân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viên</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cxnSp>
        <p:nvCxnSpPr>
          <p:cNvPr id="13" name="Straight Connector 12"/>
          <p:cNvCxnSpPr/>
          <p:nvPr/>
        </p:nvCxnSpPr>
        <p:spPr>
          <a:xfrm flipH="1">
            <a:off x="6805674" y="812410"/>
            <a:ext cx="37070" cy="5486427"/>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stretch>
            <a:fillRect/>
          </a:stretch>
        </p:blipFill>
        <p:spPr>
          <a:xfrm>
            <a:off x="562312" y="1490347"/>
            <a:ext cx="5687219" cy="3791479"/>
          </a:xfrm>
          <a:prstGeom prst="rect">
            <a:avLst/>
          </a:prstGeom>
        </p:spPr>
      </p:pic>
      <p:pic>
        <p:nvPicPr>
          <p:cNvPr id="13314" name="Picture 2" descr="https://lh5.googleusercontent.com/Zykok3uduVJsTf2TI-f7lphKG9id_tRviVCJKvfWuRtIoRpK7sB6ESdLPH-R0mUtGkYjvFIfuJKlbsyIgj69fw5AMpXPlKKlmlQhkYnJiXVdWaHinchkqIOqX-svaZpPPvCi1eLek1Go1gF0rx5WOriW8EugMfouFtF0TSs48ld96EbWICTPiGbU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5159" y="2115155"/>
            <a:ext cx="32289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194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6</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Xóa</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nhân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viên</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992855" y="863755"/>
            <a:ext cx="5087934"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latin typeface="Arial" panose="020B0604020202020204" pitchFamily="34" charset="0"/>
                <a:cs typeface="Arial" panose="020B0604020202020204" pitchFamily="34" charset="0"/>
              </a:rPr>
              <a:t>Khi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nhấn</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nút</a:t>
            </a:r>
            <a:r>
              <a:rPr lang="en-US" sz="1600" dirty="0" smtClean="0">
                <a:latin typeface="Arial" panose="020B0604020202020204" pitchFamily="34" charset="0"/>
                <a:cs typeface="Arial" panose="020B0604020202020204" pitchFamily="34" charset="0"/>
              </a:rPr>
              <a:t> delete</a:t>
            </a: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thì</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nhân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viên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tương</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ứng</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với</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dòng</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vừa</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nhấn</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sẽ</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được</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xóa</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và</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trang</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sẽ</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được</a:t>
            </a:r>
            <a:r>
              <a:rPr lang="en-US" sz="1600" dirty="0" smtClean="0">
                <a:latin typeface="Arial" panose="020B0604020202020204" pitchFamily="34" charset="0"/>
                <a:cs typeface="Arial" panose="020B0604020202020204" pitchFamily="34" charset="0"/>
              </a:rPr>
              <a:t> reload </a:t>
            </a:r>
            <a:r>
              <a:rPr lang="en-US" sz="1600" dirty="0" err="1" smtClean="0">
                <a:latin typeface="Arial" panose="020B0604020202020204" pitchFamily="34" charset="0"/>
                <a:cs typeface="Arial" panose="020B0604020202020204" pitchFamily="34" charset="0"/>
              </a:rPr>
              <a:t>lại</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cxnSp>
        <p:nvCxnSpPr>
          <p:cNvPr id="13" name="Straight Connector 12"/>
          <p:cNvCxnSpPr/>
          <p:nvPr/>
        </p:nvCxnSpPr>
        <p:spPr>
          <a:xfrm flipH="1">
            <a:off x="6805674" y="812410"/>
            <a:ext cx="37070" cy="5486427"/>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460375" y="1227072"/>
            <a:ext cx="5877745" cy="5020376"/>
          </a:xfrm>
          <a:prstGeom prst="rect">
            <a:avLst/>
          </a:prstGeom>
        </p:spPr>
      </p:pic>
    </p:spTree>
    <p:extLst>
      <p:ext uri="{BB962C8B-B14F-4D97-AF65-F5344CB8AC3E}">
        <p14:creationId xmlns:p14="http://schemas.microsoft.com/office/powerpoint/2010/main" val="11345945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1643449" y="2150076"/>
            <a:ext cx="10169610" cy="1938992"/>
          </a:xfrm>
          <a:prstGeom prst="rect">
            <a:avLst/>
          </a:prstGeom>
          <a:noFill/>
        </p:spPr>
        <p:txBody>
          <a:bodyPr wrap="square" rtlCol="0">
            <a:spAutoFit/>
          </a:bodyPr>
          <a:lstStyle/>
          <a:p>
            <a:r>
              <a:rPr lang="en-US" sz="12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THANK YOU</a:t>
            </a:r>
            <a:endParaRPr lang="en-US" sz="1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6067168" y="138395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989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0021" y="712521"/>
            <a:ext cx="7956467" cy="677108"/>
          </a:xfrm>
          <a:prstGeom prst="rect">
            <a:avLst/>
          </a:prstGeom>
          <a:noFill/>
        </p:spPr>
        <p:txBody>
          <a:bodyPr wrap="square" rtlCol="0">
            <a:spAutoFit/>
          </a:bodyPr>
          <a:lstStyle/>
          <a:p>
            <a:r>
              <a:rPr lang="en-US" sz="3800" b="1" dirty="0" smtClean="0">
                <a:latin typeface="Times New Roman" panose="02020603050405020304" pitchFamily="18" charset="0"/>
                <a:cs typeface="Times New Roman" panose="02020603050405020304" pitchFamily="18" charset="0"/>
              </a:rPr>
              <a:t>I. Hibernate Framework </a:t>
            </a:r>
            <a:r>
              <a:rPr lang="en-US" sz="3800" b="1" dirty="0" err="1" smtClean="0">
                <a:latin typeface="Times New Roman" panose="02020603050405020304" pitchFamily="18" charset="0"/>
                <a:cs typeface="Times New Roman" panose="02020603050405020304" pitchFamily="18" charset="0"/>
              </a:rPr>
              <a:t>là</a:t>
            </a:r>
            <a:r>
              <a:rPr lang="en-US" sz="3800" b="1" dirty="0" smtClean="0">
                <a:latin typeface="Times New Roman" panose="02020603050405020304" pitchFamily="18" charset="0"/>
                <a:cs typeface="Times New Roman" panose="02020603050405020304" pitchFamily="18" charset="0"/>
              </a:rPr>
              <a:t> </a:t>
            </a:r>
            <a:r>
              <a:rPr lang="en-US" sz="3800" b="1" dirty="0" err="1" smtClean="0">
                <a:latin typeface="Times New Roman" panose="02020603050405020304" pitchFamily="18" charset="0"/>
                <a:cs typeface="Times New Roman" panose="02020603050405020304" pitchFamily="18" charset="0"/>
              </a:rPr>
              <a:t>gì</a:t>
            </a:r>
            <a:endParaRPr lang="en-US" sz="3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101642" y="2073366"/>
            <a:ext cx="9562399" cy="1754326"/>
          </a:xfrm>
          <a:prstGeom prst="rect">
            <a:avLst/>
          </a:prstGeom>
          <a:noFill/>
        </p:spPr>
        <p:txBody>
          <a:bodyPr wrap="square" rtlCol="0">
            <a:spAutoFit/>
          </a:bodyPr>
          <a:lstStyle/>
          <a:p>
            <a:pPr marL="342900" indent="-342900">
              <a:buFontTx/>
              <a:buChar char="–"/>
            </a:pPr>
            <a:r>
              <a:rPr lang="vi-VN" dirty="0"/>
              <a:t>Hibernate framework là một giải pháp ORM (Object Relational Mapping) mã nguồn mở, gọn nhẹ. Hibernate giúp đơn giản hoá sự phát triển của ứng dụng java để tương tác với cơ sở dữ liệu</a:t>
            </a:r>
            <a:r>
              <a:rPr lang="vi-VN" dirty="0" smtClean="0"/>
              <a:t>.</a:t>
            </a:r>
            <a:endParaRPr lang="en-US" dirty="0" smtClean="0"/>
          </a:p>
          <a:p>
            <a:pPr marL="342900" indent="-342900">
              <a:buFontTx/>
              <a:buChar char="–"/>
            </a:pPr>
            <a:endParaRPr lang="en-US" dirty="0">
              <a:latin typeface="Arial" panose="020B0604020202020204" pitchFamily="34" charset="0"/>
              <a:cs typeface="Arial" panose="020B0604020202020204" pitchFamily="34" charset="0"/>
            </a:endParaRPr>
          </a:p>
          <a:p>
            <a:pPr marL="342900" indent="-342900">
              <a:buFontTx/>
              <a:buChar char="–"/>
            </a:pPr>
            <a:r>
              <a:rPr lang="vi-VN" dirty="0"/>
              <a:t>ORM giúp đơn giản hoá việc tạo ra dữ liệu, thao tác dữ liệu và truy cập dữ liệu. Đó là một kỹ thuật lập trình để ánh xạ đối tượng vào dữ liệu được lưu trữ trong cơ sở dữ liệu.</a:t>
            </a:r>
            <a:endParaRPr lang="en-US" dirty="0">
              <a:latin typeface="Arial" panose="020B0604020202020204" pitchFamily="34" charset="0"/>
              <a:cs typeface="Arial" panose="020B0604020202020204" pitchFamily="34" charset="0"/>
            </a:endParaRPr>
          </a:p>
        </p:txBody>
      </p:sp>
      <p:pic>
        <p:nvPicPr>
          <p:cNvPr id="3074" name="Picture 2" descr="Hibernate Framework Tuto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3413" y="5314586"/>
            <a:ext cx="1658587" cy="15515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ibernate-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313" y="4480651"/>
            <a:ext cx="5305425" cy="14573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ibernate-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713" y="4633051"/>
            <a:ext cx="5305425" cy="145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707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0021" y="712521"/>
            <a:ext cx="7956467" cy="677108"/>
          </a:xfrm>
          <a:prstGeom prst="rect">
            <a:avLst/>
          </a:prstGeom>
          <a:noFill/>
        </p:spPr>
        <p:txBody>
          <a:bodyPr wrap="square" rtlCol="0">
            <a:spAutoFit/>
          </a:bodyPr>
          <a:lstStyle/>
          <a:p>
            <a:r>
              <a:rPr lang="en-US" sz="3800" b="1" dirty="0" smtClean="0">
                <a:latin typeface="Times New Roman" panose="02020603050405020304" pitchFamily="18" charset="0"/>
                <a:cs typeface="Times New Roman" panose="02020603050405020304" pitchFamily="18" charset="0"/>
              </a:rPr>
              <a:t>II. </a:t>
            </a:r>
            <a:r>
              <a:rPr lang="en-US" sz="3800" b="1" dirty="0" err="1" smtClean="0">
                <a:latin typeface="Times New Roman" panose="02020603050405020304" pitchFamily="18" charset="0"/>
                <a:cs typeface="Times New Roman" panose="02020603050405020304" pitchFamily="18" charset="0"/>
              </a:rPr>
              <a:t>Kiến</a:t>
            </a:r>
            <a:r>
              <a:rPr lang="en-US" sz="3800" b="1" dirty="0" smtClean="0">
                <a:latin typeface="Times New Roman" panose="02020603050405020304" pitchFamily="18" charset="0"/>
                <a:cs typeface="Times New Roman" panose="02020603050405020304" pitchFamily="18" charset="0"/>
              </a:rPr>
              <a:t> </a:t>
            </a:r>
            <a:r>
              <a:rPr lang="en-US" sz="3800" b="1" dirty="0" err="1" smtClean="0">
                <a:latin typeface="Times New Roman" panose="02020603050405020304" pitchFamily="18" charset="0"/>
                <a:cs typeface="Times New Roman" panose="02020603050405020304" pitchFamily="18" charset="0"/>
              </a:rPr>
              <a:t>trúc</a:t>
            </a:r>
            <a:r>
              <a:rPr lang="en-US" sz="3800" b="1" dirty="0" smtClean="0">
                <a:latin typeface="Times New Roman" panose="02020603050405020304" pitchFamily="18" charset="0"/>
                <a:cs typeface="Times New Roman" panose="02020603050405020304" pitchFamily="18" charset="0"/>
              </a:rPr>
              <a:t> Hibernate</a:t>
            </a:r>
            <a:endParaRPr lang="en-US" sz="3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993924" y="2626668"/>
            <a:ext cx="5053914" cy="1754326"/>
          </a:xfrm>
          <a:prstGeom prst="rect">
            <a:avLst/>
          </a:prstGeom>
          <a:noFill/>
        </p:spPr>
        <p:txBody>
          <a:bodyPr wrap="square" rtlCol="0">
            <a:spAutoFit/>
          </a:bodyPr>
          <a:lstStyle/>
          <a:p>
            <a:pPr marL="285750" indent="-285750">
              <a:buFont typeface="Arial" panose="020B0604020202020204" pitchFamily="34" charset="0"/>
              <a:buChar char="–"/>
            </a:pPr>
            <a:r>
              <a:rPr lang="vi-VN" dirty="0"/>
              <a:t>Kiến trúc Hibernate bao gồm nhiều đối tượng như đối tượng persistent, session factory, transaction factory, connection factory, session, transaction, …</a:t>
            </a:r>
          </a:p>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4102" name="Picture 6" descr="https://cdn.shortpixel.ai/client/to_webp,q_glossy,ret_img,w_731,h_550/http:/lcdung.top/wp-content/uploads/2017/10/Hibernate_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021" y="2222268"/>
            <a:ext cx="5447848" cy="40989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ibernate Framework Tutoria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3413" y="5314586"/>
            <a:ext cx="1658587" cy="1551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21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0021" y="712521"/>
            <a:ext cx="7956467" cy="677108"/>
          </a:xfrm>
          <a:prstGeom prst="rect">
            <a:avLst/>
          </a:prstGeom>
          <a:noFill/>
        </p:spPr>
        <p:txBody>
          <a:bodyPr wrap="square" rtlCol="0">
            <a:spAutoFit/>
          </a:bodyPr>
          <a:lstStyle/>
          <a:p>
            <a:r>
              <a:rPr lang="en-US" sz="3800" b="1" dirty="0" smtClean="0">
                <a:latin typeface="Times New Roman" panose="02020603050405020304" pitchFamily="18" charset="0"/>
                <a:cs typeface="Times New Roman" panose="02020603050405020304" pitchFamily="18" charset="0"/>
              </a:rPr>
              <a:t>II. </a:t>
            </a:r>
            <a:r>
              <a:rPr lang="en-US" sz="3800" b="1" dirty="0" err="1" smtClean="0">
                <a:latin typeface="Times New Roman" panose="02020603050405020304" pitchFamily="18" charset="0"/>
                <a:cs typeface="Times New Roman" panose="02020603050405020304" pitchFamily="18" charset="0"/>
              </a:rPr>
              <a:t>Kiến</a:t>
            </a:r>
            <a:r>
              <a:rPr lang="en-US" sz="3800" b="1" dirty="0" smtClean="0">
                <a:latin typeface="Times New Roman" panose="02020603050405020304" pitchFamily="18" charset="0"/>
                <a:cs typeface="Times New Roman" panose="02020603050405020304" pitchFamily="18" charset="0"/>
              </a:rPr>
              <a:t> </a:t>
            </a:r>
            <a:r>
              <a:rPr lang="en-US" sz="3800" b="1" dirty="0" err="1" smtClean="0">
                <a:latin typeface="Times New Roman" panose="02020603050405020304" pitchFamily="18" charset="0"/>
                <a:cs typeface="Times New Roman" panose="02020603050405020304" pitchFamily="18" charset="0"/>
              </a:rPr>
              <a:t>trúc</a:t>
            </a:r>
            <a:r>
              <a:rPr lang="en-US" sz="3800" b="1" dirty="0" smtClean="0">
                <a:latin typeface="Times New Roman" panose="02020603050405020304" pitchFamily="18" charset="0"/>
                <a:cs typeface="Times New Roman" panose="02020603050405020304" pitchFamily="18" charset="0"/>
              </a:rPr>
              <a:t> Hibernate</a:t>
            </a:r>
            <a:endParaRPr lang="en-US" sz="3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60021" y="1625770"/>
            <a:ext cx="10880044" cy="3139321"/>
          </a:xfrm>
          <a:prstGeom prst="rect">
            <a:avLst/>
          </a:prstGeom>
          <a:noFill/>
        </p:spPr>
        <p:txBody>
          <a:bodyPr wrap="square" rtlCol="0">
            <a:spAutoFit/>
          </a:bodyPr>
          <a:lstStyle/>
          <a:p>
            <a:pPr marL="342900" indent="-342900">
              <a:buAutoNum type="arabicPeriod"/>
            </a:pPr>
            <a:r>
              <a:rPr lang="en-US" b="1" dirty="0" smtClean="0">
                <a:latin typeface="Arial" panose="020B0604020202020204" pitchFamily="34" charset="0"/>
                <a:cs typeface="Arial" panose="020B0604020202020204" pitchFamily="34" charset="0"/>
              </a:rPr>
              <a:t>Configuration</a:t>
            </a:r>
          </a:p>
          <a:p>
            <a:pPr marL="285750" indent="-285750">
              <a:buFont typeface="Arial" panose="020B0604020202020204" pitchFamily="34" charset="0"/>
              <a:buChar char="–"/>
            </a:pPr>
            <a:r>
              <a:rPr lang="vi-VN" dirty="0" smtClean="0"/>
              <a:t>Là </a:t>
            </a:r>
            <a:r>
              <a:rPr lang="vi-VN" dirty="0"/>
              <a:t>đối tượng Hibernate đầu tiên bạn tạo trong bất kỳ ứng dụng Hibernate nào và chỉ cần tạo một lần trong quá trình khởi tạo ứng dụng. Nó đại diện cho một tập tin cấu hình hoặc thuộc tính yêu cầu của Hibernate. Đối tượng Configuration cung cấp hai thành phần chính:</a:t>
            </a:r>
          </a:p>
          <a:p>
            <a:pPr marL="285750" indent="-285750">
              <a:buFont typeface="Arial" panose="020B0604020202020204" pitchFamily="34" charset="0"/>
              <a:buChar char="•"/>
            </a:pPr>
            <a:r>
              <a:rPr lang="vi-VN" dirty="0"/>
              <a:t>Database Connection: Thao tác này được xử lý thông qua một hoặc nhiều tệp cấu hình được Hibernate hỗ trợ. Các tệp này là hibernate.properties và hibernate.cfg.xml.</a:t>
            </a:r>
          </a:p>
          <a:p>
            <a:pPr marL="285750" indent="-285750">
              <a:buFont typeface="Arial" panose="020B0604020202020204" pitchFamily="34" charset="0"/>
              <a:buChar char="•"/>
            </a:pPr>
            <a:r>
              <a:rPr lang="vi-VN" dirty="0"/>
              <a:t>Class Mapping Setup: Thành phần này tạo ra kết nối giữa các lớp Java và các bảng cơ sở dữ liệu</a:t>
            </a:r>
            <a:r>
              <a:rPr lang="vi-VN" dirty="0" smtClean="0"/>
              <a:t>.</a:t>
            </a:r>
            <a:endParaRPr lang="en-US" dirty="0" smtClean="0"/>
          </a:p>
          <a:p>
            <a:r>
              <a:rPr lang="en-US" b="1" dirty="0" smtClean="0"/>
              <a:t>2. </a:t>
            </a:r>
            <a:r>
              <a:rPr lang="vi-VN" b="1" dirty="0" smtClean="0"/>
              <a:t>Persistence object</a:t>
            </a:r>
            <a:endParaRPr lang="en-US" dirty="0"/>
          </a:p>
          <a:p>
            <a:pPr marL="285750" indent="-285750">
              <a:buFont typeface="Arial" panose="020B0604020202020204" pitchFamily="34" charset="0"/>
              <a:buChar char="–"/>
            </a:pPr>
            <a:r>
              <a:rPr lang="vi-VN" dirty="0" smtClean="0"/>
              <a:t>Chính là các POJO object map với các table tương ứng của cơ sở dữ liệu quan hệ. Nó như là những “thùng xe” chứa dữ liệu từ ứng dụng để ghi xuống database, hay chứa dữ liệu tải lên ứng dụng từ database.</a:t>
            </a:r>
            <a:endParaRPr lang="vi-VN" dirty="0"/>
          </a:p>
        </p:txBody>
      </p:sp>
      <p:pic>
        <p:nvPicPr>
          <p:cNvPr id="6" name="Picture 2" descr="Hibernate Framework Tuto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0005" y="4938391"/>
            <a:ext cx="2051995" cy="191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794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0021" y="712521"/>
            <a:ext cx="7956467" cy="677108"/>
          </a:xfrm>
          <a:prstGeom prst="rect">
            <a:avLst/>
          </a:prstGeom>
          <a:noFill/>
        </p:spPr>
        <p:txBody>
          <a:bodyPr wrap="square" rtlCol="0">
            <a:spAutoFit/>
          </a:bodyPr>
          <a:lstStyle/>
          <a:p>
            <a:r>
              <a:rPr lang="en-US" sz="3800" b="1" dirty="0" smtClean="0">
                <a:latin typeface="Times New Roman" panose="02020603050405020304" pitchFamily="18" charset="0"/>
                <a:cs typeface="Times New Roman" panose="02020603050405020304" pitchFamily="18" charset="0"/>
              </a:rPr>
              <a:t>II. </a:t>
            </a:r>
            <a:r>
              <a:rPr lang="en-US" sz="3800" b="1" dirty="0" err="1" smtClean="0">
                <a:latin typeface="Times New Roman" panose="02020603050405020304" pitchFamily="18" charset="0"/>
                <a:cs typeface="Times New Roman" panose="02020603050405020304" pitchFamily="18" charset="0"/>
              </a:rPr>
              <a:t>Kiến</a:t>
            </a:r>
            <a:r>
              <a:rPr lang="en-US" sz="3800" b="1" dirty="0" smtClean="0">
                <a:latin typeface="Times New Roman" panose="02020603050405020304" pitchFamily="18" charset="0"/>
                <a:cs typeface="Times New Roman" panose="02020603050405020304" pitchFamily="18" charset="0"/>
              </a:rPr>
              <a:t> </a:t>
            </a:r>
            <a:r>
              <a:rPr lang="en-US" sz="3800" b="1" dirty="0" err="1" smtClean="0">
                <a:latin typeface="Times New Roman" panose="02020603050405020304" pitchFamily="18" charset="0"/>
                <a:cs typeface="Times New Roman" panose="02020603050405020304" pitchFamily="18" charset="0"/>
              </a:rPr>
              <a:t>trúc</a:t>
            </a:r>
            <a:r>
              <a:rPr lang="en-US" sz="3800" b="1" dirty="0" smtClean="0">
                <a:latin typeface="Times New Roman" panose="02020603050405020304" pitchFamily="18" charset="0"/>
                <a:cs typeface="Times New Roman" panose="02020603050405020304" pitchFamily="18" charset="0"/>
              </a:rPr>
              <a:t> Hibernate</a:t>
            </a:r>
            <a:endParaRPr lang="en-US" sz="3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60021" y="1673272"/>
            <a:ext cx="10880044" cy="3416320"/>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3. </a:t>
            </a:r>
            <a:r>
              <a:rPr lang="vi-VN" b="1" dirty="0" smtClean="0">
                <a:latin typeface="Arial" panose="020B0604020202020204" pitchFamily="34" charset="0"/>
                <a:cs typeface="Arial" panose="020B0604020202020204" pitchFamily="34" charset="0"/>
              </a:rPr>
              <a:t>Session Factory</a:t>
            </a:r>
            <a:endParaRPr lang="en-US"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smtClean="0"/>
              <a:t>Là </a:t>
            </a:r>
            <a:r>
              <a:rPr lang="vi-VN" dirty="0"/>
              <a:t>một interface giúp tạo ra session kết nối đến database bằng cách đọc các cấu hình trong Hibernate configuration. Mỗi một database phải có một session factory.</a:t>
            </a:r>
          </a:p>
          <a:p>
            <a:pPr marL="285750" indent="-285750">
              <a:buFont typeface="Arial" panose="020B0604020202020204" pitchFamily="34" charset="0"/>
              <a:buChar char="–"/>
            </a:pPr>
            <a:r>
              <a:rPr lang="vi-VN" dirty="0"/>
              <a:t>Tỉ dụ nếu ta sử dụng MySQL, và Oracle cho ứng dụng Java của mình thì ta cần có một session factory cho MySQL, và một session factory cho Oracle</a:t>
            </a:r>
            <a:r>
              <a:rPr lang="vi-VN" dirty="0" smtClean="0"/>
              <a:t>.</a:t>
            </a:r>
            <a:endParaRPr lang="vi-VN" dirty="0"/>
          </a:p>
          <a:p>
            <a:r>
              <a:rPr lang="en-US" b="1" dirty="0" smtClean="0">
                <a:latin typeface="Arial" panose="020B0604020202020204" pitchFamily="34" charset="0"/>
                <a:cs typeface="Arial" panose="020B0604020202020204" pitchFamily="34" charset="0"/>
              </a:rPr>
              <a:t>4. </a:t>
            </a:r>
            <a:r>
              <a:rPr lang="vi-VN" b="1" dirty="0" smtClean="0">
                <a:latin typeface="Arial" panose="020B0604020202020204" pitchFamily="34" charset="0"/>
                <a:cs typeface="Arial" panose="020B0604020202020204" pitchFamily="34" charset="0"/>
              </a:rPr>
              <a:t>Hibernate Session</a:t>
            </a:r>
            <a:endParaRPr lang="en-US"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smtClean="0"/>
              <a:t>Mỗi </a:t>
            </a:r>
            <a:r>
              <a:rPr lang="vi-VN" dirty="0"/>
              <a:t>một đối tượng session được Session factory tạo ra sẽ tạo một kết nối đến </a:t>
            </a:r>
            <a:r>
              <a:rPr lang="vi-VN" dirty="0" smtClean="0"/>
              <a:t>database.</a:t>
            </a:r>
            <a:endParaRPr lang="en-US" dirty="0" smtClean="0"/>
          </a:p>
          <a:p>
            <a:r>
              <a:rPr lang="en-US" b="1" dirty="0" smtClean="0">
                <a:latin typeface="Arial" panose="020B0604020202020204" pitchFamily="34" charset="0"/>
                <a:cs typeface="Arial" panose="020B0604020202020204" pitchFamily="34" charset="0"/>
              </a:rPr>
              <a:t>5. </a:t>
            </a:r>
            <a:r>
              <a:rPr lang="vi-VN" b="1" dirty="0" smtClean="0">
                <a:latin typeface="Arial" panose="020B0604020202020204" pitchFamily="34" charset="0"/>
                <a:cs typeface="Arial" panose="020B0604020202020204" pitchFamily="34" charset="0"/>
              </a:rPr>
              <a:t>Transation</a:t>
            </a:r>
            <a:r>
              <a:rPr lang="en-US" b="1" dirty="0" smtClean="0">
                <a:latin typeface="Arial" panose="020B0604020202020204" pitchFamily="34" charset="0"/>
                <a:cs typeface="Arial" panose="020B0604020202020204" pitchFamily="34" charset="0"/>
              </a:rPr>
              <a:t> </a:t>
            </a:r>
          </a:p>
          <a:p>
            <a:pPr marL="285750" indent="-285750">
              <a:buFont typeface="Calibri" panose="020F0502020204030204" pitchFamily="34" charset="0"/>
              <a:buChar char="–"/>
            </a:pPr>
            <a:r>
              <a:rPr lang="vi-VN" dirty="0" smtClean="0"/>
              <a:t>Là transaction đảm bảo tính toàn vẹn của phiên làm việc với cớ sở dữ liệu. Tức là nếu có một lỗi xảy ra trong transaction thì tất cả các tác vụ thực hiện sẽ thất bại.</a:t>
            </a:r>
            <a:endParaRPr lang="en-US" dirty="0" smtClean="0"/>
          </a:p>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0005" y="4938391"/>
            <a:ext cx="2051995" cy="191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243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0021" y="712521"/>
            <a:ext cx="7956467" cy="677108"/>
          </a:xfrm>
          <a:prstGeom prst="rect">
            <a:avLst/>
          </a:prstGeom>
          <a:noFill/>
        </p:spPr>
        <p:txBody>
          <a:bodyPr wrap="square" rtlCol="0">
            <a:spAutoFit/>
          </a:bodyPr>
          <a:lstStyle/>
          <a:p>
            <a:r>
              <a:rPr lang="en-US" sz="3800" b="1" dirty="0" smtClean="0">
                <a:latin typeface="Times New Roman" panose="02020603050405020304" pitchFamily="18" charset="0"/>
                <a:cs typeface="Times New Roman" panose="02020603050405020304" pitchFamily="18" charset="0"/>
              </a:rPr>
              <a:t>II. </a:t>
            </a:r>
            <a:r>
              <a:rPr lang="en-US" sz="3800" b="1" dirty="0" err="1" smtClean="0">
                <a:latin typeface="Times New Roman" panose="02020603050405020304" pitchFamily="18" charset="0"/>
                <a:cs typeface="Times New Roman" panose="02020603050405020304" pitchFamily="18" charset="0"/>
              </a:rPr>
              <a:t>Kiến</a:t>
            </a:r>
            <a:r>
              <a:rPr lang="en-US" sz="3800" b="1" dirty="0" smtClean="0">
                <a:latin typeface="Times New Roman" panose="02020603050405020304" pitchFamily="18" charset="0"/>
                <a:cs typeface="Times New Roman" panose="02020603050405020304" pitchFamily="18" charset="0"/>
              </a:rPr>
              <a:t> </a:t>
            </a:r>
            <a:r>
              <a:rPr lang="en-US" sz="3800" b="1" dirty="0" err="1" smtClean="0">
                <a:latin typeface="Times New Roman" panose="02020603050405020304" pitchFamily="18" charset="0"/>
                <a:cs typeface="Times New Roman" panose="02020603050405020304" pitchFamily="18" charset="0"/>
              </a:rPr>
              <a:t>trúc</a:t>
            </a:r>
            <a:r>
              <a:rPr lang="en-US" sz="3800" b="1" dirty="0" smtClean="0">
                <a:latin typeface="Times New Roman" panose="02020603050405020304" pitchFamily="18" charset="0"/>
                <a:cs typeface="Times New Roman" panose="02020603050405020304" pitchFamily="18" charset="0"/>
              </a:rPr>
              <a:t> Hibernate</a:t>
            </a:r>
            <a:endParaRPr lang="en-US" sz="3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855024" y="1566393"/>
            <a:ext cx="10880044" cy="2585323"/>
          </a:xfrm>
          <a:prstGeom prst="rect">
            <a:avLst/>
          </a:prstGeom>
          <a:noFill/>
        </p:spPr>
        <p:txBody>
          <a:bodyPr wrap="square" rtlCol="0">
            <a:spAutoFit/>
          </a:bodyPr>
          <a:lstStyle/>
          <a:p>
            <a:pPr marL="285750" indent="-285750">
              <a:buFont typeface="Arial" panose="020B0604020202020204" pitchFamily="34" charset="0"/>
              <a:buChar char="–"/>
            </a:pPr>
            <a:endParaRPr lang="en-US" b="1" dirty="0" smtClean="0"/>
          </a:p>
          <a:p>
            <a:r>
              <a:rPr lang="en-US" b="1" dirty="0" smtClean="0"/>
              <a:t>6. </a:t>
            </a:r>
            <a:r>
              <a:rPr lang="vi-VN" b="1" dirty="0" smtClean="0"/>
              <a:t>Query</a:t>
            </a:r>
            <a:endParaRPr lang="en-US" b="1" dirty="0" smtClean="0"/>
          </a:p>
          <a:p>
            <a:pPr marL="285750" indent="-285750">
              <a:buFont typeface="Arial" panose="020B0604020202020204" pitchFamily="34" charset="0"/>
              <a:buChar char="–"/>
            </a:pPr>
            <a:r>
              <a:rPr lang="vi-VN" dirty="0" smtClean="0"/>
              <a:t>Hibernate </a:t>
            </a:r>
            <a:r>
              <a:rPr lang="vi-VN" dirty="0"/>
              <a:t>cung cấp các câu chuy vấn HQL (Hibernate Query Language) tới database và map kết quả trả về với đối tượng tương ứng của ứng dụng Java</a:t>
            </a:r>
            <a:r>
              <a:rPr lang="vi-VN" dirty="0" smtClean="0"/>
              <a:t>.</a:t>
            </a:r>
            <a:endParaRPr lang="en-US" dirty="0" smtClean="0"/>
          </a:p>
          <a:p>
            <a:r>
              <a:rPr lang="en-US" b="1" dirty="0" smtClean="0">
                <a:latin typeface="Arial" panose="020B0604020202020204" pitchFamily="34" charset="0"/>
                <a:cs typeface="Arial" panose="020B0604020202020204" pitchFamily="34" charset="0"/>
              </a:rPr>
              <a:t>7. </a:t>
            </a:r>
            <a:r>
              <a:rPr lang="vi-VN" b="1" dirty="0" smtClean="0">
                <a:latin typeface="Arial" panose="020B0604020202020204" pitchFamily="34" charset="0"/>
                <a:cs typeface="Arial" panose="020B0604020202020204" pitchFamily="34" charset="0"/>
              </a:rPr>
              <a:t>Criteria</a:t>
            </a:r>
            <a:endParaRPr lang="vi-V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a:t>Đối tượng Criteria được sử dụng để tạo và thực hiện các tiêu chí truy vấn để lấy các đối tượng từ database.</a:t>
            </a:r>
          </a:p>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0005" y="4938391"/>
            <a:ext cx="2051995" cy="191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558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0021" y="712521"/>
            <a:ext cx="11079678" cy="677108"/>
          </a:xfrm>
          <a:prstGeom prst="rect">
            <a:avLst/>
          </a:prstGeom>
          <a:noFill/>
        </p:spPr>
        <p:txBody>
          <a:bodyPr wrap="square" rtlCol="0">
            <a:spAutoFit/>
          </a:bodyPr>
          <a:lstStyle/>
          <a:p>
            <a:r>
              <a:rPr lang="en-US" sz="3800" b="1" dirty="0" smtClean="0">
                <a:latin typeface="Times New Roman" panose="02020603050405020304" pitchFamily="18" charset="0"/>
                <a:cs typeface="Times New Roman" panose="02020603050405020304" pitchFamily="18" charset="0"/>
              </a:rPr>
              <a:t>III. </a:t>
            </a:r>
            <a:r>
              <a:rPr lang="en-US" sz="3800" b="1" dirty="0" err="1">
                <a:latin typeface="Times New Roman" panose="02020603050405020304" pitchFamily="18" charset="0"/>
                <a:cs typeface="Times New Roman" panose="02020603050405020304" pitchFamily="18" charset="0"/>
              </a:rPr>
              <a:t>Tại</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sao</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nên</a:t>
            </a:r>
            <a:r>
              <a:rPr lang="en-US" sz="3800" b="1" dirty="0">
                <a:latin typeface="Times New Roman" panose="02020603050405020304" pitchFamily="18" charset="0"/>
                <a:cs typeface="Times New Roman" panose="02020603050405020304" pitchFamily="18" charset="0"/>
              </a:rPr>
              <a:t> dung Hibernate </a:t>
            </a:r>
            <a:r>
              <a:rPr lang="en-US" sz="3800" b="1" dirty="0" err="1">
                <a:latin typeface="Times New Roman" panose="02020603050405020304" pitchFamily="18" charset="0"/>
                <a:cs typeface="Times New Roman" panose="02020603050405020304" pitchFamily="18" charset="0"/>
              </a:rPr>
              <a:t>thay</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vì</a:t>
            </a:r>
            <a:r>
              <a:rPr lang="en-US" sz="3800" b="1" dirty="0">
                <a:latin typeface="Times New Roman" panose="02020603050405020304" pitchFamily="18" charset="0"/>
                <a:cs typeface="Times New Roman" panose="02020603050405020304" pitchFamily="18" charset="0"/>
              </a:rPr>
              <a:t> JDBC</a:t>
            </a:r>
          </a:p>
        </p:txBody>
      </p:sp>
      <p:sp>
        <p:nvSpPr>
          <p:cNvPr id="8" name="TextBox 7"/>
          <p:cNvSpPr txBox="1"/>
          <p:nvPr/>
        </p:nvSpPr>
        <p:spPr>
          <a:xfrm>
            <a:off x="855024" y="1566393"/>
            <a:ext cx="10880044" cy="4524315"/>
          </a:xfrm>
          <a:prstGeom prst="rect">
            <a:avLst/>
          </a:prstGeom>
          <a:noFill/>
        </p:spPr>
        <p:txBody>
          <a:bodyPr wrap="square" rtlCol="0">
            <a:spAutoFit/>
          </a:bodyPr>
          <a:lstStyle/>
          <a:p>
            <a:pPr marL="285750" indent="-285750">
              <a:buFont typeface="Arial" panose="020B0604020202020204" pitchFamily="34" charset="0"/>
              <a:buChar char="–"/>
            </a:pPr>
            <a:endParaRPr lang="en-US" b="1" dirty="0" smtClean="0"/>
          </a:p>
          <a:p>
            <a:pPr marL="285750" indent="-285750">
              <a:buFont typeface="Wingdings" panose="05000000000000000000" pitchFamily="2" charset="2"/>
              <a:buChar char="Ø"/>
            </a:pPr>
            <a:r>
              <a:rPr lang="vi-VN" dirty="0"/>
              <a:t>Ưu điểm đầu tiên của Hibernate là mã nguồn mở và nhẹ. Hệ thống này được LGPL cấp giấy phép để công nhận lợi ích này.</a:t>
            </a:r>
          </a:p>
          <a:p>
            <a:pPr marL="285750" indent="-285750">
              <a:buFont typeface="Wingdings" panose="05000000000000000000" pitchFamily="2" charset="2"/>
              <a:buChar char="Ø"/>
            </a:pPr>
            <a:r>
              <a:rPr lang="vi-VN" dirty="0"/>
              <a:t>Hibernate sở hữu bộ nhớ cache trong nội bộ. Chính vì thế nó sở hữu hiệu suất làm việc rất cao. Các hoạt động được thực hiện nhanh chóng trong thời gian ngắn nhờ 2 loại bộ nhớ: bộ nhớ cache cấp 1 và bộ nhớ cache cấp 2.</a:t>
            </a:r>
          </a:p>
          <a:p>
            <a:pPr marL="285750" indent="-285750">
              <a:buFont typeface="Wingdings" panose="05000000000000000000" pitchFamily="2" charset="2"/>
              <a:buChar char="Ø"/>
            </a:pPr>
            <a:r>
              <a:rPr lang="vi-VN" dirty="0"/>
              <a:t>Hibernate sở hữu tính độc lập rất mạnh mẽ. Vì thế người dùng không cần quan tâm đến việc phải viết lại các truy vấn khi thay đổi cơ sở dữ liệu. Ưu điểm này cũng giúp hạn chế các lỗi xảy ra trong quá trình bảo trì khi bắt buộc phải thay truy vấn.</a:t>
            </a:r>
          </a:p>
          <a:p>
            <a:pPr marL="285750" indent="-285750">
              <a:buFont typeface="Wingdings" panose="05000000000000000000" pitchFamily="2" charset="2"/>
              <a:buChar char="Ø"/>
            </a:pPr>
            <a:r>
              <a:rPr lang="vi-VN" dirty="0"/>
              <a:t>Hibernate giúp quá trình thao tác với cơ sở dữ liệu trở nên dễ dàng hơn rất nhiều. Nó có thể thay thế các bước thủ công để tự động tạo ra các bảng dữ liệu. Ngoài ra, Hibernate cũng đơn giản hóa các lệnh truy cập và tải dữ liệu.</a:t>
            </a:r>
          </a:p>
          <a:p>
            <a:pPr marL="285750" indent="-285750">
              <a:buFont typeface="Wingdings" panose="05000000000000000000" pitchFamily="2" charset="2"/>
              <a:buChar char="Ø"/>
            </a:pPr>
            <a:r>
              <a:rPr lang="vi-VN" dirty="0"/>
              <a:t>Hibernate đạt được độ tin cậy cao nhờ quá trình kiểm thử. Kết quả cho thấy Hibernate gần như không xảy ra lỗi trong quá trình truy vấn.</a:t>
            </a:r>
          </a:p>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337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0021" y="712521"/>
            <a:ext cx="11079678" cy="677108"/>
          </a:xfrm>
          <a:prstGeom prst="rect">
            <a:avLst/>
          </a:prstGeom>
          <a:noFill/>
        </p:spPr>
        <p:txBody>
          <a:bodyPr wrap="square" rtlCol="0">
            <a:spAutoFit/>
          </a:bodyPr>
          <a:lstStyle/>
          <a:p>
            <a:r>
              <a:rPr lang="en-US" sz="3800" b="1" dirty="0" smtClean="0">
                <a:latin typeface="Times New Roman" panose="02020603050405020304" pitchFamily="18" charset="0"/>
                <a:cs typeface="Times New Roman" panose="02020603050405020304" pitchFamily="18" charset="0"/>
              </a:rPr>
              <a:t>IV. </a:t>
            </a:r>
            <a:r>
              <a:rPr lang="en-US" sz="3800" b="1" dirty="0" err="1">
                <a:latin typeface="Times New Roman" panose="02020603050405020304" pitchFamily="18" charset="0"/>
                <a:cs typeface="Times New Roman" panose="02020603050405020304" pitchFamily="18" charset="0"/>
              </a:rPr>
              <a:t>Hướng</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dẫn</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các</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tính</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năng</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cơ</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bản</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với</a:t>
            </a:r>
            <a:r>
              <a:rPr lang="en-US" sz="3800" b="1" dirty="0">
                <a:latin typeface="Times New Roman" panose="02020603050405020304" pitchFamily="18" charset="0"/>
                <a:cs typeface="Times New Roman" panose="02020603050405020304" pitchFamily="18" charset="0"/>
              </a:rPr>
              <a:t> Hibernate</a:t>
            </a:r>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60020" y="1647475"/>
            <a:ext cx="3960261" cy="430887"/>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1. Setup database with MySQL</a:t>
            </a:r>
            <a:endParaRPr lang="en-US" sz="2200" b="1" dirty="0">
              <a:latin typeface="Times New Roman" panose="02020603050405020304" pitchFamily="18" charset="0"/>
              <a:cs typeface="Times New Roman" panose="02020603050405020304" pitchFamily="18" charset="0"/>
            </a:endParaRPr>
          </a:p>
        </p:txBody>
      </p:sp>
      <p:pic>
        <p:nvPicPr>
          <p:cNvPr id="1026" name="Picture 2" descr="https://lh4.googleusercontent.com/9bprpKhUOOU3oIE3LSeuDn8Up468ytV-8ztOR8ORSPW9aQvuESkvTMsFeV7YXJhvifrzU6sOPEgmIVFWiPxGZ6A15U4KbIvZuvhF33F1_PpfBXWY_dCi9eBMyca7HoVyUEU93gGcd3tc4kBEpH6_JBmeN2sx0CU8sFc6mkbgglW9ocmegwqlW2-bG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756" y="2711444"/>
            <a:ext cx="7006281"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310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1208</Words>
  <Application>Microsoft Office PowerPoint</Application>
  <PresentationFormat>Widescreen</PresentationFormat>
  <Paragraphs>179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24</cp:revision>
  <dcterms:created xsi:type="dcterms:W3CDTF">2022-10-23T03:20:18Z</dcterms:created>
  <dcterms:modified xsi:type="dcterms:W3CDTF">2022-10-26T14:46:08Z</dcterms:modified>
</cp:coreProperties>
</file>