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85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6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6858000" cy="9144000"/>
  <p:embeddedFontLst>
    <p:embeddedFont>
      <p:font typeface="AC Diary Girl" panose="020B0604020202020204" charset="-95"/>
      <p:regular r:id="rId32"/>
    </p:embeddedFont>
    <p:embeddedFont>
      <p:font typeface="Nunito" panose="00000500000000000000" pitchFamily="2" charset="0"/>
      <p:regular r:id="rId33"/>
      <p:bold r:id="rId34"/>
    </p:embeddedFont>
    <p:embeddedFont>
      <p:font typeface="Nunito Bold" panose="00000800000000000000" pitchFamily="2" charset="0"/>
      <p:regular r:id="rId35"/>
      <p:bold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  <p:embeddedFont>
      <p:font typeface="Wingdings 3" panose="05040102010807070707" pitchFamily="18" charset="2"/>
      <p:regular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033" autoAdjust="0"/>
  </p:normalViewPr>
  <p:slideViewPr>
    <p:cSldViewPr>
      <p:cViewPr varScale="1">
        <p:scale>
          <a:sx n="51" d="100"/>
          <a:sy n="51" d="100"/>
        </p:scale>
        <p:origin x="120" y="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49845-EB28-4C96-990E-6C6567EDB3E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6245D-9849-4675-A05C-6C36341A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6245D-9849-4675-A05C-6C36341A80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0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8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39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6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34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5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0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6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9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0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3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8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2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8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2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465442">
            <a:off x="15422694" y="410104"/>
            <a:ext cx="2013817" cy="2206373"/>
          </a:xfrm>
          <a:custGeom>
            <a:avLst/>
            <a:gdLst/>
            <a:ahLst/>
            <a:cxnLst/>
            <a:rect l="l" t="t" r="r" b="b"/>
            <a:pathLst>
              <a:path w="2013817" h="2206373">
                <a:moveTo>
                  <a:pt x="0" y="0"/>
                </a:moveTo>
                <a:lnTo>
                  <a:pt x="2013816" y="0"/>
                </a:lnTo>
                <a:lnTo>
                  <a:pt x="2013816" y="2206373"/>
                </a:lnTo>
                <a:lnTo>
                  <a:pt x="0" y="22063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34072" y="-1475968"/>
            <a:ext cx="3808435" cy="4114800"/>
          </a:xfrm>
          <a:custGeom>
            <a:avLst/>
            <a:gdLst/>
            <a:ahLst/>
            <a:cxnLst/>
            <a:rect l="l" t="t" r="r" b="b"/>
            <a:pathLst>
              <a:path w="3808435" h="4114800">
                <a:moveTo>
                  <a:pt x="0" y="0"/>
                </a:moveTo>
                <a:lnTo>
                  <a:pt x="3808435" y="0"/>
                </a:lnTo>
                <a:lnTo>
                  <a:pt x="38084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25094" y="8627655"/>
            <a:ext cx="3434206" cy="630645"/>
          </a:xfrm>
          <a:custGeom>
            <a:avLst/>
            <a:gdLst/>
            <a:ahLst/>
            <a:cxnLst/>
            <a:rect l="l" t="t" r="r" b="b"/>
            <a:pathLst>
              <a:path w="3434206" h="630645">
                <a:moveTo>
                  <a:pt x="0" y="0"/>
                </a:moveTo>
                <a:lnTo>
                  <a:pt x="3434206" y="0"/>
                </a:lnTo>
                <a:lnTo>
                  <a:pt x="3434206" y="630645"/>
                </a:lnTo>
                <a:lnTo>
                  <a:pt x="0" y="6306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37417">
            <a:off x="1699513" y="6606455"/>
            <a:ext cx="3549699" cy="2562238"/>
          </a:xfrm>
          <a:custGeom>
            <a:avLst/>
            <a:gdLst/>
            <a:ahLst/>
            <a:cxnLst/>
            <a:rect l="l" t="t" r="r" b="b"/>
            <a:pathLst>
              <a:path w="3549699" h="2562238">
                <a:moveTo>
                  <a:pt x="0" y="0"/>
                </a:moveTo>
                <a:lnTo>
                  <a:pt x="3549700" y="0"/>
                </a:lnTo>
                <a:lnTo>
                  <a:pt x="3549700" y="2562237"/>
                </a:lnTo>
                <a:lnTo>
                  <a:pt x="0" y="25622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66001" y="2487124"/>
            <a:ext cx="16710202" cy="311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7200" dirty="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Data Analysis Project on Bank Customer Dataset Using Python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31736" y="5712776"/>
            <a:ext cx="9624529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Presented by Diaa Ahmed Refat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465442">
            <a:off x="15105791" y="2458225"/>
            <a:ext cx="2013817" cy="2206373"/>
          </a:xfrm>
          <a:custGeom>
            <a:avLst/>
            <a:gdLst/>
            <a:ahLst/>
            <a:cxnLst/>
            <a:rect l="l" t="t" r="r" b="b"/>
            <a:pathLst>
              <a:path w="2013817" h="2206373">
                <a:moveTo>
                  <a:pt x="0" y="0"/>
                </a:moveTo>
                <a:lnTo>
                  <a:pt x="2013817" y="0"/>
                </a:lnTo>
                <a:lnTo>
                  <a:pt x="2013817" y="2206373"/>
                </a:lnTo>
                <a:lnTo>
                  <a:pt x="0" y="22063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34072" y="-1475968"/>
            <a:ext cx="3808435" cy="4114800"/>
          </a:xfrm>
          <a:custGeom>
            <a:avLst/>
            <a:gdLst/>
            <a:ahLst/>
            <a:cxnLst/>
            <a:rect l="l" t="t" r="r" b="b"/>
            <a:pathLst>
              <a:path w="3808435" h="4114800">
                <a:moveTo>
                  <a:pt x="0" y="0"/>
                </a:moveTo>
                <a:lnTo>
                  <a:pt x="3808435" y="0"/>
                </a:lnTo>
                <a:lnTo>
                  <a:pt x="38084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25094" y="8627655"/>
            <a:ext cx="3434206" cy="630645"/>
          </a:xfrm>
          <a:custGeom>
            <a:avLst/>
            <a:gdLst/>
            <a:ahLst/>
            <a:cxnLst/>
            <a:rect l="l" t="t" r="r" b="b"/>
            <a:pathLst>
              <a:path w="3434206" h="630645">
                <a:moveTo>
                  <a:pt x="0" y="0"/>
                </a:moveTo>
                <a:lnTo>
                  <a:pt x="3434206" y="0"/>
                </a:lnTo>
                <a:lnTo>
                  <a:pt x="3434206" y="630645"/>
                </a:lnTo>
                <a:lnTo>
                  <a:pt x="0" y="6306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37417">
            <a:off x="1699513" y="6606455"/>
            <a:ext cx="3549699" cy="2562238"/>
          </a:xfrm>
          <a:custGeom>
            <a:avLst/>
            <a:gdLst/>
            <a:ahLst/>
            <a:cxnLst/>
            <a:rect l="l" t="t" r="r" b="b"/>
            <a:pathLst>
              <a:path w="3549699" h="2562238">
                <a:moveTo>
                  <a:pt x="0" y="0"/>
                </a:moveTo>
                <a:lnTo>
                  <a:pt x="3549700" y="0"/>
                </a:lnTo>
                <a:lnTo>
                  <a:pt x="3549700" y="2562237"/>
                </a:lnTo>
                <a:lnTo>
                  <a:pt x="0" y="25622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714689" y="4188778"/>
            <a:ext cx="12858622" cy="322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 Account Information Overview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01103" y="3787428"/>
            <a:ext cx="7330719" cy="5470872"/>
          </a:xfrm>
          <a:custGeom>
            <a:avLst/>
            <a:gdLst/>
            <a:ahLst/>
            <a:cxnLst/>
            <a:rect l="l" t="t" r="r" b="b"/>
            <a:pathLst>
              <a:path w="7330719" h="5470872">
                <a:moveTo>
                  <a:pt x="0" y="0"/>
                </a:moveTo>
                <a:lnTo>
                  <a:pt x="7330719" y="0"/>
                </a:lnTo>
                <a:lnTo>
                  <a:pt x="7330719" y="5470872"/>
                </a:lnTo>
                <a:lnTo>
                  <a:pt x="0" y="54708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940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848382" y="3787428"/>
            <a:ext cx="10439618" cy="5289045"/>
          </a:xfrm>
          <a:custGeom>
            <a:avLst/>
            <a:gdLst/>
            <a:ahLst/>
            <a:cxnLst/>
            <a:rect l="l" t="t" r="r" b="b"/>
            <a:pathLst>
              <a:path w="10439618" h="5289045">
                <a:moveTo>
                  <a:pt x="0" y="0"/>
                </a:moveTo>
                <a:lnTo>
                  <a:pt x="10439618" y="0"/>
                </a:lnTo>
                <a:lnTo>
                  <a:pt x="10439618" y="5289045"/>
                </a:lnTo>
                <a:lnTo>
                  <a:pt x="0" y="52890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949" b="-94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364247" y="-78451"/>
            <a:ext cx="15737084" cy="12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 Account Information Overview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364247" y="-78451"/>
            <a:ext cx="15737084" cy="12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 Account Information Overview</a:t>
            </a:r>
          </a:p>
        </p:txBody>
      </p:sp>
      <p:sp>
        <p:nvSpPr>
          <p:cNvPr id="6" name="Freeform 6"/>
          <p:cNvSpPr/>
          <p:nvPr/>
        </p:nvSpPr>
        <p:spPr>
          <a:xfrm>
            <a:off x="3364247" y="2166418"/>
            <a:ext cx="12557284" cy="6761659"/>
          </a:xfrm>
          <a:custGeom>
            <a:avLst/>
            <a:gdLst/>
            <a:ahLst/>
            <a:cxnLst/>
            <a:rect l="l" t="t" r="r" b="b"/>
            <a:pathLst>
              <a:path w="12557284" h="6761659">
                <a:moveTo>
                  <a:pt x="0" y="0"/>
                </a:moveTo>
                <a:lnTo>
                  <a:pt x="12557284" y="0"/>
                </a:lnTo>
                <a:lnTo>
                  <a:pt x="12557284" y="6761659"/>
                </a:lnTo>
                <a:lnTo>
                  <a:pt x="0" y="67616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070" r="-232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465442">
            <a:off x="15105791" y="2458225"/>
            <a:ext cx="2013817" cy="2206373"/>
          </a:xfrm>
          <a:custGeom>
            <a:avLst/>
            <a:gdLst/>
            <a:ahLst/>
            <a:cxnLst/>
            <a:rect l="l" t="t" r="r" b="b"/>
            <a:pathLst>
              <a:path w="2013817" h="2206373">
                <a:moveTo>
                  <a:pt x="0" y="0"/>
                </a:moveTo>
                <a:lnTo>
                  <a:pt x="2013817" y="0"/>
                </a:lnTo>
                <a:lnTo>
                  <a:pt x="2013817" y="2206373"/>
                </a:lnTo>
                <a:lnTo>
                  <a:pt x="0" y="22063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34072" y="-1475968"/>
            <a:ext cx="3808435" cy="4114800"/>
          </a:xfrm>
          <a:custGeom>
            <a:avLst/>
            <a:gdLst/>
            <a:ahLst/>
            <a:cxnLst/>
            <a:rect l="l" t="t" r="r" b="b"/>
            <a:pathLst>
              <a:path w="3808435" h="4114800">
                <a:moveTo>
                  <a:pt x="0" y="0"/>
                </a:moveTo>
                <a:lnTo>
                  <a:pt x="3808435" y="0"/>
                </a:lnTo>
                <a:lnTo>
                  <a:pt x="38084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25094" y="8627655"/>
            <a:ext cx="3434206" cy="630645"/>
          </a:xfrm>
          <a:custGeom>
            <a:avLst/>
            <a:gdLst/>
            <a:ahLst/>
            <a:cxnLst/>
            <a:rect l="l" t="t" r="r" b="b"/>
            <a:pathLst>
              <a:path w="3434206" h="630645">
                <a:moveTo>
                  <a:pt x="0" y="0"/>
                </a:moveTo>
                <a:lnTo>
                  <a:pt x="3434206" y="0"/>
                </a:lnTo>
                <a:lnTo>
                  <a:pt x="3434206" y="630645"/>
                </a:lnTo>
                <a:lnTo>
                  <a:pt x="0" y="6306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37417">
            <a:off x="1699513" y="6606455"/>
            <a:ext cx="3549699" cy="2562238"/>
          </a:xfrm>
          <a:custGeom>
            <a:avLst/>
            <a:gdLst/>
            <a:ahLst/>
            <a:cxnLst/>
            <a:rect l="l" t="t" r="r" b="b"/>
            <a:pathLst>
              <a:path w="3549699" h="2562238">
                <a:moveTo>
                  <a:pt x="0" y="0"/>
                </a:moveTo>
                <a:lnTo>
                  <a:pt x="3549700" y="0"/>
                </a:lnTo>
                <a:lnTo>
                  <a:pt x="3549700" y="2562237"/>
                </a:lnTo>
                <a:lnTo>
                  <a:pt x="0" y="25622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714689" y="4188778"/>
            <a:ext cx="12858622" cy="322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Transaction Behavior and correlation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86297" y="4836426"/>
            <a:ext cx="9646997" cy="4983054"/>
          </a:xfrm>
          <a:custGeom>
            <a:avLst/>
            <a:gdLst/>
            <a:ahLst/>
            <a:cxnLst/>
            <a:rect l="l" t="t" r="r" b="b"/>
            <a:pathLst>
              <a:path w="9646997" h="4983054">
                <a:moveTo>
                  <a:pt x="0" y="0"/>
                </a:moveTo>
                <a:lnTo>
                  <a:pt x="9646997" y="0"/>
                </a:lnTo>
                <a:lnTo>
                  <a:pt x="9646997" y="4983055"/>
                </a:lnTo>
                <a:lnTo>
                  <a:pt x="0" y="49830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31" r="-518" b="-2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631859" y="1741133"/>
            <a:ext cx="7207128" cy="5586821"/>
          </a:xfrm>
          <a:custGeom>
            <a:avLst/>
            <a:gdLst/>
            <a:ahLst/>
            <a:cxnLst/>
            <a:rect l="l" t="t" r="r" b="b"/>
            <a:pathLst>
              <a:path w="7207128" h="5586821">
                <a:moveTo>
                  <a:pt x="0" y="0"/>
                </a:moveTo>
                <a:lnTo>
                  <a:pt x="7207128" y="0"/>
                </a:lnTo>
                <a:lnTo>
                  <a:pt x="7207128" y="5586820"/>
                </a:lnTo>
                <a:lnTo>
                  <a:pt x="0" y="55868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364247" y="-78451"/>
            <a:ext cx="15737084" cy="12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Transaction Behavior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585704" y="1172487"/>
            <a:ext cx="8572867" cy="9114513"/>
          </a:xfrm>
          <a:custGeom>
            <a:avLst/>
            <a:gdLst/>
            <a:ahLst/>
            <a:cxnLst/>
            <a:rect l="l" t="t" r="r" b="b"/>
            <a:pathLst>
              <a:path w="8572867" h="9114513">
                <a:moveTo>
                  <a:pt x="0" y="0"/>
                </a:moveTo>
                <a:lnTo>
                  <a:pt x="8572867" y="0"/>
                </a:lnTo>
                <a:lnTo>
                  <a:pt x="8572867" y="9114513"/>
                </a:lnTo>
                <a:lnTo>
                  <a:pt x="0" y="91145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773" b="-77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364247" y="-78451"/>
            <a:ext cx="15737084" cy="12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Correlation Heatmap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465442">
            <a:off x="15105791" y="2458225"/>
            <a:ext cx="2013817" cy="2206373"/>
          </a:xfrm>
          <a:custGeom>
            <a:avLst/>
            <a:gdLst/>
            <a:ahLst/>
            <a:cxnLst/>
            <a:rect l="l" t="t" r="r" b="b"/>
            <a:pathLst>
              <a:path w="2013817" h="2206373">
                <a:moveTo>
                  <a:pt x="0" y="0"/>
                </a:moveTo>
                <a:lnTo>
                  <a:pt x="2013817" y="0"/>
                </a:lnTo>
                <a:lnTo>
                  <a:pt x="2013817" y="2206373"/>
                </a:lnTo>
                <a:lnTo>
                  <a:pt x="0" y="22063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34072" y="-1475968"/>
            <a:ext cx="3808435" cy="4114800"/>
          </a:xfrm>
          <a:custGeom>
            <a:avLst/>
            <a:gdLst/>
            <a:ahLst/>
            <a:cxnLst/>
            <a:rect l="l" t="t" r="r" b="b"/>
            <a:pathLst>
              <a:path w="3808435" h="4114800">
                <a:moveTo>
                  <a:pt x="0" y="0"/>
                </a:moveTo>
                <a:lnTo>
                  <a:pt x="3808435" y="0"/>
                </a:lnTo>
                <a:lnTo>
                  <a:pt x="38084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25094" y="8627655"/>
            <a:ext cx="3434206" cy="630645"/>
          </a:xfrm>
          <a:custGeom>
            <a:avLst/>
            <a:gdLst/>
            <a:ahLst/>
            <a:cxnLst/>
            <a:rect l="l" t="t" r="r" b="b"/>
            <a:pathLst>
              <a:path w="3434206" h="630645">
                <a:moveTo>
                  <a:pt x="0" y="0"/>
                </a:moveTo>
                <a:lnTo>
                  <a:pt x="3434206" y="0"/>
                </a:lnTo>
                <a:lnTo>
                  <a:pt x="3434206" y="630645"/>
                </a:lnTo>
                <a:lnTo>
                  <a:pt x="0" y="6306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37417">
            <a:off x="1699513" y="6606455"/>
            <a:ext cx="3549699" cy="2562238"/>
          </a:xfrm>
          <a:custGeom>
            <a:avLst/>
            <a:gdLst/>
            <a:ahLst/>
            <a:cxnLst/>
            <a:rect l="l" t="t" r="r" b="b"/>
            <a:pathLst>
              <a:path w="3549699" h="2562238">
                <a:moveTo>
                  <a:pt x="0" y="0"/>
                </a:moveTo>
                <a:lnTo>
                  <a:pt x="3549700" y="0"/>
                </a:lnTo>
                <a:lnTo>
                  <a:pt x="3549700" y="2562237"/>
                </a:lnTo>
                <a:lnTo>
                  <a:pt x="0" y="25622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714689" y="4188778"/>
            <a:ext cx="12858622" cy="322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business questions and insights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52396" y="2919932"/>
            <a:ext cx="17577629" cy="6338368"/>
            <a:chOff x="0" y="0"/>
            <a:chExt cx="4629499" cy="16693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629499" cy="1669364"/>
            </a:xfrm>
            <a:custGeom>
              <a:avLst/>
              <a:gdLst/>
              <a:ahLst/>
              <a:cxnLst/>
              <a:rect l="l" t="t" r="r" b="b"/>
              <a:pathLst>
                <a:path w="4629499" h="1669364">
                  <a:moveTo>
                    <a:pt x="0" y="0"/>
                  </a:moveTo>
                  <a:lnTo>
                    <a:pt x="4629499" y="0"/>
                  </a:lnTo>
                  <a:lnTo>
                    <a:pt x="4629499" y="1669364"/>
                  </a:lnTo>
                  <a:lnTo>
                    <a:pt x="0" y="16693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3727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629499" cy="170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783500" y="1010059"/>
            <a:ext cx="13995889" cy="162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What is our target</a:t>
            </a:r>
          </a:p>
        </p:txBody>
      </p:sp>
      <p:sp>
        <p:nvSpPr>
          <p:cNvPr id="7" name="Freeform 7"/>
          <p:cNvSpPr/>
          <p:nvPr/>
        </p:nvSpPr>
        <p:spPr>
          <a:xfrm>
            <a:off x="-334072" y="-1475968"/>
            <a:ext cx="3808435" cy="4114800"/>
          </a:xfrm>
          <a:custGeom>
            <a:avLst/>
            <a:gdLst/>
            <a:ahLst/>
            <a:cxnLst/>
            <a:rect l="l" t="t" r="r" b="b"/>
            <a:pathLst>
              <a:path w="3808435" h="4114800">
                <a:moveTo>
                  <a:pt x="0" y="0"/>
                </a:moveTo>
                <a:lnTo>
                  <a:pt x="3808435" y="0"/>
                </a:lnTo>
                <a:lnTo>
                  <a:pt x="38084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406006" y="9057766"/>
            <a:ext cx="4196989" cy="770720"/>
          </a:xfrm>
          <a:custGeom>
            <a:avLst/>
            <a:gdLst/>
            <a:ahLst/>
            <a:cxnLst/>
            <a:rect l="l" t="t" r="r" b="b"/>
            <a:pathLst>
              <a:path w="4196989" h="770720">
                <a:moveTo>
                  <a:pt x="0" y="0"/>
                </a:moveTo>
                <a:lnTo>
                  <a:pt x="4196989" y="0"/>
                </a:lnTo>
                <a:lnTo>
                  <a:pt x="4196989" y="770720"/>
                </a:lnTo>
                <a:lnTo>
                  <a:pt x="0" y="7707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359351" y="3498614"/>
            <a:ext cx="15569297" cy="5171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7"/>
              </a:lnSpc>
            </a:pPr>
            <a:r>
              <a:rPr lang="en-US" sz="5448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As banking industry, we want now to know what is our churn rate and what is the causes of this rate ,</a:t>
            </a:r>
          </a:p>
          <a:p>
            <a:pPr algn="l">
              <a:lnSpc>
                <a:spcPts val="7627"/>
              </a:lnSpc>
            </a:pPr>
            <a:r>
              <a:rPr lang="en-US" sz="5448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Simply the answer is !!</a:t>
            </a:r>
          </a:p>
          <a:p>
            <a:pPr algn="ctr">
              <a:lnSpc>
                <a:spcPts val="10287"/>
              </a:lnSpc>
            </a:pPr>
            <a:r>
              <a:rPr lang="en-US" sz="7348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Attrition Flag 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419518" y="6356866"/>
            <a:ext cx="1972975" cy="2901434"/>
          </a:xfrm>
          <a:custGeom>
            <a:avLst/>
            <a:gdLst/>
            <a:ahLst/>
            <a:cxnLst/>
            <a:rect l="l" t="t" r="r" b="b"/>
            <a:pathLst>
              <a:path w="1972975" h="2901434">
                <a:moveTo>
                  <a:pt x="0" y="0"/>
                </a:moveTo>
                <a:lnTo>
                  <a:pt x="1972976" y="0"/>
                </a:lnTo>
                <a:lnTo>
                  <a:pt x="1972976" y="2901434"/>
                </a:lnTo>
                <a:lnTo>
                  <a:pt x="0" y="29014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207C3-78D4-AA2C-3966-1E97BDC43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94E22C6-1A55-FEA9-143A-599E336E835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6A33254-28C6-6BDD-B552-28D65AC26AB9}"/>
              </a:ext>
            </a:extLst>
          </p:cNvPr>
          <p:cNvSpPr txBox="1"/>
          <p:nvPr/>
        </p:nvSpPr>
        <p:spPr>
          <a:xfrm>
            <a:off x="2973798" y="3247"/>
            <a:ext cx="13740269" cy="242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 dirty="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❓ Business Questions to Answer (via EDA)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3210DBF-5B33-9CC3-04C4-672685C5A694}"/>
              </a:ext>
            </a:extLst>
          </p:cNvPr>
          <p:cNvSpPr txBox="1"/>
          <p:nvPr/>
        </p:nvSpPr>
        <p:spPr>
          <a:xfrm>
            <a:off x="286613" y="2529057"/>
            <a:ext cx="18256952" cy="590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 algn="l">
              <a:lnSpc>
                <a:spcPts val="4203"/>
              </a:lnSpc>
              <a:buFont typeface="+mj-lt"/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Does gender affect attrition?</a:t>
            </a:r>
          </a:p>
          <a:p>
            <a:pPr marL="514350" indent="-514350">
              <a:lnSpc>
                <a:spcPts val="4203"/>
              </a:lnSpc>
              <a:buFont typeface="+mj-lt"/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Are married customers more likely to attrite?</a:t>
            </a:r>
          </a:p>
          <a:p>
            <a:pPr marL="514350" indent="-514350">
              <a:lnSpc>
                <a:spcPts val="4203"/>
              </a:lnSpc>
              <a:buFont typeface="+mj-lt"/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Which education levels have the highest attrition?</a:t>
            </a:r>
          </a:p>
          <a:p>
            <a:pPr marL="514350" indent="-514350">
              <a:lnSpc>
                <a:spcPts val="4203"/>
              </a:lnSpc>
              <a:buFont typeface="+mj-lt"/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How does income category impact attrition?</a:t>
            </a:r>
          </a:p>
          <a:p>
            <a:pPr marL="514350" indent="-514350">
              <a:lnSpc>
                <a:spcPts val="4203"/>
              </a:lnSpc>
              <a:buFont typeface="+mj-lt"/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Is there a relationship between number of customer service calls and attrition?</a:t>
            </a:r>
          </a:p>
          <a:p>
            <a:pPr marL="514350" indent="-514350">
              <a:lnSpc>
                <a:spcPts val="4203"/>
              </a:lnSpc>
              <a:buFont typeface="+mj-lt"/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What is the typical transaction count for </a:t>
            </a:r>
            <a:r>
              <a:rPr lang="en-US" sz="3002" b="1" dirty="0" err="1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attrited</a:t>
            </a:r>
            <a:r>
              <a:rPr lang="en-US" sz="3002" b="1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customers?</a:t>
            </a:r>
          </a:p>
          <a:p>
            <a:pPr marL="514350" indent="-514350">
              <a:lnSpc>
                <a:spcPts val="4203"/>
              </a:lnSpc>
              <a:buFont typeface="+mj-lt"/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Do inactive months contribute to attrition?</a:t>
            </a:r>
          </a:p>
          <a:p>
            <a:pPr marL="514350" indent="-514350">
              <a:lnSpc>
                <a:spcPts val="4203"/>
              </a:lnSpc>
              <a:buFont typeface="+mj-lt"/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Does credit limit influence attrition?</a:t>
            </a:r>
          </a:p>
          <a:p>
            <a:pPr marL="514350" indent="-514350">
              <a:lnSpc>
                <a:spcPts val="4203"/>
              </a:lnSpc>
              <a:buFont typeface="+mj-lt"/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How does the average transaction amount differ for </a:t>
            </a:r>
            <a:r>
              <a:rPr lang="en-US" sz="3002" b="1" dirty="0" err="1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attrited</a:t>
            </a:r>
            <a:r>
              <a:rPr lang="en-US" sz="3002" b="1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customers?</a:t>
            </a:r>
          </a:p>
          <a:p>
            <a:pPr marL="514350" indent="-514350">
              <a:lnSpc>
                <a:spcPts val="4203"/>
              </a:lnSpc>
              <a:buFont typeface="+mj-lt"/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What is the effect of utilization rate on attrition?</a:t>
            </a:r>
          </a:p>
          <a:p>
            <a:pPr marL="514350" indent="-514350">
              <a:lnSpc>
                <a:spcPts val="4203"/>
              </a:lnSpc>
              <a:buFont typeface="+mj-lt"/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Which age group is most likely to attrite?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E3B023D-2F9A-DC15-FB76-6ED1C68C6415}"/>
              </a:ext>
            </a:extLst>
          </p:cNvPr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55B1A34-CF03-1175-8336-A2539317C2FE}"/>
              </a:ext>
            </a:extLst>
          </p:cNvPr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2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506216" y="1550555"/>
            <a:ext cx="8537107" cy="8302337"/>
          </a:xfrm>
          <a:custGeom>
            <a:avLst/>
            <a:gdLst/>
            <a:ahLst/>
            <a:cxnLst/>
            <a:rect l="l" t="t" r="r" b="b"/>
            <a:pathLst>
              <a:path w="8537107" h="8302337">
                <a:moveTo>
                  <a:pt x="0" y="0"/>
                </a:moveTo>
                <a:lnTo>
                  <a:pt x="8537107" y="0"/>
                </a:lnTo>
                <a:lnTo>
                  <a:pt x="8537107" y="8302337"/>
                </a:lnTo>
                <a:lnTo>
                  <a:pt x="0" y="83023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364247" y="-78451"/>
            <a:ext cx="15737084" cy="12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Focus on Attrition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594338" y="7478997"/>
            <a:ext cx="6664962" cy="1908187"/>
            <a:chOff x="0" y="0"/>
            <a:chExt cx="1755381" cy="5025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55381" cy="502568"/>
            </a:xfrm>
            <a:custGeom>
              <a:avLst/>
              <a:gdLst/>
              <a:ahLst/>
              <a:cxnLst/>
              <a:rect l="l" t="t" r="r" b="b"/>
              <a:pathLst>
                <a:path w="1755381" h="502568">
                  <a:moveTo>
                    <a:pt x="0" y="0"/>
                  </a:moveTo>
                  <a:lnTo>
                    <a:pt x="1755381" y="0"/>
                  </a:lnTo>
                  <a:lnTo>
                    <a:pt x="1755381" y="502568"/>
                  </a:lnTo>
                  <a:lnTo>
                    <a:pt x="0" y="502568"/>
                  </a:lnTo>
                  <a:close/>
                </a:path>
              </a:pathLst>
            </a:custGeom>
            <a:solidFill>
              <a:srgbClr val="33727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755381" cy="540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15153754" y="67554"/>
            <a:ext cx="3551363" cy="1646945"/>
          </a:xfrm>
          <a:custGeom>
            <a:avLst/>
            <a:gdLst/>
            <a:ahLst/>
            <a:cxnLst/>
            <a:rect l="l" t="t" r="r" b="b"/>
            <a:pathLst>
              <a:path w="3551363" h="1646945">
                <a:moveTo>
                  <a:pt x="3551363" y="0"/>
                </a:moveTo>
                <a:lnTo>
                  <a:pt x="0" y="0"/>
                </a:lnTo>
                <a:lnTo>
                  <a:pt x="0" y="1646945"/>
                </a:lnTo>
                <a:lnTo>
                  <a:pt x="3551363" y="1646945"/>
                </a:lnTo>
                <a:lnTo>
                  <a:pt x="355136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723614" y="85726"/>
            <a:ext cx="11815855" cy="162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Data set 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23000" y="7505991"/>
            <a:ext cx="6407638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Number of features is 18</a:t>
            </a:r>
          </a:p>
        </p:txBody>
      </p:sp>
      <p:sp>
        <p:nvSpPr>
          <p:cNvPr id="9" name="Freeform 9"/>
          <p:cNvSpPr/>
          <p:nvPr/>
        </p:nvSpPr>
        <p:spPr>
          <a:xfrm>
            <a:off x="-193226" y="205228"/>
            <a:ext cx="3551363" cy="1646945"/>
          </a:xfrm>
          <a:custGeom>
            <a:avLst/>
            <a:gdLst/>
            <a:ahLst/>
            <a:cxnLst/>
            <a:rect l="l" t="t" r="r" b="b"/>
            <a:pathLst>
              <a:path w="3551363" h="1646945">
                <a:moveTo>
                  <a:pt x="0" y="0"/>
                </a:moveTo>
                <a:lnTo>
                  <a:pt x="3551363" y="0"/>
                </a:lnTo>
                <a:lnTo>
                  <a:pt x="3551363" y="1646944"/>
                </a:lnTo>
                <a:lnTo>
                  <a:pt x="0" y="1646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582456" y="7478997"/>
            <a:ext cx="6664962" cy="1908187"/>
            <a:chOff x="0" y="0"/>
            <a:chExt cx="1755381" cy="5025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55381" cy="502568"/>
            </a:xfrm>
            <a:custGeom>
              <a:avLst/>
              <a:gdLst/>
              <a:ahLst/>
              <a:cxnLst/>
              <a:rect l="l" t="t" r="r" b="b"/>
              <a:pathLst>
                <a:path w="1755381" h="502568">
                  <a:moveTo>
                    <a:pt x="0" y="0"/>
                  </a:moveTo>
                  <a:lnTo>
                    <a:pt x="1755381" y="0"/>
                  </a:lnTo>
                  <a:lnTo>
                    <a:pt x="1755381" y="502568"/>
                  </a:lnTo>
                  <a:lnTo>
                    <a:pt x="0" y="502568"/>
                  </a:lnTo>
                  <a:close/>
                </a:path>
              </a:pathLst>
            </a:custGeom>
            <a:solidFill>
              <a:srgbClr val="33727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755381" cy="540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11117" y="7505991"/>
            <a:ext cx="6407638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Number of rows is more than 10,000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687729" y="2051970"/>
            <a:ext cx="15676844" cy="5227229"/>
            <a:chOff x="0" y="0"/>
            <a:chExt cx="4128881" cy="13767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128881" cy="1376719"/>
            </a:xfrm>
            <a:custGeom>
              <a:avLst/>
              <a:gdLst/>
              <a:ahLst/>
              <a:cxnLst/>
              <a:rect l="l" t="t" r="r" b="b"/>
              <a:pathLst>
                <a:path w="4128881" h="1376719">
                  <a:moveTo>
                    <a:pt x="49384" y="0"/>
                  </a:moveTo>
                  <a:lnTo>
                    <a:pt x="4079496" y="0"/>
                  </a:lnTo>
                  <a:cubicBezTo>
                    <a:pt x="4106771" y="0"/>
                    <a:pt x="4128881" y="22110"/>
                    <a:pt x="4128881" y="49384"/>
                  </a:cubicBezTo>
                  <a:lnTo>
                    <a:pt x="4128881" y="1327334"/>
                  </a:lnTo>
                  <a:cubicBezTo>
                    <a:pt x="4128881" y="1354608"/>
                    <a:pt x="4106771" y="1376719"/>
                    <a:pt x="4079496" y="1376719"/>
                  </a:cubicBezTo>
                  <a:lnTo>
                    <a:pt x="49384" y="1376719"/>
                  </a:lnTo>
                  <a:cubicBezTo>
                    <a:pt x="22110" y="1376719"/>
                    <a:pt x="0" y="1354608"/>
                    <a:pt x="0" y="1327334"/>
                  </a:cubicBezTo>
                  <a:lnTo>
                    <a:pt x="0" y="49384"/>
                  </a:lnTo>
                  <a:cubicBezTo>
                    <a:pt x="0" y="22110"/>
                    <a:pt x="22110" y="0"/>
                    <a:pt x="493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337271"/>
              </a:solidFill>
              <a:prstDash val="lg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128881" cy="1414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921664" y="2587865"/>
            <a:ext cx="15208975" cy="3865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this Data set is from Kaggle , https://www.kaggle.com/datasets/sakshigoyal7/credit-card-customers .</a:t>
            </a:r>
          </a:p>
          <a:p>
            <a:pPr marL="626107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Last 2 columns that are wrong entry need to remove before start to analysis </a:t>
            </a:r>
          </a:p>
          <a:p>
            <a:pPr marL="626107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it don't have any Null values</a:t>
            </a:r>
          </a:p>
          <a:p>
            <a:pPr marL="626107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it don't have any duplicate values </a:t>
            </a:r>
          </a:p>
          <a:p>
            <a:pPr marL="626107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there is no need for cleaning data as it well collected and cleaned , however you need this data for machine learning model, so you need to do some features engineering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89169" y="2456875"/>
            <a:ext cx="8000128" cy="7830125"/>
          </a:xfrm>
          <a:custGeom>
            <a:avLst/>
            <a:gdLst/>
            <a:ahLst/>
            <a:cxnLst/>
            <a:rect l="l" t="t" r="r" b="b"/>
            <a:pathLst>
              <a:path w="8000128" h="7830125">
                <a:moveTo>
                  <a:pt x="0" y="0"/>
                </a:moveTo>
                <a:lnTo>
                  <a:pt x="8000128" y="0"/>
                </a:lnTo>
                <a:lnTo>
                  <a:pt x="8000128" y="7830125"/>
                </a:lnTo>
                <a:lnTo>
                  <a:pt x="0" y="7830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091640" y="2456875"/>
            <a:ext cx="8000128" cy="7830125"/>
          </a:xfrm>
          <a:custGeom>
            <a:avLst/>
            <a:gdLst/>
            <a:ahLst/>
            <a:cxnLst/>
            <a:rect l="l" t="t" r="r" b="b"/>
            <a:pathLst>
              <a:path w="8000128" h="7830125">
                <a:moveTo>
                  <a:pt x="0" y="0"/>
                </a:moveTo>
                <a:lnTo>
                  <a:pt x="8000128" y="0"/>
                </a:lnTo>
                <a:lnTo>
                  <a:pt x="8000128" y="7830125"/>
                </a:lnTo>
                <a:lnTo>
                  <a:pt x="0" y="78301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364247" y="-78451"/>
            <a:ext cx="15737084" cy="12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Focus on Attrition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44676" y="2344826"/>
            <a:ext cx="7825311" cy="7789774"/>
          </a:xfrm>
          <a:custGeom>
            <a:avLst/>
            <a:gdLst/>
            <a:ahLst/>
            <a:cxnLst/>
            <a:rect l="l" t="t" r="r" b="b"/>
            <a:pathLst>
              <a:path w="9459310" h="8848309">
                <a:moveTo>
                  <a:pt x="0" y="0"/>
                </a:moveTo>
                <a:lnTo>
                  <a:pt x="9459310" y="0"/>
                </a:lnTo>
                <a:lnTo>
                  <a:pt x="9459310" y="8848309"/>
                </a:lnTo>
                <a:lnTo>
                  <a:pt x="0" y="88483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63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364247" y="-78451"/>
            <a:ext cx="15737084" cy="12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Focus on Attrition</a:t>
            </a:r>
          </a:p>
        </p:txBody>
      </p:sp>
      <p:pic>
        <p:nvPicPr>
          <p:cNvPr id="8" name="Picture 7" descr="A graph of a bar chart&#10;&#10;AI-generated content may be incorrect.">
            <a:extLst>
              <a:ext uri="{FF2B5EF4-FFF2-40B4-BE49-F238E27FC236}">
                <a16:creationId xmlns:a16="http://schemas.microsoft.com/office/drawing/2014/main" id="{5F1EEE4E-2B8F-E642-E753-243DE25A69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2344827"/>
            <a:ext cx="7791450" cy="77897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0" y="4671006"/>
            <a:ext cx="9257160" cy="5018231"/>
          </a:xfrm>
          <a:custGeom>
            <a:avLst/>
            <a:gdLst/>
            <a:ahLst/>
            <a:cxnLst/>
            <a:rect l="l" t="t" r="r" b="b"/>
            <a:pathLst>
              <a:path w="9257160" h="5018231">
                <a:moveTo>
                  <a:pt x="0" y="0"/>
                </a:moveTo>
                <a:lnTo>
                  <a:pt x="9257160" y="0"/>
                </a:lnTo>
                <a:lnTo>
                  <a:pt x="9257160" y="5018230"/>
                </a:lnTo>
                <a:lnTo>
                  <a:pt x="0" y="50182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598001" y="1172487"/>
            <a:ext cx="8689999" cy="5128538"/>
          </a:xfrm>
          <a:custGeom>
            <a:avLst/>
            <a:gdLst/>
            <a:ahLst/>
            <a:cxnLst/>
            <a:rect l="l" t="t" r="r" b="b"/>
            <a:pathLst>
              <a:path w="8689999" h="5128538">
                <a:moveTo>
                  <a:pt x="0" y="0"/>
                </a:moveTo>
                <a:lnTo>
                  <a:pt x="8689999" y="0"/>
                </a:lnTo>
                <a:lnTo>
                  <a:pt x="8689999" y="5128538"/>
                </a:lnTo>
                <a:lnTo>
                  <a:pt x="0" y="51285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886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364247" y="-78451"/>
            <a:ext cx="15737084" cy="12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Focus on Attrition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08718" y="4941979"/>
            <a:ext cx="8784834" cy="5160419"/>
          </a:xfrm>
          <a:custGeom>
            <a:avLst/>
            <a:gdLst/>
            <a:ahLst/>
            <a:cxnLst/>
            <a:rect l="l" t="t" r="r" b="b"/>
            <a:pathLst>
              <a:path w="8784834" h="5160419">
                <a:moveTo>
                  <a:pt x="0" y="0"/>
                </a:moveTo>
                <a:lnTo>
                  <a:pt x="8784834" y="0"/>
                </a:lnTo>
                <a:lnTo>
                  <a:pt x="8784834" y="5160420"/>
                </a:lnTo>
                <a:lnTo>
                  <a:pt x="0" y="51604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836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144000" y="1172487"/>
            <a:ext cx="8811433" cy="4776606"/>
          </a:xfrm>
          <a:custGeom>
            <a:avLst/>
            <a:gdLst/>
            <a:ahLst/>
            <a:cxnLst/>
            <a:rect l="l" t="t" r="r" b="b"/>
            <a:pathLst>
              <a:path w="8811433" h="4776606">
                <a:moveTo>
                  <a:pt x="0" y="0"/>
                </a:moveTo>
                <a:lnTo>
                  <a:pt x="8811433" y="0"/>
                </a:lnTo>
                <a:lnTo>
                  <a:pt x="8811433" y="4776606"/>
                </a:lnTo>
                <a:lnTo>
                  <a:pt x="0" y="47766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364247" y="-78451"/>
            <a:ext cx="15737084" cy="12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Focus on Attrition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17054" y="4913346"/>
            <a:ext cx="8795495" cy="5202940"/>
          </a:xfrm>
          <a:custGeom>
            <a:avLst/>
            <a:gdLst/>
            <a:ahLst/>
            <a:cxnLst/>
            <a:rect l="l" t="t" r="r" b="b"/>
            <a:pathLst>
              <a:path w="8795495" h="5202940">
                <a:moveTo>
                  <a:pt x="0" y="0"/>
                </a:moveTo>
                <a:lnTo>
                  <a:pt x="8795495" y="0"/>
                </a:lnTo>
                <a:lnTo>
                  <a:pt x="8795495" y="5202940"/>
                </a:lnTo>
                <a:lnTo>
                  <a:pt x="0" y="52029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1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144000" y="1172487"/>
            <a:ext cx="8820011" cy="5114474"/>
          </a:xfrm>
          <a:custGeom>
            <a:avLst/>
            <a:gdLst/>
            <a:ahLst/>
            <a:cxnLst/>
            <a:rect l="l" t="t" r="r" b="b"/>
            <a:pathLst>
              <a:path w="8820011" h="5114474">
                <a:moveTo>
                  <a:pt x="0" y="0"/>
                </a:moveTo>
                <a:lnTo>
                  <a:pt x="8820011" y="0"/>
                </a:lnTo>
                <a:lnTo>
                  <a:pt x="8820011" y="5114475"/>
                </a:lnTo>
                <a:lnTo>
                  <a:pt x="0" y="51144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696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364247" y="-78451"/>
            <a:ext cx="15737084" cy="12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Focus on Attrition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444355" y="1028700"/>
            <a:ext cx="9399289" cy="9258300"/>
          </a:xfrm>
          <a:custGeom>
            <a:avLst/>
            <a:gdLst/>
            <a:ahLst/>
            <a:cxnLst/>
            <a:rect l="l" t="t" r="r" b="b"/>
            <a:pathLst>
              <a:path w="9399289" h="9258300">
                <a:moveTo>
                  <a:pt x="0" y="0"/>
                </a:moveTo>
                <a:lnTo>
                  <a:pt x="9399290" y="0"/>
                </a:lnTo>
                <a:lnTo>
                  <a:pt x="939929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364247" y="-78451"/>
            <a:ext cx="15737084" cy="12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Focus on Attrition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973798" y="3247"/>
            <a:ext cx="13740269" cy="2453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 Key Findings from EDA (Attrition Analysis)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399725"/>
            <a:ext cx="18256952" cy="6381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8181" lvl="1" indent="-324090" algn="l">
              <a:lnSpc>
                <a:spcPts val="4203"/>
              </a:lnSpc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Gender: 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Female customers appear more likely to attrite compared to males.</a:t>
            </a:r>
          </a:p>
          <a:p>
            <a:pPr marL="648181" lvl="1" indent="-324090" algn="l">
              <a:lnSpc>
                <a:spcPts val="4203"/>
              </a:lnSpc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Marital Status: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Married people show slightly higher attrition rates than singles.</a:t>
            </a:r>
          </a:p>
          <a:p>
            <a:pPr marL="648181" lvl="1" indent="-324090" algn="l">
              <a:lnSpc>
                <a:spcPts val="4203"/>
              </a:lnSpc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Education: 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Graduated customers are more prone to attrition than other education categories.</a:t>
            </a:r>
          </a:p>
          <a:p>
            <a:pPr marL="648181" lvl="1" indent="-324090" algn="l">
              <a:lnSpc>
                <a:spcPts val="4203"/>
              </a:lnSpc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Income: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Extremely high attrition is observed among low-income customers.</a:t>
            </a:r>
          </a:p>
          <a:p>
            <a:pPr marL="648181" lvl="1" indent="-324090" algn="l">
              <a:lnSpc>
                <a:spcPts val="4203"/>
              </a:lnSpc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Customer Service Calls: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002" dirty="0" err="1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Attrited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customers often contacted the bank 2–5 times before leaving.</a:t>
            </a:r>
          </a:p>
          <a:p>
            <a:pPr marL="648181" lvl="1" indent="-324090" algn="l">
              <a:lnSpc>
                <a:spcPts val="4203"/>
              </a:lnSpc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Transaction Count: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002" dirty="0" err="1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Attrited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customers usually perform 20–60 transactions.</a:t>
            </a:r>
          </a:p>
          <a:p>
            <a:pPr marL="648181" lvl="1" indent="-324090" algn="l">
              <a:lnSpc>
                <a:spcPts val="4203"/>
              </a:lnSpc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Inactive Months: </a:t>
            </a:r>
            <a:r>
              <a:rPr lang="en-US" sz="3002" dirty="0" err="1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Attrited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customers typically have around 3 inactive months.</a:t>
            </a:r>
          </a:p>
          <a:p>
            <a:pPr marL="648181" lvl="1" indent="-324090" algn="l">
              <a:lnSpc>
                <a:spcPts val="4203"/>
              </a:lnSpc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Credit Limit: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They tend to have lower credit limits.</a:t>
            </a:r>
          </a:p>
          <a:p>
            <a:pPr marL="648181" lvl="1" indent="-324090" algn="l">
              <a:lnSpc>
                <a:spcPts val="4203"/>
              </a:lnSpc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Transaction Amount: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002" dirty="0" err="1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Attrited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customers show average transaction amounts, not very high.</a:t>
            </a:r>
          </a:p>
          <a:p>
            <a:pPr marL="648181" lvl="1" indent="-324090" algn="l">
              <a:lnSpc>
                <a:spcPts val="4203"/>
              </a:lnSpc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Utilization Rate: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002" dirty="0" err="1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Attrited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customers usually have a low utilization rate.</a:t>
            </a:r>
          </a:p>
          <a:p>
            <a:pPr marL="648181" lvl="1" indent="-324090" algn="l">
              <a:lnSpc>
                <a:spcPts val="4203"/>
              </a:lnSpc>
              <a:buAutoNum type="arabicPeriod"/>
            </a:pPr>
            <a:r>
              <a:rPr lang="en-US" sz="3002" b="1" dirty="0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Age: </a:t>
            </a:r>
            <a:r>
              <a:rPr lang="en-US" sz="3002" dirty="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Customers aged 40–60 years have higher attrition rates.</a:t>
            </a:r>
          </a:p>
          <a:p>
            <a:pPr algn="l">
              <a:lnSpc>
                <a:spcPts val="4203"/>
              </a:lnSpc>
            </a:pPr>
            <a:endParaRPr lang="en-US" sz="3002" dirty="0">
              <a:solidFill>
                <a:srgbClr val="33727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973798" y="3247"/>
            <a:ext cx="13740269" cy="2453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 Key Findings from EDA (Attrition Analysis)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380675"/>
            <a:ext cx="18256952" cy="634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3"/>
              </a:lnSpc>
            </a:pPr>
            <a:r>
              <a:rPr lang="en-US" sz="4202" b="1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💡 Recommendations</a:t>
            </a:r>
          </a:p>
          <a:p>
            <a:pPr marL="691360" lvl="1" indent="-345680" algn="l">
              <a:lnSpc>
                <a:spcPts val="4483"/>
              </a:lnSpc>
              <a:buAutoNum type="arabicPeriod"/>
            </a:pPr>
            <a:r>
              <a:rPr lang="en-US" sz="3202" b="1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Targeted Retention Campaigns: </a:t>
            </a:r>
            <a:r>
              <a:rPr lang="en-US" sz="3202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Focus on married and middle-aged (40–60) customers with low income.</a:t>
            </a:r>
          </a:p>
          <a:p>
            <a:pPr marL="691360" lvl="1" indent="-345680" algn="l">
              <a:lnSpc>
                <a:spcPts val="4483"/>
              </a:lnSpc>
              <a:buAutoNum type="arabicPeriod"/>
            </a:pPr>
            <a:r>
              <a:rPr lang="en-US" sz="3202" b="1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Customer Engagement: </a:t>
            </a:r>
            <a:r>
              <a:rPr lang="en-US" sz="3202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Improve loyalty programs and personalized offers for customers with medium transaction activity (20–60).</a:t>
            </a:r>
          </a:p>
          <a:p>
            <a:pPr marL="691360" lvl="1" indent="-345680" algn="l">
              <a:lnSpc>
                <a:spcPts val="4483"/>
              </a:lnSpc>
              <a:buAutoNum type="arabicPeriod"/>
            </a:pPr>
            <a:r>
              <a:rPr lang="en-US" sz="3202" b="1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Proactive Support: </a:t>
            </a:r>
            <a:r>
              <a:rPr lang="en-US" sz="3202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When a customer calls more than twice, flag them for special follow-up to prevent attrition.</a:t>
            </a:r>
          </a:p>
          <a:p>
            <a:pPr marL="691360" lvl="1" indent="-345680" algn="l">
              <a:lnSpc>
                <a:spcPts val="4483"/>
              </a:lnSpc>
              <a:buAutoNum type="arabicPeriod"/>
            </a:pPr>
            <a:r>
              <a:rPr lang="en-US" sz="3202" b="1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Credit Limit Review:</a:t>
            </a:r>
            <a:r>
              <a:rPr lang="en-US" sz="3202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Reconsider credit limit policies for at-risk customers with low utilization.</a:t>
            </a:r>
          </a:p>
          <a:p>
            <a:pPr marL="691360" lvl="1" indent="-345680" algn="l">
              <a:lnSpc>
                <a:spcPts val="4483"/>
              </a:lnSpc>
              <a:buAutoNum type="arabicPeriod"/>
            </a:pPr>
            <a:r>
              <a:rPr lang="en-US" sz="3202" b="1">
                <a:solidFill>
                  <a:srgbClr val="337271"/>
                </a:solidFill>
                <a:latin typeface="Nunito Bold"/>
                <a:ea typeface="Nunito Bold"/>
                <a:cs typeface="Nunito Bold"/>
                <a:sym typeface="Nunito Bold"/>
              </a:rPr>
              <a:t>Financial Education:</a:t>
            </a:r>
            <a:r>
              <a:rPr lang="en-US" sz="3202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Provide tailored communication to graduates and low-income segments about maximizing card benefits.</a:t>
            </a:r>
          </a:p>
          <a:p>
            <a:pPr algn="l">
              <a:lnSpc>
                <a:spcPts val="4483"/>
              </a:lnSpc>
            </a:pPr>
            <a:endParaRPr lang="en-US" sz="3202">
              <a:solidFill>
                <a:srgbClr val="33727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796206" y="483736"/>
            <a:ext cx="8695587" cy="162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74976" y="2055359"/>
            <a:ext cx="14338047" cy="691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endParaRPr/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Our analysis of the bank customers dataset revealed clear patterns behind customer attrition.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Attrited customers are often middle-aged, married, and graduates, with relatively low income, low credit limits, and low utilization rates. They usually show medium transaction activity (20–60 transactions), experience around 3 inactive months, and contact customer service more frequently before leaving.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These findings highlight that attrition is not random — it is strongly connected to customer demographics, financial capacity, and engagement behavior.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37271"/>
                </a:solidFill>
                <a:latin typeface="Nunito"/>
                <a:ea typeface="Nunito"/>
                <a:cs typeface="Nunito"/>
                <a:sym typeface="Nunito"/>
              </a:rPr>
              <a:t> By addressing these risk factors through proactive customer support, personalized offers, and loyalty programs, the bank can significantly reduce churn and improve long-term customer retention.</a:t>
            </a: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33727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Freeform 5"/>
          <p:cNvSpPr/>
          <p:nvPr/>
        </p:nvSpPr>
        <p:spPr>
          <a:xfrm flipH="1">
            <a:off x="15690050" y="7739359"/>
            <a:ext cx="3551363" cy="1646945"/>
          </a:xfrm>
          <a:custGeom>
            <a:avLst/>
            <a:gdLst/>
            <a:ahLst/>
            <a:cxnLst/>
            <a:rect l="l" t="t" r="r" b="b"/>
            <a:pathLst>
              <a:path w="3551363" h="1646945">
                <a:moveTo>
                  <a:pt x="3551363" y="0"/>
                </a:moveTo>
                <a:lnTo>
                  <a:pt x="0" y="0"/>
                </a:lnTo>
                <a:lnTo>
                  <a:pt x="0" y="1646944"/>
                </a:lnTo>
                <a:lnTo>
                  <a:pt x="3551363" y="1646944"/>
                </a:lnTo>
                <a:lnTo>
                  <a:pt x="355136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746982" y="1028700"/>
            <a:ext cx="3551363" cy="1646945"/>
          </a:xfrm>
          <a:custGeom>
            <a:avLst/>
            <a:gdLst/>
            <a:ahLst/>
            <a:cxnLst/>
            <a:rect l="l" t="t" r="r" b="b"/>
            <a:pathLst>
              <a:path w="3551363" h="1646945">
                <a:moveTo>
                  <a:pt x="0" y="0"/>
                </a:moveTo>
                <a:lnTo>
                  <a:pt x="3551364" y="0"/>
                </a:lnTo>
                <a:lnTo>
                  <a:pt x="3551364" y="1646945"/>
                </a:lnTo>
                <a:lnTo>
                  <a:pt x="0" y="1646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465218" y="3200400"/>
            <a:ext cx="8695587" cy="403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-334072" y="-1475968"/>
            <a:ext cx="3808435" cy="4114800"/>
          </a:xfrm>
          <a:custGeom>
            <a:avLst/>
            <a:gdLst/>
            <a:ahLst/>
            <a:cxnLst/>
            <a:rect l="l" t="t" r="r" b="b"/>
            <a:pathLst>
              <a:path w="3808435" h="4114800">
                <a:moveTo>
                  <a:pt x="0" y="0"/>
                </a:moveTo>
                <a:lnTo>
                  <a:pt x="3808435" y="0"/>
                </a:lnTo>
                <a:lnTo>
                  <a:pt x="38084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062311" y="8487580"/>
            <a:ext cx="4196989" cy="770720"/>
          </a:xfrm>
          <a:custGeom>
            <a:avLst/>
            <a:gdLst/>
            <a:ahLst/>
            <a:cxnLst/>
            <a:rect l="l" t="t" r="r" b="b"/>
            <a:pathLst>
              <a:path w="4196989" h="770720">
                <a:moveTo>
                  <a:pt x="0" y="0"/>
                </a:moveTo>
                <a:lnTo>
                  <a:pt x="4196989" y="0"/>
                </a:lnTo>
                <a:lnTo>
                  <a:pt x="4196989" y="770720"/>
                </a:lnTo>
                <a:lnTo>
                  <a:pt x="0" y="7707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18246">
            <a:off x="3423654" y="3579497"/>
            <a:ext cx="4333509" cy="3128006"/>
          </a:xfrm>
          <a:custGeom>
            <a:avLst/>
            <a:gdLst/>
            <a:ahLst/>
            <a:cxnLst/>
            <a:rect l="l" t="t" r="r" b="b"/>
            <a:pathLst>
              <a:path w="4333509" h="3128006">
                <a:moveTo>
                  <a:pt x="0" y="0"/>
                </a:moveTo>
                <a:lnTo>
                  <a:pt x="4333509" y="0"/>
                </a:lnTo>
                <a:lnTo>
                  <a:pt x="4333509" y="3128006"/>
                </a:lnTo>
                <a:lnTo>
                  <a:pt x="0" y="3128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07E53-E3C5-70B2-ED14-3C75C72C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56B8DF8-B820-F129-EA23-4A712366ADC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4DECD00-13F3-6717-E8F2-846DCDD2DC15}"/>
              </a:ext>
            </a:extLst>
          </p:cNvPr>
          <p:cNvSpPr/>
          <p:nvPr/>
        </p:nvSpPr>
        <p:spPr>
          <a:xfrm flipH="1">
            <a:off x="15153754" y="67554"/>
            <a:ext cx="3551363" cy="1646945"/>
          </a:xfrm>
          <a:custGeom>
            <a:avLst/>
            <a:gdLst/>
            <a:ahLst/>
            <a:cxnLst/>
            <a:rect l="l" t="t" r="r" b="b"/>
            <a:pathLst>
              <a:path w="3551363" h="1646945">
                <a:moveTo>
                  <a:pt x="3551363" y="0"/>
                </a:moveTo>
                <a:lnTo>
                  <a:pt x="0" y="0"/>
                </a:lnTo>
                <a:lnTo>
                  <a:pt x="0" y="1646945"/>
                </a:lnTo>
                <a:lnTo>
                  <a:pt x="3551363" y="1646945"/>
                </a:lnTo>
                <a:lnTo>
                  <a:pt x="355136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73EED23-5459-800F-57A0-C123F3CF881D}"/>
              </a:ext>
            </a:extLst>
          </p:cNvPr>
          <p:cNvSpPr txBox="1"/>
          <p:nvPr/>
        </p:nvSpPr>
        <p:spPr>
          <a:xfrm>
            <a:off x="3723614" y="85726"/>
            <a:ext cx="11815855" cy="162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Data set overview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F0CD2A6-2D69-C03B-DEBA-9C896FCB9A89}"/>
              </a:ext>
            </a:extLst>
          </p:cNvPr>
          <p:cNvSpPr/>
          <p:nvPr/>
        </p:nvSpPr>
        <p:spPr>
          <a:xfrm>
            <a:off x="-244866" y="-419100"/>
            <a:ext cx="3551363" cy="1646945"/>
          </a:xfrm>
          <a:custGeom>
            <a:avLst/>
            <a:gdLst/>
            <a:ahLst/>
            <a:cxnLst/>
            <a:rect l="l" t="t" r="r" b="b"/>
            <a:pathLst>
              <a:path w="3551363" h="1646945">
                <a:moveTo>
                  <a:pt x="0" y="0"/>
                </a:moveTo>
                <a:lnTo>
                  <a:pt x="3551363" y="0"/>
                </a:lnTo>
                <a:lnTo>
                  <a:pt x="3551363" y="1646944"/>
                </a:lnTo>
                <a:lnTo>
                  <a:pt x="0" y="1646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AE2754-2873-A860-87FF-5DFBB51F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87557"/>
              </p:ext>
            </p:extLst>
          </p:nvPr>
        </p:nvGraphicFramePr>
        <p:xfrm>
          <a:off x="133350" y="1551012"/>
          <a:ext cx="18021300" cy="876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77">
                <a:tc>
                  <a:txBody>
                    <a:bodyPr/>
                    <a:lstStyle/>
                    <a:p>
                      <a:r>
                        <a:rPr sz="2000" b="1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23">
                <a:tc>
                  <a:txBody>
                    <a:bodyPr/>
                    <a:lstStyle/>
                    <a:p>
                      <a:r>
                        <a:rPr sz="2000" b="1" dirty="0"/>
                        <a:t>CUST_ID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Unique customer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Example: C10001, used to distinguish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23">
                <a:tc>
                  <a:txBody>
                    <a:bodyPr/>
                    <a:lstStyle/>
                    <a:p>
                      <a:r>
                        <a:rPr sz="2000" b="1"/>
                        <a:t>Attrition_Flag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 dirty="0"/>
                        <a:t>Customer attrition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Existing vs. Attrited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77">
                <a:tc>
                  <a:txBody>
                    <a:bodyPr/>
                    <a:lstStyle/>
                    <a:p>
                      <a:r>
                        <a:rPr sz="2000" b="1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 dirty="0"/>
                        <a:t>Customer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 dirty="0"/>
                        <a:t>Male /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23">
                <a:tc>
                  <a:txBody>
                    <a:bodyPr/>
                    <a:lstStyle/>
                    <a:p>
                      <a:r>
                        <a:rPr sz="2000" b="1"/>
                        <a:t>Dependent_count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Number of 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Number of family members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23">
                <a:tc>
                  <a:txBody>
                    <a:bodyPr/>
                    <a:lstStyle/>
                    <a:p>
                      <a:r>
                        <a:rPr sz="2000" b="1"/>
                        <a:t>Education_Level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Customer 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High School, Graduate, Uneducated,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77">
                <a:tc>
                  <a:txBody>
                    <a:bodyPr/>
                    <a:lstStyle/>
                    <a:p>
                      <a:r>
                        <a:rPr sz="2000" b="1"/>
                        <a:t>Marital_Status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Customer 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 dirty="0"/>
                        <a:t>Single, Married, Divorced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723">
                <a:tc>
                  <a:txBody>
                    <a:bodyPr/>
                    <a:lstStyle/>
                    <a:p>
                      <a:r>
                        <a:rPr sz="2000" b="1"/>
                        <a:t>Income_Category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Customer income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Less than $40K, $40K-$60K, $80K+,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577">
                <a:tc>
                  <a:txBody>
                    <a:bodyPr/>
                    <a:lstStyle/>
                    <a:p>
                      <a:r>
                        <a:rPr sz="2000" b="1"/>
                        <a:t>Card_Category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Type of 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Blue, Silver, Gold, Platinum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723">
                <a:tc>
                  <a:txBody>
                    <a:bodyPr/>
                    <a:lstStyle/>
                    <a:p>
                      <a:r>
                        <a:rPr sz="2000" b="1"/>
                        <a:t>Months_on_book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Tenure with bank in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 dirty="0"/>
                        <a:t>How long the customer has been with the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723">
                <a:tc>
                  <a:txBody>
                    <a:bodyPr/>
                    <a:lstStyle/>
                    <a:p>
                      <a:r>
                        <a:rPr sz="2000" b="1"/>
                        <a:t>Total_Relationship_Count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Total number of products with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Number of relationships/accounts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7723">
                <a:tc>
                  <a:txBody>
                    <a:bodyPr/>
                    <a:lstStyle/>
                    <a:p>
                      <a:r>
                        <a:rPr sz="2000" b="1"/>
                        <a:t>Months_Inactive_12_mon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Inactive months in last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Months with no activity in the last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7723">
                <a:tc>
                  <a:txBody>
                    <a:bodyPr/>
                    <a:lstStyle/>
                    <a:p>
                      <a:r>
                        <a:rPr sz="2000" b="1"/>
                        <a:t>Contacts_Count_12_mon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Contacts in last 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Customer service interactions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7723">
                <a:tc>
                  <a:txBody>
                    <a:bodyPr/>
                    <a:lstStyle/>
                    <a:p>
                      <a:r>
                        <a:rPr sz="2000" b="1"/>
                        <a:t>Credit_Limit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Credit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Maximum amount customer can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577">
                <a:tc>
                  <a:txBody>
                    <a:bodyPr/>
                    <a:lstStyle/>
                    <a:p>
                      <a:r>
                        <a:rPr sz="2000" b="1"/>
                        <a:t>Total_Revolving_Bal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Revolving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Unpaid revolving debt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7723">
                <a:tc>
                  <a:txBody>
                    <a:bodyPr/>
                    <a:lstStyle/>
                    <a:p>
                      <a:r>
                        <a:rPr sz="2000" b="1"/>
                        <a:t>Avg_Open_To_Buy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Average open-to-buy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Credit limit minus used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7723">
                <a:tc>
                  <a:txBody>
                    <a:bodyPr/>
                    <a:lstStyle/>
                    <a:p>
                      <a:r>
                        <a:rPr sz="2000" b="1"/>
                        <a:t>Total_Amt_Chng_Q4_Q1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Change in transaction amount (Q4 vs 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Seasonal spending variation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3577">
                <a:tc>
                  <a:txBody>
                    <a:bodyPr/>
                    <a:lstStyle/>
                    <a:p>
                      <a:r>
                        <a:rPr sz="2000" b="1"/>
                        <a:t>Total_Trans_Amt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Total transaction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Sum of all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3577">
                <a:tc>
                  <a:txBody>
                    <a:bodyPr/>
                    <a:lstStyle/>
                    <a:p>
                      <a:r>
                        <a:rPr sz="2000" b="1"/>
                        <a:t>Total_Trans_Ct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Total transaction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Number of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27723">
                <a:tc>
                  <a:txBody>
                    <a:bodyPr/>
                    <a:lstStyle/>
                    <a:p>
                      <a:r>
                        <a:rPr sz="2000" b="1"/>
                        <a:t>Total_Ct_Chng_Q4_Q1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Change in transaction count (Q4 vs 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Growth/decline in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27723">
                <a:tc>
                  <a:txBody>
                    <a:bodyPr/>
                    <a:lstStyle/>
                    <a:p>
                      <a:r>
                        <a:rPr sz="2000" b="1" dirty="0" err="1"/>
                        <a:t>Avg_Utilization_Ratio</a:t>
                      </a:r>
                      <a:endParaRPr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/>
                        <a:t>Average utilization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b="1" dirty="0"/>
                        <a:t>Used credit / total credit 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0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465442">
            <a:off x="15105791" y="2458225"/>
            <a:ext cx="2013817" cy="2206373"/>
          </a:xfrm>
          <a:custGeom>
            <a:avLst/>
            <a:gdLst/>
            <a:ahLst/>
            <a:cxnLst/>
            <a:rect l="l" t="t" r="r" b="b"/>
            <a:pathLst>
              <a:path w="2013817" h="2206373">
                <a:moveTo>
                  <a:pt x="0" y="0"/>
                </a:moveTo>
                <a:lnTo>
                  <a:pt x="2013817" y="0"/>
                </a:lnTo>
                <a:lnTo>
                  <a:pt x="2013817" y="2206373"/>
                </a:lnTo>
                <a:lnTo>
                  <a:pt x="0" y="22063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34072" y="-1475968"/>
            <a:ext cx="3808435" cy="4114800"/>
          </a:xfrm>
          <a:custGeom>
            <a:avLst/>
            <a:gdLst/>
            <a:ahLst/>
            <a:cxnLst/>
            <a:rect l="l" t="t" r="r" b="b"/>
            <a:pathLst>
              <a:path w="3808435" h="4114800">
                <a:moveTo>
                  <a:pt x="0" y="0"/>
                </a:moveTo>
                <a:lnTo>
                  <a:pt x="3808435" y="0"/>
                </a:lnTo>
                <a:lnTo>
                  <a:pt x="38084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25094" y="8627655"/>
            <a:ext cx="3434206" cy="630645"/>
          </a:xfrm>
          <a:custGeom>
            <a:avLst/>
            <a:gdLst/>
            <a:ahLst/>
            <a:cxnLst/>
            <a:rect l="l" t="t" r="r" b="b"/>
            <a:pathLst>
              <a:path w="3434206" h="630645">
                <a:moveTo>
                  <a:pt x="0" y="0"/>
                </a:moveTo>
                <a:lnTo>
                  <a:pt x="3434206" y="0"/>
                </a:lnTo>
                <a:lnTo>
                  <a:pt x="3434206" y="630645"/>
                </a:lnTo>
                <a:lnTo>
                  <a:pt x="0" y="6306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37417">
            <a:off x="1699513" y="6606455"/>
            <a:ext cx="3549699" cy="2562238"/>
          </a:xfrm>
          <a:custGeom>
            <a:avLst/>
            <a:gdLst/>
            <a:ahLst/>
            <a:cxnLst/>
            <a:rect l="l" t="t" r="r" b="b"/>
            <a:pathLst>
              <a:path w="3549699" h="2562238">
                <a:moveTo>
                  <a:pt x="0" y="0"/>
                </a:moveTo>
                <a:lnTo>
                  <a:pt x="3549700" y="0"/>
                </a:lnTo>
                <a:lnTo>
                  <a:pt x="3549700" y="2562237"/>
                </a:lnTo>
                <a:lnTo>
                  <a:pt x="0" y="25622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714689" y="4188778"/>
            <a:ext cx="12858622" cy="322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2673" y="3338071"/>
            <a:ext cx="7187744" cy="2125680"/>
            <a:chOff x="0" y="0"/>
            <a:chExt cx="1893068" cy="5598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93069" cy="559850"/>
            </a:xfrm>
            <a:custGeom>
              <a:avLst/>
              <a:gdLst/>
              <a:ahLst/>
              <a:cxnLst/>
              <a:rect l="l" t="t" r="r" b="b"/>
              <a:pathLst>
                <a:path w="1893069" h="559850">
                  <a:moveTo>
                    <a:pt x="0" y="0"/>
                  </a:moveTo>
                  <a:lnTo>
                    <a:pt x="1893069" y="0"/>
                  </a:lnTo>
                  <a:lnTo>
                    <a:pt x="1893069" y="559850"/>
                  </a:lnTo>
                  <a:lnTo>
                    <a:pt x="0" y="559850"/>
                  </a:lnTo>
                  <a:close/>
                </a:path>
              </a:pathLst>
            </a:custGeom>
            <a:solidFill>
              <a:srgbClr val="33727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893068" cy="597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15690050" y="7739359"/>
            <a:ext cx="3551363" cy="1646945"/>
          </a:xfrm>
          <a:custGeom>
            <a:avLst/>
            <a:gdLst/>
            <a:ahLst/>
            <a:cxnLst/>
            <a:rect l="l" t="t" r="r" b="b"/>
            <a:pathLst>
              <a:path w="3551363" h="1646945">
                <a:moveTo>
                  <a:pt x="3551363" y="0"/>
                </a:moveTo>
                <a:lnTo>
                  <a:pt x="0" y="0"/>
                </a:lnTo>
                <a:lnTo>
                  <a:pt x="0" y="1646944"/>
                </a:lnTo>
                <a:lnTo>
                  <a:pt x="3551363" y="1646944"/>
                </a:lnTo>
                <a:lnTo>
                  <a:pt x="355136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529137" y="109098"/>
            <a:ext cx="13229726" cy="322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Exploratory Data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493339" y="3473811"/>
            <a:ext cx="8288173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General Demographics Analysis</a:t>
            </a:r>
          </a:p>
        </p:txBody>
      </p:sp>
      <p:sp>
        <p:nvSpPr>
          <p:cNvPr id="9" name="Freeform 9"/>
          <p:cNvSpPr/>
          <p:nvPr/>
        </p:nvSpPr>
        <p:spPr>
          <a:xfrm>
            <a:off x="-746982" y="1028700"/>
            <a:ext cx="3551363" cy="1646945"/>
          </a:xfrm>
          <a:custGeom>
            <a:avLst/>
            <a:gdLst/>
            <a:ahLst/>
            <a:cxnLst/>
            <a:rect l="l" t="t" r="r" b="b"/>
            <a:pathLst>
              <a:path w="3551363" h="1646945">
                <a:moveTo>
                  <a:pt x="0" y="0"/>
                </a:moveTo>
                <a:lnTo>
                  <a:pt x="3551364" y="0"/>
                </a:lnTo>
                <a:lnTo>
                  <a:pt x="3551364" y="1646945"/>
                </a:lnTo>
                <a:lnTo>
                  <a:pt x="0" y="1646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3340394" y="5701876"/>
            <a:ext cx="7187744" cy="2125680"/>
            <a:chOff x="0" y="0"/>
            <a:chExt cx="1893068" cy="5598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93069" cy="559850"/>
            </a:xfrm>
            <a:custGeom>
              <a:avLst/>
              <a:gdLst/>
              <a:ahLst/>
              <a:cxnLst/>
              <a:rect l="l" t="t" r="r" b="b"/>
              <a:pathLst>
                <a:path w="1893069" h="559850">
                  <a:moveTo>
                    <a:pt x="0" y="0"/>
                  </a:moveTo>
                  <a:lnTo>
                    <a:pt x="1893069" y="0"/>
                  </a:lnTo>
                  <a:lnTo>
                    <a:pt x="1893069" y="559850"/>
                  </a:lnTo>
                  <a:lnTo>
                    <a:pt x="0" y="559850"/>
                  </a:lnTo>
                  <a:close/>
                </a:path>
              </a:pathLst>
            </a:custGeom>
            <a:solidFill>
              <a:srgbClr val="33727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893068" cy="597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04382" y="5837616"/>
            <a:ext cx="8288173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Account Information Overview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006703" y="8065681"/>
            <a:ext cx="7187744" cy="2125680"/>
            <a:chOff x="0" y="0"/>
            <a:chExt cx="1893068" cy="5598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93069" cy="559850"/>
            </a:xfrm>
            <a:custGeom>
              <a:avLst/>
              <a:gdLst/>
              <a:ahLst/>
              <a:cxnLst/>
              <a:rect l="l" t="t" r="r" b="b"/>
              <a:pathLst>
                <a:path w="1893069" h="559850">
                  <a:moveTo>
                    <a:pt x="0" y="0"/>
                  </a:moveTo>
                  <a:lnTo>
                    <a:pt x="1893069" y="0"/>
                  </a:lnTo>
                  <a:lnTo>
                    <a:pt x="1893069" y="559850"/>
                  </a:lnTo>
                  <a:lnTo>
                    <a:pt x="0" y="559850"/>
                  </a:lnTo>
                  <a:close/>
                </a:path>
              </a:pathLst>
            </a:custGeom>
            <a:solidFill>
              <a:srgbClr val="33727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893068" cy="597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006703" y="8199031"/>
            <a:ext cx="7187744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Transaction Behavior and correlation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465442">
            <a:off x="15105791" y="2458225"/>
            <a:ext cx="2013817" cy="2206373"/>
          </a:xfrm>
          <a:custGeom>
            <a:avLst/>
            <a:gdLst/>
            <a:ahLst/>
            <a:cxnLst/>
            <a:rect l="l" t="t" r="r" b="b"/>
            <a:pathLst>
              <a:path w="2013817" h="2206373">
                <a:moveTo>
                  <a:pt x="0" y="0"/>
                </a:moveTo>
                <a:lnTo>
                  <a:pt x="2013817" y="0"/>
                </a:lnTo>
                <a:lnTo>
                  <a:pt x="2013817" y="2206373"/>
                </a:lnTo>
                <a:lnTo>
                  <a:pt x="0" y="22063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34072" y="-1475968"/>
            <a:ext cx="3808435" cy="4114800"/>
          </a:xfrm>
          <a:custGeom>
            <a:avLst/>
            <a:gdLst/>
            <a:ahLst/>
            <a:cxnLst/>
            <a:rect l="l" t="t" r="r" b="b"/>
            <a:pathLst>
              <a:path w="3808435" h="4114800">
                <a:moveTo>
                  <a:pt x="0" y="0"/>
                </a:moveTo>
                <a:lnTo>
                  <a:pt x="3808435" y="0"/>
                </a:lnTo>
                <a:lnTo>
                  <a:pt x="38084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825094" y="8627655"/>
            <a:ext cx="3434206" cy="630645"/>
          </a:xfrm>
          <a:custGeom>
            <a:avLst/>
            <a:gdLst/>
            <a:ahLst/>
            <a:cxnLst/>
            <a:rect l="l" t="t" r="r" b="b"/>
            <a:pathLst>
              <a:path w="3434206" h="630645">
                <a:moveTo>
                  <a:pt x="0" y="0"/>
                </a:moveTo>
                <a:lnTo>
                  <a:pt x="3434206" y="0"/>
                </a:lnTo>
                <a:lnTo>
                  <a:pt x="3434206" y="630645"/>
                </a:lnTo>
                <a:lnTo>
                  <a:pt x="0" y="6306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37417">
            <a:off x="1699513" y="6606455"/>
            <a:ext cx="3549699" cy="2562238"/>
          </a:xfrm>
          <a:custGeom>
            <a:avLst/>
            <a:gdLst/>
            <a:ahLst/>
            <a:cxnLst/>
            <a:rect l="l" t="t" r="r" b="b"/>
            <a:pathLst>
              <a:path w="3549699" h="2562238">
                <a:moveTo>
                  <a:pt x="0" y="0"/>
                </a:moveTo>
                <a:lnTo>
                  <a:pt x="3549700" y="0"/>
                </a:lnTo>
                <a:lnTo>
                  <a:pt x="3549700" y="2562237"/>
                </a:lnTo>
                <a:lnTo>
                  <a:pt x="0" y="25622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714689" y="4188778"/>
            <a:ext cx="12858622" cy="322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General Demographics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92202" y="2610526"/>
            <a:ext cx="7730260" cy="5065947"/>
          </a:xfrm>
          <a:custGeom>
            <a:avLst/>
            <a:gdLst/>
            <a:ahLst/>
            <a:cxnLst/>
            <a:rect l="l" t="t" r="r" b="b"/>
            <a:pathLst>
              <a:path w="7730260" h="5065947">
                <a:moveTo>
                  <a:pt x="0" y="0"/>
                </a:moveTo>
                <a:lnTo>
                  <a:pt x="7730260" y="0"/>
                </a:lnTo>
                <a:lnTo>
                  <a:pt x="7730260" y="5065948"/>
                </a:lnTo>
                <a:lnTo>
                  <a:pt x="0" y="50659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654663" y="2563053"/>
            <a:ext cx="7856028" cy="5160894"/>
          </a:xfrm>
          <a:custGeom>
            <a:avLst/>
            <a:gdLst/>
            <a:ahLst/>
            <a:cxnLst/>
            <a:rect l="l" t="t" r="r" b="b"/>
            <a:pathLst>
              <a:path w="7856028" h="5160894">
                <a:moveTo>
                  <a:pt x="0" y="0"/>
                </a:moveTo>
                <a:lnTo>
                  <a:pt x="7856028" y="0"/>
                </a:lnTo>
                <a:lnTo>
                  <a:pt x="7856028" y="5160894"/>
                </a:lnTo>
                <a:lnTo>
                  <a:pt x="0" y="51608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364247" y="-78451"/>
            <a:ext cx="15737084" cy="12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General Demographics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0E0F6-5BDC-124E-86F3-7B3F0EDEA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EA4B9A6-F0E6-DEBA-8FF2-168A423E7E32}"/>
              </a:ext>
            </a:extLst>
          </p:cNvPr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3AF4B20-F351-3E85-E472-0047574A7B7A}"/>
              </a:ext>
            </a:extLst>
          </p:cNvPr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6895C49-9C3E-24E5-CB8E-AF99224E16F3}"/>
              </a:ext>
            </a:extLst>
          </p:cNvPr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07653EF-A27E-1494-00CB-F3852DE2F9B6}"/>
              </a:ext>
            </a:extLst>
          </p:cNvPr>
          <p:cNvSpPr txBox="1"/>
          <p:nvPr/>
        </p:nvSpPr>
        <p:spPr>
          <a:xfrm>
            <a:off x="3364247" y="-78451"/>
            <a:ext cx="15737084" cy="12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General Demographics Analysis</a:t>
            </a:r>
          </a:p>
        </p:txBody>
      </p:sp>
      <p:pic>
        <p:nvPicPr>
          <p:cNvPr id="9" name="Picture 8" descr="A blue and orange pie chart&#10;&#10;AI-generated content may be incorrect.">
            <a:extLst>
              <a:ext uri="{FF2B5EF4-FFF2-40B4-BE49-F238E27FC236}">
                <a16:creationId xmlns:a16="http://schemas.microsoft.com/office/drawing/2014/main" id="{A95FDE12-28F5-0C4E-20E7-E768108AD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3454067"/>
            <a:ext cx="6501636" cy="4271148"/>
          </a:xfrm>
          <a:prstGeom prst="rect">
            <a:avLst/>
          </a:prstGeom>
        </p:spPr>
      </p:pic>
      <p:pic>
        <p:nvPicPr>
          <p:cNvPr id="11" name="Picture 10" descr="A blue circle with orange and green text&#10;&#10;AI-generated content may be incorrect.">
            <a:extLst>
              <a:ext uri="{FF2B5EF4-FFF2-40B4-BE49-F238E27FC236}">
                <a16:creationId xmlns:a16="http://schemas.microsoft.com/office/drawing/2014/main" id="{ABE5FABC-22E2-5BA1-861B-C53823C6B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54067"/>
            <a:ext cx="6517455" cy="42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5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099932" y="-1172339"/>
            <a:ext cx="6257264" cy="3629213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33991" y="6870677"/>
            <a:ext cx="2977619" cy="4114800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493371" y="2852999"/>
            <a:ext cx="11301259" cy="5834275"/>
          </a:xfrm>
          <a:custGeom>
            <a:avLst/>
            <a:gdLst/>
            <a:ahLst/>
            <a:cxnLst/>
            <a:rect l="l" t="t" r="r" b="b"/>
            <a:pathLst>
              <a:path w="11301259" h="5834275">
                <a:moveTo>
                  <a:pt x="0" y="0"/>
                </a:moveTo>
                <a:lnTo>
                  <a:pt x="11301258" y="0"/>
                </a:lnTo>
                <a:lnTo>
                  <a:pt x="11301258" y="5834275"/>
                </a:lnTo>
                <a:lnTo>
                  <a:pt x="0" y="58342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364247" y="-78451"/>
            <a:ext cx="15737084" cy="12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337271"/>
                </a:solidFill>
                <a:latin typeface="AC Diary Girl"/>
                <a:ea typeface="AC Diary Girl"/>
                <a:cs typeface="AC Diary Girl"/>
                <a:sym typeface="AC Diary Girl"/>
              </a:rPr>
              <a:t>General Demographics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855</TotalTime>
  <Words>977</Words>
  <Application>Microsoft Office PowerPoint</Application>
  <PresentationFormat>Custom</PresentationFormat>
  <Paragraphs>140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AC Diary Girl</vt:lpstr>
      <vt:lpstr>Wingdings 3</vt:lpstr>
      <vt:lpstr>Nunito</vt:lpstr>
      <vt:lpstr>Aptos</vt:lpstr>
      <vt:lpstr>Trebuchet MS</vt:lpstr>
      <vt:lpstr>Nunito Bold</vt:lpstr>
      <vt:lpstr>Arial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cp:lastModifiedBy>Diaa Refat</cp:lastModifiedBy>
  <cp:revision>3</cp:revision>
  <dcterms:created xsi:type="dcterms:W3CDTF">2006-08-16T00:00:00Z</dcterms:created>
  <dcterms:modified xsi:type="dcterms:W3CDTF">2025-10-03T09:05:09Z</dcterms:modified>
  <dc:identifier>DAG0p8VRFSA</dc:identifier>
</cp:coreProperties>
</file>