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89" r:id="rId5"/>
    <p:sldId id="286" r:id="rId6"/>
    <p:sldId id="292" r:id="rId7"/>
    <p:sldId id="270" r:id="rId8"/>
    <p:sldId id="293" r:id="rId9"/>
    <p:sldId id="294" r:id="rId10"/>
    <p:sldId id="295" r:id="rId11"/>
    <p:sldId id="296"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5" d="100"/>
          <a:sy n="65" d="100"/>
        </p:scale>
        <p:origin x="1014" y="7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10/2/2024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10/2/2024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89353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91231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41462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79473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10729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91672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10/2/2024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10/2/2024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10/2/2024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10/2/2024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10/2/2024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10/2/2024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10/2/2024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10/2/2024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10/2/2024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10/2/2024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10/2/2024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jp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hyperlink" Target="mailto:mohamedmagdymohameddiab@gmail.com"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1522730" y="1393714"/>
            <a:ext cx="9144000" cy="2486247"/>
          </a:xfrm>
        </p:spPr>
        <p:txBody>
          <a:bodyPr>
            <a:normAutofit/>
          </a:bodyPr>
          <a:lstStyle/>
          <a:p>
            <a:pPr>
              <a:lnSpc>
                <a:spcPct val="125000"/>
              </a:lnSpc>
            </a:pPr>
            <a:r>
              <a:rPr lang="en-US" sz="4000" dirty="0"/>
              <a:t>Efficient Data Stream Anomaly Detection</a:t>
            </a:r>
            <a:endParaRPr lang="en-US" sz="5000" dirty="0">
              <a:solidFill>
                <a:schemeClr val="bg1"/>
              </a:solidFill>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3189439" y="4198772"/>
            <a:ext cx="5810581" cy="882001"/>
          </a:xfrm>
          <a:solidFill>
            <a:schemeClr val="accent2">
              <a:alpha val="90000"/>
            </a:schemeClr>
          </a:solidFill>
        </p:spPr>
        <p:txBody>
          <a:bodyPr anchor="ctr" anchorCtr="0">
            <a:normAutofit/>
          </a:bodyPr>
          <a:lstStyle/>
          <a:p>
            <a:r>
              <a:rPr lang="en-US" sz="2500" b="1" i="1" spc="65" dirty="0">
                <a:solidFill>
                  <a:schemeClr val="accent1"/>
                </a:solidFill>
                <a:cs typeface="Arial"/>
              </a:rPr>
              <a:t>Engineer</a:t>
            </a:r>
            <a:r>
              <a:rPr lang="ar-EG" sz="2500" b="1" i="1" spc="65" dirty="0">
                <a:solidFill>
                  <a:schemeClr val="accent1"/>
                </a:solidFill>
                <a:cs typeface="Arial"/>
              </a:rPr>
              <a:t>: </a:t>
            </a:r>
            <a:r>
              <a:rPr lang="en-US" sz="2500" b="1" i="1" spc="65" dirty="0">
                <a:solidFill>
                  <a:schemeClr val="accent1"/>
                </a:solidFill>
                <a:cs typeface="Arial"/>
              </a:rPr>
              <a:t>Mohamed Magdy Diab</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37243"/>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9135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647318" y="2106811"/>
            <a:ext cx="5165558" cy="833856"/>
          </a:xfrm>
        </p:spPr>
        <p:txBody>
          <a:bodyPr/>
          <a:lstStyle/>
          <a:p>
            <a:r>
              <a:rPr lang="en-US" dirty="0">
                <a:solidFill>
                  <a:schemeClr val="bg1">
                    <a:lumMod val="95000"/>
                  </a:schemeClr>
                </a:solidFill>
              </a:rPr>
              <a:t>Project Objective</a:t>
            </a: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991350" y="2940667"/>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861190" cy="1603375"/>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3600" dirty="0">
                <a:solidFill>
                  <a:schemeClr val="bg1">
                    <a:lumMod val="95000"/>
                  </a:schemeClr>
                </a:solidFill>
                <a:latin typeface="Aharoni" panose="02010803020104030203" pitchFamily="2" charset="-79"/>
                <a:cs typeface="Aharoni" panose="02010803020104030203" pitchFamily="2" charset="-79"/>
              </a:rPr>
              <a:t>The primary goal of this project is to implement a real-time anomaly detection algorithm to identify unusual patterns in a continuous data stream. </a:t>
            </a:r>
            <a:endParaRPr lang="en-US" sz="1800" i="1" spc="-25" dirty="0">
              <a:solidFill>
                <a:schemeClr val="bg1">
                  <a:lumMod val="9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normAutofit/>
          </a:bodyPr>
          <a:lstStyle/>
          <a:p>
            <a:r>
              <a:rPr lang="en-US" sz="4400" dirty="0">
                <a:solidFill>
                  <a:schemeClr val="bg1"/>
                </a:solidFill>
              </a:rPr>
              <a:t>The focus is on:</a:t>
            </a:r>
            <a:endParaRPr lang="en-US" sz="4400"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400412399"/>
              </p:ext>
            </p:extLst>
          </p:nvPr>
        </p:nvGraphicFramePr>
        <p:xfrm>
          <a:off x="233776" y="2041562"/>
          <a:ext cx="11223002" cy="2013646"/>
        </p:xfrm>
        <a:graphic>
          <a:graphicData uri="http://schemas.openxmlformats.org/drawingml/2006/table">
            <a:tbl>
              <a:tblPr firstRow="1" bandRow="1">
                <a:tableStyleId>{5C22544A-7EE6-4342-B048-85BDC9FD1C3A}</a:tableStyleId>
              </a:tblPr>
              <a:tblGrid>
                <a:gridCol w="2805748">
                  <a:extLst>
                    <a:ext uri="{9D8B030D-6E8A-4147-A177-3AD203B41FA5}">
                      <a16:colId xmlns:a16="http://schemas.microsoft.com/office/drawing/2014/main" val="3572385518"/>
                    </a:ext>
                  </a:extLst>
                </a:gridCol>
                <a:gridCol w="2805748">
                  <a:extLst>
                    <a:ext uri="{9D8B030D-6E8A-4147-A177-3AD203B41FA5}">
                      <a16:colId xmlns:a16="http://schemas.microsoft.com/office/drawing/2014/main" val="1440817424"/>
                    </a:ext>
                  </a:extLst>
                </a:gridCol>
                <a:gridCol w="2805753">
                  <a:extLst>
                    <a:ext uri="{9D8B030D-6E8A-4147-A177-3AD203B41FA5}">
                      <a16:colId xmlns:a16="http://schemas.microsoft.com/office/drawing/2014/main" val="1835666774"/>
                    </a:ext>
                  </a:extLst>
                </a:gridCol>
                <a:gridCol w="2805753">
                  <a:extLst>
                    <a:ext uri="{9D8B030D-6E8A-4147-A177-3AD203B41FA5}">
                      <a16:colId xmlns:a16="http://schemas.microsoft.com/office/drawing/2014/main" val="1992861164"/>
                    </a:ext>
                  </a:extLst>
                </a:gridCol>
              </a:tblGrid>
              <a:tr h="717606">
                <a:tc>
                  <a:txBody>
                    <a:bodyPr/>
                    <a:lstStyle/>
                    <a:p>
                      <a:pPr algn="ctr"/>
                      <a:r>
                        <a:rPr lang="en-US" sz="4000" b="1" dirty="0">
                          <a:solidFill>
                            <a:schemeClr val="accent1"/>
                          </a:solidFill>
                          <a:latin typeface="Bell MT" panose="02020503060305020303" pitchFamily="18" charset="0"/>
                        </a:rPr>
                        <a:t>Frist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chemeClr val="accent1"/>
                          </a:solidFill>
                          <a:latin typeface="Bell MT" panose="02020503060305020303" pitchFamily="18" charset="0"/>
                        </a:rPr>
                        <a:t>Second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chemeClr val="accent1"/>
                          </a:solidFill>
                          <a:latin typeface="Bell MT" panose="02020503060305020303" pitchFamily="18" charset="0"/>
                        </a:rPr>
                        <a:t>Third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1" dirty="0">
                          <a:solidFill>
                            <a:schemeClr val="accent1"/>
                          </a:solidFill>
                          <a:latin typeface="Bell MT" panose="02020503060305020303" pitchFamily="18" charset="0"/>
                        </a:rPr>
                        <a:t>Fourth</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2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ar-EG" sz="2000" b="1" dirty="0">
                          <a:solidFill>
                            <a:schemeClr val="bg1">
                              <a:lumMod val="95000"/>
                            </a:schemeClr>
                          </a:solidFill>
                          <a:latin typeface="Aharoni" panose="02010803020104030203" pitchFamily="2" charset="-79"/>
                        </a:rPr>
                      </a:br>
                      <a:r>
                        <a:rPr lang="en-US" sz="2000" b="1" dirty="0">
                          <a:solidFill>
                            <a:schemeClr val="bg1">
                              <a:lumMod val="95000"/>
                            </a:schemeClr>
                          </a:solidFill>
                          <a:latin typeface="Aharoni" panose="02010803020104030203" pitchFamily="2" charset="-79"/>
                          <a:cs typeface="Aharoni" panose="02010803020104030203" pitchFamily="2" charset="-79"/>
                        </a:rPr>
                        <a:t>Algorithm Selection</a:t>
                      </a:r>
                      <a:endParaRPr kumimoji="0" lang="en-US" sz="2000" b="1" i="1" u="none" strike="noStrike" kern="1200" cap="none" spc="-25" normalizeH="0" baseline="0" noProof="0" dirty="0">
                        <a:ln>
                          <a:noFill/>
                        </a:ln>
                        <a:solidFill>
                          <a:schemeClr val="bg1">
                            <a:lumMod val="95000"/>
                          </a:schemeClr>
                        </a:solidFill>
                        <a:effectLst/>
                        <a:uLnTx/>
                        <a:uFillTx/>
                        <a:latin typeface="Aharoni" panose="02010803020104030203" pitchFamily="2" charset="-79"/>
                        <a:ea typeface="+mn-ea"/>
                        <a:cs typeface="Aharoni" panose="02010803020104030203" pitchFamily="2" charset="-79"/>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ar-EG" sz="20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mn-cs"/>
                        </a:rPr>
                      </a:br>
                      <a:r>
                        <a:rPr kumimoji="0" lang="en-US" sz="20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rPr>
                        <a:t>Real-Time Detection</a:t>
                      </a:r>
                      <a:endParaRPr kumimoji="0" lang="en-US" sz="2000" b="1" i="1" u="none" strike="noStrike" kern="1200" cap="none" spc="-25"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ar-EG" sz="20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rPr>
                      </a:br>
                      <a:r>
                        <a:rPr kumimoji="0" lang="en-US" sz="20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rPr>
                        <a:t>Visualization</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ar-EG" sz="18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rPr>
                      </a:br>
                      <a:r>
                        <a:rPr kumimoji="0" lang="en-US" sz="1800" b="1" i="0" u="none" strike="noStrike" kern="1200" cap="none" spc="0" normalizeH="0" baseline="0" noProof="0" dirty="0">
                          <a:ln>
                            <a:noFill/>
                          </a:ln>
                          <a:solidFill>
                            <a:prstClr val="white">
                              <a:lumMod val="95000"/>
                            </a:prstClr>
                          </a:solidFill>
                          <a:effectLst/>
                          <a:uLnTx/>
                          <a:uFillTx/>
                          <a:latin typeface="Aharoni" panose="02010803020104030203" pitchFamily="2" charset="-79"/>
                          <a:ea typeface="+mn-ea"/>
                          <a:cs typeface="Aharoni" panose="02010803020104030203" pitchFamily="2" charset="-79"/>
                        </a:rPr>
                        <a:t>Optimization for Speed and Efficiency</a:t>
                      </a:r>
                      <a:endParaRPr lang="en-US" sz="1800" i="1" kern="1200" spc="-25"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a:cxnSpLocks/>
          </p:cNvCxnSpPr>
          <p:nvPr/>
        </p:nvCxnSpPr>
        <p:spPr>
          <a:xfrm>
            <a:off x="5845278" y="405520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1554E6-FFC7-4D10-8E15-D72915B89452}"/>
              </a:ext>
            </a:extLst>
          </p:cNvPr>
          <p:cNvSpPr/>
          <p:nvPr/>
        </p:nvSpPr>
        <p:spPr>
          <a:xfrm>
            <a:off x="4333184" y="4451208"/>
            <a:ext cx="3024187"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spTree>
    <p:extLst>
      <p:ext uri="{BB962C8B-B14F-4D97-AF65-F5344CB8AC3E}">
        <p14:creationId xmlns:p14="http://schemas.microsoft.com/office/powerpoint/2010/main" val="21653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b="1"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Methodology and Algorithm</a:t>
            </a:r>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337076" y="1702825"/>
            <a:ext cx="10358395" cy="1726175"/>
          </a:xfrm>
        </p:spPr>
        <p:txBody>
          <a:bodyPr>
            <a:noAutofit/>
          </a:bodyPr>
          <a:lstStyle/>
          <a:p>
            <a:pPr marL="12700">
              <a:lnSpc>
                <a:spcPct val="120000"/>
              </a:lnSpc>
              <a:spcBef>
                <a:spcPts val="100"/>
              </a:spcBef>
            </a:pPr>
            <a:r>
              <a:rPr lang="en-US" sz="2400" b="1" dirty="0">
                <a:solidFill>
                  <a:schemeClr val="bg1"/>
                </a:solidFill>
              </a:rPr>
              <a:t>We employ the Isolation Forest algorithm, which isolates observations by randomly selecting features and split values. The fewer splits required to isolate a point, the more likely it is an anomaly.</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838200" y="1679575"/>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flipV="1">
            <a:off x="929704" y="1293403"/>
            <a:ext cx="530886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7" name="Picture Placeholder 35" descr="Check icon">
            <a:extLst>
              <a:ext uri="{FF2B5EF4-FFF2-40B4-BE49-F238E27FC236}">
                <a16:creationId xmlns:a16="http://schemas.microsoft.com/office/drawing/2014/main" id="{AC6E683E-9957-6AE7-B84B-95E509C8E9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838200" y="4314426"/>
            <a:ext cx="576000" cy="576000"/>
          </a:xfrm>
          <a:prstGeom prst="rect">
            <a:avLst/>
          </a:prstGeom>
        </p:spPr>
      </p:pic>
      <p:sp>
        <p:nvSpPr>
          <p:cNvPr id="39" name="Content Placeholder 6">
            <a:extLst>
              <a:ext uri="{FF2B5EF4-FFF2-40B4-BE49-F238E27FC236}">
                <a16:creationId xmlns:a16="http://schemas.microsoft.com/office/drawing/2014/main" id="{C1A08B2E-FA93-ED9C-757C-F2B4F459058A}"/>
              </a:ext>
            </a:extLst>
          </p:cNvPr>
          <p:cNvSpPr txBox="1">
            <a:spLocks/>
          </p:cNvSpPr>
          <p:nvPr/>
        </p:nvSpPr>
        <p:spPr bwMode="white">
          <a:xfrm>
            <a:off x="1414200" y="4354893"/>
            <a:ext cx="10358395" cy="1726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2400" b="1" dirty="0">
                <a:solidFill>
                  <a:schemeClr val="bg1"/>
                </a:solidFill>
              </a:rPr>
              <a:t>For real-time detection, a sliding window technique is implemented, allowing for dynamic anomaly detection as data is streamed.</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spTree>
    <p:extLst>
      <p:ext uri="{BB962C8B-B14F-4D97-AF65-F5344CB8AC3E}">
        <p14:creationId xmlns:p14="http://schemas.microsoft.com/office/powerpoint/2010/main" val="336603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b="1"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Methodology Visualization</a:t>
            </a:r>
            <a:endParaRPr lang="en-US" dirty="0"/>
          </a:p>
        </p:txBody>
      </p:sp>
      <p:sp>
        <p:nvSpPr>
          <p:cNvPr id="24" name="object 5" descr="Beige rectangle">
            <a:extLst>
              <a:ext uri="{FF2B5EF4-FFF2-40B4-BE49-F238E27FC236}">
                <a16:creationId xmlns:a16="http://schemas.microsoft.com/office/drawing/2014/main" id="{73ED10AC-D04B-401B-A6A1-6069912D1664}"/>
              </a:ext>
            </a:extLst>
          </p:cNvPr>
          <p:cNvSpPr/>
          <p:nvPr/>
        </p:nvSpPr>
        <p:spPr bwMode="ltGray">
          <a:xfrm flipV="1">
            <a:off x="929704" y="1293403"/>
            <a:ext cx="530886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7" name="Picture Placeholder 35" descr="Check icon">
            <a:extLst>
              <a:ext uri="{FF2B5EF4-FFF2-40B4-BE49-F238E27FC236}">
                <a16:creationId xmlns:a16="http://schemas.microsoft.com/office/drawing/2014/main" id="{AC6E683E-9957-6AE7-B84B-95E509C8E9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815628" y="4990449"/>
            <a:ext cx="576000" cy="576000"/>
          </a:xfrm>
          <a:prstGeom prst="rect">
            <a:avLst/>
          </a:prstGeom>
        </p:spPr>
      </p:pic>
      <p:sp>
        <p:nvSpPr>
          <p:cNvPr id="39" name="Content Placeholder 6">
            <a:extLst>
              <a:ext uri="{FF2B5EF4-FFF2-40B4-BE49-F238E27FC236}">
                <a16:creationId xmlns:a16="http://schemas.microsoft.com/office/drawing/2014/main" id="{C1A08B2E-FA93-ED9C-757C-F2B4F459058A}"/>
              </a:ext>
            </a:extLst>
          </p:cNvPr>
          <p:cNvSpPr txBox="1">
            <a:spLocks/>
          </p:cNvSpPr>
          <p:nvPr/>
        </p:nvSpPr>
        <p:spPr bwMode="white">
          <a:xfrm>
            <a:off x="1289007" y="4963656"/>
            <a:ext cx="10358395" cy="89327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2000" b="1" dirty="0">
                <a:solidFill>
                  <a:schemeClr val="bg1"/>
                </a:solidFill>
              </a:rPr>
              <a:t>This graph illustrates the simulated data stream. The normal data is represented in blue, while anomalies are shown in red. The algorithm dynamically adjusts and isolates these anomalies based on deviation patterns.</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9" name="Picture 8" descr="data_stream_anomalies_methodology.png">
            <a:extLst>
              <a:ext uri="{FF2B5EF4-FFF2-40B4-BE49-F238E27FC236}">
                <a16:creationId xmlns:a16="http://schemas.microsoft.com/office/drawing/2014/main" id="{1DD06146-406E-BD95-902A-BF4FB894374C}"/>
              </a:ext>
            </a:extLst>
          </p:cNvPr>
          <p:cNvPicPr>
            <a:picLocks noChangeAspect="1"/>
          </p:cNvPicPr>
          <p:nvPr/>
        </p:nvPicPr>
        <p:blipFill>
          <a:blip r:embed="rId5"/>
          <a:stretch>
            <a:fillRect/>
          </a:stretch>
        </p:blipFill>
        <p:spPr>
          <a:xfrm>
            <a:off x="1103628" y="1573191"/>
            <a:ext cx="9478746" cy="3062429"/>
          </a:xfrm>
          <a:prstGeom prst="rect">
            <a:avLst/>
          </a:prstGeom>
        </p:spPr>
      </p:pic>
    </p:spTree>
    <p:extLst>
      <p:ext uri="{BB962C8B-B14F-4D97-AF65-F5344CB8AC3E}">
        <p14:creationId xmlns:p14="http://schemas.microsoft.com/office/powerpoint/2010/main" val="165715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b="1"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Results</a:t>
            </a:r>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203842" y="2817728"/>
            <a:ext cx="10358395" cy="1726175"/>
          </a:xfrm>
        </p:spPr>
        <p:txBody>
          <a:bodyPr>
            <a:noAutofit/>
          </a:bodyPr>
          <a:lstStyle/>
          <a:p>
            <a:pPr marL="12700">
              <a:lnSpc>
                <a:spcPct val="120000"/>
              </a:lnSpc>
              <a:spcBef>
                <a:spcPts val="100"/>
              </a:spcBef>
            </a:pPr>
            <a:r>
              <a:rPr lang="en-US" sz="2400" b="1" dirty="0">
                <a:solidFill>
                  <a:schemeClr val="bg1"/>
                </a:solidFill>
              </a:rPr>
              <a:t>The Isolation Forest algorithm successfully identified anomalies in the data stream. Detected anomalies are shown in red. This method is effective for real-time monitoring and anomaly detection in streaming data applications.</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530028" y="2817728"/>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4" y="1339121"/>
            <a:ext cx="1621767" cy="10622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70061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b="1"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Results Visualization</a:t>
            </a:r>
            <a:endParaRPr lang="en-US" dirty="0"/>
          </a:p>
        </p:txBody>
      </p:sp>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4" y="1339120"/>
            <a:ext cx="3834025" cy="12096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0" name="Picture 9" descr="anomaly_detection_results_professional.png">
            <a:extLst>
              <a:ext uri="{FF2B5EF4-FFF2-40B4-BE49-F238E27FC236}">
                <a16:creationId xmlns:a16="http://schemas.microsoft.com/office/drawing/2014/main" id="{576290DF-54DF-8A42-35A9-3D86A67E160F}"/>
              </a:ext>
            </a:extLst>
          </p:cNvPr>
          <p:cNvPicPr>
            <a:picLocks noChangeAspect="1"/>
          </p:cNvPicPr>
          <p:nvPr/>
        </p:nvPicPr>
        <p:blipFill>
          <a:blip r:embed="rId4"/>
          <a:stretch>
            <a:fillRect/>
          </a:stretch>
        </p:blipFill>
        <p:spPr>
          <a:xfrm>
            <a:off x="567306" y="1924665"/>
            <a:ext cx="10515600" cy="4117502"/>
          </a:xfrm>
          <a:prstGeom prst="rect">
            <a:avLst/>
          </a:prstGeom>
        </p:spPr>
      </p:pic>
    </p:spTree>
    <p:extLst>
      <p:ext uri="{BB962C8B-B14F-4D97-AF65-F5344CB8AC3E}">
        <p14:creationId xmlns:p14="http://schemas.microsoft.com/office/powerpoint/2010/main" val="97414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b="1"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a:solidFill>
                  <a:schemeClr val="bg1"/>
                </a:solidFill>
              </a:rPr>
              <a:t>Conclusion and Future Work</a:t>
            </a:r>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337076" y="1702825"/>
            <a:ext cx="10358395" cy="1726175"/>
          </a:xfrm>
        </p:spPr>
        <p:txBody>
          <a:bodyPr>
            <a:noAutofit/>
          </a:bodyPr>
          <a:lstStyle/>
          <a:p>
            <a:pPr marL="12700">
              <a:lnSpc>
                <a:spcPct val="120000"/>
              </a:lnSpc>
              <a:spcBef>
                <a:spcPts val="100"/>
              </a:spcBef>
            </a:pPr>
            <a:r>
              <a:rPr lang="en-US" sz="2400" b="1" dirty="0">
                <a:solidFill>
                  <a:schemeClr val="bg1"/>
                </a:solidFill>
              </a:rPr>
              <a:t>The project successfully demonstrated a real-time anomaly detection model using the Isolation Forest algorithm. Future work includes:</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838200" y="1679575"/>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flipV="1">
            <a:off x="929704" y="1293402"/>
            <a:ext cx="5633328" cy="59243"/>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7" name="Picture Placeholder 35" descr="Check icon">
            <a:extLst>
              <a:ext uri="{FF2B5EF4-FFF2-40B4-BE49-F238E27FC236}">
                <a16:creationId xmlns:a16="http://schemas.microsoft.com/office/drawing/2014/main" id="{AC6E683E-9957-6AE7-B84B-95E509C8E9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1932936" y="3179929"/>
            <a:ext cx="576000" cy="576000"/>
          </a:xfrm>
          <a:prstGeom prst="rect">
            <a:avLst/>
          </a:prstGeom>
        </p:spPr>
      </p:pic>
      <p:sp>
        <p:nvSpPr>
          <p:cNvPr id="39" name="Content Placeholder 6">
            <a:extLst>
              <a:ext uri="{FF2B5EF4-FFF2-40B4-BE49-F238E27FC236}">
                <a16:creationId xmlns:a16="http://schemas.microsoft.com/office/drawing/2014/main" id="{C1A08B2E-FA93-ED9C-757C-F2B4F459058A}"/>
              </a:ext>
            </a:extLst>
          </p:cNvPr>
          <p:cNvSpPr txBox="1">
            <a:spLocks/>
          </p:cNvSpPr>
          <p:nvPr/>
        </p:nvSpPr>
        <p:spPr bwMode="white">
          <a:xfrm>
            <a:off x="2538793" y="3164251"/>
            <a:ext cx="8526213" cy="10980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2400" b="1" dirty="0">
                <a:solidFill>
                  <a:schemeClr val="bg1"/>
                </a:solidFill>
              </a:rPr>
              <a:t>Implementing adaptive learning techniques for concept drift.</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3" name="Picture Placeholder 35" descr="Check icon">
            <a:extLst>
              <a:ext uri="{FF2B5EF4-FFF2-40B4-BE49-F238E27FC236}">
                <a16:creationId xmlns:a16="http://schemas.microsoft.com/office/drawing/2014/main" id="{FAFFE9B4-3187-AB19-48B8-C15C2D14ED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1932936" y="4259016"/>
            <a:ext cx="576000" cy="576000"/>
          </a:xfrm>
          <a:prstGeom prst="rect">
            <a:avLst/>
          </a:prstGeom>
        </p:spPr>
      </p:pic>
      <p:sp>
        <p:nvSpPr>
          <p:cNvPr id="4" name="Content Placeholder 6">
            <a:extLst>
              <a:ext uri="{FF2B5EF4-FFF2-40B4-BE49-F238E27FC236}">
                <a16:creationId xmlns:a16="http://schemas.microsoft.com/office/drawing/2014/main" id="{5A7015E7-B8D7-7249-6C6A-F74188DEAAED}"/>
              </a:ext>
            </a:extLst>
          </p:cNvPr>
          <p:cNvSpPr txBox="1">
            <a:spLocks/>
          </p:cNvSpPr>
          <p:nvPr/>
        </p:nvSpPr>
        <p:spPr bwMode="white">
          <a:xfrm>
            <a:off x="2508936" y="4262284"/>
            <a:ext cx="8526213" cy="10980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2400" b="1" dirty="0">
                <a:solidFill>
                  <a:schemeClr val="bg1"/>
                </a:solidFill>
              </a:rPr>
              <a:t>Scaling up for larger data streams.</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5" name="Picture Placeholder 35" descr="Check icon">
            <a:extLst>
              <a:ext uri="{FF2B5EF4-FFF2-40B4-BE49-F238E27FC236}">
                <a16:creationId xmlns:a16="http://schemas.microsoft.com/office/drawing/2014/main" id="{86E2489F-B553-FF48-FFD2-7E01AC6C79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1964143" y="5233033"/>
            <a:ext cx="576000" cy="576000"/>
          </a:xfrm>
          <a:prstGeom prst="rect">
            <a:avLst/>
          </a:prstGeom>
        </p:spPr>
      </p:pic>
      <p:sp>
        <p:nvSpPr>
          <p:cNvPr id="8" name="Content Placeholder 6">
            <a:extLst>
              <a:ext uri="{FF2B5EF4-FFF2-40B4-BE49-F238E27FC236}">
                <a16:creationId xmlns:a16="http://schemas.microsoft.com/office/drawing/2014/main" id="{FD89C7D8-7AB4-03E1-ADA6-7D99A43DF8FD}"/>
              </a:ext>
            </a:extLst>
          </p:cNvPr>
          <p:cNvSpPr txBox="1">
            <a:spLocks/>
          </p:cNvSpPr>
          <p:nvPr/>
        </p:nvSpPr>
        <p:spPr bwMode="white">
          <a:xfrm>
            <a:off x="2524540" y="5290809"/>
            <a:ext cx="8526213" cy="8183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2400" b="1" dirty="0">
                <a:solidFill>
                  <a:schemeClr val="bg1"/>
                </a:solidFill>
              </a:rPr>
              <a:t>Incorporating more advanced visualization techniques.</a:t>
            </a:r>
          </a:p>
          <a:p>
            <a:pPr marR="5080">
              <a:lnSpc>
                <a:spcPct val="100000"/>
              </a:lnSpc>
              <a:spcBef>
                <a:spcPts val="600"/>
              </a:spcBef>
            </a:pPr>
            <a:r>
              <a:rPr lang="en-US" sz="1400" i="1" spc="-15" dirty="0">
                <a:solidFill>
                  <a:schemeClr val="bg2">
                    <a:lumMod val="20000"/>
                    <a:lumOff val="80000"/>
                  </a:schemeClr>
                </a:solidFill>
                <a:cs typeface="Arial"/>
              </a:rPr>
              <a:t> </a:t>
            </a:r>
          </a:p>
          <a:p>
            <a:pPr marR="5080">
              <a:lnSpc>
                <a:spcPct val="120000"/>
              </a:lnSpc>
              <a:spcBef>
                <a:spcPts val="600"/>
              </a:spcBef>
            </a:pPr>
            <a:endParaRPr lang="en-US" sz="1800" i="1" spc="-15" dirty="0">
              <a:solidFill>
                <a:schemeClr val="bg2">
                  <a:lumMod val="20000"/>
                  <a:lumOff val="80000"/>
                </a:schemeClr>
              </a:solidFill>
              <a:cs typeface="Arial"/>
            </a:endParaRPr>
          </a:p>
        </p:txBody>
      </p:sp>
    </p:spTree>
    <p:extLst>
      <p:ext uri="{BB962C8B-B14F-4D97-AF65-F5344CB8AC3E}">
        <p14:creationId xmlns:p14="http://schemas.microsoft.com/office/powerpoint/2010/main" val="165619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0" y="1346536"/>
            <a:ext cx="8613059" cy="47054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Mohamed Magdy Diab</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1">
                    <a:lumMod val="95000"/>
                    <a:alpha val="75000"/>
                  </a:schemeClr>
                </a:solidFill>
                <a:cs typeface="Arial"/>
                <a:hlinkClick r:id="rId4">
                  <a:extLst>
                    <a:ext uri="{A12FA001-AC4F-418D-AE19-62706E023703}">
                      <ahyp:hlinkClr xmlns:ahyp="http://schemas.microsoft.com/office/drawing/2018/hyperlinkcolor" val="tx"/>
                    </a:ext>
                  </a:extLst>
                </a:hlinkClick>
              </a:rPr>
              <a:t>mohamedmagdymohameddiab@gmail.com</a:t>
            </a:r>
            <a:endParaRPr lang="en-US" sz="2500" b="1" i="1" dirty="0">
              <a:solidFill>
                <a:schemeClr val="bg1">
                  <a:lumMod val="95000"/>
                  <a:alpha val="75000"/>
                </a:schemeClr>
              </a:solidFill>
              <a:cs typeface="Arial"/>
            </a:endParaRPr>
          </a:p>
          <a:p>
            <a:pPr marL="0" indent="0">
              <a:lnSpc>
                <a:spcPct val="150000"/>
              </a:lnSpc>
              <a:buFont typeface="Arial" panose="020B0604020202020204" pitchFamily="34" charset="0"/>
              <a:buNone/>
            </a:pPr>
            <a:r>
              <a:rPr lang="en-US" sz="2500" b="1" dirty="0">
                <a:solidFill>
                  <a:schemeClr val="bg1">
                    <a:lumMod val="95000"/>
                    <a:alpha val="50000"/>
                  </a:schemeClr>
                </a:solidFill>
              </a:rPr>
              <a:t>+201024488395</a:t>
            </a:r>
            <a:br>
              <a:rPr lang="en-US" sz="2500" b="1" dirty="0">
                <a:solidFill>
                  <a:schemeClr val="bg1">
                    <a:lumMod val="95000"/>
                    <a:alpha val="50000"/>
                  </a:schemeClr>
                </a:solidFill>
              </a:rPr>
            </a:br>
            <a:r>
              <a:rPr lang="en-US" sz="2500" b="1" dirty="0">
                <a:solidFill>
                  <a:schemeClr val="bg1">
                    <a:lumMod val="95000"/>
                    <a:alpha val="50000"/>
                  </a:schemeClr>
                </a:solidFill>
              </a:rPr>
              <a:t>+201559558806</a:t>
            </a: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endParaRPr lang="en-US" sz="5000" dirty="0"/>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5237" y="3965704"/>
            <a:ext cx="342900" cy="342900"/>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6187" y="4509163"/>
            <a:ext cx="342900" cy="342900"/>
          </a:xfrm>
          <a:prstGeom prst="rect">
            <a:avLst/>
          </a:prstGeom>
        </p:spPr>
      </p:pic>
      <p:pic>
        <p:nvPicPr>
          <p:cNvPr id="3" name="Graphic 2" descr="Phone icon">
            <a:extLst>
              <a:ext uri="{FF2B5EF4-FFF2-40B4-BE49-F238E27FC236}">
                <a16:creationId xmlns:a16="http://schemas.microsoft.com/office/drawing/2014/main" id="{00042FF6-503A-98AD-EFA9-C514216A8A90}"/>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936409" y="5140165"/>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41</TotalTime>
  <Words>278</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Arial </vt:lpstr>
      <vt:lpstr>Bell MT</vt:lpstr>
      <vt:lpstr>Calibri</vt:lpstr>
      <vt:lpstr>Gill Sans MT</vt:lpstr>
      <vt:lpstr>Office Theme</vt:lpstr>
      <vt:lpstr>Efficient Data Stream Anomaly Detection</vt:lpstr>
      <vt:lpstr>Project Objective</vt:lpstr>
      <vt:lpstr>The focus is on:</vt:lpstr>
      <vt:lpstr>Methodology and Algorithm</vt:lpstr>
      <vt:lpstr>Methodology Visualization</vt:lpstr>
      <vt:lpstr>Results</vt:lpstr>
      <vt:lpstr>Results Visualization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Diab</dc:creator>
  <cp:lastModifiedBy>Mohamed Diab</cp:lastModifiedBy>
  <cp:revision>1</cp:revision>
  <dcterms:created xsi:type="dcterms:W3CDTF">2024-10-02T15:36:38Z</dcterms:created>
  <dcterms:modified xsi:type="dcterms:W3CDTF">2024-10-02T16:17:54Z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