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310" r:id="rId4"/>
    <p:sldId id="309" r:id="rId5"/>
    <p:sldId id="311" r:id="rId6"/>
    <p:sldId id="312" r:id="rId7"/>
    <p:sldId id="313" r:id="rId8"/>
    <p:sldId id="314" r:id="rId9"/>
    <p:sldId id="315" r:id="rId10"/>
    <p:sldId id="278" r:id="rId11"/>
  </p:sldIdLst>
  <p:sldSz cx="9144000" cy="5143500" type="screen16x9"/>
  <p:notesSz cx="6858000" cy="9144000"/>
  <p:embeddedFontLst>
    <p:embeddedFont>
      <p:font typeface="Catamaran Thin" panose="020B0604020202020204" charset="0"/>
      <p:regular r:id="rId13"/>
      <p:bold r:id="rId14"/>
    </p:embeddedFont>
    <p:embeddedFont>
      <p:font typeface="Calibri" panose="020F0502020204030204" pitchFamily="34" charset="0"/>
      <p:regular r:id="rId15"/>
      <p:bold r:id="rId16"/>
    </p:embeddedFont>
    <p:embeddedFont>
      <p:font typeface="Catamaran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64" autoAdjust="0"/>
  </p:normalViewPr>
  <p:slideViewPr>
    <p:cSldViewPr snapToGrid="0">
      <p:cViewPr varScale="1">
        <p:scale>
          <a:sx n="97" d="100"/>
          <a:sy n="97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47747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69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578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94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627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8689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421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615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52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d9c6d70173_1_1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d9c6d70173_1_1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078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90" name="Google Shape;90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rtl="0"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4" name="Google Shape;174;p11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75" name="Google Shape;175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7" name="Google Shape;177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8" name="Google Shape;178;p11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2" name="Google Shape;182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3" name="Google Shape;183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2"/>
          <p:cNvPicPr preferRelativeResize="0"/>
          <p:nvPr/>
        </p:nvPicPr>
        <p:blipFill rotWithShape="1">
          <a:blip r:embed="rId3">
            <a:alphaModFix/>
          </a:blip>
          <a:srcRect l="20843" t="3474" r="20837"/>
          <a:stretch/>
        </p:blipFill>
        <p:spPr>
          <a:xfrm>
            <a:off x="4699001" y="-2907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-342920" y="-172022"/>
            <a:ext cx="5421815" cy="422799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6000" b="0" dirty="0"/>
              <a:t>Proteomics Quantification: </a:t>
            </a:r>
            <a:r>
              <a:rPr lang="en-US" sz="6000" b="0" dirty="0" err="1"/>
              <a:t>iTRAQ</a:t>
            </a:r>
            <a:endParaRPr lang="en-US" sz="6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4"/>
          <p:cNvSpPr txBox="1">
            <a:spLocks noGrp="1"/>
          </p:cNvSpPr>
          <p:nvPr>
            <p:ph type="ctrTitle" idx="4294967295"/>
          </p:nvPr>
        </p:nvSpPr>
        <p:spPr>
          <a:xfrm>
            <a:off x="2357440" y="2018271"/>
            <a:ext cx="4422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lt1"/>
                </a:solidFill>
              </a:rPr>
              <a:t>THANKS!</a:t>
            </a:r>
            <a:endParaRPr sz="7200" dirty="0">
              <a:solidFill>
                <a:schemeClr val="lt1"/>
              </a:solidFill>
            </a:endParaRPr>
          </a:p>
        </p:txBody>
      </p:sp>
      <p:sp>
        <p:nvSpPr>
          <p:cNvPr id="506" name="Google Shape;506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800" b="0" dirty="0" smtClean="0"/>
              <a:t>Introduction </a:t>
            </a:r>
            <a:endParaRPr sz="4800" dirty="0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779074" y="1503550"/>
            <a:ext cx="7031426" cy="297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fontAlgn="base"/>
            <a:r>
              <a:rPr lang="en-US" dirty="0" smtClean="0"/>
              <a:t> ITRAQ </a:t>
            </a:r>
            <a:r>
              <a:rPr lang="en-US" dirty="0"/>
              <a:t>is an acronym of Isobaric tag for relative and absolute </a:t>
            </a:r>
            <a:r>
              <a:rPr lang="en-US" dirty="0" smtClean="0"/>
              <a:t>quantitation.</a:t>
            </a:r>
          </a:p>
          <a:p>
            <a:pPr fontAlgn="base"/>
            <a:r>
              <a:rPr lang="en-US" dirty="0"/>
              <a:t>I</a:t>
            </a:r>
            <a:r>
              <a:rPr lang="en-US" dirty="0" smtClean="0"/>
              <a:t>TRAQ </a:t>
            </a:r>
            <a:r>
              <a:rPr lang="en-US" dirty="0"/>
              <a:t>was developed by Applied </a:t>
            </a:r>
            <a:r>
              <a:rPr lang="en-US" dirty="0" err="1"/>
              <a:t>Biosystems</a:t>
            </a:r>
            <a:r>
              <a:rPr lang="en-US" dirty="0"/>
              <a:t> Incorporation in 2004</a:t>
            </a:r>
            <a:r>
              <a:rPr lang="en-US" dirty="0" smtClean="0"/>
              <a:t>.</a:t>
            </a:r>
          </a:p>
          <a:p>
            <a:pPr fontAlgn="base"/>
            <a:r>
              <a:rPr lang="en-US" dirty="0" smtClean="0"/>
              <a:t>ITRAQ </a:t>
            </a:r>
            <a:r>
              <a:rPr lang="en-US" dirty="0"/>
              <a:t>is a isobaric labeling method to determine the amount of proteins3from different sources in just one single </a:t>
            </a:r>
            <a:r>
              <a:rPr lang="en-US" dirty="0" smtClean="0"/>
              <a:t>experiment.</a:t>
            </a:r>
            <a:endParaRPr lang="es-ES"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7879125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b="0" dirty="0" err="1" smtClean="0"/>
              <a:t>Th</a:t>
            </a:r>
            <a:r>
              <a:rPr lang="en-US" sz="4000" b="0" dirty="0" smtClean="0"/>
              <a:t> e Principle and workflow of </a:t>
            </a:r>
            <a:r>
              <a:rPr lang="en-US" sz="4000" b="0" dirty="0" err="1" smtClean="0"/>
              <a:t>iTraq</a:t>
            </a:r>
            <a:r>
              <a:rPr lang="en-US" sz="4000" b="0" dirty="0" smtClean="0"/>
              <a:t> </a:t>
            </a:r>
            <a:endParaRPr sz="4000"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79100" y="1657350"/>
            <a:ext cx="6526575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en-US" sz="1600" dirty="0" smtClean="0"/>
              <a:t>The </a:t>
            </a:r>
            <a:r>
              <a:rPr lang="en-US" sz="1600" dirty="0"/>
              <a:t>structure of ITRAQ reagents The isobaric tagging reagents consist of a unique charged reporter group, a peptide reactive group, and a neutral balance group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1600" dirty="0" smtClean="0"/>
              <a:t> </a:t>
            </a:r>
            <a:r>
              <a:rPr lang="en-US" sz="1600" dirty="0"/>
              <a:t>The peptide reactive group covalently links an ITRAQ Reagent isobaric tag with each lysine side chain and N-terminus group of a peptide, labeling all peptides in a given sample digest</a:t>
            </a:r>
            <a:r>
              <a:rPr lang="en-US" sz="1600" dirty="0" smtClean="0"/>
              <a:t>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 smtClean="0"/>
              <a:t> </a:t>
            </a:r>
            <a:r>
              <a:rPr lang="en-US" sz="1600" dirty="0"/>
              <a:t>The neutral balance group ensures the ITRAQ labeled-peptide displays the same mass to maintain an overall mass of 145 Da for 4-plex and 305 Da for 8-plex.</a:t>
            </a:r>
            <a:endParaRPr lang="ar-EG" sz="1600" dirty="0"/>
          </a:p>
        </p:txBody>
      </p:sp>
    </p:spTree>
    <p:extLst>
      <p:ext uri="{BB962C8B-B14F-4D97-AF65-F5344CB8AC3E}">
        <p14:creationId xmlns:p14="http://schemas.microsoft.com/office/powerpoint/2010/main" val="42406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945075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4000" b="0" dirty="0" err="1" smtClean="0"/>
              <a:t>Th</a:t>
            </a:r>
            <a:r>
              <a:rPr lang="en-US" sz="4000" b="0" dirty="0" smtClean="0"/>
              <a:t> e Principle and workflow of </a:t>
            </a:r>
            <a:r>
              <a:rPr lang="en-US" sz="4000" b="0" dirty="0" err="1" smtClean="0"/>
              <a:t>iTraq</a:t>
            </a:r>
            <a:r>
              <a:rPr lang="en-US" sz="4000" b="0" dirty="0" smtClean="0"/>
              <a:t> </a:t>
            </a:r>
            <a:endParaRPr sz="4000"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32749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5" t="12742" r="6829" b="12858"/>
          <a:stretch/>
        </p:blipFill>
        <p:spPr>
          <a:xfrm>
            <a:off x="1043608" y="1232300"/>
            <a:ext cx="6728791" cy="382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7879125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0" dirty="0" smtClean="0"/>
              <a:t>Principle of </a:t>
            </a:r>
            <a:r>
              <a:rPr lang="en-US" b="0" dirty="0" err="1" smtClean="0"/>
              <a:t>iTraq</a:t>
            </a:r>
            <a:r>
              <a:rPr lang="en-US" b="0" dirty="0" smtClean="0"/>
              <a:t> reagent 4-plex as an example </a:t>
            </a:r>
            <a:endParaRPr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42374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8"/>
          <a:stretch/>
        </p:blipFill>
        <p:spPr>
          <a:xfrm>
            <a:off x="702644" y="1369585"/>
            <a:ext cx="7661710" cy="360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8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314719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0" dirty="0"/>
              <a:t>Factors affecting results of </a:t>
            </a:r>
            <a:r>
              <a:rPr lang="en-US" b="0" dirty="0" err="1"/>
              <a:t>iTRAQ</a:t>
            </a:r>
            <a:endParaRPr b="0"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42374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3222" y="1665170"/>
            <a:ext cx="6420597" cy="2800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dirty="0" smtClean="0"/>
              <a:t>Evaluation </a:t>
            </a:r>
            <a:r>
              <a:rPr lang="en-US" sz="1600" dirty="0"/>
              <a:t>of labeling efficiency and isotope impurity </a:t>
            </a:r>
            <a:r>
              <a:rPr lang="en-US" sz="1600" dirty="0" smtClean="0"/>
              <a:t>correction</a:t>
            </a:r>
          </a:p>
          <a:p>
            <a:endParaRPr lang="en-US" sz="1600" dirty="0" smtClean="0"/>
          </a:p>
          <a:p>
            <a:r>
              <a:rPr lang="en-US" sz="1600" dirty="0" smtClean="0"/>
              <a:t>Ratio </a:t>
            </a:r>
            <a:r>
              <a:rPr lang="en-US" sz="1600" dirty="0"/>
              <a:t>compression and its </a:t>
            </a:r>
            <a:r>
              <a:rPr lang="en-US" sz="1600" dirty="0" smtClean="0"/>
              <a:t>correction</a:t>
            </a:r>
          </a:p>
          <a:p>
            <a:endParaRPr lang="en-US" sz="1600" dirty="0"/>
          </a:p>
          <a:p>
            <a:r>
              <a:rPr lang="en-US" sz="1600" dirty="0" smtClean="0"/>
              <a:t>Reporter </a:t>
            </a:r>
            <a:r>
              <a:rPr lang="en-US" sz="1600" dirty="0"/>
              <a:t>ion intensity dynamic </a:t>
            </a:r>
            <a:r>
              <a:rPr lang="en-US" sz="1600" dirty="0" smtClean="0"/>
              <a:t>range</a:t>
            </a:r>
          </a:p>
          <a:p>
            <a:endParaRPr lang="en-US" sz="1600" dirty="0"/>
          </a:p>
          <a:p>
            <a:r>
              <a:rPr lang="en-US" sz="1600" dirty="0" smtClean="0"/>
              <a:t>Effect </a:t>
            </a:r>
            <a:r>
              <a:rPr lang="en-US" sz="1600" dirty="0"/>
              <a:t>of unique and shared peptides in inferring protein </a:t>
            </a:r>
            <a:r>
              <a:rPr lang="en-US" sz="1600" dirty="0" smtClean="0"/>
              <a:t>ratios</a:t>
            </a:r>
          </a:p>
          <a:p>
            <a:endParaRPr lang="en-US" sz="1600" dirty="0"/>
          </a:p>
          <a:p>
            <a:r>
              <a:rPr lang="en-US" sz="1600" dirty="0" smtClean="0"/>
              <a:t>Estimation </a:t>
            </a:r>
            <a:r>
              <a:rPr lang="en-US" sz="1600" dirty="0"/>
              <a:t>of protein fold </a:t>
            </a:r>
            <a:r>
              <a:rPr lang="en-US" sz="1600" dirty="0" smtClean="0"/>
              <a:t>changes</a:t>
            </a:r>
          </a:p>
          <a:p>
            <a:endParaRPr lang="en-US" sz="1600" dirty="0"/>
          </a:p>
          <a:p>
            <a:r>
              <a:rPr lang="en-US" sz="1600" dirty="0" smtClean="0"/>
              <a:t>Comparison </a:t>
            </a:r>
            <a:r>
              <a:rPr lang="en-US" sz="1600" dirty="0"/>
              <a:t>of multiple isobaric labeling experiments</a:t>
            </a:r>
            <a:endParaRPr lang="ar-EG" sz="1600" dirty="0"/>
          </a:p>
        </p:txBody>
      </p:sp>
    </p:spTree>
    <p:extLst>
      <p:ext uri="{BB962C8B-B14F-4D97-AF65-F5344CB8AC3E}">
        <p14:creationId xmlns:p14="http://schemas.microsoft.com/office/powerpoint/2010/main" val="24221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314719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0" dirty="0" smtClean="0"/>
              <a:t>Advantages</a:t>
            </a:r>
            <a:endParaRPr b="0"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42374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79100" y="1743316"/>
            <a:ext cx="642059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Using mass spectrometry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Ability to analyze from cell tissues or serum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 Multiplexing 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Reduce overall variation </a:t>
            </a:r>
            <a:endParaRPr lang="ar-EG" sz="2400" dirty="0"/>
          </a:p>
        </p:txBody>
      </p:sp>
    </p:spTree>
    <p:extLst>
      <p:ext uri="{BB962C8B-B14F-4D97-AF65-F5344CB8AC3E}">
        <p14:creationId xmlns:p14="http://schemas.microsoft.com/office/powerpoint/2010/main" val="93651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314719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b="0" dirty="0" smtClean="0"/>
              <a:t>disadvantages </a:t>
            </a:r>
            <a:endParaRPr b="0" dirty="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142374" y="915045"/>
            <a:ext cx="269364" cy="224087"/>
            <a:chOff x="1926350" y="995225"/>
            <a:chExt cx="428650" cy="356600"/>
          </a:xfrm>
        </p:grpSpPr>
        <p:sp>
          <p:nvSpPr>
            <p:cNvPr id="210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9100" y="1518400"/>
            <a:ext cx="6478950" cy="25545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Costly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Very sensitive to contamination from salts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 requirement of sophisticated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Variability arising due to the inefficient </a:t>
            </a:r>
            <a:r>
              <a:rPr lang="en-US" sz="2000" dirty="0" err="1" smtClean="0"/>
              <a:t>anzymatic</a:t>
            </a:r>
            <a:r>
              <a:rPr lang="en-US" sz="2000" dirty="0" smtClean="0"/>
              <a:t> digestion 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11892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</a:t>
            </a:r>
            <a:endParaRPr lang="ar-E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798825"/>
            <a:ext cx="3261992" cy="1487300"/>
          </a:xfrm>
        </p:spPr>
        <p:txBody>
          <a:bodyPr/>
          <a:lstStyle/>
          <a:p>
            <a:r>
              <a:rPr lang="en-US" dirty="0"/>
              <a:t>ITRAQ used to identify and quantify tyrosine phosphorylation sites upon insulin stimulation.</a:t>
            </a:r>
            <a:endParaRPr lang="ar-E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351" y="635975"/>
            <a:ext cx="5520474" cy="4004046"/>
          </a:xfrm>
          <a:prstGeom prst="rect">
            <a:avLst/>
          </a:prstGeom>
        </p:spPr>
      </p:pic>
      <p:grpSp>
        <p:nvGrpSpPr>
          <p:cNvPr id="8" name="Google Shape;209;p13"/>
          <p:cNvGrpSpPr/>
          <p:nvPr/>
        </p:nvGrpSpPr>
        <p:grpSpPr>
          <a:xfrm>
            <a:off x="142374" y="915045"/>
            <a:ext cx="269364" cy="224087"/>
            <a:chOff x="1926350" y="995225"/>
            <a:chExt cx="428650" cy="356600"/>
          </a:xfrm>
        </p:grpSpPr>
        <p:sp>
          <p:nvSpPr>
            <p:cNvPr id="9" name="Google Shape;210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211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212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213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045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271</Words>
  <Application>Microsoft Office PowerPoint</Application>
  <PresentationFormat>On-screen Show (16:9)</PresentationFormat>
  <Paragraphs>53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Catamaran Thin</vt:lpstr>
      <vt:lpstr>Calibri</vt:lpstr>
      <vt:lpstr>Catamaran</vt:lpstr>
      <vt:lpstr>Dauphin template</vt:lpstr>
      <vt:lpstr>Proteomics Quantification: iTRAQ</vt:lpstr>
      <vt:lpstr>Introduction </vt:lpstr>
      <vt:lpstr>Th e Principle and workflow of iTraq </vt:lpstr>
      <vt:lpstr>Th e Principle and workflow of iTraq </vt:lpstr>
      <vt:lpstr>Principle of iTraq reagent 4-plex as an example </vt:lpstr>
      <vt:lpstr>Factors affecting results of iTRAQ</vt:lpstr>
      <vt:lpstr>Advantages</vt:lpstr>
      <vt:lpstr>disadvantages </vt:lpstr>
      <vt:lpstr>An Example 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</dc:title>
  <cp:lastModifiedBy>Windows User</cp:lastModifiedBy>
  <cp:revision>24</cp:revision>
  <dcterms:modified xsi:type="dcterms:W3CDTF">2022-01-08T15:34:46Z</dcterms:modified>
</cp:coreProperties>
</file>