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63" r:id="rId4"/>
    <p:sldId id="258" r:id="rId5"/>
    <p:sldId id="259" r:id="rId6"/>
    <p:sldId id="260" r:id="rId7"/>
    <p:sldId id="262" r:id="rId8"/>
    <p:sldId id="265"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Saturday, October 19, 2024</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599555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Saturday, October 19, 2024</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914194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Saturday, October 19, 2024</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093799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Saturday, October 19, 2024</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432343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Saturday, October 19, 2024</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084273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Saturday, October 19, 2024</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465662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Saturday, October 19, 2024</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833276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Saturday, October 19, 2024</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479673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Saturday, October 19, 2024</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350691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Saturday, October 19, 2024</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538682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Saturday, October 19, 2024</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904690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Saturday, October 19, 2024</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499651592"/>
      </p:ext>
    </p:extLst>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kaggle.com/datasets/amandam1/breastcancerdataset/data"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5B32CDC-A5D8-41D0-B003-3DBF594BD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DC82ADE-5838-402E-B101-FE379B74A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B1CFC5-35BE-FC96-D47D-2442934BA4BF}"/>
              </a:ext>
            </a:extLst>
          </p:cNvPr>
          <p:cNvSpPr>
            <a:spLocks noGrp="1"/>
          </p:cNvSpPr>
          <p:nvPr>
            <p:ph type="ctrTitle"/>
          </p:nvPr>
        </p:nvSpPr>
        <p:spPr>
          <a:xfrm>
            <a:off x="720000" y="619199"/>
            <a:ext cx="8831988" cy="492443"/>
          </a:xfrm>
        </p:spPr>
        <p:txBody>
          <a:bodyPr wrap="square" anchor="t">
            <a:normAutofit/>
          </a:bodyPr>
          <a:lstStyle/>
          <a:p>
            <a:pPr algn="l"/>
            <a:r>
              <a:rPr lang="en-US" sz="3200"/>
              <a:t>Breast Cancer Data Analysis</a:t>
            </a:r>
          </a:p>
        </p:txBody>
      </p:sp>
      <p:sp>
        <p:nvSpPr>
          <p:cNvPr id="3" name="Subtitle 2">
            <a:extLst>
              <a:ext uri="{FF2B5EF4-FFF2-40B4-BE49-F238E27FC236}">
                <a16:creationId xmlns:a16="http://schemas.microsoft.com/office/drawing/2014/main" id="{8C23E11C-EFC3-6A3F-58E6-07F500896D90}"/>
              </a:ext>
            </a:extLst>
          </p:cNvPr>
          <p:cNvSpPr>
            <a:spLocks noGrp="1"/>
          </p:cNvSpPr>
          <p:nvPr>
            <p:ph type="subTitle" idx="1"/>
          </p:nvPr>
        </p:nvSpPr>
        <p:spPr>
          <a:xfrm>
            <a:off x="719999" y="1265256"/>
            <a:ext cx="8831989" cy="709746"/>
          </a:xfrm>
        </p:spPr>
        <p:txBody>
          <a:bodyPr wrap="square">
            <a:normAutofit/>
          </a:bodyPr>
          <a:lstStyle/>
          <a:p>
            <a:pPr algn="l"/>
            <a:r>
              <a:rPr lang="en-US" sz="2000"/>
              <a:t>On real data</a:t>
            </a:r>
          </a:p>
        </p:txBody>
      </p:sp>
      <p:sp useBgFill="1">
        <p:nvSpPr>
          <p:cNvPr id="16" name="Freeform: Shape 15">
            <a:extLst>
              <a:ext uri="{FF2B5EF4-FFF2-40B4-BE49-F238E27FC236}">
                <a16:creationId xmlns:a16="http://schemas.microsoft.com/office/drawing/2014/main" id="{613F3963-915E-4812-8B39-BE6EA7CC8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4524375" y="-809624"/>
            <a:ext cx="3143251" cy="12192001"/>
          </a:xfrm>
          <a:custGeom>
            <a:avLst/>
            <a:gdLst>
              <a:gd name="connsiteX0" fmla="*/ 508 w 2932134"/>
              <a:gd name="connsiteY0" fmla="*/ 4431100 h 12192000"/>
              <a:gd name="connsiteX1" fmla="*/ 137030 w 2932134"/>
              <a:gd name="connsiteY1" fmla="*/ 177371 h 12192000"/>
              <a:gd name="connsiteX2" fmla="*/ 145443 w 2932134"/>
              <a:gd name="connsiteY2" fmla="*/ 0 h 12192000"/>
              <a:gd name="connsiteX3" fmla="*/ 2932134 w 2932134"/>
              <a:gd name="connsiteY3" fmla="*/ 0 h 12192000"/>
              <a:gd name="connsiteX4" fmla="*/ 2932133 w 2932134"/>
              <a:gd name="connsiteY4" fmla="*/ 12192000 h 12192000"/>
              <a:gd name="connsiteX5" fmla="*/ 172151 w 2932134"/>
              <a:gd name="connsiteY5" fmla="*/ 12192000 h 12192000"/>
              <a:gd name="connsiteX6" fmla="*/ 169761 w 2932134"/>
              <a:gd name="connsiteY6" fmla="*/ 12180928 h 12192000"/>
              <a:gd name="connsiteX7" fmla="*/ 169761 w 2932134"/>
              <a:gd name="connsiteY7" fmla="*/ 7234593 h 12192000"/>
              <a:gd name="connsiteX8" fmla="*/ 508 w 2932134"/>
              <a:gd name="connsiteY8" fmla="*/ 44311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32134" h="12192000">
                <a:moveTo>
                  <a:pt x="508" y="4431100"/>
                </a:moveTo>
                <a:cubicBezTo>
                  <a:pt x="-7698" y="2846728"/>
                  <a:pt x="85554" y="1238574"/>
                  <a:pt x="137030" y="177371"/>
                </a:cubicBezTo>
                <a:lnTo>
                  <a:pt x="145443" y="0"/>
                </a:lnTo>
                <a:lnTo>
                  <a:pt x="2932134" y="0"/>
                </a:lnTo>
                <a:lnTo>
                  <a:pt x="2932133" y="12192000"/>
                </a:lnTo>
                <a:lnTo>
                  <a:pt x="172151" y="12192000"/>
                </a:lnTo>
                <a:lnTo>
                  <a:pt x="169761" y="12180928"/>
                </a:lnTo>
                <a:cubicBezTo>
                  <a:pt x="169761" y="11800439"/>
                  <a:pt x="169761" y="10278492"/>
                  <a:pt x="169761" y="7234593"/>
                </a:cubicBezTo>
                <a:cubicBezTo>
                  <a:pt x="50398" y="6402277"/>
                  <a:pt x="5637" y="5421334"/>
                  <a:pt x="508" y="4431100"/>
                </a:cubicBez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pic>
        <p:nvPicPr>
          <p:cNvPr id="7" name="Picture 6" descr="A yellow and black background with text&#10;&#10;Description automatically generated">
            <a:extLst>
              <a:ext uri="{FF2B5EF4-FFF2-40B4-BE49-F238E27FC236}">
                <a16:creationId xmlns:a16="http://schemas.microsoft.com/office/drawing/2014/main" id="{2C25E05F-BC86-7C13-1EDE-FE16CC71F7E7}"/>
              </a:ext>
            </a:extLst>
          </p:cNvPr>
          <p:cNvPicPr>
            <a:picLocks noChangeAspect="1"/>
          </p:cNvPicPr>
          <p:nvPr/>
        </p:nvPicPr>
        <p:blipFill>
          <a:blip r:embed="rId2">
            <a:extLst>
              <a:ext uri="{28A0092B-C50C-407E-A947-70E740481C1C}">
                <a14:useLocalDpi xmlns:a14="http://schemas.microsoft.com/office/drawing/2010/main" val="0"/>
              </a:ext>
            </a:extLst>
          </a:blip>
          <a:srcRect b="344"/>
          <a:stretch/>
        </p:blipFill>
        <p:spPr>
          <a:xfrm>
            <a:off x="536980" y="2573352"/>
            <a:ext cx="11114246" cy="3682793"/>
          </a:xfrm>
          <a:custGeom>
            <a:avLst/>
            <a:gdLst/>
            <a:ahLst/>
            <a:cxnLst/>
            <a:rect l="l" t="t" r="r" b="b"/>
            <a:pathLst>
              <a:path w="10923181" h="3619482">
                <a:moveTo>
                  <a:pt x="5162684" y="70"/>
                </a:moveTo>
                <a:cubicBezTo>
                  <a:pt x="5873377" y="-1471"/>
                  <a:pt x="6711399" y="23189"/>
                  <a:pt x="7311018" y="23189"/>
                </a:cubicBezTo>
                <a:cubicBezTo>
                  <a:pt x="8120143" y="34150"/>
                  <a:pt x="8726986" y="45110"/>
                  <a:pt x="9276035" y="34150"/>
                </a:cubicBezTo>
                <a:cubicBezTo>
                  <a:pt x="9969570" y="23189"/>
                  <a:pt x="10923181" y="691768"/>
                  <a:pt x="10923181" y="1908361"/>
                </a:cubicBezTo>
                <a:cubicBezTo>
                  <a:pt x="10923181" y="2357733"/>
                  <a:pt x="10730532" y="2796145"/>
                  <a:pt x="10537884" y="3015351"/>
                </a:cubicBezTo>
                <a:cubicBezTo>
                  <a:pt x="10345235" y="3234557"/>
                  <a:pt x="9767289" y="3530485"/>
                  <a:pt x="9468683" y="3563366"/>
                </a:cubicBezTo>
                <a:cubicBezTo>
                  <a:pt x="9227873" y="3596247"/>
                  <a:pt x="8245364" y="3519525"/>
                  <a:pt x="8004553" y="3574326"/>
                </a:cubicBezTo>
                <a:cubicBezTo>
                  <a:pt x="7763743" y="3618167"/>
                  <a:pt x="5596445" y="3574326"/>
                  <a:pt x="5076293" y="3607207"/>
                </a:cubicBezTo>
                <a:cubicBezTo>
                  <a:pt x="4556142" y="3651048"/>
                  <a:pt x="2042076" y="3563366"/>
                  <a:pt x="1753103" y="3563366"/>
                </a:cubicBezTo>
                <a:cubicBezTo>
                  <a:pt x="1454498" y="3563366"/>
                  <a:pt x="1454498" y="3563366"/>
                  <a:pt x="1454498" y="3563366"/>
                </a:cubicBezTo>
                <a:cubicBezTo>
                  <a:pt x="876552" y="3453763"/>
                  <a:pt x="491254" y="3234557"/>
                  <a:pt x="298605" y="3015351"/>
                </a:cubicBezTo>
                <a:cubicBezTo>
                  <a:pt x="96324" y="2686542"/>
                  <a:pt x="0" y="2357733"/>
                  <a:pt x="0" y="1689155"/>
                </a:cubicBezTo>
                <a:cubicBezTo>
                  <a:pt x="0" y="1141140"/>
                  <a:pt x="96324" y="812331"/>
                  <a:pt x="394930" y="582165"/>
                </a:cubicBezTo>
                <a:cubicBezTo>
                  <a:pt x="587579" y="362959"/>
                  <a:pt x="1165525" y="67031"/>
                  <a:pt x="1550822" y="34150"/>
                </a:cubicBezTo>
                <a:cubicBezTo>
                  <a:pt x="1945752" y="1269"/>
                  <a:pt x="2600758" y="88951"/>
                  <a:pt x="4507980" y="12229"/>
                </a:cubicBezTo>
                <a:cubicBezTo>
                  <a:pt x="4703037" y="4009"/>
                  <a:pt x="4925787" y="584"/>
                  <a:pt x="5162684" y="70"/>
                </a:cubicBezTo>
                <a:close/>
              </a:path>
            </a:pathLst>
          </a:custGeom>
        </p:spPr>
      </p:pic>
      <p:sp>
        <p:nvSpPr>
          <p:cNvPr id="8" name="TextBox 7">
            <a:extLst>
              <a:ext uri="{FF2B5EF4-FFF2-40B4-BE49-F238E27FC236}">
                <a16:creationId xmlns:a16="http://schemas.microsoft.com/office/drawing/2014/main" id="{63DC2F48-6011-FE95-D638-8E97F234FD2D}"/>
              </a:ext>
            </a:extLst>
          </p:cNvPr>
          <p:cNvSpPr txBox="1"/>
          <p:nvPr/>
        </p:nvSpPr>
        <p:spPr>
          <a:xfrm>
            <a:off x="212515" y="6380809"/>
            <a:ext cx="4113562" cy="369332"/>
          </a:xfrm>
          <a:prstGeom prst="rect">
            <a:avLst/>
          </a:prstGeom>
          <a:noFill/>
        </p:spPr>
        <p:txBody>
          <a:bodyPr wrap="none" rtlCol="0">
            <a:spAutoFit/>
          </a:bodyPr>
          <a:lstStyle/>
          <a:p>
            <a:r>
              <a:rPr lang="en-US" dirty="0"/>
              <a:t>Data Source: </a:t>
            </a:r>
            <a:r>
              <a:rPr lang="en-US" dirty="0">
                <a:hlinkClick r:id="rId3"/>
              </a:rPr>
              <a:t>Real Breast Cancer Data</a:t>
            </a:r>
            <a:endParaRPr lang="en-US" dirty="0"/>
          </a:p>
        </p:txBody>
      </p:sp>
    </p:spTree>
    <p:extLst>
      <p:ext uri="{BB962C8B-B14F-4D97-AF65-F5344CB8AC3E}">
        <p14:creationId xmlns:p14="http://schemas.microsoft.com/office/powerpoint/2010/main" val="1357856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A746E-8E51-B394-152F-4FCC92B117F6}"/>
              </a:ext>
            </a:extLst>
          </p:cNvPr>
          <p:cNvSpPr>
            <a:spLocks noGrp="1"/>
          </p:cNvSpPr>
          <p:nvPr>
            <p:ph type="title"/>
          </p:nvPr>
        </p:nvSpPr>
        <p:spPr>
          <a:xfrm>
            <a:off x="731839" y="869921"/>
            <a:ext cx="10728322" cy="1106361"/>
          </a:xfrm>
        </p:spPr>
        <p:txBody>
          <a:bodyPr>
            <a:noAutofit/>
          </a:bodyPr>
          <a:lstStyle/>
          <a:p>
            <a:pPr algn="ctr"/>
            <a:r>
              <a:rPr lang="en-US" sz="6000" dirty="0"/>
              <a:t>Our Team</a:t>
            </a:r>
          </a:p>
        </p:txBody>
      </p:sp>
      <p:sp>
        <p:nvSpPr>
          <p:cNvPr id="4" name="Oval 3">
            <a:extLst>
              <a:ext uri="{FF2B5EF4-FFF2-40B4-BE49-F238E27FC236}">
                <a16:creationId xmlns:a16="http://schemas.microsoft.com/office/drawing/2014/main" id="{8CDE69A9-D8D9-9714-30D0-D525DF0A8469}"/>
              </a:ext>
            </a:extLst>
          </p:cNvPr>
          <p:cNvSpPr/>
          <p:nvPr/>
        </p:nvSpPr>
        <p:spPr>
          <a:xfrm rot="19354133">
            <a:off x="2695923" y="2567346"/>
            <a:ext cx="2147221" cy="2147221"/>
          </a:xfrm>
          <a:prstGeom prst="ellipse">
            <a:avLst/>
          </a:prstGeom>
          <a:blipFill dpi="0" rotWithShape="1">
            <a:blip r:embed="rId2"/>
            <a:srcRect/>
            <a:stretch>
              <a:fillRect l="-25000" t="-4000" r="-22000"/>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1BE4A4E9-D73A-2175-B81C-3A547FCD8C34}"/>
              </a:ext>
            </a:extLst>
          </p:cNvPr>
          <p:cNvSpPr/>
          <p:nvPr/>
        </p:nvSpPr>
        <p:spPr>
          <a:xfrm>
            <a:off x="369835" y="2567346"/>
            <a:ext cx="2147221" cy="2147221"/>
          </a:xfrm>
          <a:prstGeom prst="ellipse">
            <a:avLst/>
          </a:prstGeom>
          <a:blipFill dpi="0" rotWithShape="1">
            <a:blip r:embed="rId3"/>
            <a:srcRect/>
            <a:stretch>
              <a:fillRect l="-1000" t="-10000" b="-3000"/>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E72E012-CD80-3745-D851-B70E6E92FB35}"/>
              </a:ext>
            </a:extLst>
          </p:cNvPr>
          <p:cNvSpPr/>
          <p:nvPr/>
        </p:nvSpPr>
        <p:spPr>
          <a:xfrm>
            <a:off x="5022011" y="2587010"/>
            <a:ext cx="2147221" cy="2147221"/>
          </a:xfrm>
          <a:prstGeom prst="ellipse">
            <a:avLst/>
          </a:prstGeom>
          <a:blipFill dpi="0" rotWithShape="1">
            <a:blip r:embed="rId4"/>
            <a:srcRect/>
            <a:stretch>
              <a:fillRect l="-41000" r="-41000" b="-6000"/>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4C6409F-82B2-57EA-1622-39F19B8811EB}"/>
              </a:ext>
            </a:extLst>
          </p:cNvPr>
          <p:cNvSpPr/>
          <p:nvPr/>
        </p:nvSpPr>
        <p:spPr>
          <a:xfrm>
            <a:off x="7348099" y="2609133"/>
            <a:ext cx="2147221" cy="2147221"/>
          </a:xfrm>
          <a:prstGeom prst="ellipse">
            <a:avLst/>
          </a:prstGeom>
          <a:blipFill dpi="0" rotWithShape="1">
            <a:blip r:embed="rId5"/>
            <a:srcRect/>
            <a:stretch>
              <a:fillRect l="-1000" r="-29000" b="-8000"/>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93BC23B-ACBC-10DB-9BF6-A303B13AF3E8}"/>
              </a:ext>
            </a:extLst>
          </p:cNvPr>
          <p:cNvSpPr/>
          <p:nvPr/>
        </p:nvSpPr>
        <p:spPr>
          <a:xfrm rot="16200000">
            <a:off x="9674187" y="2621986"/>
            <a:ext cx="2147221" cy="2147221"/>
          </a:xfrm>
          <a:prstGeom prst="ellipse">
            <a:avLst/>
          </a:prstGeom>
          <a:blipFill dpi="0" rotWithShape="1">
            <a:blip r:embed="rId6"/>
            <a:srcRect/>
            <a:stretch>
              <a:fillRect l="-13000" t="-4000" r="-24000" b="-3000"/>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69AEB680-77DF-8191-1E82-5F5222BB5448}"/>
              </a:ext>
            </a:extLst>
          </p:cNvPr>
          <p:cNvSpPr txBox="1">
            <a:spLocks/>
          </p:cNvSpPr>
          <p:nvPr/>
        </p:nvSpPr>
        <p:spPr>
          <a:xfrm>
            <a:off x="-458141" y="4881718"/>
            <a:ext cx="3803172" cy="695801"/>
          </a:xfrm>
          <a:prstGeom prst="rect">
            <a:avLst/>
          </a:prstGeom>
        </p:spPr>
        <p:txBody>
          <a:bodyPr vert="horz" wrap="square" lIns="0" tIns="0" rIns="0" bIns="0" rtlCol="0" anchor="t" anchorCtr="0">
            <a:noAutofit/>
          </a:bodyPr>
          <a:lst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a:lstStyle>
          <a:p>
            <a:pPr algn="ctr"/>
            <a:r>
              <a:rPr lang="en-US" sz="2400" dirty="0" err="1"/>
              <a:t>Norhan</a:t>
            </a:r>
            <a:r>
              <a:rPr lang="en-US" sz="2400" dirty="0"/>
              <a:t> Sameh</a:t>
            </a:r>
          </a:p>
        </p:txBody>
      </p:sp>
      <p:sp>
        <p:nvSpPr>
          <p:cNvPr id="12" name="Title 1">
            <a:extLst>
              <a:ext uri="{FF2B5EF4-FFF2-40B4-BE49-F238E27FC236}">
                <a16:creationId xmlns:a16="http://schemas.microsoft.com/office/drawing/2014/main" id="{0725313C-EE09-8B56-3F3C-9BCD42DBE30F}"/>
              </a:ext>
            </a:extLst>
          </p:cNvPr>
          <p:cNvSpPr txBox="1">
            <a:spLocks/>
          </p:cNvSpPr>
          <p:nvPr/>
        </p:nvSpPr>
        <p:spPr>
          <a:xfrm>
            <a:off x="1980259" y="4866399"/>
            <a:ext cx="3803172" cy="695801"/>
          </a:xfrm>
          <a:prstGeom prst="rect">
            <a:avLst/>
          </a:prstGeom>
        </p:spPr>
        <p:txBody>
          <a:bodyPr vert="horz" wrap="square" lIns="0" tIns="0" rIns="0" bIns="0" rtlCol="0" anchor="t" anchorCtr="0">
            <a:noAutofit/>
          </a:bodyPr>
          <a:lst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a:lstStyle>
          <a:p>
            <a:pPr algn="ctr"/>
            <a:r>
              <a:rPr lang="en-US" sz="2400" dirty="0"/>
              <a:t>Habiba </a:t>
            </a:r>
          </a:p>
          <a:p>
            <a:pPr algn="ctr"/>
            <a:r>
              <a:rPr lang="en-US" sz="2400" dirty="0"/>
              <a:t>Abu-Khalil</a:t>
            </a:r>
          </a:p>
        </p:txBody>
      </p:sp>
      <p:sp>
        <p:nvSpPr>
          <p:cNvPr id="13" name="Title 1">
            <a:extLst>
              <a:ext uri="{FF2B5EF4-FFF2-40B4-BE49-F238E27FC236}">
                <a16:creationId xmlns:a16="http://schemas.microsoft.com/office/drawing/2014/main" id="{175EE107-EE49-F2B1-DEC8-952478549FA6}"/>
              </a:ext>
            </a:extLst>
          </p:cNvPr>
          <p:cNvSpPr txBox="1">
            <a:spLocks/>
          </p:cNvSpPr>
          <p:nvPr/>
        </p:nvSpPr>
        <p:spPr>
          <a:xfrm>
            <a:off x="4239409" y="4813353"/>
            <a:ext cx="3803172" cy="695801"/>
          </a:xfrm>
          <a:prstGeom prst="rect">
            <a:avLst/>
          </a:prstGeom>
        </p:spPr>
        <p:txBody>
          <a:bodyPr vert="horz" wrap="square" lIns="0" tIns="0" rIns="0" bIns="0" rtlCol="0" anchor="t" anchorCtr="0">
            <a:noAutofit/>
          </a:bodyPr>
          <a:lst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a:lstStyle>
          <a:p>
            <a:pPr algn="ctr"/>
            <a:r>
              <a:rPr lang="en-US" sz="2400" dirty="0"/>
              <a:t>Alaa Amin</a:t>
            </a:r>
          </a:p>
        </p:txBody>
      </p:sp>
      <p:sp>
        <p:nvSpPr>
          <p:cNvPr id="14" name="Title 1">
            <a:extLst>
              <a:ext uri="{FF2B5EF4-FFF2-40B4-BE49-F238E27FC236}">
                <a16:creationId xmlns:a16="http://schemas.microsoft.com/office/drawing/2014/main" id="{C2FE7FF4-E67F-B323-1ABE-878145A4BFB5}"/>
              </a:ext>
            </a:extLst>
          </p:cNvPr>
          <p:cNvSpPr txBox="1">
            <a:spLocks/>
          </p:cNvSpPr>
          <p:nvPr/>
        </p:nvSpPr>
        <p:spPr>
          <a:xfrm>
            <a:off x="6520123" y="4866399"/>
            <a:ext cx="3803172" cy="695801"/>
          </a:xfrm>
          <a:prstGeom prst="rect">
            <a:avLst/>
          </a:prstGeom>
        </p:spPr>
        <p:txBody>
          <a:bodyPr vert="horz" wrap="square" lIns="0" tIns="0" rIns="0" bIns="0" rtlCol="0" anchor="t" anchorCtr="0">
            <a:noAutofit/>
          </a:bodyPr>
          <a:lst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a:lstStyle>
          <a:p>
            <a:pPr algn="ctr"/>
            <a:r>
              <a:rPr lang="en-US" sz="2400" dirty="0"/>
              <a:t>Diab Saeed</a:t>
            </a:r>
          </a:p>
        </p:txBody>
      </p:sp>
      <p:sp>
        <p:nvSpPr>
          <p:cNvPr id="15" name="Title 1">
            <a:extLst>
              <a:ext uri="{FF2B5EF4-FFF2-40B4-BE49-F238E27FC236}">
                <a16:creationId xmlns:a16="http://schemas.microsoft.com/office/drawing/2014/main" id="{F1453445-6FE0-AE61-E96E-134126466953}"/>
              </a:ext>
            </a:extLst>
          </p:cNvPr>
          <p:cNvSpPr txBox="1">
            <a:spLocks/>
          </p:cNvSpPr>
          <p:nvPr/>
        </p:nvSpPr>
        <p:spPr>
          <a:xfrm>
            <a:off x="8846211" y="4866398"/>
            <a:ext cx="3803172" cy="695801"/>
          </a:xfrm>
          <a:prstGeom prst="rect">
            <a:avLst/>
          </a:prstGeom>
        </p:spPr>
        <p:txBody>
          <a:bodyPr vert="horz" wrap="square" lIns="0" tIns="0" rIns="0" bIns="0" rtlCol="0" anchor="t" anchorCtr="0">
            <a:noAutofit/>
          </a:bodyPr>
          <a:lst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a:lstStyle>
          <a:p>
            <a:pPr algn="ctr"/>
            <a:r>
              <a:rPr lang="en-US" sz="2400" dirty="0"/>
              <a:t>Eslam Saad</a:t>
            </a:r>
          </a:p>
        </p:txBody>
      </p:sp>
    </p:spTree>
    <p:extLst>
      <p:ext uri="{BB962C8B-B14F-4D97-AF65-F5344CB8AC3E}">
        <p14:creationId xmlns:p14="http://schemas.microsoft.com/office/powerpoint/2010/main" val="463301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5F803-19E3-A8BF-1F34-770BA3A90DD5}"/>
              </a:ext>
            </a:extLst>
          </p:cNvPr>
          <p:cNvSpPr>
            <a:spLocks noGrp="1"/>
          </p:cNvSpPr>
          <p:nvPr>
            <p:ph type="title"/>
          </p:nvPr>
        </p:nvSpPr>
        <p:spPr>
          <a:xfrm>
            <a:off x="743678" y="445269"/>
            <a:ext cx="10728322" cy="899884"/>
          </a:xfrm>
        </p:spPr>
        <p:txBody>
          <a:bodyPr>
            <a:normAutofit/>
          </a:bodyPr>
          <a:lstStyle/>
          <a:p>
            <a:r>
              <a:rPr lang="en-US" sz="4000" dirty="0">
                <a:solidFill>
                  <a:srgbClr val="FFFF00"/>
                </a:solidFill>
              </a:rPr>
              <a:t>Project Objectives :</a:t>
            </a:r>
          </a:p>
        </p:txBody>
      </p:sp>
      <p:sp>
        <p:nvSpPr>
          <p:cNvPr id="4" name="Rectangle 1">
            <a:extLst>
              <a:ext uri="{FF2B5EF4-FFF2-40B4-BE49-F238E27FC236}">
                <a16:creationId xmlns:a16="http://schemas.microsoft.com/office/drawing/2014/main" id="{0E12E48C-E16D-2BB7-39B6-502EDD6C3079}"/>
              </a:ext>
            </a:extLst>
          </p:cNvPr>
          <p:cNvSpPr>
            <a:spLocks noGrp="1" noChangeArrowheads="1"/>
          </p:cNvSpPr>
          <p:nvPr>
            <p:ph idx="1"/>
          </p:nvPr>
        </p:nvSpPr>
        <p:spPr bwMode="auto">
          <a:xfrm>
            <a:off x="720000" y="1345153"/>
            <a:ext cx="11561178"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Arial" panose="020B0604020202020204" pitchFamily="34" charset="0"/>
              </a:rPr>
              <a:t>Identify Key Protein Expression Patterns in Breast Cancer</a:t>
            </a:r>
            <a:r>
              <a:rPr lang="en-US" altLang="en-US" sz="2400" dirty="0">
                <a:solidFill>
                  <a:schemeClr val="tx1"/>
                </a:solidFill>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Arial" panose="020B0604020202020204" pitchFamily="34" charset="0"/>
              </a:rPr>
              <a:t>Examine the Relationship Between Tumor Characteristics and Patient Outcomes</a:t>
            </a:r>
            <a:r>
              <a:rPr lang="en-US" altLang="en-US" sz="2400" dirty="0">
                <a:solidFill>
                  <a:schemeClr val="tx1"/>
                </a:solidFill>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Arial" panose="020B0604020202020204" pitchFamily="34" charset="0"/>
              </a:rPr>
              <a:t>Explore Demographic Factors Influencing Breast Cancer Progression</a:t>
            </a:r>
            <a:r>
              <a:rPr lang="en-US" altLang="en-US" sz="2400" dirty="0">
                <a:solidFill>
                  <a:schemeClr val="tx1"/>
                </a:solidFill>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Arial" panose="020B0604020202020204" pitchFamily="34" charset="0"/>
              </a:rPr>
              <a:t>Evaluate the Effectiveness of Different Surgery Types on Patient Survival</a:t>
            </a:r>
            <a:r>
              <a:rPr lang="en-US" altLang="en-US" sz="2400" dirty="0">
                <a:solidFill>
                  <a:schemeClr val="tx1"/>
                </a:solidFill>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Arial" panose="020B0604020202020204" pitchFamily="34" charset="0"/>
              </a:rPr>
              <a:t>Predictive Modeling for Patient Outcomes.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Arial" panose="020B0604020202020204" pitchFamily="34" charset="0"/>
              </a:rPr>
              <a:t>Understand the Influence of Tumor Stages on Protein Expression</a:t>
            </a:r>
            <a:r>
              <a:rPr lang="en-US" altLang="en-US" sz="2400" dirty="0">
                <a:solidFill>
                  <a:schemeClr val="tx1"/>
                </a:solidFill>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Arial" panose="020B0604020202020204" pitchFamily="34" charset="0"/>
              </a:rPr>
              <a:t>Longitudinal Analysis of Breast Cancer Progression</a:t>
            </a:r>
            <a:r>
              <a:rPr lang="en-US" altLang="en-US" sz="2400" dirty="0">
                <a:solidFill>
                  <a:schemeClr val="tx1"/>
                </a:solidFill>
                <a:latin typeface="Arial" panose="020B0604020202020204" pitchFamily="34" charset="0"/>
              </a:rPr>
              <a:t>.</a:t>
            </a:r>
            <a:endParaRPr kumimoji="0" lang="en-US" altLang="en-US" sz="24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43503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D1035C-3BF0-4FE0-B3A3-1062F8600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5C79DE-5B49-87D4-71E9-9BB82CF5BB1B}"/>
              </a:ext>
            </a:extLst>
          </p:cNvPr>
          <p:cNvSpPr>
            <a:spLocks noGrp="1"/>
          </p:cNvSpPr>
          <p:nvPr>
            <p:ph type="title"/>
          </p:nvPr>
        </p:nvSpPr>
        <p:spPr>
          <a:xfrm>
            <a:off x="720000" y="619200"/>
            <a:ext cx="4991961" cy="1477328"/>
          </a:xfrm>
        </p:spPr>
        <p:txBody>
          <a:bodyPr wrap="square" anchor="ctr">
            <a:normAutofit/>
          </a:bodyPr>
          <a:lstStyle/>
          <a:p>
            <a:r>
              <a:rPr lang="en-US" dirty="0"/>
              <a:t>Data Description:</a:t>
            </a:r>
          </a:p>
        </p:txBody>
      </p:sp>
      <p:sp>
        <p:nvSpPr>
          <p:cNvPr id="3" name="Content Placeholder 2">
            <a:extLst>
              <a:ext uri="{FF2B5EF4-FFF2-40B4-BE49-F238E27FC236}">
                <a16:creationId xmlns:a16="http://schemas.microsoft.com/office/drawing/2014/main" id="{634F3014-E813-EC4B-DFE2-9AB72D8B83F8}"/>
              </a:ext>
            </a:extLst>
          </p:cNvPr>
          <p:cNvSpPr>
            <a:spLocks noGrp="1"/>
          </p:cNvSpPr>
          <p:nvPr>
            <p:ph idx="1"/>
          </p:nvPr>
        </p:nvSpPr>
        <p:spPr>
          <a:xfrm>
            <a:off x="719999" y="2096528"/>
            <a:ext cx="6005266" cy="4540246"/>
          </a:xfrm>
        </p:spPr>
        <p:txBody>
          <a:bodyPr>
            <a:normAutofit/>
          </a:bodyPr>
          <a:lstStyle/>
          <a:p>
            <a:pPr>
              <a:lnSpc>
                <a:spcPct val="110000"/>
              </a:lnSpc>
            </a:pPr>
            <a:r>
              <a:rPr lang="en-US" sz="1800" b="0" i="0" dirty="0">
                <a:effectLst/>
                <a:latin typeface="-apple-system"/>
              </a:rPr>
              <a:t>This dataset contains clinical and protein expression data for patients diagnosed with BRCA (Breast Cancer).</a:t>
            </a:r>
          </a:p>
          <a:p>
            <a:pPr>
              <a:lnSpc>
                <a:spcPct val="110000"/>
              </a:lnSpc>
            </a:pPr>
            <a:r>
              <a:rPr lang="en-US" sz="1800" b="0" i="0" dirty="0">
                <a:effectLst/>
                <a:latin typeface="-apple-system"/>
              </a:rPr>
              <a:t> It is intended for</a:t>
            </a:r>
            <a:r>
              <a:rPr lang="en-US" sz="1800" dirty="0">
                <a:latin typeface="-apple-system"/>
              </a:rPr>
              <a:t>:</a:t>
            </a:r>
          </a:p>
          <a:p>
            <a:pPr lvl="1">
              <a:lnSpc>
                <a:spcPct val="110000"/>
              </a:lnSpc>
            </a:pPr>
            <a:r>
              <a:rPr lang="en-US" sz="1800" b="0" i="0" dirty="0">
                <a:effectLst/>
                <a:latin typeface="-apple-system"/>
              </a:rPr>
              <a:t> Research purposes</a:t>
            </a:r>
          </a:p>
          <a:p>
            <a:pPr lvl="1">
              <a:lnSpc>
                <a:spcPct val="110000"/>
              </a:lnSpc>
            </a:pPr>
            <a:r>
              <a:rPr lang="en-US" sz="1800" dirty="0">
                <a:latin typeface="-apple-system"/>
              </a:rPr>
              <a:t>A</a:t>
            </a:r>
            <a:r>
              <a:rPr lang="en-US" sz="1800" b="0" i="0" dirty="0">
                <a:effectLst/>
                <a:latin typeface="-apple-system"/>
              </a:rPr>
              <a:t>nalyzing the relationships between clinical features and molecular data</a:t>
            </a:r>
            <a:r>
              <a:rPr lang="en-US" sz="1800" dirty="0">
                <a:latin typeface="-apple-system"/>
              </a:rPr>
              <a:t>.</a:t>
            </a:r>
          </a:p>
          <a:p>
            <a:pPr lvl="1">
              <a:lnSpc>
                <a:spcPct val="110000"/>
              </a:lnSpc>
            </a:pPr>
            <a:r>
              <a:rPr lang="en-US" sz="1800" dirty="0">
                <a:latin typeface="-apple-system"/>
              </a:rPr>
              <a:t>Demographical Analysis </a:t>
            </a:r>
          </a:p>
          <a:p>
            <a:pPr lvl="1">
              <a:lnSpc>
                <a:spcPct val="110000"/>
              </a:lnSpc>
            </a:pPr>
            <a:r>
              <a:rPr lang="en-US" sz="1800" dirty="0">
                <a:latin typeface="-apple-system"/>
              </a:rPr>
              <a:t>Understanding the relationships between clinical features and surgical operations.</a:t>
            </a:r>
          </a:p>
          <a:p>
            <a:pPr lvl="1">
              <a:lnSpc>
                <a:spcPct val="110000"/>
              </a:lnSpc>
            </a:pPr>
            <a:r>
              <a:rPr lang="en-US" sz="1800" dirty="0">
                <a:latin typeface="-apple-system"/>
              </a:rPr>
              <a:t>Evaluate the performance of the organizations and staff. </a:t>
            </a:r>
          </a:p>
          <a:p>
            <a:pPr lvl="1">
              <a:lnSpc>
                <a:spcPct val="110000"/>
              </a:lnSpc>
            </a:pPr>
            <a:endParaRPr lang="en-US" sz="1800" dirty="0"/>
          </a:p>
        </p:txBody>
      </p:sp>
      <p:pic>
        <p:nvPicPr>
          <p:cNvPr id="5" name="Picture 4">
            <a:extLst>
              <a:ext uri="{FF2B5EF4-FFF2-40B4-BE49-F238E27FC236}">
                <a16:creationId xmlns:a16="http://schemas.microsoft.com/office/drawing/2014/main" id="{6CDF1936-E9B3-4977-30B9-9607C3D5A631}"/>
              </a:ext>
            </a:extLst>
          </p:cNvPr>
          <p:cNvPicPr>
            <a:picLocks noChangeAspect="1"/>
          </p:cNvPicPr>
          <p:nvPr/>
        </p:nvPicPr>
        <p:blipFill>
          <a:blip r:embed="rId2">
            <a:extLst>
              <a:ext uri="{28A0092B-C50C-407E-A947-70E740481C1C}">
                <a14:useLocalDpi xmlns:a14="http://schemas.microsoft.com/office/drawing/2010/main" val="0"/>
              </a:ext>
            </a:extLst>
          </a:blip>
          <a:srcRect l="16478" r="10651" b="1"/>
          <a:stretch/>
        </p:blipFill>
        <p:spPr>
          <a:xfrm>
            <a:off x="6529065" y="10"/>
            <a:ext cx="5662937" cy="6857990"/>
          </a:xfrm>
          <a:custGeom>
            <a:avLst/>
            <a:gdLst/>
            <a:ahLst/>
            <a:cxnLst/>
            <a:rect l="l" t="t" r="r" b="b"/>
            <a:pathLst>
              <a:path w="5662937" h="6858000">
                <a:moveTo>
                  <a:pt x="598332" y="0"/>
                </a:moveTo>
                <a:lnTo>
                  <a:pt x="5662937" y="0"/>
                </a:lnTo>
                <a:lnTo>
                  <a:pt x="5662937" y="6858000"/>
                </a:lnTo>
                <a:lnTo>
                  <a:pt x="0" y="6858000"/>
                </a:lnTo>
                <a:lnTo>
                  <a:pt x="78957" y="6777438"/>
                </a:lnTo>
                <a:cubicBezTo>
                  <a:pt x="291624" y="6544265"/>
                  <a:pt x="490445" y="6275955"/>
                  <a:pt x="672224" y="5969316"/>
                </a:cubicBezTo>
                <a:cubicBezTo>
                  <a:pt x="914596" y="5515036"/>
                  <a:pt x="1066079" y="5030470"/>
                  <a:pt x="1217562" y="4515619"/>
                </a:cubicBezTo>
                <a:cubicBezTo>
                  <a:pt x="1338748" y="3970483"/>
                  <a:pt x="1399341" y="3516203"/>
                  <a:pt x="1399341" y="3061922"/>
                </a:cubicBezTo>
                <a:cubicBezTo>
                  <a:pt x="1399341" y="1948936"/>
                  <a:pt x="1190579" y="1021447"/>
                  <a:pt x="773055" y="279455"/>
                </a:cubicBezTo>
                <a:close/>
              </a:path>
            </a:pathLst>
          </a:custGeom>
        </p:spPr>
      </p:pic>
    </p:spTree>
    <p:extLst>
      <p:ext uri="{BB962C8B-B14F-4D97-AF65-F5344CB8AC3E}">
        <p14:creationId xmlns:p14="http://schemas.microsoft.com/office/powerpoint/2010/main" val="921099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AEBDE-8FF4-2B60-D2F4-985976231341}"/>
              </a:ext>
            </a:extLst>
          </p:cNvPr>
          <p:cNvSpPr>
            <a:spLocks noGrp="1"/>
          </p:cNvSpPr>
          <p:nvPr>
            <p:ph type="title"/>
          </p:nvPr>
        </p:nvSpPr>
        <p:spPr>
          <a:xfrm>
            <a:off x="4440354" y="162000"/>
            <a:ext cx="3311292" cy="885135"/>
          </a:xfrm>
        </p:spPr>
        <p:txBody>
          <a:bodyPr>
            <a:normAutofit/>
          </a:bodyPr>
          <a:lstStyle/>
          <a:p>
            <a:r>
              <a:rPr lang="en-US" sz="4800" dirty="0"/>
              <a:t>Metadata</a:t>
            </a:r>
          </a:p>
        </p:txBody>
      </p:sp>
      <p:sp>
        <p:nvSpPr>
          <p:cNvPr id="3" name="Content Placeholder 2">
            <a:extLst>
              <a:ext uri="{FF2B5EF4-FFF2-40B4-BE49-F238E27FC236}">
                <a16:creationId xmlns:a16="http://schemas.microsoft.com/office/drawing/2014/main" id="{6B433B65-C197-F794-F455-96A1289DB459}"/>
              </a:ext>
            </a:extLst>
          </p:cNvPr>
          <p:cNvSpPr>
            <a:spLocks noGrp="1"/>
          </p:cNvSpPr>
          <p:nvPr>
            <p:ph idx="1"/>
          </p:nvPr>
        </p:nvSpPr>
        <p:spPr>
          <a:xfrm>
            <a:off x="321791" y="1179871"/>
            <a:ext cx="11698144" cy="5869858"/>
          </a:xfrm>
        </p:spPr>
        <p:txBody>
          <a:bodyPr>
            <a:normAutofit/>
          </a:bodyPr>
          <a:lstStyle/>
          <a:p>
            <a:pPr algn="just">
              <a:buFont typeface="+mj-lt"/>
              <a:buAutoNum type="arabicPeriod"/>
            </a:pPr>
            <a:r>
              <a:rPr lang="en-US" b="1" i="0" dirty="0" err="1">
                <a:solidFill>
                  <a:srgbClr val="F0F6FC"/>
                </a:solidFill>
                <a:effectLst/>
                <a:latin typeface="-apple-system"/>
              </a:rPr>
              <a:t>Patient_ID</a:t>
            </a:r>
            <a:r>
              <a:rPr lang="en-US" b="0" i="0" dirty="0">
                <a:solidFill>
                  <a:srgbClr val="F0F6FC"/>
                </a:solidFill>
                <a:effectLst/>
                <a:latin typeface="-apple-system"/>
              </a:rPr>
              <a:t>: Unique identifier assigned to each patient.</a:t>
            </a:r>
          </a:p>
          <a:p>
            <a:pPr algn="just">
              <a:buFont typeface="+mj-lt"/>
              <a:buAutoNum type="arabicPeriod"/>
            </a:pPr>
            <a:r>
              <a:rPr lang="en-US" b="1" i="0" dirty="0">
                <a:solidFill>
                  <a:srgbClr val="F0F6FC"/>
                </a:solidFill>
                <a:effectLst/>
                <a:latin typeface="-apple-system"/>
              </a:rPr>
              <a:t>Age</a:t>
            </a:r>
            <a:r>
              <a:rPr lang="en-US" b="0" i="0" dirty="0">
                <a:solidFill>
                  <a:srgbClr val="F0F6FC"/>
                </a:solidFill>
                <a:effectLst/>
                <a:latin typeface="-apple-system"/>
              </a:rPr>
              <a:t>: Patient's age at the time of diagnosis.</a:t>
            </a:r>
          </a:p>
          <a:p>
            <a:pPr algn="just">
              <a:buFont typeface="+mj-lt"/>
              <a:buAutoNum type="arabicPeriod"/>
            </a:pPr>
            <a:r>
              <a:rPr lang="en-US" b="1" i="0" dirty="0">
                <a:solidFill>
                  <a:srgbClr val="F0F6FC"/>
                </a:solidFill>
                <a:effectLst/>
                <a:latin typeface="-apple-system"/>
              </a:rPr>
              <a:t>Gender</a:t>
            </a:r>
            <a:r>
              <a:rPr lang="en-US" b="0" i="0" dirty="0">
                <a:solidFill>
                  <a:srgbClr val="F0F6FC"/>
                </a:solidFill>
                <a:effectLst/>
                <a:latin typeface="-apple-system"/>
              </a:rPr>
              <a:t>: Patient's gender (e.g., FEMALE).</a:t>
            </a:r>
          </a:p>
          <a:p>
            <a:pPr algn="just">
              <a:buFont typeface="+mj-lt"/>
              <a:buAutoNum type="arabicPeriod"/>
            </a:pPr>
            <a:r>
              <a:rPr lang="en-US" b="1" i="0" dirty="0">
                <a:solidFill>
                  <a:srgbClr val="F0F6FC"/>
                </a:solidFill>
                <a:effectLst/>
                <a:latin typeface="-apple-system"/>
              </a:rPr>
              <a:t>Protein1, Protein2, Protein3, Protein4</a:t>
            </a:r>
            <a:r>
              <a:rPr lang="en-US" b="0" i="0" dirty="0">
                <a:solidFill>
                  <a:srgbClr val="F0F6FC"/>
                </a:solidFill>
                <a:effectLst/>
                <a:latin typeface="-apple-system"/>
              </a:rPr>
              <a:t>: Measured levels of various proteins related to the patient’s condition. These proteins may be biomarkers that help in understanding the biological processes of the cancer.</a:t>
            </a:r>
          </a:p>
          <a:p>
            <a:pPr algn="just">
              <a:buFont typeface="+mj-lt"/>
              <a:buAutoNum type="arabicPeriod"/>
            </a:pPr>
            <a:r>
              <a:rPr lang="en-US" b="1" i="0" dirty="0" err="1">
                <a:solidFill>
                  <a:srgbClr val="F0F6FC"/>
                </a:solidFill>
                <a:effectLst/>
                <a:latin typeface="-apple-system"/>
              </a:rPr>
              <a:t>Tumour_Stage</a:t>
            </a:r>
            <a:r>
              <a:rPr lang="en-US" b="0" i="0" dirty="0">
                <a:solidFill>
                  <a:srgbClr val="F0F6FC"/>
                </a:solidFill>
                <a:effectLst/>
                <a:latin typeface="-apple-system"/>
              </a:rPr>
              <a:t>: The clinical stage of the tumor, which provides insight into how advanced the cancer is (e.g., Stage I, II, III). This is based on criteria such as tumor size and the spread of the disease.</a:t>
            </a:r>
          </a:p>
          <a:p>
            <a:pPr algn="just">
              <a:buFont typeface="+mj-lt"/>
              <a:buAutoNum type="arabicPeriod"/>
            </a:pPr>
            <a:r>
              <a:rPr lang="en-US" b="1" i="0" dirty="0">
                <a:solidFill>
                  <a:srgbClr val="F0F6FC"/>
                </a:solidFill>
                <a:effectLst/>
                <a:latin typeface="-apple-system"/>
              </a:rPr>
              <a:t>Histology</a:t>
            </a:r>
            <a:r>
              <a:rPr lang="en-US" b="0" i="0" dirty="0">
                <a:solidFill>
                  <a:srgbClr val="F0F6FC"/>
                </a:solidFill>
                <a:effectLst/>
                <a:latin typeface="-apple-system"/>
              </a:rPr>
              <a:t>: The type of tissue abnormality (e.g., Infiltrating Ductal Carcinoma, Mucinous Carcinoma), which helps in classifying the nature of the breast cancer.</a:t>
            </a:r>
          </a:p>
          <a:p>
            <a:pPr algn="just">
              <a:buFont typeface="+mj-lt"/>
              <a:buAutoNum type="arabicPeriod"/>
            </a:pPr>
            <a:r>
              <a:rPr lang="en-US" b="1" i="0" dirty="0">
                <a:solidFill>
                  <a:srgbClr val="F0F6FC"/>
                </a:solidFill>
                <a:effectLst/>
                <a:latin typeface="-apple-system"/>
              </a:rPr>
              <a:t>ER status (Estrogen Receptor)</a:t>
            </a:r>
            <a:r>
              <a:rPr lang="en-US" b="0" i="0" dirty="0">
                <a:solidFill>
                  <a:srgbClr val="F0F6FC"/>
                </a:solidFill>
                <a:effectLst/>
                <a:latin typeface="-apple-system"/>
              </a:rPr>
              <a:t>: Whether the cancer cells have estrogen receptors (Positive or Negative). This status is crucial for determining whether hormone therapy is suitable.</a:t>
            </a:r>
          </a:p>
          <a:p>
            <a:pPr algn="just">
              <a:buFont typeface="+mj-lt"/>
              <a:buAutoNum type="arabicPeriod"/>
            </a:pPr>
            <a:endParaRPr lang="en-US" b="0" i="0" dirty="0">
              <a:solidFill>
                <a:srgbClr val="F0F6FC"/>
              </a:solidFill>
              <a:effectLst/>
              <a:latin typeface="-apple-system"/>
            </a:endParaRPr>
          </a:p>
        </p:txBody>
      </p:sp>
    </p:spTree>
    <p:extLst>
      <p:ext uri="{BB962C8B-B14F-4D97-AF65-F5344CB8AC3E}">
        <p14:creationId xmlns:p14="http://schemas.microsoft.com/office/powerpoint/2010/main" val="2917908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AEBDE-8FF4-2B60-D2F4-985976231341}"/>
              </a:ext>
            </a:extLst>
          </p:cNvPr>
          <p:cNvSpPr>
            <a:spLocks noGrp="1"/>
          </p:cNvSpPr>
          <p:nvPr>
            <p:ph type="title"/>
          </p:nvPr>
        </p:nvSpPr>
        <p:spPr>
          <a:xfrm>
            <a:off x="4440354" y="162000"/>
            <a:ext cx="3311292" cy="885135"/>
          </a:xfrm>
        </p:spPr>
        <p:txBody>
          <a:bodyPr>
            <a:normAutofit/>
          </a:bodyPr>
          <a:lstStyle/>
          <a:p>
            <a:r>
              <a:rPr lang="en-US" sz="4800" dirty="0"/>
              <a:t>Metadata</a:t>
            </a:r>
          </a:p>
        </p:txBody>
      </p:sp>
      <p:sp>
        <p:nvSpPr>
          <p:cNvPr id="3" name="Content Placeholder 2">
            <a:extLst>
              <a:ext uri="{FF2B5EF4-FFF2-40B4-BE49-F238E27FC236}">
                <a16:creationId xmlns:a16="http://schemas.microsoft.com/office/drawing/2014/main" id="{6B433B65-C197-F794-F455-96A1289DB459}"/>
              </a:ext>
            </a:extLst>
          </p:cNvPr>
          <p:cNvSpPr>
            <a:spLocks noGrp="1"/>
          </p:cNvSpPr>
          <p:nvPr>
            <p:ph idx="1"/>
          </p:nvPr>
        </p:nvSpPr>
        <p:spPr>
          <a:xfrm>
            <a:off x="321791" y="1179871"/>
            <a:ext cx="11698144" cy="5869858"/>
          </a:xfrm>
        </p:spPr>
        <p:txBody>
          <a:bodyPr>
            <a:normAutofit fontScale="92500" lnSpcReduction="10000"/>
          </a:bodyPr>
          <a:lstStyle/>
          <a:p>
            <a:pPr marL="457200" indent="-457200" algn="just">
              <a:buFont typeface="+mj-lt"/>
              <a:buAutoNum type="arabicPeriod" startAt="8"/>
            </a:pPr>
            <a:r>
              <a:rPr lang="en-US" b="1" i="0" dirty="0">
                <a:solidFill>
                  <a:srgbClr val="F0F6FC"/>
                </a:solidFill>
                <a:effectLst/>
                <a:latin typeface="-apple-system"/>
              </a:rPr>
              <a:t>PR status (Progesterone Receptor)</a:t>
            </a:r>
            <a:r>
              <a:rPr lang="en-US" b="0" i="0" dirty="0">
                <a:solidFill>
                  <a:srgbClr val="F0F6FC"/>
                </a:solidFill>
                <a:effectLst/>
                <a:latin typeface="-apple-system"/>
              </a:rPr>
              <a:t>: Whether the cancer cells have progesterone receptors (Positive or Negative). Like ER status, this helps guide treatment decisions.</a:t>
            </a:r>
          </a:p>
          <a:p>
            <a:pPr algn="just">
              <a:buFont typeface="+mj-lt"/>
              <a:buAutoNum type="arabicPeriod" startAt="8"/>
            </a:pPr>
            <a:r>
              <a:rPr lang="en-US" b="1" i="0" dirty="0">
                <a:solidFill>
                  <a:srgbClr val="F0F6FC"/>
                </a:solidFill>
                <a:effectLst/>
                <a:latin typeface="-apple-system"/>
              </a:rPr>
              <a:t>HER2 status</a:t>
            </a:r>
            <a:r>
              <a:rPr lang="en-US" b="0" i="0" dirty="0">
                <a:solidFill>
                  <a:srgbClr val="F0F6FC"/>
                </a:solidFill>
                <a:effectLst/>
                <a:latin typeface="-apple-system"/>
              </a:rPr>
              <a:t>: The status of HER2 protein receptors, which can be either Positive or Negative. HER2-positive breast cancers tend to grow more aggressively, and specific therapies target this receptor.</a:t>
            </a:r>
          </a:p>
          <a:p>
            <a:pPr algn="just">
              <a:buFont typeface="+mj-lt"/>
              <a:buAutoNum type="arabicPeriod" startAt="8"/>
            </a:pPr>
            <a:r>
              <a:rPr lang="en-US" b="1" i="0" dirty="0" err="1">
                <a:solidFill>
                  <a:srgbClr val="F0F6FC"/>
                </a:solidFill>
                <a:effectLst/>
                <a:latin typeface="-apple-system"/>
              </a:rPr>
              <a:t>Surgery_type</a:t>
            </a:r>
            <a:r>
              <a:rPr lang="en-US" b="0" i="0" dirty="0">
                <a:solidFill>
                  <a:srgbClr val="F0F6FC"/>
                </a:solidFill>
                <a:effectLst/>
                <a:latin typeface="-apple-system"/>
              </a:rPr>
              <a:t>: The type of surgery the patient underwent (e.g., Lumpectomy, Modified Radical Mastectomy). This indicates the surgical approach taken to remove the tumor.</a:t>
            </a:r>
          </a:p>
          <a:p>
            <a:pPr algn="just">
              <a:buFont typeface="+mj-lt"/>
              <a:buAutoNum type="arabicPeriod" startAt="8"/>
            </a:pPr>
            <a:r>
              <a:rPr lang="en-US" b="1" i="0" dirty="0" err="1">
                <a:solidFill>
                  <a:srgbClr val="F0F6FC"/>
                </a:solidFill>
                <a:effectLst/>
                <a:latin typeface="-apple-system"/>
              </a:rPr>
              <a:t>Date_of_Surgery</a:t>
            </a:r>
            <a:r>
              <a:rPr lang="en-US" b="0" i="0" dirty="0">
                <a:solidFill>
                  <a:srgbClr val="F0F6FC"/>
                </a:solidFill>
                <a:effectLst/>
                <a:latin typeface="-apple-system"/>
              </a:rPr>
              <a:t>: The exact date when the surgical procedure was performed.</a:t>
            </a:r>
          </a:p>
          <a:p>
            <a:pPr algn="just">
              <a:buFont typeface="+mj-lt"/>
              <a:buAutoNum type="arabicPeriod" startAt="8"/>
            </a:pPr>
            <a:r>
              <a:rPr lang="en-US" b="1" i="0" dirty="0" err="1">
                <a:solidFill>
                  <a:srgbClr val="F0F6FC"/>
                </a:solidFill>
                <a:effectLst/>
                <a:latin typeface="-apple-system"/>
              </a:rPr>
              <a:t>Date_of_Last_Visit</a:t>
            </a:r>
            <a:r>
              <a:rPr lang="en-US" b="0" i="0" dirty="0">
                <a:solidFill>
                  <a:srgbClr val="F0F6FC"/>
                </a:solidFill>
                <a:effectLst/>
                <a:latin typeface="-apple-system"/>
              </a:rPr>
              <a:t>: The date of the patient's most recent follow-up visit, which is used to track the patient's post-surgery progress and overall health.</a:t>
            </a:r>
          </a:p>
          <a:p>
            <a:pPr algn="just">
              <a:buFont typeface="+mj-lt"/>
              <a:buAutoNum type="arabicPeriod" startAt="8"/>
            </a:pPr>
            <a:r>
              <a:rPr lang="en-US" b="1" i="0" dirty="0" err="1">
                <a:solidFill>
                  <a:srgbClr val="F0F6FC"/>
                </a:solidFill>
                <a:effectLst/>
                <a:latin typeface="-apple-system"/>
              </a:rPr>
              <a:t>Patient_Status</a:t>
            </a:r>
            <a:r>
              <a:rPr lang="en-US" b="0" i="0" dirty="0">
                <a:solidFill>
                  <a:srgbClr val="F0F6FC"/>
                </a:solidFill>
                <a:effectLst/>
                <a:latin typeface="-apple-system"/>
              </a:rPr>
              <a:t>: The current health status of the patient (Alive or Dead) at the time of the last visit. This helps in analyzing survival outcomes.</a:t>
            </a:r>
          </a:p>
          <a:p>
            <a:pPr algn="just">
              <a:buFont typeface="+mj-lt"/>
              <a:buAutoNum type="arabicPeriod" startAt="8"/>
            </a:pPr>
            <a:r>
              <a:rPr lang="en-US" b="1" i="0" dirty="0" err="1">
                <a:solidFill>
                  <a:srgbClr val="F0F6FC"/>
                </a:solidFill>
                <a:effectLst/>
                <a:latin typeface="-apple-system"/>
              </a:rPr>
              <a:t>Tumor_Stage_Numeric</a:t>
            </a:r>
            <a:r>
              <a:rPr lang="en-US" b="0" i="0" dirty="0">
                <a:solidFill>
                  <a:srgbClr val="F0F6FC"/>
                </a:solidFill>
                <a:effectLst/>
                <a:latin typeface="-apple-system"/>
              </a:rPr>
              <a:t>: A numerical representation of the tumor stage (e.g., 1, 2, 3), used for more granular analysis.</a:t>
            </a:r>
          </a:p>
          <a:p>
            <a:pPr algn="just">
              <a:buFont typeface="+mj-lt"/>
              <a:buAutoNum type="arabicPeriod" startAt="8"/>
            </a:pPr>
            <a:r>
              <a:rPr lang="en-US" b="1" i="0" dirty="0" err="1">
                <a:solidFill>
                  <a:srgbClr val="F0F6FC"/>
                </a:solidFill>
                <a:effectLst/>
                <a:latin typeface="-apple-system"/>
              </a:rPr>
              <a:t>Year_of_Surgery</a:t>
            </a:r>
            <a:r>
              <a:rPr lang="en-US" b="0" i="0" dirty="0">
                <a:solidFill>
                  <a:srgbClr val="F0F6FC"/>
                </a:solidFill>
                <a:effectLst/>
                <a:latin typeface="-apple-system"/>
              </a:rPr>
              <a:t>: The year in which the surgery was performed, which can help in time-based analysis, especially for longitudinal studies.</a:t>
            </a:r>
          </a:p>
        </p:txBody>
      </p:sp>
    </p:spTree>
    <p:extLst>
      <p:ext uri="{BB962C8B-B14F-4D97-AF65-F5344CB8AC3E}">
        <p14:creationId xmlns:p14="http://schemas.microsoft.com/office/powerpoint/2010/main" val="3750011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EC902-2221-342E-6230-041F333D5999}"/>
              </a:ext>
            </a:extLst>
          </p:cNvPr>
          <p:cNvSpPr>
            <a:spLocks noGrp="1"/>
          </p:cNvSpPr>
          <p:nvPr>
            <p:ph type="title"/>
          </p:nvPr>
        </p:nvSpPr>
        <p:spPr>
          <a:xfrm>
            <a:off x="720000" y="339213"/>
            <a:ext cx="10728322" cy="604916"/>
          </a:xfrm>
        </p:spPr>
        <p:txBody>
          <a:bodyPr/>
          <a:lstStyle/>
          <a:p>
            <a:pPr algn="ctr"/>
            <a:r>
              <a:rPr lang="en-US" dirty="0">
                <a:solidFill>
                  <a:srgbClr val="FFFF00"/>
                </a:solidFill>
              </a:rPr>
              <a:t>Analysis Questions</a:t>
            </a:r>
          </a:p>
        </p:txBody>
      </p:sp>
      <p:sp>
        <p:nvSpPr>
          <p:cNvPr id="3" name="Content Placeholder 2">
            <a:extLst>
              <a:ext uri="{FF2B5EF4-FFF2-40B4-BE49-F238E27FC236}">
                <a16:creationId xmlns:a16="http://schemas.microsoft.com/office/drawing/2014/main" id="{4A415314-F74F-F444-2DD1-D5FA79241454}"/>
              </a:ext>
            </a:extLst>
          </p:cNvPr>
          <p:cNvSpPr>
            <a:spLocks noGrp="1"/>
          </p:cNvSpPr>
          <p:nvPr>
            <p:ph idx="1"/>
          </p:nvPr>
        </p:nvSpPr>
        <p:spPr>
          <a:xfrm>
            <a:off x="720000" y="1224116"/>
            <a:ext cx="10728325" cy="5294671"/>
          </a:xfrm>
        </p:spPr>
        <p:txBody>
          <a:bodyPr>
            <a:normAutofit fontScale="92500" lnSpcReduction="10000"/>
          </a:bodyPr>
          <a:lstStyle/>
          <a:p>
            <a:r>
              <a:rPr lang="en-US" b="1" dirty="0"/>
              <a:t>What is the relationship between different features and tumor stage?</a:t>
            </a:r>
          </a:p>
          <a:p>
            <a:r>
              <a:rPr lang="en-US" b="1" dirty="0"/>
              <a:t>What is the most age diagnosed with Breast cancer classified by tumor stage?</a:t>
            </a:r>
          </a:p>
          <a:p>
            <a:r>
              <a:rPr lang="en-US" b="1" dirty="0"/>
              <a:t>What is the most year from number of surgeries?</a:t>
            </a:r>
          </a:p>
          <a:p>
            <a:r>
              <a:rPr lang="en-US" b="1" dirty="0"/>
              <a:t>Survival rate totally and each year ?</a:t>
            </a:r>
          </a:p>
          <a:p>
            <a:r>
              <a:rPr lang="en-US" b="1" dirty="0"/>
              <a:t>Different Proteins and its relationship with different histology types?</a:t>
            </a:r>
          </a:p>
          <a:p>
            <a:r>
              <a:rPr lang="en-US" b="1" dirty="0"/>
              <a:t>What is the most common age group among males and females diagnosed with cancer?</a:t>
            </a:r>
          </a:p>
          <a:p>
            <a:r>
              <a:rPr lang="en-US" b="1" dirty="0"/>
              <a:t>What is the most common stage at the time of diagnosis and the most surgery for each type?</a:t>
            </a:r>
          </a:p>
          <a:p>
            <a:r>
              <a:rPr lang="en-US" b="1" dirty="0"/>
              <a:t>What is the survival rate based on Tumor stage and type after surgery?</a:t>
            </a:r>
          </a:p>
          <a:p>
            <a:r>
              <a:rPr lang="en-US" b="1" dirty="0"/>
              <a:t>What is the most cancer stage for each histology?</a:t>
            </a:r>
          </a:p>
          <a:p>
            <a:r>
              <a:rPr lang="en-US" b="1" dirty="0"/>
              <a:t>Most surgery type performed with different Carcinomas, and how did it impact survival?</a:t>
            </a:r>
          </a:p>
          <a:p>
            <a:pPr marL="0" indent="0">
              <a:buNone/>
            </a:pPr>
            <a:endParaRPr lang="en-US" b="1" dirty="0"/>
          </a:p>
          <a:p>
            <a:endParaRPr lang="en-US" b="1" dirty="0"/>
          </a:p>
          <a:p>
            <a:endParaRPr lang="en-US" b="1" dirty="0"/>
          </a:p>
        </p:txBody>
      </p:sp>
    </p:spTree>
    <p:extLst>
      <p:ext uri="{BB962C8B-B14F-4D97-AF65-F5344CB8AC3E}">
        <p14:creationId xmlns:p14="http://schemas.microsoft.com/office/powerpoint/2010/main" val="2826404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EC902-2221-342E-6230-041F333D5999}"/>
              </a:ext>
            </a:extLst>
          </p:cNvPr>
          <p:cNvSpPr>
            <a:spLocks noGrp="1"/>
          </p:cNvSpPr>
          <p:nvPr>
            <p:ph type="title"/>
          </p:nvPr>
        </p:nvSpPr>
        <p:spPr>
          <a:xfrm>
            <a:off x="720000" y="339213"/>
            <a:ext cx="10728322" cy="604916"/>
          </a:xfrm>
        </p:spPr>
        <p:txBody>
          <a:bodyPr/>
          <a:lstStyle/>
          <a:p>
            <a:pPr algn="ctr"/>
            <a:r>
              <a:rPr lang="en-US" dirty="0">
                <a:solidFill>
                  <a:srgbClr val="FFFF00"/>
                </a:solidFill>
              </a:rPr>
              <a:t>Analysis Questions</a:t>
            </a:r>
          </a:p>
        </p:txBody>
      </p:sp>
      <p:sp>
        <p:nvSpPr>
          <p:cNvPr id="3" name="Content Placeholder 2">
            <a:extLst>
              <a:ext uri="{FF2B5EF4-FFF2-40B4-BE49-F238E27FC236}">
                <a16:creationId xmlns:a16="http://schemas.microsoft.com/office/drawing/2014/main" id="{4A415314-F74F-F444-2DD1-D5FA79241454}"/>
              </a:ext>
            </a:extLst>
          </p:cNvPr>
          <p:cNvSpPr>
            <a:spLocks noGrp="1"/>
          </p:cNvSpPr>
          <p:nvPr>
            <p:ph idx="1"/>
          </p:nvPr>
        </p:nvSpPr>
        <p:spPr>
          <a:xfrm>
            <a:off x="731837" y="2050025"/>
            <a:ext cx="10728325" cy="5294671"/>
          </a:xfrm>
        </p:spPr>
        <p:txBody>
          <a:bodyPr>
            <a:normAutofit/>
          </a:bodyPr>
          <a:lstStyle/>
          <a:p>
            <a:r>
              <a:rPr lang="en-US" b="1" dirty="0"/>
              <a:t>Is HER2 affect diagnosis and prognosis ?</a:t>
            </a:r>
          </a:p>
          <a:p>
            <a:endParaRPr lang="en-US" b="1" dirty="0"/>
          </a:p>
          <a:p>
            <a:r>
              <a:rPr lang="en-US" b="1" dirty="0"/>
              <a:t>What is the role of time in the status of patients?</a:t>
            </a:r>
          </a:p>
          <a:p>
            <a:endParaRPr lang="en-US" b="1" dirty="0"/>
          </a:p>
          <a:p>
            <a:r>
              <a:rPr lang="en-US" b="1" dirty="0"/>
              <a:t>How can Histology affect tumor stage and survival rate </a:t>
            </a:r>
          </a:p>
          <a:p>
            <a:endParaRPr lang="en-US" b="1" dirty="0"/>
          </a:p>
        </p:txBody>
      </p:sp>
    </p:spTree>
    <p:extLst>
      <p:ext uri="{BB962C8B-B14F-4D97-AF65-F5344CB8AC3E}">
        <p14:creationId xmlns:p14="http://schemas.microsoft.com/office/powerpoint/2010/main" val="2573397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62FE7-26D0-2184-6C6D-C7BD2B01B0B2}"/>
              </a:ext>
            </a:extLst>
          </p:cNvPr>
          <p:cNvSpPr>
            <a:spLocks noGrp="1"/>
          </p:cNvSpPr>
          <p:nvPr>
            <p:ph type="title"/>
          </p:nvPr>
        </p:nvSpPr>
        <p:spPr>
          <a:xfrm>
            <a:off x="720000" y="619200"/>
            <a:ext cx="10728322" cy="693406"/>
          </a:xfrm>
        </p:spPr>
        <p:txBody>
          <a:bodyPr>
            <a:normAutofit fontScale="90000"/>
          </a:bodyPr>
          <a:lstStyle/>
          <a:p>
            <a:r>
              <a:rPr lang="en-US" sz="4800" dirty="0"/>
              <a:t>Tools:</a:t>
            </a:r>
          </a:p>
        </p:txBody>
      </p:sp>
      <p:sp>
        <p:nvSpPr>
          <p:cNvPr id="3" name="Content Placeholder 2">
            <a:extLst>
              <a:ext uri="{FF2B5EF4-FFF2-40B4-BE49-F238E27FC236}">
                <a16:creationId xmlns:a16="http://schemas.microsoft.com/office/drawing/2014/main" id="{8048796B-B813-6EE7-7F2F-E4CE3C324F99}"/>
              </a:ext>
            </a:extLst>
          </p:cNvPr>
          <p:cNvSpPr>
            <a:spLocks noGrp="1"/>
          </p:cNvSpPr>
          <p:nvPr>
            <p:ph idx="1"/>
          </p:nvPr>
        </p:nvSpPr>
        <p:spPr>
          <a:xfrm>
            <a:off x="1634397" y="1627200"/>
            <a:ext cx="10728325" cy="4965329"/>
          </a:xfrm>
        </p:spPr>
        <p:txBody>
          <a:bodyPr/>
          <a:lstStyle/>
          <a:p>
            <a:r>
              <a:rPr lang="en-US" dirty="0">
                <a:solidFill>
                  <a:srgbClr val="FFFF00">
                    <a:alpha val="58000"/>
                  </a:srgbClr>
                </a:solidFill>
              </a:rPr>
              <a:t>EXCEL</a:t>
            </a:r>
          </a:p>
          <a:p>
            <a:r>
              <a:rPr lang="en-US" dirty="0">
                <a:solidFill>
                  <a:srgbClr val="FFFF00">
                    <a:alpha val="58000"/>
                  </a:srgbClr>
                </a:solidFill>
              </a:rPr>
              <a:t>SQL</a:t>
            </a:r>
          </a:p>
          <a:p>
            <a:r>
              <a:rPr lang="en-US" dirty="0">
                <a:solidFill>
                  <a:srgbClr val="FFFF00">
                    <a:alpha val="58000"/>
                  </a:srgbClr>
                </a:solidFill>
              </a:rPr>
              <a:t>PYTHON:</a:t>
            </a:r>
          </a:p>
          <a:p>
            <a:pPr lvl="1"/>
            <a:r>
              <a:rPr lang="en-US" dirty="0">
                <a:solidFill>
                  <a:srgbClr val="FFFF00">
                    <a:alpha val="58000"/>
                  </a:srgbClr>
                </a:solidFill>
              </a:rPr>
              <a:t>PANDAS AND NUMPY FOR DATA MANIPULATION</a:t>
            </a:r>
          </a:p>
          <a:p>
            <a:pPr lvl="1"/>
            <a:r>
              <a:rPr lang="en-US" dirty="0">
                <a:solidFill>
                  <a:srgbClr val="FFFF00">
                    <a:alpha val="58000"/>
                  </a:srgbClr>
                </a:solidFill>
              </a:rPr>
              <a:t>MATPLOTLIB &amp; SEABORN FOR STATIC DATA VISUALIZATIONS</a:t>
            </a:r>
          </a:p>
          <a:p>
            <a:pPr lvl="1"/>
            <a:r>
              <a:rPr lang="en-US" dirty="0">
                <a:solidFill>
                  <a:srgbClr val="FFFF00">
                    <a:alpha val="58000"/>
                  </a:srgbClr>
                </a:solidFill>
              </a:rPr>
              <a:t>PLOTLY FOR INTERACTIVE VISULALIZATIONS</a:t>
            </a:r>
          </a:p>
          <a:p>
            <a:pPr lvl="1"/>
            <a:r>
              <a:rPr lang="en-US" dirty="0">
                <a:solidFill>
                  <a:srgbClr val="FFFF00">
                    <a:alpha val="58000"/>
                  </a:srgbClr>
                </a:solidFill>
              </a:rPr>
              <a:t>DASH FOR DOING INTERACTIVE DATA APP </a:t>
            </a:r>
          </a:p>
          <a:p>
            <a:pPr lvl="1"/>
            <a:r>
              <a:rPr lang="en-US" dirty="0">
                <a:solidFill>
                  <a:srgbClr val="FFFF00">
                    <a:alpha val="58000"/>
                  </a:srgbClr>
                </a:solidFill>
              </a:rPr>
              <a:t>SCIKIT-LEARN FOR MACHINE LEARNING</a:t>
            </a:r>
          </a:p>
          <a:p>
            <a:r>
              <a:rPr lang="en-US" dirty="0">
                <a:solidFill>
                  <a:srgbClr val="FFFF00">
                    <a:alpha val="58000"/>
                  </a:srgbClr>
                </a:solidFill>
              </a:rPr>
              <a:t>R </a:t>
            </a:r>
          </a:p>
          <a:p>
            <a:r>
              <a:rPr lang="en-US" dirty="0">
                <a:solidFill>
                  <a:srgbClr val="FFFF00">
                    <a:alpha val="58000"/>
                  </a:srgbClr>
                </a:solidFill>
              </a:rPr>
              <a:t>TABLEAU</a:t>
            </a:r>
          </a:p>
        </p:txBody>
      </p:sp>
    </p:spTree>
    <p:extLst>
      <p:ext uri="{BB962C8B-B14F-4D97-AF65-F5344CB8AC3E}">
        <p14:creationId xmlns:p14="http://schemas.microsoft.com/office/powerpoint/2010/main" val="2611607764"/>
      </p:ext>
    </p:extLst>
  </p:cSld>
  <p:clrMapOvr>
    <a:masterClrMapping/>
  </p:clrMapOvr>
</p:sld>
</file>

<file path=ppt/theme/theme1.xml><?xml version="1.0" encoding="utf-8"?>
<a:theme xmlns:a="http://schemas.openxmlformats.org/drawingml/2006/main" name="BlobVTI">
  <a:themeElements>
    <a:clrScheme name="Blob V2">
      <a:dk1>
        <a:sysClr val="windowText" lastClr="000000"/>
      </a:dk1>
      <a:lt1>
        <a:sysClr val="window" lastClr="FFFFFF"/>
      </a:lt1>
      <a:dk2>
        <a:srgbClr val="0B2827"/>
      </a:dk2>
      <a:lt2>
        <a:srgbClr val="DAE3E3"/>
      </a:lt2>
      <a:accent1>
        <a:srgbClr val="B495C2"/>
      </a:accent1>
      <a:accent2>
        <a:srgbClr val="767E37"/>
      </a:accent2>
      <a:accent3>
        <a:srgbClr val="8FA3A3"/>
      </a:accent3>
      <a:accent4>
        <a:srgbClr val="CE7F01"/>
      </a:accent4>
      <a:accent5>
        <a:srgbClr val="D15A29"/>
      </a:accent5>
      <a:accent6>
        <a:srgbClr val="B88470"/>
      </a:accent6>
      <a:hlink>
        <a:srgbClr val="B57001"/>
      </a:hlink>
      <a:folHlink>
        <a:srgbClr val="996209"/>
      </a:folHlink>
    </a:clrScheme>
    <a:fontScheme name="Blob">
      <a:majorFont>
        <a:latin typeface="Sagona Book"/>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TotalTime>124</TotalTime>
  <Words>749</Words>
  <Application>Microsoft Office PowerPoint</Application>
  <PresentationFormat>Widescreen</PresentationFormat>
  <Paragraphs>78</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-apple-system</vt:lpstr>
      <vt:lpstr>Arial</vt:lpstr>
      <vt:lpstr>Avenir Next LT Pro</vt:lpstr>
      <vt:lpstr>Sagona Book</vt:lpstr>
      <vt:lpstr>The Hand Extrablack</vt:lpstr>
      <vt:lpstr>BlobVTI</vt:lpstr>
      <vt:lpstr>Breast Cancer Data Analysis</vt:lpstr>
      <vt:lpstr>Our Team</vt:lpstr>
      <vt:lpstr>Project Objectives :</vt:lpstr>
      <vt:lpstr>Data Description:</vt:lpstr>
      <vt:lpstr>Metadata</vt:lpstr>
      <vt:lpstr>Metadata</vt:lpstr>
      <vt:lpstr>Analysis Questions</vt:lpstr>
      <vt:lpstr>Analysis Questions</vt:lpstr>
      <vt:lpstr>Tools: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Diab Saeed</dc:creator>
  <cp:lastModifiedBy>Diab Saeed</cp:lastModifiedBy>
  <cp:revision>1</cp:revision>
  <dcterms:created xsi:type="dcterms:W3CDTF">2024-10-19T17:46:02Z</dcterms:created>
  <dcterms:modified xsi:type="dcterms:W3CDTF">2024-10-19T19:50:50Z</dcterms:modified>
</cp:coreProperties>
</file>