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BEE3-78DB-4D17-BCB6-13C9B751E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4E460-3F35-447A-DE2F-E2B673ECC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00E6-E679-A02C-B310-EE040AB4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BAD25-79DE-67CB-EA9B-6C7EC18B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9A5E-6F11-6E62-D45A-80595724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4713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3F22-04CB-050D-A591-2639957F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5DE56-9FB0-5502-4A16-3CF1DB14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9D02-D863-8D1C-863D-CE768C04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A4915-0923-2CA6-5861-8FFB69A3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18EE-E429-72B5-5B6E-29FCB65D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4416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BD6ED-C15B-A79C-304B-69E9E035B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48ED9-39E8-B89C-45E4-276C15B3A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4CB4-5ACB-6651-6547-22554C22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8976-864D-B8C9-F547-E99E1CDF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6CED-CD69-E7A6-9FE9-7DAB2F1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336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A9AC-53A9-3E95-43F0-2CB6EB72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1C48-B22D-8316-6541-28C47513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73CB7-9FB6-6641-4D34-9DCD8053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469B-615F-5778-CEBC-BC5C075F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6C12-5BCC-1D15-DA9D-FE1964A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932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0E0-DE96-EA67-9227-FCCDB70A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7501-A35D-C695-BECE-21CBE890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3E6F-D698-5EED-E175-1C3E3A76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B160-A708-589C-44E1-2B232A1B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6406-923E-36AD-A55C-EAC8EFD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959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357F-6425-6D2C-120C-C990E194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57B2-3DC6-AE16-0393-3C6CF797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E2D30-BD16-D0E7-33F7-5AEAD1CA1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6210-ADAD-B923-AAB3-D1F7CB5E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A5FF-3D41-112F-F4F7-2FEB5DA3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C1261-6B79-98A4-4DF5-F400ABE9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135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9A90-667A-C6D0-91F2-06FD6DE0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1680-9624-EA7E-54CB-AA974525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B3562-8F8A-6E33-CBAF-6FFE9178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2DAD0-9E10-1FA9-A511-47E98128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379FF-606D-7D42-68F9-6C7C59015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FD29D-E1F9-6C94-CB69-F29D0EFF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F1E4B-8183-9415-3B97-4440C9D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30B36-EC37-F6AB-AB39-6FEF1E68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3382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8767-4507-9D78-C9C3-B27D47C4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93746-47F5-012B-50F5-7900BC5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AC634-64F2-1FD4-70E0-B1572E8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457EC-13C0-0FA7-1A18-ECEED376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437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B1A25-E182-9AE9-99CB-17BA358C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A397B-3F0B-FC1E-2D5C-B15198BA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AB47B-96B4-C57A-220E-B0FD410F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017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262F-7D71-C477-7E99-EC933757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F006-1EEC-C353-80CF-2D575AC7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C401-152C-6466-750B-E73AB565E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05D59-028C-CA9C-5841-6827CF23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CBF7-4CCC-583D-F0CF-495445FC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09E1-2FF8-F7E4-817E-62C22EA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469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5E33-44DE-ED7D-1967-39B09495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9F662-1168-313C-4DD8-F0B948E8A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BD45-A7A9-36E3-B6EF-448D8C0A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B699B-9BCF-BB24-E4CD-3CEA1CA4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586-D81B-788A-720D-6B9C06CA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DE98-3CA0-127A-7227-51D2902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148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5A25C-D13B-A7E0-986E-33C920F1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55-7A26-0FD8-84BB-20174806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5C37-76C1-6098-2A70-CE8296DCC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5F85-02B4-1747-8FB4-C26D264F1F90}" type="datetimeFigureOut">
              <a:rPr lang="en-GH" smtClean="0"/>
              <a:t>27/06/2022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8040-1F34-ACBB-DA6C-8D37C3AF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794A-C1D4-D117-E437-A65839CB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5E1E-0CB2-0E4E-BAF7-CDE36388F6B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4032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lessons.com/cisco/ccna-routing-switching-icnd1-100-105/internet-protoc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94E-9948-9C9A-2F3A-FC26BBFA2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H" dirty="0"/>
              <a:t>ROUTING AND SWITCHING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6D84-BF0C-9E14-589E-4A1C6E0E8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H" dirty="0"/>
              <a:t>Lesson Three</a:t>
            </a:r>
          </a:p>
          <a:p>
            <a:endParaRPr lang="en-GH" dirty="0"/>
          </a:p>
          <a:p>
            <a:r>
              <a:rPr lang="en-GB" dirty="0"/>
              <a:t>https://</a:t>
            </a:r>
            <a:r>
              <a:rPr lang="en-GB" dirty="0" err="1"/>
              <a:t>networklessons.com</a:t>
            </a:r>
            <a:r>
              <a:rPr lang="en-GB" dirty="0"/>
              <a:t>/cisco/ccna-routing-switching-icnd1-100-105/</a:t>
            </a:r>
            <a:r>
              <a:rPr lang="en-GB" dirty="0" err="1"/>
              <a:t>tcpip</a:t>
            </a:r>
            <a:r>
              <a:rPr lang="en-GB" dirty="0"/>
              <a:t>-stack-tutorial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2079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9" y="1516865"/>
            <a:ext cx="10515600" cy="497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There are have 3 different classes to work with:</a:t>
            </a:r>
          </a:p>
          <a:p>
            <a:pPr marL="0" indent="0">
              <a:buNone/>
            </a:pPr>
            <a:r>
              <a:rPr lang="en-GB" dirty="0"/>
              <a:t>                    Class A</a:t>
            </a:r>
          </a:p>
          <a:p>
            <a:pPr marL="0" indent="0">
              <a:buNone/>
            </a:pPr>
            <a:r>
              <a:rPr lang="en-GB" dirty="0"/>
              <a:t>                    Class B</a:t>
            </a:r>
          </a:p>
          <a:p>
            <a:pPr marL="0" indent="0">
              <a:buNone/>
            </a:pPr>
            <a:r>
              <a:rPr lang="en-GB" dirty="0"/>
              <a:t>                    Class C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So what’s the difference between them? The difference between them is how many hosts you can fit in each network, let me show you an example:</a:t>
            </a:r>
          </a:p>
          <a:p>
            <a:pPr>
              <a:buFont typeface="Wingdings" pitchFamily="2" charset="2"/>
              <a:buChar char="Ø"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397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93" y="1196231"/>
            <a:ext cx="10515600" cy="497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pPr marL="0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141CDC7-CFF3-395B-E716-2E8C76EF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74" y="2784516"/>
            <a:ext cx="7531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1C66C8F-3105-3796-5822-846EBBA1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99" y="3792083"/>
            <a:ext cx="7531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3ADB4FB1-2AEA-F6F0-4296-E4654FB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99" y="4737305"/>
            <a:ext cx="7531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8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93" y="1196231"/>
            <a:ext cx="10515600" cy="497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r>
              <a:rPr lang="en-GB" dirty="0"/>
              <a:t>Class A: The first bit always has to be 0.</a:t>
            </a:r>
          </a:p>
          <a:p>
            <a:r>
              <a:rPr lang="en-GB" dirty="0"/>
              <a:t>Class B: The first 2 bits always have to be 10.</a:t>
            </a:r>
          </a:p>
          <a:p>
            <a:r>
              <a:rPr lang="en-GB" dirty="0"/>
              <a:t>Class C: The first 3 bits always have to be 110.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So what are the exact ranges that we have?</a:t>
            </a:r>
          </a:p>
          <a:p>
            <a:r>
              <a:rPr lang="en-GB" dirty="0"/>
              <a:t>Class A:        0.0.0.0 – 126.255.255.255</a:t>
            </a:r>
          </a:p>
          <a:p>
            <a:r>
              <a:rPr lang="en-GB" dirty="0"/>
              <a:t>Class B:        128.0.0.0 – 191.255.255.255</a:t>
            </a:r>
          </a:p>
          <a:p>
            <a:r>
              <a:rPr lang="en-GB"/>
              <a:t>Class C:        192.0.0.0 – 223.255.255.25</a:t>
            </a:r>
          </a:p>
          <a:p>
            <a:pPr marL="0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587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TCP/IP Stack</a:t>
            </a:r>
          </a:p>
          <a:p>
            <a:r>
              <a:rPr lang="en-GB" dirty="0"/>
              <a:t>Besides the OSI model there was another organization that created a similar reference model which never became quite as popular.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10948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AB4E75-F87C-4E36-7CDB-755E7A2101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27" y="1799784"/>
            <a:ext cx="5363523" cy="47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6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/>
              <a:t>https://</a:t>
            </a:r>
            <a:r>
              <a:rPr lang="en-GB" sz="1000" b="1" dirty="0" err="1"/>
              <a:t>networklessons.com</a:t>
            </a:r>
            <a:r>
              <a:rPr lang="en-GB" sz="1000" b="1" dirty="0"/>
              <a:t>/cisco/ccna-routing-switching-icnd1-100-105/internet-protocol</a:t>
            </a:r>
            <a:r>
              <a:rPr lang="en-GB" b="1" dirty="0"/>
              <a:t>)</a:t>
            </a:r>
          </a:p>
          <a:p>
            <a:r>
              <a:rPr lang="en-GB" dirty="0"/>
              <a:t>IP uses Packets called IP packets to carry information. </a:t>
            </a:r>
          </a:p>
          <a:p>
            <a:r>
              <a:rPr lang="en-GB" dirty="0"/>
              <a:t>Every IP packet is a single unit of information and besides data it carries information to determine where to send the packet. </a:t>
            </a:r>
          </a:p>
          <a:p>
            <a:r>
              <a:rPr lang="en-GB" dirty="0"/>
              <a:t>IP determines where to send packets to by looking at the destination IP address.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3993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GB" b="1" dirty="0"/>
              <a:t>Characteristic of IPv4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Operates at the network layer of the OSI model.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Connectionless protocol: IP itself does not setup a connection, in order to transport data you need the “transport” layer and use TCP or UDP.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Every packet is treated independently; there is no order in which the packets are arriving at their destination.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Hierarchical: IP addresses have a hierarchy; </a:t>
            </a:r>
            <a:r>
              <a:rPr lang="en-GB" dirty="0" err="1"/>
              <a:t>we‟ll</a:t>
            </a:r>
            <a:r>
              <a:rPr lang="en-GB" dirty="0"/>
              <a:t> discuss this a bit more in depth when we talk about subnetting and subnet masks.</a:t>
            </a:r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05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867"/>
            <a:ext cx="10515600" cy="488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An IP address is 32-bit and consists of 2 parts, the network part and the host part: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lvl="1">
              <a:buFont typeface="Wingdings" pitchFamily="2" charset="2"/>
              <a:buChar char="v"/>
            </a:pPr>
            <a:endParaRPr lang="en-GB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7C50E8-6793-C371-B5E5-36F8CC1A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937431"/>
            <a:ext cx="87884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9B9CC86-C9DD-53EB-C55F-4A6BEDCD7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4781899"/>
            <a:ext cx="9118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9" y="1516865"/>
            <a:ext cx="10515600" cy="488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You probably have seen the IP address 192.168.1.1 before. It’s a very commonly used IP address on local networks. For this IP address the first 3 bytes are the “network” address and the last byte is the “host” address:</a:t>
            </a:r>
          </a:p>
          <a:p>
            <a:pPr lvl="2">
              <a:buFont typeface="Wingdings" pitchFamily="2" charset="2"/>
              <a:buChar char="Ø"/>
            </a:pPr>
            <a:endParaRPr lang="en-GB" b="1" dirty="0"/>
          </a:p>
          <a:p>
            <a:pPr lvl="2">
              <a:buFont typeface="Wingdings" pitchFamily="2" charset="2"/>
              <a:buChar char="Ø"/>
            </a:pPr>
            <a:endParaRPr lang="en-GB" b="1" dirty="0"/>
          </a:p>
          <a:p>
            <a:pPr lvl="2">
              <a:buFont typeface="Wingdings" pitchFamily="2" charset="2"/>
              <a:buChar char="Ø"/>
            </a:pPr>
            <a:endParaRPr lang="en-GB" b="1" dirty="0"/>
          </a:p>
          <a:p>
            <a:pPr lvl="2">
              <a:buFont typeface="Wingdings" pitchFamily="2" charset="2"/>
              <a:buChar char="Ø"/>
            </a:pPr>
            <a:endParaRPr lang="en-GB" b="1" dirty="0"/>
          </a:p>
          <a:p>
            <a:pPr lvl="2">
              <a:buFont typeface="Wingdings" pitchFamily="2" charset="2"/>
              <a:buChar char="Ø"/>
            </a:pPr>
            <a:endParaRPr lang="en-GB" b="1" dirty="0"/>
          </a:p>
          <a:p>
            <a:pPr lvl="2">
              <a:buFont typeface="Wingdings" pitchFamily="2" charset="2"/>
              <a:buChar char="Ø"/>
            </a:pPr>
            <a:r>
              <a:rPr lang="en-GB" dirty="0"/>
              <a:t>why are the first 3 bytes the “network” part and why is the last byte the “host” part?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We only gave the IP address but you might remember that if you configure an IP address you also have to specify the subnet mask.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Our IP address 192.168.1.1 would come along with the subnet mask 255.255.255.0.</a:t>
            </a:r>
            <a:endParaRPr lang="en-GB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067E8F-68FB-3874-92B6-7E0BE3BF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71" y="3429000"/>
            <a:ext cx="91186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56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9" y="1516866"/>
            <a:ext cx="10515600" cy="114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827B105-6C9E-0F5F-1606-9C21AF0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31" y="2305717"/>
            <a:ext cx="5257800" cy="41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19508C3-5B1A-65D8-754B-13ED3528DB5C}"/>
              </a:ext>
            </a:extLst>
          </p:cNvPr>
          <p:cNvSpPr txBox="1">
            <a:spLocks/>
          </p:cNvSpPr>
          <p:nvPr/>
        </p:nvSpPr>
        <p:spPr>
          <a:xfrm>
            <a:off x="384958" y="2305716"/>
            <a:ext cx="5485412" cy="4344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b="1" dirty="0"/>
          </a:p>
          <a:p>
            <a:r>
              <a:rPr lang="en-GB" b="1" dirty="0"/>
              <a:t>Protocol:</a:t>
            </a:r>
            <a:r>
              <a:rPr lang="en-GB" dirty="0"/>
              <a:t> Here you will find which protocol we are using on top of IP, this is how we specify which </a:t>
            </a:r>
          </a:p>
          <a:p>
            <a:r>
              <a:rPr lang="en-GB" b="1" dirty="0"/>
              <a:t>transport layer</a:t>
            </a:r>
            <a:r>
              <a:rPr lang="en-GB" dirty="0"/>
              <a:t> protocol we are using. So you’ll find TCP, UDP or perhaps something else in here.</a:t>
            </a:r>
          </a:p>
          <a:p>
            <a:r>
              <a:rPr lang="en-GB" b="1" dirty="0"/>
              <a:t>Source Address: </a:t>
            </a:r>
            <a:r>
              <a:rPr lang="en-GB" dirty="0"/>
              <a:t>Here you will find the IP address of the device that created this IP packet.</a:t>
            </a:r>
          </a:p>
          <a:p>
            <a:r>
              <a:rPr lang="en-GB" b="1" dirty="0"/>
              <a:t>Destination Address: </a:t>
            </a:r>
            <a:r>
              <a:rPr lang="en-GB" dirty="0"/>
              <a:t>This is the IP address of the device that should receive the IP packet.</a:t>
            </a:r>
          </a:p>
          <a:p>
            <a:r>
              <a:rPr lang="en-GB" b="1" dirty="0"/>
              <a:t>Data:</a:t>
            </a:r>
            <a:r>
              <a:rPr lang="en-GB" dirty="0"/>
              <a:t> this is the actual data that we are trying to get to the other side.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2164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184-7CD2-4242-DF3E-7F1EC6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sz="5400" b="1" dirty="0">
                <a:solidFill>
                  <a:srgbClr val="0070C0"/>
                </a:solidFill>
              </a:rPr>
              <a:t>UNIT ONE: </a:t>
            </a:r>
            <a:r>
              <a:rPr lang="en-GH" sz="5400" b="1" dirty="0"/>
              <a:t>NETWORK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1A618-4F34-AA1A-90F5-0631E179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9" y="1516865"/>
            <a:ext cx="10515600" cy="497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Internet Protocol Version 4 (IPv4) </a:t>
            </a:r>
            <a:r>
              <a:rPr lang="en-GB" b="1" dirty="0"/>
              <a:t>(</a:t>
            </a:r>
            <a:r>
              <a:rPr lang="en-GB" sz="1000" b="1" dirty="0">
                <a:hlinkClick r:id="rId2"/>
              </a:rPr>
              <a:t>https://networklessons.com/cisco/ccna-routing-switching-icnd1-100-105/internet-protocol</a:t>
            </a:r>
            <a:r>
              <a:rPr lang="en-GB" b="1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b="1" dirty="0"/>
              <a:t>Parts of IPv4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	</a:t>
            </a:r>
            <a:r>
              <a:rPr lang="en-GB" dirty="0"/>
              <a:t>Let’s take another look at an IP address:</a:t>
            </a:r>
          </a:p>
          <a:p>
            <a:pPr marL="457200" lvl="1" indent="0">
              <a:buNone/>
            </a:pPr>
            <a:r>
              <a:rPr lang="en-GB" dirty="0"/>
              <a:t>            192.168.1.1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2853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785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ROUTING AND SWITCHING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  <vt:lpstr>UNIT ONE: NETWORK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SWITCHING</dc:title>
  <dc:creator>kwesi hughes-lartey</dc:creator>
  <cp:lastModifiedBy>kwesi hughes-lartey</cp:lastModifiedBy>
  <cp:revision>5</cp:revision>
  <dcterms:created xsi:type="dcterms:W3CDTF">2022-06-20T04:43:31Z</dcterms:created>
  <dcterms:modified xsi:type="dcterms:W3CDTF">2022-06-27T13:02:21Z</dcterms:modified>
</cp:coreProperties>
</file>