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73" r:id="rId5"/>
    <p:sldId id="257" r:id="rId6"/>
    <p:sldId id="652" r:id="rId7"/>
    <p:sldId id="623" r:id="rId8"/>
    <p:sldId id="631" r:id="rId9"/>
    <p:sldId id="630" r:id="rId10"/>
    <p:sldId id="632" r:id="rId11"/>
    <p:sldId id="633" r:id="rId12"/>
    <p:sldId id="653" r:id="rId13"/>
    <p:sldId id="634" r:id="rId14"/>
    <p:sldId id="635" r:id="rId15"/>
    <p:sldId id="654" r:id="rId16"/>
    <p:sldId id="636" r:id="rId17"/>
    <p:sldId id="637" r:id="rId18"/>
    <p:sldId id="655" r:id="rId19"/>
    <p:sldId id="638" r:id="rId20"/>
    <p:sldId id="639" r:id="rId21"/>
    <p:sldId id="640" r:id="rId22"/>
    <p:sldId id="641" r:id="rId23"/>
    <p:sldId id="642" r:id="rId24"/>
    <p:sldId id="643" r:id="rId25"/>
    <p:sldId id="656" r:id="rId26"/>
    <p:sldId id="644" r:id="rId27"/>
    <p:sldId id="645" r:id="rId28"/>
    <p:sldId id="646" r:id="rId29"/>
    <p:sldId id="647" r:id="rId30"/>
    <p:sldId id="648" r:id="rId31"/>
    <p:sldId id="649" r:id="rId32"/>
    <p:sldId id="657" r:id="rId33"/>
    <p:sldId id="650" r:id="rId34"/>
    <p:sldId id="651" r:id="rId35"/>
    <p:sldId id="259" r:id="rId3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1011956-3334-4429-BC6B-4E980B770B00}">
          <p14:sldIdLst>
            <p14:sldId id="273"/>
            <p14:sldId id="257"/>
            <p14:sldId id="652"/>
            <p14:sldId id="623"/>
            <p14:sldId id="631"/>
            <p14:sldId id="630"/>
            <p14:sldId id="632"/>
            <p14:sldId id="633"/>
            <p14:sldId id="653"/>
            <p14:sldId id="634"/>
            <p14:sldId id="635"/>
            <p14:sldId id="654"/>
            <p14:sldId id="636"/>
            <p14:sldId id="637"/>
            <p14:sldId id="655"/>
            <p14:sldId id="638"/>
            <p14:sldId id="639"/>
            <p14:sldId id="640"/>
            <p14:sldId id="641"/>
            <p14:sldId id="642"/>
            <p14:sldId id="643"/>
            <p14:sldId id="656"/>
            <p14:sldId id="644"/>
            <p14:sldId id="645"/>
            <p14:sldId id="646"/>
            <p14:sldId id="647"/>
            <p14:sldId id="648"/>
            <p14:sldId id="649"/>
            <p14:sldId id="657"/>
            <p14:sldId id="650"/>
            <p14:sldId id="651"/>
            <p14:sldId id="259"/>
          </p14:sldIdLst>
        </p14:section>
        <p14:section name="Sección sin título" id="{087CF24E-0112-4A34-9062-792F72CEF3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C"/>
    <a:srgbClr val="2E353B"/>
    <a:srgbClr val="000000"/>
    <a:srgbClr val="AF1A1A"/>
    <a:srgbClr val="595959"/>
    <a:srgbClr val="2B9DCA"/>
    <a:srgbClr val="92BA65"/>
    <a:srgbClr val="02AFF1"/>
    <a:srgbClr val="92D14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4901C-F8F7-40F7-92FD-21241DB980F1}" v="12" dt="2022-06-13T16:39:46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623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92" y="5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Valdés Delgado" userId="9d54e693-0af0-46df-b50d-7eab26629fa0" providerId="ADAL" clId="{39D4901C-F8F7-40F7-92FD-21241DB980F1}"/>
    <pc:docChg chg="custSel addSld delSld modSld sldOrd modSection">
      <pc:chgData name="Fernando Valdés Delgado" userId="9d54e693-0af0-46df-b50d-7eab26629fa0" providerId="ADAL" clId="{39D4901C-F8F7-40F7-92FD-21241DB980F1}" dt="2022-06-13T16:39:51.684" v="350" actId="478"/>
      <pc:docMkLst>
        <pc:docMk/>
      </pc:docMkLst>
      <pc:sldChg chg="modSp mod setBg">
        <pc:chgData name="Fernando Valdés Delgado" userId="9d54e693-0af0-46df-b50d-7eab26629fa0" providerId="ADAL" clId="{39D4901C-F8F7-40F7-92FD-21241DB980F1}" dt="2022-06-13T15:42:06.463" v="302" actId="20577"/>
        <pc:sldMkLst>
          <pc:docMk/>
          <pc:sldMk cId="3822197889" sldId="257"/>
        </pc:sldMkLst>
        <pc:spChg chg="mod">
          <ac:chgData name="Fernando Valdés Delgado" userId="9d54e693-0af0-46df-b50d-7eab26629fa0" providerId="ADAL" clId="{39D4901C-F8F7-40F7-92FD-21241DB980F1}" dt="2022-06-13T15:42:06.463" v="302" actId="20577"/>
          <ac:spMkLst>
            <pc:docMk/>
            <pc:sldMk cId="3822197889" sldId="257"/>
            <ac:spMk id="7" creationId="{62BF1379-B0C8-D24E-8BA1-269AC5BB59EB}"/>
          </ac:spMkLst>
        </pc:spChg>
      </pc:sldChg>
      <pc:sldChg chg="modSp add mod setBg">
        <pc:chgData name="Fernando Valdés Delgado" userId="9d54e693-0af0-46df-b50d-7eab26629fa0" providerId="ADAL" clId="{39D4901C-F8F7-40F7-92FD-21241DB980F1}" dt="2022-06-13T16:21:14.773" v="332" actId="20577"/>
        <pc:sldMkLst>
          <pc:docMk/>
          <pc:sldMk cId="2859150837" sldId="271"/>
        </pc:sldMkLst>
        <pc:spChg chg="mod">
          <ac:chgData name="Fernando Valdés Delgado" userId="9d54e693-0af0-46df-b50d-7eab26629fa0" providerId="ADAL" clId="{39D4901C-F8F7-40F7-92FD-21241DB980F1}" dt="2022-06-13T16:21:14.773" v="332" actId="20577"/>
          <ac:spMkLst>
            <pc:docMk/>
            <pc:sldMk cId="2859150837" sldId="271"/>
            <ac:spMk id="8" creationId="{63AD9688-6786-45D0-83D8-16C4E64FE03C}"/>
          </ac:spMkLst>
        </pc:spChg>
        <pc:graphicFrameChg chg="mod modGraphic">
          <ac:chgData name="Fernando Valdés Delgado" userId="9d54e693-0af0-46df-b50d-7eab26629fa0" providerId="ADAL" clId="{39D4901C-F8F7-40F7-92FD-21241DB980F1}" dt="2022-06-13T16:20:56.778" v="304" actId="21"/>
          <ac:graphicFrameMkLst>
            <pc:docMk/>
            <pc:sldMk cId="2859150837" sldId="271"/>
            <ac:graphicFrameMk id="3" creationId="{00000000-0000-0000-0000-000000000000}"/>
          </ac:graphicFrameMkLst>
        </pc:graphicFrameChg>
      </pc:sldChg>
      <pc:sldChg chg="modSp mod">
        <pc:chgData name="Fernando Valdés Delgado" userId="9d54e693-0af0-46df-b50d-7eab26629fa0" providerId="ADAL" clId="{39D4901C-F8F7-40F7-92FD-21241DB980F1}" dt="2022-06-13T14:47:10.209" v="1" actId="20577"/>
        <pc:sldMkLst>
          <pc:docMk/>
          <pc:sldMk cId="2305044417" sldId="273"/>
        </pc:sldMkLst>
        <pc:spChg chg="mod">
          <ac:chgData name="Fernando Valdés Delgado" userId="9d54e693-0af0-46df-b50d-7eab26629fa0" providerId="ADAL" clId="{39D4901C-F8F7-40F7-92FD-21241DB980F1}" dt="2022-06-13T14:47:10.209" v="1" actId="20577"/>
          <ac:spMkLst>
            <pc:docMk/>
            <pc:sldMk cId="2305044417" sldId="273"/>
            <ac:spMk id="23" creationId="{AE73BAD3-68E8-D14C-A496-F0961CF82290}"/>
          </ac:spMkLst>
        </pc:spChg>
      </pc:sldChg>
      <pc:sldChg chg="del">
        <pc:chgData name="Fernando Valdés Delgado" userId="9d54e693-0af0-46df-b50d-7eab26629fa0" providerId="ADAL" clId="{39D4901C-F8F7-40F7-92FD-21241DB980F1}" dt="2022-06-13T14:53:53.144" v="201" actId="47"/>
        <pc:sldMkLst>
          <pc:docMk/>
          <pc:sldMk cId="1530548290" sldId="274"/>
        </pc:sldMkLst>
      </pc:sldChg>
      <pc:sldChg chg="del">
        <pc:chgData name="Fernando Valdés Delgado" userId="9d54e693-0af0-46df-b50d-7eab26629fa0" providerId="ADAL" clId="{39D4901C-F8F7-40F7-92FD-21241DB980F1}" dt="2022-06-13T14:53:52.115" v="200" actId="47"/>
        <pc:sldMkLst>
          <pc:docMk/>
          <pc:sldMk cId="1152546620" sldId="275"/>
        </pc:sldMkLst>
      </pc:sldChg>
      <pc:sldChg chg="del">
        <pc:chgData name="Fernando Valdés Delgado" userId="9d54e693-0af0-46df-b50d-7eab26629fa0" providerId="ADAL" clId="{39D4901C-F8F7-40F7-92FD-21241DB980F1}" dt="2022-06-13T14:53:57.768" v="210" actId="47"/>
        <pc:sldMkLst>
          <pc:docMk/>
          <pc:sldMk cId="406119544" sldId="276"/>
        </pc:sldMkLst>
      </pc:sldChg>
      <pc:sldChg chg="ord">
        <pc:chgData name="Fernando Valdés Delgado" userId="9d54e693-0af0-46df-b50d-7eab26629fa0" providerId="ADAL" clId="{39D4901C-F8F7-40F7-92FD-21241DB980F1}" dt="2022-06-13T14:54:05.768" v="214"/>
        <pc:sldMkLst>
          <pc:docMk/>
          <pc:sldMk cId="581465765" sldId="277"/>
        </pc:sldMkLst>
      </pc:sldChg>
      <pc:sldChg chg="addSp delSp modSp add mod setBg">
        <pc:chgData name="Fernando Valdés Delgado" userId="9d54e693-0af0-46df-b50d-7eab26629fa0" providerId="ADAL" clId="{39D4901C-F8F7-40F7-92FD-21241DB980F1}" dt="2022-06-13T16:39:51.684" v="350" actId="478"/>
        <pc:sldMkLst>
          <pc:docMk/>
          <pc:sldMk cId="3848385081" sldId="496"/>
        </pc:sldMkLst>
        <pc:spChg chg="del mod">
          <ac:chgData name="Fernando Valdés Delgado" userId="9d54e693-0af0-46df-b50d-7eab26629fa0" providerId="ADAL" clId="{39D4901C-F8F7-40F7-92FD-21241DB980F1}" dt="2022-06-13T14:58:31.717" v="284" actId="478"/>
          <ac:spMkLst>
            <pc:docMk/>
            <pc:sldMk cId="3848385081" sldId="496"/>
            <ac:spMk id="3" creationId="{6D8B1A15-3861-4053-ACA8-4CD2318A7290}"/>
          </ac:spMkLst>
        </pc:spChg>
        <pc:spChg chg="mod">
          <ac:chgData name="Fernando Valdés Delgado" userId="9d54e693-0af0-46df-b50d-7eab26629fa0" providerId="ADAL" clId="{39D4901C-F8F7-40F7-92FD-21241DB980F1}" dt="2022-06-13T14:58:44.301" v="287" actId="1076"/>
          <ac:spMkLst>
            <pc:docMk/>
            <pc:sldMk cId="3848385081" sldId="496"/>
            <ac:spMk id="4" creationId="{26492D35-A161-4849-B47F-5BE3CD3BDCFD}"/>
          </ac:spMkLst>
        </pc:spChg>
        <pc:spChg chg="mod">
          <ac:chgData name="Fernando Valdés Delgado" userId="9d54e693-0af0-46df-b50d-7eab26629fa0" providerId="ADAL" clId="{39D4901C-F8F7-40F7-92FD-21241DB980F1}" dt="2022-06-13T14:59:34.063" v="295" actId="1076"/>
          <ac:spMkLst>
            <pc:docMk/>
            <pc:sldMk cId="3848385081" sldId="496"/>
            <ac:spMk id="6" creationId="{C812A6E7-F7A1-4C78-BD08-638DDF86AD69}"/>
          </ac:spMkLst>
        </pc:spChg>
        <pc:inkChg chg="add del">
          <ac:chgData name="Fernando Valdés Delgado" userId="9d54e693-0af0-46df-b50d-7eab26629fa0" providerId="ADAL" clId="{39D4901C-F8F7-40F7-92FD-21241DB980F1}" dt="2022-06-13T16:39:51.684" v="350" actId="478"/>
          <ac:inkMkLst>
            <pc:docMk/>
            <pc:sldMk cId="3848385081" sldId="496"/>
            <ac:inkMk id="2" creationId="{6D00F89F-3981-BD68-9CE6-676FF371AAF4}"/>
          </ac:inkMkLst>
        </pc:inkChg>
      </pc:sldChg>
      <pc:sldChg chg="del">
        <pc:chgData name="Fernando Valdés Delgado" userId="9d54e693-0af0-46df-b50d-7eab26629fa0" providerId="ADAL" clId="{39D4901C-F8F7-40F7-92FD-21241DB980F1}" dt="2022-06-13T14:53:53.607" v="202" actId="47"/>
        <pc:sldMkLst>
          <pc:docMk/>
          <pc:sldMk cId="1818454577" sldId="620"/>
        </pc:sldMkLst>
      </pc:sldChg>
      <pc:sldChg chg="modSp add mod setBg">
        <pc:chgData name="Fernando Valdés Delgado" userId="9d54e693-0af0-46df-b50d-7eab26629fa0" providerId="ADAL" clId="{39D4901C-F8F7-40F7-92FD-21241DB980F1}" dt="2022-06-13T16:21:33.176" v="339" actId="21"/>
        <pc:sldMkLst>
          <pc:docMk/>
          <pc:sldMk cId="3687295128" sldId="621"/>
        </pc:sldMkLst>
        <pc:spChg chg="mod">
          <ac:chgData name="Fernando Valdés Delgado" userId="9d54e693-0af0-46df-b50d-7eab26629fa0" providerId="ADAL" clId="{39D4901C-F8F7-40F7-92FD-21241DB980F1}" dt="2022-06-13T16:21:28.342" v="338" actId="20577"/>
          <ac:spMkLst>
            <pc:docMk/>
            <pc:sldMk cId="3687295128" sldId="621"/>
            <ac:spMk id="8" creationId="{63AD9688-6786-45D0-83D8-16C4E64FE03C}"/>
          </ac:spMkLst>
        </pc:spChg>
        <pc:graphicFrameChg chg="mod modGraphic">
          <ac:chgData name="Fernando Valdés Delgado" userId="9d54e693-0af0-46df-b50d-7eab26629fa0" providerId="ADAL" clId="{39D4901C-F8F7-40F7-92FD-21241DB980F1}" dt="2022-06-13T16:21:33.176" v="339" actId="21"/>
          <ac:graphicFrameMkLst>
            <pc:docMk/>
            <pc:sldMk cId="3687295128" sldId="621"/>
            <ac:graphicFrameMk id="3" creationId="{00000000-0000-0000-0000-000000000000}"/>
          </ac:graphicFrameMkLst>
        </pc:graphicFrameChg>
      </pc:sldChg>
      <pc:sldChg chg="modSp add mod setBg">
        <pc:chgData name="Fernando Valdés Delgado" userId="9d54e693-0af0-46df-b50d-7eab26629fa0" providerId="ADAL" clId="{39D4901C-F8F7-40F7-92FD-21241DB980F1}" dt="2022-06-13T16:22:26.100" v="348" actId="20577"/>
        <pc:sldMkLst>
          <pc:docMk/>
          <pc:sldMk cId="1271049841" sldId="622"/>
        </pc:sldMkLst>
        <pc:spChg chg="mod">
          <ac:chgData name="Fernando Valdés Delgado" userId="9d54e693-0af0-46df-b50d-7eab26629fa0" providerId="ADAL" clId="{39D4901C-F8F7-40F7-92FD-21241DB980F1}" dt="2022-06-13T16:22:26.100" v="348" actId="20577"/>
          <ac:spMkLst>
            <pc:docMk/>
            <pc:sldMk cId="1271049841" sldId="622"/>
            <ac:spMk id="8" creationId="{63AD9688-6786-45D0-83D8-16C4E64FE03C}"/>
          </ac:spMkLst>
        </pc:spChg>
        <pc:graphicFrameChg chg="modGraphic">
          <ac:chgData name="Fernando Valdés Delgado" userId="9d54e693-0af0-46df-b50d-7eab26629fa0" providerId="ADAL" clId="{39D4901C-F8F7-40F7-92FD-21241DB980F1}" dt="2022-06-13T14:53:06.801" v="199" actId="20577"/>
          <ac:graphicFrameMkLst>
            <pc:docMk/>
            <pc:sldMk cId="1271049841" sldId="622"/>
            <ac:graphicFrameMk id="3" creationId="{00000000-0000-0000-0000-000000000000}"/>
          </ac:graphicFrameMkLst>
        </pc:graphicFrameChg>
      </pc:sldChg>
      <pc:sldChg chg="del">
        <pc:chgData name="Fernando Valdés Delgado" userId="9d54e693-0af0-46df-b50d-7eab26629fa0" providerId="ADAL" clId="{39D4901C-F8F7-40F7-92FD-21241DB980F1}" dt="2022-06-13T14:53:54.405" v="203" actId="47"/>
        <pc:sldMkLst>
          <pc:docMk/>
          <pc:sldMk cId="2222004604" sldId="1421"/>
        </pc:sldMkLst>
      </pc:sldChg>
      <pc:sldChg chg="del">
        <pc:chgData name="Fernando Valdés Delgado" userId="9d54e693-0af0-46df-b50d-7eab26629fa0" providerId="ADAL" clId="{39D4901C-F8F7-40F7-92FD-21241DB980F1}" dt="2022-06-13T14:53:55.302" v="205" actId="47"/>
        <pc:sldMkLst>
          <pc:docMk/>
          <pc:sldMk cId="1503404498" sldId="1423"/>
        </pc:sldMkLst>
      </pc:sldChg>
      <pc:sldChg chg="del">
        <pc:chgData name="Fernando Valdés Delgado" userId="9d54e693-0af0-46df-b50d-7eab26629fa0" providerId="ADAL" clId="{39D4901C-F8F7-40F7-92FD-21241DB980F1}" dt="2022-06-13T14:53:54.946" v="204" actId="47"/>
        <pc:sldMkLst>
          <pc:docMk/>
          <pc:sldMk cId="216081729" sldId="1490"/>
        </pc:sldMkLst>
      </pc:sldChg>
      <pc:sldChg chg="del">
        <pc:chgData name="Fernando Valdés Delgado" userId="9d54e693-0af0-46df-b50d-7eab26629fa0" providerId="ADAL" clId="{39D4901C-F8F7-40F7-92FD-21241DB980F1}" dt="2022-06-13T14:53:55.676" v="206" actId="47"/>
        <pc:sldMkLst>
          <pc:docMk/>
          <pc:sldMk cId="3492122861" sldId="1525"/>
        </pc:sldMkLst>
      </pc:sldChg>
      <pc:sldChg chg="del">
        <pc:chgData name="Fernando Valdés Delgado" userId="9d54e693-0af0-46df-b50d-7eab26629fa0" providerId="ADAL" clId="{39D4901C-F8F7-40F7-92FD-21241DB980F1}" dt="2022-06-13T14:53:55.984" v="207" actId="47"/>
        <pc:sldMkLst>
          <pc:docMk/>
          <pc:sldMk cId="1864912455" sldId="1526"/>
        </pc:sldMkLst>
      </pc:sldChg>
      <pc:sldChg chg="del">
        <pc:chgData name="Fernando Valdés Delgado" userId="9d54e693-0af0-46df-b50d-7eab26629fa0" providerId="ADAL" clId="{39D4901C-F8F7-40F7-92FD-21241DB980F1}" dt="2022-06-13T14:53:56.302" v="208" actId="47"/>
        <pc:sldMkLst>
          <pc:docMk/>
          <pc:sldMk cId="3884325003" sldId="1527"/>
        </pc:sldMkLst>
      </pc:sldChg>
      <pc:sldChg chg="del">
        <pc:chgData name="Fernando Valdés Delgado" userId="9d54e693-0af0-46df-b50d-7eab26629fa0" providerId="ADAL" clId="{39D4901C-F8F7-40F7-92FD-21241DB980F1}" dt="2022-06-13T14:53:56.708" v="209" actId="47"/>
        <pc:sldMkLst>
          <pc:docMk/>
          <pc:sldMk cId="726245190" sldId="152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>
                <a:solidFill>
                  <a:schemeClr val="tx1"/>
                </a:solidFill>
              </a:rPr>
              <a:t>Participación</a:t>
            </a:r>
            <a:r>
              <a:rPr lang="es-CL" baseline="0" dirty="0">
                <a:solidFill>
                  <a:schemeClr val="tx1"/>
                </a:solidFill>
              </a:rPr>
              <a:t> en el mercado laboral chileno</a:t>
            </a:r>
            <a:endParaRPr lang="es-CL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Micro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Tamaño de las empresas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37.299999999999997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F-46D9-98FA-0EBA188E525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Pequeñas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Tamaño de las empresas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F-46D9-98FA-0EBA188E525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Medianas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Tamaño de las empresas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F-46D9-98FA-0EBA188E5252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Grandes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1"/>
          <c:cat>
            <c:strRef>
              <c:f>Hoja1!$A$2</c:f>
              <c:strCache>
                <c:ptCount val="1"/>
                <c:pt idx="0">
                  <c:v>Tamaño de las empresas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26.6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431F-46D9-98FA-0EBA188E5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98000976"/>
        <c:axId val="-1198000432"/>
      </c:barChart>
      <c:catAx>
        <c:axId val="-119800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198000432"/>
        <c:crosses val="autoZero"/>
        <c:auto val="1"/>
        <c:lblAlgn val="ctr"/>
        <c:lblOffset val="100"/>
        <c:noMultiLvlLbl val="0"/>
      </c:catAx>
      <c:valAx>
        <c:axId val="-11980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de </a:t>
                </a:r>
                <a:r>
                  <a:rPr lang="en-US" dirty="0" err="1"/>
                  <a:t>participación</a:t>
                </a:r>
                <a:endParaRPr lang="es-C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19800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BBA92-FE42-432C-992A-FF8AB8F9A6BB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EA0CC-D6D4-4FA4-A6EF-5586BCD58F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86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43AE6-7A15-D146-8F82-5305E20D2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00B04-329A-A745-B480-D03F44086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1C938-E109-0D44-BEAF-B8B1A58A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376D9-1716-E943-B464-AB146DBE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D8846-EA63-FE43-A959-6E80977A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430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0F1A-6C6C-FF47-A579-F37E53D6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07A911-58EB-0C4F-A71A-1262433A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64455-CFEE-B049-BE5B-1CC78402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432E4-C7FB-9F4A-AFD7-61923B45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66700-5CE7-7444-91AD-967C2C20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141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562937-783D-A743-82B5-56BFDEDDD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066D5D-188E-8F4C-B718-DAECB9811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E7155-1354-2040-A220-0278CBE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6E7C-020F-7141-AB07-7AAF9C40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DE86A-C06F-B14D-AE5C-B28A1B47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35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FE40-92DC-7646-ADE9-E6831060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53018-2A0A-7243-9E9D-67827DF1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B405F-9124-674E-8C1C-8431CE59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DA124-86DA-944B-9F29-AFF1C534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CB0BC-F6BD-9448-8B92-0880C431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88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AD9A4-0B14-7341-AFEC-BC1406B9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21EE23-7A5E-1542-88D1-98EE1756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2D517-753A-2048-8B9E-B7A4E96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BA514-9C09-674F-8D07-427C6227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2C214-DEB5-D84B-AEAD-F06B3D5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165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7F597-AE06-6B4A-AA73-A3A823C5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E92BD-58A9-4243-9DAF-D07DBE25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ACC97A-C4D8-F84C-B369-198E5070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EA5C3-BE56-B641-824D-81E0236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958C9-7DDD-6D46-B5D7-96DF234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E2FA6-CA31-624C-9CF0-96BE8950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95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8394D-E865-A343-8F4C-78EDF7E3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A9CAB4-B42D-5E44-9B4C-7846DBEF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4CBE99-5FF6-C84E-888E-87B9D7DE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4D7E8E-BC79-9848-AD39-84233726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7C91DB-640C-994F-81B6-AAF2563C7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9E1F2F-92F0-BF43-B6C0-AAA50AA1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42DF23-98C0-AD4C-BB4F-3C71EC93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2C1C25-2F5A-DD4D-91FB-689406F6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32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41DC2-70D4-5148-B758-F97DCA01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636644-BF10-5D4C-9706-7AC18E30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084126-394D-244D-AE6D-AAD93C27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361DB6-A876-DE47-9B03-353CF3BF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4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EFCD2D-9AFC-E54C-938E-42FA88EE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1C98F2-8092-4B4E-9988-3056356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D09DB4-488A-9E4B-8BB4-9B4005EB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651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A9749-F211-B747-8E8D-C6E6F4D1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DA972-B0E0-D842-ABC3-629A8F01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1B18DC-AB1A-F948-9800-7D559EFA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2405E4-D37C-EB45-869A-DD1EE548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5F6DE4-E4BF-B14B-95D2-577AE293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EBD5EB-A90E-5948-B13B-5626B7E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14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E3168-B1E9-8A41-84B8-11E2B5FD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91165C-BA58-8647-991A-16886D0E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192D2-6161-AE44-8312-5D84E39B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8226D4-9646-CC43-855B-7ECD24C8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A2CC2C-C2C2-734A-9E21-CF7D0165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14BF93-557B-9149-BFB5-BE0C2526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26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BB3BE-EB75-D045-95F2-AF59F224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8DA8D-B5E1-2940-9C54-47B6541C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6EDF2-63F4-F043-B0F1-2EB76EE6D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A8E6-FF82-004D-88EF-627146732293}" type="datetimeFigureOut">
              <a:rPr lang="es-CL" smtClean="0"/>
              <a:t>24-07-2022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1A04E-622A-6247-9704-7ADC49A4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D9BE57-3887-D247-A982-495175A87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ABCF-9694-6142-B962-7F9C0C4C08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10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777A2BDB-78E5-5E4B-93B1-DD007C721C9A}"/>
              </a:ext>
            </a:extLst>
          </p:cNvPr>
          <p:cNvSpPr txBox="1"/>
          <p:nvPr/>
        </p:nvSpPr>
        <p:spPr>
          <a:xfrm>
            <a:off x="794932" y="5193108"/>
            <a:ext cx="5820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203141"/>
                </a:solidFill>
                <a:latin typeface="Qanelas Soft Bold" pitchFamily="2" charset="77"/>
              </a:rPr>
              <a:t>Profesor guía: 	Sr. Mauricio Sepúlveda</a:t>
            </a:r>
          </a:p>
          <a:p>
            <a:r>
              <a:rPr lang="es-CL" dirty="0">
                <a:solidFill>
                  <a:srgbClr val="203141"/>
                </a:solidFill>
                <a:latin typeface="Qanelas Soft Bold" pitchFamily="2" charset="77"/>
              </a:rPr>
              <a:t>Profesor </a:t>
            </a:r>
            <a:r>
              <a:rPr lang="es-CL" dirty="0" err="1">
                <a:solidFill>
                  <a:srgbClr val="203141"/>
                </a:solidFill>
                <a:latin typeface="Qanelas Soft Bold" pitchFamily="2" charset="77"/>
              </a:rPr>
              <a:t>co</a:t>
            </a:r>
            <a:r>
              <a:rPr lang="es-CL" dirty="0">
                <a:solidFill>
                  <a:srgbClr val="203141"/>
                </a:solidFill>
                <a:latin typeface="Qanelas Soft Bold" pitchFamily="2" charset="77"/>
              </a:rPr>
              <a:t>-guía: 	Sr. Nicolás </a:t>
            </a:r>
            <a:r>
              <a:rPr lang="es-CL" dirty="0" err="1">
                <a:solidFill>
                  <a:srgbClr val="203141"/>
                </a:solidFill>
                <a:latin typeface="Qanelas Soft Bold" pitchFamily="2" charset="77"/>
              </a:rPr>
              <a:t>Abuhadba</a:t>
            </a:r>
            <a:endParaRPr lang="es-CL" dirty="0">
              <a:solidFill>
                <a:srgbClr val="203141"/>
              </a:solidFill>
              <a:latin typeface="Qanelas Soft Bold" pitchFamily="2" charset="77"/>
            </a:endParaRPr>
          </a:p>
          <a:p>
            <a:r>
              <a:rPr lang="es-CL" dirty="0">
                <a:solidFill>
                  <a:srgbClr val="203141"/>
                </a:solidFill>
                <a:latin typeface="Qanelas Soft Bold" pitchFamily="2" charset="77"/>
              </a:rPr>
              <a:t>Alumnos: 	Sr. Danilo Sepúlveda</a:t>
            </a:r>
          </a:p>
          <a:p>
            <a:r>
              <a:rPr lang="es-CL" dirty="0">
                <a:solidFill>
                  <a:srgbClr val="203141"/>
                </a:solidFill>
                <a:latin typeface="Qanelas Soft Bold" pitchFamily="2" charset="77"/>
              </a:rPr>
              <a:t>		Sr. </a:t>
            </a:r>
            <a:r>
              <a:rPr lang="es-CL" dirty="0" err="1">
                <a:solidFill>
                  <a:srgbClr val="203141"/>
                </a:solidFill>
                <a:latin typeface="Qanelas Soft Bold" pitchFamily="2" charset="77"/>
              </a:rPr>
              <a:t>Diabb</a:t>
            </a:r>
            <a:r>
              <a:rPr lang="es-CL" dirty="0">
                <a:solidFill>
                  <a:srgbClr val="203141"/>
                </a:solidFill>
                <a:latin typeface="Qanelas Soft Bold" pitchFamily="2" charset="77"/>
              </a:rPr>
              <a:t> </a:t>
            </a:r>
            <a:r>
              <a:rPr lang="es-CL" dirty="0" err="1">
                <a:solidFill>
                  <a:srgbClr val="203141"/>
                </a:solidFill>
                <a:latin typeface="Qanelas Soft Bold" pitchFamily="2" charset="77"/>
              </a:rPr>
              <a:t>Zegpi</a:t>
            </a:r>
            <a:endParaRPr lang="es-CL" dirty="0">
              <a:solidFill>
                <a:srgbClr val="203141"/>
              </a:solidFill>
              <a:latin typeface="Qanelas Soft Bold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7A2BDB-78E5-5E4B-93B1-DD007C721C9A}"/>
              </a:ext>
            </a:extLst>
          </p:cNvPr>
          <p:cNvSpPr txBox="1"/>
          <p:nvPr/>
        </p:nvSpPr>
        <p:spPr>
          <a:xfrm>
            <a:off x="1286807" y="2548916"/>
            <a:ext cx="48368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i="1" dirty="0">
                <a:solidFill>
                  <a:schemeClr val="tx2">
                    <a:lumMod val="75000"/>
                  </a:schemeClr>
                </a:solidFill>
                <a:latin typeface="Qanelas Soft Bold" pitchFamily="2" charset="77"/>
              </a:rPr>
              <a:t>“Estimación del capital de trabajo como apalancamiento financiero para la rentabilidad de las empresas constructoras en Chile”</a:t>
            </a:r>
          </a:p>
          <a:p>
            <a:pPr algn="ctr"/>
            <a:endParaRPr lang="es-CL" sz="2000" dirty="0">
              <a:solidFill>
                <a:schemeClr val="tx2">
                  <a:lumMod val="75000"/>
                </a:schemeClr>
              </a:solidFill>
              <a:latin typeface="Qanelas Soft Bold" pitchFamily="2" charset="77"/>
            </a:endParaRPr>
          </a:p>
          <a:p>
            <a:pPr algn="ctr"/>
            <a:r>
              <a:rPr lang="es-CL" sz="2000" dirty="0">
                <a:solidFill>
                  <a:schemeClr val="tx2">
                    <a:lumMod val="75000"/>
                  </a:schemeClr>
                </a:solidFill>
                <a:latin typeface="Qanelas Soft Bold" pitchFamily="2" charset="77"/>
              </a:rPr>
              <a:t>27 de julio de 2022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7A2BDB-78E5-5E4B-93B1-DD007C721C9A}"/>
              </a:ext>
            </a:extLst>
          </p:cNvPr>
          <p:cNvSpPr txBox="1"/>
          <p:nvPr/>
        </p:nvSpPr>
        <p:spPr>
          <a:xfrm>
            <a:off x="99857" y="1421350"/>
            <a:ext cx="582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203141"/>
                </a:solidFill>
                <a:latin typeface="Candara" panose="020E0502030303020204" pitchFamily="34" charset="0"/>
              </a:rPr>
              <a:t>Facultad de Ingeniería y Tecnología</a:t>
            </a:r>
          </a:p>
          <a:p>
            <a:pPr algn="ctr"/>
            <a:r>
              <a:rPr lang="es-CL" b="1" dirty="0">
                <a:solidFill>
                  <a:srgbClr val="203141"/>
                </a:solidFill>
                <a:latin typeface="Candara" panose="020E0502030303020204" pitchFamily="34" charset="0"/>
              </a:rPr>
              <a:t>Magíster en Data </a:t>
            </a:r>
            <a:r>
              <a:rPr lang="es-CL" b="1" dirty="0" err="1">
                <a:solidFill>
                  <a:srgbClr val="203141"/>
                </a:solidFill>
                <a:latin typeface="Candara" panose="020E0502030303020204" pitchFamily="34" charset="0"/>
              </a:rPr>
              <a:t>Science</a:t>
            </a:r>
            <a:endParaRPr lang="es-CL" b="1" dirty="0">
              <a:solidFill>
                <a:srgbClr val="20314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4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2285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Objetivo 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Estimar el efecto del Capital de Trabajo sobre la rentabilidad de las empresas constructoras chilenas, empleando la metodología KDD.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FA9A793-D048-46C0-AD1C-741CF7D5C2BB}"/>
              </a:ext>
            </a:extLst>
          </p:cNvPr>
          <p:cNvGrpSpPr/>
          <p:nvPr/>
        </p:nvGrpSpPr>
        <p:grpSpPr>
          <a:xfrm>
            <a:off x="5379963" y="3035485"/>
            <a:ext cx="3644508" cy="3731148"/>
            <a:chOff x="5478934" y="2957205"/>
            <a:chExt cx="3644508" cy="3731148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7629D4E-9688-B02A-718E-1241DF0F9841}"/>
                </a:ext>
              </a:extLst>
            </p:cNvPr>
            <p:cNvGrpSpPr/>
            <p:nvPr/>
          </p:nvGrpSpPr>
          <p:grpSpPr>
            <a:xfrm>
              <a:off x="5883442" y="3035485"/>
              <a:ext cx="3240000" cy="3240000"/>
              <a:chOff x="6340642" y="3035485"/>
              <a:chExt cx="3240000" cy="3240000"/>
            </a:xfrm>
          </p:grpSpPr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A652818C-1C38-B251-D615-8C4FAF7AB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0642" y="3035485"/>
                <a:ext cx="0" cy="324000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4457EE1C-5EAA-EF41-3354-87B9BD233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642" y="6275485"/>
                <a:ext cx="3240000" cy="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A17CEB1-2C07-8CBC-7C78-AAA7C38A0934}"/>
                </a:ext>
              </a:extLst>
            </p:cNvPr>
            <p:cNvSpPr/>
            <p:nvPr/>
          </p:nvSpPr>
          <p:spPr>
            <a:xfrm>
              <a:off x="8550102" y="3907100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3BED90F-71F3-1C70-AA05-4C20225FD544}"/>
                </a:ext>
              </a:extLst>
            </p:cNvPr>
            <p:cNvSpPr/>
            <p:nvPr/>
          </p:nvSpPr>
          <p:spPr>
            <a:xfrm>
              <a:off x="7464278" y="4765441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9837911-ED67-F1B9-699A-BCCC90A40412}"/>
                </a:ext>
              </a:extLst>
            </p:cNvPr>
            <p:cNvSpPr/>
            <p:nvPr/>
          </p:nvSpPr>
          <p:spPr>
            <a:xfrm>
              <a:off x="7307885" y="4473529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4125E8F-067E-C603-51FA-162C792ED30A}"/>
                </a:ext>
              </a:extLst>
            </p:cNvPr>
            <p:cNvSpPr/>
            <p:nvPr/>
          </p:nvSpPr>
          <p:spPr>
            <a:xfrm>
              <a:off x="6843043" y="4693441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098CD03-95CD-34F1-02D7-A858E090744C}"/>
                </a:ext>
              </a:extLst>
            </p:cNvPr>
            <p:cNvSpPr/>
            <p:nvPr/>
          </p:nvSpPr>
          <p:spPr>
            <a:xfrm>
              <a:off x="6999425" y="5199176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A6F2DAE-1EF0-9E61-8F28-AF4AA3598154}"/>
                </a:ext>
              </a:extLst>
            </p:cNvPr>
            <p:cNvSpPr/>
            <p:nvPr/>
          </p:nvSpPr>
          <p:spPr>
            <a:xfrm>
              <a:off x="6420289" y="5169647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597EE34-BA10-5653-D7C4-07B728E9805D}"/>
                </a:ext>
              </a:extLst>
            </p:cNvPr>
            <p:cNvSpPr/>
            <p:nvPr/>
          </p:nvSpPr>
          <p:spPr>
            <a:xfrm>
              <a:off x="8586102" y="4693441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34877FA-A7C0-8886-991B-B45E584EDAE0}"/>
                </a:ext>
              </a:extLst>
            </p:cNvPr>
            <p:cNvSpPr/>
            <p:nvPr/>
          </p:nvSpPr>
          <p:spPr>
            <a:xfrm>
              <a:off x="8586102" y="4252798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9EADCA0-6AB2-C790-CCBE-F2EC1A0B7F0B}"/>
                </a:ext>
              </a:extLst>
            </p:cNvPr>
            <p:cNvSpPr/>
            <p:nvPr/>
          </p:nvSpPr>
          <p:spPr>
            <a:xfrm>
              <a:off x="8550102" y="4393386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07F3814-7256-CF4A-67A9-1F95FBD2D235}"/>
                </a:ext>
              </a:extLst>
            </p:cNvPr>
            <p:cNvSpPr/>
            <p:nvPr/>
          </p:nvSpPr>
          <p:spPr>
            <a:xfrm>
              <a:off x="7805078" y="4340893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DF97A1E-D8C2-F285-C566-85DE4A8831F8}"/>
                </a:ext>
              </a:extLst>
            </p:cNvPr>
            <p:cNvSpPr/>
            <p:nvPr/>
          </p:nvSpPr>
          <p:spPr>
            <a:xfrm>
              <a:off x="8088909" y="4436375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E423AF4-CB6C-E3A1-E749-ADA4F76E92A5}"/>
                </a:ext>
              </a:extLst>
            </p:cNvPr>
            <p:cNvSpPr/>
            <p:nvPr/>
          </p:nvSpPr>
          <p:spPr>
            <a:xfrm>
              <a:off x="8145878" y="4066566"/>
              <a:ext cx="72000" cy="72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FB534D0-C777-555B-D864-1A37404C7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7835" y="3907100"/>
              <a:ext cx="2985607" cy="1800429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A0CFAD8-8419-7ED8-D61A-1A78E1B5E784}"/>
                </a:ext>
              </a:extLst>
            </p:cNvPr>
            <p:cNvSpPr/>
            <p:nvPr/>
          </p:nvSpPr>
          <p:spPr>
            <a:xfrm>
              <a:off x="6420289" y="4237967"/>
              <a:ext cx="2604182" cy="1505561"/>
            </a:xfrm>
            <a:custGeom>
              <a:avLst/>
              <a:gdLst>
                <a:gd name="connsiteX0" fmla="*/ 0 w 2414495"/>
                <a:gd name="connsiteY0" fmla="*/ 1218550 h 1218550"/>
                <a:gd name="connsiteX1" fmla="*/ 1535953 w 2414495"/>
                <a:gd name="connsiteY1" fmla="*/ 41185 h 1218550"/>
                <a:gd name="connsiteX2" fmla="*/ 2414495 w 2414495"/>
                <a:gd name="connsiteY2" fmla="*/ 381844 h 121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495" h="1218550">
                  <a:moveTo>
                    <a:pt x="0" y="1218550"/>
                  </a:moveTo>
                  <a:cubicBezTo>
                    <a:pt x="566768" y="699593"/>
                    <a:pt x="1133537" y="180636"/>
                    <a:pt x="1535953" y="41185"/>
                  </a:cubicBezTo>
                  <a:cubicBezTo>
                    <a:pt x="1938369" y="-98266"/>
                    <a:pt x="2176432" y="141789"/>
                    <a:pt x="2414495" y="38184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60EEE3B-B83F-89CA-5893-10152383E570}"/>
                </a:ext>
              </a:extLst>
            </p:cNvPr>
            <p:cNvSpPr txBox="1"/>
            <p:nvPr/>
          </p:nvSpPr>
          <p:spPr>
            <a:xfrm>
              <a:off x="8473289" y="6288243"/>
              <a:ext cx="6501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dirty="0">
                  <a:solidFill>
                    <a:prstClr val="black"/>
                  </a:solidFill>
                  <a:latin typeface="Candara" panose="020E0502030303020204" pitchFamily="34" charset="0"/>
                </a:rPr>
                <a:t>CT</a:t>
              </a:r>
              <a:endPara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9BC0739-51A8-5FF6-AD72-373F182D7A4B}"/>
                </a:ext>
              </a:extLst>
            </p:cNvPr>
            <p:cNvSpPr txBox="1"/>
            <p:nvPr/>
          </p:nvSpPr>
          <p:spPr>
            <a:xfrm rot="16200000">
              <a:off x="4810871" y="3625268"/>
              <a:ext cx="17362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dirty="0">
                  <a:solidFill>
                    <a:prstClr val="black"/>
                  </a:solidFill>
                  <a:latin typeface="Candara" panose="020E0502030303020204" pitchFamily="34" charset="0"/>
                </a:rPr>
                <a:t>Rentabilidad</a:t>
              </a:r>
              <a:endPara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91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22859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Objetivos específicos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Obtener una muestra de indicadores de mercado y financieros, para las constructoras chilenas.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Hipotetizar modelos </a:t>
            </a: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que relacionen rentabilidad y CT.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Investigar la existencia de relaciones mediante análisis exploratorio de datos.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Entrenar modelos de regresión vigentes con rentabilidad como variable objetivo.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Seleccionar el mejor modelo y conducir un análisis prescriptivo sobre éste.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escripción | USS 2022">
            <a:extLst>
              <a:ext uri="{FF2B5EF4-FFF2-40B4-BE49-F238E27FC236}">
                <a16:creationId xmlns:a16="http://schemas.microsoft.com/office/drawing/2014/main" id="{E147F86F-4F7E-F8A9-6894-1EC2F98A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35926"/>
            <a:ext cx="10382250" cy="6022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1698784" y="0"/>
            <a:ext cx="10493215" cy="830997"/>
          </a:xfrm>
          <a:prstGeom prst="rect">
            <a:avLst/>
          </a:prstGeom>
          <a:solidFill>
            <a:srgbClr val="2E353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Marco Teórico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76EFF7-8A09-1F91-BF79-6EBAE6468F51}"/>
              </a:ext>
            </a:extLst>
          </p:cNvPr>
          <p:cNvSpPr/>
          <p:nvPr/>
        </p:nvSpPr>
        <p:spPr>
          <a:xfrm>
            <a:off x="1" y="0"/>
            <a:ext cx="1809750" cy="6858000"/>
          </a:xfrm>
          <a:prstGeom prst="rect">
            <a:avLst/>
          </a:prstGeom>
          <a:solidFill>
            <a:srgbClr val="2E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latin typeface="Candara" panose="020E0502030303020204" pitchFamily="34" charset="0"/>
              </a:rPr>
              <a:t>3</a:t>
            </a:r>
            <a:endParaRPr lang="es-CL" sz="1400" b="1" dirty="0">
              <a:latin typeface="Candara" panose="020E0502030303020204" pitchFamily="34" charset="0"/>
            </a:endParaRPr>
          </a:p>
        </p:txBody>
      </p:sp>
      <p:pic>
        <p:nvPicPr>
          <p:cNvPr id="8202" name="Picture 10" descr="Julio Rodiño realizará la clase inaugural del año académico en USS Osorno |  USS 2022">
            <a:extLst>
              <a:ext uri="{FF2B5EF4-FFF2-40B4-BE49-F238E27FC236}">
                <a16:creationId xmlns:a16="http://schemas.microsoft.com/office/drawing/2014/main" id="{3A3A1A2D-5CD8-C7C0-F056-5BCE2DF6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1" y="1095013"/>
            <a:ext cx="1809750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3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Marco teórico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Fruto de la revisión bibliográfica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0B3B208-5068-784B-4C0D-F65E262F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58600"/>
              </p:ext>
            </p:extLst>
          </p:nvPr>
        </p:nvGraphicFramePr>
        <p:xfrm>
          <a:off x="2914501" y="2501900"/>
          <a:ext cx="631455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09">
                  <a:extLst>
                    <a:ext uri="{9D8B030D-6E8A-4147-A177-3AD203B41FA5}">
                      <a16:colId xmlns:a16="http://schemas.microsoft.com/office/drawing/2014/main" val="4059240212"/>
                    </a:ext>
                  </a:extLst>
                </a:gridCol>
                <a:gridCol w="1867750">
                  <a:extLst>
                    <a:ext uri="{9D8B030D-6E8A-4147-A177-3AD203B41FA5}">
                      <a16:colId xmlns:a16="http://schemas.microsoft.com/office/drawing/2014/main" val="376529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Variable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explicativa</a:t>
                      </a:r>
                      <a:endParaRPr lang="es-CL" sz="24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Relación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 con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rentabilidad</a:t>
                      </a:r>
                      <a:endParaRPr lang="es-CL" sz="24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5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Aplazamiento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pago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a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proveedores</a:t>
                      </a:r>
                      <a:endParaRPr lang="es-CL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81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Ciclo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conversión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inventario</a:t>
                      </a:r>
                      <a:endParaRPr lang="es-CL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8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7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Ciclo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conversión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créditos</a:t>
                      </a:r>
                      <a:endParaRPr lang="es-CL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8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7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Ciclo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conversión</a:t>
                      </a:r>
                      <a:r>
                        <a:rPr lang="en-US" sz="2000" dirty="0"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n-US" sz="2000" dirty="0" err="1">
                          <a:latin typeface="Candara" panose="020E0502030303020204" pitchFamily="34" charset="0"/>
                        </a:rPr>
                        <a:t>efectivo</a:t>
                      </a:r>
                      <a:endParaRPr lang="es-CL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8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185749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831D2546-0515-645D-CEA5-67E18EBE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61" y="3739198"/>
            <a:ext cx="342900" cy="3429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442B16-3542-A8D8-966F-E5A95A99B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61" y="3349176"/>
            <a:ext cx="342000" cy="34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992D8E-C6F8-9B25-40FC-B3B96A7E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61" y="4153059"/>
            <a:ext cx="342900" cy="3429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6FBC271-6ABC-2EA0-CDF7-03404BF8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61" y="454398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5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3. Marco teórico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38630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Modelo hipotetizado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800" b="1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Existe una relación cuadrática entre el capital de trabajo y la rentabilidad de las empresas.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400" i="1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Algoritmos planteados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800" b="1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Regresión lineal de efectos fijos y de efectos aleatorios.</a:t>
            </a:r>
          </a:p>
        </p:txBody>
      </p:sp>
      <p:pic>
        <p:nvPicPr>
          <p:cNvPr id="10" name="Imagen 9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F82D981-3F8F-706B-4180-41DD0122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46" y="2832021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n 15" descr="Gráfico&#10;&#10;Descripción generada automáticamente">
            <a:extLst>
              <a:ext uri="{FF2B5EF4-FFF2-40B4-BE49-F238E27FC236}">
                <a16:creationId xmlns:a16="http://schemas.microsoft.com/office/drawing/2014/main" id="{8A7A4054-889D-73C7-8FF5-721F7A2BE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543" y="283043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58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escripción | USS 2022">
            <a:extLst>
              <a:ext uri="{FF2B5EF4-FFF2-40B4-BE49-F238E27FC236}">
                <a16:creationId xmlns:a16="http://schemas.microsoft.com/office/drawing/2014/main" id="{E147F86F-4F7E-F8A9-6894-1EC2F98A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35926"/>
            <a:ext cx="10382250" cy="6022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1698784" y="0"/>
            <a:ext cx="10493215" cy="830997"/>
          </a:xfrm>
          <a:prstGeom prst="rect">
            <a:avLst/>
          </a:prstGeom>
          <a:solidFill>
            <a:srgbClr val="2E353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Marco Metodológico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76EFF7-8A09-1F91-BF79-6EBAE6468F51}"/>
              </a:ext>
            </a:extLst>
          </p:cNvPr>
          <p:cNvSpPr/>
          <p:nvPr/>
        </p:nvSpPr>
        <p:spPr>
          <a:xfrm>
            <a:off x="1" y="0"/>
            <a:ext cx="1809750" cy="6858000"/>
          </a:xfrm>
          <a:prstGeom prst="rect">
            <a:avLst/>
          </a:prstGeom>
          <a:solidFill>
            <a:srgbClr val="2E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latin typeface="Candara" panose="020E0502030303020204" pitchFamily="34" charset="0"/>
              </a:rPr>
              <a:t>4</a:t>
            </a:r>
            <a:endParaRPr lang="es-CL" sz="1400" b="1" dirty="0">
              <a:latin typeface="Candara" panose="020E0502030303020204" pitchFamily="34" charset="0"/>
            </a:endParaRPr>
          </a:p>
        </p:txBody>
      </p:sp>
      <p:pic>
        <p:nvPicPr>
          <p:cNvPr id="8202" name="Picture 10" descr="Julio Rodiño realizará la clase inaugural del año académico en USS Osorno |  USS 2022">
            <a:extLst>
              <a:ext uri="{FF2B5EF4-FFF2-40B4-BE49-F238E27FC236}">
                <a16:creationId xmlns:a16="http://schemas.microsoft.com/office/drawing/2014/main" id="{3A3A1A2D-5CD8-C7C0-F056-5BCE2DF6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1" y="1095013"/>
            <a:ext cx="1809750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8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4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Marco metodológico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5509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Proceso KDD</a:t>
            </a:r>
          </a:p>
        </p:txBody>
      </p:sp>
      <p:pic>
        <p:nvPicPr>
          <p:cNvPr id="6" name="Imagen 5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23E87B76-12D1-45C1-B129-36ACA299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79" y="1404269"/>
            <a:ext cx="9314770" cy="49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0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4. Marco metodológico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/>
              <p:nvPr/>
            </p:nvSpPr>
            <p:spPr>
              <a:xfrm>
                <a:off x="1180480" y="1404269"/>
                <a:ext cx="8658001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A. Selección de datos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Fuente: </a:t>
                </a:r>
                <a:r>
                  <a:rPr lang="es-ES" sz="2400" dirty="0" err="1">
                    <a:solidFill>
                      <a:prstClr val="black"/>
                    </a:solidFill>
                    <a:latin typeface="Candara" panose="020E0502030303020204" pitchFamily="34" charset="0"/>
                  </a:rPr>
                  <a:t>Economática</a:t>
                </a:r>
                <a:endParaRPr lang="es-ES" sz="2400" dirty="0">
                  <a:solidFill>
                    <a:prstClr val="black"/>
                  </a:solidFill>
                  <a:latin typeface="Candara" panose="020E0502030303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Forma: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 empresas 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 indicadores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0" y="1404269"/>
                <a:ext cx="8658001" cy="1261884"/>
              </a:xfrm>
              <a:prstGeom prst="rect">
                <a:avLst/>
              </a:prstGeom>
              <a:blipFill>
                <a:blip r:embed="rId3"/>
                <a:stretch>
                  <a:fillRect l="-1479" t="-4348" b="-101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438ABC7-B4F9-5F76-DE03-309FCE533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30" y="2928998"/>
            <a:ext cx="7409223" cy="2525700"/>
          </a:xfrm>
          <a:prstGeom prst="rect">
            <a:avLst/>
          </a:prstGeom>
          <a:noFill/>
        </p:spPr>
      </p:pic>
      <p:pic>
        <p:nvPicPr>
          <p:cNvPr id="1026" name="Picture 2" descr="Economatica Research | Interactive Brokers U.K. Limited">
            <a:extLst>
              <a:ext uri="{FF2B5EF4-FFF2-40B4-BE49-F238E27FC236}">
                <a16:creationId xmlns:a16="http://schemas.microsoft.com/office/drawing/2014/main" id="{3B69113A-FD59-6C9F-DE03-44FA4CF1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31" y="1918249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9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4. Marco metodológico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/>
              <p:nvPr/>
            </p:nvSpPr>
            <p:spPr>
              <a:xfrm>
                <a:off x="1180480" y="1404269"/>
                <a:ext cx="865800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2800" b="1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B. Preprocesamiento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Formato </a:t>
                </a:r>
                <a:r>
                  <a:rPr kumimoji="0" lang="es-E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ancho</a:t>
                </a:r>
                <a:r>
                  <a:rPr kumimoji="0" lang="es-E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→ formato </a:t>
                </a:r>
                <a:r>
                  <a:rPr kumimoji="0" lang="es-E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largo</a:t>
                </a:r>
                <a:endParaRPr kumimoji="0" lang="es-E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Tratamiento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de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Resultado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: dataset de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458×19</m:t>
                    </m:r>
                  </m:oMath>
                </a14:m>
                <a:r>
                  <a:rPr kumimoji="0" lang="es-E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valores no nulos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0" y="1404269"/>
                <a:ext cx="8658001" cy="1631216"/>
              </a:xfrm>
              <a:prstGeom prst="rect">
                <a:avLst/>
              </a:prstGeom>
              <a:blipFill>
                <a:blip r:embed="rId3"/>
                <a:stretch>
                  <a:fillRect l="-1479" t="-3358" b="-74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27E21AC7-E1CD-6116-AC06-7CDBF13201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48" y="2926531"/>
            <a:ext cx="7661904" cy="2527200"/>
          </a:xfrm>
          <a:prstGeom prst="rect">
            <a:avLst/>
          </a:prstGeom>
          <a:noFill/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192E6731-1A57-3FE0-B7C4-3FB0B102E86C}"/>
              </a:ext>
            </a:extLst>
          </p:cNvPr>
          <p:cNvSpPr/>
          <p:nvPr/>
        </p:nvSpPr>
        <p:spPr>
          <a:xfrm>
            <a:off x="8392370" y="3780761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48198E-0BBE-EFBE-1CB9-95E61CA3AD1E}"/>
              </a:ext>
            </a:extLst>
          </p:cNvPr>
          <p:cNvSpPr txBox="1"/>
          <p:nvPr/>
        </p:nvSpPr>
        <p:spPr>
          <a:xfrm>
            <a:off x="8479352" y="2107652"/>
            <a:ext cx="271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MAR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</a:t>
            </a:r>
            <a:r>
              <a:rPr kumimoji="0" lang="es-E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Rubin</a:t>
            </a: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1976)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A41788FF-BB9F-1E65-46ED-5D01DF26640E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8752370" y="2569317"/>
            <a:ext cx="1086111" cy="139144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2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4. Marco metodológico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/>
              <p:nvPr/>
            </p:nvSpPr>
            <p:spPr>
              <a:xfrm>
                <a:off x="1180480" y="1404269"/>
                <a:ext cx="8658001" cy="484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2800" b="1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C</a:t>
                </a: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. Transformación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Referencia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: Vásquez y Larre (2020).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𝐸𝑛𝑑𝑒𝑢𝑑𝑎𝑚𝑖𝑒𝑛𝑡𝑜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𝑑𝑒𝑢𝑑𝑎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𝑓𝑖𝑛𝑎𝑛𝑐𝑖𝑒𝑟𝑎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𝑐𝑝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𝑎𝑐𝑡𝑖𝑣𝑜𝑠</m:t>
                        </m:r>
                      </m:den>
                    </m:f>
                  </m:oMath>
                </a14:m>
                <a:endParaRPr lang="en-US" sz="2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𝑇𝑎𝑚𝑎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ñ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𝑒𝑚𝑝𝑟𝑒𝑠𝑎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𝑎𝑐𝑡𝑖𝑣𝑜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e>
                        </m:d>
                      </m:e>
                    </m:func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𝑇𝑎𝑛𝑔𝑖𝑏𝑖𝑙𝑖𝑑𝑎𝑑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𝑙𝑜𝑠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𝑎𝑐𝑡𝑖𝑣𝑜𝑠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𝑎𝑐𝑡𝑖𝑣𝑜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𝑡𝑎𝑛𝑔𝑖𝑏𝑙𝑒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𝑎𝑐𝑡𝑖𝑣𝑜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𝑂𝑝𝑜𝑟𝑡𝑢𝑛𝑖𝑑𝑎𝑑𝑒𝑠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𝑐𝑟𝑒𝑐𝑖𝑚𝑖𝑒𝑛𝑡𝑜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𝑖𝑛𝑔𝑟𝑒𝑠𝑜</m:t>
                                </m:r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𝑖𝑛𝑔𝑟𝑒𝑠𝑜</m:t>
                                </m:r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𝑃𝑉𝐿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𝑃𝑟𝑒𝑐𝑖𝑜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𝑚𝑒𝑟𝑐𝑎𝑑𝑜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𝑉𝑎𝑙𝑜𝑟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𝑙𝑖𝑏𝑟𝑜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𝑎𝑐𝑐𝑖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𝐶𝑖𝑐𝑙𝑜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𝑐𝑜𝑛𝑣𝑒𝑟𝑠𝑖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ó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𝑒𝑓𝑒𝑐𝑡𝑖𝑣𝑜</m:t>
                    </m:r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𝐶𝑎𝑝𝑖𝑡𝑎𝑙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𝑡𝑟𝑎𝑏𝑎𝑗𝑜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𝑛𝑒𝑡𝑜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𝐴𝑐𝑡𝑖𝑣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𝑐𝑜𝑟𝑟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𝑝𝑎𝑠𝑖𝑣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𝑐𝑜𝑟𝑟</m:t>
                            </m:r>
                          </m:sub>
                        </m:sSub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𝑎𝑐𝑡𝑖𝑣𝑜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𝐶𝑎𝑝𝑖𝑡𝑎𝑙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𝑡𝑟𝑎𝑏𝑎𝑗𝑜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𝑛𝑒𝑡𝑜</m:t>
                            </m:r>
                          </m:e>
                        </m:d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𝑀𝑎𝑟𝑔𝑒𝑛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𝑏𝑟𝑢𝑡𝑜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𝑠𝑜𝑏𝑟𝑒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𝑣𝑒𝑛𝑡𝑎𝑠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𝑉𝑒𝑛𝑡𝑎𝑠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𝑐𝑜𝑠𝑡𝑜𝑠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𝑣𝑒𝑛𝑡𝑎𝑠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𝑉𝑒𝑛𝑡𝑎𝑠</m:t>
                        </m:r>
                      </m:den>
                    </m:f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0" y="1404269"/>
                <a:ext cx="8658001" cy="4849597"/>
              </a:xfrm>
              <a:prstGeom prst="rect">
                <a:avLst/>
              </a:prstGeom>
              <a:blipFill>
                <a:blip r:embed="rId3"/>
                <a:stretch>
                  <a:fillRect l="-1479" t="-11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E4F1710E-10A8-9224-8C2F-4A3FCAD2C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"/>
          <a:stretch/>
        </p:blipFill>
        <p:spPr>
          <a:xfrm>
            <a:off x="7671655" y="687589"/>
            <a:ext cx="3842867" cy="558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71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2BF1379-B0C8-D24E-8BA1-269AC5BB59EB}"/>
              </a:ext>
            </a:extLst>
          </p:cNvPr>
          <p:cNvSpPr txBox="1"/>
          <p:nvPr/>
        </p:nvSpPr>
        <p:spPr>
          <a:xfrm>
            <a:off x="3868616" y="2170544"/>
            <a:ext cx="5725550" cy="272472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s-CL"/>
            </a:defPPr>
            <a:lvl1pPr marL="342900" indent="-3429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400">
                <a:latin typeface="Candara" panose="020E05020303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s-ES" dirty="0">
                <a:latin typeface="Qanelas Soft Medium"/>
              </a:rPr>
              <a:t>Definición del Problema.</a:t>
            </a:r>
          </a:p>
          <a:p>
            <a:r>
              <a:rPr lang="es-ES" dirty="0">
                <a:latin typeface="Qanelas Soft Medium"/>
              </a:rPr>
              <a:t>Objetivos.</a:t>
            </a:r>
          </a:p>
          <a:p>
            <a:r>
              <a:rPr lang="es-ES" dirty="0">
                <a:latin typeface="Qanelas Soft Medium"/>
              </a:rPr>
              <a:t>Marco Teórico.</a:t>
            </a:r>
          </a:p>
          <a:p>
            <a:r>
              <a:rPr lang="es-ES" dirty="0">
                <a:latin typeface="Qanelas Soft Medium"/>
              </a:rPr>
              <a:t>Marco Metodológico.</a:t>
            </a:r>
          </a:p>
          <a:p>
            <a:r>
              <a:rPr lang="es-ES" dirty="0">
                <a:latin typeface="Qanelas Soft Medium"/>
              </a:rPr>
              <a:t>Resultados.</a:t>
            </a:r>
          </a:p>
          <a:p>
            <a:r>
              <a:rPr lang="es-ES" dirty="0">
                <a:latin typeface="Qanelas Soft Medium"/>
              </a:rPr>
              <a:t>Conclusiones.</a:t>
            </a:r>
          </a:p>
          <a:p>
            <a:endParaRPr lang="es-ES" dirty="0">
              <a:latin typeface="Qanelas Soft Medium"/>
            </a:endParaRPr>
          </a:p>
          <a:p>
            <a:endParaRPr lang="es-ES" dirty="0">
              <a:latin typeface="Qanelas Soft Medium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latin typeface="Candara" panose="020E0502030303020204" pitchFamily="34" charset="0"/>
              </a:rPr>
              <a:t>Temario</a:t>
            </a:r>
          </a:p>
        </p:txBody>
      </p:sp>
    </p:spTree>
    <p:extLst>
      <p:ext uri="{BB962C8B-B14F-4D97-AF65-F5344CB8AC3E}">
        <p14:creationId xmlns:p14="http://schemas.microsoft.com/office/powerpoint/2010/main" val="382219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4. Marco metodológico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6580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D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Minería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Conjunto de entrenamiento: 100% del </a:t>
            </a:r>
            <a:r>
              <a:rPr kumimoji="0" lang="es-E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dataset</a:t>
            </a: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El fin es analizar relaciones y residuales, </a:t>
            </a:r>
            <a:r>
              <a:rPr lang="es-ES" sz="2400" b="1" dirty="0">
                <a:solidFill>
                  <a:prstClr val="black"/>
                </a:solidFill>
                <a:latin typeface="Candara" panose="020E0502030303020204" pitchFamily="34" charset="0"/>
              </a:rPr>
              <a:t>no</a:t>
            </a: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 predecir.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Algoritmos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2">
                <a:extLst>
                  <a:ext uri="{FF2B5EF4-FFF2-40B4-BE49-F238E27FC236}">
                    <a16:creationId xmlns:a16="http://schemas.microsoft.com/office/drawing/2014/main" id="{5B9C5033-0CA8-7D76-834A-4DE844C955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014628"/>
                  </p:ext>
                </p:extLst>
              </p:nvPr>
            </p:nvGraphicFramePr>
            <p:xfrm>
              <a:off x="873445" y="3481101"/>
              <a:ext cx="10445109" cy="880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5112">
                      <a:extLst>
                        <a:ext uri="{9D8B030D-6E8A-4147-A177-3AD203B41FA5}">
                          <a16:colId xmlns:a16="http://schemas.microsoft.com/office/drawing/2014/main" val="4059240212"/>
                        </a:ext>
                      </a:extLst>
                    </a:gridCol>
                    <a:gridCol w="3486173">
                      <a:extLst>
                        <a:ext uri="{9D8B030D-6E8A-4147-A177-3AD203B41FA5}">
                          <a16:colId xmlns:a16="http://schemas.microsoft.com/office/drawing/2014/main" val="376529954"/>
                        </a:ext>
                      </a:extLst>
                    </a:gridCol>
                    <a:gridCol w="4853824">
                      <a:extLst>
                        <a:ext uri="{9D8B030D-6E8A-4147-A177-3AD203B41FA5}">
                          <a16:colId xmlns:a16="http://schemas.microsoft.com/office/drawing/2014/main" val="3331400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OLS</a:t>
                          </a:r>
                          <a:endParaRPr lang="es-CL" sz="2400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Interceptos</a:t>
                          </a:r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 </a:t>
                          </a:r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aleatorios</a:t>
                          </a:r>
                          <a:endParaRPr lang="es-CL" sz="2400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Pendientes</a:t>
                          </a:r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 e </a:t>
                          </a:r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interceptos</a:t>
                          </a:r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 </a:t>
                          </a:r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aleatorios</a:t>
                          </a:r>
                          <a:endParaRPr lang="es-CL" sz="2400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455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s-CL" sz="2000" b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𝒆𝒎𝒑𝒓𝒆𝒔𝒂𝒔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2000" b="1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𝒆𝒎𝒑𝒓𝒆𝒔𝒂𝒔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2000" b="1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88106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2">
                <a:extLst>
                  <a:ext uri="{FF2B5EF4-FFF2-40B4-BE49-F238E27FC236}">
                    <a16:creationId xmlns:a16="http://schemas.microsoft.com/office/drawing/2014/main" id="{5B9C5033-0CA8-7D76-834A-4DE844C955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014628"/>
                  </p:ext>
                </p:extLst>
              </p:nvPr>
            </p:nvGraphicFramePr>
            <p:xfrm>
              <a:off x="873445" y="3481101"/>
              <a:ext cx="10445109" cy="880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5112">
                      <a:extLst>
                        <a:ext uri="{9D8B030D-6E8A-4147-A177-3AD203B41FA5}">
                          <a16:colId xmlns:a16="http://schemas.microsoft.com/office/drawing/2014/main" val="4059240212"/>
                        </a:ext>
                      </a:extLst>
                    </a:gridCol>
                    <a:gridCol w="3486173">
                      <a:extLst>
                        <a:ext uri="{9D8B030D-6E8A-4147-A177-3AD203B41FA5}">
                          <a16:colId xmlns:a16="http://schemas.microsoft.com/office/drawing/2014/main" val="376529954"/>
                        </a:ext>
                      </a:extLst>
                    </a:gridCol>
                    <a:gridCol w="4853824">
                      <a:extLst>
                        <a:ext uri="{9D8B030D-6E8A-4147-A177-3AD203B41FA5}">
                          <a16:colId xmlns:a16="http://schemas.microsoft.com/office/drawing/2014/main" val="333140036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OLS</a:t>
                          </a:r>
                          <a:endParaRPr lang="es-CL" sz="2400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Interceptos</a:t>
                          </a:r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 </a:t>
                          </a:r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aleatorios</a:t>
                          </a:r>
                          <a:endParaRPr lang="es-CL" sz="2400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Pendientes</a:t>
                          </a:r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 e </a:t>
                          </a:r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interceptos</a:t>
                          </a:r>
                          <a:r>
                            <a:rPr lang="en-US" sz="2400" dirty="0">
                              <a:latin typeface="Candara" panose="020E0502030303020204" pitchFamily="34" charset="0"/>
                            </a:rPr>
                            <a:t> </a:t>
                          </a:r>
                          <a:r>
                            <a:rPr lang="en-US" sz="2400" dirty="0" err="1">
                              <a:latin typeface="Candara" panose="020E0502030303020204" pitchFamily="34" charset="0"/>
                            </a:rPr>
                            <a:t>aleatorios</a:t>
                          </a:r>
                          <a:endParaRPr lang="es-CL" sz="2400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455984"/>
                      </a:ext>
                    </a:extLst>
                  </a:tr>
                  <a:tr h="423482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" t="-118571" r="-39739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84" t="-118571" r="-13926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52" t="-118571" r="-251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8106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943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4. Marco metodológico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/>
              <p:nvPr/>
            </p:nvSpPr>
            <p:spPr>
              <a:xfrm>
                <a:off x="1180480" y="1404269"/>
                <a:ext cx="8658001" cy="2062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2800" b="1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E</a:t>
                </a: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. Interpretación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Valores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Coeficientes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Residuales.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Coeficiente de determinación,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𝐺𝐿𝑀𝑀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.</a:t>
                </a:r>
                <a:endParaRPr kumimoji="0" lang="es-ES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0" y="1404269"/>
                <a:ext cx="8658001" cy="2062359"/>
              </a:xfrm>
              <a:prstGeom prst="rect">
                <a:avLst/>
              </a:prstGeom>
              <a:blipFill>
                <a:blip r:embed="rId3"/>
                <a:stretch>
                  <a:fillRect l="-1479" t="-2655" b="-383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42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escripción | USS 2022">
            <a:extLst>
              <a:ext uri="{FF2B5EF4-FFF2-40B4-BE49-F238E27FC236}">
                <a16:creationId xmlns:a16="http://schemas.microsoft.com/office/drawing/2014/main" id="{E147F86F-4F7E-F8A9-6894-1EC2F98A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35926"/>
            <a:ext cx="10382250" cy="6022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1698784" y="0"/>
            <a:ext cx="10493216" cy="830997"/>
          </a:xfrm>
          <a:prstGeom prst="rect">
            <a:avLst/>
          </a:prstGeom>
          <a:solidFill>
            <a:srgbClr val="2E353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Resultados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76EFF7-8A09-1F91-BF79-6EBAE6468F51}"/>
              </a:ext>
            </a:extLst>
          </p:cNvPr>
          <p:cNvSpPr/>
          <p:nvPr/>
        </p:nvSpPr>
        <p:spPr>
          <a:xfrm>
            <a:off x="1" y="0"/>
            <a:ext cx="1809750" cy="6858000"/>
          </a:xfrm>
          <a:prstGeom prst="rect">
            <a:avLst/>
          </a:prstGeom>
          <a:solidFill>
            <a:srgbClr val="2E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latin typeface="Candara" panose="020E0502030303020204" pitchFamily="34" charset="0"/>
              </a:rPr>
              <a:t>5</a:t>
            </a:r>
            <a:endParaRPr lang="es-CL" sz="1400" b="1" dirty="0">
              <a:latin typeface="Candara" panose="020E0502030303020204" pitchFamily="34" charset="0"/>
            </a:endParaRPr>
          </a:p>
        </p:txBody>
      </p:sp>
      <p:pic>
        <p:nvPicPr>
          <p:cNvPr id="8202" name="Picture 10" descr="Julio Rodiño realizará la clase inaugural del año académico en USS Osorno |  USS 2022">
            <a:extLst>
              <a:ext uri="{FF2B5EF4-FFF2-40B4-BE49-F238E27FC236}">
                <a16:creationId xmlns:a16="http://schemas.microsoft.com/office/drawing/2014/main" id="{3A3A1A2D-5CD8-C7C0-F056-5BCE2DF6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1" y="1095013"/>
            <a:ext cx="1809750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35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5. Resultados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65800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¿Multicolinealidad?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No.</a:t>
            </a:r>
            <a:endParaRPr kumimoji="0" lang="es-E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n 2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E6909A68-BD57-44CA-135F-9B2B12C0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86" y="1177717"/>
            <a:ext cx="5400000" cy="5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96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5. 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658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Modelo de efectos fijos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50B6EBA-2993-89AF-9D58-DBE0CA59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065479"/>
                  </p:ext>
                </p:extLst>
              </p:nvPr>
            </p:nvGraphicFramePr>
            <p:xfrm>
              <a:off x="1064664" y="1931221"/>
              <a:ext cx="5579204" cy="47012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17570">
                      <a:extLst>
                        <a:ext uri="{9D8B030D-6E8A-4147-A177-3AD203B41FA5}">
                          <a16:colId xmlns:a16="http://schemas.microsoft.com/office/drawing/2014/main" val="498120448"/>
                        </a:ext>
                      </a:extLst>
                    </a:gridCol>
                    <a:gridCol w="2161634">
                      <a:extLst>
                        <a:ext uri="{9D8B030D-6E8A-4147-A177-3AD203B41FA5}">
                          <a16:colId xmlns:a16="http://schemas.microsoft.com/office/drawing/2014/main" val="29307753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Variable dependiente: margen bruto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Modelo 1: Efectos fijos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40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Intercepto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0,35047***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759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Endeudamiento de corto plazo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-0,28298***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42098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Tamaño de la empresa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0,07838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1234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Tangibilidad de los activos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0,26401***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972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Oportunidades de crecimiento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0,01458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85277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Precio de la acción sobre el volumen de acciones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-0,03601***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21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Ciclo operativo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0,21681***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525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Capital de trabajo neto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-0,65882***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77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Capital de trabajo neto cuadrático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1,04121***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56164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s-CL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0,4601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7731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L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  <m:sup>
                                    <m:r>
                                      <a:rPr lang="es-CL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0,4502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13375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Estadístico 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46,34***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522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Breusch-Pagan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159,78***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534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50B6EBA-2993-89AF-9D58-DBE0CA59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065479"/>
                  </p:ext>
                </p:extLst>
              </p:nvPr>
            </p:nvGraphicFramePr>
            <p:xfrm>
              <a:off x="1064664" y="1931221"/>
              <a:ext cx="5579204" cy="47012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17570">
                      <a:extLst>
                        <a:ext uri="{9D8B030D-6E8A-4147-A177-3AD203B41FA5}">
                          <a16:colId xmlns:a16="http://schemas.microsoft.com/office/drawing/2014/main" val="498120448"/>
                        </a:ext>
                      </a:extLst>
                    </a:gridCol>
                    <a:gridCol w="2161634">
                      <a:extLst>
                        <a:ext uri="{9D8B030D-6E8A-4147-A177-3AD203B41FA5}">
                          <a16:colId xmlns:a16="http://schemas.microsoft.com/office/drawing/2014/main" val="2930775308"/>
                        </a:ext>
                      </a:extLst>
                    </a:gridCol>
                  </a:tblGrid>
                  <a:tr h="32791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Variable dependiente: margen bruto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Modelo 1: Efectos fijos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4067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Intercepto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0,35047***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75966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Endeudamiento de corto plazo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-0,28298***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4209803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Tamaño de la empresa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0,07838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12342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Tangibilidad de los activos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0,26401***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97213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Oportunidades de crecimiento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0,01458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8527722"/>
                      </a:ext>
                    </a:extLst>
                  </a:tr>
                  <a:tr h="60699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Precio de la acción sobre el volumen de acciones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-0,03601***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2191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Ciclo operativo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0,21681***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5258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Capital de trabajo neto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-0,65882***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7700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Capital de trabajo neto cuadrático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1,04121***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5616457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" t="-760000" r="-63636" b="-2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0,4601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773169"/>
                      </a:ext>
                    </a:extLst>
                  </a:tr>
                  <a:tr h="475107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" t="-771795" r="-63636" b="-14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0,4502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133758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" t="-1446809" r="-63636" b="-1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46,34***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522784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Breusch-Pagan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159,78***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53452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DF78ECA-8686-4CD4-B9C7-7BA04B877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97" y="423198"/>
            <a:ext cx="4525714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2B49606-06DE-E297-FC09-B6932B8A3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397" y="3490512"/>
            <a:ext cx="4525714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08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5. 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658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Modelos de efectos </a:t>
            </a:r>
            <a:r>
              <a:rPr lang="es-ES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mixtos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50B6EBA-2993-89AF-9D58-DBE0CA59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834851"/>
                  </p:ext>
                </p:extLst>
              </p:nvPr>
            </p:nvGraphicFramePr>
            <p:xfrm>
              <a:off x="1064664" y="1931221"/>
              <a:ext cx="8461302" cy="43920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5654">
                      <a:extLst>
                        <a:ext uri="{9D8B030D-6E8A-4147-A177-3AD203B41FA5}">
                          <a16:colId xmlns:a16="http://schemas.microsoft.com/office/drawing/2014/main" val="498120448"/>
                        </a:ext>
                      </a:extLst>
                    </a:gridCol>
                    <a:gridCol w="2362824">
                      <a:extLst>
                        <a:ext uri="{9D8B030D-6E8A-4147-A177-3AD203B41FA5}">
                          <a16:colId xmlns:a16="http://schemas.microsoft.com/office/drawing/2014/main" val="2930775308"/>
                        </a:ext>
                      </a:extLst>
                    </a:gridCol>
                    <a:gridCol w="2362824">
                      <a:extLst>
                        <a:ext uri="{9D8B030D-6E8A-4147-A177-3AD203B41FA5}">
                          <a16:colId xmlns:a16="http://schemas.microsoft.com/office/drawing/2014/main" val="27524700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Variable dependiente: margen bruto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Modelo 2: </a:t>
                          </a:r>
                          <a:r>
                            <a:rPr lang="es-CL" sz="1600" b="0" dirty="0" err="1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Interceptos</a:t>
                          </a: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aleatorios por empresa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Modelo 3: </a:t>
                          </a:r>
                          <a:r>
                            <a:rPr lang="es-CL" sz="1600" b="0" dirty="0" err="1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Interceptos</a:t>
                          </a:r>
                          <a:r>
                            <a:rPr lang="es-CL" sz="1600" b="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y pendientes aleatorias de empresas por trimestre</a:t>
                          </a:r>
                          <a:endParaRPr lang="es-MX" sz="1600" b="0" dirty="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40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0,31853***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0,32157***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759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Endeudamiento de corto plazo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-0,21905*</a:t>
                          </a:r>
                          <a:endParaRPr lang="es-MX" sz="140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0,34465***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42098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Tamaño de la empresa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-0,00390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0,07510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1234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Tangibilidad de los activos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0,17427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0,12618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972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Oportunidades de crecimiento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0,00553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0,00341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85277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Precio de la acción sobre el volumen de acciones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0,00602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0,00493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21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Ciclo operativo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0,08359</a:t>
                          </a:r>
                          <a:endParaRPr lang="es-MX" sz="140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0,09928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525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-0,14443*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-0,22001**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77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 cuadrático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0,29669***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0,21527**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56164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L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𝐺𝐿𝑀𝑀</m:t>
                                    </m:r>
                                  </m:sub>
                                  <m:sup>
                                    <m:r>
                                      <a:rPr lang="es-CL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0,9072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0,9668</a:t>
                          </a:r>
                          <a:endParaRPr lang="es-MX" sz="1400" dirty="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773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950B6EBA-2993-89AF-9D58-DBE0CA59C0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834851"/>
                  </p:ext>
                </p:extLst>
              </p:nvPr>
            </p:nvGraphicFramePr>
            <p:xfrm>
              <a:off x="1064664" y="1931221"/>
              <a:ext cx="8461302" cy="43920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5654">
                      <a:extLst>
                        <a:ext uri="{9D8B030D-6E8A-4147-A177-3AD203B41FA5}">
                          <a16:colId xmlns:a16="http://schemas.microsoft.com/office/drawing/2014/main" val="498120448"/>
                        </a:ext>
                      </a:extLst>
                    </a:gridCol>
                    <a:gridCol w="2362824">
                      <a:extLst>
                        <a:ext uri="{9D8B030D-6E8A-4147-A177-3AD203B41FA5}">
                          <a16:colId xmlns:a16="http://schemas.microsoft.com/office/drawing/2014/main" val="2930775308"/>
                        </a:ext>
                      </a:extLst>
                    </a:gridCol>
                    <a:gridCol w="2362824">
                      <a:extLst>
                        <a:ext uri="{9D8B030D-6E8A-4147-A177-3AD203B41FA5}">
                          <a16:colId xmlns:a16="http://schemas.microsoft.com/office/drawing/2014/main" val="2752470099"/>
                        </a:ext>
                      </a:extLst>
                    </a:gridCol>
                  </a:tblGrid>
                  <a:tr h="10594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Variable dependiente: margen bruto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Modelo 2: </a:t>
                          </a:r>
                          <a:r>
                            <a:rPr lang="es-CL" sz="1600" b="0" dirty="0" err="1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Interceptos</a:t>
                          </a: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aleatorios por empresa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Modelo 3: </a:t>
                          </a:r>
                          <a:r>
                            <a:rPr lang="es-CL" sz="1600" b="0" dirty="0" err="1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Interceptos</a:t>
                          </a:r>
                          <a:r>
                            <a:rPr lang="es-CL" sz="1600" b="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y pendientes aleatorias de empresas por trimestre</a:t>
                          </a:r>
                          <a:endParaRPr lang="es-MX" sz="1600" b="0" dirty="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4067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0,31853***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0,32157***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75966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Endeudamiento de corto plazo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-0,21905*</a:t>
                          </a:r>
                          <a:endParaRPr lang="es-MX" sz="140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0,34465***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4209803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Tamaño de la empresa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-0,00390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0,07510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12342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Tangibilidad de los activos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0,17427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0,12618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97213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Oportunidades de crecimiento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0,00553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0,00341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8527722"/>
                      </a:ext>
                    </a:extLst>
                  </a:tr>
                  <a:tr h="60699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Precio de la acción sobre el volumen de acciones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0,00602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0,00493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2191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Ciclo operativo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0,08359</a:t>
                          </a:r>
                          <a:endParaRPr lang="es-MX" sz="140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0,09928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5258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-0,14443*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-0,22001**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7700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 cuadrático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0,29669***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0,21527**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5616457"/>
                      </a:ext>
                    </a:extLst>
                  </a:tr>
                  <a:tr h="42995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918310" r="-126917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0,9072</a:t>
                          </a:r>
                          <a:endParaRPr lang="es-MX" sz="14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0,9668</a:t>
                          </a:r>
                          <a:endParaRPr lang="es-MX" sz="1400" dirty="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7731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9284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B4D7BB3-CD89-915F-675D-43488EBA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25" y="2832021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5. 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/>
              <p:nvPr/>
            </p:nvSpPr>
            <p:spPr>
              <a:xfrm>
                <a:off x="1180480" y="1404269"/>
                <a:ext cx="10359479" cy="3490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Modelos de efectos mixtos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Interpretación del efecto de CT</a:t>
                </a:r>
                <a:endParaRPr lang="es-ES" sz="2400" dirty="0">
                  <a:solidFill>
                    <a:prstClr val="black"/>
                  </a:solidFill>
                  <a:latin typeface="Candara" panose="020E0502030303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𝑀𝑎𝑟𝑔𝑒𝑛𝐵𝑟𝑢𝑡𝑜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𝐶𝑇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𝐶𝑇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+…+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𝑒𝑓𝑒𝑐𝑡𝑜𝑠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𝑎𝑙𝑒𝑎𝑡𝑜𝑟𝑖𝑜𝑠</m:t>
                          </m:r>
                        </m:e>
                      </m:d>
                    </m:oMath>
                  </m:oMathPara>
                </a14:m>
                <a:endParaRPr kumimoji="0" lang="es-ES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2400" dirty="0">
                  <a:solidFill>
                    <a:prstClr val="black"/>
                  </a:solidFill>
                  <a:latin typeface="Candara" panose="020E0502030303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2400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¿Cuánto cambio 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𝐶𝑇</m:t>
                    </m:r>
                  </m:oMath>
                </a14:m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conduce a un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efecto positivo en el Margen</a:t>
                </a:r>
                <a:r>
                  <a:rPr kumimoji="0" lang="es-ES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Bruto?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2400" dirty="0">
                  <a:solidFill>
                    <a:prstClr val="black"/>
                  </a:solidFill>
                  <a:latin typeface="Candara" panose="020E0502030303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40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Interceptos</a:t>
                </a:r>
                <a:r>
                  <a:rPr kumimoji="0" lang="es-ES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aleatorios: </a:t>
                </a:r>
                <a:r>
                  <a:rPr kumimoji="0" lang="es-E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AF1A1A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0,49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Pendientes e </a:t>
                </a:r>
                <a:r>
                  <a:rPr kumimoji="0" lang="es-ES" sz="240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interceptos</a:t>
                </a:r>
                <a:r>
                  <a:rPr kumimoji="0" lang="es-ES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aleatorios: </a:t>
                </a:r>
                <a:r>
                  <a:rPr kumimoji="0" lang="es-E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1,02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0" y="1404269"/>
                <a:ext cx="10359479" cy="3490443"/>
              </a:xfrm>
              <a:prstGeom prst="rect">
                <a:avLst/>
              </a:prstGeom>
              <a:blipFill>
                <a:blip r:embed="rId4"/>
                <a:stretch>
                  <a:fillRect l="-1236" t="-1571" b="-29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13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5. 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/>
              <p:nvPr/>
            </p:nvSpPr>
            <p:spPr>
              <a:xfrm>
                <a:off x="1180480" y="1404269"/>
                <a:ext cx="4248047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Modelo final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AF1A1A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Interceptos</a:t>
                </a:r>
                <a:r>
                  <a:rPr kumimoji="0" lang="es-E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1A1A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aleatorios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Después del análisis y tratamiento de observaciones influyentes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" sz="2400" dirty="0">
                  <a:solidFill>
                    <a:srgbClr val="000000"/>
                  </a:solidFill>
                  <a:latin typeface="Candara" panose="020E0502030303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El efecto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𝐶𝑇</m:t>
                    </m:r>
                  </m:oMath>
                </a14:m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 es positivo para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𝐶𝑇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&gt;0,42</m:t>
                    </m:r>
                  </m:oMath>
                </a14:m>
                <a:r>
                  <a:rPr kumimoji="0" lang="es-E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anose="020E0502030303020204" pitchFamily="34" charset="0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267334-8245-07F4-427A-0924E1CB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0" y="1404269"/>
                <a:ext cx="4248047" cy="3170099"/>
              </a:xfrm>
              <a:prstGeom prst="rect">
                <a:avLst/>
              </a:prstGeom>
              <a:blipFill>
                <a:blip r:embed="rId3"/>
                <a:stretch>
                  <a:fillRect l="-3013" t="-1731" b="-34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9AF5F07B-0570-C527-7E18-2791CFCD4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1927724"/>
                  </p:ext>
                </p:extLst>
              </p:nvPr>
            </p:nvGraphicFramePr>
            <p:xfrm>
              <a:off x="5428527" y="1534252"/>
              <a:ext cx="5995686" cy="40262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5654">
                      <a:extLst>
                        <a:ext uri="{9D8B030D-6E8A-4147-A177-3AD203B41FA5}">
                          <a16:colId xmlns:a16="http://schemas.microsoft.com/office/drawing/2014/main" val="498120448"/>
                        </a:ext>
                      </a:extLst>
                    </a:gridCol>
                    <a:gridCol w="2260032">
                      <a:extLst>
                        <a:ext uri="{9D8B030D-6E8A-4147-A177-3AD203B41FA5}">
                          <a16:colId xmlns:a16="http://schemas.microsoft.com/office/drawing/2014/main" val="29307753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Variable dependiente: margen bruto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Modelo 4: </a:t>
                          </a:r>
                          <a:r>
                            <a:rPr lang="es-CL" sz="1600" b="0" dirty="0" err="1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Interceptos</a:t>
                          </a: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aleatorios por empresa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40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0,30681 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759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Endeudamiento de corto plazo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-0,20493**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42098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Tamaño de la empresa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-0,00990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1234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Tangibilidad de los activos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0,17094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972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Oportunidades de crecimiento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0,00647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85277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Precio de la acción sobre el volumen de acciones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0,00516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21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Ciclo operativo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0,07898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525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-0,12963*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77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 cuadrático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0,31040***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56164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L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𝐺𝐿𝑀𝑀</m:t>
                                    </m:r>
                                  </m:sub>
                                  <m:sup>
                                    <m:r>
                                      <a:rPr lang="es-CL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0,9202</a:t>
                          </a:r>
                          <a:endParaRPr lang="es-MX" sz="1400" dirty="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773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6">
                <a:extLst>
                  <a:ext uri="{FF2B5EF4-FFF2-40B4-BE49-F238E27FC236}">
                    <a16:creationId xmlns:a16="http://schemas.microsoft.com/office/drawing/2014/main" id="{9AF5F07B-0570-C527-7E18-2791CFCD4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1927724"/>
                  </p:ext>
                </p:extLst>
              </p:nvPr>
            </p:nvGraphicFramePr>
            <p:xfrm>
              <a:off x="5428527" y="1534252"/>
              <a:ext cx="5995686" cy="40262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5654">
                      <a:extLst>
                        <a:ext uri="{9D8B030D-6E8A-4147-A177-3AD203B41FA5}">
                          <a16:colId xmlns:a16="http://schemas.microsoft.com/office/drawing/2014/main" val="498120448"/>
                        </a:ext>
                      </a:extLst>
                    </a:gridCol>
                    <a:gridCol w="2260032">
                      <a:extLst>
                        <a:ext uri="{9D8B030D-6E8A-4147-A177-3AD203B41FA5}">
                          <a16:colId xmlns:a16="http://schemas.microsoft.com/office/drawing/2014/main" val="2930775308"/>
                        </a:ext>
                      </a:extLst>
                    </a:gridCol>
                  </a:tblGrid>
                  <a:tr h="69367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Variable dependiente: margen bruto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Modelo 4: </a:t>
                          </a:r>
                          <a:r>
                            <a:rPr lang="es-CL" sz="1600" b="0" dirty="0" err="1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Interceptos</a:t>
                          </a:r>
                          <a:r>
                            <a:rPr lang="es-CL" sz="1600" b="0" dirty="0">
                              <a:solidFill>
                                <a:schemeClr val="bg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aleatorios por empresa</a:t>
                          </a:r>
                          <a:endParaRPr lang="es-MX" sz="1600" b="0" dirty="0">
                            <a:solidFill>
                              <a:schemeClr val="bg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4067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Intercepto</a:t>
                          </a:r>
                          <a:endParaRPr lang="es-MX" sz="1400" b="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0,30681 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75966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Endeudamiento de corto plazo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-0,20493**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4209803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Tamaño de la empresa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-0,00990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112342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Tangibilidad de los activos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0,17094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97213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Oportunidades de crecimiento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0,00647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8527722"/>
                      </a:ext>
                    </a:extLst>
                  </a:tr>
                  <a:tr h="60699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Precio de la acción sobre el volumen de acciones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0,00516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2191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Ciclo operativo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0,07898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5258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-0,12963*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7700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b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Capital de trabajo neto cuadrático</a:t>
                          </a:r>
                          <a:endParaRPr lang="es-MX" sz="1400" b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0,31040***</a:t>
                          </a:r>
                          <a:endParaRPr lang="es-MX" sz="140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5616457"/>
                      </a:ext>
                    </a:extLst>
                  </a:tr>
                  <a:tr h="42995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" t="-833803" r="-60749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400" dirty="0">
                              <a:effectLst/>
                              <a:latin typeface="Candara" panose="020E0502030303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0,9202</a:t>
                          </a:r>
                          <a:endParaRPr lang="es-MX" sz="1400" dirty="0">
                            <a:effectLst/>
                            <a:latin typeface="Candara" panose="020E0502030303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77731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07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5. 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463001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Modelo final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Comparación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con Vásquez y Larre (2020).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18AB5F2-3A95-81B4-1300-226B8F3C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9199"/>
            <a:ext cx="5400000" cy="5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10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escripción | USS 2022">
            <a:extLst>
              <a:ext uri="{FF2B5EF4-FFF2-40B4-BE49-F238E27FC236}">
                <a16:creationId xmlns:a16="http://schemas.microsoft.com/office/drawing/2014/main" id="{E147F86F-4F7E-F8A9-6894-1EC2F98A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35926"/>
            <a:ext cx="10382250" cy="6022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1698784" y="0"/>
            <a:ext cx="10493215" cy="830997"/>
          </a:xfrm>
          <a:prstGeom prst="rect">
            <a:avLst/>
          </a:prstGeom>
          <a:solidFill>
            <a:srgbClr val="2E353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Conclusiones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76EFF7-8A09-1F91-BF79-6EBAE6468F51}"/>
              </a:ext>
            </a:extLst>
          </p:cNvPr>
          <p:cNvSpPr/>
          <p:nvPr/>
        </p:nvSpPr>
        <p:spPr>
          <a:xfrm>
            <a:off x="1" y="0"/>
            <a:ext cx="1809750" cy="6858000"/>
          </a:xfrm>
          <a:prstGeom prst="rect">
            <a:avLst/>
          </a:prstGeom>
          <a:solidFill>
            <a:srgbClr val="2E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latin typeface="Candara" panose="020E0502030303020204" pitchFamily="34" charset="0"/>
              </a:rPr>
              <a:t>6</a:t>
            </a:r>
            <a:endParaRPr lang="es-CL" sz="1400" b="1" dirty="0">
              <a:latin typeface="Candara" panose="020E0502030303020204" pitchFamily="34" charset="0"/>
            </a:endParaRPr>
          </a:p>
        </p:txBody>
      </p:sp>
      <p:pic>
        <p:nvPicPr>
          <p:cNvPr id="8202" name="Picture 10" descr="Julio Rodiño realizará la clase inaugural del año académico en USS Osorno |  USS 2022">
            <a:extLst>
              <a:ext uri="{FF2B5EF4-FFF2-40B4-BE49-F238E27FC236}">
                <a16:creationId xmlns:a16="http://schemas.microsoft.com/office/drawing/2014/main" id="{3A3A1A2D-5CD8-C7C0-F056-5BCE2DF6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1" y="1095013"/>
            <a:ext cx="1809750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1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escripción | USS 2022">
            <a:extLst>
              <a:ext uri="{FF2B5EF4-FFF2-40B4-BE49-F238E27FC236}">
                <a16:creationId xmlns:a16="http://schemas.microsoft.com/office/drawing/2014/main" id="{E147F86F-4F7E-F8A9-6894-1EC2F98A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35926"/>
            <a:ext cx="10382250" cy="6022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1698784" y="0"/>
            <a:ext cx="10493215" cy="830997"/>
          </a:xfrm>
          <a:prstGeom prst="rect">
            <a:avLst/>
          </a:prstGeom>
          <a:solidFill>
            <a:srgbClr val="2E353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Definición del Problema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76EFF7-8A09-1F91-BF79-6EBAE6468F51}"/>
              </a:ext>
            </a:extLst>
          </p:cNvPr>
          <p:cNvSpPr/>
          <p:nvPr/>
        </p:nvSpPr>
        <p:spPr>
          <a:xfrm>
            <a:off x="1" y="0"/>
            <a:ext cx="1809750" cy="6858000"/>
          </a:xfrm>
          <a:prstGeom prst="rect">
            <a:avLst/>
          </a:prstGeom>
          <a:solidFill>
            <a:srgbClr val="2E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latin typeface="Candara" panose="020E0502030303020204" pitchFamily="34" charset="0"/>
              </a:rPr>
              <a:t>1</a:t>
            </a:r>
            <a:endParaRPr lang="es-CL" sz="1400" b="1" dirty="0">
              <a:latin typeface="Candara" panose="020E0502030303020204" pitchFamily="34" charset="0"/>
            </a:endParaRPr>
          </a:p>
        </p:txBody>
      </p:sp>
      <p:pic>
        <p:nvPicPr>
          <p:cNvPr id="8202" name="Picture 10" descr="Julio Rodiño realizará la clase inaugural del año académico en USS Osorno |  USS 2022">
            <a:extLst>
              <a:ext uri="{FF2B5EF4-FFF2-40B4-BE49-F238E27FC236}">
                <a16:creationId xmlns:a16="http://schemas.microsoft.com/office/drawing/2014/main" id="{3A3A1A2D-5CD8-C7C0-F056-5BCE2DF6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1" y="1095013"/>
            <a:ext cx="1809750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61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6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2285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Conclusiones específicas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Obtener una muestra de indicadores de mercado y financieros, para las constructoras chilenas.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Hipotetizar modelos que relacionen rentabilidad y CT.</a:t>
            </a:r>
          </a:p>
          <a:p>
            <a:pPr marL="457200" marR="0" lvl="0" indent="-4572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Investigar la existencia de relaciones mediante análisis exploratorio de datos.</a:t>
            </a:r>
          </a:p>
          <a:p>
            <a:pPr marL="457200" marR="0" lvl="0" indent="-4572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Entrenar modelos de regresión vigentes con rentabilidad como variable objetivo.</a:t>
            </a:r>
          </a:p>
          <a:p>
            <a:pPr marL="457200" marR="0" lvl="0" indent="-4572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Seleccionar el mejor modelo y conducir un análisis prescriptivo sobre éste.</a:t>
            </a:r>
          </a:p>
        </p:txBody>
      </p:sp>
    </p:spTree>
    <p:extLst>
      <p:ext uri="{BB962C8B-B14F-4D97-AF65-F5344CB8AC3E}">
        <p14:creationId xmlns:p14="http://schemas.microsoft.com/office/powerpoint/2010/main" val="328502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6.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79" y="1404269"/>
            <a:ext cx="1005853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Conclusiones finales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La relación entre CT y Margen Bruto favorece a las empresas cuyo CT representa al menos el 42% del activo total.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Aumentar en 1 </a:t>
            </a: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la deuda de corto plazo disminuye en 0,2 el Margen Bruto.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Las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PYMEs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acuden principalmente a endeudamiento para operar.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 recomienda contraer deuda a largo plazo.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Se propone estudiar el efecto de la tasa de interés de LP en el Margen Bruto.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240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21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1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Definición del Problema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12A6E7-F7A1-4C78-BD08-638DDF86AD69}"/>
              </a:ext>
            </a:extLst>
          </p:cNvPr>
          <p:cNvSpPr txBox="1"/>
          <p:nvPr/>
        </p:nvSpPr>
        <p:spPr>
          <a:xfrm>
            <a:off x="2359575" y="3429000"/>
            <a:ext cx="82285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“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Qué duda cabe, son los pequeños negocios una fuerza impulsora del crecimiento económico.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800" i="1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Opkara</a:t>
            </a:r>
            <a:r>
              <a:rPr kumimoji="0" lang="es-ES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y Wynn (2007)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267334-8245-07F4-427A-0924E1CBF4AA}"/>
              </a:ext>
            </a:extLst>
          </p:cNvPr>
          <p:cNvSpPr txBox="1"/>
          <p:nvPr/>
        </p:nvSpPr>
        <p:spPr>
          <a:xfrm>
            <a:off x="1180480" y="1404269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Antecedentes del problema</a:t>
            </a:r>
          </a:p>
        </p:txBody>
      </p:sp>
    </p:spTree>
    <p:extLst>
      <p:ext uri="{BB962C8B-B14F-4D97-AF65-F5344CB8AC3E}">
        <p14:creationId xmlns:p14="http://schemas.microsoft.com/office/powerpoint/2010/main" val="315846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1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Definición del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AA22E8-0100-8F15-6EC8-4C78C985B571}"/>
              </a:ext>
            </a:extLst>
          </p:cNvPr>
          <p:cNvSpPr txBox="1"/>
          <p:nvPr/>
        </p:nvSpPr>
        <p:spPr>
          <a:xfrm>
            <a:off x="1180480" y="2117558"/>
            <a:ext cx="4915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En Chile, el 98,6% de las empresas son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mipymes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y tienen un 73% de participación en le mercado laboral (Servicio de Impuestos Internos, 2019).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La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industria de la construcción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significa en la riqueza nacional sobre el 7% del PIB.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478A81-4EF3-A407-A129-CF4F5BC9A8E9}"/>
              </a:ext>
            </a:extLst>
          </p:cNvPr>
          <p:cNvSpPr txBox="1"/>
          <p:nvPr/>
        </p:nvSpPr>
        <p:spPr>
          <a:xfrm>
            <a:off x="1180480" y="1404269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Antecedentes del problema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012909E-ECAB-1F0F-73A2-9B97AA598437}"/>
              </a:ext>
            </a:extLst>
          </p:cNvPr>
          <p:cNvGraphicFramePr/>
          <p:nvPr/>
        </p:nvGraphicFramePr>
        <p:xfrm>
          <a:off x="6584950" y="1461252"/>
          <a:ext cx="4768850" cy="420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0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1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Definición del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AA22E8-0100-8F15-6EC8-4C78C985B571}"/>
              </a:ext>
            </a:extLst>
          </p:cNvPr>
          <p:cNvSpPr txBox="1"/>
          <p:nvPr/>
        </p:nvSpPr>
        <p:spPr>
          <a:xfrm>
            <a:off x="1180480" y="2117558"/>
            <a:ext cx="4915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Las </a:t>
            </a:r>
            <a:r>
              <a:rPr lang="es-ES" sz="2400" dirty="0" err="1">
                <a:solidFill>
                  <a:prstClr val="black"/>
                </a:solidFill>
                <a:latin typeface="Candara" panose="020E0502030303020204" pitchFamily="34" charset="0"/>
              </a:rPr>
              <a:t>PYMEs</a:t>
            </a: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 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Sufren mortalidad infantil (</a:t>
            </a:r>
            <a:r>
              <a:rPr lang="es-ES" sz="2400" dirty="0" err="1">
                <a:solidFill>
                  <a:prstClr val="black"/>
                </a:solidFill>
                <a:latin typeface="Candara" panose="020E0502030303020204" pitchFamily="34" charset="0"/>
              </a:rPr>
              <a:t>Sauser</a:t>
            </a: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, 2005).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Deben propiciar estrategias para balancear sus </a:t>
            </a:r>
            <a:r>
              <a:rPr lang="es-ES" sz="2400" b="1" dirty="0">
                <a:solidFill>
                  <a:srgbClr val="FFFEFC"/>
                </a:solidFill>
                <a:highlight>
                  <a:srgbClr val="92BA65"/>
                </a:highlight>
                <a:latin typeface="Candara" panose="020E0502030303020204" pitchFamily="34" charset="0"/>
              </a:rPr>
              <a:t>operaciones</a:t>
            </a:r>
            <a:r>
              <a:rPr lang="es-ES" sz="2400" dirty="0">
                <a:solidFill>
                  <a:prstClr val="black"/>
                </a:solidFill>
                <a:latin typeface="Candara" panose="020E0502030303020204" pitchFamily="34" charset="0"/>
              </a:rPr>
              <a:t> y </a:t>
            </a:r>
            <a:r>
              <a:rPr lang="es-ES" sz="2400" b="1" dirty="0">
                <a:solidFill>
                  <a:srgbClr val="FFFEFC"/>
                </a:solidFill>
                <a:highlight>
                  <a:srgbClr val="2B9DCA"/>
                </a:highlight>
                <a:latin typeface="Candara" panose="020E0502030303020204" pitchFamily="34" charset="0"/>
              </a:rPr>
              <a:t>retornos</a:t>
            </a:r>
            <a:r>
              <a:rPr lang="es-ES" sz="2400" dirty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solidFill>
                  <a:srgbClr val="000000"/>
                </a:solidFill>
                <a:latin typeface="Candara" panose="020E0502030303020204" pitchFamily="34" charset="0"/>
              </a:rPr>
              <a:t>Deben gestionar su </a:t>
            </a:r>
            <a:r>
              <a:rPr lang="es-ES" sz="2400" b="1" dirty="0">
                <a:solidFill>
                  <a:srgbClr val="000000"/>
                </a:solidFill>
                <a:latin typeface="Candara" panose="020E0502030303020204" pitchFamily="34" charset="0"/>
              </a:rPr>
              <a:t>Capital de Trabajo</a:t>
            </a:r>
            <a:r>
              <a:rPr lang="es-ES" sz="2400" dirty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  <a:r>
              <a:rPr lang="es-ES" sz="2400" b="1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endParaRPr lang="es-ES" sz="2400" b="1" dirty="0">
              <a:solidFill>
                <a:srgbClr val="000000"/>
              </a:solidFill>
              <a:highlight>
                <a:srgbClr val="02AFF1"/>
              </a:highlight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478A81-4EF3-A407-A129-CF4F5BC9A8E9}"/>
              </a:ext>
            </a:extLst>
          </p:cNvPr>
          <p:cNvSpPr txBox="1"/>
          <p:nvPr/>
        </p:nvSpPr>
        <p:spPr>
          <a:xfrm>
            <a:off x="1180480" y="1404269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Antecedentes del problema</a:t>
            </a:r>
          </a:p>
        </p:txBody>
      </p:sp>
      <p:pic>
        <p:nvPicPr>
          <p:cNvPr id="10" name="Picture 2" descr="Objectives of Working Capital Management">
            <a:extLst>
              <a:ext uri="{FF2B5EF4-FFF2-40B4-BE49-F238E27FC236}">
                <a16:creationId xmlns:a16="http://schemas.microsoft.com/office/drawing/2014/main" id="{D70F9E4D-8A04-1577-7A88-319DBE365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18"/>
          <a:stretch/>
        </p:blipFill>
        <p:spPr bwMode="auto">
          <a:xfrm>
            <a:off x="6592279" y="2061351"/>
            <a:ext cx="4981612" cy="273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Candara" panose="020E0502030303020204" pitchFamily="34" charset="0"/>
              </a:rPr>
              <a:t>1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Definición del Problema</a:t>
            </a:r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6C8D5D5E-9230-ED8B-60BA-DDF68FF95219}"/>
              </a:ext>
            </a:extLst>
          </p:cNvPr>
          <p:cNvGrpSpPr/>
          <p:nvPr/>
        </p:nvGrpSpPr>
        <p:grpSpPr>
          <a:xfrm>
            <a:off x="1180480" y="1404269"/>
            <a:ext cx="10116977" cy="4458162"/>
            <a:chOff x="1180480" y="1404269"/>
            <a:chExt cx="10116977" cy="4458162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A478A81-4EF3-A407-A129-CF4F5BC9A8E9}"/>
                </a:ext>
              </a:extLst>
            </p:cNvPr>
            <p:cNvSpPr txBox="1"/>
            <p:nvPr/>
          </p:nvSpPr>
          <p:spPr>
            <a:xfrm>
              <a:off x="1180480" y="1404269"/>
              <a:ext cx="82285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Antecedentes del problema</a:t>
              </a:r>
            </a:p>
          </p:txBody>
        </p:sp>
        <p:grpSp>
          <p:nvGrpSpPr>
            <p:cNvPr id="6" name="Google Shape;740;p24">
              <a:extLst>
                <a:ext uri="{FF2B5EF4-FFF2-40B4-BE49-F238E27FC236}">
                  <a16:creationId xmlns:a16="http://schemas.microsoft.com/office/drawing/2014/main" id="{C8D974AE-1B3B-33E8-1FC7-CD13C0041227}"/>
                </a:ext>
              </a:extLst>
            </p:cNvPr>
            <p:cNvGrpSpPr/>
            <p:nvPr/>
          </p:nvGrpSpPr>
          <p:grpSpPr>
            <a:xfrm>
              <a:off x="2693477" y="4421418"/>
              <a:ext cx="3392761" cy="1441013"/>
              <a:chOff x="1088260" y="3287943"/>
              <a:chExt cx="3392761" cy="1441013"/>
            </a:xfrm>
          </p:grpSpPr>
          <p:grpSp>
            <p:nvGrpSpPr>
              <p:cNvPr id="79" name="Google Shape;741;p24">
                <a:extLst>
                  <a:ext uri="{FF2B5EF4-FFF2-40B4-BE49-F238E27FC236}">
                    <a16:creationId xmlns:a16="http://schemas.microsoft.com/office/drawing/2014/main" id="{63BAF818-2754-F75F-A579-A4989E2ECEDA}"/>
                  </a:ext>
                </a:extLst>
              </p:cNvPr>
              <p:cNvGrpSpPr/>
              <p:nvPr/>
            </p:nvGrpSpPr>
            <p:grpSpPr>
              <a:xfrm>
                <a:off x="2609349" y="3287943"/>
                <a:ext cx="314158" cy="541947"/>
                <a:chOff x="2548736" y="3437480"/>
                <a:chExt cx="314158" cy="541947"/>
              </a:xfrm>
            </p:grpSpPr>
            <p:sp>
              <p:nvSpPr>
                <p:cNvPr id="83" name="Google Shape;743;p24">
                  <a:extLst>
                    <a:ext uri="{FF2B5EF4-FFF2-40B4-BE49-F238E27FC236}">
                      <a16:creationId xmlns:a16="http://schemas.microsoft.com/office/drawing/2014/main" id="{FCEDD607-FD0A-C838-204C-846C1282D13E}"/>
                    </a:ext>
                  </a:extLst>
                </p:cNvPr>
                <p:cNvSpPr/>
                <p:nvPr/>
              </p:nvSpPr>
              <p:spPr>
                <a:xfrm>
                  <a:off x="2673404" y="3900481"/>
                  <a:ext cx="189490" cy="78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0" h="3408" extrusionOk="0">
                      <a:moveTo>
                        <a:pt x="7517" y="0"/>
                      </a:moveTo>
                      <a:cubicBezTo>
                        <a:pt x="7410" y="0"/>
                        <a:pt x="7299" y="46"/>
                        <a:pt x="7204" y="156"/>
                      </a:cubicBezTo>
                      <a:cubicBezTo>
                        <a:pt x="5513" y="2085"/>
                        <a:pt x="3013" y="2299"/>
                        <a:pt x="608" y="2454"/>
                      </a:cubicBezTo>
                      <a:cubicBezTo>
                        <a:pt x="12" y="2489"/>
                        <a:pt x="1" y="3407"/>
                        <a:pt x="575" y="3407"/>
                      </a:cubicBezTo>
                      <a:cubicBezTo>
                        <a:pt x="585" y="3407"/>
                        <a:pt x="596" y="3407"/>
                        <a:pt x="608" y="3406"/>
                      </a:cubicBezTo>
                      <a:cubicBezTo>
                        <a:pt x="3263" y="3240"/>
                        <a:pt x="6025" y="2942"/>
                        <a:pt x="7870" y="823"/>
                      </a:cubicBezTo>
                      <a:cubicBezTo>
                        <a:pt x="8179" y="477"/>
                        <a:pt x="7864" y="0"/>
                        <a:pt x="75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84" name="Google Shape;744;p24">
                  <a:extLst>
                    <a:ext uri="{FF2B5EF4-FFF2-40B4-BE49-F238E27FC236}">
                      <a16:creationId xmlns:a16="http://schemas.microsoft.com/office/drawing/2014/main" id="{69D778AE-27B1-7CCA-8CDC-6D4F7A4807CB}"/>
                    </a:ext>
                  </a:extLst>
                </p:cNvPr>
                <p:cNvSpPr/>
                <p:nvPr/>
              </p:nvSpPr>
              <p:spPr>
                <a:xfrm>
                  <a:off x="2550056" y="3439009"/>
                  <a:ext cx="92452" cy="42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1" h="1847" extrusionOk="0">
                      <a:moveTo>
                        <a:pt x="3448" y="0"/>
                      </a:moveTo>
                      <a:cubicBezTo>
                        <a:pt x="3428" y="0"/>
                        <a:pt x="3407" y="2"/>
                        <a:pt x="3385" y="4"/>
                      </a:cubicBezTo>
                      <a:cubicBezTo>
                        <a:pt x="2337" y="111"/>
                        <a:pt x="1349" y="421"/>
                        <a:pt x="444" y="957"/>
                      </a:cubicBezTo>
                      <a:cubicBezTo>
                        <a:pt x="1" y="1219"/>
                        <a:pt x="273" y="1847"/>
                        <a:pt x="685" y="1847"/>
                      </a:cubicBezTo>
                      <a:cubicBezTo>
                        <a:pt x="760" y="1847"/>
                        <a:pt x="839" y="1826"/>
                        <a:pt x="920" y="1778"/>
                      </a:cubicBezTo>
                      <a:cubicBezTo>
                        <a:pt x="1682" y="1326"/>
                        <a:pt x="2504" y="1040"/>
                        <a:pt x="3385" y="945"/>
                      </a:cubicBezTo>
                      <a:cubicBezTo>
                        <a:pt x="3958" y="887"/>
                        <a:pt x="3990" y="0"/>
                        <a:pt x="34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85" name="Google Shape;745;p24">
                  <a:extLst>
                    <a:ext uri="{FF2B5EF4-FFF2-40B4-BE49-F238E27FC236}">
                      <a16:creationId xmlns:a16="http://schemas.microsoft.com/office/drawing/2014/main" id="{A53396FC-83B7-97C3-E1D8-F4B4AEFCB991}"/>
                    </a:ext>
                  </a:extLst>
                </p:cNvPr>
                <p:cNvSpPr/>
                <p:nvPr/>
              </p:nvSpPr>
              <p:spPr>
                <a:xfrm>
                  <a:off x="2673404" y="3437480"/>
                  <a:ext cx="55457" cy="25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" h="1091" extrusionOk="0">
                      <a:moveTo>
                        <a:pt x="1185" y="0"/>
                      </a:moveTo>
                      <a:cubicBezTo>
                        <a:pt x="918" y="0"/>
                        <a:pt x="651" y="48"/>
                        <a:pt x="405" y="142"/>
                      </a:cubicBezTo>
                      <a:cubicBezTo>
                        <a:pt x="155" y="225"/>
                        <a:pt x="0" y="463"/>
                        <a:pt x="72" y="725"/>
                      </a:cubicBezTo>
                      <a:cubicBezTo>
                        <a:pt x="121" y="910"/>
                        <a:pt x="313" y="1072"/>
                        <a:pt x="519" y="1072"/>
                      </a:cubicBezTo>
                      <a:cubicBezTo>
                        <a:pt x="564" y="1072"/>
                        <a:pt x="610" y="1064"/>
                        <a:pt x="655" y="1046"/>
                      </a:cubicBezTo>
                      <a:cubicBezTo>
                        <a:pt x="832" y="984"/>
                        <a:pt x="1003" y="951"/>
                        <a:pt x="1175" y="951"/>
                      </a:cubicBezTo>
                      <a:cubicBezTo>
                        <a:pt x="1361" y="951"/>
                        <a:pt x="1546" y="990"/>
                        <a:pt x="1739" y="1070"/>
                      </a:cubicBezTo>
                      <a:cubicBezTo>
                        <a:pt x="1778" y="1084"/>
                        <a:pt x="1818" y="1090"/>
                        <a:pt x="1858" y="1090"/>
                      </a:cubicBezTo>
                      <a:cubicBezTo>
                        <a:pt x="2064" y="1090"/>
                        <a:pt x="2272" y="926"/>
                        <a:pt x="2322" y="737"/>
                      </a:cubicBezTo>
                      <a:cubicBezTo>
                        <a:pt x="2394" y="463"/>
                        <a:pt x="2227" y="249"/>
                        <a:pt x="1989" y="154"/>
                      </a:cubicBezTo>
                      <a:cubicBezTo>
                        <a:pt x="1735" y="51"/>
                        <a:pt x="1460" y="0"/>
                        <a:pt x="118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grpSp>
              <p:nvGrpSpPr>
                <p:cNvPr id="86" name="Google Shape;746;p24">
                  <a:extLst>
                    <a:ext uri="{FF2B5EF4-FFF2-40B4-BE49-F238E27FC236}">
                      <a16:creationId xmlns:a16="http://schemas.microsoft.com/office/drawing/2014/main" id="{EAD5DD0E-2F86-3291-0331-E487DB422075}"/>
                    </a:ext>
                  </a:extLst>
                </p:cNvPr>
                <p:cNvGrpSpPr/>
                <p:nvPr/>
              </p:nvGrpSpPr>
              <p:grpSpPr>
                <a:xfrm>
                  <a:off x="2548736" y="3570094"/>
                  <a:ext cx="297902" cy="218507"/>
                  <a:chOff x="2548736" y="3526644"/>
                  <a:chExt cx="297902" cy="218507"/>
                </a:xfrm>
              </p:grpSpPr>
              <p:sp>
                <p:nvSpPr>
                  <p:cNvPr id="88" name="Google Shape;748;p24">
                    <a:extLst>
                      <a:ext uri="{FF2B5EF4-FFF2-40B4-BE49-F238E27FC236}">
                        <a16:creationId xmlns:a16="http://schemas.microsoft.com/office/drawing/2014/main" id="{CD548411-EF08-AF3F-BED2-684CBFAC7BBE}"/>
                      </a:ext>
                    </a:extLst>
                  </p:cNvPr>
                  <p:cNvSpPr/>
                  <p:nvPr/>
                </p:nvSpPr>
                <p:spPr>
                  <a:xfrm>
                    <a:off x="2548736" y="3526644"/>
                    <a:ext cx="297902" cy="179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0" h="7767" extrusionOk="0">
                        <a:moveTo>
                          <a:pt x="10500" y="711"/>
                        </a:moveTo>
                        <a:cubicBezTo>
                          <a:pt x="11045" y="711"/>
                          <a:pt x="11589" y="716"/>
                          <a:pt x="12133" y="727"/>
                        </a:cubicBezTo>
                        <a:cubicBezTo>
                          <a:pt x="12145" y="2739"/>
                          <a:pt x="12109" y="4751"/>
                          <a:pt x="12014" y="6763"/>
                        </a:cubicBezTo>
                        <a:cubicBezTo>
                          <a:pt x="8631" y="6947"/>
                          <a:pt x="5237" y="7052"/>
                          <a:pt x="1843" y="7052"/>
                        </a:cubicBezTo>
                        <a:cubicBezTo>
                          <a:pt x="1499" y="7052"/>
                          <a:pt x="1155" y="7051"/>
                          <a:pt x="810" y="7049"/>
                        </a:cubicBezTo>
                        <a:cubicBezTo>
                          <a:pt x="798" y="5823"/>
                          <a:pt x="775" y="4585"/>
                          <a:pt x="763" y="3358"/>
                        </a:cubicBezTo>
                        <a:cubicBezTo>
                          <a:pt x="751" y="2811"/>
                          <a:pt x="572" y="1989"/>
                          <a:pt x="727" y="1477"/>
                        </a:cubicBezTo>
                        <a:cubicBezTo>
                          <a:pt x="894" y="989"/>
                          <a:pt x="1191" y="822"/>
                          <a:pt x="1572" y="763"/>
                        </a:cubicBezTo>
                        <a:cubicBezTo>
                          <a:pt x="1584" y="763"/>
                          <a:pt x="1584" y="775"/>
                          <a:pt x="1596" y="775"/>
                        </a:cubicBezTo>
                        <a:cubicBezTo>
                          <a:pt x="2215" y="789"/>
                          <a:pt x="2834" y="795"/>
                          <a:pt x="3453" y="795"/>
                        </a:cubicBezTo>
                        <a:cubicBezTo>
                          <a:pt x="5802" y="795"/>
                          <a:pt x="8151" y="711"/>
                          <a:pt x="10500" y="711"/>
                        </a:cubicBezTo>
                        <a:close/>
                        <a:moveTo>
                          <a:pt x="10468" y="1"/>
                        </a:moveTo>
                        <a:cubicBezTo>
                          <a:pt x="8175" y="1"/>
                          <a:pt x="5887" y="77"/>
                          <a:pt x="3599" y="77"/>
                        </a:cubicBezTo>
                        <a:cubicBezTo>
                          <a:pt x="3272" y="77"/>
                          <a:pt x="2946" y="76"/>
                          <a:pt x="2620" y="72"/>
                        </a:cubicBezTo>
                        <a:cubicBezTo>
                          <a:pt x="2573" y="48"/>
                          <a:pt x="2525" y="36"/>
                          <a:pt x="2453" y="36"/>
                        </a:cubicBezTo>
                        <a:cubicBezTo>
                          <a:pt x="2392" y="35"/>
                          <a:pt x="2330" y="35"/>
                          <a:pt x="2268" y="35"/>
                        </a:cubicBezTo>
                        <a:cubicBezTo>
                          <a:pt x="1595" y="35"/>
                          <a:pt x="940" y="94"/>
                          <a:pt x="275" y="203"/>
                        </a:cubicBezTo>
                        <a:cubicBezTo>
                          <a:pt x="120" y="227"/>
                          <a:pt x="1" y="405"/>
                          <a:pt x="13" y="548"/>
                        </a:cubicBezTo>
                        <a:cubicBezTo>
                          <a:pt x="36" y="2834"/>
                          <a:pt x="72" y="5120"/>
                          <a:pt x="108" y="7406"/>
                        </a:cubicBezTo>
                        <a:cubicBezTo>
                          <a:pt x="108" y="7597"/>
                          <a:pt x="275" y="7763"/>
                          <a:pt x="465" y="7763"/>
                        </a:cubicBezTo>
                        <a:cubicBezTo>
                          <a:pt x="827" y="7766"/>
                          <a:pt x="1189" y="7767"/>
                          <a:pt x="1551" y="7767"/>
                        </a:cubicBezTo>
                        <a:cubicBezTo>
                          <a:pt x="5154" y="7767"/>
                          <a:pt x="8757" y="7659"/>
                          <a:pt x="12359" y="7454"/>
                        </a:cubicBezTo>
                        <a:cubicBezTo>
                          <a:pt x="12562" y="7442"/>
                          <a:pt x="12705" y="7299"/>
                          <a:pt x="12717" y="7097"/>
                        </a:cubicBezTo>
                        <a:cubicBezTo>
                          <a:pt x="12824" y="4858"/>
                          <a:pt x="12860" y="2620"/>
                          <a:pt x="12836" y="382"/>
                        </a:cubicBezTo>
                        <a:cubicBezTo>
                          <a:pt x="12836" y="191"/>
                          <a:pt x="12681" y="36"/>
                          <a:pt x="12490" y="24"/>
                        </a:cubicBezTo>
                        <a:cubicBezTo>
                          <a:pt x="11816" y="7"/>
                          <a:pt x="11142" y="1"/>
                          <a:pt x="1046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89" name="Google Shape;749;p24">
                    <a:extLst>
                      <a:ext uri="{FF2B5EF4-FFF2-40B4-BE49-F238E27FC236}">
                        <a16:creationId xmlns:a16="http://schemas.microsoft.com/office/drawing/2014/main" id="{036A7A3B-90EB-286B-895C-AF07821EE25C}"/>
                      </a:ext>
                    </a:extLst>
                  </p:cNvPr>
                  <p:cNvSpPr/>
                  <p:nvPr/>
                </p:nvSpPr>
                <p:spPr>
                  <a:xfrm>
                    <a:off x="2681118" y="3716264"/>
                    <a:ext cx="29535" cy="2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247" extrusionOk="0">
                        <a:moveTo>
                          <a:pt x="690" y="0"/>
                        </a:moveTo>
                        <a:cubicBezTo>
                          <a:pt x="658" y="0"/>
                          <a:pt x="627" y="2"/>
                          <a:pt x="596" y="6"/>
                        </a:cubicBezTo>
                        <a:cubicBezTo>
                          <a:pt x="406" y="6"/>
                          <a:pt x="215" y="54"/>
                          <a:pt x="108" y="220"/>
                        </a:cubicBezTo>
                        <a:cubicBezTo>
                          <a:pt x="25" y="339"/>
                          <a:pt x="1" y="470"/>
                          <a:pt x="36" y="590"/>
                        </a:cubicBezTo>
                        <a:cubicBezTo>
                          <a:pt x="25" y="828"/>
                          <a:pt x="156" y="1066"/>
                          <a:pt x="382" y="1173"/>
                        </a:cubicBezTo>
                        <a:cubicBezTo>
                          <a:pt x="478" y="1222"/>
                          <a:pt x="582" y="1246"/>
                          <a:pt x="684" y="1246"/>
                        </a:cubicBezTo>
                        <a:cubicBezTo>
                          <a:pt x="950" y="1246"/>
                          <a:pt x="1203" y="1084"/>
                          <a:pt x="1263" y="792"/>
                        </a:cubicBezTo>
                        <a:cubicBezTo>
                          <a:pt x="1275" y="697"/>
                          <a:pt x="1275" y="590"/>
                          <a:pt x="1239" y="494"/>
                        </a:cubicBezTo>
                        <a:cubicBezTo>
                          <a:pt x="1263" y="387"/>
                          <a:pt x="1227" y="244"/>
                          <a:pt x="1144" y="173"/>
                        </a:cubicBezTo>
                        <a:cubicBezTo>
                          <a:pt x="1014" y="53"/>
                          <a:pt x="851" y="0"/>
                          <a:pt x="69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90" name="Google Shape;750;p24">
                    <a:extLst>
                      <a:ext uri="{FF2B5EF4-FFF2-40B4-BE49-F238E27FC236}">
                        <a16:creationId xmlns:a16="http://schemas.microsoft.com/office/drawing/2014/main" id="{B3EF9BA8-3A41-CDD0-C72A-F7B4B16F8318}"/>
                      </a:ext>
                    </a:extLst>
                  </p:cNvPr>
                  <p:cNvSpPr/>
                  <p:nvPr/>
                </p:nvSpPr>
                <p:spPr>
                  <a:xfrm>
                    <a:off x="2578524" y="3557846"/>
                    <a:ext cx="100976" cy="114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9" h="4924" extrusionOk="0">
                        <a:moveTo>
                          <a:pt x="2951" y="233"/>
                        </a:moveTo>
                        <a:cubicBezTo>
                          <a:pt x="3346" y="233"/>
                          <a:pt x="3718" y="282"/>
                          <a:pt x="3858" y="475"/>
                        </a:cubicBezTo>
                        <a:cubicBezTo>
                          <a:pt x="3977" y="642"/>
                          <a:pt x="3846" y="1333"/>
                          <a:pt x="3834" y="1511"/>
                        </a:cubicBezTo>
                        <a:cubicBezTo>
                          <a:pt x="3834" y="1868"/>
                          <a:pt x="3811" y="2214"/>
                          <a:pt x="3787" y="2559"/>
                        </a:cubicBezTo>
                        <a:cubicBezTo>
                          <a:pt x="3775" y="2904"/>
                          <a:pt x="3763" y="3261"/>
                          <a:pt x="3715" y="3595"/>
                        </a:cubicBezTo>
                        <a:cubicBezTo>
                          <a:pt x="3715" y="3976"/>
                          <a:pt x="3596" y="4309"/>
                          <a:pt x="3322" y="4595"/>
                        </a:cubicBezTo>
                        <a:cubicBezTo>
                          <a:pt x="3215" y="4595"/>
                          <a:pt x="3108" y="4607"/>
                          <a:pt x="2989" y="4607"/>
                        </a:cubicBezTo>
                        <a:cubicBezTo>
                          <a:pt x="2866" y="4635"/>
                          <a:pt x="2557" y="4658"/>
                          <a:pt x="2201" y="4658"/>
                        </a:cubicBezTo>
                        <a:cubicBezTo>
                          <a:pt x="1522" y="4658"/>
                          <a:pt x="675" y="4574"/>
                          <a:pt x="644" y="4285"/>
                        </a:cubicBezTo>
                        <a:cubicBezTo>
                          <a:pt x="644" y="3571"/>
                          <a:pt x="560" y="2857"/>
                          <a:pt x="536" y="2142"/>
                        </a:cubicBezTo>
                        <a:cubicBezTo>
                          <a:pt x="525" y="1761"/>
                          <a:pt x="513" y="1380"/>
                          <a:pt x="548" y="999"/>
                        </a:cubicBezTo>
                        <a:cubicBezTo>
                          <a:pt x="560" y="904"/>
                          <a:pt x="572" y="523"/>
                          <a:pt x="667" y="428"/>
                        </a:cubicBezTo>
                        <a:cubicBezTo>
                          <a:pt x="808" y="293"/>
                          <a:pt x="1056" y="262"/>
                          <a:pt x="1306" y="262"/>
                        </a:cubicBezTo>
                        <a:cubicBezTo>
                          <a:pt x="1519" y="262"/>
                          <a:pt x="1733" y="285"/>
                          <a:pt x="1882" y="285"/>
                        </a:cubicBezTo>
                        <a:cubicBezTo>
                          <a:pt x="2111" y="285"/>
                          <a:pt x="2543" y="233"/>
                          <a:pt x="2951" y="233"/>
                        </a:cubicBezTo>
                        <a:close/>
                        <a:moveTo>
                          <a:pt x="3497" y="0"/>
                        </a:moveTo>
                        <a:cubicBezTo>
                          <a:pt x="3272" y="0"/>
                          <a:pt x="3017" y="47"/>
                          <a:pt x="2846" y="47"/>
                        </a:cubicBezTo>
                        <a:cubicBezTo>
                          <a:pt x="2465" y="47"/>
                          <a:pt x="2063" y="25"/>
                          <a:pt x="1668" y="25"/>
                        </a:cubicBezTo>
                        <a:cubicBezTo>
                          <a:pt x="1470" y="25"/>
                          <a:pt x="1275" y="31"/>
                          <a:pt x="1084" y="47"/>
                        </a:cubicBezTo>
                        <a:cubicBezTo>
                          <a:pt x="679" y="94"/>
                          <a:pt x="513" y="142"/>
                          <a:pt x="382" y="535"/>
                        </a:cubicBezTo>
                        <a:cubicBezTo>
                          <a:pt x="1" y="1678"/>
                          <a:pt x="405" y="3107"/>
                          <a:pt x="405" y="4285"/>
                        </a:cubicBezTo>
                        <a:cubicBezTo>
                          <a:pt x="405" y="4297"/>
                          <a:pt x="405" y="4321"/>
                          <a:pt x="417" y="4333"/>
                        </a:cubicBezTo>
                        <a:cubicBezTo>
                          <a:pt x="513" y="4857"/>
                          <a:pt x="1001" y="4809"/>
                          <a:pt x="1501" y="4821"/>
                        </a:cubicBezTo>
                        <a:cubicBezTo>
                          <a:pt x="1796" y="4835"/>
                          <a:pt x="2343" y="4924"/>
                          <a:pt x="2835" y="4924"/>
                        </a:cubicBezTo>
                        <a:cubicBezTo>
                          <a:pt x="3196" y="4924"/>
                          <a:pt x="3527" y="4875"/>
                          <a:pt x="3703" y="4714"/>
                        </a:cubicBezTo>
                        <a:cubicBezTo>
                          <a:pt x="3906" y="4535"/>
                          <a:pt x="3894" y="4190"/>
                          <a:pt x="3918" y="3952"/>
                        </a:cubicBezTo>
                        <a:cubicBezTo>
                          <a:pt x="3989" y="3249"/>
                          <a:pt x="4037" y="2559"/>
                          <a:pt x="4061" y="1868"/>
                        </a:cubicBezTo>
                        <a:cubicBezTo>
                          <a:pt x="4084" y="1392"/>
                          <a:pt x="4358" y="356"/>
                          <a:pt x="3846" y="70"/>
                        </a:cubicBezTo>
                        <a:cubicBezTo>
                          <a:pt x="3757" y="17"/>
                          <a:pt x="3633" y="0"/>
                          <a:pt x="34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92" name="Google Shape;752;p24">
                    <a:extLst>
                      <a:ext uri="{FF2B5EF4-FFF2-40B4-BE49-F238E27FC236}">
                        <a16:creationId xmlns:a16="http://schemas.microsoft.com/office/drawing/2014/main" id="{9C2B2DD6-90D9-4653-8C6A-5680D422FA1D}"/>
                      </a:ext>
                    </a:extLst>
                  </p:cNvPr>
                  <p:cNvSpPr/>
                  <p:nvPr/>
                </p:nvSpPr>
                <p:spPr>
                  <a:xfrm>
                    <a:off x="2697402" y="3560556"/>
                    <a:ext cx="97664" cy="3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" h="1499" extrusionOk="0">
                        <a:moveTo>
                          <a:pt x="274" y="275"/>
                        </a:moveTo>
                        <a:cubicBezTo>
                          <a:pt x="941" y="275"/>
                          <a:pt x="1608" y="287"/>
                          <a:pt x="2262" y="299"/>
                        </a:cubicBezTo>
                        <a:cubicBezTo>
                          <a:pt x="2274" y="299"/>
                          <a:pt x="2288" y="299"/>
                          <a:pt x="2304" y="299"/>
                        </a:cubicBezTo>
                        <a:cubicBezTo>
                          <a:pt x="2416" y="299"/>
                          <a:pt x="2613" y="289"/>
                          <a:pt x="2835" y="289"/>
                        </a:cubicBezTo>
                        <a:cubicBezTo>
                          <a:pt x="3404" y="289"/>
                          <a:pt x="4130" y="356"/>
                          <a:pt x="3965" y="835"/>
                        </a:cubicBezTo>
                        <a:cubicBezTo>
                          <a:pt x="3863" y="1142"/>
                          <a:pt x="3235" y="1197"/>
                          <a:pt x="2678" y="1197"/>
                        </a:cubicBezTo>
                        <a:cubicBezTo>
                          <a:pt x="2361" y="1197"/>
                          <a:pt x="2066" y="1179"/>
                          <a:pt x="1904" y="1179"/>
                        </a:cubicBezTo>
                        <a:cubicBezTo>
                          <a:pt x="1887" y="1179"/>
                          <a:pt x="1872" y="1179"/>
                          <a:pt x="1858" y="1180"/>
                        </a:cubicBezTo>
                        <a:cubicBezTo>
                          <a:pt x="1654" y="1180"/>
                          <a:pt x="1431" y="1210"/>
                          <a:pt x="1217" y="1210"/>
                        </a:cubicBezTo>
                        <a:cubicBezTo>
                          <a:pt x="1131" y="1210"/>
                          <a:pt x="1046" y="1205"/>
                          <a:pt x="965" y="1192"/>
                        </a:cubicBezTo>
                        <a:cubicBezTo>
                          <a:pt x="346" y="1085"/>
                          <a:pt x="286" y="858"/>
                          <a:pt x="274" y="275"/>
                        </a:cubicBezTo>
                        <a:close/>
                        <a:moveTo>
                          <a:pt x="2173" y="0"/>
                        </a:moveTo>
                        <a:cubicBezTo>
                          <a:pt x="1514" y="0"/>
                          <a:pt x="848" y="37"/>
                          <a:pt x="226" y="37"/>
                        </a:cubicBezTo>
                        <a:cubicBezTo>
                          <a:pt x="143" y="37"/>
                          <a:pt x="107" y="96"/>
                          <a:pt x="107" y="168"/>
                        </a:cubicBezTo>
                        <a:cubicBezTo>
                          <a:pt x="72" y="180"/>
                          <a:pt x="48" y="215"/>
                          <a:pt x="48" y="263"/>
                        </a:cubicBezTo>
                        <a:cubicBezTo>
                          <a:pt x="48" y="608"/>
                          <a:pt x="0" y="966"/>
                          <a:pt x="95" y="1299"/>
                        </a:cubicBezTo>
                        <a:cubicBezTo>
                          <a:pt x="95" y="1335"/>
                          <a:pt x="131" y="1370"/>
                          <a:pt x="179" y="1382"/>
                        </a:cubicBezTo>
                        <a:cubicBezTo>
                          <a:pt x="484" y="1469"/>
                          <a:pt x="828" y="1498"/>
                          <a:pt x="1185" y="1498"/>
                        </a:cubicBezTo>
                        <a:cubicBezTo>
                          <a:pt x="1859" y="1498"/>
                          <a:pt x="2580" y="1394"/>
                          <a:pt x="3179" y="1370"/>
                        </a:cubicBezTo>
                        <a:cubicBezTo>
                          <a:pt x="3282" y="1364"/>
                          <a:pt x="3379" y="1364"/>
                          <a:pt x="3469" y="1364"/>
                        </a:cubicBezTo>
                        <a:cubicBezTo>
                          <a:pt x="3495" y="1364"/>
                          <a:pt x="3520" y="1364"/>
                          <a:pt x="3545" y="1364"/>
                        </a:cubicBezTo>
                        <a:cubicBezTo>
                          <a:pt x="3949" y="1364"/>
                          <a:pt x="4194" y="1349"/>
                          <a:pt x="4203" y="835"/>
                        </a:cubicBezTo>
                        <a:cubicBezTo>
                          <a:pt x="4215" y="394"/>
                          <a:pt x="4156" y="180"/>
                          <a:pt x="3715" y="108"/>
                        </a:cubicBezTo>
                        <a:cubicBezTo>
                          <a:pt x="3223" y="24"/>
                          <a:pt x="2700" y="0"/>
                          <a:pt x="217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94" name="Google Shape;754;p24">
                    <a:extLst>
                      <a:ext uri="{FF2B5EF4-FFF2-40B4-BE49-F238E27FC236}">
                        <a16:creationId xmlns:a16="http://schemas.microsoft.com/office/drawing/2014/main" id="{4D199D51-E0E7-04F0-AB1B-2C070B7BE317}"/>
                      </a:ext>
                    </a:extLst>
                  </p:cNvPr>
                  <p:cNvSpPr/>
                  <p:nvPr/>
                </p:nvSpPr>
                <p:spPr>
                  <a:xfrm>
                    <a:off x="2701248" y="3627361"/>
                    <a:ext cx="85525" cy="23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2" h="1011" extrusionOk="0">
                        <a:moveTo>
                          <a:pt x="1251" y="234"/>
                        </a:moveTo>
                        <a:cubicBezTo>
                          <a:pt x="1387" y="234"/>
                          <a:pt x="1526" y="241"/>
                          <a:pt x="1668" y="248"/>
                        </a:cubicBezTo>
                        <a:cubicBezTo>
                          <a:pt x="1858" y="272"/>
                          <a:pt x="2061" y="284"/>
                          <a:pt x="2263" y="296"/>
                        </a:cubicBezTo>
                        <a:cubicBezTo>
                          <a:pt x="2394" y="296"/>
                          <a:pt x="2525" y="284"/>
                          <a:pt x="2668" y="272"/>
                        </a:cubicBezTo>
                        <a:cubicBezTo>
                          <a:pt x="3132" y="510"/>
                          <a:pt x="3228" y="641"/>
                          <a:pt x="2942" y="641"/>
                        </a:cubicBezTo>
                        <a:cubicBezTo>
                          <a:pt x="2761" y="735"/>
                          <a:pt x="2441" y="750"/>
                          <a:pt x="2140" y="750"/>
                        </a:cubicBezTo>
                        <a:cubicBezTo>
                          <a:pt x="1997" y="750"/>
                          <a:pt x="1858" y="747"/>
                          <a:pt x="1740" y="747"/>
                        </a:cubicBezTo>
                        <a:cubicBezTo>
                          <a:pt x="1697" y="747"/>
                          <a:pt x="1657" y="747"/>
                          <a:pt x="1620" y="748"/>
                        </a:cubicBezTo>
                        <a:cubicBezTo>
                          <a:pt x="1488" y="753"/>
                          <a:pt x="1255" y="784"/>
                          <a:pt x="1027" y="784"/>
                        </a:cubicBezTo>
                        <a:cubicBezTo>
                          <a:pt x="681" y="784"/>
                          <a:pt x="348" y="712"/>
                          <a:pt x="406" y="367"/>
                        </a:cubicBezTo>
                        <a:cubicBezTo>
                          <a:pt x="688" y="263"/>
                          <a:pt x="965" y="234"/>
                          <a:pt x="1251" y="234"/>
                        </a:cubicBezTo>
                        <a:close/>
                        <a:moveTo>
                          <a:pt x="1194" y="0"/>
                        </a:moveTo>
                        <a:cubicBezTo>
                          <a:pt x="908" y="0"/>
                          <a:pt x="632" y="33"/>
                          <a:pt x="346" y="141"/>
                        </a:cubicBezTo>
                        <a:cubicBezTo>
                          <a:pt x="333" y="139"/>
                          <a:pt x="321" y="137"/>
                          <a:pt x="308" y="137"/>
                        </a:cubicBezTo>
                        <a:cubicBezTo>
                          <a:pt x="263" y="137"/>
                          <a:pt x="222" y="157"/>
                          <a:pt x="203" y="213"/>
                        </a:cubicBezTo>
                        <a:cubicBezTo>
                          <a:pt x="1" y="820"/>
                          <a:pt x="263" y="1010"/>
                          <a:pt x="846" y="1010"/>
                        </a:cubicBezTo>
                        <a:cubicBezTo>
                          <a:pt x="1358" y="1010"/>
                          <a:pt x="1882" y="975"/>
                          <a:pt x="2394" y="939"/>
                        </a:cubicBezTo>
                        <a:cubicBezTo>
                          <a:pt x="2585" y="915"/>
                          <a:pt x="3204" y="951"/>
                          <a:pt x="3358" y="808"/>
                        </a:cubicBezTo>
                        <a:cubicBezTo>
                          <a:pt x="3692" y="498"/>
                          <a:pt x="3192" y="94"/>
                          <a:pt x="2906" y="46"/>
                        </a:cubicBezTo>
                        <a:cubicBezTo>
                          <a:pt x="2764" y="25"/>
                          <a:pt x="2617" y="19"/>
                          <a:pt x="2467" y="19"/>
                        </a:cubicBezTo>
                        <a:cubicBezTo>
                          <a:pt x="2277" y="19"/>
                          <a:pt x="2083" y="28"/>
                          <a:pt x="1894" y="28"/>
                        </a:cubicBezTo>
                        <a:cubicBezTo>
                          <a:pt x="1818" y="28"/>
                          <a:pt x="1742" y="27"/>
                          <a:pt x="1668" y="22"/>
                        </a:cubicBezTo>
                        <a:cubicBezTo>
                          <a:pt x="1505" y="10"/>
                          <a:pt x="1348" y="0"/>
                          <a:pt x="119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</p:grpSp>
          </p:grpSp>
          <p:sp>
            <p:nvSpPr>
              <p:cNvPr id="80" name="Google Shape;755;p24">
                <a:extLst>
                  <a:ext uri="{FF2B5EF4-FFF2-40B4-BE49-F238E27FC236}">
                    <a16:creationId xmlns:a16="http://schemas.microsoft.com/office/drawing/2014/main" id="{9054CF9E-01C8-70EF-CE7F-86063F82275C}"/>
                  </a:ext>
                </a:extLst>
              </p:cNvPr>
              <p:cNvSpPr txBox="1"/>
              <p:nvPr/>
            </p:nvSpPr>
            <p:spPr>
              <a:xfrm>
                <a:off x="1088260" y="3964170"/>
                <a:ext cx="3392761" cy="3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Padachi </a:t>
                </a:r>
                <a:r>
                  <a:rPr lang="en" sz="1800" b="1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(2006)</a:t>
                </a:r>
                <a:endParaRPr sz="1800" b="1" dirty="0">
                  <a:solidFill>
                    <a:srgbClr val="434343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1" name="Google Shape;756;p24">
                <a:extLst>
                  <a:ext uri="{FF2B5EF4-FFF2-40B4-BE49-F238E27FC236}">
                    <a16:creationId xmlns:a16="http://schemas.microsoft.com/office/drawing/2014/main" id="{E7E4CF34-F17C-CD08-654A-946A3C395799}"/>
                  </a:ext>
                </a:extLst>
              </p:cNvPr>
              <p:cNvSpPr txBox="1"/>
              <p:nvPr/>
            </p:nvSpPr>
            <p:spPr>
              <a:xfrm>
                <a:off x="1902447" y="4413356"/>
                <a:ext cx="16449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Candara" panose="020E0502030303020204" pitchFamily="34" charset="0"/>
                    <a:ea typeface="Roboto"/>
                    <a:cs typeface="Roboto"/>
                    <a:sym typeface="Roboto"/>
                  </a:rPr>
                  <a:t>Inventaios y rentabilidad</a:t>
                </a:r>
                <a:endParaRPr sz="1600" dirty="0">
                  <a:solidFill>
                    <a:srgbClr val="434343"/>
                  </a:solidFill>
                  <a:latin typeface="Candara" panose="020E0502030303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" name="Google Shape;757;p24">
              <a:extLst>
                <a:ext uri="{FF2B5EF4-FFF2-40B4-BE49-F238E27FC236}">
                  <a16:creationId xmlns:a16="http://schemas.microsoft.com/office/drawing/2014/main" id="{107A7E3E-8CD7-348E-8E9D-5B7DC9878474}"/>
                </a:ext>
              </a:extLst>
            </p:cNvPr>
            <p:cNvGrpSpPr/>
            <p:nvPr/>
          </p:nvGrpSpPr>
          <p:grpSpPr>
            <a:xfrm>
              <a:off x="5337939" y="4052864"/>
              <a:ext cx="2406390" cy="1441996"/>
              <a:chOff x="3732722" y="2919389"/>
              <a:chExt cx="2406390" cy="1441996"/>
            </a:xfrm>
          </p:grpSpPr>
          <p:grpSp>
            <p:nvGrpSpPr>
              <p:cNvPr id="66" name="Google Shape;758;p24">
                <a:extLst>
                  <a:ext uri="{FF2B5EF4-FFF2-40B4-BE49-F238E27FC236}">
                    <a16:creationId xmlns:a16="http://schemas.microsoft.com/office/drawing/2014/main" id="{A59AA599-CD72-2BFD-465B-A95B9B1300B9}"/>
                  </a:ext>
                </a:extLst>
              </p:cNvPr>
              <p:cNvGrpSpPr/>
              <p:nvPr/>
            </p:nvGrpSpPr>
            <p:grpSpPr>
              <a:xfrm>
                <a:off x="4533863" y="2919389"/>
                <a:ext cx="606807" cy="606807"/>
                <a:chOff x="4473251" y="3026952"/>
                <a:chExt cx="606807" cy="606807"/>
              </a:xfrm>
            </p:grpSpPr>
            <p:sp>
              <p:nvSpPr>
                <p:cNvPr id="69" name="Google Shape;759;p24">
                  <a:extLst>
                    <a:ext uri="{FF2B5EF4-FFF2-40B4-BE49-F238E27FC236}">
                      <a16:creationId xmlns:a16="http://schemas.microsoft.com/office/drawing/2014/main" id="{6E90E52F-49AA-51DB-A2A3-637677021E8B}"/>
                    </a:ext>
                  </a:extLst>
                </p:cNvPr>
                <p:cNvSpPr/>
                <p:nvPr/>
              </p:nvSpPr>
              <p:spPr>
                <a:xfrm>
                  <a:off x="4473251" y="3026952"/>
                  <a:ext cx="606807" cy="606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5" h="26195" extrusionOk="0">
                      <a:moveTo>
                        <a:pt x="13097" y="1"/>
                      </a:moveTo>
                      <a:cubicBezTo>
                        <a:pt x="5858" y="1"/>
                        <a:pt x="1" y="5870"/>
                        <a:pt x="1" y="13097"/>
                      </a:cubicBezTo>
                      <a:cubicBezTo>
                        <a:pt x="1" y="20336"/>
                        <a:pt x="5858" y="26194"/>
                        <a:pt x="13097" y="26194"/>
                      </a:cubicBezTo>
                      <a:cubicBezTo>
                        <a:pt x="20325" y="26194"/>
                        <a:pt x="26194" y="20336"/>
                        <a:pt x="26194" y="13097"/>
                      </a:cubicBezTo>
                      <a:cubicBezTo>
                        <a:pt x="26194" y="5870"/>
                        <a:pt x="20325" y="1"/>
                        <a:pt x="13097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70" name="Google Shape;760;p24">
                  <a:extLst>
                    <a:ext uri="{FF2B5EF4-FFF2-40B4-BE49-F238E27FC236}">
                      <a16:creationId xmlns:a16="http://schemas.microsoft.com/office/drawing/2014/main" id="{0AD945DF-1E30-5AD5-4845-9CE067524517}"/>
                    </a:ext>
                  </a:extLst>
                </p:cNvPr>
                <p:cNvSpPr/>
                <p:nvPr/>
              </p:nvSpPr>
              <p:spPr>
                <a:xfrm>
                  <a:off x="4745498" y="3513163"/>
                  <a:ext cx="215272" cy="8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3" h="3641" extrusionOk="0">
                      <a:moveTo>
                        <a:pt x="8589" y="0"/>
                      </a:moveTo>
                      <a:cubicBezTo>
                        <a:pt x="8482" y="0"/>
                        <a:pt x="8372" y="39"/>
                        <a:pt x="8274" y="132"/>
                      </a:cubicBezTo>
                      <a:cubicBezTo>
                        <a:pt x="6418" y="1822"/>
                        <a:pt x="4148" y="2690"/>
                        <a:pt x="1706" y="2690"/>
                      </a:cubicBezTo>
                      <a:cubicBezTo>
                        <a:pt x="1343" y="2690"/>
                        <a:pt x="976" y="2671"/>
                        <a:pt x="606" y="2633"/>
                      </a:cubicBezTo>
                      <a:cubicBezTo>
                        <a:pt x="588" y="2631"/>
                        <a:pt x="570" y="2630"/>
                        <a:pt x="553" y="2630"/>
                      </a:cubicBezTo>
                      <a:cubicBezTo>
                        <a:pt x="0" y="2630"/>
                        <a:pt x="29" y="3527"/>
                        <a:pt x="606" y="3585"/>
                      </a:cubicBezTo>
                      <a:cubicBezTo>
                        <a:pt x="976" y="3622"/>
                        <a:pt x="1343" y="3640"/>
                        <a:pt x="1708" y="3640"/>
                      </a:cubicBezTo>
                      <a:cubicBezTo>
                        <a:pt x="4397" y="3640"/>
                        <a:pt x="6927" y="2644"/>
                        <a:pt x="8941" y="799"/>
                      </a:cubicBezTo>
                      <a:cubicBezTo>
                        <a:pt x="9292" y="475"/>
                        <a:pt x="8961" y="0"/>
                        <a:pt x="85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71" name="Google Shape;761;p24">
                  <a:extLst>
                    <a:ext uri="{FF2B5EF4-FFF2-40B4-BE49-F238E27FC236}">
                      <a16:creationId xmlns:a16="http://schemas.microsoft.com/office/drawing/2014/main" id="{BD38E6E4-D7E6-9B83-806B-910410338480}"/>
                    </a:ext>
                  </a:extLst>
                </p:cNvPr>
                <p:cNvSpPr/>
                <p:nvPr/>
              </p:nvSpPr>
              <p:spPr>
                <a:xfrm>
                  <a:off x="4962383" y="3429866"/>
                  <a:ext cx="53117" cy="58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" h="2514" extrusionOk="0">
                      <a:moveTo>
                        <a:pt x="1826" y="0"/>
                      </a:moveTo>
                      <a:cubicBezTo>
                        <a:pt x="1617" y="0"/>
                        <a:pt x="1382" y="135"/>
                        <a:pt x="1352" y="347"/>
                      </a:cubicBezTo>
                      <a:cubicBezTo>
                        <a:pt x="1268" y="918"/>
                        <a:pt x="971" y="1371"/>
                        <a:pt x="459" y="1633"/>
                      </a:cubicBezTo>
                      <a:cubicBezTo>
                        <a:pt x="0" y="1877"/>
                        <a:pt x="283" y="2514"/>
                        <a:pt x="709" y="2514"/>
                      </a:cubicBezTo>
                      <a:cubicBezTo>
                        <a:pt x="781" y="2514"/>
                        <a:pt x="858" y="2496"/>
                        <a:pt x="935" y="2454"/>
                      </a:cubicBezTo>
                      <a:cubicBezTo>
                        <a:pt x="1637" y="2085"/>
                        <a:pt x="2149" y="1383"/>
                        <a:pt x="2257" y="597"/>
                      </a:cubicBezTo>
                      <a:cubicBezTo>
                        <a:pt x="2292" y="347"/>
                        <a:pt x="2197" y="97"/>
                        <a:pt x="1935" y="14"/>
                      </a:cubicBezTo>
                      <a:cubicBezTo>
                        <a:pt x="1901" y="4"/>
                        <a:pt x="1864" y="0"/>
                        <a:pt x="18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72" name="Google Shape;762;p24">
                  <a:extLst>
                    <a:ext uri="{FF2B5EF4-FFF2-40B4-BE49-F238E27FC236}">
                      <a16:creationId xmlns:a16="http://schemas.microsoft.com/office/drawing/2014/main" id="{6DE5A902-3839-6DC5-1ED8-B98F12837515}"/>
                    </a:ext>
                  </a:extLst>
                </p:cNvPr>
                <p:cNvSpPr/>
                <p:nvPr/>
              </p:nvSpPr>
              <p:spPr>
                <a:xfrm>
                  <a:off x="4580431" y="3066423"/>
                  <a:ext cx="147098" cy="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3298" extrusionOk="0">
                      <a:moveTo>
                        <a:pt x="5634" y="1"/>
                      </a:moveTo>
                      <a:cubicBezTo>
                        <a:pt x="5601" y="1"/>
                        <a:pt x="5566" y="4"/>
                        <a:pt x="5530" y="11"/>
                      </a:cubicBezTo>
                      <a:cubicBezTo>
                        <a:pt x="3601" y="404"/>
                        <a:pt x="1874" y="1261"/>
                        <a:pt x="374" y="2511"/>
                      </a:cubicBezTo>
                      <a:cubicBezTo>
                        <a:pt x="0" y="2820"/>
                        <a:pt x="339" y="3298"/>
                        <a:pt x="726" y="3298"/>
                      </a:cubicBezTo>
                      <a:cubicBezTo>
                        <a:pt x="832" y="3298"/>
                        <a:pt x="941" y="3262"/>
                        <a:pt x="1041" y="3178"/>
                      </a:cubicBezTo>
                      <a:cubicBezTo>
                        <a:pt x="2422" y="2023"/>
                        <a:pt x="4018" y="1285"/>
                        <a:pt x="5780" y="928"/>
                      </a:cubicBezTo>
                      <a:cubicBezTo>
                        <a:pt x="6350" y="816"/>
                        <a:pt x="6154" y="1"/>
                        <a:pt x="56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grpSp>
              <p:nvGrpSpPr>
                <p:cNvPr id="73" name="Google Shape;763;p24">
                  <a:extLst>
                    <a:ext uri="{FF2B5EF4-FFF2-40B4-BE49-F238E27FC236}">
                      <a16:creationId xmlns:a16="http://schemas.microsoft.com/office/drawing/2014/main" id="{A70B3F5E-142B-E71A-0FFA-12165E5B45AC}"/>
                    </a:ext>
                  </a:extLst>
                </p:cNvPr>
                <p:cNvGrpSpPr/>
                <p:nvPr/>
              </p:nvGrpSpPr>
              <p:grpSpPr>
                <a:xfrm>
                  <a:off x="4574756" y="3131722"/>
                  <a:ext cx="389450" cy="355583"/>
                  <a:chOff x="4574756" y="3140222"/>
                  <a:chExt cx="389450" cy="355583"/>
                </a:xfrm>
              </p:grpSpPr>
              <p:sp>
                <p:nvSpPr>
                  <p:cNvPr id="74" name="Google Shape;764;p24">
                    <a:extLst>
                      <a:ext uri="{FF2B5EF4-FFF2-40B4-BE49-F238E27FC236}">
                        <a16:creationId xmlns:a16="http://schemas.microsoft.com/office/drawing/2014/main" id="{9AAB8AE8-E775-7870-702F-6961D131BEFE}"/>
                      </a:ext>
                    </a:extLst>
                  </p:cNvPr>
                  <p:cNvSpPr/>
                  <p:nvPr/>
                </p:nvSpPr>
                <p:spPr>
                  <a:xfrm>
                    <a:off x="4574756" y="3140222"/>
                    <a:ext cx="389450" cy="355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2" h="15350" extrusionOk="0">
                        <a:moveTo>
                          <a:pt x="7143" y="799"/>
                        </a:moveTo>
                        <a:cubicBezTo>
                          <a:pt x="7237" y="799"/>
                          <a:pt x="7332" y="800"/>
                          <a:pt x="7430" y="800"/>
                        </a:cubicBezTo>
                        <a:cubicBezTo>
                          <a:pt x="9787" y="812"/>
                          <a:pt x="12144" y="871"/>
                          <a:pt x="14502" y="978"/>
                        </a:cubicBezTo>
                        <a:cubicBezTo>
                          <a:pt x="13085" y="1526"/>
                          <a:pt x="11680" y="2074"/>
                          <a:pt x="10263" y="2621"/>
                        </a:cubicBezTo>
                        <a:cubicBezTo>
                          <a:pt x="10180" y="2657"/>
                          <a:pt x="10120" y="2717"/>
                          <a:pt x="10085" y="2776"/>
                        </a:cubicBezTo>
                        <a:cubicBezTo>
                          <a:pt x="8989" y="2740"/>
                          <a:pt x="7906" y="2717"/>
                          <a:pt x="6822" y="2693"/>
                        </a:cubicBezTo>
                        <a:cubicBezTo>
                          <a:pt x="6584" y="2074"/>
                          <a:pt x="6299" y="1466"/>
                          <a:pt x="5965" y="895"/>
                        </a:cubicBezTo>
                        <a:cubicBezTo>
                          <a:pt x="6335" y="807"/>
                          <a:pt x="6721" y="799"/>
                          <a:pt x="7143" y="799"/>
                        </a:cubicBezTo>
                        <a:close/>
                        <a:moveTo>
                          <a:pt x="5298" y="1157"/>
                        </a:moveTo>
                        <a:cubicBezTo>
                          <a:pt x="5632" y="1728"/>
                          <a:pt x="5918" y="2324"/>
                          <a:pt x="6156" y="2943"/>
                        </a:cubicBezTo>
                        <a:cubicBezTo>
                          <a:pt x="4763" y="3574"/>
                          <a:pt x="3358" y="4133"/>
                          <a:pt x="1929" y="4645"/>
                        </a:cubicBezTo>
                        <a:cubicBezTo>
                          <a:pt x="2488" y="4050"/>
                          <a:pt x="3060" y="3443"/>
                          <a:pt x="3620" y="2836"/>
                        </a:cubicBezTo>
                        <a:cubicBezTo>
                          <a:pt x="4072" y="2359"/>
                          <a:pt x="4513" y="1752"/>
                          <a:pt x="5036" y="1347"/>
                        </a:cubicBezTo>
                        <a:cubicBezTo>
                          <a:pt x="5120" y="1276"/>
                          <a:pt x="5215" y="1216"/>
                          <a:pt x="5298" y="1157"/>
                        </a:cubicBezTo>
                        <a:close/>
                        <a:moveTo>
                          <a:pt x="14752" y="1633"/>
                        </a:moveTo>
                        <a:cubicBezTo>
                          <a:pt x="13907" y="2752"/>
                          <a:pt x="13156" y="3919"/>
                          <a:pt x="12514" y="5181"/>
                        </a:cubicBezTo>
                        <a:cubicBezTo>
                          <a:pt x="11978" y="4491"/>
                          <a:pt x="11430" y="3812"/>
                          <a:pt x="10871" y="3145"/>
                        </a:cubicBezTo>
                        <a:cubicBezTo>
                          <a:pt x="12168" y="2645"/>
                          <a:pt x="13466" y="2145"/>
                          <a:pt x="14752" y="1633"/>
                        </a:cubicBezTo>
                        <a:close/>
                        <a:moveTo>
                          <a:pt x="6846" y="3407"/>
                        </a:moveTo>
                        <a:cubicBezTo>
                          <a:pt x="7977" y="3431"/>
                          <a:pt x="9108" y="3455"/>
                          <a:pt x="10228" y="3491"/>
                        </a:cubicBezTo>
                        <a:cubicBezTo>
                          <a:pt x="10799" y="4157"/>
                          <a:pt x="11359" y="4836"/>
                          <a:pt x="11894" y="5538"/>
                        </a:cubicBezTo>
                        <a:cubicBezTo>
                          <a:pt x="11400" y="5538"/>
                          <a:pt x="10844" y="5599"/>
                          <a:pt x="10472" y="5599"/>
                        </a:cubicBezTo>
                        <a:cubicBezTo>
                          <a:pt x="10441" y="5599"/>
                          <a:pt x="10411" y="5599"/>
                          <a:pt x="10382" y="5598"/>
                        </a:cubicBezTo>
                        <a:cubicBezTo>
                          <a:pt x="9275" y="5586"/>
                          <a:pt x="8156" y="5574"/>
                          <a:pt x="7049" y="5562"/>
                        </a:cubicBezTo>
                        <a:cubicBezTo>
                          <a:pt x="5263" y="5538"/>
                          <a:pt x="3465" y="5515"/>
                          <a:pt x="1679" y="5491"/>
                        </a:cubicBezTo>
                        <a:cubicBezTo>
                          <a:pt x="3417" y="4884"/>
                          <a:pt x="5120" y="4193"/>
                          <a:pt x="6799" y="3431"/>
                        </a:cubicBezTo>
                        <a:cubicBezTo>
                          <a:pt x="6810" y="3419"/>
                          <a:pt x="6834" y="3407"/>
                          <a:pt x="6846" y="3407"/>
                        </a:cubicBezTo>
                        <a:close/>
                        <a:moveTo>
                          <a:pt x="15764" y="1490"/>
                        </a:moveTo>
                        <a:cubicBezTo>
                          <a:pt x="15835" y="3622"/>
                          <a:pt x="15954" y="5765"/>
                          <a:pt x="15919" y="7884"/>
                        </a:cubicBezTo>
                        <a:cubicBezTo>
                          <a:pt x="15895" y="9920"/>
                          <a:pt x="14526" y="11896"/>
                          <a:pt x="13359" y="13682"/>
                        </a:cubicBezTo>
                        <a:cubicBezTo>
                          <a:pt x="13347" y="11873"/>
                          <a:pt x="13335" y="10051"/>
                          <a:pt x="13323" y="8241"/>
                        </a:cubicBezTo>
                        <a:cubicBezTo>
                          <a:pt x="13323" y="7479"/>
                          <a:pt x="13609" y="6324"/>
                          <a:pt x="12990" y="5800"/>
                        </a:cubicBezTo>
                        <a:cubicBezTo>
                          <a:pt x="13764" y="4253"/>
                          <a:pt x="14681" y="2836"/>
                          <a:pt x="15764" y="1490"/>
                        </a:cubicBezTo>
                        <a:close/>
                        <a:moveTo>
                          <a:pt x="822" y="6181"/>
                        </a:moveTo>
                        <a:cubicBezTo>
                          <a:pt x="4108" y="6229"/>
                          <a:pt x="7394" y="6277"/>
                          <a:pt x="10692" y="6312"/>
                        </a:cubicBezTo>
                        <a:cubicBezTo>
                          <a:pt x="10722" y="6313"/>
                          <a:pt x="10752" y="6314"/>
                          <a:pt x="10783" y="6314"/>
                        </a:cubicBezTo>
                        <a:cubicBezTo>
                          <a:pt x="10991" y="6314"/>
                          <a:pt x="11224" y="6295"/>
                          <a:pt x="11450" y="6295"/>
                        </a:cubicBezTo>
                        <a:cubicBezTo>
                          <a:pt x="11610" y="6295"/>
                          <a:pt x="11766" y="6304"/>
                          <a:pt x="11906" y="6336"/>
                        </a:cubicBezTo>
                        <a:cubicBezTo>
                          <a:pt x="12525" y="6467"/>
                          <a:pt x="12549" y="6265"/>
                          <a:pt x="12609" y="7027"/>
                        </a:cubicBezTo>
                        <a:cubicBezTo>
                          <a:pt x="12680" y="7824"/>
                          <a:pt x="12621" y="8658"/>
                          <a:pt x="12621" y="9456"/>
                        </a:cubicBezTo>
                        <a:lnTo>
                          <a:pt x="12656" y="14575"/>
                        </a:lnTo>
                        <a:cubicBezTo>
                          <a:pt x="11429" y="14564"/>
                          <a:pt x="10202" y="14559"/>
                          <a:pt x="8974" y="14559"/>
                        </a:cubicBezTo>
                        <a:cubicBezTo>
                          <a:pt x="6237" y="14559"/>
                          <a:pt x="3499" y="14585"/>
                          <a:pt x="762" y="14635"/>
                        </a:cubicBezTo>
                        <a:cubicBezTo>
                          <a:pt x="786" y="11813"/>
                          <a:pt x="798" y="9003"/>
                          <a:pt x="822" y="6181"/>
                        </a:cubicBezTo>
                        <a:close/>
                        <a:moveTo>
                          <a:pt x="7678" y="0"/>
                        </a:moveTo>
                        <a:cubicBezTo>
                          <a:pt x="7079" y="0"/>
                          <a:pt x="6489" y="31"/>
                          <a:pt x="5929" y="121"/>
                        </a:cubicBezTo>
                        <a:cubicBezTo>
                          <a:pt x="4941" y="288"/>
                          <a:pt x="4429" y="943"/>
                          <a:pt x="3751" y="1669"/>
                        </a:cubicBezTo>
                        <a:lnTo>
                          <a:pt x="191" y="5455"/>
                        </a:lnTo>
                        <a:cubicBezTo>
                          <a:pt x="155" y="5491"/>
                          <a:pt x="143" y="5527"/>
                          <a:pt x="119" y="5574"/>
                        </a:cubicBezTo>
                        <a:cubicBezTo>
                          <a:pt x="0" y="5693"/>
                          <a:pt x="0" y="5919"/>
                          <a:pt x="107" y="6050"/>
                        </a:cubicBezTo>
                        <a:cubicBezTo>
                          <a:pt x="83" y="9039"/>
                          <a:pt x="72" y="12015"/>
                          <a:pt x="48" y="14992"/>
                        </a:cubicBezTo>
                        <a:cubicBezTo>
                          <a:pt x="48" y="15182"/>
                          <a:pt x="214" y="15349"/>
                          <a:pt x="405" y="15349"/>
                        </a:cubicBezTo>
                        <a:cubicBezTo>
                          <a:pt x="3157" y="15295"/>
                          <a:pt x="5909" y="15271"/>
                          <a:pt x="8661" y="15271"/>
                        </a:cubicBezTo>
                        <a:cubicBezTo>
                          <a:pt x="10112" y="15271"/>
                          <a:pt x="11563" y="15277"/>
                          <a:pt x="13014" y="15290"/>
                        </a:cubicBezTo>
                        <a:cubicBezTo>
                          <a:pt x="13168" y="15290"/>
                          <a:pt x="13299" y="15182"/>
                          <a:pt x="13347" y="15051"/>
                        </a:cubicBezTo>
                        <a:cubicBezTo>
                          <a:pt x="14430" y="13230"/>
                          <a:pt x="16228" y="11099"/>
                          <a:pt x="16597" y="8967"/>
                        </a:cubicBezTo>
                        <a:cubicBezTo>
                          <a:pt x="16812" y="7682"/>
                          <a:pt x="16597" y="6217"/>
                          <a:pt x="16562" y="4931"/>
                        </a:cubicBezTo>
                        <a:lnTo>
                          <a:pt x="16455" y="788"/>
                        </a:lnTo>
                        <a:cubicBezTo>
                          <a:pt x="16443" y="633"/>
                          <a:pt x="16359" y="538"/>
                          <a:pt x="16252" y="490"/>
                        </a:cubicBezTo>
                        <a:cubicBezTo>
                          <a:pt x="16205" y="407"/>
                          <a:pt x="16097" y="335"/>
                          <a:pt x="15978" y="335"/>
                        </a:cubicBezTo>
                        <a:cubicBezTo>
                          <a:pt x="14347" y="240"/>
                          <a:pt x="12716" y="181"/>
                          <a:pt x="11097" y="145"/>
                        </a:cubicBezTo>
                        <a:cubicBezTo>
                          <a:pt x="10010" y="114"/>
                          <a:pt x="8825" y="0"/>
                          <a:pt x="76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75" name="Google Shape;765;p24">
                    <a:extLst>
                      <a:ext uri="{FF2B5EF4-FFF2-40B4-BE49-F238E27FC236}">
                        <a16:creationId xmlns:a16="http://schemas.microsoft.com/office/drawing/2014/main" id="{BE409656-D779-8C3E-C736-72E9F65287BE}"/>
                      </a:ext>
                    </a:extLst>
                  </p:cNvPr>
                  <p:cNvSpPr/>
                  <p:nvPr/>
                </p:nvSpPr>
                <p:spPr>
                  <a:xfrm>
                    <a:off x="4642603" y="3323866"/>
                    <a:ext cx="189768" cy="113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2" h="4916" extrusionOk="0">
                        <a:moveTo>
                          <a:pt x="5263" y="337"/>
                        </a:moveTo>
                        <a:cubicBezTo>
                          <a:pt x="6453" y="349"/>
                          <a:pt x="7334" y="301"/>
                          <a:pt x="7584" y="1635"/>
                        </a:cubicBezTo>
                        <a:cubicBezTo>
                          <a:pt x="7715" y="2361"/>
                          <a:pt x="7787" y="3599"/>
                          <a:pt x="7310" y="4099"/>
                        </a:cubicBezTo>
                        <a:cubicBezTo>
                          <a:pt x="6834" y="4602"/>
                          <a:pt x="5751" y="4712"/>
                          <a:pt x="4676" y="4712"/>
                        </a:cubicBezTo>
                        <a:cubicBezTo>
                          <a:pt x="3848" y="4712"/>
                          <a:pt x="3025" y="4647"/>
                          <a:pt x="2489" y="4647"/>
                        </a:cubicBezTo>
                        <a:cubicBezTo>
                          <a:pt x="2468" y="4647"/>
                          <a:pt x="2448" y="4647"/>
                          <a:pt x="2429" y="4647"/>
                        </a:cubicBezTo>
                        <a:cubicBezTo>
                          <a:pt x="2392" y="4647"/>
                          <a:pt x="2356" y="4648"/>
                          <a:pt x="2320" y="4648"/>
                        </a:cubicBezTo>
                        <a:cubicBezTo>
                          <a:pt x="1272" y="4648"/>
                          <a:pt x="720" y="4465"/>
                          <a:pt x="548" y="3313"/>
                        </a:cubicBezTo>
                        <a:cubicBezTo>
                          <a:pt x="417" y="2397"/>
                          <a:pt x="524" y="1361"/>
                          <a:pt x="512" y="420"/>
                        </a:cubicBezTo>
                        <a:cubicBezTo>
                          <a:pt x="2096" y="361"/>
                          <a:pt x="3679" y="337"/>
                          <a:pt x="5263" y="337"/>
                        </a:cubicBezTo>
                        <a:close/>
                        <a:moveTo>
                          <a:pt x="6617" y="1"/>
                        </a:moveTo>
                        <a:cubicBezTo>
                          <a:pt x="5997" y="1"/>
                          <a:pt x="5288" y="99"/>
                          <a:pt x="4953" y="99"/>
                        </a:cubicBezTo>
                        <a:cubicBezTo>
                          <a:pt x="3358" y="99"/>
                          <a:pt x="1762" y="135"/>
                          <a:pt x="155" y="194"/>
                        </a:cubicBezTo>
                        <a:cubicBezTo>
                          <a:pt x="4" y="206"/>
                          <a:pt x="0" y="433"/>
                          <a:pt x="144" y="433"/>
                        </a:cubicBezTo>
                        <a:cubicBezTo>
                          <a:pt x="147" y="433"/>
                          <a:pt x="151" y="432"/>
                          <a:pt x="155" y="432"/>
                        </a:cubicBezTo>
                        <a:lnTo>
                          <a:pt x="286" y="432"/>
                        </a:lnTo>
                        <a:cubicBezTo>
                          <a:pt x="286" y="1194"/>
                          <a:pt x="298" y="1956"/>
                          <a:pt x="310" y="2718"/>
                        </a:cubicBezTo>
                        <a:cubicBezTo>
                          <a:pt x="310" y="3194"/>
                          <a:pt x="167" y="4099"/>
                          <a:pt x="333" y="4540"/>
                        </a:cubicBezTo>
                        <a:cubicBezTo>
                          <a:pt x="451" y="4846"/>
                          <a:pt x="600" y="4888"/>
                          <a:pt x="838" y="4888"/>
                        </a:cubicBezTo>
                        <a:cubicBezTo>
                          <a:pt x="928" y="4888"/>
                          <a:pt x="1031" y="4882"/>
                          <a:pt x="1150" y="4882"/>
                        </a:cubicBezTo>
                        <a:cubicBezTo>
                          <a:pt x="1193" y="4882"/>
                          <a:pt x="1239" y="4883"/>
                          <a:pt x="1286" y="4885"/>
                        </a:cubicBezTo>
                        <a:cubicBezTo>
                          <a:pt x="1628" y="4907"/>
                          <a:pt x="1974" y="4916"/>
                          <a:pt x="2321" y="4916"/>
                        </a:cubicBezTo>
                        <a:cubicBezTo>
                          <a:pt x="3302" y="4916"/>
                          <a:pt x="4295" y="4846"/>
                          <a:pt x="5263" y="4802"/>
                        </a:cubicBezTo>
                        <a:cubicBezTo>
                          <a:pt x="5294" y="4800"/>
                          <a:pt x="5329" y="4800"/>
                          <a:pt x="5368" y="4800"/>
                        </a:cubicBezTo>
                        <a:cubicBezTo>
                          <a:pt x="5630" y="4800"/>
                          <a:pt x="6055" y="4828"/>
                          <a:pt x="6482" y="4828"/>
                        </a:cubicBezTo>
                        <a:cubicBezTo>
                          <a:pt x="7056" y="4828"/>
                          <a:pt x="7635" y="4777"/>
                          <a:pt x="7834" y="4540"/>
                        </a:cubicBezTo>
                        <a:cubicBezTo>
                          <a:pt x="8192" y="4123"/>
                          <a:pt x="7858" y="2671"/>
                          <a:pt x="7846" y="2159"/>
                        </a:cubicBezTo>
                        <a:cubicBezTo>
                          <a:pt x="7822" y="1730"/>
                          <a:pt x="8001" y="539"/>
                          <a:pt x="7632" y="218"/>
                        </a:cubicBezTo>
                        <a:cubicBezTo>
                          <a:pt x="7449" y="50"/>
                          <a:pt x="7056" y="1"/>
                          <a:pt x="661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76" name="Google Shape;766;p24">
                    <a:extLst>
                      <a:ext uri="{FF2B5EF4-FFF2-40B4-BE49-F238E27FC236}">
                        <a16:creationId xmlns:a16="http://schemas.microsoft.com/office/drawing/2014/main" id="{66C097D3-098A-37A7-63BB-6CA607783A12}"/>
                      </a:ext>
                    </a:extLst>
                  </p:cNvPr>
                  <p:cNvSpPr/>
                  <p:nvPr/>
                </p:nvSpPr>
                <p:spPr>
                  <a:xfrm>
                    <a:off x="4682584" y="3355369"/>
                    <a:ext cx="101509" cy="7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23" extrusionOk="0">
                        <a:moveTo>
                          <a:pt x="4238" y="0"/>
                        </a:moveTo>
                        <a:cubicBezTo>
                          <a:pt x="4235" y="0"/>
                          <a:pt x="4231" y="1"/>
                          <a:pt x="4227" y="1"/>
                        </a:cubicBezTo>
                        <a:cubicBezTo>
                          <a:pt x="2870" y="25"/>
                          <a:pt x="1513" y="48"/>
                          <a:pt x="155" y="84"/>
                        </a:cubicBezTo>
                        <a:cubicBezTo>
                          <a:pt x="0" y="84"/>
                          <a:pt x="0" y="322"/>
                          <a:pt x="155" y="322"/>
                        </a:cubicBezTo>
                        <a:cubicBezTo>
                          <a:pt x="1513" y="287"/>
                          <a:pt x="2870" y="263"/>
                          <a:pt x="4227" y="239"/>
                        </a:cubicBezTo>
                        <a:cubicBezTo>
                          <a:pt x="4378" y="227"/>
                          <a:pt x="4382" y="0"/>
                          <a:pt x="423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77" name="Google Shape;767;p24">
                    <a:extLst>
                      <a:ext uri="{FF2B5EF4-FFF2-40B4-BE49-F238E27FC236}">
                        <a16:creationId xmlns:a16="http://schemas.microsoft.com/office/drawing/2014/main" id="{A83D609D-E54C-0EBC-4C47-A9BB819C917B}"/>
                      </a:ext>
                    </a:extLst>
                  </p:cNvPr>
                  <p:cNvSpPr/>
                  <p:nvPr/>
                </p:nvSpPr>
                <p:spPr>
                  <a:xfrm>
                    <a:off x="4688931" y="3373298"/>
                    <a:ext cx="88815" cy="8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4" h="359" extrusionOk="0">
                        <a:moveTo>
                          <a:pt x="3701" y="0"/>
                        </a:moveTo>
                        <a:cubicBezTo>
                          <a:pt x="3698" y="0"/>
                          <a:pt x="3695" y="0"/>
                          <a:pt x="3691" y="1"/>
                        </a:cubicBezTo>
                        <a:cubicBezTo>
                          <a:pt x="2513" y="36"/>
                          <a:pt x="1334" y="84"/>
                          <a:pt x="155" y="132"/>
                        </a:cubicBezTo>
                        <a:cubicBezTo>
                          <a:pt x="4" y="132"/>
                          <a:pt x="0" y="358"/>
                          <a:pt x="144" y="358"/>
                        </a:cubicBezTo>
                        <a:cubicBezTo>
                          <a:pt x="148" y="358"/>
                          <a:pt x="151" y="358"/>
                          <a:pt x="155" y="358"/>
                        </a:cubicBezTo>
                        <a:cubicBezTo>
                          <a:pt x="1334" y="322"/>
                          <a:pt x="2513" y="275"/>
                          <a:pt x="3691" y="239"/>
                        </a:cubicBezTo>
                        <a:cubicBezTo>
                          <a:pt x="3831" y="227"/>
                          <a:pt x="3834" y="0"/>
                          <a:pt x="370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78" name="Google Shape;768;p24">
                    <a:extLst>
                      <a:ext uri="{FF2B5EF4-FFF2-40B4-BE49-F238E27FC236}">
                        <a16:creationId xmlns:a16="http://schemas.microsoft.com/office/drawing/2014/main" id="{26CF5D51-D467-F8ED-DCBD-2A35D3861F5E}"/>
                      </a:ext>
                    </a:extLst>
                  </p:cNvPr>
                  <p:cNvSpPr/>
                  <p:nvPr/>
                </p:nvSpPr>
                <p:spPr>
                  <a:xfrm>
                    <a:off x="4701625" y="3390393"/>
                    <a:ext cx="82467" cy="7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0" h="304" extrusionOk="0">
                        <a:moveTo>
                          <a:pt x="3427" y="1"/>
                        </a:moveTo>
                        <a:cubicBezTo>
                          <a:pt x="3424" y="1"/>
                          <a:pt x="3421" y="1"/>
                          <a:pt x="3417" y="1"/>
                        </a:cubicBezTo>
                        <a:cubicBezTo>
                          <a:pt x="2715" y="47"/>
                          <a:pt x="2017" y="68"/>
                          <a:pt x="1319" y="68"/>
                        </a:cubicBezTo>
                        <a:cubicBezTo>
                          <a:pt x="928" y="68"/>
                          <a:pt x="536" y="61"/>
                          <a:pt x="143" y="49"/>
                        </a:cubicBezTo>
                        <a:cubicBezTo>
                          <a:pt x="139" y="48"/>
                          <a:pt x="136" y="48"/>
                          <a:pt x="133" y="48"/>
                        </a:cubicBezTo>
                        <a:cubicBezTo>
                          <a:pt x="0" y="48"/>
                          <a:pt x="3" y="275"/>
                          <a:pt x="143" y="275"/>
                        </a:cubicBezTo>
                        <a:cubicBezTo>
                          <a:pt x="581" y="294"/>
                          <a:pt x="1017" y="303"/>
                          <a:pt x="1453" y="303"/>
                        </a:cubicBezTo>
                        <a:cubicBezTo>
                          <a:pt x="2107" y="303"/>
                          <a:pt x="2760" y="282"/>
                          <a:pt x="3417" y="239"/>
                        </a:cubicBezTo>
                        <a:cubicBezTo>
                          <a:pt x="3556" y="227"/>
                          <a:pt x="3560" y="1"/>
                          <a:pt x="342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</p:grpSp>
          </p:grpSp>
          <p:sp>
            <p:nvSpPr>
              <p:cNvPr id="67" name="Google Shape;769;p24">
                <a:extLst>
                  <a:ext uri="{FF2B5EF4-FFF2-40B4-BE49-F238E27FC236}">
                    <a16:creationId xmlns:a16="http://schemas.microsoft.com/office/drawing/2014/main" id="{8D3540AE-A966-323E-1558-3C3D2CFE5159}"/>
                  </a:ext>
                </a:extLst>
              </p:cNvPr>
              <p:cNvSpPr txBox="1"/>
              <p:nvPr/>
            </p:nvSpPr>
            <p:spPr>
              <a:xfrm>
                <a:off x="3732722" y="3594706"/>
                <a:ext cx="2406390" cy="3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Baños Caballero </a:t>
                </a:r>
                <a:r>
                  <a:rPr lang="en" sz="1800" b="1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(2010)</a:t>
                </a:r>
                <a:endParaRPr sz="1800" b="1" dirty="0">
                  <a:solidFill>
                    <a:srgbClr val="434343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8" name="Google Shape;770;p24">
                <a:extLst>
                  <a:ext uri="{FF2B5EF4-FFF2-40B4-BE49-F238E27FC236}">
                    <a16:creationId xmlns:a16="http://schemas.microsoft.com/office/drawing/2014/main" id="{0EFC060E-F3B9-1FE0-5437-9CAADD096B3F}"/>
                  </a:ext>
                </a:extLst>
              </p:cNvPr>
              <p:cNvSpPr txBox="1"/>
              <p:nvPr/>
            </p:nvSpPr>
            <p:spPr>
              <a:xfrm>
                <a:off x="3785406" y="4045785"/>
                <a:ext cx="2217117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Candara" panose="020E0502030303020204" pitchFamily="34" charset="0"/>
                    <a:ea typeface="Roboto"/>
                    <a:cs typeface="Roboto"/>
                    <a:sym typeface="Roboto"/>
                  </a:rPr>
                  <a:t>Conversión de efectivo y ciclo de vida</a:t>
                </a:r>
                <a:endParaRPr sz="1600" dirty="0">
                  <a:solidFill>
                    <a:srgbClr val="434343"/>
                  </a:solidFill>
                  <a:latin typeface="Candara" panose="020E0502030303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" name="Google Shape;771;p24">
              <a:extLst>
                <a:ext uri="{FF2B5EF4-FFF2-40B4-BE49-F238E27FC236}">
                  <a16:creationId xmlns:a16="http://schemas.microsoft.com/office/drawing/2014/main" id="{A8600D61-456E-EBFE-5D4C-0B372CC44087}"/>
                </a:ext>
              </a:extLst>
            </p:cNvPr>
            <p:cNvGrpSpPr/>
            <p:nvPr/>
          </p:nvGrpSpPr>
          <p:grpSpPr>
            <a:xfrm>
              <a:off x="6333644" y="2001031"/>
              <a:ext cx="3392761" cy="1404439"/>
              <a:chOff x="4728427" y="867556"/>
              <a:chExt cx="3392761" cy="1404439"/>
            </a:xfrm>
          </p:grpSpPr>
          <p:grpSp>
            <p:nvGrpSpPr>
              <p:cNvPr id="56" name="Google Shape;772;p24">
                <a:extLst>
                  <a:ext uri="{FF2B5EF4-FFF2-40B4-BE49-F238E27FC236}">
                    <a16:creationId xmlns:a16="http://schemas.microsoft.com/office/drawing/2014/main" id="{13672A0B-F436-DAC9-005D-3CD266DA184F}"/>
                  </a:ext>
                </a:extLst>
              </p:cNvPr>
              <p:cNvGrpSpPr/>
              <p:nvPr/>
            </p:nvGrpSpPr>
            <p:grpSpPr>
              <a:xfrm>
                <a:off x="4998302" y="1665188"/>
                <a:ext cx="606529" cy="606807"/>
                <a:chOff x="4937690" y="1623225"/>
                <a:chExt cx="606529" cy="606807"/>
              </a:xfrm>
            </p:grpSpPr>
            <p:sp>
              <p:nvSpPr>
                <p:cNvPr id="59" name="Google Shape;773;p24">
                  <a:extLst>
                    <a:ext uri="{FF2B5EF4-FFF2-40B4-BE49-F238E27FC236}">
                      <a16:creationId xmlns:a16="http://schemas.microsoft.com/office/drawing/2014/main" id="{D92D4ECD-1331-CDA0-3F8A-E14734E7C98C}"/>
                    </a:ext>
                  </a:extLst>
                </p:cNvPr>
                <p:cNvSpPr/>
                <p:nvPr/>
              </p:nvSpPr>
              <p:spPr>
                <a:xfrm>
                  <a:off x="4937690" y="1623225"/>
                  <a:ext cx="606529" cy="606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3" h="26195" extrusionOk="0">
                      <a:moveTo>
                        <a:pt x="13086" y="1"/>
                      </a:moveTo>
                      <a:cubicBezTo>
                        <a:pt x="5859" y="1"/>
                        <a:pt x="1" y="5871"/>
                        <a:pt x="1" y="13098"/>
                      </a:cubicBezTo>
                      <a:cubicBezTo>
                        <a:pt x="1" y="20325"/>
                        <a:pt x="5859" y="26195"/>
                        <a:pt x="13086" y="26195"/>
                      </a:cubicBezTo>
                      <a:cubicBezTo>
                        <a:pt x="20325" y="26195"/>
                        <a:pt x="26183" y="20325"/>
                        <a:pt x="26183" y="13098"/>
                      </a:cubicBezTo>
                      <a:cubicBezTo>
                        <a:pt x="26183" y="5871"/>
                        <a:pt x="20325" y="1"/>
                        <a:pt x="13086" y="1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0" name="Google Shape;774;p24">
                  <a:extLst>
                    <a:ext uri="{FF2B5EF4-FFF2-40B4-BE49-F238E27FC236}">
                      <a16:creationId xmlns:a16="http://schemas.microsoft.com/office/drawing/2014/main" id="{204580FA-2D97-8DB5-AD8D-FF1E739D64A9}"/>
                    </a:ext>
                  </a:extLst>
                </p:cNvPr>
                <p:cNvSpPr/>
                <p:nvPr/>
              </p:nvSpPr>
              <p:spPr>
                <a:xfrm>
                  <a:off x="5144707" y="1666403"/>
                  <a:ext cx="177467" cy="35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1" h="1521" extrusionOk="0">
                      <a:moveTo>
                        <a:pt x="4348" y="0"/>
                      </a:moveTo>
                      <a:cubicBezTo>
                        <a:pt x="3067" y="0"/>
                        <a:pt x="1794" y="193"/>
                        <a:pt x="529" y="589"/>
                      </a:cubicBezTo>
                      <a:cubicBezTo>
                        <a:pt x="0" y="751"/>
                        <a:pt x="156" y="1520"/>
                        <a:pt x="625" y="1520"/>
                      </a:cubicBezTo>
                      <a:cubicBezTo>
                        <a:pt x="673" y="1520"/>
                        <a:pt x="725" y="1512"/>
                        <a:pt x="779" y="1494"/>
                      </a:cubicBezTo>
                      <a:cubicBezTo>
                        <a:pt x="1964" y="1128"/>
                        <a:pt x="3158" y="940"/>
                        <a:pt x="4359" y="940"/>
                      </a:cubicBezTo>
                      <a:cubicBezTo>
                        <a:pt x="5186" y="940"/>
                        <a:pt x="6017" y="1029"/>
                        <a:pt x="6851" y="1209"/>
                      </a:cubicBezTo>
                      <a:cubicBezTo>
                        <a:pt x="6888" y="1216"/>
                        <a:pt x="6922" y="1219"/>
                        <a:pt x="6956" y="1219"/>
                      </a:cubicBezTo>
                      <a:cubicBezTo>
                        <a:pt x="7474" y="1219"/>
                        <a:pt x="7661" y="404"/>
                        <a:pt x="7101" y="292"/>
                      </a:cubicBezTo>
                      <a:cubicBezTo>
                        <a:pt x="6179" y="99"/>
                        <a:pt x="5261" y="0"/>
                        <a:pt x="43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Google Shape;775;p24">
                  <a:extLst>
                    <a:ext uri="{FF2B5EF4-FFF2-40B4-BE49-F238E27FC236}">
                      <a16:creationId xmlns:a16="http://schemas.microsoft.com/office/drawing/2014/main" id="{4F15907E-8BE7-C575-0AB0-E191F7FA7A32}"/>
                    </a:ext>
                  </a:extLst>
                </p:cNvPr>
                <p:cNvSpPr/>
                <p:nvPr/>
              </p:nvSpPr>
              <p:spPr>
                <a:xfrm>
                  <a:off x="5082998" y="2141959"/>
                  <a:ext cx="172162" cy="59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2" h="2572" extrusionOk="0">
                      <a:moveTo>
                        <a:pt x="670" y="1"/>
                      </a:moveTo>
                      <a:cubicBezTo>
                        <a:pt x="269" y="1"/>
                        <a:pt x="0" y="625"/>
                        <a:pt x="431" y="895"/>
                      </a:cubicBezTo>
                      <a:cubicBezTo>
                        <a:pt x="2166" y="1999"/>
                        <a:pt x="4104" y="2572"/>
                        <a:pt x="6139" y="2572"/>
                      </a:cubicBezTo>
                      <a:cubicBezTo>
                        <a:pt x="6367" y="2572"/>
                        <a:pt x="6595" y="2565"/>
                        <a:pt x="6825" y="2550"/>
                      </a:cubicBezTo>
                      <a:cubicBezTo>
                        <a:pt x="7421" y="2504"/>
                        <a:pt x="7432" y="1597"/>
                        <a:pt x="6858" y="1597"/>
                      </a:cubicBezTo>
                      <a:cubicBezTo>
                        <a:pt x="6847" y="1597"/>
                        <a:pt x="6836" y="1597"/>
                        <a:pt x="6825" y="1598"/>
                      </a:cubicBezTo>
                      <a:cubicBezTo>
                        <a:pt x="6592" y="1613"/>
                        <a:pt x="6361" y="1621"/>
                        <a:pt x="6132" y="1621"/>
                      </a:cubicBezTo>
                      <a:cubicBezTo>
                        <a:pt x="4264" y="1621"/>
                        <a:pt x="2519" y="1103"/>
                        <a:pt x="907" y="74"/>
                      </a:cubicBezTo>
                      <a:cubicBezTo>
                        <a:pt x="826" y="23"/>
                        <a:pt x="746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2" name="Google Shape;776;p24">
                  <a:extLst>
                    <a:ext uri="{FF2B5EF4-FFF2-40B4-BE49-F238E27FC236}">
                      <a16:creationId xmlns:a16="http://schemas.microsoft.com/office/drawing/2014/main" id="{B25AF08E-C349-E8DB-B830-AA1B3993C9BF}"/>
                    </a:ext>
                  </a:extLst>
                </p:cNvPr>
                <p:cNvSpPr/>
                <p:nvPr/>
              </p:nvSpPr>
              <p:spPr>
                <a:xfrm>
                  <a:off x="5279707" y="2167949"/>
                  <a:ext cx="68661" cy="2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4" h="1225" extrusionOk="0">
                      <a:moveTo>
                        <a:pt x="2259" y="1"/>
                      </a:moveTo>
                      <a:cubicBezTo>
                        <a:pt x="2226" y="1"/>
                        <a:pt x="2191" y="4"/>
                        <a:pt x="2155" y="12"/>
                      </a:cubicBezTo>
                      <a:cubicBezTo>
                        <a:pt x="1619" y="107"/>
                        <a:pt x="1095" y="202"/>
                        <a:pt x="571" y="309"/>
                      </a:cubicBezTo>
                      <a:cubicBezTo>
                        <a:pt x="1" y="410"/>
                        <a:pt x="197" y="1225"/>
                        <a:pt x="716" y="1225"/>
                      </a:cubicBezTo>
                      <a:cubicBezTo>
                        <a:pt x="750" y="1225"/>
                        <a:pt x="785" y="1221"/>
                        <a:pt x="821" y="1214"/>
                      </a:cubicBezTo>
                      <a:cubicBezTo>
                        <a:pt x="1345" y="1119"/>
                        <a:pt x="1869" y="1024"/>
                        <a:pt x="2405" y="916"/>
                      </a:cubicBezTo>
                      <a:cubicBezTo>
                        <a:pt x="2964" y="816"/>
                        <a:pt x="2777" y="1"/>
                        <a:pt x="2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grpSp>
              <p:nvGrpSpPr>
                <p:cNvPr id="63" name="Google Shape;777;p24">
                  <a:extLst>
                    <a:ext uri="{FF2B5EF4-FFF2-40B4-BE49-F238E27FC236}">
                      <a16:creationId xmlns:a16="http://schemas.microsoft.com/office/drawing/2014/main" id="{9DDAC1F5-2126-F2C3-FBF6-D424D27987E6}"/>
                    </a:ext>
                  </a:extLst>
                </p:cNvPr>
                <p:cNvGrpSpPr/>
                <p:nvPr/>
              </p:nvGrpSpPr>
              <p:grpSpPr>
                <a:xfrm>
                  <a:off x="5063813" y="1763287"/>
                  <a:ext cx="357570" cy="292667"/>
                  <a:chOff x="5063813" y="1680974"/>
                  <a:chExt cx="357570" cy="292667"/>
                </a:xfrm>
              </p:grpSpPr>
              <p:sp>
                <p:nvSpPr>
                  <p:cNvPr id="64" name="Google Shape;778;p24">
                    <a:extLst>
                      <a:ext uri="{FF2B5EF4-FFF2-40B4-BE49-F238E27FC236}">
                        <a16:creationId xmlns:a16="http://schemas.microsoft.com/office/drawing/2014/main" id="{82E76765-CAFB-55D0-F8B2-4F4E62EA7180}"/>
                      </a:ext>
                    </a:extLst>
                  </p:cNvPr>
                  <p:cNvSpPr/>
                  <p:nvPr/>
                </p:nvSpPr>
                <p:spPr>
                  <a:xfrm>
                    <a:off x="5063813" y="1682709"/>
                    <a:ext cx="357570" cy="290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0" h="14424" extrusionOk="0">
                        <a:moveTo>
                          <a:pt x="8597" y="5237"/>
                        </a:moveTo>
                        <a:cubicBezTo>
                          <a:pt x="8990" y="5260"/>
                          <a:pt x="9383" y="5284"/>
                          <a:pt x="9776" y="5296"/>
                        </a:cubicBezTo>
                        <a:cubicBezTo>
                          <a:pt x="10943" y="5356"/>
                          <a:pt x="11276" y="5368"/>
                          <a:pt x="11514" y="6558"/>
                        </a:cubicBezTo>
                        <a:cubicBezTo>
                          <a:pt x="11657" y="7296"/>
                          <a:pt x="11538" y="8213"/>
                          <a:pt x="11550" y="8975"/>
                        </a:cubicBezTo>
                        <a:cubicBezTo>
                          <a:pt x="11574" y="10475"/>
                          <a:pt x="11586" y="11976"/>
                          <a:pt x="11609" y="13464"/>
                        </a:cubicBezTo>
                        <a:cubicBezTo>
                          <a:pt x="10514" y="13464"/>
                          <a:pt x="9407" y="13464"/>
                          <a:pt x="8311" y="13476"/>
                        </a:cubicBezTo>
                        <a:cubicBezTo>
                          <a:pt x="8311" y="11964"/>
                          <a:pt x="8311" y="10452"/>
                          <a:pt x="8311" y="8951"/>
                        </a:cubicBezTo>
                        <a:cubicBezTo>
                          <a:pt x="8311" y="8166"/>
                          <a:pt x="8228" y="7332"/>
                          <a:pt x="8311" y="6558"/>
                        </a:cubicBezTo>
                        <a:cubicBezTo>
                          <a:pt x="8228" y="6082"/>
                          <a:pt x="8335" y="5641"/>
                          <a:pt x="8597" y="5237"/>
                        </a:cubicBezTo>
                        <a:close/>
                        <a:moveTo>
                          <a:pt x="3849" y="7372"/>
                        </a:moveTo>
                        <a:cubicBezTo>
                          <a:pt x="4045" y="7372"/>
                          <a:pt x="4267" y="7400"/>
                          <a:pt x="4513" y="7416"/>
                        </a:cubicBezTo>
                        <a:cubicBezTo>
                          <a:pt x="4593" y="7419"/>
                          <a:pt x="4674" y="7419"/>
                          <a:pt x="4754" y="7419"/>
                        </a:cubicBezTo>
                        <a:cubicBezTo>
                          <a:pt x="4776" y="7419"/>
                          <a:pt x="4797" y="7419"/>
                          <a:pt x="4819" y="7419"/>
                        </a:cubicBezTo>
                        <a:cubicBezTo>
                          <a:pt x="5254" y="7419"/>
                          <a:pt x="5670" y="7430"/>
                          <a:pt x="5883" y="7904"/>
                        </a:cubicBezTo>
                        <a:cubicBezTo>
                          <a:pt x="6109" y="8392"/>
                          <a:pt x="5918" y="9475"/>
                          <a:pt x="5930" y="10023"/>
                        </a:cubicBezTo>
                        <a:cubicBezTo>
                          <a:pt x="5954" y="11142"/>
                          <a:pt x="5978" y="12261"/>
                          <a:pt x="6002" y="13369"/>
                        </a:cubicBezTo>
                        <a:cubicBezTo>
                          <a:pt x="5239" y="13440"/>
                          <a:pt x="4470" y="13477"/>
                          <a:pt x="3700" y="13477"/>
                        </a:cubicBezTo>
                        <a:cubicBezTo>
                          <a:pt x="3435" y="13477"/>
                          <a:pt x="3171" y="13473"/>
                          <a:pt x="2906" y="13464"/>
                        </a:cubicBezTo>
                        <a:cubicBezTo>
                          <a:pt x="2930" y="12261"/>
                          <a:pt x="2954" y="11059"/>
                          <a:pt x="2966" y="9856"/>
                        </a:cubicBezTo>
                        <a:cubicBezTo>
                          <a:pt x="2977" y="9321"/>
                          <a:pt x="2846" y="8535"/>
                          <a:pt x="3001" y="8023"/>
                        </a:cubicBezTo>
                        <a:cubicBezTo>
                          <a:pt x="3168" y="7483"/>
                          <a:pt x="3456" y="7372"/>
                          <a:pt x="3849" y="7372"/>
                        </a:cubicBezTo>
                        <a:close/>
                        <a:moveTo>
                          <a:pt x="14455" y="3653"/>
                        </a:moveTo>
                        <a:cubicBezTo>
                          <a:pt x="14574" y="6975"/>
                          <a:pt x="14598" y="10309"/>
                          <a:pt x="14503" y="13631"/>
                        </a:cubicBezTo>
                        <a:cubicBezTo>
                          <a:pt x="14217" y="13595"/>
                          <a:pt x="13955" y="13559"/>
                          <a:pt x="13741" y="13535"/>
                        </a:cubicBezTo>
                        <a:cubicBezTo>
                          <a:pt x="13765" y="11392"/>
                          <a:pt x="13788" y="9237"/>
                          <a:pt x="13860" y="7094"/>
                        </a:cubicBezTo>
                        <a:cubicBezTo>
                          <a:pt x="13884" y="6368"/>
                          <a:pt x="13622" y="4665"/>
                          <a:pt x="13967" y="4046"/>
                        </a:cubicBezTo>
                        <a:cubicBezTo>
                          <a:pt x="14074" y="3844"/>
                          <a:pt x="14241" y="3725"/>
                          <a:pt x="14455" y="3653"/>
                        </a:cubicBezTo>
                        <a:close/>
                        <a:moveTo>
                          <a:pt x="16527" y="3713"/>
                        </a:moveTo>
                        <a:lnTo>
                          <a:pt x="16527" y="3713"/>
                        </a:lnTo>
                        <a:cubicBezTo>
                          <a:pt x="16670" y="3736"/>
                          <a:pt x="16813" y="3772"/>
                          <a:pt x="16932" y="3784"/>
                        </a:cubicBezTo>
                        <a:cubicBezTo>
                          <a:pt x="16943" y="5975"/>
                          <a:pt x="16943" y="8154"/>
                          <a:pt x="16943" y="10333"/>
                        </a:cubicBezTo>
                        <a:cubicBezTo>
                          <a:pt x="16932" y="10785"/>
                          <a:pt x="17229" y="13333"/>
                          <a:pt x="16920" y="13607"/>
                        </a:cubicBezTo>
                        <a:cubicBezTo>
                          <a:pt x="16908" y="13619"/>
                          <a:pt x="16896" y="13619"/>
                          <a:pt x="16896" y="13631"/>
                        </a:cubicBezTo>
                        <a:cubicBezTo>
                          <a:pt x="16765" y="10321"/>
                          <a:pt x="16646" y="7023"/>
                          <a:pt x="16527" y="3713"/>
                        </a:cubicBezTo>
                        <a:close/>
                        <a:moveTo>
                          <a:pt x="15141" y="3554"/>
                        </a:moveTo>
                        <a:cubicBezTo>
                          <a:pt x="15252" y="3554"/>
                          <a:pt x="15366" y="3560"/>
                          <a:pt x="15479" y="3570"/>
                        </a:cubicBezTo>
                        <a:cubicBezTo>
                          <a:pt x="15515" y="6963"/>
                          <a:pt x="15562" y="10356"/>
                          <a:pt x="15598" y="13750"/>
                        </a:cubicBezTo>
                        <a:cubicBezTo>
                          <a:pt x="15324" y="13726"/>
                          <a:pt x="15027" y="13690"/>
                          <a:pt x="14741" y="13666"/>
                        </a:cubicBezTo>
                        <a:cubicBezTo>
                          <a:pt x="14836" y="10309"/>
                          <a:pt x="14812" y="6951"/>
                          <a:pt x="14693" y="3594"/>
                        </a:cubicBezTo>
                        <a:cubicBezTo>
                          <a:pt x="14833" y="3566"/>
                          <a:pt x="14984" y="3554"/>
                          <a:pt x="15141" y="3554"/>
                        </a:cubicBezTo>
                        <a:close/>
                        <a:moveTo>
                          <a:pt x="15717" y="3594"/>
                        </a:moveTo>
                        <a:lnTo>
                          <a:pt x="15717" y="3594"/>
                        </a:lnTo>
                        <a:cubicBezTo>
                          <a:pt x="15908" y="3606"/>
                          <a:pt x="16110" y="3641"/>
                          <a:pt x="16289" y="3677"/>
                        </a:cubicBezTo>
                        <a:lnTo>
                          <a:pt x="16658" y="13714"/>
                        </a:lnTo>
                        <a:cubicBezTo>
                          <a:pt x="16494" y="13750"/>
                          <a:pt x="16289" y="13766"/>
                          <a:pt x="16057" y="13766"/>
                        </a:cubicBezTo>
                        <a:cubicBezTo>
                          <a:pt x="15986" y="13766"/>
                          <a:pt x="15912" y="13764"/>
                          <a:pt x="15836" y="13762"/>
                        </a:cubicBezTo>
                        <a:cubicBezTo>
                          <a:pt x="15800" y="10368"/>
                          <a:pt x="15753" y="6975"/>
                          <a:pt x="15717" y="3594"/>
                        </a:cubicBezTo>
                        <a:close/>
                        <a:moveTo>
                          <a:pt x="403" y="1"/>
                        </a:moveTo>
                        <a:cubicBezTo>
                          <a:pt x="343" y="1"/>
                          <a:pt x="281" y="40"/>
                          <a:pt x="275" y="117"/>
                        </a:cubicBezTo>
                        <a:cubicBezTo>
                          <a:pt x="1" y="4784"/>
                          <a:pt x="168" y="9523"/>
                          <a:pt x="489" y="14178"/>
                        </a:cubicBezTo>
                        <a:cubicBezTo>
                          <a:pt x="489" y="14238"/>
                          <a:pt x="537" y="14297"/>
                          <a:pt x="608" y="14297"/>
                        </a:cubicBezTo>
                        <a:cubicBezTo>
                          <a:pt x="1442" y="14250"/>
                          <a:pt x="2275" y="14214"/>
                          <a:pt x="3108" y="14178"/>
                        </a:cubicBezTo>
                        <a:cubicBezTo>
                          <a:pt x="3305" y="14183"/>
                          <a:pt x="3501" y="14186"/>
                          <a:pt x="3696" y="14186"/>
                        </a:cubicBezTo>
                        <a:cubicBezTo>
                          <a:pt x="4437" y="14186"/>
                          <a:pt x="5174" y="14151"/>
                          <a:pt x="5918" y="14095"/>
                        </a:cubicBezTo>
                        <a:cubicBezTo>
                          <a:pt x="6442" y="14083"/>
                          <a:pt x="6978" y="14071"/>
                          <a:pt x="7502" y="14059"/>
                        </a:cubicBezTo>
                        <a:cubicBezTo>
                          <a:pt x="7561" y="14131"/>
                          <a:pt x="7645" y="14178"/>
                          <a:pt x="7764" y="14178"/>
                        </a:cubicBezTo>
                        <a:lnTo>
                          <a:pt x="11979" y="14178"/>
                        </a:lnTo>
                        <a:cubicBezTo>
                          <a:pt x="12074" y="14178"/>
                          <a:pt x="12157" y="14131"/>
                          <a:pt x="12229" y="14059"/>
                        </a:cubicBezTo>
                        <a:cubicBezTo>
                          <a:pt x="12526" y="14071"/>
                          <a:pt x="12836" y="14071"/>
                          <a:pt x="13133" y="14083"/>
                        </a:cubicBezTo>
                        <a:cubicBezTo>
                          <a:pt x="13157" y="14095"/>
                          <a:pt x="13181" y="14107"/>
                          <a:pt x="13205" y="14119"/>
                        </a:cubicBezTo>
                        <a:cubicBezTo>
                          <a:pt x="13264" y="14166"/>
                          <a:pt x="13324" y="14202"/>
                          <a:pt x="13419" y="14214"/>
                        </a:cubicBezTo>
                        <a:cubicBezTo>
                          <a:pt x="14181" y="14250"/>
                          <a:pt x="14943" y="14285"/>
                          <a:pt x="15705" y="14321"/>
                        </a:cubicBezTo>
                        <a:cubicBezTo>
                          <a:pt x="15948" y="14336"/>
                          <a:pt x="16365" y="14424"/>
                          <a:pt x="16731" y="14424"/>
                        </a:cubicBezTo>
                        <a:cubicBezTo>
                          <a:pt x="16939" y="14424"/>
                          <a:pt x="17131" y="14396"/>
                          <a:pt x="17265" y="14309"/>
                        </a:cubicBezTo>
                        <a:cubicBezTo>
                          <a:pt x="17729" y="14000"/>
                          <a:pt x="17622" y="13535"/>
                          <a:pt x="17634" y="13011"/>
                        </a:cubicBezTo>
                        <a:cubicBezTo>
                          <a:pt x="17694" y="9844"/>
                          <a:pt x="17658" y="6665"/>
                          <a:pt x="17634" y="3486"/>
                        </a:cubicBezTo>
                        <a:cubicBezTo>
                          <a:pt x="17634" y="3284"/>
                          <a:pt x="17479" y="3153"/>
                          <a:pt x="17289" y="3129"/>
                        </a:cubicBezTo>
                        <a:cubicBezTo>
                          <a:pt x="16379" y="3036"/>
                          <a:pt x="15330" y="2779"/>
                          <a:pt x="14366" y="2779"/>
                        </a:cubicBezTo>
                        <a:cubicBezTo>
                          <a:pt x="14106" y="2779"/>
                          <a:pt x="13853" y="2798"/>
                          <a:pt x="13610" y="2844"/>
                        </a:cubicBezTo>
                        <a:cubicBezTo>
                          <a:pt x="13491" y="2867"/>
                          <a:pt x="13395" y="2986"/>
                          <a:pt x="13360" y="3094"/>
                        </a:cubicBezTo>
                        <a:cubicBezTo>
                          <a:pt x="12931" y="4570"/>
                          <a:pt x="13157" y="6487"/>
                          <a:pt x="13122" y="8011"/>
                        </a:cubicBezTo>
                        <a:cubicBezTo>
                          <a:pt x="13074" y="9952"/>
                          <a:pt x="13038" y="11892"/>
                          <a:pt x="13026" y="13821"/>
                        </a:cubicBezTo>
                        <a:cubicBezTo>
                          <a:pt x="13026" y="13833"/>
                          <a:pt x="13038" y="13833"/>
                          <a:pt x="13038" y="13845"/>
                        </a:cubicBezTo>
                        <a:cubicBezTo>
                          <a:pt x="12800" y="13833"/>
                          <a:pt x="12562" y="13833"/>
                          <a:pt x="12324" y="13821"/>
                        </a:cubicBezTo>
                        <a:cubicBezTo>
                          <a:pt x="12288" y="11297"/>
                          <a:pt x="12252" y="8773"/>
                          <a:pt x="12217" y="6249"/>
                        </a:cubicBezTo>
                        <a:cubicBezTo>
                          <a:pt x="12193" y="4356"/>
                          <a:pt x="11598" y="4689"/>
                          <a:pt x="9776" y="4594"/>
                        </a:cubicBezTo>
                        <a:cubicBezTo>
                          <a:pt x="9405" y="4573"/>
                          <a:pt x="9085" y="4548"/>
                          <a:pt x="8813" y="4548"/>
                        </a:cubicBezTo>
                        <a:cubicBezTo>
                          <a:pt x="8000" y="4548"/>
                          <a:pt x="7615" y="4768"/>
                          <a:pt x="7597" y="5963"/>
                        </a:cubicBezTo>
                        <a:cubicBezTo>
                          <a:pt x="7573" y="8475"/>
                          <a:pt x="7597" y="10999"/>
                          <a:pt x="7597" y="13511"/>
                        </a:cubicBezTo>
                        <a:cubicBezTo>
                          <a:pt x="7490" y="13571"/>
                          <a:pt x="7430" y="13690"/>
                          <a:pt x="7430" y="13821"/>
                        </a:cubicBezTo>
                        <a:cubicBezTo>
                          <a:pt x="7180" y="13821"/>
                          <a:pt x="6942" y="13821"/>
                          <a:pt x="6704" y="13833"/>
                        </a:cubicBezTo>
                        <a:cubicBezTo>
                          <a:pt x="6716" y="13797"/>
                          <a:pt x="6716" y="13773"/>
                          <a:pt x="6716" y="13726"/>
                        </a:cubicBezTo>
                        <a:cubicBezTo>
                          <a:pt x="6680" y="11714"/>
                          <a:pt x="6776" y="9642"/>
                          <a:pt x="6597" y="7642"/>
                        </a:cubicBezTo>
                        <a:cubicBezTo>
                          <a:pt x="6511" y="6787"/>
                          <a:pt x="6015" y="6705"/>
                          <a:pt x="5353" y="6705"/>
                        </a:cubicBezTo>
                        <a:cubicBezTo>
                          <a:pt x="5198" y="6705"/>
                          <a:pt x="5033" y="6710"/>
                          <a:pt x="4862" y="6710"/>
                        </a:cubicBezTo>
                        <a:cubicBezTo>
                          <a:pt x="4748" y="6710"/>
                          <a:pt x="4632" y="6708"/>
                          <a:pt x="4513" y="6701"/>
                        </a:cubicBezTo>
                        <a:cubicBezTo>
                          <a:pt x="4210" y="6684"/>
                          <a:pt x="3874" y="6641"/>
                          <a:pt x="3556" y="6641"/>
                        </a:cubicBezTo>
                        <a:cubicBezTo>
                          <a:pt x="2986" y="6641"/>
                          <a:pt x="2475" y="6779"/>
                          <a:pt x="2323" y="7451"/>
                        </a:cubicBezTo>
                        <a:cubicBezTo>
                          <a:pt x="2108" y="8356"/>
                          <a:pt x="2263" y="9451"/>
                          <a:pt x="2251" y="10380"/>
                        </a:cubicBezTo>
                        <a:cubicBezTo>
                          <a:pt x="2227" y="11440"/>
                          <a:pt x="2215" y="12488"/>
                          <a:pt x="2192" y="13535"/>
                        </a:cubicBezTo>
                        <a:cubicBezTo>
                          <a:pt x="2192" y="13726"/>
                          <a:pt x="2299" y="13833"/>
                          <a:pt x="2430" y="13869"/>
                        </a:cubicBezTo>
                        <a:cubicBezTo>
                          <a:pt x="2442" y="13916"/>
                          <a:pt x="2454" y="13964"/>
                          <a:pt x="2489" y="14012"/>
                        </a:cubicBezTo>
                        <a:cubicBezTo>
                          <a:pt x="2216" y="14048"/>
                          <a:pt x="1916" y="14088"/>
                          <a:pt x="1659" y="14088"/>
                        </a:cubicBezTo>
                        <a:cubicBezTo>
                          <a:pt x="1491" y="14088"/>
                          <a:pt x="1340" y="14071"/>
                          <a:pt x="1227" y="14023"/>
                        </a:cubicBezTo>
                        <a:cubicBezTo>
                          <a:pt x="489" y="13738"/>
                          <a:pt x="668" y="13476"/>
                          <a:pt x="632" y="12738"/>
                        </a:cubicBezTo>
                        <a:cubicBezTo>
                          <a:pt x="406" y="8547"/>
                          <a:pt x="263" y="4308"/>
                          <a:pt x="513" y="117"/>
                        </a:cubicBezTo>
                        <a:cubicBezTo>
                          <a:pt x="519" y="40"/>
                          <a:pt x="462" y="1"/>
                          <a:pt x="40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65" name="Google Shape;779;p24">
                    <a:extLst>
                      <a:ext uri="{FF2B5EF4-FFF2-40B4-BE49-F238E27FC236}">
                        <a16:creationId xmlns:a16="http://schemas.microsoft.com/office/drawing/2014/main" id="{75896587-3137-0DC9-CA74-6E71D5D761E6}"/>
                      </a:ext>
                    </a:extLst>
                  </p:cNvPr>
                  <p:cNvSpPr/>
                  <p:nvPr/>
                </p:nvSpPr>
                <p:spPr>
                  <a:xfrm>
                    <a:off x="5113142" y="1680974"/>
                    <a:ext cx="285431" cy="100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3" h="4988" extrusionOk="0">
                        <a:moveTo>
                          <a:pt x="11069" y="0"/>
                        </a:moveTo>
                        <a:cubicBezTo>
                          <a:pt x="10926" y="0"/>
                          <a:pt x="10929" y="227"/>
                          <a:pt x="11080" y="239"/>
                        </a:cubicBezTo>
                        <a:cubicBezTo>
                          <a:pt x="11335" y="239"/>
                          <a:pt x="12298" y="385"/>
                          <a:pt x="12914" y="385"/>
                        </a:cubicBezTo>
                        <a:cubicBezTo>
                          <a:pt x="13104" y="385"/>
                          <a:pt x="13262" y="371"/>
                          <a:pt x="13354" y="334"/>
                        </a:cubicBezTo>
                        <a:lnTo>
                          <a:pt x="13354" y="334"/>
                        </a:lnTo>
                        <a:cubicBezTo>
                          <a:pt x="13069" y="465"/>
                          <a:pt x="12021" y="644"/>
                          <a:pt x="11723" y="727"/>
                        </a:cubicBezTo>
                        <a:cubicBezTo>
                          <a:pt x="10426" y="1120"/>
                          <a:pt x="9116" y="1513"/>
                          <a:pt x="7818" y="1917"/>
                        </a:cubicBezTo>
                        <a:cubicBezTo>
                          <a:pt x="5211" y="2751"/>
                          <a:pt x="2639" y="3680"/>
                          <a:pt x="127" y="4763"/>
                        </a:cubicBezTo>
                        <a:cubicBezTo>
                          <a:pt x="1" y="4815"/>
                          <a:pt x="87" y="4988"/>
                          <a:pt x="199" y="4988"/>
                        </a:cubicBezTo>
                        <a:cubicBezTo>
                          <a:pt x="214" y="4988"/>
                          <a:pt x="230" y="4985"/>
                          <a:pt x="246" y="4977"/>
                        </a:cubicBezTo>
                        <a:cubicBezTo>
                          <a:pt x="4544" y="3108"/>
                          <a:pt x="9021" y="1763"/>
                          <a:pt x="13509" y="453"/>
                        </a:cubicBezTo>
                        <a:lnTo>
                          <a:pt x="13509" y="453"/>
                        </a:lnTo>
                        <a:cubicBezTo>
                          <a:pt x="13009" y="894"/>
                          <a:pt x="12473" y="1263"/>
                          <a:pt x="11890" y="1584"/>
                        </a:cubicBezTo>
                        <a:cubicBezTo>
                          <a:pt x="11768" y="1645"/>
                          <a:pt x="11837" y="1802"/>
                          <a:pt x="11949" y="1802"/>
                        </a:cubicBezTo>
                        <a:cubicBezTo>
                          <a:pt x="11968" y="1802"/>
                          <a:pt x="11988" y="1797"/>
                          <a:pt x="12009" y="1787"/>
                        </a:cubicBezTo>
                        <a:cubicBezTo>
                          <a:pt x="12747" y="1382"/>
                          <a:pt x="13438" y="882"/>
                          <a:pt x="14045" y="298"/>
                        </a:cubicBezTo>
                        <a:cubicBezTo>
                          <a:pt x="14152" y="239"/>
                          <a:pt x="14128" y="72"/>
                          <a:pt x="13997" y="72"/>
                        </a:cubicBezTo>
                        <a:cubicBezTo>
                          <a:pt x="13021" y="48"/>
                          <a:pt x="12057" y="24"/>
                          <a:pt x="11080" y="1"/>
                        </a:cubicBezTo>
                        <a:cubicBezTo>
                          <a:pt x="11077" y="0"/>
                          <a:pt x="11073" y="0"/>
                          <a:pt x="1106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</p:grpSp>
          </p:grpSp>
          <p:sp>
            <p:nvSpPr>
              <p:cNvPr id="57" name="Google Shape;780;p24">
                <a:extLst>
                  <a:ext uri="{FF2B5EF4-FFF2-40B4-BE49-F238E27FC236}">
                    <a16:creationId xmlns:a16="http://schemas.microsoft.com/office/drawing/2014/main" id="{8A77F27A-A11F-63D0-2392-B08FA7EBE69A}"/>
                  </a:ext>
                </a:extLst>
              </p:cNvPr>
              <p:cNvSpPr txBox="1"/>
              <p:nvPr/>
            </p:nvSpPr>
            <p:spPr>
              <a:xfrm>
                <a:off x="5401185" y="867556"/>
                <a:ext cx="1921941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Candara" panose="020E0502030303020204" pitchFamily="34" charset="0"/>
                    <a:ea typeface="Roboto"/>
                    <a:cs typeface="Roboto"/>
                    <a:sym typeface="Roboto"/>
                  </a:rPr>
                  <a:t>Relación lineal entre CT y rentabilidad</a:t>
                </a:r>
                <a:endParaRPr sz="2000" dirty="0">
                  <a:solidFill>
                    <a:srgbClr val="434343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8" name="Google Shape;781;p24">
                <a:extLst>
                  <a:ext uri="{FF2B5EF4-FFF2-40B4-BE49-F238E27FC236}">
                    <a16:creationId xmlns:a16="http://schemas.microsoft.com/office/drawing/2014/main" id="{3DF344C9-4F9B-A48B-2F2D-0683A5D5328C}"/>
                  </a:ext>
                </a:extLst>
              </p:cNvPr>
              <p:cNvSpPr txBox="1"/>
              <p:nvPr/>
            </p:nvSpPr>
            <p:spPr>
              <a:xfrm>
                <a:off x="4728427" y="1234160"/>
                <a:ext cx="3392761" cy="3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Vásquez y Larre </a:t>
                </a:r>
                <a:r>
                  <a:rPr lang="en" sz="1800" b="1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(2020)</a:t>
                </a:r>
                <a:endParaRPr b="1" dirty="0">
                  <a:solidFill>
                    <a:srgbClr val="434343"/>
                  </a:solidFill>
                  <a:latin typeface="Candara" panose="020E0502030303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" name="Google Shape;782;p24">
              <a:extLst>
                <a:ext uri="{FF2B5EF4-FFF2-40B4-BE49-F238E27FC236}">
                  <a16:creationId xmlns:a16="http://schemas.microsoft.com/office/drawing/2014/main" id="{70AC3A5C-AABF-1951-038C-49CB63F60565}"/>
                </a:ext>
              </a:extLst>
            </p:cNvPr>
            <p:cNvGrpSpPr/>
            <p:nvPr/>
          </p:nvGrpSpPr>
          <p:grpSpPr>
            <a:xfrm>
              <a:off x="4296271" y="2286765"/>
              <a:ext cx="2260637" cy="1055326"/>
              <a:chOff x="2691054" y="1153290"/>
              <a:chExt cx="2260637" cy="1055326"/>
            </a:xfrm>
          </p:grpSpPr>
          <p:sp>
            <p:nvSpPr>
              <p:cNvPr id="44" name="Google Shape;794;p24">
                <a:extLst>
                  <a:ext uri="{FF2B5EF4-FFF2-40B4-BE49-F238E27FC236}">
                    <a16:creationId xmlns:a16="http://schemas.microsoft.com/office/drawing/2014/main" id="{40B322A7-4659-273E-BBBE-9350B4510119}"/>
                  </a:ext>
                </a:extLst>
              </p:cNvPr>
              <p:cNvSpPr txBox="1"/>
              <p:nvPr/>
            </p:nvSpPr>
            <p:spPr>
              <a:xfrm>
                <a:off x="2839788" y="1153290"/>
                <a:ext cx="1991037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Candara" panose="020E0502030303020204" pitchFamily="34" charset="0"/>
                    <a:ea typeface="Roboto"/>
                    <a:cs typeface="Roboto"/>
                    <a:sym typeface="Roboto"/>
                  </a:rPr>
                  <a:t>Retornos de inversión, riesgo y CT</a:t>
                </a:r>
                <a:endParaRPr sz="2000" dirty="0">
                  <a:solidFill>
                    <a:srgbClr val="434343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5" name="Google Shape;795;p24">
                <a:extLst>
                  <a:ext uri="{FF2B5EF4-FFF2-40B4-BE49-F238E27FC236}">
                    <a16:creationId xmlns:a16="http://schemas.microsoft.com/office/drawing/2014/main" id="{9FDE8844-46A9-4117-FF69-E197BC0462AA}"/>
                  </a:ext>
                </a:extLst>
              </p:cNvPr>
              <p:cNvSpPr txBox="1"/>
              <p:nvPr/>
            </p:nvSpPr>
            <p:spPr>
              <a:xfrm>
                <a:off x="2691054" y="1832716"/>
                <a:ext cx="2260637" cy="3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García-Teruel y Martínez-Solano </a:t>
                </a:r>
                <a:r>
                  <a:rPr lang="en" sz="1800" b="1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(2007)</a:t>
                </a:r>
                <a:endParaRPr b="1" dirty="0">
                  <a:solidFill>
                    <a:srgbClr val="434343"/>
                  </a:solidFill>
                  <a:latin typeface="Candara" panose="020E0502030303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" name="Google Shape;796;p24">
              <a:extLst>
                <a:ext uri="{FF2B5EF4-FFF2-40B4-BE49-F238E27FC236}">
                  <a16:creationId xmlns:a16="http://schemas.microsoft.com/office/drawing/2014/main" id="{3464EC0A-4CE8-7D5D-F28C-7B0CCED9BC73}"/>
                </a:ext>
              </a:extLst>
            </p:cNvPr>
            <p:cNvGrpSpPr/>
            <p:nvPr/>
          </p:nvGrpSpPr>
          <p:grpSpPr>
            <a:xfrm>
              <a:off x="7904696" y="3678799"/>
              <a:ext cx="3392761" cy="1199370"/>
              <a:chOff x="6299479" y="2545324"/>
              <a:chExt cx="3392761" cy="1199370"/>
            </a:xfrm>
          </p:grpSpPr>
          <p:grpSp>
            <p:nvGrpSpPr>
              <p:cNvPr id="32" name="Google Shape;797;p24">
                <a:extLst>
                  <a:ext uri="{FF2B5EF4-FFF2-40B4-BE49-F238E27FC236}">
                    <a16:creationId xmlns:a16="http://schemas.microsoft.com/office/drawing/2014/main" id="{21CD1364-010F-A618-D8D3-3F1FAC272DF8}"/>
                  </a:ext>
                </a:extLst>
              </p:cNvPr>
              <p:cNvGrpSpPr/>
              <p:nvPr/>
            </p:nvGrpSpPr>
            <p:grpSpPr>
              <a:xfrm>
                <a:off x="6349716" y="2545324"/>
                <a:ext cx="883420" cy="883166"/>
                <a:chOff x="6289103" y="2579562"/>
                <a:chExt cx="883420" cy="883166"/>
              </a:xfrm>
            </p:grpSpPr>
            <p:sp>
              <p:nvSpPr>
                <p:cNvPr id="35" name="Google Shape;798;p24">
                  <a:extLst>
                    <a:ext uri="{FF2B5EF4-FFF2-40B4-BE49-F238E27FC236}">
                      <a16:creationId xmlns:a16="http://schemas.microsoft.com/office/drawing/2014/main" id="{8D7C202F-2972-872A-6519-E6708FC043D5}"/>
                    </a:ext>
                  </a:extLst>
                </p:cNvPr>
                <p:cNvSpPr/>
                <p:nvPr/>
              </p:nvSpPr>
              <p:spPr>
                <a:xfrm>
                  <a:off x="6289103" y="2579562"/>
                  <a:ext cx="883420" cy="88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6" h="38125" extrusionOk="0">
                      <a:moveTo>
                        <a:pt x="19062" y="1"/>
                      </a:moveTo>
                      <a:cubicBezTo>
                        <a:pt x="8537" y="1"/>
                        <a:pt x="0" y="8537"/>
                        <a:pt x="0" y="19063"/>
                      </a:cubicBezTo>
                      <a:cubicBezTo>
                        <a:pt x="0" y="29588"/>
                        <a:pt x="8537" y="38124"/>
                        <a:pt x="19062" y="38124"/>
                      </a:cubicBezTo>
                      <a:cubicBezTo>
                        <a:pt x="29599" y="38124"/>
                        <a:pt x="38136" y="29588"/>
                        <a:pt x="38136" y="19063"/>
                      </a:cubicBezTo>
                      <a:cubicBezTo>
                        <a:pt x="38136" y="8537"/>
                        <a:pt x="29599" y="1"/>
                        <a:pt x="19062" y="1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grpSp>
              <p:nvGrpSpPr>
                <p:cNvPr id="36" name="Google Shape;799;p24">
                  <a:extLst>
                    <a:ext uri="{FF2B5EF4-FFF2-40B4-BE49-F238E27FC236}">
                      <a16:creationId xmlns:a16="http://schemas.microsoft.com/office/drawing/2014/main" id="{79245DD4-BF48-1135-93E7-98BA6F2CC0D9}"/>
                    </a:ext>
                  </a:extLst>
                </p:cNvPr>
                <p:cNvGrpSpPr/>
                <p:nvPr/>
              </p:nvGrpSpPr>
              <p:grpSpPr>
                <a:xfrm>
                  <a:off x="6420374" y="2720792"/>
                  <a:ext cx="610120" cy="590082"/>
                  <a:chOff x="6420374" y="2720792"/>
                  <a:chExt cx="610120" cy="590082"/>
                </a:xfrm>
              </p:grpSpPr>
              <p:sp>
                <p:nvSpPr>
                  <p:cNvPr id="40" name="Google Shape;800;p24">
                    <a:extLst>
                      <a:ext uri="{FF2B5EF4-FFF2-40B4-BE49-F238E27FC236}">
                        <a16:creationId xmlns:a16="http://schemas.microsoft.com/office/drawing/2014/main" id="{14DCB0CE-6F2A-29DE-3302-6D17C8EC19A0}"/>
                      </a:ext>
                    </a:extLst>
                  </p:cNvPr>
                  <p:cNvSpPr/>
                  <p:nvPr/>
                </p:nvSpPr>
                <p:spPr>
                  <a:xfrm>
                    <a:off x="6420374" y="2720792"/>
                    <a:ext cx="610120" cy="59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38" h="25473" extrusionOk="0">
                        <a:moveTo>
                          <a:pt x="10126" y="746"/>
                        </a:moveTo>
                        <a:cubicBezTo>
                          <a:pt x="10631" y="746"/>
                          <a:pt x="11137" y="752"/>
                          <a:pt x="11645" y="762"/>
                        </a:cubicBezTo>
                        <a:cubicBezTo>
                          <a:pt x="11705" y="845"/>
                          <a:pt x="11788" y="905"/>
                          <a:pt x="11919" y="916"/>
                        </a:cubicBezTo>
                        <a:cubicBezTo>
                          <a:pt x="13800" y="1059"/>
                          <a:pt x="15669" y="1321"/>
                          <a:pt x="17515" y="1726"/>
                        </a:cubicBezTo>
                        <a:cubicBezTo>
                          <a:pt x="18729" y="2000"/>
                          <a:pt x="24337" y="3357"/>
                          <a:pt x="21218" y="5512"/>
                        </a:cubicBezTo>
                        <a:cubicBezTo>
                          <a:pt x="19825" y="6477"/>
                          <a:pt x="17229" y="6310"/>
                          <a:pt x="15574" y="6405"/>
                        </a:cubicBezTo>
                        <a:cubicBezTo>
                          <a:pt x="14563" y="6465"/>
                          <a:pt x="13549" y="6498"/>
                          <a:pt x="12535" y="6498"/>
                        </a:cubicBezTo>
                        <a:cubicBezTo>
                          <a:pt x="11721" y="6498"/>
                          <a:pt x="10908" y="6477"/>
                          <a:pt x="10097" y="6429"/>
                        </a:cubicBezTo>
                        <a:cubicBezTo>
                          <a:pt x="8228" y="6322"/>
                          <a:pt x="6359" y="6072"/>
                          <a:pt x="4525" y="5643"/>
                        </a:cubicBezTo>
                        <a:cubicBezTo>
                          <a:pt x="3727" y="5441"/>
                          <a:pt x="2870" y="5262"/>
                          <a:pt x="2132" y="4893"/>
                        </a:cubicBezTo>
                        <a:cubicBezTo>
                          <a:pt x="1382" y="4512"/>
                          <a:pt x="572" y="4036"/>
                          <a:pt x="1048" y="2869"/>
                        </a:cubicBezTo>
                        <a:cubicBezTo>
                          <a:pt x="1215" y="2464"/>
                          <a:pt x="1918" y="2071"/>
                          <a:pt x="2311" y="1857"/>
                        </a:cubicBezTo>
                        <a:cubicBezTo>
                          <a:pt x="3977" y="940"/>
                          <a:pt x="6121" y="845"/>
                          <a:pt x="7978" y="785"/>
                        </a:cubicBezTo>
                        <a:cubicBezTo>
                          <a:pt x="8696" y="758"/>
                          <a:pt x="9411" y="746"/>
                          <a:pt x="10126" y="746"/>
                        </a:cubicBezTo>
                        <a:close/>
                        <a:moveTo>
                          <a:pt x="846" y="4881"/>
                        </a:moveTo>
                        <a:lnTo>
                          <a:pt x="846" y="4881"/>
                        </a:lnTo>
                        <a:cubicBezTo>
                          <a:pt x="1120" y="5131"/>
                          <a:pt x="1441" y="5346"/>
                          <a:pt x="1775" y="5512"/>
                        </a:cubicBezTo>
                        <a:cubicBezTo>
                          <a:pt x="1822" y="6905"/>
                          <a:pt x="1858" y="8298"/>
                          <a:pt x="1906" y="9691"/>
                        </a:cubicBezTo>
                        <a:cubicBezTo>
                          <a:pt x="798" y="9048"/>
                          <a:pt x="965" y="8667"/>
                          <a:pt x="929" y="7620"/>
                        </a:cubicBezTo>
                        <a:cubicBezTo>
                          <a:pt x="906" y="6715"/>
                          <a:pt x="870" y="5798"/>
                          <a:pt x="846" y="4881"/>
                        </a:cubicBezTo>
                        <a:close/>
                        <a:moveTo>
                          <a:pt x="2013" y="5631"/>
                        </a:moveTo>
                        <a:lnTo>
                          <a:pt x="2013" y="5631"/>
                        </a:lnTo>
                        <a:cubicBezTo>
                          <a:pt x="2108" y="5667"/>
                          <a:pt x="2191" y="5703"/>
                          <a:pt x="2287" y="5738"/>
                        </a:cubicBezTo>
                        <a:cubicBezTo>
                          <a:pt x="2549" y="5846"/>
                          <a:pt x="2811" y="5929"/>
                          <a:pt x="3084" y="6012"/>
                        </a:cubicBezTo>
                        <a:cubicBezTo>
                          <a:pt x="3180" y="7393"/>
                          <a:pt x="3215" y="8775"/>
                          <a:pt x="3192" y="10168"/>
                        </a:cubicBezTo>
                        <a:cubicBezTo>
                          <a:pt x="2823" y="10072"/>
                          <a:pt x="2430" y="9965"/>
                          <a:pt x="2108" y="9798"/>
                        </a:cubicBezTo>
                        <a:cubicBezTo>
                          <a:pt x="2132" y="9787"/>
                          <a:pt x="2144" y="9751"/>
                          <a:pt x="2144" y="9715"/>
                        </a:cubicBezTo>
                        <a:cubicBezTo>
                          <a:pt x="2096" y="8358"/>
                          <a:pt x="2061" y="6989"/>
                          <a:pt x="2013" y="5631"/>
                        </a:cubicBezTo>
                        <a:close/>
                        <a:moveTo>
                          <a:pt x="22182" y="5774"/>
                        </a:moveTo>
                        <a:lnTo>
                          <a:pt x="22182" y="5774"/>
                        </a:lnTo>
                        <a:cubicBezTo>
                          <a:pt x="22170" y="6596"/>
                          <a:pt x="22158" y="7429"/>
                          <a:pt x="22099" y="8251"/>
                        </a:cubicBezTo>
                        <a:cubicBezTo>
                          <a:pt x="22075" y="8715"/>
                          <a:pt x="21920" y="9084"/>
                          <a:pt x="21682" y="9382"/>
                        </a:cubicBezTo>
                        <a:cubicBezTo>
                          <a:pt x="21611" y="8382"/>
                          <a:pt x="21599" y="7370"/>
                          <a:pt x="21634" y="6346"/>
                        </a:cubicBezTo>
                        <a:cubicBezTo>
                          <a:pt x="21640" y="6274"/>
                          <a:pt x="21584" y="6239"/>
                          <a:pt x="21524" y="6239"/>
                        </a:cubicBezTo>
                        <a:cubicBezTo>
                          <a:pt x="21465" y="6239"/>
                          <a:pt x="21402" y="6274"/>
                          <a:pt x="21396" y="6346"/>
                        </a:cubicBezTo>
                        <a:cubicBezTo>
                          <a:pt x="21349" y="7441"/>
                          <a:pt x="21372" y="8536"/>
                          <a:pt x="21468" y="9632"/>
                        </a:cubicBezTo>
                        <a:cubicBezTo>
                          <a:pt x="21146" y="9918"/>
                          <a:pt x="20753" y="10144"/>
                          <a:pt x="20325" y="10310"/>
                        </a:cubicBezTo>
                        <a:cubicBezTo>
                          <a:pt x="20277" y="9120"/>
                          <a:pt x="20194" y="7941"/>
                          <a:pt x="20063" y="6774"/>
                        </a:cubicBezTo>
                        <a:cubicBezTo>
                          <a:pt x="20051" y="6727"/>
                          <a:pt x="20039" y="6703"/>
                          <a:pt x="20015" y="6679"/>
                        </a:cubicBezTo>
                        <a:cubicBezTo>
                          <a:pt x="20813" y="6536"/>
                          <a:pt x="21634" y="6286"/>
                          <a:pt x="22182" y="5774"/>
                        </a:cubicBezTo>
                        <a:close/>
                        <a:moveTo>
                          <a:pt x="3323" y="6096"/>
                        </a:moveTo>
                        <a:lnTo>
                          <a:pt x="3323" y="6096"/>
                        </a:lnTo>
                        <a:cubicBezTo>
                          <a:pt x="3787" y="6239"/>
                          <a:pt x="4263" y="6358"/>
                          <a:pt x="4739" y="6465"/>
                        </a:cubicBezTo>
                        <a:cubicBezTo>
                          <a:pt x="4704" y="6477"/>
                          <a:pt x="4680" y="6512"/>
                          <a:pt x="4668" y="6560"/>
                        </a:cubicBezTo>
                        <a:cubicBezTo>
                          <a:pt x="4585" y="7893"/>
                          <a:pt x="4608" y="9215"/>
                          <a:pt x="4728" y="10549"/>
                        </a:cubicBezTo>
                        <a:cubicBezTo>
                          <a:pt x="4358" y="10465"/>
                          <a:pt x="4001" y="10382"/>
                          <a:pt x="3632" y="10275"/>
                        </a:cubicBezTo>
                        <a:cubicBezTo>
                          <a:pt x="3573" y="10263"/>
                          <a:pt x="3501" y="10239"/>
                          <a:pt x="3430" y="10227"/>
                        </a:cubicBezTo>
                        <a:cubicBezTo>
                          <a:pt x="3454" y="8846"/>
                          <a:pt x="3418" y="7477"/>
                          <a:pt x="3323" y="6096"/>
                        </a:cubicBezTo>
                        <a:close/>
                        <a:moveTo>
                          <a:pt x="19825" y="6715"/>
                        </a:moveTo>
                        <a:cubicBezTo>
                          <a:pt x="19825" y="6727"/>
                          <a:pt x="19825" y="6750"/>
                          <a:pt x="19825" y="6774"/>
                        </a:cubicBezTo>
                        <a:cubicBezTo>
                          <a:pt x="19956" y="7977"/>
                          <a:pt x="20051" y="9179"/>
                          <a:pt x="20087" y="10394"/>
                        </a:cubicBezTo>
                        <a:cubicBezTo>
                          <a:pt x="19717" y="10513"/>
                          <a:pt x="19325" y="10620"/>
                          <a:pt x="18955" y="10691"/>
                        </a:cubicBezTo>
                        <a:cubicBezTo>
                          <a:pt x="18884" y="10715"/>
                          <a:pt x="18801" y="10727"/>
                          <a:pt x="18729" y="10739"/>
                        </a:cubicBezTo>
                        <a:cubicBezTo>
                          <a:pt x="18777" y="9477"/>
                          <a:pt x="18741" y="8227"/>
                          <a:pt x="18622" y="6977"/>
                        </a:cubicBezTo>
                        <a:cubicBezTo>
                          <a:pt x="18610" y="6929"/>
                          <a:pt x="18574" y="6893"/>
                          <a:pt x="18539" y="6881"/>
                        </a:cubicBezTo>
                        <a:cubicBezTo>
                          <a:pt x="18694" y="6858"/>
                          <a:pt x="18860" y="6846"/>
                          <a:pt x="19015" y="6822"/>
                        </a:cubicBezTo>
                        <a:cubicBezTo>
                          <a:pt x="19277" y="6798"/>
                          <a:pt x="19551" y="6762"/>
                          <a:pt x="19825" y="6715"/>
                        </a:cubicBezTo>
                        <a:close/>
                        <a:moveTo>
                          <a:pt x="4870" y="6500"/>
                        </a:moveTo>
                        <a:lnTo>
                          <a:pt x="4870" y="6500"/>
                        </a:lnTo>
                        <a:cubicBezTo>
                          <a:pt x="5382" y="6608"/>
                          <a:pt x="5954" y="6703"/>
                          <a:pt x="6406" y="6786"/>
                        </a:cubicBezTo>
                        <a:lnTo>
                          <a:pt x="6406" y="10858"/>
                        </a:lnTo>
                        <a:cubicBezTo>
                          <a:pt x="5954" y="10787"/>
                          <a:pt x="5430" y="10691"/>
                          <a:pt x="4942" y="10596"/>
                        </a:cubicBezTo>
                        <a:cubicBezTo>
                          <a:pt x="4823" y="9251"/>
                          <a:pt x="4799" y="7905"/>
                          <a:pt x="4882" y="6560"/>
                        </a:cubicBezTo>
                        <a:cubicBezTo>
                          <a:pt x="4882" y="6536"/>
                          <a:pt x="4882" y="6512"/>
                          <a:pt x="4870" y="6500"/>
                        </a:cubicBezTo>
                        <a:close/>
                        <a:moveTo>
                          <a:pt x="18420" y="6893"/>
                        </a:moveTo>
                        <a:lnTo>
                          <a:pt x="18420" y="6893"/>
                        </a:lnTo>
                        <a:cubicBezTo>
                          <a:pt x="18396" y="6905"/>
                          <a:pt x="18372" y="6941"/>
                          <a:pt x="18384" y="6977"/>
                        </a:cubicBezTo>
                        <a:cubicBezTo>
                          <a:pt x="18503" y="8251"/>
                          <a:pt x="18539" y="9513"/>
                          <a:pt x="18491" y="10787"/>
                        </a:cubicBezTo>
                        <a:cubicBezTo>
                          <a:pt x="18122" y="10858"/>
                          <a:pt x="17741" y="10918"/>
                          <a:pt x="17360" y="10965"/>
                        </a:cubicBezTo>
                        <a:cubicBezTo>
                          <a:pt x="17372" y="9632"/>
                          <a:pt x="17384" y="8310"/>
                          <a:pt x="17384" y="6989"/>
                        </a:cubicBezTo>
                        <a:cubicBezTo>
                          <a:pt x="17729" y="6953"/>
                          <a:pt x="18074" y="6929"/>
                          <a:pt x="18420" y="6893"/>
                        </a:cubicBezTo>
                        <a:close/>
                        <a:moveTo>
                          <a:pt x="6704" y="6822"/>
                        </a:moveTo>
                        <a:cubicBezTo>
                          <a:pt x="7002" y="6870"/>
                          <a:pt x="7335" y="6905"/>
                          <a:pt x="7656" y="6941"/>
                        </a:cubicBezTo>
                        <a:cubicBezTo>
                          <a:pt x="7656" y="6953"/>
                          <a:pt x="7656" y="6965"/>
                          <a:pt x="7656" y="6977"/>
                        </a:cubicBezTo>
                        <a:cubicBezTo>
                          <a:pt x="7764" y="8334"/>
                          <a:pt x="7871" y="9679"/>
                          <a:pt x="7990" y="11037"/>
                        </a:cubicBezTo>
                        <a:cubicBezTo>
                          <a:pt x="7549" y="10989"/>
                          <a:pt x="7144" y="10941"/>
                          <a:pt x="6704" y="10882"/>
                        </a:cubicBezTo>
                        <a:lnTo>
                          <a:pt x="6704" y="6822"/>
                        </a:lnTo>
                        <a:close/>
                        <a:moveTo>
                          <a:pt x="17134" y="7012"/>
                        </a:moveTo>
                        <a:lnTo>
                          <a:pt x="17134" y="7012"/>
                        </a:lnTo>
                        <a:cubicBezTo>
                          <a:pt x="17122" y="8334"/>
                          <a:pt x="17122" y="9667"/>
                          <a:pt x="17110" y="11001"/>
                        </a:cubicBezTo>
                        <a:cubicBezTo>
                          <a:pt x="16729" y="11037"/>
                          <a:pt x="16348" y="11072"/>
                          <a:pt x="15967" y="11096"/>
                        </a:cubicBezTo>
                        <a:cubicBezTo>
                          <a:pt x="15919" y="9834"/>
                          <a:pt x="15884" y="8560"/>
                          <a:pt x="15848" y="7298"/>
                        </a:cubicBezTo>
                        <a:cubicBezTo>
                          <a:pt x="15842" y="7221"/>
                          <a:pt x="15779" y="7182"/>
                          <a:pt x="15718" y="7182"/>
                        </a:cubicBezTo>
                        <a:cubicBezTo>
                          <a:pt x="15657" y="7182"/>
                          <a:pt x="15598" y="7221"/>
                          <a:pt x="15598" y="7298"/>
                        </a:cubicBezTo>
                        <a:cubicBezTo>
                          <a:pt x="15646" y="8572"/>
                          <a:pt x="15669" y="9846"/>
                          <a:pt x="15717" y="11108"/>
                        </a:cubicBezTo>
                        <a:cubicBezTo>
                          <a:pt x="15288" y="11132"/>
                          <a:pt x="14884" y="11156"/>
                          <a:pt x="14443" y="11168"/>
                        </a:cubicBezTo>
                        <a:lnTo>
                          <a:pt x="14443" y="7179"/>
                        </a:lnTo>
                        <a:cubicBezTo>
                          <a:pt x="15336" y="7143"/>
                          <a:pt x="16241" y="7084"/>
                          <a:pt x="17134" y="7012"/>
                        </a:cubicBezTo>
                        <a:close/>
                        <a:moveTo>
                          <a:pt x="11228" y="7191"/>
                        </a:moveTo>
                        <a:lnTo>
                          <a:pt x="11228" y="7191"/>
                        </a:lnTo>
                        <a:cubicBezTo>
                          <a:pt x="11716" y="7203"/>
                          <a:pt x="12217" y="7215"/>
                          <a:pt x="12717" y="7215"/>
                        </a:cubicBezTo>
                        <a:cubicBezTo>
                          <a:pt x="12693" y="7227"/>
                          <a:pt x="12669" y="7262"/>
                          <a:pt x="12669" y="7298"/>
                        </a:cubicBezTo>
                        <a:cubicBezTo>
                          <a:pt x="12633" y="8596"/>
                          <a:pt x="12633" y="9894"/>
                          <a:pt x="12693" y="11191"/>
                        </a:cubicBezTo>
                        <a:cubicBezTo>
                          <a:pt x="12336" y="11191"/>
                          <a:pt x="11978" y="11191"/>
                          <a:pt x="11621" y="11180"/>
                        </a:cubicBezTo>
                        <a:cubicBezTo>
                          <a:pt x="11550" y="9846"/>
                          <a:pt x="11431" y="8513"/>
                          <a:pt x="11228" y="7191"/>
                        </a:cubicBezTo>
                        <a:close/>
                        <a:moveTo>
                          <a:pt x="14288" y="7179"/>
                        </a:moveTo>
                        <a:lnTo>
                          <a:pt x="14288" y="11180"/>
                        </a:lnTo>
                        <a:cubicBezTo>
                          <a:pt x="13848" y="11180"/>
                          <a:pt x="13395" y="11191"/>
                          <a:pt x="12955" y="11191"/>
                        </a:cubicBezTo>
                        <a:cubicBezTo>
                          <a:pt x="12907" y="9894"/>
                          <a:pt x="12895" y="8596"/>
                          <a:pt x="12931" y="7298"/>
                        </a:cubicBezTo>
                        <a:cubicBezTo>
                          <a:pt x="12931" y="7251"/>
                          <a:pt x="12919" y="7227"/>
                          <a:pt x="12895" y="7203"/>
                        </a:cubicBezTo>
                        <a:cubicBezTo>
                          <a:pt x="13348" y="7203"/>
                          <a:pt x="13848" y="7191"/>
                          <a:pt x="14288" y="7179"/>
                        </a:cubicBezTo>
                        <a:close/>
                        <a:moveTo>
                          <a:pt x="7883" y="6965"/>
                        </a:moveTo>
                        <a:cubicBezTo>
                          <a:pt x="8395" y="7024"/>
                          <a:pt x="8895" y="7060"/>
                          <a:pt x="9407" y="7096"/>
                        </a:cubicBezTo>
                        <a:cubicBezTo>
                          <a:pt x="9347" y="8394"/>
                          <a:pt x="9383" y="9691"/>
                          <a:pt x="9490" y="10977"/>
                        </a:cubicBezTo>
                        <a:cubicBezTo>
                          <a:pt x="9496" y="11055"/>
                          <a:pt x="9558" y="11093"/>
                          <a:pt x="9618" y="11093"/>
                        </a:cubicBezTo>
                        <a:cubicBezTo>
                          <a:pt x="9678" y="11093"/>
                          <a:pt x="9734" y="11055"/>
                          <a:pt x="9728" y="10977"/>
                        </a:cubicBezTo>
                        <a:cubicBezTo>
                          <a:pt x="9621" y="9691"/>
                          <a:pt x="9585" y="8405"/>
                          <a:pt x="9645" y="7108"/>
                        </a:cubicBezTo>
                        <a:lnTo>
                          <a:pt x="9645" y="7108"/>
                        </a:lnTo>
                        <a:cubicBezTo>
                          <a:pt x="9895" y="7131"/>
                          <a:pt x="10145" y="7143"/>
                          <a:pt x="10383" y="7155"/>
                        </a:cubicBezTo>
                        <a:cubicBezTo>
                          <a:pt x="10585" y="7167"/>
                          <a:pt x="10788" y="7191"/>
                          <a:pt x="10990" y="7203"/>
                        </a:cubicBezTo>
                        <a:cubicBezTo>
                          <a:pt x="11193" y="8525"/>
                          <a:pt x="11324" y="9882"/>
                          <a:pt x="11383" y="11215"/>
                        </a:cubicBezTo>
                        <a:lnTo>
                          <a:pt x="11371" y="11215"/>
                        </a:lnTo>
                        <a:cubicBezTo>
                          <a:pt x="10323" y="11215"/>
                          <a:pt x="9264" y="11156"/>
                          <a:pt x="8216" y="11072"/>
                        </a:cubicBezTo>
                        <a:cubicBezTo>
                          <a:pt x="8109" y="9715"/>
                          <a:pt x="8002" y="8346"/>
                          <a:pt x="7883" y="6989"/>
                        </a:cubicBezTo>
                        <a:cubicBezTo>
                          <a:pt x="7883" y="6989"/>
                          <a:pt x="7883" y="6977"/>
                          <a:pt x="7883" y="6965"/>
                        </a:cubicBezTo>
                        <a:close/>
                        <a:moveTo>
                          <a:pt x="22468" y="9667"/>
                        </a:moveTo>
                        <a:lnTo>
                          <a:pt x="22468" y="9667"/>
                        </a:lnTo>
                        <a:cubicBezTo>
                          <a:pt x="24254" y="11037"/>
                          <a:pt x="21230" y="11930"/>
                          <a:pt x="20706" y="12049"/>
                        </a:cubicBezTo>
                        <a:cubicBezTo>
                          <a:pt x="20110" y="12180"/>
                          <a:pt x="19467" y="12215"/>
                          <a:pt x="18860" y="12251"/>
                        </a:cubicBezTo>
                        <a:cubicBezTo>
                          <a:pt x="17848" y="12311"/>
                          <a:pt x="16824" y="12334"/>
                          <a:pt x="15812" y="12346"/>
                        </a:cubicBezTo>
                        <a:cubicBezTo>
                          <a:pt x="15644" y="12349"/>
                          <a:pt x="15476" y="12350"/>
                          <a:pt x="15309" y="12350"/>
                        </a:cubicBezTo>
                        <a:cubicBezTo>
                          <a:pt x="13681" y="12350"/>
                          <a:pt x="12066" y="12238"/>
                          <a:pt x="10490" y="11882"/>
                        </a:cubicBezTo>
                        <a:lnTo>
                          <a:pt x="10490" y="11882"/>
                        </a:lnTo>
                        <a:cubicBezTo>
                          <a:pt x="10871" y="11894"/>
                          <a:pt x="11264" y="11894"/>
                          <a:pt x="11657" y="11894"/>
                        </a:cubicBezTo>
                        <a:cubicBezTo>
                          <a:pt x="11773" y="11893"/>
                          <a:pt x="11890" y="11893"/>
                          <a:pt x="12007" y="11893"/>
                        </a:cubicBezTo>
                        <a:cubicBezTo>
                          <a:pt x="12471" y="11893"/>
                          <a:pt x="12947" y="11896"/>
                          <a:pt x="13430" y="11896"/>
                        </a:cubicBezTo>
                        <a:cubicBezTo>
                          <a:pt x="15885" y="11896"/>
                          <a:pt x="18531" y="11820"/>
                          <a:pt x="20718" y="10894"/>
                        </a:cubicBezTo>
                        <a:cubicBezTo>
                          <a:pt x="21384" y="10620"/>
                          <a:pt x="22075" y="10263"/>
                          <a:pt x="22468" y="9667"/>
                        </a:cubicBezTo>
                        <a:close/>
                        <a:moveTo>
                          <a:pt x="22777" y="8906"/>
                        </a:moveTo>
                        <a:cubicBezTo>
                          <a:pt x="23873" y="9287"/>
                          <a:pt x="25302" y="9953"/>
                          <a:pt x="25302" y="11156"/>
                        </a:cubicBezTo>
                        <a:cubicBezTo>
                          <a:pt x="25290" y="11180"/>
                          <a:pt x="25290" y="11203"/>
                          <a:pt x="25278" y="11227"/>
                        </a:cubicBezTo>
                        <a:cubicBezTo>
                          <a:pt x="24861" y="13382"/>
                          <a:pt x="21301" y="13180"/>
                          <a:pt x="19587" y="13299"/>
                        </a:cubicBezTo>
                        <a:cubicBezTo>
                          <a:pt x="18274" y="13390"/>
                          <a:pt x="16947" y="13446"/>
                          <a:pt x="15623" y="13446"/>
                        </a:cubicBezTo>
                        <a:cubicBezTo>
                          <a:pt x="15217" y="13446"/>
                          <a:pt x="14812" y="13441"/>
                          <a:pt x="14407" y="13430"/>
                        </a:cubicBezTo>
                        <a:cubicBezTo>
                          <a:pt x="12621" y="13370"/>
                          <a:pt x="10835" y="13204"/>
                          <a:pt x="9085" y="12882"/>
                        </a:cubicBezTo>
                        <a:cubicBezTo>
                          <a:pt x="7966" y="12668"/>
                          <a:pt x="5073" y="12358"/>
                          <a:pt x="4239" y="11180"/>
                        </a:cubicBezTo>
                        <a:lnTo>
                          <a:pt x="4239" y="11180"/>
                        </a:lnTo>
                        <a:cubicBezTo>
                          <a:pt x="5918" y="11572"/>
                          <a:pt x="7656" y="11763"/>
                          <a:pt x="9383" y="11846"/>
                        </a:cubicBezTo>
                        <a:cubicBezTo>
                          <a:pt x="11398" y="12440"/>
                          <a:pt x="13615" y="12690"/>
                          <a:pt x="15809" y="12690"/>
                        </a:cubicBezTo>
                        <a:cubicBezTo>
                          <a:pt x="17309" y="12690"/>
                          <a:pt x="18799" y="12573"/>
                          <a:pt x="20206" y="12370"/>
                        </a:cubicBezTo>
                        <a:cubicBezTo>
                          <a:pt x="21087" y="12239"/>
                          <a:pt x="22408" y="12013"/>
                          <a:pt x="22896" y="11120"/>
                        </a:cubicBezTo>
                        <a:cubicBezTo>
                          <a:pt x="23230" y="10501"/>
                          <a:pt x="23087" y="9894"/>
                          <a:pt x="22587" y="9477"/>
                        </a:cubicBezTo>
                        <a:cubicBezTo>
                          <a:pt x="22646" y="9370"/>
                          <a:pt x="22694" y="9251"/>
                          <a:pt x="22730" y="9120"/>
                        </a:cubicBezTo>
                        <a:cubicBezTo>
                          <a:pt x="22754" y="9048"/>
                          <a:pt x="22765" y="8977"/>
                          <a:pt x="22777" y="8906"/>
                        </a:cubicBezTo>
                        <a:close/>
                        <a:moveTo>
                          <a:pt x="4061" y="12061"/>
                        </a:moveTo>
                        <a:cubicBezTo>
                          <a:pt x="4311" y="12263"/>
                          <a:pt x="4620" y="12430"/>
                          <a:pt x="4942" y="12561"/>
                        </a:cubicBezTo>
                        <a:cubicBezTo>
                          <a:pt x="4978" y="13918"/>
                          <a:pt x="5025" y="15275"/>
                          <a:pt x="5061" y="16645"/>
                        </a:cubicBezTo>
                        <a:cubicBezTo>
                          <a:pt x="3977" y="16002"/>
                          <a:pt x="4120" y="15644"/>
                          <a:pt x="4108" y="14632"/>
                        </a:cubicBezTo>
                        <a:cubicBezTo>
                          <a:pt x="4085" y="13775"/>
                          <a:pt x="4073" y="12918"/>
                          <a:pt x="4061" y="12061"/>
                        </a:cubicBezTo>
                        <a:close/>
                        <a:moveTo>
                          <a:pt x="5180" y="12644"/>
                        </a:moveTo>
                        <a:cubicBezTo>
                          <a:pt x="5525" y="12775"/>
                          <a:pt x="5882" y="12870"/>
                          <a:pt x="6240" y="12954"/>
                        </a:cubicBezTo>
                        <a:cubicBezTo>
                          <a:pt x="6335" y="14335"/>
                          <a:pt x="6371" y="15728"/>
                          <a:pt x="6347" y="17109"/>
                        </a:cubicBezTo>
                        <a:cubicBezTo>
                          <a:pt x="5978" y="17014"/>
                          <a:pt x="5585" y="16906"/>
                          <a:pt x="5263" y="16752"/>
                        </a:cubicBezTo>
                        <a:cubicBezTo>
                          <a:pt x="5287" y="16728"/>
                          <a:pt x="5299" y="16704"/>
                          <a:pt x="5299" y="16668"/>
                        </a:cubicBezTo>
                        <a:cubicBezTo>
                          <a:pt x="5263" y="15323"/>
                          <a:pt x="5216" y="13989"/>
                          <a:pt x="5180" y="12644"/>
                        </a:cubicBezTo>
                        <a:close/>
                        <a:moveTo>
                          <a:pt x="25278" y="12715"/>
                        </a:moveTo>
                        <a:lnTo>
                          <a:pt x="25278" y="12715"/>
                        </a:lnTo>
                        <a:cubicBezTo>
                          <a:pt x="25290" y="13549"/>
                          <a:pt x="25313" y="14382"/>
                          <a:pt x="25266" y="15204"/>
                        </a:cubicBezTo>
                        <a:cubicBezTo>
                          <a:pt x="25230" y="15668"/>
                          <a:pt x="25075" y="16037"/>
                          <a:pt x="24837" y="16335"/>
                        </a:cubicBezTo>
                        <a:cubicBezTo>
                          <a:pt x="24766" y="15323"/>
                          <a:pt x="24754" y="14311"/>
                          <a:pt x="24790" y="13299"/>
                        </a:cubicBezTo>
                        <a:cubicBezTo>
                          <a:pt x="24795" y="13222"/>
                          <a:pt x="24739" y="13183"/>
                          <a:pt x="24679" y="13183"/>
                        </a:cubicBezTo>
                        <a:cubicBezTo>
                          <a:pt x="24620" y="13183"/>
                          <a:pt x="24557" y="13222"/>
                          <a:pt x="24551" y="13299"/>
                        </a:cubicBezTo>
                        <a:cubicBezTo>
                          <a:pt x="24516" y="14394"/>
                          <a:pt x="24540" y="15478"/>
                          <a:pt x="24623" y="16573"/>
                        </a:cubicBezTo>
                        <a:cubicBezTo>
                          <a:pt x="24313" y="16871"/>
                          <a:pt x="23908" y="17085"/>
                          <a:pt x="23480" y="17252"/>
                        </a:cubicBezTo>
                        <a:cubicBezTo>
                          <a:pt x="23432" y="16073"/>
                          <a:pt x="23349" y="14894"/>
                          <a:pt x="23218" y="13716"/>
                        </a:cubicBezTo>
                        <a:cubicBezTo>
                          <a:pt x="23218" y="13680"/>
                          <a:pt x="23194" y="13656"/>
                          <a:pt x="23170" y="13632"/>
                        </a:cubicBezTo>
                        <a:cubicBezTo>
                          <a:pt x="23968" y="13489"/>
                          <a:pt x="24742" y="13239"/>
                          <a:pt x="25278" y="12715"/>
                        </a:cubicBezTo>
                        <a:close/>
                        <a:moveTo>
                          <a:pt x="22980" y="13668"/>
                        </a:moveTo>
                        <a:cubicBezTo>
                          <a:pt x="22980" y="13680"/>
                          <a:pt x="22980" y="13692"/>
                          <a:pt x="22980" y="13716"/>
                        </a:cubicBezTo>
                        <a:cubicBezTo>
                          <a:pt x="23123" y="14918"/>
                          <a:pt x="23206" y="16121"/>
                          <a:pt x="23242" y="17335"/>
                        </a:cubicBezTo>
                        <a:cubicBezTo>
                          <a:pt x="22873" y="17466"/>
                          <a:pt x="22480" y="17561"/>
                          <a:pt x="22111" y="17645"/>
                        </a:cubicBezTo>
                        <a:cubicBezTo>
                          <a:pt x="22039" y="17657"/>
                          <a:pt x="21956" y="17668"/>
                          <a:pt x="21884" y="17680"/>
                        </a:cubicBezTo>
                        <a:cubicBezTo>
                          <a:pt x="21932" y="16430"/>
                          <a:pt x="21896" y="15180"/>
                          <a:pt x="21777" y="13918"/>
                        </a:cubicBezTo>
                        <a:cubicBezTo>
                          <a:pt x="21765" y="13870"/>
                          <a:pt x="21742" y="13847"/>
                          <a:pt x="21706" y="13823"/>
                        </a:cubicBezTo>
                        <a:cubicBezTo>
                          <a:pt x="21956" y="13799"/>
                          <a:pt x="22206" y="13775"/>
                          <a:pt x="22456" y="13739"/>
                        </a:cubicBezTo>
                        <a:cubicBezTo>
                          <a:pt x="22635" y="13716"/>
                          <a:pt x="22813" y="13692"/>
                          <a:pt x="22980" y="13668"/>
                        </a:cubicBezTo>
                        <a:close/>
                        <a:moveTo>
                          <a:pt x="6478" y="13013"/>
                        </a:moveTo>
                        <a:cubicBezTo>
                          <a:pt x="6633" y="13049"/>
                          <a:pt x="6787" y="13096"/>
                          <a:pt x="6942" y="13132"/>
                        </a:cubicBezTo>
                        <a:cubicBezTo>
                          <a:pt x="7823" y="13358"/>
                          <a:pt x="8752" y="13549"/>
                          <a:pt x="9645" y="13692"/>
                        </a:cubicBezTo>
                        <a:cubicBezTo>
                          <a:pt x="9645" y="13704"/>
                          <a:pt x="9681" y="13704"/>
                          <a:pt x="9681" y="13716"/>
                        </a:cubicBezTo>
                        <a:lnTo>
                          <a:pt x="9681" y="17799"/>
                        </a:lnTo>
                        <a:cubicBezTo>
                          <a:pt x="9085" y="17728"/>
                          <a:pt x="8645" y="17645"/>
                          <a:pt x="8157" y="17538"/>
                        </a:cubicBezTo>
                        <a:cubicBezTo>
                          <a:pt x="8037" y="16192"/>
                          <a:pt x="8002" y="14859"/>
                          <a:pt x="8085" y="13501"/>
                        </a:cubicBezTo>
                        <a:cubicBezTo>
                          <a:pt x="8091" y="13430"/>
                          <a:pt x="8029" y="13394"/>
                          <a:pt x="7965" y="13394"/>
                        </a:cubicBezTo>
                        <a:cubicBezTo>
                          <a:pt x="7901" y="13394"/>
                          <a:pt x="7835" y="13430"/>
                          <a:pt x="7835" y="13501"/>
                        </a:cubicBezTo>
                        <a:cubicBezTo>
                          <a:pt x="7740" y="14835"/>
                          <a:pt x="7764" y="16156"/>
                          <a:pt x="7883" y="17490"/>
                        </a:cubicBezTo>
                        <a:cubicBezTo>
                          <a:pt x="7514" y="17407"/>
                          <a:pt x="7156" y="17323"/>
                          <a:pt x="6787" y="17216"/>
                        </a:cubicBezTo>
                        <a:cubicBezTo>
                          <a:pt x="6728" y="17204"/>
                          <a:pt x="6656" y="17192"/>
                          <a:pt x="6585" y="17168"/>
                        </a:cubicBezTo>
                        <a:cubicBezTo>
                          <a:pt x="6609" y="15787"/>
                          <a:pt x="6573" y="14394"/>
                          <a:pt x="6478" y="13013"/>
                        </a:cubicBezTo>
                        <a:close/>
                        <a:moveTo>
                          <a:pt x="21563" y="13847"/>
                        </a:moveTo>
                        <a:lnTo>
                          <a:pt x="21563" y="13847"/>
                        </a:lnTo>
                        <a:cubicBezTo>
                          <a:pt x="21539" y="13858"/>
                          <a:pt x="21539" y="13894"/>
                          <a:pt x="21539" y="13918"/>
                        </a:cubicBezTo>
                        <a:cubicBezTo>
                          <a:pt x="21658" y="15192"/>
                          <a:pt x="21694" y="16454"/>
                          <a:pt x="21646" y="17728"/>
                        </a:cubicBezTo>
                        <a:cubicBezTo>
                          <a:pt x="21277" y="17799"/>
                          <a:pt x="20896" y="17859"/>
                          <a:pt x="20515" y="17907"/>
                        </a:cubicBezTo>
                        <a:cubicBezTo>
                          <a:pt x="20527" y="16585"/>
                          <a:pt x="20539" y="15263"/>
                          <a:pt x="20539" y="13942"/>
                        </a:cubicBezTo>
                        <a:cubicBezTo>
                          <a:pt x="20884" y="13918"/>
                          <a:pt x="21218" y="13882"/>
                          <a:pt x="21563" y="13847"/>
                        </a:cubicBezTo>
                        <a:close/>
                        <a:moveTo>
                          <a:pt x="9823" y="13728"/>
                        </a:moveTo>
                        <a:cubicBezTo>
                          <a:pt x="10121" y="13775"/>
                          <a:pt x="10478" y="13823"/>
                          <a:pt x="10812" y="13858"/>
                        </a:cubicBezTo>
                        <a:cubicBezTo>
                          <a:pt x="10800" y="13882"/>
                          <a:pt x="10788" y="13894"/>
                          <a:pt x="10800" y="13918"/>
                        </a:cubicBezTo>
                        <a:cubicBezTo>
                          <a:pt x="10907" y="15275"/>
                          <a:pt x="11014" y="16621"/>
                          <a:pt x="11133" y="17978"/>
                        </a:cubicBezTo>
                        <a:cubicBezTo>
                          <a:pt x="10693" y="17942"/>
                          <a:pt x="10276" y="17895"/>
                          <a:pt x="9823" y="17835"/>
                        </a:cubicBezTo>
                        <a:lnTo>
                          <a:pt x="9823" y="13728"/>
                        </a:lnTo>
                        <a:close/>
                        <a:moveTo>
                          <a:pt x="11026" y="13882"/>
                        </a:moveTo>
                        <a:lnTo>
                          <a:pt x="11026" y="13882"/>
                        </a:lnTo>
                        <a:cubicBezTo>
                          <a:pt x="11538" y="13954"/>
                          <a:pt x="12050" y="14001"/>
                          <a:pt x="12562" y="14037"/>
                        </a:cubicBezTo>
                        <a:cubicBezTo>
                          <a:pt x="12514" y="15335"/>
                          <a:pt x="12538" y="16633"/>
                          <a:pt x="12645" y="17930"/>
                        </a:cubicBezTo>
                        <a:cubicBezTo>
                          <a:pt x="12657" y="18002"/>
                          <a:pt x="12720" y="18038"/>
                          <a:pt x="12778" y="18038"/>
                        </a:cubicBezTo>
                        <a:cubicBezTo>
                          <a:pt x="12836" y="18038"/>
                          <a:pt x="12889" y="18002"/>
                          <a:pt x="12883" y="17930"/>
                        </a:cubicBezTo>
                        <a:cubicBezTo>
                          <a:pt x="12776" y="16633"/>
                          <a:pt x="12740" y="15347"/>
                          <a:pt x="12800" y="14049"/>
                        </a:cubicBezTo>
                        <a:lnTo>
                          <a:pt x="12800" y="14049"/>
                        </a:lnTo>
                        <a:cubicBezTo>
                          <a:pt x="13252" y="14085"/>
                          <a:pt x="13693" y="14085"/>
                          <a:pt x="14145" y="14097"/>
                        </a:cubicBezTo>
                        <a:cubicBezTo>
                          <a:pt x="14348" y="15430"/>
                          <a:pt x="14479" y="16728"/>
                          <a:pt x="14538" y="18061"/>
                        </a:cubicBezTo>
                        <a:lnTo>
                          <a:pt x="14526" y="18061"/>
                        </a:lnTo>
                        <a:cubicBezTo>
                          <a:pt x="13479" y="18061"/>
                          <a:pt x="12419" y="18049"/>
                          <a:pt x="11371" y="17966"/>
                        </a:cubicBezTo>
                        <a:cubicBezTo>
                          <a:pt x="11264" y="16609"/>
                          <a:pt x="11157" y="15287"/>
                          <a:pt x="11038" y="13918"/>
                        </a:cubicBezTo>
                        <a:cubicBezTo>
                          <a:pt x="11038" y="13906"/>
                          <a:pt x="11038" y="13894"/>
                          <a:pt x="11026" y="13882"/>
                        </a:cubicBezTo>
                        <a:close/>
                        <a:moveTo>
                          <a:pt x="20277" y="13966"/>
                        </a:moveTo>
                        <a:cubicBezTo>
                          <a:pt x="20265" y="15287"/>
                          <a:pt x="20277" y="16621"/>
                          <a:pt x="20265" y="17942"/>
                        </a:cubicBezTo>
                        <a:cubicBezTo>
                          <a:pt x="19884" y="17990"/>
                          <a:pt x="19503" y="18014"/>
                          <a:pt x="19110" y="18049"/>
                        </a:cubicBezTo>
                        <a:cubicBezTo>
                          <a:pt x="19075" y="16776"/>
                          <a:pt x="19039" y="15513"/>
                          <a:pt x="19003" y="14239"/>
                        </a:cubicBezTo>
                        <a:cubicBezTo>
                          <a:pt x="18997" y="14162"/>
                          <a:pt x="18932" y="14123"/>
                          <a:pt x="18869" y="14123"/>
                        </a:cubicBezTo>
                        <a:cubicBezTo>
                          <a:pt x="18807" y="14123"/>
                          <a:pt x="18747" y="14162"/>
                          <a:pt x="18753" y="14239"/>
                        </a:cubicBezTo>
                        <a:cubicBezTo>
                          <a:pt x="18789" y="15513"/>
                          <a:pt x="18813" y="16787"/>
                          <a:pt x="18848" y="18061"/>
                        </a:cubicBezTo>
                        <a:cubicBezTo>
                          <a:pt x="18432" y="18085"/>
                          <a:pt x="18015" y="18097"/>
                          <a:pt x="17562" y="18109"/>
                        </a:cubicBezTo>
                        <a:lnTo>
                          <a:pt x="17562" y="14132"/>
                        </a:lnTo>
                        <a:cubicBezTo>
                          <a:pt x="18455" y="14097"/>
                          <a:pt x="19384" y="14037"/>
                          <a:pt x="20277" y="13966"/>
                        </a:cubicBezTo>
                        <a:close/>
                        <a:moveTo>
                          <a:pt x="14407" y="14132"/>
                        </a:moveTo>
                        <a:cubicBezTo>
                          <a:pt x="14895" y="14156"/>
                          <a:pt x="15384" y="14156"/>
                          <a:pt x="15872" y="14156"/>
                        </a:cubicBezTo>
                        <a:cubicBezTo>
                          <a:pt x="15848" y="14180"/>
                          <a:pt x="15824" y="14204"/>
                          <a:pt x="15824" y="14239"/>
                        </a:cubicBezTo>
                        <a:cubicBezTo>
                          <a:pt x="15788" y="15537"/>
                          <a:pt x="15800" y="16835"/>
                          <a:pt x="15848" y="18133"/>
                        </a:cubicBezTo>
                        <a:lnTo>
                          <a:pt x="14776" y="18133"/>
                        </a:lnTo>
                        <a:cubicBezTo>
                          <a:pt x="14717" y="16787"/>
                          <a:pt x="14586" y="15466"/>
                          <a:pt x="14383" y="14132"/>
                        </a:cubicBezTo>
                        <a:close/>
                        <a:moveTo>
                          <a:pt x="17420" y="14132"/>
                        </a:moveTo>
                        <a:lnTo>
                          <a:pt x="17420" y="18121"/>
                        </a:lnTo>
                        <a:cubicBezTo>
                          <a:pt x="16967" y="18133"/>
                          <a:pt x="16539" y="18133"/>
                          <a:pt x="16098" y="18133"/>
                        </a:cubicBezTo>
                        <a:cubicBezTo>
                          <a:pt x="16038" y="16835"/>
                          <a:pt x="16027" y="15537"/>
                          <a:pt x="16074" y="14239"/>
                        </a:cubicBezTo>
                        <a:cubicBezTo>
                          <a:pt x="16074" y="14204"/>
                          <a:pt x="16062" y="14180"/>
                          <a:pt x="16038" y="14156"/>
                        </a:cubicBezTo>
                        <a:cubicBezTo>
                          <a:pt x="16491" y="14156"/>
                          <a:pt x="16967" y="14144"/>
                          <a:pt x="17420" y="14132"/>
                        </a:cubicBezTo>
                        <a:close/>
                        <a:moveTo>
                          <a:pt x="25361" y="16942"/>
                        </a:moveTo>
                        <a:lnTo>
                          <a:pt x="25361" y="16942"/>
                        </a:lnTo>
                        <a:cubicBezTo>
                          <a:pt x="25349" y="17204"/>
                          <a:pt x="25349" y="17454"/>
                          <a:pt x="25337" y="17716"/>
                        </a:cubicBezTo>
                        <a:cubicBezTo>
                          <a:pt x="25313" y="17752"/>
                          <a:pt x="25290" y="17799"/>
                          <a:pt x="25278" y="17859"/>
                        </a:cubicBezTo>
                        <a:cubicBezTo>
                          <a:pt x="24861" y="20014"/>
                          <a:pt x="21301" y="19800"/>
                          <a:pt x="19587" y="19931"/>
                        </a:cubicBezTo>
                        <a:cubicBezTo>
                          <a:pt x="18274" y="20022"/>
                          <a:pt x="16947" y="20078"/>
                          <a:pt x="15623" y="20078"/>
                        </a:cubicBezTo>
                        <a:cubicBezTo>
                          <a:pt x="15217" y="20078"/>
                          <a:pt x="14812" y="20073"/>
                          <a:pt x="14407" y="20062"/>
                        </a:cubicBezTo>
                        <a:cubicBezTo>
                          <a:pt x="12621" y="20002"/>
                          <a:pt x="10835" y="19835"/>
                          <a:pt x="9085" y="19502"/>
                        </a:cubicBezTo>
                        <a:cubicBezTo>
                          <a:pt x="7585" y="19228"/>
                          <a:pt x="4454" y="18907"/>
                          <a:pt x="4037" y="17109"/>
                        </a:cubicBezTo>
                        <a:cubicBezTo>
                          <a:pt x="4037" y="17049"/>
                          <a:pt x="4037" y="17002"/>
                          <a:pt x="4037" y="16954"/>
                        </a:cubicBezTo>
                        <a:cubicBezTo>
                          <a:pt x="4227" y="17085"/>
                          <a:pt x="4454" y="17180"/>
                          <a:pt x="4728" y="17299"/>
                        </a:cubicBezTo>
                        <a:cubicBezTo>
                          <a:pt x="7833" y="18537"/>
                          <a:pt x="11292" y="18836"/>
                          <a:pt x="14613" y="18836"/>
                        </a:cubicBezTo>
                        <a:cubicBezTo>
                          <a:pt x="14680" y="18836"/>
                          <a:pt x="14746" y="18836"/>
                          <a:pt x="14812" y="18835"/>
                        </a:cubicBezTo>
                        <a:cubicBezTo>
                          <a:pt x="15431" y="18835"/>
                          <a:pt x="16074" y="18842"/>
                          <a:pt x="16729" y="18842"/>
                        </a:cubicBezTo>
                        <a:cubicBezTo>
                          <a:pt x="19147" y="18842"/>
                          <a:pt x="21727" y="18746"/>
                          <a:pt x="23873" y="17847"/>
                        </a:cubicBezTo>
                        <a:cubicBezTo>
                          <a:pt x="24409" y="17621"/>
                          <a:pt x="24956" y="17347"/>
                          <a:pt x="25361" y="16942"/>
                        </a:cubicBezTo>
                        <a:close/>
                        <a:moveTo>
                          <a:pt x="4073" y="18526"/>
                        </a:moveTo>
                        <a:lnTo>
                          <a:pt x="4073" y="18526"/>
                        </a:lnTo>
                        <a:cubicBezTo>
                          <a:pt x="4323" y="18752"/>
                          <a:pt x="4608" y="18942"/>
                          <a:pt x="4930" y="19097"/>
                        </a:cubicBezTo>
                        <a:cubicBezTo>
                          <a:pt x="4978" y="20478"/>
                          <a:pt x="5013" y="21859"/>
                          <a:pt x="5061" y="23229"/>
                        </a:cubicBezTo>
                        <a:cubicBezTo>
                          <a:pt x="4597" y="22967"/>
                          <a:pt x="4239" y="22586"/>
                          <a:pt x="4120" y="21955"/>
                        </a:cubicBezTo>
                        <a:cubicBezTo>
                          <a:pt x="4001" y="21371"/>
                          <a:pt x="4096" y="20657"/>
                          <a:pt x="4085" y="20062"/>
                        </a:cubicBezTo>
                        <a:cubicBezTo>
                          <a:pt x="4085" y="19550"/>
                          <a:pt x="4073" y="19038"/>
                          <a:pt x="4073" y="18526"/>
                        </a:cubicBezTo>
                        <a:close/>
                        <a:moveTo>
                          <a:pt x="5180" y="19204"/>
                        </a:moveTo>
                        <a:lnTo>
                          <a:pt x="5180" y="19204"/>
                        </a:lnTo>
                        <a:cubicBezTo>
                          <a:pt x="5513" y="19347"/>
                          <a:pt x="5882" y="19466"/>
                          <a:pt x="6240" y="19573"/>
                        </a:cubicBezTo>
                        <a:cubicBezTo>
                          <a:pt x="6335" y="20955"/>
                          <a:pt x="6371" y="22336"/>
                          <a:pt x="6347" y="23717"/>
                        </a:cubicBezTo>
                        <a:cubicBezTo>
                          <a:pt x="6311" y="23717"/>
                          <a:pt x="6287" y="23705"/>
                          <a:pt x="6252" y="23693"/>
                        </a:cubicBezTo>
                        <a:cubicBezTo>
                          <a:pt x="5918" y="23598"/>
                          <a:pt x="5585" y="23491"/>
                          <a:pt x="5287" y="23348"/>
                        </a:cubicBezTo>
                        <a:cubicBezTo>
                          <a:pt x="5299" y="23336"/>
                          <a:pt x="5299" y="23312"/>
                          <a:pt x="5299" y="23288"/>
                        </a:cubicBezTo>
                        <a:cubicBezTo>
                          <a:pt x="5263" y="21931"/>
                          <a:pt x="5216" y="20562"/>
                          <a:pt x="5180" y="19204"/>
                        </a:cubicBezTo>
                        <a:close/>
                        <a:moveTo>
                          <a:pt x="25313" y="19312"/>
                        </a:moveTo>
                        <a:cubicBezTo>
                          <a:pt x="25313" y="19466"/>
                          <a:pt x="25302" y="19621"/>
                          <a:pt x="25302" y="19764"/>
                        </a:cubicBezTo>
                        <a:cubicBezTo>
                          <a:pt x="25278" y="20943"/>
                          <a:pt x="25444" y="22062"/>
                          <a:pt x="24837" y="22907"/>
                        </a:cubicBezTo>
                        <a:cubicBezTo>
                          <a:pt x="24766" y="21919"/>
                          <a:pt x="24754" y="20919"/>
                          <a:pt x="24790" y="19931"/>
                        </a:cubicBezTo>
                        <a:cubicBezTo>
                          <a:pt x="24795" y="19853"/>
                          <a:pt x="24739" y="19815"/>
                          <a:pt x="24679" y="19815"/>
                        </a:cubicBezTo>
                        <a:cubicBezTo>
                          <a:pt x="24620" y="19815"/>
                          <a:pt x="24557" y="19853"/>
                          <a:pt x="24551" y="19931"/>
                        </a:cubicBezTo>
                        <a:cubicBezTo>
                          <a:pt x="24516" y="21014"/>
                          <a:pt x="24540" y="22086"/>
                          <a:pt x="24611" y="23169"/>
                        </a:cubicBezTo>
                        <a:cubicBezTo>
                          <a:pt x="24444" y="23336"/>
                          <a:pt x="24242" y="23503"/>
                          <a:pt x="23980" y="23645"/>
                        </a:cubicBezTo>
                        <a:cubicBezTo>
                          <a:pt x="23825" y="23741"/>
                          <a:pt x="23647" y="23824"/>
                          <a:pt x="23480" y="23895"/>
                        </a:cubicBezTo>
                        <a:cubicBezTo>
                          <a:pt x="23432" y="22705"/>
                          <a:pt x="23349" y="21526"/>
                          <a:pt x="23218" y="20347"/>
                        </a:cubicBezTo>
                        <a:cubicBezTo>
                          <a:pt x="23218" y="20312"/>
                          <a:pt x="23194" y="20276"/>
                          <a:pt x="23170" y="20264"/>
                        </a:cubicBezTo>
                        <a:cubicBezTo>
                          <a:pt x="23992" y="20109"/>
                          <a:pt x="24778" y="19859"/>
                          <a:pt x="25313" y="19312"/>
                        </a:cubicBezTo>
                        <a:close/>
                        <a:moveTo>
                          <a:pt x="22980" y="20300"/>
                        </a:moveTo>
                        <a:cubicBezTo>
                          <a:pt x="22980" y="20312"/>
                          <a:pt x="22980" y="20324"/>
                          <a:pt x="22980" y="20347"/>
                        </a:cubicBezTo>
                        <a:cubicBezTo>
                          <a:pt x="23123" y="21550"/>
                          <a:pt x="23206" y="22764"/>
                          <a:pt x="23242" y="23991"/>
                        </a:cubicBezTo>
                        <a:cubicBezTo>
                          <a:pt x="22813" y="24157"/>
                          <a:pt x="22361" y="24300"/>
                          <a:pt x="21884" y="24407"/>
                        </a:cubicBezTo>
                        <a:cubicBezTo>
                          <a:pt x="21932" y="23122"/>
                          <a:pt x="21896" y="21836"/>
                          <a:pt x="21777" y="20550"/>
                        </a:cubicBezTo>
                        <a:cubicBezTo>
                          <a:pt x="21765" y="20502"/>
                          <a:pt x="21742" y="20478"/>
                          <a:pt x="21706" y="20455"/>
                        </a:cubicBezTo>
                        <a:cubicBezTo>
                          <a:pt x="21956" y="20431"/>
                          <a:pt x="22206" y="20395"/>
                          <a:pt x="22456" y="20371"/>
                        </a:cubicBezTo>
                        <a:cubicBezTo>
                          <a:pt x="22635" y="20347"/>
                          <a:pt x="22813" y="20324"/>
                          <a:pt x="22980" y="20300"/>
                        </a:cubicBezTo>
                        <a:close/>
                        <a:moveTo>
                          <a:pt x="6478" y="19633"/>
                        </a:moveTo>
                        <a:lnTo>
                          <a:pt x="6478" y="19633"/>
                        </a:lnTo>
                        <a:cubicBezTo>
                          <a:pt x="6633" y="19681"/>
                          <a:pt x="6787" y="19716"/>
                          <a:pt x="6942" y="19764"/>
                        </a:cubicBezTo>
                        <a:cubicBezTo>
                          <a:pt x="7823" y="19990"/>
                          <a:pt x="8752" y="20169"/>
                          <a:pt x="9645" y="20324"/>
                        </a:cubicBezTo>
                        <a:cubicBezTo>
                          <a:pt x="9645" y="20324"/>
                          <a:pt x="9681" y="20335"/>
                          <a:pt x="9681" y="20347"/>
                        </a:cubicBezTo>
                        <a:lnTo>
                          <a:pt x="9681" y="24431"/>
                        </a:lnTo>
                        <a:cubicBezTo>
                          <a:pt x="9085" y="24360"/>
                          <a:pt x="8645" y="24265"/>
                          <a:pt x="8157" y="24169"/>
                        </a:cubicBezTo>
                        <a:cubicBezTo>
                          <a:pt x="8037" y="22824"/>
                          <a:pt x="8002" y="21478"/>
                          <a:pt x="8085" y="20133"/>
                        </a:cubicBezTo>
                        <a:cubicBezTo>
                          <a:pt x="8091" y="20057"/>
                          <a:pt x="8034" y="20021"/>
                          <a:pt x="7973" y="20021"/>
                        </a:cubicBezTo>
                        <a:cubicBezTo>
                          <a:pt x="7909" y="20021"/>
                          <a:pt x="7841" y="20060"/>
                          <a:pt x="7835" y="20133"/>
                        </a:cubicBezTo>
                        <a:cubicBezTo>
                          <a:pt x="7752" y="21467"/>
                          <a:pt x="7764" y="22788"/>
                          <a:pt x="7883" y="24110"/>
                        </a:cubicBezTo>
                        <a:cubicBezTo>
                          <a:pt x="7454" y="24015"/>
                          <a:pt x="7014" y="23907"/>
                          <a:pt x="6585" y="23788"/>
                        </a:cubicBezTo>
                        <a:cubicBezTo>
                          <a:pt x="6609" y="22407"/>
                          <a:pt x="6573" y="21014"/>
                          <a:pt x="6478" y="19633"/>
                        </a:cubicBezTo>
                        <a:close/>
                        <a:moveTo>
                          <a:pt x="9823" y="20359"/>
                        </a:moveTo>
                        <a:cubicBezTo>
                          <a:pt x="10121" y="20407"/>
                          <a:pt x="10478" y="20455"/>
                          <a:pt x="10812" y="20490"/>
                        </a:cubicBezTo>
                        <a:cubicBezTo>
                          <a:pt x="10800" y="20514"/>
                          <a:pt x="10800" y="20526"/>
                          <a:pt x="10800" y="20550"/>
                        </a:cubicBezTo>
                        <a:cubicBezTo>
                          <a:pt x="10907" y="21907"/>
                          <a:pt x="11014" y="23253"/>
                          <a:pt x="11121" y="24610"/>
                        </a:cubicBezTo>
                        <a:cubicBezTo>
                          <a:pt x="10693" y="24562"/>
                          <a:pt x="10276" y="24515"/>
                          <a:pt x="9823" y="24455"/>
                        </a:cubicBezTo>
                        <a:lnTo>
                          <a:pt x="9823" y="20359"/>
                        </a:lnTo>
                        <a:close/>
                        <a:moveTo>
                          <a:pt x="21563" y="20478"/>
                        </a:moveTo>
                        <a:lnTo>
                          <a:pt x="21563" y="20478"/>
                        </a:lnTo>
                        <a:cubicBezTo>
                          <a:pt x="21539" y="20490"/>
                          <a:pt x="21527" y="20514"/>
                          <a:pt x="21539" y="20550"/>
                        </a:cubicBezTo>
                        <a:cubicBezTo>
                          <a:pt x="21658" y="21848"/>
                          <a:pt x="21694" y="23145"/>
                          <a:pt x="21646" y="24455"/>
                        </a:cubicBezTo>
                        <a:cubicBezTo>
                          <a:pt x="21277" y="24526"/>
                          <a:pt x="20896" y="24586"/>
                          <a:pt x="20515" y="24622"/>
                        </a:cubicBezTo>
                        <a:cubicBezTo>
                          <a:pt x="20527" y="23276"/>
                          <a:pt x="20539" y="21931"/>
                          <a:pt x="20539" y="20574"/>
                        </a:cubicBezTo>
                        <a:cubicBezTo>
                          <a:pt x="20884" y="20550"/>
                          <a:pt x="21218" y="20514"/>
                          <a:pt x="21563" y="20478"/>
                        </a:cubicBezTo>
                        <a:close/>
                        <a:moveTo>
                          <a:pt x="11026" y="20514"/>
                        </a:moveTo>
                        <a:cubicBezTo>
                          <a:pt x="11538" y="20574"/>
                          <a:pt x="12050" y="20633"/>
                          <a:pt x="12562" y="20669"/>
                        </a:cubicBezTo>
                        <a:cubicBezTo>
                          <a:pt x="12514" y="21967"/>
                          <a:pt x="12538" y="23264"/>
                          <a:pt x="12645" y="24550"/>
                        </a:cubicBezTo>
                        <a:cubicBezTo>
                          <a:pt x="12657" y="24628"/>
                          <a:pt x="12720" y="24666"/>
                          <a:pt x="12778" y="24666"/>
                        </a:cubicBezTo>
                        <a:cubicBezTo>
                          <a:pt x="12836" y="24666"/>
                          <a:pt x="12889" y="24628"/>
                          <a:pt x="12883" y="24550"/>
                        </a:cubicBezTo>
                        <a:cubicBezTo>
                          <a:pt x="12776" y="23264"/>
                          <a:pt x="12740" y="21979"/>
                          <a:pt x="12800" y="20681"/>
                        </a:cubicBezTo>
                        <a:lnTo>
                          <a:pt x="12800" y="20681"/>
                        </a:lnTo>
                        <a:cubicBezTo>
                          <a:pt x="13252" y="20716"/>
                          <a:pt x="13693" y="20740"/>
                          <a:pt x="14145" y="20752"/>
                        </a:cubicBezTo>
                        <a:cubicBezTo>
                          <a:pt x="14348" y="22086"/>
                          <a:pt x="14479" y="23419"/>
                          <a:pt x="14538" y="24753"/>
                        </a:cubicBezTo>
                        <a:cubicBezTo>
                          <a:pt x="13479" y="24753"/>
                          <a:pt x="12431" y="24717"/>
                          <a:pt x="11371" y="24622"/>
                        </a:cubicBezTo>
                        <a:cubicBezTo>
                          <a:pt x="11264" y="23264"/>
                          <a:pt x="11157" y="21907"/>
                          <a:pt x="11038" y="20550"/>
                        </a:cubicBezTo>
                        <a:cubicBezTo>
                          <a:pt x="11038" y="20538"/>
                          <a:pt x="11038" y="20526"/>
                          <a:pt x="11026" y="20514"/>
                        </a:cubicBezTo>
                        <a:close/>
                        <a:moveTo>
                          <a:pt x="14407" y="20764"/>
                        </a:moveTo>
                        <a:cubicBezTo>
                          <a:pt x="14895" y="20776"/>
                          <a:pt x="15384" y="20788"/>
                          <a:pt x="15872" y="20788"/>
                        </a:cubicBezTo>
                        <a:cubicBezTo>
                          <a:pt x="15848" y="20800"/>
                          <a:pt x="15824" y="20836"/>
                          <a:pt x="15824" y="20871"/>
                        </a:cubicBezTo>
                        <a:cubicBezTo>
                          <a:pt x="15788" y="22169"/>
                          <a:pt x="15800" y="23467"/>
                          <a:pt x="15848" y="24753"/>
                        </a:cubicBezTo>
                        <a:lnTo>
                          <a:pt x="14776" y="24753"/>
                        </a:lnTo>
                        <a:cubicBezTo>
                          <a:pt x="14705" y="23419"/>
                          <a:pt x="14586" y="22086"/>
                          <a:pt x="14383" y="20764"/>
                        </a:cubicBezTo>
                        <a:close/>
                        <a:moveTo>
                          <a:pt x="17420" y="20764"/>
                        </a:moveTo>
                        <a:cubicBezTo>
                          <a:pt x="17420" y="22098"/>
                          <a:pt x="17420" y="23431"/>
                          <a:pt x="17420" y="24765"/>
                        </a:cubicBezTo>
                        <a:cubicBezTo>
                          <a:pt x="16967" y="24765"/>
                          <a:pt x="16527" y="24765"/>
                          <a:pt x="16098" y="24753"/>
                        </a:cubicBezTo>
                        <a:cubicBezTo>
                          <a:pt x="16038" y="23467"/>
                          <a:pt x="16027" y="22169"/>
                          <a:pt x="16062" y="20871"/>
                        </a:cubicBezTo>
                        <a:cubicBezTo>
                          <a:pt x="16062" y="20836"/>
                          <a:pt x="16062" y="20800"/>
                          <a:pt x="16038" y="20788"/>
                        </a:cubicBezTo>
                        <a:cubicBezTo>
                          <a:pt x="16491" y="20788"/>
                          <a:pt x="16967" y="20776"/>
                          <a:pt x="17420" y="20764"/>
                        </a:cubicBezTo>
                        <a:close/>
                        <a:moveTo>
                          <a:pt x="20277" y="20597"/>
                        </a:moveTo>
                        <a:lnTo>
                          <a:pt x="20277" y="20597"/>
                        </a:lnTo>
                        <a:cubicBezTo>
                          <a:pt x="20265" y="21943"/>
                          <a:pt x="20289" y="23300"/>
                          <a:pt x="20277" y="24646"/>
                        </a:cubicBezTo>
                        <a:cubicBezTo>
                          <a:pt x="19896" y="24693"/>
                          <a:pt x="19515" y="24717"/>
                          <a:pt x="19122" y="24729"/>
                        </a:cubicBezTo>
                        <a:lnTo>
                          <a:pt x="19003" y="20871"/>
                        </a:lnTo>
                        <a:cubicBezTo>
                          <a:pt x="19003" y="20794"/>
                          <a:pt x="18944" y="20755"/>
                          <a:pt x="18884" y="20755"/>
                        </a:cubicBezTo>
                        <a:cubicBezTo>
                          <a:pt x="18825" y="20755"/>
                          <a:pt x="18765" y="20794"/>
                          <a:pt x="18765" y="20871"/>
                        </a:cubicBezTo>
                        <a:cubicBezTo>
                          <a:pt x="18813" y="22157"/>
                          <a:pt x="18813" y="23455"/>
                          <a:pt x="18860" y="24741"/>
                        </a:cubicBezTo>
                        <a:cubicBezTo>
                          <a:pt x="18432" y="24753"/>
                          <a:pt x="18015" y="24765"/>
                          <a:pt x="17562" y="24765"/>
                        </a:cubicBezTo>
                        <a:lnTo>
                          <a:pt x="17562" y="20752"/>
                        </a:lnTo>
                        <a:cubicBezTo>
                          <a:pt x="18455" y="20728"/>
                          <a:pt x="19384" y="20669"/>
                          <a:pt x="20277" y="20597"/>
                        </a:cubicBezTo>
                        <a:close/>
                        <a:moveTo>
                          <a:pt x="9937" y="0"/>
                        </a:moveTo>
                        <a:cubicBezTo>
                          <a:pt x="8462" y="0"/>
                          <a:pt x="6986" y="65"/>
                          <a:pt x="5537" y="262"/>
                        </a:cubicBezTo>
                        <a:cubicBezTo>
                          <a:pt x="3858" y="476"/>
                          <a:pt x="882" y="988"/>
                          <a:pt x="263" y="2905"/>
                        </a:cubicBezTo>
                        <a:cubicBezTo>
                          <a:pt x="227" y="3024"/>
                          <a:pt x="203" y="3143"/>
                          <a:pt x="191" y="3262"/>
                        </a:cubicBezTo>
                        <a:cubicBezTo>
                          <a:pt x="120" y="3321"/>
                          <a:pt x="84" y="3405"/>
                          <a:pt x="84" y="3512"/>
                        </a:cubicBezTo>
                        <a:cubicBezTo>
                          <a:pt x="144" y="5286"/>
                          <a:pt x="1" y="7215"/>
                          <a:pt x="275" y="8977"/>
                        </a:cubicBezTo>
                        <a:cubicBezTo>
                          <a:pt x="406" y="9798"/>
                          <a:pt x="822" y="10048"/>
                          <a:pt x="1572" y="10346"/>
                        </a:cubicBezTo>
                        <a:cubicBezTo>
                          <a:pt x="2156" y="10584"/>
                          <a:pt x="2739" y="10775"/>
                          <a:pt x="3334" y="10941"/>
                        </a:cubicBezTo>
                        <a:cubicBezTo>
                          <a:pt x="3334" y="10953"/>
                          <a:pt x="3334" y="10965"/>
                          <a:pt x="3334" y="10977"/>
                        </a:cubicBezTo>
                        <a:cubicBezTo>
                          <a:pt x="3382" y="12585"/>
                          <a:pt x="3192" y="14335"/>
                          <a:pt x="3430" y="15918"/>
                        </a:cubicBezTo>
                        <a:cubicBezTo>
                          <a:pt x="3442" y="15942"/>
                          <a:pt x="3442" y="15954"/>
                          <a:pt x="3442" y="15966"/>
                        </a:cubicBezTo>
                        <a:cubicBezTo>
                          <a:pt x="3370" y="16025"/>
                          <a:pt x="3311" y="16109"/>
                          <a:pt x="3311" y="16240"/>
                        </a:cubicBezTo>
                        <a:cubicBezTo>
                          <a:pt x="3323" y="16514"/>
                          <a:pt x="3323" y="16776"/>
                          <a:pt x="3334" y="17049"/>
                        </a:cubicBezTo>
                        <a:cubicBezTo>
                          <a:pt x="3323" y="17085"/>
                          <a:pt x="3323" y="17133"/>
                          <a:pt x="3323" y="17180"/>
                        </a:cubicBezTo>
                        <a:cubicBezTo>
                          <a:pt x="3334" y="17192"/>
                          <a:pt x="3334" y="17204"/>
                          <a:pt x="3334" y="17216"/>
                        </a:cubicBezTo>
                        <a:cubicBezTo>
                          <a:pt x="3358" y="18645"/>
                          <a:pt x="3370" y="20074"/>
                          <a:pt x="3394" y="21502"/>
                        </a:cubicBezTo>
                        <a:cubicBezTo>
                          <a:pt x="3418" y="22574"/>
                          <a:pt x="3358" y="23276"/>
                          <a:pt x="4382" y="23788"/>
                        </a:cubicBezTo>
                        <a:cubicBezTo>
                          <a:pt x="7335" y="25254"/>
                          <a:pt x="11110" y="25472"/>
                          <a:pt x="14434" y="25472"/>
                        </a:cubicBezTo>
                        <a:cubicBezTo>
                          <a:pt x="14755" y="25472"/>
                          <a:pt x="15072" y="25470"/>
                          <a:pt x="15384" y="25467"/>
                        </a:cubicBezTo>
                        <a:cubicBezTo>
                          <a:pt x="15657" y="25463"/>
                          <a:pt x="15944" y="25461"/>
                          <a:pt x="16239" y="25461"/>
                        </a:cubicBezTo>
                        <a:cubicBezTo>
                          <a:pt x="16547" y="25461"/>
                          <a:pt x="16866" y="25463"/>
                          <a:pt x="17191" y="25463"/>
                        </a:cubicBezTo>
                        <a:cubicBezTo>
                          <a:pt x="19912" y="25463"/>
                          <a:pt x="23148" y="25377"/>
                          <a:pt x="25135" y="23776"/>
                        </a:cubicBezTo>
                        <a:cubicBezTo>
                          <a:pt x="26004" y="23074"/>
                          <a:pt x="25968" y="22121"/>
                          <a:pt x="25992" y="21086"/>
                        </a:cubicBezTo>
                        <a:cubicBezTo>
                          <a:pt x="26016" y="19490"/>
                          <a:pt x="26040" y="17895"/>
                          <a:pt x="26075" y="16299"/>
                        </a:cubicBezTo>
                        <a:cubicBezTo>
                          <a:pt x="26087" y="16144"/>
                          <a:pt x="26004" y="16049"/>
                          <a:pt x="25897" y="15990"/>
                        </a:cubicBezTo>
                        <a:cubicBezTo>
                          <a:pt x="26254" y="14644"/>
                          <a:pt x="25992" y="12977"/>
                          <a:pt x="25980" y="11572"/>
                        </a:cubicBezTo>
                        <a:cubicBezTo>
                          <a:pt x="26337" y="9775"/>
                          <a:pt x="24420" y="8727"/>
                          <a:pt x="22896" y="8203"/>
                        </a:cubicBezTo>
                        <a:cubicBezTo>
                          <a:pt x="23075" y="6810"/>
                          <a:pt x="22885" y="5238"/>
                          <a:pt x="22920" y="3929"/>
                        </a:cubicBezTo>
                        <a:cubicBezTo>
                          <a:pt x="22932" y="3762"/>
                          <a:pt x="22825" y="3655"/>
                          <a:pt x="22694" y="3607"/>
                        </a:cubicBezTo>
                        <a:cubicBezTo>
                          <a:pt x="22313" y="2595"/>
                          <a:pt x="21099" y="2012"/>
                          <a:pt x="20110" y="1678"/>
                        </a:cubicBezTo>
                        <a:cubicBezTo>
                          <a:pt x="18205" y="1047"/>
                          <a:pt x="16181" y="666"/>
                          <a:pt x="14157" y="416"/>
                        </a:cubicBezTo>
                        <a:cubicBezTo>
                          <a:pt x="14145" y="262"/>
                          <a:pt x="14026" y="119"/>
                          <a:pt x="13824" y="107"/>
                        </a:cubicBezTo>
                        <a:cubicBezTo>
                          <a:pt x="12541" y="51"/>
                          <a:pt x="11239" y="0"/>
                          <a:pt x="993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41" name="Google Shape;801;p24">
                    <a:extLst>
                      <a:ext uri="{FF2B5EF4-FFF2-40B4-BE49-F238E27FC236}">
                        <a16:creationId xmlns:a16="http://schemas.microsoft.com/office/drawing/2014/main" id="{CEE0143D-F948-56B4-DC4C-834E38D9B243}"/>
                      </a:ext>
                    </a:extLst>
                  </p:cNvPr>
                  <p:cNvSpPr/>
                  <p:nvPr/>
                </p:nvSpPr>
                <p:spPr>
                  <a:xfrm>
                    <a:off x="6467258" y="2751091"/>
                    <a:ext cx="434228" cy="95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5" h="4109" extrusionOk="0">
                        <a:moveTo>
                          <a:pt x="8323" y="370"/>
                        </a:moveTo>
                        <a:cubicBezTo>
                          <a:pt x="10693" y="585"/>
                          <a:pt x="13133" y="847"/>
                          <a:pt x="15396" y="1513"/>
                        </a:cubicBezTo>
                        <a:cubicBezTo>
                          <a:pt x="16098" y="1728"/>
                          <a:pt x="17979" y="2109"/>
                          <a:pt x="16991" y="3454"/>
                        </a:cubicBezTo>
                        <a:cubicBezTo>
                          <a:pt x="16819" y="3696"/>
                          <a:pt x="16259" y="3723"/>
                          <a:pt x="15755" y="3723"/>
                        </a:cubicBezTo>
                        <a:cubicBezTo>
                          <a:pt x="15610" y="3723"/>
                          <a:pt x="15470" y="3721"/>
                          <a:pt x="15345" y="3721"/>
                        </a:cubicBezTo>
                        <a:cubicBezTo>
                          <a:pt x="15242" y="3721"/>
                          <a:pt x="15150" y="3722"/>
                          <a:pt x="15074" y="3728"/>
                        </a:cubicBezTo>
                        <a:cubicBezTo>
                          <a:pt x="14031" y="3816"/>
                          <a:pt x="12975" y="3845"/>
                          <a:pt x="11920" y="3845"/>
                        </a:cubicBezTo>
                        <a:cubicBezTo>
                          <a:pt x="11542" y="3845"/>
                          <a:pt x="11165" y="3841"/>
                          <a:pt x="10788" y="3835"/>
                        </a:cubicBezTo>
                        <a:cubicBezTo>
                          <a:pt x="8168" y="3811"/>
                          <a:pt x="5323" y="3799"/>
                          <a:pt x="2763" y="3180"/>
                        </a:cubicBezTo>
                        <a:cubicBezTo>
                          <a:pt x="1870" y="2966"/>
                          <a:pt x="239" y="2216"/>
                          <a:pt x="1834" y="1299"/>
                        </a:cubicBezTo>
                        <a:cubicBezTo>
                          <a:pt x="2334" y="1013"/>
                          <a:pt x="3215" y="990"/>
                          <a:pt x="3775" y="882"/>
                        </a:cubicBezTo>
                        <a:cubicBezTo>
                          <a:pt x="5251" y="632"/>
                          <a:pt x="6728" y="489"/>
                          <a:pt x="8228" y="430"/>
                        </a:cubicBezTo>
                        <a:cubicBezTo>
                          <a:pt x="8276" y="418"/>
                          <a:pt x="8311" y="394"/>
                          <a:pt x="8323" y="370"/>
                        </a:cubicBezTo>
                        <a:close/>
                        <a:moveTo>
                          <a:pt x="6967" y="1"/>
                        </a:moveTo>
                        <a:cubicBezTo>
                          <a:pt x="6823" y="1"/>
                          <a:pt x="6827" y="228"/>
                          <a:pt x="6966" y="239"/>
                        </a:cubicBezTo>
                        <a:cubicBezTo>
                          <a:pt x="4573" y="359"/>
                          <a:pt x="1" y="763"/>
                          <a:pt x="596" y="2335"/>
                        </a:cubicBezTo>
                        <a:cubicBezTo>
                          <a:pt x="977" y="3359"/>
                          <a:pt x="3346" y="3549"/>
                          <a:pt x="4168" y="3657"/>
                        </a:cubicBezTo>
                        <a:cubicBezTo>
                          <a:pt x="6359" y="3942"/>
                          <a:pt x="8585" y="4049"/>
                          <a:pt x="10788" y="4073"/>
                        </a:cubicBezTo>
                        <a:cubicBezTo>
                          <a:pt x="10993" y="4077"/>
                          <a:pt x="11728" y="4108"/>
                          <a:pt x="12653" y="4108"/>
                        </a:cubicBezTo>
                        <a:cubicBezTo>
                          <a:pt x="15057" y="4108"/>
                          <a:pt x="18745" y="3894"/>
                          <a:pt x="17765" y="2406"/>
                        </a:cubicBezTo>
                        <a:cubicBezTo>
                          <a:pt x="17039" y="1299"/>
                          <a:pt x="14550" y="1049"/>
                          <a:pt x="13407" y="847"/>
                        </a:cubicBezTo>
                        <a:cubicBezTo>
                          <a:pt x="11276" y="466"/>
                          <a:pt x="9133" y="204"/>
                          <a:pt x="6978" y="1"/>
                        </a:cubicBezTo>
                        <a:cubicBezTo>
                          <a:pt x="6974" y="1"/>
                          <a:pt x="6970" y="1"/>
                          <a:pt x="69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42" name="Google Shape;802;p24">
                    <a:extLst>
                      <a:ext uri="{FF2B5EF4-FFF2-40B4-BE49-F238E27FC236}">
                        <a16:creationId xmlns:a16="http://schemas.microsoft.com/office/drawing/2014/main" id="{CAE3E93C-C311-CDA8-FFBF-39D5311248AE}"/>
                      </a:ext>
                    </a:extLst>
                  </p:cNvPr>
                  <p:cNvSpPr/>
                  <p:nvPr/>
                </p:nvSpPr>
                <p:spPr>
                  <a:xfrm>
                    <a:off x="6530195" y="2774973"/>
                    <a:ext cx="296952" cy="545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9" h="2354" extrusionOk="0">
                        <a:moveTo>
                          <a:pt x="4892" y="256"/>
                        </a:moveTo>
                        <a:cubicBezTo>
                          <a:pt x="4916" y="280"/>
                          <a:pt x="4940" y="292"/>
                          <a:pt x="4987" y="292"/>
                        </a:cubicBezTo>
                        <a:cubicBezTo>
                          <a:pt x="6868" y="351"/>
                          <a:pt x="8916" y="220"/>
                          <a:pt x="10750" y="732"/>
                        </a:cubicBezTo>
                        <a:cubicBezTo>
                          <a:pt x="10988" y="804"/>
                          <a:pt x="12048" y="1078"/>
                          <a:pt x="12095" y="1268"/>
                        </a:cubicBezTo>
                        <a:cubicBezTo>
                          <a:pt x="12243" y="1928"/>
                          <a:pt x="11201" y="1985"/>
                          <a:pt x="10614" y="1985"/>
                        </a:cubicBezTo>
                        <a:cubicBezTo>
                          <a:pt x="10492" y="1985"/>
                          <a:pt x="10389" y="1983"/>
                          <a:pt x="10321" y="1983"/>
                        </a:cubicBezTo>
                        <a:cubicBezTo>
                          <a:pt x="9606" y="2000"/>
                          <a:pt x="8892" y="2011"/>
                          <a:pt x="8172" y="2011"/>
                        </a:cubicBezTo>
                        <a:cubicBezTo>
                          <a:pt x="7909" y="2011"/>
                          <a:pt x="7645" y="2010"/>
                          <a:pt x="7380" y="2006"/>
                        </a:cubicBezTo>
                        <a:cubicBezTo>
                          <a:pt x="6499" y="2006"/>
                          <a:pt x="5618" y="1983"/>
                          <a:pt x="4737" y="1947"/>
                        </a:cubicBezTo>
                        <a:cubicBezTo>
                          <a:pt x="4619" y="1942"/>
                          <a:pt x="4494" y="1941"/>
                          <a:pt x="4363" y="1941"/>
                        </a:cubicBezTo>
                        <a:cubicBezTo>
                          <a:pt x="4085" y="1941"/>
                          <a:pt x="3781" y="1948"/>
                          <a:pt x="3473" y="1948"/>
                        </a:cubicBezTo>
                        <a:cubicBezTo>
                          <a:pt x="2832" y="1948"/>
                          <a:pt x="2173" y="1916"/>
                          <a:pt x="1677" y="1721"/>
                        </a:cubicBezTo>
                        <a:cubicBezTo>
                          <a:pt x="1153" y="1518"/>
                          <a:pt x="522" y="1090"/>
                          <a:pt x="1118" y="649"/>
                        </a:cubicBezTo>
                        <a:cubicBezTo>
                          <a:pt x="1391" y="447"/>
                          <a:pt x="2951" y="363"/>
                          <a:pt x="3035" y="351"/>
                        </a:cubicBezTo>
                        <a:cubicBezTo>
                          <a:pt x="3654" y="292"/>
                          <a:pt x="4273" y="256"/>
                          <a:pt x="4892" y="256"/>
                        </a:cubicBezTo>
                        <a:close/>
                        <a:moveTo>
                          <a:pt x="4652" y="1"/>
                        </a:moveTo>
                        <a:cubicBezTo>
                          <a:pt x="2912" y="1"/>
                          <a:pt x="0" y="137"/>
                          <a:pt x="153" y="1161"/>
                        </a:cubicBezTo>
                        <a:cubicBezTo>
                          <a:pt x="295" y="2128"/>
                          <a:pt x="2733" y="2310"/>
                          <a:pt x="4761" y="2310"/>
                        </a:cubicBezTo>
                        <a:cubicBezTo>
                          <a:pt x="5977" y="2310"/>
                          <a:pt x="7045" y="2245"/>
                          <a:pt x="7380" y="2245"/>
                        </a:cubicBezTo>
                        <a:cubicBezTo>
                          <a:pt x="7684" y="2250"/>
                          <a:pt x="8807" y="2354"/>
                          <a:pt x="9934" y="2354"/>
                        </a:cubicBezTo>
                        <a:cubicBezTo>
                          <a:pt x="11373" y="2354"/>
                          <a:pt x="12818" y="2184"/>
                          <a:pt x="12571" y="1423"/>
                        </a:cubicBezTo>
                        <a:cubicBezTo>
                          <a:pt x="12321" y="661"/>
                          <a:pt x="10416" y="399"/>
                          <a:pt x="9833" y="304"/>
                        </a:cubicBezTo>
                        <a:cubicBezTo>
                          <a:pt x="8547" y="113"/>
                          <a:pt x="7237" y="101"/>
                          <a:pt x="5928" y="78"/>
                        </a:cubicBezTo>
                        <a:cubicBezTo>
                          <a:pt x="5916" y="42"/>
                          <a:pt x="5880" y="18"/>
                          <a:pt x="5832" y="18"/>
                        </a:cubicBezTo>
                        <a:cubicBezTo>
                          <a:pt x="5660" y="15"/>
                          <a:pt x="5218" y="1"/>
                          <a:pt x="465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ndara" panose="020E0502030303020204" pitchFamily="34" charset="0"/>
                    </a:endParaRPr>
                  </a:p>
                </p:txBody>
              </p:sp>
            </p:grpSp>
            <p:sp>
              <p:nvSpPr>
                <p:cNvPr id="37" name="Google Shape;803;p24">
                  <a:extLst>
                    <a:ext uri="{FF2B5EF4-FFF2-40B4-BE49-F238E27FC236}">
                      <a16:creationId xmlns:a16="http://schemas.microsoft.com/office/drawing/2014/main" id="{68314144-4E02-0214-812C-C151333F9FC9}"/>
                    </a:ext>
                  </a:extLst>
                </p:cNvPr>
                <p:cNvSpPr/>
                <p:nvPr/>
              </p:nvSpPr>
              <p:spPr>
                <a:xfrm>
                  <a:off x="6811036" y="2642406"/>
                  <a:ext cx="211543" cy="147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2" h="6363" extrusionOk="0">
                      <a:moveTo>
                        <a:pt x="618" y="0"/>
                      </a:moveTo>
                      <a:cubicBezTo>
                        <a:pt x="158" y="0"/>
                        <a:pt x="1" y="770"/>
                        <a:pt x="519" y="943"/>
                      </a:cubicBezTo>
                      <a:cubicBezTo>
                        <a:pt x="3543" y="1955"/>
                        <a:pt x="6127" y="3753"/>
                        <a:pt x="8163" y="6205"/>
                      </a:cubicBezTo>
                      <a:cubicBezTo>
                        <a:pt x="8257" y="6316"/>
                        <a:pt x="8366" y="6363"/>
                        <a:pt x="8473" y="6363"/>
                      </a:cubicBezTo>
                      <a:cubicBezTo>
                        <a:pt x="8814" y="6363"/>
                        <a:pt x="9131" y="5892"/>
                        <a:pt x="8841" y="5539"/>
                      </a:cubicBezTo>
                      <a:cubicBezTo>
                        <a:pt x="6698" y="2955"/>
                        <a:pt x="3948" y="1098"/>
                        <a:pt x="769" y="26"/>
                      </a:cubicBezTo>
                      <a:cubicBezTo>
                        <a:pt x="716" y="8"/>
                        <a:pt x="665" y="0"/>
                        <a:pt x="6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Google Shape;804;p24">
                  <a:extLst>
                    <a:ext uri="{FF2B5EF4-FFF2-40B4-BE49-F238E27FC236}">
                      <a16:creationId xmlns:a16="http://schemas.microsoft.com/office/drawing/2014/main" id="{3CE3936E-F09E-B649-0644-3659F4A89171}"/>
                    </a:ext>
                  </a:extLst>
                </p:cNvPr>
                <p:cNvSpPr/>
                <p:nvPr/>
              </p:nvSpPr>
              <p:spPr>
                <a:xfrm>
                  <a:off x="7037858" y="2839322"/>
                  <a:ext cx="57774" cy="7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" h="3267" extrusionOk="0">
                      <a:moveTo>
                        <a:pt x="676" y="0"/>
                      </a:moveTo>
                      <a:cubicBezTo>
                        <a:pt x="333" y="0"/>
                        <a:pt x="1" y="338"/>
                        <a:pt x="252" y="681"/>
                      </a:cubicBezTo>
                      <a:cubicBezTo>
                        <a:pt x="764" y="1383"/>
                        <a:pt x="1169" y="2134"/>
                        <a:pt x="1454" y="2943"/>
                      </a:cubicBezTo>
                      <a:cubicBezTo>
                        <a:pt x="1534" y="3169"/>
                        <a:pt x="1726" y="3267"/>
                        <a:pt x="1916" y="3267"/>
                      </a:cubicBezTo>
                      <a:cubicBezTo>
                        <a:pt x="2207" y="3267"/>
                        <a:pt x="2494" y="3039"/>
                        <a:pt x="2371" y="2693"/>
                      </a:cubicBezTo>
                      <a:cubicBezTo>
                        <a:pt x="2062" y="1800"/>
                        <a:pt x="1633" y="967"/>
                        <a:pt x="1073" y="205"/>
                      </a:cubicBezTo>
                      <a:cubicBezTo>
                        <a:pt x="967" y="60"/>
                        <a:pt x="821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9" name="Google Shape;805;p24">
                  <a:extLst>
                    <a:ext uri="{FF2B5EF4-FFF2-40B4-BE49-F238E27FC236}">
                      <a16:creationId xmlns:a16="http://schemas.microsoft.com/office/drawing/2014/main" id="{2A7F2CB2-CFF8-DC23-3862-5FE98C36FDCF}"/>
                    </a:ext>
                  </a:extLst>
                </p:cNvPr>
                <p:cNvSpPr/>
                <p:nvPr/>
              </p:nvSpPr>
              <p:spPr>
                <a:xfrm>
                  <a:off x="6350604" y="3073163"/>
                  <a:ext cx="62430" cy="142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" h="6133" extrusionOk="0">
                      <a:moveTo>
                        <a:pt x="459" y="1"/>
                      </a:moveTo>
                      <a:cubicBezTo>
                        <a:pt x="224" y="1"/>
                        <a:pt x="0" y="153"/>
                        <a:pt x="24" y="456"/>
                      </a:cubicBezTo>
                      <a:cubicBezTo>
                        <a:pt x="179" y="2385"/>
                        <a:pt x="727" y="4207"/>
                        <a:pt x="1667" y="5897"/>
                      </a:cubicBezTo>
                      <a:cubicBezTo>
                        <a:pt x="1760" y="6063"/>
                        <a:pt x="1902" y="6132"/>
                        <a:pt x="2046" y="6132"/>
                      </a:cubicBezTo>
                      <a:cubicBezTo>
                        <a:pt x="2367" y="6132"/>
                        <a:pt x="2694" y="5791"/>
                        <a:pt x="2489" y="5421"/>
                      </a:cubicBezTo>
                      <a:cubicBezTo>
                        <a:pt x="1620" y="3873"/>
                        <a:pt x="1108" y="2218"/>
                        <a:pt x="965" y="456"/>
                      </a:cubicBezTo>
                      <a:cubicBezTo>
                        <a:pt x="941" y="153"/>
                        <a:pt x="694" y="1"/>
                        <a:pt x="4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3" name="Google Shape;806;p24">
                <a:extLst>
                  <a:ext uri="{FF2B5EF4-FFF2-40B4-BE49-F238E27FC236}">
                    <a16:creationId xmlns:a16="http://schemas.microsoft.com/office/drawing/2014/main" id="{A7ED5807-2389-50AB-A031-E80E5A63525C}"/>
                  </a:ext>
                </a:extLst>
              </p:cNvPr>
              <p:cNvSpPr txBox="1"/>
              <p:nvPr/>
            </p:nvSpPr>
            <p:spPr>
              <a:xfrm>
                <a:off x="6299479" y="2962129"/>
                <a:ext cx="3392761" cy="3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HOY</a:t>
                </a:r>
                <a:endParaRPr sz="1800" b="1" dirty="0">
                  <a:solidFill>
                    <a:srgbClr val="434343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4" name="Google Shape;807;p24">
                <a:extLst>
                  <a:ext uri="{FF2B5EF4-FFF2-40B4-BE49-F238E27FC236}">
                    <a16:creationId xmlns:a16="http://schemas.microsoft.com/office/drawing/2014/main" id="{1AC62D30-5549-C617-F4AF-97468ACBC3BB}"/>
                  </a:ext>
                </a:extLst>
              </p:cNvPr>
              <p:cNvSpPr txBox="1"/>
              <p:nvPr/>
            </p:nvSpPr>
            <p:spPr>
              <a:xfrm>
                <a:off x="6819432" y="3429094"/>
                <a:ext cx="2352857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Candara" panose="020E0502030303020204" pitchFamily="34" charset="0"/>
                    <a:ea typeface="Roboto"/>
                    <a:cs typeface="Roboto"/>
                    <a:sym typeface="Roboto"/>
                  </a:rPr>
                  <a:t>¿Relación cuadrática entre CT y rentabilidad?</a:t>
                </a:r>
                <a:endParaRPr sz="1600" dirty="0">
                  <a:solidFill>
                    <a:srgbClr val="434343"/>
                  </a:solidFill>
                  <a:latin typeface="Candara" panose="020E0502030303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" name="Google Shape;808;p24">
              <a:extLst>
                <a:ext uri="{FF2B5EF4-FFF2-40B4-BE49-F238E27FC236}">
                  <a16:creationId xmlns:a16="http://schemas.microsoft.com/office/drawing/2014/main" id="{CC65332A-E7D3-C6C8-D9B0-CC88202DA858}"/>
                </a:ext>
              </a:extLst>
            </p:cNvPr>
            <p:cNvGrpSpPr/>
            <p:nvPr/>
          </p:nvGrpSpPr>
          <p:grpSpPr>
            <a:xfrm>
              <a:off x="1352622" y="2316631"/>
              <a:ext cx="3392761" cy="840728"/>
              <a:chOff x="-252595" y="1183156"/>
              <a:chExt cx="3392761" cy="840728"/>
            </a:xfrm>
          </p:grpSpPr>
          <p:sp>
            <p:nvSpPr>
              <p:cNvPr id="24" name="Google Shape;816;p24">
                <a:extLst>
                  <a:ext uri="{FF2B5EF4-FFF2-40B4-BE49-F238E27FC236}">
                    <a16:creationId xmlns:a16="http://schemas.microsoft.com/office/drawing/2014/main" id="{51E4A419-C797-FA8D-DAEF-01CFC86F246A}"/>
                  </a:ext>
                </a:extLst>
              </p:cNvPr>
              <p:cNvSpPr txBox="1"/>
              <p:nvPr/>
            </p:nvSpPr>
            <p:spPr>
              <a:xfrm>
                <a:off x="639121" y="1183156"/>
                <a:ext cx="16449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Candara" panose="020E0502030303020204" pitchFamily="34" charset="0"/>
                    <a:ea typeface="Roboto"/>
                    <a:cs typeface="Roboto"/>
                    <a:sym typeface="Roboto"/>
                  </a:rPr>
                  <a:t>Gestión del CT, PYME y rentabilidad</a:t>
                </a:r>
                <a:endParaRPr sz="2000" dirty="0">
                  <a:solidFill>
                    <a:srgbClr val="434343"/>
                  </a:solidFill>
                  <a:latin typeface="Candara" panose="020E0502030303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5" name="Google Shape;817;p24">
                <a:extLst>
                  <a:ext uri="{FF2B5EF4-FFF2-40B4-BE49-F238E27FC236}">
                    <a16:creationId xmlns:a16="http://schemas.microsoft.com/office/drawing/2014/main" id="{225522E4-1C26-3C72-8501-36A39A99EDC0}"/>
                  </a:ext>
                </a:extLst>
              </p:cNvPr>
              <p:cNvSpPr txBox="1"/>
              <p:nvPr/>
            </p:nvSpPr>
            <p:spPr>
              <a:xfrm>
                <a:off x="-252595" y="1647984"/>
                <a:ext cx="3392761" cy="3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Deloof </a:t>
                </a:r>
                <a:r>
                  <a:rPr lang="en" sz="1800" b="1" dirty="0">
                    <a:solidFill>
                      <a:srgbClr val="434343"/>
                    </a:solidFill>
                    <a:latin typeface="Candara" panose="020E0502030303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(2003)</a:t>
                </a:r>
                <a:endParaRPr b="1" dirty="0">
                  <a:solidFill>
                    <a:srgbClr val="434343"/>
                  </a:solidFill>
                  <a:latin typeface="Candara" panose="020E0502030303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C5C31057-E491-CA12-2AD6-B79D1AE15657}"/>
                </a:ext>
              </a:extLst>
            </p:cNvPr>
            <p:cNvGrpSpPr/>
            <p:nvPr/>
          </p:nvGrpSpPr>
          <p:grpSpPr>
            <a:xfrm>
              <a:off x="3618594" y="3075656"/>
              <a:ext cx="720000" cy="720000"/>
              <a:chOff x="3380104" y="3838452"/>
              <a:chExt cx="606807" cy="606807"/>
            </a:xfrm>
          </p:grpSpPr>
          <p:sp>
            <p:nvSpPr>
              <p:cNvPr id="105" name="Google Shape;784;p24">
                <a:extLst>
                  <a:ext uri="{FF2B5EF4-FFF2-40B4-BE49-F238E27FC236}">
                    <a16:creationId xmlns:a16="http://schemas.microsoft.com/office/drawing/2014/main" id="{BA1B8009-C976-4542-C78A-4707267AC2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0104" y="3838452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6" name="Google Shape;785;p24">
                <a:extLst>
                  <a:ext uri="{FF2B5EF4-FFF2-40B4-BE49-F238E27FC236}">
                    <a16:creationId xmlns:a16="http://schemas.microsoft.com/office/drawing/2014/main" id="{ED81F3A3-B60E-0BC2-F771-82848C4CC2A2}"/>
                  </a:ext>
                </a:extLst>
              </p:cNvPr>
              <p:cNvSpPr/>
              <p:nvPr/>
            </p:nvSpPr>
            <p:spPr>
              <a:xfrm>
                <a:off x="3564050" y="4373031"/>
                <a:ext cx="150897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750" extrusionOk="0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7" name="Google Shape;786;p24">
                <a:extLst>
                  <a:ext uri="{FF2B5EF4-FFF2-40B4-BE49-F238E27FC236}">
                    <a16:creationId xmlns:a16="http://schemas.microsoft.com/office/drawing/2014/main" id="{58633E23-775E-F97E-0A68-B318A7C1F7F5}"/>
                  </a:ext>
                </a:extLst>
              </p:cNvPr>
              <p:cNvSpPr/>
              <p:nvPr/>
            </p:nvSpPr>
            <p:spPr>
              <a:xfrm>
                <a:off x="3732592" y="4384844"/>
                <a:ext cx="38894" cy="24416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054" extrusionOk="0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8" name="Google Shape;787;p24">
                <a:extLst>
                  <a:ext uri="{FF2B5EF4-FFF2-40B4-BE49-F238E27FC236}">
                    <a16:creationId xmlns:a16="http://schemas.microsoft.com/office/drawing/2014/main" id="{9D773237-5A67-5150-0599-062D5A753B6A}"/>
                  </a:ext>
                </a:extLst>
              </p:cNvPr>
              <p:cNvSpPr/>
              <p:nvPr/>
            </p:nvSpPr>
            <p:spPr>
              <a:xfrm>
                <a:off x="3716052" y="3878735"/>
                <a:ext cx="120597" cy="43805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1891" extrusionOk="0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9" name="Google Shape;789;p24">
                <a:extLst>
                  <a:ext uri="{FF2B5EF4-FFF2-40B4-BE49-F238E27FC236}">
                    <a16:creationId xmlns:a16="http://schemas.microsoft.com/office/drawing/2014/main" id="{7B4B4A6A-301E-6329-42A3-EBC91C512339}"/>
                  </a:ext>
                </a:extLst>
              </p:cNvPr>
              <p:cNvSpPr/>
              <p:nvPr/>
            </p:nvSpPr>
            <p:spPr>
              <a:xfrm>
                <a:off x="3471139" y="3936621"/>
                <a:ext cx="421163" cy="382871"/>
              </a:xfrm>
              <a:custGeom>
                <a:avLst/>
                <a:gdLst/>
                <a:ahLst/>
                <a:cxnLst/>
                <a:rect l="l" t="t" r="r" b="b"/>
                <a:pathLst>
                  <a:path w="18181" h="16528" extrusionOk="0">
                    <a:moveTo>
                      <a:pt x="16383" y="4990"/>
                    </a:moveTo>
                    <a:lnTo>
                      <a:pt x="16978" y="6193"/>
                    </a:lnTo>
                    <a:lnTo>
                      <a:pt x="16574" y="6193"/>
                    </a:lnTo>
                    <a:cubicBezTo>
                      <a:pt x="16526" y="5788"/>
                      <a:pt x="16466" y="5383"/>
                      <a:pt x="16383" y="4990"/>
                    </a:cubicBezTo>
                    <a:close/>
                    <a:moveTo>
                      <a:pt x="13716" y="811"/>
                    </a:moveTo>
                    <a:lnTo>
                      <a:pt x="13716" y="811"/>
                    </a:lnTo>
                    <a:cubicBezTo>
                      <a:pt x="13907" y="835"/>
                      <a:pt x="14085" y="870"/>
                      <a:pt x="14240" y="930"/>
                    </a:cubicBezTo>
                    <a:cubicBezTo>
                      <a:pt x="14740" y="2668"/>
                      <a:pt x="15097" y="4419"/>
                      <a:pt x="15323" y="6204"/>
                    </a:cubicBezTo>
                    <a:lnTo>
                      <a:pt x="14502" y="6204"/>
                    </a:lnTo>
                    <a:cubicBezTo>
                      <a:pt x="14347" y="4395"/>
                      <a:pt x="14085" y="2597"/>
                      <a:pt x="13716" y="811"/>
                    </a:cubicBezTo>
                    <a:close/>
                    <a:moveTo>
                      <a:pt x="14538" y="1120"/>
                    </a:moveTo>
                    <a:lnTo>
                      <a:pt x="14538" y="1120"/>
                    </a:lnTo>
                    <a:cubicBezTo>
                      <a:pt x="14942" y="1537"/>
                      <a:pt x="15264" y="2704"/>
                      <a:pt x="15502" y="3168"/>
                    </a:cubicBezTo>
                    <a:cubicBezTo>
                      <a:pt x="15645" y="3478"/>
                      <a:pt x="15800" y="3787"/>
                      <a:pt x="15943" y="4085"/>
                    </a:cubicBezTo>
                    <a:cubicBezTo>
                      <a:pt x="16121" y="4788"/>
                      <a:pt x="16252" y="5490"/>
                      <a:pt x="16335" y="6204"/>
                    </a:cubicBezTo>
                    <a:lnTo>
                      <a:pt x="15562" y="6204"/>
                    </a:lnTo>
                    <a:cubicBezTo>
                      <a:pt x="15347" y="4490"/>
                      <a:pt x="15014" y="2799"/>
                      <a:pt x="14538" y="1120"/>
                    </a:cubicBezTo>
                    <a:close/>
                    <a:moveTo>
                      <a:pt x="13478" y="787"/>
                    </a:moveTo>
                    <a:cubicBezTo>
                      <a:pt x="13847" y="2585"/>
                      <a:pt x="14109" y="4383"/>
                      <a:pt x="14264" y="6204"/>
                    </a:cubicBezTo>
                    <a:cubicBezTo>
                      <a:pt x="14026" y="6204"/>
                      <a:pt x="13799" y="6204"/>
                      <a:pt x="13561" y="6216"/>
                    </a:cubicBezTo>
                    <a:cubicBezTo>
                      <a:pt x="13371" y="4395"/>
                      <a:pt x="13168" y="2585"/>
                      <a:pt x="12942" y="787"/>
                    </a:cubicBezTo>
                    <a:close/>
                    <a:moveTo>
                      <a:pt x="8263" y="644"/>
                    </a:moveTo>
                    <a:cubicBezTo>
                      <a:pt x="8501" y="644"/>
                      <a:pt x="8739" y="644"/>
                      <a:pt x="8965" y="656"/>
                    </a:cubicBezTo>
                    <a:cubicBezTo>
                      <a:pt x="9001" y="2514"/>
                      <a:pt x="9013" y="4371"/>
                      <a:pt x="8989" y="6228"/>
                    </a:cubicBezTo>
                    <a:lnTo>
                      <a:pt x="8382" y="6228"/>
                    </a:lnTo>
                    <a:cubicBezTo>
                      <a:pt x="8346" y="4371"/>
                      <a:pt x="8299" y="2502"/>
                      <a:pt x="8263" y="644"/>
                    </a:cubicBezTo>
                    <a:close/>
                    <a:moveTo>
                      <a:pt x="9680" y="680"/>
                    </a:moveTo>
                    <a:lnTo>
                      <a:pt x="9680" y="680"/>
                    </a:lnTo>
                    <a:cubicBezTo>
                      <a:pt x="10835" y="716"/>
                      <a:pt x="11811" y="763"/>
                      <a:pt x="12228" y="787"/>
                    </a:cubicBezTo>
                    <a:cubicBezTo>
                      <a:pt x="12454" y="2597"/>
                      <a:pt x="12668" y="4407"/>
                      <a:pt x="12847" y="6216"/>
                    </a:cubicBezTo>
                    <a:lnTo>
                      <a:pt x="9704" y="6228"/>
                    </a:lnTo>
                    <a:cubicBezTo>
                      <a:pt x="9727" y="4371"/>
                      <a:pt x="9716" y="2525"/>
                      <a:pt x="9680" y="680"/>
                    </a:cubicBezTo>
                    <a:close/>
                    <a:moveTo>
                      <a:pt x="6191" y="644"/>
                    </a:moveTo>
                    <a:cubicBezTo>
                      <a:pt x="6263" y="2514"/>
                      <a:pt x="6239" y="4371"/>
                      <a:pt x="6120" y="6240"/>
                    </a:cubicBezTo>
                    <a:lnTo>
                      <a:pt x="5382" y="6240"/>
                    </a:lnTo>
                    <a:cubicBezTo>
                      <a:pt x="5477" y="4383"/>
                      <a:pt x="5584" y="2525"/>
                      <a:pt x="5691" y="656"/>
                    </a:cubicBezTo>
                    <a:cubicBezTo>
                      <a:pt x="5858" y="656"/>
                      <a:pt x="6025" y="644"/>
                      <a:pt x="6191" y="644"/>
                    </a:cubicBezTo>
                    <a:close/>
                    <a:moveTo>
                      <a:pt x="7120" y="632"/>
                    </a:moveTo>
                    <a:lnTo>
                      <a:pt x="7120" y="6240"/>
                    </a:lnTo>
                    <a:lnTo>
                      <a:pt x="6346" y="6240"/>
                    </a:lnTo>
                    <a:cubicBezTo>
                      <a:pt x="6465" y="4371"/>
                      <a:pt x="6489" y="2502"/>
                      <a:pt x="6418" y="632"/>
                    </a:cubicBezTo>
                    <a:close/>
                    <a:moveTo>
                      <a:pt x="8049" y="632"/>
                    </a:moveTo>
                    <a:cubicBezTo>
                      <a:pt x="8084" y="2502"/>
                      <a:pt x="8132" y="4371"/>
                      <a:pt x="8168" y="6228"/>
                    </a:cubicBezTo>
                    <a:cubicBezTo>
                      <a:pt x="7918" y="6228"/>
                      <a:pt x="7561" y="6240"/>
                      <a:pt x="7418" y="6240"/>
                    </a:cubicBezTo>
                    <a:lnTo>
                      <a:pt x="7418" y="632"/>
                    </a:lnTo>
                    <a:close/>
                    <a:moveTo>
                      <a:pt x="4977" y="704"/>
                    </a:moveTo>
                    <a:cubicBezTo>
                      <a:pt x="4882" y="2561"/>
                      <a:pt x="4774" y="4407"/>
                      <a:pt x="4667" y="6252"/>
                    </a:cubicBezTo>
                    <a:cubicBezTo>
                      <a:pt x="3524" y="6252"/>
                      <a:pt x="2369" y="6252"/>
                      <a:pt x="1226" y="6264"/>
                    </a:cubicBezTo>
                    <a:cubicBezTo>
                      <a:pt x="1393" y="5764"/>
                      <a:pt x="1691" y="5276"/>
                      <a:pt x="1846" y="4907"/>
                    </a:cubicBezTo>
                    <a:cubicBezTo>
                      <a:pt x="2393" y="3692"/>
                      <a:pt x="3000" y="2502"/>
                      <a:pt x="3655" y="1347"/>
                    </a:cubicBezTo>
                    <a:cubicBezTo>
                      <a:pt x="3739" y="1287"/>
                      <a:pt x="3810" y="1192"/>
                      <a:pt x="3822" y="1073"/>
                    </a:cubicBezTo>
                    <a:cubicBezTo>
                      <a:pt x="3846" y="894"/>
                      <a:pt x="4298" y="775"/>
                      <a:pt x="4977" y="704"/>
                    </a:cubicBezTo>
                    <a:close/>
                    <a:moveTo>
                      <a:pt x="17324" y="6895"/>
                    </a:moveTo>
                    <a:lnTo>
                      <a:pt x="17324" y="6907"/>
                    </a:lnTo>
                    <a:cubicBezTo>
                      <a:pt x="17347" y="7383"/>
                      <a:pt x="17062" y="7788"/>
                      <a:pt x="16693" y="8062"/>
                    </a:cubicBezTo>
                    <a:cubicBezTo>
                      <a:pt x="16693" y="7681"/>
                      <a:pt x="16669" y="7288"/>
                      <a:pt x="16645" y="6907"/>
                    </a:cubicBezTo>
                    <a:lnTo>
                      <a:pt x="17300" y="6907"/>
                    </a:lnTo>
                    <a:cubicBezTo>
                      <a:pt x="17312" y="6907"/>
                      <a:pt x="17312" y="6895"/>
                      <a:pt x="17324" y="6895"/>
                    </a:cubicBezTo>
                    <a:close/>
                    <a:moveTo>
                      <a:pt x="14371" y="6919"/>
                    </a:moveTo>
                    <a:cubicBezTo>
                      <a:pt x="14407" y="7145"/>
                      <a:pt x="14454" y="7383"/>
                      <a:pt x="14490" y="7609"/>
                    </a:cubicBezTo>
                    <a:cubicBezTo>
                      <a:pt x="14466" y="7633"/>
                      <a:pt x="14466" y="7669"/>
                      <a:pt x="14466" y="7705"/>
                    </a:cubicBezTo>
                    <a:cubicBezTo>
                      <a:pt x="14502" y="7871"/>
                      <a:pt x="14526" y="8038"/>
                      <a:pt x="14561" y="8217"/>
                    </a:cubicBezTo>
                    <a:cubicBezTo>
                      <a:pt x="14145" y="8002"/>
                      <a:pt x="13823" y="7633"/>
                      <a:pt x="13764" y="7050"/>
                    </a:cubicBezTo>
                    <a:cubicBezTo>
                      <a:pt x="13752" y="7002"/>
                      <a:pt x="13740" y="6966"/>
                      <a:pt x="13716" y="6919"/>
                    </a:cubicBezTo>
                    <a:close/>
                    <a:moveTo>
                      <a:pt x="6227" y="6955"/>
                    </a:moveTo>
                    <a:lnTo>
                      <a:pt x="6227" y="8229"/>
                    </a:lnTo>
                    <a:cubicBezTo>
                      <a:pt x="5775" y="7967"/>
                      <a:pt x="5536" y="7538"/>
                      <a:pt x="5417" y="6955"/>
                    </a:cubicBezTo>
                    <a:close/>
                    <a:moveTo>
                      <a:pt x="8989" y="6943"/>
                    </a:moveTo>
                    <a:cubicBezTo>
                      <a:pt x="8989" y="7002"/>
                      <a:pt x="8989" y="7062"/>
                      <a:pt x="8989" y="7133"/>
                    </a:cubicBezTo>
                    <a:cubicBezTo>
                      <a:pt x="8989" y="7181"/>
                      <a:pt x="9001" y="7228"/>
                      <a:pt x="9013" y="7264"/>
                    </a:cubicBezTo>
                    <a:cubicBezTo>
                      <a:pt x="8858" y="7705"/>
                      <a:pt x="8596" y="8026"/>
                      <a:pt x="8275" y="8240"/>
                    </a:cubicBezTo>
                    <a:cubicBezTo>
                      <a:pt x="8275" y="8229"/>
                      <a:pt x="8275" y="8229"/>
                      <a:pt x="8275" y="8229"/>
                    </a:cubicBezTo>
                    <a:cubicBezTo>
                      <a:pt x="8311" y="7800"/>
                      <a:pt x="8299" y="7371"/>
                      <a:pt x="8251" y="6943"/>
                    </a:cubicBezTo>
                    <a:close/>
                    <a:moveTo>
                      <a:pt x="4620" y="6955"/>
                    </a:moveTo>
                    <a:cubicBezTo>
                      <a:pt x="4620" y="6990"/>
                      <a:pt x="4620" y="7014"/>
                      <a:pt x="4620" y="7038"/>
                    </a:cubicBezTo>
                    <a:cubicBezTo>
                      <a:pt x="4620" y="7074"/>
                      <a:pt x="4632" y="7097"/>
                      <a:pt x="4632" y="7133"/>
                    </a:cubicBezTo>
                    <a:cubicBezTo>
                      <a:pt x="4373" y="7889"/>
                      <a:pt x="3561" y="8330"/>
                      <a:pt x="2766" y="8330"/>
                    </a:cubicBezTo>
                    <a:cubicBezTo>
                      <a:pt x="2171" y="8330"/>
                      <a:pt x="1586" y="8083"/>
                      <a:pt x="1250" y="7538"/>
                    </a:cubicBezTo>
                    <a:cubicBezTo>
                      <a:pt x="1143" y="7359"/>
                      <a:pt x="1107" y="7169"/>
                      <a:pt x="1095" y="6966"/>
                    </a:cubicBezTo>
                    <a:cubicBezTo>
                      <a:pt x="2274" y="6966"/>
                      <a:pt x="3453" y="6966"/>
                      <a:pt x="4620" y="6955"/>
                    </a:cubicBezTo>
                    <a:close/>
                    <a:moveTo>
                      <a:pt x="16407" y="6907"/>
                    </a:moveTo>
                    <a:cubicBezTo>
                      <a:pt x="16431" y="7336"/>
                      <a:pt x="16454" y="7776"/>
                      <a:pt x="16454" y="8205"/>
                    </a:cubicBezTo>
                    <a:cubicBezTo>
                      <a:pt x="16228" y="8336"/>
                      <a:pt x="15990" y="8407"/>
                      <a:pt x="15764" y="8419"/>
                    </a:cubicBezTo>
                    <a:lnTo>
                      <a:pt x="15752" y="8419"/>
                    </a:lnTo>
                    <a:cubicBezTo>
                      <a:pt x="15728" y="7919"/>
                      <a:pt x="15692" y="7419"/>
                      <a:pt x="15633" y="6907"/>
                    </a:cubicBezTo>
                    <a:close/>
                    <a:moveTo>
                      <a:pt x="15395" y="6919"/>
                    </a:moveTo>
                    <a:cubicBezTo>
                      <a:pt x="15454" y="7419"/>
                      <a:pt x="15490" y="7919"/>
                      <a:pt x="15514" y="8431"/>
                    </a:cubicBezTo>
                    <a:cubicBezTo>
                      <a:pt x="15288" y="8431"/>
                      <a:pt x="15038" y="8395"/>
                      <a:pt x="14811" y="8324"/>
                    </a:cubicBezTo>
                    <a:cubicBezTo>
                      <a:pt x="14800" y="8217"/>
                      <a:pt x="14776" y="8109"/>
                      <a:pt x="14764" y="8014"/>
                    </a:cubicBezTo>
                    <a:cubicBezTo>
                      <a:pt x="14776" y="7990"/>
                      <a:pt x="14788" y="7955"/>
                      <a:pt x="14788" y="7919"/>
                    </a:cubicBezTo>
                    <a:lnTo>
                      <a:pt x="14609" y="6919"/>
                    </a:lnTo>
                    <a:close/>
                    <a:moveTo>
                      <a:pt x="7144" y="6943"/>
                    </a:moveTo>
                    <a:cubicBezTo>
                      <a:pt x="7144" y="7478"/>
                      <a:pt x="7108" y="8002"/>
                      <a:pt x="7072" y="8538"/>
                    </a:cubicBezTo>
                    <a:cubicBezTo>
                      <a:pt x="6870" y="8514"/>
                      <a:pt x="6668" y="8455"/>
                      <a:pt x="6525" y="8359"/>
                    </a:cubicBezTo>
                    <a:lnTo>
                      <a:pt x="6525" y="6955"/>
                    </a:lnTo>
                    <a:cubicBezTo>
                      <a:pt x="6668" y="6955"/>
                      <a:pt x="6929" y="6943"/>
                      <a:pt x="7144" y="6943"/>
                    </a:cubicBezTo>
                    <a:close/>
                    <a:moveTo>
                      <a:pt x="8013" y="6943"/>
                    </a:moveTo>
                    <a:cubicBezTo>
                      <a:pt x="8072" y="7371"/>
                      <a:pt x="8072" y="7800"/>
                      <a:pt x="8037" y="8229"/>
                    </a:cubicBezTo>
                    <a:cubicBezTo>
                      <a:pt x="8037" y="8288"/>
                      <a:pt x="8072" y="8324"/>
                      <a:pt x="8120" y="8336"/>
                    </a:cubicBezTo>
                    <a:cubicBezTo>
                      <a:pt x="7858" y="8479"/>
                      <a:pt x="7572" y="8550"/>
                      <a:pt x="7275" y="8550"/>
                    </a:cubicBezTo>
                    <a:cubicBezTo>
                      <a:pt x="7322" y="8014"/>
                      <a:pt x="7334" y="7478"/>
                      <a:pt x="7334" y="6943"/>
                    </a:cubicBezTo>
                    <a:close/>
                    <a:moveTo>
                      <a:pt x="12775" y="6919"/>
                    </a:moveTo>
                    <a:lnTo>
                      <a:pt x="12775" y="6943"/>
                    </a:lnTo>
                    <a:cubicBezTo>
                      <a:pt x="12775" y="7086"/>
                      <a:pt x="12859" y="7169"/>
                      <a:pt x="12954" y="7228"/>
                    </a:cubicBezTo>
                    <a:cubicBezTo>
                      <a:pt x="12775" y="7752"/>
                      <a:pt x="12514" y="8240"/>
                      <a:pt x="11954" y="8455"/>
                    </a:cubicBezTo>
                    <a:cubicBezTo>
                      <a:pt x="11779" y="8625"/>
                      <a:pt x="11603" y="8710"/>
                      <a:pt x="11428" y="8710"/>
                    </a:cubicBezTo>
                    <a:cubicBezTo>
                      <a:pt x="11175" y="8710"/>
                      <a:pt x="10921" y="8533"/>
                      <a:pt x="10668" y="8181"/>
                    </a:cubicBezTo>
                    <a:cubicBezTo>
                      <a:pt x="9918" y="8074"/>
                      <a:pt x="9632" y="7717"/>
                      <a:pt x="9799" y="7086"/>
                    </a:cubicBezTo>
                    <a:cubicBezTo>
                      <a:pt x="9799" y="7038"/>
                      <a:pt x="9775" y="6978"/>
                      <a:pt x="9763" y="6931"/>
                    </a:cubicBezTo>
                    <a:cubicBezTo>
                      <a:pt x="10775" y="6931"/>
                      <a:pt x="11882" y="6931"/>
                      <a:pt x="12775" y="6919"/>
                    </a:cubicBezTo>
                    <a:close/>
                    <a:moveTo>
                      <a:pt x="5036" y="8002"/>
                    </a:moveTo>
                    <a:cubicBezTo>
                      <a:pt x="5507" y="8862"/>
                      <a:pt x="6374" y="9292"/>
                      <a:pt x="7244" y="9292"/>
                    </a:cubicBezTo>
                    <a:cubicBezTo>
                      <a:pt x="8026" y="9292"/>
                      <a:pt x="8809" y="8945"/>
                      <a:pt x="9311" y="8252"/>
                    </a:cubicBezTo>
                    <a:cubicBezTo>
                      <a:pt x="9596" y="8836"/>
                      <a:pt x="10120" y="9288"/>
                      <a:pt x="10847" y="9419"/>
                    </a:cubicBezTo>
                    <a:cubicBezTo>
                      <a:pt x="10977" y="9441"/>
                      <a:pt x="11103" y="9452"/>
                      <a:pt x="11227" y="9452"/>
                    </a:cubicBezTo>
                    <a:cubicBezTo>
                      <a:pt x="12168" y="9452"/>
                      <a:pt x="12918" y="8839"/>
                      <a:pt x="13371" y="8050"/>
                    </a:cubicBezTo>
                    <a:cubicBezTo>
                      <a:pt x="13837" y="8802"/>
                      <a:pt x="14707" y="9166"/>
                      <a:pt x="15573" y="9166"/>
                    </a:cubicBezTo>
                    <a:cubicBezTo>
                      <a:pt x="15790" y="9166"/>
                      <a:pt x="16006" y="9143"/>
                      <a:pt x="16216" y="9098"/>
                    </a:cubicBezTo>
                    <a:lnTo>
                      <a:pt x="16216" y="9098"/>
                    </a:lnTo>
                    <a:cubicBezTo>
                      <a:pt x="16264" y="10872"/>
                      <a:pt x="16466" y="12824"/>
                      <a:pt x="16193" y="14539"/>
                    </a:cubicBezTo>
                    <a:cubicBezTo>
                      <a:pt x="16038" y="15491"/>
                      <a:pt x="15728" y="15587"/>
                      <a:pt x="14800" y="15753"/>
                    </a:cubicBezTo>
                    <a:cubicBezTo>
                      <a:pt x="14614" y="15785"/>
                      <a:pt x="14417" y="15794"/>
                      <a:pt x="14219" y="15794"/>
                    </a:cubicBezTo>
                    <a:cubicBezTo>
                      <a:pt x="13938" y="15794"/>
                      <a:pt x="13652" y="15776"/>
                      <a:pt x="13383" y="15776"/>
                    </a:cubicBezTo>
                    <a:cubicBezTo>
                      <a:pt x="13343" y="15776"/>
                      <a:pt x="13303" y="15776"/>
                      <a:pt x="13264" y="15777"/>
                    </a:cubicBezTo>
                    <a:cubicBezTo>
                      <a:pt x="12472" y="15785"/>
                      <a:pt x="11675" y="15794"/>
                      <a:pt x="10880" y="15794"/>
                    </a:cubicBezTo>
                    <a:cubicBezTo>
                      <a:pt x="10551" y="15794"/>
                      <a:pt x="10222" y="15792"/>
                      <a:pt x="9894" y="15789"/>
                    </a:cubicBezTo>
                    <a:cubicBezTo>
                      <a:pt x="8870" y="15789"/>
                      <a:pt x="7846" y="15777"/>
                      <a:pt x="6822" y="15753"/>
                    </a:cubicBezTo>
                    <a:cubicBezTo>
                      <a:pt x="6203" y="15741"/>
                      <a:pt x="5596" y="15718"/>
                      <a:pt x="4977" y="15706"/>
                    </a:cubicBezTo>
                    <a:cubicBezTo>
                      <a:pt x="4937" y="15704"/>
                      <a:pt x="4896" y="15703"/>
                      <a:pt x="4853" y="15703"/>
                    </a:cubicBezTo>
                    <a:cubicBezTo>
                      <a:pt x="4559" y="15703"/>
                      <a:pt x="4191" y="15740"/>
                      <a:pt x="3850" y="15740"/>
                    </a:cubicBezTo>
                    <a:cubicBezTo>
                      <a:pt x="3580" y="15740"/>
                      <a:pt x="3328" y="15717"/>
                      <a:pt x="3143" y="15634"/>
                    </a:cubicBezTo>
                    <a:cubicBezTo>
                      <a:pt x="2024" y="15146"/>
                      <a:pt x="2405" y="13455"/>
                      <a:pt x="2405" y="12455"/>
                    </a:cubicBezTo>
                    <a:cubicBezTo>
                      <a:pt x="2405" y="11300"/>
                      <a:pt x="2405" y="10157"/>
                      <a:pt x="2405" y="9002"/>
                    </a:cubicBezTo>
                    <a:cubicBezTo>
                      <a:pt x="2589" y="9037"/>
                      <a:pt x="2775" y="9054"/>
                      <a:pt x="2959" y="9054"/>
                    </a:cubicBezTo>
                    <a:cubicBezTo>
                      <a:pt x="3786" y="9054"/>
                      <a:pt x="4579" y="8704"/>
                      <a:pt x="5036" y="8002"/>
                    </a:cubicBezTo>
                    <a:close/>
                    <a:moveTo>
                      <a:pt x="13129" y="1"/>
                    </a:moveTo>
                    <a:cubicBezTo>
                      <a:pt x="12574" y="1"/>
                      <a:pt x="12007" y="62"/>
                      <a:pt x="11542" y="62"/>
                    </a:cubicBezTo>
                    <a:cubicBezTo>
                      <a:pt x="11508" y="62"/>
                      <a:pt x="11475" y="62"/>
                      <a:pt x="11442" y="61"/>
                    </a:cubicBezTo>
                    <a:cubicBezTo>
                      <a:pt x="10094" y="31"/>
                      <a:pt x="8741" y="1"/>
                      <a:pt x="7393" y="1"/>
                    </a:cubicBezTo>
                    <a:cubicBezTo>
                      <a:pt x="6609" y="1"/>
                      <a:pt x="5827" y="11"/>
                      <a:pt x="5048" y="37"/>
                    </a:cubicBezTo>
                    <a:cubicBezTo>
                      <a:pt x="4310" y="61"/>
                      <a:pt x="3536" y="61"/>
                      <a:pt x="3239" y="668"/>
                    </a:cubicBezTo>
                    <a:cubicBezTo>
                      <a:pt x="3215" y="680"/>
                      <a:pt x="3203" y="704"/>
                      <a:pt x="3179" y="728"/>
                    </a:cubicBezTo>
                    <a:cubicBezTo>
                      <a:pt x="2310" y="2252"/>
                      <a:pt x="1524" y="3811"/>
                      <a:pt x="857" y="5419"/>
                    </a:cubicBezTo>
                    <a:cubicBezTo>
                      <a:pt x="441" y="6419"/>
                      <a:pt x="0" y="7157"/>
                      <a:pt x="750" y="8038"/>
                    </a:cubicBezTo>
                    <a:cubicBezTo>
                      <a:pt x="1024" y="8359"/>
                      <a:pt x="1345" y="8598"/>
                      <a:pt x="1703" y="8764"/>
                    </a:cubicBezTo>
                    <a:cubicBezTo>
                      <a:pt x="1691" y="10419"/>
                      <a:pt x="1691" y="12062"/>
                      <a:pt x="1691" y="13717"/>
                    </a:cubicBezTo>
                    <a:cubicBezTo>
                      <a:pt x="1691" y="14515"/>
                      <a:pt x="1453" y="15563"/>
                      <a:pt x="2191" y="16110"/>
                    </a:cubicBezTo>
                    <a:cubicBezTo>
                      <a:pt x="2558" y="16381"/>
                      <a:pt x="3117" y="16439"/>
                      <a:pt x="3675" y="16439"/>
                    </a:cubicBezTo>
                    <a:cubicBezTo>
                      <a:pt x="4094" y="16439"/>
                      <a:pt x="4512" y="16406"/>
                      <a:pt x="4849" y="16406"/>
                    </a:cubicBezTo>
                    <a:cubicBezTo>
                      <a:pt x="4893" y="16406"/>
                      <a:pt x="4936" y="16407"/>
                      <a:pt x="4977" y="16408"/>
                    </a:cubicBezTo>
                    <a:cubicBezTo>
                      <a:pt x="6620" y="16468"/>
                      <a:pt x="8251" y="16491"/>
                      <a:pt x="9894" y="16503"/>
                    </a:cubicBezTo>
                    <a:cubicBezTo>
                      <a:pt x="10360" y="16503"/>
                      <a:pt x="10827" y="16504"/>
                      <a:pt x="11295" y="16504"/>
                    </a:cubicBezTo>
                    <a:cubicBezTo>
                      <a:pt x="12463" y="16504"/>
                      <a:pt x="13634" y="16498"/>
                      <a:pt x="14800" y="16456"/>
                    </a:cubicBezTo>
                    <a:cubicBezTo>
                      <a:pt x="15442" y="16432"/>
                      <a:pt x="16312" y="16527"/>
                      <a:pt x="16716" y="15908"/>
                    </a:cubicBezTo>
                    <a:cubicBezTo>
                      <a:pt x="17205" y="15170"/>
                      <a:pt x="16907" y="13741"/>
                      <a:pt x="16919" y="12920"/>
                    </a:cubicBezTo>
                    <a:cubicBezTo>
                      <a:pt x="16931" y="11562"/>
                      <a:pt x="16931" y="10205"/>
                      <a:pt x="16919" y="8848"/>
                    </a:cubicBezTo>
                    <a:cubicBezTo>
                      <a:pt x="17669" y="8443"/>
                      <a:pt x="18181" y="7681"/>
                      <a:pt x="18002" y="6585"/>
                    </a:cubicBezTo>
                    <a:cubicBezTo>
                      <a:pt x="17978" y="6466"/>
                      <a:pt x="17919" y="6395"/>
                      <a:pt x="17848" y="6359"/>
                    </a:cubicBezTo>
                    <a:cubicBezTo>
                      <a:pt x="17395" y="5442"/>
                      <a:pt x="16943" y="4526"/>
                      <a:pt x="16502" y="3609"/>
                    </a:cubicBezTo>
                    <a:cubicBezTo>
                      <a:pt x="16050" y="2680"/>
                      <a:pt x="15681" y="1525"/>
                      <a:pt x="15073" y="692"/>
                    </a:cubicBezTo>
                    <a:cubicBezTo>
                      <a:pt x="14656" y="120"/>
                      <a:pt x="13904" y="1"/>
                      <a:pt x="13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0" name="Google Shape;790;p24">
                <a:extLst>
                  <a:ext uri="{FF2B5EF4-FFF2-40B4-BE49-F238E27FC236}">
                    <a16:creationId xmlns:a16="http://schemas.microsoft.com/office/drawing/2014/main" id="{C0BD3121-87B3-FDBA-4D73-043720AED489}"/>
                  </a:ext>
                </a:extLst>
              </p:cNvPr>
              <p:cNvSpPr/>
              <p:nvPr/>
            </p:nvSpPr>
            <p:spPr>
              <a:xfrm>
                <a:off x="3608199" y="4189942"/>
                <a:ext cx="144179" cy="65858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2843" extrusionOk="0">
                    <a:moveTo>
                      <a:pt x="144" y="1"/>
                    </a:moveTo>
                    <a:cubicBezTo>
                      <a:pt x="1" y="1"/>
                      <a:pt x="5" y="228"/>
                      <a:pt x="156" y="239"/>
                    </a:cubicBezTo>
                    <a:cubicBezTo>
                      <a:pt x="644" y="287"/>
                      <a:pt x="1358" y="144"/>
                      <a:pt x="1680" y="608"/>
                    </a:cubicBezTo>
                    <a:cubicBezTo>
                      <a:pt x="1989" y="1061"/>
                      <a:pt x="1930" y="2073"/>
                      <a:pt x="1977" y="2585"/>
                    </a:cubicBezTo>
                    <a:cubicBezTo>
                      <a:pt x="1977" y="2656"/>
                      <a:pt x="2025" y="2704"/>
                      <a:pt x="2096" y="2704"/>
                    </a:cubicBezTo>
                    <a:cubicBezTo>
                      <a:pt x="2680" y="2740"/>
                      <a:pt x="3263" y="2763"/>
                      <a:pt x="3846" y="2763"/>
                    </a:cubicBezTo>
                    <a:cubicBezTo>
                      <a:pt x="4098" y="2771"/>
                      <a:pt x="4609" y="2842"/>
                      <a:pt x="5032" y="2842"/>
                    </a:cubicBezTo>
                    <a:cubicBezTo>
                      <a:pt x="5268" y="2842"/>
                      <a:pt x="5477" y="2820"/>
                      <a:pt x="5597" y="2752"/>
                    </a:cubicBezTo>
                    <a:cubicBezTo>
                      <a:pt x="5871" y="2585"/>
                      <a:pt x="5704" y="2752"/>
                      <a:pt x="5882" y="2466"/>
                    </a:cubicBezTo>
                    <a:cubicBezTo>
                      <a:pt x="6025" y="2240"/>
                      <a:pt x="6180" y="870"/>
                      <a:pt x="5978" y="596"/>
                    </a:cubicBezTo>
                    <a:cubicBezTo>
                      <a:pt x="5814" y="363"/>
                      <a:pt x="5366" y="318"/>
                      <a:pt x="4978" y="318"/>
                    </a:cubicBezTo>
                    <a:cubicBezTo>
                      <a:pt x="4773" y="318"/>
                      <a:pt x="4585" y="330"/>
                      <a:pt x="4466" y="335"/>
                    </a:cubicBezTo>
                    <a:cubicBezTo>
                      <a:pt x="4323" y="335"/>
                      <a:pt x="4323" y="573"/>
                      <a:pt x="4466" y="573"/>
                    </a:cubicBezTo>
                    <a:cubicBezTo>
                      <a:pt x="4471" y="573"/>
                      <a:pt x="4476" y="573"/>
                      <a:pt x="4481" y="573"/>
                    </a:cubicBezTo>
                    <a:cubicBezTo>
                      <a:pt x="5392" y="573"/>
                      <a:pt x="6223" y="1612"/>
                      <a:pt x="5418" y="2299"/>
                    </a:cubicBezTo>
                    <a:cubicBezTo>
                      <a:pt x="5162" y="2517"/>
                      <a:pt x="4774" y="2569"/>
                      <a:pt x="4376" y="2569"/>
                    </a:cubicBezTo>
                    <a:cubicBezTo>
                      <a:pt x="4035" y="2569"/>
                      <a:pt x="3686" y="2531"/>
                      <a:pt x="3406" y="2525"/>
                    </a:cubicBezTo>
                    <a:cubicBezTo>
                      <a:pt x="2656" y="2501"/>
                      <a:pt x="2334" y="2525"/>
                      <a:pt x="2120" y="1775"/>
                    </a:cubicBezTo>
                    <a:cubicBezTo>
                      <a:pt x="1977" y="1251"/>
                      <a:pt x="1941" y="680"/>
                      <a:pt x="1810" y="144"/>
                    </a:cubicBezTo>
                    <a:cubicBezTo>
                      <a:pt x="1799" y="96"/>
                      <a:pt x="1751" y="61"/>
                      <a:pt x="1703" y="61"/>
                    </a:cubicBezTo>
                    <a:cubicBezTo>
                      <a:pt x="1613" y="63"/>
                      <a:pt x="1524" y="64"/>
                      <a:pt x="1435" y="64"/>
                    </a:cubicBezTo>
                    <a:cubicBezTo>
                      <a:pt x="1004" y="64"/>
                      <a:pt x="580" y="41"/>
                      <a:pt x="156" y="1"/>
                    </a:cubicBezTo>
                    <a:cubicBezTo>
                      <a:pt x="152" y="1"/>
                      <a:pt x="148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1" name="Google Shape;791;p24">
                <a:extLst>
                  <a:ext uri="{FF2B5EF4-FFF2-40B4-BE49-F238E27FC236}">
                    <a16:creationId xmlns:a16="http://schemas.microsoft.com/office/drawing/2014/main" id="{1C2092A9-31B4-A063-DD5D-2688B3860E3A}"/>
                  </a:ext>
                </a:extLst>
              </p:cNvPr>
              <p:cNvSpPr/>
              <p:nvPr/>
            </p:nvSpPr>
            <p:spPr>
              <a:xfrm>
                <a:off x="3665854" y="4256423"/>
                <a:ext cx="23466" cy="1950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842" extrusionOk="0">
                    <a:moveTo>
                      <a:pt x="500" y="239"/>
                    </a:moveTo>
                    <a:cubicBezTo>
                      <a:pt x="663" y="320"/>
                      <a:pt x="667" y="596"/>
                      <a:pt x="454" y="596"/>
                    </a:cubicBezTo>
                    <a:cubicBezTo>
                      <a:pt x="450" y="596"/>
                      <a:pt x="445" y="596"/>
                      <a:pt x="441" y="596"/>
                    </a:cubicBezTo>
                    <a:cubicBezTo>
                      <a:pt x="179" y="584"/>
                      <a:pt x="238" y="239"/>
                      <a:pt x="476" y="239"/>
                    </a:cubicBezTo>
                    <a:close/>
                    <a:moveTo>
                      <a:pt x="476" y="1"/>
                    </a:moveTo>
                    <a:cubicBezTo>
                      <a:pt x="250" y="1"/>
                      <a:pt x="60" y="167"/>
                      <a:pt x="24" y="393"/>
                    </a:cubicBezTo>
                    <a:cubicBezTo>
                      <a:pt x="0" y="608"/>
                      <a:pt x="167" y="786"/>
                      <a:pt x="381" y="834"/>
                    </a:cubicBezTo>
                    <a:cubicBezTo>
                      <a:pt x="408" y="839"/>
                      <a:pt x="435" y="841"/>
                      <a:pt x="460" y="841"/>
                    </a:cubicBezTo>
                    <a:cubicBezTo>
                      <a:pt x="876" y="841"/>
                      <a:pt x="1012" y="227"/>
                      <a:pt x="619" y="36"/>
                    </a:cubicBezTo>
                    <a:cubicBezTo>
                      <a:pt x="595" y="24"/>
                      <a:pt x="572" y="24"/>
                      <a:pt x="548" y="24"/>
                    </a:cubicBezTo>
                    <a:cubicBezTo>
                      <a:pt x="524" y="12"/>
                      <a:pt x="500" y="1"/>
                      <a:pt x="4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2" name="Google Shape;792;p24">
                <a:extLst>
                  <a:ext uri="{FF2B5EF4-FFF2-40B4-BE49-F238E27FC236}">
                    <a16:creationId xmlns:a16="http://schemas.microsoft.com/office/drawing/2014/main" id="{27FD560A-5606-3F11-9321-38720B736725}"/>
                  </a:ext>
                </a:extLst>
              </p:cNvPr>
              <p:cNvSpPr/>
              <p:nvPr/>
            </p:nvSpPr>
            <p:spPr>
              <a:xfrm>
                <a:off x="3704724" y="4256909"/>
                <a:ext cx="22655" cy="1976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853" extrusionOk="0">
                    <a:moveTo>
                      <a:pt x="518" y="272"/>
                    </a:moveTo>
                    <a:cubicBezTo>
                      <a:pt x="566" y="272"/>
                      <a:pt x="615" y="291"/>
                      <a:pt x="656" y="337"/>
                    </a:cubicBezTo>
                    <a:cubicBezTo>
                      <a:pt x="712" y="449"/>
                      <a:pt x="658" y="619"/>
                      <a:pt x="529" y="619"/>
                    </a:cubicBezTo>
                    <a:cubicBezTo>
                      <a:pt x="494" y="619"/>
                      <a:pt x="452" y="606"/>
                      <a:pt x="406" y="575"/>
                    </a:cubicBezTo>
                    <a:cubicBezTo>
                      <a:pt x="225" y="458"/>
                      <a:pt x="366" y="272"/>
                      <a:pt x="518" y="272"/>
                    </a:cubicBezTo>
                    <a:close/>
                    <a:moveTo>
                      <a:pt x="571" y="0"/>
                    </a:moveTo>
                    <a:cubicBezTo>
                      <a:pt x="536" y="0"/>
                      <a:pt x="509" y="20"/>
                      <a:pt x="489" y="39"/>
                    </a:cubicBezTo>
                    <a:cubicBezTo>
                      <a:pt x="382" y="51"/>
                      <a:pt x="275" y="87"/>
                      <a:pt x="203" y="158"/>
                    </a:cubicBezTo>
                    <a:cubicBezTo>
                      <a:pt x="1" y="349"/>
                      <a:pt x="72" y="646"/>
                      <a:pt x="287" y="777"/>
                    </a:cubicBezTo>
                    <a:cubicBezTo>
                      <a:pt x="367" y="828"/>
                      <a:pt x="455" y="853"/>
                      <a:pt x="540" y="853"/>
                    </a:cubicBezTo>
                    <a:cubicBezTo>
                      <a:pt x="696" y="853"/>
                      <a:pt x="840" y="768"/>
                      <a:pt x="894" y="599"/>
                    </a:cubicBezTo>
                    <a:cubicBezTo>
                      <a:pt x="977" y="361"/>
                      <a:pt x="846" y="75"/>
                      <a:pt x="596" y="3"/>
                    </a:cubicBezTo>
                    <a:cubicBezTo>
                      <a:pt x="587" y="1"/>
                      <a:pt x="579" y="0"/>
                      <a:pt x="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3" name="Google Shape;793;p24">
                <a:extLst>
                  <a:ext uri="{FF2B5EF4-FFF2-40B4-BE49-F238E27FC236}">
                    <a16:creationId xmlns:a16="http://schemas.microsoft.com/office/drawing/2014/main" id="{6E88EC8E-327C-69B8-41D6-2600F3AC0F30}"/>
                  </a:ext>
                </a:extLst>
              </p:cNvPr>
              <p:cNvSpPr/>
              <p:nvPr/>
            </p:nvSpPr>
            <p:spPr>
              <a:xfrm>
                <a:off x="3585658" y="4168571"/>
                <a:ext cx="206585" cy="117308"/>
              </a:xfrm>
              <a:custGeom>
                <a:avLst/>
                <a:gdLst/>
                <a:ahLst/>
                <a:cxnLst/>
                <a:rect l="l" t="t" r="r" b="b"/>
                <a:pathLst>
                  <a:path w="8918" h="5064" extrusionOk="0">
                    <a:moveTo>
                      <a:pt x="1703" y="285"/>
                    </a:moveTo>
                    <a:cubicBezTo>
                      <a:pt x="1969" y="285"/>
                      <a:pt x="2243" y="309"/>
                      <a:pt x="2488" y="309"/>
                    </a:cubicBezTo>
                    <a:cubicBezTo>
                      <a:pt x="2642" y="308"/>
                      <a:pt x="2795" y="307"/>
                      <a:pt x="2948" y="307"/>
                    </a:cubicBezTo>
                    <a:cubicBezTo>
                      <a:pt x="4592" y="307"/>
                      <a:pt x="6236" y="364"/>
                      <a:pt x="7870" y="452"/>
                    </a:cubicBezTo>
                    <a:cubicBezTo>
                      <a:pt x="7887" y="460"/>
                      <a:pt x="7904" y="468"/>
                      <a:pt x="7925" y="468"/>
                    </a:cubicBezTo>
                    <a:cubicBezTo>
                      <a:pt x="7934" y="468"/>
                      <a:pt x="7943" y="467"/>
                      <a:pt x="7953" y="464"/>
                    </a:cubicBezTo>
                    <a:cubicBezTo>
                      <a:pt x="7958" y="463"/>
                      <a:pt x="7963" y="462"/>
                      <a:pt x="7968" y="462"/>
                    </a:cubicBezTo>
                    <a:cubicBezTo>
                      <a:pt x="8362" y="462"/>
                      <a:pt x="8500" y="2896"/>
                      <a:pt x="8430" y="3202"/>
                    </a:cubicBezTo>
                    <a:cubicBezTo>
                      <a:pt x="8132" y="4571"/>
                      <a:pt x="6858" y="4666"/>
                      <a:pt x="5739" y="4702"/>
                    </a:cubicBezTo>
                    <a:cubicBezTo>
                      <a:pt x="5108" y="4723"/>
                      <a:pt x="4075" y="4865"/>
                      <a:pt x="3083" y="4865"/>
                    </a:cubicBezTo>
                    <a:cubicBezTo>
                      <a:pt x="1828" y="4865"/>
                      <a:pt x="638" y="4638"/>
                      <a:pt x="405" y="3654"/>
                    </a:cubicBezTo>
                    <a:cubicBezTo>
                      <a:pt x="250" y="3011"/>
                      <a:pt x="381" y="2154"/>
                      <a:pt x="369" y="1476"/>
                    </a:cubicBezTo>
                    <a:cubicBezTo>
                      <a:pt x="357" y="702"/>
                      <a:pt x="143" y="535"/>
                      <a:pt x="1238" y="321"/>
                    </a:cubicBezTo>
                    <a:cubicBezTo>
                      <a:pt x="1386" y="294"/>
                      <a:pt x="1543" y="285"/>
                      <a:pt x="1703" y="285"/>
                    </a:cubicBezTo>
                    <a:close/>
                    <a:moveTo>
                      <a:pt x="1249" y="1"/>
                    </a:moveTo>
                    <a:cubicBezTo>
                      <a:pt x="782" y="1"/>
                      <a:pt x="341" y="79"/>
                      <a:pt x="143" y="404"/>
                    </a:cubicBezTo>
                    <a:cubicBezTo>
                      <a:pt x="0" y="642"/>
                      <a:pt x="131" y="1214"/>
                      <a:pt x="131" y="1476"/>
                    </a:cubicBezTo>
                    <a:cubicBezTo>
                      <a:pt x="143" y="2297"/>
                      <a:pt x="131" y="3119"/>
                      <a:pt x="179" y="3928"/>
                    </a:cubicBezTo>
                    <a:cubicBezTo>
                      <a:pt x="226" y="4797"/>
                      <a:pt x="143" y="4928"/>
                      <a:pt x="988" y="5000"/>
                    </a:cubicBezTo>
                    <a:cubicBezTo>
                      <a:pt x="1511" y="5046"/>
                      <a:pt x="2042" y="5064"/>
                      <a:pt x="2576" y="5064"/>
                    </a:cubicBezTo>
                    <a:cubicBezTo>
                      <a:pt x="3832" y="5064"/>
                      <a:pt x="5106" y="4967"/>
                      <a:pt x="6334" y="4916"/>
                    </a:cubicBezTo>
                    <a:cubicBezTo>
                      <a:pt x="6405" y="4913"/>
                      <a:pt x="6476" y="4912"/>
                      <a:pt x="6547" y="4912"/>
                    </a:cubicBezTo>
                    <a:cubicBezTo>
                      <a:pt x="6749" y="4912"/>
                      <a:pt x="6953" y="4921"/>
                      <a:pt x="7150" y="4921"/>
                    </a:cubicBezTo>
                    <a:cubicBezTo>
                      <a:pt x="7696" y="4921"/>
                      <a:pt x="8198" y="4852"/>
                      <a:pt x="8501" y="4333"/>
                    </a:cubicBezTo>
                    <a:cubicBezTo>
                      <a:pt x="8918" y="3631"/>
                      <a:pt x="8775" y="1666"/>
                      <a:pt x="8596" y="952"/>
                    </a:cubicBezTo>
                    <a:cubicBezTo>
                      <a:pt x="8491" y="508"/>
                      <a:pt x="8455" y="225"/>
                      <a:pt x="8050" y="225"/>
                    </a:cubicBezTo>
                    <a:cubicBezTo>
                      <a:pt x="8042" y="225"/>
                      <a:pt x="8034" y="225"/>
                      <a:pt x="8025" y="225"/>
                    </a:cubicBezTo>
                    <a:cubicBezTo>
                      <a:pt x="6179" y="118"/>
                      <a:pt x="4334" y="71"/>
                      <a:pt x="2488" y="71"/>
                    </a:cubicBezTo>
                    <a:cubicBezTo>
                      <a:pt x="2477" y="71"/>
                      <a:pt x="2466" y="71"/>
                      <a:pt x="2454" y="71"/>
                    </a:cubicBezTo>
                    <a:cubicBezTo>
                      <a:pt x="2152" y="71"/>
                      <a:pt x="1689" y="1"/>
                      <a:pt x="12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AD36F42-25CB-4BC7-781F-ACC62A64FDF5}"/>
                </a:ext>
              </a:extLst>
            </p:cNvPr>
            <p:cNvGrpSpPr/>
            <p:nvPr/>
          </p:nvGrpSpPr>
          <p:grpSpPr>
            <a:xfrm>
              <a:off x="5094804" y="3692747"/>
              <a:ext cx="608400" cy="608400"/>
              <a:chOff x="2773482" y="3068520"/>
              <a:chExt cx="709405" cy="709405"/>
            </a:xfrm>
          </p:grpSpPr>
          <p:sp>
            <p:nvSpPr>
              <p:cNvPr id="114" name="Google Shape;810;p24">
                <a:extLst>
                  <a:ext uri="{FF2B5EF4-FFF2-40B4-BE49-F238E27FC236}">
                    <a16:creationId xmlns:a16="http://schemas.microsoft.com/office/drawing/2014/main" id="{C980370B-B227-3DC8-3952-79AFD664A8CE}"/>
                  </a:ext>
                </a:extLst>
              </p:cNvPr>
              <p:cNvSpPr/>
              <p:nvPr/>
            </p:nvSpPr>
            <p:spPr>
              <a:xfrm>
                <a:off x="2773482" y="3068520"/>
                <a:ext cx="709405" cy="709405"/>
              </a:xfrm>
              <a:custGeom>
                <a:avLst/>
                <a:gdLst/>
                <a:ahLst/>
                <a:cxnLst/>
                <a:rect l="l" t="t" r="r" b="b"/>
                <a:pathLst>
                  <a:path w="30624" h="30624" extrusionOk="0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15" name="Google Shape;811;p24">
                <a:extLst>
                  <a:ext uri="{FF2B5EF4-FFF2-40B4-BE49-F238E27FC236}">
                    <a16:creationId xmlns:a16="http://schemas.microsoft.com/office/drawing/2014/main" id="{80986228-BBF3-27AD-0AB6-B12C40B1487C}"/>
                  </a:ext>
                </a:extLst>
              </p:cNvPr>
              <p:cNvSpPr/>
              <p:nvPr/>
            </p:nvSpPr>
            <p:spPr>
              <a:xfrm>
                <a:off x="2950362" y="3112022"/>
                <a:ext cx="199080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3571" extrusionOk="0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6" name="Google Shape;812;p24">
                <a:extLst>
                  <a:ext uri="{FF2B5EF4-FFF2-40B4-BE49-F238E27FC236}">
                    <a16:creationId xmlns:a16="http://schemas.microsoft.com/office/drawing/2014/main" id="{E3DC85D8-557E-8E46-693F-3C3E8844DAFF}"/>
                  </a:ext>
                </a:extLst>
              </p:cNvPr>
              <p:cNvSpPr/>
              <p:nvPr/>
            </p:nvSpPr>
            <p:spPr>
              <a:xfrm>
                <a:off x="3194094" y="3122631"/>
                <a:ext cx="81842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1708" extrusionOk="0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7" name="Google Shape;813;p24">
                <a:extLst>
                  <a:ext uri="{FF2B5EF4-FFF2-40B4-BE49-F238E27FC236}">
                    <a16:creationId xmlns:a16="http://schemas.microsoft.com/office/drawing/2014/main" id="{D495A780-5E7E-2347-80EA-61965D29F9B9}"/>
                  </a:ext>
                </a:extLst>
              </p:cNvPr>
              <p:cNvSpPr/>
              <p:nvPr/>
            </p:nvSpPr>
            <p:spPr>
              <a:xfrm>
                <a:off x="2861737" y="3267082"/>
                <a:ext cx="563790" cy="275594"/>
              </a:xfrm>
              <a:custGeom>
                <a:avLst/>
                <a:gdLst/>
                <a:ahLst/>
                <a:cxnLst/>
                <a:rect l="l" t="t" r="r" b="b"/>
                <a:pathLst>
                  <a:path w="24338" h="11897" extrusionOk="0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8" name="Google Shape;814;p24">
                <a:extLst>
                  <a:ext uri="{FF2B5EF4-FFF2-40B4-BE49-F238E27FC236}">
                    <a16:creationId xmlns:a16="http://schemas.microsoft.com/office/drawing/2014/main" id="{846E7946-2486-6ABF-3500-2E56B444DB52}"/>
                  </a:ext>
                </a:extLst>
              </p:cNvPr>
              <p:cNvSpPr/>
              <p:nvPr/>
            </p:nvSpPr>
            <p:spPr>
              <a:xfrm>
                <a:off x="2908366" y="3297426"/>
                <a:ext cx="434738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8767" h="4101" extrusionOk="0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19" name="Google Shape;815;p24">
                <a:extLst>
                  <a:ext uri="{FF2B5EF4-FFF2-40B4-BE49-F238E27FC236}">
                    <a16:creationId xmlns:a16="http://schemas.microsoft.com/office/drawing/2014/main" id="{537926E0-2F87-2195-8D79-E4D3920C9801}"/>
                  </a:ext>
                </a:extLst>
              </p:cNvPr>
              <p:cNvSpPr/>
              <p:nvPr/>
            </p:nvSpPr>
            <p:spPr>
              <a:xfrm>
                <a:off x="2971627" y="3321146"/>
                <a:ext cx="296767" cy="54461"/>
              </a:xfrm>
              <a:custGeom>
                <a:avLst/>
                <a:gdLst/>
                <a:ahLst/>
                <a:cxnLst/>
                <a:rect l="l" t="t" r="r" b="b"/>
                <a:pathLst>
                  <a:path w="12811" h="2351" extrusionOk="0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15" name="Google Shape;819;p24">
              <a:extLst>
                <a:ext uri="{FF2B5EF4-FFF2-40B4-BE49-F238E27FC236}">
                  <a16:creationId xmlns:a16="http://schemas.microsoft.com/office/drawing/2014/main" id="{3E55CB92-9F45-414E-8CDF-0F5D4C335196}"/>
                </a:ext>
              </a:extLst>
            </p:cNvPr>
            <p:cNvGrpSpPr/>
            <p:nvPr/>
          </p:nvGrpSpPr>
          <p:grpSpPr>
            <a:xfrm>
              <a:off x="4123600" y="3445677"/>
              <a:ext cx="4102381" cy="1076989"/>
              <a:chOff x="2457770" y="2346440"/>
              <a:chExt cx="4102381" cy="1076989"/>
            </a:xfrm>
          </p:grpSpPr>
          <p:sp>
            <p:nvSpPr>
              <p:cNvPr id="16" name="Google Shape;820;p24">
                <a:extLst>
                  <a:ext uri="{FF2B5EF4-FFF2-40B4-BE49-F238E27FC236}">
                    <a16:creationId xmlns:a16="http://schemas.microsoft.com/office/drawing/2014/main" id="{2BD10F22-1B46-03B5-F5E7-D23DE692C8C4}"/>
                  </a:ext>
                </a:extLst>
              </p:cNvPr>
              <p:cNvSpPr/>
              <p:nvPr/>
            </p:nvSpPr>
            <p:spPr>
              <a:xfrm>
                <a:off x="2510677" y="2346440"/>
                <a:ext cx="3981508" cy="1060679"/>
              </a:xfrm>
              <a:custGeom>
                <a:avLst/>
                <a:gdLst/>
                <a:ahLst/>
                <a:cxnLst/>
                <a:rect l="l" t="t" r="r" b="b"/>
                <a:pathLst>
                  <a:path w="171876" h="45788" extrusionOk="0">
                    <a:moveTo>
                      <a:pt x="138381" y="0"/>
                    </a:moveTo>
                    <a:cubicBezTo>
                      <a:pt x="126974" y="0"/>
                      <a:pt x="115959" y="3308"/>
                      <a:pt x="106038" y="9255"/>
                    </a:cubicBezTo>
                    <a:cubicBezTo>
                      <a:pt x="97203" y="14541"/>
                      <a:pt x="89690" y="21518"/>
                      <a:pt x="82535" y="28853"/>
                    </a:cubicBezTo>
                    <a:cubicBezTo>
                      <a:pt x="78141" y="33365"/>
                      <a:pt x="73391" y="37270"/>
                      <a:pt x="67676" y="40056"/>
                    </a:cubicBezTo>
                    <a:cubicBezTo>
                      <a:pt x="60776" y="43421"/>
                      <a:pt x="53153" y="45129"/>
                      <a:pt x="45488" y="45129"/>
                    </a:cubicBezTo>
                    <a:cubicBezTo>
                      <a:pt x="44581" y="45129"/>
                      <a:pt x="43674" y="45105"/>
                      <a:pt x="42768" y="45057"/>
                    </a:cubicBezTo>
                    <a:cubicBezTo>
                      <a:pt x="32957" y="44545"/>
                      <a:pt x="23075" y="41366"/>
                      <a:pt x="14872" y="35913"/>
                    </a:cubicBezTo>
                    <a:cubicBezTo>
                      <a:pt x="7597" y="31067"/>
                      <a:pt x="1168" y="23721"/>
                      <a:pt x="727" y="14613"/>
                    </a:cubicBezTo>
                    <a:cubicBezTo>
                      <a:pt x="715" y="14387"/>
                      <a:pt x="531" y="14274"/>
                      <a:pt x="352" y="14274"/>
                    </a:cubicBezTo>
                    <a:cubicBezTo>
                      <a:pt x="173" y="14274"/>
                      <a:pt x="1" y="14387"/>
                      <a:pt x="13" y="14613"/>
                    </a:cubicBezTo>
                    <a:cubicBezTo>
                      <a:pt x="787" y="30258"/>
                      <a:pt x="17217" y="40068"/>
                      <a:pt x="30707" y="43795"/>
                    </a:cubicBezTo>
                    <a:cubicBezTo>
                      <a:pt x="35492" y="45120"/>
                      <a:pt x="40430" y="45787"/>
                      <a:pt x="45349" y="45787"/>
                    </a:cubicBezTo>
                    <a:cubicBezTo>
                      <a:pt x="56645" y="45787"/>
                      <a:pt x="67843" y="42269"/>
                      <a:pt x="76867" y="35127"/>
                    </a:cubicBezTo>
                    <a:cubicBezTo>
                      <a:pt x="80356" y="32365"/>
                      <a:pt x="83309" y="29019"/>
                      <a:pt x="86440" y="25900"/>
                    </a:cubicBezTo>
                    <a:cubicBezTo>
                      <a:pt x="90238" y="22126"/>
                      <a:pt x="94203" y="18518"/>
                      <a:pt x="98454" y="15268"/>
                    </a:cubicBezTo>
                    <a:cubicBezTo>
                      <a:pt x="109050" y="7195"/>
                      <a:pt x="121504" y="1433"/>
                      <a:pt x="134946" y="730"/>
                    </a:cubicBezTo>
                    <a:cubicBezTo>
                      <a:pt x="136020" y="674"/>
                      <a:pt x="137101" y="646"/>
                      <a:pt x="138187" y="646"/>
                    </a:cubicBezTo>
                    <a:cubicBezTo>
                      <a:pt x="145638" y="646"/>
                      <a:pt x="153302" y="1979"/>
                      <a:pt x="160140" y="4826"/>
                    </a:cubicBezTo>
                    <a:cubicBezTo>
                      <a:pt x="163997" y="6421"/>
                      <a:pt x="169129" y="8934"/>
                      <a:pt x="171129" y="12886"/>
                    </a:cubicBezTo>
                    <a:cubicBezTo>
                      <a:pt x="171192" y="13012"/>
                      <a:pt x="171294" y="13065"/>
                      <a:pt x="171399" y="13065"/>
                    </a:cubicBezTo>
                    <a:cubicBezTo>
                      <a:pt x="171631" y="13065"/>
                      <a:pt x="171876" y="12808"/>
                      <a:pt x="171736" y="12529"/>
                    </a:cubicBezTo>
                    <a:cubicBezTo>
                      <a:pt x="170260" y="9600"/>
                      <a:pt x="166974" y="7505"/>
                      <a:pt x="164200" y="5981"/>
                    </a:cubicBezTo>
                    <a:cubicBezTo>
                      <a:pt x="158473" y="2838"/>
                      <a:pt x="151972" y="1218"/>
                      <a:pt x="145519" y="433"/>
                    </a:cubicBezTo>
                    <a:cubicBezTo>
                      <a:pt x="143127" y="142"/>
                      <a:pt x="140746" y="0"/>
                      <a:pt x="138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7" name="Google Shape;821;p24">
                <a:extLst>
                  <a:ext uri="{FF2B5EF4-FFF2-40B4-BE49-F238E27FC236}">
                    <a16:creationId xmlns:a16="http://schemas.microsoft.com/office/drawing/2014/main" id="{4FD33536-D0FF-F332-9984-CC062973EBFE}"/>
                  </a:ext>
                </a:extLst>
              </p:cNvPr>
              <p:cNvSpPr/>
              <p:nvPr/>
            </p:nvSpPr>
            <p:spPr>
              <a:xfrm>
                <a:off x="2457770" y="2584797"/>
                <a:ext cx="123122" cy="112026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4836" extrusionOk="0">
                    <a:moveTo>
                      <a:pt x="2855" y="1"/>
                    </a:moveTo>
                    <a:cubicBezTo>
                      <a:pt x="1230" y="1"/>
                      <a:pt x="0" y="2231"/>
                      <a:pt x="606" y="3680"/>
                    </a:cubicBezTo>
                    <a:cubicBezTo>
                      <a:pt x="901" y="4370"/>
                      <a:pt x="1490" y="4711"/>
                      <a:pt x="2135" y="4776"/>
                    </a:cubicBezTo>
                    <a:lnTo>
                      <a:pt x="2135" y="4776"/>
                    </a:lnTo>
                    <a:cubicBezTo>
                      <a:pt x="2280" y="4814"/>
                      <a:pt x="2427" y="4835"/>
                      <a:pt x="2570" y="4835"/>
                    </a:cubicBezTo>
                    <a:cubicBezTo>
                      <a:pt x="2582" y="4835"/>
                      <a:pt x="2594" y="4835"/>
                      <a:pt x="2606" y="4835"/>
                    </a:cubicBezTo>
                    <a:cubicBezTo>
                      <a:pt x="3041" y="4823"/>
                      <a:pt x="3542" y="4757"/>
                      <a:pt x="3781" y="4371"/>
                    </a:cubicBezTo>
                    <a:lnTo>
                      <a:pt x="3781" y="4371"/>
                    </a:lnTo>
                    <a:cubicBezTo>
                      <a:pt x="4001" y="4231"/>
                      <a:pt x="4197" y="4059"/>
                      <a:pt x="4356" y="3858"/>
                    </a:cubicBezTo>
                    <a:cubicBezTo>
                      <a:pt x="5314" y="2652"/>
                      <a:pt x="4745" y="741"/>
                      <a:pt x="3279" y="249"/>
                    </a:cubicBezTo>
                    <a:lnTo>
                      <a:pt x="3279" y="249"/>
                    </a:lnTo>
                    <a:cubicBezTo>
                      <a:pt x="3209" y="110"/>
                      <a:pt x="3072" y="5"/>
                      <a:pt x="2868" y="1"/>
                    </a:cubicBezTo>
                    <a:cubicBezTo>
                      <a:pt x="2864" y="1"/>
                      <a:pt x="2859" y="1"/>
                      <a:pt x="28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8" name="Google Shape;822;p24">
                <a:extLst>
                  <a:ext uri="{FF2B5EF4-FFF2-40B4-BE49-F238E27FC236}">
                    <a16:creationId xmlns:a16="http://schemas.microsoft.com/office/drawing/2014/main" id="{69A5D29E-648F-6FF4-B8E9-05EE8B53A9A8}"/>
                  </a:ext>
                </a:extLst>
              </p:cNvPr>
              <p:cNvSpPr/>
              <p:nvPr/>
            </p:nvSpPr>
            <p:spPr>
              <a:xfrm>
                <a:off x="6437052" y="2587275"/>
                <a:ext cx="123099" cy="112026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36" extrusionOk="0">
                    <a:moveTo>
                      <a:pt x="2745" y="1"/>
                    </a:moveTo>
                    <a:cubicBezTo>
                      <a:pt x="2733" y="1"/>
                      <a:pt x="2722" y="1"/>
                      <a:pt x="2710" y="1"/>
                    </a:cubicBezTo>
                    <a:cubicBezTo>
                      <a:pt x="2293" y="12"/>
                      <a:pt x="1790" y="88"/>
                      <a:pt x="1546" y="459"/>
                    </a:cubicBezTo>
                    <a:lnTo>
                      <a:pt x="1546" y="459"/>
                    </a:lnTo>
                    <a:cubicBezTo>
                      <a:pt x="1321" y="600"/>
                      <a:pt x="1121" y="774"/>
                      <a:pt x="960" y="977"/>
                    </a:cubicBezTo>
                    <a:cubicBezTo>
                      <a:pt x="1" y="2185"/>
                      <a:pt x="583" y="4098"/>
                      <a:pt x="2041" y="4600"/>
                    </a:cubicBezTo>
                    <a:lnTo>
                      <a:pt x="2041" y="4600"/>
                    </a:lnTo>
                    <a:cubicBezTo>
                      <a:pt x="2111" y="4735"/>
                      <a:pt x="2247" y="4835"/>
                      <a:pt x="2448" y="4835"/>
                    </a:cubicBezTo>
                    <a:cubicBezTo>
                      <a:pt x="2456" y="4835"/>
                      <a:pt x="2465" y="4835"/>
                      <a:pt x="2473" y="4835"/>
                    </a:cubicBezTo>
                    <a:cubicBezTo>
                      <a:pt x="4092" y="4835"/>
                      <a:pt x="5314" y="2601"/>
                      <a:pt x="4710" y="1156"/>
                    </a:cubicBezTo>
                    <a:cubicBezTo>
                      <a:pt x="4422" y="476"/>
                      <a:pt x="3841" y="136"/>
                      <a:pt x="3202" y="67"/>
                    </a:cubicBezTo>
                    <a:lnTo>
                      <a:pt x="3202" y="67"/>
                    </a:lnTo>
                    <a:cubicBezTo>
                      <a:pt x="3050" y="24"/>
                      <a:pt x="2896" y="1"/>
                      <a:pt x="274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9" name="Google Shape;823;p24">
                <a:extLst>
                  <a:ext uri="{FF2B5EF4-FFF2-40B4-BE49-F238E27FC236}">
                    <a16:creationId xmlns:a16="http://schemas.microsoft.com/office/drawing/2014/main" id="{FBF6424F-142F-1EB6-174F-CF6CA02331CF}"/>
                  </a:ext>
                </a:extLst>
              </p:cNvPr>
              <p:cNvSpPr/>
              <p:nvPr/>
            </p:nvSpPr>
            <p:spPr>
              <a:xfrm>
                <a:off x="2835576" y="3161464"/>
                <a:ext cx="97918" cy="81054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499" extrusionOk="0">
                    <a:moveTo>
                      <a:pt x="2121" y="1642"/>
                    </a:moveTo>
                    <a:cubicBezTo>
                      <a:pt x="2132" y="1642"/>
                      <a:pt x="2144" y="1643"/>
                      <a:pt x="2155" y="1645"/>
                    </a:cubicBezTo>
                    <a:cubicBezTo>
                      <a:pt x="2346" y="1669"/>
                      <a:pt x="2489" y="1954"/>
                      <a:pt x="2370" y="2109"/>
                    </a:cubicBezTo>
                    <a:cubicBezTo>
                      <a:pt x="2301" y="2203"/>
                      <a:pt x="2219" y="2241"/>
                      <a:pt x="2140" y="2241"/>
                    </a:cubicBezTo>
                    <a:cubicBezTo>
                      <a:pt x="2121" y="2241"/>
                      <a:pt x="2101" y="2239"/>
                      <a:pt x="2082" y="2234"/>
                    </a:cubicBezTo>
                    <a:lnTo>
                      <a:pt x="2082" y="2234"/>
                    </a:lnTo>
                    <a:cubicBezTo>
                      <a:pt x="1993" y="2186"/>
                      <a:pt x="1913" y="2110"/>
                      <a:pt x="1850" y="2006"/>
                    </a:cubicBezTo>
                    <a:lnTo>
                      <a:pt x="1850" y="2006"/>
                    </a:lnTo>
                    <a:cubicBezTo>
                      <a:pt x="1833" y="1942"/>
                      <a:pt x="1836" y="1873"/>
                      <a:pt x="1870" y="1807"/>
                    </a:cubicBezTo>
                    <a:lnTo>
                      <a:pt x="1870" y="1807"/>
                    </a:lnTo>
                    <a:cubicBezTo>
                      <a:pt x="1933" y="1713"/>
                      <a:pt x="2022" y="1642"/>
                      <a:pt x="2121" y="1642"/>
                    </a:cubicBezTo>
                    <a:close/>
                    <a:moveTo>
                      <a:pt x="2197" y="1"/>
                    </a:moveTo>
                    <a:cubicBezTo>
                      <a:pt x="950" y="1"/>
                      <a:pt x="0" y="1388"/>
                      <a:pt x="643" y="2550"/>
                    </a:cubicBezTo>
                    <a:cubicBezTo>
                      <a:pt x="910" y="3026"/>
                      <a:pt x="1339" y="3297"/>
                      <a:pt x="1793" y="3378"/>
                    </a:cubicBezTo>
                    <a:lnTo>
                      <a:pt x="1793" y="3378"/>
                    </a:lnTo>
                    <a:cubicBezTo>
                      <a:pt x="1991" y="3456"/>
                      <a:pt x="2206" y="3499"/>
                      <a:pt x="2420" y="3499"/>
                    </a:cubicBezTo>
                    <a:cubicBezTo>
                      <a:pt x="2696" y="3499"/>
                      <a:pt x="2972" y="3429"/>
                      <a:pt x="3215" y="3276"/>
                    </a:cubicBezTo>
                    <a:cubicBezTo>
                      <a:pt x="3581" y="3049"/>
                      <a:pt x="3735" y="2710"/>
                      <a:pt x="3741" y="2344"/>
                    </a:cubicBezTo>
                    <a:lnTo>
                      <a:pt x="3741" y="2344"/>
                    </a:lnTo>
                    <a:cubicBezTo>
                      <a:pt x="3744" y="2337"/>
                      <a:pt x="3748" y="2330"/>
                      <a:pt x="3751" y="2324"/>
                    </a:cubicBezTo>
                    <a:cubicBezTo>
                      <a:pt x="4227" y="1276"/>
                      <a:pt x="3536" y="145"/>
                      <a:pt x="2405" y="14"/>
                    </a:cubicBezTo>
                    <a:cubicBezTo>
                      <a:pt x="2335" y="5"/>
                      <a:pt x="2265" y="1"/>
                      <a:pt x="219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20" name="Google Shape;824;p24">
                <a:extLst>
                  <a:ext uri="{FF2B5EF4-FFF2-40B4-BE49-F238E27FC236}">
                    <a16:creationId xmlns:a16="http://schemas.microsoft.com/office/drawing/2014/main" id="{CE230E00-8671-24A4-DEC6-8611DE83B93C}"/>
                  </a:ext>
                </a:extLst>
              </p:cNvPr>
              <p:cNvSpPr/>
              <p:nvPr/>
            </p:nvSpPr>
            <p:spPr>
              <a:xfrm>
                <a:off x="3671497" y="3342120"/>
                <a:ext cx="97942" cy="8130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3510" extrusionOk="0">
                    <a:moveTo>
                      <a:pt x="2121" y="1653"/>
                    </a:moveTo>
                    <a:cubicBezTo>
                      <a:pt x="2132" y="1653"/>
                      <a:pt x="2144" y="1654"/>
                      <a:pt x="2156" y="1656"/>
                    </a:cubicBezTo>
                    <a:cubicBezTo>
                      <a:pt x="2347" y="1680"/>
                      <a:pt x="2490" y="1966"/>
                      <a:pt x="2370" y="2121"/>
                    </a:cubicBezTo>
                    <a:cubicBezTo>
                      <a:pt x="2302" y="2214"/>
                      <a:pt x="2220" y="2253"/>
                      <a:pt x="2142" y="2253"/>
                    </a:cubicBezTo>
                    <a:cubicBezTo>
                      <a:pt x="2127" y="2253"/>
                      <a:pt x="2112" y="2251"/>
                      <a:pt x="2098" y="2249"/>
                    </a:cubicBezTo>
                    <a:lnTo>
                      <a:pt x="2098" y="2249"/>
                    </a:lnTo>
                    <a:cubicBezTo>
                      <a:pt x="2004" y="2201"/>
                      <a:pt x="1918" y="2125"/>
                      <a:pt x="1852" y="2018"/>
                    </a:cubicBezTo>
                    <a:lnTo>
                      <a:pt x="1852" y="2018"/>
                    </a:lnTo>
                    <a:cubicBezTo>
                      <a:pt x="1833" y="1953"/>
                      <a:pt x="1836" y="1881"/>
                      <a:pt x="1869" y="1814"/>
                    </a:cubicBezTo>
                    <a:lnTo>
                      <a:pt x="1869" y="1814"/>
                    </a:lnTo>
                    <a:cubicBezTo>
                      <a:pt x="1932" y="1722"/>
                      <a:pt x="2022" y="1653"/>
                      <a:pt x="2121" y="1653"/>
                    </a:cubicBezTo>
                    <a:close/>
                    <a:moveTo>
                      <a:pt x="2199" y="0"/>
                    </a:moveTo>
                    <a:cubicBezTo>
                      <a:pt x="952" y="0"/>
                      <a:pt x="1" y="1399"/>
                      <a:pt x="644" y="2561"/>
                    </a:cubicBezTo>
                    <a:cubicBezTo>
                      <a:pt x="909" y="3035"/>
                      <a:pt x="1334" y="3304"/>
                      <a:pt x="1785" y="3385"/>
                    </a:cubicBezTo>
                    <a:lnTo>
                      <a:pt x="1785" y="3385"/>
                    </a:lnTo>
                    <a:cubicBezTo>
                      <a:pt x="1986" y="3466"/>
                      <a:pt x="2204" y="3510"/>
                      <a:pt x="2422" y="3510"/>
                    </a:cubicBezTo>
                    <a:cubicBezTo>
                      <a:pt x="2698" y="3510"/>
                      <a:pt x="2973" y="3440"/>
                      <a:pt x="3216" y="3287"/>
                    </a:cubicBezTo>
                    <a:cubicBezTo>
                      <a:pt x="3580" y="3058"/>
                      <a:pt x="3734" y="2719"/>
                      <a:pt x="3742" y="2356"/>
                    </a:cubicBezTo>
                    <a:lnTo>
                      <a:pt x="3742" y="2356"/>
                    </a:lnTo>
                    <a:cubicBezTo>
                      <a:pt x="3745" y="2349"/>
                      <a:pt x="3748" y="2342"/>
                      <a:pt x="3752" y="2335"/>
                    </a:cubicBezTo>
                    <a:cubicBezTo>
                      <a:pt x="4228" y="1287"/>
                      <a:pt x="3537" y="156"/>
                      <a:pt x="2406" y="13"/>
                    </a:cubicBezTo>
                    <a:cubicBezTo>
                      <a:pt x="2336" y="5"/>
                      <a:pt x="2267" y="0"/>
                      <a:pt x="219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21" name="Google Shape;825;p24">
                <a:extLst>
                  <a:ext uri="{FF2B5EF4-FFF2-40B4-BE49-F238E27FC236}">
                    <a16:creationId xmlns:a16="http://schemas.microsoft.com/office/drawing/2014/main" id="{16FA3F97-972F-5580-D20C-F4F2E7CF1EB9}"/>
                  </a:ext>
                </a:extLst>
              </p:cNvPr>
              <p:cNvSpPr/>
              <p:nvPr/>
            </p:nvSpPr>
            <p:spPr>
              <a:xfrm>
                <a:off x="4571142" y="2799087"/>
                <a:ext cx="98220" cy="81309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3510" extrusionOk="0">
                    <a:moveTo>
                      <a:pt x="2143" y="1643"/>
                    </a:moveTo>
                    <a:cubicBezTo>
                      <a:pt x="2151" y="1643"/>
                      <a:pt x="2160" y="1643"/>
                      <a:pt x="2168" y="1644"/>
                    </a:cubicBezTo>
                    <a:cubicBezTo>
                      <a:pt x="2347" y="1680"/>
                      <a:pt x="2502" y="1966"/>
                      <a:pt x="2383" y="2120"/>
                    </a:cubicBezTo>
                    <a:cubicBezTo>
                      <a:pt x="2315" y="2211"/>
                      <a:pt x="2234" y="2247"/>
                      <a:pt x="2156" y="2247"/>
                    </a:cubicBezTo>
                    <a:cubicBezTo>
                      <a:pt x="2130" y="2247"/>
                      <a:pt x="2105" y="2243"/>
                      <a:pt x="2081" y="2236"/>
                    </a:cubicBezTo>
                    <a:lnTo>
                      <a:pt x="2081" y="2236"/>
                    </a:lnTo>
                    <a:cubicBezTo>
                      <a:pt x="2004" y="2195"/>
                      <a:pt x="1933" y="2134"/>
                      <a:pt x="1876" y="2053"/>
                    </a:cubicBezTo>
                    <a:lnTo>
                      <a:pt x="1876" y="2053"/>
                    </a:lnTo>
                    <a:cubicBezTo>
                      <a:pt x="1841" y="1975"/>
                      <a:pt x="1836" y="1885"/>
                      <a:pt x="1881" y="1801"/>
                    </a:cubicBezTo>
                    <a:lnTo>
                      <a:pt x="1881" y="1801"/>
                    </a:lnTo>
                    <a:cubicBezTo>
                      <a:pt x="1945" y="1710"/>
                      <a:pt x="2038" y="1643"/>
                      <a:pt x="2143" y="1643"/>
                    </a:cubicBezTo>
                    <a:close/>
                    <a:moveTo>
                      <a:pt x="2209" y="0"/>
                    </a:moveTo>
                    <a:cubicBezTo>
                      <a:pt x="952" y="0"/>
                      <a:pt x="1" y="1398"/>
                      <a:pt x="644" y="2561"/>
                    </a:cubicBezTo>
                    <a:cubicBezTo>
                      <a:pt x="912" y="3039"/>
                      <a:pt x="1342" y="3308"/>
                      <a:pt x="1798" y="3387"/>
                    </a:cubicBezTo>
                    <a:lnTo>
                      <a:pt x="1798" y="3387"/>
                    </a:lnTo>
                    <a:cubicBezTo>
                      <a:pt x="1999" y="3467"/>
                      <a:pt x="2216" y="3510"/>
                      <a:pt x="2433" y="3510"/>
                    </a:cubicBezTo>
                    <a:cubicBezTo>
                      <a:pt x="2709" y="3510"/>
                      <a:pt x="2985" y="3440"/>
                      <a:pt x="3228" y="3287"/>
                    </a:cubicBezTo>
                    <a:cubicBezTo>
                      <a:pt x="3582" y="3061"/>
                      <a:pt x="3734" y="2730"/>
                      <a:pt x="3746" y="2372"/>
                    </a:cubicBezTo>
                    <a:lnTo>
                      <a:pt x="3746" y="2372"/>
                    </a:lnTo>
                    <a:cubicBezTo>
                      <a:pt x="3752" y="2359"/>
                      <a:pt x="3758" y="2347"/>
                      <a:pt x="3764" y="2335"/>
                    </a:cubicBezTo>
                    <a:cubicBezTo>
                      <a:pt x="4240" y="1287"/>
                      <a:pt x="3537" y="156"/>
                      <a:pt x="2418" y="13"/>
                    </a:cubicBezTo>
                    <a:cubicBezTo>
                      <a:pt x="2348" y="4"/>
                      <a:pt x="2278" y="0"/>
                      <a:pt x="220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22" name="Google Shape;826;p24">
                <a:extLst>
                  <a:ext uri="{FF2B5EF4-FFF2-40B4-BE49-F238E27FC236}">
                    <a16:creationId xmlns:a16="http://schemas.microsoft.com/office/drawing/2014/main" id="{E6567B07-27BC-6AA0-93E1-B53550B70740}"/>
                  </a:ext>
                </a:extLst>
              </p:cNvPr>
              <p:cNvSpPr/>
              <p:nvPr/>
            </p:nvSpPr>
            <p:spPr>
              <a:xfrm>
                <a:off x="5208246" y="2391447"/>
                <a:ext cx="97942" cy="81332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3511" extrusionOk="0">
                    <a:moveTo>
                      <a:pt x="2142" y="1643"/>
                    </a:moveTo>
                    <a:cubicBezTo>
                      <a:pt x="2151" y="1643"/>
                      <a:pt x="2159" y="1644"/>
                      <a:pt x="2168" y="1645"/>
                    </a:cubicBezTo>
                    <a:cubicBezTo>
                      <a:pt x="2346" y="1668"/>
                      <a:pt x="2489" y="1966"/>
                      <a:pt x="2382" y="2121"/>
                    </a:cubicBezTo>
                    <a:cubicBezTo>
                      <a:pt x="2314" y="2211"/>
                      <a:pt x="2233" y="2248"/>
                      <a:pt x="2155" y="2248"/>
                    </a:cubicBezTo>
                    <a:cubicBezTo>
                      <a:pt x="2136" y="2248"/>
                      <a:pt x="2117" y="2246"/>
                      <a:pt x="2098" y="2242"/>
                    </a:cubicBezTo>
                    <a:lnTo>
                      <a:pt x="2098" y="2242"/>
                    </a:lnTo>
                    <a:cubicBezTo>
                      <a:pt x="2010" y="2197"/>
                      <a:pt x="1929" y="2126"/>
                      <a:pt x="1865" y="2029"/>
                    </a:cubicBezTo>
                    <a:lnTo>
                      <a:pt x="1865" y="2029"/>
                    </a:lnTo>
                    <a:cubicBezTo>
                      <a:pt x="1839" y="1955"/>
                      <a:pt x="1840" y="1871"/>
                      <a:pt x="1884" y="1793"/>
                    </a:cubicBezTo>
                    <a:lnTo>
                      <a:pt x="1884" y="1793"/>
                    </a:lnTo>
                    <a:cubicBezTo>
                      <a:pt x="1950" y="1707"/>
                      <a:pt x="2041" y="1643"/>
                      <a:pt x="2142" y="1643"/>
                    </a:cubicBezTo>
                    <a:close/>
                    <a:moveTo>
                      <a:pt x="2209" y="1"/>
                    </a:moveTo>
                    <a:cubicBezTo>
                      <a:pt x="951" y="1"/>
                      <a:pt x="0" y="1399"/>
                      <a:pt x="644" y="2561"/>
                    </a:cubicBezTo>
                    <a:cubicBezTo>
                      <a:pt x="911" y="3039"/>
                      <a:pt x="1341" y="3309"/>
                      <a:pt x="1796" y="3387"/>
                    </a:cubicBezTo>
                    <a:lnTo>
                      <a:pt x="1796" y="3387"/>
                    </a:lnTo>
                    <a:cubicBezTo>
                      <a:pt x="1998" y="3467"/>
                      <a:pt x="2215" y="3510"/>
                      <a:pt x="2432" y="3510"/>
                    </a:cubicBezTo>
                    <a:cubicBezTo>
                      <a:pt x="2709" y="3510"/>
                      <a:pt x="2985" y="3440"/>
                      <a:pt x="3227" y="3288"/>
                    </a:cubicBezTo>
                    <a:cubicBezTo>
                      <a:pt x="3589" y="3057"/>
                      <a:pt x="3741" y="2715"/>
                      <a:pt x="3745" y="2348"/>
                    </a:cubicBezTo>
                    <a:lnTo>
                      <a:pt x="3745" y="2348"/>
                    </a:lnTo>
                    <a:cubicBezTo>
                      <a:pt x="3747" y="2344"/>
                      <a:pt x="3749" y="2339"/>
                      <a:pt x="3751" y="2335"/>
                    </a:cubicBezTo>
                    <a:cubicBezTo>
                      <a:pt x="4227" y="1276"/>
                      <a:pt x="3537" y="156"/>
                      <a:pt x="2418" y="14"/>
                    </a:cubicBezTo>
                    <a:cubicBezTo>
                      <a:pt x="2347" y="5"/>
                      <a:pt x="2277" y="1"/>
                      <a:pt x="220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80444D61-A2FE-4428-968F-68FA3A764BF2}"/>
                </a:ext>
              </a:extLst>
            </p:cNvPr>
            <p:cNvGrpSpPr/>
            <p:nvPr/>
          </p:nvGrpSpPr>
          <p:grpSpPr>
            <a:xfrm>
              <a:off x="4026709" y="4461448"/>
              <a:ext cx="606807" cy="606807"/>
              <a:chOff x="5124958" y="5648122"/>
              <a:chExt cx="606807" cy="606807"/>
            </a:xfrm>
          </p:grpSpPr>
          <p:sp>
            <p:nvSpPr>
              <p:cNvPr id="96" name="Google Shape;759;p24">
                <a:extLst>
                  <a:ext uri="{FF2B5EF4-FFF2-40B4-BE49-F238E27FC236}">
                    <a16:creationId xmlns:a16="http://schemas.microsoft.com/office/drawing/2014/main" id="{E320275C-A1DE-184F-021F-76ECA9AE33D4}"/>
                  </a:ext>
                </a:extLst>
              </p:cNvPr>
              <p:cNvSpPr/>
              <p:nvPr/>
            </p:nvSpPr>
            <p:spPr>
              <a:xfrm>
                <a:off x="5124958" y="5648122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97" name="Google Shape;760;p24">
                <a:extLst>
                  <a:ext uri="{FF2B5EF4-FFF2-40B4-BE49-F238E27FC236}">
                    <a16:creationId xmlns:a16="http://schemas.microsoft.com/office/drawing/2014/main" id="{1B02C4CE-9632-C7A1-D085-7D721F67C227}"/>
                  </a:ext>
                </a:extLst>
              </p:cNvPr>
              <p:cNvSpPr/>
              <p:nvPr/>
            </p:nvSpPr>
            <p:spPr>
              <a:xfrm>
                <a:off x="5397205" y="6134333"/>
                <a:ext cx="215272" cy="84344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3641" extrusionOk="0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98" name="Google Shape;761;p24">
                <a:extLst>
                  <a:ext uri="{FF2B5EF4-FFF2-40B4-BE49-F238E27FC236}">
                    <a16:creationId xmlns:a16="http://schemas.microsoft.com/office/drawing/2014/main" id="{13CACA87-35AE-0E06-8DAD-1641C4096EFF}"/>
                  </a:ext>
                </a:extLst>
              </p:cNvPr>
              <p:cNvSpPr/>
              <p:nvPr/>
            </p:nvSpPr>
            <p:spPr>
              <a:xfrm>
                <a:off x="5614090" y="6051036"/>
                <a:ext cx="53117" cy="58237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514" extrusionOk="0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99" name="Google Shape;762;p24">
                <a:extLst>
                  <a:ext uri="{FF2B5EF4-FFF2-40B4-BE49-F238E27FC236}">
                    <a16:creationId xmlns:a16="http://schemas.microsoft.com/office/drawing/2014/main" id="{A30364C0-6739-58FB-8A02-325AAB6204A1}"/>
                  </a:ext>
                </a:extLst>
              </p:cNvPr>
              <p:cNvSpPr/>
              <p:nvPr/>
            </p:nvSpPr>
            <p:spPr>
              <a:xfrm>
                <a:off x="5232138" y="5687593"/>
                <a:ext cx="147098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298" extrusionOk="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0" name="Google Shape;764;p24">
                <a:extLst>
                  <a:ext uri="{FF2B5EF4-FFF2-40B4-BE49-F238E27FC236}">
                    <a16:creationId xmlns:a16="http://schemas.microsoft.com/office/drawing/2014/main" id="{489F8C37-733F-DB85-88CF-F332BEC62FE5}"/>
                  </a:ext>
                </a:extLst>
              </p:cNvPr>
              <p:cNvSpPr/>
              <p:nvPr/>
            </p:nvSpPr>
            <p:spPr>
              <a:xfrm>
                <a:off x="5226463" y="5752892"/>
                <a:ext cx="389450" cy="355583"/>
              </a:xfrm>
              <a:custGeom>
                <a:avLst/>
                <a:gdLst/>
                <a:ahLst/>
                <a:cxnLst/>
                <a:rect l="l" t="t" r="r" b="b"/>
                <a:pathLst>
                  <a:path w="16812" h="15350" extrusionOk="0">
                    <a:moveTo>
                      <a:pt x="7143" y="799"/>
                    </a:moveTo>
                    <a:cubicBezTo>
                      <a:pt x="7237" y="799"/>
                      <a:pt x="7332" y="800"/>
                      <a:pt x="7430" y="800"/>
                    </a:cubicBezTo>
                    <a:cubicBezTo>
                      <a:pt x="9787" y="812"/>
                      <a:pt x="12144" y="871"/>
                      <a:pt x="14502" y="978"/>
                    </a:cubicBezTo>
                    <a:cubicBezTo>
                      <a:pt x="13085" y="1526"/>
                      <a:pt x="11680" y="2074"/>
                      <a:pt x="10263" y="2621"/>
                    </a:cubicBezTo>
                    <a:cubicBezTo>
                      <a:pt x="10180" y="2657"/>
                      <a:pt x="10120" y="2717"/>
                      <a:pt x="10085" y="2776"/>
                    </a:cubicBezTo>
                    <a:cubicBezTo>
                      <a:pt x="8989" y="2740"/>
                      <a:pt x="7906" y="2717"/>
                      <a:pt x="6822" y="2693"/>
                    </a:cubicBezTo>
                    <a:cubicBezTo>
                      <a:pt x="6584" y="2074"/>
                      <a:pt x="6299" y="1466"/>
                      <a:pt x="5965" y="895"/>
                    </a:cubicBezTo>
                    <a:cubicBezTo>
                      <a:pt x="6335" y="807"/>
                      <a:pt x="6721" y="799"/>
                      <a:pt x="7143" y="799"/>
                    </a:cubicBezTo>
                    <a:close/>
                    <a:moveTo>
                      <a:pt x="5298" y="1157"/>
                    </a:moveTo>
                    <a:cubicBezTo>
                      <a:pt x="5632" y="1728"/>
                      <a:pt x="5918" y="2324"/>
                      <a:pt x="6156" y="2943"/>
                    </a:cubicBezTo>
                    <a:cubicBezTo>
                      <a:pt x="4763" y="3574"/>
                      <a:pt x="3358" y="4133"/>
                      <a:pt x="1929" y="4645"/>
                    </a:cubicBezTo>
                    <a:cubicBezTo>
                      <a:pt x="2488" y="4050"/>
                      <a:pt x="3060" y="3443"/>
                      <a:pt x="3620" y="2836"/>
                    </a:cubicBezTo>
                    <a:cubicBezTo>
                      <a:pt x="4072" y="2359"/>
                      <a:pt x="4513" y="1752"/>
                      <a:pt x="5036" y="1347"/>
                    </a:cubicBezTo>
                    <a:cubicBezTo>
                      <a:pt x="5120" y="1276"/>
                      <a:pt x="5215" y="1216"/>
                      <a:pt x="5298" y="1157"/>
                    </a:cubicBezTo>
                    <a:close/>
                    <a:moveTo>
                      <a:pt x="14752" y="1633"/>
                    </a:moveTo>
                    <a:cubicBezTo>
                      <a:pt x="13907" y="2752"/>
                      <a:pt x="13156" y="3919"/>
                      <a:pt x="12514" y="5181"/>
                    </a:cubicBezTo>
                    <a:cubicBezTo>
                      <a:pt x="11978" y="4491"/>
                      <a:pt x="11430" y="3812"/>
                      <a:pt x="10871" y="3145"/>
                    </a:cubicBezTo>
                    <a:cubicBezTo>
                      <a:pt x="12168" y="2645"/>
                      <a:pt x="13466" y="2145"/>
                      <a:pt x="14752" y="1633"/>
                    </a:cubicBezTo>
                    <a:close/>
                    <a:moveTo>
                      <a:pt x="6846" y="3407"/>
                    </a:moveTo>
                    <a:cubicBezTo>
                      <a:pt x="7977" y="3431"/>
                      <a:pt x="9108" y="3455"/>
                      <a:pt x="10228" y="3491"/>
                    </a:cubicBezTo>
                    <a:cubicBezTo>
                      <a:pt x="10799" y="4157"/>
                      <a:pt x="11359" y="4836"/>
                      <a:pt x="11894" y="5538"/>
                    </a:cubicBezTo>
                    <a:cubicBezTo>
                      <a:pt x="11400" y="5538"/>
                      <a:pt x="10844" y="5599"/>
                      <a:pt x="10472" y="5599"/>
                    </a:cubicBezTo>
                    <a:cubicBezTo>
                      <a:pt x="10441" y="5599"/>
                      <a:pt x="10411" y="5599"/>
                      <a:pt x="10382" y="5598"/>
                    </a:cubicBezTo>
                    <a:cubicBezTo>
                      <a:pt x="9275" y="5586"/>
                      <a:pt x="8156" y="5574"/>
                      <a:pt x="7049" y="5562"/>
                    </a:cubicBezTo>
                    <a:cubicBezTo>
                      <a:pt x="5263" y="5538"/>
                      <a:pt x="3465" y="5515"/>
                      <a:pt x="1679" y="5491"/>
                    </a:cubicBezTo>
                    <a:cubicBezTo>
                      <a:pt x="3417" y="4884"/>
                      <a:pt x="5120" y="4193"/>
                      <a:pt x="6799" y="3431"/>
                    </a:cubicBezTo>
                    <a:cubicBezTo>
                      <a:pt x="6810" y="3419"/>
                      <a:pt x="6834" y="3407"/>
                      <a:pt x="6846" y="3407"/>
                    </a:cubicBezTo>
                    <a:close/>
                    <a:moveTo>
                      <a:pt x="15764" y="1490"/>
                    </a:moveTo>
                    <a:cubicBezTo>
                      <a:pt x="15835" y="3622"/>
                      <a:pt x="15954" y="5765"/>
                      <a:pt x="15919" y="7884"/>
                    </a:cubicBezTo>
                    <a:cubicBezTo>
                      <a:pt x="15895" y="9920"/>
                      <a:pt x="14526" y="11896"/>
                      <a:pt x="13359" y="13682"/>
                    </a:cubicBezTo>
                    <a:cubicBezTo>
                      <a:pt x="13347" y="11873"/>
                      <a:pt x="13335" y="10051"/>
                      <a:pt x="13323" y="8241"/>
                    </a:cubicBezTo>
                    <a:cubicBezTo>
                      <a:pt x="13323" y="7479"/>
                      <a:pt x="13609" y="6324"/>
                      <a:pt x="12990" y="5800"/>
                    </a:cubicBezTo>
                    <a:cubicBezTo>
                      <a:pt x="13764" y="4253"/>
                      <a:pt x="14681" y="2836"/>
                      <a:pt x="15764" y="1490"/>
                    </a:cubicBezTo>
                    <a:close/>
                    <a:moveTo>
                      <a:pt x="822" y="6181"/>
                    </a:moveTo>
                    <a:cubicBezTo>
                      <a:pt x="4108" y="6229"/>
                      <a:pt x="7394" y="6277"/>
                      <a:pt x="10692" y="6312"/>
                    </a:cubicBezTo>
                    <a:cubicBezTo>
                      <a:pt x="10722" y="6313"/>
                      <a:pt x="10752" y="6314"/>
                      <a:pt x="10783" y="6314"/>
                    </a:cubicBezTo>
                    <a:cubicBezTo>
                      <a:pt x="10991" y="6314"/>
                      <a:pt x="11224" y="6295"/>
                      <a:pt x="11450" y="6295"/>
                    </a:cubicBezTo>
                    <a:cubicBezTo>
                      <a:pt x="11610" y="6295"/>
                      <a:pt x="11766" y="6304"/>
                      <a:pt x="11906" y="6336"/>
                    </a:cubicBezTo>
                    <a:cubicBezTo>
                      <a:pt x="12525" y="6467"/>
                      <a:pt x="12549" y="6265"/>
                      <a:pt x="12609" y="7027"/>
                    </a:cubicBezTo>
                    <a:cubicBezTo>
                      <a:pt x="12680" y="7824"/>
                      <a:pt x="12621" y="8658"/>
                      <a:pt x="12621" y="9456"/>
                    </a:cubicBezTo>
                    <a:lnTo>
                      <a:pt x="12656" y="14575"/>
                    </a:lnTo>
                    <a:cubicBezTo>
                      <a:pt x="11429" y="14564"/>
                      <a:pt x="10202" y="14559"/>
                      <a:pt x="8974" y="14559"/>
                    </a:cubicBezTo>
                    <a:cubicBezTo>
                      <a:pt x="6237" y="14559"/>
                      <a:pt x="3499" y="14585"/>
                      <a:pt x="762" y="14635"/>
                    </a:cubicBezTo>
                    <a:cubicBezTo>
                      <a:pt x="786" y="11813"/>
                      <a:pt x="798" y="9003"/>
                      <a:pt x="822" y="6181"/>
                    </a:cubicBezTo>
                    <a:close/>
                    <a:moveTo>
                      <a:pt x="7678" y="0"/>
                    </a:moveTo>
                    <a:cubicBezTo>
                      <a:pt x="7079" y="0"/>
                      <a:pt x="6489" y="31"/>
                      <a:pt x="5929" y="121"/>
                    </a:cubicBezTo>
                    <a:cubicBezTo>
                      <a:pt x="4941" y="288"/>
                      <a:pt x="4429" y="943"/>
                      <a:pt x="3751" y="1669"/>
                    </a:cubicBezTo>
                    <a:lnTo>
                      <a:pt x="191" y="5455"/>
                    </a:lnTo>
                    <a:cubicBezTo>
                      <a:pt x="155" y="5491"/>
                      <a:pt x="143" y="5527"/>
                      <a:pt x="119" y="5574"/>
                    </a:cubicBezTo>
                    <a:cubicBezTo>
                      <a:pt x="0" y="5693"/>
                      <a:pt x="0" y="5919"/>
                      <a:pt x="107" y="6050"/>
                    </a:cubicBezTo>
                    <a:cubicBezTo>
                      <a:pt x="83" y="9039"/>
                      <a:pt x="72" y="12015"/>
                      <a:pt x="48" y="14992"/>
                    </a:cubicBezTo>
                    <a:cubicBezTo>
                      <a:pt x="48" y="15182"/>
                      <a:pt x="214" y="15349"/>
                      <a:pt x="405" y="15349"/>
                    </a:cubicBezTo>
                    <a:cubicBezTo>
                      <a:pt x="3157" y="15295"/>
                      <a:pt x="5909" y="15271"/>
                      <a:pt x="8661" y="15271"/>
                    </a:cubicBezTo>
                    <a:cubicBezTo>
                      <a:pt x="10112" y="15271"/>
                      <a:pt x="11563" y="15277"/>
                      <a:pt x="13014" y="15290"/>
                    </a:cubicBezTo>
                    <a:cubicBezTo>
                      <a:pt x="13168" y="15290"/>
                      <a:pt x="13299" y="15182"/>
                      <a:pt x="13347" y="15051"/>
                    </a:cubicBezTo>
                    <a:cubicBezTo>
                      <a:pt x="14430" y="13230"/>
                      <a:pt x="16228" y="11099"/>
                      <a:pt x="16597" y="8967"/>
                    </a:cubicBezTo>
                    <a:cubicBezTo>
                      <a:pt x="16812" y="7682"/>
                      <a:pt x="16597" y="6217"/>
                      <a:pt x="16562" y="4931"/>
                    </a:cubicBezTo>
                    <a:lnTo>
                      <a:pt x="16455" y="788"/>
                    </a:lnTo>
                    <a:cubicBezTo>
                      <a:pt x="16443" y="633"/>
                      <a:pt x="16359" y="538"/>
                      <a:pt x="16252" y="490"/>
                    </a:cubicBezTo>
                    <a:cubicBezTo>
                      <a:pt x="16205" y="407"/>
                      <a:pt x="16097" y="335"/>
                      <a:pt x="15978" y="335"/>
                    </a:cubicBezTo>
                    <a:cubicBezTo>
                      <a:pt x="14347" y="240"/>
                      <a:pt x="12716" y="181"/>
                      <a:pt x="11097" y="145"/>
                    </a:cubicBezTo>
                    <a:cubicBezTo>
                      <a:pt x="10010" y="114"/>
                      <a:pt x="8825" y="0"/>
                      <a:pt x="76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1" name="Google Shape;765;p24">
                <a:extLst>
                  <a:ext uri="{FF2B5EF4-FFF2-40B4-BE49-F238E27FC236}">
                    <a16:creationId xmlns:a16="http://schemas.microsoft.com/office/drawing/2014/main" id="{A1FE22AB-6177-038A-5F49-BF3B9DBB5835}"/>
                  </a:ext>
                </a:extLst>
              </p:cNvPr>
              <p:cNvSpPr/>
              <p:nvPr/>
            </p:nvSpPr>
            <p:spPr>
              <a:xfrm>
                <a:off x="5286873" y="5942750"/>
                <a:ext cx="189768" cy="113879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16" extrusionOk="0">
                    <a:moveTo>
                      <a:pt x="5263" y="337"/>
                    </a:moveTo>
                    <a:cubicBezTo>
                      <a:pt x="6453" y="349"/>
                      <a:pt x="7334" y="301"/>
                      <a:pt x="7584" y="1635"/>
                    </a:cubicBezTo>
                    <a:cubicBezTo>
                      <a:pt x="7715" y="2361"/>
                      <a:pt x="7787" y="3599"/>
                      <a:pt x="7310" y="4099"/>
                    </a:cubicBezTo>
                    <a:cubicBezTo>
                      <a:pt x="6834" y="4602"/>
                      <a:pt x="5751" y="4712"/>
                      <a:pt x="4676" y="4712"/>
                    </a:cubicBezTo>
                    <a:cubicBezTo>
                      <a:pt x="3848" y="4712"/>
                      <a:pt x="3025" y="4647"/>
                      <a:pt x="2489" y="4647"/>
                    </a:cubicBezTo>
                    <a:cubicBezTo>
                      <a:pt x="2468" y="4647"/>
                      <a:pt x="2448" y="4647"/>
                      <a:pt x="2429" y="4647"/>
                    </a:cubicBezTo>
                    <a:cubicBezTo>
                      <a:pt x="2392" y="4647"/>
                      <a:pt x="2356" y="4648"/>
                      <a:pt x="2320" y="4648"/>
                    </a:cubicBezTo>
                    <a:cubicBezTo>
                      <a:pt x="1272" y="4648"/>
                      <a:pt x="720" y="4465"/>
                      <a:pt x="548" y="3313"/>
                    </a:cubicBezTo>
                    <a:cubicBezTo>
                      <a:pt x="417" y="2397"/>
                      <a:pt x="524" y="1361"/>
                      <a:pt x="512" y="420"/>
                    </a:cubicBezTo>
                    <a:cubicBezTo>
                      <a:pt x="2096" y="361"/>
                      <a:pt x="3679" y="337"/>
                      <a:pt x="5263" y="337"/>
                    </a:cubicBezTo>
                    <a:close/>
                    <a:moveTo>
                      <a:pt x="6617" y="1"/>
                    </a:moveTo>
                    <a:cubicBezTo>
                      <a:pt x="5997" y="1"/>
                      <a:pt x="5288" y="99"/>
                      <a:pt x="4953" y="99"/>
                    </a:cubicBezTo>
                    <a:cubicBezTo>
                      <a:pt x="3358" y="99"/>
                      <a:pt x="1762" y="135"/>
                      <a:pt x="155" y="194"/>
                    </a:cubicBezTo>
                    <a:cubicBezTo>
                      <a:pt x="4" y="206"/>
                      <a:pt x="0" y="433"/>
                      <a:pt x="144" y="433"/>
                    </a:cubicBezTo>
                    <a:cubicBezTo>
                      <a:pt x="147" y="433"/>
                      <a:pt x="151" y="432"/>
                      <a:pt x="155" y="432"/>
                    </a:cubicBezTo>
                    <a:lnTo>
                      <a:pt x="286" y="432"/>
                    </a:lnTo>
                    <a:cubicBezTo>
                      <a:pt x="286" y="1194"/>
                      <a:pt x="298" y="1956"/>
                      <a:pt x="310" y="2718"/>
                    </a:cubicBezTo>
                    <a:cubicBezTo>
                      <a:pt x="310" y="3194"/>
                      <a:pt x="167" y="4099"/>
                      <a:pt x="333" y="4540"/>
                    </a:cubicBezTo>
                    <a:cubicBezTo>
                      <a:pt x="451" y="4846"/>
                      <a:pt x="600" y="4888"/>
                      <a:pt x="838" y="4888"/>
                    </a:cubicBezTo>
                    <a:cubicBezTo>
                      <a:pt x="928" y="4888"/>
                      <a:pt x="1031" y="4882"/>
                      <a:pt x="1150" y="4882"/>
                    </a:cubicBezTo>
                    <a:cubicBezTo>
                      <a:pt x="1193" y="4882"/>
                      <a:pt x="1239" y="4883"/>
                      <a:pt x="1286" y="4885"/>
                    </a:cubicBezTo>
                    <a:cubicBezTo>
                      <a:pt x="1628" y="4907"/>
                      <a:pt x="1974" y="4916"/>
                      <a:pt x="2321" y="4916"/>
                    </a:cubicBezTo>
                    <a:cubicBezTo>
                      <a:pt x="3302" y="4916"/>
                      <a:pt x="4295" y="4846"/>
                      <a:pt x="5263" y="4802"/>
                    </a:cubicBezTo>
                    <a:cubicBezTo>
                      <a:pt x="5294" y="4800"/>
                      <a:pt x="5329" y="4800"/>
                      <a:pt x="5368" y="4800"/>
                    </a:cubicBezTo>
                    <a:cubicBezTo>
                      <a:pt x="5630" y="4800"/>
                      <a:pt x="6055" y="4828"/>
                      <a:pt x="6482" y="4828"/>
                    </a:cubicBezTo>
                    <a:cubicBezTo>
                      <a:pt x="7056" y="4828"/>
                      <a:pt x="7635" y="4777"/>
                      <a:pt x="7834" y="4540"/>
                    </a:cubicBezTo>
                    <a:cubicBezTo>
                      <a:pt x="8192" y="4123"/>
                      <a:pt x="7858" y="2671"/>
                      <a:pt x="7846" y="2159"/>
                    </a:cubicBezTo>
                    <a:cubicBezTo>
                      <a:pt x="7822" y="1730"/>
                      <a:pt x="8001" y="539"/>
                      <a:pt x="7632" y="218"/>
                    </a:cubicBezTo>
                    <a:cubicBezTo>
                      <a:pt x="7449" y="50"/>
                      <a:pt x="7056" y="1"/>
                      <a:pt x="6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2" name="Google Shape;766;p24">
                <a:extLst>
                  <a:ext uri="{FF2B5EF4-FFF2-40B4-BE49-F238E27FC236}">
                    <a16:creationId xmlns:a16="http://schemas.microsoft.com/office/drawing/2014/main" id="{7147176C-EE8D-F091-90D8-7A252072FCE8}"/>
                  </a:ext>
                </a:extLst>
              </p:cNvPr>
              <p:cNvSpPr/>
              <p:nvPr/>
            </p:nvSpPr>
            <p:spPr>
              <a:xfrm>
                <a:off x="5326854" y="5974253"/>
                <a:ext cx="101509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23" extrusionOk="0">
                    <a:moveTo>
                      <a:pt x="4238" y="0"/>
                    </a:moveTo>
                    <a:cubicBezTo>
                      <a:pt x="4235" y="0"/>
                      <a:pt x="4231" y="1"/>
                      <a:pt x="4227" y="1"/>
                    </a:cubicBezTo>
                    <a:cubicBezTo>
                      <a:pt x="2870" y="25"/>
                      <a:pt x="1513" y="48"/>
                      <a:pt x="155" y="84"/>
                    </a:cubicBezTo>
                    <a:cubicBezTo>
                      <a:pt x="0" y="84"/>
                      <a:pt x="0" y="322"/>
                      <a:pt x="155" y="322"/>
                    </a:cubicBezTo>
                    <a:cubicBezTo>
                      <a:pt x="1513" y="287"/>
                      <a:pt x="2870" y="263"/>
                      <a:pt x="4227" y="239"/>
                    </a:cubicBezTo>
                    <a:cubicBezTo>
                      <a:pt x="4378" y="227"/>
                      <a:pt x="4382" y="0"/>
                      <a:pt x="4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3" name="Google Shape;767;p24">
                <a:extLst>
                  <a:ext uri="{FF2B5EF4-FFF2-40B4-BE49-F238E27FC236}">
                    <a16:creationId xmlns:a16="http://schemas.microsoft.com/office/drawing/2014/main" id="{FCBF2B99-6A95-31B5-A4D7-3F4B0B42A3D5}"/>
                  </a:ext>
                </a:extLst>
              </p:cNvPr>
              <p:cNvSpPr/>
              <p:nvPr/>
            </p:nvSpPr>
            <p:spPr>
              <a:xfrm>
                <a:off x="5333201" y="5992182"/>
                <a:ext cx="88815" cy="8316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359" extrusionOk="0">
                    <a:moveTo>
                      <a:pt x="3701" y="0"/>
                    </a:moveTo>
                    <a:cubicBezTo>
                      <a:pt x="3698" y="0"/>
                      <a:pt x="3695" y="0"/>
                      <a:pt x="3691" y="1"/>
                    </a:cubicBezTo>
                    <a:cubicBezTo>
                      <a:pt x="2513" y="36"/>
                      <a:pt x="1334" y="84"/>
                      <a:pt x="155" y="132"/>
                    </a:cubicBezTo>
                    <a:cubicBezTo>
                      <a:pt x="4" y="132"/>
                      <a:pt x="0" y="358"/>
                      <a:pt x="144" y="358"/>
                    </a:cubicBezTo>
                    <a:cubicBezTo>
                      <a:pt x="148" y="358"/>
                      <a:pt x="151" y="358"/>
                      <a:pt x="155" y="358"/>
                    </a:cubicBezTo>
                    <a:cubicBezTo>
                      <a:pt x="1334" y="322"/>
                      <a:pt x="2513" y="275"/>
                      <a:pt x="3691" y="239"/>
                    </a:cubicBezTo>
                    <a:cubicBezTo>
                      <a:pt x="3831" y="227"/>
                      <a:pt x="3834" y="0"/>
                      <a:pt x="37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  <p:sp>
            <p:nvSpPr>
              <p:cNvPr id="104" name="Google Shape;768;p24">
                <a:extLst>
                  <a:ext uri="{FF2B5EF4-FFF2-40B4-BE49-F238E27FC236}">
                    <a16:creationId xmlns:a16="http://schemas.microsoft.com/office/drawing/2014/main" id="{9E75CE6A-F5E8-C7A4-1C04-30760FFAE172}"/>
                  </a:ext>
                </a:extLst>
              </p:cNvPr>
              <p:cNvSpPr/>
              <p:nvPr/>
            </p:nvSpPr>
            <p:spPr>
              <a:xfrm>
                <a:off x="5345895" y="6009277"/>
                <a:ext cx="82467" cy="70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04" extrusionOk="0">
                    <a:moveTo>
                      <a:pt x="3427" y="1"/>
                    </a:moveTo>
                    <a:cubicBezTo>
                      <a:pt x="3424" y="1"/>
                      <a:pt x="3421" y="1"/>
                      <a:pt x="3417" y="1"/>
                    </a:cubicBezTo>
                    <a:cubicBezTo>
                      <a:pt x="2715" y="47"/>
                      <a:pt x="2017" y="68"/>
                      <a:pt x="1319" y="68"/>
                    </a:cubicBezTo>
                    <a:cubicBezTo>
                      <a:pt x="928" y="68"/>
                      <a:pt x="536" y="61"/>
                      <a:pt x="143" y="49"/>
                    </a:cubicBezTo>
                    <a:cubicBezTo>
                      <a:pt x="139" y="48"/>
                      <a:pt x="136" y="48"/>
                      <a:pt x="133" y="48"/>
                    </a:cubicBezTo>
                    <a:cubicBezTo>
                      <a:pt x="0" y="48"/>
                      <a:pt x="3" y="275"/>
                      <a:pt x="143" y="275"/>
                    </a:cubicBezTo>
                    <a:cubicBezTo>
                      <a:pt x="581" y="294"/>
                      <a:pt x="1017" y="303"/>
                      <a:pt x="1453" y="303"/>
                    </a:cubicBezTo>
                    <a:cubicBezTo>
                      <a:pt x="2107" y="303"/>
                      <a:pt x="2760" y="282"/>
                      <a:pt x="3417" y="239"/>
                    </a:cubicBezTo>
                    <a:cubicBezTo>
                      <a:pt x="3556" y="227"/>
                      <a:pt x="3560" y="1"/>
                      <a:pt x="34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ndara" panose="020E05020303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9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3049003" y="425979"/>
            <a:ext cx="10187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1. Definición del Problema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7B186AA9-549A-390D-6A8A-C00E4A67DCB1}"/>
              </a:ext>
            </a:extLst>
          </p:cNvPr>
          <p:cNvSpPr txBox="1"/>
          <p:nvPr/>
        </p:nvSpPr>
        <p:spPr>
          <a:xfrm>
            <a:off x="1180480" y="1404269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Alcance del problema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5F9B4AC-5F3C-8ABE-4C67-7B87B7CDB4AE}"/>
              </a:ext>
            </a:extLst>
          </p:cNvPr>
          <p:cNvSpPr/>
          <p:nvPr/>
        </p:nvSpPr>
        <p:spPr>
          <a:xfrm>
            <a:off x="1299411" y="2045368"/>
            <a:ext cx="9757610" cy="4259179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B318905-5837-7551-30BF-763BEE79E210}"/>
              </a:ext>
            </a:extLst>
          </p:cNvPr>
          <p:cNvSpPr txBox="1"/>
          <p:nvPr/>
        </p:nvSpPr>
        <p:spPr>
          <a:xfrm>
            <a:off x="1621637" y="2120949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Empresas con domicilio en Chile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056C847F-493C-AE00-AEFE-CC90073C4369}"/>
              </a:ext>
            </a:extLst>
          </p:cNvPr>
          <p:cNvSpPr/>
          <p:nvPr/>
        </p:nvSpPr>
        <p:spPr>
          <a:xfrm>
            <a:off x="1776664" y="2644169"/>
            <a:ext cx="8073569" cy="3660378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9C0954B2-ACB7-2E1C-74EA-1E8F382F82F3}"/>
              </a:ext>
            </a:extLst>
          </p:cNvPr>
          <p:cNvSpPr txBox="1"/>
          <p:nvPr/>
        </p:nvSpPr>
        <p:spPr>
          <a:xfrm>
            <a:off x="1981702" y="2765873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Rubro de construcción</a:t>
            </a:r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1E63BDD1-F19E-343E-CCA2-17A250B26E08}"/>
              </a:ext>
            </a:extLst>
          </p:cNvPr>
          <p:cNvSpPr/>
          <p:nvPr/>
        </p:nvSpPr>
        <p:spPr>
          <a:xfrm>
            <a:off x="2296908" y="3289093"/>
            <a:ext cx="6365829" cy="3009208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9959738-393F-5D44-8A1E-BA5BCEF19A38}"/>
              </a:ext>
            </a:extLst>
          </p:cNvPr>
          <p:cNvSpPr txBox="1"/>
          <p:nvPr/>
        </p:nvSpPr>
        <p:spPr>
          <a:xfrm>
            <a:off x="2543175" y="3423753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Economática.com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F9ABFC4D-0F32-F4CF-2D28-A6B78D333490}"/>
              </a:ext>
            </a:extLst>
          </p:cNvPr>
          <p:cNvSpPr/>
          <p:nvPr/>
        </p:nvSpPr>
        <p:spPr>
          <a:xfrm>
            <a:off x="2817152" y="3946974"/>
            <a:ext cx="4858995" cy="235132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CFE4127-6A34-8C46-4F4B-928BD8003BE4}"/>
              </a:ext>
            </a:extLst>
          </p:cNvPr>
          <p:cNvSpPr txBox="1"/>
          <p:nvPr/>
        </p:nvSpPr>
        <p:spPr>
          <a:xfrm>
            <a:off x="2983452" y="4123652"/>
            <a:ext cx="8228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FFFEFC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1994 – 2020 </a:t>
            </a:r>
          </a:p>
        </p:txBody>
      </p:sp>
    </p:spTree>
    <p:extLst>
      <p:ext uri="{BB962C8B-B14F-4D97-AF65-F5344CB8AC3E}">
        <p14:creationId xmlns:p14="http://schemas.microsoft.com/office/powerpoint/2010/main" val="190552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escripción | USS 2022">
            <a:extLst>
              <a:ext uri="{FF2B5EF4-FFF2-40B4-BE49-F238E27FC236}">
                <a16:creationId xmlns:a16="http://schemas.microsoft.com/office/drawing/2014/main" id="{E147F86F-4F7E-F8A9-6894-1EC2F98A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35926"/>
            <a:ext cx="10382250" cy="6022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492D35-A161-4849-B47F-5BE3CD3BDCFD}"/>
              </a:ext>
            </a:extLst>
          </p:cNvPr>
          <p:cNvSpPr txBox="1"/>
          <p:nvPr/>
        </p:nvSpPr>
        <p:spPr>
          <a:xfrm>
            <a:off x="1698784" y="0"/>
            <a:ext cx="10493215" cy="830997"/>
          </a:xfrm>
          <a:prstGeom prst="rect">
            <a:avLst/>
          </a:prstGeom>
          <a:solidFill>
            <a:srgbClr val="2E353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Objetivos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76EFF7-8A09-1F91-BF79-6EBAE6468F51}"/>
              </a:ext>
            </a:extLst>
          </p:cNvPr>
          <p:cNvSpPr/>
          <p:nvPr/>
        </p:nvSpPr>
        <p:spPr>
          <a:xfrm>
            <a:off x="1" y="0"/>
            <a:ext cx="1809750" cy="6858000"/>
          </a:xfrm>
          <a:prstGeom prst="rect">
            <a:avLst/>
          </a:prstGeom>
          <a:solidFill>
            <a:srgbClr val="2E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latin typeface="Candara" panose="020E0502030303020204" pitchFamily="34" charset="0"/>
              </a:rPr>
              <a:t>2</a:t>
            </a:r>
            <a:endParaRPr lang="es-CL" sz="1400" b="1" dirty="0">
              <a:latin typeface="Candara" panose="020E0502030303020204" pitchFamily="34" charset="0"/>
            </a:endParaRPr>
          </a:p>
        </p:txBody>
      </p:sp>
      <p:pic>
        <p:nvPicPr>
          <p:cNvPr id="8202" name="Picture 10" descr="Julio Rodiño realizará la clase inaugural del año académico en USS Osorno |  USS 2022">
            <a:extLst>
              <a:ext uri="{FF2B5EF4-FFF2-40B4-BE49-F238E27FC236}">
                <a16:creationId xmlns:a16="http://schemas.microsoft.com/office/drawing/2014/main" id="{3A3A1A2D-5CD8-C7C0-F056-5BCE2DF6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1" y="1095013"/>
            <a:ext cx="1809750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96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DF97823F7F441BD43F8FDB2ABFCE3" ma:contentTypeVersion="14" ma:contentTypeDescription="Create a new document." ma:contentTypeScope="" ma:versionID="dfb541f6888633f9d70e95230534528c">
  <xsd:schema xmlns:xsd="http://www.w3.org/2001/XMLSchema" xmlns:xs="http://www.w3.org/2001/XMLSchema" xmlns:p="http://schemas.microsoft.com/office/2006/metadata/properties" xmlns:ns3="09244b17-eef5-4d1a-96f5-06ee002d7add" xmlns:ns4="f6c79df2-fecb-4c22-95ba-b1163f90567c" targetNamespace="http://schemas.microsoft.com/office/2006/metadata/properties" ma:root="true" ma:fieldsID="184c504819984b8299107c72405a2704" ns3:_="" ns4:_="">
    <xsd:import namespace="09244b17-eef5-4d1a-96f5-06ee002d7add"/>
    <xsd:import namespace="f6c79df2-fecb-4c22-95ba-b1163f9056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44b17-eef5-4d1a-96f5-06ee002d7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79df2-fecb-4c22-95ba-b1163f90567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C58542-0E1D-496F-AF79-3E86854BA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44b17-eef5-4d1a-96f5-06ee002d7add"/>
    <ds:schemaRef ds:uri="f6c79df2-fecb-4c22-95ba-b1163f905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54ACE0-FB69-4E31-88A1-F75030855198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f6c79df2-fecb-4c22-95ba-b1163f90567c"/>
    <ds:schemaRef ds:uri="09244b17-eef5-4d1a-96f5-06ee002d7ad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40E40E-499B-4946-AEC0-EFE8ACBA47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10039</TotalTime>
  <Words>1166</Words>
  <Application>Microsoft Office PowerPoint</Application>
  <PresentationFormat>Panorámica</PresentationFormat>
  <Paragraphs>261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Candara</vt:lpstr>
      <vt:lpstr>Qanelas Soft Bold</vt:lpstr>
      <vt:lpstr>Qanelas Soft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FIT USS</dc:creator>
  <cp:lastModifiedBy>Diabb Zegpi Delgado</cp:lastModifiedBy>
  <cp:revision>94</cp:revision>
  <dcterms:created xsi:type="dcterms:W3CDTF">2021-10-07T21:08:03Z</dcterms:created>
  <dcterms:modified xsi:type="dcterms:W3CDTF">2022-07-25T01:26:37Z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0x010100281DF97823F7F441BD43F8FDB2ABFCE3</vt:lpwstr>
  </property>
</Properties>
</file>