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B36E26-8C5A-4581-B332-E7E745DB7621}">
  <a:tblStyle styleId="{6BB36E26-8C5A-4581-B332-E7E745DB7621}"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01F27E3-6452-439D-A46B-384D400E7D8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9fd65455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9fd65455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9fd65455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9fd65455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9fd6545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9fd6545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9fd65455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9fd65455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9fd65455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9fd65455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SIFT- scale invariant feature transform, its an </a:t>
            </a:r>
            <a:r>
              <a:rPr lang="en"/>
              <a:t>algorithm</a:t>
            </a:r>
            <a:r>
              <a:rPr lang="en"/>
              <a:t> that can be used </a:t>
            </a:r>
            <a:r>
              <a:rPr lang="en"/>
              <a:t>for</a:t>
            </a:r>
            <a:r>
              <a:rPr lang="en"/>
              <a:t> image registration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RANSAC- RANdom SAmple </a:t>
            </a:r>
            <a:r>
              <a:rPr lang="en"/>
              <a:t>Consensus</a:t>
            </a:r>
            <a:r>
              <a:rPr lang="en"/>
              <a:t>- An </a:t>
            </a:r>
            <a:r>
              <a:rPr lang="en"/>
              <a:t>iterative</a:t>
            </a:r>
            <a:r>
              <a:rPr lang="en"/>
              <a:t> method to estimate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combination of these two provide a registration method with a good matching 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9fd65455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9fd65455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9fd65455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9fd65455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9fd6545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9fd6545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9fd65455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9fd65455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9fd65455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9fd65455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9fd65455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9fd65455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9fd65455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9fd65455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17.jpg"/><Relationship Id="rId6"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1802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Improved Method and Results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lang="en" sz="4160"/>
              <a:t>CEG-7550</a:t>
            </a:r>
            <a:endParaRPr sz="4160"/>
          </a:p>
          <a:p>
            <a:pPr indent="0" lvl="0" marL="0" rtl="0" algn="ctr">
              <a:spcBef>
                <a:spcPts val="0"/>
              </a:spcBef>
              <a:spcAft>
                <a:spcPts val="0"/>
              </a:spcAft>
              <a:buNone/>
            </a:pPr>
            <a:r>
              <a:rPr lang="en"/>
              <a:t>Logan Back, Chaitanya Appikatla, Sumanth Chappidi </a:t>
            </a:r>
            <a:endParaRPr/>
          </a:p>
        </p:txBody>
      </p:sp>
      <p:sp>
        <p:nvSpPr>
          <p:cNvPr id="68" name="Google Shape;68;p13"/>
          <p:cNvSpPr txBox="1"/>
          <p:nvPr>
            <p:ph type="ctrTitle"/>
          </p:nvPr>
        </p:nvSpPr>
        <p:spPr>
          <a:xfrm>
            <a:off x="292400" y="1771250"/>
            <a:ext cx="85458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900">
                <a:solidFill>
                  <a:srgbClr val="202122"/>
                </a:solidFill>
                <a:highlight>
                  <a:srgbClr val="FFFFFF"/>
                </a:highlight>
                <a:latin typeface="Arial"/>
                <a:ea typeface="Arial"/>
                <a:cs typeface="Arial"/>
                <a:sym typeface="Arial"/>
              </a:rPr>
              <a:t>Registration of the same region</a:t>
            </a:r>
            <a:endParaRPr sz="1900">
              <a:solidFill>
                <a:srgbClr val="202122"/>
              </a:solidFill>
              <a:highlight>
                <a:srgbClr val="FFFFFF"/>
              </a:highlight>
              <a:latin typeface="Arial"/>
              <a:ea typeface="Arial"/>
              <a:cs typeface="Arial"/>
              <a:sym typeface="Arial"/>
            </a:endParaRPr>
          </a:p>
          <a:p>
            <a:pPr indent="0" lvl="0" marL="0" rtl="0" algn="ctr">
              <a:spcBef>
                <a:spcPts val="0"/>
              </a:spcBef>
              <a:spcAft>
                <a:spcPts val="0"/>
              </a:spcAft>
              <a:buNone/>
            </a:pPr>
            <a:r>
              <a:rPr lang="en" sz="1900">
                <a:solidFill>
                  <a:srgbClr val="202122"/>
                </a:solidFill>
                <a:highlight>
                  <a:srgbClr val="FFFFFF"/>
                </a:highlight>
                <a:latin typeface="Arial"/>
                <a:ea typeface="Arial"/>
                <a:cs typeface="Arial"/>
                <a:sym typeface="Arial"/>
              </a:rPr>
              <a:t>under different weather conditions</a:t>
            </a:r>
            <a:endParaRPr sz="5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Rainy Image Restoration Module Cont.</a:t>
            </a:r>
            <a:endParaRPr/>
          </a:p>
          <a:p>
            <a:pPr indent="0" lvl="0" marL="0" rtl="0" algn="l">
              <a:spcBef>
                <a:spcPts val="0"/>
              </a:spcBef>
              <a:spcAft>
                <a:spcPts val="0"/>
              </a:spcAft>
              <a:buNone/>
            </a:pPr>
            <a:r>
              <a:t/>
            </a:r>
            <a:endParaRPr/>
          </a:p>
        </p:txBody>
      </p:sp>
      <p:pic>
        <p:nvPicPr>
          <p:cNvPr id="140" name="Google Shape;140;p22"/>
          <p:cNvPicPr preferRelativeResize="0"/>
          <p:nvPr/>
        </p:nvPicPr>
        <p:blipFill>
          <a:blip r:embed="rId3">
            <a:alphaModFix/>
          </a:blip>
          <a:stretch>
            <a:fillRect/>
          </a:stretch>
        </p:blipFill>
        <p:spPr>
          <a:xfrm>
            <a:off x="915688" y="1251400"/>
            <a:ext cx="2438400" cy="1752600"/>
          </a:xfrm>
          <a:prstGeom prst="rect">
            <a:avLst/>
          </a:prstGeom>
          <a:noFill/>
          <a:ln>
            <a:noFill/>
          </a:ln>
        </p:spPr>
      </p:pic>
      <p:sp>
        <p:nvSpPr>
          <p:cNvPr id="141" name="Google Shape;141;p22"/>
          <p:cNvSpPr txBox="1"/>
          <p:nvPr/>
        </p:nvSpPr>
        <p:spPr>
          <a:xfrm>
            <a:off x="1262538" y="912100"/>
            <a:ext cx="17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Input Image</a:t>
            </a:r>
            <a:endParaRPr>
              <a:latin typeface="Open Sans"/>
              <a:ea typeface="Open Sans"/>
              <a:cs typeface="Open Sans"/>
              <a:sym typeface="Open Sans"/>
            </a:endParaRPr>
          </a:p>
        </p:txBody>
      </p:sp>
      <p:pic>
        <p:nvPicPr>
          <p:cNvPr id="142" name="Google Shape;142;p22"/>
          <p:cNvPicPr preferRelativeResize="0"/>
          <p:nvPr/>
        </p:nvPicPr>
        <p:blipFill>
          <a:blip r:embed="rId4">
            <a:alphaModFix/>
          </a:blip>
          <a:stretch>
            <a:fillRect/>
          </a:stretch>
        </p:blipFill>
        <p:spPr>
          <a:xfrm>
            <a:off x="3354088" y="1272325"/>
            <a:ext cx="2437524" cy="1752600"/>
          </a:xfrm>
          <a:prstGeom prst="rect">
            <a:avLst/>
          </a:prstGeom>
          <a:noFill/>
          <a:ln>
            <a:noFill/>
          </a:ln>
        </p:spPr>
      </p:pic>
      <p:sp>
        <p:nvSpPr>
          <p:cNvPr id="143" name="Google Shape;143;p22"/>
          <p:cNvSpPr txBox="1"/>
          <p:nvPr/>
        </p:nvSpPr>
        <p:spPr>
          <a:xfrm>
            <a:off x="3698200" y="912100"/>
            <a:ext cx="17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Low Frequency</a:t>
            </a:r>
            <a:endParaRPr>
              <a:latin typeface="Open Sans"/>
              <a:ea typeface="Open Sans"/>
              <a:cs typeface="Open Sans"/>
              <a:sym typeface="Open Sans"/>
            </a:endParaRPr>
          </a:p>
        </p:txBody>
      </p:sp>
      <p:pic>
        <p:nvPicPr>
          <p:cNvPr id="144" name="Google Shape;144;p22"/>
          <p:cNvPicPr preferRelativeResize="0"/>
          <p:nvPr/>
        </p:nvPicPr>
        <p:blipFill>
          <a:blip r:embed="rId5">
            <a:alphaModFix/>
          </a:blip>
          <a:stretch>
            <a:fillRect/>
          </a:stretch>
        </p:blipFill>
        <p:spPr>
          <a:xfrm>
            <a:off x="5791638" y="1251400"/>
            <a:ext cx="2437525" cy="1735187"/>
          </a:xfrm>
          <a:prstGeom prst="rect">
            <a:avLst/>
          </a:prstGeom>
          <a:noFill/>
          <a:ln>
            <a:noFill/>
          </a:ln>
        </p:spPr>
      </p:pic>
      <p:sp>
        <p:nvSpPr>
          <p:cNvPr id="145" name="Google Shape;145;p22"/>
          <p:cNvSpPr txBox="1"/>
          <p:nvPr/>
        </p:nvSpPr>
        <p:spPr>
          <a:xfrm>
            <a:off x="6133863" y="912100"/>
            <a:ext cx="17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High </a:t>
            </a:r>
            <a:r>
              <a:rPr lang="en">
                <a:latin typeface="Open Sans"/>
                <a:ea typeface="Open Sans"/>
                <a:cs typeface="Open Sans"/>
                <a:sym typeface="Open Sans"/>
              </a:rPr>
              <a:t>Frequency</a:t>
            </a:r>
            <a:endParaRPr>
              <a:latin typeface="Open Sans"/>
              <a:ea typeface="Open Sans"/>
              <a:cs typeface="Open Sans"/>
              <a:sym typeface="Open Sans"/>
            </a:endParaRPr>
          </a:p>
        </p:txBody>
      </p:sp>
      <p:pic>
        <p:nvPicPr>
          <p:cNvPr id="146" name="Google Shape;146;p22"/>
          <p:cNvPicPr preferRelativeResize="0"/>
          <p:nvPr/>
        </p:nvPicPr>
        <p:blipFill>
          <a:blip r:embed="rId6">
            <a:alphaModFix/>
          </a:blip>
          <a:stretch>
            <a:fillRect/>
          </a:stretch>
        </p:blipFill>
        <p:spPr>
          <a:xfrm>
            <a:off x="3350925" y="3267100"/>
            <a:ext cx="2443007" cy="1752600"/>
          </a:xfrm>
          <a:prstGeom prst="rect">
            <a:avLst/>
          </a:prstGeom>
          <a:noFill/>
          <a:ln>
            <a:noFill/>
          </a:ln>
        </p:spPr>
      </p:pic>
      <p:sp>
        <p:nvSpPr>
          <p:cNvPr id="147" name="Google Shape;147;p22"/>
          <p:cNvSpPr txBox="1"/>
          <p:nvPr/>
        </p:nvSpPr>
        <p:spPr>
          <a:xfrm>
            <a:off x="3698225" y="2933500"/>
            <a:ext cx="17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Recovered Image</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3" name="Google Shape;15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Comparing the two tables, we can see that the values in Table 2 are generally higher than those in Table 1. This suggests that the methodology discussed within Image Registration based on SIFT features and adaptive RANSAC transform have been refined and improved in every resulting category, resulting in better cross-correlation between the images.</a:t>
            </a:r>
            <a:endParaRPr/>
          </a:p>
        </p:txBody>
      </p:sp>
      <p:graphicFrame>
        <p:nvGraphicFramePr>
          <p:cNvPr id="154" name="Google Shape;154;p23"/>
          <p:cNvGraphicFramePr/>
          <p:nvPr/>
        </p:nvGraphicFramePr>
        <p:xfrm>
          <a:off x="311700" y="2983250"/>
          <a:ext cx="3000000" cy="3000000"/>
        </p:xfrm>
        <a:graphic>
          <a:graphicData uri="http://schemas.openxmlformats.org/drawingml/2006/table">
            <a:tbl>
              <a:tblPr>
                <a:noFill/>
                <a:tableStyleId>{6BB36E26-8C5A-4581-B332-E7E745DB7621}</a:tableStyleId>
              </a:tblPr>
              <a:tblGrid>
                <a:gridCol w="1161925"/>
                <a:gridCol w="774600"/>
                <a:gridCol w="774600"/>
                <a:gridCol w="774600"/>
                <a:gridCol w="774600"/>
              </a:tblGrid>
              <a:tr h="200025">
                <a:tc>
                  <a:txBody>
                    <a:bodyPr/>
                    <a:lstStyle/>
                    <a:p>
                      <a:pPr indent="0" lvl="0" marL="0" rtl="0" algn="ctr">
                        <a:lnSpc>
                          <a:spcPct val="115000"/>
                        </a:lnSpc>
                        <a:spcBef>
                          <a:spcPts val="0"/>
                        </a:spcBef>
                        <a:spcAft>
                          <a:spcPts val="0"/>
                        </a:spcAft>
                        <a:buNone/>
                      </a:pPr>
                      <a:r>
                        <a:rPr lang="en" sz="1000"/>
                        <a:t>Comparisons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Clear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Hazy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Dark</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Rainy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r>
              <a:tr h="200025">
                <a:tc>
                  <a:txBody>
                    <a:bodyPr/>
                    <a:lstStyle/>
                    <a:p>
                      <a:pPr indent="0" lvl="0" marL="0" rtl="0" algn="ctr">
                        <a:lnSpc>
                          <a:spcPct val="115000"/>
                        </a:lnSpc>
                        <a:spcBef>
                          <a:spcPts val="0"/>
                        </a:spcBef>
                        <a:spcAft>
                          <a:spcPts val="0"/>
                        </a:spcAft>
                        <a:buNone/>
                      </a:pPr>
                      <a:r>
                        <a:rPr lang="en" sz="1000"/>
                        <a:t>Clear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lang="en" sz="1000"/>
                        <a:t>0.8886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DCB62"/>
                    </a:solidFill>
                  </a:tcPr>
                </a:tc>
                <a:tc>
                  <a:txBody>
                    <a:bodyPr/>
                    <a:lstStyle/>
                    <a:p>
                      <a:pPr indent="0" lvl="0" marL="0" rtl="0" algn="ctr">
                        <a:lnSpc>
                          <a:spcPct val="115000"/>
                        </a:lnSpc>
                        <a:spcBef>
                          <a:spcPts val="0"/>
                        </a:spcBef>
                        <a:spcAft>
                          <a:spcPts val="0"/>
                        </a:spcAft>
                        <a:buNone/>
                      </a:pPr>
                      <a:r>
                        <a:rPr lang="en" sz="1000"/>
                        <a:t>0.3344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9F6E"/>
                    </a:solidFill>
                  </a:tcPr>
                </a:tc>
                <a:tc>
                  <a:txBody>
                    <a:bodyPr/>
                    <a:lstStyle/>
                    <a:p>
                      <a:pPr indent="0" lvl="0" marL="0" rtl="0" algn="ctr">
                        <a:lnSpc>
                          <a:spcPct val="115000"/>
                        </a:lnSpc>
                        <a:spcBef>
                          <a:spcPts val="0"/>
                        </a:spcBef>
                        <a:spcAft>
                          <a:spcPts val="0"/>
                        </a:spcAft>
                        <a:buNone/>
                      </a:pPr>
                      <a:r>
                        <a:rPr lang="en" sz="1000"/>
                        <a:t>0.5214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B36C"/>
                    </a:solidFill>
                  </a:tcPr>
                </a:tc>
              </a:tr>
              <a:tr h="200025">
                <a:tc>
                  <a:txBody>
                    <a:bodyPr/>
                    <a:lstStyle/>
                    <a:p>
                      <a:pPr indent="0" lvl="0" marL="0" rtl="0" algn="ctr">
                        <a:lnSpc>
                          <a:spcPct val="115000"/>
                        </a:lnSpc>
                        <a:spcBef>
                          <a:spcPts val="0"/>
                        </a:spcBef>
                        <a:spcAft>
                          <a:spcPts val="0"/>
                        </a:spcAft>
                        <a:buNone/>
                      </a:pPr>
                      <a:r>
                        <a:rPr lang="en" sz="1000"/>
                        <a:t>Hazy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0.8886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DCB62"/>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lang="en" sz="1000"/>
                        <a:t>0.2261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C9370"/>
                    </a:solidFill>
                  </a:tcPr>
                </a:tc>
                <a:tc>
                  <a:txBody>
                    <a:bodyPr/>
                    <a:lstStyle/>
                    <a:p>
                      <a:pPr indent="0" lvl="0" marL="0" rtl="0" algn="ctr">
                        <a:lnSpc>
                          <a:spcPct val="115000"/>
                        </a:lnSpc>
                        <a:spcBef>
                          <a:spcPts val="0"/>
                        </a:spcBef>
                        <a:spcAft>
                          <a:spcPts val="0"/>
                        </a:spcAft>
                        <a:buNone/>
                      </a:pPr>
                      <a:r>
                        <a:rPr lang="en" sz="1000"/>
                        <a:t>0.8143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D267"/>
                    </a:solidFill>
                  </a:tcPr>
                </a:tc>
              </a:tr>
              <a:tr h="200025">
                <a:tc>
                  <a:txBody>
                    <a:bodyPr/>
                    <a:lstStyle/>
                    <a:p>
                      <a:pPr indent="0" lvl="0" marL="0" rtl="0" algn="ctr">
                        <a:lnSpc>
                          <a:spcPct val="115000"/>
                        </a:lnSpc>
                        <a:spcBef>
                          <a:spcPts val="0"/>
                        </a:spcBef>
                        <a:spcAft>
                          <a:spcPts val="0"/>
                        </a:spcAft>
                        <a:buNone/>
                      </a:pPr>
                      <a:r>
                        <a:rPr lang="en" sz="1000"/>
                        <a:t>Dark</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0.3344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9F6E"/>
                    </a:solidFill>
                  </a:tcPr>
                </a:tc>
                <a:tc>
                  <a:txBody>
                    <a:bodyPr/>
                    <a:lstStyle/>
                    <a:p>
                      <a:pPr indent="0" lvl="0" marL="0" rtl="0" algn="ctr">
                        <a:lnSpc>
                          <a:spcPct val="115000"/>
                        </a:lnSpc>
                        <a:spcBef>
                          <a:spcPts val="0"/>
                        </a:spcBef>
                        <a:spcAft>
                          <a:spcPts val="0"/>
                        </a:spcAft>
                        <a:buNone/>
                      </a:pPr>
                      <a:r>
                        <a:rPr lang="en" sz="1000"/>
                        <a:t>0.2261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C9370"/>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lang="en" sz="1000"/>
                        <a:t>0.5006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B06C"/>
                    </a:solidFill>
                  </a:tcPr>
                </a:tc>
              </a:tr>
              <a:tr h="200025">
                <a:tc>
                  <a:txBody>
                    <a:bodyPr/>
                    <a:lstStyle/>
                    <a:p>
                      <a:pPr indent="0" lvl="0" marL="0" rtl="0" algn="ctr">
                        <a:lnSpc>
                          <a:spcPct val="115000"/>
                        </a:lnSpc>
                        <a:spcBef>
                          <a:spcPts val="0"/>
                        </a:spcBef>
                        <a:spcAft>
                          <a:spcPts val="0"/>
                        </a:spcAft>
                        <a:buNone/>
                      </a:pPr>
                      <a:r>
                        <a:rPr lang="en" sz="1000"/>
                        <a:t>Rainy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0.5214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B36C"/>
                    </a:solidFill>
                  </a:tcPr>
                </a:tc>
                <a:tc>
                  <a:txBody>
                    <a:bodyPr/>
                    <a:lstStyle/>
                    <a:p>
                      <a:pPr indent="0" lvl="0" marL="0" rtl="0" algn="ctr">
                        <a:lnSpc>
                          <a:spcPct val="115000"/>
                        </a:lnSpc>
                        <a:spcBef>
                          <a:spcPts val="0"/>
                        </a:spcBef>
                        <a:spcAft>
                          <a:spcPts val="0"/>
                        </a:spcAft>
                        <a:buNone/>
                      </a:pPr>
                      <a:r>
                        <a:rPr lang="en" sz="1000"/>
                        <a:t>0.8143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D267"/>
                    </a:solidFill>
                  </a:tcPr>
                </a:tc>
                <a:tc>
                  <a:txBody>
                    <a:bodyPr/>
                    <a:lstStyle/>
                    <a:p>
                      <a:pPr indent="0" lvl="0" marL="0" rtl="0" algn="ctr">
                        <a:lnSpc>
                          <a:spcPct val="115000"/>
                        </a:lnSpc>
                        <a:spcBef>
                          <a:spcPts val="0"/>
                        </a:spcBef>
                        <a:spcAft>
                          <a:spcPts val="0"/>
                        </a:spcAft>
                        <a:buNone/>
                      </a:pPr>
                      <a:r>
                        <a:rPr lang="en" sz="1000"/>
                        <a:t>0.5006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B06C"/>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bl>
          </a:graphicData>
        </a:graphic>
      </p:graphicFrame>
      <p:graphicFrame>
        <p:nvGraphicFramePr>
          <p:cNvPr id="155" name="Google Shape;155;p23"/>
          <p:cNvGraphicFramePr/>
          <p:nvPr/>
        </p:nvGraphicFramePr>
        <p:xfrm>
          <a:off x="4572025" y="2983250"/>
          <a:ext cx="3000000" cy="3000000"/>
        </p:xfrm>
        <a:graphic>
          <a:graphicData uri="http://schemas.openxmlformats.org/drawingml/2006/table">
            <a:tbl>
              <a:tblPr>
                <a:noFill/>
                <a:tableStyleId>{6BB36E26-8C5A-4581-B332-E7E745DB7621}</a:tableStyleId>
              </a:tblPr>
              <a:tblGrid>
                <a:gridCol w="1161900"/>
                <a:gridCol w="774600"/>
                <a:gridCol w="774600"/>
                <a:gridCol w="774600"/>
                <a:gridCol w="774600"/>
              </a:tblGrid>
              <a:tr h="200025">
                <a:tc>
                  <a:txBody>
                    <a:bodyPr/>
                    <a:lstStyle/>
                    <a:p>
                      <a:pPr indent="0" lvl="0" marL="0" rtl="0" algn="ctr">
                        <a:lnSpc>
                          <a:spcPct val="115000"/>
                        </a:lnSpc>
                        <a:spcBef>
                          <a:spcPts val="0"/>
                        </a:spcBef>
                        <a:spcAft>
                          <a:spcPts val="0"/>
                        </a:spcAft>
                        <a:buNone/>
                      </a:pPr>
                      <a:r>
                        <a:rPr lang="en" sz="1000"/>
                        <a:t>Corr. Comparisons</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Clear</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Hazy</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Dark</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Rainy</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r>
              <a:tr h="200025">
                <a:tc>
                  <a:txBody>
                    <a:bodyPr/>
                    <a:lstStyle/>
                    <a:p>
                      <a:pPr indent="0" lvl="0" marL="0" rtl="0" algn="ctr">
                        <a:lnSpc>
                          <a:spcPct val="115000"/>
                        </a:lnSpc>
                        <a:spcBef>
                          <a:spcPts val="0"/>
                        </a:spcBef>
                        <a:spcAft>
                          <a:spcPts val="0"/>
                        </a:spcAft>
                        <a:buNone/>
                      </a:pPr>
                      <a:r>
                        <a:rPr lang="en" sz="1000"/>
                        <a:t>Clear</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lang="en" sz="1000"/>
                        <a:t>0.9096</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A2C15E"/>
                    </a:solidFill>
                  </a:tcPr>
                </a:tc>
                <a:tc>
                  <a:txBody>
                    <a:bodyPr/>
                    <a:lstStyle/>
                    <a:p>
                      <a:pPr indent="0" lvl="0" marL="0" rtl="0" algn="ctr">
                        <a:lnSpc>
                          <a:spcPct val="115000"/>
                        </a:lnSpc>
                        <a:spcBef>
                          <a:spcPts val="0"/>
                        </a:spcBef>
                        <a:spcAft>
                          <a:spcPts val="0"/>
                        </a:spcAft>
                        <a:buNone/>
                      </a:pPr>
                      <a:r>
                        <a:rPr lang="en" sz="1000"/>
                        <a:t>0.7749</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FDCF67"/>
                    </a:solidFill>
                  </a:tcPr>
                </a:tc>
                <a:tc>
                  <a:txBody>
                    <a:bodyPr/>
                    <a:lstStyle/>
                    <a:p>
                      <a:pPr indent="0" lvl="0" marL="0" rtl="0" algn="ctr">
                        <a:lnSpc>
                          <a:spcPct val="115000"/>
                        </a:lnSpc>
                        <a:spcBef>
                          <a:spcPts val="0"/>
                        </a:spcBef>
                        <a:spcAft>
                          <a:spcPts val="0"/>
                        </a:spcAft>
                        <a:buNone/>
                      </a:pPr>
                      <a:r>
                        <a:rPr lang="en" sz="1000"/>
                        <a:t>0.9426</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7AB85A"/>
                    </a:solidFill>
                  </a:tcPr>
                </a:tc>
              </a:tr>
              <a:tr h="200025">
                <a:tc>
                  <a:txBody>
                    <a:bodyPr/>
                    <a:lstStyle/>
                    <a:p>
                      <a:pPr indent="0" lvl="0" marL="0" rtl="0" algn="ctr">
                        <a:lnSpc>
                          <a:spcPct val="115000"/>
                        </a:lnSpc>
                        <a:spcBef>
                          <a:spcPts val="0"/>
                        </a:spcBef>
                        <a:spcAft>
                          <a:spcPts val="0"/>
                        </a:spcAft>
                        <a:buNone/>
                      </a:pPr>
                      <a:r>
                        <a:rPr lang="en" sz="1000"/>
                        <a:t>Hazy</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0.9096</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A2C15E"/>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lang="en" sz="1000"/>
                        <a:t>0.5875</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F7BB6A"/>
                    </a:solidFill>
                  </a:tcPr>
                </a:tc>
                <a:tc>
                  <a:txBody>
                    <a:bodyPr/>
                    <a:lstStyle/>
                    <a:p>
                      <a:pPr indent="0" lvl="0" marL="0" rtl="0" algn="ctr">
                        <a:lnSpc>
                          <a:spcPct val="115000"/>
                        </a:lnSpc>
                        <a:spcBef>
                          <a:spcPts val="0"/>
                        </a:spcBef>
                        <a:spcAft>
                          <a:spcPts val="0"/>
                        </a:spcAft>
                        <a:buNone/>
                      </a:pPr>
                      <a:r>
                        <a:rPr lang="en" sz="1000"/>
                        <a:t>0.9103</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A1C15E"/>
                    </a:solidFill>
                  </a:tcPr>
                </a:tc>
              </a:tr>
              <a:tr h="200025">
                <a:tc>
                  <a:txBody>
                    <a:bodyPr/>
                    <a:lstStyle/>
                    <a:p>
                      <a:pPr indent="0" lvl="0" marL="0" rtl="0" algn="ctr">
                        <a:lnSpc>
                          <a:spcPct val="115000"/>
                        </a:lnSpc>
                        <a:spcBef>
                          <a:spcPts val="0"/>
                        </a:spcBef>
                        <a:spcAft>
                          <a:spcPts val="0"/>
                        </a:spcAft>
                        <a:buNone/>
                      </a:pPr>
                      <a:r>
                        <a:rPr lang="en" sz="1000"/>
                        <a:t>Dark</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0.7749</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FDCF67"/>
                    </a:solidFill>
                  </a:tcPr>
                </a:tc>
                <a:tc>
                  <a:txBody>
                    <a:bodyPr/>
                    <a:lstStyle/>
                    <a:p>
                      <a:pPr indent="0" lvl="0" marL="0" rtl="0" algn="ctr">
                        <a:lnSpc>
                          <a:spcPct val="115000"/>
                        </a:lnSpc>
                        <a:spcBef>
                          <a:spcPts val="0"/>
                        </a:spcBef>
                        <a:spcAft>
                          <a:spcPts val="0"/>
                        </a:spcAft>
                        <a:buNone/>
                      </a:pPr>
                      <a:r>
                        <a:rPr lang="en" sz="1000"/>
                        <a:t>0.5875</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F7BB6A"/>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lang="en" sz="1000"/>
                        <a:t>0.6976</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FAC769"/>
                    </a:solidFill>
                  </a:tcPr>
                </a:tc>
              </a:tr>
              <a:tr h="200025">
                <a:tc>
                  <a:txBody>
                    <a:bodyPr/>
                    <a:lstStyle/>
                    <a:p>
                      <a:pPr indent="0" lvl="0" marL="0" rtl="0" algn="ctr">
                        <a:lnSpc>
                          <a:spcPct val="115000"/>
                        </a:lnSpc>
                        <a:spcBef>
                          <a:spcPts val="0"/>
                        </a:spcBef>
                        <a:spcAft>
                          <a:spcPts val="0"/>
                        </a:spcAft>
                        <a:buNone/>
                      </a:pPr>
                      <a:r>
                        <a:rPr lang="en" sz="1000"/>
                        <a:t>Rainy</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000"/>
                        <a:t>0.9426</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7AB85A"/>
                    </a:solidFill>
                  </a:tcPr>
                </a:tc>
                <a:tc>
                  <a:txBody>
                    <a:bodyPr/>
                    <a:lstStyle/>
                    <a:p>
                      <a:pPr indent="0" lvl="0" marL="0" rtl="0" algn="ctr">
                        <a:lnSpc>
                          <a:spcPct val="115000"/>
                        </a:lnSpc>
                        <a:spcBef>
                          <a:spcPts val="0"/>
                        </a:spcBef>
                        <a:spcAft>
                          <a:spcPts val="0"/>
                        </a:spcAft>
                        <a:buNone/>
                      </a:pPr>
                      <a:r>
                        <a:rPr lang="en" sz="1000"/>
                        <a:t>0.9103</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A1C15E"/>
                    </a:solidFill>
                  </a:tcPr>
                </a:tc>
                <a:tc>
                  <a:txBody>
                    <a:bodyPr/>
                    <a:lstStyle/>
                    <a:p>
                      <a:pPr indent="0" lvl="0" marL="0" rtl="0" algn="ctr">
                        <a:lnSpc>
                          <a:spcPct val="115000"/>
                        </a:lnSpc>
                        <a:spcBef>
                          <a:spcPts val="0"/>
                        </a:spcBef>
                        <a:spcAft>
                          <a:spcPts val="0"/>
                        </a:spcAft>
                        <a:buNone/>
                      </a:pPr>
                      <a:r>
                        <a:rPr lang="en" sz="1000"/>
                        <a:t>0.6976</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FAC769"/>
                    </a:solidFill>
                  </a:tcPr>
                </a:tc>
                <a:tc>
                  <a:txBody>
                    <a:bodyPr/>
                    <a:lstStyle/>
                    <a:p>
                      <a:pPr indent="0" lvl="0" marL="0" rtl="0" algn="ctr">
                        <a:lnSpc>
                          <a:spcPct val="115000"/>
                        </a:lnSpc>
                        <a:spcBef>
                          <a:spcPts val="0"/>
                        </a:spcBef>
                        <a:spcAft>
                          <a:spcPts val="0"/>
                        </a:spcAft>
                        <a:buNone/>
                      </a:pPr>
                      <a:r>
                        <a:rPr lang="en" sz="1000"/>
                        <a:t>1</a:t>
                      </a:r>
                      <a:endParaRPr sz="1000"/>
                    </a:p>
                  </a:txBody>
                  <a:tcPr marT="25400" marB="25400" marR="25400" marL="25400" anchor="b">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34A85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Comparisons</a:t>
            </a:r>
            <a:endParaRPr/>
          </a:p>
        </p:txBody>
      </p:sp>
      <p:sp>
        <p:nvSpPr>
          <p:cNvPr id="161" name="Google Shape;161;p24"/>
          <p:cNvSpPr txBox="1"/>
          <p:nvPr>
            <p:ph idx="1" type="body"/>
          </p:nvPr>
        </p:nvSpPr>
        <p:spPr>
          <a:xfrm>
            <a:off x="311700" y="1266325"/>
            <a:ext cx="8520600" cy="42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Original Score</a:t>
            </a:r>
            <a:endParaRPr/>
          </a:p>
        </p:txBody>
      </p:sp>
      <p:graphicFrame>
        <p:nvGraphicFramePr>
          <p:cNvPr id="162" name="Google Shape;162;p24"/>
          <p:cNvGraphicFramePr/>
          <p:nvPr/>
        </p:nvGraphicFramePr>
        <p:xfrm>
          <a:off x="-50" y="1793375"/>
          <a:ext cx="3000000" cy="3000000"/>
        </p:xfrm>
        <a:graphic>
          <a:graphicData uri="http://schemas.openxmlformats.org/drawingml/2006/table">
            <a:tbl>
              <a:tblPr>
                <a:noFill/>
                <a:tableStyleId>{601F27E3-6452-439D-A46B-384D400E7D83}</a:tableStyleId>
              </a:tblPr>
              <a:tblGrid>
                <a:gridCol w="653150"/>
                <a:gridCol w="653150"/>
                <a:gridCol w="653150"/>
                <a:gridCol w="653150"/>
                <a:gridCol w="653150"/>
                <a:gridCol w="653150"/>
                <a:gridCol w="653150"/>
                <a:gridCol w="653150"/>
                <a:gridCol w="653150"/>
                <a:gridCol w="653150"/>
                <a:gridCol w="653150"/>
                <a:gridCol w="653150"/>
                <a:gridCol w="653150"/>
                <a:gridCol w="653150"/>
              </a:tblGrid>
              <a:tr h="579625">
                <a:tc>
                  <a:txBody>
                    <a:bodyPr/>
                    <a:lstStyle/>
                    <a:p>
                      <a:pPr indent="0" lvl="0" marL="0" rtl="0" algn="ctr">
                        <a:lnSpc>
                          <a:spcPct val="115000"/>
                        </a:lnSpc>
                        <a:spcBef>
                          <a:spcPts val="0"/>
                        </a:spcBef>
                        <a:spcAft>
                          <a:spcPts val="0"/>
                        </a:spcAft>
                        <a:buNone/>
                      </a:pPr>
                      <a:r>
                        <a:rPr lang="en" sz="1000"/>
                        <a:t>25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DBDBD"/>
                    </a:solidFill>
                  </a:tcPr>
                </a:tc>
              </a:tr>
            </a:tbl>
          </a:graphicData>
        </a:graphic>
      </p:graphicFrame>
      <p:graphicFrame>
        <p:nvGraphicFramePr>
          <p:cNvPr id="163" name="Google Shape;163;p24"/>
          <p:cNvGraphicFramePr/>
          <p:nvPr/>
        </p:nvGraphicFramePr>
        <p:xfrm>
          <a:off x="-50" y="3266138"/>
          <a:ext cx="3000000" cy="3000000"/>
        </p:xfrm>
        <a:graphic>
          <a:graphicData uri="http://schemas.openxmlformats.org/drawingml/2006/table">
            <a:tbl>
              <a:tblPr>
                <a:noFill/>
                <a:tableStyleId>{601F27E3-6452-439D-A46B-384D400E7D83}</a:tableStyleId>
              </a:tblPr>
              <a:tblGrid>
                <a:gridCol w="653150"/>
                <a:gridCol w="653150"/>
                <a:gridCol w="653150"/>
                <a:gridCol w="653150"/>
                <a:gridCol w="653150"/>
                <a:gridCol w="653150"/>
                <a:gridCol w="653150"/>
                <a:gridCol w="653150"/>
                <a:gridCol w="653150"/>
                <a:gridCol w="653150"/>
                <a:gridCol w="653150"/>
                <a:gridCol w="653150"/>
                <a:gridCol w="653150"/>
                <a:gridCol w="653150"/>
              </a:tblGrid>
              <a:tr h="579625">
                <a:tc>
                  <a:txBody>
                    <a:bodyPr/>
                    <a:lstStyle/>
                    <a:p>
                      <a:pPr indent="0" lvl="0" marL="0" rtl="0" algn="ctr">
                        <a:lnSpc>
                          <a:spcPct val="115000"/>
                        </a:lnSpc>
                        <a:spcBef>
                          <a:spcPts val="0"/>
                        </a:spcBef>
                        <a:spcAft>
                          <a:spcPts val="0"/>
                        </a:spcAft>
                        <a:buNone/>
                      </a:pPr>
                      <a:r>
                        <a:rPr lang="en" sz="1000"/>
                        <a:t>New</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0.74</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DBDBD"/>
                    </a:solidFill>
                  </a:tcPr>
                </a:tc>
              </a:tr>
            </a:tbl>
          </a:graphicData>
        </a:graphic>
      </p:graphicFrame>
      <p:sp>
        <p:nvSpPr>
          <p:cNvPr id="164" name="Google Shape;164;p24"/>
          <p:cNvSpPr txBox="1"/>
          <p:nvPr>
            <p:ph idx="1" type="body"/>
          </p:nvPr>
        </p:nvSpPr>
        <p:spPr>
          <a:xfrm>
            <a:off x="311700" y="2756925"/>
            <a:ext cx="8520600" cy="42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New </a:t>
            </a:r>
            <a:r>
              <a:rPr lang="en"/>
              <a:t>Score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0" name="Google Shape;170;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300037" lvl="0" marL="457200" rtl="0" algn="l">
              <a:lnSpc>
                <a:spcPct val="150000"/>
              </a:lnSpc>
              <a:spcBef>
                <a:spcPts val="0"/>
              </a:spcBef>
              <a:spcAft>
                <a:spcPts val="0"/>
              </a:spcAft>
              <a:buSzPct val="100000"/>
              <a:buAutoNum type="arabicPeriod"/>
            </a:pPr>
            <a:r>
              <a:rPr lang="en"/>
              <a:t>Z. Hossein-nejad and M. Nasri, "Image registration based on SIFT features and adaptive RANSAC transform," 2016 International Conference on Communication and Signal Processing (ICCSP), Melmaruvathur, India, 2016, pp. 1087-1091, doi: 10.1109/ICCSP.2016.7754318.</a:t>
            </a:r>
            <a:endParaRPr/>
          </a:p>
          <a:p>
            <a:pPr indent="-300037" lvl="0" marL="457200" rtl="0" algn="l">
              <a:lnSpc>
                <a:spcPct val="150000"/>
              </a:lnSpc>
              <a:spcBef>
                <a:spcPts val="0"/>
              </a:spcBef>
              <a:spcAft>
                <a:spcPts val="0"/>
              </a:spcAft>
              <a:buSzPct val="100000"/>
              <a:buAutoNum type="arabicPeriod"/>
            </a:pPr>
            <a:r>
              <a:rPr lang="en"/>
              <a:t>Bottino, A.; Garbo, A.; Loiacono, C.; Quer, S. Street Viewer: An Autonomous Vision Based Traffic Tracking System. Sensors 2016, 16, 813. https://doi.org/10.3390/s16060813</a:t>
            </a:r>
            <a:endParaRPr/>
          </a:p>
          <a:p>
            <a:pPr indent="-300037" lvl="0" marL="457200" rtl="0" algn="l">
              <a:lnSpc>
                <a:spcPct val="150000"/>
              </a:lnSpc>
              <a:spcBef>
                <a:spcPts val="0"/>
              </a:spcBef>
              <a:spcAft>
                <a:spcPts val="0"/>
              </a:spcAft>
              <a:buSzPct val="100000"/>
              <a:buAutoNum type="arabicPeriod"/>
            </a:pPr>
            <a:r>
              <a:rPr lang="en"/>
              <a:t>G. Meng, Y. Wang, J. Duan, S. Xiang and C. Pan, "Efficient Image Dehazing with Boundary Constraint and Contextual Regularization," 2013 IEEE International Conference on Computer Vision, Sydney, NSW, Australia, 2013, pp. 617-624, doi: 10.1109/ICCV.2013.82.</a:t>
            </a:r>
            <a:endParaRPr/>
          </a:p>
          <a:p>
            <a:pPr indent="-300037" lvl="0" marL="457200" rtl="0" algn="l">
              <a:lnSpc>
                <a:spcPct val="150000"/>
              </a:lnSpc>
              <a:spcBef>
                <a:spcPts val="0"/>
              </a:spcBef>
              <a:spcAft>
                <a:spcPts val="0"/>
              </a:spcAft>
              <a:buSzPct val="100000"/>
              <a:buAutoNum type="arabicPeriod"/>
            </a:pPr>
            <a:r>
              <a:rPr lang="en"/>
              <a:t>Wang, Wencheng &amp; Chen, Zhenxue &amp; Yuan, Xiaohui &amp; Wu, Xiaojin. (2019). Adaptive Image Enhancement Method for Correcting Low-Illumination Images. Information Sciences. 496. 10.1016/j.ins.2019.05.015. </a:t>
            </a:r>
            <a:endParaRPr/>
          </a:p>
          <a:p>
            <a:pPr indent="-300037" lvl="0" marL="457200" rtl="0" algn="l">
              <a:lnSpc>
                <a:spcPct val="150000"/>
              </a:lnSpc>
              <a:spcBef>
                <a:spcPts val="0"/>
              </a:spcBef>
              <a:spcAft>
                <a:spcPts val="0"/>
              </a:spcAft>
              <a:buSzPct val="100000"/>
              <a:buAutoNum type="arabicPeriod"/>
            </a:pPr>
            <a:r>
              <a:rPr lang="en"/>
              <a:t>Zheng, X., Liao, Y., Guo, W., Fu, X., &amp; Ding, X. (2013). Single-Image-Based Rain and Snow Removal Using Multi-guided Filter. In R. Sun, J. Liu, &amp; X. Zhang (Eds.), Neural Information Processing: 20th International Conference, ICONIP 2013, Proceedings, Part I (pp. 266-273). Lecture Notes in Computer Science, Vol. 8228. Springer. https://doi.org/10.1007/978-3-642-42051-1_33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comparative study showed a weak paper</a:t>
            </a:r>
            <a:endParaRPr/>
          </a:p>
          <a:p>
            <a:pPr indent="-317500" lvl="1" marL="914400" rtl="0" algn="l">
              <a:lnSpc>
                <a:spcPct val="150000"/>
              </a:lnSpc>
              <a:spcBef>
                <a:spcPts val="0"/>
              </a:spcBef>
              <a:spcAft>
                <a:spcPts val="0"/>
              </a:spcAft>
              <a:buSzPts val="1400"/>
              <a:buChar char="○"/>
            </a:pPr>
            <a:r>
              <a:rPr lang="en"/>
              <a:t>Image Registration based on SIFT Features and Adaptive RANSAC Transform</a:t>
            </a:r>
            <a:endParaRPr/>
          </a:p>
          <a:p>
            <a:pPr indent="-342900" lvl="0" marL="457200" rtl="0" algn="l">
              <a:lnSpc>
                <a:spcPct val="150000"/>
              </a:lnSpc>
              <a:spcBef>
                <a:spcPts val="0"/>
              </a:spcBef>
              <a:spcAft>
                <a:spcPts val="0"/>
              </a:spcAft>
              <a:buSzPts val="1800"/>
              <a:buChar char="●"/>
            </a:pPr>
            <a:r>
              <a:rPr lang="en"/>
              <a:t>There is a critical weakness in this paper that does not allow it to register the same region under different weather conditions</a:t>
            </a:r>
            <a:endParaRPr/>
          </a:p>
          <a:p>
            <a:pPr indent="-342900" lvl="0" marL="457200" rtl="0" algn="l">
              <a:lnSpc>
                <a:spcPct val="150000"/>
              </a:lnSpc>
              <a:spcBef>
                <a:spcPts val="0"/>
              </a:spcBef>
              <a:spcAft>
                <a:spcPts val="0"/>
              </a:spcAft>
              <a:buSzPts val="1800"/>
              <a:buChar char="●"/>
            </a:pPr>
            <a:r>
              <a:rPr lang="en"/>
              <a:t>Various Methodologies are considered to improve the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Registration Works </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paper uses the SIFT method to extract and match features and the RANSAC algorithm to eliminate mismatches for image registration. The SIFT algorithm detects key points and generates unique descriptors, while the RANSAC algorithm randomly selects data points to fit a model and eliminate mismatches.</a:t>
            </a:r>
            <a:endParaRPr/>
          </a:p>
        </p:txBody>
      </p:sp>
      <p:pic>
        <p:nvPicPr>
          <p:cNvPr id="81" name="Google Shape;81;p15"/>
          <p:cNvPicPr preferRelativeResize="0"/>
          <p:nvPr/>
        </p:nvPicPr>
        <p:blipFill>
          <a:blip r:embed="rId3">
            <a:alphaModFix/>
          </a:blip>
          <a:stretch>
            <a:fillRect/>
          </a:stretch>
        </p:blipFill>
        <p:spPr>
          <a:xfrm>
            <a:off x="3591388" y="3559313"/>
            <a:ext cx="4552950" cy="590550"/>
          </a:xfrm>
          <a:prstGeom prst="rect">
            <a:avLst/>
          </a:prstGeom>
          <a:noFill/>
          <a:ln>
            <a:noFill/>
          </a:ln>
        </p:spPr>
      </p:pic>
      <p:pic>
        <p:nvPicPr>
          <p:cNvPr id="82" name="Google Shape;82;p15"/>
          <p:cNvPicPr preferRelativeResize="0"/>
          <p:nvPr/>
        </p:nvPicPr>
        <p:blipFill>
          <a:blip r:embed="rId4">
            <a:alphaModFix/>
          </a:blip>
          <a:stretch>
            <a:fillRect/>
          </a:stretch>
        </p:blipFill>
        <p:spPr>
          <a:xfrm>
            <a:off x="468688" y="3030688"/>
            <a:ext cx="2828925" cy="164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Test Images</a:t>
            </a:r>
            <a:endParaRPr/>
          </a:p>
        </p:txBody>
      </p:sp>
      <p:sp>
        <p:nvSpPr>
          <p:cNvPr id="88" name="Google Shape;88;p16"/>
          <p:cNvSpPr txBox="1"/>
          <p:nvPr>
            <p:ph idx="1" type="body"/>
          </p:nvPr>
        </p:nvSpPr>
        <p:spPr>
          <a:xfrm>
            <a:off x="311700" y="1266325"/>
            <a:ext cx="40380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latin typeface="Arial"/>
                <a:ea typeface="Arial"/>
                <a:cs typeface="Arial"/>
                <a:sym typeface="Arial"/>
              </a:rPr>
              <a:t>The paper, </a:t>
            </a:r>
            <a:r>
              <a:rPr i="1" lang="en" sz="1500">
                <a:solidFill>
                  <a:srgbClr val="000000"/>
                </a:solidFill>
                <a:latin typeface="Arial"/>
                <a:ea typeface="Arial"/>
                <a:cs typeface="Arial"/>
                <a:sym typeface="Arial"/>
              </a:rPr>
              <a:t>Street Viewer: An Autonomous Vision Based Traffic Tracking System, </a:t>
            </a:r>
            <a:r>
              <a:rPr lang="en" sz="1500">
                <a:solidFill>
                  <a:srgbClr val="000000"/>
                </a:solidFill>
                <a:latin typeface="Arial"/>
                <a:ea typeface="Arial"/>
                <a:cs typeface="Arial"/>
                <a:sym typeface="Arial"/>
              </a:rPr>
              <a:t>depicts a set of test images from different weather conditions. The paper depicts a clear scene (a), a hazy scene (b), a rainy scene </a:t>
            </a:r>
            <a:r>
              <a:rPr lang="en" sz="1500">
                <a:solidFill>
                  <a:srgbClr val="000000"/>
                </a:solidFill>
                <a:latin typeface="Arial"/>
                <a:ea typeface="Arial"/>
                <a:cs typeface="Arial"/>
                <a:sym typeface="Arial"/>
              </a:rPr>
              <a:t>(c), and a dark scene (d). </a:t>
            </a:r>
            <a:r>
              <a:rPr lang="en" sz="1500">
                <a:solidFill>
                  <a:srgbClr val="000000"/>
                </a:solidFill>
                <a:latin typeface="Arial"/>
                <a:ea typeface="Arial"/>
                <a:cs typeface="Arial"/>
                <a:sym typeface="Arial"/>
              </a:rPr>
              <a:t>Borrowing these images helps to improve this papers performance </a:t>
            </a:r>
            <a:r>
              <a:rPr lang="en" sz="1500">
                <a:solidFill>
                  <a:srgbClr val="000000"/>
                </a:solidFill>
                <a:latin typeface="Arial"/>
                <a:ea typeface="Arial"/>
                <a:cs typeface="Arial"/>
                <a:sym typeface="Arial"/>
              </a:rPr>
              <a:t>because</a:t>
            </a:r>
            <a:r>
              <a:rPr lang="en" sz="1500">
                <a:solidFill>
                  <a:srgbClr val="000000"/>
                </a:solidFill>
                <a:latin typeface="Arial"/>
                <a:ea typeface="Arial"/>
                <a:cs typeface="Arial"/>
                <a:sym typeface="Arial"/>
              </a:rPr>
              <a:t> it allows for assessment over how well the system performs in different weather conditions.</a:t>
            </a:r>
            <a:endParaRPr sz="1500"/>
          </a:p>
        </p:txBody>
      </p:sp>
      <p:pic>
        <p:nvPicPr>
          <p:cNvPr id="89" name="Google Shape;89;p16"/>
          <p:cNvPicPr preferRelativeResize="0"/>
          <p:nvPr/>
        </p:nvPicPr>
        <p:blipFill>
          <a:blip r:embed="rId3">
            <a:alphaModFix/>
          </a:blip>
          <a:stretch>
            <a:fillRect/>
          </a:stretch>
        </p:blipFill>
        <p:spPr>
          <a:xfrm>
            <a:off x="4349700" y="986738"/>
            <a:ext cx="4482600" cy="317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Haze Correction Module</a:t>
            </a:r>
            <a:endParaRPr/>
          </a:p>
        </p:txBody>
      </p:sp>
      <p:sp>
        <p:nvSpPr>
          <p:cNvPr id="95" name="Google Shape;95;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The proposed method from </a:t>
            </a:r>
            <a:r>
              <a:rPr i="1" lang="en"/>
              <a:t>Efficient Image Dehazing with Boundary Constraint and Contextual Regularization</a:t>
            </a:r>
            <a:r>
              <a:rPr lang="en"/>
              <a:t> can remove haze from a single input.</a:t>
            </a:r>
            <a:endParaRPr/>
          </a:p>
          <a:p>
            <a:pPr indent="-325755" lvl="0" marL="457200" rtl="0" algn="l">
              <a:lnSpc>
                <a:spcPct val="150000"/>
              </a:lnSpc>
              <a:spcBef>
                <a:spcPts val="0"/>
              </a:spcBef>
              <a:spcAft>
                <a:spcPts val="0"/>
              </a:spcAft>
              <a:buSzPct val="100000"/>
              <a:buChar char="●"/>
            </a:pPr>
            <a:r>
              <a:rPr lang="en"/>
              <a:t>Adding a haze correction module can offer improved reliability, fault tolerance, and real world application. Haze reduces the image quality by reducing contrast and color saturation.</a:t>
            </a:r>
            <a:endParaRPr/>
          </a:p>
          <a:p>
            <a:pPr indent="-325755" lvl="0" marL="457200" rtl="0" algn="l">
              <a:lnSpc>
                <a:spcPct val="150000"/>
              </a:lnSpc>
              <a:spcBef>
                <a:spcPts val="0"/>
              </a:spcBef>
              <a:spcAft>
                <a:spcPts val="0"/>
              </a:spcAft>
              <a:buSzPct val="100000"/>
              <a:buChar char="●"/>
            </a:pPr>
            <a:r>
              <a:rPr lang="en"/>
              <a:t>By integrating a haze correction module into the system, images can be automatically corrected to remove haze, resulting in clearer and more vibrant images that can be registered easier and more effectively.</a:t>
            </a:r>
            <a:endParaRPr/>
          </a:p>
          <a:p>
            <a:pPr indent="-325755" lvl="0" marL="457200" rtl="0" algn="l">
              <a:lnSpc>
                <a:spcPct val="150000"/>
              </a:lnSpc>
              <a:spcBef>
                <a:spcPts val="0"/>
              </a:spcBef>
              <a:spcAft>
                <a:spcPts val="0"/>
              </a:spcAft>
              <a:buSzPct val="100000"/>
              <a:buChar char="●"/>
            </a:pPr>
            <a:r>
              <a:rPr lang="en"/>
              <a:t>The method utilizes a new constraint on the scene transmission and a contextual regularization method to estimate the unknown transmission of the input image.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Haze Correction Module Cont.</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311700" y="1266325"/>
            <a:ext cx="2065800" cy="1469900"/>
          </a:xfrm>
          <a:prstGeom prst="rect">
            <a:avLst/>
          </a:prstGeom>
          <a:noFill/>
          <a:ln>
            <a:noFill/>
          </a:ln>
        </p:spPr>
      </p:pic>
      <p:pic>
        <p:nvPicPr>
          <p:cNvPr id="103" name="Google Shape;103;p18"/>
          <p:cNvPicPr preferRelativeResize="0"/>
          <p:nvPr/>
        </p:nvPicPr>
        <p:blipFill>
          <a:blip r:embed="rId4">
            <a:alphaModFix/>
          </a:blip>
          <a:stretch>
            <a:fillRect/>
          </a:stretch>
        </p:blipFill>
        <p:spPr>
          <a:xfrm>
            <a:off x="2491150" y="1250725"/>
            <a:ext cx="2026976" cy="1469900"/>
          </a:xfrm>
          <a:prstGeom prst="rect">
            <a:avLst/>
          </a:prstGeom>
          <a:noFill/>
          <a:ln>
            <a:noFill/>
          </a:ln>
        </p:spPr>
      </p:pic>
      <p:pic>
        <p:nvPicPr>
          <p:cNvPr id="104" name="Google Shape;104;p18"/>
          <p:cNvPicPr preferRelativeResize="0"/>
          <p:nvPr/>
        </p:nvPicPr>
        <p:blipFill>
          <a:blip r:embed="rId5">
            <a:alphaModFix/>
          </a:blip>
          <a:stretch>
            <a:fillRect/>
          </a:stretch>
        </p:blipFill>
        <p:spPr>
          <a:xfrm>
            <a:off x="4631775" y="1253788"/>
            <a:ext cx="2026975" cy="1494976"/>
          </a:xfrm>
          <a:prstGeom prst="rect">
            <a:avLst/>
          </a:prstGeom>
          <a:noFill/>
          <a:ln>
            <a:noFill/>
          </a:ln>
        </p:spPr>
      </p:pic>
      <p:pic>
        <p:nvPicPr>
          <p:cNvPr id="105" name="Google Shape;105;p18"/>
          <p:cNvPicPr preferRelativeResize="0"/>
          <p:nvPr/>
        </p:nvPicPr>
        <p:blipFill>
          <a:blip r:embed="rId6">
            <a:alphaModFix/>
          </a:blip>
          <a:stretch>
            <a:fillRect/>
          </a:stretch>
        </p:blipFill>
        <p:spPr>
          <a:xfrm>
            <a:off x="6766500" y="1239700"/>
            <a:ext cx="2065800" cy="1491960"/>
          </a:xfrm>
          <a:prstGeom prst="rect">
            <a:avLst/>
          </a:prstGeom>
          <a:noFill/>
          <a:ln>
            <a:noFill/>
          </a:ln>
        </p:spPr>
      </p:pic>
      <p:sp>
        <p:nvSpPr>
          <p:cNvPr id="106" name="Google Shape;106;p18"/>
          <p:cNvSpPr txBox="1"/>
          <p:nvPr/>
        </p:nvSpPr>
        <p:spPr>
          <a:xfrm>
            <a:off x="413850" y="2896100"/>
            <a:ext cx="186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Input Image</a:t>
            </a:r>
            <a:endParaRPr>
              <a:latin typeface="Open Sans"/>
              <a:ea typeface="Open Sans"/>
              <a:cs typeface="Open Sans"/>
              <a:sym typeface="Open Sans"/>
            </a:endParaRPr>
          </a:p>
        </p:txBody>
      </p:sp>
      <p:sp>
        <p:nvSpPr>
          <p:cNvPr id="107" name="Google Shape;107;p18"/>
          <p:cNvSpPr txBox="1"/>
          <p:nvPr/>
        </p:nvSpPr>
        <p:spPr>
          <a:xfrm>
            <a:off x="4631712" y="2810975"/>
            <a:ext cx="2027100" cy="1116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100"/>
              <a:t>Recovered transmission function- Gives an estimation of the density map of hazes in the input image</a:t>
            </a:r>
            <a:endParaRPr>
              <a:latin typeface="Open Sans"/>
              <a:ea typeface="Open Sans"/>
              <a:cs typeface="Open Sans"/>
              <a:sym typeface="Open Sans"/>
            </a:endParaRPr>
          </a:p>
        </p:txBody>
      </p:sp>
      <p:sp>
        <p:nvSpPr>
          <p:cNvPr id="108" name="Google Shape;108;p18"/>
          <p:cNvSpPr txBox="1"/>
          <p:nvPr/>
        </p:nvSpPr>
        <p:spPr>
          <a:xfrm>
            <a:off x="2459062" y="2896100"/>
            <a:ext cx="20271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100"/>
              <a:t>Scene Transmission Estimation- Iteration 6, β = 181, This step is used for fine-tuning the dehazing effects</a:t>
            </a:r>
            <a:endParaRPr sz="1100"/>
          </a:p>
        </p:txBody>
      </p:sp>
      <p:sp>
        <p:nvSpPr>
          <p:cNvPr id="109" name="Google Shape;109;p18"/>
          <p:cNvSpPr txBox="1"/>
          <p:nvPr/>
        </p:nvSpPr>
        <p:spPr>
          <a:xfrm>
            <a:off x="6868650" y="2896100"/>
            <a:ext cx="186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Dehazing Result</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Dark Image Correction Module</a:t>
            </a:r>
            <a:endParaRPr/>
          </a:p>
        </p:txBody>
      </p:sp>
      <p:sp>
        <p:nvSpPr>
          <p:cNvPr id="115" name="Google Shape;11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a:bodyPr>
          <a:lstStyle/>
          <a:p>
            <a:pPr indent="-317182" lvl="0" marL="457200" rtl="0" algn="l">
              <a:lnSpc>
                <a:spcPct val="150000"/>
              </a:lnSpc>
              <a:spcBef>
                <a:spcPts val="0"/>
              </a:spcBef>
              <a:spcAft>
                <a:spcPts val="0"/>
              </a:spcAft>
              <a:buSzPct val="100000"/>
              <a:buChar char="●"/>
            </a:pPr>
            <a:r>
              <a:rPr lang="en"/>
              <a:t>The proposed method from </a:t>
            </a:r>
            <a:r>
              <a:rPr i="1" lang="en"/>
              <a:t>Adaptive image enhancement method for correcting low-illumination images</a:t>
            </a:r>
            <a:r>
              <a:rPr lang="en"/>
              <a:t> can improve the adaptability of image enhancement in low illumination images</a:t>
            </a:r>
            <a:endParaRPr/>
          </a:p>
          <a:p>
            <a:pPr indent="-317182" lvl="0" marL="457200" rtl="0" algn="l">
              <a:lnSpc>
                <a:spcPct val="150000"/>
              </a:lnSpc>
              <a:spcBef>
                <a:spcPts val="0"/>
              </a:spcBef>
              <a:spcAft>
                <a:spcPts val="0"/>
              </a:spcAft>
              <a:buSzPct val="100000"/>
              <a:buChar char="●"/>
            </a:pPr>
            <a:r>
              <a:rPr lang="en"/>
              <a:t>Dark images can result in reduced image quality and affect the performance of the image processing system. </a:t>
            </a:r>
            <a:r>
              <a:rPr lang="en"/>
              <a:t>Adding a dark image correction module can improve the reliability, fault tolerance, and real-world application of an image processing system in various ways</a:t>
            </a:r>
            <a:endParaRPr/>
          </a:p>
          <a:p>
            <a:pPr indent="-317182" lvl="0" marL="457200" rtl="0" algn="l">
              <a:lnSpc>
                <a:spcPct val="150000"/>
              </a:lnSpc>
              <a:spcBef>
                <a:spcPts val="0"/>
              </a:spcBef>
              <a:spcAft>
                <a:spcPts val="0"/>
              </a:spcAft>
              <a:buSzPct val="100000"/>
              <a:buChar char="●"/>
            </a:pPr>
            <a:r>
              <a:rPr lang="en"/>
              <a:t>By integrating a dark image correction module into the image processing system, dark images can be automatically corrected, leading to improved image quality</a:t>
            </a:r>
            <a:endParaRPr/>
          </a:p>
          <a:p>
            <a:pPr indent="-317182" lvl="0" marL="457200" rtl="0" algn="l">
              <a:lnSpc>
                <a:spcPct val="150000"/>
              </a:lnSpc>
              <a:spcBef>
                <a:spcPts val="0"/>
              </a:spcBef>
              <a:spcAft>
                <a:spcPts val="0"/>
              </a:spcAft>
              <a:buSzPct val="100000"/>
              <a:buChar char="●"/>
            </a:pPr>
            <a:r>
              <a:rPr lang="en"/>
              <a:t>A method based on nonlinear functional transformation using illumination-reflection model and multiscale theory extracts an illumination component and uses an image fusion strategy to extract details from two images.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347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Dark Image Correction Module Cont.</a:t>
            </a:r>
            <a:endParaRPr/>
          </a:p>
        </p:txBody>
      </p:sp>
      <p:sp>
        <p:nvSpPr>
          <p:cNvPr id="121" name="Google Shape;12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0"/>
          <p:cNvPicPr preferRelativeResize="0"/>
          <p:nvPr/>
        </p:nvPicPr>
        <p:blipFill>
          <a:blip r:embed="rId3">
            <a:alphaModFix/>
          </a:blip>
          <a:stretch>
            <a:fillRect/>
          </a:stretch>
        </p:blipFill>
        <p:spPr>
          <a:xfrm>
            <a:off x="295712" y="973100"/>
            <a:ext cx="2486025" cy="1798675"/>
          </a:xfrm>
          <a:prstGeom prst="rect">
            <a:avLst/>
          </a:prstGeom>
          <a:noFill/>
          <a:ln>
            <a:noFill/>
          </a:ln>
        </p:spPr>
      </p:pic>
      <p:pic>
        <p:nvPicPr>
          <p:cNvPr id="123" name="Google Shape;123;p20"/>
          <p:cNvPicPr preferRelativeResize="0"/>
          <p:nvPr/>
        </p:nvPicPr>
        <p:blipFill>
          <a:blip r:embed="rId4">
            <a:alphaModFix/>
          </a:blip>
          <a:stretch>
            <a:fillRect/>
          </a:stretch>
        </p:blipFill>
        <p:spPr>
          <a:xfrm>
            <a:off x="2854711" y="1104750"/>
            <a:ext cx="3547450" cy="869412"/>
          </a:xfrm>
          <a:prstGeom prst="rect">
            <a:avLst/>
          </a:prstGeom>
          <a:noFill/>
          <a:ln>
            <a:noFill/>
          </a:ln>
        </p:spPr>
      </p:pic>
      <p:pic>
        <p:nvPicPr>
          <p:cNvPr id="124" name="Google Shape;124;p20"/>
          <p:cNvPicPr preferRelativeResize="0"/>
          <p:nvPr/>
        </p:nvPicPr>
        <p:blipFill>
          <a:blip r:embed="rId5">
            <a:alphaModFix/>
          </a:blip>
          <a:stretch>
            <a:fillRect/>
          </a:stretch>
        </p:blipFill>
        <p:spPr>
          <a:xfrm>
            <a:off x="2839854" y="1974138"/>
            <a:ext cx="3514819" cy="787912"/>
          </a:xfrm>
          <a:prstGeom prst="rect">
            <a:avLst/>
          </a:prstGeom>
          <a:noFill/>
          <a:ln>
            <a:noFill/>
          </a:ln>
        </p:spPr>
      </p:pic>
      <p:pic>
        <p:nvPicPr>
          <p:cNvPr id="125" name="Google Shape;125;p20"/>
          <p:cNvPicPr preferRelativeResize="0"/>
          <p:nvPr/>
        </p:nvPicPr>
        <p:blipFill>
          <a:blip r:embed="rId6">
            <a:alphaModFix/>
          </a:blip>
          <a:stretch>
            <a:fillRect/>
          </a:stretch>
        </p:blipFill>
        <p:spPr>
          <a:xfrm>
            <a:off x="6423738" y="924675"/>
            <a:ext cx="2424550" cy="1885125"/>
          </a:xfrm>
          <a:prstGeom prst="rect">
            <a:avLst/>
          </a:prstGeom>
          <a:noFill/>
          <a:ln>
            <a:noFill/>
          </a:ln>
        </p:spPr>
      </p:pic>
      <p:pic>
        <p:nvPicPr>
          <p:cNvPr id="126" name="Google Shape;126;p20"/>
          <p:cNvPicPr preferRelativeResize="0"/>
          <p:nvPr/>
        </p:nvPicPr>
        <p:blipFill>
          <a:blip r:embed="rId7">
            <a:alphaModFix/>
          </a:blip>
          <a:stretch>
            <a:fillRect/>
          </a:stretch>
        </p:blipFill>
        <p:spPr>
          <a:xfrm>
            <a:off x="72537" y="2921686"/>
            <a:ext cx="3514800" cy="1975587"/>
          </a:xfrm>
          <a:prstGeom prst="rect">
            <a:avLst/>
          </a:prstGeom>
          <a:noFill/>
          <a:ln>
            <a:noFill/>
          </a:ln>
        </p:spPr>
      </p:pic>
      <p:pic>
        <p:nvPicPr>
          <p:cNvPr id="127" name="Google Shape;127;p20"/>
          <p:cNvPicPr preferRelativeResize="0"/>
          <p:nvPr/>
        </p:nvPicPr>
        <p:blipFill>
          <a:blip r:embed="rId8">
            <a:alphaModFix/>
          </a:blip>
          <a:stretch>
            <a:fillRect/>
          </a:stretch>
        </p:blipFill>
        <p:spPr>
          <a:xfrm>
            <a:off x="3587338" y="2906360"/>
            <a:ext cx="2757275" cy="2114064"/>
          </a:xfrm>
          <a:prstGeom prst="rect">
            <a:avLst/>
          </a:prstGeom>
          <a:noFill/>
          <a:ln>
            <a:noFill/>
          </a:ln>
        </p:spPr>
      </p:pic>
      <p:pic>
        <p:nvPicPr>
          <p:cNvPr id="128" name="Google Shape;128;p20"/>
          <p:cNvPicPr preferRelativeResize="0"/>
          <p:nvPr/>
        </p:nvPicPr>
        <p:blipFill>
          <a:blip r:embed="rId9">
            <a:alphaModFix/>
          </a:blip>
          <a:stretch>
            <a:fillRect/>
          </a:stretch>
        </p:blipFill>
        <p:spPr>
          <a:xfrm>
            <a:off x="6195813" y="2895950"/>
            <a:ext cx="2875649" cy="21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Rainy Image Restoration Module</a:t>
            </a:r>
            <a:endParaRPr/>
          </a:p>
        </p:txBody>
      </p:sp>
      <p:sp>
        <p:nvSpPr>
          <p:cNvPr id="134" name="Google Shape;13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The proposed method from </a:t>
            </a:r>
            <a:r>
              <a:rPr i="1" lang="en"/>
              <a:t>Single-Image-Based Rain and Snow Removal Using Multi-guided Filter, </a:t>
            </a:r>
            <a:r>
              <a:rPr lang="en"/>
              <a:t>can remove rain from a single input image.</a:t>
            </a:r>
            <a:endParaRPr/>
          </a:p>
          <a:p>
            <a:pPr indent="-325755" lvl="0" marL="457200" rtl="0" algn="l">
              <a:lnSpc>
                <a:spcPct val="150000"/>
              </a:lnSpc>
              <a:spcBef>
                <a:spcPts val="0"/>
              </a:spcBef>
              <a:spcAft>
                <a:spcPts val="0"/>
              </a:spcAft>
              <a:buSzPct val="100000"/>
              <a:buChar char="●"/>
            </a:pPr>
            <a:r>
              <a:rPr lang="en"/>
              <a:t>Adding a rainy image restoration module can improve the reliability, fault tolerance, and real-world application. Rainy weather can reduce image quality by adding unwanted artifacts to the image. </a:t>
            </a:r>
            <a:endParaRPr/>
          </a:p>
          <a:p>
            <a:pPr indent="-325755" lvl="0" marL="457200" rtl="0" algn="l">
              <a:lnSpc>
                <a:spcPct val="150000"/>
              </a:lnSpc>
              <a:spcBef>
                <a:spcPts val="0"/>
              </a:spcBef>
              <a:spcAft>
                <a:spcPts val="0"/>
              </a:spcAft>
              <a:buSzPct val="100000"/>
              <a:buChar char="●"/>
            </a:pPr>
            <a:r>
              <a:rPr lang="en"/>
              <a:t>By integrating a rainy image restoration module into the image processing system, rainy images can be automatically corrected, leading to improved image quality and easier and more effective registration. </a:t>
            </a:r>
            <a:endParaRPr/>
          </a:p>
          <a:p>
            <a:pPr indent="-325755" lvl="0" marL="457200" rtl="0" algn="l">
              <a:lnSpc>
                <a:spcPct val="150000"/>
              </a:lnSpc>
              <a:spcBef>
                <a:spcPts val="0"/>
              </a:spcBef>
              <a:spcAft>
                <a:spcPts val="0"/>
              </a:spcAft>
              <a:buSzPct val="100000"/>
              <a:buChar char="●"/>
            </a:pPr>
            <a:r>
              <a:rPr lang="en"/>
              <a:t>This method uses the low-frequency part of the image as a guidance image to remove the rain or snow streaks from the high-frequency part using a guided filter.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