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70114c3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70114c3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370114c3f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370114c3f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70114c3f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70114c3f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70114c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70114c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f99e7a6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f99e7a6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70114c3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70114c3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f99e7a65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f99e7a65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f99e7a6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f99e7a65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f99e7a65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f99e7a65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70114c3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70114c3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70114c3f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70114c3f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Privacy Policy Analysis in Healthcare</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Dev Ambrose Kommu Christopher, Jessica Paul, </a:t>
            </a:r>
            <a:endParaRPr/>
          </a:p>
          <a:p>
            <a:pPr indent="0" lvl="0" marL="0" rtl="0" algn="l">
              <a:spcBef>
                <a:spcPts val="0"/>
              </a:spcBef>
              <a:spcAft>
                <a:spcPts val="0"/>
              </a:spcAft>
              <a:buNone/>
            </a:pPr>
            <a:r>
              <a:rPr lang="en"/>
              <a:t>Sushma Rachel Palle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Our Project Builds Upon Existing Work</a:t>
            </a:r>
            <a:endParaRPr/>
          </a:p>
        </p:txBody>
      </p:sp>
      <p:sp>
        <p:nvSpPr>
          <p:cNvPr id="118" name="Google Shape;118;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00">
                <a:solidFill>
                  <a:srgbClr val="000000"/>
                </a:solidFill>
              </a:rPr>
              <a:t>Background</a:t>
            </a:r>
            <a:r>
              <a:rPr lang="en" sz="1200">
                <a:solidFill>
                  <a:srgbClr val="000000"/>
                </a:solidFill>
              </a:rPr>
              <a:t>: </a:t>
            </a:r>
            <a:r>
              <a:rPr lang="en" sz="1300">
                <a:solidFill>
                  <a:srgbClr val="000000"/>
                </a:solidFill>
              </a:rPr>
              <a:t>Existing research focuses on improving privacy policy transparency, readability, and compliance.</a:t>
            </a:r>
            <a:endParaRPr sz="1300">
              <a:solidFill>
                <a:srgbClr val="000000"/>
              </a:solidFill>
            </a:endParaRPr>
          </a:p>
          <a:p>
            <a:pPr indent="-311150" lvl="0" marL="457200" rtl="0" algn="l">
              <a:spcBef>
                <a:spcPts val="1200"/>
              </a:spcBef>
              <a:spcAft>
                <a:spcPts val="0"/>
              </a:spcAft>
              <a:buClr>
                <a:srgbClr val="000000"/>
              </a:buClr>
              <a:buSzPts val="1300"/>
              <a:buChar char="●"/>
            </a:pPr>
            <a:r>
              <a:rPr lang="en" sz="1300">
                <a:solidFill>
                  <a:srgbClr val="000000"/>
                </a:solidFill>
              </a:rPr>
              <a:t>Key studies: PolicyGPT, Poli Graph, etc.</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Limitations: Static assessments, predefined ontologies, lack of standardized readability metrics.</a:t>
            </a:r>
            <a:endParaRPr sz="1300">
              <a:solidFill>
                <a:srgbClr val="000000"/>
              </a:solidFill>
            </a:endParaRPr>
          </a:p>
          <a:p>
            <a:pPr indent="0" lvl="0" marL="0" rtl="0" algn="l">
              <a:spcBef>
                <a:spcPts val="1200"/>
              </a:spcBef>
              <a:spcAft>
                <a:spcPts val="0"/>
              </a:spcAft>
              <a:buClr>
                <a:schemeClr val="dk1"/>
              </a:buClr>
              <a:buSzPts val="1100"/>
              <a:buFont typeface="Arial"/>
              <a:buNone/>
            </a:pPr>
            <a:r>
              <a:rPr b="1" lang="en" sz="1300">
                <a:solidFill>
                  <a:srgbClr val="000000"/>
                </a:solidFill>
              </a:rPr>
              <a:t>Our Contributions</a:t>
            </a:r>
            <a:r>
              <a:rPr lang="en" sz="1300">
                <a:solidFill>
                  <a:srgbClr val="000000"/>
                </a:solidFill>
              </a:rPr>
              <a:t>:</a:t>
            </a:r>
            <a:endParaRPr sz="1300">
              <a:solidFill>
                <a:srgbClr val="000000"/>
              </a:solidFill>
            </a:endParaRPr>
          </a:p>
          <a:p>
            <a:pPr indent="-311150" lvl="0" marL="457200" rtl="0" algn="l">
              <a:spcBef>
                <a:spcPts val="1200"/>
              </a:spcBef>
              <a:spcAft>
                <a:spcPts val="0"/>
              </a:spcAft>
              <a:buClr>
                <a:srgbClr val="000000"/>
              </a:buClr>
              <a:buSzPts val="1300"/>
              <a:buAutoNum type="arabicPeriod"/>
            </a:pPr>
            <a:r>
              <a:rPr b="1" lang="en" sz="1300">
                <a:solidFill>
                  <a:srgbClr val="000000"/>
                </a:solidFill>
              </a:rPr>
              <a:t>Enhanced Readability Metrics</a:t>
            </a:r>
            <a:r>
              <a:rPr lang="en" sz="1300">
                <a:solidFill>
                  <a:srgbClr val="000000"/>
                </a:solidFill>
              </a:rPr>
              <a:t>: Develop comprehensive assessments for better user comprehension.</a:t>
            </a:r>
            <a:endParaRPr sz="1300">
              <a:solidFill>
                <a:srgbClr val="000000"/>
              </a:solidFill>
            </a:endParaRPr>
          </a:p>
          <a:p>
            <a:pPr indent="-311150" lvl="0" marL="457200" rtl="0" algn="l">
              <a:spcBef>
                <a:spcPts val="0"/>
              </a:spcBef>
              <a:spcAft>
                <a:spcPts val="0"/>
              </a:spcAft>
              <a:buClr>
                <a:srgbClr val="000000"/>
              </a:buClr>
              <a:buSzPts val="1300"/>
              <a:buAutoNum type="arabicPeriod"/>
            </a:pPr>
            <a:r>
              <a:rPr b="1" lang="en" sz="1300">
                <a:solidFill>
                  <a:srgbClr val="000000"/>
                </a:solidFill>
              </a:rPr>
              <a:t>Improved Contradiction Detection</a:t>
            </a:r>
            <a:r>
              <a:rPr lang="en" sz="1300">
                <a:solidFill>
                  <a:srgbClr val="000000"/>
                </a:solidFill>
              </a:rPr>
              <a:t>: Refine knowledge graphs to identify inconsistencies effectively.</a:t>
            </a:r>
            <a:endParaRPr sz="1300">
              <a:solidFill>
                <a:srgbClr val="000000"/>
              </a:solidFill>
            </a:endParaRPr>
          </a:p>
          <a:p>
            <a:pPr indent="-311150" lvl="0" marL="457200" rtl="0" algn="l">
              <a:spcBef>
                <a:spcPts val="0"/>
              </a:spcBef>
              <a:spcAft>
                <a:spcPts val="0"/>
              </a:spcAft>
              <a:buClr>
                <a:srgbClr val="000000"/>
              </a:buClr>
              <a:buSzPts val="1300"/>
              <a:buAutoNum type="arabicPeriod"/>
            </a:pPr>
            <a:r>
              <a:rPr b="1" lang="en" sz="1300">
                <a:solidFill>
                  <a:srgbClr val="000000"/>
                </a:solidFill>
              </a:rPr>
              <a:t>Dynamic Compliance Checks</a:t>
            </a:r>
            <a:r>
              <a:rPr lang="en" sz="1300">
                <a:solidFill>
                  <a:srgbClr val="000000"/>
                </a:solidFill>
              </a:rPr>
              <a:t>: Incorporate real-time updates for ongoing regulatory changes (HIPAA, GDPR).</a:t>
            </a:r>
            <a:endParaRPr sz="1300">
              <a:solidFill>
                <a:srgbClr val="000000"/>
              </a:solidFill>
            </a:endParaRPr>
          </a:p>
          <a:p>
            <a:pPr indent="0" lvl="0" marL="0" rtl="0" algn="l">
              <a:spcBef>
                <a:spcPts val="1200"/>
              </a:spcBef>
              <a:spcAft>
                <a:spcPts val="0"/>
              </a:spcAft>
              <a:buClr>
                <a:schemeClr val="dk1"/>
              </a:buClr>
              <a:buSzPts val="1100"/>
              <a:buFont typeface="Arial"/>
              <a:buNone/>
            </a:pPr>
            <a:r>
              <a:rPr b="1" lang="en" sz="1300">
                <a:solidFill>
                  <a:srgbClr val="000000"/>
                </a:solidFill>
              </a:rPr>
              <a:t>Goal</a:t>
            </a:r>
            <a:r>
              <a:rPr lang="en" sz="1300">
                <a:solidFill>
                  <a:srgbClr val="000000"/>
                </a:solidFill>
              </a:rPr>
              <a:t>: Create an automated, standardized framework for effective privacy policy analysis in healthcare, ensuring regulatory adherence and user trust.</a:t>
            </a:r>
            <a:endParaRPr sz="1300">
              <a:solidFill>
                <a:srgbClr val="000000"/>
              </a:solidFill>
            </a:endParaRPr>
          </a:p>
          <a:p>
            <a:pPr indent="0" lvl="0" marL="0" rtl="0" algn="l">
              <a:spcBef>
                <a:spcPts val="0"/>
              </a:spcBef>
              <a:spcAft>
                <a:spcPts val="120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&amp; Conclusion</a:t>
            </a:r>
            <a:endParaRPr/>
          </a:p>
        </p:txBody>
      </p:sp>
      <p:sp>
        <p:nvSpPr>
          <p:cNvPr id="124" name="Google Shape;124;p23"/>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Recap: Privacy policies in mHealth apps often lack clarity, transparency, and accessibility. </a:t>
            </a:r>
            <a:endParaRPr/>
          </a:p>
          <a:p>
            <a:pPr indent="-317500" lvl="0" marL="457200" rtl="0" algn="l">
              <a:spcBef>
                <a:spcPts val="1200"/>
              </a:spcBef>
              <a:spcAft>
                <a:spcPts val="0"/>
              </a:spcAft>
              <a:buSzPts val="1400"/>
              <a:buChar char="-"/>
            </a:pPr>
            <a:r>
              <a:rPr lang="en"/>
              <a:t>Automated Tools improve privacy policy analysis but face challenges in scalability.</a:t>
            </a:r>
            <a:endParaRPr/>
          </a:p>
          <a:p>
            <a:pPr indent="-317500" lvl="0" marL="457200" rtl="0" algn="l">
              <a:spcBef>
                <a:spcPts val="0"/>
              </a:spcBef>
              <a:spcAft>
                <a:spcPts val="0"/>
              </a:spcAft>
              <a:buSzPts val="1400"/>
              <a:buChar char="-"/>
            </a:pPr>
            <a:r>
              <a:rPr lang="en"/>
              <a:t>Sentence-level classification provides a more granular and accurate analysis compared to segment-level classification.</a:t>
            </a:r>
            <a:endParaRPr/>
          </a:p>
          <a:p>
            <a:pPr indent="-317500" lvl="0" marL="457200" rtl="0" algn="l">
              <a:spcBef>
                <a:spcPts val="0"/>
              </a:spcBef>
              <a:spcAft>
                <a:spcPts val="0"/>
              </a:spcAft>
              <a:buSzPts val="1400"/>
              <a:buChar char="-"/>
            </a:pPr>
            <a:r>
              <a:rPr lang="en"/>
              <a:t>LLMs outperform traditional NLP methods but struggle with deterministic outputs and complex legal interpretations.</a:t>
            </a:r>
            <a:endParaRPr/>
          </a:p>
          <a:p>
            <a:pPr indent="0" lvl="0" marL="0" rtl="0" algn="l">
              <a:spcBef>
                <a:spcPts val="1200"/>
              </a:spcBef>
              <a:spcAft>
                <a:spcPts val="1200"/>
              </a:spcAft>
              <a:buNone/>
            </a:pPr>
            <a:r>
              <a:t/>
            </a:r>
            <a:endParaRPr/>
          </a:p>
        </p:txBody>
      </p:sp>
      <p:sp>
        <p:nvSpPr>
          <p:cNvPr id="125" name="Google Shape;125;p23"/>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our Project Fills the Research Gap:</a:t>
            </a:r>
            <a:endParaRPr/>
          </a:p>
          <a:p>
            <a:pPr indent="-317500" lvl="0" marL="457200" rtl="0" algn="l">
              <a:spcBef>
                <a:spcPts val="1200"/>
              </a:spcBef>
              <a:spcAft>
                <a:spcPts val="0"/>
              </a:spcAft>
              <a:buSzPts val="1400"/>
              <a:buChar char="-"/>
            </a:pPr>
            <a:r>
              <a:rPr lang="en"/>
              <a:t>Bridging Readability and Compliance</a:t>
            </a:r>
            <a:endParaRPr/>
          </a:p>
          <a:p>
            <a:pPr indent="-317500" lvl="0" marL="457200" rtl="0" algn="l">
              <a:spcBef>
                <a:spcPts val="0"/>
              </a:spcBef>
              <a:spcAft>
                <a:spcPts val="0"/>
              </a:spcAft>
              <a:buSzPts val="1400"/>
              <a:buChar char="-"/>
            </a:pPr>
            <a:r>
              <a:rPr lang="en"/>
              <a:t>Using NLP and Knowledge Graphs</a:t>
            </a:r>
            <a:endParaRPr/>
          </a:p>
          <a:p>
            <a:pPr indent="0" lvl="0" marL="0" rtl="0" algn="l">
              <a:spcBef>
                <a:spcPts val="1200"/>
              </a:spcBef>
              <a:spcAft>
                <a:spcPts val="0"/>
              </a:spcAft>
              <a:buNone/>
            </a:pPr>
            <a:r>
              <a:rPr lang="en"/>
              <a:t>Next Steps:</a:t>
            </a:r>
            <a:endParaRPr/>
          </a:p>
          <a:p>
            <a:pPr indent="-317500" lvl="0" marL="457200" rtl="0" algn="l">
              <a:spcBef>
                <a:spcPts val="1200"/>
              </a:spcBef>
              <a:spcAft>
                <a:spcPts val="0"/>
              </a:spcAft>
              <a:buSzPts val="1400"/>
              <a:buChar char="-"/>
            </a:pPr>
            <a:r>
              <a:rPr lang="en"/>
              <a:t>Develop an AI-based tool for privacy policy evaluation using real-world datasets.</a:t>
            </a:r>
            <a:endParaRPr/>
          </a:p>
          <a:p>
            <a:pPr indent="-317500" lvl="0" marL="457200" rtl="0" algn="l">
              <a:spcBef>
                <a:spcPts val="0"/>
              </a:spcBef>
              <a:spcAft>
                <a:spcPts val="0"/>
              </a:spcAft>
              <a:buSzPts val="1400"/>
              <a:buChar char="-"/>
            </a:pPr>
            <a:r>
              <a:rPr lang="en"/>
              <a:t>Improve user comprehension</a:t>
            </a:r>
            <a:endParaRPr/>
          </a:p>
          <a:p>
            <a:pPr indent="-317500" lvl="0" marL="457200" rtl="0" algn="l">
              <a:spcBef>
                <a:spcPts val="0"/>
              </a:spcBef>
              <a:spcAft>
                <a:spcPts val="0"/>
              </a:spcAft>
              <a:buSzPts val="1400"/>
              <a:buChar char="-"/>
            </a:pPr>
            <a:r>
              <a:rPr lang="en"/>
              <a:t>Contradiction Detection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1" name="Google Shape;131;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2507"/>
              <a:t>Adhikari, A., Das, S., &amp; Dewri, R. (2022). Privacy Policy Analysis with Sentence Classification. 2022 19th Annual International Conference on Privacy, Security &amp; Trust (PST), 1–10. https://doi.org/10.1109/PST55820.2022.9851977</a:t>
            </a:r>
            <a:endParaRPr sz="2507"/>
          </a:p>
          <a:p>
            <a:pPr indent="0" lvl="0" marL="0" rtl="0" algn="l">
              <a:spcBef>
                <a:spcPts val="1200"/>
              </a:spcBef>
              <a:spcAft>
                <a:spcPts val="0"/>
              </a:spcAft>
              <a:buNone/>
            </a:pPr>
            <a:r>
              <a:rPr lang="en" sz="2507"/>
              <a:t>Andow, B., &amp; Mahmud, S. Y. (n.d.). PolicyLint: Investigating Internal Privacy Policy Contradictions on Google Play.</a:t>
            </a:r>
            <a:endParaRPr sz="2507"/>
          </a:p>
          <a:p>
            <a:pPr indent="0" lvl="0" marL="0" rtl="0" algn="l">
              <a:spcBef>
                <a:spcPts val="1200"/>
              </a:spcBef>
              <a:spcAft>
                <a:spcPts val="0"/>
              </a:spcAft>
              <a:buNone/>
            </a:pPr>
            <a:r>
              <a:rPr lang="en" sz="2507"/>
              <a:t>Bardus, M., Daccache, M. A., Maalouf, N., Sarih, R. A., &amp; Elhajj, I. H. (2022). Data Management and Privacy Policy of COVID-19 Contact-Tracing Apps: Systematic Review and Content Analysis. JMIR mHealth and uHealth, 10(7), e35195. https://doi.org/10.2196/35195</a:t>
            </a:r>
            <a:endParaRPr sz="2507"/>
          </a:p>
          <a:p>
            <a:pPr indent="0" lvl="0" marL="0" rtl="0" algn="l">
              <a:spcBef>
                <a:spcPts val="1200"/>
              </a:spcBef>
              <a:spcAft>
                <a:spcPts val="0"/>
              </a:spcAft>
              <a:buNone/>
            </a:pPr>
            <a:r>
              <a:rPr lang="en" sz="2507"/>
              <a:t>Cui, H., Trimananda, R., Markopoulou, A., &amp; Jordan, S. (n.d.). PoliGraPh: Automated Privacy Policy Analysis using Knowledge Graphs.</a:t>
            </a:r>
            <a:endParaRPr sz="2507"/>
          </a:p>
          <a:p>
            <a:pPr indent="0" lvl="0" marL="0" rtl="0" algn="l">
              <a:spcBef>
                <a:spcPts val="1200"/>
              </a:spcBef>
              <a:spcAft>
                <a:spcPts val="0"/>
              </a:spcAft>
              <a:buNone/>
            </a:pPr>
            <a:r>
              <a:rPr lang="en" sz="2507"/>
              <a:t>Del Alamo, J. M., Guaman, D. S., García, B., &amp; Diez, A. (2022). A systematic mapping study on automated analysis of privacy policies. Computing, 104(9), 2053–2076. https://doi.org/10.1007/s00607-022-01076-3</a:t>
            </a:r>
            <a:endParaRPr sz="2507"/>
          </a:p>
          <a:p>
            <a:pPr indent="0" lvl="0" marL="0" rtl="0" algn="l">
              <a:spcBef>
                <a:spcPts val="1200"/>
              </a:spcBef>
              <a:spcAft>
                <a:spcPts val="0"/>
              </a:spcAft>
              <a:buNone/>
            </a:pPr>
            <a:r>
              <a:rPr lang="en" sz="2507"/>
              <a:t>Farooq, E., Nawaz Ui Ghani, M. A., Naseer, Z., &amp; Iqbal, S. (2020). Privacy Policies’ Readability Analysis of Contemporary Free Healthcare Apps. 2020 14th International Conference on Open Source Systems and Technologies (ICOSST), 1–7. https://doi.org/10.1109/ICOSST51357.2020.9332991</a:t>
            </a:r>
            <a:endParaRPr sz="2507"/>
          </a:p>
          <a:p>
            <a:pPr indent="0" lvl="0" marL="0" rtl="0" algn="l">
              <a:spcBef>
                <a:spcPts val="1200"/>
              </a:spcBef>
              <a:spcAft>
                <a:spcPts val="0"/>
              </a:spcAft>
              <a:buNone/>
            </a:pPr>
            <a:r>
              <a:rPr lang="en" sz="2507"/>
              <a:t>Hakiem, N., Afrizal, S. H., Setiadi, Y., Albab, H. S., Riasetiawan, M., &amp; Zulhuda, S. (2024). Security and Privacy Policy Assessment in Mobile Health Applications: A Literature Review. Journal of System and Management Sciences, 14(2). https://doi.org/10.33168/JSMS.2024.0222</a:t>
            </a:r>
            <a:endParaRPr sz="2507"/>
          </a:p>
          <a:p>
            <a:pPr indent="0" lvl="0" marL="0" rtl="0" algn="l">
              <a:spcBef>
                <a:spcPts val="1200"/>
              </a:spcBef>
              <a:spcAft>
                <a:spcPts val="0"/>
              </a:spcAft>
              <a:buNone/>
            </a:pPr>
            <a:r>
              <a:rPr lang="en" sz="2507"/>
              <a:t>Javed, Y., &amp; Sajid, A. (2025). A Systematic Review of Privacy Policy Literature. ACM Computing Surveys, 57(2), 1–43. https://doi.org/10.1145/3698393</a:t>
            </a:r>
            <a:endParaRPr sz="2507"/>
          </a:p>
          <a:p>
            <a:pPr indent="0" lvl="0" marL="0" rtl="0" algn="l">
              <a:spcBef>
                <a:spcPts val="1200"/>
              </a:spcBef>
              <a:spcAft>
                <a:spcPts val="0"/>
              </a:spcAft>
              <a:buNone/>
            </a:pPr>
            <a:r>
              <a:rPr lang="en" sz="2507"/>
              <a:t>Rodriguez, D., Yang, I., Alamo, J. M. D., &amp; Sadeh, N. (2024). Large Language Models: A New Approach for Privacy Policy Analysis at Scale (No. arXiv:2405.20900). arXiv. https://doi.org/10.48550/arXiv.2405.20900</a:t>
            </a:r>
            <a:endParaRPr sz="2507"/>
          </a:p>
          <a:p>
            <a:pPr indent="0" lvl="0" marL="0" rtl="0" algn="l">
              <a:spcBef>
                <a:spcPts val="1200"/>
              </a:spcBef>
              <a:spcAft>
                <a:spcPts val="0"/>
              </a:spcAft>
              <a:buNone/>
            </a:pPr>
            <a:r>
              <a:rPr lang="en" sz="2507"/>
              <a:t>Tang, C., Liu, Z., Ma, C., Wu, Z., Li, Y., Liu, W., Zhu, D., Li, Q., Li, X., Liu, T., &amp; Fan, L. (2023). PolicyGPT: Automated Analysis of Privacy Policies with Large Language Models (No. arXiv:2309.10238). arXiv. https://doi.org/10.48550/arXiv.2309.10238</a:t>
            </a:r>
            <a:endParaRPr sz="2507"/>
          </a:p>
          <a:p>
            <a:pPr indent="0" lvl="0" marL="0" rtl="0" algn="l">
              <a:spcBef>
                <a:spcPts val="1200"/>
              </a:spcBef>
              <a:spcAft>
                <a:spcPts val="0"/>
              </a:spcAft>
              <a:buNone/>
            </a:pPr>
            <a:r>
              <a:rPr lang="en" sz="2507"/>
              <a:t>Van Der Schyff, K., Prior, S., &amp; Renaud, K. (2024). Privacy policy analysis: A scoping review and research agenda. Computers &amp; Security, 146, 104065. https://doi.org/10.1016/j.cose.2024.104065</a:t>
            </a:r>
            <a:endParaRPr sz="2507"/>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b="1" lang="en" sz="820"/>
              <a:t>Privacy Policy Analysis in Healthcare</a:t>
            </a:r>
            <a:endParaRPr b="1" sz="820"/>
          </a:p>
          <a:p>
            <a:pPr indent="-280670" lvl="0" marL="457200" rtl="0" algn="l">
              <a:lnSpc>
                <a:spcPct val="95000"/>
              </a:lnSpc>
              <a:spcBef>
                <a:spcPts val="1200"/>
              </a:spcBef>
              <a:spcAft>
                <a:spcPts val="0"/>
              </a:spcAft>
              <a:buSzPts val="820"/>
              <a:buChar char="●"/>
            </a:pPr>
            <a:r>
              <a:rPr lang="en" sz="820"/>
              <a:t>Ensures data transparency, user trust, and regulatory compliance.</a:t>
            </a:r>
            <a:endParaRPr sz="820"/>
          </a:p>
          <a:p>
            <a:pPr indent="0" lvl="0" marL="0" rtl="0" algn="l">
              <a:lnSpc>
                <a:spcPct val="95000"/>
              </a:lnSpc>
              <a:spcBef>
                <a:spcPts val="1200"/>
              </a:spcBef>
              <a:spcAft>
                <a:spcPts val="0"/>
              </a:spcAft>
              <a:buNone/>
            </a:pPr>
            <a:r>
              <a:rPr b="1" lang="en" sz="820"/>
              <a:t>Research Questions</a:t>
            </a:r>
            <a:endParaRPr b="1" sz="820"/>
          </a:p>
          <a:p>
            <a:pPr indent="0" lvl="0" marL="0" rtl="0" algn="l">
              <a:lnSpc>
                <a:spcPct val="95000"/>
              </a:lnSpc>
              <a:spcBef>
                <a:spcPts val="1200"/>
              </a:spcBef>
              <a:spcAft>
                <a:spcPts val="0"/>
              </a:spcAft>
              <a:buNone/>
            </a:pPr>
            <a:r>
              <a:rPr lang="en" sz="820"/>
              <a:t>RQ 1: How can we measure the readability of privacy policies using various metrics?</a:t>
            </a:r>
            <a:endParaRPr sz="820"/>
          </a:p>
          <a:p>
            <a:pPr indent="0" lvl="0" marL="0" rtl="0" algn="l">
              <a:lnSpc>
                <a:spcPct val="95000"/>
              </a:lnSpc>
              <a:spcBef>
                <a:spcPts val="1200"/>
              </a:spcBef>
              <a:spcAft>
                <a:spcPts val="0"/>
              </a:spcAft>
              <a:buNone/>
            </a:pPr>
            <a:r>
              <a:rPr lang="en" sz="820"/>
              <a:t>RQ 2: How can knowledge graphs detect contradictions within privacy policies?</a:t>
            </a:r>
            <a:endParaRPr sz="820"/>
          </a:p>
          <a:p>
            <a:pPr indent="0" lvl="0" marL="0" rtl="0" algn="l">
              <a:lnSpc>
                <a:spcPct val="95000"/>
              </a:lnSpc>
              <a:spcBef>
                <a:spcPts val="1200"/>
              </a:spcBef>
              <a:spcAft>
                <a:spcPts val="0"/>
              </a:spcAft>
              <a:buNone/>
            </a:pPr>
            <a:r>
              <a:rPr lang="en" sz="820"/>
              <a:t>RQ 3: How well do healthcare privacy policies align with HIPAA and GDPR regulations?</a:t>
            </a:r>
            <a:endParaRPr sz="820"/>
          </a:p>
          <a:p>
            <a:pPr indent="0" lvl="0" marL="0" rtl="0" algn="l">
              <a:lnSpc>
                <a:spcPct val="95000"/>
              </a:lnSpc>
              <a:spcBef>
                <a:spcPts val="1200"/>
              </a:spcBef>
              <a:spcAft>
                <a:spcPts val="0"/>
              </a:spcAft>
              <a:buNone/>
            </a:pPr>
            <a:r>
              <a:rPr b="1" lang="en" sz="820"/>
              <a:t>Major Themes Identified</a:t>
            </a:r>
            <a:endParaRPr b="1" sz="820"/>
          </a:p>
          <a:p>
            <a:pPr indent="0" lvl="0" marL="0" rtl="0" algn="l">
              <a:lnSpc>
                <a:spcPct val="95000"/>
              </a:lnSpc>
              <a:spcBef>
                <a:spcPts val="1200"/>
              </a:spcBef>
              <a:spcAft>
                <a:spcPts val="0"/>
              </a:spcAft>
              <a:buNone/>
            </a:pPr>
            <a:r>
              <a:rPr lang="en" sz="820"/>
              <a:t>Automated Analysis Techniques – Use of NLP, Machine Learning, and LLMs.</a:t>
            </a:r>
            <a:endParaRPr sz="820"/>
          </a:p>
          <a:p>
            <a:pPr indent="0" lvl="0" marL="0" rtl="0" algn="l">
              <a:lnSpc>
                <a:spcPct val="95000"/>
              </a:lnSpc>
              <a:spcBef>
                <a:spcPts val="1200"/>
              </a:spcBef>
              <a:spcAft>
                <a:spcPts val="0"/>
              </a:spcAft>
              <a:buNone/>
            </a:pPr>
            <a:r>
              <a:rPr lang="en" sz="820"/>
              <a:t>Readability Assessments – Evaluating accessibility and comprehension.</a:t>
            </a:r>
            <a:endParaRPr sz="820"/>
          </a:p>
          <a:p>
            <a:pPr indent="0" lvl="0" marL="0" rtl="0" algn="l">
              <a:lnSpc>
                <a:spcPct val="95000"/>
              </a:lnSpc>
              <a:spcBef>
                <a:spcPts val="1200"/>
              </a:spcBef>
              <a:spcAft>
                <a:spcPts val="0"/>
              </a:spcAft>
              <a:buNone/>
            </a:pPr>
            <a:r>
              <a:rPr lang="en" sz="820"/>
              <a:t>Regulatory Compliance – Alignment with HIPAA, GDPR, and other frameworks.</a:t>
            </a:r>
            <a:endParaRPr sz="820"/>
          </a:p>
          <a:p>
            <a:pPr indent="0" lvl="0" marL="0" rtl="0" algn="l">
              <a:lnSpc>
                <a:spcPct val="95000"/>
              </a:lnSpc>
              <a:spcBef>
                <a:spcPts val="1200"/>
              </a:spcBef>
              <a:spcAft>
                <a:spcPts val="1200"/>
              </a:spcAft>
              <a:buNone/>
            </a:pPr>
            <a:r>
              <a:t/>
            </a:r>
            <a:endParaRPr sz="720"/>
          </a:p>
        </p:txBody>
      </p:sp>
      <p:sp>
        <p:nvSpPr>
          <p:cNvPr id="67" name="Google Shape;67;p14"/>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Clr>
                <a:schemeClr val="dk1"/>
              </a:buClr>
              <a:buSzPts val="440"/>
              <a:buFont typeface="Arial"/>
              <a:buNone/>
            </a:pPr>
            <a:r>
              <a:rPr b="1" lang="en" sz="910"/>
              <a:t>Methodological Differences Across Papers</a:t>
            </a:r>
            <a:endParaRPr b="1" sz="910"/>
          </a:p>
          <a:p>
            <a:pPr indent="-286414" lvl="0" marL="457200" rtl="0" algn="l">
              <a:lnSpc>
                <a:spcPct val="95000"/>
              </a:lnSpc>
              <a:spcBef>
                <a:spcPts val="1200"/>
              </a:spcBef>
              <a:spcAft>
                <a:spcPts val="0"/>
              </a:spcAft>
              <a:buSzPts val="910"/>
              <a:buChar char="●"/>
            </a:pPr>
            <a:r>
              <a:rPr lang="en" sz="910"/>
              <a:t>NLP-based Classification vs. Knowledge Graphs for data extraction.</a:t>
            </a:r>
            <a:endParaRPr sz="910"/>
          </a:p>
          <a:p>
            <a:pPr indent="-286414" lvl="0" marL="457200" rtl="0" algn="l">
              <a:lnSpc>
                <a:spcPct val="95000"/>
              </a:lnSpc>
              <a:spcBef>
                <a:spcPts val="0"/>
              </a:spcBef>
              <a:spcAft>
                <a:spcPts val="0"/>
              </a:spcAft>
              <a:buSzPts val="910"/>
              <a:buChar char="●"/>
            </a:pPr>
            <a:r>
              <a:rPr lang="en" sz="910"/>
              <a:t>Sentence-level Analysis vs. Segment-level Analysis for policy categorization.</a:t>
            </a:r>
            <a:endParaRPr sz="910"/>
          </a:p>
          <a:p>
            <a:pPr indent="0" lvl="0" marL="0" rtl="0" algn="l">
              <a:lnSpc>
                <a:spcPct val="95000"/>
              </a:lnSpc>
              <a:spcBef>
                <a:spcPts val="1200"/>
              </a:spcBef>
              <a:spcAft>
                <a:spcPts val="0"/>
              </a:spcAft>
              <a:buClr>
                <a:schemeClr val="dk1"/>
              </a:buClr>
              <a:buSzPts val="440"/>
              <a:buFont typeface="Arial"/>
              <a:buNone/>
            </a:pPr>
            <a:r>
              <a:rPr b="1" lang="en" sz="910"/>
              <a:t>Analysis of Approaches</a:t>
            </a:r>
            <a:endParaRPr b="1" sz="910"/>
          </a:p>
          <a:p>
            <a:pPr indent="0" lvl="0" marL="0" rtl="0" algn="l">
              <a:lnSpc>
                <a:spcPct val="95000"/>
              </a:lnSpc>
              <a:spcBef>
                <a:spcPts val="1200"/>
              </a:spcBef>
              <a:spcAft>
                <a:spcPts val="0"/>
              </a:spcAft>
              <a:buClr>
                <a:schemeClr val="dk1"/>
              </a:buClr>
              <a:buSzPts val="440"/>
              <a:buFont typeface="Arial"/>
              <a:buNone/>
            </a:pPr>
            <a:r>
              <a:rPr lang="en" sz="910"/>
              <a:t>LLMs (e.g., ChatGPT, Llama 2) vs. Traditional NLP Techniques:</a:t>
            </a:r>
            <a:endParaRPr sz="910"/>
          </a:p>
          <a:p>
            <a:pPr indent="-286414" lvl="0" marL="457200" rtl="0" algn="l">
              <a:lnSpc>
                <a:spcPct val="95000"/>
              </a:lnSpc>
              <a:spcBef>
                <a:spcPts val="1200"/>
              </a:spcBef>
              <a:spcAft>
                <a:spcPts val="0"/>
              </a:spcAft>
              <a:buSzPts val="910"/>
              <a:buChar char="●"/>
            </a:pPr>
            <a:r>
              <a:rPr lang="en" sz="910"/>
              <a:t>LLMs provide faster processing and higher accuracy.</a:t>
            </a:r>
            <a:endParaRPr sz="910"/>
          </a:p>
          <a:p>
            <a:pPr indent="-286414" lvl="0" marL="457200" rtl="0" algn="l">
              <a:lnSpc>
                <a:spcPct val="95000"/>
              </a:lnSpc>
              <a:spcBef>
                <a:spcPts val="0"/>
              </a:spcBef>
              <a:spcAft>
                <a:spcPts val="0"/>
              </a:spcAft>
              <a:buSzPts val="910"/>
              <a:buChar char="●"/>
            </a:pPr>
            <a:r>
              <a:rPr lang="en" sz="910"/>
              <a:t>Traditional NLP relies on manually annotated datasets and symbolic rules.</a:t>
            </a:r>
            <a:endParaRPr sz="910"/>
          </a:p>
          <a:p>
            <a:pPr indent="0" lvl="0" marL="0" rtl="0" algn="l">
              <a:lnSpc>
                <a:spcPct val="95000"/>
              </a:lnSpc>
              <a:spcBef>
                <a:spcPts val="1200"/>
              </a:spcBef>
              <a:spcAft>
                <a:spcPts val="0"/>
              </a:spcAft>
              <a:buClr>
                <a:schemeClr val="dk1"/>
              </a:buClr>
              <a:buSzPts val="440"/>
              <a:buFont typeface="Arial"/>
              <a:buNone/>
            </a:pPr>
            <a:r>
              <a:rPr b="1" lang="en" sz="910"/>
              <a:t>Automated Tools (PolicyGPT, PoliGraph) vs. Manual Reviews:</a:t>
            </a:r>
            <a:endParaRPr b="1" sz="910"/>
          </a:p>
          <a:p>
            <a:pPr indent="-286414" lvl="0" marL="457200" rtl="0" algn="l">
              <a:lnSpc>
                <a:spcPct val="95000"/>
              </a:lnSpc>
              <a:spcBef>
                <a:spcPts val="1200"/>
              </a:spcBef>
              <a:spcAft>
                <a:spcPts val="0"/>
              </a:spcAft>
              <a:buSzPts val="910"/>
              <a:buChar char="●"/>
            </a:pPr>
            <a:r>
              <a:rPr lang="en" sz="910"/>
              <a:t>Automated tools are scalable but require regular updates to knowledge bases.</a:t>
            </a:r>
            <a:endParaRPr sz="910"/>
          </a:p>
          <a:p>
            <a:pPr indent="-292764" lvl="0" marL="457200" rtl="0" algn="l">
              <a:lnSpc>
                <a:spcPct val="95000"/>
              </a:lnSpc>
              <a:spcBef>
                <a:spcPts val="0"/>
              </a:spcBef>
              <a:spcAft>
                <a:spcPts val="0"/>
              </a:spcAft>
              <a:buSzPts val="1010"/>
              <a:buChar char="●"/>
            </a:pPr>
            <a:r>
              <a:rPr lang="en" sz="910"/>
              <a:t>Manual reviews p</a:t>
            </a:r>
            <a:r>
              <a:rPr lang="en" sz="1010"/>
              <a:t>rovide context-specific insights but lack scalability.</a:t>
            </a:r>
            <a:endParaRPr sz="101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18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Key Papers</a:t>
            </a:r>
            <a:endParaRPr/>
          </a:p>
        </p:txBody>
      </p:sp>
      <p:sp>
        <p:nvSpPr>
          <p:cNvPr id="73" name="Google Shape;73;p15"/>
          <p:cNvSpPr txBox="1"/>
          <p:nvPr>
            <p:ph idx="1" type="body"/>
          </p:nvPr>
        </p:nvSpPr>
        <p:spPr>
          <a:xfrm>
            <a:off x="311700" y="1152475"/>
            <a:ext cx="46605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a:t>Privacy Policies' Readability Analysis of Contemporary Free Healthcare Apps</a:t>
            </a:r>
            <a:endParaRPr b="1"/>
          </a:p>
          <a:p>
            <a:pPr indent="0" lvl="0" marL="0" rtl="0" algn="l">
              <a:spcBef>
                <a:spcPts val="1200"/>
              </a:spcBef>
              <a:spcAft>
                <a:spcPts val="0"/>
              </a:spcAft>
              <a:buNone/>
            </a:pPr>
            <a:r>
              <a:rPr b="1" lang="en"/>
              <a:t>RQ:</a:t>
            </a:r>
            <a:r>
              <a:rPr lang="en"/>
              <a:t> Investigates the readability of privacy policies in free mHealth apps and their accessibility to diverse user groups.</a:t>
            </a:r>
            <a:endParaRPr/>
          </a:p>
          <a:p>
            <a:pPr indent="0" lvl="0" marL="0" rtl="0" algn="l">
              <a:spcBef>
                <a:spcPts val="1200"/>
              </a:spcBef>
              <a:spcAft>
                <a:spcPts val="0"/>
              </a:spcAft>
              <a:buNone/>
            </a:pPr>
            <a:r>
              <a:rPr b="1" lang="en"/>
              <a:t>Methodology: </a:t>
            </a:r>
            <a:r>
              <a:rPr lang="en"/>
              <a:t>Analyzed privacy policies of 27 free Android medical apps using readability metrics (Flesch-Kincaid Reading Grade Level, SMOG(Simplified Measure of Gobbledygook), Gunning-Fog Index)</a:t>
            </a:r>
            <a:endParaRPr/>
          </a:p>
          <a:p>
            <a:pPr indent="0" lvl="0" marL="0" rtl="0" algn="l">
              <a:spcBef>
                <a:spcPts val="1200"/>
              </a:spcBef>
              <a:spcAft>
                <a:spcPts val="0"/>
              </a:spcAft>
              <a:buNone/>
            </a:pPr>
            <a:r>
              <a:rPr b="1" lang="en"/>
              <a:t>Key Finding</a:t>
            </a:r>
            <a:r>
              <a:rPr b="1" lang="en"/>
              <a:t>s:</a:t>
            </a:r>
            <a:r>
              <a:rPr lang="en"/>
              <a:t> Average RGL  = 9.5 . </a:t>
            </a:r>
            <a:r>
              <a:rPr lang="en"/>
              <a:t>Highlights a need for simplified, transparent language to improve informed consent.</a:t>
            </a:r>
            <a:endParaRPr/>
          </a:p>
          <a:p>
            <a:pPr indent="0" lvl="0" marL="0" rtl="0" algn="l">
              <a:spcBef>
                <a:spcPts val="1200"/>
              </a:spcBef>
              <a:spcAft>
                <a:spcPts val="0"/>
              </a:spcAft>
              <a:buNone/>
            </a:pPr>
            <a:r>
              <a:rPr b="1" lang="en"/>
              <a:t>Strength:</a:t>
            </a:r>
            <a:r>
              <a:rPr lang="en"/>
              <a:t> Comprehensive readability analysis using multiple metrics</a:t>
            </a:r>
            <a:endParaRPr/>
          </a:p>
          <a:p>
            <a:pPr indent="0" lvl="0" marL="0" rtl="0" algn="l">
              <a:spcBef>
                <a:spcPts val="1200"/>
              </a:spcBef>
              <a:spcAft>
                <a:spcPts val="0"/>
              </a:spcAft>
              <a:buNone/>
            </a:pPr>
            <a:r>
              <a:rPr b="1" lang="en"/>
              <a:t>Limitation:</a:t>
            </a:r>
            <a:r>
              <a:rPr lang="en"/>
              <a:t> Limited to 27 apps</a:t>
            </a:r>
            <a:endParaRPr/>
          </a:p>
          <a:p>
            <a:pPr indent="0" lvl="0" marL="0" rtl="0" algn="l">
              <a:spcBef>
                <a:spcPts val="120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6367001" y="435350"/>
            <a:ext cx="1768875" cy="4272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Key Papers</a:t>
            </a:r>
            <a:endParaRPr/>
          </a:p>
        </p:txBody>
      </p:sp>
      <p:sp>
        <p:nvSpPr>
          <p:cNvPr id="80" name="Google Shape;80;p16"/>
          <p:cNvSpPr txBox="1"/>
          <p:nvPr>
            <p:ph idx="1" type="body"/>
          </p:nvPr>
        </p:nvSpPr>
        <p:spPr>
          <a:xfrm>
            <a:off x="311700" y="1171675"/>
            <a:ext cx="3999900" cy="3397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Security and Privacy Policy Assessment in Mobile Health Applications: A Literature Review</a:t>
            </a:r>
            <a:endParaRPr b="1"/>
          </a:p>
          <a:p>
            <a:pPr indent="0" lvl="0" marL="0" rtl="0" algn="l">
              <a:spcBef>
                <a:spcPts val="1200"/>
              </a:spcBef>
              <a:spcAft>
                <a:spcPts val="0"/>
              </a:spcAft>
              <a:buNone/>
            </a:pPr>
            <a:r>
              <a:rPr b="1" lang="en"/>
              <a:t>Research Questions:</a:t>
            </a:r>
            <a:r>
              <a:rPr lang="en"/>
              <a:t> 1. Explores security and privacy challenges in mHealth applications. 2. Aims to identify privacy policy requirements for data security and user protection.</a:t>
            </a:r>
            <a:endParaRPr/>
          </a:p>
          <a:p>
            <a:pPr indent="0" lvl="0" marL="0" rtl="0" algn="l">
              <a:spcBef>
                <a:spcPts val="1200"/>
              </a:spcBef>
              <a:spcAft>
                <a:spcPts val="0"/>
              </a:spcAft>
              <a:buNone/>
            </a:pPr>
            <a:r>
              <a:rPr b="1" lang="en"/>
              <a:t>Methodology:</a:t>
            </a:r>
            <a:r>
              <a:rPr lang="en"/>
              <a:t> Narrative Literature Review of 17 articles. Identified 3 privacy requirements:</a:t>
            </a:r>
            <a:endParaRPr/>
          </a:p>
          <a:p>
            <a:pPr indent="-310832" lvl="0" marL="457200" rtl="0" algn="l">
              <a:spcBef>
                <a:spcPts val="1200"/>
              </a:spcBef>
              <a:spcAft>
                <a:spcPts val="0"/>
              </a:spcAft>
              <a:buSzPct val="100000"/>
              <a:buChar char="-"/>
            </a:pPr>
            <a:r>
              <a:rPr lang="en"/>
              <a:t>Consistency and Transparency</a:t>
            </a:r>
            <a:endParaRPr/>
          </a:p>
          <a:p>
            <a:pPr indent="-310832" lvl="0" marL="457200" rtl="0" algn="l">
              <a:spcBef>
                <a:spcPts val="0"/>
              </a:spcBef>
              <a:spcAft>
                <a:spcPts val="0"/>
              </a:spcAft>
              <a:buSzPct val="100000"/>
              <a:buChar char="-"/>
            </a:pPr>
            <a:r>
              <a:rPr lang="en"/>
              <a:t>Data Management and Processing</a:t>
            </a:r>
            <a:endParaRPr/>
          </a:p>
          <a:p>
            <a:pPr indent="-310832" lvl="0" marL="457200" rtl="0" algn="l">
              <a:spcBef>
                <a:spcPts val="0"/>
              </a:spcBef>
              <a:spcAft>
                <a:spcPts val="0"/>
              </a:spcAft>
              <a:buSzPct val="100000"/>
              <a:buChar char="-"/>
            </a:pPr>
            <a:r>
              <a:rPr lang="en"/>
              <a:t>Interconnected Data Arrangement</a:t>
            </a:r>
            <a:endParaRPr/>
          </a:p>
          <a:p>
            <a:pPr indent="0" lvl="0" marL="0" rtl="0" algn="l">
              <a:spcBef>
                <a:spcPts val="1200"/>
              </a:spcBef>
              <a:spcAft>
                <a:spcPts val="1200"/>
              </a:spcAft>
              <a:buNone/>
            </a:pPr>
            <a:r>
              <a:t/>
            </a:r>
            <a:endParaRPr/>
          </a:p>
        </p:txBody>
      </p:sp>
      <p:sp>
        <p:nvSpPr>
          <p:cNvPr id="81" name="Google Shape;81;p16"/>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Key Findings: </a:t>
            </a:r>
            <a:r>
              <a:rPr lang="en"/>
              <a:t>Revealed inconsistencies and vague language in mHealth privacy policies. Emphasized the need for standardized frameworks ensuring data transparency and regulatory compliance (e.g., HIPAA, GDPR) . Highlighted the role of clear user consent mechanisms in enhancing user trust and security.</a:t>
            </a:r>
            <a:endParaRPr/>
          </a:p>
          <a:p>
            <a:pPr indent="0" lvl="0" marL="0" rtl="0" algn="l">
              <a:spcBef>
                <a:spcPts val="1200"/>
              </a:spcBef>
              <a:spcAft>
                <a:spcPts val="0"/>
              </a:spcAft>
              <a:buClr>
                <a:schemeClr val="dk1"/>
              </a:buClr>
              <a:buSzPts val="1100"/>
              <a:buFont typeface="Arial"/>
              <a:buNone/>
            </a:pPr>
            <a:r>
              <a:rPr b="1" lang="en"/>
              <a:t>Strength:</a:t>
            </a:r>
            <a:r>
              <a:rPr lang="en"/>
              <a:t> Broad literature review covering multiple aspects of mHealth privacy policies.</a:t>
            </a:r>
            <a:endParaRPr/>
          </a:p>
          <a:p>
            <a:pPr indent="0" lvl="0" marL="0" rtl="0" algn="l">
              <a:spcBef>
                <a:spcPts val="1200"/>
              </a:spcBef>
              <a:spcAft>
                <a:spcPts val="1200"/>
              </a:spcAft>
              <a:buClr>
                <a:schemeClr val="dk1"/>
              </a:buClr>
              <a:buSzPts val="1100"/>
              <a:buFont typeface="Arial"/>
              <a:buNone/>
            </a:pPr>
            <a:r>
              <a:rPr b="1" lang="en"/>
              <a:t>Limitation:</a:t>
            </a:r>
            <a:r>
              <a:rPr lang="en"/>
              <a:t> Primarily focused on theoretical frameworks. Lack of real-world application analysis, limiting practical implications.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Key Papers</a:t>
            </a:r>
            <a:endParaRPr/>
          </a:p>
        </p:txBody>
      </p:sp>
      <p:sp>
        <p:nvSpPr>
          <p:cNvPr id="87" name="Google Shape;87;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Large Language Models – A New Approach for Privacy Policy Analysis at Scale</a:t>
            </a:r>
            <a:endParaRPr b="1"/>
          </a:p>
          <a:p>
            <a:pPr indent="0" lvl="0" marL="0" rtl="0" algn="l">
              <a:spcBef>
                <a:spcPts val="1200"/>
              </a:spcBef>
              <a:spcAft>
                <a:spcPts val="0"/>
              </a:spcAft>
              <a:buNone/>
            </a:pPr>
            <a:r>
              <a:rPr b="1" lang="en"/>
              <a:t>RQ:</a:t>
            </a:r>
            <a:r>
              <a:rPr lang="en"/>
              <a:t> Investigates how Large Language Models can improve privacy </a:t>
            </a:r>
            <a:r>
              <a:rPr lang="en"/>
              <a:t>policy</a:t>
            </a:r>
            <a:r>
              <a:rPr lang="en"/>
              <a:t> analysis at scale.</a:t>
            </a:r>
            <a:endParaRPr/>
          </a:p>
          <a:p>
            <a:pPr indent="0" lvl="0" marL="0" rtl="0" algn="l">
              <a:spcBef>
                <a:spcPts val="1200"/>
              </a:spcBef>
              <a:spcAft>
                <a:spcPts val="0"/>
              </a:spcAft>
              <a:buNone/>
            </a:pPr>
            <a:r>
              <a:rPr b="1" lang="en"/>
              <a:t>Methodology:</a:t>
            </a:r>
            <a:r>
              <a:rPr lang="en"/>
              <a:t> Utilizes ChatGPT and Llama 2 with few-shot learning and prompt engineering. Compared LLM performance with traditional NLP models using the MAPP and OPP-115 datasets. Evaluated accuracy, precision, recall, and F1 scores using Design Science Research (DSR) methodology.</a:t>
            </a:r>
            <a:endParaRPr/>
          </a:p>
          <a:p>
            <a:pPr indent="0" lvl="0" marL="0" rtl="0" algn="l">
              <a:spcBef>
                <a:spcPts val="1200"/>
              </a:spcBef>
              <a:spcAft>
                <a:spcPts val="0"/>
              </a:spcAft>
              <a:buNone/>
            </a:pPr>
            <a:r>
              <a:rPr b="1" lang="en"/>
              <a:t>Key Findings:</a:t>
            </a:r>
            <a:r>
              <a:rPr lang="en"/>
              <a:t> ChatGPT achieved an F1 score exceeding 93%, outperforming traditional NLP models.</a:t>
            </a:r>
            <a:endParaRPr/>
          </a:p>
          <a:p>
            <a:pPr indent="0" lvl="0" marL="0" rtl="0" algn="l">
              <a:spcBef>
                <a:spcPts val="1200"/>
              </a:spcBef>
              <a:spcAft>
                <a:spcPts val="0"/>
              </a:spcAft>
              <a:buNone/>
            </a:pPr>
            <a:r>
              <a:rPr b="1" lang="en"/>
              <a:t>Strengths: </a:t>
            </a:r>
            <a:r>
              <a:rPr lang="en"/>
              <a:t>High accuracy, scalability, and cost-efficiency.</a:t>
            </a:r>
            <a:endParaRPr/>
          </a:p>
          <a:p>
            <a:pPr indent="0" lvl="0" marL="0" rtl="0" algn="l">
              <a:spcBef>
                <a:spcPts val="1200"/>
              </a:spcBef>
              <a:spcAft>
                <a:spcPts val="1200"/>
              </a:spcAft>
              <a:buNone/>
            </a:pPr>
            <a:r>
              <a:rPr b="1" lang="en"/>
              <a:t>Limitations:</a:t>
            </a:r>
            <a:r>
              <a:rPr lang="en"/>
              <a:t> LLMs showed reduced performance with complex policy structures and less deterministic outputs compared to traditional models.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Key Papers</a:t>
            </a:r>
            <a:endParaRPr/>
          </a:p>
        </p:txBody>
      </p:sp>
      <p:sp>
        <p:nvSpPr>
          <p:cNvPr id="93" name="Google Shape;93;p18"/>
          <p:cNvSpPr txBox="1"/>
          <p:nvPr>
            <p:ph idx="1" type="body"/>
          </p:nvPr>
        </p:nvSpPr>
        <p:spPr>
          <a:xfrm>
            <a:off x="311700" y="1160300"/>
            <a:ext cx="8520600" cy="3397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a:t>Privacy Policy Analysis with Sentence Classification</a:t>
            </a:r>
            <a:endParaRPr b="1"/>
          </a:p>
          <a:p>
            <a:pPr indent="0" lvl="0" marL="0" rtl="0" algn="l">
              <a:spcBef>
                <a:spcPts val="1200"/>
              </a:spcBef>
              <a:spcAft>
                <a:spcPts val="0"/>
              </a:spcAft>
              <a:buNone/>
            </a:pPr>
            <a:r>
              <a:rPr b="1" lang="en"/>
              <a:t>RQ:</a:t>
            </a:r>
            <a:r>
              <a:rPr lang="en"/>
              <a:t> Investigates sentence-level classification as a more accurate method for extracting privacy-specific information.</a:t>
            </a:r>
            <a:endParaRPr/>
          </a:p>
          <a:p>
            <a:pPr indent="0" lvl="0" marL="0" rtl="0" algn="l">
              <a:spcBef>
                <a:spcPts val="1200"/>
              </a:spcBef>
              <a:spcAft>
                <a:spcPts val="0"/>
              </a:spcAft>
              <a:buNone/>
            </a:pPr>
            <a:r>
              <a:rPr b="1" lang="en"/>
              <a:t>Methodology:</a:t>
            </a:r>
            <a:r>
              <a:rPr lang="en"/>
              <a:t> Utilized BERT and XLNet for sentence-level classification, comparing them with Polisis (a CNN-based classifier). Analyzed OPP-115 dataset and Alexa top 5000 website policies.  Evaluated sentence vs. segment classification using precision, recall, and F1 scores.</a:t>
            </a:r>
            <a:endParaRPr/>
          </a:p>
          <a:p>
            <a:pPr indent="0" lvl="0" marL="0" rtl="0" algn="l">
              <a:spcBef>
                <a:spcPts val="1200"/>
              </a:spcBef>
              <a:spcAft>
                <a:spcPts val="0"/>
              </a:spcAft>
              <a:buNone/>
            </a:pPr>
            <a:r>
              <a:rPr b="1" lang="en"/>
              <a:t>Key Findings:</a:t>
            </a:r>
            <a:r>
              <a:rPr lang="en"/>
              <a:t> Sentence-level classification improved prediction accuracy and granularity. Demonstrated that 50% of sentences in privacy policies were misclassified at the segment level.Highlighted information loss in segment-level analysis and advocated for sentence-level granularity.</a:t>
            </a:r>
            <a:endParaRPr/>
          </a:p>
          <a:p>
            <a:pPr indent="0" lvl="0" marL="0" rtl="0" algn="l">
              <a:spcBef>
                <a:spcPts val="1200"/>
              </a:spcBef>
              <a:spcAft>
                <a:spcPts val="0"/>
              </a:spcAft>
              <a:buNone/>
            </a:pPr>
            <a:r>
              <a:rPr b="1" lang="en"/>
              <a:t>Strengths:</a:t>
            </a:r>
            <a:r>
              <a:rPr lang="en"/>
              <a:t> Enhanced prediction quality, granular information extraction, and improved usability insights.</a:t>
            </a:r>
            <a:endParaRPr/>
          </a:p>
          <a:p>
            <a:pPr indent="0" lvl="0" marL="0" rtl="0" algn="l">
              <a:spcBef>
                <a:spcPts val="1200"/>
              </a:spcBef>
              <a:spcAft>
                <a:spcPts val="0"/>
              </a:spcAft>
              <a:buNone/>
            </a:pPr>
            <a:r>
              <a:rPr b="1" lang="en"/>
              <a:t>Limitations: </a:t>
            </a:r>
            <a:r>
              <a:rPr lang="en"/>
              <a:t>High computational costs due to sentence-level granularity. Dependency on pre-trained models leading to scalability challenges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Key Papers</a:t>
            </a:r>
            <a:endParaRPr/>
          </a:p>
        </p:txBody>
      </p:sp>
      <p:sp>
        <p:nvSpPr>
          <p:cNvPr id="99" name="Google Shape;99;p19"/>
          <p:cNvSpPr txBox="1"/>
          <p:nvPr>
            <p:ph idx="1" type="body"/>
          </p:nvPr>
        </p:nvSpPr>
        <p:spPr>
          <a:xfrm>
            <a:off x="311700" y="1182475"/>
            <a:ext cx="8520600" cy="3397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A</a:t>
            </a:r>
            <a:r>
              <a:rPr b="1" lang="en"/>
              <a:t> Systematic Mapping Study on Automated Analysis of Privacy Policies</a:t>
            </a:r>
            <a:endParaRPr b="1"/>
          </a:p>
          <a:p>
            <a:pPr indent="0" lvl="0" marL="0" rtl="0" algn="l">
              <a:spcBef>
                <a:spcPts val="1200"/>
              </a:spcBef>
              <a:spcAft>
                <a:spcPts val="0"/>
              </a:spcAft>
              <a:buNone/>
            </a:pPr>
            <a:r>
              <a:rPr b="1" lang="en" sz="1600"/>
              <a:t>Research question:</a:t>
            </a:r>
            <a:r>
              <a:rPr lang="en" sz="1600"/>
              <a:t> </a:t>
            </a:r>
            <a:r>
              <a:rPr lang="en" sz="1500"/>
              <a:t>The study explores how privacy policies can be automatically analyzed, focusing on extracting relevant information, understanding its applications, and identifying the techniques used. It aims to highlight research gaps and suggest future directions for improving automated privacy policy analysis.</a:t>
            </a:r>
            <a:endParaRPr sz="1500"/>
          </a:p>
          <a:p>
            <a:pPr indent="0" lvl="0" marL="0" rtl="0" algn="l">
              <a:spcBef>
                <a:spcPts val="1200"/>
              </a:spcBef>
              <a:spcAft>
                <a:spcPts val="0"/>
              </a:spcAft>
              <a:buNone/>
            </a:pPr>
            <a:r>
              <a:rPr b="1" lang="en" sz="1500"/>
              <a:t>Methodology:</a:t>
            </a:r>
            <a:r>
              <a:rPr b="1" lang="en" sz="1600"/>
              <a:t> </a:t>
            </a:r>
            <a:r>
              <a:rPr lang="en" sz="1500"/>
              <a:t>The authors conducted a systematic mapping study, reviewing 39 papers from an initial set of 1,097 publications. They categorized studies based on extracted information types, applied techniques, and their practical applications in privacy policy analysis.</a:t>
            </a:r>
            <a:endParaRPr sz="1500"/>
          </a:p>
          <a:p>
            <a:pPr indent="0" lvl="0" marL="0" rtl="0" algn="l">
              <a:spcBef>
                <a:spcPts val="1200"/>
              </a:spcBef>
              <a:spcAft>
                <a:spcPts val="0"/>
              </a:spcAft>
              <a:buNone/>
            </a:pPr>
            <a:r>
              <a:rPr b="1" lang="en" sz="1500"/>
              <a:t>Key findings and Contributions: </a:t>
            </a:r>
            <a:r>
              <a:rPr lang="en" sz="1500"/>
              <a:t>Information Extraction</a:t>
            </a:r>
            <a:r>
              <a:rPr lang="en" sz="1500"/>
              <a:t>, Contextual understanding, Research opportunities.</a:t>
            </a:r>
            <a:endParaRPr sz="1500"/>
          </a:p>
          <a:p>
            <a:pPr indent="0" lvl="0" marL="0" rtl="0" algn="l">
              <a:spcBef>
                <a:spcPts val="1200"/>
              </a:spcBef>
              <a:spcAft>
                <a:spcPts val="0"/>
              </a:spcAft>
              <a:buNone/>
            </a:pPr>
            <a:r>
              <a:rPr b="1" lang="en" sz="1500"/>
              <a:t>Strengths:</a:t>
            </a:r>
            <a:r>
              <a:rPr lang="en" sz="1500"/>
              <a:t> Comprehensive Analysis, Identification Gaps</a:t>
            </a:r>
            <a:endParaRPr sz="1500"/>
          </a:p>
          <a:p>
            <a:pPr indent="0" lvl="0" marL="0" rtl="0" algn="l">
              <a:spcBef>
                <a:spcPts val="1200"/>
              </a:spcBef>
              <a:spcAft>
                <a:spcPts val="1200"/>
              </a:spcAft>
              <a:buNone/>
            </a:pPr>
            <a:r>
              <a:rPr b="1" lang="en" sz="1500"/>
              <a:t>Limitations:</a:t>
            </a:r>
            <a:r>
              <a:rPr lang="en" sz="1500"/>
              <a:t> Sample size, Scope of techniques.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Key Papers</a:t>
            </a:r>
            <a:endParaRPr/>
          </a:p>
        </p:txBody>
      </p:sp>
      <p:sp>
        <p:nvSpPr>
          <p:cNvPr id="105" name="Google Shape;105;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A Systematic Review of Privacy Policy Literature</a:t>
            </a:r>
            <a:endParaRPr b="1"/>
          </a:p>
          <a:p>
            <a:pPr indent="0" lvl="0" marL="0" rtl="0" algn="l">
              <a:spcBef>
                <a:spcPts val="1200"/>
              </a:spcBef>
              <a:spcAft>
                <a:spcPts val="0"/>
              </a:spcAft>
              <a:buNone/>
            </a:pPr>
            <a:r>
              <a:rPr b="1" lang="en" sz="1600"/>
              <a:t>Research question:</a:t>
            </a:r>
            <a:r>
              <a:rPr lang="en" sz="1600"/>
              <a:t> </a:t>
            </a:r>
            <a:r>
              <a:rPr lang="en" sz="1500"/>
              <a:t>The study examines how privacy policies are analyzed in terms of readability, completeness, and alignment with actual data practices. It also explores the role of machine learning and NLP in automating privacy policy analysis, along with user comprehension and concerns.</a:t>
            </a:r>
            <a:endParaRPr sz="1500"/>
          </a:p>
          <a:p>
            <a:pPr indent="0" lvl="0" marL="0" rtl="0" algn="l">
              <a:spcBef>
                <a:spcPts val="1200"/>
              </a:spcBef>
              <a:spcAft>
                <a:spcPts val="0"/>
              </a:spcAft>
              <a:buNone/>
            </a:pPr>
            <a:r>
              <a:rPr b="1" lang="en" sz="1500"/>
              <a:t>Methodology</a:t>
            </a:r>
            <a:r>
              <a:rPr b="1" lang="en" sz="1500"/>
              <a:t>:</a:t>
            </a:r>
            <a:r>
              <a:rPr b="1" lang="en" sz="1600"/>
              <a:t> </a:t>
            </a:r>
            <a:r>
              <a:rPr lang="en" sz="1500"/>
              <a:t>The authors conducted a systematic review of 202 research papers published until December 31, 2023. They categorized studies based on analytical techniques, relevant data protection laws, and industry-specific privacy policy evaluations.</a:t>
            </a:r>
            <a:endParaRPr sz="1500"/>
          </a:p>
          <a:p>
            <a:pPr indent="0" lvl="0" marL="0" rtl="0" algn="l">
              <a:spcBef>
                <a:spcPts val="1200"/>
              </a:spcBef>
              <a:spcAft>
                <a:spcPts val="0"/>
              </a:spcAft>
              <a:buNone/>
            </a:pPr>
            <a:r>
              <a:rPr b="1" lang="en" sz="1500"/>
              <a:t>Key findings and Contributions: </a:t>
            </a:r>
            <a:r>
              <a:rPr lang="en" sz="1500"/>
              <a:t>Analysis Techniques, Data Protection Laws, Sectoral Focus, Actionable Insights.</a:t>
            </a:r>
            <a:endParaRPr sz="1500"/>
          </a:p>
          <a:p>
            <a:pPr indent="0" lvl="0" marL="0" rtl="0" algn="l">
              <a:spcBef>
                <a:spcPts val="1200"/>
              </a:spcBef>
              <a:spcAft>
                <a:spcPts val="0"/>
              </a:spcAft>
              <a:buNone/>
            </a:pPr>
            <a:r>
              <a:rPr b="1" lang="en" sz="1500"/>
              <a:t>Strengths</a:t>
            </a:r>
            <a:r>
              <a:rPr b="1" lang="en" sz="1500"/>
              <a:t>:</a:t>
            </a:r>
            <a:r>
              <a:rPr lang="en" sz="1500"/>
              <a:t> Comprehensive Scope, Methodological Rigor</a:t>
            </a:r>
            <a:endParaRPr sz="1500"/>
          </a:p>
          <a:p>
            <a:pPr indent="0" lvl="0" marL="0" rtl="0" algn="l">
              <a:spcBef>
                <a:spcPts val="1200"/>
              </a:spcBef>
              <a:spcAft>
                <a:spcPts val="1200"/>
              </a:spcAft>
              <a:buNone/>
            </a:pPr>
            <a:r>
              <a:rPr b="1" lang="en" sz="1500"/>
              <a:t>Limitations:</a:t>
            </a:r>
            <a:r>
              <a:rPr lang="en" sz="1500"/>
              <a:t> Temporal constraint, </a:t>
            </a:r>
            <a:r>
              <a:rPr lang="en" sz="1500"/>
              <a:t>Language bias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Gaps Identified</a:t>
            </a:r>
            <a:endParaRPr/>
          </a:p>
        </p:txBody>
      </p:sp>
      <p:sp>
        <p:nvSpPr>
          <p:cNvPr id="111" name="Google Shape;111;p21"/>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Limited dataset: Only 27 apps were analyzed, which may not represent all mHealth apps. Does not analyze the impact of legal and regulatory compliance, such as how well these policies align with HIPAA or GDPR.</a:t>
            </a:r>
            <a:endParaRPr/>
          </a:p>
          <a:p>
            <a:pPr indent="-317500" lvl="0" marL="457200" rtl="0" algn="l">
              <a:spcBef>
                <a:spcPts val="0"/>
              </a:spcBef>
              <a:spcAft>
                <a:spcPts val="0"/>
              </a:spcAft>
              <a:buSzPts val="1400"/>
              <a:buAutoNum type="arabicPeriod"/>
            </a:pPr>
            <a:r>
              <a:rPr lang="en"/>
              <a:t>Limited to open-source literature and excludes proprietary or industry-specific research from healthcare companies, app developers and cybersecurity firms. </a:t>
            </a:r>
            <a:endParaRPr/>
          </a:p>
          <a:p>
            <a:pPr indent="-317500" lvl="0" marL="457200" rtl="0" algn="l">
              <a:spcBef>
                <a:spcPts val="0"/>
              </a:spcBef>
              <a:spcAft>
                <a:spcPts val="0"/>
              </a:spcAft>
              <a:buSzPts val="1400"/>
              <a:buAutoNum type="arabicPeriod"/>
            </a:pPr>
            <a:r>
              <a:rPr lang="en"/>
              <a:t>Their main test method were only two technologies(chat gpt &amp; Llama 2). They could've applied more technologies to test.</a:t>
            </a:r>
            <a:endParaRPr/>
          </a:p>
        </p:txBody>
      </p:sp>
      <p:sp>
        <p:nvSpPr>
          <p:cNvPr id="112" name="Google Shape;112;p21"/>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4. </a:t>
            </a:r>
            <a:r>
              <a:rPr lang="en"/>
              <a:t>Privacy policies are often lengthy and written in complex language, making sentence-level classification challenging. The nuanced and context-dependent nature of policy language can lead to difficulties in accurately categorizing sentences, especially when they contain ambiguous or vague terms.</a:t>
            </a:r>
            <a:endParaRPr/>
          </a:p>
          <a:p>
            <a:pPr indent="0" lvl="0" marL="0" rtl="0" algn="l">
              <a:spcBef>
                <a:spcPts val="1200"/>
              </a:spcBef>
              <a:spcAft>
                <a:spcPts val="0"/>
              </a:spcAft>
              <a:buNone/>
            </a:pPr>
            <a:r>
              <a:rPr lang="en"/>
              <a:t>5. Few studies have investigated the discrepancies between what organizations claim in their privacy policies and their actual data handling practices. Research in this area is crucial for assessing the authenticity and enforcement of privacy commitments. </a:t>
            </a:r>
            <a:endParaRPr/>
          </a:p>
          <a:p>
            <a:pPr indent="0" lvl="0" marL="0" rtl="0" algn="l">
              <a:spcBef>
                <a:spcPts val="1200"/>
              </a:spcBef>
              <a:spcAft>
                <a:spcPts val="1200"/>
              </a:spcAft>
              <a:buNone/>
            </a:pPr>
            <a:r>
              <a:rPr lang="en"/>
              <a:t>6. </a:t>
            </a:r>
            <a:r>
              <a:rPr lang="en" sz="1500"/>
              <a:t>Language bias.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