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68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73" r:id="rId10"/>
    <p:sldId id="266" r:id="rId11"/>
    <p:sldId id="269" r:id="rId12"/>
    <p:sldId id="267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CCFFCC"/>
    <a:srgbClr val="318F85"/>
    <a:srgbClr val="00A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49" autoAdjust="0"/>
  </p:normalViewPr>
  <p:slideViewPr>
    <p:cSldViewPr snapToGrid="0">
      <p:cViewPr varScale="1">
        <p:scale>
          <a:sx n="75" d="100"/>
          <a:sy n="75" d="100"/>
        </p:scale>
        <p:origin x="43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cts\univ\graph-analysis\docs\&#1054;&#1094;&#1077;&#1085;&#1082;&#1072;%20&#1101;&#1092;&#1092;&#1077;&#1082;&#1090;&#1080;&#1074;&#1085;&#1086;&#1089;&#1090;&#1080;%20&#1074;&#1099;&#1073;&#1086;&#1088;&#1082;&#107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cts\univ\graph-analysis\docs\&#1054;&#1094;&#1077;&#1085;&#1082;&#1072;%20&#1101;&#1092;&#1092;&#1077;&#1082;&#1090;&#1080;&#1074;&#1085;&#1086;&#1089;&#1090;&#1080;%20&#1074;&#1099;&#1073;&#1086;&#1088;&#1082;&#1072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Объекты атак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5900678745801936"/>
          <c:y val="0.29057472631785047"/>
          <c:w val="0.46630559788897347"/>
          <c:h val="0.65520559930008737"/>
        </c:manualLayout>
      </c:layout>
      <c:doughnutChart>
        <c:varyColors val="1"/>
        <c:ser>
          <c:idx val="0"/>
          <c:order val="0"/>
          <c:dPt>
            <c:idx val="0"/>
            <c:bubble3D val="0"/>
            <c:explosion val="1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0C-4B86-9E86-0BE3D6F267F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0C-4B86-9E86-0BE3D6F267F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50C-4B86-9E86-0BE3D6F267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50C-4B86-9E86-0BE3D6F267F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50C-4B86-9E86-0BE3D6F267F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50C-4B86-9E86-0BE3D6F267F7}"/>
              </c:ext>
            </c:extLst>
          </c:dPt>
          <c:dLbls>
            <c:dLbl>
              <c:idx val="0"/>
              <c:layout>
                <c:manualLayout>
                  <c:x val="0.15161290322580628"/>
                  <c:y val="-5.743099393029123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C50C-4B86-9E86-0BE3D6F267F7}"/>
                </c:ext>
              </c:extLst>
            </c:dLbl>
            <c:dLbl>
              <c:idx val="1"/>
              <c:layout>
                <c:manualLayout>
                  <c:x val="-0.14444444444444443"/>
                  <c:y val="2.79744422881982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C50C-4B86-9E86-0BE3D6F267F7}"/>
                </c:ext>
              </c:extLst>
            </c:dLbl>
            <c:dLbl>
              <c:idx val="2"/>
              <c:layout>
                <c:manualLayout>
                  <c:x val="-0.17686796206925748"/>
                  <c:y val="-4.406672961913755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C50C-4B86-9E86-0BE3D6F267F7}"/>
                </c:ext>
              </c:extLst>
            </c:dLbl>
            <c:dLbl>
              <c:idx val="3"/>
              <c:layout>
                <c:manualLayout>
                  <c:x val="-0.13978494623655918"/>
                  <c:y val="-0.13888876496670211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C50C-4B86-9E86-0BE3D6F267F7}"/>
                </c:ext>
              </c:extLst>
            </c:dLbl>
            <c:dLbl>
              <c:idx val="4"/>
              <c:layout>
                <c:manualLayout>
                  <c:x val="-5.824372759856631E-2"/>
                  <c:y val="-0.17311929493232608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C50C-4B86-9E86-0BE3D6F267F7}"/>
                </c:ext>
              </c:extLst>
            </c:dLbl>
            <c:dLbl>
              <c:idx val="5"/>
              <c:layout>
                <c:manualLayout>
                  <c:x val="6.1827956989247229E-2"/>
                  <c:y val="-0.1663781758158417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C50C-4B86-9E86-0BE3D6F267F7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Актуальность!$A$1:$A$6</c:f>
              <c:strCache>
                <c:ptCount val="6"/>
                <c:pt idx="0">
                  <c:v>Инфраструктура</c:v>
                </c:pt>
                <c:pt idx="1">
                  <c:v>Веб-ресурсы</c:v>
                </c:pt>
                <c:pt idx="2">
                  <c:v>Пользователи</c:v>
                </c:pt>
                <c:pt idx="3">
                  <c:v>Мобильные устройства</c:v>
                </c:pt>
                <c:pt idx="4">
                  <c:v>IoT</c:v>
                </c:pt>
                <c:pt idx="5">
                  <c:v>Банкоматы и POS-терминалы</c:v>
                </c:pt>
              </c:strCache>
            </c:strRef>
          </c:cat>
          <c:val>
            <c:numRef>
              <c:f>Актуальность!$B$1:$B$6</c:f>
              <c:numCache>
                <c:formatCode>General</c:formatCode>
                <c:ptCount val="6"/>
                <c:pt idx="0">
                  <c:v>49</c:v>
                </c:pt>
                <c:pt idx="1">
                  <c:v>26</c:v>
                </c:pt>
                <c:pt idx="2">
                  <c:v>13</c:v>
                </c:pt>
                <c:pt idx="3">
                  <c:v>7</c:v>
                </c:pt>
                <c:pt idx="4">
                  <c:v>4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50C-4B86-9E86-0BE3D6F267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070327747493102E-2"/>
          <c:y val="5.0925925925925923E-2"/>
          <c:w val="0.72844202167036809"/>
          <c:h val="0.78193132108486441"/>
        </c:manualLayout>
      </c:layout>
      <c:lineChart>
        <c:grouping val="standard"/>
        <c:varyColors val="0"/>
        <c:ser>
          <c:idx val="0"/>
          <c:order val="1"/>
          <c:tx>
            <c:v>Оптимизированный</c:v>
          </c:tx>
          <c:marker>
            <c:symbol val="none"/>
          </c:marker>
          <c:dLbls>
            <c:dLbl>
              <c:idx val="20"/>
              <c:layout>
                <c:manualLayout>
                  <c:x val="-0.12575757575757576"/>
                  <c:y val="-7.482993197278911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C9FE-476F-A85A-5F144242A86E}"/>
                </c:ext>
              </c:extLst>
            </c:dLbl>
            <c:dLbl>
              <c:idx val="21"/>
              <c:layout>
                <c:manualLayout>
                  <c:x val="-6.0606060606060606E-3"/>
                  <c:y val="-0.1122448979591836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C9FE-476F-A85A-5F144242A86E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65000"/>
                    <a:lumOff val="35000"/>
                  </a:sysClr>
                </a:solidFill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  <c15:showLeaderLines val="0"/>
              </c:ext>
            </c:extLst>
          </c:dLbls>
          <c:cat>
            <c:numRef>
              <c:f>Лист2!$C$14:$C$35</c:f>
              <c:numCache>
                <c:formatCode>General</c:formatCode>
                <c:ptCount val="22"/>
                <c:pt idx="0">
                  <c:v>32</c:v>
                </c:pt>
                <c:pt idx="1">
                  <c:v>109</c:v>
                </c:pt>
                <c:pt idx="2">
                  <c:v>127</c:v>
                </c:pt>
                <c:pt idx="3">
                  <c:v>230</c:v>
                </c:pt>
                <c:pt idx="4">
                  <c:v>264</c:v>
                </c:pt>
                <c:pt idx="5">
                  <c:v>349</c:v>
                </c:pt>
                <c:pt idx="6">
                  <c:v>472</c:v>
                </c:pt>
                <c:pt idx="7">
                  <c:v>701</c:v>
                </c:pt>
                <c:pt idx="8">
                  <c:v>811</c:v>
                </c:pt>
                <c:pt idx="9">
                  <c:v>944</c:v>
                </c:pt>
                <c:pt idx="10">
                  <c:v>1201</c:v>
                </c:pt>
                <c:pt idx="11">
                  <c:v>2975</c:v>
                </c:pt>
                <c:pt idx="12">
                  <c:v>4524</c:v>
                </c:pt>
                <c:pt idx="13">
                  <c:v>5380</c:v>
                </c:pt>
                <c:pt idx="14">
                  <c:v>10530</c:v>
                </c:pt>
                <c:pt idx="15">
                  <c:v>11052</c:v>
                </c:pt>
                <c:pt idx="16">
                  <c:v>11836</c:v>
                </c:pt>
                <c:pt idx="17">
                  <c:v>12824</c:v>
                </c:pt>
                <c:pt idx="18">
                  <c:v>13913</c:v>
                </c:pt>
                <c:pt idx="19">
                  <c:v>14038</c:v>
                </c:pt>
                <c:pt idx="20">
                  <c:v>14400</c:v>
                </c:pt>
                <c:pt idx="21">
                  <c:v>24890</c:v>
                </c:pt>
              </c:numCache>
            </c:numRef>
          </c:cat>
          <c:val>
            <c:numRef>
              <c:f>Лист2!$F$14:$F$35</c:f>
              <c:numCache>
                <c:formatCode>0.0</c:formatCode>
                <c:ptCount val="22"/>
                <c:pt idx="0">
                  <c:v>1.6000747680664E-2</c:v>
                </c:pt>
                <c:pt idx="1">
                  <c:v>8.7005376815795898E-2</c:v>
                </c:pt>
                <c:pt idx="2">
                  <c:v>0.177010297775268</c:v>
                </c:pt>
                <c:pt idx="3">
                  <c:v>0.36502099037170399</c:v>
                </c:pt>
                <c:pt idx="4">
                  <c:v>0.448025703430175</c:v>
                </c:pt>
                <c:pt idx="5">
                  <c:v>0.85604882240295399</c:v>
                </c:pt>
                <c:pt idx="6">
                  <c:v>1.4320816993713299</c:v>
                </c:pt>
                <c:pt idx="7">
                  <c:v>2.17612433433532</c:v>
                </c:pt>
                <c:pt idx="8">
                  <c:v>3.0961771011352499</c:v>
                </c:pt>
                <c:pt idx="9">
                  <c:v>3.6042060852050701</c:v>
                </c:pt>
                <c:pt idx="10">
                  <c:v>4.6142640113830504</c:v>
                </c:pt>
                <c:pt idx="11">
                  <c:v>11.408652544021599</c:v>
                </c:pt>
                <c:pt idx="12">
                  <c:v>18.966084957122799</c:v>
                </c:pt>
                <c:pt idx="13">
                  <c:v>25.653467416763299</c:v>
                </c:pt>
                <c:pt idx="14">
                  <c:v>49.739845037460299</c:v>
                </c:pt>
                <c:pt idx="15">
                  <c:v>57.569293022155698</c:v>
                </c:pt>
                <c:pt idx="16">
                  <c:v>66.666813373565603</c:v>
                </c:pt>
                <c:pt idx="17">
                  <c:v>78.216473817825303</c:v>
                </c:pt>
                <c:pt idx="18">
                  <c:v>91.414228439330998</c:v>
                </c:pt>
                <c:pt idx="19">
                  <c:v>99.300679683685303</c:v>
                </c:pt>
                <c:pt idx="20">
                  <c:v>109.172244310379</c:v>
                </c:pt>
                <c:pt idx="21">
                  <c:v>227.558015584945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9FE-476F-A85A-5F144242A86E}"/>
            </c:ext>
          </c:extLst>
        </c:ser>
        <c:ser>
          <c:idx val="1"/>
          <c:order val="2"/>
          <c:tx>
            <c:v>Неоптимизированный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20"/>
              <c:layout>
                <c:manualLayout>
                  <c:x val="-0.22796006065998295"/>
                  <c:y val="-5.6410243122965817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C9FE-476F-A85A-5F144242A86E}"/>
                </c:ext>
              </c:extLst>
            </c:dLbl>
            <c:dLbl>
              <c:idx val="21"/>
              <c:layout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C9FE-476F-A85A-5F144242A86E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65000"/>
                    <a:lumOff val="35000"/>
                  </a:sysClr>
                </a:solidFill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  <c15:showLeaderLines val="0"/>
              </c:ext>
            </c:extLst>
          </c:dLbls>
          <c:cat>
            <c:numRef>
              <c:f>Лист2!$C$14:$C$35</c:f>
              <c:numCache>
                <c:formatCode>General</c:formatCode>
                <c:ptCount val="22"/>
                <c:pt idx="0">
                  <c:v>32</c:v>
                </c:pt>
                <c:pt idx="1">
                  <c:v>109</c:v>
                </c:pt>
                <c:pt idx="2">
                  <c:v>127</c:v>
                </c:pt>
                <c:pt idx="3">
                  <c:v>230</c:v>
                </c:pt>
                <c:pt idx="4">
                  <c:v>264</c:v>
                </c:pt>
                <c:pt idx="5">
                  <c:v>349</c:v>
                </c:pt>
                <c:pt idx="6">
                  <c:v>472</c:v>
                </c:pt>
                <c:pt idx="7">
                  <c:v>701</c:v>
                </c:pt>
                <c:pt idx="8">
                  <c:v>811</c:v>
                </c:pt>
                <c:pt idx="9">
                  <c:v>944</c:v>
                </c:pt>
                <c:pt idx="10">
                  <c:v>1201</c:v>
                </c:pt>
                <c:pt idx="11">
                  <c:v>2975</c:v>
                </c:pt>
                <c:pt idx="12">
                  <c:v>4524</c:v>
                </c:pt>
                <c:pt idx="13">
                  <c:v>5380</c:v>
                </c:pt>
                <c:pt idx="14">
                  <c:v>10530</c:v>
                </c:pt>
                <c:pt idx="15">
                  <c:v>11052</c:v>
                </c:pt>
                <c:pt idx="16">
                  <c:v>11836</c:v>
                </c:pt>
                <c:pt idx="17">
                  <c:v>12824</c:v>
                </c:pt>
                <c:pt idx="18">
                  <c:v>13913</c:v>
                </c:pt>
                <c:pt idx="19">
                  <c:v>14038</c:v>
                </c:pt>
                <c:pt idx="20">
                  <c:v>14400</c:v>
                </c:pt>
                <c:pt idx="21">
                  <c:v>24890</c:v>
                </c:pt>
              </c:numCache>
            </c:numRef>
          </c:cat>
          <c:val>
            <c:numRef>
              <c:f>Лист2!$G$14:$G$35</c:f>
              <c:numCache>
                <c:formatCode>0.0</c:formatCode>
                <c:ptCount val="22"/>
                <c:pt idx="0">
                  <c:v>1.6000986099243102E-2</c:v>
                </c:pt>
                <c:pt idx="1">
                  <c:v>0.14600801467895499</c:v>
                </c:pt>
                <c:pt idx="2">
                  <c:v>0.52002954483032204</c:v>
                </c:pt>
                <c:pt idx="3">
                  <c:v>1.2400708198547301</c:v>
                </c:pt>
                <c:pt idx="4">
                  <c:v>1.9151093959808301</c:v>
                </c:pt>
                <c:pt idx="5">
                  <c:v>3.7962172031402499</c:v>
                </c:pt>
                <c:pt idx="6">
                  <c:v>7.2134125232696498</c:v>
                </c:pt>
                <c:pt idx="7">
                  <c:v>14.244814872741699</c:v>
                </c:pt>
                <c:pt idx="8">
                  <c:v>23.317333698272702</c:v>
                </c:pt>
                <c:pt idx="9">
                  <c:v>30.588749647140499</c:v>
                </c:pt>
                <c:pt idx="10">
                  <c:v>43.461485862731898</c:v>
                </c:pt>
                <c:pt idx="11">
                  <c:v>109.215246915817</c:v>
                </c:pt>
                <c:pt idx="12">
                  <c:v>200.61947464942901</c:v>
                </c:pt>
                <c:pt idx="13">
                  <c:v>277.368864536285</c:v>
                </c:pt>
                <c:pt idx="14">
                  <c:v>565.16932559013298</c:v>
                </c:pt>
                <c:pt idx="15">
                  <c:v>689.09041380882195</c:v>
                </c:pt>
                <c:pt idx="16">
                  <c:v>870.56379342079094</c:v>
                </c:pt>
                <c:pt idx="17">
                  <c:v>1111.3805673122399</c:v>
                </c:pt>
                <c:pt idx="18">
                  <c:v>1411.1117110252301</c:v>
                </c:pt>
                <c:pt idx="19">
                  <c:v>1612.7052414417201</c:v>
                </c:pt>
                <c:pt idx="20">
                  <c:v>2232.4866909980701</c:v>
                </c:pt>
                <c:pt idx="21">
                  <c:v>5668.2402048110898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9FE-476F-A85A-5F144242A8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2087823"/>
        <c:axId val="2102091983"/>
        <c:extLst>
          <c:ext xmlns:c15="http://schemas.microsoft.com/office/drawing/2012/chart" uri="{02D57815-91ED-43cb-92C2-25804820EDAC}">
            <c15:filteredLineSeries>
              <c15:ser>
                <c:idx val="2"/>
                <c:order val="0"/>
                <c:tx>
                  <c:v>Оптимизированный</c:v>
                </c:tx>
                <c:marker>
                  <c:symbol val="none"/>
                </c:marker>
                <c:dLbls>
                  <c:dLbl>
                    <c:idx val="32"/>
                    <c:layout>
                      <c:manualLayout>
                        <c:x val="-0.18376068376068383"/>
                        <c:y val="-7.870370370370379E-2"/>
                      </c:manualLayout>
                    </c:layout>
                    <c:showLegendKey val="0"/>
                    <c:showVal val="1"/>
                    <c:showCatName val="1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6-C9FE-476F-A85A-5F144242A86E}"/>
                      </c:ext>
                    </c:extLst>
                  </c:dLbl>
                  <c:dLbl>
                    <c:idx val="33"/>
                    <c:layout>
                      <c:manualLayout>
                        <c:x val="0"/>
                        <c:y val="-8.7962962962962965E-2"/>
                      </c:manualLayout>
                    </c:layout>
                    <c:showLegendKey val="0"/>
                    <c:showVal val="1"/>
                    <c:showCatName val="1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7-C9FE-476F-A85A-5F144242A86E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extLst>
                    <c:ext uri="{CE6537A1-D6FC-4f65-9D91-7224C49458BB}">
                      <c15:showLeaderLines val="1"/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'Повышенная насыщенность'!$A$2:$A$39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3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25</c:v>
                      </c:pt>
                      <c:pt idx="5">
                        <c:v>30</c:v>
                      </c:pt>
                      <c:pt idx="6">
                        <c:v>35</c:v>
                      </c:pt>
                      <c:pt idx="7">
                        <c:v>40</c:v>
                      </c:pt>
                      <c:pt idx="8">
                        <c:v>45</c:v>
                      </c:pt>
                      <c:pt idx="9">
                        <c:v>50</c:v>
                      </c:pt>
                      <c:pt idx="10">
                        <c:v>55</c:v>
                      </c:pt>
                      <c:pt idx="11">
                        <c:v>60</c:v>
                      </c:pt>
                      <c:pt idx="12">
                        <c:v>65</c:v>
                      </c:pt>
                      <c:pt idx="13">
                        <c:v>70</c:v>
                      </c:pt>
                      <c:pt idx="14">
                        <c:v>75</c:v>
                      </c:pt>
                      <c:pt idx="15">
                        <c:v>80</c:v>
                      </c:pt>
                      <c:pt idx="16">
                        <c:v>85</c:v>
                      </c:pt>
                      <c:pt idx="17">
                        <c:v>90</c:v>
                      </c:pt>
                      <c:pt idx="18">
                        <c:v>95</c:v>
                      </c:pt>
                      <c:pt idx="19">
                        <c:v>100</c:v>
                      </c:pt>
                      <c:pt idx="20">
                        <c:v>105</c:v>
                      </c:pt>
                      <c:pt idx="21">
                        <c:v>110</c:v>
                      </c:pt>
                      <c:pt idx="22">
                        <c:v>115</c:v>
                      </c:pt>
                      <c:pt idx="23">
                        <c:v>120</c:v>
                      </c:pt>
                      <c:pt idx="24">
                        <c:v>130</c:v>
                      </c:pt>
                      <c:pt idx="25">
                        <c:v>140</c:v>
                      </c:pt>
                      <c:pt idx="26">
                        <c:v>150</c:v>
                      </c:pt>
                      <c:pt idx="27">
                        <c:v>160</c:v>
                      </c:pt>
                      <c:pt idx="28">
                        <c:v>170</c:v>
                      </c:pt>
                      <c:pt idx="29">
                        <c:v>180</c:v>
                      </c:pt>
                      <c:pt idx="30">
                        <c:v>190</c:v>
                      </c:pt>
                      <c:pt idx="31">
                        <c:v>200</c:v>
                      </c:pt>
                      <c:pt idx="32">
                        <c:v>210</c:v>
                      </c:pt>
                      <c:pt idx="33">
                        <c:v>250</c:v>
                      </c:pt>
                      <c:pt idx="34">
                        <c:v>350</c:v>
                      </c:pt>
                      <c:pt idx="35">
                        <c:v>500</c:v>
                      </c:pt>
                      <c:pt idx="36">
                        <c:v>650</c:v>
                      </c:pt>
                      <c:pt idx="37">
                        <c:v>800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'Повышенная насыщенность'!$F$2:$F$39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9.9992752075195291E-4</c:v>
                      </c:pt>
                      <c:pt idx="1">
                        <c:v>1.6000747680664E-2</c:v>
                      </c:pt>
                      <c:pt idx="2">
                        <c:v>4.4002294540405197E-2</c:v>
                      </c:pt>
                      <c:pt idx="3">
                        <c:v>8.7005376815795898E-2</c:v>
                      </c:pt>
                      <c:pt idx="4">
                        <c:v>0.124007225036621</c:v>
                      </c:pt>
                      <c:pt idx="5">
                        <c:v>0.177010297775268</c:v>
                      </c:pt>
                      <c:pt idx="6">
                        <c:v>0.35602045059204102</c:v>
                      </c:pt>
                      <c:pt idx="7">
                        <c:v>0.36502099037170399</c:v>
                      </c:pt>
                      <c:pt idx="8">
                        <c:v>0.34601998329162598</c:v>
                      </c:pt>
                      <c:pt idx="9">
                        <c:v>0.448025703430175</c:v>
                      </c:pt>
                      <c:pt idx="10">
                        <c:v>0.68903923034667902</c:v>
                      </c:pt>
                      <c:pt idx="11">
                        <c:v>0.85604882240295399</c:v>
                      </c:pt>
                      <c:pt idx="12">
                        <c:v>1.23407053947448</c:v>
                      </c:pt>
                      <c:pt idx="13">
                        <c:v>1.4320816993713299</c:v>
                      </c:pt>
                      <c:pt idx="14">
                        <c:v>1.80910325050354</c:v>
                      </c:pt>
                      <c:pt idx="15">
                        <c:v>2.17612433433532</c:v>
                      </c:pt>
                      <c:pt idx="16">
                        <c:v>2.4661407470703098</c:v>
                      </c:pt>
                      <c:pt idx="17">
                        <c:v>3.0961771011352499</c:v>
                      </c:pt>
                      <c:pt idx="18">
                        <c:v>4.0332310199737504</c:v>
                      </c:pt>
                      <c:pt idx="19">
                        <c:v>3.6042060852050701</c:v>
                      </c:pt>
                      <c:pt idx="20">
                        <c:v>5.47131276130676</c:v>
                      </c:pt>
                      <c:pt idx="21">
                        <c:v>4.6142640113830504</c:v>
                      </c:pt>
                      <c:pt idx="22">
                        <c:v>10.413595438003499</c:v>
                      </c:pt>
                      <c:pt idx="23">
                        <c:v>11.408652544021599</c:v>
                      </c:pt>
                      <c:pt idx="24">
                        <c:v>18.966084957122799</c:v>
                      </c:pt>
                      <c:pt idx="25">
                        <c:v>25.653467416763299</c:v>
                      </c:pt>
                      <c:pt idx="26">
                        <c:v>49.739845037460299</c:v>
                      </c:pt>
                      <c:pt idx="27">
                        <c:v>57.569293022155698</c:v>
                      </c:pt>
                      <c:pt idx="28">
                        <c:v>66.666813373565603</c:v>
                      </c:pt>
                      <c:pt idx="29">
                        <c:v>78.216473817825303</c:v>
                      </c:pt>
                      <c:pt idx="30">
                        <c:v>91.414228439330998</c:v>
                      </c:pt>
                      <c:pt idx="31">
                        <c:v>99.300679683685303</c:v>
                      </c:pt>
                      <c:pt idx="32">
                        <c:v>109.172244310379</c:v>
                      </c:pt>
                      <c:pt idx="33">
                        <c:v>227.558015584945</c:v>
                      </c:pt>
                      <c:pt idx="34">
                        <c:v>613.60809612274102</c:v>
                      </c:pt>
                      <c:pt idx="35">
                        <c:v>1526.95933723449</c:v>
                      </c:pt>
                      <c:pt idx="36">
                        <c:v>4280.6598398685401</c:v>
                      </c:pt>
                      <c:pt idx="37">
                        <c:v>6266.4873266220002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8-C9FE-476F-A85A-5F144242A86E}"/>
                  </c:ext>
                </c:extLst>
              </c15:ser>
            </c15:filteredLineSeries>
          </c:ext>
        </c:extLst>
      </c:lineChart>
      <c:catAx>
        <c:axId val="21020878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b="1"/>
                </a:pPr>
                <a:r>
                  <a:rPr lang="ru-RU" b="1"/>
                  <a:t>Количество дуг графа атак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2091983"/>
        <c:crosses val="autoZero"/>
        <c:auto val="1"/>
        <c:lblAlgn val="ctr"/>
        <c:lblOffset val="100"/>
        <c:noMultiLvlLbl val="0"/>
      </c:catAx>
      <c:valAx>
        <c:axId val="2102091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Время на поиск защитной меры, с</a:t>
                </a:r>
              </a:p>
            </c:rich>
          </c:tx>
          <c:layout/>
          <c:overlay val="0"/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2087823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09B76B-2B0A-4B30-B3DF-7ACC317442F5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99ACE50B-88B4-4C07-964F-756704AB5716}">
      <dgm:prSet phldrT="[Текст]" phldr="1"/>
      <dgm:spPr/>
      <dgm:t>
        <a:bodyPr/>
        <a:lstStyle/>
        <a:p>
          <a:endParaRPr lang="ru-RU"/>
        </a:p>
      </dgm:t>
    </dgm:pt>
    <dgm:pt modelId="{23B8A172-63FB-4426-9713-F46BACF3C587}" type="parTrans" cxnId="{DB1E5213-F161-4A78-8DF1-208D354FEC0B}">
      <dgm:prSet/>
      <dgm:spPr/>
      <dgm:t>
        <a:bodyPr/>
        <a:lstStyle/>
        <a:p>
          <a:endParaRPr lang="ru-RU"/>
        </a:p>
      </dgm:t>
    </dgm:pt>
    <dgm:pt modelId="{75E04731-AD82-4BBD-BD52-7BF1B45E1605}" type="sibTrans" cxnId="{DB1E5213-F161-4A78-8DF1-208D354FEC0B}">
      <dgm:prSet/>
      <dgm:spPr/>
      <dgm:t>
        <a:bodyPr/>
        <a:lstStyle/>
        <a:p>
          <a:endParaRPr lang="ru-RU"/>
        </a:p>
      </dgm:t>
    </dgm:pt>
    <dgm:pt modelId="{03C8A884-5130-4209-B41B-D01DF959F186}">
      <dgm:prSet phldrT="[Текст]" phldr="1"/>
      <dgm:spPr/>
      <dgm:t>
        <a:bodyPr/>
        <a:lstStyle/>
        <a:p>
          <a:endParaRPr lang="ru-RU"/>
        </a:p>
      </dgm:t>
    </dgm:pt>
    <dgm:pt modelId="{43D578BC-5C07-4DD8-9B9B-BA1F77866105}" type="parTrans" cxnId="{3CA55097-D84F-4092-B716-B2A496298F3A}">
      <dgm:prSet/>
      <dgm:spPr/>
      <dgm:t>
        <a:bodyPr/>
        <a:lstStyle/>
        <a:p>
          <a:endParaRPr lang="ru-RU"/>
        </a:p>
      </dgm:t>
    </dgm:pt>
    <dgm:pt modelId="{CDC1306E-8165-4A47-B100-46F72CB74EE4}" type="sibTrans" cxnId="{3CA55097-D84F-4092-B716-B2A496298F3A}">
      <dgm:prSet/>
      <dgm:spPr/>
      <dgm:t>
        <a:bodyPr/>
        <a:lstStyle/>
        <a:p>
          <a:endParaRPr lang="ru-RU"/>
        </a:p>
      </dgm:t>
    </dgm:pt>
    <dgm:pt modelId="{72E732E4-401B-414E-A85A-9EB3CA3B6355}">
      <dgm:prSet phldrT="[Текст]" phldr="1"/>
      <dgm:spPr/>
      <dgm:t>
        <a:bodyPr/>
        <a:lstStyle/>
        <a:p>
          <a:endParaRPr lang="ru-RU"/>
        </a:p>
      </dgm:t>
    </dgm:pt>
    <dgm:pt modelId="{33A8300C-5AED-4443-AD21-14BB9C83EC2A}" type="parTrans" cxnId="{F93C4416-3D43-441A-84E5-7CC3CEA1CBAE}">
      <dgm:prSet/>
      <dgm:spPr/>
      <dgm:t>
        <a:bodyPr/>
        <a:lstStyle/>
        <a:p>
          <a:endParaRPr lang="ru-RU"/>
        </a:p>
      </dgm:t>
    </dgm:pt>
    <dgm:pt modelId="{D0EBA351-380E-458B-A992-82151126C674}" type="sibTrans" cxnId="{F93C4416-3D43-441A-84E5-7CC3CEA1CBAE}">
      <dgm:prSet/>
      <dgm:spPr/>
      <dgm:t>
        <a:bodyPr/>
        <a:lstStyle/>
        <a:p>
          <a:endParaRPr lang="ru-RU"/>
        </a:p>
      </dgm:t>
    </dgm:pt>
    <dgm:pt modelId="{10FBE249-4573-4BDE-AA89-5857325A1451}">
      <dgm:prSet phldrT="[Текст]" phldr="1"/>
      <dgm:spPr/>
      <dgm:t>
        <a:bodyPr/>
        <a:lstStyle/>
        <a:p>
          <a:endParaRPr lang="ru-RU"/>
        </a:p>
      </dgm:t>
    </dgm:pt>
    <dgm:pt modelId="{D8B8EFFC-EA3C-4954-B5A3-A3EFEB0F8DDF}" type="parTrans" cxnId="{B21B6C11-C33D-4D81-9C00-A5A354A6FF4D}">
      <dgm:prSet/>
      <dgm:spPr/>
      <dgm:t>
        <a:bodyPr/>
        <a:lstStyle/>
        <a:p>
          <a:endParaRPr lang="ru-RU"/>
        </a:p>
      </dgm:t>
    </dgm:pt>
    <dgm:pt modelId="{E835AA94-1153-479E-8E35-BA3AD233199E}" type="sibTrans" cxnId="{B21B6C11-C33D-4D81-9C00-A5A354A6FF4D}">
      <dgm:prSet/>
      <dgm:spPr/>
      <dgm:t>
        <a:bodyPr/>
        <a:lstStyle/>
        <a:p>
          <a:endParaRPr lang="ru-RU"/>
        </a:p>
      </dgm:t>
    </dgm:pt>
    <dgm:pt modelId="{CE720DAD-EE5B-4237-AD54-CC866CDAD94B}">
      <dgm:prSet phldrT="[Текст]" phldr="1"/>
      <dgm:spPr/>
      <dgm:t>
        <a:bodyPr/>
        <a:lstStyle/>
        <a:p>
          <a:endParaRPr lang="ru-RU"/>
        </a:p>
      </dgm:t>
    </dgm:pt>
    <dgm:pt modelId="{0B5FD273-7400-4F3F-A52F-B08FC2B04EF6}" type="parTrans" cxnId="{FA328257-2028-45ED-9C31-45DE79217E37}">
      <dgm:prSet/>
      <dgm:spPr/>
      <dgm:t>
        <a:bodyPr/>
        <a:lstStyle/>
        <a:p>
          <a:endParaRPr lang="ru-RU"/>
        </a:p>
      </dgm:t>
    </dgm:pt>
    <dgm:pt modelId="{8CFE0580-EEDE-476A-B543-286B9C446B43}" type="sibTrans" cxnId="{FA328257-2028-45ED-9C31-45DE79217E37}">
      <dgm:prSet/>
      <dgm:spPr/>
      <dgm:t>
        <a:bodyPr/>
        <a:lstStyle/>
        <a:p>
          <a:endParaRPr lang="ru-RU"/>
        </a:p>
      </dgm:t>
    </dgm:pt>
    <dgm:pt modelId="{435B2DF1-ABCF-40BF-90DE-3651FC1495A4}" type="pres">
      <dgm:prSet presAssocID="{BC09B76B-2B0A-4B30-B3DF-7ACC317442F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E5C5458-CDAA-413B-870D-A3C059165EB9}" type="pres">
      <dgm:prSet presAssocID="{99ACE50B-88B4-4C07-964F-756704AB5716}" presName="centerShape" presStyleLbl="node0" presStyleIdx="0" presStyleCnt="1"/>
      <dgm:spPr/>
    </dgm:pt>
    <dgm:pt modelId="{1952B6A2-336D-4CC6-B5B5-A9C1EAC5BD51}" type="pres">
      <dgm:prSet presAssocID="{03C8A884-5130-4209-B41B-D01DF959F186}" presName="node" presStyleLbl="node1" presStyleIdx="0" presStyleCnt="4">
        <dgm:presLayoutVars>
          <dgm:bulletEnabled val="1"/>
        </dgm:presLayoutVars>
      </dgm:prSet>
      <dgm:spPr/>
    </dgm:pt>
    <dgm:pt modelId="{167AD15A-3C34-4A8D-8158-09AC651247C9}" type="pres">
      <dgm:prSet presAssocID="{03C8A884-5130-4209-B41B-D01DF959F186}" presName="dummy" presStyleCnt="0"/>
      <dgm:spPr/>
    </dgm:pt>
    <dgm:pt modelId="{B3D3AF37-7FCE-4913-A8A8-1FD345DB50BE}" type="pres">
      <dgm:prSet presAssocID="{CDC1306E-8165-4A47-B100-46F72CB74EE4}" presName="sibTrans" presStyleLbl="sibTrans2D1" presStyleIdx="0" presStyleCnt="4"/>
      <dgm:spPr/>
    </dgm:pt>
    <dgm:pt modelId="{9225F60B-8745-4D2F-99CE-4064CB51EDE9}" type="pres">
      <dgm:prSet presAssocID="{72E732E4-401B-414E-A85A-9EB3CA3B6355}" presName="node" presStyleLbl="node1" presStyleIdx="1" presStyleCnt="4">
        <dgm:presLayoutVars>
          <dgm:bulletEnabled val="1"/>
        </dgm:presLayoutVars>
      </dgm:prSet>
      <dgm:spPr/>
    </dgm:pt>
    <dgm:pt modelId="{DF863E4E-9002-485A-B6E5-7E3A0756029D}" type="pres">
      <dgm:prSet presAssocID="{72E732E4-401B-414E-A85A-9EB3CA3B6355}" presName="dummy" presStyleCnt="0"/>
      <dgm:spPr/>
    </dgm:pt>
    <dgm:pt modelId="{6288BC24-F4DB-4646-A24E-02B6390D2CC7}" type="pres">
      <dgm:prSet presAssocID="{D0EBA351-380E-458B-A992-82151126C674}" presName="sibTrans" presStyleLbl="sibTrans2D1" presStyleIdx="1" presStyleCnt="4"/>
      <dgm:spPr/>
    </dgm:pt>
    <dgm:pt modelId="{9EA03910-A50E-483D-A80C-9F4088D70A7E}" type="pres">
      <dgm:prSet presAssocID="{10FBE249-4573-4BDE-AA89-5857325A1451}" presName="node" presStyleLbl="node1" presStyleIdx="2" presStyleCnt="4">
        <dgm:presLayoutVars>
          <dgm:bulletEnabled val="1"/>
        </dgm:presLayoutVars>
      </dgm:prSet>
      <dgm:spPr/>
    </dgm:pt>
    <dgm:pt modelId="{A1D3254B-F914-459F-A132-3B176C34513A}" type="pres">
      <dgm:prSet presAssocID="{10FBE249-4573-4BDE-AA89-5857325A1451}" presName="dummy" presStyleCnt="0"/>
      <dgm:spPr/>
    </dgm:pt>
    <dgm:pt modelId="{2CB3C281-D1FD-4EEE-8438-1DA96C9F5761}" type="pres">
      <dgm:prSet presAssocID="{E835AA94-1153-479E-8E35-BA3AD233199E}" presName="sibTrans" presStyleLbl="sibTrans2D1" presStyleIdx="2" presStyleCnt="4"/>
      <dgm:spPr/>
    </dgm:pt>
    <dgm:pt modelId="{9682BD03-5896-4AD2-BC22-1D28EEC9310C}" type="pres">
      <dgm:prSet presAssocID="{CE720DAD-EE5B-4237-AD54-CC866CDAD94B}" presName="node" presStyleLbl="node1" presStyleIdx="3" presStyleCnt="4">
        <dgm:presLayoutVars>
          <dgm:bulletEnabled val="1"/>
        </dgm:presLayoutVars>
      </dgm:prSet>
      <dgm:spPr/>
    </dgm:pt>
    <dgm:pt modelId="{A52B19A8-F759-47C3-9809-D24659DCA8E4}" type="pres">
      <dgm:prSet presAssocID="{CE720DAD-EE5B-4237-AD54-CC866CDAD94B}" presName="dummy" presStyleCnt="0"/>
      <dgm:spPr/>
    </dgm:pt>
    <dgm:pt modelId="{2A53E59A-5558-419A-8F52-2B6EB72DC3C6}" type="pres">
      <dgm:prSet presAssocID="{8CFE0580-EEDE-476A-B543-286B9C446B43}" presName="sibTrans" presStyleLbl="sibTrans2D1" presStyleIdx="3" presStyleCnt="4"/>
      <dgm:spPr/>
    </dgm:pt>
  </dgm:ptLst>
  <dgm:cxnLst>
    <dgm:cxn modelId="{FF3A8F9F-534F-443E-AA05-8B9C17D16BA5}" type="presOf" srcId="{8CFE0580-EEDE-476A-B543-286B9C446B43}" destId="{2A53E59A-5558-419A-8F52-2B6EB72DC3C6}" srcOrd="0" destOrd="0" presId="urn:microsoft.com/office/officeart/2005/8/layout/radial6"/>
    <dgm:cxn modelId="{B663E53B-E5C4-42BD-BA5F-C1467AB0F211}" type="presOf" srcId="{CDC1306E-8165-4A47-B100-46F72CB74EE4}" destId="{B3D3AF37-7FCE-4913-A8A8-1FD345DB50BE}" srcOrd="0" destOrd="0" presId="urn:microsoft.com/office/officeart/2005/8/layout/radial6"/>
    <dgm:cxn modelId="{37C16961-444E-48AF-876E-9E5EB031141F}" type="presOf" srcId="{72E732E4-401B-414E-A85A-9EB3CA3B6355}" destId="{9225F60B-8745-4D2F-99CE-4064CB51EDE9}" srcOrd="0" destOrd="0" presId="urn:microsoft.com/office/officeart/2005/8/layout/radial6"/>
    <dgm:cxn modelId="{FA328257-2028-45ED-9C31-45DE79217E37}" srcId="{99ACE50B-88B4-4C07-964F-756704AB5716}" destId="{CE720DAD-EE5B-4237-AD54-CC866CDAD94B}" srcOrd="3" destOrd="0" parTransId="{0B5FD273-7400-4F3F-A52F-B08FC2B04EF6}" sibTransId="{8CFE0580-EEDE-476A-B543-286B9C446B43}"/>
    <dgm:cxn modelId="{70493B01-7ED0-453E-93EC-1B55D1C5D102}" type="presOf" srcId="{99ACE50B-88B4-4C07-964F-756704AB5716}" destId="{DE5C5458-CDAA-413B-870D-A3C059165EB9}" srcOrd="0" destOrd="0" presId="urn:microsoft.com/office/officeart/2005/8/layout/radial6"/>
    <dgm:cxn modelId="{C88DB7FC-2724-4D6E-AA64-B0B3D941989C}" type="presOf" srcId="{E835AA94-1153-479E-8E35-BA3AD233199E}" destId="{2CB3C281-D1FD-4EEE-8438-1DA96C9F5761}" srcOrd="0" destOrd="0" presId="urn:microsoft.com/office/officeart/2005/8/layout/radial6"/>
    <dgm:cxn modelId="{7E44F326-AE9F-4704-AB56-A2E9A70D6287}" type="presOf" srcId="{CE720DAD-EE5B-4237-AD54-CC866CDAD94B}" destId="{9682BD03-5896-4AD2-BC22-1D28EEC9310C}" srcOrd="0" destOrd="0" presId="urn:microsoft.com/office/officeart/2005/8/layout/radial6"/>
    <dgm:cxn modelId="{9D97F42A-F17D-497F-8BF9-95ABB5E820C2}" type="presOf" srcId="{BC09B76B-2B0A-4B30-B3DF-7ACC317442F5}" destId="{435B2DF1-ABCF-40BF-90DE-3651FC1495A4}" srcOrd="0" destOrd="0" presId="urn:microsoft.com/office/officeart/2005/8/layout/radial6"/>
    <dgm:cxn modelId="{F93C4416-3D43-441A-84E5-7CC3CEA1CBAE}" srcId="{99ACE50B-88B4-4C07-964F-756704AB5716}" destId="{72E732E4-401B-414E-A85A-9EB3CA3B6355}" srcOrd="1" destOrd="0" parTransId="{33A8300C-5AED-4443-AD21-14BB9C83EC2A}" sibTransId="{D0EBA351-380E-458B-A992-82151126C674}"/>
    <dgm:cxn modelId="{DB1E5213-F161-4A78-8DF1-208D354FEC0B}" srcId="{BC09B76B-2B0A-4B30-B3DF-7ACC317442F5}" destId="{99ACE50B-88B4-4C07-964F-756704AB5716}" srcOrd="0" destOrd="0" parTransId="{23B8A172-63FB-4426-9713-F46BACF3C587}" sibTransId="{75E04731-AD82-4BBD-BD52-7BF1B45E1605}"/>
    <dgm:cxn modelId="{B81858FB-9AE9-4286-B4AB-5F507275F570}" type="presOf" srcId="{10FBE249-4573-4BDE-AA89-5857325A1451}" destId="{9EA03910-A50E-483D-A80C-9F4088D70A7E}" srcOrd="0" destOrd="0" presId="urn:microsoft.com/office/officeart/2005/8/layout/radial6"/>
    <dgm:cxn modelId="{B21B6C11-C33D-4D81-9C00-A5A354A6FF4D}" srcId="{99ACE50B-88B4-4C07-964F-756704AB5716}" destId="{10FBE249-4573-4BDE-AA89-5857325A1451}" srcOrd="2" destOrd="0" parTransId="{D8B8EFFC-EA3C-4954-B5A3-A3EFEB0F8DDF}" sibTransId="{E835AA94-1153-479E-8E35-BA3AD233199E}"/>
    <dgm:cxn modelId="{ADC5CFE8-FABD-4F4F-81BA-AD50C869D1D8}" type="presOf" srcId="{03C8A884-5130-4209-B41B-D01DF959F186}" destId="{1952B6A2-336D-4CC6-B5B5-A9C1EAC5BD51}" srcOrd="0" destOrd="0" presId="urn:microsoft.com/office/officeart/2005/8/layout/radial6"/>
    <dgm:cxn modelId="{D1DC3FE2-4DE9-4B7F-8049-1829394C87DB}" type="presOf" srcId="{D0EBA351-380E-458B-A992-82151126C674}" destId="{6288BC24-F4DB-4646-A24E-02B6390D2CC7}" srcOrd="0" destOrd="0" presId="urn:microsoft.com/office/officeart/2005/8/layout/radial6"/>
    <dgm:cxn modelId="{3CA55097-D84F-4092-B716-B2A496298F3A}" srcId="{99ACE50B-88B4-4C07-964F-756704AB5716}" destId="{03C8A884-5130-4209-B41B-D01DF959F186}" srcOrd="0" destOrd="0" parTransId="{43D578BC-5C07-4DD8-9B9B-BA1F77866105}" sibTransId="{CDC1306E-8165-4A47-B100-46F72CB74EE4}"/>
    <dgm:cxn modelId="{B1E973CA-A760-49F1-B5D8-CE52B9EF59F4}" type="presParOf" srcId="{435B2DF1-ABCF-40BF-90DE-3651FC1495A4}" destId="{DE5C5458-CDAA-413B-870D-A3C059165EB9}" srcOrd="0" destOrd="0" presId="urn:microsoft.com/office/officeart/2005/8/layout/radial6"/>
    <dgm:cxn modelId="{77778EA7-B5F9-4F2F-92A5-A1C5733B022F}" type="presParOf" srcId="{435B2DF1-ABCF-40BF-90DE-3651FC1495A4}" destId="{1952B6A2-336D-4CC6-B5B5-A9C1EAC5BD51}" srcOrd="1" destOrd="0" presId="urn:microsoft.com/office/officeart/2005/8/layout/radial6"/>
    <dgm:cxn modelId="{9FB57910-B3DE-4D7B-A273-54693EB6A2A1}" type="presParOf" srcId="{435B2DF1-ABCF-40BF-90DE-3651FC1495A4}" destId="{167AD15A-3C34-4A8D-8158-09AC651247C9}" srcOrd="2" destOrd="0" presId="urn:microsoft.com/office/officeart/2005/8/layout/radial6"/>
    <dgm:cxn modelId="{0EA040BA-83D7-46EF-A4C5-1C0C201BDDCA}" type="presParOf" srcId="{435B2DF1-ABCF-40BF-90DE-3651FC1495A4}" destId="{B3D3AF37-7FCE-4913-A8A8-1FD345DB50BE}" srcOrd="3" destOrd="0" presId="urn:microsoft.com/office/officeart/2005/8/layout/radial6"/>
    <dgm:cxn modelId="{C01EAF65-A4AD-4724-817F-6A92F929DA0C}" type="presParOf" srcId="{435B2DF1-ABCF-40BF-90DE-3651FC1495A4}" destId="{9225F60B-8745-4D2F-99CE-4064CB51EDE9}" srcOrd="4" destOrd="0" presId="urn:microsoft.com/office/officeart/2005/8/layout/radial6"/>
    <dgm:cxn modelId="{6E6096D4-E5AF-40A9-AA8F-99AD45FA01A7}" type="presParOf" srcId="{435B2DF1-ABCF-40BF-90DE-3651FC1495A4}" destId="{DF863E4E-9002-485A-B6E5-7E3A0756029D}" srcOrd="5" destOrd="0" presId="urn:microsoft.com/office/officeart/2005/8/layout/radial6"/>
    <dgm:cxn modelId="{F2B85355-5CB5-4A65-8688-EF5143418244}" type="presParOf" srcId="{435B2DF1-ABCF-40BF-90DE-3651FC1495A4}" destId="{6288BC24-F4DB-4646-A24E-02B6390D2CC7}" srcOrd="6" destOrd="0" presId="urn:microsoft.com/office/officeart/2005/8/layout/radial6"/>
    <dgm:cxn modelId="{423C18B9-6BC5-486F-AE2D-CAFA0B2B628C}" type="presParOf" srcId="{435B2DF1-ABCF-40BF-90DE-3651FC1495A4}" destId="{9EA03910-A50E-483D-A80C-9F4088D70A7E}" srcOrd="7" destOrd="0" presId="urn:microsoft.com/office/officeart/2005/8/layout/radial6"/>
    <dgm:cxn modelId="{CDB4E672-C577-4092-8832-614BCF9CF173}" type="presParOf" srcId="{435B2DF1-ABCF-40BF-90DE-3651FC1495A4}" destId="{A1D3254B-F914-459F-A132-3B176C34513A}" srcOrd="8" destOrd="0" presId="urn:microsoft.com/office/officeart/2005/8/layout/radial6"/>
    <dgm:cxn modelId="{E8697380-8870-46D5-978C-1F62FD07734C}" type="presParOf" srcId="{435B2DF1-ABCF-40BF-90DE-3651FC1495A4}" destId="{2CB3C281-D1FD-4EEE-8438-1DA96C9F5761}" srcOrd="9" destOrd="0" presId="urn:microsoft.com/office/officeart/2005/8/layout/radial6"/>
    <dgm:cxn modelId="{AEFEDB5C-6EB3-453B-9A36-56DB19A15E84}" type="presParOf" srcId="{435B2DF1-ABCF-40BF-90DE-3651FC1495A4}" destId="{9682BD03-5896-4AD2-BC22-1D28EEC9310C}" srcOrd="10" destOrd="0" presId="urn:microsoft.com/office/officeart/2005/8/layout/radial6"/>
    <dgm:cxn modelId="{CFBDED16-A8C4-463E-9C47-99CA9230361E}" type="presParOf" srcId="{435B2DF1-ABCF-40BF-90DE-3651FC1495A4}" destId="{A52B19A8-F759-47C3-9809-D24659DCA8E4}" srcOrd="11" destOrd="0" presId="urn:microsoft.com/office/officeart/2005/8/layout/radial6"/>
    <dgm:cxn modelId="{20369945-3E0A-465C-A5CB-4182695DED3D}" type="presParOf" srcId="{435B2DF1-ABCF-40BF-90DE-3651FC1495A4}" destId="{2A53E59A-5558-419A-8F52-2B6EB72DC3C6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53E59A-5558-419A-8F52-2B6EB72DC3C6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3C281-D1FD-4EEE-8438-1DA96C9F5761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8BC24-F4DB-4646-A24E-02B6390D2CC7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3AF37-7FCE-4913-A8A8-1FD345DB50BE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C5458-CDAA-413B-870D-A3C059165EB9}">
      <dsp:nvSpPr>
        <dsp:cNvPr id="0" name=""/>
        <dsp:cNvSpPr/>
      </dsp:nvSpPr>
      <dsp:spPr>
        <a:xfrm>
          <a:off x="3104554" y="1749888"/>
          <a:ext cx="1918890" cy="1918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500" kern="1200"/>
        </a:p>
      </dsp:txBody>
      <dsp:txXfrm>
        <a:off x="3385569" y="2030903"/>
        <a:ext cx="1356860" cy="1356860"/>
      </dsp:txXfrm>
    </dsp:sp>
    <dsp:sp modelId="{1952B6A2-336D-4CC6-B5B5-A9C1EAC5BD51}">
      <dsp:nvSpPr>
        <dsp:cNvPr id="0" name=""/>
        <dsp:cNvSpPr/>
      </dsp:nvSpPr>
      <dsp:spPr>
        <a:xfrm>
          <a:off x="3392388" y="2458"/>
          <a:ext cx="1343223" cy="13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500" kern="1200"/>
        </a:p>
      </dsp:txBody>
      <dsp:txXfrm>
        <a:off x="3589098" y="199168"/>
        <a:ext cx="949803" cy="949803"/>
      </dsp:txXfrm>
    </dsp:sp>
    <dsp:sp modelId="{9225F60B-8745-4D2F-99CE-4064CB51EDE9}">
      <dsp:nvSpPr>
        <dsp:cNvPr id="0" name=""/>
        <dsp:cNvSpPr/>
      </dsp:nvSpPr>
      <dsp:spPr>
        <a:xfrm>
          <a:off x="5427651" y="2037721"/>
          <a:ext cx="1343223" cy="13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500" kern="1200"/>
        </a:p>
      </dsp:txBody>
      <dsp:txXfrm>
        <a:off x="5624361" y="2234431"/>
        <a:ext cx="949803" cy="949803"/>
      </dsp:txXfrm>
    </dsp:sp>
    <dsp:sp modelId="{9EA03910-A50E-483D-A80C-9F4088D70A7E}">
      <dsp:nvSpPr>
        <dsp:cNvPr id="0" name=""/>
        <dsp:cNvSpPr/>
      </dsp:nvSpPr>
      <dsp:spPr>
        <a:xfrm>
          <a:off x="3392388" y="4072985"/>
          <a:ext cx="1343223" cy="13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500" kern="1200"/>
        </a:p>
      </dsp:txBody>
      <dsp:txXfrm>
        <a:off x="3589098" y="4269695"/>
        <a:ext cx="949803" cy="949803"/>
      </dsp:txXfrm>
    </dsp:sp>
    <dsp:sp modelId="{9682BD03-5896-4AD2-BC22-1D28EEC9310C}">
      <dsp:nvSpPr>
        <dsp:cNvPr id="0" name=""/>
        <dsp:cNvSpPr/>
      </dsp:nvSpPr>
      <dsp:spPr>
        <a:xfrm>
          <a:off x="1357124" y="2037721"/>
          <a:ext cx="1343223" cy="13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500" kern="1200"/>
        </a:p>
      </dsp:txBody>
      <dsp:txXfrm>
        <a:off x="1553834" y="2234431"/>
        <a:ext cx="949803" cy="949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7DDC9-0FE2-4675-812C-8319F62831C0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93CE8-1DDD-426C-9A74-E12F6EF5A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704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4 предложения.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93CE8-1DDD-426C-9A74-E12F6EF5A0A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43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FBED-0FBC-4169-A0F1-9AD3469DC12E}" type="datetime1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B66-2072-4809-B247-0A0DB781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21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B54B-913E-493E-BDB4-8CB6364E3B2C}" type="datetime1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B66-2072-4809-B247-0A0DB781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83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1496-62F9-4DE3-BD78-95E53E177BA7}" type="datetime1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B66-2072-4809-B247-0A0DB781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73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58F3-4810-4F1E-B933-A13AC9C3B1D6}" type="datetime1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B66-2072-4809-B247-0A0DB781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77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D0EF-E304-419B-BC0E-07209A47EB30}" type="datetime1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B66-2072-4809-B247-0A0DB781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33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B0D6-B9E2-45D6-A1EA-4D184ECE0F47}" type="datetime1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B66-2072-4809-B247-0A0DB781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32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1FB6-F4BD-41AC-80D7-D8C9130E4F0D}" type="datetime1">
              <a:rPr lang="ru-RU" smtClean="0"/>
              <a:t>15.01.2020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B66-2072-4809-B247-0A0DB781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92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FBCA-41DD-4080-886A-7C5CE45A3AD2}" type="datetime1">
              <a:rPr lang="ru-RU" smtClean="0"/>
              <a:t>15.01.2020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B66-2072-4809-B247-0A0DB781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02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1FED-5AFA-4BE7-813B-1B38FF80B53B}" type="datetime1">
              <a:rPr lang="ru-RU" smtClean="0"/>
              <a:t>15.01.2020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B66-2072-4809-B247-0A0DB781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71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E6FB-2A83-4ACB-8E41-2218BC891507}" type="datetime1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B66-2072-4809-B247-0A0DB781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34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2671-FE5D-413F-B49D-F46DCA4B320D}" type="datetime1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B66-2072-4809-B247-0A0DB781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17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E408F-243A-4958-B882-839E6322D880}" type="datetime1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3FB66-2072-4809-B247-0A0DB781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29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376" y="3376154"/>
            <a:ext cx="2658800" cy="2355285"/>
          </a:xfrm>
          <a:prstGeom prst="rect">
            <a:avLst/>
          </a:prstGeom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912891" y="3502965"/>
            <a:ext cx="10674035" cy="2101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cs typeface="Times New Roman" panose="02020603050405020304" pitchFamily="18" charset="0"/>
              </a:rPr>
              <a:t>Выполнил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cs typeface="Times New Roman" panose="02020603050405020304" pitchFamily="18" charset="0"/>
              </a:rPr>
              <a:t>студент группы </a:t>
            </a:r>
            <a:r>
              <a:rPr lang="ru-RU" dirty="0">
                <a:cs typeface="Times New Roman" panose="02020603050405020304" pitchFamily="18" charset="0"/>
              </a:rPr>
              <a:t>3651001/40201</a:t>
            </a:r>
            <a:r>
              <a:rPr lang="ru-RU" dirty="0" smtClean="0">
                <a:cs typeface="Times New Roman" panose="02020603050405020304" pitchFamily="18" charset="0"/>
              </a:rPr>
              <a:t>				Е.М. Орел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</a:pPr>
            <a:endParaRPr lang="ru-RU" dirty="0">
              <a:cs typeface="Times New Roman" panose="02020603050405020304" pitchFamily="18" charset="0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cs typeface="Times New Roman" panose="02020603050405020304" pitchFamily="18" charset="0"/>
              </a:rPr>
              <a:t>Научный руководитель</a:t>
            </a:r>
            <a:endParaRPr lang="en-US" dirty="0" smtClean="0">
              <a:cs typeface="Times New Roman" panose="02020603050405020304" pitchFamily="18" charset="0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cs typeface="Times New Roman" panose="02020603050405020304" pitchFamily="18" charset="0"/>
              </a:rPr>
              <a:t>доцент, к.т.н.					</a:t>
            </a:r>
            <a:r>
              <a:rPr lang="en-US" dirty="0" smtClean="0">
                <a:cs typeface="Times New Roman" panose="02020603050405020304" pitchFamily="18" charset="0"/>
              </a:rPr>
              <a:t>		</a:t>
            </a:r>
            <a:r>
              <a:rPr lang="ru-RU" dirty="0" smtClean="0">
                <a:cs typeface="Times New Roman" panose="02020603050405020304" pitchFamily="18" charset="0"/>
              </a:rPr>
              <a:t>Д.В. Иванов</a:t>
            </a:r>
            <a:endParaRPr lang="ru-RU" dirty="0"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12376" y="6010446"/>
            <a:ext cx="251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Санкт-Петербург</a:t>
            </a:r>
          </a:p>
          <a:p>
            <a:pPr algn="ctr"/>
            <a:r>
              <a:rPr lang="ru-RU" sz="2000" dirty="0" smtClean="0"/>
              <a:t>2020</a:t>
            </a:r>
            <a:endParaRPr lang="ru-RU" sz="2000" dirty="0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1710056" y="316870"/>
            <a:ext cx="8771885" cy="760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Министерство науки и высшего образования Российской Федерации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Санкт-Петербургский политехнический университет Петра Великого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Институт прикладной математики и механики</a:t>
            </a:r>
            <a:endParaRPr lang="ru-RU" sz="1800" dirty="0">
              <a:cs typeface="Times New Roman" panose="02020603050405020304" pitchFamily="18" charset="0"/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77125" y="1938830"/>
            <a:ext cx="12037749" cy="9492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4000" b="1" dirty="0">
                <a:cs typeface="Times New Roman" panose="02020603050405020304" pitchFamily="18" charset="0"/>
              </a:rPr>
              <a:t>Оценка защищенности сетевой инфраструктуры на основе графа потенциальных атак</a:t>
            </a:r>
            <a:endParaRPr lang="ru-RU" sz="4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55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Скругленный прямоугольник 48"/>
          <p:cNvSpPr/>
          <p:nvPr/>
        </p:nvSpPr>
        <p:spPr>
          <a:xfrm>
            <a:off x="365760" y="1330960"/>
            <a:ext cx="8280400" cy="25853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499" y="228600"/>
            <a:ext cx="11801476" cy="709612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/>
              <a:t>Структура используемого графа атак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90300" y="6223762"/>
            <a:ext cx="377825" cy="365125"/>
          </a:xfrm>
        </p:spPr>
        <p:txBody>
          <a:bodyPr/>
          <a:lstStyle/>
          <a:p>
            <a:fld id="{FC43FB66-2072-4809-B247-0A0DB7812144}" type="slidenum">
              <a:rPr lang="ru-RU" smtClean="0"/>
              <a:t>10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36880" y="1330960"/>
                <a:ext cx="1129792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𝑣𝑢𝑙𝑛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ru-RU" dirty="0" smtClean="0"/>
                  <a:t> - ориентированный граф с собственной идентификацией дуг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V - </a:t>
                </a:r>
                <a:r>
                  <a:rPr lang="ru-RU" dirty="0"/>
                  <a:t>непустое множество вершин </a:t>
                </a:r>
                <a:r>
                  <a:rPr lang="ru-RU" dirty="0" smtClean="0"/>
                  <a:t>графа</a:t>
                </a:r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A - </a:t>
                </a:r>
                <a:r>
                  <a:rPr lang="ru-RU" dirty="0" smtClean="0"/>
                  <a:t>множество </a:t>
                </a:r>
                <a:r>
                  <a:rPr lang="ru-RU" dirty="0"/>
                  <a:t>дуг </a:t>
                </a:r>
                <a:r>
                  <a:rPr lang="ru-RU" dirty="0" smtClean="0"/>
                  <a:t>графа</a:t>
                </a:r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 -</a:t>
                </a:r>
                <a:r>
                  <a:rPr lang="ru-RU" dirty="0" smtClean="0"/>
                  <a:t> </a:t>
                </a:r>
                <a:r>
                  <a:rPr lang="ru-RU" dirty="0"/>
                  <a:t>множество успешно </a:t>
                </a:r>
                <a:r>
                  <a:rPr lang="ru-RU" dirty="0" err="1"/>
                  <a:t>проэксплуатированных</a:t>
                </a:r>
                <a:r>
                  <a:rPr lang="ru-RU" dirty="0"/>
                  <a:t> </a:t>
                </a:r>
                <a:r>
                  <a:rPr lang="ru-RU" dirty="0" smtClean="0"/>
                  <a:t>уязвимостей</a:t>
                </a:r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𝑣𝑢𝑙𝑛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err="1" smtClean="0"/>
                  <a:t>сюръективное</a:t>
                </a:r>
                <a:r>
                  <a:rPr lang="ru-RU" dirty="0" smtClean="0"/>
                  <a:t> отображение </a:t>
                </a:r>
                <a:r>
                  <a:rPr lang="ru-RU" dirty="0"/>
                  <a:t>вида</a:t>
                </a:r>
                <a:r>
                  <a:rPr lang="ru-RU" dirty="0" smtClean="0"/>
                  <a:t>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𝑣𝑢𝑙𝑛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i="1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𝑣𝑢𝑙𝑛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𝑣𝑢𝑙𝑛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80" y="1330960"/>
                <a:ext cx="11297920" cy="2585323"/>
              </a:xfrm>
              <a:prstGeom prst="rect">
                <a:avLst/>
              </a:prstGeom>
              <a:blipFill>
                <a:blip r:embed="rId2"/>
                <a:stretch>
                  <a:fillRect l="-4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/>
          <p:cNvSpPr/>
          <p:nvPr/>
        </p:nvSpPr>
        <p:spPr>
          <a:xfrm>
            <a:off x="6431280" y="4744720"/>
            <a:ext cx="386080" cy="386080"/>
          </a:xfrm>
          <a:prstGeom prst="ellipse">
            <a:avLst/>
          </a:prstGeom>
          <a:solidFill>
            <a:srgbClr val="318F8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8808720" y="3958149"/>
            <a:ext cx="386080" cy="386080"/>
          </a:xfrm>
          <a:prstGeom prst="ellipse">
            <a:avLst/>
          </a:prstGeom>
          <a:solidFill>
            <a:srgbClr val="318F8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829040" y="5445760"/>
            <a:ext cx="386080" cy="386080"/>
          </a:xfrm>
          <a:prstGeom prst="ellipse">
            <a:avLst/>
          </a:prstGeom>
          <a:solidFill>
            <a:srgbClr val="318F8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0962640" y="2834110"/>
            <a:ext cx="386080" cy="386080"/>
          </a:xfrm>
          <a:prstGeom prst="ellipse">
            <a:avLst/>
          </a:prstGeom>
          <a:solidFill>
            <a:srgbClr val="318F8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0962640" y="4470975"/>
            <a:ext cx="386080" cy="386080"/>
          </a:xfrm>
          <a:prstGeom prst="ellipse">
            <a:avLst/>
          </a:prstGeom>
          <a:solidFill>
            <a:srgbClr val="318F8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>
            <a:stCxn id="6" idx="6"/>
            <a:endCxn id="8" idx="2"/>
          </p:cNvCxnSpPr>
          <p:nvPr/>
        </p:nvCxnSpPr>
        <p:spPr>
          <a:xfrm>
            <a:off x="6817360" y="4937760"/>
            <a:ext cx="2011680" cy="701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6"/>
            <a:endCxn id="7" idx="2"/>
          </p:cNvCxnSpPr>
          <p:nvPr/>
        </p:nvCxnSpPr>
        <p:spPr>
          <a:xfrm flipV="1">
            <a:off x="6817360" y="4151189"/>
            <a:ext cx="1991360" cy="7865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6"/>
            <a:endCxn id="10" idx="2"/>
          </p:cNvCxnSpPr>
          <p:nvPr/>
        </p:nvCxnSpPr>
        <p:spPr>
          <a:xfrm>
            <a:off x="9194800" y="4151189"/>
            <a:ext cx="1767840" cy="5128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7" idx="7"/>
            <a:endCxn id="9" idx="3"/>
          </p:cNvCxnSpPr>
          <p:nvPr/>
        </p:nvCxnSpPr>
        <p:spPr>
          <a:xfrm flipV="1">
            <a:off x="9138260" y="3163650"/>
            <a:ext cx="1880920" cy="8510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28125" y="5101594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192</a:t>
            </a:r>
            <a:r>
              <a:rPr lang="en-US" sz="1400" dirty="0" smtClean="0"/>
              <a:t>.168.0.100</a:t>
            </a:r>
            <a:endParaRPr lang="ru-RU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8408810" y="4326840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192</a:t>
            </a:r>
            <a:r>
              <a:rPr lang="en-US" sz="1400" dirty="0" smtClean="0"/>
              <a:t>.168.0.102</a:t>
            </a:r>
            <a:endParaRPr lang="ru-RU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0586243" y="3278086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192</a:t>
            </a:r>
            <a:r>
              <a:rPr lang="en-US" sz="1400" dirty="0" smtClean="0"/>
              <a:t>.168.0.103</a:t>
            </a:r>
            <a:endParaRPr lang="ru-RU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8408810" y="5788054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192</a:t>
            </a:r>
            <a:r>
              <a:rPr lang="en-US" sz="1400" dirty="0" smtClean="0"/>
              <a:t>.168.0.101</a:t>
            </a:r>
            <a:endParaRPr lang="ru-RU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0567435" y="4857055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192</a:t>
            </a:r>
            <a:r>
              <a:rPr lang="en-US" sz="1400" dirty="0" smtClean="0"/>
              <a:t>.168.0.104</a:t>
            </a:r>
            <a:endParaRPr lang="ru-RU" sz="1400" dirty="0"/>
          </a:p>
        </p:txBody>
      </p:sp>
      <p:sp>
        <p:nvSpPr>
          <p:cNvPr id="39" name="TextBox 38"/>
          <p:cNvSpPr txBox="1"/>
          <p:nvPr/>
        </p:nvSpPr>
        <p:spPr>
          <a:xfrm rot="20204905">
            <a:off x="7021713" y="4034533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/>
              <a:t>Эксплуатация</a:t>
            </a:r>
            <a:endParaRPr lang="en-US" sz="1200" dirty="0" smtClean="0"/>
          </a:p>
          <a:p>
            <a:pPr algn="ctr"/>
            <a:r>
              <a:rPr lang="en-US" sz="1200" dirty="0" smtClean="0"/>
              <a:t>{CVE-2009-2341}</a:t>
            </a:r>
            <a:endParaRPr lang="ru-RU" sz="1200" dirty="0"/>
          </a:p>
        </p:txBody>
      </p:sp>
      <p:sp>
        <p:nvSpPr>
          <p:cNvPr id="41" name="TextBox 40"/>
          <p:cNvSpPr txBox="1"/>
          <p:nvPr/>
        </p:nvSpPr>
        <p:spPr>
          <a:xfrm rot="20204905">
            <a:off x="8719950" y="3042107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/>
              <a:t>Эксплуатация</a:t>
            </a:r>
            <a:endParaRPr lang="en-US" sz="1200" dirty="0" smtClean="0"/>
          </a:p>
          <a:p>
            <a:pPr algn="ctr"/>
            <a:r>
              <a:rPr lang="en-US" sz="1200" dirty="0" smtClean="0"/>
              <a:t>{CVE-2018-2003, CVE-2011-4952}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 rot="1221464">
            <a:off x="7455806" y="4829175"/>
            <a:ext cx="1245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/>
              <a:t>Эксплуатация</a:t>
            </a:r>
            <a:endParaRPr lang="en-US" sz="1200" dirty="0" smtClean="0"/>
          </a:p>
          <a:p>
            <a:pPr algn="ctr"/>
            <a:r>
              <a:rPr lang="en-US" sz="1200" dirty="0" smtClean="0"/>
              <a:t>{CVE-2011-9733}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 rot="972697">
            <a:off x="9649095" y="3920357"/>
            <a:ext cx="1245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/>
              <a:t>Эксплуатация</a:t>
            </a:r>
            <a:endParaRPr lang="en-US" sz="1200" dirty="0" smtClean="0"/>
          </a:p>
          <a:p>
            <a:pPr algn="ctr"/>
            <a:r>
              <a:rPr lang="en-US" sz="1200" dirty="0" smtClean="0"/>
              <a:t>{CVE-2017-0144}</a:t>
            </a:r>
            <a:endParaRPr lang="ru-RU" sz="1200" dirty="0"/>
          </a:p>
        </p:txBody>
      </p:sp>
      <p:cxnSp>
        <p:nvCxnSpPr>
          <p:cNvPr id="45" name="Прямая со стрелкой 44"/>
          <p:cNvCxnSpPr>
            <a:stCxn id="8" idx="6"/>
            <a:endCxn id="10" idx="3"/>
          </p:cNvCxnSpPr>
          <p:nvPr/>
        </p:nvCxnSpPr>
        <p:spPr>
          <a:xfrm flipV="1">
            <a:off x="9215120" y="4800515"/>
            <a:ext cx="1804060" cy="8382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0086927">
            <a:off x="9276569" y="4738454"/>
            <a:ext cx="1245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/>
              <a:t>Эксплуатация</a:t>
            </a:r>
            <a:endParaRPr lang="en-US" sz="1200" dirty="0" smtClean="0"/>
          </a:p>
          <a:p>
            <a:pPr algn="ctr"/>
            <a:r>
              <a:rPr lang="en-US" sz="1200" dirty="0" smtClean="0"/>
              <a:t>{CVE-2017-0144}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0246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499" y="228600"/>
            <a:ext cx="11801476" cy="709612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/>
              <a:t>Разработанная методика </a:t>
            </a:r>
            <a:r>
              <a:rPr lang="ru-RU" sz="3600" dirty="0" smtClean="0"/>
              <a:t>оценки </a:t>
            </a:r>
            <a:r>
              <a:rPr lang="ru-RU" sz="3600" dirty="0" smtClean="0"/>
              <a:t>защищенности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90300" y="6223762"/>
            <a:ext cx="377825" cy="365125"/>
          </a:xfrm>
        </p:spPr>
        <p:txBody>
          <a:bodyPr/>
          <a:lstStyle/>
          <a:p>
            <a:fld id="{FC43FB66-2072-4809-B247-0A0DB7812144}" type="slidenum">
              <a:rPr lang="ru-RU" smtClean="0"/>
              <a:t>11</a:t>
            </a:fld>
            <a:endParaRPr lang="ru-RU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365759" y="1254181"/>
            <a:ext cx="11302365" cy="22456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78733" y="1427930"/>
                <a:ext cx="10806455" cy="190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Риск компрометации узла: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𝐶𝑟𝑖𝑡𝑖𝑐𝑎𝑙𝑖𝑡𝑦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𝑑𝑒𝑣𝑖𝑐𝑒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𝑡𝑦𝑝𝑒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𝑐𝑜𝑒𝑓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𝑠𝑒𝑟𝑣𝑖𝑐𝑒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r>
                  <a:rPr lang="ru-RU" dirty="0" err="1"/>
                  <a:t>device_type_coef</a:t>
                </a:r>
                <a:r>
                  <a:rPr lang="ru-RU" dirty="0"/>
                  <a:t>(x) – коэффициент критичности </a:t>
                </a:r>
                <a:r>
                  <a:rPr lang="ru-RU" dirty="0" smtClean="0"/>
                  <a:t>узла, зависит от типа узла.</a:t>
                </a:r>
              </a:p>
              <a:p>
                <a:r>
                  <a:rPr lang="en-US" dirty="0" err="1" smtClean="0"/>
                  <a:t>service_cost</a:t>
                </a:r>
                <a:r>
                  <a:rPr lang="en-US" dirty="0" smtClean="0"/>
                  <a:t>(x) – </a:t>
                </a:r>
                <a:r>
                  <a:rPr lang="ru-RU" dirty="0" smtClean="0"/>
                  <a:t>риск компрометации сервиса, зависит от типа сервиса.</a:t>
                </a:r>
              </a:p>
              <a:p>
                <a:r>
                  <a:rPr lang="en-US" dirty="0" smtClean="0"/>
                  <a:t>S(x) – </a:t>
                </a:r>
                <a:r>
                  <a:rPr lang="ru-RU" dirty="0" smtClean="0"/>
                  <a:t>множество сервисов узла.</a:t>
                </a:r>
                <a:endParaRPr lang="ru-RU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33" y="1427930"/>
                <a:ext cx="10806455" cy="1908215"/>
              </a:xfrm>
              <a:prstGeom prst="rect">
                <a:avLst/>
              </a:prstGeom>
              <a:blipFill>
                <a:blip r:embed="rId2"/>
                <a:stretch>
                  <a:fillRect l="-508" t="-1597" b="-41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Скругленный прямоугольник 29"/>
          <p:cNvSpPr/>
          <p:nvPr/>
        </p:nvSpPr>
        <p:spPr>
          <a:xfrm>
            <a:off x="365759" y="3835038"/>
            <a:ext cx="5362865" cy="18916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68346" y="4053201"/>
                <a:ext cx="5348337" cy="163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Уровень нисходящего риска: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 ⊆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𝐶𝑟𝑖𝑡𝑖𝑐𝑎𝑙𝑖𝑡𝑦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</m:oMath>
                  </m:oMathPara>
                </a14:m>
                <a:endParaRPr lang="ru-RU" dirty="0" smtClean="0"/>
              </a:p>
              <a:p>
                <a:r>
                  <a:rPr lang="en-US" dirty="0" smtClean="0"/>
                  <a:t>W(x) – </a:t>
                </a:r>
                <a:r>
                  <a:rPr lang="ru-RU" dirty="0" smtClean="0"/>
                  <a:t>множество узлов, достижимых из </a:t>
                </a:r>
                <a:r>
                  <a:rPr lang="en-US" dirty="0" smtClean="0"/>
                  <a:t>x.</a:t>
                </a:r>
                <a:endParaRPr lang="ru-RU" dirty="0"/>
              </a:p>
              <a:p>
                <a:r>
                  <a:rPr lang="ru-RU" dirty="0" smtClean="0"/>
                  <a:t>Достижимость узлов определяются с помощью </a:t>
                </a:r>
                <a:r>
                  <a:rPr lang="en-US" dirty="0" smtClean="0"/>
                  <a:t>DFS</a:t>
                </a:r>
                <a:endParaRPr lang="ru-RU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46" y="4053201"/>
                <a:ext cx="5348337" cy="1631152"/>
              </a:xfrm>
              <a:prstGeom prst="rect">
                <a:avLst/>
              </a:prstGeom>
              <a:blipFill>
                <a:blip r:embed="rId3"/>
                <a:stretch>
                  <a:fillRect l="-1026" t="-2247" b="-52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Скругленный прямоугольник 31"/>
          <p:cNvSpPr/>
          <p:nvPr/>
        </p:nvSpPr>
        <p:spPr>
          <a:xfrm>
            <a:off x="6305259" y="3835038"/>
            <a:ext cx="5362865" cy="18916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518234" y="4053201"/>
                <a:ext cx="5127562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Уровень риска системы: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r>
                  <a:rPr lang="en-US" dirty="0" smtClean="0"/>
                  <a:t>G(V) – </a:t>
                </a:r>
                <a:r>
                  <a:rPr lang="ru-RU" dirty="0" smtClean="0"/>
                  <a:t>множество всех узлов графа</a:t>
                </a:r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234" y="4053201"/>
                <a:ext cx="5127562" cy="1354217"/>
              </a:xfrm>
              <a:prstGeom prst="rect">
                <a:avLst/>
              </a:prstGeom>
              <a:blipFill>
                <a:blip r:embed="rId4"/>
                <a:stretch>
                  <a:fillRect l="-951" t="-2703" b="-63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Стрелка вниз 12"/>
          <p:cNvSpPr/>
          <p:nvPr/>
        </p:nvSpPr>
        <p:spPr>
          <a:xfrm>
            <a:off x="2775175" y="3509894"/>
            <a:ext cx="367340" cy="286348"/>
          </a:xfrm>
          <a:prstGeom prst="downArrow">
            <a:avLst/>
          </a:prstGeom>
          <a:solidFill>
            <a:srgbClr val="00A7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>
            <a:off x="5743152" y="4550869"/>
            <a:ext cx="576635" cy="358815"/>
          </a:xfrm>
          <a:prstGeom prst="rightArrow">
            <a:avLst/>
          </a:prstGeom>
          <a:solidFill>
            <a:srgbClr val="00A7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42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499" y="228600"/>
            <a:ext cx="11801476" cy="709612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/>
              <a:t>Методика </a:t>
            </a:r>
            <a:r>
              <a:rPr lang="ru-RU" sz="3600" dirty="0" smtClean="0"/>
              <a:t>выбора защитных </a:t>
            </a:r>
            <a:r>
              <a:rPr lang="ru-RU" sz="3600" dirty="0" smtClean="0"/>
              <a:t>мер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90300" y="6223762"/>
            <a:ext cx="377825" cy="365125"/>
          </a:xfrm>
        </p:spPr>
        <p:txBody>
          <a:bodyPr/>
          <a:lstStyle/>
          <a:p>
            <a:fld id="{FC43FB66-2072-4809-B247-0A0DB7812144}" type="slidenum">
              <a:rPr lang="ru-RU" smtClean="0"/>
              <a:t>12</a:t>
            </a:fld>
            <a:endParaRPr lang="ru-RU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365759" y="1254181"/>
            <a:ext cx="11302365" cy="22456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8733" y="1427930"/>
                <a:ext cx="10806455" cy="2162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47675"/>
                <a:r>
                  <a:rPr lang="ru-RU" dirty="0" smtClean="0"/>
                  <a:t>Методика выбора защитных мер заключается в поиске уязвимости, устранение которой приводит к максимальному уменьшению уровня риска системы, </a:t>
                </a:r>
                <a:r>
                  <a:rPr lang="ru-RU" dirty="0" err="1" smtClean="0"/>
                  <a:t>т.е</a:t>
                </a:r>
                <a:r>
                  <a:rPr lang="ru-RU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∃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: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|"/>
                          <m:endChr m:val="}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𝑣𝑢𝑙𝑛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𝑣𝑢𝑙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 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′,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𝑣𝑢𝑙𝑛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′&gt;</m:t>
                      </m:r>
                    </m:oMath>
                  </m:oMathPara>
                </a14:m>
                <a:endParaRPr lang="ru-RU" dirty="0"/>
              </a:p>
              <a:p>
                <a:pPr algn="ctr"/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|→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r>
                  <a:rPr lang="ru-RU" dirty="0">
                    <a:effectLst/>
                  </a:rPr>
                  <a:t> </a:t>
                </a:r>
                <a:r>
                  <a:rPr lang="ru-RU" dirty="0"/>
                  <a:t> 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33" y="1427930"/>
                <a:ext cx="10806455" cy="2162259"/>
              </a:xfrm>
              <a:prstGeom prst="rect">
                <a:avLst/>
              </a:prstGeom>
              <a:blipFill>
                <a:blip r:embed="rId2"/>
                <a:stretch>
                  <a:fillRect l="-508" t="-1408" b="-8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65759" y="3820160"/>
                <a:ext cx="1130236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47675"/>
                <a:r>
                  <a:rPr lang="ru-RU" dirty="0" smtClean="0"/>
                  <a:t>В результате устранения уязвимости происходит: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Удаление дуги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:∃!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𝑣𝑢𝑙𝑛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Перерасчет уровня нисходящего риска всех узлов, для которых являются достижимыми узлы, использующие уязвимость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компрометации других узлов</a:t>
                </a:r>
                <a:r>
                  <a:rPr lang="en-US" dirty="0" smtClean="0"/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Сравнение текущего уровня риска системы с предыдущим</a:t>
                </a:r>
                <a:r>
                  <a:rPr lang="en-US" dirty="0" smtClean="0"/>
                  <a:t>;</a:t>
                </a:r>
                <a:endParaRPr lang="ru-RU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9" y="3820160"/>
                <a:ext cx="11302365" cy="1477328"/>
              </a:xfrm>
              <a:prstGeom prst="rect">
                <a:avLst/>
              </a:prstGeom>
              <a:blipFill>
                <a:blip r:embed="rId3"/>
                <a:stretch>
                  <a:fillRect l="-324" t="-2479" b="-57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Прямоугольник 214"/>
          <p:cNvSpPr/>
          <p:nvPr/>
        </p:nvSpPr>
        <p:spPr>
          <a:xfrm>
            <a:off x="101600" y="1916412"/>
            <a:ext cx="11970426" cy="4173102"/>
          </a:xfrm>
          <a:prstGeom prst="rect">
            <a:avLst/>
          </a:prstGeom>
          <a:solidFill>
            <a:srgbClr val="00A793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62" name="Прямая со стрелкой 161"/>
          <p:cNvCxnSpPr>
            <a:stCxn id="146" idx="4"/>
          </p:cNvCxnSpPr>
          <p:nvPr/>
        </p:nvCxnSpPr>
        <p:spPr>
          <a:xfrm>
            <a:off x="6080976" y="1223123"/>
            <a:ext cx="104" cy="5180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/>
          <p:cNvCxnSpPr>
            <a:stCxn id="146" idx="5"/>
          </p:cNvCxnSpPr>
          <p:nvPr/>
        </p:nvCxnSpPr>
        <p:spPr>
          <a:xfrm>
            <a:off x="6184613" y="1188696"/>
            <a:ext cx="1101404" cy="5524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 стрелкой 155"/>
          <p:cNvCxnSpPr>
            <a:stCxn id="146" idx="3"/>
          </p:cNvCxnSpPr>
          <p:nvPr/>
        </p:nvCxnSpPr>
        <p:spPr>
          <a:xfrm flipH="1">
            <a:off x="4804940" y="1174184"/>
            <a:ext cx="1178408" cy="5338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499" y="228600"/>
            <a:ext cx="11801476" cy="709612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/>
              <a:t>Оптимизация вычислений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90300" y="6223762"/>
            <a:ext cx="377825" cy="365125"/>
          </a:xfrm>
        </p:spPr>
        <p:txBody>
          <a:bodyPr/>
          <a:lstStyle/>
          <a:p>
            <a:fld id="{FC43FB66-2072-4809-B247-0A0DB7812144}" type="slidenum">
              <a:rPr lang="ru-RU" smtClean="0"/>
              <a:t>13</a:t>
            </a:fld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6845603" y="3275493"/>
            <a:ext cx="237017" cy="237017"/>
          </a:xfrm>
          <a:prstGeom prst="ellipse">
            <a:avLst/>
          </a:prstGeom>
          <a:solidFill>
            <a:srgbClr val="318F8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 rot="247444">
            <a:off x="4077585" y="2203920"/>
            <a:ext cx="247093" cy="247093"/>
          </a:xfrm>
          <a:prstGeom prst="ellipse">
            <a:avLst/>
          </a:prstGeom>
          <a:solidFill>
            <a:srgbClr val="318F8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7844991" y="2260046"/>
            <a:ext cx="237017" cy="237017"/>
          </a:xfrm>
          <a:prstGeom prst="ellipse">
            <a:avLst/>
          </a:prstGeom>
          <a:solidFill>
            <a:srgbClr val="318F8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8482191" y="2683085"/>
            <a:ext cx="237017" cy="237017"/>
          </a:xfrm>
          <a:prstGeom prst="ellipse">
            <a:avLst/>
          </a:prstGeom>
          <a:solidFill>
            <a:srgbClr val="318F8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8363683" y="3529536"/>
            <a:ext cx="237017" cy="237017"/>
          </a:xfrm>
          <a:prstGeom prst="ellipse">
            <a:avLst/>
          </a:prstGeom>
          <a:solidFill>
            <a:srgbClr val="318F8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6933181" y="2564577"/>
            <a:ext cx="237017" cy="237017"/>
          </a:xfrm>
          <a:prstGeom prst="ellipse">
            <a:avLst/>
          </a:prstGeom>
          <a:solidFill>
            <a:srgbClr val="318F8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7505859" y="3727714"/>
            <a:ext cx="237017" cy="237017"/>
          </a:xfrm>
          <a:prstGeom prst="ellipse">
            <a:avLst/>
          </a:prstGeom>
          <a:solidFill>
            <a:srgbClr val="318F8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 стрелкой 48"/>
          <p:cNvCxnSpPr>
            <a:stCxn id="47" idx="4"/>
            <a:endCxn id="20" idx="0"/>
          </p:cNvCxnSpPr>
          <p:nvPr/>
        </p:nvCxnSpPr>
        <p:spPr>
          <a:xfrm flipH="1">
            <a:off x="6964112" y="2801594"/>
            <a:ext cx="87578" cy="4738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6" idx="2"/>
            <a:endCxn id="47" idx="6"/>
          </p:cNvCxnSpPr>
          <p:nvPr/>
        </p:nvCxnSpPr>
        <p:spPr>
          <a:xfrm flipH="1" flipV="1">
            <a:off x="7170198" y="2683086"/>
            <a:ext cx="1193485" cy="9649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48" idx="0"/>
            <a:endCxn id="23" idx="4"/>
          </p:cNvCxnSpPr>
          <p:nvPr/>
        </p:nvCxnSpPr>
        <p:spPr>
          <a:xfrm flipV="1">
            <a:off x="7624368" y="2497063"/>
            <a:ext cx="339132" cy="12306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45" idx="4"/>
            <a:endCxn id="46" idx="0"/>
          </p:cNvCxnSpPr>
          <p:nvPr/>
        </p:nvCxnSpPr>
        <p:spPr>
          <a:xfrm flipH="1">
            <a:off x="8482192" y="2920102"/>
            <a:ext cx="118508" cy="6094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23" idx="6"/>
            <a:endCxn id="45" idx="1"/>
          </p:cNvCxnSpPr>
          <p:nvPr/>
        </p:nvCxnSpPr>
        <p:spPr>
          <a:xfrm>
            <a:off x="8082008" y="2378555"/>
            <a:ext cx="434893" cy="339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20" idx="5"/>
            <a:endCxn id="48" idx="2"/>
          </p:cNvCxnSpPr>
          <p:nvPr/>
        </p:nvCxnSpPr>
        <p:spPr>
          <a:xfrm>
            <a:off x="7047910" y="3477800"/>
            <a:ext cx="457949" cy="368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endCxn id="23" idx="1"/>
          </p:cNvCxnSpPr>
          <p:nvPr/>
        </p:nvCxnSpPr>
        <p:spPr>
          <a:xfrm>
            <a:off x="7276884" y="1849568"/>
            <a:ext cx="602817" cy="4451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48" idx="4"/>
          </p:cNvCxnSpPr>
          <p:nvPr/>
        </p:nvCxnSpPr>
        <p:spPr>
          <a:xfrm flipH="1">
            <a:off x="7184955" y="3964731"/>
            <a:ext cx="439413" cy="5589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3121872" y="3111653"/>
            <a:ext cx="247093" cy="247093"/>
          </a:xfrm>
          <a:prstGeom prst="ellipse">
            <a:avLst/>
          </a:prstGeom>
          <a:solidFill>
            <a:srgbClr val="318F8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4557847" y="3118603"/>
            <a:ext cx="247093" cy="247093"/>
          </a:xfrm>
          <a:prstGeom prst="ellipse">
            <a:avLst/>
          </a:prstGeom>
          <a:solidFill>
            <a:srgbClr val="318F8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 rot="20161506">
            <a:off x="3817932" y="3129262"/>
            <a:ext cx="247093" cy="247093"/>
          </a:xfrm>
          <a:prstGeom prst="ellipse">
            <a:avLst/>
          </a:prstGeom>
          <a:solidFill>
            <a:srgbClr val="318F8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/>
          <p:cNvSpPr/>
          <p:nvPr/>
        </p:nvSpPr>
        <p:spPr>
          <a:xfrm>
            <a:off x="4403336" y="2580948"/>
            <a:ext cx="247093" cy="247093"/>
          </a:xfrm>
          <a:prstGeom prst="ellipse">
            <a:avLst/>
          </a:prstGeom>
          <a:solidFill>
            <a:srgbClr val="318F8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/>
          <p:cNvSpPr/>
          <p:nvPr/>
        </p:nvSpPr>
        <p:spPr>
          <a:xfrm>
            <a:off x="3593761" y="2580948"/>
            <a:ext cx="247093" cy="247093"/>
          </a:xfrm>
          <a:prstGeom prst="ellipse">
            <a:avLst/>
          </a:prstGeom>
          <a:solidFill>
            <a:srgbClr val="318F8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0" name="Прямая со стрелкой 89"/>
          <p:cNvCxnSpPr>
            <a:stCxn id="82" idx="2"/>
            <a:endCxn id="83" idx="6"/>
          </p:cNvCxnSpPr>
          <p:nvPr/>
        </p:nvCxnSpPr>
        <p:spPr>
          <a:xfrm flipH="1">
            <a:off x="3840854" y="2704495"/>
            <a:ext cx="5624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21" idx="5"/>
            <a:endCxn id="82" idx="0"/>
          </p:cNvCxnSpPr>
          <p:nvPr/>
        </p:nvCxnSpPr>
        <p:spPr>
          <a:xfrm>
            <a:off x="4281983" y="2420883"/>
            <a:ext cx="244900" cy="160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21" idx="3"/>
            <a:endCxn id="83" idx="7"/>
          </p:cNvCxnSpPr>
          <p:nvPr/>
        </p:nvCxnSpPr>
        <p:spPr>
          <a:xfrm flipH="1">
            <a:off x="3804668" y="2408318"/>
            <a:ext cx="303047" cy="2088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>
            <a:stCxn id="83" idx="4"/>
            <a:endCxn id="79" idx="7"/>
          </p:cNvCxnSpPr>
          <p:nvPr/>
        </p:nvCxnSpPr>
        <p:spPr>
          <a:xfrm flipH="1">
            <a:off x="3332779" y="2828041"/>
            <a:ext cx="384529" cy="319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83" idx="4"/>
            <a:endCxn id="81" idx="0"/>
          </p:cNvCxnSpPr>
          <p:nvPr/>
        </p:nvCxnSpPr>
        <p:spPr>
          <a:xfrm>
            <a:off x="3717308" y="2828041"/>
            <a:ext cx="173970" cy="3118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82" idx="4"/>
            <a:endCxn id="80" idx="0"/>
          </p:cNvCxnSpPr>
          <p:nvPr/>
        </p:nvCxnSpPr>
        <p:spPr>
          <a:xfrm>
            <a:off x="4526883" y="2828041"/>
            <a:ext cx="154511" cy="290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Овал 120"/>
          <p:cNvSpPr/>
          <p:nvPr/>
        </p:nvSpPr>
        <p:spPr>
          <a:xfrm>
            <a:off x="4209697" y="3682383"/>
            <a:ext cx="247093" cy="247093"/>
          </a:xfrm>
          <a:prstGeom prst="ellipse">
            <a:avLst/>
          </a:prstGeom>
          <a:solidFill>
            <a:srgbClr val="318F8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2" name="Прямая со стрелкой 121"/>
          <p:cNvCxnSpPr>
            <a:stCxn id="80" idx="4"/>
            <a:endCxn id="121" idx="0"/>
          </p:cNvCxnSpPr>
          <p:nvPr/>
        </p:nvCxnSpPr>
        <p:spPr>
          <a:xfrm flipH="1">
            <a:off x="4333244" y="3365696"/>
            <a:ext cx="348150" cy="3166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/>
          <p:cNvCxnSpPr>
            <a:stCxn id="81" idx="4"/>
            <a:endCxn id="121" idx="0"/>
          </p:cNvCxnSpPr>
          <p:nvPr/>
        </p:nvCxnSpPr>
        <p:spPr>
          <a:xfrm>
            <a:off x="3991680" y="3365696"/>
            <a:ext cx="341564" cy="3166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/>
          <p:cNvCxnSpPr>
            <a:stCxn id="121" idx="5"/>
          </p:cNvCxnSpPr>
          <p:nvPr/>
        </p:nvCxnSpPr>
        <p:spPr>
          <a:xfrm>
            <a:off x="4420604" y="3893290"/>
            <a:ext cx="298720" cy="3366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endCxn id="21" idx="0"/>
          </p:cNvCxnSpPr>
          <p:nvPr/>
        </p:nvCxnSpPr>
        <p:spPr>
          <a:xfrm flipH="1">
            <a:off x="4210017" y="1844607"/>
            <a:ext cx="451913" cy="3596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Овал 145"/>
          <p:cNvSpPr/>
          <p:nvPr/>
        </p:nvSpPr>
        <p:spPr>
          <a:xfrm rot="247444">
            <a:off x="5948552" y="938123"/>
            <a:ext cx="285369" cy="285369"/>
          </a:xfrm>
          <a:prstGeom prst="ellipse">
            <a:avLst/>
          </a:prstGeom>
          <a:solidFill>
            <a:srgbClr val="318F8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1" name="Прямоугольник 150"/>
          <p:cNvSpPr/>
          <p:nvPr/>
        </p:nvSpPr>
        <p:spPr>
          <a:xfrm rot="10800000">
            <a:off x="3718262" y="1621241"/>
            <a:ext cx="4530171" cy="15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………………………………………………………………………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1" name="Прямоугольник 170"/>
          <p:cNvSpPr/>
          <p:nvPr/>
        </p:nvSpPr>
        <p:spPr>
          <a:xfrm>
            <a:off x="3717307" y="1753834"/>
            <a:ext cx="4530171" cy="15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………………………………………………………………………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18" name="Прямая соединительная линия 217"/>
          <p:cNvCxnSpPr>
            <a:endCxn id="215" idx="2"/>
          </p:cNvCxnSpPr>
          <p:nvPr/>
        </p:nvCxnSpPr>
        <p:spPr>
          <a:xfrm>
            <a:off x="6080976" y="2032101"/>
            <a:ext cx="5837" cy="4057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TextBox 221"/>
              <p:cNvSpPr txBox="1"/>
              <p:nvPr/>
            </p:nvSpPr>
            <p:spPr>
              <a:xfrm>
                <a:off x="7844991" y="4466368"/>
                <a:ext cx="43744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>
                    <a:ea typeface="Cambria Math" panose="02040503050406030204" pitchFamily="18" charset="0"/>
                  </a:rPr>
                  <a:t>Преимущества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/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𝐶𝑟𝑖𝑡𝑖𝑐𝑎𝑙𝑖𝑡𝑦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𝑠𝑐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𝐶𝑟𝑖𝑡𝑖𝑐𝑎𝑙𝑖𝑡𝑦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ru-RU" sz="1400" dirty="0"/>
              </a:p>
            </p:txBody>
          </p:sp>
        </mc:Choice>
        <mc:Fallback>
          <p:sp>
            <p:nvSpPr>
              <p:cNvPr id="222" name="TextBox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4991" y="4466368"/>
                <a:ext cx="4374439" cy="923330"/>
              </a:xfrm>
              <a:prstGeom prst="rect">
                <a:avLst/>
              </a:prstGeom>
              <a:blipFill>
                <a:blip r:embed="rId2"/>
                <a:stretch>
                  <a:fillRect l="-1255" t="-3974" b="-741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TextBox 223"/>
              <p:cNvSpPr txBox="1"/>
              <p:nvPr/>
            </p:nvSpPr>
            <p:spPr>
              <a:xfrm>
                <a:off x="323779" y="4411473"/>
                <a:ext cx="43744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i="0" dirty="0" smtClean="0"/>
                  <a:t>Преимущества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/>
              </a:p>
              <a:p>
                <a:pPr>
                  <a:buFont typeface="+mj-lt"/>
                  <a:buAutoNum type="arabicPeriod"/>
                </a:pPr>
                <a:r>
                  <a:rPr lang="ru-RU" dirty="0" smtClean="0"/>
                  <a:t> Корень – единственный путь в подграф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достижимы все узлы подграфа</a:t>
                </a:r>
                <a:endParaRPr lang="en-US" dirty="0"/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𝐶𝑟𝑖𝑡𝑖𝑐𝑎𝑙𝑖𝑡𝑦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𝑛𝑐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𝐶𝑟𝑖𝑡𝑖𝑐𝑎𝑙𝑖𝑡𝑦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ru-RU" sz="1400" dirty="0"/>
              </a:p>
            </p:txBody>
          </p:sp>
        </mc:Choice>
        <mc:Fallback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79" y="4411473"/>
                <a:ext cx="4374439" cy="1200329"/>
              </a:xfrm>
              <a:prstGeom prst="rect">
                <a:avLst/>
              </a:prstGeom>
              <a:blipFill>
                <a:blip r:embed="rId3"/>
                <a:stretch>
                  <a:fillRect l="-1114" t="-3046" b="-563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TextBox 224"/>
          <p:cNvSpPr txBox="1"/>
          <p:nvPr/>
        </p:nvSpPr>
        <p:spPr>
          <a:xfrm>
            <a:off x="145054" y="1992604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Модифицированный </a:t>
            </a:r>
            <a:r>
              <a:rPr lang="en-US" dirty="0" smtClean="0"/>
              <a:t>N-</a:t>
            </a:r>
            <a:r>
              <a:rPr lang="ru-RU" dirty="0" err="1" smtClean="0"/>
              <a:t>арный</a:t>
            </a:r>
            <a:r>
              <a:rPr lang="ru-RU" dirty="0" smtClean="0"/>
              <a:t> граф</a:t>
            </a:r>
            <a:endParaRPr lang="ru-RU" dirty="0"/>
          </a:p>
        </p:txBody>
      </p:sp>
      <p:sp>
        <p:nvSpPr>
          <p:cNvPr id="226" name="TextBox 225"/>
          <p:cNvSpPr txBox="1"/>
          <p:nvPr/>
        </p:nvSpPr>
        <p:spPr>
          <a:xfrm>
            <a:off x="8836639" y="1968763"/>
            <a:ext cx="328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Компонента сильной связности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274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499" y="228600"/>
            <a:ext cx="11801476" cy="709612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/>
              <a:t>Сравнение с другими методиками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90300" y="6223762"/>
            <a:ext cx="377825" cy="365125"/>
          </a:xfrm>
        </p:spPr>
        <p:txBody>
          <a:bodyPr/>
          <a:lstStyle/>
          <a:p>
            <a:fld id="{FC43FB66-2072-4809-B247-0A0DB7812144}" type="slidenum">
              <a:rPr lang="ru-RU" smtClean="0"/>
              <a:t>14</a:t>
            </a:fld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934688"/>
              </p:ext>
            </p:extLst>
          </p:nvPr>
        </p:nvGraphicFramePr>
        <p:xfrm>
          <a:off x="323216" y="958503"/>
          <a:ext cx="11553823" cy="45828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7068">
                  <a:extLst>
                    <a:ext uri="{9D8B030D-6E8A-4147-A177-3AD203B41FA5}">
                      <a16:colId xmlns:a16="http://schemas.microsoft.com/office/drawing/2014/main" val="1956642181"/>
                    </a:ext>
                  </a:extLst>
                </a:gridCol>
                <a:gridCol w="1970100">
                  <a:extLst>
                    <a:ext uri="{9D8B030D-6E8A-4147-A177-3AD203B41FA5}">
                      <a16:colId xmlns:a16="http://schemas.microsoft.com/office/drawing/2014/main" val="1081700093"/>
                    </a:ext>
                  </a:extLst>
                </a:gridCol>
                <a:gridCol w="1540348">
                  <a:extLst>
                    <a:ext uri="{9D8B030D-6E8A-4147-A177-3AD203B41FA5}">
                      <a16:colId xmlns:a16="http://schemas.microsoft.com/office/drawing/2014/main" val="4282924776"/>
                    </a:ext>
                  </a:extLst>
                </a:gridCol>
                <a:gridCol w="1197511">
                  <a:extLst>
                    <a:ext uri="{9D8B030D-6E8A-4147-A177-3AD203B41FA5}">
                      <a16:colId xmlns:a16="http://schemas.microsoft.com/office/drawing/2014/main" val="238731295"/>
                    </a:ext>
                  </a:extLst>
                </a:gridCol>
                <a:gridCol w="1659861">
                  <a:extLst>
                    <a:ext uri="{9D8B030D-6E8A-4147-A177-3AD203B41FA5}">
                      <a16:colId xmlns:a16="http://schemas.microsoft.com/office/drawing/2014/main" val="3944894849"/>
                    </a:ext>
                  </a:extLst>
                </a:gridCol>
                <a:gridCol w="1078003">
                  <a:extLst>
                    <a:ext uri="{9D8B030D-6E8A-4147-A177-3AD203B41FA5}">
                      <a16:colId xmlns:a16="http://schemas.microsoft.com/office/drawing/2014/main" val="3924015999"/>
                    </a:ext>
                  </a:extLst>
                </a:gridCol>
                <a:gridCol w="1840932">
                  <a:extLst>
                    <a:ext uri="{9D8B030D-6E8A-4147-A177-3AD203B41FA5}">
                      <a16:colId xmlns:a16="http://schemas.microsoft.com/office/drawing/2014/main" val="952706383"/>
                    </a:ext>
                  </a:extLst>
                </a:gridCol>
              </a:tblGrid>
              <a:tr h="31839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Критерии сравнения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318F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Разработанная методика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318F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CRAMM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318F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</a:rPr>
                        <a:t>ГРИФ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318F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RiskWatch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318F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FRAP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318F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</a:rPr>
                        <a:t>Дойникова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smtClean="0">
                          <a:effectLst/>
                        </a:rPr>
                        <a:t>*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318F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83863"/>
                  </a:ext>
                </a:extLst>
              </a:tr>
              <a:tr h="106130">
                <a:tc gridSpan="7"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Способы измерения величин рисков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318F8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901280"/>
                  </a:ext>
                </a:extLst>
              </a:tr>
              <a:tr h="31839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Качественная оценка риска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318F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857426"/>
                  </a:ext>
                </a:extLst>
              </a:tr>
              <a:tr h="31839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Количественная оценка риска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318F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560251"/>
                  </a:ext>
                </a:extLst>
              </a:tr>
              <a:tr h="106130">
                <a:tc gridSpan="7"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Способы </a:t>
                      </a:r>
                      <a:r>
                        <a:rPr lang="ru-RU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управления</a:t>
                      </a:r>
                    </a:p>
                  </a:txBody>
                  <a:tcPr marL="26533" marR="26533" marT="0" marB="0">
                    <a:solidFill>
                      <a:srgbClr val="318F8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817874"/>
                  </a:ext>
                </a:extLst>
              </a:tr>
              <a:tr h="42452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Качественное ранжирование рисков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318F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26533" marR="26533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marL="26533" marR="26533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marL="26533" marR="26533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marL="26533" marR="26533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marL="26533" marR="26533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marL="26533" marR="26533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126061"/>
                  </a:ext>
                </a:extLst>
              </a:tr>
              <a:tr h="42452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Количественное ранжирование рисков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318F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marL="26533" marR="26533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26533" marR="26533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marL="26533" marR="26533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marL="26533" marR="26533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26533" marR="26533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marL="26533" marR="26533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581521"/>
                  </a:ext>
                </a:extLst>
              </a:tr>
              <a:tr h="106130">
                <a:tc gridSpan="7"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Ограничения</a:t>
                      </a:r>
                    </a:p>
                  </a:txBody>
                  <a:tcPr marL="26533" marR="26533" marT="0" marB="0">
                    <a:solidFill>
                      <a:srgbClr val="318F8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957113"/>
                  </a:ext>
                </a:extLst>
              </a:tr>
              <a:tr h="42452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Не требует прохождения опросников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318F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760966"/>
                  </a:ext>
                </a:extLst>
              </a:tr>
              <a:tr h="63678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Не требуется информация о бизнес-процессах организации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318F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</a:t>
                      </a:r>
                      <a:endParaRPr lang="ru-RU" sz="1600" dirty="0">
                        <a:effectLst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используется критичность бизнес-сервисов </a:t>
                      </a:r>
                      <a:endParaRPr lang="ru-RU" sz="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45408"/>
                  </a:ext>
                </a:extLst>
              </a:tr>
              <a:tr h="42452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Не требует взаимодействия с человеком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318F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r>
                        <a:rPr lang="en-US" sz="1600" dirty="0" smtClean="0">
                          <a:effectLst/>
                        </a:rPr>
                        <a:t>-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+-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514512"/>
                  </a:ext>
                </a:extLst>
              </a:tr>
              <a:tr h="42452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Не требуется информация об инцидентах ИБ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318F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212235"/>
                  </a:ext>
                </a:extLst>
              </a:tr>
              <a:tr h="31839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Подлежит автоматизации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318F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+-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33" marR="26533" marT="0" marB="0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99205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50000" y="5774840"/>
            <a:ext cx="4829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* Методика оценки защищенности на основе значений </a:t>
            </a:r>
            <a:r>
              <a:rPr lang="en-US" sz="1400" dirty="0" smtClean="0"/>
              <a:t>CVSS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4445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499" y="228600"/>
            <a:ext cx="11801476" cy="709612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/>
              <a:t>Оценка эффективности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90300" y="6223762"/>
            <a:ext cx="377825" cy="365125"/>
          </a:xfrm>
        </p:spPr>
        <p:txBody>
          <a:bodyPr/>
          <a:lstStyle/>
          <a:p>
            <a:fld id="{FC43FB66-2072-4809-B247-0A0DB7812144}" type="slidenum">
              <a:rPr lang="ru-RU" smtClean="0"/>
              <a:t>15</a:t>
            </a:fld>
            <a:endParaRPr lang="ru-RU" dirty="0"/>
          </a:p>
        </p:txBody>
      </p:sp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5331653"/>
              </p:ext>
            </p:extLst>
          </p:nvPr>
        </p:nvGraphicFramePr>
        <p:xfrm>
          <a:off x="1765298" y="1161732"/>
          <a:ext cx="9105902" cy="4405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767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499" y="228600"/>
            <a:ext cx="11801476" cy="709612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/>
              <a:t>Актуальность работы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>
          <a:xfrm>
            <a:off x="190499" y="1202371"/>
            <a:ext cx="6179820" cy="3115629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Сложность и временные затраты на использование существующих методик</a:t>
            </a:r>
            <a:endParaRPr lang="ru-RU" dirty="0"/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Динамичность сетевой инфраструктуры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Скомпрометированы 92% организаций в процессе тестирования из глобальной сети*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Скомпрометированы 100% организаций в процессе тестирования из внутренней сети*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Интерес злоумышленников направлен на инфраструктуру организаций</a:t>
            </a:r>
            <a:endParaRPr lang="ru-RU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55705" y="6228715"/>
            <a:ext cx="285750" cy="365125"/>
          </a:xfrm>
        </p:spPr>
        <p:txBody>
          <a:bodyPr/>
          <a:lstStyle/>
          <a:p>
            <a:fld id="{FC43FB66-2072-4809-B247-0A0DB7812144}" type="slidenum">
              <a:rPr lang="ru-RU" smtClean="0"/>
              <a:t>2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21515" y="4661788"/>
            <a:ext cx="398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* Статистика </a:t>
            </a:r>
            <a:r>
              <a:rPr lang="en-US" dirty="0" smtClean="0"/>
              <a:t>Positive</a:t>
            </a:r>
            <a:r>
              <a:rPr lang="ru-RU" dirty="0" smtClean="0"/>
              <a:t> </a:t>
            </a:r>
            <a:r>
              <a:rPr lang="en-US" dirty="0" smtClean="0"/>
              <a:t>Technologies 2019</a:t>
            </a:r>
            <a:endParaRPr lang="ru-RU" dirty="0"/>
          </a:p>
        </p:txBody>
      </p:sp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100998"/>
              </p:ext>
            </p:extLst>
          </p:nvPr>
        </p:nvGraphicFramePr>
        <p:xfrm>
          <a:off x="6172058" y="879699"/>
          <a:ext cx="6170579" cy="4741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7169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499" y="228600"/>
            <a:ext cx="11801476" cy="709612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/>
              <a:t>Цели и Задачи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>
          <a:xfrm>
            <a:off x="309562" y="1149349"/>
            <a:ext cx="11563350" cy="4995863"/>
          </a:xfrm>
        </p:spPr>
        <p:txBody>
          <a:bodyPr>
            <a:normAutofit fontScale="92500" lnSpcReduction="10000"/>
          </a:bodyPr>
          <a:lstStyle/>
          <a:p>
            <a:pPr lvl="0" algn="just">
              <a:lnSpc>
                <a:spcPct val="100000"/>
              </a:lnSpc>
            </a:pPr>
            <a:r>
              <a:rPr lang="ru-RU" dirty="0"/>
              <a:t>Цель данной работы </a:t>
            </a:r>
            <a:r>
              <a:rPr lang="ru-RU" dirty="0" smtClean="0"/>
              <a:t>– Разработать методику </a:t>
            </a:r>
            <a:r>
              <a:rPr lang="ru-RU" dirty="0"/>
              <a:t>оценки защищённости сетевой инфраструктуры и </a:t>
            </a:r>
            <a:r>
              <a:rPr lang="ru-RU" dirty="0" smtClean="0"/>
              <a:t> выбора </a:t>
            </a:r>
            <a:r>
              <a:rPr lang="ru-RU" dirty="0"/>
              <a:t>защитных мер, учитывающую </a:t>
            </a:r>
            <a:r>
              <a:rPr lang="ru-RU" dirty="0" smtClean="0"/>
              <a:t>динамику изменений программной составляющей сетевой </a:t>
            </a:r>
            <a:r>
              <a:rPr lang="ru-RU" dirty="0"/>
              <a:t>инфраструктуры.</a:t>
            </a:r>
            <a:endParaRPr lang="ru-RU" dirty="0"/>
          </a:p>
          <a:p>
            <a:pPr lvl="0" algn="just">
              <a:lnSpc>
                <a:spcPct val="100000"/>
              </a:lnSpc>
            </a:pPr>
            <a:r>
              <a:rPr lang="ru-RU" dirty="0"/>
              <a:t>Задачи:</a:t>
            </a:r>
          </a:p>
          <a:p>
            <a:pPr marL="457200" lvl="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 smtClean="0"/>
              <a:t>Исследовать </a:t>
            </a:r>
            <a:r>
              <a:rPr lang="ru-RU" dirty="0"/>
              <a:t>существующие способы идентификации уязвимостей и сканирования узлов с целью выявления наиболее актуальных </a:t>
            </a:r>
            <a:r>
              <a:rPr lang="ru-RU" dirty="0" smtClean="0"/>
              <a:t>характеристик конечных узлов. </a:t>
            </a:r>
            <a:endParaRPr lang="ru-RU" dirty="0" smtClean="0"/>
          </a:p>
          <a:p>
            <a:pPr marL="457200" lvl="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 smtClean="0"/>
              <a:t>Проанализировать существующие методики оценки защищенности сетевой инфраструктуры и выбора защитных мер для выявления наиболее значимых показателей защищенности.</a:t>
            </a:r>
          </a:p>
          <a:p>
            <a:pPr marL="457200" lvl="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 smtClean="0"/>
              <a:t>Разработать собственную методику оценки защищенности сетевой инфраструктуры и выбора защитных мер на основе анализа графа атак с использованием выбранных показателей защищенности.</a:t>
            </a:r>
          </a:p>
          <a:p>
            <a:pPr marL="457200" lvl="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 smtClean="0"/>
              <a:t>Реализовать автоматизированную </a:t>
            </a:r>
            <a:r>
              <a:rPr lang="ru-RU" dirty="0" smtClean="0"/>
              <a:t>систему оценки защищённости и выбора защитных мер на основе разработанных методик</a:t>
            </a:r>
            <a:r>
              <a:rPr lang="ru-RU" dirty="0" smtClean="0">
                <a:solidFill>
                  <a:srgbClr val="FF0000"/>
                </a:solidFill>
              </a:rPr>
              <a:t>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78565" y="6227572"/>
            <a:ext cx="266700" cy="365125"/>
          </a:xfrm>
        </p:spPr>
        <p:txBody>
          <a:bodyPr/>
          <a:lstStyle/>
          <a:p>
            <a:fld id="{FC43FB66-2072-4809-B247-0A0DB7812144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987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499" y="228600"/>
            <a:ext cx="11801476" cy="709612"/>
          </a:xfrm>
        </p:spPr>
        <p:txBody>
          <a:bodyPr>
            <a:normAutofit/>
          </a:bodyPr>
          <a:lstStyle/>
          <a:p>
            <a:pPr algn="just"/>
            <a:r>
              <a:rPr lang="ru-RU" sz="3600" dirty="0"/>
              <a:t>Тестирование на проникновение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78565" y="6227572"/>
            <a:ext cx="266700" cy="365125"/>
          </a:xfrm>
        </p:spPr>
        <p:txBody>
          <a:bodyPr/>
          <a:lstStyle/>
          <a:p>
            <a:fld id="{FC43FB66-2072-4809-B247-0A0DB7812144}" type="slidenum">
              <a:rPr lang="ru-RU" smtClean="0"/>
              <a:t>4</a:t>
            </a:fld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4992702" y="938212"/>
            <a:ext cx="2176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Этапы тестирования</a:t>
            </a:r>
            <a:endParaRPr lang="ru-RU" dirty="0"/>
          </a:p>
        </p:txBody>
      </p:sp>
      <p:pic>
        <p:nvPicPr>
          <p:cNvPr id="96" name="Рисунок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695" y="1289752"/>
            <a:ext cx="7170430" cy="2004556"/>
          </a:xfrm>
          <a:prstGeom prst="rect">
            <a:avLst/>
          </a:prstGeom>
        </p:spPr>
      </p:pic>
      <p:sp>
        <p:nvSpPr>
          <p:cNvPr id="97" name="Прямоугольник 96"/>
          <p:cNvSpPr/>
          <p:nvPr/>
        </p:nvSpPr>
        <p:spPr>
          <a:xfrm>
            <a:off x="2772425" y="2131951"/>
            <a:ext cx="13626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Планирование</a:t>
            </a:r>
            <a:endParaRPr lang="ru-RU" sz="1400" dirty="0"/>
          </a:p>
        </p:txBody>
      </p:sp>
      <p:sp>
        <p:nvSpPr>
          <p:cNvPr id="98" name="Прямоугольник 97"/>
          <p:cNvSpPr/>
          <p:nvPr/>
        </p:nvSpPr>
        <p:spPr>
          <a:xfrm>
            <a:off x="4495720" y="2039316"/>
            <a:ext cx="13281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/>
              <a:t>Сбор информации</a:t>
            </a:r>
            <a:endParaRPr lang="ru-RU" sz="14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6199684" y="2131950"/>
            <a:ext cx="1411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/>
              <a:t>Проникновение</a:t>
            </a:r>
            <a:endParaRPr lang="ru-RU" sz="14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7987213" y="2039316"/>
            <a:ext cx="14116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/>
              <a:t>Составление Отчёта</a:t>
            </a:r>
            <a:endParaRPr lang="ru-RU" sz="1400" dirty="0"/>
          </a:p>
        </p:txBody>
      </p:sp>
      <p:sp>
        <p:nvSpPr>
          <p:cNvPr id="3" name="Скругленная прямоугольная выноска 2"/>
          <p:cNvSpPr/>
          <p:nvPr/>
        </p:nvSpPr>
        <p:spPr>
          <a:xfrm rot="10800000">
            <a:off x="2384320" y="3228540"/>
            <a:ext cx="7440400" cy="2704900"/>
          </a:xfrm>
          <a:custGeom>
            <a:avLst/>
            <a:gdLst>
              <a:gd name="connsiteX0" fmla="*/ 0 w 7440400"/>
              <a:gd name="connsiteY0" fmla="*/ 348834 h 2092960"/>
              <a:gd name="connsiteX1" fmla="*/ 348834 w 7440400"/>
              <a:gd name="connsiteY1" fmla="*/ 0 h 2092960"/>
              <a:gd name="connsiteX2" fmla="*/ 4340233 w 7440400"/>
              <a:gd name="connsiteY2" fmla="*/ 0 h 2092960"/>
              <a:gd name="connsiteX3" fmla="*/ 4340233 w 7440400"/>
              <a:gd name="connsiteY3" fmla="*/ 0 h 2092960"/>
              <a:gd name="connsiteX4" fmla="*/ 6200333 w 7440400"/>
              <a:gd name="connsiteY4" fmla="*/ 0 h 2092960"/>
              <a:gd name="connsiteX5" fmla="*/ 7091566 w 7440400"/>
              <a:gd name="connsiteY5" fmla="*/ 0 h 2092960"/>
              <a:gd name="connsiteX6" fmla="*/ 7440400 w 7440400"/>
              <a:gd name="connsiteY6" fmla="*/ 348834 h 2092960"/>
              <a:gd name="connsiteX7" fmla="*/ 7440400 w 7440400"/>
              <a:gd name="connsiteY7" fmla="*/ 1220893 h 2092960"/>
              <a:gd name="connsiteX8" fmla="*/ 7440400 w 7440400"/>
              <a:gd name="connsiteY8" fmla="*/ 1220893 h 2092960"/>
              <a:gd name="connsiteX9" fmla="*/ 7440400 w 7440400"/>
              <a:gd name="connsiteY9" fmla="*/ 1744133 h 2092960"/>
              <a:gd name="connsiteX10" fmla="*/ 7440400 w 7440400"/>
              <a:gd name="connsiteY10" fmla="*/ 1744126 h 2092960"/>
              <a:gd name="connsiteX11" fmla="*/ 7091566 w 7440400"/>
              <a:gd name="connsiteY11" fmla="*/ 2092960 h 2092960"/>
              <a:gd name="connsiteX12" fmla="*/ 6200333 w 7440400"/>
              <a:gd name="connsiteY12" fmla="*/ 2092960 h 2092960"/>
              <a:gd name="connsiteX13" fmla="*/ 4683732 w 7440400"/>
              <a:gd name="connsiteY13" fmla="*/ 2704900 h 2092960"/>
              <a:gd name="connsiteX14" fmla="*/ 4340233 w 7440400"/>
              <a:gd name="connsiteY14" fmla="*/ 2092960 h 2092960"/>
              <a:gd name="connsiteX15" fmla="*/ 348834 w 7440400"/>
              <a:gd name="connsiteY15" fmla="*/ 2092960 h 2092960"/>
              <a:gd name="connsiteX16" fmla="*/ 0 w 7440400"/>
              <a:gd name="connsiteY16" fmla="*/ 1744126 h 2092960"/>
              <a:gd name="connsiteX17" fmla="*/ 0 w 7440400"/>
              <a:gd name="connsiteY17" fmla="*/ 1744133 h 2092960"/>
              <a:gd name="connsiteX18" fmla="*/ 0 w 7440400"/>
              <a:gd name="connsiteY18" fmla="*/ 1220893 h 2092960"/>
              <a:gd name="connsiteX19" fmla="*/ 0 w 7440400"/>
              <a:gd name="connsiteY19" fmla="*/ 1220893 h 2092960"/>
              <a:gd name="connsiteX20" fmla="*/ 0 w 7440400"/>
              <a:gd name="connsiteY20" fmla="*/ 348834 h 2092960"/>
              <a:gd name="connsiteX0" fmla="*/ 0 w 7440400"/>
              <a:gd name="connsiteY0" fmla="*/ 348834 h 2704900"/>
              <a:gd name="connsiteX1" fmla="*/ 348834 w 7440400"/>
              <a:gd name="connsiteY1" fmla="*/ 0 h 2704900"/>
              <a:gd name="connsiteX2" fmla="*/ 4340233 w 7440400"/>
              <a:gd name="connsiteY2" fmla="*/ 0 h 2704900"/>
              <a:gd name="connsiteX3" fmla="*/ 4340233 w 7440400"/>
              <a:gd name="connsiteY3" fmla="*/ 0 h 2704900"/>
              <a:gd name="connsiteX4" fmla="*/ 6200333 w 7440400"/>
              <a:gd name="connsiteY4" fmla="*/ 0 h 2704900"/>
              <a:gd name="connsiteX5" fmla="*/ 7091566 w 7440400"/>
              <a:gd name="connsiteY5" fmla="*/ 0 h 2704900"/>
              <a:gd name="connsiteX6" fmla="*/ 7440400 w 7440400"/>
              <a:gd name="connsiteY6" fmla="*/ 348834 h 2704900"/>
              <a:gd name="connsiteX7" fmla="*/ 7440400 w 7440400"/>
              <a:gd name="connsiteY7" fmla="*/ 1220893 h 2704900"/>
              <a:gd name="connsiteX8" fmla="*/ 7440400 w 7440400"/>
              <a:gd name="connsiteY8" fmla="*/ 1220893 h 2704900"/>
              <a:gd name="connsiteX9" fmla="*/ 7440400 w 7440400"/>
              <a:gd name="connsiteY9" fmla="*/ 1744133 h 2704900"/>
              <a:gd name="connsiteX10" fmla="*/ 7440400 w 7440400"/>
              <a:gd name="connsiteY10" fmla="*/ 1744126 h 2704900"/>
              <a:gd name="connsiteX11" fmla="*/ 7091566 w 7440400"/>
              <a:gd name="connsiteY11" fmla="*/ 2092960 h 2704900"/>
              <a:gd name="connsiteX12" fmla="*/ 4808413 w 7440400"/>
              <a:gd name="connsiteY12" fmla="*/ 2103120 h 2704900"/>
              <a:gd name="connsiteX13" fmla="*/ 4683732 w 7440400"/>
              <a:gd name="connsiteY13" fmla="*/ 2704900 h 2704900"/>
              <a:gd name="connsiteX14" fmla="*/ 4340233 w 7440400"/>
              <a:gd name="connsiteY14" fmla="*/ 2092960 h 2704900"/>
              <a:gd name="connsiteX15" fmla="*/ 348834 w 7440400"/>
              <a:gd name="connsiteY15" fmla="*/ 2092960 h 2704900"/>
              <a:gd name="connsiteX16" fmla="*/ 0 w 7440400"/>
              <a:gd name="connsiteY16" fmla="*/ 1744126 h 2704900"/>
              <a:gd name="connsiteX17" fmla="*/ 0 w 7440400"/>
              <a:gd name="connsiteY17" fmla="*/ 1744133 h 2704900"/>
              <a:gd name="connsiteX18" fmla="*/ 0 w 7440400"/>
              <a:gd name="connsiteY18" fmla="*/ 1220893 h 2704900"/>
              <a:gd name="connsiteX19" fmla="*/ 0 w 7440400"/>
              <a:gd name="connsiteY19" fmla="*/ 1220893 h 2704900"/>
              <a:gd name="connsiteX20" fmla="*/ 0 w 7440400"/>
              <a:gd name="connsiteY20" fmla="*/ 348834 h 2704900"/>
              <a:gd name="connsiteX0" fmla="*/ 0 w 7440400"/>
              <a:gd name="connsiteY0" fmla="*/ 348834 h 2704900"/>
              <a:gd name="connsiteX1" fmla="*/ 348834 w 7440400"/>
              <a:gd name="connsiteY1" fmla="*/ 0 h 2704900"/>
              <a:gd name="connsiteX2" fmla="*/ 4340233 w 7440400"/>
              <a:gd name="connsiteY2" fmla="*/ 0 h 2704900"/>
              <a:gd name="connsiteX3" fmla="*/ 4340233 w 7440400"/>
              <a:gd name="connsiteY3" fmla="*/ 0 h 2704900"/>
              <a:gd name="connsiteX4" fmla="*/ 6200333 w 7440400"/>
              <a:gd name="connsiteY4" fmla="*/ 0 h 2704900"/>
              <a:gd name="connsiteX5" fmla="*/ 7091566 w 7440400"/>
              <a:gd name="connsiteY5" fmla="*/ 0 h 2704900"/>
              <a:gd name="connsiteX6" fmla="*/ 7440400 w 7440400"/>
              <a:gd name="connsiteY6" fmla="*/ 348834 h 2704900"/>
              <a:gd name="connsiteX7" fmla="*/ 7440400 w 7440400"/>
              <a:gd name="connsiteY7" fmla="*/ 1220893 h 2704900"/>
              <a:gd name="connsiteX8" fmla="*/ 7440400 w 7440400"/>
              <a:gd name="connsiteY8" fmla="*/ 1220893 h 2704900"/>
              <a:gd name="connsiteX9" fmla="*/ 7440400 w 7440400"/>
              <a:gd name="connsiteY9" fmla="*/ 1744133 h 2704900"/>
              <a:gd name="connsiteX10" fmla="*/ 7440400 w 7440400"/>
              <a:gd name="connsiteY10" fmla="*/ 1744126 h 2704900"/>
              <a:gd name="connsiteX11" fmla="*/ 7091566 w 7440400"/>
              <a:gd name="connsiteY11" fmla="*/ 2092960 h 2704900"/>
              <a:gd name="connsiteX12" fmla="*/ 4808413 w 7440400"/>
              <a:gd name="connsiteY12" fmla="*/ 2103120 h 2704900"/>
              <a:gd name="connsiteX13" fmla="*/ 4683732 w 7440400"/>
              <a:gd name="connsiteY13" fmla="*/ 2704900 h 2704900"/>
              <a:gd name="connsiteX14" fmla="*/ 4523113 w 7440400"/>
              <a:gd name="connsiteY14" fmla="*/ 2092960 h 2704900"/>
              <a:gd name="connsiteX15" fmla="*/ 348834 w 7440400"/>
              <a:gd name="connsiteY15" fmla="*/ 2092960 h 2704900"/>
              <a:gd name="connsiteX16" fmla="*/ 0 w 7440400"/>
              <a:gd name="connsiteY16" fmla="*/ 1744126 h 2704900"/>
              <a:gd name="connsiteX17" fmla="*/ 0 w 7440400"/>
              <a:gd name="connsiteY17" fmla="*/ 1744133 h 2704900"/>
              <a:gd name="connsiteX18" fmla="*/ 0 w 7440400"/>
              <a:gd name="connsiteY18" fmla="*/ 1220893 h 2704900"/>
              <a:gd name="connsiteX19" fmla="*/ 0 w 7440400"/>
              <a:gd name="connsiteY19" fmla="*/ 1220893 h 2704900"/>
              <a:gd name="connsiteX20" fmla="*/ 0 w 7440400"/>
              <a:gd name="connsiteY20" fmla="*/ 348834 h 27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440400" h="2704900">
                <a:moveTo>
                  <a:pt x="0" y="348834"/>
                </a:moveTo>
                <a:cubicBezTo>
                  <a:pt x="0" y="156178"/>
                  <a:pt x="156178" y="0"/>
                  <a:pt x="348834" y="0"/>
                </a:cubicBezTo>
                <a:lnTo>
                  <a:pt x="4340233" y="0"/>
                </a:lnTo>
                <a:lnTo>
                  <a:pt x="4340233" y="0"/>
                </a:lnTo>
                <a:lnTo>
                  <a:pt x="6200333" y="0"/>
                </a:lnTo>
                <a:lnTo>
                  <a:pt x="7091566" y="0"/>
                </a:lnTo>
                <a:cubicBezTo>
                  <a:pt x="7284222" y="0"/>
                  <a:pt x="7440400" y="156178"/>
                  <a:pt x="7440400" y="348834"/>
                </a:cubicBezTo>
                <a:lnTo>
                  <a:pt x="7440400" y="1220893"/>
                </a:lnTo>
                <a:lnTo>
                  <a:pt x="7440400" y="1220893"/>
                </a:lnTo>
                <a:lnTo>
                  <a:pt x="7440400" y="1744133"/>
                </a:lnTo>
                <a:lnTo>
                  <a:pt x="7440400" y="1744126"/>
                </a:lnTo>
                <a:cubicBezTo>
                  <a:pt x="7440400" y="1936782"/>
                  <a:pt x="7284222" y="2092960"/>
                  <a:pt x="7091566" y="2092960"/>
                </a:cubicBezTo>
                <a:lnTo>
                  <a:pt x="4808413" y="2103120"/>
                </a:lnTo>
                <a:lnTo>
                  <a:pt x="4683732" y="2704900"/>
                </a:lnTo>
                <a:lnTo>
                  <a:pt x="4523113" y="2092960"/>
                </a:lnTo>
                <a:lnTo>
                  <a:pt x="348834" y="2092960"/>
                </a:lnTo>
                <a:cubicBezTo>
                  <a:pt x="156178" y="2092960"/>
                  <a:pt x="0" y="1936782"/>
                  <a:pt x="0" y="1744126"/>
                </a:cubicBezTo>
                <a:lnTo>
                  <a:pt x="0" y="1744133"/>
                </a:lnTo>
                <a:lnTo>
                  <a:pt x="0" y="1220893"/>
                </a:lnTo>
                <a:lnTo>
                  <a:pt x="0" y="1220893"/>
                </a:lnTo>
                <a:lnTo>
                  <a:pt x="0" y="348834"/>
                </a:lnTo>
                <a:close/>
              </a:path>
            </a:pathLst>
          </a:custGeom>
          <a:noFill/>
          <a:ln>
            <a:solidFill>
              <a:srgbClr val="318F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2612179" y="3911808"/>
            <a:ext cx="32174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Доступные узлы системы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Доменные имена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Контактная информация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Типы узлов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Тип и версия ОС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Отпечатки открытых портов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Средства защиты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6277375" y="3911808"/>
            <a:ext cx="34196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Тип и версия запущенных сервисов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Разделяемые ресурсы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Пользователи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Актуальные уязвимости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Доступные </a:t>
            </a:r>
            <a:r>
              <a:rPr lang="ru-RU" dirty="0" err="1" smtClean="0"/>
              <a:t>эксплойты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102" name="Рисунок 10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954" y="4852864"/>
            <a:ext cx="171690" cy="175714"/>
          </a:xfrm>
          <a:prstGeom prst="rect">
            <a:avLst/>
          </a:prstGeom>
        </p:spPr>
      </p:pic>
      <p:pic>
        <p:nvPicPr>
          <p:cNvPr id="103" name="Рисунок 10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040" y="3995263"/>
            <a:ext cx="171690" cy="175714"/>
          </a:xfrm>
          <a:prstGeom prst="rect">
            <a:avLst/>
          </a:prstGeom>
        </p:spPr>
      </p:pic>
      <p:pic>
        <p:nvPicPr>
          <p:cNvPr id="95" name="Рисунок 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826954" y="3995263"/>
            <a:ext cx="147637" cy="193379"/>
          </a:xfrm>
          <a:prstGeom prst="rect">
            <a:avLst/>
          </a:prstGeom>
        </p:spPr>
      </p:pic>
      <p:pic>
        <p:nvPicPr>
          <p:cNvPr id="104" name="Рисунок 10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826954" y="4269823"/>
            <a:ext cx="147637" cy="193379"/>
          </a:xfrm>
          <a:prstGeom prst="rect">
            <a:avLst/>
          </a:prstGeom>
        </p:spPr>
      </p:pic>
      <p:pic>
        <p:nvPicPr>
          <p:cNvPr id="105" name="Рисунок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819614" y="4544384"/>
            <a:ext cx="147637" cy="193379"/>
          </a:xfrm>
          <a:prstGeom prst="rect">
            <a:avLst/>
          </a:prstGeom>
        </p:spPr>
      </p:pic>
      <p:pic>
        <p:nvPicPr>
          <p:cNvPr id="106" name="Рисунок 1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826954" y="5127424"/>
            <a:ext cx="147637" cy="193379"/>
          </a:xfrm>
          <a:prstGeom prst="rect">
            <a:avLst/>
          </a:prstGeom>
        </p:spPr>
      </p:pic>
      <p:pic>
        <p:nvPicPr>
          <p:cNvPr id="107" name="Рисунок 10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819614" y="5406704"/>
            <a:ext cx="147637" cy="193379"/>
          </a:xfrm>
          <a:prstGeom prst="rect">
            <a:avLst/>
          </a:prstGeom>
        </p:spPr>
      </p:pic>
      <p:pic>
        <p:nvPicPr>
          <p:cNvPr id="108" name="Рисунок 1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819613" y="5667513"/>
            <a:ext cx="147637" cy="193379"/>
          </a:xfrm>
          <a:prstGeom prst="rect">
            <a:avLst/>
          </a:prstGeom>
        </p:spPr>
      </p:pic>
      <p:pic>
        <p:nvPicPr>
          <p:cNvPr id="109" name="Рисунок 10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313040" y="4543841"/>
            <a:ext cx="147637" cy="193379"/>
          </a:xfrm>
          <a:prstGeom prst="rect">
            <a:avLst/>
          </a:prstGeom>
        </p:spPr>
      </p:pic>
      <p:pic>
        <p:nvPicPr>
          <p:cNvPr id="110" name="Рисунок 10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313039" y="4830780"/>
            <a:ext cx="147637" cy="193379"/>
          </a:xfrm>
          <a:prstGeom prst="rect">
            <a:avLst/>
          </a:prstGeom>
        </p:spPr>
      </p:pic>
      <p:pic>
        <p:nvPicPr>
          <p:cNvPr id="111" name="Рисунок 1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311072" y="5127424"/>
            <a:ext cx="147637" cy="193379"/>
          </a:xfrm>
          <a:prstGeom prst="rect">
            <a:avLst/>
          </a:prstGeom>
        </p:spPr>
      </p:pic>
      <p:pic>
        <p:nvPicPr>
          <p:cNvPr id="112" name="Рисунок 1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311071" y="5405731"/>
            <a:ext cx="147637" cy="19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3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499" y="228600"/>
            <a:ext cx="11801476" cy="709612"/>
          </a:xfrm>
        </p:spPr>
        <p:txBody>
          <a:bodyPr>
            <a:noAutofit/>
          </a:bodyPr>
          <a:lstStyle/>
          <a:p>
            <a:pPr algn="just"/>
            <a:r>
              <a:rPr lang="ru-RU" sz="3600" dirty="0">
                <a:latin typeface="+mn-lt"/>
              </a:rPr>
              <a:t>Методики оценки защищенности сетевой инфраструктуры</a:t>
            </a:r>
            <a:endParaRPr lang="ru-RU" sz="18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>
          <a:xfrm>
            <a:off x="309562" y="1149349"/>
            <a:ext cx="11563350" cy="4995863"/>
          </a:xfrm>
        </p:spPr>
        <p:txBody>
          <a:bodyPr>
            <a:normAutofit/>
          </a:bodyPr>
          <a:lstStyle/>
          <a:p>
            <a:pPr lvl="0" indent="447675" algn="just">
              <a:lnSpc>
                <a:spcPct val="100000"/>
              </a:lnSpc>
            </a:pPr>
            <a:r>
              <a:rPr lang="ru-RU" sz="1800" dirty="0"/>
              <a:t>Оценка защищенности сетевой инфраструктуры – это процесс выявления уязвимостей, угроз и рисков, связанных с активами организации и мер защиты, которые могут смягчить эти риски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78565" y="6227572"/>
            <a:ext cx="266700" cy="365125"/>
          </a:xfrm>
        </p:spPr>
        <p:txBody>
          <a:bodyPr/>
          <a:lstStyle/>
          <a:p>
            <a:fld id="{FC43FB66-2072-4809-B247-0A0DB7812144}" type="slidenum">
              <a:rPr lang="ru-RU" smtClean="0"/>
              <a:t>5</a:t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969508"/>
              </p:ext>
            </p:extLst>
          </p:nvPr>
        </p:nvGraphicFramePr>
        <p:xfrm>
          <a:off x="487043" y="2937509"/>
          <a:ext cx="11208387" cy="166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6129">
                  <a:extLst>
                    <a:ext uri="{9D8B030D-6E8A-4147-A177-3AD203B41FA5}">
                      <a16:colId xmlns:a16="http://schemas.microsoft.com/office/drawing/2014/main" val="1624958664"/>
                    </a:ext>
                  </a:extLst>
                </a:gridCol>
                <a:gridCol w="3736129">
                  <a:extLst>
                    <a:ext uri="{9D8B030D-6E8A-4147-A177-3AD203B41FA5}">
                      <a16:colId xmlns:a16="http://schemas.microsoft.com/office/drawing/2014/main" val="1632481396"/>
                    </a:ext>
                  </a:extLst>
                </a:gridCol>
                <a:gridCol w="3736129">
                  <a:extLst>
                    <a:ext uri="{9D8B030D-6E8A-4147-A177-3AD203B41FA5}">
                      <a16:colId xmlns:a16="http://schemas.microsoft.com/office/drawing/2014/main" val="107750364"/>
                    </a:ext>
                  </a:extLst>
                </a:gridCol>
              </a:tblGrid>
              <a:tr h="314718">
                <a:tc>
                  <a:txBody>
                    <a:bodyPr/>
                    <a:lstStyle/>
                    <a:p>
                      <a:r>
                        <a:rPr lang="ru-RU" dirty="0" smtClean="0"/>
                        <a:t>Качественные методики</a:t>
                      </a:r>
                      <a:endParaRPr lang="ru-RU" dirty="0"/>
                    </a:p>
                  </a:txBody>
                  <a:tcPr>
                    <a:solidFill>
                      <a:srgbClr val="318F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Количественные методики</a:t>
                      </a:r>
                      <a:endParaRPr lang="ru-RU" dirty="0"/>
                    </a:p>
                  </a:txBody>
                  <a:tcPr>
                    <a:solidFill>
                      <a:srgbClr val="318F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Смешанные методики</a:t>
                      </a:r>
                      <a:endParaRPr lang="ru-RU" dirty="0"/>
                    </a:p>
                  </a:txBody>
                  <a:tcPr>
                    <a:solidFill>
                      <a:srgbClr val="318F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962702"/>
                  </a:ext>
                </a:extLst>
              </a:tr>
              <a:tr h="129662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COBRA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OCTAVE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FRAP</a:t>
                      </a:r>
                      <a:endParaRPr lang="ru-RU" dirty="0"/>
                    </a:p>
                  </a:txBody>
                  <a:tcP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RiskWatch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ГРИФ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MSAT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CRAMM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Методики,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smtClean="0"/>
                        <a:t>основанные на графах атак</a:t>
                      </a:r>
                      <a:endParaRPr lang="ru-RU" dirty="0"/>
                    </a:p>
                  </a:txBody>
                  <a:tcP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534524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288360"/>
              </p:ext>
            </p:extLst>
          </p:nvPr>
        </p:nvGraphicFramePr>
        <p:xfrm>
          <a:off x="309560" y="839955"/>
          <a:ext cx="11563351" cy="518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775">
                  <a:extLst>
                    <a:ext uri="{9D8B030D-6E8A-4147-A177-3AD203B41FA5}">
                      <a16:colId xmlns:a16="http://schemas.microsoft.com/office/drawing/2014/main" val="689440735"/>
                    </a:ext>
                  </a:extLst>
                </a:gridCol>
                <a:gridCol w="2039782">
                  <a:extLst>
                    <a:ext uri="{9D8B030D-6E8A-4147-A177-3AD203B41FA5}">
                      <a16:colId xmlns:a16="http://schemas.microsoft.com/office/drawing/2014/main" val="3519835174"/>
                    </a:ext>
                  </a:extLst>
                </a:gridCol>
                <a:gridCol w="7509794">
                  <a:extLst>
                    <a:ext uri="{9D8B030D-6E8A-4147-A177-3AD203B41FA5}">
                      <a16:colId xmlns:a16="http://schemas.microsoft.com/office/drawing/2014/main" val="4212822725"/>
                    </a:ext>
                  </a:extLst>
                </a:gridCol>
              </a:tblGrid>
              <a:tr h="332617">
                <a:tc>
                  <a:txBody>
                    <a:bodyPr/>
                    <a:lstStyle/>
                    <a:p>
                      <a:r>
                        <a:rPr lang="ru-RU" dirty="0" smtClean="0"/>
                        <a:t>Подход</a:t>
                      </a:r>
                      <a:endParaRPr lang="ru-RU" dirty="0"/>
                    </a:p>
                  </a:txBody>
                  <a:tcPr>
                    <a:solidFill>
                      <a:srgbClr val="318F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Методика</a:t>
                      </a:r>
                      <a:endParaRPr lang="ru-RU" dirty="0"/>
                    </a:p>
                  </a:txBody>
                  <a:tcPr>
                    <a:solidFill>
                      <a:srgbClr val="318F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Недостатки</a:t>
                      </a:r>
                      <a:endParaRPr lang="ru-RU" dirty="0"/>
                    </a:p>
                  </a:txBody>
                  <a:tcPr>
                    <a:solidFill>
                      <a:srgbClr val="318F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10491"/>
                  </a:ext>
                </a:extLst>
              </a:tr>
              <a:tr h="582079">
                <a:tc rowSpan="3">
                  <a:txBody>
                    <a:bodyPr/>
                    <a:lstStyle/>
                    <a:p>
                      <a:r>
                        <a:rPr lang="ru-RU" sz="1600" dirty="0" smtClean="0"/>
                        <a:t>Качественный</a:t>
                      </a:r>
                      <a:endParaRPr lang="ru-RU" sz="1600" dirty="0"/>
                    </a:p>
                  </a:txBody>
                  <a:tcP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COBRA</a:t>
                      </a:r>
                      <a:endParaRPr lang="ru-RU" sz="1600" dirty="0"/>
                    </a:p>
                  </a:txBody>
                  <a:tcP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-Использует</a:t>
                      </a:r>
                      <a:r>
                        <a:rPr lang="ru-RU" sz="1600" baseline="0" dirty="0" smtClean="0"/>
                        <a:t> опросники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aseline="0" dirty="0" smtClean="0"/>
                        <a:t>-Необходима информированность о бизнес-процессах организации</a:t>
                      </a:r>
                      <a:endParaRPr lang="ru-RU" sz="1600" dirty="0" smtClean="0"/>
                    </a:p>
                  </a:txBody>
                  <a:tcP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365891"/>
                  </a:ext>
                </a:extLst>
              </a:tr>
              <a:tr h="58207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OCTAVE</a:t>
                      </a:r>
                      <a:endParaRPr lang="ru-RU" sz="1600" dirty="0"/>
                    </a:p>
                  </a:txBody>
                  <a:tcP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-Не</a:t>
                      </a:r>
                      <a:r>
                        <a:rPr lang="ru-RU" sz="1600" baseline="0" dirty="0" smtClean="0"/>
                        <a:t> является самостоятельной методикой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aseline="0" dirty="0" smtClean="0"/>
                        <a:t>-Необходима информированность о бизнес-процессах организации</a:t>
                      </a:r>
                      <a:endParaRPr lang="ru-RU" sz="1600" dirty="0" smtClean="0"/>
                    </a:p>
                  </a:txBody>
                  <a:tcP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305411"/>
                  </a:ext>
                </a:extLst>
              </a:tr>
              <a:tr h="58207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FRAP</a:t>
                      </a:r>
                      <a:endParaRPr lang="ru-RU" sz="1600" dirty="0"/>
                    </a:p>
                  </a:txBody>
                  <a:tcP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-Используется</a:t>
                      </a:r>
                      <a:r>
                        <a:rPr lang="ru-RU" sz="1600" baseline="0" dirty="0" smtClean="0"/>
                        <a:t> команда экспертов</a:t>
                      </a:r>
                    </a:p>
                    <a:p>
                      <a:r>
                        <a:rPr lang="ru-RU" sz="1600" baseline="0" dirty="0" smtClean="0"/>
                        <a:t>-Необходима информированность о бизнес-процессах организации</a:t>
                      </a:r>
                      <a:endParaRPr lang="ru-RU" sz="1600" dirty="0"/>
                    </a:p>
                  </a:txBody>
                  <a:tcP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735027"/>
                  </a:ext>
                </a:extLst>
              </a:tr>
              <a:tr h="549518">
                <a:tc rowSpan="2">
                  <a:txBody>
                    <a:bodyPr/>
                    <a:lstStyle/>
                    <a:p>
                      <a:r>
                        <a:rPr lang="ru-RU" sz="1600" dirty="0" smtClean="0"/>
                        <a:t>Количественный</a:t>
                      </a:r>
                      <a:endParaRPr lang="ru-RU" sz="1600" dirty="0"/>
                    </a:p>
                  </a:txBody>
                  <a:tcP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RiskWatch</a:t>
                      </a:r>
                      <a:endParaRPr lang="ru-RU" sz="1600" dirty="0"/>
                    </a:p>
                  </a:txBody>
                  <a:tcP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-Необходимо наличие</a:t>
                      </a:r>
                      <a:r>
                        <a:rPr lang="ru-RU" sz="1600" baseline="0" dirty="0" smtClean="0"/>
                        <a:t> точной информации о потерях в случае реализации угроз и затрат от внедрения мер защиты</a:t>
                      </a:r>
                      <a:endParaRPr lang="ru-RU" sz="1600" dirty="0" smtClean="0"/>
                    </a:p>
                  </a:txBody>
                  <a:tcP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627302"/>
                  </a:ext>
                </a:extLst>
              </a:tr>
              <a:tr h="586077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ГРИФ</a:t>
                      </a:r>
                      <a:endParaRPr lang="ru-RU" sz="1600" dirty="0"/>
                    </a:p>
                  </a:txBody>
                  <a:tcP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-Использует</a:t>
                      </a:r>
                      <a:r>
                        <a:rPr lang="ru-RU" sz="1600" baseline="0" dirty="0" smtClean="0"/>
                        <a:t> опросники</a:t>
                      </a:r>
                    </a:p>
                    <a:p>
                      <a:r>
                        <a:rPr lang="ru-RU" sz="1600" baseline="0" dirty="0" smtClean="0"/>
                        <a:t>-Необходима информация о бизнес-процессах организации</a:t>
                      </a:r>
                      <a:endParaRPr lang="ru-RU" sz="1600" dirty="0" smtClean="0"/>
                    </a:p>
                  </a:txBody>
                  <a:tcP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417231"/>
                  </a:ext>
                </a:extLst>
              </a:tr>
              <a:tr h="582079">
                <a:tc rowSpan="2">
                  <a:txBody>
                    <a:bodyPr/>
                    <a:lstStyle/>
                    <a:p>
                      <a:r>
                        <a:rPr lang="ru-RU" sz="1600" dirty="0" smtClean="0"/>
                        <a:t>Смешанный</a:t>
                      </a:r>
                      <a:endParaRPr lang="ru-RU" sz="1600" dirty="0"/>
                    </a:p>
                  </a:txBody>
                  <a:tcP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CRAMM</a:t>
                      </a:r>
                      <a:endParaRPr lang="ru-RU" sz="1600" dirty="0"/>
                    </a:p>
                  </a:txBody>
                  <a:tcP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-Необходимо</a:t>
                      </a:r>
                      <a:r>
                        <a:rPr lang="ru-RU" sz="1600" baseline="0" dirty="0" smtClean="0"/>
                        <a:t> знать ценность активов</a:t>
                      </a:r>
                    </a:p>
                    <a:p>
                      <a:r>
                        <a:rPr lang="ru-RU" sz="1600" baseline="0" dirty="0" smtClean="0"/>
                        <a:t>-Использует опросники</a:t>
                      </a:r>
                      <a:endParaRPr lang="ru-RU" sz="1600" dirty="0"/>
                    </a:p>
                  </a:txBody>
                  <a:tcP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380110"/>
                  </a:ext>
                </a:extLst>
              </a:tr>
              <a:tr h="1330467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Методика на основе графов атак</a:t>
                      </a:r>
                      <a:r>
                        <a:rPr lang="ru-RU" sz="1600" baseline="0" dirty="0" smtClean="0"/>
                        <a:t> и </a:t>
                      </a:r>
                      <a:r>
                        <a:rPr lang="en-US" sz="1600" baseline="0" dirty="0" smtClean="0"/>
                        <a:t>CVSS</a:t>
                      </a:r>
                      <a:endParaRPr lang="ru-RU" sz="1600" dirty="0"/>
                    </a:p>
                  </a:txBody>
                  <a:tcP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-Не учитывается</a:t>
                      </a:r>
                      <a:r>
                        <a:rPr lang="ru-RU" sz="1600" baseline="0" dirty="0" smtClean="0"/>
                        <a:t> важность узлов</a:t>
                      </a:r>
                    </a:p>
                    <a:p>
                      <a:r>
                        <a:rPr lang="ru-RU" sz="1600" baseline="0" dirty="0" smtClean="0"/>
                        <a:t>-Одинаковое значение риска у абсолютно разных узлов при наличие одинаковых уязвимостей</a:t>
                      </a:r>
                    </a:p>
                    <a:p>
                      <a:r>
                        <a:rPr lang="ru-RU" sz="1600" dirty="0" smtClean="0"/>
                        <a:t>-Рейтинг </a:t>
                      </a:r>
                      <a:r>
                        <a:rPr lang="en-US" sz="1600" dirty="0" smtClean="0"/>
                        <a:t>CVSS </a:t>
                      </a:r>
                      <a:r>
                        <a:rPr lang="ru-RU" sz="1600" dirty="0" smtClean="0"/>
                        <a:t>отражает лишь потенциальную возможность эксплуатации</a:t>
                      </a:r>
                      <a:r>
                        <a:rPr lang="ru-RU" sz="1600" baseline="0" dirty="0" smtClean="0"/>
                        <a:t> уязвимостей.</a:t>
                      </a:r>
                      <a:endParaRPr lang="ru-RU" sz="1600" dirty="0"/>
                    </a:p>
                  </a:txBody>
                  <a:tcP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36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14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101600" y="3517844"/>
            <a:ext cx="6794636" cy="2493850"/>
          </a:xfrm>
          <a:prstGeom prst="rect">
            <a:avLst/>
          </a:prstGeom>
          <a:solidFill>
            <a:srgbClr val="00A793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101600" y="1035732"/>
            <a:ext cx="6794636" cy="2482112"/>
          </a:xfrm>
          <a:prstGeom prst="rect">
            <a:avLst/>
          </a:prstGeom>
          <a:solidFill>
            <a:srgbClr val="00A793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 rot="16200000">
            <a:off x="6947310" y="974927"/>
            <a:ext cx="5060269" cy="5162417"/>
          </a:xfrm>
          <a:prstGeom prst="rect">
            <a:avLst/>
          </a:prstGeom>
          <a:solidFill>
            <a:srgbClr val="00A793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499" y="228600"/>
            <a:ext cx="11801476" cy="709612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/>
              <a:t>Графы атак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78565" y="6227572"/>
            <a:ext cx="266700" cy="365125"/>
          </a:xfrm>
        </p:spPr>
        <p:txBody>
          <a:bodyPr/>
          <a:lstStyle/>
          <a:p>
            <a:fld id="{FC43FB66-2072-4809-B247-0A0DB7812144}" type="slidenum">
              <a:rPr lang="ru-RU" smtClean="0"/>
              <a:t>6</a:t>
            </a:fld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662390" y="1047730"/>
            <a:ext cx="147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Полный граф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364103" y="3594890"/>
            <a:ext cx="2072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Граф предсказаний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9106338" y="1068153"/>
            <a:ext cx="124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MP-</a:t>
            </a:r>
            <a:r>
              <a:rPr lang="ru-RU" dirty="0" smtClean="0"/>
              <a:t>граф</a:t>
            </a:r>
            <a:endParaRPr lang="ru-RU" dirty="0"/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42" y="1103083"/>
            <a:ext cx="1554858" cy="2299344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98" y="3517844"/>
            <a:ext cx="2022747" cy="247973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598761" y="1385609"/>
            <a:ext cx="406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01600" y="3517844"/>
            <a:ext cx="6794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896236" y="1047730"/>
            <a:ext cx="0" cy="49639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63821" y="1385609"/>
            <a:ext cx="443581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Узел – состояние системы</a:t>
            </a:r>
          </a:p>
          <a:p>
            <a:r>
              <a:rPr lang="ru-RU" sz="1600" dirty="0" smtClean="0"/>
              <a:t>Ребро – уязвимость</a:t>
            </a:r>
          </a:p>
          <a:p>
            <a:endParaRPr lang="ru-RU" sz="1600" dirty="0" smtClean="0"/>
          </a:p>
          <a:p>
            <a:r>
              <a:rPr lang="ru-RU" sz="1600" dirty="0" smtClean="0"/>
              <a:t>Недостатки: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rgbClr val="C00000"/>
                </a:solidFill>
              </a:rPr>
              <a:t>Сложность построения </a:t>
            </a:r>
            <a:r>
              <a:rPr lang="en-US" sz="1600" dirty="0" smtClean="0">
                <a:solidFill>
                  <a:srgbClr val="C00000"/>
                </a:solidFill>
              </a:rPr>
              <a:t>O(n!)</a:t>
            </a:r>
            <a:endParaRPr lang="ru-RU" sz="1600" dirty="0" smtClean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3821" y="3899174"/>
            <a:ext cx="44358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Узел – состояние системы</a:t>
            </a:r>
          </a:p>
          <a:p>
            <a:r>
              <a:rPr lang="ru-RU" sz="1600" dirty="0" smtClean="0"/>
              <a:t>Ребро – уязвимость</a:t>
            </a:r>
          </a:p>
          <a:p>
            <a:pPr algn="just"/>
            <a:r>
              <a:rPr lang="ru-RU" sz="1600" dirty="0" smtClean="0"/>
              <a:t>Узел добавляется в граф, если ни один его предок не использует ту же уязвимость для попадания в то же состояние.</a:t>
            </a:r>
          </a:p>
          <a:p>
            <a:pPr algn="just"/>
            <a:endParaRPr lang="ru-RU" sz="1600" dirty="0" smtClean="0"/>
          </a:p>
          <a:p>
            <a:pPr algn="just"/>
            <a:r>
              <a:rPr lang="ru-RU" sz="1600" dirty="0" smtClean="0"/>
              <a:t>Недостатки: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C00000"/>
                </a:solidFill>
              </a:rPr>
              <a:t>Состояния системы повторяются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33579" y="1385609"/>
            <a:ext cx="25598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Три типа узлов:</a:t>
            </a:r>
          </a:p>
          <a:p>
            <a:r>
              <a:rPr lang="ru-RU" sz="1600" dirty="0" smtClean="0"/>
              <a:t>- уязвимость</a:t>
            </a:r>
          </a:p>
          <a:p>
            <a:r>
              <a:rPr lang="ru-RU" sz="1600" dirty="0" smtClean="0"/>
              <a:t>- состояние</a:t>
            </a:r>
          </a:p>
          <a:p>
            <a:r>
              <a:rPr lang="ru-RU" sz="1600" dirty="0" smtClean="0"/>
              <a:t>- предусловие</a:t>
            </a:r>
          </a:p>
          <a:p>
            <a:endParaRPr lang="ru-RU" sz="1600" dirty="0" smtClean="0"/>
          </a:p>
          <a:p>
            <a:pPr algn="just"/>
            <a:r>
              <a:rPr lang="ru-RU" sz="1600" dirty="0" smtClean="0"/>
              <a:t>Узел предусловия объединяет узлы состояний и узлы уязвимостей по общему предусловию</a:t>
            </a:r>
          </a:p>
          <a:p>
            <a:pPr algn="just"/>
            <a:endParaRPr lang="ru-RU" sz="1600" dirty="0"/>
          </a:p>
          <a:p>
            <a:pPr algn="just"/>
            <a:r>
              <a:rPr lang="ru-RU" sz="1600" dirty="0" smtClean="0"/>
              <a:t>Недостатки: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C00000"/>
                </a:solidFill>
              </a:rPr>
              <a:t>Дополнительная сущность в виде узла предусловия</a:t>
            </a: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0622" y="1385609"/>
            <a:ext cx="1758249" cy="441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0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Блок-схема: альтернативный процесс 69"/>
          <p:cNvSpPr/>
          <p:nvPr/>
        </p:nvSpPr>
        <p:spPr>
          <a:xfrm>
            <a:off x="9134838" y="3108708"/>
            <a:ext cx="2371115" cy="2286995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41" name="Блок-схема: альтернативный процесс 40"/>
          <p:cNvSpPr/>
          <p:nvPr/>
        </p:nvSpPr>
        <p:spPr>
          <a:xfrm>
            <a:off x="1943008" y="3143045"/>
            <a:ext cx="1415523" cy="225265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499" y="228600"/>
            <a:ext cx="11801476" cy="709612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/>
              <a:t>Показатели защищенности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78565" y="6227572"/>
            <a:ext cx="266700" cy="365125"/>
          </a:xfrm>
        </p:spPr>
        <p:txBody>
          <a:bodyPr/>
          <a:lstStyle/>
          <a:p>
            <a:fld id="{FC43FB66-2072-4809-B247-0A0DB7812144}" type="slidenum">
              <a:rPr lang="ru-RU" smtClean="0"/>
              <a:t>7</a:t>
            </a:fld>
            <a:endParaRPr lang="ru-RU" dirty="0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530" y="1978707"/>
            <a:ext cx="2649735" cy="25029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430092" y="1263187"/>
            <a:ext cx="3475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Базовые </a:t>
            </a:r>
            <a:r>
              <a:rPr lang="ru-RU" sz="2400" dirty="0" smtClean="0"/>
              <a:t>показатели узла</a:t>
            </a:r>
            <a:endParaRPr lang="ru-RU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8520802" y="1261481"/>
            <a:ext cx="3668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Интегральные </a:t>
            </a:r>
            <a:r>
              <a:rPr lang="ru-RU" sz="2400" dirty="0" smtClean="0"/>
              <a:t>показатели </a:t>
            </a:r>
          </a:p>
          <a:p>
            <a:pPr algn="ctr"/>
            <a:r>
              <a:rPr lang="ru-RU" sz="2400" dirty="0" smtClean="0"/>
              <a:t>системы</a:t>
            </a:r>
            <a:endParaRPr lang="ru-RU" sz="2400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9186638" y="2892907"/>
            <a:ext cx="2267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Характеристики системы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2" name="Рисунок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043" y="2461689"/>
            <a:ext cx="1754564" cy="157504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015075" y="3914816"/>
            <a:ext cx="1270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Особенности источника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Уровень навыков</a:t>
            </a:r>
          </a:p>
          <a:p>
            <a:endParaRPr lang="ru-RU" sz="1200" dirty="0"/>
          </a:p>
          <a:p>
            <a:endParaRPr lang="ru-RU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983324" y="3059674"/>
            <a:ext cx="139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Характеристики нарушителя</a:t>
            </a:r>
            <a:endParaRPr lang="ru-RU" sz="1400" dirty="0"/>
          </a:p>
        </p:txBody>
      </p:sp>
      <p:sp>
        <p:nvSpPr>
          <p:cNvPr id="33" name="Блок-схема: альтернативный процесс 32"/>
          <p:cNvSpPr/>
          <p:nvPr/>
        </p:nvSpPr>
        <p:spPr>
          <a:xfrm>
            <a:off x="336377" y="3143045"/>
            <a:ext cx="1415523" cy="225265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1100" dirty="0">
              <a:solidFill>
                <a:schemeClr val="tx1"/>
              </a:solidFill>
            </a:endParaRPr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12" y="2461689"/>
            <a:ext cx="1754564" cy="157504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08444" y="3914816"/>
            <a:ext cx="12705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Кол-во уязвимостей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Критичность узла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Уязвимость к атакам нулевого дня</a:t>
            </a:r>
          </a:p>
          <a:p>
            <a:endParaRPr lang="ru-RU" sz="1600" dirty="0"/>
          </a:p>
        </p:txBody>
      </p:sp>
      <p:sp>
        <p:nvSpPr>
          <p:cNvPr id="53" name="Блок-схема: альтернативный процесс 52"/>
          <p:cNvSpPr/>
          <p:nvPr/>
        </p:nvSpPr>
        <p:spPr>
          <a:xfrm>
            <a:off x="3548094" y="3143045"/>
            <a:ext cx="1415523" cy="225265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1100" dirty="0">
              <a:solidFill>
                <a:schemeClr val="tx1"/>
              </a:solidFill>
            </a:endParaRPr>
          </a:p>
        </p:txBody>
      </p:sp>
      <p:pic>
        <p:nvPicPr>
          <p:cNvPr id="54" name="Рисунок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129" y="2461689"/>
            <a:ext cx="1754564" cy="1575047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3620161" y="3914816"/>
            <a:ext cx="1270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Стоимость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Вероятность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Ущерб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Потенциал</a:t>
            </a:r>
          </a:p>
          <a:p>
            <a:endParaRPr lang="ru-RU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3588410" y="3059674"/>
            <a:ext cx="139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Характеристики атаки</a:t>
            </a:r>
            <a:endParaRPr lang="ru-RU" sz="1400" dirty="0"/>
          </a:p>
        </p:txBody>
      </p:sp>
      <p:sp>
        <p:nvSpPr>
          <p:cNvPr id="57" name="Блок-схема: альтернативный процесс 56"/>
          <p:cNvSpPr/>
          <p:nvPr/>
        </p:nvSpPr>
        <p:spPr>
          <a:xfrm>
            <a:off x="5154069" y="3143045"/>
            <a:ext cx="1415523" cy="225265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1100" dirty="0">
              <a:solidFill>
                <a:schemeClr val="tx1"/>
              </a:solidFill>
            </a:endParaRPr>
          </a:p>
        </p:txBody>
      </p:sp>
      <p:pic>
        <p:nvPicPr>
          <p:cNvPr id="58" name="Рисунок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104" y="2461689"/>
            <a:ext cx="1754564" cy="1575047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226136" y="3914816"/>
            <a:ext cx="1270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Потери при атаке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Потери при реагировании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Выигрыш при реагировании</a:t>
            </a:r>
            <a:endParaRPr lang="ru-RU" sz="1200" dirty="0"/>
          </a:p>
          <a:p>
            <a:endParaRPr lang="ru-RU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5193496" y="3050918"/>
            <a:ext cx="139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Стоимостные характеристики</a:t>
            </a:r>
            <a:endParaRPr lang="ru-RU" sz="1400" dirty="0"/>
          </a:p>
        </p:txBody>
      </p:sp>
      <p:sp>
        <p:nvSpPr>
          <p:cNvPr id="65" name="Блок-схема: альтернативный процесс 64"/>
          <p:cNvSpPr/>
          <p:nvPr/>
        </p:nvSpPr>
        <p:spPr>
          <a:xfrm>
            <a:off x="6770419" y="3143045"/>
            <a:ext cx="1415523" cy="225265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1100" dirty="0">
              <a:solidFill>
                <a:schemeClr val="tx1"/>
              </a:solidFill>
            </a:endParaRPr>
          </a:p>
        </p:txBody>
      </p:sp>
      <p:pic>
        <p:nvPicPr>
          <p:cNvPr id="66" name="Рисунок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454" y="2461689"/>
            <a:ext cx="1754564" cy="1575047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6842486" y="3914816"/>
            <a:ext cx="1270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Уязвимость узла к атакам нулевого дня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Количество уязвимостей нулевого дня</a:t>
            </a:r>
            <a:endParaRPr lang="ru-RU" sz="1200" dirty="0"/>
          </a:p>
          <a:p>
            <a:endParaRPr lang="ru-RU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6800360" y="2961631"/>
            <a:ext cx="1396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Характеристики на основе атак нулевого дня</a:t>
            </a:r>
            <a:endParaRPr lang="ru-RU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366974" y="3069353"/>
            <a:ext cx="139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Характеристики топологии</a:t>
            </a:r>
            <a:endParaRPr lang="ru-RU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9279281" y="4400050"/>
            <a:ext cx="2174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Поверхность атаки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Уровень риска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Количество </a:t>
            </a:r>
            <a:r>
              <a:rPr lang="ru-RU" sz="1200" dirty="0" err="1" smtClean="0"/>
              <a:t>компромети-руемых</a:t>
            </a:r>
            <a:r>
              <a:rPr lang="ru-RU" sz="1200" dirty="0" smtClean="0"/>
              <a:t> узлов</a:t>
            </a:r>
          </a:p>
          <a:p>
            <a:endParaRPr lang="ru-RU" sz="16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8355018" y="660400"/>
            <a:ext cx="0" cy="5069840"/>
          </a:xfrm>
          <a:prstGeom prst="line">
            <a:avLst/>
          </a:prstGeom>
          <a:ln w="19050"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9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499" y="228600"/>
            <a:ext cx="11801476" cy="709612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/>
              <a:t>Требования к </a:t>
            </a:r>
            <a:r>
              <a:rPr lang="ru-RU" sz="3600" dirty="0" smtClean="0"/>
              <a:t>методикам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78565" y="6227572"/>
            <a:ext cx="266700" cy="365125"/>
          </a:xfrm>
        </p:spPr>
        <p:txBody>
          <a:bodyPr/>
          <a:lstStyle/>
          <a:p>
            <a:fld id="{FC43FB66-2072-4809-B247-0A0DB7812144}" type="slidenum">
              <a:rPr lang="ru-RU" smtClean="0"/>
              <a:t>8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36880" y="1330960"/>
            <a:ext cx="1129792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>
              <a:lnSpc>
                <a:spcPct val="120000"/>
              </a:lnSpc>
            </a:pPr>
            <a:r>
              <a:rPr lang="ru-RU" sz="2000" dirty="0" smtClean="0"/>
              <a:t>В процессе разработки методик оценки защищенности и выбора защитных мер должны быть соблюдены следующие требования:</a:t>
            </a:r>
          </a:p>
          <a:p>
            <a:pPr>
              <a:lnSpc>
                <a:spcPct val="120000"/>
              </a:lnSpc>
            </a:pPr>
            <a:endParaRPr lang="ru-RU" sz="2000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Активами считаются только сетевые устройства</a:t>
            </a:r>
            <a:endParaRPr lang="en-US" sz="2000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Ценность </a:t>
            </a:r>
            <a:r>
              <a:rPr lang="ru-RU" sz="2000" dirty="0" smtClean="0"/>
              <a:t>узлов </a:t>
            </a:r>
            <a:r>
              <a:rPr lang="ru-RU" sz="2000" dirty="0" smtClean="0"/>
              <a:t>должна определяться на основе информации, доступной </a:t>
            </a:r>
            <a:r>
              <a:rPr lang="ru-RU" sz="2000" dirty="0" err="1" smtClean="0"/>
              <a:t>тестировщику</a:t>
            </a:r>
            <a:r>
              <a:rPr lang="ru-RU" sz="2000" dirty="0" smtClean="0"/>
              <a:t> и определяться числовым значением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Ценность </a:t>
            </a:r>
            <a:r>
              <a:rPr lang="ru-RU" sz="2000" dirty="0" smtClean="0"/>
              <a:t>узла должна зависеть от типа узла и </a:t>
            </a:r>
            <a:r>
              <a:rPr lang="ru-RU" sz="2000" dirty="0" smtClean="0"/>
              <a:t>запущенных на нем </a:t>
            </a:r>
            <a:r>
              <a:rPr lang="ru-RU" sz="2000" dirty="0" smtClean="0"/>
              <a:t>сервисов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Основной базовый параметр защищенности – значение нисходящего риска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Основной интегральный показатель защищенности – уровень риска системы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Методики на графах атак должны решать присущие графам проблемы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Очередная защитная мера должна максимально снижать уровень риска всей системы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94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основе графов</a:t>
            </a:r>
          </a:p>
          <a:p>
            <a:r>
              <a:rPr lang="ru-RU" dirty="0" err="1" smtClean="0"/>
              <a:t>Блэк</a:t>
            </a:r>
            <a:r>
              <a:rPr lang="ru-RU" dirty="0" smtClean="0"/>
              <a:t> бокс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B66-2072-4809-B247-0A0DB7812144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5" name="Схема 4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6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5600</TotalTime>
  <Words>995</Words>
  <Application>Microsoft Office PowerPoint</Application>
  <PresentationFormat>Широкоэкранный</PresentationFormat>
  <Paragraphs>309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Актуальность работы</vt:lpstr>
      <vt:lpstr>Цели и Задачи</vt:lpstr>
      <vt:lpstr>Тестирование на проникновение</vt:lpstr>
      <vt:lpstr>Методики оценки защищенности сетевой инфраструктуры</vt:lpstr>
      <vt:lpstr>Графы атак</vt:lpstr>
      <vt:lpstr>Показатели защищенности</vt:lpstr>
      <vt:lpstr>Требования к методикам</vt:lpstr>
      <vt:lpstr>Презентация PowerPoint</vt:lpstr>
      <vt:lpstr>Структура используемого графа атак</vt:lpstr>
      <vt:lpstr>Разработанная методика оценки защищенности</vt:lpstr>
      <vt:lpstr>Методика выбора защитных мер</vt:lpstr>
      <vt:lpstr>Оптимизация вычислений</vt:lpstr>
      <vt:lpstr>Сравнение с другими методиками</vt:lpstr>
      <vt:lpstr>Оценка эффективности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84</cp:revision>
  <dcterms:created xsi:type="dcterms:W3CDTF">2020-01-12T18:32:18Z</dcterms:created>
  <dcterms:modified xsi:type="dcterms:W3CDTF">2020-01-18T06:59:17Z</dcterms:modified>
</cp:coreProperties>
</file>