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8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67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93"/>
    <a:srgbClr val="318F85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9" autoAdjust="0"/>
  </p:normalViewPr>
  <p:slideViewPr>
    <p:cSldViewPr snapToGrid="0">
      <p:cViewPr varScale="1">
        <p:scale>
          <a:sx n="79" d="100"/>
          <a:sy n="79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7DDC9-0FE2-4675-812C-8319F62831C0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93CE8-1DDD-426C-9A74-E12F6EF5A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70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FBED-0FBC-4169-A0F1-9AD3469DC12E}" type="datetime1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21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B54B-913E-493E-BDB4-8CB6364E3B2C}" type="datetime1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83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1496-62F9-4DE3-BD78-95E53E177BA7}" type="datetime1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73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58F3-4810-4F1E-B933-A13AC9C3B1D6}" type="datetime1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77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0EF-E304-419B-BC0E-07209A47EB30}" type="datetime1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33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B0D6-B9E2-45D6-A1EA-4D184ECE0F47}" type="datetime1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32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1FB6-F4BD-41AC-80D7-D8C9130E4F0D}" type="datetime1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92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FBCA-41DD-4080-886A-7C5CE45A3AD2}" type="datetime1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02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1FED-5AFA-4BE7-813B-1B38FF80B53B}" type="datetime1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71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E6FB-2A83-4ACB-8E41-2218BC891507}" type="datetime1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34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2671-FE5D-413F-B49D-F46DCA4B320D}" type="datetime1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17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E408F-243A-4958-B882-839E6322D880}" type="datetime1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29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76" y="3376154"/>
            <a:ext cx="2658800" cy="2355285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912891" y="3502965"/>
            <a:ext cx="10674035" cy="2101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Times New Roman" panose="02020603050405020304" pitchFamily="18" charset="0"/>
              </a:rPr>
              <a:t>Выполнил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Times New Roman" panose="02020603050405020304" pitchFamily="18" charset="0"/>
              </a:rPr>
              <a:t>студент группы </a:t>
            </a:r>
            <a:r>
              <a:rPr lang="ru-RU" dirty="0">
                <a:cs typeface="Times New Roman" panose="02020603050405020304" pitchFamily="18" charset="0"/>
              </a:rPr>
              <a:t>3651001/40201</a:t>
            </a:r>
            <a:r>
              <a:rPr lang="ru-RU" dirty="0" smtClean="0">
                <a:cs typeface="Times New Roman" panose="02020603050405020304" pitchFamily="18" charset="0"/>
              </a:rPr>
              <a:t>				Е.М. Орел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endParaRPr lang="ru-RU" dirty="0">
              <a:cs typeface="Times New Roman" panose="02020603050405020304" pitchFamily="18" charset="0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Times New Roman" panose="02020603050405020304" pitchFamily="18" charset="0"/>
              </a:rPr>
              <a:t>Научный руководитель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Times New Roman" panose="02020603050405020304" pitchFamily="18" charset="0"/>
              </a:rPr>
              <a:t>доцент, к.т.н.					</a:t>
            </a:r>
            <a:r>
              <a:rPr lang="en-US" dirty="0" smtClean="0">
                <a:cs typeface="Times New Roman" panose="02020603050405020304" pitchFamily="18" charset="0"/>
              </a:rPr>
              <a:t>		</a:t>
            </a:r>
            <a:r>
              <a:rPr lang="ru-RU" dirty="0" smtClean="0">
                <a:cs typeface="Times New Roman" panose="02020603050405020304" pitchFamily="18" charset="0"/>
              </a:rPr>
              <a:t>Д.В. Иванов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12376" y="6010446"/>
            <a:ext cx="251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Санкт-Петербург</a:t>
            </a:r>
          </a:p>
          <a:p>
            <a:pPr algn="ctr"/>
            <a:r>
              <a:rPr lang="ru-RU" sz="2000" dirty="0" smtClean="0"/>
              <a:t>2020</a:t>
            </a:r>
            <a:endParaRPr lang="ru-RU" sz="2000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710056" y="316870"/>
            <a:ext cx="8771885" cy="760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Министерство науки и высшего образования Российской Федерации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Санкт-Петербургский политехнический университет Петра Великого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Институт прикладной математики и механики</a:t>
            </a:r>
            <a:endParaRPr lang="ru-RU" sz="1800" dirty="0"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77125" y="1938830"/>
            <a:ext cx="12037749" cy="9492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000" b="1" dirty="0">
                <a:cs typeface="Times New Roman" panose="02020603050405020304" pitchFamily="18" charset="0"/>
              </a:rPr>
              <a:t>Оценка защищенности сетевой инфраструктуры на основе графа потенциальных атак</a:t>
            </a:r>
            <a:endParaRPr lang="ru-RU" sz="4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5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Скругленный прямоугольник 48"/>
          <p:cNvSpPr/>
          <p:nvPr/>
        </p:nvSpPr>
        <p:spPr>
          <a:xfrm>
            <a:off x="365760" y="1330960"/>
            <a:ext cx="8280400" cy="25853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Разработка методик. Структура графа атак.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90300" y="6223762"/>
            <a:ext cx="377825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10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6880" y="1330960"/>
                <a:ext cx="1129792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𝑣𝑢𝑙𝑛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ru-RU" dirty="0" smtClean="0"/>
                  <a:t> - ориентированный граф с собственной идентификацией дуг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V - </a:t>
                </a:r>
                <a:r>
                  <a:rPr lang="ru-RU" dirty="0"/>
                  <a:t>непустое множество вершин </a:t>
                </a:r>
                <a:r>
                  <a:rPr lang="ru-RU" dirty="0" smtClean="0"/>
                  <a:t>графа</a:t>
                </a: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A - </a:t>
                </a:r>
                <a:r>
                  <a:rPr lang="ru-RU" dirty="0" smtClean="0"/>
                  <a:t>множество </a:t>
                </a:r>
                <a:r>
                  <a:rPr lang="ru-RU" dirty="0"/>
                  <a:t>дуг </a:t>
                </a:r>
                <a:r>
                  <a:rPr lang="ru-RU" dirty="0" smtClean="0"/>
                  <a:t>графа</a:t>
                </a: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 -</a:t>
                </a:r>
                <a:r>
                  <a:rPr lang="ru-RU" dirty="0" smtClean="0"/>
                  <a:t> </a:t>
                </a:r>
                <a:r>
                  <a:rPr lang="ru-RU" dirty="0"/>
                  <a:t>множество успешно </a:t>
                </a:r>
                <a:r>
                  <a:rPr lang="ru-RU" dirty="0" err="1"/>
                  <a:t>проэксплуатированных</a:t>
                </a:r>
                <a:r>
                  <a:rPr lang="ru-RU" dirty="0"/>
                  <a:t> </a:t>
                </a:r>
                <a:r>
                  <a:rPr lang="ru-RU" dirty="0" smtClean="0"/>
                  <a:t>уязвимостей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𝑣𝑢𝑙𝑛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err="1" smtClean="0"/>
                  <a:t>сюръективное</a:t>
                </a:r>
                <a:r>
                  <a:rPr lang="ru-RU" dirty="0" smtClean="0"/>
                  <a:t> отображение </a:t>
                </a:r>
                <a:r>
                  <a:rPr lang="ru-RU" dirty="0"/>
                  <a:t>вида</a:t>
                </a:r>
                <a:r>
                  <a:rPr lang="ru-RU" dirty="0" smtClean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𝑣𝑢𝑙𝑛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i="1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𝑣𝑢𝑙𝑛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𝑣𝑢𝑙𝑛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0" y="1330960"/>
                <a:ext cx="11297920" cy="2585323"/>
              </a:xfrm>
              <a:prstGeom prst="rect">
                <a:avLst/>
              </a:prstGeom>
              <a:blipFill>
                <a:blip r:embed="rId2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/>
          <p:cNvSpPr/>
          <p:nvPr/>
        </p:nvSpPr>
        <p:spPr>
          <a:xfrm>
            <a:off x="6431280" y="4744720"/>
            <a:ext cx="386080" cy="386080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8808720" y="3958149"/>
            <a:ext cx="386080" cy="386080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829040" y="5445760"/>
            <a:ext cx="386080" cy="386080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0962640" y="2834110"/>
            <a:ext cx="386080" cy="386080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0962640" y="4470975"/>
            <a:ext cx="386080" cy="386080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6" idx="6"/>
            <a:endCxn id="8" idx="2"/>
          </p:cNvCxnSpPr>
          <p:nvPr/>
        </p:nvCxnSpPr>
        <p:spPr>
          <a:xfrm>
            <a:off x="6817360" y="4937760"/>
            <a:ext cx="2011680" cy="701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6"/>
            <a:endCxn id="7" idx="2"/>
          </p:cNvCxnSpPr>
          <p:nvPr/>
        </p:nvCxnSpPr>
        <p:spPr>
          <a:xfrm flipV="1">
            <a:off x="6817360" y="4151189"/>
            <a:ext cx="1991360" cy="786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6"/>
            <a:endCxn id="10" idx="2"/>
          </p:cNvCxnSpPr>
          <p:nvPr/>
        </p:nvCxnSpPr>
        <p:spPr>
          <a:xfrm>
            <a:off x="9194800" y="4151189"/>
            <a:ext cx="1767840" cy="512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7" idx="7"/>
            <a:endCxn id="9" idx="3"/>
          </p:cNvCxnSpPr>
          <p:nvPr/>
        </p:nvCxnSpPr>
        <p:spPr>
          <a:xfrm flipV="1">
            <a:off x="9138260" y="3163650"/>
            <a:ext cx="1880920" cy="8510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28125" y="5101594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192</a:t>
            </a:r>
            <a:r>
              <a:rPr lang="en-US" sz="1400" dirty="0" smtClean="0"/>
              <a:t>.168.0.100</a:t>
            </a:r>
            <a:endParaRPr lang="ru-RU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408810" y="4326840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192</a:t>
            </a:r>
            <a:r>
              <a:rPr lang="en-US" sz="1400" dirty="0" smtClean="0"/>
              <a:t>.168.0.102</a:t>
            </a:r>
            <a:endParaRPr lang="ru-RU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0586243" y="3278086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192</a:t>
            </a:r>
            <a:r>
              <a:rPr lang="en-US" sz="1400" dirty="0" smtClean="0"/>
              <a:t>.168.0.103</a:t>
            </a:r>
            <a:endParaRPr lang="ru-RU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8408810" y="5788054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192</a:t>
            </a:r>
            <a:r>
              <a:rPr lang="en-US" sz="1400" dirty="0" smtClean="0"/>
              <a:t>.168.0.101</a:t>
            </a:r>
            <a:endParaRPr lang="ru-RU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0567435" y="4857055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192</a:t>
            </a:r>
            <a:r>
              <a:rPr lang="en-US" sz="1400" dirty="0" smtClean="0"/>
              <a:t>.168.0.104</a:t>
            </a:r>
            <a:endParaRPr lang="ru-RU" sz="1400" dirty="0"/>
          </a:p>
        </p:txBody>
      </p:sp>
      <p:sp>
        <p:nvSpPr>
          <p:cNvPr id="39" name="TextBox 38"/>
          <p:cNvSpPr txBox="1"/>
          <p:nvPr/>
        </p:nvSpPr>
        <p:spPr>
          <a:xfrm rot="20204905">
            <a:off x="7021713" y="4034533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/>
              <a:t>Эксплуатация</a:t>
            </a:r>
            <a:endParaRPr lang="en-US" sz="1200" dirty="0" smtClean="0"/>
          </a:p>
          <a:p>
            <a:pPr algn="ctr"/>
            <a:r>
              <a:rPr lang="en-US" sz="1200" dirty="0" smtClean="0"/>
              <a:t>{CVE-2009-2341}</a:t>
            </a:r>
            <a:endParaRPr lang="ru-RU" sz="1200" dirty="0"/>
          </a:p>
        </p:txBody>
      </p:sp>
      <p:sp>
        <p:nvSpPr>
          <p:cNvPr id="41" name="TextBox 40"/>
          <p:cNvSpPr txBox="1"/>
          <p:nvPr/>
        </p:nvSpPr>
        <p:spPr>
          <a:xfrm rot="20204905">
            <a:off x="8719950" y="304210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/>
              <a:t>Эксплуатация</a:t>
            </a:r>
            <a:endParaRPr lang="en-US" sz="1200" dirty="0" smtClean="0"/>
          </a:p>
          <a:p>
            <a:pPr algn="ctr"/>
            <a:r>
              <a:rPr lang="en-US" sz="1200" dirty="0" smtClean="0"/>
              <a:t>{CVE-2018-2003, CVE-2011-4952}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 rot="1221464">
            <a:off x="7455806" y="4829175"/>
            <a:ext cx="1245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/>
              <a:t>Эксплуатация</a:t>
            </a:r>
            <a:endParaRPr lang="en-US" sz="1200" dirty="0" smtClean="0"/>
          </a:p>
          <a:p>
            <a:pPr algn="ctr"/>
            <a:r>
              <a:rPr lang="en-US" sz="1200" dirty="0" smtClean="0"/>
              <a:t>{CVE-2011-9733}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 rot="972697">
            <a:off x="9649095" y="3920357"/>
            <a:ext cx="1245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/>
              <a:t>Эксплуатация</a:t>
            </a:r>
            <a:endParaRPr lang="en-US" sz="1200" dirty="0" smtClean="0"/>
          </a:p>
          <a:p>
            <a:pPr algn="ctr"/>
            <a:r>
              <a:rPr lang="en-US" sz="1200" dirty="0" smtClean="0"/>
              <a:t>{CVE-2017-0144}</a:t>
            </a:r>
            <a:endParaRPr lang="ru-RU" sz="1200" dirty="0"/>
          </a:p>
        </p:txBody>
      </p:sp>
      <p:cxnSp>
        <p:nvCxnSpPr>
          <p:cNvPr id="45" name="Прямая со стрелкой 44"/>
          <p:cNvCxnSpPr>
            <a:stCxn id="8" idx="6"/>
            <a:endCxn id="10" idx="3"/>
          </p:cNvCxnSpPr>
          <p:nvPr/>
        </p:nvCxnSpPr>
        <p:spPr>
          <a:xfrm flipV="1">
            <a:off x="9215120" y="4800515"/>
            <a:ext cx="1804060" cy="838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0086927">
            <a:off x="9276569" y="4738454"/>
            <a:ext cx="1245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/>
              <a:t>Эксплуатация</a:t>
            </a:r>
            <a:endParaRPr lang="en-US" sz="1200" dirty="0" smtClean="0"/>
          </a:p>
          <a:p>
            <a:pPr algn="ctr"/>
            <a:r>
              <a:rPr lang="en-US" sz="1200" dirty="0" smtClean="0"/>
              <a:t>{CVE-2017-0144}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246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Разработка методик. Методика оценки защищенности.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90300" y="6223762"/>
            <a:ext cx="377825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11</a:t>
            </a:fld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65759" y="1254181"/>
            <a:ext cx="11302365" cy="22456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8733" y="1427930"/>
                <a:ext cx="10806455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Риск компрометации узла: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𝐶𝑟𝑖𝑡𝑖𝑐𝑎𝑙𝑖𝑡𝑦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𝑡𝑦𝑝𝑒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𝑐𝑜𝑒𝑓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𝑠𝑒𝑟𝑣𝑖𝑐𝑒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r>
                  <a:rPr lang="ru-RU" dirty="0" err="1"/>
                  <a:t>device_type_coef</a:t>
                </a:r>
                <a:r>
                  <a:rPr lang="ru-RU" dirty="0"/>
                  <a:t>(x) – коэффициент критичности </a:t>
                </a:r>
                <a:r>
                  <a:rPr lang="ru-RU" dirty="0" smtClean="0"/>
                  <a:t>узла, зависит от типа узла.</a:t>
                </a:r>
              </a:p>
              <a:p>
                <a:r>
                  <a:rPr lang="en-US" dirty="0" err="1" smtClean="0"/>
                  <a:t>service_cost</a:t>
                </a:r>
                <a:r>
                  <a:rPr lang="en-US" dirty="0" smtClean="0"/>
                  <a:t>(x) – </a:t>
                </a:r>
                <a:r>
                  <a:rPr lang="ru-RU" dirty="0" smtClean="0"/>
                  <a:t>риск компрометации сервиса, зависит от типа сервиса.</a:t>
                </a:r>
              </a:p>
              <a:p>
                <a:r>
                  <a:rPr lang="en-US" dirty="0" smtClean="0"/>
                  <a:t>S(x) – </a:t>
                </a:r>
                <a:r>
                  <a:rPr lang="ru-RU" dirty="0" smtClean="0"/>
                  <a:t>множество узлов сервиса.</a:t>
                </a:r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3" y="1427930"/>
                <a:ext cx="10806455" cy="1908215"/>
              </a:xfrm>
              <a:prstGeom prst="rect">
                <a:avLst/>
              </a:prstGeom>
              <a:blipFill>
                <a:blip r:embed="rId2"/>
                <a:stretch>
                  <a:fillRect l="-508" t="-1597" b="-41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Скругленный прямоугольник 29"/>
          <p:cNvSpPr/>
          <p:nvPr/>
        </p:nvSpPr>
        <p:spPr>
          <a:xfrm>
            <a:off x="365759" y="3835038"/>
            <a:ext cx="5362865" cy="18916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8346" y="4053201"/>
                <a:ext cx="5348337" cy="163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Уровень нисходящего риска: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 ⊆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𝐶𝑟𝑖𝑡𝑖𝑐𝑎𝑙𝑖𝑡𝑦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</m:oMath>
                  </m:oMathPara>
                </a14:m>
                <a:endParaRPr lang="ru-RU" dirty="0" smtClean="0"/>
              </a:p>
              <a:p>
                <a:r>
                  <a:rPr lang="en-US" dirty="0" smtClean="0"/>
                  <a:t>W(x) – </a:t>
                </a:r>
                <a:r>
                  <a:rPr lang="ru-RU" dirty="0" smtClean="0"/>
                  <a:t>множество узлов, достижимых из </a:t>
                </a:r>
                <a:r>
                  <a:rPr lang="en-US" dirty="0" smtClean="0"/>
                  <a:t>x.</a:t>
                </a:r>
                <a:endParaRPr lang="ru-RU" dirty="0"/>
              </a:p>
              <a:p>
                <a:r>
                  <a:rPr lang="ru-RU" dirty="0" smtClean="0"/>
                  <a:t>Достижимость узлов определяются с помощью </a:t>
                </a:r>
                <a:r>
                  <a:rPr lang="en-US" dirty="0" smtClean="0"/>
                  <a:t>DFS</a:t>
                </a:r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46" y="4053201"/>
                <a:ext cx="5348337" cy="1631152"/>
              </a:xfrm>
              <a:prstGeom prst="rect">
                <a:avLst/>
              </a:prstGeom>
              <a:blipFill>
                <a:blip r:embed="rId3"/>
                <a:stretch>
                  <a:fillRect l="-1026" t="-2247" b="-52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Скругленный прямоугольник 31"/>
          <p:cNvSpPr/>
          <p:nvPr/>
        </p:nvSpPr>
        <p:spPr>
          <a:xfrm>
            <a:off x="6305259" y="3835038"/>
            <a:ext cx="5362865" cy="18916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518234" y="4053201"/>
                <a:ext cx="5127562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Уровень риска системы: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r>
                  <a:rPr lang="en-US" dirty="0" smtClean="0"/>
                  <a:t>G(V) – </a:t>
                </a:r>
                <a:r>
                  <a:rPr lang="ru-RU" dirty="0" smtClean="0"/>
                  <a:t>множество всех узлов графа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234" y="4053201"/>
                <a:ext cx="5127562" cy="1354217"/>
              </a:xfrm>
              <a:prstGeom prst="rect">
                <a:avLst/>
              </a:prstGeom>
              <a:blipFill>
                <a:blip r:embed="rId4"/>
                <a:stretch>
                  <a:fillRect l="-951" t="-2703" b="-63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Стрелка вниз 12"/>
          <p:cNvSpPr/>
          <p:nvPr/>
        </p:nvSpPr>
        <p:spPr>
          <a:xfrm>
            <a:off x="2775175" y="3509894"/>
            <a:ext cx="367340" cy="286348"/>
          </a:xfrm>
          <a:prstGeom prst="downArrow">
            <a:avLst/>
          </a:prstGeom>
          <a:solidFill>
            <a:srgbClr val="00A7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5743152" y="4550869"/>
            <a:ext cx="576635" cy="358815"/>
          </a:xfrm>
          <a:prstGeom prst="rightArrow">
            <a:avLst/>
          </a:prstGeom>
          <a:solidFill>
            <a:srgbClr val="00A7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Разработка методик. Методика выбора защитных мер.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90300" y="6223762"/>
            <a:ext cx="377825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12</a:t>
            </a:fld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65759" y="1254181"/>
            <a:ext cx="11302365" cy="22456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8733" y="1427930"/>
                <a:ext cx="10806455" cy="2162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47675"/>
                <a:r>
                  <a:rPr lang="ru-RU" dirty="0" smtClean="0"/>
                  <a:t>Методика выбора защитных мер заключается в поиске уязвимости, устранение которой приводит к максимальному уменьшению уровня риска системы, </a:t>
                </a:r>
                <a:r>
                  <a:rPr lang="ru-RU" dirty="0" err="1" smtClean="0"/>
                  <a:t>т.е</a:t>
                </a:r>
                <a:r>
                  <a:rPr lang="ru-RU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∃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|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𝑣𝑢𝑙𝑛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𝑣𝑢𝑙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′,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𝑣𝑢𝑙𝑛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′&gt;</m:t>
                      </m:r>
                    </m:oMath>
                  </m:oMathPara>
                </a14:m>
                <a:endParaRPr lang="ru-RU" dirty="0"/>
              </a:p>
              <a:p>
                <a:pPr algn="ctr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|→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ru-RU" dirty="0">
                    <a:effectLst/>
                  </a:rPr>
                  <a:t> </a:t>
                </a:r>
                <a:r>
                  <a:rPr lang="ru-RU" dirty="0"/>
                  <a:t> 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3" y="1427930"/>
                <a:ext cx="10806455" cy="2162259"/>
              </a:xfrm>
              <a:prstGeom prst="rect">
                <a:avLst/>
              </a:prstGeom>
              <a:blipFill>
                <a:blip r:embed="rId2"/>
                <a:stretch>
                  <a:fillRect l="-508" t="-1408" b="-8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65759" y="3820160"/>
                <a:ext cx="1130236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47675"/>
                <a:r>
                  <a:rPr lang="ru-RU" dirty="0" smtClean="0"/>
                  <a:t>В результате устранения уязвимости происходит: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Удаление дуги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:∃!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𝑣𝑢𝑙𝑛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Перерасчет уровня нисходящего риска всех узлов, для которых являются достижимыми узлы, использующие уязвимость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компрометации других узлов</a:t>
                </a:r>
                <a:r>
                  <a:rPr lang="en-US" dirty="0" smtClean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Сравнение текущего уровня риска системы с предыдущим</a:t>
                </a:r>
                <a:r>
                  <a:rPr lang="en-US" dirty="0" smtClean="0"/>
                  <a:t>;</a:t>
                </a:r>
                <a:endParaRPr lang="ru-R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" y="3820160"/>
                <a:ext cx="11302365" cy="1477328"/>
              </a:xfrm>
              <a:prstGeom prst="rect">
                <a:avLst/>
              </a:prstGeom>
              <a:blipFill>
                <a:blip r:embed="rId3"/>
                <a:stretch>
                  <a:fillRect l="-324" t="-2479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Прямоугольник 214"/>
          <p:cNvSpPr/>
          <p:nvPr/>
        </p:nvSpPr>
        <p:spPr>
          <a:xfrm>
            <a:off x="101600" y="1916412"/>
            <a:ext cx="11970426" cy="4173102"/>
          </a:xfrm>
          <a:prstGeom prst="rect">
            <a:avLst/>
          </a:prstGeom>
          <a:solidFill>
            <a:srgbClr val="00A793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2" name="Прямая со стрелкой 161"/>
          <p:cNvCxnSpPr>
            <a:stCxn id="146" idx="4"/>
          </p:cNvCxnSpPr>
          <p:nvPr/>
        </p:nvCxnSpPr>
        <p:spPr>
          <a:xfrm>
            <a:off x="6080976" y="1223123"/>
            <a:ext cx="104" cy="518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>
            <a:stCxn id="146" idx="5"/>
          </p:cNvCxnSpPr>
          <p:nvPr/>
        </p:nvCxnSpPr>
        <p:spPr>
          <a:xfrm>
            <a:off x="6184613" y="1188696"/>
            <a:ext cx="1101404" cy="5524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146" idx="3"/>
          </p:cNvCxnSpPr>
          <p:nvPr/>
        </p:nvCxnSpPr>
        <p:spPr>
          <a:xfrm flipH="1">
            <a:off x="4804940" y="1174184"/>
            <a:ext cx="1178408" cy="5338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Разработка методик</a:t>
            </a:r>
            <a:r>
              <a:rPr lang="ru-RU" sz="3600" dirty="0" smtClean="0"/>
              <a:t>.</a:t>
            </a:r>
            <a:r>
              <a:rPr lang="en-US" sz="3600" dirty="0" smtClean="0"/>
              <a:t> </a:t>
            </a:r>
            <a:r>
              <a:rPr lang="ru-RU" sz="3600" dirty="0" smtClean="0"/>
              <a:t>Оптимизация вычислений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90300" y="6223762"/>
            <a:ext cx="377825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13</a:t>
            </a:fld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6845603" y="3275493"/>
            <a:ext cx="237017" cy="237017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 rot="247444">
            <a:off x="4077585" y="2203920"/>
            <a:ext cx="247093" cy="247093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7844991" y="2260046"/>
            <a:ext cx="237017" cy="237017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8482191" y="2683085"/>
            <a:ext cx="237017" cy="237017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8363683" y="3529536"/>
            <a:ext cx="237017" cy="237017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6933181" y="2564577"/>
            <a:ext cx="237017" cy="237017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7505859" y="3727714"/>
            <a:ext cx="237017" cy="237017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stCxn id="47" idx="4"/>
            <a:endCxn id="20" idx="0"/>
          </p:cNvCxnSpPr>
          <p:nvPr/>
        </p:nvCxnSpPr>
        <p:spPr>
          <a:xfrm flipH="1">
            <a:off x="6964112" y="2801594"/>
            <a:ext cx="87578" cy="4738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6" idx="2"/>
            <a:endCxn id="47" idx="6"/>
          </p:cNvCxnSpPr>
          <p:nvPr/>
        </p:nvCxnSpPr>
        <p:spPr>
          <a:xfrm flipH="1" flipV="1">
            <a:off x="7170198" y="2683086"/>
            <a:ext cx="1193485" cy="964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8" idx="0"/>
            <a:endCxn id="23" idx="4"/>
          </p:cNvCxnSpPr>
          <p:nvPr/>
        </p:nvCxnSpPr>
        <p:spPr>
          <a:xfrm flipV="1">
            <a:off x="7624368" y="2497063"/>
            <a:ext cx="339132" cy="1230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5" idx="4"/>
            <a:endCxn id="46" idx="0"/>
          </p:cNvCxnSpPr>
          <p:nvPr/>
        </p:nvCxnSpPr>
        <p:spPr>
          <a:xfrm flipH="1">
            <a:off x="8482192" y="2920102"/>
            <a:ext cx="118508" cy="609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23" idx="6"/>
            <a:endCxn id="45" idx="1"/>
          </p:cNvCxnSpPr>
          <p:nvPr/>
        </p:nvCxnSpPr>
        <p:spPr>
          <a:xfrm>
            <a:off x="8082008" y="2378555"/>
            <a:ext cx="434893" cy="339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20" idx="5"/>
            <a:endCxn id="48" idx="2"/>
          </p:cNvCxnSpPr>
          <p:nvPr/>
        </p:nvCxnSpPr>
        <p:spPr>
          <a:xfrm>
            <a:off x="7047910" y="3477800"/>
            <a:ext cx="457949" cy="368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endCxn id="23" idx="1"/>
          </p:cNvCxnSpPr>
          <p:nvPr/>
        </p:nvCxnSpPr>
        <p:spPr>
          <a:xfrm>
            <a:off x="7276884" y="1849568"/>
            <a:ext cx="602817" cy="4451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48" idx="4"/>
          </p:cNvCxnSpPr>
          <p:nvPr/>
        </p:nvCxnSpPr>
        <p:spPr>
          <a:xfrm flipH="1">
            <a:off x="7184955" y="3964731"/>
            <a:ext cx="439413" cy="5589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3121872" y="3111653"/>
            <a:ext cx="247093" cy="247093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4557847" y="3118603"/>
            <a:ext cx="247093" cy="247093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 rot="20161506">
            <a:off x="3817932" y="3129262"/>
            <a:ext cx="247093" cy="247093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4403336" y="2580948"/>
            <a:ext cx="247093" cy="247093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3593761" y="2580948"/>
            <a:ext cx="247093" cy="247093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Прямая со стрелкой 89"/>
          <p:cNvCxnSpPr>
            <a:stCxn id="82" idx="2"/>
            <a:endCxn id="83" idx="6"/>
          </p:cNvCxnSpPr>
          <p:nvPr/>
        </p:nvCxnSpPr>
        <p:spPr>
          <a:xfrm flipH="1">
            <a:off x="3840854" y="2704495"/>
            <a:ext cx="5624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21" idx="5"/>
            <a:endCxn id="82" idx="0"/>
          </p:cNvCxnSpPr>
          <p:nvPr/>
        </p:nvCxnSpPr>
        <p:spPr>
          <a:xfrm>
            <a:off x="4281983" y="2420883"/>
            <a:ext cx="244900" cy="16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21" idx="3"/>
            <a:endCxn id="83" idx="7"/>
          </p:cNvCxnSpPr>
          <p:nvPr/>
        </p:nvCxnSpPr>
        <p:spPr>
          <a:xfrm flipH="1">
            <a:off x="3804668" y="2408318"/>
            <a:ext cx="303047" cy="208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83" idx="4"/>
            <a:endCxn id="79" idx="7"/>
          </p:cNvCxnSpPr>
          <p:nvPr/>
        </p:nvCxnSpPr>
        <p:spPr>
          <a:xfrm flipH="1">
            <a:off x="3332779" y="2828041"/>
            <a:ext cx="384529" cy="319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83" idx="4"/>
            <a:endCxn id="81" idx="0"/>
          </p:cNvCxnSpPr>
          <p:nvPr/>
        </p:nvCxnSpPr>
        <p:spPr>
          <a:xfrm>
            <a:off x="3717308" y="2828041"/>
            <a:ext cx="173970" cy="3118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82" idx="4"/>
            <a:endCxn id="80" idx="0"/>
          </p:cNvCxnSpPr>
          <p:nvPr/>
        </p:nvCxnSpPr>
        <p:spPr>
          <a:xfrm>
            <a:off x="4526883" y="2828041"/>
            <a:ext cx="154511" cy="290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Овал 120"/>
          <p:cNvSpPr/>
          <p:nvPr/>
        </p:nvSpPr>
        <p:spPr>
          <a:xfrm>
            <a:off x="4209697" y="3682383"/>
            <a:ext cx="247093" cy="247093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2" name="Прямая со стрелкой 121"/>
          <p:cNvCxnSpPr>
            <a:stCxn id="80" idx="4"/>
            <a:endCxn id="121" idx="0"/>
          </p:cNvCxnSpPr>
          <p:nvPr/>
        </p:nvCxnSpPr>
        <p:spPr>
          <a:xfrm flipH="1">
            <a:off x="4333244" y="3365696"/>
            <a:ext cx="348150" cy="316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81" idx="4"/>
            <a:endCxn id="121" idx="0"/>
          </p:cNvCxnSpPr>
          <p:nvPr/>
        </p:nvCxnSpPr>
        <p:spPr>
          <a:xfrm>
            <a:off x="3991680" y="3365696"/>
            <a:ext cx="341564" cy="316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121" idx="5"/>
          </p:cNvCxnSpPr>
          <p:nvPr/>
        </p:nvCxnSpPr>
        <p:spPr>
          <a:xfrm>
            <a:off x="4420604" y="3893290"/>
            <a:ext cx="298720" cy="3366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endCxn id="21" idx="0"/>
          </p:cNvCxnSpPr>
          <p:nvPr/>
        </p:nvCxnSpPr>
        <p:spPr>
          <a:xfrm flipH="1">
            <a:off x="4210017" y="1844607"/>
            <a:ext cx="451913" cy="3596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Овал 145"/>
          <p:cNvSpPr/>
          <p:nvPr/>
        </p:nvSpPr>
        <p:spPr>
          <a:xfrm rot="247444">
            <a:off x="5948552" y="938123"/>
            <a:ext cx="285369" cy="285369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Прямоугольник 150"/>
          <p:cNvSpPr/>
          <p:nvPr/>
        </p:nvSpPr>
        <p:spPr>
          <a:xfrm rot="10800000">
            <a:off x="3718262" y="1621241"/>
            <a:ext cx="4530171" cy="15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………………………………………………………………………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1" name="Прямоугольник 170"/>
          <p:cNvSpPr/>
          <p:nvPr/>
        </p:nvSpPr>
        <p:spPr>
          <a:xfrm>
            <a:off x="3717307" y="1753834"/>
            <a:ext cx="4530171" cy="15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………………………………………………………………………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18" name="Прямая соединительная линия 217"/>
          <p:cNvCxnSpPr>
            <a:endCxn id="215" idx="2"/>
          </p:cNvCxnSpPr>
          <p:nvPr/>
        </p:nvCxnSpPr>
        <p:spPr>
          <a:xfrm>
            <a:off x="6080976" y="2032101"/>
            <a:ext cx="5837" cy="4057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TextBox 221"/>
              <p:cNvSpPr txBox="1"/>
              <p:nvPr/>
            </p:nvSpPr>
            <p:spPr>
              <a:xfrm>
                <a:off x="6656944" y="4942931"/>
                <a:ext cx="43744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ru-RU" dirty="0"/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𝐶𝑟𝑖𝑡𝑖𝑐𝑎𝑙𝑖𝑡𝑦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𝐶𝑟𝑖𝑡𝑖𝑐𝑎𝑙𝑖𝑡𝑦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1400" dirty="0"/>
              </a:p>
            </p:txBody>
          </p:sp>
        </mc:Choice>
        <mc:Fallback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944" y="4942931"/>
                <a:ext cx="4374439" cy="923330"/>
              </a:xfrm>
              <a:prstGeom prst="rect">
                <a:avLst/>
              </a:prstGeom>
              <a:blipFill>
                <a:blip r:embed="rId2"/>
                <a:stretch>
                  <a:fillRect l="-1114" b="-741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TextBox 223"/>
              <p:cNvSpPr txBox="1"/>
              <p:nvPr/>
            </p:nvSpPr>
            <p:spPr>
              <a:xfrm>
                <a:off x="1719122" y="4942931"/>
                <a:ext cx="43744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NC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ru-RU" dirty="0"/>
              </a:p>
              <a:p>
                <a:pPr>
                  <a:buFont typeface="+mj-lt"/>
                  <a:buAutoNum type="arabicPeriod"/>
                </a:pPr>
                <a:r>
                  <a:rPr lang="ru-RU" dirty="0" smtClean="0"/>
                  <a:t> Корень – единственный путь в подграф</a:t>
                </a:r>
                <a:endParaRPr lang="en-US" dirty="0"/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𝐶𝑟𝑖𝑡𝑖𝑐𝑎𝑙𝑖𝑡𝑦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𝑛𝑐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𝐶𝑟𝑖𝑡𝑖𝑐𝑎𝑙𝑖𝑡𝑦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1400" dirty="0"/>
              </a:p>
            </p:txBody>
          </p:sp>
        </mc:Choice>
        <mc:Fallback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122" y="4942931"/>
                <a:ext cx="4374439" cy="923330"/>
              </a:xfrm>
              <a:prstGeom prst="rect">
                <a:avLst/>
              </a:prstGeom>
              <a:blipFill>
                <a:blip r:embed="rId3"/>
                <a:stretch>
                  <a:fillRect l="-1114" b="-741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7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Актуальность работы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342900" y="938211"/>
            <a:ext cx="11563350" cy="4266087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Рост числа </a:t>
            </a:r>
            <a:r>
              <a:rPr lang="ru-RU" dirty="0" err="1"/>
              <a:t>кибератак</a:t>
            </a:r>
            <a:r>
              <a:rPr lang="ru-RU" dirty="0"/>
              <a:t> и причиняемого ими ущерба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Высокая динамичность сетевой инфраструктуры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Скомпрометированы 92% организаций в процессе тестирования из глобальной сети*</a:t>
            </a:r>
            <a:endParaRPr lang="ru-RU" dirty="0"/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По статистике </a:t>
            </a:r>
            <a:r>
              <a:rPr lang="en-US" dirty="0" err="1"/>
              <a:t>PositiveTechnologies</a:t>
            </a:r>
            <a:r>
              <a:rPr lang="en-US" dirty="0"/>
              <a:t> </a:t>
            </a:r>
            <a:r>
              <a:rPr lang="ru-RU" dirty="0"/>
              <a:t>92% организаций были скомпрометированы в процессе внешнего тестирования на проникновение и 100% организаций в процессе внутреннего тестирования.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Существующие в организациях практики, как и большинство методик оценки защищенности и выбора защитных мер, направлены на удержание нарушителя за пределами сети, уделяя мало внимания цепочкам уязвимостей во внутренней сети.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55705" y="6228715"/>
            <a:ext cx="285750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799195" y="5562618"/>
            <a:ext cx="2192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*</a:t>
            </a:r>
            <a:r>
              <a:rPr lang="en-US" sz="1400" dirty="0" err="1" smtClean="0"/>
              <a:t>PositiveTechnologies</a:t>
            </a:r>
            <a:r>
              <a:rPr lang="en-US" sz="1400" dirty="0" smtClean="0"/>
              <a:t> 2019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7169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Цели и Задачи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309562" y="1149349"/>
            <a:ext cx="11563350" cy="4995863"/>
          </a:xfrm>
        </p:spPr>
        <p:txBody>
          <a:bodyPr>
            <a:normAutofit fontScale="92500"/>
          </a:bodyPr>
          <a:lstStyle/>
          <a:p>
            <a:pPr lvl="0" algn="just">
              <a:lnSpc>
                <a:spcPct val="100000"/>
              </a:lnSpc>
            </a:pPr>
            <a:r>
              <a:rPr lang="ru-RU" dirty="0"/>
              <a:t>Цель данной работы - разработать автоматизированную систему оценки защищенности сетевой инфраструктуры и выбора защитных мер на основе графов </a:t>
            </a:r>
            <a:r>
              <a:rPr lang="ru-RU" dirty="0" smtClean="0"/>
              <a:t>атак</a:t>
            </a:r>
            <a:r>
              <a:rPr lang="ru-RU" dirty="0"/>
              <a:t>.</a:t>
            </a:r>
          </a:p>
          <a:p>
            <a:pPr lvl="0" algn="just">
              <a:lnSpc>
                <a:spcPct val="100000"/>
              </a:lnSpc>
            </a:pPr>
            <a:r>
              <a:rPr lang="ru-RU" dirty="0"/>
              <a:t>Задачи:</a:t>
            </a: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 smtClean="0"/>
              <a:t>Исследовать </a:t>
            </a:r>
            <a:r>
              <a:rPr lang="ru-RU" dirty="0"/>
              <a:t>основные способы идентификации уязвимостей и узлов сети в процессе тестирования на проникновение</a:t>
            </a: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/>
              <a:t>Проанализировать существующие методики оценки защищенности сетевой инфраструктуры и выбора защитных мер и применимость графов атак в задачах оценки защищенности</a:t>
            </a: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/>
              <a:t>Разработать методики оценки защищенности сетевой инфраструктуры и выбора защитных мер на основе анализа графа атак</a:t>
            </a: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/>
              <a:t>Реализовать автоматизированную систему анализа защищенности сетевой инфраструктуры на основе анализа графа атак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78565" y="6227572"/>
            <a:ext cx="266700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987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/>
          <p:cNvSpPr/>
          <p:nvPr/>
        </p:nvSpPr>
        <p:spPr>
          <a:xfrm>
            <a:off x="81280" y="1178560"/>
            <a:ext cx="11988800" cy="2407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rmAutofit/>
          </a:bodyPr>
          <a:lstStyle/>
          <a:p>
            <a:pPr algn="just"/>
            <a:r>
              <a:rPr lang="ru-RU" sz="3600" dirty="0"/>
              <a:t>Тестирование на проникновение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78565" y="6227572"/>
            <a:ext cx="266700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2711258" y="1305109"/>
            <a:ext cx="2129862" cy="2219499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/>
          </a:p>
        </p:txBody>
      </p:sp>
      <p:sp>
        <p:nvSpPr>
          <p:cNvPr id="6" name="TextBox 5"/>
          <p:cNvSpPr txBox="1"/>
          <p:nvPr/>
        </p:nvSpPr>
        <p:spPr>
          <a:xfrm>
            <a:off x="2711261" y="1209168"/>
            <a:ext cx="2129859" cy="348442"/>
          </a:xfrm>
          <a:prstGeom prst="round2SameRect">
            <a:avLst/>
          </a:prstGeom>
          <a:solidFill>
            <a:srgbClr val="318F8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ru-RU" sz="1100" b="1" dirty="0" smtClean="0"/>
              <a:t>Внешнее тестирование</a:t>
            </a:r>
            <a:endParaRPr lang="en-US" sz="1100" b="1" dirty="0"/>
          </a:p>
        </p:txBody>
      </p:sp>
      <p:sp>
        <p:nvSpPr>
          <p:cNvPr id="7" name="Блок-схема: альтернативный процесс 6"/>
          <p:cNvSpPr/>
          <p:nvPr/>
        </p:nvSpPr>
        <p:spPr>
          <a:xfrm>
            <a:off x="4900419" y="1208622"/>
            <a:ext cx="2330426" cy="2315986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/>
          </a:p>
        </p:txBody>
      </p:sp>
      <p:sp>
        <p:nvSpPr>
          <p:cNvPr id="8" name="TextBox 7"/>
          <p:cNvSpPr txBox="1"/>
          <p:nvPr/>
        </p:nvSpPr>
        <p:spPr>
          <a:xfrm>
            <a:off x="4900422" y="1208620"/>
            <a:ext cx="2330423" cy="369284"/>
          </a:xfrm>
          <a:prstGeom prst="round2SameRect">
            <a:avLst/>
          </a:prstGeom>
          <a:solidFill>
            <a:srgbClr val="318F8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ru-RU" dirty="0"/>
              <a:t>Внутреннее тестирование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12444" y="1759327"/>
            <a:ext cx="1659301" cy="15234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 dirty="0" smtClean="0"/>
              <a:t>Web-</a:t>
            </a:r>
            <a:r>
              <a:rPr lang="ru-RU" sz="1100" b="1" dirty="0" smtClean="0"/>
              <a:t>сайт</a:t>
            </a:r>
            <a:endParaRPr lang="en-US" sz="1100" b="1" dirty="0"/>
          </a:p>
        </p:txBody>
      </p:sp>
      <p:sp>
        <p:nvSpPr>
          <p:cNvPr id="10" name="Freeform 305"/>
          <p:cNvSpPr>
            <a:spLocks noEditPoints="1"/>
          </p:cNvSpPr>
          <p:nvPr/>
        </p:nvSpPr>
        <p:spPr bwMode="auto">
          <a:xfrm>
            <a:off x="2825481" y="1699971"/>
            <a:ext cx="270290" cy="270290"/>
          </a:xfrm>
          <a:custGeom>
            <a:avLst/>
            <a:gdLst>
              <a:gd name="T0" fmla="*/ 0 w 176"/>
              <a:gd name="T1" fmla="*/ 88 h 176"/>
              <a:gd name="T2" fmla="*/ 176 w 176"/>
              <a:gd name="T3" fmla="*/ 88 h 176"/>
              <a:gd name="T4" fmla="*/ 64 w 176"/>
              <a:gd name="T5" fmla="*/ 12 h 176"/>
              <a:gd name="T6" fmla="*/ 59 w 176"/>
              <a:gd name="T7" fmla="*/ 18 h 176"/>
              <a:gd name="T8" fmla="*/ 50 w 176"/>
              <a:gd name="T9" fmla="*/ 34 h 176"/>
              <a:gd name="T10" fmla="*/ 36 w 176"/>
              <a:gd name="T11" fmla="*/ 27 h 176"/>
              <a:gd name="T12" fmla="*/ 31 w 176"/>
              <a:gd name="T13" fmla="*/ 32 h 176"/>
              <a:gd name="T14" fmla="*/ 46 w 176"/>
              <a:gd name="T15" fmla="*/ 44 h 176"/>
              <a:gd name="T16" fmla="*/ 42 w 176"/>
              <a:gd name="T17" fmla="*/ 66 h 176"/>
              <a:gd name="T18" fmla="*/ 40 w 176"/>
              <a:gd name="T19" fmla="*/ 77 h 176"/>
              <a:gd name="T20" fmla="*/ 8 w 176"/>
              <a:gd name="T21" fmla="*/ 84 h 176"/>
              <a:gd name="T22" fmla="*/ 8 w 176"/>
              <a:gd name="T23" fmla="*/ 92 h 176"/>
              <a:gd name="T24" fmla="*/ 40 w 176"/>
              <a:gd name="T25" fmla="*/ 99 h 176"/>
              <a:gd name="T26" fmla="*/ 42 w 176"/>
              <a:gd name="T27" fmla="*/ 110 h 176"/>
              <a:gd name="T28" fmla="*/ 46 w 176"/>
              <a:gd name="T29" fmla="*/ 132 h 176"/>
              <a:gd name="T30" fmla="*/ 31 w 176"/>
              <a:gd name="T31" fmla="*/ 144 h 176"/>
              <a:gd name="T32" fmla="*/ 36 w 176"/>
              <a:gd name="T33" fmla="*/ 149 h 176"/>
              <a:gd name="T34" fmla="*/ 50 w 176"/>
              <a:gd name="T35" fmla="*/ 142 h 176"/>
              <a:gd name="T36" fmla="*/ 59 w 176"/>
              <a:gd name="T37" fmla="*/ 158 h 176"/>
              <a:gd name="T38" fmla="*/ 64 w 176"/>
              <a:gd name="T39" fmla="*/ 164 h 176"/>
              <a:gd name="T40" fmla="*/ 84 w 176"/>
              <a:gd name="T41" fmla="*/ 168 h 176"/>
              <a:gd name="T42" fmla="*/ 84 w 176"/>
              <a:gd name="T43" fmla="*/ 132 h 176"/>
              <a:gd name="T44" fmla="*/ 84 w 176"/>
              <a:gd name="T45" fmla="*/ 124 h 176"/>
              <a:gd name="T46" fmla="*/ 48 w 176"/>
              <a:gd name="T47" fmla="*/ 92 h 176"/>
              <a:gd name="T48" fmla="*/ 84 w 176"/>
              <a:gd name="T49" fmla="*/ 124 h 176"/>
              <a:gd name="T50" fmla="*/ 48 w 176"/>
              <a:gd name="T51" fmla="*/ 84 h 176"/>
              <a:gd name="T52" fmla="*/ 84 w 176"/>
              <a:gd name="T53" fmla="*/ 52 h 176"/>
              <a:gd name="T54" fmla="*/ 84 w 176"/>
              <a:gd name="T55" fmla="*/ 44 h 176"/>
              <a:gd name="T56" fmla="*/ 84 w 176"/>
              <a:gd name="T57" fmla="*/ 8 h 176"/>
              <a:gd name="T58" fmla="*/ 168 w 176"/>
              <a:gd name="T59" fmla="*/ 84 h 176"/>
              <a:gd name="T60" fmla="*/ 136 w 176"/>
              <a:gd name="T61" fmla="*/ 77 h 176"/>
              <a:gd name="T62" fmla="*/ 134 w 176"/>
              <a:gd name="T63" fmla="*/ 66 h 176"/>
              <a:gd name="T64" fmla="*/ 130 w 176"/>
              <a:gd name="T65" fmla="*/ 44 h 176"/>
              <a:gd name="T66" fmla="*/ 145 w 176"/>
              <a:gd name="T67" fmla="*/ 32 h 176"/>
              <a:gd name="T68" fmla="*/ 140 w 176"/>
              <a:gd name="T69" fmla="*/ 27 h 176"/>
              <a:gd name="T70" fmla="*/ 126 w 176"/>
              <a:gd name="T71" fmla="*/ 34 h 176"/>
              <a:gd name="T72" fmla="*/ 117 w 176"/>
              <a:gd name="T73" fmla="*/ 18 h 176"/>
              <a:gd name="T74" fmla="*/ 112 w 176"/>
              <a:gd name="T75" fmla="*/ 12 h 176"/>
              <a:gd name="T76" fmla="*/ 92 w 176"/>
              <a:gd name="T77" fmla="*/ 8 h 176"/>
              <a:gd name="T78" fmla="*/ 92 w 176"/>
              <a:gd name="T79" fmla="*/ 44 h 176"/>
              <a:gd name="T80" fmla="*/ 92 w 176"/>
              <a:gd name="T81" fmla="*/ 52 h 176"/>
              <a:gd name="T82" fmla="*/ 128 w 176"/>
              <a:gd name="T83" fmla="*/ 84 h 176"/>
              <a:gd name="T84" fmla="*/ 92 w 176"/>
              <a:gd name="T85" fmla="*/ 52 h 176"/>
              <a:gd name="T86" fmla="*/ 128 w 176"/>
              <a:gd name="T87" fmla="*/ 92 h 176"/>
              <a:gd name="T88" fmla="*/ 92 w 176"/>
              <a:gd name="T89" fmla="*/ 124 h 176"/>
              <a:gd name="T90" fmla="*/ 92 w 176"/>
              <a:gd name="T91" fmla="*/ 168 h 176"/>
              <a:gd name="T92" fmla="*/ 119 w 176"/>
              <a:gd name="T93" fmla="*/ 137 h 176"/>
              <a:gd name="T94" fmla="*/ 112 w 176"/>
              <a:gd name="T95" fmla="*/ 164 h 176"/>
              <a:gd name="T96" fmla="*/ 117 w 176"/>
              <a:gd name="T97" fmla="*/ 158 h 176"/>
              <a:gd name="T98" fmla="*/ 126 w 176"/>
              <a:gd name="T99" fmla="*/ 142 h 176"/>
              <a:gd name="T100" fmla="*/ 140 w 176"/>
              <a:gd name="T101" fmla="*/ 149 h 176"/>
              <a:gd name="T102" fmla="*/ 145 w 176"/>
              <a:gd name="T103" fmla="*/ 144 h 176"/>
              <a:gd name="T104" fmla="*/ 130 w 176"/>
              <a:gd name="T105" fmla="*/ 132 h 176"/>
              <a:gd name="T106" fmla="*/ 134 w 176"/>
              <a:gd name="T107" fmla="*/ 110 h 176"/>
              <a:gd name="T108" fmla="*/ 136 w 176"/>
              <a:gd name="T109" fmla="*/ 99 h 176"/>
              <a:gd name="T110" fmla="*/ 168 w 176"/>
              <a:gd name="T111" fmla="*/ 9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64" y="12"/>
                </a:moveTo>
                <a:cubicBezTo>
                  <a:pt x="63" y="13"/>
                  <a:pt x="61" y="15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6" y="23"/>
                  <a:pt x="53" y="28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6"/>
                </a:cubicBezTo>
                <a:cubicBezTo>
                  <a:pt x="45" y="33"/>
                  <a:pt x="40" y="30"/>
                  <a:pt x="36" y="27"/>
                </a:cubicBezTo>
                <a:cubicBezTo>
                  <a:pt x="44" y="20"/>
                  <a:pt x="54" y="15"/>
                  <a:pt x="64" y="12"/>
                </a:cubicBezTo>
                <a:moveTo>
                  <a:pt x="31" y="32"/>
                </a:moveTo>
                <a:cubicBezTo>
                  <a:pt x="35" y="36"/>
                  <a:pt x="41" y="40"/>
                  <a:pt x="47" y="43"/>
                </a:cubicBezTo>
                <a:cubicBezTo>
                  <a:pt x="47" y="43"/>
                  <a:pt x="47" y="44"/>
                  <a:pt x="46" y="44"/>
                </a:cubicBezTo>
                <a:cubicBezTo>
                  <a:pt x="45" y="50"/>
                  <a:pt x="43" y="57"/>
                  <a:pt x="42" y="63"/>
                </a:cubicBezTo>
                <a:cubicBezTo>
                  <a:pt x="42" y="64"/>
                  <a:pt x="42" y="65"/>
                  <a:pt x="42" y="66"/>
                </a:cubicBezTo>
                <a:cubicBezTo>
                  <a:pt x="41" y="69"/>
                  <a:pt x="41" y="71"/>
                  <a:pt x="41" y="74"/>
                </a:cubicBezTo>
                <a:cubicBezTo>
                  <a:pt x="41" y="75"/>
                  <a:pt x="40" y="76"/>
                  <a:pt x="40" y="77"/>
                </a:cubicBezTo>
                <a:cubicBezTo>
                  <a:pt x="40" y="79"/>
                  <a:pt x="40" y="82"/>
                  <a:pt x="40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9" y="64"/>
                  <a:pt x="18" y="46"/>
                  <a:pt x="31" y="32"/>
                </a:cubicBezTo>
                <a:moveTo>
                  <a:pt x="8" y="92"/>
                </a:moveTo>
                <a:cubicBezTo>
                  <a:pt x="40" y="92"/>
                  <a:pt x="40" y="92"/>
                  <a:pt x="40" y="92"/>
                </a:cubicBezTo>
                <a:cubicBezTo>
                  <a:pt x="40" y="94"/>
                  <a:pt x="40" y="97"/>
                  <a:pt x="40" y="99"/>
                </a:cubicBezTo>
                <a:cubicBezTo>
                  <a:pt x="40" y="100"/>
                  <a:pt x="41" y="101"/>
                  <a:pt x="41" y="102"/>
                </a:cubicBezTo>
                <a:cubicBezTo>
                  <a:pt x="41" y="105"/>
                  <a:pt x="41" y="107"/>
                  <a:pt x="42" y="110"/>
                </a:cubicBezTo>
                <a:cubicBezTo>
                  <a:pt x="42" y="111"/>
                  <a:pt x="42" y="112"/>
                  <a:pt x="42" y="113"/>
                </a:cubicBezTo>
                <a:cubicBezTo>
                  <a:pt x="43" y="119"/>
                  <a:pt x="45" y="126"/>
                  <a:pt x="46" y="132"/>
                </a:cubicBezTo>
                <a:cubicBezTo>
                  <a:pt x="47" y="132"/>
                  <a:pt x="47" y="133"/>
                  <a:pt x="47" y="133"/>
                </a:cubicBezTo>
                <a:cubicBezTo>
                  <a:pt x="41" y="136"/>
                  <a:pt x="35" y="140"/>
                  <a:pt x="31" y="144"/>
                </a:cubicBezTo>
                <a:cubicBezTo>
                  <a:pt x="18" y="130"/>
                  <a:pt x="9" y="112"/>
                  <a:pt x="8" y="92"/>
                </a:cubicBezTo>
                <a:moveTo>
                  <a:pt x="36" y="149"/>
                </a:moveTo>
                <a:cubicBezTo>
                  <a:pt x="40" y="146"/>
                  <a:pt x="45" y="143"/>
                  <a:pt x="50" y="140"/>
                </a:cubicBezTo>
                <a:cubicBezTo>
                  <a:pt x="50" y="141"/>
                  <a:pt x="50" y="141"/>
                  <a:pt x="50" y="142"/>
                </a:cubicBezTo>
                <a:cubicBezTo>
                  <a:pt x="50" y="142"/>
                  <a:pt x="50" y="142"/>
                  <a:pt x="50" y="142"/>
                </a:cubicBezTo>
                <a:cubicBezTo>
                  <a:pt x="53" y="148"/>
                  <a:pt x="56" y="153"/>
                  <a:pt x="59" y="158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61" y="161"/>
                  <a:pt x="63" y="163"/>
                  <a:pt x="64" y="164"/>
                </a:cubicBezTo>
                <a:cubicBezTo>
                  <a:pt x="54" y="161"/>
                  <a:pt x="44" y="156"/>
                  <a:pt x="36" y="149"/>
                </a:cubicBezTo>
                <a:moveTo>
                  <a:pt x="84" y="168"/>
                </a:moveTo>
                <a:cubicBezTo>
                  <a:pt x="73" y="165"/>
                  <a:pt x="63" y="154"/>
                  <a:pt x="57" y="137"/>
                </a:cubicBezTo>
                <a:cubicBezTo>
                  <a:pt x="65" y="134"/>
                  <a:pt x="74" y="133"/>
                  <a:pt x="84" y="132"/>
                </a:cubicBezTo>
                <a:lnTo>
                  <a:pt x="84" y="168"/>
                </a:lnTo>
                <a:close/>
                <a:moveTo>
                  <a:pt x="84" y="124"/>
                </a:moveTo>
                <a:cubicBezTo>
                  <a:pt x="73" y="125"/>
                  <a:pt x="63" y="127"/>
                  <a:pt x="54" y="130"/>
                </a:cubicBezTo>
                <a:cubicBezTo>
                  <a:pt x="51" y="119"/>
                  <a:pt x="48" y="106"/>
                  <a:pt x="48" y="92"/>
                </a:cubicBezTo>
                <a:cubicBezTo>
                  <a:pt x="84" y="92"/>
                  <a:pt x="84" y="92"/>
                  <a:pt x="84" y="92"/>
                </a:cubicBezTo>
                <a:lnTo>
                  <a:pt x="84" y="124"/>
                </a:lnTo>
                <a:close/>
                <a:moveTo>
                  <a:pt x="84" y="84"/>
                </a:moveTo>
                <a:cubicBezTo>
                  <a:pt x="48" y="84"/>
                  <a:pt x="48" y="84"/>
                  <a:pt x="48" y="84"/>
                </a:cubicBezTo>
                <a:cubicBezTo>
                  <a:pt x="48" y="70"/>
                  <a:pt x="51" y="57"/>
                  <a:pt x="54" y="46"/>
                </a:cubicBezTo>
                <a:cubicBezTo>
                  <a:pt x="63" y="49"/>
                  <a:pt x="73" y="51"/>
                  <a:pt x="84" y="52"/>
                </a:cubicBezTo>
                <a:lnTo>
                  <a:pt x="84" y="84"/>
                </a:lnTo>
                <a:close/>
                <a:moveTo>
                  <a:pt x="84" y="44"/>
                </a:moveTo>
                <a:cubicBezTo>
                  <a:pt x="74" y="43"/>
                  <a:pt x="65" y="42"/>
                  <a:pt x="57" y="39"/>
                </a:cubicBezTo>
                <a:cubicBezTo>
                  <a:pt x="63" y="22"/>
                  <a:pt x="73" y="11"/>
                  <a:pt x="84" y="8"/>
                </a:cubicBezTo>
                <a:lnTo>
                  <a:pt x="84" y="44"/>
                </a:lnTo>
                <a:close/>
                <a:moveTo>
                  <a:pt x="168" y="84"/>
                </a:moveTo>
                <a:cubicBezTo>
                  <a:pt x="136" y="84"/>
                  <a:pt x="136" y="84"/>
                  <a:pt x="136" y="84"/>
                </a:cubicBezTo>
                <a:cubicBezTo>
                  <a:pt x="136" y="82"/>
                  <a:pt x="136" y="79"/>
                  <a:pt x="136" y="77"/>
                </a:cubicBezTo>
                <a:cubicBezTo>
                  <a:pt x="136" y="76"/>
                  <a:pt x="135" y="75"/>
                  <a:pt x="135" y="74"/>
                </a:cubicBezTo>
                <a:cubicBezTo>
                  <a:pt x="135" y="71"/>
                  <a:pt x="135" y="69"/>
                  <a:pt x="134" y="66"/>
                </a:cubicBezTo>
                <a:cubicBezTo>
                  <a:pt x="134" y="65"/>
                  <a:pt x="134" y="64"/>
                  <a:pt x="134" y="63"/>
                </a:cubicBezTo>
                <a:cubicBezTo>
                  <a:pt x="133" y="57"/>
                  <a:pt x="131" y="50"/>
                  <a:pt x="130" y="44"/>
                </a:cubicBezTo>
                <a:cubicBezTo>
                  <a:pt x="129" y="44"/>
                  <a:pt x="129" y="43"/>
                  <a:pt x="129" y="43"/>
                </a:cubicBezTo>
                <a:cubicBezTo>
                  <a:pt x="135" y="40"/>
                  <a:pt x="141" y="36"/>
                  <a:pt x="145" y="32"/>
                </a:cubicBezTo>
                <a:cubicBezTo>
                  <a:pt x="158" y="46"/>
                  <a:pt x="167" y="64"/>
                  <a:pt x="168" y="84"/>
                </a:cubicBezTo>
                <a:moveTo>
                  <a:pt x="140" y="27"/>
                </a:moveTo>
                <a:cubicBezTo>
                  <a:pt x="136" y="30"/>
                  <a:pt x="131" y="33"/>
                  <a:pt x="126" y="36"/>
                </a:cubicBezTo>
                <a:cubicBezTo>
                  <a:pt x="126" y="35"/>
                  <a:pt x="126" y="35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3" y="28"/>
                  <a:pt x="120" y="23"/>
                  <a:pt x="117" y="18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15" y="15"/>
                  <a:pt x="113" y="13"/>
                  <a:pt x="112" y="12"/>
                </a:cubicBezTo>
                <a:cubicBezTo>
                  <a:pt x="122" y="15"/>
                  <a:pt x="132" y="20"/>
                  <a:pt x="140" y="27"/>
                </a:cubicBezTo>
                <a:moveTo>
                  <a:pt x="92" y="8"/>
                </a:moveTo>
                <a:cubicBezTo>
                  <a:pt x="103" y="11"/>
                  <a:pt x="113" y="22"/>
                  <a:pt x="119" y="39"/>
                </a:cubicBezTo>
                <a:cubicBezTo>
                  <a:pt x="111" y="42"/>
                  <a:pt x="102" y="43"/>
                  <a:pt x="92" y="44"/>
                </a:cubicBezTo>
                <a:lnTo>
                  <a:pt x="92" y="8"/>
                </a:lnTo>
                <a:close/>
                <a:moveTo>
                  <a:pt x="92" y="52"/>
                </a:moveTo>
                <a:cubicBezTo>
                  <a:pt x="103" y="51"/>
                  <a:pt x="113" y="49"/>
                  <a:pt x="122" y="46"/>
                </a:cubicBezTo>
                <a:cubicBezTo>
                  <a:pt x="125" y="57"/>
                  <a:pt x="128" y="70"/>
                  <a:pt x="128" y="84"/>
                </a:cubicBezTo>
                <a:cubicBezTo>
                  <a:pt x="92" y="84"/>
                  <a:pt x="92" y="84"/>
                  <a:pt x="92" y="84"/>
                </a:cubicBezTo>
                <a:lnTo>
                  <a:pt x="92" y="52"/>
                </a:lnTo>
                <a:close/>
                <a:moveTo>
                  <a:pt x="92" y="92"/>
                </a:moveTo>
                <a:cubicBezTo>
                  <a:pt x="128" y="92"/>
                  <a:pt x="128" y="92"/>
                  <a:pt x="128" y="92"/>
                </a:cubicBezTo>
                <a:cubicBezTo>
                  <a:pt x="128" y="106"/>
                  <a:pt x="125" y="119"/>
                  <a:pt x="122" y="130"/>
                </a:cubicBezTo>
                <a:cubicBezTo>
                  <a:pt x="113" y="127"/>
                  <a:pt x="103" y="125"/>
                  <a:pt x="92" y="124"/>
                </a:cubicBezTo>
                <a:lnTo>
                  <a:pt x="92" y="92"/>
                </a:lnTo>
                <a:close/>
                <a:moveTo>
                  <a:pt x="92" y="168"/>
                </a:moveTo>
                <a:cubicBezTo>
                  <a:pt x="92" y="132"/>
                  <a:pt x="92" y="132"/>
                  <a:pt x="92" y="132"/>
                </a:cubicBezTo>
                <a:cubicBezTo>
                  <a:pt x="102" y="133"/>
                  <a:pt x="111" y="134"/>
                  <a:pt x="119" y="137"/>
                </a:cubicBezTo>
                <a:cubicBezTo>
                  <a:pt x="113" y="154"/>
                  <a:pt x="103" y="165"/>
                  <a:pt x="92" y="168"/>
                </a:cubicBezTo>
                <a:moveTo>
                  <a:pt x="112" y="164"/>
                </a:moveTo>
                <a:cubicBezTo>
                  <a:pt x="113" y="163"/>
                  <a:pt x="115" y="161"/>
                  <a:pt x="117" y="158"/>
                </a:cubicBezTo>
                <a:cubicBezTo>
                  <a:pt x="117" y="158"/>
                  <a:pt x="117" y="158"/>
                  <a:pt x="117" y="158"/>
                </a:cubicBezTo>
                <a:cubicBezTo>
                  <a:pt x="120" y="153"/>
                  <a:pt x="123" y="148"/>
                  <a:pt x="126" y="142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26" y="141"/>
                  <a:pt x="126" y="141"/>
                  <a:pt x="126" y="140"/>
                </a:cubicBezTo>
                <a:cubicBezTo>
                  <a:pt x="131" y="143"/>
                  <a:pt x="136" y="146"/>
                  <a:pt x="140" y="149"/>
                </a:cubicBezTo>
                <a:cubicBezTo>
                  <a:pt x="132" y="156"/>
                  <a:pt x="122" y="161"/>
                  <a:pt x="112" y="164"/>
                </a:cubicBezTo>
                <a:moveTo>
                  <a:pt x="145" y="144"/>
                </a:moveTo>
                <a:cubicBezTo>
                  <a:pt x="141" y="140"/>
                  <a:pt x="135" y="136"/>
                  <a:pt x="129" y="133"/>
                </a:cubicBezTo>
                <a:cubicBezTo>
                  <a:pt x="129" y="133"/>
                  <a:pt x="129" y="132"/>
                  <a:pt x="130" y="132"/>
                </a:cubicBezTo>
                <a:cubicBezTo>
                  <a:pt x="131" y="126"/>
                  <a:pt x="133" y="119"/>
                  <a:pt x="134" y="113"/>
                </a:cubicBezTo>
                <a:cubicBezTo>
                  <a:pt x="134" y="112"/>
                  <a:pt x="134" y="111"/>
                  <a:pt x="134" y="110"/>
                </a:cubicBezTo>
                <a:cubicBezTo>
                  <a:pt x="135" y="107"/>
                  <a:pt x="135" y="105"/>
                  <a:pt x="135" y="102"/>
                </a:cubicBezTo>
                <a:cubicBezTo>
                  <a:pt x="135" y="101"/>
                  <a:pt x="136" y="100"/>
                  <a:pt x="136" y="99"/>
                </a:cubicBezTo>
                <a:cubicBezTo>
                  <a:pt x="136" y="97"/>
                  <a:pt x="136" y="94"/>
                  <a:pt x="136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7" y="112"/>
                  <a:pt x="158" y="130"/>
                  <a:pt x="145" y="14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3212444" y="2312224"/>
            <a:ext cx="1659301" cy="3046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100" b="1" dirty="0" smtClean="0"/>
              <a:t>Общедоступные веб-сервисы</a:t>
            </a:r>
            <a:endParaRPr lang="en-US" sz="1100" b="1" dirty="0"/>
          </a:p>
        </p:txBody>
      </p:sp>
      <p:sp>
        <p:nvSpPr>
          <p:cNvPr id="12" name="Freeform 261"/>
          <p:cNvSpPr>
            <a:spLocks noEditPoints="1"/>
          </p:cNvSpPr>
          <p:nvPr/>
        </p:nvSpPr>
        <p:spPr bwMode="auto">
          <a:xfrm>
            <a:off x="2825481" y="2243365"/>
            <a:ext cx="270290" cy="270290"/>
          </a:xfrm>
          <a:custGeom>
            <a:avLst/>
            <a:gdLst>
              <a:gd name="T0" fmla="*/ 0 w 176"/>
              <a:gd name="T1" fmla="*/ 88 h 176"/>
              <a:gd name="T2" fmla="*/ 176 w 176"/>
              <a:gd name="T3" fmla="*/ 88 h 176"/>
              <a:gd name="T4" fmla="*/ 132 w 176"/>
              <a:gd name="T5" fmla="*/ 21 h 176"/>
              <a:gd name="T6" fmla="*/ 130 w 176"/>
              <a:gd name="T7" fmla="*/ 48 h 176"/>
              <a:gd name="T8" fmla="*/ 123 w 176"/>
              <a:gd name="T9" fmla="*/ 68 h 176"/>
              <a:gd name="T10" fmla="*/ 85 w 176"/>
              <a:gd name="T11" fmla="*/ 26 h 176"/>
              <a:gd name="T12" fmla="*/ 132 w 176"/>
              <a:gd name="T13" fmla="*/ 21 h 176"/>
              <a:gd name="T14" fmla="*/ 138 w 176"/>
              <a:gd name="T15" fmla="*/ 118 h 176"/>
              <a:gd name="T16" fmla="*/ 100 w 176"/>
              <a:gd name="T17" fmla="*/ 119 h 176"/>
              <a:gd name="T18" fmla="*/ 115 w 176"/>
              <a:gd name="T19" fmla="*/ 100 h 176"/>
              <a:gd name="T20" fmla="*/ 101 w 176"/>
              <a:gd name="T21" fmla="*/ 9 h 176"/>
              <a:gd name="T22" fmla="*/ 84 w 176"/>
              <a:gd name="T23" fmla="*/ 8 h 176"/>
              <a:gd name="T24" fmla="*/ 109 w 176"/>
              <a:gd name="T25" fmla="*/ 94 h 176"/>
              <a:gd name="T26" fmla="*/ 88 w 176"/>
              <a:gd name="T27" fmla="*/ 108 h 176"/>
              <a:gd name="T28" fmla="*/ 32 w 176"/>
              <a:gd name="T29" fmla="*/ 97 h 176"/>
              <a:gd name="T30" fmla="*/ 52 w 176"/>
              <a:gd name="T31" fmla="*/ 60 h 176"/>
              <a:gd name="T32" fmla="*/ 63 w 176"/>
              <a:gd name="T33" fmla="*/ 43 h 176"/>
              <a:gd name="T34" fmla="*/ 109 w 176"/>
              <a:gd name="T35" fmla="*/ 94 h 176"/>
              <a:gd name="T36" fmla="*/ 8 w 176"/>
              <a:gd name="T37" fmla="*/ 90 h 176"/>
              <a:gd name="T38" fmla="*/ 20 w 176"/>
              <a:gd name="T39" fmla="*/ 128 h 176"/>
              <a:gd name="T40" fmla="*/ 25 w 176"/>
              <a:gd name="T41" fmla="*/ 93 h 176"/>
              <a:gd name="T42" fmla="*/ 76 w 176"/>
              <a:gd name="T43" fmla="*/ 9 h 176"/>
              <a:gd name="T44" fmla="*/ 58 w 176"/>
              <a:gd name="T45" fmla="*/ 37 h 176"/>
              <a:gd name="T46" fmla="*/ 40 w 176"/>
              <a:gd name="T47" fmla="*/ 48 h 176"/>
              <a:gd name="T48" fmla="*/ 25 w 176"/>
              <a:gd name="T49" fmla="*/ 93 h 176"/>
              <a:gd name="T50" fmla="*/ 28 w 176"/>
              <a:gd name="T51" fmla="*/ 128 h 176"/>
              <a:gd name="T52" fmla="*/ 77 w 176"/>
              <a:gd name="T53" fmla="*/ 124 h 176"/>
              <a:gd name="T54" fmla="*/ 30 w 176"/>
              <a:gd name="T55" fmla="*/ 143 h 176"/>
              <a:gd name="T56" fmla="*/ 88 w 176"/>
              <a:gd name="T57" fmla="*/ 168 h 176"/>
              <a:gd name="T58" fmla="*/ 83 w 176"/>
              <a:gd name="T59" fmla="*/ 131 h 176"/>
              <a:gd name="T60" fmla="*/ 97 w 176"/>
              <a:gd name="T61" fmla="*/ 127 h 176"/>
              <a:gd name="T62" fmla="*/ 149 w 176"/>
              <a:gd name="T63" fmla="*/ 123 h 176"/>
              <a:gd name="T64" fmla="*/ 88 w 176"/>
              <a:gd name="T65" fmla="*/ 168 h 176"/>
              <a:gd name="T66" fmla="*/ 120 w 176"/>
              <a:gd name="T67" fmla="*/ 93 h 176"/>
              <a:gd name="T68" fmla="*/ 132 w 176"/>
              <a:gd name="T69" fmla="*/ 72 h 176"/>
              <a:gd name="T70" fmla="*/ 137 w 176"/>
              <a:gd name="T71" fmla="*/ 49 h 176"/>
              <a:gd name="T72" fmla="*/ 168 w 176"/>
              <a:gd name="T73" fmla="*/ 88 h 176"/>
              <a:gd name="T74" fmla="*/ 150 w 176"/>
              <a:gd name="T75" fmla="*/ 11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132" y="21"/>
                </a:moveTo>
                <a:cubicBezTo>
                  <a:pt x="132" y="22"/>
                  <a:pt x="132" y="23"/>
                  <a:pt x="132" y="24"/>
                </a:cubicBezTo>
                <a:cubicBezTo>
                  <a:pt x="132" y="32"/>
                  <a:pt x="131" y="40"/>
                  <a:pt x="130" y="48"/>
                </a:cubicBezTo>
                <a:cubicBezTo>
                  <a:pt x="124" y="49"/>
                  <a:pt x="120" y="54"/>
                  <a:pt x="120" y="60"/>
                </a:cubicBezTo>
                <a:cubicBezTo>
                  <a:pt x="120" y="63"/>
                  <a:pt x="121" y="66"/>
                  <a:pt x="123" y="68"/>
                </a:cubicBezTo>
                <a:cubicBezTo>
                  <a:pt x="121" y="75"/>
                  <a:pt x="118" y="81"/>
                  <a:pt x="114" y="87"/>
                </a:cubicBezTo>
                <a:cubicBezTo>
                  <a:pt x="99" y="70"/>
                  <a:pt x="89" y="49"/>
                  <a:pt x="85" y="26"/>
                </a:cubicBezTo>
                <a:cubicBezTo>
                  <a:pt x="94" y="20"/>
                  <a:pt x="104" y="16"/>
                  <a:pt x="115" y="13"/>
                </a:cubicBezTo>
                <a:cubicBezTo>
                  <a:pt x="121" y="15"/>
                  <a:pt x="127" y="18"/>
                  <a:pt x="132" y="21"/>
                </a:cubicBezTo>
                <a:moveTo>
                  <a:pt x="115" y="100"/>
                </a:moveTo>
                <a:cubicBezTo>
                  <a:pt x="122" y="107"/>
                  <a:pt x="130" y="113"/>
                  <a:pt x="138" y="118"/>
                </a:cubicBezTo>
                <a:cubicBezTo>
                  <a:pt x="130" y="119"/>
                  <a:pt x="121" y="120"/>
                  <a:pt x="112" y="120"/>
                </a:cubicBezTo>
                <a:cubicBezTo>
                  <a:pt x="108" y="120"/>
                  <a:pt x="104" y="120"/>
                  <a:pt x="100" y="119"/>
                </a:cubicBezTo>
                <a:cubicBezTo>
                  <a:pt x="100" y="119"/>
                  <a:pt x="100" y="118"/>
                  <a:pt x="100" y="117"/>
                </a:cubicBezTo>
                <a:cubicBezTo>
                  <a:pt x="105" y="112"/>
                  <a:pt x="110" y="106"/>
                  <a:pt x="115" y="100"/>
                </a:cubicBezTo>
                <a:moveTo>
                  <a:pt x="88" y="8"/>
                </a:moveTo>
                <a:cubicBezTo>
                  <a:pt x="92" y="8"/>
                  <a:pt x="97" y="8"/>
                  <a:pt x="101" y="9"/>
                </a:cubicBezTo>
                <a:cubicBezTo>
                  <a:pt x="95" y="11"/>
                  <a:pt x="90" y="14"/>
                  <a:pt x="84" y="17"/>
                </a:cubicBezTo>
                <a:cubicBezTo>
                  <a:pt x="84" y="14"/>
                  <a:pt x="84" y="11"/>
                  <a:pt x="84" y="8"/>
                </a:cubicBezTo>
                <a:cubicBezTo>
                  <a:pt x="85" y="8"/>
                  <a:pt x="87" y="8"/>
                  <a:pt x="88" y="8"/>
                </a:cubicBezTo>
                <a:moveTo>
                  <a:pt x="109" y="94"/>
                </a:moveTo>
                <a:cubicBezTo>
                  <a:pt x="105" y="100"/>
                  <a:pt x="100" y="105"/>
                  <a:pt x="95" y="110"/>
                </a:cubicBezTo>
                <a:cubicBezTo>
                  <a:pt x="93" y="109"/>
                  <a:pt x="91" y="108"/>
                  <a:pt x="88" y="108"/>
                </a:cubicBezTo>
                <a:cubicBezTo>
                  <a:pt x="83" y="108"/>
                  <a:pt x="78" y="111"/>
                  <a:pt x="77" y="116"/>
                </a:cubicBezTo>
                <a:cubicBezTo>
                  <a:pt x="61" y="112"/>
                  <a:pt x="46" y="106"/>
                  <a:pt x="32" y="97"/>
                </a:cubicBezTo>
                <a:cubicBezTo>
                  <a:pt x="36" y="84"/>
                  <a:pt x="42" y="71"/>
                  <a:pt x="49" y="60"/>
                </a:cubicBezTo>
                <a:cubicBezTo>
                  <a:pt x="50" y="60"/>
                  <a:pt x="51" y="60"/>
                  <a:pt x="52" y="60"/>
                </a:cubicBezTo>
                <a:cubicBezTo>
                  <a:pt x="59" y="60"/>
                  <a:pt x="64" y="55"/>
                  <a:pt x="64" y="48"/>
                </a:cubicBezTo>
                <a:cubicBezTo>
                  <a:pt x="64" y="46"/>
                  <a:pt x="64" y="45"/>
                  <a:pt x="63" y="43"/>
                </a:cubicBezTo>
                <a:cubicBezTo>
                  <a:pt x="68" y="39"/>
                  <a:pt x="73" y="34"/>
                  <a:pt x="78" y="31"/>
                </a:cubicBezTo>
                <a:cubicBezTo>
                  <a:pt x="82" y="55"/>
                  <a:pt x="94" y="77"/>
                  <a:pt x="109" y="94"/>
                </a:cubicBezTo>
                <a:moveTo>
                  <a:pt x="20" y="130"/>
                </a:moveTo>
                <a:cubicBezTo>
                  <a:pt x="13" y="118"/>
                  <a:pt x="8" y="104"/>
                  <a:pt x="8" y="90"/>
                </a:cubicBezTo>
                <a:cubicBezTo>
                  <a:pt x="13" y="94"/>
                  <a:pt x="18" y="97"/>
                  <a:pt x="23" y="101"/>
                </a:cubicBezTo>
                <a:cubicBezTo>
                  <a:pt x="21" y="110"/>
                  <a:pt x="20" y="119"/>
                  <a:pt x="20" y="128"/>
                </a:cubicBezTo>
                <a:cubicBezTo>
                  <a:pt x="20" y="129"/>
                  <a:pt x="20" y="129"/>
                  <a:pt x="20" y="130"/>
                </a:cubicBezTo>
                <a:moveTo>
                  <a:pt x="25" y="93"/>
                </a:moveTo>
                <a:cubicBezTo>
                  <a:pt x="19" y="89"/>
                  <a:pt x="14" y="84"/>
                  <a:pt x="9" y="79"/>
                </a:cubicBezTo>
                <a:cubicBezTo>
                  <a:pt x="12" y="43"/>
                  <a:pt x="40" y="14"/>
                  <a:pt x="76" y="9"/>
                </a:cubicBezTo>
                <a:cubicBezTo>
                  <a:pt x="76" y="13"/>
                  <a:pt x="76" y="17"/>
                  <a:pt x="77" y="22"/>
                </a:cubicBezTo>
                <a:cubicBezTo>
                  <a:pt x="70" y="26"/>
                  <a:pt x="63" y="32"/>
                  <a:pt x="58" y="37"/>
                </a:cubicBezTo>
                <a:cubicBezTo>
                  <a:pt x="56" y="37"/>
                  <a:pt x="54" y="36"/>
                  <a:pt x="52" y="36"/>
                </a:cubicBezTo>
                <a:cubicBezTo>
                  <a:pt x="45" y="36"/>
                  <a:pt x="40" y="41"/>
                  <a:pt x="40" y="48"/>
                </a:cubicBezTo>
                <a:cubicBezTo>
                  <a:pt x="40" y="51"/>
                  <a:pt x="41" y="53"/>
                  <a:pt x="43" y="55"/>
                </a:cubicBezTo>
                <a:cubicBezTo>
                  <a:pt x="35" y="67"/>
                  <a:pt x="29" y="79"/>
                  <a:pt x="25" y="93"/>
                </a:cubicBezTo>
                <a:moveTo>
                  <a:pt x="29" y="142"/>
                </a:moveTo>
                <a:cubicBezTo>
                  <a:pt x="28" y="137"/>
                  <a:pt x="28" y="133"/>
                  <a:pt x="28" y="128"/>
                </a:cubicBezTo>
                <a:cubicBezTo>
                  <a:pt x="28" y="120"/>
                  <a:pt x="29" y="113"/>
                  <a:pt x="30" y="105"/>
                </a:cubicBezTo>
                <a:cubicBezTo>
                  <a:pt x="44" y="114"/>
                  <a:pt x="60" y="120"/>
                  <a:pt x="77" y="124"/>
                </a:cubicBezTo>
                <a:cubicBezTo>
                  <a:pt x="77" y="124"/>
                  <a:pt x="77" y="125"/>
                  <a:pt x="77" y="125"/>
                </a:cubicBezTo>
                <a:cubicBezTo>
                  <a:pt x="63" y="134"/>
                  <a:pt x="47" y="140"/>
                  <a:pt x="30" y="143"/>
                </a:cubicBezTo>
                <a:cubicBezTo>
                  <a:pt x="29" y="142"/>
                  <a:pt x="29" y="142"/>
                  <a:pt x="29" y="142"/>
                </a:cubicBezTo>
                <a:moveTo>
                  <a:pt x="88" y="168"/>
                </a:moveTo>
                <a:cubicBezTo>
                  <a:pt x="68" y="168"/>
                  <a:pt x="51" y="161"/>
                  <a:pt x="37" y="149"/>
                </a:cubicBezTo>
                <a:cubicBezTo>
                  <a:pt x="53" y="146"/>
                  <a:pt x="69" y="140"/>
                  <a:pt x="83" y="131"/>
                </a:cubicBezTo>
                <a:cubicBezTo>
                  <a:pt x="84" y="131"/>
                  <a:pt x="86" y="132"/>
                  <a:pt x="88" y="132"/>
                </a:cubicBezTo>
                <a:cubicBezTo>
                  <a:pt x="92" y="132"/>
                  <a:pt x="95" y="130"/>
                  <a:pt x="97" y="127"/>
                </a:cubicBezTo>
                <a:cubicBezTo>
                  <a:pt x="102" y="128"/>
                  <a:pt x="107" y="128"/>
                  <a:pt x="112" y="128"/>
                </a:cubicBezTo>
                <a:cubicBezTo>
                  <a:pt x="125" y="128"/>
                  <a:pt x="137" y="126"/>
                  <a:pt x="149" y="123"/>
                </a:cubicBezTo>
                <a:cubicBezTo>
                  <a:pt x="152" y="125"/>
                  <a:pt x="155" y="126"/>
                  <a:pt x="158" y="127"/>
                </a:cubicBezTo>
                <a:cubicBezTo>
                  <a:pt x="144" y="152"/>
                  <a:pt x="118" y="168"/>
                  <a:pt x="88" y="168"/>
                </a:cubicBezTo>
                <a:moveTo>
                  <a:pt x="150" y="115"/>
                </a:moveTo>
                <a:cubicBezTo>
                  <a:pt x="139" y="109"/>
                  <a:pt x="129" y="102"/>
                  <a:pt x="120" y="93"/>
                </a:cubicBezTo>
                <a:cubicBezTo>
                  <a:pt x="124" y="87"/>
                  <a:pt x="128" y="79"/>
                  <a:pt x="131" y="72"/>
                </a:cubicBezTo>
                <a:cubicBezTo>
                  <a:pt x="131" y="72"/>
                  <a:pt x="132" y="72"/>
                  <a:pt x="132" y="72"/>
                </a:cubicBezTo>
                <a:cubicBezTo>
                  <a:pt x="139" y="72"/>
                  <a:pt x="144" y="67"/>
                  <a:pt x="144" y="60"/>
                </a:cubicBezTo>
                <a:cubicBezTo>
                  <a:pt x="144" y="55"/>
                  <a:pt x="141" y="51"/>
                  <a:pt x="137" y="49"/>
                </a:cubicBezTo>
                <a:cubicBezTo>
                  <a:pt x="139" y="42"/>
                  <a:pt x="140" y="35"/>
                  <a:pt x="140" y="27"/>
                </a:cubicBezTo>
                <a:cubicBezTo>
                  <a:pt x="157" y="42"/>
                  <a:pt x="168" y="64"/>
                  <a:pt x="168" y="88"/>
                </a:cubicBezTo>
                <a:cubicBezTo>
                  <a:pt x="168" y="96"/>
                  <a:pt x="167" y="103"/>
                  <a:pt x="165" y="111"/>
                </a:cubicBezTo>
                <a:cubicBezTo>
                  <a:pt x="160" y="112"/>
                  <a:pt x="155" y="114"/>
                  <a:pt x="150" y="11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3212444" y="2856521"/>
            <a:ext cx="1659301" cy="15234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100" b="1" dirty="0" smtClean="0"/>
              <a:t>Системы защиты</a:t>
            </a:r>
            <a:endParaRPr lang="en-US" sz="1100" b="1" dirty="0"/>
          </a:p>
        </p:txBody>
      </p:sp>
      <p:sp>
        <p:nvSpPr>
          <p:cNvPr id="14" name="Freeform 18"/>
          <p:cNvSpPr>
            <a:spLocks noEditPoints="1"/>
          </p:cNvSpPr>
          <p:nvPr/>
        </p:nvSpPr>
        <p:spPr bwMode="auto">
          <a:xfrm>
            <a:off x="2846965" y="2885574"/>
            <a:ext cx="254538" cy="225950"/>
          </a:xfrm>
          <a:custGeom>
            <a:avLst/>
            <a:gdLst>
              <a:gd name="T0" fmla="*/ 0 w 200"/>
              <a:gd name="T1" fmla="*/ 166 h 178"/>
              <a:gd name="T2" fmla="*/ 196 w 200"/>
              <a:gd name="T3" fmla="*/ 12 h 178"/>
              <a:gd name="T4" fmla="*/ 130 w 200"/>
              <a:gd name="T5" fmla="*/ 178 h 178"/>
              <a:gd name="T6" fmla="*/ 75 w 200"/>
              <a:gd name="T7" fmla="*/ 104 h 178"/>
              <a:gd name="T8" fmla="*/ 78 w 200"/>
              <a:gd name="T9" fmla="*/ 132 h 178"/>
              <a:gd name="T10" fmla="*/ 82 w 200"/>
              <a:gd name="T11" fmla="*/ 140 h 178"/>
              <a:gd name="T12" fmla="*/ 88 w 200"/>
              <a:gd name="T13" fmla="*/ 148 h 178"/>
              <a:gd name="T14" fmla="*/ 98 w 200"/>
              <a:gd name="T15" fmla="*/ 157 h 178"/>
              <a:gd name="T16" fmla="*/ 108 w 200"/>
              <a:gd name="T17" fmla="*/ 163 h 178"/>
              <a:gd name="T18" fmla="*/ 117 w 200"/>
              <a:gd name="T19" fmla="*/ 166 h 178"/>
              <a:gd name="T20" fmla="*/ 130 w 200"/>
              <a:gd name="T21" fmla="*/ 167 h 178"/>
              <a:gd name="T22" fmla="*/ 182 w 200"/>
              <a:gd name="T23" fmla="*/ 91 h 178"/>
              <a:gd name="T24" fmla="*/ 158 w 200"/>
              <a:gd name="T25" fmla="*/ 88 h 178"/>
              <a:gd name="T26" fmla="*/ 147 w 200"/>
              <a:gd name="T27" fmla="*/ 79 h 178"/>
              <a:gd name="T28" fmla="*/ 145 w 200"/>
              <a:gd name="T29" fmla="*/ 64 h 178"/>
              <a:gd name="T30" fmla="*/ 140 w 200"/>
              <a:gd name="T31" fmla="*/ 48 h 178"/>
              <a:gd name="T32" fmla="*/ 134 w 200"/>
              <a:gd name="T33" fmla="*/ 34 h 178"/>
              <a:gd name="T34" fmla="*/ 116 w 200"/>
              <a:gd name="T35" fmla="*/ 44 h 178"/>
              <a:gd name="T36" fmla="*/ 109 w 200"/>
              <a:gd name="T37" fmla="*/ 54 h 178"/>
              <a:gd name="T38" fmla="*/ 100 w 200"/>
              <a:gd name="T39" fmla="*/ 80 h 178"/>
              <a:gd name="T40" fmla="*/ 100 w 200"/>
              <a:gd name="T41" fmla="*/ 113 h 178"/>
              <a:gd name="T42" fmla="*/ 91 w 200"/>
              <a:gd name="T43" fmla="*/ 118 h 178"/>
              <a:gd name="T44" fmla="*/ 94 w 200"/>
              <a:gd name="T45" fmla="*/ 167 h 178"/>
              <a:gd name="T46" fmla="*/ 85 w 200"/>
              <a:gd name="T47" fmla="*/ 159 h 178"/>
              <a:gd name="T48" fmla="*/ 75 w 200"/>
              <a:gd name="T49" fmla="*/ 148 h 178"/>
              <a:gd name="T50" fmla="*/ 71 w 200"/>
              <a:gd name="T51" fmla="*/ 141 h 178"/>
              <a:gd name="T52" fmla="*/ 11 w 200"/>
              <a:gd name="T53" fmla="*/ 167 h 178"/>
              <a:gd name="T54" fmla="*/ 10 w 200"/>
              <a:gd name="T55" fmla="*/ 166 h 178"/>
              <a:gd name="T56" fmla="*/ 42 w 200"/>
              <a:gd name="T57" fmla="*/ 125 h 178"/>
              <a:gd name="T58" fmla="*/ 10 w 200"/>
              <a:gd name="T59" fmla="*/ 94 h 178"/>
              <a:gd name="T60" fmla="*/ 61 w 200"/>
              <a:gd name="T61" fmla="*/ 52 h 178"/>
              <a:gd name="T62" fmla="*/ 88 w 200"/>
              <a:gd name="T63" fmla="*/ 84 h 178"/>
              <a:gd name="T64" fmla="*/ 90 w 200"/>
              <a:gd name="T65" fmla="*/ 75 h 178"/>
              <a:gd name="T66" fmla="*/ 92 w 200"/>
              <a:gd name="T67" fmla="*/ 66 h 178"/>
              <a:gd name="T68" fmla="*/ 95 w 200"/>
              <a:gd name="T69" fmla="*/ 58 h 178"/>
              <a:gd name="T70" fmla="*/ 71 w 200"/>
              <a:gd name="T71" fmla="*/ 81 h 178"/>
              <a:gd name="T72" fmla="*/ 81 w 200"/>
              <a:gd name="T73" fmla="*/ 66 h 178"/>
              <a:gd name="T74" fmla="*/ 88 w 200"/>
              <a:gd name="T75" fmla="*/ 84 h 178"/>
              <a:gd name="T76" fmla="*/ 186 w 200"/>
              <a:gd name="T77" fmla="*/ 75 h 178"/>
              <a:gd name="T78" fmla="*/ 153 w 200"/>
              <a:gd name="T79" fmla="*/ 52 h 178"/>
              <a:gd name="T80" fmla="*/ 153 w 200"/>
              <a:gd name="T81" fmla="*/ 52 h 178"/>
              <a:gd name="T82" fmla="*/ 164 w 200"/>
              <a:gd name="T83" fmla="*/ 11 h 178"/>
              <a:gd name="T84" fmla="*/ 154 w 200"/>
              <a:gd name="T85" fmla="*/ 11 h 178"/>
              <a:gd name="T86" fmla="*/ 134 w 200"/>
              <a:gd name="T87" fmla="*/ 15 h 178"/>
              <a:gd name="T88" fmla="*/ 144 w 200"/>
              <a:gd name="T89" fmla="*/ 30 h 178"/>
              <a:gd name="T90" fmla="*/ 149 w 200"/>
              <a:gd name="T91" fmla="*/ 42 h 178"/>
              <a:gd name="T92" fmla="*/ 108 w 200"/>
              <a:gd name="T93" fmla="*/ 37 h 178"/>
              <a:gd name="T94" fmla="*/ 103 w 200"/>
              <a:gd name="T95" fmla="*/ 42 h 178"/>
              <a:gd name="T96" fmla="*/ 42 w 200"/>
              <a:gd name="T97" fmla="*/ 11 h 178"/>
              <a:gd name="T98" fmla="*/ 32 w 200"/>
              <a:gd name="T99" fmla="*/ 11 h 178"/>
              <a:gd name="T100" fmla="*/ 32 w 200"/>
              <a:gd name="T101" fmla="*/ 42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0" h="178">
                <a:moveTo>
                  <a:pt x="130" y="178"/>
                </a:moveTo>
                <a:cubicBezTo>
                  <a:pt x="128" y="178"/>
                  <a:pt x="125" y="178"/>
                  <a:pt x="123" y="177"/>
                </a:cubicBezTo>
                <a:cubicBezTo>
                  <a:pt x="11" y="177"/>
                  <a:pt x="11" y="177"/>
                  <a:pt x="11" y="177"/>
                </a:cubicBezTo>
                <a:cubicBezTo>
                  <a:pt x="5" y="177"/>
                  <a:pt x="0" y="172"/>
                  <a:pt x="0" y="16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91" y="0"/>
                  <a:pt x="196" y="6"/>
                  <a:pt x="196" y="12"/>
                </a:cubicBezTo>
                <a:cubicBezTo>
                  <a:pt x="196" y="94"/>
                  <a:pt x="196" y="94"/>
                  <a:pt x="196" y="94"/>
                </a:cubicBezTo>
                <a:cubicBezTo>
                  <a:pt x="194" y="94"/>
                  <a:pt x="194" y="94"/>
                  <a:pt x="194" y="94"/>
                </a:cubicBezTo>
                <a:cubicBezTo>
                  <a:pt x="200" y="116"/>
                  <a:pt x="195" y="139"/>
                  <a:pt x="180" y="156"/>
                </a:cubicBezTo>
                <a:cubicBezTo>
                  <a:pt x="167" y="170"/>
                  <a:pt x="149" y="178"/>
                  <a:pt x="130" y="178"/>
                </a:cubicBezTo>
                <a:close/>
                <a:moveTo>
                  <a:pt x="78" y="93"/>
                </a:moveTo>
                <a:cubicBezTo>
                  <a:pt x="77" y="95"/>
                  <a:pt x="76" y="97"/>
                  <a:pt x="76" y="100"/>
                </a:cubicBezTo>
                <a:cubicBezTo>
                  <a:pt x="76" y="100"/>
                  <a:pt x="75" y="101"/>
                  <a:pt x="75" y="102"/>
                </a:cubicBezTo>
                <a:cubicBezTo>
                  <a:pt x="75" y="103"/>
                  <a:pt x="75" y="103"/>
                  <a:pt x="75" y="104"/>
                </a:cubicBezTo>
                <a:cubicBezTo>
                  <a:pt x="75" y="105"/>
                  <a:pt x="75" y="106"/>
                  <a:pt x="75" y="107"/>
                </a:cubicBezTo>
                <a:cubicBezTo>
                  <a:pt x="75" y="107"/>
                  <a:pt x="75" y="107"/>
                  <a:pt x="75" y="108"/>
                </a:cubicBezTo>
                <a:cubicBezTo>
                  <a:pt x="74" y="115"/>
                  <a:pt x="75" y="123"/>
                  <a:pt x="78" y="131"/>
                </a:cubicBezTo>
                <a:cubicBezTo>
                  <a:pt x="78" y="132"/>
                  <a:pt x="78" y="132"/>
                  <a:pt x="78" y="132"/>
                </a:cubicBezTo>
                <a:cubicBezTo>
                  <a:pt x="79" y="133"/>
                  <a:pt x="80" y="135"/>
                  <a:pt x="80" y="137"/>
                </a:cubicBezTo>
                <a:cubicBezTo>
                  <a:pt x="81" y="137"/>
                  <a:pt x="81" y="137"/>
                  <a:pt x="81" y="137"/>
                </a:cubicBezTo>
                <a:cubicBezTo>
                  <a:pt x="81" y="138"/>
                  <a:pt x="81" y="138"/>
                  <a:pt x="81" y="138"/>
                </a:cubicBezTo>
                <a:cubicBezTo>
                  <a:pt x="82" y="139"/>
                  <a:pt x="82" y="139"/>
                  <a:pt x="82" y="140"/>
                </a:cubicBezTo>
                <a:cubicBezTo>
                  <a:pt x="83" y="140"/>
                  <a:pt x="83" y="140"/>
                  <a:pt x="83" y="140"/>
                </a:cubicBezTo>
                <a:cubicBezTo>
                  <a:pt x="83" y="141"/>
                  <a:pt x="84" y="142"/>
                  <a:pt x="84" y="143"/>
                </a:cubicBezTo>
                <a:cubicBezTo>
                  <a:pt x="85" y="143"/>
                  <a:pt x="85" y="144"/>
                  <a:pt x="85" y="144"/>
                </a:cubicBezTo>
                <a:cubicBezTo>
                  <a:pt x="86" y="146"/>
                  <a:pt x="87" y="147"/>
                  <a:pt x="88" y="148"/>
                </a:cubicBezTo>
                <a:cubicBezTo>
                  <a:pt x="89" y="150"/>
                  <a:pt x="91" y="151"/>
                  <a:pt x="92" y="152"/>
                </a:cubicBezTo>
                <a:cubicBezTo>
                  <a:pt x="93" y="153"/>
                  <a:pt x="93" y="153"/>
                  <a:pt x="93" y="153"/>
                </a:cubicBezTo>
                <a:cubicBezTo>
                  <a:pt x="94" y="154"/>
                  <a:pt x="95" y="155"/>
                  <a:pt x="97" y="156"/>
                </a:cubicBezTo>
                <a:cubicBezTo>
                  <a:pt x="97" y="156"/>
                  <a:pt x="98" y="157"/>
                  <a:pt x="98" y="157"/>
                </a:cubicBezTo>
                <a:cubicBezTo>
                  <a:pt x="99" y="158"/>
                  <a:pt x="100" y="158"/>
                  <a:pt x="101" y="159"/>
                </a:cubicBezTo>
                <a:cubicBezTo>
                  <a:pt x="102" y="159"/>
                  <a:pt x="103" y="160"/>
                  <a:pt x="103" y="160"/>
                </a:cubicBezTo>
                <a:cubicBezTo>
                  <a:pt x="104" y="161"/>
                  <a:pt x="105" y="161"/>
                  <a:pt x="106" y="162"/>
                </a:cubicBezTo>
                <a:cubicBezTo>
                  <a:pt x="107" y="162"/>
                  <a:pt x="107" y="162"/>
                  <a:pt x="108" y="163"/>
                </a:cubicBezTo>
                <a:cubicBezTo>
                  <a:pt x="109" y="163"/>
                  <a:pt x="110" y="163"/>
                  <a:pt x="111" y="164"/>
                </a:cubicBezTo>
                <a:cubicBezTo>
                  <a:pt x="112" y="164"/>
                  <a:pt x="113" y="164"/>
                  <a:pt x="113" y="165"/>
                </a:cubicBezTo>
                <a:cubicBezTo>
                  <a:pt x="114" y="165"/>
                  <a:pt x="115" y="165"/>
                  <a:pt x="117" y="166"/>
                </a:cubicBezTo>
                <a:cubicBezTo>
                  <a:pt x="117" y="166"/>
                  <a:pt x="117" y="166"/>
                  <a:pt x="117" y="166"/>
                </a:cubicBezTo>
                <a:cubicBezTo>
                  <a:pt x="118" y="166"/>
                  <a:pt x="118" y="166"/>
                  <a:pt x="119" y="166"/>
                </a:cubicBezTo>
                <a:cubicBezTo>
                  <a:pt x="120" y="166"/>
                  <a:pt x="121" y="166"/>
                  <a:pt x="122" y="167"/>
                </a:cubicBezTo>
                <a:cubicBezTo>
                  <a:pt x="122" y="167"/>
                  <a:pt x="124" y="167"/>
                  <a:pt x="124" y="167"/>
                </a:cubicBezTo>
                <a:cubicBezTo>
                  <a:pt x="126" y="167"/>
                  <a:pt x="128" y="167"/>
                  <a:pt x="130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46" y="167"/>
                  <a:pt x="161" y="161"/>
                  <a:pt x="172" y="149"/>
                </a:cubicBezTo>
                <a:cubicBezTo>
                  <a:pt x="186" y="134"/>
                  <a:pt x="190" y="112"/>
                  <a:pt x="183" y="92"/>
                </a:cubicBezTo>
                <a:cubicBezTo>
                  <a:pt x="182" y="91"/>
                  <a:pt x="182" y="91"/>
                  <a:pt x="182" y="91"/>
                </a:cubicBezTo>
                <a:cubicBezTo>
                  <a:pt x="180" y="86"/>
                  <a:pt x="178" y="81"/>
                  <a:pt x="175" y="77"/>
                </a:cubicBezTo>
                <a:cubicBezTo>
                  <a:pt x="174" y="76"/>
                  <a:pt x="173" y="74"/>
                  <a:pt x="171" y="73"/>
                </a:cubicBezTo>
                <a:cubicBezTo>
                  <a:pt x="164" y="64"/>
                  <a:pt x="164" y="64"/>
                  <a:pt x="164" y="64"/>
                </a:cubicBezTo>
                <a:cubicBezTo>
                  <a:pt x="162" y="76"/>
                  <a:pt x="159" y="85"/>
                  <a:pt x="158" y="88"/>
                </a:cubicBezTo>
                <a:cubicBezTo>
                  <a:pt x="151" y="105"/>
                  <a:pt x="151" y="105"/>
                  <a:pt x="151" y="105"/>
                </a:cubicBezTo>
                <a:cubicBezTo>
                  <a:pt x="148" y="104"/>
                  <a:pt x="148" y="104"/>
                  <a:pt x="148" y="104"/>
                </a:cubicBezTo>
                <a:cubicBezTo>
                  <a:pt x="148" y="86"/>
                  <a:pt x="148" y="86"/>
                  <a:pt x="148" y="86"/>
                </a:cubicBezTo>
                <a:cubicBezTo>
                  <a:pt x="148" y="84"/>
                  <a:pt x="148" y="82"/>
                  <a:pt x="147" y="79"/>
                </a:cubicBezTo>
                <a:cubicBezTo>
                  <a:pt x="147" y="78"/>
                  <a:pt x="147" y="78"/>
                  <a:pt x="147" y="78"/>
                </a:cubicBezTo>
                <a:cubicBezTo>
                  <a:pt x="147" y="76"/>
                  <a:pt x="147" y="74"/>
                  <a:pt x="146" y="71"/>
                </a:cubicBezTo>
                <a:cubicBezTo>
                  <a:pt x="146" y="70"/>
                  <a:pt x="146" y="70"/>
                  <a:pt x="146" y="70"/>
                </a:cubicBezTo>
                <a:cubicBezTo>
                  <a:pt x="146" y="68"/>
                  <a:pt x="145" y="66"/>
                  <a:pt x="145" y="64"/>
                </a:cubicBezTo>
                <a:cubicBezTo>
                  <a:pt x="145" y="62"/>
                  <a:pt x="145" y="62"/>
                  <a:pt x="145" y="62"/>
                </a:cubicBezTo>
                <a:cubicBezTo>
                  <a:pt x="144" y="60"/>
                  <a:pt x="144" y="58"/>
                  <a:pt x="143" y="56"/>
                </a:cubicBezTo>
                <a:cubicBezTo>
                  <a:pt x="143" y="56"/>
                  <a:pt x="143" y="55"/>
                  <a:pt x="143" y="55"/>
                </a:cubicBezTo>
                <a:cubicBezTo>
                  <a:pt x="142" y="52"/>
                  <a:pt x="141" y="50"/>
                  <a:pt x="140" y="48"/>
                </a:cubicBezTo>
                <a:cubicBezTo>
                  <a:pt x="139" y="46"/>
                  <a:pt x="139" y="46"/>
                  <a:pt x="139" y="46"/>
                </a:cubicBezTo>
                <a:cubicBezTo>
                  <a:pt x="139" y="44"/>
                  <a:pt x="138" y="43"/>
                  <a:pt x="138" y="41"/>
                </a:cubicBezTo>
                <a:cubicBezTo>
                  <a:pt x="137" y="40"/>
                  <a:pt x="137" y="39"/>
                  <a:pt x="136" y="38"/>
                </a:cubicBezTo>
                <a:cubicBezTo>
                  <a:pt x="135" y="37"/>
                  <a:pt x="135" y="35"/>
                  <a:pt x="134" y="34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2" y="30"/>
                  <a:pt x="131" y="28"/>
                  <a:pt x="130" y="27"/>
                </a:cubicBezTo>
                <a:cubicBezTo>
                  <a:pt x="120" y="39"/>
                  <a:pt x="120" y="39"/>
                  <a:pt x="120" y="39"/>
                </a:cubicBezTo>
                <a:cubicBezTo>
                  <a:pt x="118" y="40"/>
                  <a:pt x="117" y="42"/>
                  <a:pt x="116" y="44"/>
                </a:cubicBezTo>
                <a:cubicBezTo>
                  <a:pt x="115" y="45"/>
                  <a:pt x="115" y="45"/>
                  <a:pt x="115" y="45"/>
                </a:cubicBezTo>
                <a:cubicBezTo>
                  <a:pt x="114" y="46"/>
                  <a:pt x="112" y="48"/>
                  <a:pt x="111" y="50"/>
                </a:cubicBezTo>
                <a:cubicBezTo>
                  <a:pt x="111" y="50"/>
                  <a:pt x="111" y="50"/>
                  <a:pt x="111" y="50"/>
                </a:cubicBezTo>
                <a:cubicBezTo>
                  <a:pt x="110" y="51"/>
                  <a:pt x="109" y="53"/>
                  <a:pt x="109" y="54"/>
                </a:cubicBezTo>
                <a:cubicBezTo>
                  <a:pt x="109" y="55"/>
                  <a:pt x="109" y="55"/>
                  <a:pt x="109" y="55"/>
                </a:cubicBezTo>
                <a:cubicBezTo>
                  <a:pt x="108" y="56"/>
                  <a:pt x="107" y="58"/>
                  <a:pt x="106" y="59"/>
                </a:cubicBezTo>
                <a:cubicBezTo>
                  <a:pt x="103" y="66"/>
                  <a:pt x="101" y="72"/>
                  <a:pt x="100" y="79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9" y="81"/>
                  <a:pt x="99" y="83"/>
                  <a:pt x="99" y="84"/>
                </a:cubicBezTo>
                <a:cubicBezTo>
                  <a:pt x="99" y="85"/>
                  <a:pt x="99" y="85"/>
                  <a:pt x="99" y="85"/>
                </a:cubicBezTo>
                <a:cubicBezTo>
                  <a:pt x="99" y="87"/>
                  <a:pt x="98" y="88"/>
                  <a:pt x="98" y="89"/>
                </a:cubicBezTo>
                <a:cubicBezTo>
                  <a:pt x="98" y="97"/>
                  <a:pt x="98" y="105"/>
                  <a:pt x="100" y="113"/>
                </a:cubicBezTo>
                <a:cubicBezTo>
                  <a:pt x="100" y="114"/>
                  <a:pt x="100" y="114"/>
                  <a:pt x="100" y="114"/>
                </a:cubicBezTo>
                <a:cubicBezTo>
                  <a:pt x="101" y="116"/>
                  <a:pt x="99" y="119"/>
                  <a:pt x="97" y="120"/>
                </a:cubicBezTo>
                <a:cubicBezTo>
                  <a:pt x="97" y="120"/>
                  <a:pt x="96" y="120"/>
                  <a:pt x="95" y="120"/>
                </a:cubicBezTo>
                <a:cubicBezTo>
                  <a:pt x="93" y="120"/>
                  <a:pt x="92" y="119"/>
                  <a:pt x="91" y="118"/>
                </a:cubicBezTo>
                <a:cubicBezTo>
                  <a:pt x="91" y="117"/>
                  <a:pt x="84" y="108"/>
                  <a:pt x="78" y="94"/>
                </a:cubicBezTo>
                <a:cubicBezTo>
                  <a:pt x="78" y="94"/>
                  <a:pt x="78" y="94"/>
                  <a:pt x="78" y="94"/>
                </a:cubicBezTo>
                <a:lnTo>
                  <a:pt x="78" y="93"/>
                </a:lnTo>
                <a:close/>
                <a:moveTo>
                  <a:pt x="94" y="167"/>
                </a:moveTo>
                <a:cubicBezTo>
                  <a:pt x="93" y="166"/>
                  <a:pt x="92" y="165"/>
                  <a:pt x="90" y="164"/>
                </a:cubicBezTo>
                <a:cubicBezTo>
                  <a:pt x="89" y="163"/>
                  <a:pt x="89" y="163"/>
                  <a:pt x="89" y="163"/>
                </a:cubicBezTo>
                <a:cubicBezTo>
                  <a:pt x="88" y="162"/>
                  <a:pt x="87" y="161"/>
                  <a:pt x="85" y="160"/>
                </a:cubicBezTo>
                <a:cubicBezTo>
                  <a:pt x="85" y="160"/>
                  <a:pt x="85" y="160"/>
                  <a:pt x="85" y="159"/>
                </a:cubicBezTo>
                <a:cubicBezTo>
                  <a:pt x="83" y="158"/>
                  <a:pt x="82" y="156"/>
                  <a:pt x="80" y="155"/>
                </a:cubicBezTo>
                <a:cubicBezTo>
                  <a:pt x="79" y="154"/>
                  <a:pt x="78" y="152"/>
                  <a:pt x="77" y="151"/>
                </a:cubicBezTo>
                <a:cubicBezTo>
                  <a:pt x="76" y="150"/>
                  <a:pt x="76" y="149"/>
                  <a:pt x="76" y="149"/>
                </a:cubicBezTo>
                <a:cubicBezTo>
                  <a:pt x="75" y="148"/>
                  <a:pt x="75" y="148"/>
                  <a:pt x="75" y="148"/>
                </a:cubicBezTo>
                <a:cubicBezTo>
                  <a:pt x="75" y="147"/>
                  <a:pt x="74" y="147"/>
                  <a:pt x="74" y="146"/>
                </a:cubicBezTo>
                <a:cubicBezTo>
                  <a:pt x="73" y="145"/>
                  <a:pt x="73" y="144"/>
                  <a:pt x="72" y="143"/>
                </a:cubicBezTo>
                <a:cubicBezTo>
                  <a:pt x="72" y="142"/>
                  <a:pt x="71" y="142"/>
                  <a:pt x="71" y="141"/>
                </a:cubicBezTo>
                <a:cubicBezTo>
                  <a:pt x="71" y="141"/>
                  <a:pt x="71" y="141"/>
                  <a:pt x="71" y="141"/>
                </a:cubicBezTo>
                <a:cubicBezTo>
                  <a:pt x="71" y="167"/>
                  <a:pt x="71" y="167"/>
                  <a:pt x="71" y="167"/>
                </a:cubicBezTo>
                <a:lnTo>
                  <a:pt x="94" y="167"/>
                </a:lnTo>
                <a:close/>
                <a:moveTo>
                  <a:pt x="10" y="166"/>
                </a:moveTo>
                <a:cubicBezTo>
                  <a:pt x="10" y="166"/>
                  <a:pt x="11" y="167"/>
                  <a:pt x="11" y="167"/>
                </a:cubicBezTo>
                <a:cubicBezTo>
                  <a:pt x="61" y="167"/>
                  <a:pt x="61" y="167"/>
                  <a:pt x="61" y="167"/>
                </a:cubicBezTo>
                <a:cubicBezTo>
                  <a:pt x="61" y="136"/>
                  <a:pt x="61" y="136"/>
                  <a:pt x="61" y="136"/>
                </a:cubicBezTo>
                <a:cubicBezTo>
                  <a:pt x="10" y="136"/>
                  <a:pt x="10" y="136"/>
                  <a:pt x="10" y="136"/>
                </a:cubicBezTo>
                <a:lnTo>
                  <a:pt x="10" y="166"/>
                </a:lnTo>
                <a:close/>
                <a:moveTo>
                  <a:pt x="65" y="125"/>
                </a:moveTo>
                <a:cubicBezTo>
                  <a:pt x="63" y="115"/>
                  <a:pt x="64" y="104"/>
                  <a:pt x="66" y="94"/>
                </a:cubicBezTo>
                <a:cubicBezTo>
                  <a:pt x="42" y="94"/>
                  <a:pt x="42" y="94"/>
                  <a:pt x="42" y="94"/>
                </a:cubicBezTo>
                <a:cubicBezTo>
                  <a:pt x="42" y="125"/>
                  <a:pt x="42" y="125"/>
                  <a:pt x="42" y="125"/>
                </a:cubicBezTo>
                <a:lnTo>
                  <a:pt x="65" y="125"/>
                </a:lnTo>
                <a:close/>
                <a:moveTo>
                  <a:pt x="32" y="125"/>
                </a:moveTo>
                <a:cubicBezTo>
                  <a:pt x="32" y="94"/>
                  <a:pt x="32" y="94"/>
                  <a:pt x="32" y="94"/>
                </a:cubicBezTo>
                <a:cubicBezTo>
                  <a:pt x="10" y="94"/>
                  <a:pt x="10" y="94"/>
                  <a:pt x="10" y="94"/>
                </a:cubicBezTo>
                <a:cubicBezTo>
                  <a:pt x="10" y="125"/>
                  <a:pt x="10" y="125"/>
                  <a:pt x="10" y="125"/>
                </a:cubicBezTo>
                <a:lnTo>
                  <a:pt x="32" y="125"/>
                </a:lnTo>
                <a:close/>
                <a:moveTo>
                  <a:pt x="61" y="84"/>
                </a:moveTo>
                <a:cubicBezTo>
                  <a:pt x="61" y="52"/>
                  <a:pt x="61" y="52"/>
                  <a:pt x="61" y="52"/>
                </a:cubicBezTo>
                <a:cubicBezTo>
                  <a:pt x="10" y="52"/>
                  <a:pt x="10" y="52"/>
                  <a:pt x="10" y="52"/>
                </a:cubicBezTo>
                <a:cubicBezTo>
                  <a:pt x="10" y="84"/>
                  <a:pt x="10" y="84"/>
                  <a:pt x="10" y="84"/>
                </a:cubicBezTo>
                <a:lnTo>
                  <a:pt x="61" y="84"/>
                </a:lnTo>
                <a:close/>
                <a:moveTo>
                  <a:pt x="88" y="84"/>
                </a:moveTo>
                <a:cubicBezTo>
                  <a:pt x="89" y="83"/>
                  <a:pt x="89" y="82"/>
                  <a:pt x="89" y="81"/>
                </a:cubicBezTo>
                <a:cubicBezTo>
                  <a:pt x="89" y="80"/>
                  <a:pt x="89" y="80"/>
                  <a:pt x="89" y="80"/>
                </a:cubicBezTo>
                <a:cubicBezTo>
                  <a:pt x="89" y="79"/>
                  <a:pt x="89" y="77"/>
                  <a:pt x="90" y="76"/>
                </a:cubicBezTo>
                <a:cubicBezTo>
                  <a:pt x="90" y="76"/>
                  <a:pt x="90" y="76"/>
                  <a:pt x="90" y="75"/>
                </a:cubicBezTo>
                <a:cubicBezTo>
                  <a:pt x="90" y="74"/>
                  <a:pt x="90" y="73"/>
                  <a:pt x="91" y="72"/>
                </a:cubicBezTo>
                <a:cubicBezTo>
                  <a:pt x="91" y="71"/>
                  <a:pt x="91" y="71"/>
                  <a:pt x="91" y="71"/>
                </a:cubicBezTo>
                <a:cubicBezTo>
                  <a:pt x="91" y="70"/>
                  <a:pt x="92" y="68"/>
                  <a:pt x="92" y="67"/>
                </a:cubicBezTo>
                <a:cubicBezTo>
                  <a:pt x="92" y="66"/>
                  <a:pt x="92" y="66"/>
                  <a:pt x="92" y="66"/>
                </a:cubicBezTo>
                <a:cubicBezTo>
                  <a:pt x="93" y="65"/>
                  <a:pt x="93" y="64"/>
                  <a:pt x="93" y="63"/>
                </a:cubicBezTo>
                <a:cubicBezTo>
                  <a:pt x="94" y="62"/>
                  <a:pt x="94" y="62"/>
                  <a:pt x="94" y="62"/>
                </a:cubicBezTo>
                <a:cubicBezTo>
                  <a:pt x="94" y="61"/>
                  <a:pt x="95" y="59"/>
                  <a:pt x="95" y="58"/>
                </a:cubicBezTo>
                <a:cubicBezTo>
                  <a:pt x="95" y="58"/>
                  <a:pt x="95" y="58"/>
                  <a:pt x="95" y="58"/>
                </a:cubicBezTo>
                <a:cubicBezTo>
                  <a:pt x="96" y="56"/>
                  <a:pt x="97" y="55"/>
                  <a:pt x="97" y="54"/>
                </a:cubicBezTo>
                <a:cubicBezTo>
                  <a:pt x="97" y="54"/>
                  <a:pt x="98" y="53"/>
                  <a:pt x="98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81"/>
                  <a:pt x="71" y="81"/>
                  <a:pt x="72" y="80"/>
                </a:cubicBezTo>
                <a:cubicBezTo>
                  <a:pt x="72" y="79"/>
                  <a:pt x="73" y="78"/>
                  <a:pt x="74" y="76"/>
                </a:cubicBezTo>
                <a:cubicBezTo>
                  <a:pt x="74" y="76"/>
                  <a:pt x="74" y="76"/>
                  <a:pt x="74" y="76"/>
                </a:cubicBezTo>
                <a:cubicBezTo>
                  <a:pt x="81" y="66"/>
                  <a:pt x="81" y="66"/>
                  <a:pt x="81" y="66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79"/>
                  <a:pt x="84" y="81"/>
                  <a:pt x="85" y="82"/>
                </a:cubicBezTo>
                <a:cubicBezTo>
                  <a:pt x="85" y="84"/>
                  <a:pt x="85" y="84"/>
                  <a:pt x="85" y="84"/>
                </a:cubicBezTo>
                <a:lnTo>
                  <a:pt x="88" y="84"/>
                </a:lnTo>
                <a:close/>
                <a:moveTo>
                  <a:pt x="179" y="66"/>
                </a:moveTo>
                <a:cubicBezTo>
                  <a:pt x="180" y="68"/>
                  <a:pt x="182" y="69"/>
                  <a:pt x="183" y="71"/>
                </a:cubicBezTo>
                <a:cubicBezTo>
                  <a:pt x="183" y="71"/>
                  <a:pt x="184" y="72"/>
                  <a:pt x="184" y="72"/>
                </a:cubicBezTo>
                <a:cubicBezTo>
                  <a:pt x="185" y="73"/>
                  <a:pt x="185" y="74"/>
                  <a:pt x="186" y="75"/>
                </a:cubicBezTo>
                <a:cubicBezTo>
                  <a:pt x="186" y="52"/>
                  <a:pt x="186" y="52"/>
                  <a:pt x="186" y="52"/>
                </a:cubicBezTo>
                <a:cubicBezTo>
                  <a:pt x="167" y="52"/>
                  <a:pt x="167" y="52"/>
                  <a:pt x="167" y="52"/>
                </a:cubicBezTo>
                <a:lnTo>
                  <a:pt x="179" y="66"/>
                </a:lnTo>
                <a:close/>
                <a:moveTo>
                  <a:pt x="153" y="52"/>
                </a:moveTo>
                <a:cubicBezTo>
                  <a:pt x="153" y="54"/>
                  <a:pt x="154" y="56"/>
                  <a:pt x="154" y="58"/>
                </a:cubicBezTo>
                <a:cubicBezTo>
                  <a:pt x="154" y="58"/>
                  <a:pt x="154" y="58"/>
                  <a:pt x="154" y="58"/>
                </a:cubicBezTo>
                <a:cubicBezTo>
                  <a:pt x="155" y="56"/>
                  <a:pt x="155" y="54"/>
                  <a:pt x="155" y="52"/>
                </a:cubicBezTo>
                <a:lnTo>
                  <a:pt x="153" y="52"/>
                </a:lnTo>
                <a:close/>
                <a:moveTo>
                  <a:pt x="186" y="42"/>
                </a:moveTo>
                <a:cubicBezTo>
                  <a:pt x="186" y="12"/>
                  <a:pt x="186" y="12"/>
                  <a:pt x="186" y="12"/>
                </a:cubicBezTo>
                <a:cubicBezTo>
                  <a:pt x="186" y="11"/>
                  <a:pt x="185" y="11"/>
                  <a:pt x="185" y="11"/>
                </a:cubicBezTo>
                <a:cubicBezTo>
                  <a:pt x="164" y="11"/>
                  <a:pt x="164" y="11"/>
                  <a:pt x="164" y="11"/>
                </a:cubicBezTo>
                <a:cubicBezTo>
                  <a:pt x="164" y="42"/>
                  <a:pt x="164" y="42"/>
                  <a:pt x="164" y="42"/>
                </a:cubicBezTo>
                <a:lnTo>
                  <a:pt x="186" y="42"/>
                </a:lnTo>
                <a:close/>
                <a:moveTo>
                  <a:pt x="154" y="42"/>
                </a:moveTo>
                <a:cubicBezTo>
                  <a:pt x="154" y="11"/>
                  <a:pt x="154" y="11"/>
                  <a:pt x="154" y="11"/>
                </a:cubicBezTo>
                <a:cubicBezTo>
                  <a:pt x="131" y="11"/>
                  <a:pt x="131" y="11"/>
                  <a:pt x="131" y="11"/>
                </a:cubicBezTo>
                <a:cubicBezTo>
                  <a:pt x="134" y="15"/>
                  <a:pt x="134" y="15"/>
                  <a:pt x="134" y="15"/>
                </a:cubicBezTo>
                <a:cubicBezTo>
                  <a:pt x="134" y="15"/>
                  <a:pt x="134" y="15"/>
                  <a:pt x="134" y="15"/>
                </a:cubicBezTo>
                <a:cubicBezTo>
                  <a:pt x="134" y="15"/>
                  <a:pt x="134" y="15"/>
                  <a:pt x="134" y="15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36" y="17"/>
                  <a:pt x="137" y="18"/>
                  <a:pt x="137" y="18"/>
                </a:cubicBezTo>
                <a:cubicBezTo>
                  <a:pt x="138" y="20"/>
                  <a:pt x="139" y="22"/>
                  <a:pt x="140" y="24"/>
                </a:cubicBezTo>
                <a:cubicBezTo>
                  <a:pt x="142" y="26"/>
                  <a:pt x="143" y="28"/>
                  <a:pt x="144" y="30"/>
                </a:cubicBezTo>
                <a:cubicBezTo>
                  <a:pt x="144" y="31"/>
                  <a:pt x="144" y="31"/>
                  <a:pt x="144" y="31"/>
                </a:cubicBezTo>
                <a:cubicBezTo>
                  <a:pt x="145" y="33"/>
                  <a:pt x="146" y="35"/>
                  <a:pt x="147" y="37"/>
                </a:cubicBezTo>
                <a:cubicBezTo>
                  <a:pt x="147" y="37"/>
                  <a:pt x="147" y="37"/>
                  <a:pt x="147" y="37"/>
                </a:cubicBezTo>
                <a:cubicBezTo>
                  <a:pt x="148" y="39"/>
                  <a:pt x="149" y="40"/>
                  <a:pt x="149" y="42"/>
                </a:cubicBezTo>
                <a:lnTo>
                  <a:pt x="154" y="42"/>
                </a:lnTo>
                <a:close/>
                <a:moveTo>
                  <a:pt x="104" y="42"/>
                </a:moveTo>
                <a:cubicBezTo>
                  <a:pt x="105" y="41"/>
                  <a:pt x="106" y="39"/>
                  <a:pt x="107" y="38"/>
                </a:cubicBezTo>
                <a:cubicBezTo>
                  <a:pt x="108" y="37"/>
                  <a:pt x="108" y="37"/>
                  <a:pt x="108" y="37"/>
                </a:cubicBezTo>
                <a:cubicBezTo>
                  <a:pt x="109" y="35"/>
                  <a:pt x="110" y="33"/>
                  <a:pt x="112" y="32"/>
                </a:cubicBezTo>
                <a:cubicBezTo>
                  <a:pt x="130" y="11"/>
                  <a:pt x="130" y="11"/>
                  <a:pt x="130" y="11"/>
                </a:cubicBezTo>
                <a:cubicBezTo>
                  <a:pt x="103" y="11"/>
                  <a:pt x="103" y="11"/>
                  <a:pt x="103" y="11"/>
                </a:cubicBezTo>
                <a:cubicBezTo>
                  <a:pt x="103" y="42"/>
                  <a:pt x="103" y="42"/>
                  <a:pt x="103" y="42"/>
                </a:cubicBezTo>
                <a:lnTo>
                  <a:pt x="104" y="42"/>
                </a:lnTo>
                <a:close/>
                <a:moveTo>
                  <a:pt x="93" y="42"/>
                </a:moveTo>
                <a:cubicBezTo>
                  <a:pt x="93" y="11"/>
                  <a:pt x="93" y="11"/>
                  <a:pt x="93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42" y="42"/>
                  <a:pt x="42" y="42"/>
                  <a:pt x="42" y="42"/>
                </a:cubicBezTo>
                <a:lnTo>
                  <a:pt x="93" y="42"/>
                </a:lnTo>
                <a:close/>
                <a:moveTo>
                  <a:pt x="32" y="42"/>
                </a:moveTo>
                <a:cubicBezTo>
                  <a:pt x="32" y="11"/>
                  <a:pt x="32" y="11"/>
                  <a:pt x="32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0" y="11"/>
                  <a:pt x="10" y="12"/>
                </a:cubicBezTo>
                <a:cubicBezTo>
                  <a:pt x="10" y="42"/>
                  <a:pt x="10" y="42"/>
                  <a:pt x="10" y="42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5503089" y="1771164"/>
            <a:ext cx="1758551" cy="15232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100" b="1" dirty="0" smtClean="0"/>
              <a:t>Внутренние БД</a:t>
            </a:r>
            <a:endParaRPr lang="en-US" sz="11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03089" y="2315461"/>
            <a:ext cx="1758551" cy="15232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100" b="1" dirty="0" smtClean="0"/>
              <a:t>Сетевое оборудование</a:t>
            </a:r>
            <a:endParaRPr 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03089" y="2859758"/>
            <a:ext cx="1758551" cy="15232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100" b="1" dirty="0" smtClean="0"/>
              <a:t>Рабочие станции и серверы</a:t>
            </a:r>
            <a:endParaRPr lang="en-US" sz="1100" b="1" dirty="0"/>
          </a:p>
        </p:txBody>
      </p:sp>
      <p:sp>
        <p:nvSpPr>
          <p:cNvPr id="18" name="Freeform 262"/>
          <p:cNvSpPr>
            <a:spLocks noEditPoints="1"/>
          </p:cNvSpPr>
          <p:nvPr/>
        </p:nvSpPr>
        <p:spPr bwMode="auto">
          <a:xfrm>
            <a:off x="5085266" y="1704098"/>
            <a:ext cx="230412" cy="286457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9" name="Group 35"/>
          <p:cNvGrpSpPr>
            <a:grpSpLocks noChangeAspect="1"/>
          </p:cNvGrpSpPr>
          <p:nvPr/>
        </p:nvGrpSpPr>
        <p:grpSpPr bwMode="auto">
          <a:xfrm>
            <a:off x="5056823" y="2783730"/>
            <a:ext cx="287300" cy="269362"/>
            <a:chOff x="533" y="-683"/>
            <a:chExt cx="4837" cy="4535"/>
          </a:xfrm>
          <a:solidFill>
            <a:schemeClr val="accent1"/>
          </a:solidFill>
        </p:grpSpPr>
        <p:sp>
          <p:nvSpPr>
            <p:cNvPr id="20" name="Freeform 36"/>
            <p:cNvSpPr>
              <a:spLocks noEditPoints="1"/>
            </p:cNvSpPr>
            <p:nvPr/>
          </p:nvSpPr>
          <p:spPr bwMode="auto">
            <a:xfrm>
              <a:off x="533" y="-683"/>
              <a:ext cx="4837" cy="4535"/>
            </a:xfrm>
            <a:custGeom>
              <a:avLst/>
              <a:gdLst>
                <a:gd name="T0" fmla="*/ 830 w 2048"/>
                <a:gd name="T1" fmla="*/ 120 h 1920"/>
                <a:gd name="T2" fmla="*/ 180 w 2048"/>
                <a:gd name="T3" fmla="*/ 0 h 1920"/>
                <a:gd name="T4" fmla="*/ 0 w 2048"/>
                <a:gd name="T5" fmla="*/ 1740 h 1920"/>
                <a:gd name="T6" fmla="*/ 660 w 2048"/>
                <a:gd name="T7" fmla="*/ 1920 h 1920"/>
                <a:gd name="T8" fmla="*/ 1748 w 2048"/>
                <a:gd name="T9" fmla="*/ 1800 h 1920"/>
                <a:gd name="T10" fmla="*/ 1508 w 2048"/>
                <a:gd name="T11" fmla="*/ 1440 h 1920"/>
                <a:gd name="T12" fmla="*/ 1324 w 2048"/>
                <a:gd name="T13" fmla="*/ 1320 h 1920"/>
                <a:gd name="T14" fmla="*/ 2048 w 2048"/>
                <a:gd name="T15" fmla="*/ 1140 h 1920"/>
                <a:gd name="T16" fmla="*/ 1868 w 2048"/>
                <a:gd name="T17" fmla="*/ 120 h 1920"/>
                <a:gd name="T18" fmla="*/ 1928 w 2048"/>
                <a:gd name="T19" fmla="*/ 960 h 1920"/>
                <a:gd name="T20" fmla="*/ 840 w 2048"/>
                <a:gd name="T21" fmla="*/ 240 h 1920"/>
                <a:gd name="T22" fmla="*/ 1928 w 2048"/>
                <a:gd name="T23" fmla="*/ 300 h 1920"/>
                <a:gd name="T24" fmla="*/ 840 w 2048"/>
                <a:gd name="T25" fmla="*/ 1320 h 1920"/>
                <a:gd name="T26" fmla="*/ 960 w 2048"/>
                <a:gd name="T27" fmla="*/ 1440 h 1920"/>
                <a:gd name="T28" fmla="*/ 120 w 2048"/>
                <a:gd name="T29" fmla="*/ 360 h 1920"/>
                <a:gd name="T30" fmla="*/ 720 w 2048"/>
                <a:gd name="T31" fmla="*/ 480 h 1920"/>
                <a:gd name="T32" fmla="*/ 120 w 2048"/>
                <a:gd name="T33" fmla="*/ 360 h 1920"/>
                <a:gd name="T34" fmla="*/ 660 w 2048"/>
                <a:gd name="T35" fmla="*/ 120 h 1920"/>
                <a:gd name="T36" fmla="*/ 720 w 2048"/>
                <a:gd name="T37" fmla="*/ 240 h 1920"/>
                <a:gd name="T38" fmla="*/ 120 w 2048"/>
                <a:gd name="T39" fmla="*/ 180 h 1920"/>
                <a:gd name="T40" fmla="*/ 660 w 2048"/>
                <a:gd name="T41" fmla="*/ 1800 h 1920"/>
                <a:gd name="T42" fmla="*/ 120 w 2048"/>
                <a:gd name="T43" fmla="*/ 1740 h 1920"/>
                <a:gd name="T44" fmla="*/ 720 w 2048"/>
                <a:gd name="T45" fmla="*/ 600 h 1920"/>
                <a:gd name="T46" fmla="*/ 660 w 2048"/>
                <a:gd name="T47" fmla="*/ 1800 h 1920"/>
                <a:gd name="T48" fmla="*/ 840 w 2048"/>
                <a:gd name="T49" fmla="*/ 1680 h 1920"/>
                <a:gd name="T50" fmla="*/ 1508 w 2048"/>
                <a:gd name="T51" fmla="*/ 1560 h 1920"/>
                <a:gd name="T52" fmla="*/ 1204 w 2048"/>
                <a:gd name="T53" fmla="*/ 1440 h 1920"/>
                <a:gd name="T54" fmla="*/ 1080 w 2048"/>
                <a:gd name="T55" fmla="*/ 1320 h 1920"/>
                <a:gd name="T56" fmla="*/ 1204 w 2048"/>
                <a:gd name="T57" fmla="*/ 1440 h 1920"/>
                <a:gd name="T58" fmla="*/ 840 w 2048"/>
                <a:gd name="T59" fmla="*/ 1200 h 1920"/>
                <a:gd name="T60" fmla="*/ 1928 w 2048"/>
                <a:gd name="T61" fmla="*/ 1080 h 1920"/>
                <a:gd name="T62" fmla="*/ 1868 w 2048"/>
                <a:gd name="T63" fmla="*/ 1200 h 1920"/>
                <a:gd name="T64" fmla="*/ 1868 w 2048"/>
                <a:gd name="T65" fmla="*/ 120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8" h="1920">
                  <a:moveTo>
                    <a:pt x="1868" y="120"/>
                  </a:moveTo>
                  <a:cubicBezTo>
                    <a:pt x="830" y="120"/>
                    <a:pt x="830" y="120"/>
                    <a:pt x="830" y="120"/>
                  </a:cubicBezTo>
                  <a:cubicBezTo>
                    <a:pt x="805" y="50"/>
                    <a:pt x="738" y="0"/>
                    <a:pt x="66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81" y="0"/>
                    <a:pt x="0" y="81"/>
                    <a:pt x="0" y="180"/>
                  </a:cubicBezTo>
                  <a:cubicBezTo>
                    <a:pt x="0" y="1740"/>
                    <a:pt x="0" y="1740"/>
                    <a:pt x="0" y="1740"/>
                  </a:cubicBezTo>
                  <a:cubicBezTo>
                    <a:pt x="0" y="1839"/>
                    <a:pt x="81" y="1920"/>
                    <a:pt x="180" y="1920"/>
                  </a:cubicBezTo>
                  <a:cubicBezTo>
                    <a:pt x="660" y="1920"/>
                    <a:pt x="660" y="1920"/>
                    <a:pt x="660" y="1920"/>
                  </a:cubicBezTo>
                  <a:cubicBezTo>
                    <a:pt x="738" y="1920"/>
                    <a:pt x="805" y="1870"/>
                    <a:pt x="830" y="1800"/>
                  </a:cubicBezTo>
                  <a:cubicBezTo>
                    <a:pt x="1748" y="1800"/>
                    <a:pt x="1748" y="1800"/>
                    <a:pt x="1748" y="1800"/>
                  </a:cubicBezTo>
                  <a:cubicBezTo>
                    <a:pt x="1781" y="1800"/>
                    <a:pt x="1808" y="1773"/>
                    <a:pt x="1808" y="1740"/>
                  </a:cubicBezTo>
                  <a:cubicBezTo>
                    <a:pt x="1808" y="1575"/>
                    <a:pt x="1673" y="1440"/>
                    <a:pt x="1508" y="1440"/>
                  </a:cubicBezTo>
                  <a:cubicBezTo>
                    <a:pt x="1324" y="1440"/>
                    <a:pt x="1324" y="1440"/>
                    <a:pt x="1324" y="1440"/>
                  </a:cubicBezTo>
                  <a:cubicBezTo>
                    <a:pt x="1324" y="1320"/>
                    <a:pt x="1324" y="1320"/>
                    <a:pt x="1324" y="1320"/>
                  </a:cubicBezTo>
                  <a:cubicBezTo>
                    <a:pt x="1868" y="1320"/>
                    <a:pt x="1868" y="1320"/>
                    <a:pt x="1868" y="1320"/>
                  </a:cubicBezTo>
                  <a:cubicBezTo>
                    <a:pt x="1967" y="1320"/>
                    <a:pt x="2048" y="1239"/>
                    <a:pt x="2048" y="1140"/>
                  </a:cubicBezTo>
                  <a:cubicBezTo>
                    <a:pt x="2048" y="300"/>
                    <a:pt x="2048" y="300"/>
                    <a:pt x="2048" y="300"/>
                  </a:cubicBezTo>
                  <a:cubicBezTo>
                    <a:pt x="2048" y="201"/>
                    <a:pt x="1967" y="120"/>
                    <a:pt x="1868" y="120"/>
                  </a:cubicBezTo>
                  <a:close/>
                  <a:moveTo>
                    <a:pt x="1928" y="300"/>
                  </a:moveTo>
                  <a:cubicBezTo>
                    <a:pt x="1928" y="960"/>
                    <a:pt x="1928" y="960"/>
                    <a:pt x="1928" y="960"/>
                  </a:cubicBezTo>
                  <a:cubicBezTo>
                    <a:pt x="840" y="960"/>
                    <a:pt x="840" y="960"/>
                    <a:pt x="840" y="960"/>
                  </a:cubicBezTo>
                  <a:cubicBezTo>
                    <a:pt x="840" y="240"/>
                    <a:pt x="840" y="240"/>
                    <a:pt x="840" y="240"/>
                  </a:cubicBezTo>
                  <a:cubicBezTo>
                    <a:pt x="1868" y="240"/>
                    <a:pt x="1868" y="240"/>
                    <a:pt x="1868" y="240"/>
                  </a:cubicBezTo>
                  <a:cubicBezTo>
                    <a:pt x="1901" y="240"/>
                    <a:pt x="1928" y="267"/>
                    <a:pt x="1928" y="300"/>
                  </a:cubicBezTo>
                  <a:close/>
                  <a:moveTo>
                    <a:pt x="840" y="1440"/>
                  </a:moveTo>
                  <a:cubicBezTo>
                    <a:pt x="840" y="1320"/>
                    <a:pt x="840" y="1320"/>
                    <a:pt x="840" y="1320"/>
                  </a:cubicBezTo>
                  <a:cubicBezTo>
                    <a:pt x="960" y="1320"/>
                    <a:pt x="960" y="1320"/>
                    <a:pt x="960" y="1320"/>
                  </a:cubicBezTo>
                  <a:cubicBezTo>
                    <a:pt x="960" y="1440"/>
                    <a:pt x="960" y="1440"/>
                    <a:pt x="960" y="1440"/>
                  </a:cubicBezTo>
                  <a:lnTo>
                    <a:pt x="840" y="1440"/>
                  </a:lnTo>
                  <a:close/>
                  <a:moveTo>
                    <a:pt x="120" y="360"/>
                  </a:moveTo>
                  <a:cubicBezTo>
                    <a:pt x="720" y="360"/>
                    <a:pt x="720" y="360"/>
                    <a:pt x="720" y="360"/>
                  </a:cubicBezTo>
                  <a:cubicBezTo>
                    <a:pt x="720" y="480"/>
                    <a:pt x="720" y="480"/>
                    <a:pt x="720" y="480"/>
                  </a:cubicBezTo>
                  <a:cubicBezTo>
                    <a:pt x="120" y="480"/>
                    <a:pt x="120" y="480"/>
                    <a:pt x="120" y="480"/>
                  </a:cubicBezTo>
                  <a:lnTo>
                    <a:pt x="120" y="360"/>
                  </a:lnTo>
                  <a:close/>
                  <a:moveTo>
                    <a:pt x="180" y="120"/>
                  </a:moveTo>
                  <a:cubicBezTo>
                    <a:pt x="660" y="120"/>
                    <a:pt x="660" y="120"/>
                    <a:pt x="660" y="120"/>
                  </a:cubicBezTo>
                  <a:cubicBezTo>
                    <a:pt x="693" y="120"/>
                    <a:pt x="720" y="147"/>
                    <a:pt x="720" y="180"/>
                  </a:cubicBezTo>
                  <a:cubicBezTo>
                    <a:pt x="720" y="240"/>
                    <a:pt x="720" y="240"/>
                    <a:pt x="720" y="240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0" y="180"/>
                    <a:pt x="120" y="180"/>
                    <a:pt x="120" y="180"/>
                  </a:cubicBezTo>
                  <a:cubicBezTo>
                    <a:pt x="120" y="147"/>
                    <a:pt x="147" y="120"/>
                    <a:pt x="180" y="120"/>
                  </a:cubicBezTo>
                  <a:close/>
                  <a:moveTo>
                    <a:pt x="660" y="1800"/>
                  </a:moveTo>
                  <a:cubicBezTo>
                    <a:pt x="180" y="1800"/>
                    <a:pt x="180" y="1800"/>
                    <a:pt x="180" y="1800"/>
                  </a:cubicBezTo>
                  <a:cubicBezTo>
                    <a:pt x="147" y="1800"/>
                    <a:pt x="120" y="1773"/>
                    <a:pt x="120" y="1740"/>
                  </a:cubicBezTo>
                  <a:cubicBezTo>
                    <a:pt x="120" y="600"/>
                    <a:pt x="120" y="600"/>
                    <a:pt x="120" y="600"/>
                  </a:cubicBezTo>
                  <a:cubicBezTo>
                    <a:pt x="720" y="600"/>
                    <a:pt x="720" y="600"/>
                    <a:pt x="720" y="600"/>
                  </a:cubicBezTo>
                  <a:cubicBezTo>
                    <a:pt x="720" y="1740"/>
                    <a:pt x="720" y="1740"/>
                    <a:pt x="720" y="1740"/>
                  </a:cubicBezTo>
                  <a:cubicBezTo>
                    <a:pt x="720" y="1773"/>
                    <a:pt x="693" y="1800"/>
                    <a:pt x="660" y="1800"/>
                  </a:cubicBezTo>
                  <a:close/>
                  <a:moveTo>
                    <a:pt x="1678" y="1680"/>
                  </a:moveTo>
                  <a:cubicBezTo>
                    <a:pt x="840" y="1680"/>
                    <a:pt x="840" y="1680"/>
                    <a:pt x="840" y="1680"/>
                  </a:cubicBezTo>
                  <a:cubicBezTo>
                    <a:pt x="840" y="1560"/>
                    <a:pt x="840" y="1560"/>
                    <a:pt x="840" y="1560"/>
                  </a:cubicBezTo>
                  <a:cubicBezTo>
                    <a:pt x="1508" y="1560"/>
                    <a:pt x="1508" y="1560"/>
                    <a:pt x="1508" y="1560"/>
                  </a:cubicBezTo>
                  <a:cubicBezTo>
                    <a:pt x="1586" y="1560"/>
                    <a:pt x="1653" y="1610"/>
                    <a:pt x="1678" y="1680"/>
                  </a:cubicBezTo>
                  <a:close/>
                  <a:moveTo>
                    <a:pt x="1204" y="1440"/>
                  </a:moveTo>
                  <a:cubicBezTo>
                    <a:pt x="1080" y="1440"/>
                    <a:pt x="1080" y="1440"/>
                    <a:pt x="1080" y="1440"/>
                  </a:cubicBezTo>
                  <a:cubicBezTo>
                    <a:pt x="1080" y="1320"/>
                    <a:pt x="1080" y="1320"/>
                    <a:pt x="1080" y="1320"/>
                  </a:cubicBezTo>
                  <a:cubicBezTo>
                    <a:pt x="1204" y="1320"/>
                    <a:pt x="1204" y="1320"/>
                    <a:pt x="1204" y="1320"/>
                  </a:cubicBezTo>
                  <a:lnTo>
                    <a:pt x="1204" y="1440"/>
                  </a:lnTo>
                  <a:close/>
                  <a:moveTo>
                    <a:pt x="1868" y="1200"/>
                  </a:moveTo>
                  <a:cubicBezTo>
                    <a:pt x="840" y="1200"/>
                    <a:pt x="840" y="1200"/>
                    <a:pt x="840" y="1200"/>
                  </a:cubicBezTo>
                  <a:cubicBezTo>
                    <a:pt x="840" y="1080"/>
                    <a:pt x="840" y="1080"/>
                    <a:pt x="840" y="1080"/>
                  </a:cubicBezTo>
                  <a:cubicBezTo>
                    <a:pt x="1928" y="1080"/>
                    <a:pt x="1928" y="1080"/>
                    <a:pt x="1928" y="1080"/>
                  </a:cubicBezTo>
                  <a:cubicBezTo>
                    <a:pt x="1928" y="1140"/>
                    <a:pt x="1928" y="1140"/>
                    <a:pt x="1928" y="1140"/>
                  </a:cubicBezTo>
                  <a:cubicBezTo>
                    <a:pt x="1928" y="1173"/>
                    <a:pt x="1901" y="1200"/>
                    <a:pt x="1868" y="1200"/>
                  </a:cubicBezTo>
                  <a:close/>
                  <a:moveTo>
                    <a:pt x="1868" y="1200"/>
                  </a:moveTo>
                  <a:cubicBezTo>
                    <a:pt x="1868" y="1200"/>
                    <a:pt x="1868" y="1200"/>
                    <a:pt x="1868" y="12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37"/>
            <p:cNvSpPr>
              <a:spLocks noEditPoints="1"/>
            </p:cNvSpPr>
            <p:nvPr/>
          </p:nvSpPr>
          <p:spPr bwMode="auto">
            <a:xfrm>
              <a:off x="1100" y="2435"/>
              <a:ext cx="850" cy="850"/>
            </a:xfrm>
            <a:custGeom>
              <a:avLst/>
              <a:gdLst>
                <a:gd name="T0" fmla="*/ 180 w 360"/>
                <a:gd name="T1" fmla="*/ 0 h 360"/>
                <a:gd name="T2" fmla="*/ 0 w 360"/>
                <a:gd name="T3" fmla="*/ 180 h 360"/>
                <a:gd name="T4" fmla="*/ 180 w 360"/>
                <a:gd name="T5" fmla="*/ 360 h 360"/>
                <a:gd name="T6" fmla="*/ 360 w 360"/>
                <a:gd name="T7" fmla="*/ 180 h 360"/>
                <a:gd name="T8" fmla="*/ 180 w 360"/>
                <a:gd name="T9" fmla="*/ 0 h 360"/>
                <a:gd name="T10" fmla="*/ 180 w 360"/>
                <a:gd name="T11" fmla="*/ 240 h 360"/>
                <a:gd name="T12" fmla="*/ 120 w 360"/>
                <a:gd name="T13" fmla="*/ 180 h 360"/>
                <a:gd name="T14" fmla="*/ 180 w 360"/>
                <a:gd name="T15" fmla="*/ 120 h 360"/>
                <a:gd name="T16" fmla="*/ 240 w 360"/>
                <a:gd name="T17" fmla="*/ 180 h 360"/>
                <a:gd name="T18" fmla="*/ 180 w 360"/>
                <a:gd name="T19" fmla="*/ 240 h 360"/>
                <a:gd name="T20" fmla="*/ 180 w 360"/>
                <a:gd name="T21" fmla="*/ 240 h 360"/>
                <a:gd name="T22" fmla="*/ 180 w 360"/>
                <a:gd name="T23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0" h="360">
                  <a:moveTo>
                    <a:pt x="180" y="0"/>
                  </a:moveTo>
                  <a:cubicBezTo>
                    <a:pt x="81" y="0"/>
                    <a:pt x="0" y="81"/>
                    <a:pt x="0" y="180"/>
                  </a:cubicBezTo>
                  <a:cubicBezTo>
                    <a:pt x="0" y="279"/>
                    <a:pt x="81" y="360"/>
                    <a:pt x="180" y="360"/>
                  </a:cubicBezTo>
                  <a:cubicBezTo>
                    <a:pt x="279" y="360"/>
                    <a:pt x="360" y="279"/>
                    <a:pt x="360" y="180"/>
                  </a:cubicBezTo>
                  <a:cubicBezTo>
                    <a:pt x="360" y="81"/>
                    <a:pt x="279" y="0"/>
                    <a:pt x="180" y="0"/>
                  </a:cubicBezTo>
                  <a:close/>
                  <a:moveTo>
                    <a:pt x="180" y="240"/>
                  </a:moveTo>
                  <a:cubicBezTo>
                    <a:pt x="147" y="240"/>
                    <a:pt x="120" y="213"/>
                    <a:pt x="120" y="180"/>
                  </a:cubicBezTo>
                  <a:cubicBezTo>
                    <a:pt x="120" y="147"/>
                    <a:pt x="147" y="120"/>
                    <a:pt x="180" y="120"/>
                  </a:cubicBezTo>
                  <a:cubicBezTo>
                    <a:pt x="213" y="120"/>
                    <a:pt x="240" y="147"/>
                    <a:pt x="240" y="180"/>
                  </a:cubicBezTo>
                  <a:cubicBezTo>
                    <a:pt x="240" y="213"/>
                    <a:pt x="213" y="240"/>
                    <a:pt x="180" y="240"/>
                  </a:cubicBezTo>
                  <a:close/>
                  <a:moveTo>
                    <a:pt x="180" y="240"/>
                  </a:moveTo>
                  <a:cubicBezTo>
                    <a:pt x="180" y="240"/>
                    <a:pt x="180" y="240"/>
                    <a:pt x="180" y="24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38"/>
            <p:cNvSpPr>
              <a:spLocks noEditPoints="1"/>
            </p:cNvSpPr>
            <p:nvPr/>
          </p:nvSpPr>
          <p:spPr bwMode="auto">
            <a:xfrm>
              <a:off x="1383" y="1868"/>
              <a:ext cx="283" cy="283"/>
            </a:xfrm>
            <a:custGeom>
              <a:avLst/>
              <a:gdLst>
                <a:gd name="T0" fmla="*/ 120 w 120"/>
                <a:gd name="T1" fmla="*/ 60 h 120"/>
                <a:gd name="T2" fmla="*/ 60 w 120"/>
                <a:gd name="T3" fmla="*/ 120 h 120"/>
                <a:gd name="T4" fmla="*/ 0 w 120"/>
                <a:gd name="T5" fmla="*/ 60 h 120"/>
                <a:gd name="T6" fmla="*/ 60 w 120"/>
                <a:gd name="T7" fmla="*/ 0 h 120"/>
                <a:gd name="T8" fmla="*/ 120 w 120"/>
                <a:gd name="T9" fmla="*/ 60 h 120"/>
                <a:gd name="T10" fmla="*/ 120 w 120"/>
                <a:gd name="T11" fmla="*/ 60 h 120"/>
                <a:gd name="T12" fmla="*/ 120 w 120"/>
                <a:gd name="T1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93"/>
                    <a:pt x="93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lose/>
                  <a:moveTo>
                    <a:pt x="120" y="60"/>
                  </a:moveTo>
                  <a:cubicBezTo>
                    <a:pt x="120" y="60"/>
                    <a:pt x="120" y="60"/>
                    <a:pt x="120" y="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3" name="Group 55"/>
          <p:cNvGrpSpPr>
            <a:grpSpLocks/>
          </p:cNvGrpSpPr>
          <p:nvPr/>
        </p:nvGrpSpPr>
        <p:grpSpPr bwMode="auto">
          <a:xfrm>
            <a:off x="5016131" y="2228108"/>
            <a:ext cx="368687" cy="368687"/>
            <a:chOff x="530" y="-381"/>
            <a:chExt cx="4847" cy="4847"/>
          </a:xfrm>
          <a:solidFill>
            <a:schemeClr val="accent1"/>
          </a:solidFill>
        </p:grpSpPr>
        <p:sp>
          <p:nvSpPr>
            <p:cNvPr id="24" name="Freeform 56"/>
            <p:cNvSpPr>
              <a:spLocks noEditPoints="1"/>
            </p:cNvSpPr>
            <p:nvPr/>
          </p:nvSpPr>
          <p:spPr bwMode="auto">
            <a:xfrm>
              <a:off x="2696" y="1815"/>
              <a:ext cx="2681" cy="2651"/>
            </a:xfrm>
            <a:custGeom>
              <a:avLst/>
              <a:gdLst>
                <a:gd name="T0" fmla="*/ 402 w 1135"/>
                <a:gd name="T1" fmla="*/ 1122 h 1122"/>
                <a:gd name="T2" fmla="*/ 370 w 1135"/>
                <a:gd name="T3" fmla="*/ 1090 h 1122"/>
                <a:gd name="T4" fmla="*/ 402 w 1135"/>
                <a:gd name="T5" fmla="*/ 1058 h 1122"/>
                <a:gd name="T6" fmla="*/ 433 w 1135"/>
                <a:gd name="T7" fmla="*/ 1058 h 1122"/>
                <a:gd name="T8" fmla="*/ 457 w 1135"/>
                <a:gd name="T9" fmla="*/ 865 h 1122"/>
                <a:gd name="T10" fmla="*/ 109 w 1135"/>
                <a:gd name="T11" fmla="*/ 865 h 1122"/>
                <a:gd name="T12" fmla="*/ 45 w 1135"/>
                <a:gd name="T13" fmla="*/ 801 h 1122"/>
                <a:gd name="T14" fmla="*/ 45 w 1135"/>
                <a:gd name="T15" fmla="*/ 672 h 1122"/>
                <a:gd name="T16" fmla="*/ 31 w 1135"/>
                <a:gd name="T17" fmla="*/ 671 h 1122"/>
                <a:gd name="T18" fmla="*/ 9 w 1135"/>
                <a:gd name="T19" fmla="*/ 660 h 1122"/>
                <a:gd name="T20" fmla="*/ 1 w 1135"/>
                <a:gd name="T21" fmla="*/ 637 h 1122"/>
                <a:gd name="T22" fmla="*/ 33 w 1135"/>
                <a:gd name="T23" fmla="*/ 607 h 1122"/>
                <a:gd name="T24" fmla="*/ 35 w 1135"/>
                <a:gd name="T25" fmla="*/ 608 h 1122"/>
                <a:gd name="T26" fmla="*/ 45 w 1135"/>
                <a:gd name="T27" fmla="*/ 608 h 1122"/>
                <a:gd name="T28" fmla="*/ 45 w 1135"/>
                <a:gd name="T29" fmla="*/ 64 h 1122"/>
                <a:gd name="T30" fmla="*/ 109 w 1135"/>
                <a:gd name="T31" fmla="*/ 0 h 1122"/>
                <a:gd name="T32" fmla="*/ 1071 w 1135"/>
                <a:gd name="T33" fmla="*/ 0 h 1122"/>
                <a:gd name="T34" fmla="*/ 1135 w 1135"/>
                <a:gd name="T35" fmla="*/ 64 h 1122"/>
                <a:gd name="T36" fmla="*/ 1135 w 1135"/>
                <a:gd name="T37" fmla="*/ 801 h 1122"/>
                <a:gd name="T38" fmla="*/ 1071 w 1135"/>
                <a:gd name="T39" fmla="*/ 865 h 1122"/>
                <a:gd name="T40" fmla="*/ 722 w 1135"/>
                <a:gd name="T41" fmla="*/ 865 h 1122"/>
                <a:gd name="T42" fmla="*/ 746 w 1135"/>
                <a:gd name="T43" fmla="*/ 1058 h 1122"/>
                <a:gd name="T44" fmla="*/ 782 w 1135"/>
                <a:gd name="T45" fmla="*/ 1058 h 1122"/>
                <a:gd name="T46" fmla="*/ 814 w 1135"/>
                <a:gd name="T47" fmla="*/ 1090 h 1122"/>
                <a:gd name="T48" fmla="*/ 782 w 1135"/>
                <a:gd name="T49" fmla="*/ 1122 h 1122"/>
                <a:gd name="T50" fmla="*/ 402 w 1135"/>
                <a:gd name="T51" fmla="*/ 1122 h 1122"/>
                <a:gd name="T52" fmla="*/ 682 w 1135"/>
                <a:gd name="T53" fmla="*/ 1058 h 1122"/>
                <a:gd name="T54" fmla="*/ 658 w 1135"/>
                <a:gd name="T55" fmla="*/ 865 h 1122"/>
                <a:gd name="T56" fmla="*/ 522 w 1135"/>
                <a:gd name="T57" fmla="*/ 865 h 1122"/>
                <a:gd name="T58" fmla="*/ 498 w 1135"/>
                <a:gd name="T59" fmla="*/ 1058 h 1122"/>
                <a:gd name="T60" fmla="*/ 682 w 1135"/>
                <a:gd name="T61" fmla="*/ 1058 h 1122"/>
                <a:gd name="T62" fmla="*/ 109 w 1135"/>
                <a:gd name="T63" fmla="*/ 801 h 1122"/>
                <a:gd name="T64" fmla="*/ 1071 w 1135"/>
                <a:gd name="T65" fmla="*/ 801 h 1122"/>
                <a:gd name="T66" fmla="*/ 1071 w 1135"/>
                <a:gd name="T67" fmla="*/ 737 h 1122"/>
                <a:gd name="T68" fmla="*/ 109 w 1135"/>
                <a:gd name="T69" fmla="*/ 737 h 1122"/>
                <a:gd name="T70" fmla="*/ 109 w 1135"/>
                <a:gd name="T71" fmla="*/ 801 h 1122"/>
                <a:gd name="T72" fmla="*/ 1071 w 1135"/>
                <a:gd name="T73" fmla="*/ 673 h 1122"/>
                <a:gd name="T74" fmla="*/ 1071 w 1135"/>
                <a:gd name="T75" fmla="*/ 192 h 1122"/>
                <a:gd name="T76" fmla="*/ 109 w 1135"/>
                <a:gd name="T77" fmla="*/ 192 h 1122"/>
                <a:gd name="T78" fmla="*/ 109 w 1135"/>
                <a:gd name="T79" fmla="*/ 673 h 1122"/>
                <a:gd name="T80" fmla="*/ 1071 w 1135"/>
                <a:gd name="T81" fmla="*/ 673 h 1122"/>
                <a:gd name="T82" fmla="*/ 1071 w 1135"/>
                <a:gd name="T83" fmla="*/ 128 h 1122"/>
                <a:gd name="T84" fmla="*/ 1071 w 1135"/>
                <a:gd name="T85" fmla="*/ 64 h 1122"/>
                <a:gd name="T86" fmla="*/ 109 w 1135"/>
                <a:gd name="T87" fmla="*/ 64 h 1122"/>
                <a:gd name="T88" fmla="*/ 109 w 1135"/>
                <a:gd name="T89" fmla="*/ 128 h 1122"/>
                <a:gd name="T90" fmla="*/ 1071 w 1135"/>
                <a:gd name="T91" fmla="*/ 128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35" h="1122">
                  <a:moveTo>
                    <a:pt x="402" y="1122"/>
                  </a:moveTo>
                  <a:cubicBezTo>
                    <a:pt x="384" y="1122"/>
                    <a:pt x="370" y="1108"/>
                    <a:pt x="370" y="1090"/>
                  </a:cubicBezTo>
                  <a:cubicBezTo>
                    <a:pt x="370" y="1072"/>
                    <a:pt x="384" y="1058"/>
                    <a:pt x="402" y="1058"/>
                  </a:cubicBezTo>
                  <a:cubicBezTo>
                    <a:pt x="433" y="1058"/>
                    <a:pt x="433" y="1058"/>
                    <a:pt x="433" y="1058"/>
                  </a:cubicBezTo>
                  <a:cubicBezTo>
                    <a:pt x="457" y="865"/>
                    <a:pt x="457" y="865"/>
                    <a:pt x="457" y="865"/>
                  </a:cubicBezTo>
                  <a:cubicBezTo>
                    <a:pt x="109" y="865"/>
                    <a:pt x="109" y="865"/>
                    <a:pt x="109" y="865"/>
                  </a:cubicBezTo>
                  <a:cubicBezTo>
                    <a:pt x="74" y="865"/>
                    <a:pt x="45" y="837"/>
                    <a:pt x="45" y="801"/>
                  </a:cubicBezTo>
                  <a:cubicBezTo>
                    <a:pt x="45" y="672"/>
                    <a:pt x="45" y="672"/>
                    <a:pt x="45" y="672"/>
                  </a:cubicBezTo>
                  <a:cubicBezTo>
                    <a:pt x="40" y="672"/>
                    <a:pt x="35" y="672"/>
                    <a:pt x="31" y="671"/>
                  </a:cubicBezTo>
                  <a:cubicBezTo>
                    <a:pt x="22" y="671"/>
                    <a:pt x="14" y="667"/>
                    <a:pt x="9" y="660"/>
                  </a:cubicBezTo>
                  <a:cubicBezTo>
                    <a:pt x="3" y="654"/>
                    <a:pt x="0" y="646"/>
                    <a:pt x="1" y="637"/>
                  </a:cubicBezTo>
                  <a:cubicBezTo>
                    <a:pt x="2" y="621"/>
                    <a:pt x="16" y="607"/>
                    <a:pt x="33" y="607"/>
                  </a:cubicBezTo>
                  <a:cubicBezTo>
                    <a:pt x="34" y="607"/>
                    <a:pt x="34" y="607"/>
                    <a:pt x="35" y="608"/>
                  </a:cubicBezTo>
                  <a:cubicBezTo>
                    <a:pt x="38" y="608"/>
                    <a:pt x="42" y="608"/>
                    <a:pt x="45" y="608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5" y="29"/>
                    <a:pt x="74" y="0"/>
                    <a:pt x="109" y="0"/>
                  </a:cubicBezTo>
                  <a:cubicBezTo>
                    <a:pt x="1071" y="0"/>
                    <a:pt x="1071" y="0"/>
                    <a:pt x="1071" y="0"/>
                  </a:cubicBezTo>
                  <a:cubicBezTo>
                    <a:pt x="1106" y="0"/>
                    <a:pt x="1135" y="29"/>
                    <a:pt x="1135" y="64"/>
                  </a:cubicBezTo>
                  <a:cubicBezTo>
                    <a:pt x="1135" y="801"/>
                    <a:pt x="1135" y="801"/>
                    <a:pt x="1135" y="801"/>
                  </a:cubicBezTo>
                  <a:cubicBezTo>
                    <a:pt x="1135" y="837"/>
                    <a:pt x="1106" y="865"/>
                    <a:pt x="1071" y="865"/>
                  </a:cubicBezTo>
                  <a:cubicBezTo>
                    <a:pt x="722" y="865"/>
                    <a:pt x="722" y="865"/>
                    <a:pt x="722" y="865"/>
                  </a:cubicBezTo>
                  <a:cubicBezTo>
                    <a:pt x="746" y="1058"/>
                    <a:pt x="746" y="1058"/>
                    <a:pt x="746" y="1058"/>
                  </a:cubicBezTo>
                  <a:cubicBezTo>
                    <a:pt x="782" y="1058"/>
                    <a:pt x="782" y="1058"/>
                    <a:pt x="782" y="1058"/>
                  </a:cubicBezTo>
                  <a:cubicBezTo>
                    <a:pt x="800" y="1058"/>
                    <a:pt x="814" y="1072"/>
                    <a:pt x="814" y="1090"/>
                  </a:cubicBezTo>
                  <a:cubicBezTo>
                    <a:pt x="814" y="1108"/>
                    <a:pt x="800" y="1122"/>
                    <a:pt x="782" y="1122"/>
                  </a:cubicBezTo>
                  <a:lnTo>
                    <a:pt x="402" y="1122"/>
                  </a:lnTo>
                  <a:close/>
                  <a:moveTo>
                    <a:pt x="682" y="1058"/>
                  </a:moveTo>
                  <a:cubicBezTo>
                    <a:pt x="658" y="865"/>
                    <a:pt x="658" y="865"/>
                    <a:pt x="658" y="865"/>
                  </a:cubicBezTo>
                  <a:cubicBezTo>
                    <a:pt x="522" y="865"/>
                    <a:pt x="522" y="865"/>
                    <a:pt x="522" y="865"/>
                  </a:cubicBezTo>
                  <a:cubicBezTo>
                    <a:pt x="498" y="1058"/>
                    <a:pt x="498" y="1058"/>
                    <a:pt x="498" y="1058"/>
                  </a:cubicBezTo>
                  <a:lnTo>
                    <a:pt x="682" y="1058"/>
                  </a:lnTo>
                  <a:close/>
                  <a:moveTo>
                    <a:pt x="109" y="801"/>
                  </a:moveTo>
                  <a:cubicBezTo>
                    <a:pt x="1071" y="801"/>
                    <a:pt x="1071" y="801"/>
                    <a:pt x="1071" y="801"/>
                  </a:cubicBezTo>
                  <a:cubicBezTo>
                    <a:pt x="1071" y="737"/>
                    <a:pt x="1071" y="737"/>
                    <a:pt x="1071" y="737"/>
                  </a:cubicBezTo>
                  <a:cubicBezTo>
                    <a:pt x="109" y="737"/>
                    <a:pt x="109" y="737"/>
                    <a:pt x="109" y="737"/>
                  </a:cubicBezTo>
                  <a:lnTo>
                    <a:pt x="109" y="801"/>
                  </a:lnTo>
                  <a:close/>
                  <a:moveTo>
                    <a:pt x="1071" y="673"/>
                  </a:moveTo>
                  <a:cubicBezTo>
                    <a:pt x="1071" y="192"/>
                    <a:pt x="1071" y="192"/>
                    <a:pt x="1071" y="192"/>
                  </a:cubicBezTo>
                  <a:cubicBezTo>
                    <a:pt x="109" y="192"/>
                    <a:pt x="109" y="192"/>
                    <a:pt x="109" y="192"/>
                  </a:cubicBezTo>
                  <a:cubicBezTo>
                    <a:pt x="109" y="673"/>
                    <a:pt x="109" y="673"/>
                    <a:pt x="109" y="673"/>
                  </a:cubicBezTo>
                  <a:lnTo>
                    <a:pt x="1071" y="673"/>
                  </a:lnTo>
                  <a:close/>
                  <a:moveTo>
                    <a:pt x="1071" y="128"/>
                  </a:moveTo>
                  <a:cubicBezTo>
                    <a:pt x="1071" y="64"/>
                    <a:pt x="1071" y="64"/>
                    <a:pt x="1071" y="64"/>
                  </a:cubicBezTo>
                  <a:cubicBezTo>
                    <a:pt x="1071" y="64"/>
                    <a:pt x="109" y="64"/>
                    <a:pt x="109" y="64"/>
                  </a:cubicBezTo>
                  <a:cubicBezTo>
                    <a:pt x="109" y="128"/>
                    <a:pt x="109" y="128"/>
                    <a:pt x="109" y="128"/>
                  </a:cubicBezTo>
                  <a:lnTo>
                    <a:pt x="1071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57"/>
            <p:cNvSpPr>
              <a:spLocks noEditPoints="1"/>
            </p:cNvSpPr>
            <p:nvPr/>
          </p:nvSpPr>
          <p:spPr bwMode="auto">
            <a:xfrm>
              <a:off x="530" y="-381"/>
              <a:ext cx="3182" cy="2244"/>
            </a:xfrm>
            <a:custGeom>
              <a:avLst/>
              <a:gdLst>
                <a:gd name="T0" fmla="*/ 386 w 1347"/>
                <a:gd name="T1" fmla="*/ 950 h 950"/>
                <a:gd name="T2" fmla="*/ 384 w 1347"/>
                <a:gd name="T3" fmla="*/ 950 h 950"/>
                <a:gd name="T4" fmla="*/ 354 w 1347"/>
                <a:gd name="T5" fmla="*/ 916 h 950"/>
                <a:gd name="T6" fmla="*/ 363 w 1347"/>
                <a:gd name="T7" fmla="*/ 849 h 950"/>
                <a:gd name="T8" fmla="*/ 370 w 1347"/>
                <a:gd name="T9" fmla="*/ 834 h 950"/>
                <a:gd name="T10" fmla="*/ 64 w 1347"/>
                <a:gd name="T11" fmla="*/ 834 h 950"/>
                <a:gd name="T12" fmla="*/ 0 w 1347"/>
                <a:gd name="T13" fmla="*/ 769 h 950"/>
                <a:gd name="T14" fmla="*/ 0 w 1347"/>
                <a:gd name="T15" fmla="*/ 705 h 950"/>
                <a:gd name="T16" fmla="*/ 32 w 1347"/>
                <a:gd name="T17" fmla="*/ 673 h 950"/>
                <a:gd name="T18" fmla="*/ 128 w 1347"/>
                <a:gd name="T19" fmla="*/ 673 h 950"/>
                <a:gd name="T20" fmla="*/ 128 w 1347"/>
                <a:gd name="T21" fmla="*/ 64 h 950"/>
                <a:gd name="T22" fmla="*/ 192 w 1347"/>
                <a:gd name="T23" fmla="*/ 0 h 950"/>
                <a:gd name="T24" fmla="*/ 1154 w 1347"/>
                <a:gd name="T25" fmla="*/ 0 h 950"/>
                <a:gd name="T26" fmla="*/ 1218 w 1347"/>
                <a:gd name="T27" fmla="*/ 64 h 950"/>
                <a:gd name="T28" fmla="*/ 1218 w 1347"/>
                <a:gd name="T29" fmla="*/ 361 h 950"/>
                <a:gd name="T30" fmla="*/ 1277 w 1347"/>
                <a:gd name="T31" fmla="*/ 386 h 950"/>
                <a:gd name="T32" fmla="*/ 1293 w 1347"/>
                <a:gd name="T33" fmla="*/ 405 h 950"/>
                <a:gd name="T34" fmla="*/ 1291 w 1347"/>
                <a:gd name="T35" fmla="*/ 429 h 950"/>
                <a:gd name="T36" fmla="*/ 1263 w 1347"/>
                <a:gd name="T37" fmla="*/ 447 h 950"/>
                <a:gd name="T38" fmla="*/ 1249 w 1347"/>
                <a:gd name="T39" fmla="*/ 444 h 950"/>
                <a:gd name="T40" fmla="*/ 1218 w 1347"/>
                <a:gd name="T41" fmla="*/ 430 h 950"/>
                <a:gd name="T42" fmla="*/ 1218 w 1347"/>
                <a:gd name="T43" fmla="*/ 673 h 950"/>
                <a:gd name="T44" fmla="*/ 1315 w 1347"/>
                <a:gd name="T45" fmla="*/ 673 h 950"/>
                <a:gd name="T46" fmla="*/ 1347 w 1347"/>
                <a:gd name="T47" fmla="*/ 705 h 950"/>
                <a:gd name="T48" fmla="*/ 1347 w 1347"/>
                <a:gd name="T49" fmla="*/ 770 h 950"/>
                <a:gd name="T50" fmla="*/ 1283 w 1347"/>
                <a:gd name="T51" fmla="*/ 834 h 950"/>
                <a:gd name="T52" fmla="*/ 419 w 1347"/>
                <a:gd name="T53" fmla="*/ 834 h 950"/>
                <a:gd name="T54" fmla="*/ 426 w 1347"/>
                <a:gd name="T55" fmla="*/ 860 h 950"/>
                <a:gd name="T56" fmla="*/ 418 w 1347"/>
                <a:gd name="T57" fmla="*/ 920 h 950"/>
                <a:gd name="T58" fmla="*/ 386 w 1347"/>
                <a:gd name="T59" fmla="*/ 950 h 950"/>
                <a:gd name="T60" fmla="*/ 64 w 1347"/>
                <a:gd name="T61" fmla="*/ 769 h 950"/>
                <a:gd name="T62" fmla="*/ 1283 w 1347"/>
                <a:gd name="T63" fmla="*/ 770 h 950"/>
                <a:gd name="T64" fmla="*/ 1283 w 1347"/>
                <a:gd name="T65" fmla="*/ 737 h 950"/>
                <a:gd name="T66" fmla="*/ 64 w 1347"/>
                <a:gd name="T67" fmla="*/ 737 h 950"/>
                <a:gd name="T68" fmla="*/ 64 w 1347"/>
                <a:gd name="T69" fmla="*/ 769 h 950"/>
                <a:gd name="T70" fmla="*/ 1154 w 1347"/>
                <a:gd name="T71" fmla="*/ 673 h 950"/>
                <a:gd name="T72" fmla="*/ 1154 w 1347"/>
                <a:gd name="T73" fmla="*/ 192 h 950"/>
                <a:gd name="T74" fmla="*/ 931 w 1347"/>
                <a:gd name="T75" fmla="*/ 192 h 950"/>
                <a:gd name="T76" fmla="*/ 899 w 1347"/>
                <a:gd name="T77" fmla="*/ 160 h 950"/>
                <a:gd name="T78" fmla="*/ 931 w 1347"/>
                <a:gd name="T79" fmla="*/ 128 h 950"/>
                <a:gd name="T80" fmla="*/ 1154 w 1347"/>
                <a:gd name="T81" fmla="*/ 128 h 950"/>
                <a:gd name="T82" fmla="*/ 1154 w 1347"/>
                <a:gd name="T83" fmla="*/ 64 h 950"/>
                <a:gd name="T84" fmla="*/ 192 w 1347"/>
                <a:gd name="T85" fmla="*/ 64 h 950"/>
                <a:gd name="T86" fmla="*/ 192 w 1347"/>
                <a:gd name="T87" fmla="*/ 128 h 950"/>
                <a:gd name="T88" fmla="*/ 787 w 1347"/>
                <a:gd name="T89" fmla="*/ 128 h 950"/>
                <a:gd name="T90" fmla="*/ 819 w 1347"/>
                <a:gd name="T91" fmla="*/ 160 h 950"/>
                <a:gd name="T92" fmla="*/ 787 w 1347"/>
                <a:gd name="T93" fmla="*/ 192 h 950"/>
                <a:gd name="T94" fmla="*/ 192 w 1347"/>
                <a:gd name="T95" fmla="*/ 192 h 950"/>
                <a:gd name="T96" fmla="*/ 192 w 1347"/>
                <a:gd name="T97" fmla="*/ 673 h 950"/>
                <a:gd name="T98" fmla="*/ 1154 w 1347"/>
                <a:gd name="T99" fmla="*/ 673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47" h="950">
                  <a:moveTo>
                    <a:pt x="386" y="950"/>
                  </a:moveTo>
                  <a:cubicBezTo>
                    <a:pt x="386" y="950"/>
                    <a:pt x="385" y="950"/>
                    <a:pt x="384" y="950"/>
                  </a:cubicBezTo>
                  <a:cubicBezTo>
                    <a:pt x="366" y="949"/>
                    <a:pt x="353" y="933"/>
                    <a:pt x="354" y="916"/>
                  </a:cubicBezTo>
                  <a:cubicBezTo>
                    <a:pt x="356" y="893"/>
                    <a:pt x="359" y="871"/>
                    <a:pt x="363" y="849"/>
                  </a:cubicBezTo>
                  <a:cubicBezTo>
                    <a:pt x="364" y="843"/>
                    <a:pt x="366" y="838"/>
                    <a:pt x="370" y="834"/>
                  </a:cubicBezTo>
                  <a:cubicBezTo>
                    <a:pt x="64" y="834"/>
                    <a:pt x="64" y="834"/>
                    <a:pt x="64" y="834"/>
                  </a:cubicBezTo>
                  <a:cubicBezTo>
                    <a:pt x="29" y="834"/>
                    <a:pt x="0" y="805"/>
                    <a:pt x="0" y="769"/>
                  </a:cubicBezTo>
                  <a:cubicBezTo>
                    <a:pt x="0" y="705"/>
                    <a:pt x="0" y="705"/>
                    <a:pt x="0" y="705"/>
                  </a:cubicBezTo>
                  <a:cubicBezTo>
                    <a:pt x="0" y="688"/>
                    <a:pt x="14" y="673"/>
                    <a:pt x="32" y="673"/>
                  </a:cubicBezTo>
                  <a:cubicBezTo>
                    <a:pt x="128" y="673"/>
                    <a:pt x="128" y="673"/>
                    <a:pt x="128" y="673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8" y="29"/>
                    <a:pt x="157" y="0"/>
                    <a:pt x="192" y="0"/>
                  </a:cubicBezTo>
                  <a:cubicBezTo>
                    <a:pt x="1154" y="0"/>
                    <a:pt x="1154" y="0"/>
                    <a:pt x="1154" y="0"/>
                  </a:cubicBezTo>
                  <a:cubicBezTo>
                    <a:pt x="1190" y="0"/>
                    <a:pt x="1218" y="29"/>
                    <a:pt x="1218" y="64"/>
                  </a:cubicBezTo>
                  <a:cubicBezTo>
                    <a:pt x="1218" y="361"/>
                    <a:pt x="1218" y="361"/>
                    <a:pt x="1218" y="361"/>
                  </a:cubicBezTo>
                  <a:cubicBezTo>
                    <a:pt x="1238" y="369"/>
                    <a:pt x="1258" y="377"/>
                    <a:pt x="1277" y="386"/>
                  </a:cubicBezTo>
                  <a:cubicBezTo>
                    <a:pt x="1285" y="390"/>
                    <a:pt x="1290" y="397"/>
                    <a:pt x="1293" y="405"/>
                  </a:cubicBezTo>
                  <a:cubicBezTo>
                    <a:pt x="1296" y="413"/>
                    <a:pt x="1295" y="422"/>
                    <a:pt x="1291" y="429"/>
                  </a:cubicBezTo>
                  <a:cubicBezTo>
                    <a:pt x="1286" y="440"/>
                    <a:pt x="1275" y="447"/>
                    <a:pt x="1263" y="447"/>
                  </a:cubicBezTo>
                  <a:cubicBezTo>
                    <a:pt x="1258" y="447"/>
                    <a:pt x="1253" y="446"/>
                    <a:pt x="1249" y="444"/>
                  </a:cubicBezTo>
                  <a:cubicBezTo>
                    <a:pt x="1239" y="439"/>
                    <a:pt x="1229" y="435"/>
                    <a:pt x="1218" y="430"/>
                  </a:cubicBezTo>
                  <a:cubicBezTo>
                    <a:pt x="1218" y="673"/>
                    <a:pt x="1218" y="673"/>
                    <a:pt x="1218" y="673"/>
                  </a:cubicBezTo>
                  <a:cubicBezTo>
                    <a:pt x="1315" y="673"/>
                    <a:pt x="1315" y="673"/>
                    <a:pt x="1315" y="673"/>
                  </a:cubicBezTo>
                  <a:cubicBezTo>
                    <a:pt x="1332" y="673"/>
                    <a:pt x="1347" y="688"/>
                    <a:pt x="1347" y="705"/>
                  </a:cubicBezTo>
                  <a:cubicBezTo>
                    <a:pt x="1347" y="770"/>
                    <a:pt x="1347" y="770"/>
                    <a:pt x="1347" y="770"/>
                  </a:cubicBezTo>
                  <a:cubicBezTo>
                    <a:pt x="1347" y="805"/>
                    <a:pt x="1318" y="834"/>
                    <a:pt x="1283" y="834"/>
                  </a:cubicBezTo>
                  <a:cubicBezTo>
                    <a:pt x="419" y="834"/>
                    <a:pt x="419" y="834"/>
                    <a:pt x="419" y="834"/>
                  </a:cubicBezTo>
                  <a:cubicBezTo>
                    <a:pt x="425" y="841"/>
                    <a:pt x="427" y="850"/>
                    <a:pt x="426" y="860"/>
                  </a:cubicBezTo>
                  <a:cubicBezTo>
                    <a:pt x="422" y="880"/>
                    <a:pt x="420" y="900"/>
                    <a:pt x="418" y="920"/>
                  </a:cubicBezTo>
                  <a:cubicBezTo>
                    <a:pt x="417" y="937"/>
                    <a:pt x="403" y="950"/>
                    <a:pt x="386" y="950"/>
                  </a:cubicBezTo>
                  <a:close/>
                  <a:moveTo>
                    <a:pt x="64" y="769"/>
                  </a:moveTo>
                  <a:cubicBezTo>
                    <a:pt x="1283" y="770"/>
                    <a:pt x="1283" y="770"/>
                    <a:pt x="1283" y="770"/>
                  </a:cubicBezTo>
                  <a:cubicBezTo>
                    <a:pt x="1283" y="737"/>
                    <a:pt x="1283" y="737"/>
                    <a:pt x="1283" y="737"/>
                  </a:cubicBezTo>
                  <a:cubicBezTo>
                    <a:pt x="64" y="737"/>
                    <a:pt x="64" y="737"/>
                    <a:pt x="64" y="737"/>
                  </a:cubicBezTo>
                  <a:lnTo>
                    <a:pt x="64" y="769"/>
                  </a:lnTo>
                  <a:close/>
                  <a:moveTo>
                    <a:pt x="1154" y="673"/>
                  </a:moveTo>
                  <a:cubicBezTo>
                    <a:pt x="1154" y="192"/>
                    <a:pt x="1154" y="192"/>
                    <a:pt x="1154" y="192"/>
                  </a:cubicBezTo>
                  <a:cubicBezTo>
                    <a:pt x="931" y="192"/>
                    <a:pt x="931" y="192"/>
                    <a:pt x="931" y="192"/>
                  </a:cubicBezTo>
                  <a:cubicBezTo>
                    <a:pt x="913" y="192"/>
                    <a:pt x="899" y="178"/>
                    <a:pt x="899" y="160"/>
                  </a:cubicBezTo>
                  <a:cubicBezTo>
                    <a:pt x="899" y="143"/>
                    <a:pt x="913" y="128"/>
                    <a:pt x="931" y="128"/>
                  </a:cubicBezTo>
                  <a:cubicBezTo>
                    <a:pt x="1154" y="128"/>
                    <a:pt x="1154" y="128"/>
                    <a:pt x="1154" y="128"/>
                  </a:cubicBezTo>
                  <a:cubicBezTo>
                    <a:pt x="1154" y="64"/>
                    <a:pt x="1154" y="64"/>
                    <a:pt x="1154" y="64"/>
                  </a:cubicBezTo>
                  <a:cubicBezTo>
                    <a:pt x="192" y="64"/>
                    <a:pt x="192" y="64"/>
                    <a:pt x="192" y="64"/>
                  </a:cubicBezTo>
                  <a:cubicBezTo>
                    <a:pt x="192" y="128"/>
                    <a:pt x="192" y="128"/>
                    <a:pt x="192" y="128"/>
                  </a:cubicBezTo>
                  <a:cubicBezTo>
                    <a:pt x="787" y="128"/>
                    <a:pt x="787" y="128"/>
                    <a:pt x="787" y="128"/>
                  </a:cubicBezTo>
                  <a:cubicBezTo>
                    <a:pt x="804" y="128"/>
                    <a:pt x="819" y="143"/>
                    <a:pt x="819" y="160"/>
                  </a:cubicBezTo>
                  <a:cubicBezTo>
                    <a:pt x="819" y="178"/>
                    <a:pt x="804" y="192"/>
                    <a:pt x="787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2" y="673"/>
                    <a:pt x="192" y="673"/>
                    <a:pt x="192" y="673"/>
                  </a:cubicBezTo>
                  <a:lnTo>
                    <a:pt x="1154" y="6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58"/>
            <p:cNvSpPr>
              <a:spLocks/>
            </p:cNvSpPr>
            <p:nvPr/>
          </p:nvSpPr>
          <p:spPr bwMode="auto">
            <a:xfrm>
              <a:off x="2245" y="3145"/>
              <a:ext cx="307" cy="203"/>
            </a:xfrm>
            <a:custGeom>
              <a:avLst/>
              <a:gdLst>
                <a:gd name="T0" fmla="*/ 97 w 130"/>
                <a:gd name="T1" fmla="*/ 86 h 86"/>
                <a:gd name="T2" fmla="*/ 88 w 130"/>
                <a:gd name="T3" fmla="*/ 85 h 86"/>
                <a:gd name="T4" fmla="*/ 24 w 130"/>
                <a:gd name="T5" fmla="*/ 62 h 86"/>
                <a:gd name="T6" fmla="*/ 6 w 130"/>
                <a:gd name="T7" fmla="*/ 20 h 86"/>
                <a:gd name="T8" fmla="*/ 36 w 130"/>
                <a:gd name="T9" fmla="*/ 0 h 86"/>
                <a:gd name="T10" fmla="*/ 48 w 130"/>
                <a:gd name="T11" fmla="*/ 3 h 86"/>
                <a:gd name="T12" fmla="*/ 106 w 130"/>
                <a:gd name="T13" fmla="*/ 23 h 86"/>
                <a:gd name="T14" fmla="*/ 125 w 130"/>
                <a:gd name="T15" fmla="*/ 38 h 86"/>
                <a:gd name="T16" fmla="*/ 128 w 130"/>
                <a:gd name="T17" fmla="*/ 63 h 86"/>
                <a:gd name="T18" fmla="*/ 97 w 130"/>
                <a:gd name="T1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86">
                  <a:moveTo>
                    <a:pt x="97" y="86"/>
                  </a:moveTo>
                  <a:cubicBezTo>
                    <a:pt x="94" y="86"/>
                    <a:pt x="91" y="85"/>
                    <a:pt x="88" y="85"/>
                  </a:cubicBezTo>
                  <a:cubicBezTo>
                    <a:pt x="66" y="78"/>
                    <a:pt x="45" y="71"/>
                    <a:pt x="24" y="62"/>
                  </a:cubicBezTo>
                  <a:cubicBezTo>
                    <a:pt x="8" y="55"/>
                    <a:pt x="0" y="37"/>
                    <a:pt x="6" y="20"/>
                  </a:cubicBezTo>
                  <a:cubicBezTo>
                    <a:pt x="11" y="8"/>
                    <a:pt x="23" y="0"/>
                    <a:pt x="36" y="0"/>
                  </a:cubicBezTo>
                  <a:cubicBezTo>
                    <a:pt x="40" y="0"/>
                    <a:pt x="44" y="1"/>
                    <a:pt x="48" y="3"/>
                  </a:cubicBezTo>
                  <a:cubicBezTo>
                    <a:pt x="67" y="10"/>
                    <a:pt x="86" y="17"/>
                    <a:pt x="106" y="23"/>
                  </a:cubicBezTo>
                  <a:cubicBezTo>
                    <a:pt x="114" y="25"/>
                    <a:pt x="121" y="31"/>
                    <a:pt x="125" y="38"/>
                  </a:cubicBezTo>
                  <a:cubicBezTo>
                    <a:pt x="129" y="46"/>
                    <a:pt x="130" y="55"/>
                    <a:pt x="128" y="63"/>
                  </a:cubicBezTo>
                  <a:cubicBezTo>
                    <a:pt x="124" y="76"/>
                    <a:pt x="111" y="86"/>
                    <a:pt x="97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59"/>
            <p:cNvSpPr>
              <a:spLocks noEditPoints="1"/>
            </p:cNvSpPr>
            <p:nvPr/>
          </p:nvSpPr>
          <p:spPr bwMode="auto">
            <a:xfrm>
              <a:off x="833" y="2014"/>
              <a:ext cx="1308" cy="1998"/>
            </a:xfrm>
            <a:custGeom>
              <a:avLst/>
              <a:gdLst>
                <a:gd name="T0" fmla="*/ 64 w 554"/>
                <a:gd name="T1" fmla="*/ 846 h 846"/>
                <a:gd name="T2" fmla="*/ 0 w 554"/>
                <a:gd name="T3" fmla="*/ 782 h 846"/>
                <a:gd name="T4" fmla="*/ 0 w 554"/>
                <a:gd name="T5" fmla="*/ 140 h 846"/>
                <a:gd name="T6" fmla="*/ 64 w 554"/>
                <a:gd name="T7" fmla="*/ 76 h 846"/>
                <a:gd name="T8" fmla="*/ 238 w 554"/>
                <a:gd name="T9" fmla="*/ 76 h 846"/>
                <a:gd name="T10" fmla="*/ 231 w 554"/>
                <a:gd name="T11" fmla="*/ 36 h 846"/>
                <a:gd name="T12" fmla="*/ 237 w 554"/>
                <a:gd name="T13" fmla="*/ 12 h 846"/>
                <a:gd name="T14" fmla="*/ 258 w 554"/>
                <a:gd name="T15" fmla="*/ 0 h 846"/>
                <a:gd name="T16" fmla="*/ 263 w 554"/>
                <a:gd name="T17" fmla="*/ 0 h 846"/>
                <a:gd name="T18" fmla="*/ 294 w 554"/>
                <a:gd name="T19" fmla="*/ 27 h 846"/>
                <a:gd name="T20" fmla="*/ 303 w 554"/>
                <a:gd name="T21" fmla="*/ 76 h 846"/>
                <a:gd name="T22" fmla="*/ 449 w 554"/>
                <a:gd name="T23" fmla="*/ 76 h 846"/>
                <a:gd name="T24" fmla="*/ 513 w 554"/>
                <a:gd name="T25" fmla="*/ 140 h 846"/>
                <a:gd name="T26" fmla="*/ 513 w 554"/>
                <a:gd name="T27" fmla="*/ 405 h 846"/>
                <a:gd name="T28" fmla="*/ 514 w 554"/>
                <a:gd name="T29" fmla="*/ 406 h 846"/>
                <a:gd name="T30" fmla="*/ 539 w 554"/>
                <a:gd name="T31" fmla="*/ 424 h 846"/>
                <a:gd name="T32" fmla="*/ 552 w 554"/>
                <a:gd name="T33" fmla="*/ 444 h 846"/>
                <a:gd name="T34" fmla="*/ 547 w 554"/>
                <a:gd name="T35" fmla="*/ 468 h 846"/>
                <a:gd name="T36" fmla="*/ 521 w 554"/>
                <a:gd name="T37" fmla="*/ 482 h 846"/>
                <a:gd name="T38" fmla="*/ 513 w 554"/>
                <a:gd name="T39" fmla="*/ 481 h 846"/>
                <a:gd name="T40" fmla="*/ 513 w 554"/>
                <a:gd name="T41" fmla="*/ 782 h 846"/>
                <a:gd name="T42" fmla="*/ 449 w 554"/>
                <a:gd name="T43" fmla="*/ 846 h 846"/>
                <a:gd name="T44" fmla="*/ 64 w 554"/>
                <a:gd name="T45" fmla="*/ 846 h 846"/>
                <a:gd name="T46" fmla="*/ 64 w 554"/>
                <a:gd name="T47" fmla="*/ 782 h 846"/>
                <a:gd name="T48" fmla="*/ 449 w 554"/>
                <a:gd name="T49" fmla="*/ 782 h 846"/>
                <a:gd name="T50" fmla="*/ 449 w 554"/>
                <a:gd name="T51" fmla="*/ 717 h 846"/>
                <a:gd name="T52" fmla="*/ 64 w 554"/>
                <a:gd name="T53" fmla="*/ 717 h 846"/>
                <a:gd name="T54" fmla="*/ 64 w 554"/>
                <a:gd name="T55" fmla="*/ 782 h 846"/>
                <a:gd name="T56" fmla="*/ 449 w 554"/>
                <a:gd name="T57" fmla="*/ 653 h 846"/>
                <a:gd name="T58" fmla="*/ 449 w 554"/>
                <a:gd name="T59" fmla="*/ 236 h 846"/>
                <a:gd name="T60" fmla="*/ 64 w 554"/>
                <a:gd name="T61" fmla="*/ 236 h 846"/>
                <a:gd name="T62" fmla="*/ 64 w 554"/>
                <a:gd name="T63" fmla="*/ 653 h 846"/>
                <a:gd name="T64" fmla="*/ 449 w 554"/>
                <a:gd name="T65" fmla="*/ 653 h 846"/>
                <a:gd name="T66" fmla="*/ 449 w 554"/>
                <a:gd name="T67" fmla="*/ 172 h 846"/>
                <a:gd name="T68" fmla="*/ 449 w 554"/>
                <a:gd name="T69" fmla="*/ 140 h 846"/>
                <a:gd name="T70" fmla="*/ 64 w 554"/>
                <a:gd name="T71" fmla="*/ 140 h 846"/>
                <a:gd name="T72" fmla="*/ 64 w 554"/>
                <a:gd name="T73" fmla="*/ 172 h 846"/>
                <a:gd name="T74" fmla="*/ 449 w 554"/>
                <a:gd name="T75" fmla="*/ 172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4" h="846">
                  <a:moveTo>
                    <a:pt x="64" y="846"/>
                  </a:moveTo>
                  <a:cubicBezTo>
                    <a:pt x="29" y="846"/>
                    <a:pt x="0" y="817"/>
                    <a:pt x="0" y="78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05"/>
                    <a:pt x="29" y="76"/>
                    <a:pt x="64" y="76"/>
                  </a:cubicBezTo>
                  <a:cubicBezTo>
                    <a:pt x="238" y="76"/>
                    <a:pt x="238" y="76"/>
                    <a:pt x="238" y="76"/>
                  </a:cubicBezTo>
                  <a:cubicBezTo>
                    <a:pt x="235" y="62"/>
                    <a:pt x="232" y="49"/>
                    <a:pt x="231" y="36"/>
                  </a:cubicBezTo>
                  <a:cubicBezTo>
                    <a:pt x="230" y="28"/>
                    <a:pt x="232" y="19"/>
                    <a:pt x="237" y="12"/>
                  </a:cubicBezTo>
                  <a:cubicBezTo>
                    <a:pt x="242" y="6"/>
                    <a:pt x="250" y="1"/>
                    <a:pt x="258" y="0"/>
                  </a:cubicBezTo>
                  <a:cubicBezTo>
                    <a:pt x="260" y="0"/>
                    <a:pt x="261" y="0"/>
                    <a:pt x="263" y="0"/>
                  </a:cubicBezTo>
                  <a:cubicBezTo>
                    <a:pt x="278" y="0"/>
                    <a:pt x="292" y="12"/>
                    <a:pt x="294" y="27"/>
                  </a:cubicBezTo>
                  <a:cubicBezTo>
                    <a:pt x="296" y="43"/>
                    <a:pt x="299" y="60"/>
                    <a:pt x="303" y="76"/>
                  </a:cubicBezTo>
                  <a:cubicBezTo>
                    <a:pt x="449" y="76"/>
                    <a:pt x="449" y="76"/>
                    <a:pt x="449" y="76"/>
                  </a:cubicBezTo>
                  <a:cubicBezTo>
                    <a:pt x="484" y="76"/>
                    <a:pt x="513" y="105"/>
                    <a:pt x="513" y="140"/>
                  </a:cubicBezTo>
                  <a:cubicBezTo>
                    <a:pt x="513" y="405"/>
                    <a:pt x="513" y="405"/>
                    <a:pt x="513" y="405"/>
                  </a:cubicBezTo>
                  <a:cubicBezTo>
                    <a:pt x="514" y="405"/>
                    <a:pt x="514" y="405"/>
                    <a:pt x="514" y="406"/>
                  </a:cubicBezTo>
                  <a:cubicBezTo>
                    <a:pt x="522" y="412"/>
                    <a:pt x="531" y="418"/>
                    <a:pt x="539" y="424"/>
                  </a:cubicBezTo>
                  <a:cubicBezTo>
                    <a:pt x="546" y="428"/>
                    <a:pt x="551" y="436"/>
                    <a:pt x="552" y="444"/>
                  </a:cubicBezTo>
                  <a:cubicBezTo>
                    <a:pt x="554" y="453"/>
                    <a:pt x="552" y="461"/>
                    <a:pt x="547" y="468"/>
                  </a:cubicBezTo>
                  <a:cubicBezTo>
                    <a:pt x="541" y="477"/>
                    <a:pt x="531" y="482"/>
                    <a:pt x="521" y="482"/>
                  </a:cubicBezTo>
                  <a:cubicBezTo>
                    <a:pt x="518" y="482"/>
                    <a:pt x="516" y="482"/>
                    <a:pt x="513" y="481"/>
                  </a:cubicBezTo>
                  <a:cubicBezTo>
                    <a:pt x="513" y="782"/>
                    <a:pt x="513" y="782"/>
                    <a:pt x="513" y="782"/>
                  </a:cubicBezTo>
                  <a:cubicBezTo>
                    <a:pt x="513" y="817"/>
                    <a:pt x="484" y="846"/>
                    <a:pt x="449" y="846"/>
                  </a:cubicBezTo>
                  <a:lnTo>
                    <a:pt x="64" y="846"/>
                  </a:lnTo>
                  <a:close/>
                  <a:moveTo>
                    <a:pt x="64" y="782"/>
                  </a:moveTo>
                  <a:cubicBezTo>
                    <a:pt x="449" y="782"/>
                    <a:pt x="449" y="782"/>
                    <a:pt x="449" y="782"/>
                  </a:cubicBezTo>
                  <a:cubicBezTo>
                    <a:pt x="449" y="717"/>
                    <a:pt x="449" y="717"/>
                    <a:pt x="449" y="717"/>
                  </a:cubicBezTo>
                  <a:cubicBezTo>
                    <a:pt x="64" y="717"/>
                    <a:pt x="64" y="717"/>
                    <a:pt x="64" y="717"/>
                  </a:cubicBezTo>
                  <a:lnTo>
                    <a:pt x="64" y="782"/>
                  </a:lnTo>
                  <a:close/>
                  <a:moveTo>
                    <a:pt x="449" y="653"/>
                  </a:moveTo>
                  <a:cubicBezTo>
                    <a:pt x="449" y="236"/>
                    <a:pt x="449" y="236"/>
                    <a:pt x="449" y="236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653"/>
                    <a:pt x="64" y="653"/>
                    <a:pt x="64" y="653"/>
                  </a:cubicBezTo>
                  <a:lnTo>
                    <a:pt x="449" y="653"/>
                  </a:lnTo>
                  <a:close/>
                  <a:moveTo>
                    <a:pt x="449" y="172"/>
                  </a:moveTo>
                  <a:cubicBezTo>
                    <a:pt x="449" y="140"/>
                    <a:pt x="449" y="140"/>
                    <a:pt x="449" y="140"/>
                  </a:cubicBezTo>
                  <a:cubicBezTo>
                    <a:pt x="449" y="140"/>
                    <a:pt x="64" y="140"/>
                    <a:pt x="64" y="140"/>
                  </a:cubicBezTo>
                  <a:cubicBezTo>
                    <a:pt x="64" y="172"/>
                    <a:pt x="64" y="172"/>
                    <a:pt x="64" y="172"/>
                  </a:cubicBezTo>
                  <a:lnTo>
                    <a:pt x="449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60"/>
            <p:cNvSpPr>
              <a:spLocks/>
            </p:cNvSpPr>
            <p:nvPr/>
          </p:nvSpPr>
          <p:spPr bwMode="auto">
            <a:xfrm>
              <a:off x="4187" y="1428"/>
              <a:ext cx="191" cy="300"/>
            </a:xfrm>
            <a:custGeom>
              <a:avLst/>
              <a:gdLst>
                <a:gd name="T0" fmla="*/ 47 w 81"/>
                <a:gd name="T1" fmla="*/ 127 h 127"/>
                <a:gd name="T2" fmla="*/ 15 w 81"/>
                <a:gd name="T3" fmla="*/ 100 h 127"/>
                <a:gd name="T4" fmla="*/ 2 w 81"/>
                <a:gd name="T5" fmla="*/ 41 h 127"/>
                <a:gd name="T6" fmla="*/ 5 w 81"/>
                <a:gd name="T7" fmla="*/ 16 h 127"/>
                <a:gd name="T8" fmla="*/ 24 w 81"/>
                <a:gd name="T9" fmla="*/ 1 h 127"/>
                <a:gd name="T10" fmla="*/ 33 w 81"/>
                <a:gd name="T11" fmla="*/ 0 h 127"/>
                <a:gd name="T12" fmla="*/ 64 w 81"/>
                <a:gd name="T13" fmla="*/ 24 h 127"/>
                <a:gd name="T14" fmla="*/ 78 w 81"/>
                <a:gd name="T15" fmla="*/ 89 h 127"/>
                <a:gd name="T16" fmla="*/ 52 w 81"/>
                <a:gd name="T17" fmla="*/ 126 h 127"/>
                <a:gd name="T18" fmla="*/ 47 w 81"/>
                <a:gd name="T1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27">
                  <a:moveTo>
                    <a:pt x="47" y="127"/>
                  </a:moveTo>
                  <a:cubicBezTo>
                    <a:pt x="31" y="127"/>
                    <a:pt x="18" y="115"/>
                    <a:pt x="15" y="100"/>
                  </a:cubicBezTo>
                  <a:cubicBezTo>
                    <a:pt x="12" y="80"/>
                    <a:pt x="7" y="60"/>
                    <a:pt x="2" y="41"/>
                  </a:cubicBezTo>
                  <a:cubicBezTo>
                    <a:pt x="0" y="32"/>
                    <a:pt x="1" y="24"/>
                    <a:pt x="5" y="16"/>
                  </a:cubicBezTo>
                  <a:cubicBezTo>
                    <a:pt x="9" y="9"/>
                    <a:pt x="16" y="4"/>
                    <a:pt x="24" y="1"/>
                  </a:cubicBezTo>
                  <a:cubicBezTo>
                    <a:pt x="27" y="0"/>
                    <a:pt x="30" y="0"/>
                    <a:pt x="33" y="0"/>
                  </a:cubicBezTo>
                  <a:cubicBezTo>
                    <a:pt x="47" y="0"/>
                    <a:pt x="60" y="10"/>
                    <a:pt x="64" y="24"/>
                  </a:cubicBezTo>
                  <a:cubicBezTo>
                    <a:pt x="70" y="45"/>
                    <a:pt x="75" y="67"/>
                    <a:pt x="78" y="89"/>
                  </a:cubicBezTo>
                  <a:cubicBezTo>
                    <a:pt x="81" y="107"/>
                    <a:pt x="69" y="123"/>
                    <a:pt x="52" y="126"/>
                  </a:cubicBezTo>
                  <a:cubicBezTo>
                    <a:pt x="50" y="127"/>
                    <a:pt x="49" y="127"/>
                    <a:pt x="47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61"/>
            <p:cNvSpPr>
              <a:spLocks/>
            </p:cNvSpPr>
            <p:nvPr/>
          </p:nvSpPr>
          <p:spPr bwMode="auto">
            <a:xfrm>
              <a:off x="3691" y="684"/>
              <a:ext cx="267" cy="253"/>
            </a:xfrm>
            <a:custGeom>
              <a:avLst/>
              <a:gdLst>
                <a:gd name="T0" fmla="*/ 81 w 113"/>
                <a:gd name="T1" fmla="*/ 107 h 107"/>
                <a:gd name="T2" fmla="*/ 59 w 113"/>
                <a:gd name="T3" fmla="*/ 98 h 107"/>
                <a:gd name="T4" fmla="*/ 13 w 113"/>
                <a:gd name="T5" fmla="*/ 58 h 107"/>
                <a:gd name="T6" fmla="*/ 1 w 113"/>
                <a:gd name="T7" fmla="*/ 36 h 107"/>
                <a:gd name="T8" fmla="*/ 8 w 113"/>
                <a:gd name="T9" fmla="*/ 12 h 107"/>
                <a:gd name="T10" fmla="*/ 33 w 113"/>
                <a:gd name="T11" fmla="*/ 0 h 107"/>
                <a:gd name="T12" fmla="*/ 53 w 113"/>
                <a:gd name="T13" fmla="*/ 7 h 107"/>
                <a:gd name="T14" fmla="*/ 104 w 113"/>
                <a:gd name="T15" fmla="*/ 52 h 107"/>
                <a:gd name="T16" fmla="*/ 113 w 113"/>
                <a:gd name="T17" fmla="*/ 74 h 107"/>
                <a:gd name="T18" fmla="*/ 104 w 113"/>
                <a:gd name="T19" fmla="*/ 97 h 107"/>
                <a:gd name="T20" fmla="*/ 81 w 113"/>
                <a:gd name="T2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07">
                  <a:moveTo>
                    <a:pt x="81" y="107"/>
                  </a:moveTo>
                  <a:cubicBezTo>
                    <a:pt x="73" y="107"/>
                    <a:pt x="65" y="103"/>
                    <a:pt x="59" y="98"/>
                  </a:cubicBezTo>
                  <a:cubicBezTo>
                    <a:pt x="44" y="83"/>
                    <a:pt x="29" y="70"/>
                    <a:pt x="13" y="58"/>
                  </a:cubicBezTo>
                  <a:cubicBezTo>
                    <a:pt x="6" y="52"/>
                    <a:pt x="2" y="45"/>
                    <a:pt x="1" y="36"/>
                  </a:cubicBezTo>
                  <a:cubicBezTo>
                    <a:pt x="0" y="28"/>
                    <a:pt x="3" y="19"/>
                    <a:pt x="8" y="12"/>
                  </a:cubicBezTo>
                  <a:cubicBezTo>
                    <a:pt x="14" y="5"/>
                    <a:pt x="23" y="0"/>
                    <a:pt x="33" y="0"/>
                  </a:cubicBezTo>
                  <a:cubicBezTo>
                    <a:pt x="40" y="0"/>
                    <a:pt x="47" y="3"/>
                    <a:pt x="53" y="7"/>
                  </a:cubicBezTo>
                  <a:cubicBezTo>
                    <a:pt x="70" y="21"/>
                    <a:pt x="87" y="36"/>
                    <a:pt x="104" y="52"/>
                  </a:cubicBezTo>
                  <a:cubicBezTo>
                    <a:pt x="110" y="58"/>
                    <a:pt x="113" y="66"/>
                    <a:pt x="113" y="74"/>
                  </a:cubicBezTo>
                  <a:cubicBezTo>
                    <a:pt x="113" y="83"/>
                    <a:pt x="110" y="91"/>
                    <a:pt x="104" y="97"/>
                  </a:cubicBezTo>
                  <a:cubicBezTo>
                    <a:pt x="98" y="103"/>
                    <a:pt x="90" y="107"/>
                    <a:pt x="81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62"/>
            <p:cNvSpPr>
              <a:spLocks/>
            </p:cNvSpPr>
            <p:nvPr/>
          </p:nvSpPr>
          <p:spPr bwMode="auto">
            <a:xfrm>
              <a:off x="3988" y="1017"/>
              <a:ext cx="251" cy="281"/>
            </a:xfrm>
            <a:custGeom>
              <a:avLst/>
              <a:gdLst>
                <a:gd name="T0" fmla="*/ 70 w 106"/>
                <a:gd name="T1" fmla="*/ 119 h 119"/>
                <a:gd name="T2" fmla="*/ 41 w 106"/>
                <a:gd name="T3" fmla="*/ 102 h 119"/>
                <a:gd name="T4" fmla="*/ 10 w 106"/>
                <a:gd name="T5" fmla="*/ 50 h 119"/>
                <a:gd name="T6" fmla="*/ 19 w 106"/>
                <a:gd name="T7" fmla="*/ 5 h 119"/>
                <a:gd name="T8" fmla="*/ 37 w 106"/>
                <a:gd name="T9" fmla="*/ 0 h 119"/>
                <a:gd name="T10" fmla="*/ 64 w 106"/>
                <a:gd name="T11" fmla="*/ 14 h 119"/>
                <a:gd name="T12" fmla="*/ 98 w 106"/>
                <a:gd name="T13" fmla="*/ 72 h 119"/>
                <a:gd name="T14" fmla="*/ 85 w 106"/>
                <a:gd name="T15" fmla="*/ 116 h 119"/>
                <a:gd name="T16" fmla="*/ 70 w 106"/>
                <a:gd name="T1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9">
                  <a:moveTo>
                    <a:pt x="70" y="119"/>
                  </a:moveTo>
                  <a:cubicBezTo>
                    <a:pt x="58" y="119"/>
                    <a:pt x="47" y="113"/>
                    <a:pt x="41" y="102"/>
                  </a:cubicBezTo>
                  <a:cubicBezTo>
                    <a:pt x="32" y="84"/>
                    <a:pt x="22" y="67"/>
                    <a:pt x="10" y="50"/>
                  </a:cubicBezTo>
                  <a:cubicBezTo>
                    <a:pt x="0" y="35"/>
                    <a:pt x="4" y="15"/>
                    <a:pt x="19" y="5"/>
                  </a:cubicBezTo>
                  <a:cubicBezTo>
                    <a:pt x="24" y="2"/>
                    <a:pt x="31" y="0"/>
                    <a:pt x="37" y="0"/>
                  </a:cubicBezTo>
                  <a:cubicBezTo>
                    <a:pt x="48" y="0"/>
                    <a:pt x="58" y="5"/>
                    <a:pt x="64" y="14"/>
                  </a:cubicBezTo>
                  <a:cubicBezTo>
                    <a:pt x="76" y="33"/>
                    <a:pt x="88" y="52"/>
                    <a:pt x="98" y="72"/>
                  </a:cubicBezTo>
                  <a:cubicBezTo>
                    <a:pt x="106" y="88"/>
                    <a:pt x="100" y="107"/>
                    <a:pt x="85" y="116"/>
                  </a:cubicBezTo>
                  <a:cubicBezTo>
                    <a:pt x="80" y="118"/>
                    <a:pt x="75" y="119"/>
                    <a:pt x="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3" name="Блок-схема: альтернативный процесс 32"/>
          <p:cNvSpPr/>
          <p:nvPr/>
        </p:nvSpPr>
        <p:spPr>
          <a:xfrm>
            <a:off x="7289467" y="1208620"/>
            <a:ext cx="2396018" cy="2315989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/>
          </a:p>
        </p:txBody>
      </p:sp>
      <p:sp>
        <p:nvSpPr>
          <p:cNvPr id="34" name="TextBox 33"/>
          <p:cNvSpPr txBox="1"/>
          <p:nvPr/>
        </p:nvSpPr>
        <p:spPr>
          <a:xfrm>
            <a:off x="7278552" y="1194696"/>
            <a:ext cx="2412285" cy="369284"/>
          </a:xfrm>
          <a:prstGeom prst="round2SameRect">
            <a:avLst/>
          </a:prstGeom>
          <a:solidFill>
            <a:srgbClr val="318F8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ru-RU" sz="1100" b="1" dirty="0" smtClean="0"/>
              <a:t>Разведка по открытым источникам</a:t>
            </a:r>
          </a:p>
          <a:p>
            <a:pPr algn="l"/>
            <a:r>
              <a:rPr lang="ru-RU" sz="1100" b="1" dirty="0" smtClean="0"/>
              <a:t>Социальная инженерия</a:t>
            </a:r>
            <a:endParaRPr lang="en-US" sz="1100" b="1" dirty="0"/>
          </a:p>
        </p:txBody>
      </p:sp>
      <p:sp>
        <p:nvSpPr>
          <p:cNvPr id="35" name="Блок-схема: альтернативный процесс 34"/>
          <p:cNvSpPr/>
          <p:nvPr/>
        </p:nvSpPr>
        <p:spPr>
          <a:xfrm>
            <a:off x="9736181" y="1208621"/>
            <a:ext cx="2229762" cy="2315987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/>
          </a:p>
        </p:txBody>
      </p:sp>
      <p:sp>
        <p:nvSpPr>
          <p:cNvPr id="36" name="TextBox 35"/>
          <p:cNvSpPr txBox="1"/>
          <p:nvPr/>
        </p:nvSpPr>
        <p:spPr>
          <a:xfrm>
            <a:off x="9736181" y="1208620"/>
            <a:ext cx="2229763" cy="369284"/>
          </a:xfrm>
          <a:prstGeom prst="round2SameRect">
            <a:avLst/>
          </a:prstGeom>
          <a:solidFill>
            <a:srgbClr val="318F8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ru-RU" sz="1100" b="1" dirty="0" smtClean="0"/>
              <a:t>Нагрузочное тестирование</a:t>
            </a:r>
            <a:endParaRPr 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932285" y="1684521"/>
            <a:ext cx="1758551" cy="3046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100" b="1" dirty="0" smtClean="0"/>
              <a:t>Сервисы облачного хранения</a:t>
            </a:r>
            <a:endParaRPr 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932285" y="2245075"/>
            <a:ext cx="1758551" cy="15232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100" b="1" dirty="0" smtClean="0"/>
              <a:t>Утечки в открытом доступе</a:t>
            </a:r>
            <a:endParaRPr 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932285" y="2659016"/>
            <a:ext cx="1758551" cy="15232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100" b="1" dirty="0" smtClean="0"/>
              <a:t>Социальные сети</a:t>
            </a:r>
            <a:endParaRPr 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926934" y="3148027"/>
            <a:ext cx="1758551" cy="15234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100" b="1" dirty="0" smtClean="0"/>
              <a:t>Корпоративная почта</a:t>
            </a:r>
            <a:endParaRPr lang="en-US" sz="1100" b="1" dirty="0"/>
          </a:p>
        </p:txBody>
      </p:sp>
      <p:grpSp>
        <p:nvGrpSpPr>
          <p:cNvPr id="41" name="Group 68"/>
          <p:cNvGrpSpPr>
            <a:grpSpLocks noChangeAspect="1"/>
          </p:cNvGrpSpPr>
          <p:nvPr/>
        </p:nvGrpSpPr>
        <p:grpSpPr bwMode="auto">
          <a:xfrm>
            <a:off x="7463096" y="1684521"/>
            <a:ext cx="297483" cy="277541"/>
            <a:chOff x="1573" y="-32"/>
            <a:chExt cx="4535" cy="4231"/>
          </a:xfrm>
          <a:solidFill>
            <a:schemeClr val="accent1"/>
          </a:solidFill>
        </p:grpSpPr>
        <p:sp>
          <p:nvSpPr>
            <p:cNvPr id="42" name="Rectangle 69"/>
            <p:cNvSpPr>
              <a:spLocks noChangeArrowheads="1"/>
            </p:cNvSpPr>
            <p:nvPr/>
          </p:nvSpPr>
          <p:spPr bwMode="auto">
            <a:xfrm>
              <a:off x="2858" y="3745"/>
              <a:ext cx="152" cy="1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" name="Rectangle 70"/>
            <p:cNvSpPr>
              <a:spLocks noChangeArrowheads="1"/>
            </p:cNvSpPr>
            <p:nvPr/>
          </p:nvSpPr>
          <p:spPr bwMode="auto">
            <a:xfrm>
              <a:off x="3161" y="3745"/>
              <a:ext cx="151" cy="1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" name="Rectangle 71"/>
            <p:cNvSpPr>
              <a:spLocks noChangeArrowheads="1"/>
            </p:cNvSpPr>
            <p:nvPr/>
          </p:nvSpPr>
          <p:spPr bwMode="auto">
            <a:xfrm>
              <a:off x="2858" y="2838"/>
              <a:ext cx="152" cy="1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" name="Rectangle 72"/>
            <p:cNvSpPr>
              <a:spLocks noChangeArrowheads="1"/>
            </p:cNvSpPr>
            <p:nvPr/>
          </p:nvSpPr>
          <p:spPr bwMode="auto">
            <a:xfrm>
              <a:off x="3161" y="2838"/>
              <a:ext cx="151" cy="1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" name="Freeform 73"/>
            <p:cNvSpPr>
              <a:spLocks noEditPoints="1"/>
            </p:cNvSpPr>
            <p:nvPr/>
          </p:nvSpPr>
          <p:spPr bwMode="auto">
            <a:xfrm>
              <a:off x="1573" y="-32"/>
              <a:ext cx="4535" cy="4231"/>
            </a:xfrm>
            <a:custGeom>
              <a:avLst/>
              <a:gdLst>
                <a:gd name="T0" fmla="*/ 1449 w 1920"/>
                <a:gd name="T1" fmla="*/ 451 h 1791"/>
                <a:gd name="T2" fmla="*/ 385 w 1920"/>
                <a:gd name="T3" fmla="*/ 577 h 1791"/>
                <a:gd name="T4" fmla="*/ 0 w 1920"/>
                <a:gd name="T5" fmla="*/ 927 h 1791"/>
                <a:gd name="T6" fmla="*/ 416 w 1920"/>
                <a:gd name="T7" fmla="*/ 1279 h 1791"/>
                <a:gd name="T8" fmla="*/ 448 w 1920"/>
                <a:gd name="T9" fmla="*/ 1407 h 1791"/>
                <a:gd name="T10" fmla="*/ 512 w 1920"/>
                <a:gd name="T11" fmla="*/ 1471 h 1791"/>
                <a:gd name="T12" fmla="*/ 416 w 1920"/>
                <a:gd name="T13" fmla="*/ 1503 h 1791"/>
                <a:gd name="T14" fmla="*/ 448 w 1920"/>
                <a:gd name="T15" fmla="*/ 1791 h 1791"/>
                <a:gd name="T16" fmla="*/ 1504 w 1920"/>
                <a:gd name="T17" fmla="*/ 1759 h 1791"/>
                <a:gd name="T18" fmla="*/ 1472 w 1920"/>
                <a:gd name="T19" fmla="*/ 1471 h 1791"/>
                <a:gd name="T20" fmla="*/ 1408 w 1920"/>
                <a:gd name="T21" fmla="*/ 1407 h 1791"/>
                <a:gd name="T22" fmla="*/ 1504 w 1920"/>
                <a:gd name="T23" fmla="*/ 1375 h 1791"/>
                <a:gd name="T24" fmla="*/ 1920 w 1920"/>
                <a:gd name="T25" fmla="*/ 863 h 1791"/>
                <a:gd name="T26" fmla="*/ 1440 w 1920"/>
                <a:gd name="T27" fmla="*/ 1727 h 1791"/>
                <a:gd name="T28" fmla="*/ 480 w 1920"/>
                <a:gd name="T29" fmla="*/ 1535 h 1791"/>
                <a:gd name="T30" fmla="*/ 1440 w 1920"/>
                <a:gd name="T31" fmla="*/ 1727 h 1791"/>
                <a:gd name="T32" fmla="*/ 576 w 1920"/>
                <a:gd name="T33" fmla="*/ 1471 h 1791"/>
                <a:gd name="T34" fmla="*/ 1344 w 1920"/>
                <a:gd name="T35" fmla="*/ 1407 h 1791"/>
                <a:gd name="T36" fmla="*/ 1440 w 1920"/>
                <a:gd name="T37" fmla="*/ 1343 h 1791"/>
                <a:gd name="T38" fmla="*/ 480 w 1920"/>
                <a:gd name="T39" fmla="*/ 1151 h 1791"/>
                <a:gd name="T40" fmla="*/ 1440 w 1920"/>
                <a:gd name="T41" fmla="*/ 1343 h 1791"/>
                <a:gd name="T42" fmla="*/ 1504 w 1920"/>
                <a:gd name="T43" fmla="*/ 1119 h 1791"/>
                <a:gd name="T44" fmla="*/ 1152 w 1920"/>
                <a:gd name="T45" fmla="*/ 1087 h 1791"/>
                <a:gd name="T46" fmla="*/ 1446 w 1920"/>
                <a:gd name="T47" fmla="*/ 799 h 1791"/>
                <a:gd name="T48" fmla="*/ 1627 w 1920"/>
                <a:gd name="T49" fmla="*/ 735 h 1791"/>
                <a:gd name="T50" fmla="*/ 1446 w 1920"/>
                <a:gd name="T51" fmla="*/ 735 h 1791"/>
                <a:gd name="T52" fmla="*/ 1088 w 1920"/>
                <a:gd name="T53" fmla="*/ 767 h 1791"/>
                <a:gd name="T54" fmla="*/ 928 w 1920"/>
                <a:gd name="T55" fmla="*/ 1087 h 1791"/>
                <a:gd name="T56" fmla="*/ 1062 w 1920"/>
                <a:gd name="T57" fmla="*/ 479 h 1791"/>
                <a:gd name="T58" fmla="*/ 1243 w 1920"/>
                <a:gd name="T59" fmla="*/ 415 h 1791"/>
                <a:gd name="T60" fmla="*/ 1062 w 1920"/>
                <a:gd name="T61" fmla="*/ 415 h 1791"/>
                <a:gd name="T62" fmla="*/ 864 w 1920"/>
                <a:gd name="T63" fmla="*/ 447 h 1791"/>
                <a:gd name="T64" fmla="*/ 704 w 1920"/>
                <a:gd name="T65" fmla="*/ 1087 h 1791"/>
                <a:gd name="T66" fmla="*/ 672 w 1920"/>
                <a:gd name="T67" fmla="*/ 831 h 1791"/>
                <a:gd name="T68" fmla="*/ 384 w 1920"/>
                <a:gd name="T69" fmla="*/ 772 h 1791"/>
                <a:gd name="T70" fmla="*/ 448 w 1920"/>
                <a:gd name="T71" fmla="*/ 954 h 1791"/>
                <a:gd name="T72" fmla="*/ 640 w 1920"/>
                <a:gd name="T73" fmla="*/ 895 h 1791"/>
                <a:gd name="T74" fmla="*/ 448 w 1920"/>
                <a:gd name="T75" fmla="*/ 1087 h 1791"/>
                <a:gd name="T76" fmla="*/ 416 w 1920"/>
                <a:gd name="T77" fmla="*/ 1215 h 1791"/>
                <a:gd name="T78" fmla="*/ 64 w 1920"/>
                <a:gd name="T79" fmla="*/ 927 h 1791"/>
                <a:gd name="T80" fmla="*/ 410 w 1920"/>
                <a:gd name="T81" fmla="*/ 645 h 1791"/>
                <a:gd name="T82" fmla="*/ 448 w 1920"/>
                <a:gd name="T83" fmla="*/ 613 h 1791"/>
                <a:gd name="T84" fmla="*/ 927 w 1920"/>
                <a:gd name="T85" fmla="*/ 127 h 1791"/>
                <a:gd name="T86" fmla="*/ 1432 w 1920"/>
                <a:gd name="T87" fmla="*/ 518 h 1791"/>
                <a:gd name="T88" fmla="*/ 1576 w 1920"/>
                <a:gd name="T89" fmla="*/ 1208 h 1791"/>
                <a:gd name="T90" fmla="*/ 1504 w 1920"/>
                <a:gd name="T91" fmla="*/ 767 h 1791"/>
                <a:gd name="T92" fmla="*/ 1568 w 1920"/>
                <a:gd name="T93" fmla="*/ 767 h 1791"/>
                <a:gd name="T94" fmla="*/ 1504 w 1920"/>
                <a:gd name="T95" fmla="*/ 767 h 1791"/>
                <a:gd name="T96" fmla="*/ 1152 w 1920"/>
                <a:gd name="T97" fmla="*/ 415 h 1791"/>
                <a:gd name="T98" fmla="*/ 1152 w 1920"/>
                <a:gd name="T99" fmla="*/ 479 h 1791"/>
                <a:gd name="T100" fmla="*/ 448 w 1920"/>
                <a:gd name="T101" fmla="*/ 863 h 1791"/>
                <a:gd name="T102" fmla="*/ 384 w 1920"/>
                <a:gd name="T103" fmla="*/ 863 h 1791"/>
                <a:gd name="T104" fmla="*/ 448 w 1920"/>
                <a:gd name="T105" fmla="*/ 863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20" h="1791">
                  <a:moveTo>
                    <a:pt x="1504" y="447"/>
                  </a:moveTo>
                  <a:cubicBezTo>
                    <a:pt x="1485" y="447"/>
                    <a:pt x="1467" y="448"/>
                    <a:pt x="1449" y="451"/>
                  </a:cubicBezTo>
                  <a:cubicBezTo>
                    <a:pt x="1362" y="163"/>
                    <a:pt x="1059" y="0"/>
                    <a:pt x="772" y="86"/>
                  </a:cubicBezTo>
                  <a:cubicBezTo>
                    <a:pt x="552" y="152"/>
                    <a:pt x="398" y="348"/>
                    <a:pt x="385" y="577"/>
                  </a:cubicBezTo>
                  <a:cubicBezTo>
                    <a:pt x="374" y="576"/>
                    <a:pt x="363" y="575"/>
                    <a:pt x="352" y="575"/>
                  </a:cubicBezTo>
                  <a:cubicBezTo>
                    <a:pt x="158" y="575"/>
                    <a:pt x="0" y="733"/>
                    <a:pt x="0" y="927"/>
                  </a:cubicBezTo>
                  <a:cubicBezTo>
                    <a:pt x="0" y="1121"/>
                    <a:pt x="158" y="1279"/>
                    <a:pt x="352" y="1279"/>
                  </a:cubicBezTo>
                  <a:cubicBezTo>
                    <a:pt x="416" y="1279"/>
                    <a:pt x="416" y="1279"/>
                    <a:pt x="416" y="1279"/>
                  </a:cubicBezTo>
                  <a:cubicBezTo>
                    <a:pt x="416" y="1375"/>
                    <a:pt x="416" y="1375"/>
                    <a:pt x="416" y="1375"/>
                  </a:cubicBezTo>
                  <a:cubicBezTo>
                    <a:pt x="416" y="1393"/>
                    <a:pt x="430" y="1407"/>
                    <a:pt x="448" y="1407"/>
                  </a:cubicBezTo>
                  <a:cubicBezTo>
                    <a:pt x="512" y="1407"/>
                    <a:pt x="512" y="1407"/>
                    <a:pt x="512" y="1407"/>
                  </a:cubicBezTo>
                  <a:cubicBezTo>
                    <a:pt x="512" y="1471"/>
                    <a:pt x="512" y="1471"/>
                    <a:pt x="512" y="1471"/>
                  </a:cubicBezTo>
                  <a:cubicBezTo>
                    <a:pt x="448" y="1471"/>
                    <a:pt x="448" y="1471"/>
                    <a:pt x="448" y="1471"/>
                  </a:cubicBezTo>
                  <a:cubicBezTo>
                    <a:pt x="430" y="1471"/>
                    <a:pt x="416" y="1485"/>
                    <a:pt x="416" y="1503"/>
                  </a:cubicBezTo>
                  <a:cubicBezTo>
                    <a:pt x="416" y="1759"/>
                    <a:pt x="416" y="1759"/>
                    <a:pt x="416" y="1759"/>
                  </a:cubicBezTo>
                  <a:cubicBezTo>
                    <a:pt x="416" y="1777"/>
                    <a:pt x="430" y="1791"/>
                    <a:pt x="448" y="1791"/>
                  </a:cubicBezTo>
                  <a:cubicBezTo>
                    <a:pt x="1472" y="1791"/>
                    <a:pt x="1472" y="1791"/>
                    <a:pt x="1472" y="1791"/>
                  </a:cubicBezTo>
                  <a:cubicBezTo>
                    <a:pt x="1490" y="1791"/>
                    <a:pt x="1504" y="1777"/>
                    <a:pt x="1504" y="1759"/>
                  </a:cubicBezTo>
                  <a:cubicBezTo>
                    <a:pt x="1504" y="1503"/>
                    <a:pt x="1504" y="1503"/>
                    <a:pt x="1504" y="1503"/>
                  </a:cubicBezTo>
                  <a:cubicBezTo>
                    <a:pt x="1504" y="1485"/>
                    <a:pt x="1490" y="1471"/>
                    <a:pt x="1472" y="1471"/>
                  </a:cubicBezTo>
                  <a:cubicBezTo>
                    <a:pt x="1408" y="1471"/>
                    <a:pt x="1408" y="1471"/>
                    <a:pt x="1408" y="1471"/>
                  </a:cubicBezTo>
                  <a:cubicBezTo>
                    <a:pt x="1408" y="1407"/>
                    <a:pt x="1408" y="1407"/>
                    <a:pt x="1408" y="1407"/>
                  </a:cubicBezTo>
                  <a:cubicBezTo>
                    <a:pt x="1472" y="1407"/>
                    <a:pt x="1472" y="1407"/>
                    <a:pt x="1472" y="1407"/>
                  </a:cubicBezTo>
                  <a:cubicBezTo>
                    <a:pt x="1490" y="1407"/>
                    <a:pt x="1504" y="1393"/>
                    <a:pt x="1504" y="1375"/>
                  </a:cubicBezTo>
                  <a:cubicBezTo>
                    <a:pt x="1504" y="1279"/>
                    <a:pt x="1504" y="1279"/>
                    <a:pt x="1504" y="1279"/>
                  </a:cubicBezTo>
                  <a:cubicBezTo>
                    <a:pt x="1734" y="1279"/>
                    <a:pt x="1920" y="1093"/>
                    <a:pt x="1920" y="863"/>
                  </a:cubicBezTo>
                  <a:cubicBezTo>
                    <a:pt x="1920" y="633"/>
                    <a:pt x="1734" y="447"/>
                    <a:pt x="1504" y="447"/>
                  </a:cubicBezTo>
                  <a:close/>
                  <a:moveTo>
                    <a:pt x="1440" y="1727"/>
                  </a:moveTo>
                  <a:cubicBezTo>
                    <a:pt x="480" y="1727"/>
                    <a:pt x="480" y="1727"/>
                    <a:pt x="480" y="1727"/>
                  </a:cubicBezTo>
                  <a:cubicBezTo>
                    <a:pt x="480" y="1535"/>
                    <a:pt x="480" y="1535"/>
                    <a:pt x="480" y="1535"/>
                  </a:cubicBezTo>
                  <a:cubicBezTo>
                    <a:pt x="1440" y="1535"/>
                    <a:pt x="1440" y="1535"/>
                    <a:pt x="1440" y="1535"/>
                  </a:cubicBezTo>
                  <a:lnTo>
                    <a:pt x="1440" y="1727"/>
                  </a:lnTo>
                  <a:close/>
                  <a:moveTo>
                    <a:pt x="1344" y="1471"/>
                  </a:moveTo>
                  <a:cubicBezTo>
                    <a:pt x="576" y="1471"/>
                    <a:pt x="576" y="1471"/>
                    <a:pt x="576" y="1471"/>
                  </a:cubicBezTo>
                  <a:cubicBezTo>
                    <a:pt x="576" y="1407"/>
                    <a:pt x="576" y="1407"/>
                    <a:pt x="576" y="1407"/>
                  </a:cubicBezTo>
                  <a:cubicBezTo>
                    <a:pt x="1344" y="1407"/>
                    <a:pt x="1344" y="1407"/>
                    <a:pt x="1344" y="1407"/>
                  </a:cubicBezTo>
                  <a:lnTo>
                    <a:pt x="1344" y="1471"/>
                  </a:lnTo>
                  <a:close/>
                  <a:moveTo>
                    <a:pt x="1440" y="1343"/>
                  </a:moveTo>
                  <a:cubicBezTo>
                    <a:pt x="480" y="1343"/>
                    <a:pt x="480" y="1343"/>
                    <a:pt x="480" y="1343"/>
                  </a:cubicBezTo>
                  <a:cubicBezTo>
                    <a:pt x="480" y="1151"/>
                    <a:pt x="480" y="1151"/>
                    <a:pt x="480" y="1151"/>
                  </a:cubicBezTo>
                  <a:cubicBezTo>
                    <a:pt x="1440" y="1151"/>
                    <a:pt x="1440" y="1151"/>
                    <a:pt x="1440" y="1151"/>
                  </a:cubicBezTo>
                  <a:lnTo>
                    <a:pt x="1440" y="1343"/>
                  </a:lnTo>
                  <a:close/>
                  <a:moveTo>
                    <a:pt x="1504" y="1215"/>
                  </a:moveTo>
                  <a:cubicBezTo>
                    <a:pt x="1504" y="1119"/>
                    <a:pt x="1504" y="1119"/>
                    <a:pt x="1504" y="1119"/>
                  </a:cubicBezTo>
                  <a:cubicBezTo>
                    <a:pt x="1504" y="1101"/>
                    <a:pt x="1490" y="1087"/>
                    <a:pt x="1472" y="1087"/>
                  </a:cubicBezTo>
                  <a:cubicBezTo>
                    <a:pt x="1152" y="1087"/>
                    <a:pt x="1152" y="1087"/>
                    <a:pt x="1152" y="1087"/>
                  </a:cubicBezTo>
                  <a:cubicBezTo>
                    <a:pt x="1152" y="799"/>
                    <a:pt x="1152" y="799"/>
                    <a:pt x="1152" y="799"/>
                  </a:cubicBezTo>
                  <a:cubicBezTo>
                    <a:pt x="1446" y="799"/>
                    <a:pt x="1446" y="799"/>
                    <a:pt x="1446" y="799"/>
                  </a:cubicBezTo>
                  <a:cubicBezTo>
                    <a:pt x="1464" y="849"/>
                    <a:pt x="1518" y="875"/>
                    <a:pt x="1568" y="858"/>
                  </a:cubicBezTo>
                  <a:cubicBezTo>
                    <a:pt x="1618" y="840"/>
                    <a:pt x="1645" y="785"/>
                    <a:pt x="1627" y="735"/>
                  </a:cubicBezTo>
                  <a:cubicBezTo>
                    <a:pt x="1609" y="685"/>
                    <a:pt x="1554" y="659"/>
                    <a:pt x="1504" y="676"/>
                  </a:cubicBezTo>
                  <a:cubicBezTo>
                    <a:pt x="1477" y="686"/>
                    <a:pt x="1456" y="708"/>
                    <a:pt x="1446" y="735"/>
                  </a:cubicBezTo>
                  <a:cubicBezTo>
                    <a:pt x="1120" y="735"/>
                    <a:pt x="1120" y="735"/>
                    <a:pt x="1120" y="735"/>
                  </a:cubicBezTo>
                  <a:cubicBezTo>
                    <a:pt x="1102" y="735"/>
                    <a:pt x="1088" y="749"/>
                    <a:pt x="1088" y="767"/>
                  </a:cubicBezTo>
                  <a:cubicBezTo>
                    <a:pt x="1088" y="1087"/>
                    <a:pt x="1088" y="1087"/>
                    <a:pt x="1088" y="1087"/>
                  </a:cubicBezTo>
                  <a:cubicBezTo>
                    <a:pt x="928" y="1087"/>
                    <a:pt x="928" y="1087"/>
                    <a:pt x="928" y="1087"/>
                  </a:cubicBezTo>
                  <a:cubicBezTo>
                    <a:pt x="928" y="479"/>
                    <a:pt x="928" y="479"/>
                    <a:pt x="928" y="479"/>
                  </a:cubicBezTo>
                  <a:cubicBezTo>
                    <a:pt x="1062" y="479"/>
                    <a:pt x="1062" y="479"/>
                    <a:pt x="1062" y="479"/>
                  </a:cubicBezTo>
                  <a:cubicBezTo>
                    <a:pt x="1080" y="529"/>
                    <a:pt x="1134" y="555"/>
                    <a:pt x="1184" y="538"/>
                  </a:cubicBezTo>
                  <a:cubicBezTo>
                    <a:pt x="1234" y="520"/>
                    <a:pt x="1261" y="465"/>
                    <a:pt x="1243" y="415"/>
                  </a:cubicBezTo>
                  <a:cubicBezTo>
                    <a:pt x="1225" y="365"/>
                    <a:pt x="1170" y="339"/>
                    <a:pt x="1120" y="356"/>
                  </a:cubicBezTo>
                  <a:cubicBezTo>
                    <a:pt x="1093" y="366"/>
                    <a:pt x="1072" y="388"/>
                    <a:pt x="1062" y="415"/>
                  </a:cubicBezTo>
                  <a:cubicBezTo>
                    <a:pt x="896" y="415"/>
                    <a:pt x="896" y="415"/>
                    <a:pt x="896" y="415"/>
                  </a:cubicBezTo>
                  <a:cubicBezTo>
                    <a:pt x="878" y="415"/>
                    <a:pt x="864" y="429"/>
                    <a:pt x="864" y="447"/>
                  </a:cubicBezTo>
                  <a:cubicBezTo>
                    <a:pt x="864" y="1087"/>
                    <a:pt x="864" y="1087"/>
                    <a:pt x="864" y="1087"/>
                  </a:cubicBezTo>
                  <a:cubicBezTo>
                    <a:pt x="704" y="1087"/>
                    <a:pt x="704" y="1087"/>
                    <a:pt x="704" y="1087"/>
                  </a:cubicBezTo>
                  <a:cubicBezTo>
                    <a:pt x="704" y="863"/>
                    <a:pt x="704" y="863"/>
                    <a:pt x="704" y="863"/>
                  </a:cubicBezTo>
                  <a:cubicBezTo>
                    <a:pt x="704" y="845"/>
                    <a:pt x="690" y="831"/>
                    <a:pt x="672" y="831"/>
                  </a:cubicBezTo>
                  <a:cubicBezTo>
                    <a:pt x="506" y="831"/>
                    <a:pt x="506" y="831"/>
                    <a:pt x="506" y="831"/>
                  </a:cubicBezTo>
                  <a:cubicBezTo>
                    <a:pt x="488" y="781"/>
                    <a:pt x="434" y="755"/>
                    <a:pt x="384" y="772"/>
                  </a:cubicBezTo>
                  <a:cubicBezTo>
                    <a:pt x="334" y="790"/>
                    <a:pt x="307" y="845"/>
                    <a:pt x="325" y="895"/>
                  </a:cubicBezTo>
                  <a:cubicBezTo>
                    <a:pt x="343" y="945"/>
                    <a:pt x="398" y="971"/>
                    <a:pt x="448" y="954"/>
                  </a:cubicBezTo>
                  <a:cubicBezTo>
                    <a:pt x="475" y="944"/>
                    <a:pt x="496" y="922"/>
                    <a:pt x="506" y="895"/>
                  </a:cubicBezTo>
                  <a:cubicBezTo>
                    <a:pt x="640" y="895"/>
                    <a:pt x="640" y="895"/>
                    <a:pt x="640" y="895"/>
                  </a:cubicBezTo>
                  <a:cubicBezTo>
                    <a:pt x="640" y="1087"/>
                    <a:pt x="640" y="1087"/>
                    <a:pt x="640" y="1087"/>
                  </a:cubicBezTo>
                  <a:cubicBezTo>
                    <a:pt x="448" y="1087"/>
                    <a:pt x="448" y="1087"/>
                    <a:pt x="448" y="1087"/>
                  </a:cubicBezTo>
                  <a:cubicBezTo>
                    <a:pt x="430" y="1087"/>
                    <a:pt x="416" y="1101"/>
                    <a:pt x="416" y="1119"/>
                  </a:cubicBezTo>
                  <a:cubicBezTo>
                    <a:pt x="416" y="1215"/>
                    <a:pt x="416" y="1215"/>
                    <a:pt x="416" y="1215"/>
                  </a:cubicBezTo>
                  <a:cubicBezTo>
                    <a:pt x="352" y="1215"/>
                    <a:pt x="352" y="1215"/>
                    <a:pt x="352" y="1215"/>
                  </a:cubicBezTo>
                  <a:cubicBezTo>
                    <a:pt x="193" y="1215"/>
                    <a:pt x="64" y="1086"/>
                    <a:pt x="64" y="927"/>
                  </a:cubicBezTo>
                  <a:cubicBezTo>
                    <a:pt x="64" y="768"/>
                    <a:pt x="193" y="639"/>
                    <a:pt x="352" y="639"/>
                  </a:cubicBezTo>
                  <a:cubicBezTo>
                    <a:pt x="371" y="639"/>
                    <a:pt x="391" y="641"/>
                    <a:pt x="410" y="645"/>
                  </a:cubicBezTo>
                  <a:cubicBezTo>
                    <a:pt x="419" y="647"/>
                    <a:pt x="429" y="644"/>
                    <a:pt x="437" y="638"/>
                  </a:cubicBezTo>
                  <a:cubicBezTo>
                    <a:pt x="444" y="632"/>
                    <a:pt x="448" y="623"/>
                    <a:pt x="448" y="613"/>
                  </a:cubicBezTo>
                  <a:cubicBezTo>
                    <a:pt x="448" y="612"/>
                    <a:pt x="448" y="608"/>
                    <a:pt x="448" y="607"/>
                  </a:cubicBezTo>
                  <a:cubicBezTo>
                    <a:pt x="448" y="342"/>
                    <a:pt x="662" y="127"/>
                    <a:pt x="927" y="127"/>
                  </a:cubicBezTo>
                  <a:cubicBezTo>
                    <a:pt x="1149" y="127"/>
                    <a:pt x="1342" y="279"/>
                    <a:pt x="1394" y="495"/>
                  </a:cubicBezTo>
                  <a:cubicBezTo>
                    <a:pt x="1398" y="511"/>
                    <a:pt x="1415" y="522"/>
                    <a:pt x="1432" y="518"/>
                  </a:cubicBezTo>
                  <a:cubicBezTo>
                    <a:pt x="1622" y="479"/>
                    <a:pt x="1809" y="601"/>
                    <a:pt x="1848" y="791"/>
                  </a:cubicBezTo>
                  <a:cubicBezTo>
                    <a:pt x="1888" y="981"/>
                    <a:pt x="1766" y="1168"/>
                    <a:pt x="1576" y="1208"/>
                  </a:cubicBezTo>
                  <a:cubicBezTo>
                    <a:pt x="1552" y="1212"/>
                    <a:pt x="1528" y="1215"/>
                    <a:pt x="1504" y="1215"/>
                  </a:cubicBezTo>
                  <a:close/>
                  <a:moveTo>
                    <a:pt x="1504" y="767"/>
                  </a:moveTo>
                  <a:cubicBezTo>
                    <a:pt x="1504" y="749"/>
                    <a:pt x="1518" y="735"/>
                    <a:pt x="1536" y="735"/>
                  </a:cubicBezTo>
                  <a:cubicBezTo>
                    <a:pt x="1554" y="735"/>
                    <a:pt x="1568" y="749"/>
                    <a:pt x="1568" y="767"/>
                  </a:cubicBezTo>
                  <a:cubicBezTo>
                    <a:pt x="1568" y="785"/>
                    <a:pt x="1554" y="799"/>
                    <a:pt x="1536" y="799"/>
                  </a:cubicBezTo>
                  <a:cubicBezTo>
                    <a:pt x="1518" y="799"/>
                    <a:pt x="1504" y="785"/>
                    <a:pt x="1504" y="767"/>
                  </a:cubicBezTo>
                  <a:close/>
                  <a:moveTo>
                    <a:pt x="1120" y="447"/>
                  </a:moveTo>
                  <a:cubicBezTo>
                    <a:pt x="1120" y="429"/>
                    <a:pt x="1134" y="415"/>
                    <a:pt x="1152" y="415"/>
                  </a:cubicBezTo>
                  <a:cubicBezTo>
                    <a:pt x="1170" y="415"/>
                    <a:pt x="1184" y="429"/>
                    <a:pt x="1184" y="447"/>
                  </a:cubicBezTo>
                  <a:cubicBezTo>
                    <a:pt x="1184" y="465"/>
                    <a:pt x="1170" y="479"/>
                    <a:pt x="1152" y="479"/>
                  </a:cubicBezTo>
                  <a:cubicBezTo>
                    <a:pt x="1134" y="479"/>
                    <a:pt x="1120" y="465"/>
                    <a:pt x="1120" y="447"/>
                  </a:cubicBezTo>
                  <a:close/>
                  <a:moveTo>
                    <a:pt x="448" y="863"/>
                  </a:moveTo>
                  <a:cubicBezTo>
                    <a:pt x="448" y="881"/>
                    <a:pt x="434" y="895"/>
                    <a:pt x="416" y="895"/>
                  </a:cubicBezTo>
                  <a:cubicBezTo>
                    <a:pt x="398" y="895"/>
                    <a:pt x="384" y="881"/>
                    <a:pt x="384" y="863"/>
                  </a:cubicBezTo>
                  <a:cubicBezTo>
                    <a:pt x="384" y="845"/>
                    <a:pt x="398" y="831"/>
                    <a:pt x="416" y="831"/>
                  </a:cubicBezTo>
                  <a:cubicBezTo>
                    <a:pt x="434" y="831"/>
                    <a:pt x="448" y="845"/>
                    <a:pt x="448" y="8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47" name="Group 77"/>
          <p:cNvGrpSpPr>
            <a:grpSpLocks noChangeAspect="1"/>
          </p:cNvGrpSpPr>
          <p:nvPr/>
        </p:nvGrpSpPr>
        <p:grpSpPr bwMode="auto">
          <a:xfrm>
            <a:off x="7468837" y="2121214"/>
            <a:ext cx="276190" cy="276190"/>
            <a:chOff x="1419" y="-258"/>
            <a:chExt cx="4838" cy="4838"/>
          </a:xfrm>
          <a:solidFill>
            <a:schemeClr val="accent1"/>
          </a:solidFill>
        </p:grpSpPr>
        <p:sp>
          <p:nvSpPr>
            <p:cNvPr id="48" name="Freeform 78"/>
            <p:cNvSpPr>
              <a:spLocks noEditPoints="1"/>
            </p:cNvSpPr>
            <p:nvPr/>
          </p:nvSpPr>
          <p:spPr bwMode="auto">
            <a:xfrm>
              <a:off x="1419" y="2312"/>
              <a:ext cx="4838" cy="2268"/>
            </a:xfrm>
            <a:custGeom>
              <a:avLst/>
              <a:gdLst>
                <a:gd name="T0" fmla="*/ 1868 w 2048"/>
                <a:gd name="T1" fmla="*/ 0 h 960"/>
                <a:gd name="T2" fmla="*/ 1698 w 2048"/>
                <a:gd name="T3" fmla="*/ 120 h 960"/>
                <a:gd name="T4" fmla="*/ 1144 w 2048"/>
                <a:gd name="T5" fmla="*/ 120 h 960"/>
                <a:gd name="T6" fmla="*/ 1102 w 2048"/>
                <a:gd name="T7" fmla="*/ 138 h 960"/>
                <a:gd name="T8" fmla="*/ 982 w 2048"/>
                <a:gd name="T9" fmla="*/ 258 h 960"/>
                <a:gd name="T10" fmla="*/ 968 w 2048"/>
                <a:gd name="T11" fmla="*/ 322 h 960"/>
                <a:gd name="T12" fmla="*/ 1000 w 2048"/>
                <a:gd name="T13" fmla="*/ 402 h 960"/>
                <a:gd name="T14" fmla="*/ 873 w 2048"/>
                <a:gd name="T15" fmla="*/ 296 h 960"/>
                <a:gd name="T16" fmla="*/ 946 w 2048"/>
                <a:gd name="T17" fmla="*/ 222 h 960"/>
                <a:gd name="T18" fmla="*/ 904 w 2048"/>
                <a:gd name="T19" fmla="*/ 120 h 960"/>
                <a:gd name="T20" fmla="*/ 350 w 2048"/>
                <a:gd name="T21" fmla="*/ 120 h 960"/>
                <a:gd name="T22" fmla="*/ 180 w 2048"/>
                <a:gd name="T23" fmla="*/ 0 h 960"/>
                <a:gd name="T24" fmla="*/ 0 w 2048"/>
                <a:gd name="T25" fmla="*/ 180 h 960"/>
                <a:gd name="T26" fmla="*/ 0 w 2048"/>
                <a:gd name="T27" fmla="*/ 780 h 960"/>
                <a:gd name="T28" fmla="*/ 180 w 2048"/>
                <a:gd name="T29" fmla="*/ 960 h 960"/>
                <a:gd name="T30" fmla="*/ 350 w 2048"/>
                <a:gd name="T31" fmla="*/ 840 h 960"/>
                <a:gd name="T32" fmla="*/ 1698 w 2048"/>
                <a:gd name="T33" fmla="*/ 840 h 960"/>
                <a:gd name="T34" fmla="*/ 1868 w 2048"/>
                <a:gd name="T35" fmla="*/ 960 h 960"/>
                <a:gd name="T36" fmla="*/ 2048 w 2048"/>
                <a:gd name="T37" fmla="*/ 780 h 960"/>
                <a:gd name="T38" fmla="*/ 2048 w 2048"/>
                <a:gd name="T39" fmla="*/ 180 h 960"/>
                <a:gd name="T40" fmla="*/ 1868 w 2048"/>
                <a:gd name="T41" fmla="*/ 0 h 960"/>
                <a:gd name="T42" fmla="*/ 746 w 2048"/>
                <a:gd name="T43" fmla="*/ 346 h 960"/>
                <a:gd name="T44" fmla="*/ 1106 w 2048"/>
                <a:gd name="T45" fmla="*/ 646 h 960"/>
                <a:gd name="T46" fmla="*/ 1106 w 2048"/>
                <a:gd name="T47" fmla="*/ 646 h 960"/>
                <a:gd name="T48" fmla="*/ 1109 w 2048"/>
                <a:gd name="T49" fmla="*/ 649 h 960"/>
                <a:gd name="T50" fmla="*/ 1202 w 2048"/>
                <a:gd name="T51" fmla="*/ 583 h 960"/>
                <a:gd name="T52" fmla="*/ 1200 w 2048"/>
                <a:gd name="T53" fmla="*/ 578 h 960"/>
                <a:gd name="T54" fmla="*/ 1094 w 2048"/>
                <a:gd name="T55" fmla="*/ 314 h 960"/>
                <a:gd name="T56" fmla="*/ 1169 w 2048"/>
                <a:gd name="T57" fmla="*/ 240 h 960"/>
                <a:gd name="T58" fmla="*/ 1688 w 2048"/>
                <a:gd name="T59" fmla="*/ 240 h 960"/>
                <a:gd name="T60" fmla="*/ 1688 w 2048"/>
                <a:gd name="T61" fmla="*/ 720 h 960"/>
                <a:gd name="T62" fmla="*/ 360 w 2048"/>
                <a:gd name="T63" fmla="*/ 720 h 960"/>
                <a:gd name="T64" fmla="*/ 360 w 2048"/>
                <a:gd name="T65" fmla="*/ 240 h 960"/>
                <a:gd name="T66" fmla="*/ 759 w 2048"/>
                <a:gd name="T67" fmla="*/ 240 h 960"/>
                <a:gd name="T68" fmla="*/ 742 w 2048"/>
                <a:gd name="T69" fmla="*/ 258 h 960"/>
                <a:gd name="T70" fmla="*/ 746 w 2048"/>
                <a:gd name="T71" fmla="*/ 346 h 960"/>
                <a:gd name="T72" fmla="*/ 180 w 2048"/>
                <a:gd name="T73" fmla="*/ 840 h 960"/>
                <a:gd name="T74" fmla="*/ 120 w 2048"/>
                <a:gd name="T75" fmla="*/ 780 h 960"/>
                <a:gd name="T76" fmla="*/ 120 w 2048"/>
                <a:gd name="T77" fmla="*/ 180 h 960"/>
                <a:gd name="T78" fmla="*/ 180 w 2048"/>
                <a:gd name="T79" fmla="*/ 120 h 960"/>
                <a:gd name="T80" fmla="*/ 240 w 2048"/>
                <a:gd name="T81" fmla="*/ 180 h 960"/>
                <a:gd name="T82" fmla="*/ 240 w 2048"/>
                <a:gd name="T83" fmla="*/ 780 h 960"/>
                <a:gd name="T84" fmla="*/ 180 w 2048"/>
                <a:gd name="T85" fmla="*/ 840 h 960"/>
                <a:gd name="T86" fmla="*/ 1928 w 2048"/>
                <a:gd name="T87" fmla="*/ 780 h 960"/>
                <a:gd name="T88" fmla="*/ 1868 w 2048"/>
                <a:gd name="T89" fmla="*/ 840 h 960"/>
                <a:gd name="T90" fmla="*/ 1808 w 2048"/>
                <a:gd name="T91" fmla="*/ 780 h 960"/>
                <a:gd name="T92" fmla="*/ 1808 w 2048"/>
                <a:gd name="T93" fmla="*/ 180 h 960"/>
                <a:gd name="T94" fmla="*/ 1868 w 2048"/>
                <a:gd name="T95" fmla="*/ 120 h 960"/>
                <a:gd name="T96" fmla="*/ 1928 w 2048"/>
                <a:gd name="T97" fmla="*/ 180 h 960"/>
                <a:gd name="T98" fmla="*/ 1928 w 2048"/>
                <a:gd name="T99" fmla="*/ 78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48" h="960">
                  <a:moveTo>
                    <a:pt x="1868" y="0"/>
                  </a:moveTo>
                  <a:cubicBezTo>
                    <a:pt x="1790" y="0"/>
                    <a:pt x="1723" y="50"/>
                    <a:pt x="1698" y="120"/>
                  </a:cubicBezTo>
                  <a:cubicBezTo>
                    <a:pt x="1144" y="120"/>
                    <a:pt x="1144" y="120"/>
                    <a:pt x="1144" y="120"/>
                  </a:cubicBezTo>
                  <a:cubicBezTo>
                    <a:pt x="1128" y="120"/>
                    <a:pt x="1113" y="126"/>
                    <a:pt x="1102" y="138"/>
                  </a:cubicBezTo>
                  <a:cubicBezTo>
                    <a:pt x="982" y="258"/>
                    <a:pt x="982" y="258"/>
                    <a:pt x="982" y="258"/>
                  </a:cubicBezTo>
                  <a:cubicBezTo>
                    <a:pt x="965" y="275"/>
                    <a:pt x="959" y="300"/>
                    <a:pt x="968" y="322"/>
                  </a:cubicBezTo>
                  <a:cubicBezTo>
                    <a:pt x="1000" y="402"/>
                    <a:pt x="1000" y="402"/>
                    <a:pt x="1000" y="402"/>
                  </a:cubicBezTo>
                  <a:cubicBezTo>
                    <a:pt x="873" y="296"/>
                    <a:pt x="873" y="296"/>
                    <a:pt x="873" y="296"/>
                  </a:cubicBezTo>
                  <a:cubicBezTo>
                    <a:pt x="946" y="222"/>
                    <a:pt x="946" y="222"/>
                    <a:pt x="946" y="222"/>
                  </a:cubicBezTo>
                  <a:cubicBezTo>
                    <a:pt x="984" y="185"/>
                    <a:pt x="957" y="120"/>
                    <a:pt x="904" y="120"/>
                  </a:cubicBezTo>
                  <a:cubicBezTo>
                    <a:pt x="350" y="120"/>
                    <a:pt x="350" y="120"/>
                    <a:pt x="350" y="120"/>
                  </a:cubicBezTo>
                  <a:cubicBezTo>
                    <a:pt x="325" y="50"/>
                    <a:pt x="258" y="0"/>
                    <a:pt x="180" y="0"/>
                  </a:cubicBezTo>
                  <a:cubicBezTo>
                    <a:pt x="81" y="0"/>
                    <a:pt x="0" y="81"/>
                    <a:pt x="0" y="180"/>
                  </a:cubicBezTo>
                  <a:cubicBezTo>
                    <a:pt x="0" y="780"/>
                    <a:pt x="0" y="780"/>
                    <a:pt x="0" y="780"/>
                  </a:cubicBezTo>
                  <a:cubicBezTo>
                    <a:pt x="0" y="879"/>
                    <a:pt x="81" y="960"/>
                    <a:pt x="180" y="960"/>
                  </a:cubicBezTo>
                  <a:cubicBezTo>
                    <a:pt x="258" y="960"/>
                    <a:pt x="325" y="910"/>
                    <a:pt x="350" y="840"/>
                  </a:cubicBezTo>
                  <a:cubicBezTo>
                    <a:pt x="1698" y="840"/>
                    <a:pt x="1698" y="840"/>
                    <a:pt x="1698" y="840"/>
                  </a:cubicBezTo>
                  <a:cubicBezTo>
                    <a:pt x="1723" y="910"/>
                    <a:pt x="1790" y="960"/>
                    <a:pt x="1868" y="960"/>
                  </a:cubicBezTo>
                  <a:cubicBezTo>
                    <a:pt x="1967" y="960"/>
                    <a:pt x="2048" y="879"/>
                    <a:pt x="2048" y="780"/>
                  </a:cubicBezTo>
                  <a:cubicBezTo>
                    <a:pt x="2048" y="180"/>
                    <a:pt x="2048" y="180"/>
                    <a:pt x="2048" y="180"/>
                  </a:cubicBezTo>
                  <a:cubicBezTo>
                    <a:pt x="2048" y="81"/>
                    <a:pt x="1967" y="0"/>
                    <a:pt x="1868" y="0"/>
                  </a:cubicBezTo>
                  <a:close/>
                  <a:moveTo>
                    <a:pt x="746" y="346"/>
                  </a:moveTo>
                  <a:cubicBezTo>
                    <a:pt x="1106" y="646"/>
                    <a:pt x="1106" y="646"/>
                    <a:pt x="1106" y="646"/>
                  </a:cubicBezTo>
                  <a:cubicBezTo>
                    <a:pt x="1106" y="646"/>
                    <a:pt x="1106" y="646"/>
                    <a:pt x="1106" y="646"/>
                  </a:cubicBezTo>
                  <a:cubicBezTo>
                    <a:pt x="1107" y="647"/>
                    <a:pt x="1108" y="648"/>
                    <a:pt x="1109" y="649"/>
                  </a:cubicBezTo>
                  <a:cubicBezTo>
                    <a:pt x="1155" y="681"/>
                    <a:pt x="1218" y="638"/>
                    <a:pt x="1202" y="583"/>
                  </a:cubicBezTo>
                  <a:cubicBezTo>
                    <a:pt x="1201" y="581"/>
                    <a:pt x="1200" y="579"/>
                    <a:pt x="1200" y="578"/>
                  </a:cubicBezTo>
                  <a:cubicBezTo>
                    <a:pt x="1094" y="314"/>
                    <a:pt x="1094" y="314"/>
                    <a:pt x="1094" y="314"/>
                  </a:cubicBezTo>
                  <a:cubicBezTo>
                    <a:pt x="1169" y="240"/>
                    <a:pt x="1169" y="240"/>
                    <a:pt x="1169" y="240"/>
                  </a:cubicBezTo>
                  <a:cubicBezTo>
                    <a:pt x="1688" y="240"/>
                    <a:pt x="1688" y="240"/>
                    <a:pt x="1688" y="240"/>
                  </a:cubicBezTo>
                  <a:cubicBezTo>
                    <a:pt x="1688" y="720"/>
                    <a:pt x="1688" y="720"/>
                    <a:pt x="1688" y="720"/>
                  </a:cubicBezTo>
                  <a:cubicBezTo>
                    <a:pt x="360" y="720"/>
                    <a:pt x="360" y="720"/>
                    <a:pt x="360" y="720"/>
                  </a:cubicBezTo>
                  <a:cubicBezTo>
                    <a:pt x="360" y="240"/>
                    <a:pt x="360" y="240"/>
                    <a:pt x="360" y="240"/>
                  </a:cubicBezTo>
                  <a:cubicBezTo>
                    <a:pt x="759" y="240"/>
                    <a:pt x="759" y="240"/>
                    <a:pt x="759" y="240"/>
                  </a:cubicBezTo>
                  <a:cubicBezTo>
                    <a:pt x="742" y="258"/>
                    <a:pt x="742" y="258"/>
                    <a:pt x="742" y="258"/>
                  </a:cubicBezTo>
                  <a:cubicBezTo>
                    <a:pt x="717" y="283"/>
                    <a:pt x="719" y="324"/>
                    <a:pt x="746" y="346"/>
                  </a:cubicBezTo>
                  <a:close/>
                  <a:moveTo>
                    <a:pt x="180" y="840"/>
                  </a:moveTo>
                  <a:cubicBezTo>
                    <a:pt x="147" y="840"/>
                    <a:pt x="120" y="813"/>
                    <a:pt x="120" y="780"/>
                  </a:cubicBezTo>
                  <a:cubicBezTo>
                    <a:pt x="120" y="180"/>
                    <a:pt x="120" y="180"/>
                    <a:pt x="120" y="180"/>
                  </a:cubicBezTo>
                  <a:cubicBezTo>
                    <a:pt x="120" y="147"/>
                    <a:pt x="147" y="120"/>
                    <a:pt x="180" y="120"/>
                  </a:cubicBezTo>
                  <a:cubicBezTo>
                    <a:pt x="213" y="120"/>
                    <a:pt x="240" y="147"/>
                    <a:pt x="240" y="180"/>
                  </a:cubicBezTo>
                  <a:cubicBezTo>
                    <a:pt x="240" y="780"/>
                    <a:pt x="240" y="780"/>
                    <a:pt x="240" y="780"/>
                  </a:cubicBezTo>
                  <a:cubicBezTo>
                    <a:pt x="240" y="813"/>
                    <a:pt x="213" y="840"/>
                    <a:pt x="180" y="840"/>
                  </a:cubicBezTo>
                  <a:close/>
                  <a:moveTo>
                    <a:pt x="1928" y="780"/>
                  </a:moveTo>
                  <a:cubicBezTo>
                    <a:pt x="1928" y="813"/>
                    <a:pt x="1901" y="840"/>
                    <a:pt x="1868" y="840"/>
                  </a:cubicBezTo>
                  <a:cubicBezTo>
                    <a:pt x="1835" y="840"/>
                    <a:pt x="1808" y="813"/>
                    <a:pt x="1808" y="780"/>
                  </a:cubicBezTo>
                  <a:cubicBezTo>
                    <a:pt x="1808" y="180"/>
                    <a:pt x="1808" y="180"/>
                    <a:pt x="1808" y="180"/>
                  </a:cubicBezTo>
                  <a:cubicBezTo>
                    <a:pt x="1808" y="147"/>
                    <a:pt x="1835" y="120"/>
                    <a:pt x="1868" y="120"/>
                  </a:cubicBezTo>
                  <a:cubicBezTo>
                    <a:pt x="1901" y="120"/>
                    <a:pt x="1928" y="147"/>
                    <a:pt x="1928" y="180"/>
                  </a:cubicBezTo>
                  <a:lnTo>
                    <a:pt x="1928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" name="Freeform 79"/>
            <p:cNvSpPr>
              <a:spLocks/>
            </p:cNvSpPr>
            <p:nvPr/>
          </p:nvSpPr>
          <p:spPr bwMode="auto">
            <a:xfrm>
              <a:off x="3696" y="-258"/>
              <a:ext cx="284" cy="567"/>
            </a:xfrm>
            <a:custGeom>
              <a:avLst/>
              <a:gdLst>
                <a:gd name="T0" fmla="*/ 60 w 120"/>
                <a:gd name="T1" fmla="*/ 240 h 240"/>
                <a:gd name="T2" fmla="*/ 120 w 120"/>
                <a:gd name="T3" fmla="*/ 180 h 240"/>
                <a:gd name="T4" fmla="*/ 120 w 120"/>
                <a:gd name="T5" fmla="*/ 60 h 240"/>
                <a:gd name="T6" fmla="*/ 60 w 120"/>
                <a:gd name="T7" fmla="*/ 0 h 240"/>
                <a:gd name="T8" fmla="*/ 0 w 120"/>
                <a:gd name="T9" fmla="*/ 60 h 240"/>
                <a:gd name="T10" fmla="*/ 0 w 120"/>
                <a:gd name="T11" fmla="*/ 180 h 240"/>
                <a:gd name="T12" fmla="*/ 60 w 120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240">
                  <a:moveTo>
                    <a:pt x="60" y="240"/>
                  </a:moveTo>
                  <a:cubicBezTo>
                    <a:pt x="93" y="240"/>
                    <a:pt x="120" y="213"/>
                    <a:pt x="120" y="18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13"/>
                    <a:pt x="27" y="240"/>
                    <a:pt x="60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" name="Freeform 80"/>
            <p:cNvSpPr>
              <a:spLocks/>
            </p:cNvSpPr>
            <p:nvPr/>
          </p:nvSpPr>
          <p:spPr bwMode="auto">
            <a:xfrm>
              <a:off x="3696" y="593"/>
              <a:ext cx="284" cy="567"/>
            </a:xfrm>
            <a:custGeom>
              <a:avLst/>
              <a:gdLst>
                <a:gd name="T0" fmla="*/ 60 w 120"/>
                <a:gd name="T1" fmla="*/ 240 h 240"/>
                <a:gd name="T2" fmla="*/ 120 w 120"/>
                <a:gd name="T3" fmla="*/ 180 h 240"/>
                <a:gd name="T4" fmla="*/ 120 w 120"/>
                <a:gd name="T5" fmla="*/ 60 h 240"/>
                <a:gd name="T6" fmla="*/ 60 w 120"/>
                <a:gd name="T7" fmla="*/ 0 h 240"/>
                <a:gd name="T8" fmla="*/ 0 w 120"/>
                <a:gd name="T9" fmla="*/ 60 h 240"/>
                <a:gd name="T10" fmla="*/ 0 w 120"/>
                <a:gd name="T11" fmla="*/ 180 h 240"/>
                <a:gd name="T12" fmla="*/ 60 w 120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240">
                  <a:moveTo>
                    <a:pt x="60" y="240"/>
                  </a:moveTo>
                  <a:cubicBezTo>
                    <a:pt x="93" y="240"/>
                    <a:pt x="120" y="213"/>
                    <a:pt x="120" y="18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13"/>
                    <a:pt x="27" y="240"/>
                    <a:pt x="60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" name="Freeform 81"/>
            <p:cNvSpPr>
              <a:spLocks/>
            </p:cNvSpPr>
            <p:nvPr/>
          </p:nvSpPr>
          <p:spPr bwMode="auto">
            <a:xfrm>
              <a:off x="3696" y="1443"/>
              <a:ext cx="284" cy="567"/>
            </a:xfrm>
            <a:custGeom>
              <a:avLst/>
              <a:gdLst>
                <a:gd name="T0" fmla="*/ 60 w 120"/>
                <a:gd name="T1" fmla="*/ 240 h 240"/>
                <a:gd name="T2" fmla="*/ 120 w 120"/>
                <a:gd name="T3" fmla="*/ 180 h 240"/>
                <a:gd name="T4" fmla="*/ 120 w 120"/>
                <a:gd name="T5" fmla="*/ 60 h 240"/>
                <a:gd name="T6" fmla="*/ 60 w 120"/>
                <a:gd name="T7" fmla="*/ 0 h 240"/>
                <a:gd name="T8" fmla="*/ 0 w 120"/>
                <a:gd name="T9" fmla="*/ 60 h 240"/>
                <a:gd name="T10" fmla="*/ 0 w 120"/>
                <a:gd name="T11" fmla="*/ 180 h 240"/>
                <a:gd name="T12" fmla="*/ 60 w 120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240">
                  <a:moveTo>
                    <a:pt x="60" y="240"/>
                  </a:moveTo>
                  <a:cubicBezTo>
                    <a:pt x="93" y="240"/>
                    <a:pt x="120" y="213"/>
                    <a:pt x="120" y="18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13"/>
                    <a:pt x="27" y="240"/>
                    <a:pt x="60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" name="Freeform 82"/>
            <p:cNvSpPr>
              <a:spLocks/>
            </p:cNvSpPr>
            <p:nvPr/>
          </p:nvSpPr>
          <p:spPr bwMode="auto">
            <a:xfrm>
              <a:off x="1974" y="5"/>
              <a:ext cx="468" cy="569"/>
            </a:xfrm>
            <a:custGeom>
              <a:avLst/>
              <a:gdLst>
                <a:gd name="T0" fmla="*/ 77 w 198"/>
                <a:gd name="T1" fmla="*/ 203 h 241"/>
                <a:gd name="T2" fmla="*/ 159 w 198"/>
                <a:gd name="T3" fmla="*/ 225 h 241"/>
                <a:gd name="T4" fmla="*/ 181 w 198"/>
                <a:gd name="T5" fmla="*/ 143 h 241"/>
                <a:gd name="T6" fmla="*/ 121 w 198"/>
                <a:gd name="T7" fmla="*/ 39 h 241"/>
                <a:gd name="T8" fmla="*/ 39 w 198"/>
                <a:gd name="T9" fmla="*/ 17 h 241"/>
                <a:gd name="T10" fmla="*/ 17 w 198"/>
                <a:gd name="T11" fmla="*/ 99 h 241"/>
                <a:gd name="T12" fmla="*/ 77 w 198"/>
                <a:gd name="T13" fmla="*/ 203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41">
                  <a:moveTo>
                    <a:pt x="77" y="203"/>
                  </a:moveTo>
                  <a:cubicBezTo>
                    <a:pt x="94" y="232"/>
                    <a:pt x="130" y="241"/>
                    <a:pt x="159" y="225"/>
                  </a:cubicBezTo>
                  <a:cubicBezTo>
                    <a:pt x="188" y="208"/>
                    <a:pt x="198" y="172"/>
                    <a:pt x="181" y="143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04" y="10"/>
                    <a:pt x="68" y="0"/>
                    <a:pt x="39" y="17"/>
                  </a:cubicBezTo>
                  <a:cubicBezTo>
                    <a:pt x="10" y="34"/>
                    <a:pt x="0" y="70"/>
                    <a:pt x="17" y="99"/>
                  </a:cubicBezTo>
                  <a:lnTo>
                    <a:pt x="77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" name="Freeform 83"/>
            <p:cNvSpPr>
              <a:spLocks/>
            </p:cNvSpPr>
            <p:nvPr/>
          </p:nvSpPr>
          <p:spPr bwMode="auto">
            <a:xfrm>
              <a:off x="2399" y="742"/>
              <a:ext cx="468" cy="569"/>
            </a:xfrm>
            <a:custGeom>
              <a:avLst/>
              <a:gdLst>
                <a:gd name="T0" fmla="*/ 77 w 198"/>
                <a:gd name="T1" fmla="*/ 203 h 241"/>
                <a:gd name="T2" fmla="*/ 159 w 198"/>
                <a:gd name="T3" fmla="*/ 225 h 241"/>
                <a:gd name="T4" fmla="*/ 181 w 198"/>
                <a:gd name="T5" fmla="*/ 143 h 241"/>
                <a:gd name="T6" fmla="*/ 121 w 198"/>
                <a:gd name="T7" fmla="*/ 39 h 241"/>
                <a:gd name="T8" fmla="*/ 39 w 198"/>
                <a:gd name="T9" fmla="*/ 17 h 241"/>
                <a:gd name="T10" fmla="*/ 17 w 198"/>
                <a:gd name="T11" fmla="*/ 99 h 241"/>
                <a:gd name="T12" fmla="*/ 77 w 198"/>
                <a:gd name="T13" fmla="*/ 203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41">
                  <a:moveTo>
                    <a:pt x="77" y="203"/>
                  </a:moveTo>
                  <a:cubicBezTo>
                    <a:pt x="94" y="231"/>
                    <a:pt x="130" y="241"/>
                    <a:pt x="159" y="225"/>
                  </a:cubicBezTo>
                  <a:cubicBezTo>
                    <a:pt x="188" y="208"/>
                    <a:pt x="198" y="171"/>
                    <a:pt x="181" y="143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04" y="10"/>
                    <a:pt x="68" y="0"/>
                    <a:pt x="39" y="17"/>
                  </a:cubicBezTo>
                  <a:cubicBezTo>
                    <a:pt x="10" y="33"/>
                    <a:pt x="0" y="70"/>
                    <a:pt x="17" y="99"/>
                  </a:cubicBezTo>
                  <a:lnTo>
                    <a:pt x="77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4" name="Freeform 84"/>
            <p:cNvSpPr>
              <a:spLocks/>
            </p:cNvSpPr>
            <p:nvPr/>
          </p:nvSpPr>
          <p:spPr bwMode="auto">
            <a:xfrm>
              <a:off x="2824" y="1479"/>
              <a:ext cx="468" cy="569"/>
            </a:xfrm>
            <a:custGeom>
              <a:avLst/>
              <a:gdLst>
                <a:gd name="T0" fmla="*/ 77 w 198"/>
                <a:gd name="T1" fmla="*/ 202 h 241"/>
                <a:gd name="T2" fmla="*/ 159 w 198"/>
                <a:gd name="T3" fmla="*/ 224 h 241"/>
                <a:gd name="T4" fmla="*/ 181 w 198"/>
                <a:gd name="T5" fmla="*/ 142 h 241"/>
                <a:gd name="T6" fmla="*/ 121 w 198"/>
                <a:gd name="T7" fmla="*/ 39 h 241"/>
                <a:gd name="T8" fmla="*/ 39 w 198"/>
                <a:gd name="T9" fmla="*/ 17 h 241"/>
                <a:gd name="T10" fmla="*/ 17 w 198"/>
                <a:gd name="T11" fmla="*/ 99 h 241"/>
                <a:gd name="T12" fmla="*/ 77 w 198"/>
                <a:gd name="T13" fmla="*/ 202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41">
                  <a:moveTo>
                    <a:pt x="77" y="202"/>
                  </a:moveTo>
                  <a:cubicBezTo>
                    <a:pt x="94" y="231"/>
                    <a:pt x="130" y="241"/>
                    <a:pt x="159" y="224"/>
                  </a:cubicBezTo>
                  <a:cubicBezTo>
                    <a:pt x="188" y="208"/>
                    <a:pt x="198" y="171"/>
                    <a:pt x="181" y="142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04" y="10"/>
                    <a:pt x="68" y="0"/>
                    <a:pt x="39" y="17"/>
                  </a:cubicBezTo>
                  <a:cubicBezTo>
                    <a:pt x="10" y="33"/>
                    <a:pt x="0" y="70"/>
                    <a:pt x="17" y="99"/>
                  </a:cubicBezTo>
                  <a:lnTo>
                    <a:pt x="77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" name="Freeform 85"/>
            <p:cNvSpPr>
              <a:spLocks/>
            </p:cNvSpPr>
            <p:nvPr/>
          </p:nvSpPr>
          <p:spPr bwMode="auto">
            <a:xfrm>
              <a:off x="5234" y="5"/>
              <a:ext cx="468" cy="569"/>
            </a:xfrm>
            <a:custGeom>
              <a:avLst/>
              <a:gdLst>
                <a:gd name="T0" fmla="*/ 39 w 198"/>
                <a:gd name="T1" fmla="*/ 225 h 241"/>
                <a:gd name="T2" fmla="*/ 121 w 198"/>
                <a:gd name="T3" fmla="*/ 203 h 241"/>
                <a:gd name="T4" fmla="*/ 181 w 198"/>
                <a:gd name="T5" fmla="*/ 99 h 241"/>
                <a:gd name="T6" fmla="*/ 159 w 198"/>
                <a:gd name="T7" fmla="*/ 17 h 241"/>
                <a:gd name="T8" fmla="*/ 77 w 198"/>
                <a:gd name="T9" fmla="*/ 39 h 241"/>
                <a:gd name="T10" fmla="*/ 17 w 198"/>
                <a:gd name="T11" fmla="*/ 143 h 241"/>
                <a:gd name="T12" fmla="*/ 39 w 198"/>
                <a:gd name="T13" fmla="*/ 22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41">
                  <a:moveTo>
                    <a:pt x="39" y="225"/>
                  </a:moveTo>
                  <a:cubicBezTo>
                    <a:pt x="68" y="241"/>
                    <a:pt x="104" y="232"/>
                    <a:pt x="121" y="203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98" y="70"/>
                    <a:pt x="188" y="34"/>
                    <a:pt x="159" y="17"/>
                  </a:cubicBezTo>
                  <a:cubicBezTo>
                    <a:pt x="130" y="0"/>
                    <a:pt x="94" y="10"/>
                    <a:pt x="77" y="39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0" y="172"/>
                    <a:pt x="10" y="208"/>
                    <a:pt x="39" y="2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" name="Freeform 86"/>
            <p:cNvSpPr>
              <a:spLocks/>
            </p:cNvSpPr>
            <p:nvPr/>
          </p:nvSpPr>
          <p:spPr bwMode="auto">
            <a:xfrm>
              <a:off x="4809" y="742"/>
              <a:ext cx="467" cy="569"/>
            </a:xfrm>
            <a:custGeom>
              <a:avLst/>
              <a:gdLst>
                <a:gd name="T0" fmla="*/ 39 w 198"/>
                <a:gd name="T1" fmla="*/ 225 h 241"/>
                <a:gd name="T2" fmla="*/ 121 w 198"/>
                <a:gd name="T3" fmla="*/ 203 h 241"/>
                <a:gd name="T4" fmla="*/ 181 w 198"/>
                <a:gd name="T5" fmla="*/ 99 h 241"/>
                <a:gd name="T6" fmla="*/ 159 w 198"/>
                <a:gd name="T7" fmla="*/ 17 h 241"/>
                <a:gd name="T8" fmla="*/ 77 w 198"/>
                <a:gd name="T9" fmla="*/ 39 h 241"/>
                <a:gd name="T10" fmla="*/ 17 w 198"/>
                <a:gd name="T11" fmla="*/ 143 h 241"/>
                <a:gd name="T12" fmla="*/ 39 w 198"/>
                <a:gd name="T13" fmla="*/ 22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41">
                  <a:moveTo>
                    <a:pt x="39" y="225"/>
                  </a:moveTo>
                  <a:cubicBezTo>
                    <a:pt x="68" y="241"/>
                    <a:pt x="104" y="231"/>
                    <a:pt x="121" y="203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98" y="70"/>
                    <a:pt x="188" y="33"/>
                    <a:pt x="159" y="17"/>
                  </a:cubicBezTo>
                  <a:cubicBezTo>
                    <a:pt x="130" y="0"/>
                    <a:pt x="94" y="10"/>
                    <a:pt x="77" y="39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0" y="171"/>
                    <a:pt x="10" y="208"/>
                    <a:pt x="39" y="2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7" name="Freeform 87"/>
            <p:cNvSpPr>
              <a:spLocks/>
            </p:cNvSpPr>
            <p:nvPr/>
          </p:nvSpPr>
          <p:spPr bwMode="auto">
            <a:xfrm>
              <a:off x="4383" y="1479"/>
              <a:ext cx="468" cy="569"/>
            </a:xfrm>
            <a:custGeom>
              <a:avLst/>
              <a:gdLst>
                <a:gd name="T0" fmla="*/ 39 w 198"/>
                <a:gd name="T1" fmla="*/ 224 h 241"/>
                <a:gd name="T2" fmla="*/ 121 w 198"/>
                <a:gd name="T3" fmla="*/ 202 h 241"/>
                <a:gd name="T4" fmla="*/ 181 w 198"/>
                <a:gd name="T5" fmla="*/ 99 h 241"/>
                <a:gd name="T6" fmla="*/ 159 w 198"/>
                <a:gd name="T7" fmla="*/ 17 h 241"/>
                <a:gd name="T8" fmla="*/ 77 w 198"/>
                <a:gd name="T9" fmla="*/ 39 h 241"/>
                <a:gd name="T10" fmla="*/ 17 w 198"/>
                <a:gd name="T11" fmla="*/ 142 h 241"/>
                <a:gd name="T12" fmla="*/ 39 w 198"/>
                <a:gd name="T13" fmla="*/ 22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41">
                  <a:moveTo>
                    <a:pt x="39" y="224"/>
                  </a:moveTo>
                  <a:cubicBezTo>
                    <a:pt x="68" y="241"/>
                    <a:pt x="104" y="231"/>
                    <a:pt x="121" y="202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98" y="70"/>
                    <a:pt x="188" y="33"/>
                    <a:pt x="159" y="17"/>
                  </a:cubicBezTo>
                  <a:cubicBezTo>
                    <a:pt x="130" y="0"/>
                    <a:pt x="94" y="10"/>
                    <a:pt x="77" y="39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0" y="171"/>
                    <a:pt x="10" y="208"/>
                    <a:pt x="39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58" name="Group 92"/>
          <p:cNvGrpSpPr>
            <a:grpSpLocks noChangeAspect="1"/>
          </p:cNvGrpSpPr>
          <p:nvPr/>
        </p:nvGrpSpPr>
        <p:grpSpPr bwMode="auto">
          <a:xfrm>
            <a:off x="7442928" y="2609041"/>
            <a:ext cx="335897" cy="335897"/>
            <a:chOff x="1420" y="-260"/>
            <a:chExt cx="410" cy="410"/>
          </a:xfrm>
          <a:solidFill>
            <a:schemeClr val="accent1"/>
          </a:solidFill>
        </p:grpSpPr>
        <p:sp>
          <p:nvSpPr>
            <p:cNvPr id="59" name="Freeform 93"/>
            <p:cNvSpPr>
              <a:spLocks noEditPoints="1"/>
            </p:cNvSpPr>
            <p:nvPr/>
          </p:nvSpPr>
          <p:spPr bwMode="auto">
            <a:xfrm>
              <a:off x="1775" y="-178"/>
              <a:ext cx="55" cy="55"/>
            </a:xfrm>
            <a:custGeom>
              <a:avLst/>
              <a:gdLst>
                <a:gd name="T0" fmla="*/ 136 w 273"/>
                <a:gd name="T1" fmla="*/ 273 h 273"/>
                <a:gd name="T2" fmla="*/ 0 w 273"/>
                <a:gd name="T3" fmla="*/ 136 h 273"/>
                <a:gd name="T4" fmla="*/ 136 w 273"/>
                <a:gd name="T5" fmla="*/ 0 h 273"/>
                <a:gd name="T6" fmla="*/ 273 w 273"/>
                <a:gd name="T7" fmla="*/ 136 h 273"/>
                <a:gd name="T8" fmla="*/ 136 w 273"/>
                <a:gd name="T9" fmla="*/ 273 h 273"/>
                <a:gd name="T10" fmla="*/ 136 w 273"/>
                <a:gd name="T11" fmla="*/ 68 h 273"/>
                <a:gd name="T12" fmla="*/ 68 w 273"/>
                <a:gd name="T13" fmla="*/ 136 h 273"/>
                <a:gd name="T14" fmla="*/ 136 w 273"/>
                <a:gd name="T15" fmla="*/ 204 h 273"/>
                <a:gd name="T16" fmla="*/ 205 w 273"/>
                <a:gd name="T17" fmla="*/ 136 h 273"/>
                <a:gd name="T18" fmla="*/ 136 w 273"/>
                <a:gd name="T19" fmla="*/ 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273">
                  <a:moveTo>
                    <a:pt x="136" y="273"/>
                  </a:moveTo>
                  <a:cubicBezTo>
                    <a:pt x="61" y="273"/>
                    <a:pt x="0" y="211"/>
                    <a:pt x="0" y="136"/>
                  </a:cubicBezTo>
                  <a:cubicBezTo>
                    <a:pt x="0" y="61"/>
                    <a:pt x="61" y="0"/>
                    <a:pt x="136" y="0"/>
                  </a:cubicBezTo>
                  <a:cubicBezTo>
                    <a:pt x="212" y="0"/>
                    <a:pt x="273" y="61"/>
                    <a:pt x="273" y="136"/>
                  </a:cubicBezTo>
                  <a:cubicBezTo>
                    <a:pt x="273" y="211"/>
                    <a:pt x="212" y="273"/>
                    <a:pt x="136" y="273"/>
                  </a:cubicBezTo>
                  <a:close/>
                  <a:moveTo>
                    <a:pt x="136" y="68"/>
                  </a:moveTo>
                  <a:cubicBezTo>
                    <a:pt x="99" y="68"/>
                    <a:pt x="68" y="98"/>
                    <a:pt x="68" y="136"/>
                  </a:cubicBezTo>
                  <a:cubicBezTo>
                    <a:pt x="68" y="174"/>
                    <a:pt x="99" y="204"/>
                    <a:pt x="136" y="204"/>
                  </a:cubicBezTo>
                  <a:cubicBezTo>
                    <a:pt x="174" y="204"/>
                    <a:pt x="205" y="174"/>
                    <a:pt x="205" y="136"/>
                  </a:cubicBezTo>
                  <a:cubicBezTo>
                    <a:pt x="205" y="98"/>
                    <a:pt x="174" y="68"/>
                    <a:pt x="136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Freeform 94"/>
            <p:cNvSpPr>
              <a:spLocks noEditPoints="1"/>
            </p:cNvSpPr>
            <p:nvPr/>
          </p:nvSpPr>
          <p:spPr bwMode="auto">
            <a:xfrm>
              <a:off x="1420" y="48"/>
              <a:ext cx="55" cy="54"/>
            </a:xfrm>
            <a:custGeom>
              <a:avLst/>
              <a:gdLst>
                <a:gd name="T0" fmla="*/ 137 w 273"/>
                <a:gd name="T1" fmla="*/ 273 h 273"/>
                <a:gd name="T2" fmla="*/ 0 w 273"/>
                <a:gd name="T3" fmla="*/ 137 h 273"/>
                <a:gd name="T4" fmla="*/ 137 w 273"/>
                <a:gd name="T5" fmla="*/ 0 h 273"/>
                <a:gd name="T6" fmla="*/ 273 w 273"/>
                <a:gd name="T7" fmla="*/ 137 h 273"/>
                <a:gd name="T8" fmla="*/ 137 w 273"/>
                <a:gd name="T9" fmla="*/ 273 h 273"/>
                <a:gd name="T10" fmla="*/ 137 w 273"/>
                <a:gd name="T11" fmla="*/ 68 h 273"/>
                <a:gd name="T12" fmla="*/ 68 w 273"/>
                <a:gd name="T13" fmla="*/ 137 h 273"/>
                <a:gd name="T14" fmla="*/ 137 w 273"/>
                <a:gd name="T15" fmla="*/ 205 h 273"/>
                <a:gd name="T16" fmla="*/ 205 w 273"/>
                <a:gd name="T17" fmla="*/ 137 h 273"/>
                <a:gd name="T18" fmla="*/ 137 w 273"/>
                <a:gd name="T19" fmla="*/ 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273">
                  <a:moveTo>
                    <a:pt x="137" y="273"/>
                  </a:moveTo>
                  <a:cubicBezTo>
                    <a:pt x="61" y="273"/>
                    <a:pt x="0" y="212"/>
                    <a:pt x="0" y="137"/>
                  </a:cubicBezTo>
                  <a:cubicBezTo>
                    <a:pt x="0" y="61"/>
                    <a:pt x="61" y="0"/>
                    <a:pt x="137" y="0"/>
                  </a:cubicBezTo>
                  <a:cubicBezTo>
                    <a:pt x="212" y="0"/>
                    <a:pt x="273" y="61"/>
                    <a:pt x="273" y="137"/>
                  </a:cubicBezTo>
                  <a:cubicBezTo>
                    <a:pt x="273" y="212"/>
                    <a:pt x="212" y="273"/>
                    <a:pt x="137" y="273"/>
                  </a:cubicBezTo>
                  <a:close/>
                  <a:moveTo>
                    <a:pt x="137" y="68"/>
                  </a:moveTo>
                  <a:cubicBezTo>
                    <a:pt x="99" y="68"/>
                    <a:pt x="68" y="99"/>
                    <a:pt x="68" y="137"/>
                  </a:cubicBezTo>
                  <a:cubicBezTo>
                    <a:pt x="68" y="174"/>
                    <a:pt x="99" y="205"/>
                    <a:pt x="137" y="205"/>
                  </a:cubicBezTo>
                  <a:cubicBezTo>
                    <a:pt x="174" y="205"/>
                    <a:pt x="205" y="174"/>
                    <a:pt x="205" y="137"/>
                  </a:cubicBezTo>
                  <a:cubicBezTo>
                    <a:pt x="205" y="99"/>
                    <a:pt x="174" y="68"/>
                    <a:pt x="13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Freeform 95"/>
            <p:cNvSpPr>
              <a:spLocks/>
            </p:cNvSpPr>
            <p:nvPr/>
          </p:nvSpPr>
          <p:spPr bwMode="auto">
            <a:xfrm>
              <a:off x="1720" y="-199"/>
              <a:ext cx="74" cy="43"/>
            </a:xfrm>
            <a:custGeom>
              <a:avLst/>
              <a:gdLst>
                <a:gd name="T0" fmla="*/ 333 w 372"/>
                <a:gd name="T1" fmla="*/ 216 h 216"/>
                <a:gd name="T2" fmla="*/ 319 w 372"/>
                <a:gd name="T3" fmla="*/ 212 h 216"/>
                <a:gd name="T4" fmla="*/ 24 w 372"/>
                <a:gd name="T5" fmla="*/ 70 h 216"/>
                <a:gd name="T6" fmla="*/ 8 w 372"/>
                <a:gd name="T7" fmla="*/ 24 h 216"/>
                <a:gd name="T8" fmla="*/ 54 w 372"/>
                <a:gd name="T9" fmla="*/ 9 h 216"/>
                <a:gd name="T10" fmla="*/ 348 w 372"/>
                <a:gd name="T11" fmla="*/ 151 h 216"/>
                <a:gd name="T12" fmla="*/ 364 w 372"/>
                <a:gd name="T13" fmla="*/ 196 h 216"/>
                <a:gd name="T14" fmla="*/ 333 w 372"/>
                <a:gd name="T1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2" h="216">
                  <a:moveTo>
                    <a:pt x="333" y="216"/>
                  </a:moveTo>
                  <a:cubicBezTo>
                    <a:pt x="328" y="216"/>
                    <a:pt x="323" y="215"/>
                    <a:pt x="319" y="212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7" y="62"/>
                    <a:pt x="0" y="41"/>
                    <a:pt x="8" y="24"/>
                  </a:cubicBezTo>
                  <a:cubicBezTo>
                    <a:pt x="16" y="8"/>
                    <a:pt x="37" y="0"/>
                    <a:pt x="54" y="9"/>
                  </a:cubicBezTo>
                  <a:cubicBezTo>
                    <a:pt x="348" y="151"/>
                    <a:pt x="348" y="151"/>
                    <a:pt x="348" y="151"/>
                  </a:cubicBezTo>
                  <a:cubicBezTo>
                    <a:pt x="365" y="159"/>
                    <a:pt x="372" y="179"/>
                    <a:pt x="364" y="196"/>
                  </a:cubicBezTo>
                  <a:cubicBezTo>
                    <a:pt x="358" y="209"/>
                    <a:pt x="346" y="216"/>
                    <a:pt x="333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Freeform 96"/>
            <p:cNvSpPr>
              <a:spLocks noEditPoints="1"/>
            </p:cNvSpPr>
            <p:nvPr/>
          </p:nvSpPr>
          <p:spPr bwMode="auto">
            <a:xfrm>
              <a:off x="1700" y="95"/>
              <a:ext cx="55" cy="55"/>
            </a:xfrm>
            <a:custGeom>
              <a:avLst/>
              <a:gdLst>
                <a:gd name="T0" fmla="*/ 137 w 274"/>
                <a:gd name="T1" fmla="*/ 273 h 273"/>
                <a:gd name="T2" fmla="*/ 0 w 274"/>
                <a:gd name="T3" fmla="*/ 136 h 273"/>
                <a:gd name="T4" fmla="*/ 137 w 274"/>
                <a:gd name="T5" fmla="*/ 0 h 273"/>
                <a:gd name="T6" fmla="*/ 274 w 274"/>
                <a:gd name="T7" fmla="*/ 136 h 273"/>
                <a:gd name="T8" fmla="*/ 137 w 274"/>
                <a:gd name="T9" fmla="*/ 273 h 273"/>
                <a:gd name="T10" fmla="*/ 137 w 274"/>
                <a:gd name="T11" fmla="*/ 68 h 273"/>
                <a:gd name="T12" fmla="*/ 69 w 274"/>
                <a:gd name="T13" fmla="*/ 136 h 273"/>
                <a:gd name="T14" fmla="*/ 137 w 274"/>
                <a:gd name="T15" fmla="*/ 205 h 273"/>
                <a:gd name="T16" fmla="*/ 205 w 274"/>
                <a:gd name="T17" fmla="*/ 136 h 273"/>
                <a:gd name="T18" fmla="*/ 137 w 274"/>
                <a:gd name="T19" fmla="*/ 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73">
                  <a:moveTo>
                    <a:pt x="137" y="273"/>
                  </a:moveTo>
                  <a:cubicBezTo>
                    <a:pt x="62" y="273"/>
                    <a:pt x="0" y="212"/>
                    <a:pt x="0" y="136"/>
                  </a:cubicBezTo>
                  <a:cubicBezTo>
                    <a:pt x="0" y="61"/>
                    <a:pt x="62" y="0"/>
                    <a:pt x="137" y="0"/>
                  </a:cubicBezTo>
                  <a:cubicBezTo>
                    <a:pt x="212" y="0"/>
                    <a:pt x="274" y="61"/>
                    <a:pt x="274" y="136"/>
                  </a:cubicBezTo>
                  <a:cubicBezTo>
                    <a:pt x="274" y="212"/>
                    <a:pt x="212" y="273"/>
                    <a:pt x="137" y="273"/>
                  </a:cubicBezTo>
                  <a:close/>
                  <a:moveTo>
                    <a:pt x="137" y="68"/>
                  </a:moveTo>
                  <a:cubicBezTo>
                    <a:pt x="99" y="68"/>
                    <a:pt x="69" y="99"/>
                    <a:pt x="69" y="136"/>
                  </a:cubicBezTo>
                  <a:cubicBezTo>
                    <a:pt x="69" y="174"/>
                    <a:pt x="99" y="205"/>
                    <a:pt x="137" y="205"/>
                  </a:cubicBezTo>
                  <a:cubicBezTo>
                    <a:pt x="175" y="205"/>
                    <a:pt x="205" y="174"/>
                    <a:pt x="205" y="136"/>
                  </a:cubicBezTo>
                  <a:cubicBezTo>
                    <a:pt x="205" y="99"/>
                    <a:pt x="175" y="68"/>
                    <a:pt x="13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Freeform 97"/>
            <p:cNvSpPr>
              <a:spLocks/>
            </p:cNvSpPr>
            <p:nvPr/>
          </p:nvSpPr>
          <p:spPr bwMode="auto">
            <a:xfrm>
              <a:off x="1645" y="74"/>
              <a:ext cx="74" cy="43"/>
            </a:xfrm>
            <a:custGeom>
              <a:avLst/>
              <a:gdLst>
                <a:gd name="T0" fmla="*/ 333 w 372"/>
                <a:gd name="T1" fmla="*/ 215 h 215"/>
                <a:gd name="T2" fmla="*/ 318 w 372"/>
                <a:gd name="T3" fmla="*/ 212 h 215"/>
                <a:gd name="T4" fmla="*/ 24 w 372"/>
                <a:gd name="T5" fmla="*/ 69 h 215"/>
                <a:gd name="T6" fmla="*/ 8 w 372"/>
                <a:gd name="T7" fmla="*/ 24 h 215"/>
                <a:gd name="T8" fmla="*/ 53 w 372"/>
                <a:gd name="T9" fmla="*/ 8 h 215"/>
                <a:gd name="T10" fmla="*/ 348 w 372"/>
                <a:gd name="T11" fmla="*/ 150 h 215"/>
                <a:gd name="T12" fmla="*/ 364 w 372"/>
                <a:gd name="T13" fmla="*/ 196 h 215"/>
                <a:gd name="T14" fmla="*/ 333 w 372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2" h="215">
                  <a:moveTo>
                    <a:pt x="333" y="215"/>
                  </a:moveTo>
                  <a:cubicBezTo>
                    <a:pt x="328" y="215"/>
                    <a:pt x="323" y="214"/>
                    <a:pt x="318" y="212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7" y="61"/>
                    <a:pt x="0" y="41"/>
                    <a:pt x="8" y="24"/>
                  </a:cubicBezTo>
                  <a:cubicBezTo>
                    <a:pt x="16" y="7"/>
                    <a:pt x="36" y="0"/>
                    <a:pt x="53" y="8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65" y="158"/>
                    <a:pt x="372" y="179"/>
                    <a:pt x="364" y="196"/>
                  </a:cubicBezTo>
                  <a:cubicBezTo>
                    <a:pt x="358" y="208"/>
                    <a:pt x="346" y="215"/>
                    <a:pt x="333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4" name="Freeform 98"/>
            <p:cNvSpPr>
              <a:spLocks noEditPoints="1"/>
            </p:cNvSpPr>
            <p:nvPr/>
          </p:nvSpPr>
          <p:spPr bwMode="auto">
            <a:xfrm>
              <a:off x="1598" y="-75"/>
              <a:ext cx="54" cy="54"/>
            </a:xfrm>
            <a:custGeom>
              <a:avLst/>
              <a:gdLst>
                <a:gd name="T0" fmla="*/ 137 w 274"/>
                <a:gd name="T1" fmla="*/ 273 h 273"/>
                <a:gd name="T2" fmla="*/ 0 w 274"/>
                <a:gd name="T3" fmla="*/ 136 h 273"/>
                <a:gd name="T4" fmla="*/ 137 w 274"/>
                <a:gd name="T5" fmla="*/ 0 h 273"/>
                <a:gd name="T6" fmla="*/ 274 w 274"/>
                <a:gd name="T7" fmla="*/ 136 h 273"/>
                <a:gd name="T8" fmla="*/ 137 w 274"/>
                <a:gd name="T9" fmla="*/ 273 h 273"/>
                <a:gd name="T10" fmla="*/ 137 w 274"/>
                <a:gd name="T11" fmla="*/ 68 h 273"/>
                <a:gd name="T12" fmla="*/ 69 w 274"/>
                <a:gd name="T13" fmla="*/ 136 h 273"/>
                <a:gd name="T14" fmla="*/ 137 w 274"/>
                <a:gd name="T15" fmla="*/ 204 h 273"/>
                <a:gd name="T16" fmla="*/ 205 w 274"/>
                <a:gd name="T17" fmla="*/ 136 h 273"/>
                <a:gd name="T18" fmla="*/ 137 w 274"/>
                <a:gd name="T19" fmla="*/ 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73">
                  <a:moveTo>
                    <a:pt x="137" y="273"/>
                  </a:moveTo>
                  <a:cubicBezTo>
                    <a:pt x="62" y="273"/>
                    <a:pt x="0" y="211"/>
                    <a:pt x="0" y="136"/>
                  </a:cubicBezTo>
                  <a:cubicBezTo>
                    <a:pt x="0" y="61"/>
                    <a:pt x="62" y="0"/>
                    <a:pt x="137" y="0"/>
                  </a:cubicBezTo>
                  <a:cubicBezTo>
                    <a:pt x="212" y="0"/>
                    <a:pt x="274" y="61"/>
                    <a:pt x="274" y="136"/>
                  </a:cubicBezTo>
                  <a:cubicBezTo>
                    <a:pt x="274" y="211"/>
                    <a:pt x="212" y="273"/>
                    <a:pt x="137" y="273"/>
                  </a:cubicBezTo>
                  <a:close/>
                  <a:moveTo>
                    <a:pt x="137" y="68"/>
                  </a:moveTo>
                  <a:cubicBezTo>
                    <a:pt x="99" y="68"/>
                    <a:pt x="69" y="98"/>
                    <a:pt x="69" y="136"/>
                  </a:cubicBezTo>
                  <a:cubicBezTo>
                    <a:pt x="69" y="174"/>
                    <a:pt x="99" y="204"/>
                    <a:pt x="137" y="204"/>
                  </a:cubicBezTo>
                  <a:cubicBezTo>
                    <a:pt x="175" y="204"/>
                    <a:pt x="205" y="174"/>
                    <a:pt x="205" y="136"/>
                  </a:cubicBezTo>
                  <a:cubicBezTo>
                    <a:pt x="205" y="98"/>
                    <a:pt x="175" y="68"/>
                    <a:pt x="13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5" name="Freeform 99"/>
            <p:cNvSpPr>
              <a:spLocks/>
            </p:cNvSpPr>
            <p:nvPr/>
          </p:nvSpPr>
          <p:spPr bwMode="auto">
            <a:xfrm>
              <a:off x="1556" y="-103"/>
              <a:ext cx="61" cy="49"/>
            </a:xfrm>
            <a:custGeom>
              <a:avLst/>
              <a:gdLst>
                <a:gd name="T0" fmla="*/ 265 w 304"/>
                <a:gd name="T1" fmla="*/ 249 h 249"/>
                <a:gd name="T2" fmla="*/ 244 w 304"/>
                <a:gd name="T3" fmla="*/ 241 h 249"/>
                <a:gd name="T4" fmla="*/ 18 w 304"/>
                <a:gd name="T5" fmla="*/ 65 h 249"/>
                <a:gd name="T6" fmla="*/ 12 w 304"/>
                <a:gd name="T7" fmla="*/ 17 h 249"/>
                <a:gd name="T8" fmla="*/ 60 w 304"/>
                <a:gd name="T9" fmla="*/ 11 h 249"/>
                <a:gd name="T10" fmla="*/ 286 w 304"/>
                <a:gd name="T11" fmla="*/ 188 h 249"/>
                <a:gd name="T12" fmla="*/ 292 w 304"/>
                <a:gd name="T13" fmla="*/ 235 h 249"/>
                <a:gd name="T14" fmla="*/ 265 w 304"/>
                <a:gd name="T15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4" h="249">
                  <a:moveTo>
                    <a:pt x="265" y="249"/>
                  </a:moveTo>
                  <a:cubicBezTo>
                    <a:pt x="258" y="249"/>
                    <a:pt x="250" y="246"/>
                    <a:pt x="244" y="241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3" y="54"/>
                    <a:pt x="0" y="32"/>
                    <a:pt x="12" y="17"/>
                  </a:cubicBezTo>
                  <a:cubicBezTo>
                    <a:pt x="23" y="2"/>
                    <a:pt x="45" y="0"/>
                    <a:pt x="60" y="11"/>
                  </a:cubicBezTo>
                  <a:cubicBezTo>
                    <a:pt x="286" y="188"/>
                    <a:pt x="286" y="188"/>
                    <a:pt x="286" y="188"/>
                  </a:cubicBezTo>
                  <a:cubicBezTo>
                    <a:pt x="301" y="199"/>
                    <a:pt x="304" y="221"/>
                    <a:pt x="292" y="235"/>
                  </a:cubicBezTo>
                  <a:cubicBezTo>
                    <a:pt x="285" y="244"/>
                    <a:pt x="275" y="249"/>
                    <a:pt x="265" y="2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6" name="Freeform 100"/>
            <p:cNvSpPr>
              <a:spLocks noEditPoints="1"/>
            </p:cNvSpPr>
            <p:nvPr/>
          </p:nvSpPr>
          <p:spPr bwMode="auto">
            <a:xfrm>
              <a:off x="1673" y="-82"/>
              <a:ext cx="150" cy="150"/>
            </a:xfrm>
            <a:custGeom>
              <a:avLst/>
              <a:gdLst>
                <a:gd name="T0" fmla="*/ 375 w 751"/>
                <a:gd name="T1" fmla="*/ 751 h 751"/>
                <a:gd name="T2" fmla="*/ 0 w 751"/>
                <a:gd name="T3" fmla="*/ 376 h 751"/>
                <a:gd name="T4" fmla="*/ 375 w 751"/>
                <a:gd name="T5" fmla="*/ 0 h 751"/>
                <a:gd name="T6" fmla="*/ 751 w 751"/>
                <a:gd name="T7" fmla="*/ 376 h 751"/>
                <a:gd name="T8" fmla="*/ 375 w 751"/>
                <a:gd name="T9" fmla="*/ 751 h 751"/>
                <a:gd name="T10" fmla="*/ 375 w 751"/>
                <a:gd name="T11" fmla="*/ 69 h 751"/>
                <a:gd name="T12" fmla="*/ 68 w 751"/>
                <a:gd name="T13" fmla="*/ 376 h 751"/>
                <a:gd name="T14" fmla="*/ 375 w 751"/>
                <a:gd name="T15" fmla="*/ 683 h 751"/>
                <a:gd name="T16" fmla="*/ 683 w 751"/>
                <a:gd name="T17" fmla="*/ 376 h 751"/>
                <a:gd name="T18" fmla="*/ 375 w 751"/>
                <a:gd name="T19" fmla="*/ 6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1" h="751">
                  <a:moveTo>
                    <a:pt x="375" y="751"/>
                  </a:moveTo>
                  <a:cubicBezTo>
                    <a:pt x="168" y="751"/>
                    <a:pt x="0" y="583"/>
                    <a:pt x="0" y="376"/>
                  </a:cubicBezTo>
                  <a:cubicBezTo>
                    <a:pt x="0" y="169"/>
                    <a:pt x="168" y="0"/>
                    <a:pt x="375" y="0"/>
                  </a:cubicBezTo>
                  <a:cubicBezTo>
                    <a:pt x="582" y="0"/>
                    <a:pt x="751" y="169"/>
                    <a:pt x="751" y="376"/>
                  </a:cubicBezTo>
                  <a:cubicBezTo>
                    <a:pt x="751" y="583"/>
                    <a:pt x="582" y="751"/>
                    <a:pt x="375" y="751"/>
                  </a:cubicBezTo>
                  <a:close/>
                  <a:moveTo>
                    <a:pt x="375" y="69"/>
                  </a:moveTo>
                  <a:cubicBezTo>
                    <a:pt x="206" y="69"/>
                    <a:pt x="68" y="207"/>
                    <a:pt x="68" y="376"/>
                  </a:cubicBezTo>
                  <a:cubicBezTo>
                    <a:pt x="68" y="545"/>
                    <a:pt x="206" y="683"/>
                    <a:pt x="375" y="683"/>
                  </a:cubicBezTo>
                  <a:cubicBezTo>
                    <a:pt x="545" y="683"/>
                    <a:pt x="683" y="545"/>
                    <a:pt x="683" y="376"/>
                  </a:cubicBezTo>
                  <a:cubicBezTo>
                    <a:pt x="683" y="207"/>
                    <a:pt x="545" y="69"/>
                    <a:pt x="37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7" name="Freeform 101"/>
            <p:cNvSpPr>
              <a:spLocks noEditPoints="1"/>
            </p:cNvSpPr>
            <p:nvPr/>
          </p:nvSpPr>
          <p:spPr bwMode="auto">
            <a:xfrm>
              <a:off x="1721" y="-55"/>
              <a:ext cx="54" cy="55"/>
            </a:xfrm>
            <a:custGeom>
              <a:avLst/>
              <a:gdLst>
                <a:gd name="T0" fmla="*/ 136 w 273"/>
                <a:gd name="T1" fmla="*/ 273 h 273"/>
                <a:gd name="T2" fmla="*/ 0 w 273"/>
                <a:gd name="T3" fmla="*/ 137 h 273"/>
                <a:gd name="T4" fmla="*/ 136 w 273"/>
                <a:gd name="T5" fmla="*/ 0 h 273"/>
                <a:gd name="T6" fmla="*/ 273 w 273"/>
                <a:gd name="T7" fmla="*/ 137 h 273"/>
                <a:gd name="T8" fmla="*/ 136 w 273"/>
                <a:gd name="T9" fmla="*/ 273 h 273"/>
                <a:gd name="T10" fmla="*/ 136 w 273"/>
                <a:gd name="T11" fmla="*/ 68 h 273"/>
                <a:gd name="T12" fmla="*/ 68 w 273"/>
                <a:gd name="T13" fmla="*/ 137 h 273"/>
                <a:gd name="T14" fmla="*/ 136 w 273"/>
                <a:gd name="T15" fmla="*/ 205 h 273"/>
                <a:gd name="T16" fmla="*/ 205 w 273"/>
                <a:gd name="T17" fmla="*/ 137 h 273"/>
                <a:gd name="T18" fmla="*/ 136 w 273"/>
                <a:gd name="T19" fmla="*/ 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273">
                  <a:moveTo>
                    <a:pt x="136" y="273"/>
                  </a:moveTo>
                  <a:cubicBezTo>
                    <a:pt x="61" y="273"/>
                    <a:pt x="0" y="212"/>
                    <a:pt x="0" y="137"/>
                  </a:cubicBezTo>
                  <a:cubicBezTo>
                    <a:pt x="0" y="61"/>
                    <a:pt x="61" y="0"/>
                    <a:pt x="136" y="0"/>
                  </a:cubicBezTo>
                  <a:cubicBezTo>
                    <a:pt x="212" y="0"/>
                    <a:pt x="273" y="61"/>
                    <a:pt x="273" y="137"/>
                  </a:cubicBezTo>
                  <a:cubicBezTo>
                    <a:pt x="273" y="212"/>
                    <a:pt x="212" y="273"/>
                    <a:pt x="136" y="273"/>
                  </a:cubicBezTo>
                  <a:close/>
                  <a:moveTo>
                    <a:pt x="136" y="68"/>
                  </a:moveTo>
                  <a:cubicBezTo>
                    <a:pt x="99" y="68"/>
                    <a:pt x="68" y="99"/>
                    <a:pt x="68" y="137"/>
                  </a:cubicBezTo>
                  <a:cubicBezTo>
                    <a:pt x="68" y="174"/>
                    <a:pt x="99" y="205"/>
                    <a:pt x="136" y="205"/>
                  </a:cubicBezTo>
                  <a:cubicBezTo>
                    <a:pt x="174" y="205"/>
                    <a:pt x="205" y="174"/>
                    <a:pt x="205" y="137"/>
                  </a:cubicBezTo>
                  <a:cubicBezTo>
                    <a:pt x="205" y="99"/>
                    <a:pt x="174" y="68"/>
                    <a:pt x="136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8" name="Freeform 102"/>
            <p:cNvSpPr>
              <a:spLocks noEditPoints="1"/>
            </p:cNvSpPr>
            <p:nvPr/>
          </p:nvSpPr>
          <p:spPr bwMode="auto">
            <a:xfrm>
              <a:off x="1707" y="13"/>
              <a:ext cx="82" cy="55"/>
            </a:xfrm>
            <a:custGeom>
              <a:avLst/>
              <a:gdLst>
                <a:gd name="T0" fmla="*/ 204 w 409"/>
                <a:gd name="T1" fmla="*/ 273 h 273"/>
                <a:gd name="T2" fmla="*/ 17 w 409"/>
                <a:gd name="T3" fmla="*/ 223 h 273"/>
                <a:gd name="T4" fmla="*/ 0 w 409"/>
                <a:gd name="T5" fmla="*/ 193 h 273"/>
                <a:gd name="T6" fmla="*/ 0 w 409"/>
                <a:gd name="T7" fmla="*/ 103 h 273"/>
                <a:gd name="T8" fmla="*/ 105 w 409"/>
                <a:gd name="T9" fmla="*/ 0 h 273"/>
                <a:gd name="T10" fmla="*/ 303 w 409"/>
                <a:gd name="T11" fmla="*/ 0 h 273"/>
                <a:gd name="T12" fmla="*/ 409 w 409"/>
                <a:gd name="T13" fmla="*/ 103 h 273"/>
                <a:gd name="T14" fmla="*/ 409 w 409"/>
                <a:gd name="T15" fmla="*/ 193 h 273"/>
                <a:gd name="T16" fmla="*/ 392 w 409"/>
                <a:gd name="T17" fmla="*/ 223 h 273"/>
                <a:gd name="T18" fmla="*/ 204 w 409"/>
                <a:gd name="T19" fmla="*/ 273 h 273"/>
                <a:gd name="T20" fmla="*/ 68 w 409"/>
                <a:gd name="T21" fmla="*/ 173 h 273"/>
                <a:gd name="T22" fmla="*/ 341 w 409"/>
                <a:gd name="T23" fmla="*/ 173 h 273"/>
                <a:gd name="T24" fmla="*/ 341 w 409"/>
                <a:gd name="T25" fmla="*/ 103 h 273"/>
                <a:gd name="T26" fmla="*/ 303 w 409"/>
                <a:gd name="T27" fmla="*/ 69 h 273"/>
                <a:gd name="T28" fmla="*/ 105 w 409"/>
                <a:gd name="T29" fmla="*/ 69 h 273"/>
                <a:gd name="T30" fmla="*/ 68 w 409"/>
                <a:gd name="T31" fmla="*/ 103 h 273"/>
                <a:gd name="T32" fmla="*/ 68 w 409"/>
                <a:gd name="T33" fmla="*/ 1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273">
                  <a:moveTo>
                    <a:pt x="204" y="273"/>
                  </a:moveTo>
                  <a:cubicBezTo>
                    <a:pt x="139" y="273"/>
                    <a:pt x="74" y="256"/>
                    <a:pt x="17" y="223"/>
                  </a:cubicBezTo>
                  <a:cubicBezTo>
                    <a:pt x="6" y="217"/>
                    <a:pt x="0" y="205"/>
                    <a:pt x="0" y="19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47"/>
                    <a:pt x="47" y="0"/>
                    <a:pt x="105" y="0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362" y="0"/>
                    <a:pt x="409" y="47"/>
                    <a:pt x="409" y="103"/>
                  </a:cubicBezTo>
                  <a:cubicBezTo>
                    <a:pt x="409" y="193"/>
                    <a:pt x="409" y="193"/>
                    <a:pt x="409" y="193"/>
                  </a:cubicBezTo>
                  <a:cubicBezTo>
                    <a:pt x="409" y="205"/>
                    <a:pt x="403" y="217"/>
                    <a:pt x="392" y="223"/>
                  </a:cubicBezTo>
                  <a:cubicBezTo>
                    <a:pt x="335" y="256"/>
                    <a:pt x="270" y="273"/>
                    <a:pt x="204" y="273"/>
                  </a:cubicBezTo>
                  <a:close/>
                  <a:moveTo>
                    <a:pt x="68" y="173"/>
                  </a:moveTo>
                  <a:cubicBezTo>
                    <a:pt x="153" y="215"/>
                    <a:pt x="256" y="215"/>
                    <a:pt x="341" y="173"/>
                  </a:cubicBezTo>
                  <a:cubicBezTo>
                    <a:pt x="341" y="103"/>
                    <a:pt x="341" y="103"/>
                    <a:pt x="341" y="103"/>
                  </a:cubicBezTo>
                  <a:cubicBezTo>
                    <a:pt x="341" y="84"/>
                    <a:pt x="324" y="69"/>
                    <a:pt x="303" y="69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85" y="69"/>
                    <a:pt x="68" y="84"/>
                    <a:pt x="68" y="103"/>
                  </a:cubicBezTo>
                  <a:lnTo>
                    <a:pt x="68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" name="Freeform 103"/>
            <p:cNvSpPr>
              <a:spLocks noEditPoints="1"/>
            </p:cNvSpPr>
            <p:nvPr/>
          </p:nvSpPr>
          <p:spPr bwMode="auto">
            <a:xfrm>
              <a:off x="1509" y="0"/>
              <a:ext cx="150" cy="150"/>
            </a:xfrm>
            <a:custGeom>
              <a:avLst/>
              <a:gdLst>
                <a:gd name="T0" fmla="*/ 375 w 751"/>
                <a:gd name="T1" fmla="*/ 751 h 751"/>
                <a:gd name="T2" fmla="*/ 0 w 751"/>
                <a:gd name="T3" fmla="*/ 376 h 751"/>
                <a:gd name="T4" fmla="*/ 375 w 751"/>
                <a:gd name="T5" fmla="*/ 0 h 751"/>
                <a:gd name="T6" fmla="*/ 751 w 751"/>
                <a:gd name="T7" fmla="*/ 376 h 751"/>
                <a:gd name="T8" fmla="*/ 375 w 751"/>
                <a:gd name="T9" fmla="*/ 751 h 751"/>
                <a:gd name="T10" fmla="*/ 375 w 751"/>
                <a:gd name="T11" fmla="*/ 68 h 751"/>
                <a:gd name="T12" fmla="*/ 68 w 751"/>
                <a:gd name="T13" fmla="*/ 376 h 751"/>
                <a:gd name="T14" fmla="*/ 375 w 751"/>
                <a:gd name="T15" fmla="*/ 683 h 751"/>
                <a:gd name="T16" fmla="*/ 682 w 751"/>
                <a:gd name="T17" fmla="*/ 376 h 751"/>
                <a:gd name="T18" fmla="*/ 375 w 751"/>
                <a:gd name="T19" fmla="*/ 68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1" h="751">
                  <a:moveTo>
                    <a:pt x="375" y="751"/>
                  </a:moveTo>
                  <a:cubicBezTo>
                    <a:pt x="168" y="751"/>
                    <a:pt x="0" y="583"/>
                    <a:pt x="0" y="376"/>
                  </a:cubicBezTo>
                  <a:cubicBezTo>
                    <a:pt x="0" y="169"/>
                    <a:pt x="168" y="0"/>
                    <a:pt x="375" y="0"/>
                  </a:cubicBezTo>
                  <a:cubicBezTo>
                    <a:pt x="582" y="0"/>
                    <a:pt x="751" y="169"/>
                    <a:pt x="751" y="376"/>
                  </a:cubicBezTo>
                  <a:cubicBezTo>
                    <a:pt x="751" y="583"/>
                    <a:pt x="582" y="751"/>
                    <a:pt x="375" y="751"/>
                  </a:cubicBezTo>
                  <a:close/>
                  <a:moveTo>
                    <a:pt x="375" y="68"/>
                  </a:moveTo>
                  <a:cubicBezTo>
                    <a:pt x="206" y="68"/>
                    <a:pt x="68" y="206"/>
                    <a:pt x="68" y="376"/>
                  </a:cubicBezTo>
                  <a:cubicBezTo>
                    <a:pt x="68" y="545"/>
                    <a:pt x="206" y="683"/>
                    <a:pt x="375" y="683"/>
                  </a:cubicBezTo>
                  <a:cubicBezTo>
                    <a:pt x="545" y="683"/>
                    <a:pt x="682" y="545"/>
                    <a:pt x="682" y="376"/>
                  </a:cubicBezTo>
                  <a:cubicBezTo>
                    <a:pt x="682" y="206"/>
                    <a:pt x="545" y="68"/>
                    <a:pt x="375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0" name="Freeform 104"/>
            <p:cNvSpPr>
              <a:spLocks noEditPoints="1"/>
            </p:cNvSpPr>
            <p:nvPr/>
          </p:nvSpPr>
          <p:spPr bwMode="auto">
            <a:xfrm>
              <a:off x="1557" y="27"/>
              <a:ext cx="54" cy="55"/>
            </a:xfrm>
            <a:custGeom>
              <a:avLst/>
              <a:gdLst>
                <a:gd name="T0" fmla="*/ 136 w 273"/>
                <a:gd name="T1" fmla="*/ 273 h 273"/>
                <a:gd name="T2" fmla="*/ 0 w 273"/>
                <a:gd name="T3" fmla="*/ 136 h 273"/>
                <a:gd name="T4" fmla="*/ 136 w 273"/>
                <a:gd name="T5" fmla="*/ 0 h 273"/>
                <a:gd name="T6" fmla="*/ 273 w 273"/>
                <a:gd name="T7" fmla="*/ 136 h 273"/>
                <a:gd name="T8" fmla="*/ 136 w 273"/>
                <a:gd name="T9" fmla="*/ 273 h 273"/>
                <a:gd name="T10" fmla="*/ 136 w 273"/>
                <a:gd name="T11" fmla="*/ 68 h 273"/>
                <a:gd name="T12" fmla="*/ 68 w 273"/>
                <a:gd name="T13" fmla="*/ 136 h 273"/>
                <a:gd name="T14" fmla="*/ 136 w 273"/>
                <a:gd name="T15" fmla="*/ 204 h 273"/>
                <a:gd name="T16" fmla="*/ 204 w 273"/>
                <a:gd name="T17" fmla="*/ 136 h 273"/>
                <a:gd name="T18" fmla="*/ 136 w 273"/>
                <a:gd name="T19" fmla="*/ 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273">
                  <a:moveTo>
                    <a:pt x="136" y="273"/>
                  </a:moveTo>
                  <a:cubicBezTo>
                    <a:pt x="61" y="273"/>
                    <a:pt x="0" y="211"/>
                    <a:pt x="0" y="136"/>
                  </a:cubicBezTo>
                  <a:cubicBezTo>
                    <a:pt x="0" y="61"/>
                    <a:pt x="61" y="0"/>
                    <a:pt x="136" y="0"/>
                  </a:cubicBezTo>
                  <a:cubicBezTo>
                    <a:pt x="211" y="0"/>
                    <a:pt x="273" y="61"/>
                    <a:pt x="273" y="136"/>
                  </a:cubicBezTo>
                  <a:cubicBezTo>
                    <a:pt x="273" y="211"/>
                    <a:pt x="211" y="273"/>
                    <a:pt x="136" y="273"/>
                  </a:cubicBezTo>
                  <a:close/>
                  <a:moveTo>
                    <a:pt x="136" y="68"/>
                  </a:moveTo>
                  <a:cubicBezTo>
                    <a:pt x="99" y="68"/>
                    <a:pt x="68" y="98"/>
                    <a:pt x="68" y="136"/>
                  </a:cubicBezTo>
                  <a:cubicBezTo>
                    <a:pt x="68" y="174"/>
                    <a:pt x="99" y="204"/>
                    <a:pt x="136" y="204"/>
                  </a:cubicBezTo>
                  <a:cubicBezTo>
                    <a:pt x="174" y="204"/>
                    <a:pt x="204" y="174"/>
                    <a:pt x="204" y="136"/>
                  </a:cubicBezTo>
                  <a:cubicBezTo>
                    <a:pt x="204" y="98"/>
                    <a:pt x="174" y="68"/>
                    <a:pt x="136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" name="Freeform 105"/>
            <p:cNvSpPr>
              <a:spLocks noEditPoints="1"/>
            </p:cNvSpPr>
            <p:nvPr/>
          </p:nvSpPr>
          <p:spPr bwMode="auto">
            <a:xfrm>
              <a:off x="1543" y="95"/>
              <a:ext cx="82" cy="55"/>
            </a:xfrm>
            <a:custGeom>
              <a:avLst/>
              <a:gdLst>
                <a:gd name="T0" fmla="*/ 205 w 410"/>
                <a:gd name="T1" fmla="*/ 273 h 273"/>
                <a:gd name="T2" fmla="*/ 17 w 410"/>
                <a:gd name="T3" fmla="*/ 222 h 273"/>
                <a:gd name="T4" fmla="*/ 0 w 410"/>
                <a:gd name="T5" fmla="*/ 193 h 273"/>
                <a:gd name="T6" fmla="*/ 0 w 410"/>
                <a:gd name="T7" fmla="*/ 103 h 273"/>
                <a:gd name="T8" fmla="*/ 106 w 410"/>
                <a:gd name="T9" fmla="*/ 0 h 273"/>
                <a:gd name="T10" fmla="*/ 304 w 410"/>
                <a:gd name="T11" fmla="*/ 0 h 273"/>
                <a:gd name="T12" fmla="*/ 410 w 410"/>
                <a:gd name="T13" fmla="*/ 103 h 273"/>
                <a:gd name="T14" fmla="*/ 410 w 410"/>
                <a:gd name="T15" fmla="*/ 193 h 273"/>
                <a:gd name="T16" fmla="*/ 393 w 410"/>
                <a:gd name="T17" fmla="*/ 222 h 273"/>
                <a:gd name="T18" fmla="*/ 205 w 410"/>
                <a:gd name="T19" fmla="*/ 273 h 273"/>
                <a:gd name="T20" fmla="*/ 69 w 410"/>
                <a:gd name="T21" fmla="*/ 172 h 273"/>
                <a:gd name="T22" fmla="*/ 342 w 410"/>
                <a:gd name="T23" fmla="*/ 172 h 273"/>
                <a:gd name="T24" fmla="*/ 342 w 410"/>
                <a:gd name="T25" fmla="*/ 103 h 273"/>
                <a:gd name="T26" fmla="*/ 304 w 410"/>
                <a:gd name="T27" fmla="*/ 68 h 273"/>
                <a:gd name="T28" fmla="*/ 106 w 410"/>
                <a:gd name="T29" fmla="*/ 68 h 273"/>
                <a:gd name="T30" fmla="*/ 69 w 410"/>
                <a:gd name="T31" fmla="*/ 103 h 273"/>
                <a:gd name="T32" fmla="*/ 69 w 410"/>
                <a:gd name="T33" fmla="*/ 1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273">
                  <a:moveTo>
                    <a:pt x="205" y="273"/>
                  </a:moveTo>
                  <a:cubicBezTo>
                    <a:pt x="140" y="273"/>
                    <a:pt x="75" y="255"/>
                    <a:pt x="17" y="222"/>
                  </a:cubicBezTo>
                  <a:cubicBezTo>
                    <a:pt x="7" y="216"/>
                    <a:pt x="0" y="205"/>
                    <a:pt x="0" y="19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46"/>
                    <a:pt x="48" y="0"/>
                    <a:pt x="106" y="0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63" y="0"/>
                    <a:pt x="410" y="46"/>
                    <a:pt x="410" y="103"/>
                  </a:cubicBezTo>
                  <a:cubicBezTo>
                    <a:pt x="410" y="193"/>
                    <a:pt x="410" y="193"/>
                    <a:pt x="410" y="193"/>
                  </a:cubicBezTo>
                  <a:cubicBezTo>
                    <a:pt x="410" y="205"/>
                    <a:pt x="404" y="216"/>
                    <a:pt x="393" y="222"/>
                  </a:cubicBezTo>
                  <a:cubicBezTo>
                    <a:pt x="336" y="255"/>
                    <a:pt x="271" y="273"/>
                    <a:pt x="205" y="273"/>
                  </a:cubicBezTo>
                  <a:close/>
                  <a:moveTo>
                    <a:pt x="69" y="172"/>
                  </a:moveTo>
                  <a:cubicBezTo>
                    <a:pt x="154" y="215"/>
                    <a:pt x="257" y="215"/>
                    <a:pt x="342" y="172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2" y="84"/>
                    <a:pt x="325" y="68"/>
                    <a:pt x="304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85" y="68"/>
                    <a:pt x="69" y="84"/>
                    <a:pt x="69" y="103"/>
                  </a:cubicBezTo>
                  <a:lnTo>
                    <a:pt x="69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" name="Freeform 106"/>
            <p:cNvSpPr>
              <a:spLocks noEditPoints="1"/>
            </p:cNvSpPr>
            <p:nvPr/>
          </p:nvSpPr>
          <p:spPr bwMode="auto">
            <a:xfrm>
              <a:off x="1420" y="-171"/>
              <a:ext cx="150" cy="150"/>
            </a:xfrm>
            <a:custGeom>
              <a:avLst/>
              <a:gdLst>
                <a:gd name="T0" fmla="*/ 375 w 751"/>
                <a:gd name="T1" fmla="*/ 751 h 751"/>
                <a:gd name="T2" fmla="*/ 0 w 751"/>
                <a:gd name="T3" fmla="*/ 375 h 751"/>
                <a:gd name="T4" fmla="*/ 375 w 751"/>
                <a:gd name="T5" fmla="*/ 0 h 751"/>
                <a:gd name="T6" fmla="*/ 751 w 751"/>
                <a:gd name="T7" fmla="*/ 375 h 751"/>
                <a:gd name="T8" fmla="*/ 375 w 751"/>
                <a:gd name="T9" fmla="*/ 751 h 751"/>
                <a:gd name="T10" fmla="*/ 375 w 751"/>
                <a:gd name="T11" fmla="*/ 68 h 751"/>
                <a:gd name="T12" fmla="*/ 68 w 751"/>
                <a:gd name="T13" fmla="*/ 375 h 751"/>
                <a:gd name="T14" fmla="*/ 375 w 751"/>
                <a:gd name="T15" fmla="*/ 682 h 751"/>
                <a:gd name="T16" fmla="*/ 683 w 751"/>
                <a:gd name="T17" fmla="*/ 375 h 751"/>
                <a:gd name="T18" fmla="*/ 375 w 751"/>
                <a:gd name="T19" fmla="*/ 68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1" h="751">
                  <a:moveTo>
                    <a:pt x="375" y="751"/>
                  </a:moveTo>
                  <a:cubicBezTo>
                    <a:pt x="168" y="751"/>
                    <a:pt x="0" y="582"/>
                    <a:pt x="0" y="375"/>
                  </a:cubicBezTo>
                  <a:cubicBezTo>
                    <a:pt x="0" y="168"/>
                    <a:pt x="168" y="0"/>
                    <a:pt x="375" y="0"/>
                  </a:cubicBezTo>
                  <a:cubicBezTo>
                    <a:pt x="582" y="0"/>
                    <a:pt x="751" y="168"/>
                    <a:pt x="751" y="375"/>
                  </a:cubicBezTo>
                  <a:cubicBezTo>
                    <a:pt x="751" y="582"/>
                    <a:pt x="582" y="751"/>
                    <a:pt x="375" y="751"/>
                  </a:cubicBezTo>
                  <a:close/>
                  <a:moveTo>
                    <a:pt x="375" y="68"/>
                  </a:moveTo>
                  <a:cubicBezTo>
                    <a:pt x="206" y="68"/>
                    <a:pt x="68" y="206"/>
                    <a:pt x="68" y="375"/>
                  </a:cubicBezTo>
                  <a:cubicBezTo>
                    <a:pt x="68" y="545"/>
                    <a:pt x="206" y="682"/>
                    <a:pt x="375" y="682"/>
                  </a:cubicBezTo>
                  <a:cubicBezTo>
                    <a:pt x="545" y="682"/>
                    <a:pt x="683" y="545"/>
                    <a:pt x="683" y="375"/>
                  </a:cubicBezTo>
                  <a:cubicBezTo>
                    <a:pt x="683" y="206"/>
                    <a:pt x="545" y="68"/>
                    <a:pt x="375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" name="Freeform 107"/>
            <p:cNvSpPr>
              <a:spLocks noEditPoints="1"/>
            </p:cNvSpPr>
            <p:nvPr/>
          </p:nvSpPr>
          <p:spPr bwMode="auto">
            <a:xfrm>
              <a:off x="1468" y="-144"/>
              <a:ext cx="54" cy="55"/>
            </a:xfrm>
            <a:custGeom>
              <a:avLst/>
              <a:gdLst>
                <a:gd name="T0" fmla="*/ 136 w 273"/>
                <a:gd name="T1" fmla="*/ 273 h 273"/>
                <a:gd name="T2" fmla="*/ 0 w 273"/>
                <a:gd name="T3" fmla="*/ 137 h 273"/>
                <a:gd name="T4" fmla="*/ 136 w 273"/>
                <a:gd name="T5" fmla="*/ 0 h 273"/>
                <a:gd name="T6" fmla="*/ 273 w 273"/>
                <a:gd name="T7" fmla="*/ 137 h 273"/>
                <a:gd name="T8" fmla="*/ 136 w 273"/>
                <a:gd name="T9" fmla="*/ 273 h 273"/>
                <a:gd name="T10" fmla="*/ 136 w 273"/>
                <a:gd name="T11" fmla="*/ 69 h 273"/>
                <a:gd name="T12" fmla="*/ 68 w 273"/>
                <a:gd name="T13" fmla="*/ 137 h 273"/>
                <a:gd name="T14" fmla="*/ 136 w 273"/>
                <a:gd name="T15" fmla="*/ 205 h 273"/>
                <a:gd name="T16" fmla="*/ 205 w 273"/>
                <a:gd name="T17" fmla="*/ 137 h 273"/>
                <a:gd name="T18" fmla="*/ 136 w 273"/>
                <a:gd name="T19" fmla="*/ 69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273">
                  <a:moveTo>
                    <a:pt x="136" y="273"/>
                  </a:moveTo>
                  <a:cubicBezTo>
                    <a:pt x="61" y="273"/>
                    <a:pt x="0" y="212"/>
                    <a:pt x="0" y="137"/>
                  </a:cubicBezTo>
                  <a:cubicBezTo>
                    <a:pt x="0" y="62"/>
                    <a:pt x="61" y="0"/>
                    <a:pt x="136" y="0"/>
                  </a:cubicBezTo>
                  <a:cubicBezTo>
                    <a:pt x="212" y="0"/>
                    <a:pt x="273" y="62"/>
                    <a:pt x="273" y="137"/>
                  </a:cubicBezTo>
                  <a:cubicBezTo>
                    <a:pt x="273" y="212"/>
                    <a:pt x="212" y="273"/>
                    <a:pt x="136" y="273"/>
                  </a:cubicBezTo>
                  <a:close/>
                  <a:moveTo>
                    <a:pt x="136" y="69"/>
                  </a:moveTo>
                  <a:cubicBezTo>
                    <a:pt x="99" y="69"/>
                    <a:pt x="68" y="99"/>
                    <a:pt x="68" y="137"/>
                  </a:cubicBezTo>
                  <a:cubicBezTo>
                    <a:pt x="68" y="174"/>
                    <a:pt x="99" y="205"/>
                    <a:pt x="136" y="205"/>
                  </a:cubicBezTo>
                  <a:cubicBezTo>
                    <a:pt x="174" y="205"/>
                    <a:pt x="205" y="174"/>
                    <a:pt x="205" y="137"/>
                  </a:cubicBezTo>
                  <a:cubicBezTo>
                    <a:pt x="205" y="99"/>
                    <a:pt x="174" y="69"/>
                    <a:pt x="136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" name="Freeform 108"/>
            <p:cNvSpPr>
              <a:spLocks noEditPoints="1"/>
            </p:cNvSpPr>
            <p:nvPr/>
          </p:nvSpPr>
          <p:spPr bwMode="auto">
            <a:xfrm>
              <a:off x="1454" y="-75"/>
              <a:ext cx="82" cy="54"/>
            </a:xfrm>
            <a:custGeom>
              <a:avLst/>
              <a:gdLst>
                <a:gd name="T0" fmla="*/ 204 w 409"/>
                <a:gd name="T1" fmla="*/ 273 h 273"/>
                <a:gd name="T2" fmla="*/ 17 w 409"/>
                <a:gd name="T3" fmla="*/ 222 h 273"/>
                <a:gd name="T4" fmla="*/ 0 w 409"/>
                <a:gd name="T5" fmla="*/ 192 h 273"/>
                <a:gd name="T6" fmla="*/ 0 w 409"/>
                <a:gd name="T7" fmla="*/ 103 h 273"/>
                <a:gd name="T8" fmla="*/ 105 w 409"/>
                <a:gd name="T9" fmla="*/ 0 h 273"/>
                <a:gd name="T10" fmla="*/ 303 w 409"/>
                <a:gd name="T11" fmla="*/ 0 h 273"/>
                <a:gd name="T12" fmla="*/ 409 w 409"/>
                <a:gd name="T13" fmla="*/ 103 h 273"/>
                <a:gd name="T14" fmla="*/ 409 w 409"/>
                <a:gd name="T15" fmla="*/ 193 h 273"/>
                <a:gd name="T16" fmla="*/ 392 w 409"/>
                <a:gd name="T17" fmla="*/ 222 h 273"/>
                <a:gd name="T18" fmla="*/ 204 w 409"/>
                <a:gd name="T19" fmla="*/ 273 h 273"/>
                <a:gd name="T20" fmla="*/ 68 w 409"/>
                <a:gd name="T21" fmla="*/ 172 h 273"/>
                <a:gd name="T22" fmla="*/ 341 w 409"/>
                <a:gd name="T23" fmla="*/ 172 h 273"/>
                <a:gd name="T24" fmla="*/ 341 w 409"/>
                <a:gd name="T25" fmla="*/ 103 h 273"/>
                <a:gd name="T26" fmla="*/ 303 w 409"/>
                <a:gd name="T27" fmla="*/ 68 h 273"/>
                <a:gd name="T28" fmla="*/ 105 w 409"/>
                <a:gd name="T29" fmla="*/ 68 h 273"/>
                <a:gd name="T30" fmla="*/ 68 w 409"/>
                <a:gd name="T31" fmla="*/ 103 h 273"/>
                <a:gd name="T32" fmla="*/ 68 w 409"/>
                <a:gd name="T33" fmla="*/ 1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273">
                  <a:moveTo>
                    <a:pt x="204" y="273"/>
                  </a:moveTo>
                  <a:cubicBezTo>
                    <a:pt x="139" y="273"/>
                    <a:pt x="74" y="255"/>
                    <a:pt x="17" y="222"/>
                  </a:cubicBezTo>
                  <a:cubicBezTo>
                    <a:pt x="6" y="216"/>
                    <a:pt x="0" y="205"/>
                    <a:pt x="0" y="19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46"/>
                    <a:pt x="47" y="0"/>
                    <a:pt x="105" y="0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362" y="0"/>
                    <a:pt x="409" y="46"/>
                    <a:pt x="409" y="103"/>
                  </a:cubicBezTo>
                  <a:cubicBezTo>
                    <a:pt x="409" y="193"/>
                    <a:pt x="409" y="193"/>
                    <a:pt x="409" y="193"/>
                  </a:cubicBezTo>
                  <a:cubicBezTo>
                    <a:pt x="409" y="205"/>
                    <a:pt x="403" y="216"/>
                    <a:pt x="392" y="222"/>
                  </a:cubicBezTo>
                  <a:cubicBezTo>
                    <a:pt x="335" y="255"/>
                    <a:pt x="270" y="273"/>
                    <a:pt x="204" y="273"/>
                  </a:cubicBezTo>
                  <a:close/>
                  <a:moveTo>
                    <a:pt x="68" y="172"/>
                  </a:moveTo>
                  <a:cubicBezTo>
                    <a:pt x="153" y="214"/>
                    <a:pt x="256" y="214"/>
                    <a:pt x="341" y="172"/>
                  </a:cubicBezTo>
                  <a:cubicBezTo>
                    <a:pt x="341" y="103"/>
                    <a:pt x="341" y="103"/>
                    <a:pt x="341" y="103"/>
                  </a:cubicBezTo>
                  <a:cubicBezTo>
                    <a:pt x="341" y="83"/>
                    <a:pt x="324" y="68"/>
                    <a:pt x="303" y="68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85" y="68"/>
                    <a:pt x="68" y="83"/>
                    <a:pt x="68" y="103"/>
                  </a:cubicBezTo>
                  <a:lnTo>
                    <a:pt x="68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" name="Freeform 109"/>
            <p:cNvSpPr>
              <a:spLocks noEditPoints="1"/>
            </p:cNvSpPr>
            <p:nvPr/>
          </p:nvSpPr>
          <p:spPr bwMode="auto">
            <a:xfrm>
              <a:off x="1584" y="-260"/>
              <a:ext cx="150" cy="151"/>
            </a:xfrm>
            <a:custGeom>
              <a:avLst/>
              <a:gdLst>
                <a:gd name="T0" fmla="*/ 376 w 751"/>
                <a:gd name="T1" fmla="*/ 751 h 751"/>
                <a:gd name="T2" fmla="*/ 0 w 751"/>
                <a:gd name="T3" fmla="*/ 375 h 751"/>
                <a:gd name="T4" fmla="*/ 376 w 751"/>
                <a:gd name="T5" fmla="*/ 0 h 751"/>
                <a:gd name="T6" fmla="*/ 751 w 751"/>
                <a:gd name="T7" fmla="*/ 375 h 751"/>
                <a:gd name="T8" fmla="*/ 376 w 751"/>
                <a:gd name="T9" fmla="*/ 751 h 751"/>
                <a:gd name="T10" fmla="*/ 376 w 751"/>
                <a:gd name="T11" fmla="*/ 68 h 751"/>
                <a:gd name="T12" fmla="*/ 68 w 751"/>
                <a:gd name="T13" fmla="*/ 375 h 751"/>
                <a:gd name="T14" fmla="*/ 376 w 751"/>
                <a:gd name="T15" fmla="*/ 683 h 751"/>
                <a:gd name="T16" fmla="*/ 683 w 751"/>
                <a:gd name="T17" fmla="*/ 375 h 751"/>
                <a:gd name="T18" fmla="*/ 376 w 751"/>
                <a:gd name="T19" fmla="*/ 68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1" h="751">
                  <a:moveTo>
                    <a:pt x="376" y="751"/>
                  </a:moveTo>
                  <a:cubicBezTo>
                    <a:pt x="169" y="751"/>
                    <a:pt x="0" y="582"/>
                    <a:pt x="0" y="375"/>
                  </a:cubicBezTo>
                  <a:cubicBezTo>
                    <a:pt x="0" y="168"/>
                    <a:pt x="169" y="0"/>
                    <a:pt x="376" y="0"/>
                  </a:cubicBezTo>
                  <a:cubicBezTo>
                    <a:pt x="583" y="0"/>
                    <a:pt x="751" y="168"/>
                    <a:pt x="751" y="375"/>
                  </a:cubicBezTo>
                  <a:cubicBezTo>
                    <a:pt x="751" y="582"/>
                    <a:pt x="583" y="751"/>
                    <a:pt x="376" y="751"/>
                  </a:cubicBezTo>
                  <a:close/>
                  <a:moveTo>
                    <a:pt x="376" y="68"/>
                  </a:moveTo>
                  <a:cubicBezTo>
                    <a:pt x="206" y="68"/>
                    <a:pt x="68" y="206"/>
                    <a:pt x="68" y="375"/>
                  </a:cubicBezTo>
                  <a:cubicBezTo>
                    <a:pt x="68" y="545"/>
                    <a:pt x="206" y="683"/>
                    <a:pt x="376" y="683"/>
                  </a:cubicBezTo>
                  <a:cubicBezTo>
                    <a:pt x="545" y="683"/>
                    <a:pt x="683" y="545"/>
                    <a:pt x="683" y="375"/>
                  </a:cubicBezTo>
                  <a:cubicBezTo>
                    <a:pt x="683" y="206"/>
                    <a:pt x="545" y="68"/>
                    <a:pt x="376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6" name="Freeform 110"/>
            <p:cNvSpPr>
              <a:spLocks noEditPoints="1"/>
            </p:cNvSpPr>
            <p:nvPr/>
          </p:nvSpPr>
          <p:spPr bwMode="auto">
            <a:xfrm>
              <a:off x="1632" y="-232"/>
              <a:ext cx="54" cy="54"/>
            </a:xfrm>
            <a:custGeom>
              <a:avLst/>
              <a:gdLst>
                <a:gd name="T0" fmla="*/ 137 w 273"/>
                <a:gd name="T1" fmla="*/ 273 h 273"/>
                <a:gd name="T2" fmla="*/ 0 w 273"/>
                <a:gd name="T3" fmla="*/ 136 h 273"/>
                <a:gd name="T4" fmla="*/ 137 w 273"/>
                <a:gd name="T5" fmla="*/ 0 h 273"/>
                <a:gd name="T6" fmla="*/ 273 w 273"/>
                <a:gd name="T7" fmla="*/ 136 h 273"/>
                <a:gd name="T8" fmla="*/ 137 w 273"/>
                <a:gd name="T9" fmla="*/ 273 h 273"/>
                <a:gd name="T10" fmla="*/ 137 w 273"/>
                <a:gd name="T11" fmla="*/ 68 h 273"/>
                <a:gd name="T12" fmla="*/ 68 w 273"/>
                <a:gd name="T13" fmla="*/ 136 h 273"/>
                <a:gd name="T14" fmla="*/ 137 w 273"/>
                <a:gd name="T15" fmla="*/ 204 h 273"/>
                <a:gd name="T16" fmla="*/ 205 w 273"/>
                <a:gd name="T17" fmla="*/ 136 h 273"/>
                <a:gd name="T18" fmla="*/ 137 w 273"/>
                <a:gd name="T19" fmla="*/ 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273">
                  <a:moveTo>
                    <a:pt x="137" y="273"/>
                  </a:moveTo>
                  <a:cubicBezTo>
                    <a:pt x="61" y="273"/>
                    <a:pt x="0" y="211"/>
                    <a:pt x="0" y="136"/>
                  </a:cubicBezTo>
                  <a:cubicBezTo>
                    <a:pt x="0" y="61"/>
                    <a:pt x="61" y="0"/>
                    <a:pt x="137" y="0"/>
                  </a:cubicBezTo>
                  <a:cubicBezTo>
                    <a:pt x="212" y="0"/>
                    <a:pt x="273" y="61"/>
                    <a:pt x="273" y="136"/>
                  </a:cubicBezTo>
                  <a:cubicBezTo>
                    <a:pt x="273" y="211"/>
                    <a:pt x="212" y="273"/>
                    <a:pt x="137" y="273"/>
                  </a:cubicBezTo>
                  <a:close/>
                  <a:moveTo>
                    <a:pt x="137" y="68"/>
                  </a:moveTo>
                  <a:cubicBezTo>
                    <a:pt x="99" y="68"/>
                    <a:pt x="68" y="98"/>
                    <a:pt x="68" y="136"/>
                  </a:cubicBezTo>
                  <a:cubicBezTo>
                    <a:pt x="68" y="174"/>
                    <a:pt x="99" y="204"/>
                    <a:pt x="137" y="204"/>
                  </a:cubicBezTo>
                  <a:cubicBezTo>
                    <a:pt x="174" y="204"/>
                    <a:pt x="205" y="174"/>
                    <a:pt x="205" y="136"/>
                  </a:cubicBezTo>
                  <a:cubicBezTo>
                    <a:pt x="205" y="98"/>
                    <a:pt x="174" y="68"/>
                    <a:pt x="13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7" name="Freeform 111"/>
            <p:cNvSpPr>
              <a:spLocks noEditPoints="1"/>
            </p:cNvSpPr>
            <p:nvPr/>
          </p:nvSpPr>
          <p:spPr bwMode="auto">
            <a:xfrm>
              <a:off x="1618" y="-164"/>
              <a:ext cx="82" cy="55"/>
            </a:xfrm>
            <a:custGeom>
              <a:avLst/>
              <a:gdLst>
                <a:gd name="T0" fmla="*/ 205 w 409"/>
                <a:gd name="T1" fmla="*/ 273 h 273"/>
                <a:gd name="T2" fmla="*/ 17 w 409"/>
                <a:gd name="T3" fmla="*/ 222 h 273"/>
                <a:gd name="T4" fmla="*/ 0 w 409"/>
                <a:gd name="T5" fmla="*/ 193 h 273"/>
                <a:gd name="T6" fmla="*/ 0 w 409"/>
                <a:gd name="T7" fmla="*/ 103 h 273"/>
                <a:gd name="T8" fmla="*/ 106 w 409"/>
                <a:gd name="T9" fmla="*/ 0 h 273"/>
                <a:gd name="T10" fmla="*/ 304 w 409"/>
                <a:gd name="T11" fmla="*/ 0 h 273"/>
                <a:gd name="T12" fmla="*/ 409 w 409"/>
                <a:gd name="T13" fmla="*/ 103 h 273"/>
                <a:gd name="T14" fmla="*/ 409 w 409"/>
                <a:gd name="T15" fmla="*/ 193 h 273"/>
                <a:gd name="T16" fmla="*/ 392 w 409"/>
                <a:gd name="T17" fmla="*/ 222 h 273"/>
                <a:gd name="T18" fmla="*/ 205 w 409"/>
                <a:gd name="T19" fmla="*/ 273 h 273"/>
                <a:gd name="T20" fmla="*/ 68 w 409"/>
                <a:gd name="T21" fmla="*/ 172 h 273"/>
                <a:gd name="T22" fmla="*/ 341 w 409"/>
                <a:gd name="T23" fmla="*/ 172 h 273"/>
                <a:gd name="T24" fmla="*/ 341 w 409"/>
                <a:gd name="T25" fmla="*/ 103 h 273"/>
                <a:gd name="T26" fmla="*/ 304 w 409"/>
                <a:gd name="T27" fmla="*/ 68 h 273"/>
                <a:gd name="T28" fmla="*/ 106 w 409"/>
                <a:gd name="T29" fmla="*/ 68 h 273"/>
                <a:gd name="T30" fmla="*/ 68 w 409"/>
                <a:gd name="T31" fmla="*/ 103 h 273"/>
                <a:gd name="T32" fmla="*/ 68 w 409"/>
                <a:gd name="T33" fmla="*/ 1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273">
                  <a:moveTo>
                    <a:pt x="205" y="273"/>
                  </a:moveTo>
                  <a:cubicBezTo>
                    <a:pt x="139" y="273"/>
                    <a:pt x="74" y="255"/>
                    <a:pt x="17" y="222"/>
                  </a:cubicBezTo>
                  <a:cubicBezTo>
                    <a:pt x="6" y="216"/>
                    <a:pt x="0" y="205"/>
                    <a:pt x="0" y="19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46"/>
                    <a:pt x="47" y="0"/>
                    <a:pt x="106" y="0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62" y="0"/>
                    <a:pt x="409" y="46"/>
                    <a:pt x="409" y="103"/>
                  </a:cubicBezTo>
                  <a:cubicBezTo>
                    <a:pt x="409" y="193"/>
                    <a:pt x="409" y="193"/>
                    <a:pt x="409" y="193"/>
                  </a:cubicBezTo>
                  <a:cubicBezTo>
                    <a:pt x="409" y="205"/>
                    <a:pt x="403" y="216"/>
                    <a:pt x="392" y="222"/>
                  </a:cubicBezTo>
                  <a:cubicBezTo>
                    <a:pt x="335" y="255"/>
                    <a:pt x="270" y="273"/>
                    <a:pt x="205" y="273"/>
                  </a:cubicBezTo>
                  <a:close/>
                  <a:moveTo>
                    <a:pt x="68" y="172"/>
                  </a:moveTo>
                  <a:cubicBezTo>
                    <a:pt x="153" y="215"/>
                    <a:pt x="256" y="215"/>
                    <a:pt x="341" y="172"/>
                  </a:cubicBezTo>
                  <a:cubicBezTo>
                    <a:pt x="341" y="103"/>
                    <a:pt x="341" y="103"/>
                    <a:pt x="341" y="103"/>
                  </a:cubicBezTo>
                  <a:cubicBezTo>
                    <a:pt x="341" y="84"/>
                    <a:pt x="324" y="68"/>
                    <a:pt x="304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85" y="68"/>
                    <a:pt x="68" y="84"/>
                    <a:pt x="68" y="103"/>
                  </a:cubicBezTo>
                  <a:lnTo>
                    <a:pt x="68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8" name="Freeform 112"/>
            <p:cNvSpPr>
              <a:spLocks/>
            </p:cNvSpPr>
            <p:nvPr/>
          </p:nvSpPr>
          <p:spPr bwMode="auto">
            <a:xfrm>
              <a:off x="1536" y="-192"/>
              <a:ext cx="63" cy="55"/>
            </a:xfrm>
            <a:custGeom>
              <a:avLst/>
              <a:gdLst>
                <a:gd name="T0" fmla="*/ 38 w 313"/>
                <a:gd name="T1" fmla="*/ 275 h 275"/>
                <a:gd name="T2" fmla="*/ 12 w 313"/>
                <a:gd name="T3" fmla="*/ 263 h 275"/>
                <a:gd name="T4" fmla="*/ 16 w 313"/>
                <a:gd name="T5" fmla="*/ 215 h 275"/>
                <a:gd name="T6" fmla="*/ 252 w 313"/>
                <a:gd name="T7" fmla="*/ 13 h 275"/>
                <a:gd name="T8" fmla="*/ 300 w 313"/>
                <a:gd name="T9" fmla="*/ 16 h 275"/>
                <a:gd name="T10" fmla="*/ 297 w 313"/>
                <a:gd name="T11" fmla="*/ 64 h 275"/>
                <a:gd name="T12" fmla="*/ 60 w 313"/>
                <a:gd name="T13" fmla="*/ 267 h 275"/>
                <a:gd name="T14" fmla="*/ 38 w 313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275">
                  <a:moveTo>
                    <a:pt x="38" y="275"/>
                  </a:moveTo>
                  <a:cubicBezTo>
                    <a:pt x="28" y="275"/>
                    <a:pt x="19" y="271"/>
                    <a:pt x="12" y="263"/>
                  </a:cubicBezTo>
                  <a:cubicBezTo>
                    <a:pt x="0" y="249"/>
                    <a:pt x="1" y="227"/>
                    <a:pt x="16" y="215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67" y="0"/>
                    <a:pt x="288" y="2"/>
                    <a:pt x="300" y="16"/>
                  </a:cubicBezTo>
                  <a:cubicBezTo>
                    <a:pt x="313" y="31"/>
                    <a:pt x="311" y="52"/>
                    <a:pt x="297" y="64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54" y="272"/>
                    <a:pt x="46" y="275"/>
                    <a:pt x="38" y="2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9" name="Freeform 113"/>
            <p:cNvSpPr>
              <a:spLocks/>
            </p:cNvSpPr>
            <p:nvPr/>
          </p:nvSpPr>
          <p:spPr bwMode="auto">
            <a:xfrm>
              <a:off x="1692" y="-138"/>
              <a:ext cx="57" cy="70"/>
            </a:xfrm>
            <a:custGeom>
              <a:avLst/>
              <a:gdLst>
                <a:gd name="T0" fmla="*/ 243 w 282"/>
                <a:gd name="T1" fmla="*/ 346 h 346"/>
                <a:gd name="T2" fmla="*/ 216 w 282"/>
                <a:gd name="T3" fmla="*/ 332 h 346"/>
                <a:gd name="T4" fmla="*/ 11 w 282"/>
                <a:gd name="T5" fmla="*/ 59 h 346"/>
                <a:gd name="T6" fmla="*/ 18 w 282"/>
                <a:gd name="T7" fmla="*/ 11 h 346"/>
                <a:gd name="T8" fmla="*/ 66 w 282"/>
                <a:gd name="T9" fmla="*/ 18 h 346"/>
                <a:gd name="T10" fmla="*/ 271 w 282"/>
                <a:gd name="T11" fmla="*/ 291 h 346"/>
                <a:gd name="T12" fmla="*/ 264 w 282"/>
                <a:gd name="T13" fmla="*/ 339 h 346"/>
                <a:gd name="T14" fmla="*/ 243 w 282"/>
                <a:gd name="T1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2" h="346">
                  <a:moveTo>
                    <a:pt x="243" y="346"/>
                  </a:moveTo>
                  <a:cubicBezTo>
                    <a:pt x="233" y="346"/>
                    <a:pt x="223" y="341"/>
                    <a:pt x="216" y="332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0" y="44"/>
                    <a:pt x="3" y="23"/>
                    <a:pt x="18" y="11"/>
                  </a:cubicBezTo>
                  <a:cubicBezTo>
                    <a:pt x="33" y="0"/>
                    <a:pt x="54" y="3"/>
                    <a:pt x="66" y="18"/>
                  </a:cubicBezTo>
                  <a:cubicBezTo>
                    <a:pt x="271" y="291"/>
                    <a:pt x="271" y="291"/>
                    <a:pt x="271" y="291"/>
                  </a:cubicBezTo>
                  <a:cubicBezTo>
                    <a:pt x="282" y="306"/>
                    <a:pt x="279" y="328"/>
                    <a:pt x="264" y="339"/>
                  </a:cubicBezTo>
                  <a:cubicBezTo>
                    <a:pt x="258" y="344"/>
                    <a:pt x="250" y="346"/>
                    <a:pt x="243" y="3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0" name="Freeform 114"/>
            <p:cNvSpPr>
              <a:spLocks/>
            </p:cNvSpPr>
            <p:nvPr/>
          </p:nvSpPr>
          <p:spPr bwMode="auto">
            <a:xfrm>
              <a:off x="1639" y="12"/>
              <a:ext cx="54" cy="43"/>
            </a:xfrm>
            <a:custGeom>
              <a:avLst/>
              <a:gdLst>
                <a:gd name="T0" fmla="*/ 38 w 268"/>
                <a:gd name="T1" fmla="*/ 215 h 215"/>
                <a:gd name="T2" fmla="*/ 11 w 268"/>
                <a:gd name="T3" fmla="*/ 202 h 215"/>
                <a:gd name="T4" fmla="*/ 18 w 268"/>
                <a:gd name="T5" fmla="*/ 154 h 215"/>
                <a:gd name="T6" fmla="*/ 209 w 268"/>
                <a:gd name="T7" fmla="*/ 11 h 215"/>
                <a:gd name="T8" fmla="*/ 256 w 268"/>
                <a:gd name="T9" fmla="*/ 18 h 215"/>
                <a:gd name="T10" fmla="*/ 250 w 268"/>
                <a:gd name="T11" fmla="*/ 66 h 215"/>
                <a:gd name="T12" fmla="*/ 59 w 268"/>
                <a:gd name="T13" fmla="*/ 209 h 215"/>
                <a:gd name="T14" fmla="*/ 38 w 268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8" h="215">
                  <a:moveTo>
                    <a:pt x="38" y="215"/>
                  </a:moveTo>
                  <a:cubicBezTo>
                    <a:pt x="28" y="215"/>
                    <a:pt x="18" y="211"/>
                    <a:pt x="11" y="202"/>
                  </a:cubicBezTo>
                  <a:cubicBezTo>
                    <a:pt x="0" y="187"/>
                    <a:pt x="3" y="165"/>
                    <a:pt x="18" y="154"/>
                  </a:cubicBezTo>
                  <a:cubicBezTo>
                    <a:pt x="209" y="11"/>
                    <a:pt x="209" y="11"/>
                    <a:pt x="209" y="11"/>
                  </a:cubicBezTo>
                  <a:cubicBezTo>
                    <a:pt x="224" y="0"/>
                    <a:pt x="245" y="3"/>
                    <a:pt x="256" y="18"/>
                  </a:cubicBezTo>
                  <a:cubicBezTo>
                    <a:pt x="268" y="33"/>
                    <a:pt x="265" y="54"/>
                    <a:pt x="250" y="66"/>
                  </a:cubicBezTo>
                  <a:cubicBezTo>
                    <a:pt x="59" y="209"/>
                    <a:pt x="59" y="209"/>
                    <a:pt x="59" y="209"/>
                  </a:cubicBezTo>
                  <a:cubicBezTo>
                    <a:pt x="53" y="213"/>
                    <a:pt x="46" y="215"/>
                    <a:pt x="38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1" name="Freeform 115"/>
            <p:cNvSpPr>
              <a:spLocks/>
            </p:cNvSpPr>
            <p:nvPr/>
          </p:nvSpPr>
          <p:spPr bwMode="auto">
            <a:xfrm>
              <a:off x="1461" y="68"/>
              <a:ext cx="61" cy="14"/>
            </a:xfrm>
            <a:custGeom>
              <a:avLst/>
              <a:gdLst>
                <a:gd name="T0" fmla="*/ 273 w 307"/>
                <a:gd name="T1" fmla="*/ 69 h 69"/>
                <a:gd name="T2" fmla="*/ 34 w 307"/>
                <a:gd name="T3" fmla="*/ 69 h 69"/>
                <a:gd name="T4" fmla="*/ 0 w 307"/>
                <a:gd name="T5" fmla="*/ 35 h 69"/>
                <a:gd name="T6" fmla="*/ 34 w 307"/>
                <a:gd name="T7" fmla="*/ 0 h 69"/>
                <a:gd name="T8" fmla="*/ 273 w 307"/>
                <a:gd name="T9" fmla="*/ 0 h 69"/>
                <a:gd name="T10" fmla="*/ 307 w 307"/>
                <a:gd name="T11" fmla="*/ 35 h 69"/>
                <a:gd name="T12" fmla="*/ 273 w 307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69">
                  <a:moveTo>
                    <a:pt x="273" y="69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15" y="69"/>
                    <a:pt x="0" y="53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92" y="0"/>
                    <a:pt x="307" y="16"/>
                    <a:pt x="307" y="35"/>
                  </a:cubicBezTo>
                  <a:cubicBezTo>
                    <a:pt x="307" y="53"/>
                    <a:pt x="292" y="69"/>
                    <a:pt x="273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2" name="Freeform 116"/>
            <p:cNvSpPr>
              <a:spLocks noEditPoints="1"/>
            </p:cNvSpPr>
            <p:nvPr/>
          </p:nvSpPr>
          <p:spPr bwMode="auto">
            <a:xfrm>
              <a:off x="1468" y="-260"/>
              <a:ext cx="54" cy="55"/>
            </a:xfrm>
            <a:custGeom>
              <a:avLst/>
              <a:gdLst>
                <a:gd name="T0" fmla="*/ 136 w 273"/>
                <a:gd name="T1" fmla="*/ 273 h 273"/>
                <a:gd name="T2" fmla="*/ 0 w 273"/>
                <a:gd name="T3" fmla="*/ 137 h 273"/>
                <a:gd name="T4" fmla="*/ 136 w 273"/>
                <a:gd name="T5" fmla="*/ 0 h 273"/>
                <a:gd name="T6" fmla="*/ 273 w 273"/>
                <a:gd name="T7" fmla="*/ 137 h 273"/>
                <a:gd name="T8" fmla="*/ 136 w 273"/>
                <a:gd name="T9" fmla="*/ 273 h 273"/>
                <a:gd name="T10" fmla="*/ 136 w 273"/>
                <a:gd name="T11" fmla="*/ 68 h 273"/>
                <a:gd name="T12" fmla="*/ 68 w 273"/>
                <a:gd name="T13" fmla="*/ 137 h 273"/>
                <a:gd name="T14" fmla="*/ 136 w 273"/>
                <a:gd name="T15" fmla="*/ 205 h 273"/>
                <a:gd name="T16" fmla="*/ 205 w 273"/>
                <a:gd name="T17" fmla="*/ 137 h 273"/>
                <a:gd name="T18" fmla="*/ 136 w 273"/>
                <a:gd name="T19" fmla="*/ 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273">
                  <a:moveTo>
                    <a:pt x="136" y="273"/>
                  </a:moveTo>
                  <a:cubicBezTo>
                    <a:pt x="61" y="273"/>
                    <a:pt x="0" y="212"/>
                    <a:pt x="0" y="137"/>
                  </a:cubicBezTo>
                  <a:cubicBezTo>
                    <a:pt x="0" y="61"/>
                    <a:pt x="61" y="0"/>
                    <a:pt x="136" y="0"/>
                  </a:cubicBezTo>
                  <a:cubicBezTo>
                    <a:pt x="212" y="0"/>
                    <a:pt x="273" y="61"/>
                    <a:pt x="273" y="137"/>
                  </a:cubicBezTo>
                  <a:cubicBezTo>
                    <a:pt x="273" y="212"/>
                    <a:pt x="212" y="273"/>
                    <a:pt x="136" y="273"/>
                  </a:cubicBezTo>
                  <a:close/>
                  <a:moveTo>
                    <a:pt x="136" y="68"/>
                  </a:moveTo>
                  <a:cubicBezTo>
                    <a:pt x="99" y="68"/>
                    <a:pt x="68" y="99"/>
                    <a:pt x="68" y="137"/>
                  </a:cubicBezTo>
                  <a:cubicBezTo>
                    <a:pt x="68" y="174"/>
                    <a:pt x="99" y="205"/>
                    <a:pt x="136" y="205"/>
                  </a:cubicBezTo>
                  <a:cubicBezTo>
                    <a:pt x="174" y="205"/>
                    <a:pt x="205" y="174"/>
                    <a:pt x="205" y="137"/>
                  </a:cubicBezTo>
                  <a:cubicBezTo>
                    <a:pt x="205" y="99"/>
                    <a:pt x="174" y="68"/>
                    <a:pt x="136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3" name="Freeform 117"/>
            <p:cNvSpPr>
              <a:spLocks/>
            </p:cNvSpPr>
            <p:nvPr/>
          </p:nvSpPr>
          <p:spPr bwMode="auto">
            <a:xfrm>
              <a:off x="1488" y="-219"/>
              <a:ext cx="14" cy="62"/>
            </a:xfrm>
            <a:custGeom>
              <a:avLst/>
              <a:gdLst>
                <a:gd name="T0" fmla="*/ 34 w 69"/>
                <a:gd name="T1" fmla="*/ 307 h 307"/>
                <a:gd name="T2" fmla="*/ 0 w 69"/>
                <a:gd name="T3" fmla="*/ 273 h 307"/>
                <a:gd name="T4" fmla="*/ 0 w 69"/>
                <a:gd name="T5" fmla="*/ 34 h 307"/>
                <a:gd name="T6" fmla="*/ 34 w 69"/>
                <a:gd name="T7" fmla="*/ 0 h 307"/>
                <a:gd name="T8" fmla="*/ 69 w 69"/>
                <a:gd name="T9" fmla="*/ 34 h 307"/>
                <a:gd name="T10" fmla="*/ 69 w 69"/>
                <a:gd name="T11" fmla="*/ 273 h 307"/>
                <a:gd name="T12" fmla="*/ 34 w 69"/>
                <a:gd name="T1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07">
                  <a:moveTo>
                    <a:pt x="34" y="307"/>
                  </a:moveTo>
                  <a:cubicBezTo>
                    <a:pt x="16" y="307"/>
                    <a:pt x="0" y="292"/>
                    <a:pt x="0" y="27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53" y="0"/>
                    <a:pt x="69" y="15"/>
                    <a:pt x="69" y="34"/>
                  </a:cubicBezTo>
                  <a:cubicBezTo>
                    <a:pt x="69" y="273"/>
                    <a:pt x="69" y="273"/>
                    <a:pt x="69" y="273"/>
                  </a:cubicBezTo>
                  <a:cubicBezTo>
                    <a:pt x="69" y="292"/>
                    <a:pt x="53" y="307"/>
                    <a:pt x="34" y="3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84" name="Freeform 240"/>
          <p:cNvSpPr>
            <a:spLocks noEditPoints="1"/>
          </p:cNvSpPr>
          <p:nvPr/>
        </p:nvSpPr>
        <p:spPr bwMode="auto">
          <a:xfrm>
            <a:off x="7482454" y="3129408"/>
            <a:ext cx="278125" cy="203959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6 w 176"/>
              <a:gd name="T19" fmla="*/ 8 h 128"/>
              <a:gd name="T20" fmla="*/ 160 w 176"/>
              <a:gd name="T21" fmla="*/ 8 h 128"/>
              <a:gd name="T22" fmla="*/ 163 w 176"/>
              <a:gd name="T23" fmla="*/ 8 h 128"/>
              <a:gd name="T24" fmla="*/ 93 w 176"/>
              <a:gd name="T25" fmla="*/ 78 h 128"/>
              <a:gd name="T26" fmla="*/ 88 w 176"/>
              <a:gd name="T27" fmla="*/ 80 h 128"/>
              <a:gd name="T28" fmla="*/ 83 w 176"/>
              <a:gd name="T29" fmla="*/ 78 h 128"/>
              <a:gd name="T30" fmla="*/ 13 w 176"/>
              <a:gd name="T31" fmla="*/ 8 h 128"/>
              <a:gd name="T32" fmla="*/ 16 w 176"/>
              <a:gd name="T33" fmla="*/ 8 h 128"/>
              <a:gd name="T34" fmla="*/ 8 w 176"/>
              <a:gd name="T35" fmla="*/ 112 h 128"/>
              <a:gd name="T36" fmla="*/ 8 w 176"/>
              <a:gd name="T37" fmla="*/ 16 h 128"/>
              <a:gd name="T38" fmla="*/ 8 w 176"/>
              <a:gd name="T39" fmla="*/ 15 h 128"/>
              <a:gd name="T40" fmla="*/ 58 w 176"/>
              <a:gd name="T41" fmla="*/ 64 h 128"/>
              <a:gd name="T42" fmla="*/ 8 w 176"/>
              <a:gd name="T43" fmla="*/ 113 h 128"/>
              <a:gd name="T44" fmla="*/ 8 w 176"/>
              <a:gd name="T45" fmla="*/ 112 h 128"/>
              <a:gd name="T46" fmla="*/ 160 w 176"/>
              <a:gd name="T47" fmla="*/ 120 h 128"/>
              <a:gd name="T48" fmla="*/ 16 w 176"/>
              <a:gd name="T49" fmla="*/ 120 h 128"/>
              <a:gd name="T50" fmla="*/ 13 w 176"/>
              <a:gd name="T51" fmla="*/ 120 h 128"/>
              <a:gd name="T52" fmla="*/ 63 w 176"/>
              <a:gd name="T53" fmla="*/ 70 h 128"/>
              <a:gd name="T54" fmla="*/ 77 w 176"/>
              <a:gd name="T55" fmla="*/ 83 h 128"/>
              <a:gd name="T56" fmla="*/ 88 w 176"/>
              <a:gd name="T57" fmla="*/ 88 h 128"/>
              <a:gd name="T58" fmla="*/ 99 w 176"/>
              <a:gd name="T59" fmla="*/ 83 h 128"/>
              <a:gd name="T60" fmla="*/ 113 w 176"/>
              <a:gd name="T61" fmla="*/ 70 h 128"/>
              <a:gd name="T62" fmla="*/ 163 w 176"/>
              <a:gd name="T63" fmla="*/ 120 h 128"/>
              <a:gd name="T64" fmla="*/ 160 w 176"/>
              <a:gd name="T65" fmla="*/ 120 h 128"/>
              <a:gd name="T66" fmla="*/ 168 w 176"/>
              <a:gd name="T67" fmla="*/ 112 h 128"/>
              <a:gd name="T68" fmla="*/ 168 w 176"/>
              <a:gd name="T69" fmla="*/ 113 h 128"/>
              <a:gd name="T70" fmla="*/ 118 w 176"/>
              <a:gd name="T71" fmla="*/ 64 h 128"/>
              <a:gd name="T72" fmla="*/ 168 w 176"/>
              <a:gd name="T73" fmla="*/ 15 h 128"/>
              <a:gd name="T74" fmla="*/ 168 w 176"/>
              <a:gd name="T75" fmla="*/ 16 h 128"/>
              <a:gd name="T76" fmla="*/ 168 w 176"/>
              <a:gd name="T7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" y="8"/>
                </a:moveTo>
                <a:cubicBezTo>
                  <a:pt x="160" y="8"/>
                  <a:pt x="160" y="8"/>
                  <a:pt x="160" y="8"/>
                </a:cubicBezTo>
                <a:cubicBezTo>
                  <a:pt x="161" y="8"/>
                  <a:pt x="162" y="8"/>
                  <a:pt x="163" y="8"/>
                </a:cubicBezTo>
                <a:cubicBezTo>
                  <a:pt x="93" y="78"/>
                  <a:pt x="93" y="78"/>
                  <a:pt x="93" y="78"/>
                </a:cubicBezTo>
                <a:cubicBezTo>
                  <a:pt x="92" y="79"/>
                  <a:pt x="90" y="80"/>
                  <a:pt x="88" y="80"/>
                </a:cubicBezTo>
                <a:cubicBezTo>
                  <a:pt x="86" y="80"/>
                  <a:pt x="84" y="79"/>
                  <a:pt x="83" y="7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8"/>
                  <a:pt x="16" y="8"/>
                </a:cubicBezTo>
                <a:moveTo>
                  <a:pt x="8" y="112"/>
                </a:move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5"/>
                  <a:pt x="8" y="15"/>
                </a:cubicBezTo>
                <a:cubicBezTo>
                  <a:pt x="58" y="64"/>
                  <a:pt x="58" y="64"/>
                  <a:pt x="58" y="64"/>
                </a:cubicBezTo>
                <a:cubicBezTo>
                  <a:pt x="8" y="113"/>
                  <a:pt x="8" y="113"/>
                  <a:pt x="8" y="113"/>
                </a:cubicBezTo>
                <a:cubicBezTo>
                  <a:pt x="8" y="113"/>
                  <a:pt x="8" y="112"/>
                  <a:pt x="8" y="112"/>
                </a:cubicBezTo>
                <a:moveTo>
                  <a:pt x="160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5" y="120"/>
                  <a:pt x="14" y="120"/>
                  <a:pt x="13" y="120"/>
                </a:cubicBezTo>
                <a:cubicBezTo>
                  <a:pt x="63" y="70"/>
                  <a:pt x="63" y="70"/>
                  <a:pt x="63" y="70"/>
                </a:cubicBezTo>
                <a:cubicBezTo>
                  <a:pt x="77" y="83"/>
                  <a:pt x="77" y="83"/>
                  <a:pt x="77" y="83"/>
                </a:cubicBezTo>
                <a:cubicBezTo>
                  <a:pt x="80" y="86"/>
                  <a:pt x="84" y="88"/>
                  <a:pt x="88" y="88"/>
                </a:cubicBezTo>
                <a:cubicBezTo>
                  <a:pt x="92" y="88"/>
                  <a:pt x="96" y="86"/>
                  <a:pt x="99" y="83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63" y="120"/>
                  <a:pt x="163" y="120"/>
                  <a:pt x="163" y="120"/>
                </a:cubicBezTo>
                <a:cubicBezTo>
                  <a:pt x="162" y="120"/>
                  <a:pt x="161" y="120"/>
                  <a:pt x="160" y="120"/>
                </a:cubicBezTo>
                <a:moveTo>
                  <a:pt x="168" y="112"/>
                </a:moveTo>
                <a:cubicBezTo>
                  <a:pt x="168" y="112"/>
                  <a:pt x="168" y="113"/>
                  <a:pt x="168" y="113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68" y="15"/>
                  <a:pt x="168" y="15"/>
                  <a:pt x="168" y="15"/>
                </a:cubicBezTo>
                <a:cubicBezTo>
                  <a:pt x="168" y="15"/>
                  <a:pt x="168" y="16"/>
                  <a:pt x="168" y="16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5" name="TextBox 84"/>
          <p:cNvSpPr txBox="1"/>
          <p:nvPr/>
        </p:nvSpPr>
        <p:spPr>
          <a:xfrm>
            <a:off x="10349329" y="1771164"/>
            <a:ext cx="1758551" cy="15232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 dirty="0" smtClean="0"/>
              <a:t>Web-</a:t>
            </a:r>
            <a:r>
              <a:rPr lang="ru-RU" sz="1100" b="1" dirty="0" smtClean="0"/>
              <a:t>сайт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349329" y="2315461"/>
            <a:ext cx="1758551" cy="3046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100" b="1" dirty="0"/>
              <a:t>Общедоступные веб-сервисы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0349329" y="2859758"/>
            <a:ext cx="1758551" cy="45704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100" b="1" dirty="0" smtClean="0"/>
              <a:t>Общедоступные компоненты инфраструктуры</a:t>
            </a:r>
            <a:endParaRPr lang="en-US" sz="1100" b="1" dirty="0"/>
          </a:p>
        </p:txBody>
      </p:sp>
      <p:sp>
        <p:nvSpPr>
          <p:cNvPr id="88" name="Freeform 305"/>
          <p:cNvSpPr>
            <a:spLocks noEditPoints="1"/>
          </p:cNvSpPr>
          <p:nvPr/>
        </p:nvSpPr>
        <p:spPr bwMode="auto">
          <a:xfrm>
            <a:off x="9927968" y="1704098"/>
            <a:ext cx="286457" cy="286457"/>
          </a:xfrm>
          <a:custGeom>
            <a:avLst/>
            <a:gdLst>
              <a:gd name="T0" fmla="*/ 0 w 176"/>
              <a:gd name="T1" fmla="*/ 88 h 176"/>
              <a:gd name="T2" fmla="*/ 176 w 176"/>
              <a:gd name="T3" fmla="*/ 88 h 176"/>
              <a:gd name="T4" fmla="*/ 64 w 176"/>
              <a:gd name="T5" fmla="*/ 12 h 176"/>
              <a:gd name="T6" fmla="*/ 59 w 176"/>
              <a:gd name="T7" fmla="*/ 18 h 176"/>
              <a:gd name="T8" fmla="*/ 50 w 176"/>
              <a:gd name="T9" fmla="*/ 34 h 176"/>
              <a:gd name="T10" fmla="*/ 36 w 176"/>
              <a:gd name="T11" fmla="*/ 27 h 176"/>
              <a:gd name="T12" fmla="*/ 31 w 176"/>
              <a:gd name="T13" fmla="*/ 32 h 176"/>
              <a:gd name="T14" fmla="*/ 46 w 176"/>
              <a:gd name="T15" fmla="*/ 44 h 176"/>
              <a:gd name="T16" fmla="*/ 42 w 176"/>
              <a:gd name="T17" fmla="*/ 66 h 176"/>
              <a:gd name="T18" fmla="*/ 40 w 176"/>
              <a:gd name="T19" fmla="*/ 77 h 176"/>
              <a:gd name="T20" fmla="*/ 8 w 176"/>
              <a:gd name="T21" fmla="*/ 84 h 176"/>
              <a:gd name="T22" fmla="*/ 8 w 176"/>
              <a:gd name="T23" fmla="*/ 92 h 176"/>
              <a:gd name="T24" fmla="*/ 40 w 176"/>
              <a:gd name="T25" fmla="*/ 99 h 176"/>
              <a:gd name="T26" fmla="*/ 42 w 176"/>
              <a:gd name="T27" fmla="*/ 110 h 176"/>
              <a:gd name="T28" fmla="*/ 46 w 176"/>
              <a:gd name="T29" fmla="*/ 132 h 176"/>
              <a:gd name="T30" fmla="*/ 31 w 176"/>
              <a:gd name="T31" fmla="*/ 144 h 176"/>
              <a:gd name="T32" fmla="*/ 36 w 176"/>
              <a:gd name="T33" fmla="*/ 149 h 176"/>
              <a:gd name="T34" fmla="*/ 50 w 176"/>
              <a:gd name="T35" fmla="*/ 142 h 176"/>
              <a:gd name="T36" fmla="*/ 59 w 176"/>
              <a:gd name="T37" fmla="*/ 158 h 176"/>
              <a:gd name="T38" fmla="*/ 64 w 176"/>
              <a:gd name="T39" fmla="*/ 164 h 176"/>
              <a:gd name="T40" fmla="*/ 84 w 176"/>
              <a:gd name="T41" fmla="*/ 168 h 176"/>
              <a:gd name="T42" fmla="*/ 84 w 176"/>
              <a:gd name="T43" fmla="*/ 132 h 176"/>
              <a:gd name="T44" fmla="*/ 84 w 176"/>
              <a:gd name="T45" fmla="*/ 124 h 176"/>
              <a:gd name="T46" fmla="*/ 48 w 176"/>
              <a:gd name="T47" fmla="*/ 92 h 176"/>
              <a:gd name="T48" fmla="*/ 84 w 176"/>
              <a:gd name="T49" fmla="*/ 124 h 176"/>
              <a:gd name="T50" fmla="*/ 48 w 176"/>
              <a:gd name="T51" fmla="*/ 84 h 176"/>
              <a:gd name="T52" fmla="*/ 84 w 176"/>
              <a:gd name="T53" fmla="*/ 52 h 176"/>
              <a:gd name="T54" fmla="*/ 84 w 176"/>
              <a:gd name="T55" fmla="*/ 44 h 176"/>
              <a:gd name="T56" fmla="*/ 84 w 176"/>
              <a:gd name="T57" fmla="*/ 8 h 176"/>
              <a:gd name="T58" fmla="*/ 168 w 176"/>
              <a:gd name="T59" fmla="*/ 84 h 176"/>
              <a:gd name="T60" fmla="*/ 136 w 176"/>
              <a:gd name="T61" fmla="*/ 77 h 176"/>
              <a:gd name="T62" fmla="*/ 134 w 176"/>
              <a:gd name="T63" fmla="*/ 66 h 176"/>
              <a:gd name="T64" fmla="*/ 130 w 176"/>
              <a:gd name="T65" fmla="*/ 44 h 176"/>
              <a:gd name="T66" fmla="*/ 145 w 176"/>
              <a:gd name="T67" fmla="*/ 32 h 176"/>
              <a:gd name="T68" fmla="*/ 140 w 176"/>
              <a:gd name="T69" fmla="*/ 27 h 176"/>
              <a:gd name="T70" fmla="*/ 126 w 176"/>
              <a:gd name="T71" fmla="*/ 34 h 176"/>
              <a:gd name="T72" fmla="*/ 117 w 176"/>
              <a:gd name="T73" fmla="*/ 18 h 176"/>
              <a:gd name="T74" fmla="*/ 112 w 176"/>
              <a:gd name="T75" fmla="*/ 12 h 176"/>
              <a:gd name="T76" fmla="*/ 92 w 176"/>
              <a:gd name="T77" fmla="*/ 8 h 176"/>
              <a:gd name="T78" fmla="*/ 92 w 176"/>
              <a:gd name="T79" fmla="*/ 44 h 176"/>
              <a:gd name="T80" fmla="*/ 92 w 176"/>
              <a:gd name="T81" fmla="*/ 52 h 176"/>
              <a:gd name="T82" fmla="*/ 128 w 176"/>
              <a:gd name="T83" fmla="*/ 84 h 176"/>
              <a:gd name="T84" fmla="*/ 92 w 176"/>
              <a:gd name="T85" fmla="*/ 52 h 176"/>
              <a:gd name="T86" fmla="*/ 128 w 176"/>
              <a:gd name="T87" fmla="*/ 92 h 176"/>
              <a:gd name="T88" fmla="*/ 92 w 176"/>
              <a:gd name="T89" fmla="*/ 124 h 176"/>
              <a:gd name="T90" fmla="*/ 92 w 176"/>
              <a:gd name="T91" fmla="*/ 168 h 176"/>
              <a:gd name="T92" fmla="*/ 119 w 176"/>
              <a:gd name="T93" fmla="*/ 137 h 176"/>
              <a:gd name="T94" fmla="*/ 112 w 176"/>
              <a:gd name="T95" fmla="*/ 164 h 176"/>
              <a:gd name="T96" fmla="*/ 117 w 176"/>
              <a:gd name="T97" fmla="*/ 158 h 176"/>
              <a:gd name="T98" fmla="*/ 126 w 176"/>
              <a:gd name="T99" fmla="*/ 142 h 176"/>
              <a:gd name="T100" fmla="*/ 140 w 176"/>
              <a:gd name="T101" fmla="*/ 149 h 176"/>
              <a:gd name="T102" fmla="*/ 145 w 176"/>
              <a:gd name="T103" fmla="*/ 144 h 176"/>
              <a:gd name="T104" fmla="*/ 130 w 176"/>
              <a:gd name="T105" fmla="*/ 132 h 176"/>
              <a:gd name="T106" fmla="*/ 134 w 176"/>
              <a:gd name="T107" fmla="*/ 110 h 176"/>
              <a:gd name="T108" fmla="*/ 136 w 176"/>
              <a:gd name="T109" fmla="*/ 99 h 176"/>
              <a:gd name="T110" fmla="*/ 168 w 176"/>
              <a:gd name="T111" fmla="*/ 9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64" y="12"/>
                </a:moveTo>
                <a:cubicBezTo>
                  <a:pt x="63" y="13"/>
                  <a:pt x="61" y="15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6" y="23"/>
                  <a:pt x="53" y="28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6"/>
                </a:cubicBezTo>
                <a:cubicBezTo>
                  <a:pt x="45" y="33"/>
                  <a:pt x="40" y="30"/>
                  <a:pt x="36" y="27"/>
                </a:cubicBezTo>
                <a:cubicBezTo>
                  <a:pt x="44" y="20"/>
                  <a:pt x="54" y="15"/>
                  <a:pt x="64" y="12"/>
                </a:cubicBezTo>
                <a:moveTo>
                  <a:pt x="31" y="32"/>
                </a:moveTo>
                <a:cubicBezTo>
                  <a:pt x="35" y="36"/>
                  <a:pt x="41" y="40"/>
                  <a:pt x="47" y="43"/>
                </a:cubicBezTo>
                <a:cubicBezTo>
                  <a:pt x="47" y="43"/>
                  <a:pt x="47" y="44"/>
                  <a:pt x="46" y="44"/>
                </a:cubicBezTo>
                <a:cubicBezTo>
                  <a:pt x="45" y="50"/>
                  <a:pt x="43" y="57"/>
                  <a:pt x="42" y="63"/>
                </a:cubicBezTo>
                <a:cubicBezTo>
                  <a:pt x="42" y="64"/>
                  <a:pt x="42" y="65"/>
                  <a:pt x="42" y="66"/>
                </a:cubicBezTo>
                <a:cubicBezTo>
                  <a:pt x="41" y="69"/>
                  <a:pt x="41" y="71"/>
                  <a:pt x="41" y="74"/>
                </a:cubicBezTo>
                <a:cubicBezTo>
                  <a:pt x="41" y="75"/>
                  <a:pt x="40" y="76"/>
                  <a:pt x="40" y="77"/>
                </a:cubicBezTo>
                <a:cubicBezTo>
                  <a:pt x="40" y="79"/>
                  <a:pt x="40" y="82"/>
                  <a:pt x="40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9" y="64"/>
                  <a:pt x="18" y="46"/>
                  <a:pt x="31" y="32"/>
                </a:cubicBezTo>
                <a:moveTo>
                  <a:pt x="8" y="92"/>
                </a:moveTo>
                <a:cubicBezTo>
                  <a:pt x="40" y="92"/>
                  <a:pt x="40" y="92"/>
                  <a:pt x="40" y="92"/>
                </a:cubicBezTo>
                <a:cubicBezTo>
                  <a:pt x="40" y="94"/>
                  <a:pt x="40" y="97"/>
                  <a:pt x="40" y="99"/>
                </a:cubicBezTo>
                <a:cubicBezTo>
                  <a:pt x="40" y="100"/>
                  <a:pt x="41" y="101"/>
                  <a:pt x="41" y="102"/>
                </a:cubicBezTo>
                <a:cubicBezTo>
                  <a:pt x="41" y="105"/>
                  <a:pt x="41" y="107"/>
                  <a:pt x="42" y="110"/>
                </a:cubicBezTo>
                <a:cubicBezTo>
                  <a:pt x="42" y="111"/>
                  <a:pt x="42" y="112"/>
                  <a:pt x="42" y="113"/>
                </a:cubicBezTo>
                <a:cubicBezTo>
                  <a:pt x="43" y="119"/>
                  <a:pt x="45" y="126"/>
                  <a:pt x="46" y="132"/>
                </a:cubicBezTo>
                <a:cubicBezTo>
                  <a:pt x="47" y="132"/>
                  <a:pt x="47" y="133"/>
                  <a:pt x="47" y="133"/>
                </a:cubicBezTo>
                <a:cubicBezTo>
                  <a:pt x="41" y="136"/>
                  <a:pt x="35" y="140"/>
                  <a:pt x="31" y="144"/>
                </a:cubicBezTo>
                <a:cubicBezTo>
                  <a:pt x="18" y="130"/>
                  <a:pt x="9" y="112"/>
                  <a:pt x="8" y="92"/>
                </a:cubicBezTo>
                <a:moveTo>
                  <a:pt x="36" y="149"/>
                </a:moveTo>
                <a:cubicBezTo>
                  <a:pt x="40" y="146"/>
                  <a:pt x="45" y="143"/>
                  <a:pt x="50" y="140"/>
                </a:cubicBezTo>
                <a:cubicBezTo>
                  <a:pt x="50" y="141"/>
                  <a:pt x="50" y="141"/>
                  <a:pt x="50" y="142"/>
                </a:cubicBezTo>
                <a:cubicBezTo>
                  <a:pt x="50" y="142"/>
                  <a:pt x="50" y="142"/>
                  <a:pt x="50" y="142"/>
                </a:cubicBezTo>
                <a:cubicBezTo>
                  <a:pt x="53" y="148"/>
                  <a:pt x="56" y="153"/>
                  <a:pt x="59" y="158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61" y="161"/>
                  <a:pt x="63" y="163"/>
                  <a:pt x="64" y="164"/>
                </a:cubicBezTo>
                <a:cubicBezTo>
                  <a:pt x="54" y="161"/>
                  <a:pt x="44" y="156"/>
                  <a:pt x="36" y="149"/>
                </a:cubicBezTo>
                <a:moveTo>
                  <a:pt x="84" y="168"/>
                </a:moveTo>
                <a:cubicBezTo>
                  <a:pt x="73" y="165"/>
                  <a:pt x="63" y="154"/>
                  <a:pt x="57" y="137"/>
                </a:cubicBezTo>
                <a:cubicBezTo>
                  <a:pt x="65" y="134"/>
                  <a:pt x="74" y="133"/>
                  <a:pt x="84" y="132"/>
                </a:cubicBezTo>
                <a:lnTo>
                  <a:pt x="84" y="168"/>
                </a:lnTo>
                <a:close/>
                <a:moveTo>
                  <a:pt x="84" y="124"/>
                </a:moveTo>
                <a:cubicBezTo>
                  <a:pt x="73" y="125"/>
                  <a:pt x="63" y="127"/>
                  <a:pt x="54" y="130"/>
                </a:cubicBezTo>
                <a:cubicBezTo>
                  <a:pt x="51" y="119"/>
                  <a:pt x="48" y="106"/>
                  <a:pt x="48" y="92"/>
                </a:cubicBezTo>
                <a:cubicBezTo>
                  <a:pt x="84" y="92"/>
                  <a:pt x="84" y="92"/>
                  <a:pt x="84" y="92"/>
                </a:cubicBezTo>
                <a:lnTo>
                  <a:pt x="84" y="124"/>
                </a:lnTo>
                <a:close/>
                <a:moveTo>
                  <a:pt x="84" y="84"/>
                </a:moveTo>
                <a:cubicBezTo>
                  <a:pt x="48" y="84"/>
                  <a:pt x="48" y="84"/>
                  <a:pt x="48" y="84"/>
                </a:cubicBezTo>
                <a:cubicBezTo>
                  <a:pt x="48" y="70"/>
                  <a:pt x="51" y="57"/>
                  <a:pt x="54" y="46"/>
                </a:cubicBezTo>
                <a:cubicBezTo>
                  <a:pt x="63" y="49"/>
                  <a:pt x="73" y="51"/>
                  <a:pt x="84" y="52"/>
                </a:cubicBezTo>
                <a:lnTo>
                  <a:pt x="84" y="84"/>
                </a:lnTo>
                <a:close/>
                <a:moveTo>
                  <a:pt x="84" y="44"/>
                </a:moveTo>
                <a:cubicBezTo>
                  <a:pt x="74" y="43"/>
                  <a:pt x="65" y="42"/>
                  <a:pt x="57" y="39"/>
                </a:cubicBezTo>
                <a:cubicBezTo>
                  <a:pt x="63" y="22"/>
                  <a:pt x="73" y="11"/>
                  <a:pt x="84" y="8"/>
                </a:cubicBezTo>
                <a:lnTo>
                  <a:pt x="84" y="44"/>
                </a:lnTo>
                <a:close/>
                <a:moveTo>
                  <a:pt x="168" y="84"/>
                </a:moveTo>
                <a:cubicBezTo>
                  <a:pt x="136" y="84"/>
                  <a:pt x="136" y="84"/>
                  <a:pt x="136" y="84"/>
                </a:cubicBezTo>
                <a:cubicBezTo>
                  <a:pt x="136" y="82"/>
                  <a:pt x="136" y="79"/>
                  <a:pt x="136" y="77"/>
                </a:cubicBezTo>
                <a:cubicBezTo>
                  <a:pt x="136" y="76"/>
                  <a:pt x="135" y="75"/>
                  <a:pt x="135" y="74"/>
                </a:cubicBezTo>
                <a:cubicBezTo>
                  <a:pt x="135" y="71"/>
                  <a:pt x="135" y="69"/>
                  <a:pt x="134" y="66"/>
                </a:cubicBezTo>
                <a:cubicBezTo>
                  <a:pt x="134" y="65"/>
                  <a:pt x="134" y="64"/>
                  <a:pt x="134" y="63"/>
                </a:cubicBezTo>
                <a:cubicBezTo>
                  <a:pt x="133" y="57"/>
                  <a:pt x="131" y="50"/>
                  <a:pt x="130" y="44"/>
                </a:cubicBezTo>
                <a:cubicBezTo>
                  <a:pt x="129" y="44"/>
                  <a:pt x="129" y="43"/>
                  <a:pt x="129" y="43"/>
                </a:cubicBezTo>
                <a:cubicBezTo>
                  <a:pt x="135" y="40"/>
                  <a:pt x="141" y="36"/>
                  <a:pt x="145" y="32"/>
                </a:cubicBezTo>
                <a:cubicBezTo>
                  <a:pt x="158" y="46"/>
                  <a:pt x="167" y="64"/>
                  <a:pt x="168" y="84"/>
                </a:cubicBezTo>
                <a:moveTo>
                  <a:pt x="140" y="27"/>
                </a:moveTo>
                <a:cubicBezTo>
                  <a:pt x="136" y="30"/>
                  <a:pt x="131" y="33"/>
                  <a:pt x="126" y="36"/>
                </a:cubicBezTo>
                <a:cubicBezTo>
                  <a:pt x="126" y="35"/>
                  <a:pt x="126" y="35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3" y="28"/>
                  <a:pt x="120" y="23"/>
                  <a:pt x="117" y="18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15" y="15"/>
                  <a:pt x="113" y="13"/>
                  <a:pt x="112" y="12"/>
                </a:cubicBezTo>
                <a:cubicBezTo>
                  <a:pt x="122" y="15"/>
                  <a:pt x="132" y="20"/>
                  <a:pt x="140" y="27"/>
                </a:cubicBezTo>
                <a:moveTo>
                  <a:pt x="92" y="8"/>
                </a:moveTo>
                <a:cubicBezTo>
                  <a:pt x="103" y="11"/>
                  <a:pt x="113" y="22"/>
                  <a:pt x="119" y="39"/>
                </a:cubicBezTo>
                <a:cubicBezTo>
                  <a:pt x="111" y="42"/>
                  <a:pt x="102" y="43"/>
                  <a:pt x="92" y="44"/>
                </a:cubicBezTo>
                <a:lnTo>
                  <a:pt x="92" y="8"/>
                </a:lnTo>
                <a:close/>
                <a:moveTo>
                  <a:pt x="92" y="52"/>
                </a:moveTo>
                <a:cubicBezTo>
                  <a:pt x="103" y="51"/>
                  <a:pt x="113" y="49"/>
                  <a:pt x="122" y="46"/>
                </a:cubicBezTo>
                <a:cubicBezTo>
                  <a:pt x="125" y="57"/>
                  <a:pt x="128" y="70"/>
                  <a:pt x="128" y="84"/>
                </a:cubicBezTo>
                <a:cubicBezTo>
                  <a:pt x="92" y="84"/>
                  <a:pt x="92" y="84"/>
                  <a:pt x="92" y="84"/>
                </a:cubicBezTo>
                <a:lnTo>
                  <a:pt x="92" y="52"/>
                </a:lnTo>
                <a:close/>
                <a:moveTo>
                  <a:pt x="92" y="92"/>
                </a:moveTo>
                <a:cubicBezTo>
                  <a:pt x="128" y="92"/>
                  <a:pt x="128" y="92"/>
                  <a:pt x="128" y="92"/>
                </a:cubicBezTo>
                <a:cubicBezTo>
                  <a:pt x="128" y="106"/>
                  <a:pt x="125" y="119"/>
                  <a:pt x="122" y="130"/>
                </a:cubicBezTo>
                <a:cubicBezTo>
                  <a:pt x="113" y="127"/>
                  <a:pt x="103" y="125"/>
                  <a:pt x="92" y="124"/>
                </a:cubicBezTo>
                <a:lnTo>
                  <a:pt x="92" y="92"/>
                </a:lnTo>
                <a:close/>
                <a:moveTo>
                  <a:pt x="92" y="168"/>
                </a:moveTo>
                <a:cubicBezTo>
                  <a:pt x="92" y="132"/>
                  <a:pt x="92" y="132"/>
                  <a:pt x="92" y="132"/>
                </a:cubicBezTo>
                <a:cubicBezTo>
                  <a:pt x="102" y="133"/>
                  <a:pt x="111" y="134"/>
                  <a:pt x="119" y="137"/>
                </a:cubicBezTo>
                <a:cubicBezTo>
                  <a:pt x="113" y="154"/>
                  <a:pt x="103" y="165"/>
                  <a:pt x="92" y="168"/>
                </a:cubicBezTo>
                <a:moveTo>
                  <a:pt x="112" y="164"/>
                </a:moveTo>
                <a:cubicBezTo>
                  <a:pt x="113" y="163"/>
                  <a:pt x="115" y="161"/>
                  <a:pt x="117" y="158"/>
                </a:cubicBezTo>
                <a:cubicBezTo>
                  <a:pt x="117" y="158"/>
                  <a:pt x="117" y="158"/>
                  <a:pt x="117" y="158"/>
                </a:cubicBezTo>
                <a:cubicBezTo>
                  <a:pt x="120" y="153"/>
                  <a:pt x="123" y="148"/>
                  <a:pt x="126" y="142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26" y="141"/>
                  <a:pt x="126" y="141"/>
                  <a:pt x="126" y="140"/>
                </a:cubicBezTo>
                <a:cubicBezTo>
                  <a:pt x="131" y="143"/>
                  <a:pt x="136" y="146"/>
                  <a:pt x="140" y="149"/>
                </a:cubicBezTo>
                <a:cubicBezTo>
                  <a:pt x="132" y="156"/>
                  <a:pt x="122" y="161"/>
                  <a:pt x="112" y="164"/>
                </a:cubicBezTo>
                <a:moveTo>
                  <a:pt x="145" y="144"/>
                </a:moveTo>
                <a:cubicBezTo>
                  <a:pt x="141" y="140"/>
                  <a:pt x="135" y="136"/>
                  <a:pt x="129" y="133"/>
                </a:cubicBezTo>
                <a:cubicBezTo>
                  <a:pt x="129" y="133"/>
                  <a:pt x="129" y="132"/>
                  <a:pt x="130" y="132"/>
                </a:cubicBezTo>
                <a:cubicBezTo>
                  <a:pt x="131" y="126"/>
                  <a:pt x="133" y="119"/>
                  <a:pt x="134" y="113"/>
                </a:cubicBezTo>
                <a:cubicBezTo>
                  <a:pt x="134" y="112"/>
                  <a:pt x="134" y="111"/>
                  <a:pt x="134" y="110"/>
                </a:cubicBezTo>
                <a:cubicBezTo>
                  <a:pt x="135" y="107"/>
                  <a:pt x="135" y="105"/>
                  <a:pt x="135" y="102"/>
                </a:cubicBezTo>
                <a:cubicBezTo>
                  <a:pt x="135" y="101"/>
                  <a:pt x="136" y="100"/>
                  <a:pt x="136" y="99"/>
                </a:cubicBezTo>
                <a:cubicBezTo>
                  <a:pt x="136" y="97"/>
                  <a:pt x="136" y="94"/>
                  <a:pt x="136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7" y="112"/>
                  <a:pt x="158" y="130"/>
                  <a:pt x="145" y="14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9" name="Freeform 261"/>
          <p:cNvSpPr>
            <a:spLocks noEditPoints="1"/>
          </p:cNvSpPr>
          <p:nvPr/>
        </p:nvSpPr>
        <p:spPr bwMode="auto">
          <a:xfrm>
            <a:off x="9927968" y="2247492"/>
            <a:ext cx="286457" cy="286457"/>
          </a:xfrm>
          <a:custGeom>
            <a:avLst/>
            <a:gdLst>
              <a:gd name="T0" fmla="*/ 0 w 176"/>
              <a:gd name="T1" fmla="*/ 88 h 176"/>
              <a:gd name="T2" fmla="*/ 176 w 176"/>
              <a:gd name="T3" fmla="*/ 88 h 176"/>
              <a:gd name="T4" fmla="*/ 132 w 176"/>
              <a:gd name="T5" fmla="*/ 21 h 176"/>
              <a:gd name="T6" fmla="*/ 130 w 176"/>
              <a:gd name="T7" fmla="*/ 48 h 176"/>
              <a:gd name="T8" fmla="*/ 123 w 176"/>
              <a:gd name="T9" fmla="*/ 68 h 176"/>
              <a:gd name="T10" fmla="*/ 85 w 176"/>
              <a:gd name="T11" fmla="*/ 26 h 176"/>
              <a:gd name="T12" fmla="*/ 132 w 176"/>
              <a:gd name="T13" fmla="*/ 21 h 176"/>
              <a:gd name="T14" fmla="*/ 138 w 176"/>
              <a:gd name="T15" fmla="*/ 118 h 176"/>
              <a:gd name="T16" fmla="*/ 100 w 176"/>
              <a:gd name="T17" fmla="*/ 119 h 176"/>
              <a:gd name="T18" fmla="*/ 115 w 176"/>
              <a:gd name="T19" fmla="*/ 100 h 176"/>
              <a:gd name="T20" fmla="*/ 101 w 176"/>
              <a:gd name="T21" fmla="*/ 9 h 176"/>
              <a:gd name="T22" fmla="*/ 84 w 176"/>
              <a:gd name="T23" fmla="*/ 8 h 176"/>
              <a:gd name="T24" fmla="*/ 109 w 176"/>
              <a:gd name="T25" fmla="*/ 94 h 176"/>
              <a:gd name="T26" fmla="*/ 88 w 176"/>
              <a:gd name="T27" fmla="*/ 108 h 176"/>
              <a:gd name="T28" fmla="*/ 32 w 176"/>
              <a:gd name="T29" fmla="*/ 97 h 176"/>
              <a:gd name="T30" fmla="*/ 52 w 176"/>
              <a:gd name="T31" fmla="*/ 60 h 176"/>
              <a:gd name="T32" fmla="*/ 63 w 176"/>
              <a:gd name="T33" fmla="*/ 43 h 176"/>
              <a:gd name="T34" fmla="*/ 109 w 176"/>
              <a:gd name="T35" fmla="*/ 94 h 176"/>
              <a:gd name="T36" fmla="*/ 8 w 176"/>
              <a:gd name="T37" fmla="*/ 90 h 176"/>
              <a:gd name="T38" fmla="*/ 20 w 176"/>
              <a:gd name="T39" fmla="*/ 128 h 176"/>
              <a:gd name="T40" fmla="*/ 25 w 176"/>
              <a:gd name="T41" fmla="*/ 93 h 176"/>
              <a:gd name="T42" fmla="*/ 76 w 176"/>
              <a:gd name="T43" fmla="*/ 9 h 176"/>
              <a:gd name="T44" fmla="*/ 58 w 176"/>
              <a:gd name="T45" fmla="*/ 37 h 176"/>
              <a:gd name="T46" fmla="*/ 40 w 176"/>
              <a:gd name="T47" fmla="*/ 48 h 176"/>
              <a:gd name="T48" fmla="*/ 25 w 176"/>
              <a:gd name="T49" fmla="*/ 93 h 176"/>
              <a:gd name="T50" fmla="*/ 28 w 176"/>
              <a:gd name="T51" fmla="*/ 128 h 176"/>
              <a:gd name="T52" fmla="*/ 77 w 176"/>
              <a:gd name="T53" fmla="*/ 124 h 176"/>
              <a:gd name="T54" fmla="*/ 30 w 176"/>
              <a:gd name="T55" fmla="*/ 143 h 176"/>
              <a:gd name="T56" fmla="*/ 88 w 176"/>
              <a:gd name="T57" fmla="*/ 168 h 176"/>
              <a:gd name="T58" fmla="*/ 83 w 176"/>
              <a:gd name="T59" fmla="*/ 131 h 176"/>
              <a:gd name="T60" fmla="*/ 97 w 176"/>
              <a:gd name="T61" fmla="*/ 127 h 176"/>
              <a:gd name="T62" fmla="*/ 149 w 176"/>
              <a:gd name="T63" fmla="*/ 123 h 176"/>
              <a:gd name="T64" fmla="*/ 88 w 176"/>
              <a:gd name="T65" fmla="*/ 168 h 176"/>
              <a:gd name="T66" fmla="*/ 120 w 176"/>
              <a:gd name="T67" fmla="*/ 93 h 176"/>
              <a:gd name="T68" fmla="*/ 132 w 176"/>
              <a:gd name="T69" fmla="*/ 72 h 176"/>
              <a:gd name="T70" fmla="*/ 137 w 176"/>
              <a:gd name="T71" fmla="*/ 49 h 176"/>
              <a:gd name="T72" fmla="*/ 168 w 176"/>
              <a:gd name="T73" fmla="*/ 88 h 176"/>
              <a:gd name="T74" fmla="*/ 150 w 176"/>
              <a:gd name="T75" fmla="*/ 11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132" y="21"/>
                </a:moveTo>
                <a:cubicBezTo>
                  <a:pt x="132" y="22"/>
                  <a:pt x="132" y="23"/>
                  <a:pt x="132" y="24"/>
                </a:cubicBezTo>
                <a:cubicBezTo>
                  <a:pt x="132" y="32"/>
                  <a:pt x="131" y="40"/>
                  <a:pt x="130" y="48"/>
                </a:cubicBezTo>
                <a:cubicBezTo>
                  <a:pt x="124" y="49"/>
                  <a:pt x="120" y="54"/>
                  <a:pt x="120" y="60"/>
                </a:cubicBezTo>
                <a:cubicBezTo>
                  <a:pt x="120" y="63"/>
                  <a:pt x="121" y="66"/>
                  <a:pt x="123" y="68"/>
                </a:cubicBezTo>
                <a:cubicBezTo>
                  <a:pt x="121" y="75"/>
                  <a:pt x="118" y="81"/>
                  <a:pt x="114" y="87"/>
                </a:cubicBezTo>
                <a:cubicBezTo>
                  <a:pt x="99" y="70"/>
                  <a:pt x="89" y="49"/>
                  <a:pt x="85" y="26"/>
                </a:cubicBezTo>
                <a:cubicBezTo>
                  <a:pt x="94" y="20"/>
                  <a:pt x="104" y="16"/>
                  <a:pt x="115" y="13"/>
                </a:cubicBezTo>
                <a:cubicBezTo>
                  <a:pt x="121" y="15"/>
                  <a:pt x="127" y="18"/>
                  <a:pt x="132" y="21"/>
                </a:cubicBezTo>
                <a:moveTo>
                  <a:pt x="115" y="100"/>
                </a:moveTo>
                <a:cubicBezTo>
                  <a:pt x="122" y="107"/>
                  <a:pt x="130" y="113"/>
                  <a:pt x="138" y="118"/>
                </a:cubicBezTo>
                <a:cubicBezTo>
                  <a:pt x="130" y="119"/>
                  <a:pt x="121" y="120"/>
                  <a:pt x="112" y="120"/>
                </a:cubicBezTo>
                <a:cubicBezTo>
                  <a:pt x="108" y="120"/>
                  <a:pt x="104" y="120"/>
                  <a:pt x="100" y="119"/>
                </a:cubicBezTo>
                <a:cubicBezTo>
                  <a:pt x="100" y="119"/>
                  <a:pt x="100" y="118"/>
                  <a:pt x="100" y="117"/>
                </a:cubicBezTo>
                <a:cubicBezTo>
                  <a:pt x="105" y="112"/>
                  <a:pt x="110" y="106"/>
                  <a:pt x="115" y="100"/>
                </a:cubicBezTo>
                <a:moveTo>
                  <a:pt x="88" y="8"/>
                </a:moveTo>
                <a:cubicBezTo>
                  <a:pt x="92" y="8"/>
                  <a:pt x="97" y="8"/>
                  <a:pt x="101" y="9"/>
                </a:cubicBezTo>
                <a:cubicBezTo>
                  <a:pt x="95" y="11"/>
                  <a:pt x="90" y="14"/>
                  <a:pt x="84" y="17"/>
                </a:cubicBezTo>
                <a:cubicBezTo>
                  <a:pt x="84" y="14"/>
                  <a:pt x="84" y="11"/>
                  <a:pt x="84" y="8"/>
                </a:cubicBezTo>
                <a:cubicBezTo>
                  <a:pt x="85" y="8"/>
                  <a:pt x="87" y="8"/>
                  <a:pt x="88" y="8"/>
                </a:cubicBezTo>
                <a:moveTo>
                  <a:pt x="109" y="94"/>
                </a:moveTo>
                <a:cubicBezTo>
                  <a:pt x="105" y="100"/>
                  <a:pt x="100" y="105"/>
                  <a:pt x="95" y="110"/>
                </a:cubicBezTo>
                <a:cubicBezTo>
                  <a:pt x="93" y="109"/>
                  <a:pt x="91" y="108"/>
                  <a:pt x="88" y="108"/>
                </a:cubicBezTo>
                <a:cubicBezTo>
                  <a:pt x="83" y="108"/>
                  <a:pt x="78" y="111"/>
                  <a:pt x="77" y="116"/>
                </a:cubicBezTo>
                <a:cubicBezTo>
                  <a:pt x="61" y="112"/>
                  <a:pt x="46" y="106"/>
                  <a:pt x="32" y="97"/>
                </a:cubicBezTo>
                <a:cubicBezTo>
                  <a:pt x="36" y="84"/>
                  <a:pt x="42" y="71"/>
                  <a:pt x="49" y="60"/>
                </a:cubicBezTo>
                <a:cubicBezTo>
                  <a:pt x="50" y="60"/>
                  <a:pt x="51" y="60"/>
                  <a:pt x="52" y="60"/>
                </a:cubicBezTo>
                <a:cubicBezTo>
                  <a:pt x="59" y="60"/>
                  <a:pt x="64" y="55"/>
                  <a:pt x="64" y="48"/>
                </a:cubicBezTo>
                <a:cubicBezTo>
                  <a:pt x="64" y="46"/>
                  <a:pt x="64" y="45"/>
                  <a:pt x="63" y="43"/>
                </a:cubicBezTo>
                <a:cubicBezTo>
                  <a:pt x="68" y="39"/>
                  <a:pt x="73" y="34"/>
                  <a:pt x="78" y="31"/>
                </a:cubicBezTo>
                <a:cubicBezTo>
                  <a:pt x="82" y="55"/>
                  <a:pt x="94" y="77"/>
                  <a:pt x="109" y="94"/>
                </a:cubicBezTo>
                <a:moveTo>
                  <a:pt x="20" y="130"/>
                </a:moveTo>
                <a:cubicBezTo>
                  <a:pt x="13" y="118"/>
                  <a:pt x="8" y="104"/>
                  <a:pt x="8" y="90"/>
                </a:cubicBezTo>
                <a:cubicBezTo>
                  <a:pt x="13" y="94"/>
                  <a:pt x="18" y="97"/>
                  <a:pt x="23" y="101"/>
                </a:cubicBezTo>
                <a:cubicBezTo>
                  <a:pt x="21" y="110"/>
                  <a:pt x="20" y="119"/>
                  <a:pt x="20" y="128"/>
                </a:cubicBezTo>
                <a:cubicBezTo>
                  <a:pt x="20" y="129"/>
                  <a:pt x="20" y="129"/>
                  <a:pt x="20" y="130"/>
                </a:cubicBezTo>
                <a:moveTo>
                  <a:pt x="25" y="93"/>
                </a:moveTo>
                <a:cubicBezTo>
                  <a:pt x="19" y="89"/>
                  <a:pt x="14" y="84"/>
                  <a:pt x="9" y="79"/>
                </a:cubicBezTo>
                <a:cubicBezTo>
                  <a:pt x="12" y="43"/>
                  <a:pt x="40" y="14"/>
                  <a:pt x="76" y="9"/>
                </a:cubicBezTo>
                <a:cubicBezTo>
                  <a:pt x="76" y="13"/>
                  <a:pt x="76" y="17"/>
                  <a:pt x="77" y="22"/>
                </a:cubicBezTo>
                <a:cubicBezTo>
                  <a:pt x="70" y="26"/>
                  <a:pt x="63" y="32"/>
                  <a:pt x="58" y="37"/>
                </a:cubicBezTo>
                <a:cubicBezTo>
                  <a:pt x="56" y="37"/>
                  <a:pt x="54" y="36"/>
                  <a:pt x="52" y="36"/>
                </a:cubicBezTo>
                <a:cubicBezTo>
                  <a:pt x="45" y="36"/>
                  <a:pt x="40" y="41"/>
                  <a:pt x="40" y="48"/>
                </a:cubicBezTo>
                <a:cubicBezTo>
                  <a:pt x="40" y="51"/>
                  <a:pt x="41" y="53"/>
                  <a:pt x="43" y="55"/>
                </a:cubicBezTo>
                <a:cubicBezTo>
                  <a:pt x="35" y="67"/>
                  <a:pt x="29" y="79"/>
                  <a:pt x="25" y="93"/>
                </a:cubicBezTo>
                <a:moveTo>
                  <a:pt x="29" y="142"/>
                </a:moveTo>
                <a:cubicBezTo>
                  <a:pt x="28" y="137"/>
                  <a:pt x="28" y="133"/>
                  <a:pt x="28" y="128"/>
                </a:cubicBezTo>
                <a:cubicBezTo>
                  <a:pt x="28" y="120"/>
                  <a:pt x="29" y="113"/>
                  <a:pt x="30" y="105"/>
                </a:cubicBezTo>
                <a:cubicBezTo>
                  <a:pt x="44" y="114"/>
                  <a:pt x="60" y="120"/>
                  <a:pt x="77" y="124"/>
                </a:cubicBezTo>
                <a:cubicBezTo>
                  <a:pt x="77" y="124"/>
                  <a:pt x="77" y="125"/>
                  <a:pt x="77" y="125"/>
                </a:cubicBezTo>
                <a:cubicBezTo>
                  <a:pt x="63" y="134"/>
                  <a:pt x="47" y="140"/>
                  <a:pt x="30" y="143"/>
                </a:cubicBezTo>
                <a:cubicBezTo>
                  <a:pt x="29" y="142"/>
                  <a:pt x="29" y="142"/>
                  <a:pt x="29" y="142"/>
                </a:cubicBezTo>
                <a:moveTo>
                  <a:pt x="88" y="168"/>
                </a:moveTo>
                <a:cubicBezTo>
                  <a:pt x="68" y="168"/>
                  <a:pt x="51" y="161"/>
                  <a:pt x="37" y="149"/>
                </a:cubicBezTo>
                <a:cubicBezTo>
                  <a:pt x="53" y="146"/>
                  <a:pt x="69" y="140"/>
                  <a:pt x="83" y="131"/>
                </a:cubicBezTo>
                <a:cubicBezTo>
                  <a:pt x="84" y="131"/>
                  <a:pt x="86" y="132"/>
                  <a:pt x="88" y="132"/>
                </a:cubicBezTo>
                <a:cubicBezTo>
                  <a:pt x="92" y="132"/>
                  <a:pt x="95" y="130"/>
                  <a:pt x="97" y="127"/>
                </a:cubicBezTo>
                <a:cubicBezTo>
                  <a:pt x="102" y="128"/>
                  <a:pt x="107" y="128"/>
                  <a:pt x="112" y="128"/>
                </a:cubicBezTo>
                <a:cubicBezTo>
                  <a:pt x="125" y="128"/>
                  <a:pt x="137" y="126"/>
                  <a:pt x="149" y="123"/>
                </a:cubicBezTo>
                <a:cubicBezTo>
                  <a:pt x="152" y="125"/>
                  <a:pt x="155" y="126"/>
                  <a:pt x="158" y="127"/>
                </a:cubicBezTo>
                <a:cubicBezTo>
                  <a:pt x="144" y="152"/>
                  <a:pt x="118" y="168"/>
                  <a:pt x="88" y="168"/>
                </a:cubicBezTo>
                <a:moveTo>
                  <a:pt x="150" y="115"/>
                </a:moveTo>
                <a:cubicBezTo>
                  <a:pt x="139" y="109"/>
                  <a:pt x="129" y="102"/>
                  <a:pt x="120" y="93"/>
                </a:cubicBezTo>
                <a:cubicBezTo>
                  <a:pt x="124" y="87"/>
                  <a:pt x="128" y="79"/>
                  <a:pt x="131" y="72"/>
                </a:cubicBezTo>
                <a:cubicBezTo>
                  <a:pt x="131" y="72"/>
                  <a:pt x="132" y="72"/>
                  <a:pt x="132" y="72"/>
                </a:cubicBezTo>
                <a:cubicBezTo>
                  <a:pt x="139" y="72"/>
                  <a:pt x="144" y="67"/>
                  <a:pt x="144" y="60"/>
                </a:cubicBezTo>
                <a:cubicBezTo>
                  <a:pt x="144" y="55"/>
                  <a:pt x="141" y="51"/>
                  <a:pt x="137" y="49"/>
                </a:cubicBezTo>
                <a:cubicBezTo>
                  <a:pt x="139" y="42"/>
                  <a:pt x="140" y="35"/>
                  <a:pt x="140" y="27"/>
                </a:cubicBezTo>
                <a:cubicBezTo>
                  <a:pt x="157" y="42"/>
                  <a:pt x="168" y="64"/>
                  <a:pt x="168" y="88"/>
                </a:cubicBezTo>
                <a:cubicBezTo>
                  <a:pt x="168" y="96"/>
                  <a:pt x="167" y="103"/>
                  <a:pt x="165" y="111"/>
                </a:cubicBezTo>
                <a:cubicBezTo>
                  <a:pt x="160" y="112"/>
                  <a:pt x="155" y="114"/>
                  <a:pt x="150" y="11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0" name="Freeform 123"/>
          <p:cNvSpPr>
            <a:spLocks noEditPoints="1"/>
          </p:cNvSpPr>
          <p:nvPr/>
        </p:nvSpPr>
        <p:spPr bwMode="auto">
          <a:xfrm>
            <a:off x="9883877" y="2779018"/>
            <a:ext cx="411922" cy="411468"/>
          </a:xfrm>
          <a:custGeom>
            <a:avLst/>
            <a:gdLst>
              <a:gd name="T0" fmla="*/ 1685 w 1920"/>
              <a:gd name="T1" fmla="*/ 1405 h 1918"/>
              <a:gd name="T2" fmla="*/ 1600 w 1920"/>
              <a:gd name="T3" fmla="*/ 720 h 1918"/>
              <a:gd name="T4" fmla="*/ 1681 w 1920"/>
              <a:gd name="T5" fmla="*/ 711 h 1918"/>
              <a:gd name="T6" fmla="*/ 1545 w 1920"/>
              <a:gd name="T7" fmla="*/ 620 h 1918"/>
              <a:gd name="T8" fmla="*/ 1500 w 1920"/>
              <a:gd name="T9" fmla="*/ 756 h 1918"/>
              <a:gd name="T10" fmla="*/ 1536 w 1920"/>
              <a:gd name="T11" fmla="*/ 1173 h 1918"/>
              <a:gd name="T12" fmla="*/ 1280 w 1920"/>
              <a:gd name="T13" fmla="*/ 1044 h 1918"/>
              <a:gd name="T14" fmla="*/ 1316 w 1920"/>
              <a:gd name="T15" fmla="*/ 436 h 1918"/>
              <a:gd name="T16" fmla="*/ 1271 w 1920"/>
              <a:gd name="T17" fmla="*/ 300 h 1918"/>
              <a:gd name="T18" fmla="*/ 1135 w 1920"/>
              <a:gd name="T19" fmla="*/ 391 h 1918"/>
              <a:gd name="T20" fmla="*/ 1216 w 1920"/>
              <a:gd name="T21" fmla="*/ 400 h 1918"/>
              <a:gd name="T22" fmla="*/ 992 w 1920"/>
              <a:gd name="T23" fmla="*/ 896 h 1918"/>
              <a:gd name="T24" fmla="*/ 1028 w 1920"/>
              <a:gd name="T25" fmla="*/ 148 h 1918"/>
              <a:gd name="T26" fmla="*/ 983 w 1920"/>
              <a:gd name="T27" fmla="*/ 12 h 1918"/>
              <a:gd name="T28" fmla="*/ 847 w 1920"/>
              <a:gd name="T29" fmla="*/ 103 h 1918"/>
              <a:gd name="T30" fmla="*/ 928 w 1920"/>
              <a:gd name="T31" fmla="*/ 112 h 1918"/>
              <a:gd name="T32" fmla="*/ 704 w 1920"/>
              <a:gd name="T33" fmla="*/ 981 h 1918"/>
              <a:gd name="T34" fmla="*/ 740 w 1920"/>
              <a:gd name="T35" fmla="*/ 436 h 1918"/>
              <a:gd name="T36" fmla="*/ 695 w 1920"/>
              <a:gd name="T37" fmla="*/ 300 h 1918"/>
              <a:gd name="T38" fmla="*/ 559 w 1920"/>
              <a:gd name="T39" fmla="*/ 391 h 1918"/>
              <a:gd name="T40" fmla="*/ 640 w 1920"/>
              <a:gd name="T41" fmla="*/ 400 h 1918"/>
              <a:gd name="T42" fmla="*/ 555 w 1920"/>
              <a:gd name="T43" fmla="*/ 1214 h 1918"/>
              <a:gd name="T44" fmla="*/ 384 w 1920"/>
              <a:gd name="T45" fmla="*/ 720 h 1918"/>
              <a:gd name="T46" fmla="*/ 465 w 1920"/>
              <a:gd name="T47" fmla="*/ 711 h 1918"/>
              <a:gd name="T48" fmla="*/ 329 w 1920"/>
              <a:gd name="T49" fmla="*/ 620 h 1918"/>
              <a:gd name="T50" fmla="*/ 284 w 1920"/>
              <a:gd name="T51" fmla="*/ 756 h 1918"/>
              <a:gd name="T52" fmla="*/ 320 w 1920"/>
              <a:gd name="T53" fmla="*/ 1324 h 1918"/>
              <a:gd name="T54" fmla="*/ 0 w 1920"/>
              <a:gd name="T55" fmla="*/ 1405 h 1918"/>
              <a:gd name="T56" fmla="*/ 238 w 1920"/>
              <a:gd name="T57" fmla="*/ 1469 h 1918"/>
              <a:gd name="T58" fmla="*/ 576 w 1920"/>
              <a:gd name="T59" fmla="*/ 1917 h 1918"/>
              <a:gd name="T60" fmla="*/ 1696 w 1920"/>
              <a:gd name="T61" fmla="*/ 1501 h 1918"/>
              <a:gd name="T62" fmla="*/ 1920 w 1920"/>
              <a:gd name="T63" fmla="*/ 1469 h 1918"/>
              <a:gd name="T64" fmla="*/ 1619 w 1920"/>
              <a:gd name="T65" fmla="*/ 1405 h 1918"/>
              <a:gd name="T66" fmla="*/ 1600 w 1920"/>
              <a:gd name="T67" fmla="*/ 1355 h 1918"/>
              <a:gd name="T68" fmla="*/ 1292 w 1920"/>
              <a:gd name="T69" fmla="*/ 1150 h 1918"/>
              <a:gd name="T70" fmla="*/ 1536 w 1920"/>
              <a:gd name="T71" fmla="*/ 1405 h 1918"/>
              <a:gd name="T72" fmla="*/ 1280 w 1920"/>
              <a:gd name="T73" fmla="*/ 1147 h 1918"/>
              <a:gd name="T74" fmla="*/ 1216 w 1920"/>
              <a:gd name="T75" fmla="*/ 1069 h 1918"/>
              <a:gd name="T76" fmla="*/ 1149 w 1920"/>
              <a:gd name="T77" fmla="*/ 1405 h 1918"/>
              <a:gd name="T78" fmla="*/ 992 w 1920"/>
              <a:gd name="T79" fmla="*/ 960 h 1918"/>
              <a:gd name="T80" fmla="*/ 960 w 1920"/>
              <a:gd name="T81" fmla="*/ 1309 h 1918"/>
              <a:gd name="T82" fmla="*/ 960 w 1920"/>
              <a:gd name="T83" fmla="*/ 1565 h 1918"/>
              <a:gd name="T84" fmla="*/ 960 w 1920"/>
              <a:gd name="T85" fmla="*/ 1309 h 1918"/>
              <a:gd name="T86" fmla="*/ 928 w 1920"/>
              <a:gd name="T87" fmla="*/ 1248 h 1918"/>
              <a:gd name="T88" fmla="*/ 704 w 1920"/>
              <a:gd name="T89" fmla="*/ 1405 h 1918"/>
              <a:gd name="T90" fmla="*/ 928 w 1920"/>
              <a:gd name="T91" fmla="*/ 959 h 1918"/>
              <a:gd name="T92" fmla="*/ 581 w 1920"/>
              <a:gd name="T93" fmla="*/ 1278 h 1918"/>
              <a:gd name="T94" fmla="*/ 640 w 1920"/>
              <a:gd name="T95" fmla="*/ 1163 h 1918"/>
              <a:gd name="T96" fmla="*/ 384 w 1920"/>
              <a:gd name="T97" fmla="*/ 1405 h 1918"/>
              <a:gd name="T98" fmla="*/ 577 w 1920"/>
              <a:gd name="T99" fmla="*/ 1277 h 1918"/>
              <a:gd name="T100" fmla="*/ 1280 w 1920"/>
              <a:gd name="T101" fmla="*/ 1853 h 1918"/>
              <a:gd name="T102" fmla="*/ 341 w 1920"/>
              <a:gd name="T103" fmla="*/ 1732 h 1918"/>
              <a:gd name="T104" fmla="*/ 771 w 1920"/>
              <a:gd name="T105" fmla="*/ 1469 h 1918"/>
              <a:gd name="T106" fmla="*/ 1149 w 1920"/>
              <a:gd name="T107" fmla="*/ 1469 h 1918"/>
              <a:gd name="T108" fmla="*/ 1632 w 1920"/>
              <a:gd name="T109" fmla="*/ 1501 h 1918"/>
              <a:gd name="T110" fmla="*/ 1632 w 1920"/>
              <a:gd name="T111" fmla="*/ 1501 h 1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920" h="1918">
                <a:moveTo>
                  <a:pt x="1920" y="1405"/>
                </a:moveTo>
                <a:cubicBezTo>
                  <a:pt x="1685" y="1405"/>
                  <a:pt x="1685" y="1405"/>
                  <a:pt x="1685" y="1405"/>
                </a:cubicBezTo>
                <a:cubicBezTo>
                  <a:pt x="1670" y="1343"/>
                  <a:pt x="1641" y="1285"/>
                  <a:pt x="1600" y="1235"/>
                </a:cubicBezTo>
                <a:cubicBezTo>
                  <a:pt x="1600" y="720"/>
                  <a:pt x="1600" y="720"/>
                  <a:pt x="1600" y="720"/>
                </a:cubicBezTo>
                <a:cubicBezTo>
                  <a:pt x="1636" y="756"/>
                  <a:pt x="1636" y="756"/>
                  <a:pt x="1636" y="756"/>
                </a:cubicBezTo>
                <a:cubicBezTo>
                  <a:pt x="1681" y="711"/>
                  <a:pt x="1681" y="711"/>
                  <a:pt x="1681" y="711"/>
                </a:cubicBezTo>
                <a:cubicBezTo>
                  <a:pt x="1591" y="620"/>
                  <a:pt x="1591" y="620"/>
                  <a:pt x="1591" y="620"/>
                </a:cubicBezTo>
                <a:cubicBezTo>
                  <a:pt x="1578" y="608"/>
                  <a:pt x="1558" y="608"/>
                  <a:pt x="1545" y="620"/>
                </a:cubicBezTo>
                <a:cubicBezTo>
                  <a:pt x="1455" y="711"/>
                  <a:pt x="1455" y="711"/>
                  <a:pt x="1455" y="711"/>
                </a:cubicBezTo>
                <a:cubicBezTo>
                  <a:pt x="1500" y="756"/>
                  <a:pt x="1500" y="756"/>
                  <a:pt x="1500" y="756"/>
                </a:cubicBezTo>
                <a:cubicBezTo>
                  <a:pt x="1536" y="720"/>
                  <a:pt x="1536" y="720"/>
                  <a:pt x="1536" y="720"/>
                </a:cubicBezTo>
                <a:cubicBezTo>
                  <a:pt x="1536" y="1173"/>
                  <a:pt x="1536" y="1173"/>
                  <a:pt x="1536" y="1173"/>
                </a:cubicBezTo>
                <a:cubicBezTo>
                  <a:pt x="1471" y="1123"/>
                  <a:pt x="1393" y="1093"/>
                  <a:pt x="1311" y="1087"/>
                </a:cubicBezTo>
                <a:cubicBezTo>
                  <a:pt x="1302" y="1072"/>
                  <a:pt x="1291" y="1058"/>
                  <a:pt x="1280" y="1044"/>
                </a:cubicBezTo>
                <a:cubicBezTo>
                  <a:pt x="1280" y="400"/>
                  <a:pt x="1280" y="400"/>
                  <a:pt x="1280" y="400"/>
                </a:cubicBezTo>
                <a:cubicBezTo>
                  <a:pt x="1316" y="436"/>
                  <a:pt x="1316" y="436"/>
                  <a:pt x="1316" y="436"/>
                </a:cubicBezTo>
                <a:cubicBezTo>
                  <a:pt x="1361" y="391"/>
                  <a:pt x="1361" y="391"/>
                  <a:pt x="1361" y="391"/>
                </a:cubicBezTo>
                <a:cubicBezTo>
                  <a:pt x="1271" y="300"/>
                  <a:pt x="1271" y="300"/>
                  <a:pt x="1271" y="300"/>
                </a:cubicBezTo>
                <a:cubicBezTo>
                  <a:pt x="1258" y="288"/>
                  <a:pt x="1238" y="288"/>
                  <a:pt x="1225" y="300"/>
                </a:cubicBezTo>
                <a:cubicBezTo>
                  <a:pt x="1135" y="391"/>
                  <a:pt x="1135" y="391"/>
                  <a:pt x="1135" y="391"/>
                </a:cubicBezTo>
                <a:cubicBezTo>
                  <a:pt x="1180" y="436"/>
                  <a:pt x="1180" y="436"/>
                  <a:pt x="1180" y="436"/>
                </a:cubicBezTo>
                <a:cubicBezTo>
                  <a:pt x="1216" y="400"/>
                  <a:pt x="1216" y="400"/>
                  <a:pt x="1216" y="400"/>
                </a:cubicBezTo>
                <a:cubicBezTo>
                  <a:pt x="1216" y="983"/>
                  <a:pt x="1216" y="983"/>
                  <a:pt x="1216" y="983"/>
                </a:cubicBezTo>
                <a:cubicBezTo>
                  <a:pt x="1152" y="933"/>
                  <a:pt x="1074" y="902"/>
                  <a:pt x="992" y="896"/>
                </a:cubicBezTo>
                <a:cubicBezTo>
                  <a:pt x="992" y="112"/>
                  <a:pt x="992" y="112"/>
                  <a:pt x="992" y="112"/>
                </a:cubicBezTo>
                <a:cubicBezTo>
                  <a:pt x="1028" y="148"/>
                  <a:pt x="1028" y="148"/>
                  <a:pt x="1028" y="148"/>
                </a:cubicBezTo>
                <a:cubicBezTo>
                  <a:pt x="1073" y="103"/>
                  <a:pt x="1073" y="103"/>
                  <a:pt x="1073" y="103"/>
                </a:cubicBezTo>
                <a:cubicBezTo>
                  <a:pt x="983" y="12"/>
                  <a:pt x="983" y="12"/>
                  <a:pt x="983" y="12"/>
                </a:cubicBezTo>
                <a:cubicBezTo>
                  <a:pt x="970" y="0"/>
                  <a:pt x="950" y="0"/>
                  <a:pt x="937" y="12"/>
                </a:cubicBezTo>
                <a:cubicBezTo>
                  <a:pt x="847" y="103"/>
                  <a:pt x="847" y="103"/>
                  <a:pt x="847" y="103"/>
                </a:cubicBezTo>
                <a:cubicBezTo>
                  <a:pt x="892" y="148"/>
                  <a:pt x="892" y="148"/>
                  <a:pt x="892" y="148"/>
                </a:cubicBezTo>
                <a:cubicBezTo>
                  <a:pt x="928" y="112"/>
                  <a:pt x="928" y="112"/>
                  <a:pt x="928" y="112"/>
                </a:cubicBezTo>
                <a:cubicBezTo>
                  <a:pt x="928" y="895"/>
                  <a:pt x="928" y="895"/>
                  <a:pt x="928" y="895"/>
                </a:cubicBezTo>
                <a:cubicBezTo>
                  <a:pt x="846" y="901"/>
                  <a:pt x="768" y="931"/>
                  <a:pt x="704" y="981"/>
                </a:cubicBezTo>
                <a:cubicBezTo>
                  <a:pt x="704" y="400"/>
                  <a:pt x="704" y="400"/>
                  <a:pt x="704" y="400"/>
                </a:cubicBezTo>
                <a:cubicBezTo>
                  <a:pt x="740" y="436"/>
                  <a:pt x="740" y="436"/>
                  <a:pt x="740" y="436"/>
                </a:cubicBezTo>
                <a:cubicBezTo>
                  <a:pt x="785" y="391"/>
                  <a:pt x="785" y="391"/>
                  <a:pt x="785" y="391"/>
                </a:cubicBezTo>
                <a:cubicBezTo>
                  <a:pt x="695" y="300"/>
                  <a:pt x="695" y="300"/>
                  <a:pt x="695" y="300"/>
                </a:cubicBezTo>
                <a:cubicBezTo>
                  <a:pt x="682" y="288"/>
                  <a:pt x="662" y="288"/>
                  <a:pt x="649" y="300"/>
                </a:cubicBezTo>
                <a:cubicBezTo>
                  <a:pt x="559" y="391"/>
                  <a:pt x="559" y="391"/>
                  <a:pt x="559" y="391"/>
                </a:cubicBezTo>
                <a:cubicBezTo>
                  <a:pt x="604" y="436"/>
                  <a:pt x="604" y="436"/>
                  <a:pt x="604" y="436"/>
                </a:cubicBezTo>
                <a:cubicBezTo>
                  <a:pt x="640" y="400"/>
                  <a:pt x="640" y="400"/>
                  <a:pt x="640" y="400"/>
                </a:cubicBezTo>
                <a:cubicBezTo>
                  <a:pt x="640" y="1044"/>
                  <a:pt x="640" y="1044"/>
                  <a:pt x="640" y="1044"/>
                </a:cubicBezTo>
                <a:cubicBezTo>
                  <a:pt x="599" y="1093"/>
                  <a:pt x="570" y="1152"/>
                  <a:pt x="555" y="1214"/>
                </a:cubicBezTo>
                <a:cubicBezTo>
                  <a:pt x="494" y="1218"/>
                  <a:pt x="435" y="1237"/>
                  <a:pt x="384" y="1271"/>
                </a:cubicBezTo>
                <a:cubicBezTo>
                  <a:pt x="384" y="720"/>
                  <a:pt x="384" y="720"/>
                  <a:pt x="384" y="720"/>
                </a:cubicBezTo>
                <a:cubicBezTo>
                  <a:pt x="420" y="756"/>
                  <a:pt x="420" y="756"/>
                  <a:pt x="420" y="756"/>
                </a:cubicBezTo>
                <a:cubicBezTo>
                  <a:pt x="465" y="711"/>
                  <a:pt x="465" y="711"/>
                  <a:pt x="465" y="711"/>
                </a:cubicBezTo>
                <a:cubicBezTo>
                  <a:pt x="375" y="620"/>
                  <a:pt x="375" y="620"/>
                  <a:pt x="375" y="620"/>
                </a:cubicBezTo>
                <a:cubicBezTo>
                  <a:pt x="362" y="608"/>
                  <a:pt x="342" y="608"/>
                  <a:pt x="329" y="620"/>
                </a:cubicBezTo>
                <a:cubicBezTo>
                  <a:pt x="239" y="711"/>
                  <a:pt x="239" y="711"/>
                  <a:pt x="239" y="711"/>
                </a:cubicBezTo>
                <a:cubicBezTo>
                  <a:pt x="284" y="756"/>
                  <a:pt x="284" y="756"/>
                  <a:pt x="284" y="756"/>
                </a:cubicBezTo>
                <a:cubicBezTo>
                  <a:pt x="320" y="720"/>
                  <a:pt x="320" y="720"/>
                  <a:pt x="320" y="720"/>
                </a:cubicBezTo>
                <a:cubicBezTo>
                  <a:pt x="320" y="1324"/>
                  <a:pt x="320" y="1324"/>
                  <a:pt x="320" y="1324"/>
                </a:cubicBezTo>
                <a:cubicBezTo>
                  <a:pt x="297" y="1348"/>
                  <a:pt x="278" y="1376"/>
                  <a:pt x="263" y="1405"/>
                </a:cubicBezTo>
                <a:cubicBezTo>
                  <a:pt x="0" y="1405"/>
                  <a:pt x="0" y="1405"/>
                  <a:pt x="0" y="1405"/>
                </a:cubicBezTo>
                <a:cubicBezTo>
                  <a:pt x="0" y="1469"/>
                  <a:pt x="0" y="1469"/>
                  <a:pt x="0" y="1469"/>
                </a:cubicBezTo>
                <a:cubicBezTo>
                  <a:pt x="238" y="1469"/>
                  <a:pt x="238" y="1469"/>
                  <a:pt x="238" y="1469"/>
                </a:cubicBezTo>
                <a:cubicBezTo>
                  <a:pt x="207" y="1576"/>
                  <a:pt x="229" y="1690"/>
                  <a:pt x="295" y="1778"/>
                </a:cubicBezTo>
                <a:cubicBezTo>
                  <a:pt x="362" y="1866"/>
                  <a:pt x="466" y="1918"/>
                  <a:pt x="576" y="1917"/>
                </a:cubicBezTo>
                <a:cubicBezTo>
                  <a:pt x="1280" y="1917"/>
                  <a:pt x="1280" y="1917"/>
                  <a:pt x="1280" y="1917"/>
                </a:cubicBezTo>
                <a:cubicBezTo>
                  <a:pt x="1510" y="1917"/>
                  <a:pt x="1696" y="1731"/>
                  <a:pt x="1696" y="1501"/>
                </a:cubicBezTo>
                <a:cubicBezTo>
                  <a:pt x="1696" y="1491"/>
                  <a:pt x="1695" y="1480"/>
                  <a:pt x="1694" y="1469"/>
                </a:cubicBezTo>
                <a:cubicBezTo>
                  <a:pt x="1920" y="1469"/>
                  <a:pt x="1920" y="1469"/>
                  <a:pt x="1920" y="1469"/>
                </a:cubicBezTo>
                <a:lnTo>
                  <a:pt x="1920" y="1405"/>
                </a:lnTo>
                <a:close/>
                <a:moveTo>
                  <a:pt x="1619" y="1405"/>
                </a:moveTo>
                <a:cubicBezTo>
                  <a:pt x="1600" y="1405"/>
                  <a:pt x="1600" y="1405"/>
                  <a:pt x="1600" y="1405"/>
                </a:cubicBezTo>
                <a:cubicBezTo>
                  <a:pt x="1600" y="1355"/>
                  <a:pt x="1600" y="1355"/>
                  <a:pt x="1600" y="1355"/>
                </a:cubicBezTo>
                <a:cubicBezTo>
                  <a:pt x="1608" y="1371"/>
                  <a:pt x="1614" y="1388"/>
                  <a:pt x="1619" y="1405"/>
                </a:cubicBezTo>
                <a:close/>
                <a:moveTo>
                  <a:pt x="1292" y="1150"/>
                </a:moveTo>
                <a:cubicBezTo>
                  <a:pt x="1384" y="1153"/>
                  <a:pt x="1472" y="1192"/>
                  <a:pt x="1536" y="1260"/>
                </a:cubicBezTo>
                <a:cubicBezTo>
                  <a:pt x="1536" y="1405"/>
                  <a:pt x="1536" y="1405"/>
                  <a:pt x="1536" y="1405"/>
                </a:cubicBezTo>
                <a:cubicBezTo>
                  <a:pt x="1280" y="1405"/>
                  <a:pt x="1280" y="1405"/>
                  <a:pt x="1280" y="1405"/>
                </a:cubicBezTo>
                <a:cubicBezTo>
                  <a:pt x="1280" y="1147"/>
                  <a:pt x="1280" y="1147"/>
                  <a:pt x="1280" y="1147"/>
                </a:cubicBezTo>
                <a:cubicBezTo>
                  <a:pt x="1284" y="1149"/>
                  <a:pt x="1288" y="1150"/>
                  <a:pt x="1292" y="1150"/>
                </a:cubicBezTo>
                <a:close/>
                <a:moveTo>
                  <a:pt x="1216" y="1069"/>
                </a:moveTo>
                <a:cubicBezTo>
                  <a:pt x="1216" y="1405"/>
                  <a:pt x="1216" y="1405"/>
                  <a:pt x="1216" y="1405"/>
                </a:cubicBezTo>
                <a:cubicBezTo>
                  <a:pt x="1149" y="1405"/>
                  <a:pt x="1149" y="1405"/>
                  <a:pt x="1149" y="1405"/>
                </a:cubicBezTo>
                <a:cubicBezTo>
                  <a:pt x="1135" y="1325"/>
                  <a:pt x="1072" y="1262"/>
                  <a:pt x="992" y="1248"/>
                </a:cubicBezTo>
                <a:cubicBezTo>
                  <a:pt x="992" y="960"/>
                  <a:pt x="992" y="960"/>
                  <a:pt x="992" y="960"/>
                </a:cubicBezTo>
                <a:cubicBezTo>
                  <a:pt x="1078" y="968"/>
                  <a:pt x="1157" y="1007"/>
                  <a:pt x="1216" y="1069"/>
                </a:cubicBezTo>
                <a:close/>
                <a:moveTo>
                  <a:pt x="960" y="1309"/>
                </a:moveTo>
                <a:cubicBezTo>
                  <a:pt x="1031" y="1309"/>
                  <a:pt x="1088" y="1367"/>
                  <a:pt x="1088" y="1437"/>
                </a:cubicBezTo>
                <a:cubicBezTo>
                  <a:pt x="1088" y="1508"/>
                  <a:pt x="1031" y="1565"/>
                  <a:pt x="960" y="1565"/>
                </a:cubicBezTo>
                <a:cubicBezTo>
                  <a:pt x="889" y="1565"/>
                  <a:pt x="832" y="1508"/>
                  <a:pt x="832" y="1437"/>
                </a:cubicBezTo>
                <a:cubicBezTo>
                  <a:pt x="832" y="1367"/>
                  <a:pt x="889" y="1309"/>
                  <a:pt x="960" y="1309"/>
                </a:cubicBezTo>
                <a:close/>
                <a:moveTo>
                  <a:pt x="928" y="959"/>
                </a:moveTo>
                <a:cubicBezTo>
                  <a:pt x="928" y="1248"/>
                  <a:pt x="928" y="1248"/>
                  <a:pt x="928" y="1248"/>
                </a:cubicBezTo>
                <a:cubicBezTo>
                  <a:pt x="848" y="1262"/>
                  <a:pt x="785" y="1325"/>
                  <a:pt x="771" y="1405"/>
                </a:cubicBezTo>
                <a:cubicBezTo>
                  <a:pt x="704" y="1405"/>
                  <a:pt x="704" y="1405"/>
                  <a:pt x="704" y="1405"/>
                </a:cubicBezTo>
                <a:cubicBezTo>
                  <a:pt x="704" y="1068"/>
                  <a:pt x="704" y="1068"/>
                  <a:pt x="704" y="1068"/>
                </a:cubicBezTo>
                <a:cubicBezTo>
                  <a:pt x="763" y="1005"/>
                  <a:pt x="842" y="967"/>
                  <a:pt x="928" y="959"/>
                </a:cubicBezTo>
                <a:close/>
                <a:moveTo>
                  <a:pt x="577" y="1277"/>
                </a:moveTo>
                <a:cubicBezTo>
                  <a:pt x="577" y="1277"/>
                  <a:pt x="581" y="1278"/>
                  <a:pt x="581" y="1278"/>
                </a:cubicBezTo>
                <a:cubicBezTo>
                  <a:pt x="597" y="1278"/>
                  <a:pt x="611" y="1267"/>
                  <a:pt x="613" y="1251"/>
                </a:cubicBezTo>
                <a:cubicBezTo>
                  <a:pt x="618" y="1221"/>
                  <a:pt x="627" y="1191"/>
                  <a:pt x="640" y="1163"/>
                </a:cubicBezTo>
                <a:cubicBezTo>
                  <a:pt x="640" y="1405"/>
                  <a:pt x="640" y="1405"/>
                  <a:pt x="640" y="1405"/>
                </a:cubicBezTo>
                <a:cubicBezTo>
                  <a:pt x="384" y="1405"/>
                  <a:pt x="384" y="1405"/>
                  <a:pt x="384" y="1405"/>
                </a:cubicBezTo>
                <a:cubicBezTo>
                  <a:pt x="384" y="1352"/>
                  <a:pt x="384" y="1352"/>
                  <a:pt x="384" y="1352"/>
                </a:cubicBezTo>
                <a:cubicBezTo>
                  <a:pt x="437" y="1304"/>
                  <a:pt x="506" y="1277"/>
                  <a:pt x="577" y="1277"/>
                </a:cubicBezTo>
                <a:close/>
                <a:moveTo>
                  <a:pt x="1632" y="1501"/>
                </a:moveTo>
                <a:cubicBezTo>
                  <a:pt x="1632" y="1696"/>
                  <a:pt x="1474" y="1853"/>
                  <a:pt x="1280" y="1853"/>
                </a:cubicBezTo>
                <a:cubicBezTo>
                  <a:pt x="576" y="1853"/>
                  <a:pt x="576" y="1853"/>
                  <a:pt x="576" y="1853"/>
                </a:cubicBezTo>
                <a:cubicBezTo>
                  <a:pt x="482" y="1854"/>
                  <a:pt x="395" y="1808"/>
                  <a:pt x="341" y="1732"/>
                </a:cubicBezTo>
                <a:cubicBezTo>
                  <a:pt x="287" y="1656"/>
                  <a:pt x="273" y="1558"/>
                  <a:pt x="305" y="1469"/>
                </a:cubicBezTo>
                <a:cubicBezTo>
                  <a:pt x="771" y="1469"/>
                  <a:pt x="771" y="1469"/>
                  <a:pt x="771" y="1469"/>
                </a:cubicBezTo>
                <a:cubicBezTo>
                  <a:pt x="786" y="1562"/>
                  <a:pt x="866" y="1630"/>
                  <a:pt x="960" y="1630"/>
                </a:cubicBezTo>
                <a:cubicBezTo>
                  <a:pt x="1054" y="1630"/>
                  <a:pt x="1134" y="1562"/>
                  <a:pt x="1149" y="1469"/>
                </a:cubicBezTo>
                <a:cubicBezTo>
                  <a:pt x="1630" y="1469"/>
                  <a:pt x="1630" y="1469"/>
                  <a:pt x="1630" y="1469"/>
                </a:cubicBezTo>
                <a:cubicBezTo>
                  <a:pt x="1631" y="1480"/>
                  <a:pt x="1632" y="1491"/>
                  <a:pt x="1632" y="1501"/>
                </a:cubicBezTo>
                <a:close/>
                <a:moveTo>
                  <a:pt x="1632" y="1501"/>
                </a:moveTo>
                <a:cubicBezTo>
                  <a:pt x="1632" y="1501"/>
                  <a:pt x="1632" y="1501"/>
                  <a:pt x="1632" y="150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190499" y="1311644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 тестирования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190498" y="2491554"/>
            <a:ext cx="228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Объект тестирования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5002862" y="3635488"/>
            <a:ext cx="2176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Этапы тестирования</a:t>
            </a:r>
            <a:endParaRPr lang="ru-RU" dirty="0"/>
          </a:p>
        </p:txBody>
      </p:sp>
      <p:pic>
        <p:nvPicPr>
          <p:cNvPr id="96" name="Рисунок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855" y="3987028"/>
            <a:ext cx="7170430" cy="2004556"/>
          </a:xfrm>
          <a:prstGeom prst="rect">
            <a:avLst/>
          </a:prstGeom>
        </p:spPr>
      </p:pic>
      <p:sp>
        <p:nvSpPr>
          <p:cNvPr id="97" name="Прямоугольник 96"/>
          <p:cNvSpPr/>
          <p:nvPr/>
        </p:nvSpPr>
        <p:spPr>
          <a:xfrm>
            <a:off x="2782585" y="4829227"/>
            <a:ext cx="13626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Планирование</a:t>
            </a:r>
            <a:endParaRPr lang="ru-RU" sz="1400" dirty="0"/>
          </a:p>
        </p:txBody>
      </p:sp>
      <p:sp>
        <p:nvSpPr>
          <p:cNvPr id="98" name="Прямоугольник 97"/>
          <p:cNvSpPr/>
          <p:nvPr/>
        </p:nvSpPr>
        <p:spPr>
          <a:xfrm>
            <a:off x="4505880" y="4736592"/>
            <a:ext cx="1328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Сбор информации</a:t>
            </a:r>
            <a:endParaRPr lang="ru-RU" sz="14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6209844" y="4829226"/>
            <a:ext cx="1411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Проникновение</a:t>
            </a:r>
            <a:endParaRPr lang="ru-RU" sz="14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7997373" y="4736592"/>
            <a:ext cx="1411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Составление Отчёта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656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Autofit/>
          </a:bodyPr>
          <a:lstStyle/>
          <a:p>
            <a:pPr algn="just"/>
            <a:r>
              <a:rPr lang="ru-RU" sz="3600" dirty="0">
                <a:latin typeface="+mn-lt"/>
              </a:rPr>
              <a:t>Методики оценки защищенности сетевой инфраструктуры</a:t>
            </a:r>
            <a:endParaRPr lang="ru-RU" sz="18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309562" y="1149349"/>
            <a:ext cx="11563350" cy="4995863"/>
          </a:xfrm>
        </p:spPr>
        <p:txBody>
          <a:bodyPr>
            <a:normAutofit/>
          </a:bodyPr>
          <a:lstStyle/>
          <a:p>
            <a:pPr lvl="0" indent="447675" algn="just">
              <a:lnSpc>
                <a:spcPct val="100000"/>
              </a:lnSpc>
            </a:pPr>
            <a:r>
              <a:rPr lang="ru-RU" dirty="0"/>
              <a:t>Оценка защищенности сетевой инфраструктуры – это процесс выявления уязвимостей, угроз и рисков, связанных с активами организации и мер защиты, которые могут смягчить эти риски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78565" y="6227572"/>
            <a:ext cx="266700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633671"/>
              </p:ext>
            </p:extLst>
          </p:nvPr>
        </p:nvGraphicFramePr>
        <p:xfrm>
          <a:off x="487043" y="2937509"/>
          <a:ext cx="11208387" cy="285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129">
                  <a:extLst>
                    <a:ext uri="{9D8B030D-6E8A-4147-A177-3AD203B41FA5}">
                      <a16:colId xmlns:a16="http://schemas.microsoft.com/office/drawing/2014/main" val="1624958664"/>
                    </a:ext>
                  </a:extLst>
                </a:gridCol>
                <a:gridCol w="3736129">
                  <a:extLst>
                    <a:ext uri="{9D8B030D-6E8A-4147-A177-3AD203B41FA5}">
                      <a16:colId xmlns:a16="http://schemas.microsoft.com/office/drawing/2014/main" val="1632481396"/>
                    </a:ext>
                  </a:extLst>
                </a:gridCol>
                <a:gridCol w="3736129">
                  <a:extLst>
                    <a:ext uri="{9D8B030D-6E8A-4147-A177-3AD203B41FA5}">
                      <a16:colId xmlns:a16="http://schemas.microsoft.com/office/drawing/2014/main" val="107750364"/>
                    </a:ext>
                  </a:extLst>
                </a:gridCol>
              </a:tblGrid>
              <a:tr h="557531">
                <a:tc>
                  <a:txBody>
                    <a:bodyPr/>
                    <a:lstStyle/>
                    <a:p>
                      <a:r>
                        <a:rPr lang="ru-RU" dirty="0" smtClean="0"/>
                        <a:t>Качественные методики</a:t>
                      </a:r>
                      <a:endParaRPr lang="ru-RU" dirty="0"/>
                    </a:p>
                  </a:txBody>
                  <a:tcPr>
                    <a:solidFill>
                      <a:srgbClr val="318F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Количественные методики</a:t>
                      </a:r>
                      <a:endParaRPr lang="ru-RU" dirty="0"/>
                    </a:p>
                  </a:txBody>
                  <a:tcPr>
                    <a:solidFill>
                      <a:srgbClr val="318F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Смешанные методики</a:t>
                      </a:r>
                      <a:endParaRPr lang="ru-RU" dirty="0"/>
                    </a:p>
                  </a:txBody>
                  <a:tcPr>
                    <a:solidFill>
                      <a:srgbClr val="318F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962702"/>
                  </a:ext>
                </a:extLst>
              </a:tr>
              <a:tr h="229700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COBRA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OCTAVE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FRAP</a:t>
                      </a:r>
                      <a:endParaRPr lang="ru-RU" dirty="0"/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RiskWatch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ГРИФ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MSAT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CRAMM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Методики,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smtClean="0"/>
                        <a:t>основанные на графах атак</a:t>
                      </a:r>
                      <a:endParaRPr lang="ru-RU" dirty="0"/>
                    </a:p>
                  </a:txBody>
                  <a:tcP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53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14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01600" y="3517844"/>
            <a:ext cx="6794636" cy="2493850"/>
          </a:xfrm>
          <a:prstGeom prst="rect">
            <a:avLst/>
          </a:prstGeom>
          <a:solidFill>
            <a:srgbClr val="00A793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01600" y="1035732"/>
            <a:ext cx="6794636" cy="2482112"/>
          </a:xfrm>
          <a:prstGeom prst="rect">
            <a:avLst/>
          </a:prstGeom>
          <a:solidFill>
            <a:srgbClr val="00A793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 rot="16200000">
            <a:off x="6947310" y="974927"/>
            <a:ext cx="5060269" cy="5162417"/>
          </a:xfrm>
          <a:prstGeom prst="rect">
            <a:avLst/>
          </a:prstGeom>
          <a:solidFill>
            <a:srgbClr val="00A793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Графы атак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78565" y="6227572"/>
            <a:ext cx="266700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6</a:t>
            </a:fld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662390" y="1047730"/>
            <a:ext cx="14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Полный граф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364104" y="3874934"/>
            <a:ext cx="207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Граф предсказаний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106338" y="1068153"/>
            <a:ext cx="124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MP-</a:t>
            </a:r>
            <a:r>
              <a:rPr lang="ru-RU" dirty="0" smtClean="0"/>
              <a:t>граф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393" y="1525273"/>
            <a:ext cx="1660062" cy="4139234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42" y="1103083"/>
            <a:ext cx="1554858" cy="2299344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98" y="3517844"/>
            <a:ext cx="2022747" cy="247973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598761" y="1385609"/>
            <a:ext cx="406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01600" y="3517844"/>
            <a:ext cx="6794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896236" y="1047730"/>
            <a:ext cx="0" cy="49639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3821" y="1385609"/>
            <a:ext cx="4435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Узел – состояние системы</a:t>
            </a:r>
          </a:p>
          <a:p>
            <a:r>
              <a:rPr lang="ru-RU" dirty="0" smtClean="0"/>
              <a:t>Ребро – уязвимость</a:t>
            </a:r>
          </a:p>
          <a:p>
            <a:r>
              <a:rPr lang="ru-RU" dirty="0" smtClean="0"/>
              <a:t>Содержат все возможные пути атак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363821" y="4317388"/>
            <a:ext cx="4435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Узел – состояние системы</a:t>
            </a:r>
          </a:p>
          <a:p>
            <a:r>
              <a:rPr lang="ru-RU" dirty="0" smtClean="0"/>
              <a:t>Ребро – уязвимость</a:t>
            </a:r>
          </a:p>
          <a:p>
            <a:pPr algn="just"/>
            <a:r>
              <a:rPr lang="ru-RU" dirty="0" smtClean="0"/>
              <a:t>Узел добавляется в граф, если ни один его предок не использует ту же уязвимость для попадания в то же состояние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33579" y="1385609"/>
            <a:ext cx="2559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Три типа узлов:</a:t>
            </a:r>
          </a:p>
          <a:p>
            <a:r>
              <a:rPr lang="ru-RU" dirty="0" smtClean="0"/>
              <a:t>-уязвимость</a:t>
            </a:r>
          </a:p>
          <a:p>
            <a:r>
              <a:rPr lang="ru-RU" dirty="0" smtClean="0"/>
              <a:t>-состояние</a:t>
            </a:r>
          </a:p>
          <a:p>
            <a:r>
              <a:rPr lang="ru-RU" dirty="0" smtClean="0"/>
              <a:t>-предусловие</a:t>
            </a:r>
          </a:p>
          <a:p>
            <a:pPr algn="just"/>
            <a:r>
              <a:rPr lang="ru-RU" dirty="0" smtClean="0"/>
              <a:t>Узел предусловия объединяет узлы состояний и узлы уязвимостей по общему предусловию</a:t>
            </a:r>
          </a:p>
        </p:txBody>
      </p:sp>
    </p:spTree>
    <p:extLst>
      <p:ext uri="{BB962C8B-B14F-4D97-AF65-F5344CB8AC3E}">
        <p14:creationId xmlns:p14="http://schemas.microsoft.com/office/powerpoint/2010/main" val="21879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Блок-схема: альтернативный процесс 69"/>
          <p:cNvSpPr/>
          <p:nvPr/>
        </p:nvSpPr>
        <p:spPr>
          <a:xfrm>
            <a:off x="9134838" y="3108708"/>
            <a:ext cx="2371115" cy="228699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41" name="Блок-схема: альтернативный процесс 40"/>
          <p:cNvSpPr/>
          <p:nvPr/>
        </p:nvSpPr>
        <p:spPr>
          <a:xfrm>
            <a:off x="1943008" y="3143045"/>
            <a:ext cx="1415523" cy="225265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Показатели защищенности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78565" y="6227572"/>
            <a:ext cx="266700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7</a:t>
            </a:fld>
            <a:endParaRPr lang="ru-RU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530" y="1978707"/>
            <a:ext cx="2649735" cy="25029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30092" y="1263187"/>
            <a:ext cx="283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Базовые показатели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520802" y="1261481"/>
            <a:ext cx="3599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Интегральные показатели</a:t>
            </a:r>
            <a:endParaRPr lang="ru-RU" sz="240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9186638" y="2892907"/>
            <a:ext cx="2267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Характеристики системы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043" y="2461689"/>
            <a:ext cx="1754564" cy="157504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15075" y="3914816"/>
            <a:ext cx="1270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Особенности источника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Уровень навыков</a:t>
            </a:r>
          </a:p>
          <a:p>
            <a:endParaRPr lang="ru-RU" sz="1200" dirty="0"/>
          </a:p>
          <a:p>
            <a:endParaRPr lang="ru-RU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983324" y="3059674"/>
            <a:ext cx="139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Характеристики нарушителя</a:t>
            </a:r>
            <a:endParaRPr lang="ru-RU" sz="1400" dirty="0"/>
          </a:p>
        </p:txBody>
      </p:sp>
      <p:sp>
        <p:nvSpPr>
          <p:cNvPr id="33" name="Блок-схема: альтернативный процесс 32"/>
          <p:cNvSpPr/>
          <p:nvPr/>
        </p:nvSpPr>
        <p:spPr>
          <a:xfrm>
            <a:off x="336377" y="3143045"/>
            <a:ext cx="1415523" cy="225265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12" y="2461689"/>
            <a:ext cx="1754564" cy="157504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08444" y="3914816"/>
            <a:ext cx="12705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Кол-во уязвимостей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Критичность узла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Уязвимость к атакам нулевого дня</a:t>
            </a:r>
          </a:p>
          <a:p>
            <a:endParaRPr lang="ru-RU" sz="1600" dirty="0"/>
          </a:p>
        </p:txBody>
      </p:sp>
      <p:sp>
        <p:nvSpPr>
          <p:cNvPr id="53" name="Блок-схема: альтернативный процесс 52"/>
          <p:cNvSpPr/>
          <p:nvPr/>
        </p:nvSpPr>
        <p:spPr>
          <a:xfrm>
            <a:off x="3548094" y="3143045"/>
            <a:ext cx="1415523" cy="225265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54" name="Рисунок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129" y="2461689"/>
            <a:ext cx="1754564" cy="157504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620161" y="3914816"/>
            <a:ext cx="1270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Стоимость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Вероятность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Ущерб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Потенциал</a:t>
            </a:r>
          </a:p>
          <a:p>
            <a:endParaRPr lang="ru-RU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3588410" y="3059674"/>
            <a:ext cx="139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Характеристики атаки</a:t>
            </a:r>
            <a:endParaRPr lang="ru-RU" sz="1400" dirty="0"/>
          </a:p>
        </p:txBody>
      </p:sp>
      <p:sp>
        <p:nvSpPr>
          <p:cNvPr id="57" name="Блок-схема: альтернативный процесс 56"/>
          <p:cNvSpPr/>
          <p:nvPr/>
        </p:nvSpPr>
        <p:spPr>
          <a:xfrm>
            <a:off x="5154069" y="3143045"/>
            <a:ext cx="1415523" cy="225265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58" name="Рисунок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104" y="2461689"/>
            <a:ext cx="1754564" cy="1575047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226136" y="3914816"/>
            <a:ext cx="1270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Потери при атаке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Потери при реагировании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Выигрыш при реагировании</a:t>
            </a:r>
            <a:endParaRPr lang="ru-RU" sz="1200" dirty="0"/>
          </a:p>
          <a:p>
            <a:endParaRPr lang="ru-RU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5193496" y="3050918"/>
            <a:ext cx="139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Стоимостные характеристики</a:t>
            </a:r>
            <a:endParaRPr lang="ru-RU" sz="1400" dirty="0"/>
          </a:p>
        </p:txBody>
      </p:sp>
      <p:sp>
        <p:nvSpPr>
          <p:cNvPr id="65" name="Блок-схема: альтернативный процесс 64"/>
          <p:cNvSpPr/>
          <p:nvPr/>
        </p:nvSpPr>
        <p:spPr>
          <a:xfrm>
            <a:off x="6770419" y="3143045"/>
            <a:ext cx="1415523" cy="225265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66" name="Рисунок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454" y="2461689"/>
            <a:ext cx="1754564" cy="157504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6842486" y="3914816"/>
            <a:ext cx="1270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Уязвимость узла к атакам нулевого дня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Количество уязвимостей нулевого дня</a:t>
            </a:r>
            <a:endParaRPr lang="ru-RU" sz="1200" dirty="0"/>
          </a:p>
          <a:p>
            <a:endParaRPr lang="ru-RU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6800360" y="2961631"/>
            <a:ext cx="1396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Характеристики на основе атак нулевого дня</a:t>
            </a:r>
            <a:endParaRPr lang="ru-RU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366974" y="3069353"/>
            <a:ext cx="139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Характеристики топологии</a:t>
            </a:r>
            <a:endParaRPr lang="ru-RU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9279281" y="4400050"/>
            <a:ext cx="2174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Поверхность атаки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Уровень риска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Количество </a:t>
            </a:r>
            <a:r>
              <a:rPr lang="ru-RU" sz="1200" dirty="0" err="1" smtClean="0"/>
              <a:t>компромети-руемых</a:t>
            </a:r>
            <a:r>
              <a:rPr lang="ru-RU" sz="1200" dirty="0" smtClean="0"/>
              <a:t> узлов</a:t>
            </a:r>
          </a:p>
          <a:p>
            <a:endParaRPr lang="ru-RU" sz="16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8355018" y="660400"/>
            <a:ext cx="0" cy="5069840"/>
          </a:xfrm>
          <a:prstGeom prst="line">
            <a:avLst/>
          </a:prstGeom>
          <a:ln w="19050"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9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Методики и показатели выбора защитных мер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78565" y="6227572"/>
            <a:ext cx="266700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99440" y="1412240"/>
            <a:ext cx="1085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Методики на основе теории игр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Методики на основе логического вывода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Методики по уровням графа атак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Методики на основе показателя возврата инвестиций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Требования к методикам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78565" y="6227572"/>
            <a:ext cx="266700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9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36880" y="1330960"/>
            <a:ext cx="11297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>
              <a:lnSpc>
                <a:spcPct val="120000"/>
              </a:lnSpc>
            </a:pPr>
            <a:r>
              <a:rPr lang="ru-RU" sz="2000" dirty="0" smtClean="0"/>
              <a:t>В процессе разработки методик оценки защищенности и выбора защитных мер должны быть соблюдены следующие требования:</a:t>
            </a:r>
          </a:p>
          <a:p>
            <a:pPr>
              <a:lnSpc>
                <a:spcPct val="120000"/>
              </a:lnSpc>
            </a:pPr>
            <a:endParaRPr lang="ru-RU" sz="20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Активы </a:t>
            </a:r>
            <a:r>
              <a:rPr lang="ru-RU" sz="2000" dirty="0"/>
              <a:t>организации представляют собой сетевые </a:t>
            </a:r>
            <a:r>
              <a:rPr lang="ru-RU" sz="2000" dirty="0" smtClean="0"/>
              <a:t>узлы</a:t>
            </a:r>
            <a:endParaRPr lang="en-US" sz="20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Отсутствие необходимости общения с заказчиком</a:t>
            </a:r>
            <a:endParaRPr lang="en-US" sz="20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Ценность узлов определяется на основе общедоступной информации и определяется числовым значением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Ценность узла должна зависеть от типа узла и запущенных сервисов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Основной базовый параметр защищенности – значение нисходящего риска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Основной интегральный показатель защищенности – уровень риска системы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Методики на графах атак должны решать присущие графам проблемы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Очередная защитная мера должна максимально снижать уровень риска всей системы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9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2579</TotalTime>
  <Words>772</Words>
  <Application>Microsoft Office PowerPoint</Application>
  <PresentationFormat>Широкоэкранный</PresentationFormat>
  <Paragraphs>188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Актуальность работы</vt:lpstr>
      <vt:lpstr>Цели и Задачи</vt:lpstr>
      <vt:lpstr>Тестирование на проникновение</vt:lpstr>
      <vt:lpstr>Методики оценки защищенности сетевой инфраструктуры</vt:lpstr>
      <vt:lpstr>Графы атак</vt:lpstr>
      <vt:lpstr>Показатели защищенности</vt:lpstr>
      <vt:lpstr>Методики и показатели выбора защитных мер</vt:lpstr>
      <vt:lpstr>Требования к методикам</vt:lpstr>
      <vt:lpstr>Разработка методик. Структура графа атак.</vt:lpstr>
      <vt:lpstr>Разработка методик. Методика оценки защищенности.</vt:lpstr>
      <vt:lpstr>Разработка методик. Методика выбора защитных мер.</vt:lpstr>
      <vt:lpstr>Разработка методик. Оптимизация вычислений.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60</cp:revision>
  <dcterms:created xsi:type="dcterms:W3CDTF">2020-01-12T18:32:18Z</dcterms:created>
  <dcterms:modified xsi:type="dcterms:W3CDTF">2020-01-16T04:38:18Z</dcterms:modified>
</cp:coreProperties>
</file>