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7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93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6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42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1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22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09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55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71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2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13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926C-787F-4E76-BDB5-08AF9FA00207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86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Data structure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calculator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73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Calculator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후위 표기법으로 만드는 법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959688" y="1285599"/>
            <a:ext cx="46089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  </a:t>
            </a:r>
            <a:r>
              <a:rPr lang="en-US" altLang="ko-KR" sz="4400" dirty="0"/>
              <a:t>5 ) * 3 * (2 + 1</a:t>
            </a:r>
            <a:r>
              <a:rPr lang="en-US" altLang="ko-KR" sz="4400" dirty="0" smtClean="0"/>
              <a:t>)</a:t>
            </a:r>
            <a:endParaRPr lang="ko-KR" alt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331537" y="2990853"/>
            <a:ext cx="3834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/>
              <a:t>listExp</a:t>
            </a:r>
            <a:r>
              <a:rPr lang="en-US" altLang="ko-KR" sz="4000" dirty="0" smtClean="0"/>
              <a:t> = [2, 5, ]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2987824" y="5359278"/>
            <a:ext cx="115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Stack </a:t>
            </a:r>
            <a:endParaRPr lang="ko-KR" altLang="en-US" sz="2800" dirty="0"/>
          </a:p>
        </p:txBody>
      </p:sp>
      <p:sp>
        <p:nvSpPr>
          <p:cNvPr id="11" name="타원 10"/>
          <p:cNvSpPr/>
          <p:nvPr/>
        </p:nvSpPr>
        <p:spPr>
          <a:xfrm>
            <a:off x="4067944" y="5301208"/>
            <a:ext cx="2376264" cy="639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92621" y="4793376"/>
            <a:ext cx="460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(</a:t>
            </a:r>
            <a:endParaRPr lang="ko-KR" altLang="en-US" sz="6000" b="1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627784" y="2031812"/>
            <a:ext cx="792088" cy="10371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87225" y="4031629"/>
            <a:ext cx="7377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+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90650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Calculator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후위 표기법으로 만드는 법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248889" y="1309505"/>
            <a:ext cx="42979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   </a:t>
            </a:r>
            <a:r>
              <a:rPr lang="en-US" altLang="ko-KR" sz="4400" dirty="0"/>
              <a:t>) * 3 * (2 + 1</a:t>
            </a:r>
            <a:r>
              <a:rPr lang="en-US" altLang="ko-KR" sz="4400" dirty="0" smtClean="0"/>
              <a:t>)</a:t>
            </a:r>
            <a:endParaRPr lang="ko-KR" alt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253495" y="2991599"/>
            <a:ext cx="4487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/>
              <a:t>listExp</a:t>
            </a:r>
            <a:r>
              <a:rPr lang="en-US" altLang="ko-KR" sz="4000" dirty="0" smtClean="0"/>
              <a:t> = [2, 5, +, ]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2987824" y="5359278"/>
            <a:ext cx="115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Stack </a:t>
            </a:r>
            <a:endParaRPr lang="ko-KR" altLang="en-US" sz="2800" dirty="0"/>
          </a:p>
        </p:txBody>
      </p:sp>
      <p:sp>
        <p:nvSpPr>
          <p:cNvPr id="11" name="타원 10"/>
          <p:cNvSpPr/>
          <p:nvPr/>
        </p:nvSpPr>
        <p:spPr>
          <a:xfrm>
            <a:off x="4067944" y="5301208"/>
            <a:ext cx="2376264" cy="639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92621" y="4793376"/>
            <a:ext cx="460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(</a:t>
            </a:r>
            <a:endParaRPr lang="ko-KR" altLang="en-US" sz="6000" b="1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4067944" y="3680669"/>
            <a:ext cx="924678" cy="6844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87225" y="4031629"/>
            <a:ext cx="7377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+</a:t>
            </a:r>
            <a:endParaRPr lang="ko-KR" altLang="en-US" sz="6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65702" y="2212107"/>
            <a:ext cx="4653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‘)’ </a:t>
            </a:r>
            <a:r>
              <a:rPr lang="ko-KR" altLang="en-US" dirty="0" smtClean="0">
                <a:solidFill>
                  <a:srgbClr val="FF0000"/>
                </a:solidFill>
              </a:rPr>
              <a:t>만나는 순간 </a:t>
            </a:r>
            <a:r>
              <a:rPr lang="en-US" altLang="ko-KR" dirty="0" smtClean="0">
                <a:solidFill>
                  <a:srgbClr val="FF0000"/>
                </a:solidFill>
              </a:rPr>
              <a:t>‘(‘ </a:t>
            </a:r>
            <a:r>
              <a:rPr lang="ko-KR" altLang="en-US" dirty="0" smtClean="0">
                <a:solidFill>
                  <a:srgbClr val="FF0000"/>
                </a:solidFill>
              </a:rPr>
              <a:t>위에 있는 모든 연산자를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수식 리스트에 넣고 </a:t>
            </a:r>
            <a:r>
              <a:rPr lang="en-US" altLang="ko-KR" dirty="0" smtClean="0">
                <a:solidFill>
                  <a:srgbClr val="FF0000"/>
                </a:solidFill>
              </a:rPr>
              <a:t>‘(‘</a:t>
            </a:r>
            <a:r>
              <a:rPr lang="ko-KR" altLang="en-US" dirty="0" smtClean="0">
                <a:solidFill>
                  <a:srgbClr val="FF0000"/>
                </a:solidFill>
              </a:rPr>
              <a:t>는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없앤다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Calculator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후위 표기법으로 만드는 법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248889" y="1309505"/>
            <a:ext cx="39276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   * </a:t>
            </a:r>
            <a:r>
              <a:rPr lang="en-US" altLang="ko-KR" sz="4400" dirty="0"/>
              <a:t>3 * (2 + 1</a:t>
            </a:r>
            <a:r>
              <a:rPr lang="en-US" altLang="ko-KR" sz="4400" dirty="0" smtClean="0"/>
              <a:t>)</a:t>
            </a:r>
            <a:endParaRPr lang="ko-KR" alt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253495" y="2991599"/>
            <a:ext cx="4487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/>
              <a:t>listExp</a:t>
            </a:r>
            <a:r>
              <a:rPr lang="en-US" altLang="ko-KR" sz="4000" dirty="0" smtClean="0"/>
              <a:t> = [2, 5, +, ]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2987824" y="5359278"/>
            <a:ext cx="115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Stack </a:t>
            </a:r>
            <a:endParaRPr lang="ko-KR" altLang="en-US" sz="2800" dirty="0"/>
          </a:p>
        </p:txBody>
      </p:sp>
      <p:sp>
        <p:nvSpPr>
          <p:cNvPr id="11" name="타원 10"/>
          <p:cNvSpPr/>
          <p:nvPr/>
        </p:nvSpPr>
        <p:spPr>
          <a:xfrm>
            <a:off x="4067944" y="5301208"/>
            <a:ext cx="2376264" cy="639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92621" y="4793376"/>
            <a:ext cx="5357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*</a:t>
            </a:r>
            <a:endParaRPr lang="ko-KR" altLang="en-US" sz="6000" b="1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059832" y="1916832"/>
            <a:ext cx="2016224" cy="29523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17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Calculator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후위 표기법으로 만드는 법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248889" y="1309505"/>
            <a:ext cx="34884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   3 </a:t>
            </a:r>
            <a:r>
              <a:rPr lang="en-US" altLang="ko-KR" sz="4400" dirty="0"/>
              <a:t>* (2 + 1</a:t>
            </a:r>
            <a:r>
              <a:rPr lang="en-US" altLang="ko-KR" sz="4400" dirty="0" smtClean="0"/>
              <a:t>)</a:t>
            </a:r>
            <a:endParaRPr lang="ko-KR" alt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253495" y="2991599"/>
            <a:ext cx="5062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/>
              <a:t>listExp</a:t>
            </a:r>
            <a:r>
              <a:rPr lang="en-US" altLang="ko-KR" sz="4000" dirty="0" smtClean="0"/>
              <a:t> = [2, 5, +, 3, ]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2987824" y="5359278"/>
            <a:ext cx="115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Stack </a:t>
            </a:r>
            <a:endParaRPr lang="ko-KR" altLang="en-US" sz="2800" dirty="0"/>
          </a:p>
        </p:txBody>
      </p:sp>
      <p:sp>
        <p:nvSpPr>
          <p:cNvPr id="11" name="타원 10"/>
          <p:cNvSpPr/>
          <p:nvPr/>
        </p:nvSpPr>
        <p:spPr>
          <a:xfrm>
            <a:off x="4067944" y="5301208"/>
            <a:ext cx="2376264" cy="639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92621" y="4793376"/>
            <a:ext cx="5357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*</a:t>
            </a:r>
            <a:endParaRPr lang="ko-KR" altLang="en-US" sz="6000" b="1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059832" y="1916832"/>
            <a:ext cx="1440160" cy="12241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51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Calculator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후위 표기법으로 만드는 법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248889" y="1309505"/>
            <a:ext cx="3177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    </a:t>
            </a:r>
            <a:r>
              <a:rPr lang="en-US" altLang="ko-KR" sz="4400" dirty="0"/>
              <a:t>* (2 + 1</a:t>
            </a:r>
            <a:r>
              <a:rPr lang="en-US" altLang="ko-KR" sz="4400" dirty="0" smtClean="0"/>
              <a:t>)</a:t>
            </a:r>
            <a:endParaRPr lang="ko-KR" alt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253495" y="2991599"/>
            <a:ext cx="5424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/>
              <a:t>listExp</a:t>
            </a:r>
            <a:r>
              <a:rPr lang="en-US" altLang="ko-KR" sz="4000" dirty="0" smtClean="0"/>
              <a:t> = [2, 5, +, 3,   ]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2987824" y="5359278"/>
            <a:ext cx="115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Stack </a:t>
            </a:r>
            <a:endParaRPr lang="ko-KR" altLang="en-US" sz="2800" dirty="0"/>
          </a:p>
        </p:txBody>
      </p:sp>
      <p:sp>
        <p:nvSpPr>
          <p:cNvPr id="11" name="타원 10"/>
          <p:cNvSpPr/>
          <p:nvPr/>
        </p:nvSpPr>
        <p:spPr>
          <a:xfrm>
            <a:off x="4067944" y="5301208"/>
            <a:ext cx="2376264" cy="639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92621" y="4793376"/>
            <a:ext cx="5357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*</a:t>
            </a:r>
            <a:endParaRPr lang="ko-KR" altLang="en-US" sz="6000" b="1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275856" y="1988840"/>
            <a:ext cx="1716765" cy="28803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11960" y="2204864"/>
            <a:ext cx="3974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스택의 맨 위 연산자의 가중치가 </a:t>
            </a:r>
            <a:endParaRPr lang="en-US" altLang="ko-KR" dirty="0" smtClean="0"/>
          </a:p>
          <a:p>
            <a:r>
              <a:rPr lang="ko-KR" altLang="en-US" dirty="0" smtClean="0"/>
              <a:t>높거나 같다면 수식 리스트로 옮긴다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2" idx="0"/>
          </p:cNvCxnSpPr>
          <p:nvPr/>
        </p:nvCxnSpPr>
        <p:spPr>
          <a:xfrm flipH="1" flipV="1">
            <a:off x="5067369" y="3514799"/>
            <a:ext cx="193114" cy="12785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34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Calculator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후위 표기법으로 만드는 법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248889" y="1309505"/>
            <a:ext cx="29370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     </a:t>
            </a:r>
            <a:r>
              <a:rPr lang="en-US" altLang="ko-KR" sz="4400" dirty="0"/>
              <a:t>(2 + 1</a:t>
            </a:r>
            <a:r>
              <a:rPr lang="en-US" altLang="ko-KR" sz="4400" dirty="0" smtClean="0"/>
              <a:t>)</a:t>
            </a:r>
            <a:endParaRPr lang="ko-KR" alt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253495" y="2991599"/>
            <a:ext cx="5755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/>
              <a:t>listExp</a:t>
            </a:r>
            <a:r>
              <a:rPr lang="en-US" altLang="ko-KR" sz="4000" dirty="0" smtClean="0"/>
              <a:t> = [2, 5, +, 3, *,  ]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2987824" y="5359278"/>
            <a:ext cx="115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Stack </a:t>
            </a:r>
            <a:endParaRPr lang="ko-KR" altLang="en-US" sz="2800" dirty="0"/>
          </a:p>
        </p:txBody>
      </p:sp>
      <p:sp>
        <p:nvSpPr>
          <p:cNvPr id="11" name="타원 10"/>
          <p:cNvSpPr/>
          <p:nvPr/>
        </p:nvSpPr>
        <p:spPr>
          <a:xfrm>
            <a:off x="4067944" y="5301208"/>
            <a:ext cx="2376264" cy="639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92621" y="4793376"/>
            <a:ext cx="5357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*</a:t>
            </a:r>
            <a:endParaRPr lang="ko-KR" altLang="en-US" sz="6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11960" y="2204864"/>
            <a:ext cx="3974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스택의 맨 위 연산자의 가중치가 </a:t>
            </a:r>
            <a:endParaRPr lang="en-US" altLang="ko-KR" dirty="0" smtClean="0"/>
          </a:p>
          <a:p>
            <a:r>
              <a:rPr lang="ko-KR" altLang="en-US" dirty="0" smtClean="0"/>
              <a:t>높거나 같다면 수식 리스트로 옮긴다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164962" y="1844824"/>
            <a:ext cx="1827659" cy="316835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1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Calculator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후위 표기법으로 만드는 법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248889" y="1309505"/>
            <a:ext cx="29370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     </a:t>
            </a:r>
            <a:r>
              <a:rPr lang="en-US" altLang="ko-KR" sz="4400" dirty="0"/>
              <a:t>(2 + 1</a:t>
            </a:r>
            <a:r>
              <a:rPr lang="en-US" altLang="ko-KR" sz="4400" dirty="0" smtClean="0"/>
              <a:t>)</a:t>
            </a:r>
            <a:endParaRPr lang="ko-KR" alt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253495" y="2991599"/>
            <a:ext cx="5755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/>
              <a:t>listExp</a:t>
            </a:r>
            <a:r>
              <a:rPr lang="en-US" altLang="ko-KR" sz="4000" dirty="0" smtClean="0"/>
              <a:t> = [2, 5, +, 3, *, ]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2987824" y="5359278"/>
            <a:ext cx="115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Stack </a:t>
            </a:r>
            <a:endParaRPr lang="ko-KR" altLang="en-US" sz="2800" dirty="0"/>
          </a:p>
        </p:txBody>
      </p:sp>
      <p:sp>
        <p:nvSpPr>
          <p:cNvPr id="11" name="타원 10"/>
          <p:cNvSpPr/>
          <p:nvPr/>
        </p:nvSpPr>
        <p:spPr>
          <a:xfrm>
            <a:off x="4067944" y="5301208"/>
            <a:ext cx="2376264" cy="639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92621" y="4793376"/>
            <a:ext cx="5357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*</a:t>
            </a:r>
            <a:endParaRPr lang="ko-KR" altLang="en-US" sz="6000" b="1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542074" y="2059397"/>
            <a:ext cx="1533982" cy="21479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70204" y="3944298"/>
            <a:ext cx="460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(</a:t>
            </a:r>
            <a:endParaRPr lang="ko-KR" altLang="en-US" sz="6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94756" y="2059397"/>
            <a:ext cx="2601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‘(‘</a:t>
            </a:r>
            <a:r>
              <a:rPr lang="ko-KR" altLang="en-US" dirty="0" smtClean="0"/>
              <a:t>는 가중치에 상관없이</a:t>
            </a:r>
            <a:endParaRPr lang="en-US" altLang="ko-KR" dirty="0" smtClean="0"/>
          </a:p>
          <a:p>
            <a:r>
              <a:rPr lang="ko-KR" altLang="en-US" dirty="0" smtClean="0"/>
              <a:t>무조건 스택에 쌓는다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8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Calculator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후위 표기법으로 만드는 법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248889" y="1309505"/>
            <a:ext cx="27655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     2 </a:t>
            </a:r>
            <a:r>
              <a:rPr lang="en-US" altLang="ko-KR" sz="4400" dirty="0"/>
              <a:t>+ 1</a:t>
            </a:r>
            <a:r>
              <a:rPr lang="en-US" altLang="ko-KR" sz="4400" dirty="0" smtClean="0"/>
              <a:t>)</a:t>
            </a:r>
            <a:endParaRPr lang="ko-KR" alt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253495" y="2991599"/>
            <a:ext cx="6037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/>
              <a:t>listExp</a:t>
            </a:r>
            <a:r>
              <a:rPr lang="en-US" altLang="ko-KR" sz="4000" dirty="0" smtClean="0"/>
              <a:t> = [2, 5, +, 3, *, 2 ]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2987824" y="5359278"/>
            <a:ext cx="115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Stack </a:t>
            </a:r>
            <a:endParaRPr lang="ko-KR" altLang="en-US" sz="2800" dirty="0"/>
          </a:p>
        </p:txBody>
      </p:sp>
      <p:sp>
        <p:nvSpPr>
          <p:cNvPr id="11" name="타원 10"/>
          <p:cNvSpPr/>
          <p:nvPr/>
        </p:nvSpPr>
        <p:spPr>
          <a:xfrm>
            <a:off x="4067944" y="5301208"/>
            <a:ext cx="2376264" cy="639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92621" y="4793376"/>
            <a:ext cx="5357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*</a:t>
            </a:r>
            <a:endParaRPr lang="ko-KR" altLang="en-US" sz="6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970204" y="3944298"/>
            <a:ext cx="460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(</a:t>
            </a:r>
            <a:endParaRPr lang="ko-KR" altLang="en-US" sz="6000" b="1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542074" y="2059397"/>
            <a:ext cx="2038038" cy="10095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9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Calculator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후위 표기법으로 만드는 법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515686" y="1158455"/>
            <a:ext cx="2454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      </a:t>
            </a:r>
            <a:r>
              <a:rPr lang="en-US" altLang="ko-KR" sz="4400" dirty="0"/>
              <a:t>+ 1</a:t>
            </a:r>
            <a:r>
              <a:rPr lang="en-US" altLang="ko-KR" sz="4400" dirty="0" smtClean="0"/>
              <a:t>)</a:t>
            </a:r>
            <a:endParaRPr lang="ko-KR" alt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146347" y="2133112"/>
            <a:ext cx="6037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/>
              <a:t>listExp</a:t>
            </a:r>
            <a:r>
              <a:rPr lang="en-US" altLang="ko-KR" sz="4000" dirty="0" smtClean="0"/>
              <a:t> = [2, 5, +, 3, *, 2 ]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2987824" y="5359278"/>
            <a:ext cx="115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Stack </a:t>
            </a:r>
            <a:endParaRPr lang="ko-KR" altLang="en-US" sz="2800" dirty="0"/>
          </a:p>
        </p:txBody>
      </p:sp>
      <p:sp>
        <p:nvSpPr>
          <p:cNvPr id="11" name="타원 10"/>
          <p:cNvSpPr/>
          <p:nvPr/>
        </p:nvSpPr>
        <p:spPr>
          <a:xfrm>
            <a:off x="4067944" y="5301208"/>
            <a:ext cx="2376264" cy="639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92621" y="4793376"/>
            <a:ext cx="5357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*</a:t>
            </a:r>
            <a:endParaRPr lang="ko-KR" altLang="en-US" sz="6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970204" y="3944298"/>
            <a:ext cx="460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(</a:t>
            </a:r>
            <a:endParaRPr lang="ko-KR" altLang="en-US" sz="6000" b="1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067944" y="1893389"/>
            <a:ext cx="1008112" cy="13749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87225" y="3101754"/>
            <a:ext cx="7377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+</a:t>
            </a:r>
            <a:endParaRPr lang="ko-KR" altLang="en-US" sz="6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173856" y="1399600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가중치가 높다면 위에 쌓는다</a:t>
            </a:r>
            <a:endParaRPr lang="en-US" altLang="ko-KR" dirty="0" smtClean="0"/>
          </a:p>
          <a:p>
            <a:r>
              <a:rPr lang="en-US" altLang="ko-KR" dirty="0" smtClean="0"/>
              <a:t>+</a:t>
            </a:r>
            <a:r>
              <a:rPr lang="ko-KR" altLang="en-US" dirty="0" smtClean="0"/>
              <a:t>가 가중치가 더 높다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57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Calculator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후위 표기법으로 만드는 법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262626" y="1212559"/>
            <a:ext cx="20585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       </a:t>
            </a:r>
            <a:r>
              <a:rPr lang="en-US" altLang="ko-KR" sz="4400" dirty="0"/>
              <a:t>1</a:t>
            </a:r>
            <a:r>
              <a:rPr lang="en-US" altLang="ko-KR" sz="4400" dirty="0" smtClean="0"/>
              <a:t>)</a:t>
            </a:r>
            <a:endParaRPr lang="ko-KR" alt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273299" y="2393776"/>
            <a:ext cx="66127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/>
              <a:t>listExp</a:t>
            </a:r>
            <a:r>
              <a:rPr lang="en-US" altLang="ko-KR" sz="4000" dirty="0" smtClean="0"/>
              <a:t> = [2, 5, +, 3, *, 2, 1 ]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2987824" y="5359278"/>
            <a:ext cx="115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Stack </a:t>
            </a:r>
            <a:endParaRPr lang="ko-KR" altLang="en-US" sz="2800" dirty="0"/>
          </a:p>
        </p:txBody>
      </p:sp>
      <p:sp>
        <p:nvSpPr>
          <p:cNvPr id="11" name="타원 10"/>
          <p:cNvSpPr/>
          <p:nvPr/>
        </p:nvSpPr>
        <p:spPr>
          <a:xfrm>
            <a:off x="4067944" y="5301208"/>
            <a:ext cx="2376264" cy="639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92621" y="4793376"/>
            <a:ext cx="5357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*</a:t>
            </a:r>
            <a:endParaRPr lang="ko-KR" altLang="en-US" sz="6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970204" y="3944298"/>
            <a:ext cx="460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(</a:t>
            </a:r>
            <a:endParaRPr lang="ko-KR" altLang="en-US" sz="6000" b="1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067944" y="1893389"/>
            <a:ext cx="2088232" cy="5964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87225" y="3101754"/>
            <a:ext cx="7377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+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6629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1489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Calculator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수식의 표기법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2699792" y="2132856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중위 표기법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우리가 아는 수식</a:t>
            </a:r>
            <a:endParaRPr lang="en-US" altLang="ko-KR" dirty="0" smtClean="0"/>
          </a:p>
          <a:p>
            <a:r>
              <a:rPr lang="en-US" altLang="ko-KR" dirty="0" smtClean="0"/>
              <a:t>(2 + 5 ) * 3 * (2 + 1)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3382833"/>
            <a:ext cx="4650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후위 표기법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컴퓨터가 계산하기 쉬운 수식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</a:t>
            </a:r>
            <a:r>
              <a:rPr lang="ko-KR" altLang="en-US" dirty="0" smtClean="0"/>
              <a:t>괄호가 없다 </a:t>
            </a:r>
            <a:endParaRPr lang="en-US" altLang="ko-KR" dirty="0"/>
          </a:p>
          <a:p>
            <a:r>
              <a:rPr lang="en-US" altLang="ko-KR" dirty="0" smtClean="0"/>
              <a:t>                  </a:t>
            </a:r>
            <a:r>
              <a:rPr lang="ko-KR" altLang="en-US" dirty="0" smtClean="0"/>
              <a:t>연산자가 뒤로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25+3*21+*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16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Calculator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후위 표기법으로 만드는 법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262626" y="1212559"/>
            <a:ext cx="17475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       )</a:t>
            </a:r>
            <a:endParaRPr lang="ko-KR" alt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273299" y="2393776"/>
            <a:ext cx="72651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/>
              <a:t>listExp</a:t>
            </a:r>
            <a:r>
              <a:rPr lang="en-US" altLang="ko-KR" sz="4000" dirty="0" smtClean="0"/>
              <a:t> = [2, 5, +, 3, *, 2, 1, + ]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2987824" y="5359278"/>
            <a:ext cx="115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Stack </a:t>
            </a:r>
            <a:endParaRPr lang="ko-KR" altLang="en-US" sz="2800" dirty="0"/>
          </a:p>
        </p:txBody>
      </p:sp>
      <p:sp>
        <p:nvSpPr>
          <p:cNvPr id="11" name="타원 10"/>
          <p:cNvSpPr/>
          <p:nvPr/>
        </p:nvSpPr>
        <p:spPr>
          <a:xfrm>
            <a:off x="4067944" y="5301208"/>
            <a:ext cx="2376264" cy="639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92621" y="4793376"/>
            <a:ext cx="5357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*</a:t>
            </a:r>
            <a:endParaRPr lang="ko-KR" altLang="en-US" sz="6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970204" y="3944298"/>
            <a:ext cx="460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(</a:t>
            </a:r>
            <a:endParaRPr lang="ko-KR" altLang="en-US" sz="6000" b="1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5430586" y="3032382"/>
            <a:ext cx="1373662" cy="4105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87225" y="3101754"/>
            <a:ext cx="7377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+</a:t>
            </a:r>
            <a:endParaRPr lang="ko-KR" altLang="en-US" sz="6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142692" y="923847"/>
            <a:ext cx="4653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‘)’ </a:t>
            </a:r>
            <a:r>
              <a:rPr lang="ko-KR" altLang="en-US" dirty="0" smtClean="0">
                <a:solidFill>
                  <a:srgbClr val="FF0000"/>
                </a:solidFill>
              </a:rPr>
              <a:t>만나는 순간 </a:t>
            </a:r>
            <a:r>
              <a:rPr lang="en-US" altLang="ko-KR" dirty="0" smtClean="0">
                <a:solidFill>
                  <a:srgbClr val="FF0000"/>
                </a:solidFill>
              </a:rPr>
              <a:t>‘(‘ </a:t>
            </a:r>
            <a:r>
              <a:rPr lang="ko-KR" altLang="en-US" dirty="0" smtClean="0">
                <a:solidFill>
                  <a:srgbClr val="FF0000"/>
                </a:solidFill>
              </a:rPr>
              <a:t>위에 있는 모든 연산자를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수식 리스트에 넣고 </a:t>
            </a:r>
            <a:r>
              <a:rPr lang="en-US" altLang="ko-KR" dirty="0" smtClean="0">
                <a:solidFill>
                  <a:srgbClr val="FF0000"/>
                </a:solidFill>
              </a:rPr>
              <a:t>‘(‘</a:t>
            </a:r>
            <a:r>
              <a:rPr lang="ko-KR" altLang="en-US" dirty="0" smtClean="0">
                <a:solidFill>
                  <a:srgbClr val="FF0000"/>
                </a:solidFill>
              </a:rPr>
              <a:t>는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없앤다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54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Calculator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후위 표기법으로 만드는 법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262626" y="1212559"/>
            <a:ext cx="15760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       </a:t>
            </a:r>
            <a:endParaRPr lang="ko-KR" alt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382232" y="2379025"/>
            <a:ext cx="777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/>
              <a:t>listExp</a:t>
            </a:r>
            <a:r>
              <a:rPr lang="en-US" altLang="ko-KR" sz="4000" dirty="0" smtClean="0"/>
              <a:t> = [2, 5, +, 3, *, 2, 1, +, * ]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2265679" y="5287270"/>
            <a:ext cx="115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Stack </a:t>
            </a:r>
            <a:endParaRPr lang="ko-KR" altLang="en-US" sz="2800" dirty="0"/>
          </a:p>
        </p:txBody>
      </p:sp>
      <p:sp>
        <p:nvSpPr>
          <p:cNvPr id="11" name="타원 10"/>
          <p:cNvSpPr/>
          <p:nvPr/>
        </p:nvSpPr>
        <p:spPr>
          <a:xfrm>
            <a:off x="3345799" y="5229200"/>
            <a:ext cx="2376264" cy="639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270476" y="4721368"/>
            <a:ext cx="5357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*</a:t>
            </a:r>
            <a:endParaRPr lang="ko-KR" alt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06819" y="1649023"/>
            <a:ext cx="567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스택에 남아있는 연산자를 모두 수식리스트로 옮긴다</a:t>
            </a:r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4644008" y="2932032"/>
            <a:ext cx="2808312" cy="18651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94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Calculator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후위 표기법으로 만드는 법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376926" y="1075801"/>
            <a:ext cx="15760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       </a:t>
            </a:r>
            <a:endParaRPr lang="ko-KR" alt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1696069"/>
            <a:ext cx="777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/>
              <a:t>listExp</a:t>
            </a:r>
            <a:r>
              <a:rPr lang="en-US" altLang="ko-KR" sz="4000" dirty="0" smtClean="0"/>
              <a:t> = [2, 5, +, 3, *, 2, 1, +, * ]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2265679" y="5287270"/>
            <a:ext cx="115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Stack </a:t>
            </a:r>
            <a:endParaRPr lang="ko-KR" altLang="en-US" sz="2800" dirty="0"/>
          </a:p>
        </p:txBody>
      </p:sp>
      <p:sp>
        <p:nvSpPr>
          <p:cNvPr id="11" name="타원 10"/>
          <p:cNvSpPr/>
          <p:nvPr/>
        </p:nvSpPr>
        <p:spPr>
          <a:xfrm>
            <a:off x="3345799" y="5229200"/>
            <a:ext cx="2376264" cy="639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87622" y="4187808"/>
            <a:ext cx="6527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최종적으로 스택은 비게 되고 수식 리스트는 후위 표기법으로</a:t>
            </a:r>
            <a:endParaRPr lang="en-US" altLang="ko-KR" dirty="0" smtClean="0"/>
          </a:p>
          <a:p>
            <a:r>
              <a:rPr lang="ko-KR" altLang="en-US" dirty="0" smtClean="0"/>
              <a:t>만들어졌다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76762" y="2880945"/>
            <a:ext cx="274947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25+3*21+*</a:t>
            </a:r>
            <a:endParaRPr lang="ko-KR" altLang="en-US" sz="4000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02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2153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Calculator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후위 표기법 수식 계산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265679" y="5287270"/>
            <a:ext cx="115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Stack </a:t>
            </a:r>
            <a:endParaRPr lang="ko-KR" altLang="en-US" sz="2800" dirty="0"/>
          </a:p>
        </p:txBody>
      </p:sp>
      <p:sp>
        <p:nvSpPr>
          <p:cNvPr id="11" name="타원 10"/>
          <p:cNvSpPr/>
          <p:nvPr/>
        </p:nvSpPr>
        <p:spPr>
          <a:xfrm>
            <a:off x="3345799" y="5229200"/>
            <a:ext cx="2376264" cy="639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43113" y="1484784"/>
            <a:ext cx="301236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25+3*21+*</a:t>
            </a:r>
            <a:endParaRPr lang="ko-KR" altLang="en-US" sz="4400" dirty="0"/>
          </a:p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9672" y="2540535"/>
            <a:ext cx="420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후위 표기법 수식을 계산하기 위해서는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피연산자를</a:t>
            </a:r>
            <a:r>
              <a:rPr lang="ko-KR" altLang="en-US" dirty="0" smtClean="0"/>
              <a:t> 담을 스택만 있으면 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117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2153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Calculator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후위 표기법 수식 계산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265679" y="5287270"/>
            <a:ext cx="115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Stack </a:t>
            </a:r>
            <a:endParaRPr lang="ko-KR" altLang="en-US" sz="2800" dirty="0"/>
          </a:p>
        </p:txBody>
      </p:sp>
      <p:sp>
        <p:nvSpPr>
          <p:cNvPr id="11" name="타원 10"/>
          <p:cNvSpPr/>
          <p:nvPr/>
        </p:nvSpPr>
        <p:spPr>
          <a:xfrm>
            <a:off x="3345799" y="5229200"/>
            <a:ext cx="2376264" cy="639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43113" y="1484784"/>
            <a:ext cx="301236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25+3*21+*</a:t>
            </a:r>
            <a:endParaRPr lang="ko-KR" altLang="en-US" sz="4400" dirty="0"/>
          </a:p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9672" y="2540535"/>
            <a:ext cx="420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후위 표기법 수식을 계산하기 위해서는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피연산자를</a:t>
            </a:r>
            <a:r>
              <a:rPr lang="ko-KR" altLang="en-US" dirty="0" smtClean="0"/>
              <a:t> 담을 스택만 있으면 된다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059832" y="2209205"/>
            <a:ext cx="1474099" cy="236435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03740" y="4463186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2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46821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2153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Calculator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후위 표기법 수식 계산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265679" y="5287270"/>
            <a:ext cx="115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Stack </a:t>
            </a:r>
            <a:endParaRPr lang="ko-KR" altLang="en-US" sz="2800" dirty="0"/>
          </a:p>
        </p:txBody>
      </p:sp>
      <p:sp>
        <p:nvSpPr>
          <p:cNvPr id="11" name="타원 10"/>
          <p:cNvSpPr/>
          <p:nvPr/>
        </p:nvSpPr>
        <p:spPr>
          <a:xfrm>
            <a:off x="3345799" y="5229200"/>
            <a:ext cx="2376264" cy="639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53049" y="946441"/>
            <a:ext cx="270138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5+3*21</a:t>
            </a:r>
            <a:r>
              <a:rPr lang="en-US" altLang="ko-KR" sz="4400" dirty="0"/>
              <a:t>+*</a:t>
            </a:r>
            <a:endParaRPr lang="ko-KR" altLang="en-US" sz="4400" dirty="0"/>
          </a:p>
          <a:p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275856" y="1700808"/>
            <a:ext cx="1189287" cy="22303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56154" y="4664408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2</a:t>
            </a:r>
            <a:endParaRPr lang="ko-KR" altLang="en-US" sz="6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56153" y="3931141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5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92982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2153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Calculator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후위 표기법 수식 계산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265679" y="5287270"/>
            <a:ext cx="115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Stack </a:t>
            </a:r>
            <a:endParaRPr lang="ko-KR" altLang="en-US" sz="2800" dirty="0"/>
          </a:p>
        </p:txBody>
      </p:sp>
      <p:sp>
        <p:nvSpPr>
          <p:cNvPr id="11" name="타원 10"/>
          <p:cNvSpPr/>
          <p:nvPr/>
        </p:nvSpPr>
        <p:spPr>
          <a:xfrm>
            <a:off x="3345799" y="5229200"/>
            <a:ext cx="2376264" cy="639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53049" y="946441"/>
            <a:ext cx="239039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+3*21</a:t>
            </a:r>
            <a:r>
              <a:rPr lang="en-US" altLang="ko-KR" sz="4400" dirty="0"/>
              <a:t>+*</a:t>
            </a:r>
            <a:endParaRPr lang="ko-KR" altLang="en-US" sz="4400" dirty="0"/>
          </a:p>
          <a:p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953049" y="1700808"/>
            <a:ext cx="392750" cy="14401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56154" y="4664408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2</a:t>
            </a:r>
            <a:endParaRPr lang="ko-KR" altLang="en-US" sz="6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56153" y="3931141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5</a:t>
            </a:r>
            <a:endParaRPr lang="ko-KR" alt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2420888"/>
            <a:ext cx="606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연산자를 만나면 스택에서 두 개의 수를 꺼내서 계산한다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63992" y="3240268"/>
            <a:ext cx="16001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FF0000"/>
                </a:solidFill>
              </a:rPr>
              <a:t>2 + 5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07704" y="3140968"/>
            <a:ext cx="2160240" cy="868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44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2153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Calculator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후위 표기법 수식 계산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265679" y="5287270"/>
            <a:ext cx="115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Stack </a:t>
            </a:r>
            <a:endParaRPr lang="ko-KR" altLang="en-US" sz="2800" dirty="0"/>
          </a:p>
        </p:txBody>
      </p:sp>
      <p:sp>
        <p:nvSpPr>
          <p:cNvPr id="11" name="타원 10"/>
          <p:cNvSpPr/>
          <p:nvPr/>
        </p:nvSpPr>
        <p:spPr>
          <a:xfrm>
            <a:off x="3345799" y="5229200"/>
            <a:ext cx="2376264" cy="639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35896" y="1141669"/>
            <a:ext cx="199445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3*21</a:t>
            </a:r>
            <a:r>
              <a:rPr lang="en-US" altLang="ko-KR" sz="4400" dirty="0"/>
              <a:t>+*</a:t>
            </a:r>
            <a:endParaRPr lang="ko-KR" altLang="en-US" sz="4400" dirty="0"/>
          </a:p>
          <a:p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633124" y="3958531"/>
            <a:ext cx="154900" cy="8386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56154" y="4664408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7</a:t>
            </a:r>
            <a:endParaRPr lang="ko-KR" alt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36804" y="2376598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계산 후 스택에 다시 집어 넣는다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11760" y="3247158"/>
            <a:ext cx="27045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FF0000"/>
                </a:solidFill>
              </a:rPr>
              <a:t>2 + 5 = 7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59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2153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Calculator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후위 표기법 수식 계산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265679" y="5287270"/>
            <a:ext cx="115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Stack </a:t>
            </a:r>
            <a:endParaRPr lang="ko-KR" altLang="en-US" sz="2800" dirty="0"/>
          </a:p>
        </p:txBody>
      </p:sp>
      <p:sp>
        <p:nvSpPr>
          <p:cNvPr id="11" name="타원 10"/>
          <p:cNvSpPr/>
          <p:nvPr/>
        </p:nvSpPr>
        <p:spPr>
          <a:xfrm>
            <a:off x="3345799" y="5229200"/>
            <a:ext cx="2376264" cy="639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24553" y="1412776"/>
            <a:ext cx="199445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3*21</a:t>
            </a:r>
            <a:r>
              <a:rPr lang="en-US" altLang="ko-KR" sz="4400" dirty="0"/>
              <a:t>+*</a:t>
            </a:r>
            <a:endParaRPr lang="ko-KR" altLang="en-US" sz="4400" dirty="0"/>
          </a:p>
          <a:p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067944" y="2204864"/>
            <a:ext cx="537968" cy="17547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06808" y="4751709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7</a:t>
            </a:r>
            <a:endParaRPr lang="ko-KR" altLang="en-US" sz="6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06630" y="3959621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3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10252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2153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Calculator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후위 표기법 수식 계산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265679" y="5287270"/>
            <a:ext cx="115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Stack </a:t>
            </a:r>
            <a:endParaRPr lang="ko-KR" altLang="en-US" sz="2800" dirty="0"/>
          </a:p>
        </p:txBody>
      </p:sp>
      <p:sp>
        <p:nvSpPr>
          <p:cNvPr id="11" name="타원 10"/>
          <p:cNvSpPr/>
          <p:nvPr/>
        </p:nvSpPr>
        <p:spPr>
          <a:xfrm>
            <a:off x="3345799" y="5229200"/>
            <a:ext cx="2376264" cy="639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24553" y="1412776"/>
            <a:ext cx="168347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*21</a:t>
            </a:r>
            <a:r>
              <a:rPr lang="en-US" altLang="ko-KR" sz="4400" dirty="0"/>
              <a:t>+*</a:t>
            </a:r>
            <a:endParaRPr lang="ko-KR" altLang="en-US" sz="4400" dirty="0"/>
          </a:p>
          <a:p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724553" y="2060848"/>
            <a:ext cx="199375" cy="6522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06629" y="4721368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7</a:t>
            </a:r>
            <a:endParaRPr lang="ko-KR" altLang="en-US" sz="6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06630" y="3959621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3</a:t>
            </a:r>
            <a:endParaRPr lang="ko-KR" altLang="en-US" sz="6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93889" y="2820850"/>
            <a:ext cx="28600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</a:rPr>
              <a:t>7</a:t>
            </a:r>
            <a:r>
              <a:rPr lang="en-US" altLang="ko-KR" sz="4400" dirty="0" smtClean="0">
                <a:solidFill>
                  <a:srgbClr val="FF0000"/>
                </a:solidFill>
              </a:rPr>
              <a:t> * 3 = 21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11760" y="2713132"/>
            <a:ext cx="2942207" cy="931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07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1911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Calculator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후위 표기법의 계산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3275856" y="1628800"/>
            <a:ext cx="24978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/>
              <a:t>25+3*21</a:t>
            </a:r>
            <a:r>
              <a:rPr lang="en-US" altLang="ko-KR" sz="3600" dirty="0"/>
              <a:t>+*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3275856" y="1628800"/>
            <a:ext cx="86409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55920" y="2492896"/>
            <a:ext cx="413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두 개의 수를 뒤에 오는 연산자로 계산</a:t>
            </a:r>
            <a:endParaRPr lang="en-US" altLang="ko-KR" dirty="0" smtClean="0"/>
          </a:p>
          <a:p>
            <a:r>
              <a:rPr lang="ko-KR" altLang="en-US" dirty="0" smtClean="0"/>
              <a:t>즉 </a:t>
            </a:r>
            <a:r>
              <a:rPr lang="en-US" altLang="ko-KR" dirty="0" smtClean="0"/>
              <a:t>2 + 5 </a:t>
            </a:r>
            <a:r>
              <a:rPr lang="ko-KR" altLang="en-US" dirty="0" smtClean="0"/>
              <a:t>이므로 </a:t>
            </a:r>
            <a:r>
              <a:rPr lang="en-US" altLang="ko-KR" dirty="0" smtClean="0"/>
              <a:t>7!!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48008" y="3239398"/>
            <a:ext cx="19191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7</a:t>
            </a:r>
            <a:r>
              <a:rPr lang="en-US" altLang="ko-KR" sz="3600" dirty="0" smtClean="0"/>
              <a:t>3*21</a:t>
            </a:r>
            <a:r>
              <a:rPr lang="en-US" altLang="ko-KR" sz="3600" dirty="0"/>
              <a:t>+*</a:t>
            </a:r>
            <a:endParaRPr lang="ko-KR" altLang="en-US" sz="3600" dirty="0"/>
          </a:p>
        </p:txBody>
      </p:sp>
      <p:sp>
        <p:nvSpPr>
          <p:cNvPr id="9" name="직사각형 8"/>
          <p:cNvSpPr/>
          <p:nvPr/>
        </p:nvSpPr>
        <p:spPr>
          <a:xfrm>
            <a:off x="3277954" y="3280492"/>
            <a:ext cx="782253" cy="548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627784" y="4149080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동일 방식으로 계산</a:t>
            </a:r>
            <a:endParaRPr lang="en-US" altLang="ko-KR" dirty="0" smtClean="0"/>
          </a:p>
          <a:p>
            <a:r>
              <a:rPr lang="en-US" altLang="ko-KR" dirty="0" smtClean="0"/>
              <a:t>7 * 3 = 21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100649" y="4895582"/>
            <a:ext cx="17235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21</a:t>
            </a:r>
            <a:r>
              <a:rPr lang="en-US" altLang="ko-KR" sz="3600" dirty="0" smtClean="0"/>
              <a:t>21</a:t>
            </a:r>
            <a:r>
              <a:rPr lang="en-US" altLang="ko-KR" sz="3600" dirty="0"/>
              <a:t>+*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3418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2153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Calculator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후위 표기법 수식 계산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265679" y="5287270"/>
            <a:ext cx="115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Stack </a:t>
            </a:r>
            <a:endParaRPr lang="ko-KR" altLang="en-US" sz="2800" dirty="0"/>
          </a:p>
        </p:txBody>
      </p:sp>
      <p:sp>
        <p:nvSpPr>
          <p:cNvPr id="11" name="타원 10"/>
          <p:cNvSpPr/>
          <p:nvPr/>
        </p:nvSpPr>
        <p:spPr>
          <a:xfrm>
            <a:off x="3345799" y="5229200"/>
            <a:ext cx="2376264" cy="639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24553" y="1412776"/>
            <a:ext cx="144302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21</a:t>
            </a:r>
            <a:r>
              <a:rPr lang="en-US" altLang="ko-KR" sz="4400" dirty="0"/>
              <a:t>+*</a:t>
            </a:r>
            <a:endParaRPr lang="ko-KR" altLang="en-US" sz="4400" dirty="0"/>
          </a:p>
          <a:p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605912" y="3537216"/>
            <a:ext cx="151784" cy="13071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67944" y="4703361"/>
            <a:ext cx="10759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21</a:t>
            </a:r>
            <a:endParaRPr lang="ko-KR" altLang="en-US" sz="6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93889" y="2820850"/>
            <a:ext cx="28600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</a:rPr>
              <a:t>7</a:t>
            </a:r>
            <a:r>
              <a:rPr lang="en-US" altLang="ko-KR" sz="4400" dirty="0" smtClean="0">
                <a:solidFill>
                  <a:srgbClr val="FF0000"/>
                </a:solidFill>
              </a:rPr>
              <a:t> * 3 = 21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28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2153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Calculator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후위 표기법 수식 계산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265679" y="5287270"/>
            <a:ext cx="115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Stack </a:t>
            </a:r>
            <a:endParaRPr lang="ko-KR" altLang="en-US" sz="2800" dirty="0"/>
          </a:p>
        </p:txBody>
      </p:sp>
      <p:sp>
        <p:nvSpPr>
          <p:cNvPr id="11" name="타원 10"/>
          <p:cNvSpPr/>
          <p:nvPr/>
        </p:nvSpPr>
        <p:spPr>
          <a:xfrm>
            <a:off x="3345799" y="5229200"/>
            <a:ext cx="2376264" cy="639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24553" y="1412776"/>
            <a:ext cx="144302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21</a:t>
            </a:r>
            <a:r>
              <a:rPr lang="en-US" altLang="ko-KR" sz="4400" dirty="0"/>
              <a:t>+*</a:t>
            </a:r>
            <a:endParaRPr lang="ko-KR" altLang="en-US" sz="4400" dirty="0"/>
          </a:p>
          <a:p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014017" y="2245744"/>
            <a:ext cx="519914" cy="151505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67944" y="4703361"/>
            <a:ext cx="10759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21</a:t>
            </a:r>
            <a:endParaRPr lang="ko-KR" altLang="en-US" sz="6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18780" y="3927620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2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48813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2153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Calculator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후위 표기법 수식 계산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265679" y="5287270"/>
            <a:ext cx="115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Stack </a:t>
            </a:r>
            <a:endParaRPr lang="ko-KR" altLang="en-US" sz="2800" dirty="0"/>
          </a:p>
        </p:txBody>
      </p:sp>
      <p:sp>
        <p:nvSpPr>
          <p:cNvPr id="11" name="타원 10"/>
          <p:cNvSpPr/>
          <p:nvPr/>
        </p:nvSpPr>
        <p:spPr>
          <a:xfrm>
            <a:off x="3345799" y="5229200"/>
            <a:ext cx="2376264" cy="639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24553" y="1412776"/>
            <a:ext cx="113204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1</a:t>
            </a:r>
            <a:r>
              <a:rPr lang="en-US" altLang="ko-KR" sz="4400" dirty="0"/>
              <a:t>+*</a:t>
            </a:r>
            <a:endParaRPr lang="ko-KR" altLang="en-US" sz="4400" dirty="0"/>
          </a:p>
          <a:p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067944" y="2204864"/>
            <a:ext cx="288032" cy="9361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67944" y="4703361"/>
            <a:ext cx="10759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21</a:t>
            </a:r>
            <a:endParaRPr lang="ko-KR" altLang="en-US" sz="6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18780" y="3927620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2</a:t>
            </a:r>
            <a:endParaRPr lang="ko-KR" altLang="en-US" sz="6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11960" y="3122070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1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6490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2153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Calculator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후위 표기법 수식 계산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265679" y="5287270"/>
            <a:ext cx="115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Stack </a:t>
            </a:r>
            <a:endParaRPr lang="ko-KR" altLang="en-US" sz="2800" dirty="0"/>
          </a:p>
        </p:txBody>
      </p:sp>
      <p:sp>
        <p:nvSpPr>
          <p:cNvPr id="11" name="타원 10"/>
          <p:cNvSpPr/>
          <p:nvPr/>
        </p:nvSpPr>
        <p:spPr>
          <a:xfrm>
            <a:off x="3345799" y="5229200"/>
            <a:ext cx="2376264" cy="639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24553" y="1052954"/>
            <a:ext cx="82105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+*</a:t>
            </a:r>
            <a:endParaRPr lang="ko-KR" altLang="en-US" sz="4400" dirty="0"/>
          </a:p>
          <a:p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724553" y="1749513"/>
            <a:ext cx="199376" cy="3498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67944" y="4703361"/>
            <a:ext cx="10759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21</a:t>
            </a:r>
            <a:endParaRPr lang="ko-KR" altLang="en-US" sz="6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18780" y="3927620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2</a:t>
            </a:r>
            <a:endParaRPr lang="ko-KR" altLang="en-US" sz="6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11960" y="3122070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1</a:t>
            </a:r>
            <a:endParaRPr lang="ko-KR" altLang="en-US" sz="6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33849" y="2239826"/>
            <a:ext cx="27045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FF0000"/>
                </a:solidFill>
              </a:rPr>
              <a:t>2 </a:t>
            </a:r>
            <a:r>
              <a:rPr lang="en-US" altLang="ko-KR" sz="4400" dirty="0">
                <a:solidFill>
                  <a:srgbClr val="FF0000"/>
                </a:solidFill>
              </a:rPr>
              <a:t>+</a:t>
            </a:r>
            <a:r>
              <a:rPr lang="en-US" altLang="ko-KR" sz="4400" dirty="0" smtClean="0">
                <a:solidFill>
                  <a:srgbClr val="FF0000"/>
                </a:solidFill>
              </a:rPr>
              <a:t> </a:t>
            </a:r>
            <a:r>
              <a:rPr lang="en-US" altLang="ko-KR" sz="4400" dirty="0">
                <a:solidFill>
                  <a:srgbClr val="FF0000"/>
                </a:solidFill>
              </a:rPr>
              <a:t>1</a:t>
            </a:r>
            <a:r>
              <a:rPr lang="en-US" altLang="ko-KR" sz="4400" dirty="0" smtClean="0">
                <a:solidFill>
                  <a:srgbClr val="FF0000"/>
                </a:solidFill>
              </a:rPr>
              <a:t> = 3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51720" y="2132108"/>
            <a:ext cx="2942207" cy="931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61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2153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Calculator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후위 표기법 수식 계산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265679" y="5287270"/>
            <a:ext cx="115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Stack </a:t>
            </a:r>
            <a:endParaRPr lang="ko-KR" altLang="en-US" sz="2800" dirty="0"/>
          </a:p>
        </p:txBody>
      </p:sp>
      <p:sp>
        <p:nvSpPr>
          <p:cNvPr id="11" name="타원 10"/>
          <p:cNvSpPr/>
          <p:nvPr/>
        </p:nvSpPr>
        <p:spPr>
          <a:xfrm>
            <a:off x="3345799" y="5229200"/>
            <a:ext cx="2376264" cy="639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24553" y="1412776"/>
            <a:ext cx="42511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*</a:t>
            </a:r>
            <a:endParaRPr lang="ko-KR" altLang="en-US" sz="4400" dirty="0"/>
          </a:p>
          <a:p>
            <a:endParaRPr lang="ko-KR" altLang="en-US" dirty="0"/>
          </a:p>
        </p:txBody>
      </p:sp>
      <p:cxnSp>
        <p:nvCxnSpPr>
          <p:cNvPr id="8" name="직선 화살표 연결선 7"/>
          <p:cNvCxnSpPr>
            <a:endCxn id="13" idx="0"/>
          </p:cNvCxnSpPr>
          <p:nvPr/>
        </p:nvCxnSpPr>
        <p:spPr>
          <a:xfrm>
            <a:off x="4533930" y="3429000"/>
            <a:ext cx="1" cy="4986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67944" y="4703361"/>
            <a:ext cx="10759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21</a:t>
            </a:r>
            <a:endParaRPr lang="ko-KR" altLang="en-US" sz="6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18780" y="3927620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3</a:t>
            </a:r>
            <a:endParaRPr lang="ko-KR" altLang="en-US" sz="6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33849" y="2599648"/>
            <a:ext cx="27045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FF0000"/>
                </a:solidFill>
              </a:rPr>
              <a:t>2 </a:t>
            </a:r>
            <a:r>
              <a:rPr lang="en-US" altLang="ko-KR" sz="4400" dirty="0">
                <a:solidFill>
                  <a:srgbClr val="FF0000"/>
                </a:solidFill>
              </a:rPr>
              <a:t>+</a:t>
            </a:r>
            <a:r>
              <a:rPr lang="en-US" altLang="ko-KR" sz="4400" dirty="0" smtClean="0">
                <a:solidFill>
                  <a:srgbClr val="FF0000"/>
                </a:solidFill>
              </a:rPr>
              <a:t> </a:t>
            </a:r>
            <a:r>
              <a:rPr lang="en-US" altLang="ko-KR" sz="4400" dirty="0">
                <a:solidFill>
                  <a:srgbClr val="FF0000"/>
                </a:solidFill>
              </a:rPr>
              <a:t>1</a:t>
            </a:r>
            <a:r>
              <a:rPr lang="en-US" altLang="ko-KR" sz="4400" dirty="0" smtClean="0">
                <a:solidFill>
                  <a:srgbClr val="FF0000"/>
                </a:solidFill>
              </a:rPr>
              <a:t> = 3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23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2153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Calculator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후위 표기법 수식 계산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265679" y="5287270"/>
            <a:ext cx="115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Stack </a:t>
            </a:r>
            <a:endParaRPr lang="ko-KR" altLang="en-US" sz="2800" dirty="0"/>
          </a:p>
        </p:txBody>
      </p:sp>
      <p:sp>
        <p:nvSpPr>
          <p:cNvPr id="11" name="타원 10"/>
          <p:cNvSpPr/>
          <p:nvPr/>
        </p:nvSpPr>
        <p:spPr>
          <a:xfrm>
            <a:off x="3345799" y="5229200"/>
            <a:ext cx="2376264" cy="639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24553" y="1412776"/>
            <a:ext cx="42511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*</a:t>
            </a:r>
            <a:endParaRPr lang="ko-KR" altLang="en-US" sz="4400" dirty="0"/>
          </a:p>
          <a:p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420547" y="1960596"/>
            <a:ext cx="516565" cy="4986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67944" y="4703361"/>
            <a:ext cx="10759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21</a:t>
            </a:r>
            <a:endParaRPr lang="ko-KR" altLang="en-US" sz="6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18780" y="3927620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3</a:t>
            </a:r>
            <a:endParaRPr lang="ko-KR" altLang="en-US" sz="6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33849" y="2599648"/>
            <a:ext cx="3302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FF0000"/>
                </a:solidFill>
              </a:rPr>
              <a:t>21 * 3 = 63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07724" y="2520313"/>
            <a:ext cx="3084356" cy="931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2153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Calculator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후위 표기법 수식 계산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265679" y="5287270"/>
            <a:ext cx="115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Stack </a:t>
            </a:r>
            <a:endParaRPr lang="ko-KR" altLang="en-US" sz="2800" dirty="0"/>
          </a:p>
        </p:txBody>
      </p:sp>
      <p:sp>
        <p:nvSpPr>
          <p:cNvPr id="11" name="타원 10"/>
          <p:cNvSpPr/>
          <p:nvPr/>
        </p:nvSpPr>
        <p:spPr>
          <a:xfrm>
            <a:off x="3345799" y="5229200"/>
            <a:ext cx="2376264" cy="639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9" idx="0"/>
          </p:cNvCxnSpPr>
          <p:nvPr/>
        </p:nvCxnSpPr>
        <p:spPr>
          <a:xfrm flipH="1">
            <a:off x="4605912" y="3645024"/>
            <a:ext cx="182112" cy="10583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67944" y="4703361"/>
            <a:ext cx="10759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63</a:t>
            </a:r>
            <a:endParaRPr lang="ko-KR" altLang="en-US" sz="6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33849" y="2599648"/>
            <a:ext cx="3302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FF0000"/>
                </a:solidFill>
              </a:rPr>
              <a:t>21 * 3 = 63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07724" y="2520313"/>
            <a:ext cx="3084356" cy="931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20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2153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Calculator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후위 표기법 수식 계산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265679" y="5287270"/>
            <a:ext cx="115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Stack </a:t>
            </a:r>
            <a:endParaRPr lang="ko-KR" altLang="en-US" sz="2800" dirty="0"/>
          </a:p>
        </p:txBody>
      </p:sp>
      <p:sp>
        <p:nvSpPr>
          <p:cNvPr id="11" name="타원 10"/>
          <p:cNvSpPr/>
          <p:nvPr/>
        </p:nvSpPr>
        <p:spPr>
          <a:xfrm>
            <a:off x="3345799" y="5229200"/>
            <a:ext cx="2376264" cy="639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67944" y="4703361"/>
            <a:ext cx="10759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63</a:t>
            </a:r>
            <a:endParaRPr lang="ko-KR" alt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54486" y="2755663"/>
            <a:ext cx="69028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(2 + 5 ) * 3 * (2 + 1</a:t>
            </a:r>
            <a:r>
              <a:rPr lang="en-US" altLang="ko-KR" sz="4400" dirty="0" smtClean="0"/>
              <a:t>)</a:t>
            </a:r>
            <a:r>
              <a:rPr lang="ko-KR" altLang="en-US" sz="4400" dirty="0" smtClean="0"/>
              <a:t> </a:t>
            </a:r>
            <a:r>
              <a:rPr lang="en-US" altLang="ko-KR" sz="4400" dirty="0" smtClean="0"/>
              <a:t>= 63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9271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2153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Calculator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후위 표기법 수식 계산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789638"/>
            <a:ext cx="69028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(2 + 5 ) * 3 * (2 + 1</a:t>
            </a:r>
            <a:r>
              <a:rPr lang="en-US" altLang="ko-KR" sz="4400" dirty="0" smtClean="0"/>
              <a:t>)</a:t>
            </a:r>
            <a:r>
              <a:rPr lang="ko-KR" altLang="en-US" sz="4400" dirty="0" smtClean="0"/>
              <a:t> </a:t>
            </a:r>
            <a:r>
              <a:rPr lang="en-US" altLang="ko-KR" sz="4400" dirty="0" smtClean="0"/>
              <a:t>= 63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559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1911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Calculator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후위 표기법의 계산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3059832" y="1268760"/>
            <a:ext cx="17235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21</a:t>
            </a:r>
            <a:r>
              <a:rPr lang="en-US" altLang="ko-KR" sz="3600" dirty="0" smtClean="0"/>
              <a:t>21</a:t>
            </a:r>
            <a:r>
              <a:rPr lang="en-US" altLang="ko-KR" sz="3600" dirty="0"/>
              <a:t>+*</a:t>
            </a:r>
            <a:endParaRPr lang="ko-KR" alt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2195736" y="2132856"/>
            <a:ext cx="3488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세개의 수가 연이어 있으므로</a:t>
            </a:r>
            <a:endParaRPr lang="en-US" altLang="ko-KR" dirty="0" smtClean="0"/>
          </a:p>
          <a:p>
            <a:r>
              <a:rPr lang="en-US" altLang="ko-KR" dirty="0" smtClean="0"/>
              <a:t>21</a:t>
            </a:r>
            <a:r>
              <a:rPr lang="ko-KR" altLang="en-US" dirty="0" smtClean="0"/>
              <a:t>은 일단 두고 </a:t>
            </a:r>
            <a:r>
              <a:rPr lang="en-US" altLang="ko-KR" dirty="0" smtClean="0"/>
              <a:t>21+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연산한다</a:t>
            </a:r>
            <a:endParaRPr lang="en-US" altLang="ko-KR" dirty="0" smtClean="0"/>
          </a:p>
          <a:p>
            <a:r>
              <a:rPr lang="ko-KR" altLang="en-US" dirty="0" smtClean="0"/>
              <a:t>즉 </a:t>
            </a:r>
            <a:r>
              <a:rPr lang="en-US" altLang="ko-KR" dirty="0" smtClean="0"/>
              <a:t>2 + 1 = 3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059832" y="3481264"/>
            <a:ext cx="11448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/>
              <a:t>21</a:t>
            </a:r>
            <a:r>
              <a:rPr lang="en-US" altLang="ko-KR" sz="3600" dirty="0">
                <a:solidFill>
                  <a:srgbClr val="FF0000"/>
                </a:solidFill>
              </a:rPr>
              <a:t>3</a:t>
            </a:r>
            <a:r>
              <a:rPr lang="en-US" altLang="ko-KR" sz="3600" dirty="0" smtClean="0"/>
              <a:t>*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3643106" y="1287232"/>
            <a:ext cx="77591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089693" y="3475405"/>
            <a:ext cx="111500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46522" y="4229507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지금과 같은 방식으로 계산</a:t>
            </a:r>
            <a:endParaRPr lang="en-US" altLang="ko-KR" dirty="0" smtClean="0"/>
          </a:p>
          <a:p>
            <a:r>
              <a:rPr lang="en-US" altLang="ko-KR" dirty="0" smtClean="0"/>
              <a:t>21 * 3 = 63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05865" y="5224790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최종 연산 값은 </a:t>
            </a:r>
            <a:r>
              <a:rPr lang="en-US" altLang="ko-KR" dirty="0" smtClean="0"/>
              <a:t>63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3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Calculator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후위 표기법으로 만드는 법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1268760"/>
            <a:ext cx="54874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(2 + 5 ) * 3 * (2 + 1</a:t>
            </a:r>
            <a:r>
              <a:rPr lang="en-US" altLang="ko-KR" sz="4400" dirty="0" smtClean="0"/>
              <a:t>)</a:t>
            </a:r>
            <a:endParaRPr lang="ko-KR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959255" y="2492896"/>
            <a:ext cx="529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최종 후위 수식을 담을 수식 리스트와</a:t>
            </a:r>
            <a:endParaRPr lang="en-US" altLang="ko-KR" dirty="0" smtClean="0"/>
          </a:p>
          <a:p>
            <a:r>
              <a:rPr lang="ko-KR" altLang="en-US" dirty="0" smtClean="0"/>
              <a:t>연산자를 가중치에 따라 담을 스택 리스트가 필요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5816" y="3593922"/>
            <a:ext cx="2058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/>
              <a:t>listExp</a:t>
            </a:r>
            <a:r>
              <a:rPr lang="en-US" altLang="ko-KR" sz="2800" dirty="0" smtClean="0"/>
              <a:t> = [ ]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706141" y="4855222"/>
            <a:ext cx="115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Stack </a:t>
            </a:r>
            <a:endParaRPr lang="ko-KR" altLang="en-US" sz="2800" dirty="0"/>
          </a:p>
        </p:txBody>
      </p:sp>
      <p:sp>
        <p:nvSpPr>
          <p:cNvPr id="11" name="타원 10"/>
          <p:cNvSpPr/>
          <p:nvPr/>
        </p:nvSpPr>
        <p:spPr>
          <a:xfrm>
            <a:off x="3786261" y="4797152"/>
            <a:ext cx="2376264" cy="639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81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Calculator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후위 표기법으로 만드는 법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1412776"/>
            <a:ext cx="6883616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연산자 마다 가중치가 있다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6000" dirty="0" smtClean="0"/>
              <a:t>- </a:t>
            </a:r>
            <a:r>
              <a:rPr lang="en-US" altLang="ko-KR" sz="6000" dirty="0" smtClean="0">
                <a:solidFill>
                  <a:srgbClr val="FF0000"/>
                </a:solidFill>
              </a:rPr>
              <a:t>‘*’ , ‘/’ </a:t>
            </a:r>
            <a:r>
              <a:rPr lang="en-US" altLang="ko-KR" sz="6000" dirty="0" smtClean="0"/>
              <a:t>: </a:t>
            </a:r>
            <a:r>
              <a:rPr lang="ko-KR" altLang="en-US" sz="6000" dirty="0" smtClean="0"/>
              <a:t>제일 크다</a:t>
            </a:r>
            <a:endParaRPr lang="en-US" altLang="ko-KR" sz="6000" dirty="0" smtClean="0"/>
          </a:p>
          <a:p>
            <a:pPr marL="857250" indent="-857250">
              <a:buFontTx/>
              <a:buChar char="-"/>
            </a:pPr>
            <a:r>
              <a:rPr lang="en-US" altLang="ko-KR" sz="6000" dirty="0" smtClean="0">
                <a:solidFill>
                  <a:srgbClr val="FF0000"/>
                </a:solidFill>
              </a:rPr>
              <a:t>‘+’, ‘-’ </a:t>
            </a:r>
            <a:r>
              <a:rPr lang="en-US" altLang="ko-KR" sz="6000" dirty="0" smtClean="0"/>
              <a:t>: </a:t>
            </a:r>
            <a:r>
              <a:rPr lang="ko-KR" altLang="en-US" sz="6000" dirty="0" smtClean="0"/>
              <a:t>두 번째</a:t>
            </a:r>
            <a:endParaRPr lang="en-US" altLang="ko-KR" sz="6000" dirty="0" smtClean="0"/>
          </a:p>
          <a:p>
            <a:pPr marL="857250" indent="-857250">
              <a:buFontTx/>
              <a:buChar char="-"/>
            </a:pPr>
            <a:r>
              <a:rPr lang="en-US" altLang="ko-KR" sz="6000" dirty="0" smtClean="0">
                <a:solidFill>
                  <a:srgbClr val="FF0000"/>
                </a:solidFill>
              </a:rPr>
              <a:t>‘(‘</a:t>
            </a:r>
            <a:r>
              <a:rPr lang="en-US" altLang="ko-KR" sz="6000" dirty="0" smtClean="0"/>
              <a:t> : </a:t>
            </a:r>
            <a:r>
              <a:rPr lang="ko-KR" altLang="en-US" sz="6000" dirty="0" smtClean="0"/>
              <a:t>가장 작다</a:t>
            </a:r>
            <a:endParaRPr lang="en-US" altLang="ko-KR" sz="6000" dirty="0"/>
          </a:p>
          <a:p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99331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Calculator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후위 표기법으로 만드는 법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1268760"/>
            <a:ext cx="54874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(2 + 5 ) * 3 * (2 + 1</a:t>
            </a:r>
            <a:r>
              <a:rPr lang="en-US" altLang="ko-KR" sz="4400" dirty="0" smtClean="0"/>
              <a:t>)</a:t>
            </a:r>
            <a:endParaRPr lang="ko-KR" alt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2894456"/>
            <a:ext cx="2058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/>
              <a:t>listExp</a:t>
            </a:r>
            <a:r>
              <a:rPr lang="en-US" altLang="ko-KR" sz="2800" dirty="0" smtClean="0"/>
              <a:t> = [ ]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987824" y="5359278"/>
            <a:ext cx="115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Stack </a:t>
            </a:r>
            <a:endParaRPr lang="ko-KR" altLang="en-US" sz="2800" dirty="0"/>
          </a:p>
        </p:txBody>
      </p:sp>
      <p:sp>
        <p:nvSpPr>
          <p:cNvPr id="11" name="타원 10"/>
          <p:cNvSpPr/>
          <p:nvPr/>
        </p:nvSpPr>
        <p:spPr>
          <a:xfrm>
            <a:off x="4067944" y="5301208"/>
            <a:ext cx="2376264" cy="639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92621" y="4793376"/>
            <a:ext cx="460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(</a:t>
            </a:r>
            <a:endParaRPr lang="ko-KR" altLang="en-US" sz="6000" b="1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051720" y="2060848"/>
            <a:ext cx="3024336" cy="28266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73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Calculator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후위 표기법으로 만드는 법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1268760"/>
            <a:ext cx="54874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2 </a:t>
            </a:r>
            <a:r>
              <a:rPr lang="en-US" altLang="ko-KR" sz="4400" dirty="0"/>
              <a:t>+ 5 ) * 3 * (2 + 1</a:t>
            </a:r>
            <a:r>
              <a:rPr lang="en-US" altLang="ko-KR" sz="4400" dirty="0" smtClean="0"/>
              <a:t>)</a:t>
            </a:r>
            <a:endParaRPr lang="ko-KR" alt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821255" y="3105191"/>
            <a:ext cx="34403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/>
              <a:t>listExp</a:t>
            </a:r>
            <a:r>
              <a:rPr lang="en-US" altLang="ko-KR" sz="4000" dirty="0" smtClean="0"/>
              <a:t> = [2,  ]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2987824" y="5359278"/>
            <a:ext cx="115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Stack </a:t>
            </a:r>
            <a:endParaRPr lang="ko-KR" altLang="en-US" sz="2800" dirty="0"/>
          </a:p>
        </p:txBody>
      </p:sp>
      <p:sp>
        <p:nvSpPr>
          <p:cNvPr id="11" name="타원 10"/>
          <p:cNvSpPr/>
          <p:nvPr/>
        </p:nvSpPr>
        <p:spPr>
          <a:xfrm>
            <a:off x="4067944" y="5301208"/>
            <a:ext cx="2376264" cy="639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92621" y="4793376"/>
            <a:ext cx="460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(</a:t>
            </a:r>
            <a:endParaRPr lang="ko-KR" altLang="en-US" sz="6000" b="1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051720" y="2038201"/>
            <a:ext cx="1224136" cy="11747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66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Calculator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후위 표기법으로 만드는 법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959688" y="1285599"/>
            <a:ext cx="5004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 + </a:t>
            </a:r>
            <a:r>
              <a:rPr lang="en-US" altLang="ko-KR" sz="4400" dirty="0"/>
              <a:t>5 ) * 3 * (2 + 1</a:t>
            </a:r>
            <a:r>
              <a:rPr lang="en-US" altLang="ko-KR" sz="4400" dirty="0" smtClean="0"/>
              <a:t>)</a:t>
            </a:r>
            <a:endParaRPr lang="ko-KR" alt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331537" y="2990853"/>
            <a:ext cx="34403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/>
              <a:t>listExp</a:t>
            </a:r>
            <a:r>
              <a:rPr lang="en-US" altLang="ko-KR" sz="4000" dirty="0" smtClean="0"/>
              <a:t> = [2,  ]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2987824" y="5359278"/>
            <a:ext cx="115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Stack </a:t>
            </a:r>
            <a:endParaRPr lang="ko-KR" altLang="en-US" sz="2800" dirty="0"/>
          </a:p>
        </p:txBody>
      </p:sp>
      <p:sp>
        <p:nvSpPr>
          <p:cNvPr id="11" name="타원 10"/>
          <p:cNvSpPr/>
          <p:nvPr/>
        </p:nvSpPr>
        <p:spPr>
          <a:xfrm>
            <a:off x="4067944" y="5301208"/>
            <a:ext cx="2376264" cy="639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92621" y="4793376"/>
            <a:ext cx="460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(</a:t>
            </a:r>
            <a:endParaRPr lang="ko-KR" altLang="en-US" sz="6000" b="1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627784" y="2031812"/>
            <a:ext cx="2595028" cy="22252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87225" y="4031629"/>
            <a:ext cx="7377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+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17304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992</Words>
  <Application>Microsoft Office PowerPoint</Application>
  <PresentationFormat>화면 슬라이드 쇼(4:3)</PresentationFormat>
  <Paragraphs>266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1" baseType="lpstr">
      <vt:lpstr>맑은 고딕</vt:lpstr>
      <vt:lpstr>Arial</vt:lpstr>
      <vt:lpstr>Office 테마</vt:lpstr>
      <vt:lpstr>Data structure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user</dc:creator>
  <cp:lastModifiedBy>User</cp:lastModifiedBy>
  <cp:revision>169</cp:revision>
  <dcterms:created xsi:type="dcterms:W3CDTF">2016-11-23T03:53:26Z</dcterms:created>
  <dcterms:modified xsi:type="dcterms:W3CDTF">2017-01-31T06:55:19Z</dcterms:modified>
</cp:coreProperties>
</file>