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24c48f73f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b24c48f73f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24c48f73f_8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b24c48f73f_8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2455cb6fa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b2455cb6fa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2455cb6fa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b2455cb6fa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2455cb6fa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b2455cb6fa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2455cb6fa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b2455cb6fa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2455cb6fa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2b2455cb6fa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2455cb6fa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b2455cb6fa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2455cb6fa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b2455cb6fa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2455cb6fa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b2455cb6f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2455cb6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2455cb6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2455cb6fa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b2455cb6fa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2455cb6fa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b2455cb6fa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2455cb6fa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b2455cb6fa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2ad251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2ad251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24c48f73f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2b24c48f73f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24c48f73f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2b24c48f73f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24c48f73f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2b24c48f73f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24c48f73f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b24c48f73f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24c48f73f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2b24c48f73f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24c48f73f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b24c48f73f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24c48f73f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24c48f73f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24c48f73f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2b24c48f73f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24c48f73f_3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2b24c48f73f_3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24c48f73f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2b24c48f73f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24c48f73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2b24c48f73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b24c48f73f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2b24c48f73f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24c48f73f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2b24c48f73f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24c48f73f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2b24c48f73f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b24c48f73f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2b24c48f73f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24c48f73f_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2b24c48f73f_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24c48f73f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b24c48f73f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24c48f73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b24c48f73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b24c48f73f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2b24c48f73f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b24c48f73f_6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2b24c48f73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24c48f73f_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2b24c48f73f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24c48f73f_6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2b24c48f73f_6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b24c48f73f_6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2b24c48f73f_6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b24c48f73f_6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2b24c48f73f_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24c48f73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24c48f73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24c48f73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24c48f73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24c48f73f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b24c48f73f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24c48f73f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b24c48f73f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24c48f73f_8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b24c48f73f_8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24c48f73f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b24c48f73f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24c48f73f_8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b24c48f73f_8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mag.com/?s=&amp;drink_type=win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mag.com/?s=&amp;drink_type=win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portal/site/egob/menuitem.c05c1f754a33a9fbe4b2e4b284f1a5a0/?vgnextoid=fb9a498a6bdb9410VgnVCM1000000b205a0aRCRD&amp;vgnextchannel=374512b9ace9f310VgnVCM100000171f5a0aRCRD&amp;vgnextfmt=defau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 rotWithShape="1">
          <a:blip r:embed="rId3">
            <a:alphaModFix/>
          </a:blip>
          <a:srcRect l="-58529" t="-668" r="58118" b="5220"/>
          <a:stretch/>
        </p:blipFill>
        <p:spPr>
          <a:xfrm>
            <a:off x="0" y="-43150"/>
            <a:ext cx="85194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75" y="152400"/>
            <a:ext cx="482654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277475" y="1123050"/>
            <a:ext cx="525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dk1"/>
                </a:solidFill>
                <a:highlight>
                  <a:schemeClr val="lt1"/>
                </a:highlight>
              </a:rPr>
              <a:t>FUNDAMENTALS </a:t>
            </a:r>
            <a:r>
              <a:rPr lang="es" sz="3600" b="1">
                <a:solidFill>
                  <a:schemeClr val="dk2"/>
                </a:solidFill>
                <a:highlight>
                  <a:schemeClr val="dk1"/>
                </a:highlight>
              </a:rPr>
              <a:t>II</a:t>
            </a:r>
            <a:endParaRPr sz="3600" b="1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4030025" y="3426600"/>
            <a:ext cx="41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1277475" y="2413425"/>
            <a:ext cx="41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Trabajo grupal: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294525" y="3491225"/>
            <a:ext cx="41379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Ainhoa Díaz Contreras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Andrea Deniz Justement Valiente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Salas Semprun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Guim Robert Daviu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sp>
        <p:nvSpPr>
          <p:cNvPr id="295" name="Google Shape;295;p46"/>
          <p:cNvSpPr txBox="1"/>
          <p:nvPr/>
        </p:nvSpPr>
        <p:spPr>
          <a:xfrm>
            <a:off x="141725" y="1954607"/>
            <a:ext cx="397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cambiamos el tipo de valor a número de las</a:t>
            </a:r>
            <a:r>
              <a:rPr lang="es" sz="1100"/>
              <a:t> 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Columnas ‘VEL_LIMITE’ y ‘VEL_CIRCULA’</a:t>
            </a:r>
            <a:endParaRPr sz="1100"/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343" y="508566"/>
            <a:ext cx="4501191" cy="450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/>
          <p:nvPr/>
        </p:nvSpPr>
        <p:spPr>
          <a:xfrm>
            <a:off x="793728" y="307349"/>
            <a:ext cx="1162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</a:t>
            </a:r>
            <a:endParaRPr sz="1100"/>
          </a:p>
        </p:txBody>
      </p:sp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265" y="652451"/>
            <a:ext cx="4271963" cy="323611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/>
        </p:nvSpPr>
        <p:spPr>
          <a:xfrm>
            <a:off x="1713000" y="4095175"/>
            <a:ext cx="4906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de los límites de velocidad y su frecuencia por multa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626366" y="414680"/>
            <a:ext cx="3874452" cy="125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Ejercicio:</a:t>
            </a:r>
            <a:endParaRPr sz="3000">
              <a:solidFill>
                <a:srgbClr val="385723"/>
              </a:solidFill>
            </a:endParaRPr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4340182" y="1315654"/>
            <a:ext cx="38700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" sz="1500"/>
              <a:t>7. ¿Qué agente tiene la mayor deducción de puntos promedio?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5" y="2832366"/>
            <a:ext cx="7886696" cy="867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756138" y="130524"/>
            <a:ext cx="7631723" cy="83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Ejercicio: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756138" y="1094930"/>
            <a:ext cx="7631723" cy="57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" sz="1500"/>
              <a:t>8. Identificar las horas pico con más infracciones.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662" y="1803862"/>
            <a:ext cx="5492103" cy="29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628650" y="2404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385723"/>
                </a:solidFill>
              </a:rPr>
              <a:t>Desarrollo.</a:t>
            </a:r>
            <a:endParaRPr>
              <a:solidFill>
                <a:srgbClr val="385723"/>
              </a:solidFill>
            </a:endParaRPr>
          </a:p>
        </p:txBody>
      </p:sp>
      <p:pic>
        <p:nvPicPr>
          <p:cNvPr id="329" name="Google Shape;329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491153"/>
            <a:ext cx="7886700" cy="3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4">
            <a:alphaModFix/>
          </a:blip>
          <a:srcRect t="-14757" r="-14757"/>
          <a:stretch/>
        </p:blipFill>
        <p:spPr>
          <a:xfrm>
            <a:off x="628650" y="4287224"/>
            <a:ext cx="50292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56138" y="130524"/>
            <a:ext cx="7631723" cy="83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Ejercicio: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56138" y="1094930"/>
            <a:ext cx="7631723" cy="57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9. Impacto del confinamiento por COVID-19 en España en las infracciones de tráfico.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339" name="Google Shape;33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662" y="1803862"/>
            <a:ext cx="5492103" cy="29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385723"/>
                </a:solidFill>
              </a:rPr>
              <a:t>Desarrollo.</a:t>
            </a:r>
            <a:endParaRPr>
              <a:solidFill>
                <a:srgbClr val="385723"/>
              </a:solidFill>
            </a:endParaRPr>
          </a:p>
        </p:txBody>
      </p:sp>
      <p:pic>
        <p:nvPicPr>
          <p:cNvPr id="346" name="Google Shape;346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808309"/>
            <a:ext cx="7886700" cy="2385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626366" y="414680"/>
            <a:ext cx="3874452" cy="125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Ejercicio: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body" idx="1"/>
          </p:nvPr>
        </p:nvSpPr>
        <p:spPr>
          <a:xfrm>
            <a:off x="4643182" y="414680"/>
            <a:ext cx="3869869" cy="125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-16430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10. El número de infracciones (sin frecuencia acumulada) de cada agente público, categorizadas por la clasificación de infracciones.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/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123" y="1803862"/>
            <a:ext cx="5791179" cy="292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385723"/>
                </a:solidFill>
              </a:rPr>
              <a:t>Desarrollo.</a:t>
            </a:r>
            <a:endParaRPr>
              <a:solidFill>
                <a:srgbClr val="385723"/>
              </a:solidFill>
            </a:endParaRPr>
          </a:p>
        </p:txBody>
      </p:sp>
      <p:pic>
        <p:nvPicPr>
          <p:cNvPr id="362" name="Google Shape;362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176831"/>
            <a:ext cx="7886700" cy="16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/>
          <p:nvPr/>
        </p:nvSpPr>
        <p:spPr>
          <a:xfrm>
            <a:off x="-1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628649" y="403412"/>
            <a:ext cx="3587773" cy="145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Extensión. 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1"/>
          </p:nvPr>
        </p:nvSpPr>
        <p:spPr>
          <a:xfrm>
            <a:off x="628649" y="2014742"/>
            <a:ext cx="3587773" cy="257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" sz="1500"/>
              <a:t>I. Top 20 de Calle en las que más infracciones son cometidas.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" sz="1500"/>
              <a:t> </a:t>
            </a:r>
            <a:endParaRPr sz="1500"/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5071" y="242888"/>
            <a:ext cx="3077347" cy="468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872025" y="12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20"/>
              <a:t>Análisis exploratorio de datos</a:t>
            </a:r>
            <a:endParaRPr sz="3820"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70775" y="836425"/>
            <a:ext cx="17787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500"/>
              <a:t>(EDA)</a:t>
            </a:r>
            <a:endParaRPr sz="4500"/>
          </a:p>
        </p:txBody>
      </p:sp>
      <p:sp>
        <p:nvSpPr>
          <p:cNvPr id="217" name="Google Shape;217;p38"/>
          <p:cNvSpPr txBox="1"/>
          <p:nvPr/>
        </p:nvSpPr>
        <p:spPr>
          <a:xfrm>
            <a:off x="3505600" y="1923500"/>
            <a:ext cx="41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</a:rPr>
              <a:t>Enfoque: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1997050" y="2607675"/>
            <a:ext cx="445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Interpretar las multas de tráfico de Madrid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2251600" y="3412200"/>
            <a:ext cx="41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Estudio de mercado de vinos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385723"/>
                </a:solidFill>
              </a:rPr>
              <a:t>Desarrollo.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78" name="Google Shape;378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495616"/>
            <a:ext cx="81629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-1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7"/>
          <p:cNvSpPr txBox="1">
            <a:spLocks noGrp="1"/>
          </p:cNvSpPr>
          <p:nvPr>
            <p:ph type="title"/>
          </p:nvPr>
        </p:nvSpPr>
        <p:spPr>
          <a:xfrm>
            <a:off x="628649" y="403412"/>
            <a:ext cx="3587773" cy="145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" sz="3000">
                <a:solidFill>
                  <a:srgbClr val="385723"/>
                </a:solidFill>
              </a:rPr>
              <a:t>Extensión 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86" name="Google Shape;386;p57"/>
          <p:cNvSpPr txBox="1">
            <a:spLocks noGrp="1"/>
          </p:cNvSpPr>
          <p:nvPr>
            <p:ph type="body" idx="1"/>
          </p:nvPr>
        </p:nvSpPr>
        <p:spPr>
          <a:xfrm>
            <a:off x="628649" y="2014742"/>
            <a:ext cx="3587773" cy="257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" sz="1500"/>
              <a:t>II. Tipos de infracciones de tránsito más comunes en lugares destacados.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387" name="Google Shape;387;p57" descr="Gráfico, Escala de tiempo, Gráfico en cascad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7553" y="248077"/>
            <a:ext cx="3587772" cy="47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385723"/>
                </a:solidFill>
              </a:rPr>
              <a:t>Desarrollo.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394" name="Google Shape;394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pic>
        <p:nvPicPr>
          <p:cNvPr id="395" name="Google Shape;395;p58"/>
          <p:cNvPicPr preferRelativeResize="0"/>
          <p:nvPr/>
        </p:nvPicPr>
        <p:blipFill rotWithShape="1">
          <a:blip r:embed="rId3">
            <a:alphaModFix/>
          </a:blip>
          <a:srcRect t="15867"/>
          <a:stretch/>
        </p:blipFill>
        <p:spPr>
          <a:xfrm>
            <a:off x="152400" y="1729550"/>
            <a:ext cx="8839200" cy="24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5723"/>
                </a:solidFill>
              </a:rPr>
              <a:t>Conclusión </a:t>
            </a:r>
            <a:endParaRPr>
              <a:solidFill>
                <a:srgbClr val="385723"/>
              </a:solidFill>
            </a:endParaRPr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análisis proporciona una visión integral de las infracciones de tráfico en Madrid, destacando lugares, tipos de infracciones y tendencias temporales.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comparación entre años y la identificación de patrones pueden ser valiosas para entender cambios en el comportamiento del tráfico y tomar decisiones informadas en la gestión del tráfico urbano.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>
            <a:spLocks noGrp="1"/>
          </p:cNvSpPr>
          <p:nvPr>
            <p:ph type="ctrTitle"/>
          </p:nvPr>
        </p:nvSpPr>
        <p:spPr>
          <a:xfrm>
            <a:off x="1095165" y="1159443"/>
            <a:ext cx="7052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500"/>
              <a:buFont typeface="Calibri"/>
              <a:buNone/>
            </a:pPr>
            <a:r>
              <a:rPr lang="es" b="1">
                <a:solidFill>
                  <a:srgbClr val="385623"/>
                </a:solidFill>
              </a:rPr>
              <a:t>Análisis de vinos</a:t>
            </a:r>
            <a:endParaRPr/>
          </a:p>
        </p:txBody>
      </p:sp>
      <p:sp>
        <p:nvSpPr>
          <p:cNvPr id="408" name="Google Shape;408;p60"/>
          <p:cNvSpPr txBox="1">
            <a:spLocks noGrp="1"/>
          </p:cNvSpPr>
          <p:nvPr>
            <p:ph type="subTitle" idx="1"/>
          </p:nvPr>
        </p:nvSpPr>
        <p:spPr>
          <a:xfrm>
            <a:off x="1079543" y="1915556"/>
            <a:ext cx="69849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/>
              <a:t>EDA destinado a comprender y sacar conclusiones respecto precios y puntuaciones de vinos de todo el mundo</a:t>
            </a:r>
            <a:endParaRPr/>
          </a:p>
        </p:txBody>
      </p:sp>
      <p:sp>
        <p:nvSpPr>
          <p:cNvPr id="409" name="Google Shape;409;p60"/>
          <p:cNvSpPr txBox="1"/>
          <p:nvPr/>
        </p:nvSpPr>
        <p:spPr>
          <a:xfrm>
            <a:off x="1025840" y="662478"/>
            <a:ext cx="5949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2:</a:t>
            </a:r>
            <a:endParaRPr sz="1100"/>
          </a:p>
        </p:txBody>
      </p:sp>
      <p:sp>
        <p:nvSpPr>
          <p:cNvPr id="410" name="Google Shape;410;p60"/>
          <p:cNvSpPr txBox="1"/>
          <p:nvPr/>
        </p:nvSpPr>
        <p:spPr>
          <a:xfrm>
            <a:off x="751650" y="3351500"/>
            <a:ext cx="3000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website </a:t>
            </a:r>
            <a:r>
              <a:rPr lang="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Wine Enthusiast</a:t>
            </a:r>
            <a:endParaRPr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winemag-data_first150k.csv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winemag-data-130k-v2.json</a:t>
            </a:r>
            <a:endParaRPr/>
          </a:p>
        </p:txBody>
      </p:sp>
      <p:sp>
        <p:nvSpPr>
          <p:cNvPr id="411" name="Google Shape;411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/>
        </p:nvSpPr>
        <p:spPr>
          <a:xfrm>
            <a:off x="1715671" y="994208"/>
            <a:ext cx="341237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primero a la hora de analizar el conjunto de datos es importar las librerías necesarias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importar dichos datos al proyecto</a:t>
            </a:r>
            <a:endParaRPr sz="1100"/>
          </a:p>
        </p:txBody>
      </p:sp>
      <p:pic>
        <p:nvPicPr>
          <p:cNvPr id="417" name="Google Shape;417;p61"/>
          <p:cNvPicPr preferRelativeResize="0"/>
          <p:nvPr/>
        </p:nvPicPr>
        <p:blipFill rotWithShape="1">
          <a:blip r:embed="rId3">
            <a:alphaModFix/>
          </a:blip>
          <a:srcRect t="12985"/>
          <a:stretch/>
        </p:blipFill>
        <p:spPr>
          <a:xfrm>
            <a:off x="5219714" y="694343"/>
            <a:ext cx="3295637" cy="191550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/>
          <p:nvPr/>
        </p:nvSpPr>
        <p:spPr>
          <a:xfrm>
            <a:off x="793728" y="307349"/>
            <a:ext cx="366638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Importación y preprocesado</a:t>
            </a:r>
            <a:endParaRPr sz="1100"/>
          </a:p>
        </p:txBody>
      </p:sp>
      <p:sp>
        <p:nvSpPr>
          <p:cNvPr id="419" name="Google Shape;419;p61"/>
          <p:cNvSpPr txBox="1"/>
          <p:nvPr/>
        </p:nvSpPr>
        <p:spPr>
          <a:xfrm>
            <a:off x="354806" y="2329375"/>
            <a:ext cx="406955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Mostramos por pantalla los datos para comprobar que se han cargado correctamente</a:t>
            </a:r>
            <a:endParaRPr sz="1100"/>
          </a:p>
        </p:txBody>
      </p:sp>
      <p:pic>
        <p:nvPicPr>
          <p:cNvPr id="420" name="Google Shape;420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31" y="2858127"/>
            <a:ext cx="8434389" cy="21321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/>
        </p:nvSpPr>
        <p:spPr>
          <a:xfrm>
            <a:off x="793728" y="889221"/>
            <a:ext cx="697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Unión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dos dataframes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793728" y="307349"/>
            <a:ext cx="366638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Importación y preprocesado</a:t>
            </a:r>
            <a:endParaRPr sz="1100"/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992" y="1317228"/>
            <a:ext cx="6915150" cy="360759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/>
        </p:nvSpPr>
        <p:spPr>
          <a:xfrm>
            <a:off x="793725" y="914050"/>
            <a:ext cx="2500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Eliminamos valores duplicados</a:t>
            </a:r>
            <a:endParaRPr sz="1100"/>
          </a:p>
        </p:txBody>
      </p:sp>
      <p:sp>
        <p:nvSpPr>
          <p:cNvPr id="435" name="Google Shape;435;p63"/>
          <p:cNvSpPr/>
          <p:nvPr/>
        </p:nvSpPr>
        <p:spPr>
          <a:xfrm>
            <a:off x="793728" y="307349"/>
            <a:ext cx="366638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Importación y preprocesado</a:t>
            </a:r>
            <a:endParaRPr sz="1100"/>
          </a:p>
        </p:txBody>
      </p:sp>
      <p:pic>
        <p:nvPicPr>
          <p:cNvPr id="436" name="Google Shape;436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61" y="1359176"/>
            <a:ext cx="4499123" cy="22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2665" y="1570434"/>
            <a:ext cx="3214688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/>
          <p:nvPr/>
        </p:nvSpPr>
        <p:spPr>
          <a:xfrm>
            <a:off x="5318100" y="1021075"/>
            <a:ext cx="341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Cambiamos los valores nulos de la columna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‘precio’</a:t>
            </a:r>
            <a:endParaRPr sz="1100"/>
          </a:p>
        </p:txBody>
      </p:sp>
      <p:sp>
        <p:nvSpPr>
          <p:cNvPr id="439" name="Google Shape;439;p63"/>
          <p:cNvSpPr txBox="1"/>
          <p:nvPr/>
        </p:nvSpPr>
        <p:spPr>
          <a:xfrm>
            <a:off x="342500" y="4163625"/>
            <a:ext cx="483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 eliminamos los valores nulos del resto de columnas</a:t>
            </a:r>
            <a:endParaRPr sz="1100"/>
          </a:p>
        </p:txBody>
      </p:sp>
      <p:sp>
        <p:nvSpPr>
          <p:cNvPr id="440" name="Google Shape;440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/>
          <p:nvPr/>
        </p:nvSpPr>
        <p:spPr>
          <a:xfrm>
            <a:off x="793728" y="307349"/>
            <a:ext cx="438875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 Vinos ‘reserva’ españoles</a:t>
            </a:r>
            <a:endParaRPr sz="1100"/>
          </a:p>
        </p:txBody>
      </p:sp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534" y="1366869"/>
            <a:ext cx="7679531" cy="33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4"/>
          <p:cNvSpPr txBox="1"/>
          <p:nvPr/>
        </p:nvSpPr>
        <p:spPr>
          <a:xfrm>
            <a:off x="793725" y="914050"/>
            <a:ext cx="7617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Extraemos un nuevo data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filtrando los vinos españoles con la designación reserva en su nombre </a:t>
            </a:r>
            <a:endParaRPr sz="1100"/>
          </a:p>
        </p:txBody>
      </p:sp>
      <p:sp>
        <p:nvSpPr>
          <p:cNvPr id="448" name="Google Shape;448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/>
          <p:nvPr/>
        </p:nvSpPr>
        <p:spPr>
          <a:xfrm>
            <a:off x="793728" y="307349"/>
            <a:ext cx="438875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 Vinos ‘reserva’ españoles</a:t>
            </a:r>
            <a:endParaRPr sz="1100"/>
          </a:p>
        </p:txBody>
      </p:sp>
      <p:sp>
        <p:nvSpPr>
          <p:cNvPr id="454" name="Google Shape;454;p65"/>
          <p:cNvSpPr txBox="1"/>
          <p:nvPr/>
        </p:nvSpPr>
        <p:spPr>
          <a:xfrm>
            <a:off x="793725" y="898500"/>
            <a:ext cx="5546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Comparamos la puntuación media de los vinos reserva con la general</a:t>
            </a:r>
            <a:endParaRPr sz="1100"/>
          </a:p>
        </p:txBody>
      </p:sp>
      <p:pic>
        <p:nvPicPr>
          <p:cNvPr id="455" name="Google Shape;45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238" y="1240113"/>
            <a:ext cx="30289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1276" y="1770603"/>
            <a:ext cx="4500381" cy="306554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5"/>
          <p:cNvSpPr txBox="1"/>
          <p:nvPr/>
        </p:nvSpPr>
        <p:spPr>
          <a:xfrm>
            <a:off x="1173225" y="3794900"/>
            <a:ext cx="31701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Revisamos las regiones predominantes en 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cuanto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producción de vino ‘reserva’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2403900" y="279800"/>
            <a:ext cx="43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20"/>
              <a:t>Entorno de trabajo</a:t>
            </a:r>
            <a:endParaRPr sz="3820"/>
          </a:p>
        </p:txBody>
      </p:sp>
      <p:sp>
        <p:nvSpPr>
          <p:cNvPr id="226" name="Google Shape;226;p39"/>
          <p:cNvSpPr txBox="1"/>
          <p:nvPr/>
        </p:nvSpPr>
        <p:spPr>
          <a:xfrm>
            <a:off x="2076075" y="2607675"/>
            <a:ext cx="445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503050" y="3397850"/>
            <a:ext cx="41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00" y="1536488"/>
            <a:ext cx="2309325" cy="223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000" y="1536500"/>
            <a:ext cx="2198252" cy="240878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/>
          <p:nvPr/>
        </p:nvSpPr>
        <p:spPr>
          <a:xfrm>
            <a:off x="793728" y="307349"/>
            <a:ext cx="438875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 Vinos ‘reserva’ españoles</a:t>
            </a:r>
            <a:endParaRPr sz="1100"/>
          </a:p>
        </p:txBody>
      </p:sp>
      <p:sp>
        <p:nvSpPr>
          <p:cNvPr id="464" name="Google Shape;464;p66"/>
          <p:cNvSpPr txBox="1"/>
          <p:nvPr/>
        </p:nvSpPr>
        <p:spPr>
          <a:xfrm>
            <a:off x="793725" y="788475"/>
            <a:ext cx="4311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Mostramos por pantalla los diez vinos mejor valorados</a:t>
            </a:r>
            <a:endParaRPr sz="1100"/>
          </a:p>
        </p:txBody>
      </p:sp>
      <p:sp>
        <p:nvSpPr>
          <p:cNvPr id="465" name="Google Shape;465;p66"/>
          <p:cNvSpPr txBox="1"/>
          <p:nvPr/>
        </p:nvSpPr>
        <p:spPr>
          <a:xfrm>
            <a:off x="5627666" y="3189393"/>
            <a:ext cx="29591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País con el precio medio más alto</a:t>
            </a:r>
            <a:endParaRPr sz="1100"/>
          </a:p>
        </p:txBody>
      </p:sp>
      <p:pic>
        <p:nvPicPr>
          <p:cNvPr id="466" name="Google Shape;46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803" y="1073170"/>
            <a:ext cx="4311671" cy="228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6649" y="3578544"/>
            <a:ext cx="5534025" cy="119101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6"/>
          <p:cNvSpPr/>
          <p:nvPr/>
        </p:nvSpPr>
        <p:spPr>
          <a:xfrm>
            <a:off x="2229875" y="4560750"/>
            <a:ext cx="3706200" cy="16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7"/>
          <p:cNvSpPr/>
          <p:nvPr/>
        </p:nvSpPr>
        <p:spPr>
          <a:xfrm>
            <a:off x="793728" y="307349"/>
            <a:ext cx="438875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 Vinos ‘reserva’ españoles</a:t>
            </a:r>
            <a:endParaRPr sz="1100"/>
          </a:p>
        </p:txBody>
      </p:sp>
      <p:sp>
        <p:nvSpPr>
          <p:cNvPr id="475" name="Google Shape;475;p67"/>
          <p:cNvSpPr txBox="1"/>
          <p:nvPr/>
        </p:nvSpPr>
        <p:spPr>
          <a:xfrm>
            <a:off x="933600" y="815663"/>
            <a:ext cx="6261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Representamos gráficamente la comparativa precio-puntuación de los vinos ‘reserva’</a:t>
            </a:r>
            <a:endParaRPr sz="1100"/>
          </a:p>
        </p:txBody>
      </p:sp>
      <p:sp>
        <p:nvSpPr>
          <p:cNvPr id="476" name="Google Shape;476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  <p:pic>
        <p:nvPicPr>
          <p:cNvPr id="477" name="Google Shape;4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00" y="1170100"/>
            <a:ext cx="5378600" cy="37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/>
          <p:nvPr/>
        </p:nvSpPr>
        <p:spPr>
          <a:xfrm>
            <a:off x="793728" y="307349"/>
            <a:ext cx="438875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Análisis: Vinos ‘reserva’ españoles</a:t>
            </a:r>
            <a:endParaRPr sz="1100"/>
          </a:p>
        </p:txBody>
      </p:sp>
      <p:sp>
        <p:nvSpPr>
          <p:cNvPr id="483" name="Google Shape;483;p68"/>
          <p:cNvSpPr txBox="1"/>
          <p:nvPr/>
        </p:nvSpPr>
        <p:spPr>
          <a:xfrm>
            <a:off x="1757799" y="1147725"/>
            <a:ext cx="486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Zonas con el vino más caro y mejor valorado respectivamente</a:t>
            </a:r>
            <a:endParaRPr sz="1100"/>
          </a:p>
        </p:txBody>
      </p:sp>
      <p:pic>
        <p:nvPicPr>
          <p:cNvPr id="484" name="Google Shape;48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653" y="1834227"/>
            <a:ext cx="5550694" cy="229314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>
            <a:spLocks noGrp="1"/>
          </p:cNvSpPr>
          <p:nvPr>
            <p:ph type="ctrTitle"/>
          </p:nvPr>
        </p:nvSpPr>
        <p:spPr>
          <a:xfrm>
            <a:off x="1143000" y="846870"/>
            <a:ext cx="6858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s" sz="2400" b="1"/>
              <a:t>VINOS.EXTENSIÓN</a:t>
            </a:r>
            <a:endParaRPr sz="2400" b="1" dirty="0"/>
          </a:p>
        </p:txBody>
      </p:sp>
      <p:sp>
        <p:nvSpPr>
          <p:cNvPr id="491" name="Google Shape;491;p69"/>
          <p:cNvSpPr txBox="1">
            <a:spLocks noGrp="1"/>
          </p:cNvSpPr>
          <p:nvPr>
            <p:ph type="subTitle" idx="1"/>
          </p:nvPr>
        </p:nvSpPr>
        <p:spPr>
          <a:xfrm>
            <a:off x="1143000" y="1681619"/>
            <a:ext cx="68580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85623"/>
              </a:buClr>
              <a:buSzPts val="1800"/>
              <a:buNone/>
            </a:pPr>
            <a:r>
              <a:rPr lang="es" sz="1500" dirty="0">
                <a:solidFill>
                  <a:srgbClr val="385623"/>
                </a:solidFill>
              </a:rPr>
              <a:t>Estudio comparativo de vinos a nivel mundial.</a:t>
            </a:r>
            <a:endParaRPr sz="15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 sz="1100" dirty="0"/>
              <a:t> </a:t>
            </a:r>
            <a:r>
              <a:rPr lang="es" sz="1100" dirty="0" smtClean="0"/>
              <a:t>      </a:t>
            </a:r>
            <a:r>
              <a:rPr lang="es" sz="1100" dirty="0"/>
              <a:t>The website </a:t>
            </a:r>
            <a:r>
              <a:rPr lang="es" sz="1100" u="sng" dirty="0">
                <a:solidFill>
                  <a:schemeClr val="hlink"/>
                </a:solidFill>
                <a:hlinkClick r:id="rId3"/>
              </a:rPr>
              <a:t>Wine </a:t>
            </a:r>
            <a:r>
              <a:rPr lang="es" sz="1100" u="sng" dirty="0" smtClean="0">
                <a:solidFill>
                  <a:schemeClr val="hlink"/>
                </a:solidFill>
                <a:hlinkClick r:id="rId3"/>
              </a:rPr>
              <a:t>Enthusiast</a:t>
            </a:r>
            <a:endParaRPr sz="1100" u="sng" dirty="0"/>
          </a:p>
          <a:p>
            <a:pPr marL="254000" lvl="0" indent="-2540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" sz="1100" b="1" dirty="0"/>
              <a:t>winemag-data_first150k.csv</a:t>
            </a:r>
            <a:endParaRPr sz="1100" dirty="0"/>
          </a:p>
          <a:p>
            <a:pPr marL="254000" lvl="0" indent="-2540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" sz="1100" b="1" dirty="0"/>
              <a:t>winemag-data-130k-v2.json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u="sng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u="sng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/>
          </a:p>
        </p:txBody>
      </p:sp>
      <p:sp>
        <p:nvSpPr>
          <p:cNvPr id="492" name="Google Shape;492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/>
        </p:nvSpPr>
        <p:spPr>
          <a:xfrm>
            <a:off x="667000" y="526100"/>
            <a:ext cx="773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Análisis comparativo entre “precio”/”puntuación” del vino con otros valores del data en los 2 archivos.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70"/>
          <p:cNvPicPr preferRelativeResize="0"/>
          <p:nvPr/>
        </p:nvPicPr>
        <p:blipFill rotWithShape="1">
          <a:blip r:embed="rId3">
            <a:alphaModFix/>
          </a:blip>
          <a:srcRect t="17471" b="6089"/>
          <a:stretch/>
        </p:blipFill>
        <p:spPr>
          <a:xfrm>
            <a:off x="761050" y="1702550"/>
            <a:ext cx="7543800" cy="240298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499" name="Google Shape;499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  <p:sp>
        <p:nvSpPr>
          <p:cNvPr id="500" name="Google Shape;500;p70"/>
          <p:cNvSpPr txBox="1"/>
          <p:nvPr/>
        </p:nvSpPr>
        <p:spPr>
          <a:xfrm>
            <a:off x="862425" y="1054377"/>
            <a:ext cx="447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70"/>
          <p:cNvSpPr txBox="1"/>
          <p:nvPr/>
        </p:nvSpPr>
        <p:spPr>
          <a:xfrm>
            <a:off x="809417" y="1020708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Combinación de datos y eliminación de columnas no relevantes.</a:t>
            </a:r>
            <a:endParaRPr sz="12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"/>
          <p:cNvSpPr txBox="1"/>
          <p:nvPr/>
        </p:nvSpPr>
        <p:spPr>
          <a:xfrm>
            <a:off x="635925" y="567350"/>
            <a:ext cx="30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Eliminar duplicados (drop_duplicates)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911" y="1545982"/>
            <a:ext cx="7543800" cy="265949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08" name="Google Shape;508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  <p:sp>
        <p:nvSpPr>
          <p:cNvPr id="509" name="Google Shape;509;p71"/>
          <p:cNvSpPr txBox="1"/>
          <p:nvPr/>
        </p:nvSpPr>
        <p:spPr>
          <a:xfrm>
            <a:off x="788525" y="947875"/>
            <a:ext cx="69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Eliminación de duplicados del DataFrame para asegurar una representación única de cada vino.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72"/>
          <p:cNvPicPr preferRelativeResize="0"/>
          <p:nvPr/>
        </p:nvPicPr>
        <p:blipFill rotWithShape="1">
          <a:blip r:embed="rId3">
            <a:alphaModFix/>
          </a:blip>
          <a:srcRect t="6494" r="39504"/>
          <a:stretch/>
        </p:blipFill>
        <p:spPr>
          <a:xfrm>
            <a:off x="1878300" y="1297500"/>
            <a:ext cx="5387400" cy="35451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15" name="Google Shape;515;p72"/>
          <p:cNvSpPr txBox="1"/>
          <p:nvPr/>
        </p:nvSpPr>
        <p:spPr>
          <a:xfrm>
            <a:off x="579825" y="363500"/>
            <a:ext cx="538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Gráficos (violín e histograma). Distribución del precio en el dataframe.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  <p:sp>
        <p:nvSpPr>
          <p:cNvPr id="517" name="Google Shape;517;p72"/>
          <p:cNvSpPr txBox="1"/>
          <p:nvPr/>
        </p:nvSpPr>
        <p:spPr>
          <a:xfrm>
            <a:off x="745900" y="683725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Comprensión visual de la variabilidad.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3"/>
          <p:cNvSpPr txBox="1"/>
          <p:nvPr/>
        </p:nvSpPr>
        <p:spPr>
          <a:xfrm>
            <a:off x="723199" y="467600"/>
            <a:ext cx="307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Detección y eliminación de outliers.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73"/>
          <p:cNvPicPr preferRelativeResize="0"/>
          <p:nvPr/>
        </p:nvPicPr>
        <p:blipFill rotWithShape="1">
          <a:blip r:embed="rId3">
            <a:alphaModFix/>
          </a:blip>
          <a:srcRect r="42479" b="6340"/>
          <a:stretch/>
        </p:blipFill>
        <p:spPr>
          <a:xfrm>
            <a:off x="723208" y="985213"/>
            <a:ext cx="4339244" cy="377174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524" name="Google Shape;52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6282" y="744590"/>
            <a:ext cx="2968433" cy="172962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3"/>
          <p:cNvSpPr/>
          <p:nvPr/>
        </p:nvSpPr>
        <p:spPr>
          <a:xfrm>
            <a:off x="5199611" y="163889"/>
            <a:ext cx="3734492" cy="2755669"/>
          </a:xfrm>
          <a:prstGeom prst="ellipse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3"/>
          <p:cNvSpPr txBox="1"/>
          <p:nvPr/>
        </p:nvSpPr>
        <p:spPr>
          <a:xfrm>
            <a:off x="5800667" y="3054912"/>
            <a:ext cx="3025107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https://</a:t>
            </a:r>
            <a:r>
              <a:rPr lang="es" sz="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www.allspreadsheet.com/outliers-o-datos-perdidos-con-python</a:t>
            </a:r>
            <a:r>
              <a:rPr lang="e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100" dirty="0"/>
          </a:p>
        </p:txBody>
      </p:sp>
      <p:pic>
        <p:nvPicPr>
          <p:cNvPr id="527" name="Google Shape;527;p73"/>
          <p:cNvPicPr preferRelativeResize="0"/>
          <p:nvPr/>
        </p:nvPicPr>
        <p:blipFill rotWithShape="1">
          <a:blip r:embed="rId5">
            <a:alphaModFix/>
          </a:blip>
          <a:srcRect r="73388"/>
          <a:stretch/>
        </p:blipFill>
        <p:spPr>
          <a:xfrm>
            <a:off x="6172200" y="3500259"/>
            <a:ext cx="2007524" cy="1270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73"/>
          <p:cNvCxnSpPr/>
          <p:nvPr/>
        </p:nvCxnSpPr>
        <p:spPr>
          <a:xfrm>
            <a:off x="5261957" y="4208318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3856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9" name="Google Shape;529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4"/>
          <p:cNvSpPr txBox="1"/>
          <p:nvPr/>
        </p:nvSpPr>
        <p:spPr>
          <a:xfrm>
            <a:off x="822950" y="475725"/>
            <a:ext cx="2937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Gráficos tras la limpieza de outliers.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74"/>
          <p:cNvPicPr preferRelativeResize="0"/>
          <p:nvPr/>
        </p:nvPicPr>
        <p:blipFill rotWithShape="1">
          <a:blip r:embed="rId3">
            <a:alphaModFix/>
          </a:blip>
          <a:srcRect t="7885" r="43402"/>
          <a:stretch/>
        </p:blipFill>
        <p:spPr>
          <a:xfrm>
            <a:off x="2207425" y="1460675"/>
            <a:ext cx="4630697" cy="31884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36" name="Google Shape;536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  <p:sp>
        <p:nvSpPr>
          <p:cNvPr id="537" name="Google Shape;537;p74"/>
          <p:cNvSpPr txBox="1"/>
          <p:nvPr/>
        </p:nvSpPr>
        <p:spPr>
          <a:xfrm>
            <a:off x="983545" y="810591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Visualización del </a:t>
            </a:r>
            <a:r>
              <a:rPr lang="es" sz="1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precio</a:t>
            </a:r>
            <a:r>
              <a:rPr lang="e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de manera más precisa.</a:t>
            </a:r>
            <a:endParaRPr sz="12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"/>
          <p:cNvSpPr txBox="1"/>
          <p:nvPr/>
        </p:nvSpPr>
        <p:spPr>
          <a:xfrm>
            <a:off x="698275" y="355375"/>
            <a:ext cx="6791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Cambiando y revisando valores nulos en la columna de “precio” usando la media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75"/>
          <p:cNvPicPr preferRelativeResize="0"/>
          <p:nvPr/>
        </p:nvPicPr>
        <p:blipFill rotWithShape="1">
          <a:blip r:embed="rId3">
            <a:alphaModFix/>
          </a:blip>
          <a:srcRect t="10933"/>
          <a:stretch/>
        </p:blipFill>
        <p:spPr>
          <a:xfrm>
            <a:off x="698270" y="801581"/>
            <a:ext cx="7543800" cy="236434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544" name="Google Shape;544;p75"/>
          <p:cNvPicPr preferRelativeResize="0"/>
          <p:nvPr/>
        </p:nvPicPr>
        <p:blipFill rotWithShape="1">
          <a:blip r:embed="rId4">
            <a:alphaModFix/>
          </a:blip>
          <a:srcRect t="14157" r="72562"/>
          <a:stretch/>
        </p:blipFill>
        <p:spPr>
          <a:xfrm>
            <a:off x="698270" y="3216679"/>
            <a:ext cx="2069869" cy="158493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45" name="Google Shape;545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  <p:sp>
        <p:nvSpPr>
          <p:cNvPr id="546" name="Google Shape;546;p75"/>
          <p:cNvSpPr txBox="1"/>
          <p:nvPr/>
        </p:nvSpPr>
        <p:spPr>
          <a:xfrm>
            <a:off x="3014575" y="4242225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… mejorando la integridad del conjunto de datos.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992101" y="1424589"/>
            <a:ext cx="7052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12813"/>
              <a:buFont typeface="Calibri"/>
              <a:buNone/>
            </a:pPr>
            <a:r>
              <a:rPr lang="es" sz="3988" b="1">
                <a:solidFill>
                  <a:srgbClr val="385623"/>
                </a:solidFill>
              </a:rPr>
              <a:t>Análisis de multas de tráfico Madrid</a:t>
            </a:r>
            <a:endParaRPr sz="3988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1025843" y="2273906"/>
            <a:ext cx="69849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 sz="2600"/>
              <a:t>EDA</a:t>
            </a:r>
            <a:endParaRPr sz="2600"/>
          </a:p>
        </p:txBody>
      </p:sp>
      <p:sp>
        <p:nvSpPr>
          <p:cNvPr id="237" name="Google Shape;237;p40"/>
          <p:cNvSpPr txBox="1"/>
          <p:nvPr/>
        </p:nvSpPr>
        <p:spPr>
          <a:xfrm>
            <a:off x="1079615" y="934403"/>
            <a:ext cx="5949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1:</a:t>
            </a:r>
            <a:endParaRPr sz="1100"/>
          </a:p>
        </p:txBody>
      </p:sp>
      <p:sp>
        <p:nvSpPr>
          <p:cNvPr id="238" name="Google Shape;238;p40"/>
          <p:cNvSpPr txBox="1"/>
          <p:nvPr/>
        </p:nvSpPr>
        <p:spPr>
          <a:xfrm>
            <a:off x="1025850" y="3348200"/>
            <a:ext cx="41379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Madrid: </a:t>
            </a:r>
            <a:r>
              <a:rPr lang="es" sz="1050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Multas de circulación: detalle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Año 2020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Año 2021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Año 2022</a:t>
            </a:r>
            <a:endParaRPr sz="105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/>
          <p:nvPr/>
        </p:nvSpPr>
        <p:spPr>
          <a:xfrm>
            <a:off x="854124" y="735675"/>
            <a:ext cx="550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Cambio de valores nulos, en las columnas restantes, por “Unknown”.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76"/>
          <p:cNvPicPr preferRelativeResize="0"/>
          <p:nvPr/>
        </p:nvPicPr>
        <p:blipFill rotWithShape="1">
          <a:blip r:embed="rId3">
            <a:alphaModFix/>
          </a:blip>
          <a:srcRect t="8139"/>
          <a:stretch/>
        </p:blipFill>
        <p:spPr>
          <a:xfrm>
            <a:off x="800109" y="1981170"/>
            <a:ext cx="7543800" cy="24285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53" name="Google Shape;553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  <p:sp>
        <p:nvSpPr>
          <p:cNvPr id="554" name="Google Shape;554;p76"/>
          <p:cNvSpPr txBox="1"/>
          <p:nvPr/>
        </p:nvSpPr>
        <p:spPr>
          <a:xfrm>
            <a:off x="1000220" y="1131472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Manejo de datos de manera coherente.</a:t>
            </a:r>
            <a:endParaRPr sz="12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 txBox="1"/>
          <p:nvPr/>
        </p:nvSpPr>
        <p:spPr>
          <a:xfrm>
            <a:off x="748150" y="511225"/>
            <a:ext cx="814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Gráficos (violín e histograma) con la columna “points” para ver la distribución de los valores en el dataframe.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77"/>
          <p:cNvPicPr preferRelativeResize="0"/>
          <p:nvPr/>
        </p:nvPicPr>
        <p:blipFill rotWithShape="1">
          <a:blip r:embed="rId3">
            <a:alphaModFix/>
          </a:blip>
          <a:srcRect t="8701" r="42678"/>
          <a:stretch/>
        </p:blipFill>
        <p:spPr>
          <a:xfrm>
            <a:off x="2107500" y="1598363"/>
            <a:ext cx="4657735" cy="31689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61" name="Google Shape;561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  <p:sp>
        <p:nvSpPr>
          <p:cNvPr id="562" name="Google Shape;562;p77"/>
          <p:cNvSpPr txBox="1"/>
          <p:nvPr/>
        </p:nvSpPr>
        <p:spPr>
          <a:xfrm>
            <a:off x="902424" y="975225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Visualización de la puntuación de manera precisa. </a:t>
            </a:r>
            <a:r>
              <a:rPr lang="es" sz="1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Calidad</a:t>
            </a:r>
            <a:endParaRPr sz="1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8"/>
          <p:cNvSpPr txBox="1"/>
          <p:nvPr/>
        </p:nvSpPr>
        <p:spPr>
          <a:xfrm>
            <a:off x="849497" y="105118"/>
            <a:ext cx="6990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Gráfico de dispersión con “price”/”country” mostrando la variedad de vinos en el dataframe.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78"/>
          <p:cNvPicPr preferRelativeResize="0"/>
          <p:nvPr/>
        </p:nvPicPr>
        <p:blipFill rotWithShape="1">
          <a:blip r:embed="rId3">
            <a:alphaModFix/>
          </a:blip>
          <a:srcRect t="26102" r="39339"/>
          <a:stretch/>
        </p:blipFill>
        <p:spPr>
          <a:xfrm>
            <a:off x="940633" y="771547"/>
            <a:ext cx="4576156" cy="93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8"/>
          <p:cNvPicPr preferRelativeResize="0"/>
          <p:nvPr/>
        </p:nvPicPr>
        <p:blipFill rotWithShape="1">
          <a:blip r:embed="rId4">
            <a:alphaModFix/>
          </a:blip>
          <a:srcRect l="-579" r="26033"/>
          <a:stretch/>
        </p:blipFill>
        <p:spPr>
          <a:xfrm>
            <a:off x="2295393" y="1563233"/>
            <a:ext cx="5623560" cy="358026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570" name="Google Shape;570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  <p:sp>
        <p:nvSpPr>
          <p:cNvPr id="571" name="Google Shape;571;p78"/>
          <p:cNvSpPr txBox="1"/>
          <p:nvPr/>
        </p:nvSpPr>
        <p:spPr>
          <a:xfrm>
            <a:off x="5811675" y="920150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… identificación de patrones.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/>
        </p:nvSpPr>
        <p:spPr>
          <a:xfrm>
            <a:off x="498776" y="430175"/>
            <a:ext cx="3650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Agrupación de variedades de uva y gráfico.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79"/>
          <p:cNvPicPr preferRelativeResize="0"/>
          <p:nvPr/>
        </p:nvPicPr>
        <p:blipFill rotWithShape="1">
          <a:blip r:embed="rId3">
            <a:alphaModFix/>
          </a:blip>
          <a:srcRect t="7201" r="44215"/>
          <a:stretch/>
        </p:blipFill>
        <p:spPr>
          <a:xfrm>
            <a:off x="589104" y="1294415"/>
            <a:ext cx="4208319" cy="35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9"/>
          <p:cNvPicPr preferRelativeResize="0"/>
          <p:nvPr/>
        </p:nvPicPr>
        <p:blipFill rotWithShape="1">
          <a:blip r:embed="rId4">
            <a:alphaModFix/>
          </a:blip>
          <a:srcRect l="4076" t="1137" r="42389" b="5329"/>
          <a:stretch/>
        </p:blipFill>
        <p:spPr>
          <a:xfrm>
            <a:off x="4659284" y="1901537"/>
            <a:ext cx="4038600" cy="252499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579" name="Google Shape;579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  <p:sp>
        <p:nvSpPr>
          <p:cNvPr id="580" name="Google Shape;580;p79"/>
          <p:cNvSpPr txBox="1"/>
          <p:nvPr/>
        </p:nvSpPr>
        <p:spPr>
          <a:xfrm>
            <a:off x="738100" y="777025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Reduciendo la complejidad para facilitar el análisis.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0"/>
          <p:cNvSpPr txBox="1"/>
          <p:nvPr/>
        </p:nvSpPr>
        <p:spPr>
          <a:xfrm>
            <a:off x="685800" y="536175"/>
            <a:ext cx="39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Gráfico de dispersión entre “points”/”country”.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80"/>
          <p:cNvPicPr preferRelativeResize="0"/>
          <p:nvPr/>
        </p:nvPicPr>
        <p:blipFill rotWithShape="1">
          <a:blip r:embed="rId3">
            <a:alphaModFix/>
          </a:blip>
          <a:srcRect l="2579" t="31093" r="49752"/>
          <a:stretch/>
        </p:blipFill>
        <p:spPr>
          <a:xfrm>
            <a:off x="975937" y="1050536"/>
            <a:ext cx="3596063" cy="80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80"/>
          <p:cNvPicPr preferRelativeResize="0"/>
          <p:nvPr/>
        </p:nvPicPr>
        <p:blipFill rotWithShape="1">
          <a:blip r:embed="rId4">
            <a:alphaModFix/>
          </a:blip>
          <a:srcRect l="4032" t="1351" r="42854" b="7818"/>
          <a:stretch/>
        </p:blipFill>
        <p:spPr>
          <a:xfrm>
            <a:off x="4255389" y="1454480"/>
            <a:ext cx="4006850" cy="33878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588" name="Google Shape;588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/>
        </p:nvSpPr>
        <p:spPr>
          <a:xfrm>
            <a:off x="698275" y="411475"/>
            <a:ext cx="7281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Gráfico de dispersión entre “points” / “taster_name” y puntuación media de cada taster_name.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81"/>
          <p:cNvPicPr preferRelativeResize="0"/>
          <p:nvPr/>
        </p:nvPicPr>
        <p:blipFill rotWithShape="1">
          <a:blip r:embed="rId3">
            <a:alphaModFix/>
          </a:blip>
          <a:srcRect t="7417" r="53636"/>
          <a:stretch/>
        </p:blipFill>
        <p:spPr>
          <a:xfrm>
            <a:off x="1013395" y="1064450"/>
            <a:ext cx="3497580" cy="37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1"/>
          <p:cNvPicPr preferRelativeResize="0"/>
          <p:nvPr/>
        </p:nvPicPr>
        <p:blipFill rotWithShape="1">
          <a:blip r:embed="rId4">
            <a:alphaModFix/>
          </a:blip>
          <a:srcRect t="9043" r="51735"/>
          <a:stretch/>
        </p:blipFill>
        <p:spPr>
          <a:xfrm>
            <a:off x="4227384" y="1853854"/>
            <a:ext cx="3640975" cy="2355122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596" name="Google Shape;596;p81"/>
          <p:cNvSpPr txBox="1">
            <a:spLocks noGrp="1"/>
          </p:cNvSpPr>
          <p:nvPr>
            <p:ph type="sldNum" idx="12"/>
          </p:nvPr>
        </p:nvSpPr>
        <p:spPr>
          <a:xfrm>
            <a:off x="6520125" y="3811588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  <p:sp>
        <p:nvSpPr>
          <p:cNvPr id="597" name="Google Shape;597;p81"/>
          <p:cNvSpPr txBox="1"/>
          <p:nvPr/>
        </p:nvSpPr>
        <p:spPr>
          <a:xfrm>
            <a:off x="4778325" y="1071076"/>
            <a:ext cx="438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81"/>
          <p:cNvCxnSpPr/>
          <p:nvPr/>
        </p:nvCxnSpPr>
        <p:spPr>
          <a:xfrm>
            <a:off x="7054825" y="3682800"/>
            <a:ext cx="419400" cy="40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81"/>
          <p:cNvCxnSpPr/>
          <p:nvPr/>
        </p:nvCxnSpPr>
        <p:spPr>
          <a:xfrm flipH="1">
            <a:off x="7474175" y="2696075"/>
            <a:ext cx="901500" cy="138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46</a:t>
            </a:fld>
            <a:endParaRPr/>
          </a:p>
        </p:txBody>
      </p:sp>
      <p:sp>
        <p:nvSpPr>
          <p:cNvPr id="605" name="Google Shape;605;p82"/>
          <p:cNvSpPr txBox="1"/>
          <p:nvPr/>
        </p:nvSpPr>
        <p:spPr>
          <a:xfrm>
            <a:off x="862050" y="1841375"/>
            <a:ext cx="7419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Este análisis exhaustivo de datos vinícolas ha revelado importantes patrones y relaciones entre el precio y la puntuación de los vinos. A través de técnicas de limpieza, visualización y clasificación, se ha obtenido una comprensión más profunda de la distribución de precios, la influencia de los outliers y la diversidad de variedades. La exploración de los vinos más caros, así como la relación entre precio, país y variedad, destaca tendencias significativas. La agrupación de variedades en categorías facilita la interpretación de datos. </a:t>
            </a:r>
            <a:endParaRPr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" dirty="0" smtClean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resumen, este trabajo proporciona una visión integral y enriquecedora del conjunto de datos vinícolas, contribuyendo a una comprensión más completa de la industria del vino.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2"/>
          <p:cNvSpPr txBox="1"/>
          <p:nvPr/>
        </p:nvSpPr>
        <p:spPr>
          <a:xfrm>
            <a:off x="800275" y="1010050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5400012" scaled="0"/>
        </a:gra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47</a:t>
            </a:fld>
            <a:endParaRPr/>
          </a:p>
        </p:txBody>
      </p:sp>
      <p:sp>
        <p:nvSpPr>
          <p:cNvPr id="612" name="Google Shape;612;p83"/>
          <p:cNvSpPr txBox="1"/>
          <p:nvPr/>
        </p:nvSpPr>
        <p:spPr>
          <a:xfrm>
            <a:off x="1305325" y="1095500"/>
            <a:ext cx="4475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 del trabajo grupal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3"/>
          <p:cNvSpPr txBox="1"/>
          <p:nvPr/>
        </p:nvSpPr>
        <p:spPr>
          <a:xfrm>
            <a:off x="5959300" y="3271025"/>
            <a:ext cx="4475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Gracias.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793728" y="927029"/>
            <a:ext cx="34125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Declaramos las librerías necesarias para nuestro EDA</a:t>
            </a:r>
            <a:endParaRPr sz="1100"/>
          </a:p>
        </p:txBody>
      </p:sp>
      <p:sp>
        <p:nvSpPr>
          <p:cNvPr id="245" name="Google Shape;245;p41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sp>
        <p:nvSpPr>
          <p:cNvPr id="246" name="Google Shape;246;p41"/>
          <p:cNvSpPr txBox="1"/>
          <p:nvPr/>
        </p:nvSpPr>
        <p:spPr>
          <a:xfrm>
            <a:off x="4520709" y="442280"/>
            <a:ext cx="4069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para poder combinar un total de 36 dataframes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28" y="1592875"/>
            <a:ext cx="2829319" cy="92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18400"/>
            <a:ext cx="4072506" cy="37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1025495" y="2731187"/>
            <a:ext cx="244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Pandas:  manipular dataframes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025495" y="3086326"/>
            <a:ext cx="244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Matplotlib: Crear gráficos</a:t>
            </a:r>
            <a:endParaRPr sz="1100"/>
          </a:p>
        </p:txBody>
      </p:sp>
      <p:sp>
        <p:nvSpPr>
          <p:cNvPr id="251" name="Google Shape;251;p41"/>
          <p:cNvSpPr txBox="1"/>
          <p:nvPr/>
        </p:nvSpPr>
        <p:spPr>
          <a:xfrm>
            <a:off x="1025495" y="3471811"/>
            <a:ext cx="244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Numpy:  Funciones matemáticas</a:t>
            </a:r>
            <a:endParaRPr sz="1100"/>
          </a:p>
        </p:txBody>
      </p:sp>
      <p:sp>
        <p:nvSpPr>
          <p:cNvPr id="252" name="Google Shape;252;p41"/>
          <p:cNvSpPr txBox="1"/>
          <p:nvPr/>
        </p:nvSpPr>
        <p:spPr>
          <a:xfrm>
            <a:off x="1025495" y="3974039"/>
            <a:ext cx="2448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Glob: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Buscador multirutas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793728" y="889221"/>
            <a:ext cx="697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comprueba el volumen del dataframe conformado  por las multas de los años 2020 y 2022</a:t>
            </a:r>
            <a:endParaRPr sz="1100"/>
          </a:p>
        </p:txBody>
      </p:sp>
      <p:sp>
        <p:nvSpPr>
          <p:cNvPr id="259" name="Google Shape;259;p42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592" y="1340586"/>
            <a:ext cx="7266208" cy="89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604" y="2408119"/>
            <a:ext cx="6394549" cy="20005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967799" y="4640375"/>
            <a:ext cx="5877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una función para eliminar columnas que no se utilizarán en el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100"/>
          </a:p>
        </p:txBody>
      </p:sp>
      <p:sp>
        <p:nvSpPr>
          <p:cNvPr id="263" name="Google Shape;263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1171879" y="867173"/>
            <a:ext cx="697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buscan los valores únicos por cada columna, para tener una mejor idea</a:t>
            </a:r>
            <a:endParaRPr sz="1100"/>
          </a:p>
        </p:txBody>
      </p:sp>
      <p:sp>
        <p:nvSpPr>
          <p:cNvPr id="269" name="Google Shape;269;p43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50" y="1273095"/>
            <a:ext cx="5980154" cy="352236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/>
        </p:nvSpPr>
        <p:spPr>
          <a:xfrm>
            <a:off x="742750" y="826150"/>
            <a:ext cx="474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fijamos si hay valores únicos en todo el dataframe</a:t>
            </a:r>
            <a:endParaRPr sz="1100"/>
          </a:p>
        </p:txBody>
      </p:sp>
      <p:sp>
        <p:nvSpPr>
          <p:cNvPr id="277" name="Google Shape;277;p44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sp>
        <p:nvSpPr>
          <p:cNvPr id="278" name="Google Shape;278;p44"/>
          <p:cNvSpPr txBox="1"/>
          <p:nvPr/>
        </p:nvSpPr>
        <p:spPr>
          <a:xfrm>
            <a:off x="99671" y="2845317"/>
            <a:ext cx="3753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utilizamos esta función para reemplazar</a:t>
            </a:r>
            <a:r>
              <a:rPr lang="es" sz="1100"/>
              <a:t> 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alores anómalos en el dataframe.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8" y="1191053"/>
            <a:ext cx="9143998" cy="76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4916" y="2049104"/>
            <a:ext cx="4672665" cy="227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/>
          <p:nvPr/>
        </p:nvSpPr>
        <p:spPr>
          <a:xfrm>
            <a:off x="793728" y="307349"/>
            <a:ext cx="163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Preparación</a:t>
            </a:r>
            <a:endParaRPr sz="1100"/>
          </a:p>
        </p:txBody>
      </p:sp>
      <p:sp>
        <p:nvSpPr>
          <p:cNvPr id="287" name="Google Shape;287;p45"/>
          <p:cNvSpPr txBox="1"/>
          <p:nvPr/>
        </p:nvSpPr>
        <p:spPr>
          <a:xfrm>
            <a:off x="880750" y="925275"/>
            <a:ext cx="5114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la función de replace_df() para reemplazar los valores 0</a:t>
            </a:r>
            <a:endParaRPr sz="1100"/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130" y="1731169"/>
            <a:ext cx="4551204" cy="236491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1045</Words>
  <Application>Microsoft Office PowerPoint</Application>
  <PresentationFormat>Presentación en pantalla (16:9)</PresentationFormat>
  <Paragraphs>178</Paragraphs>
  <Slides>47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Simple Light</vt:lpstr>
      <vt:lpstr>Tema de Office</vt:lpstr>
      <vt:lpstr>Tema de Office</vt:lpstr>
      <vt:lpstr>Presentación de PowerPoint</vt:lpstr>
      <vt:lpstr>Análisis exploratorio de datos</vt:lpstr>
      <vt:lpstr>Entorno de trabajo</vt:lpstr>
      <vt:lpstr>Análisis de multas de tráfico Madrid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Ejercicio:</vt:lpstr>
      <vt:lpstr>Ejercicio:</vt:lpstr>
      <vt:lpstr>Desarrollo.</vt:lpstr>
      <vt:lpstr>Ejercicio:</vt:lpstr>
      <vt:lpstr>Desarrollo.</vt:lpstr>
      <vt:lpstr>Ejercicio:</vt:lpstr>
      <vt:lpstr>Desarrollo.</vt:lpstr>
      <vt:lpstr>Extensión. </vt:lpstr>
      <vt:lpstr>Desarrollo.</vt:lpstr>
      <vt:lpstr>Extensión </vt:lpstr>
      <vt:lpstr>Desarrollo.</vt:lpstr>
      <vt:lpstr>Conclusión </vt:lpstr>
      <vt:lpstr>Análisis de vinos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VINOS.EXTENSIÓN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13</cp:revision>
  <dcterms:modified xsi:type="dcterms:W3CDTF">2024-01-24T10:00:00Z</dcterms:modified>
</cp:coreProperties>
</file>