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1"/>
  </p:sldMasterIdLst>
  <p:notesMasterIdLst>
    <p:notesMasterId r:id="rId16"/>
  </p:notesMasterIdLst>
  <p:handoutMasterIdLst>
    <p:handoutMasterId r:id="rId17"/>
  </p:handoutMasterIdLst>
  <p:sldIdLst>
    <p:sldId id="257" r:id="rId2"/>
    <p:sldId id="309" r:id="rId3"/>
    <p:sldId id="310" r:id="rId4"/>
    <p:sldId id="311" r:id="rId5"/>
    <p:sldId id="259" r:id="rId6"/>
    <p:sldId id="258" r:id="rId7"/>
    <p:sldId id="260" r:id="rId8"/>
    <p:sldId id="261" r:id="rId9"/>
    <p:sldId id="265" r:id="rId10"/>
    <p:sldId id="266" r:id="rId11"/>
    <p:sldId id="267" r:id="rId12"/>
    <p:sldId id="268" r:id="rId13"/>
    <p:sldId id="262" r:id="rId14"/>
    <p:sldId id="263" r:id="rId1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99" d="100"/>
          <a:sy n="99" d="100"/>
        </p:scale>
        <p:origin x="90"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790E0A-0827-4BA1-A974-A7C9A2C1937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03604F52-6FA2-4661-8A05-4BDB6FCADD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CBBFEB-6D1B-41B2-932D-3707C62D1843}" type="datetimeFigureOut">
              <a:rPr lang="en-DE" smtClean="0"/>
              <a:t>21/10/2021</a:t>
            </a:fld>
            <a:endParaRPr lang="en-DE"/>
          </a:p>
        </p:txBody>
      </p:sp>
      <p:sp>
        <p:nvSpPr>
          <p:cNvPr id="4" name="Footer Placeholder 3">
            <a:extLst>
              <a:ext uri="{FF2B5EF4-FFF2-40B4-BE49-F238E27FC236}">
                <a16:creationId xmlns:a16="http://schemas.microsoft.com/office/drawing/2014/main" id="{0EC44B2B-7C3B-4D6F-ABE7-74CA17A40E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147C3E57-8A97-4BF1-805E-9B82927564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DFD2B-5F69-4EAE-A30B-FC4D768A5BC3}" type="slidenum">
              <a:rPr lang="en-DE" smtClean="0"/>
              <a:t>‹#›</a:t>
            </a:fld>
            <a:endParaRPr lang="en-DE"/>
          </a:p>
        </p:txBody>
      </p:sp>
    </p:spTree>
    <p:extLst>
      <p:ext uri="{BB962C8B-B14F-4D97-AF65-F5344CB8AC3E}">
        <p14:creationId xmlns:p14="http://schemas.microsoft.com/office/powerpoint/2010/main" val="29199342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C5A69-068F-400D-BC3A-3C7A1FE12347}" type="datetimeFigureOut">
              <a:rPr lang="en-DE" smtClean="0"/>
              <a:t>21/10/2021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EB7E-EF06-446C-BD65-1886478E2D9C}" type="slidenum">
              <a:rPr lang="en-DE" smtClean="0"/>
              <a:t>‹#›</a:t>
            </a:fld>
            <a:endParaRPr lang="en-DE"/>
          </a:p>
        </p:txBody>
      </p:sp>
    </p:spTree>
    <p:extLst>
      <p:ext uri="{BB962C8B-B14F-4D97-AF65-F5344CB8AC3E}">
        <p14:creationId xmlns:p14="http://schemas.microsoft.com/office/powerpoint/2010/main" val="5407636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ECCE-340F-46D0-8F59-5C40BAFE3D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E4159068-BE93-4CFF-83B3-076087523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E4B4D35F-0E3E-40EF-A1EB-E9AD89B6CDFD}"/>
              </a:ext>
            </a:extLst>
          </p:cNvPr>
          <p:cNvSpPr>
            <a:spLocks noGrp="1"/>
          </p:cNvSpPr>
          <p:nvPr>
            <p:ph type="dt" sz="half" idx="10"/>
          </p:nvPr>
        </p:nvSpPr>
        <p:spPr/>
        <p:txBody>
          <a:bodyPr/>
          <a:lstStyle/>
          <a:p>
            <a:fld id="{976831FE-27B5-4B7F-B7FB-C195E2EADA32}" type="datetime1">
              <a:rPr lang="en-US" smtClean="0"/>
              <a:t>10/21/2021</a:t>
            </a:fld>
            <a:endParaRPr lang="en-US"/>
          </a:p>
        </p:txBody>
      </p:sp>
      <p:sp>
        <p:nvSpPr>
          <p:cNvPr id="5" name="Footer Placeholder 4">
            <a:extLst>
              <a:ext uri="{FF2B5EF4-FFF2-40B4-BE49-F238E27FC236}">
                <a16:creationId xmlns:a16="http://schemas.microsoft.com/office/drawing/2014/main" id="{F6707BBB-3044-4B0F-9422-BD0A94EA3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FB7AD-1A0B-4F84-85EB-153F4D62941A}"/>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1451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4C71-5D87-4F49-B650-AB2AB1A0EF8F}"/>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0B02C75A-3562-40F4-80A9-376F86C2F2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8E5B63C-C579-456F-A84E-949D38C84249}"/>
              </a:ext>
            </a:extLst>
          </p:cNvPr>
          <p:cNvSpPr>
            <a:spLocks noGrp="1"/>
          </p:cNvSpPr>
          <p:nvPr>
            <p:ph type="dt" sz="half" idx="10"/>
          </p:nvPr>
        </p:nvSpPr>
        <p:spPr/>
        <p:txBody>
          <a:bodyPr/>
          <a:lstStyle/>
          <a:p>
            <a:fld id="{51E9096B-1EDC-47A5-B3C7-4756B80AA3D0}" type="datetime1">
              <a:rPr lang="en-US" smtClean="0"/>
              <a:t>10/21/2021</a:t>
            </a:fld>
            <a:endParaRPr lang="en-US"/>
          </a:p>
        </p:txBody>
      </p:sp>
      <p:sp>
        <p:nvSpPr>
          <p:cNvPr id="5" name="Footer Placeholder 4">
            <a:extLst>
              <a:ext uri="{FF2B5EF4-FFF2-40B4-BE49-F238E27FC236}">
                <a16:creationId xmlns:a16="http://schemas.microsoft.com/office/drawing/2014/main" id="{63DD1E59-5B96-42F6-ABC8-27F54B201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B33B8-A55B-4F9D-BC92-4C3E9EC5AA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0654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AC78B-46B6-4A96-B953-35CEE5617D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929C259-438C-489A-932F-A193410FB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5BD64A3-0D2C-4C4E-AB38-274920C69CE5}"/>
              </a:ext>
            </a:extLst>
          </p:cNvPr>
          <p:cNvSpPr>
            <a:spLocks noGrp="1"/>
          </p:cNvSpPr>
          <p:nvPr>
            <p:ph type="dt" sz="half" idx="10"/>
          </p:nvPr>
        </p:nvSpPr>
        <p:spPr/>
        <p:txBody>
          <a:bodyPr/>
          <a:lstStyle/>
          <a:p>
            <a:fld id="{B5C097C1-5F4A-466D-8BBC-33320F819450}" type="datetime1">
              <a:rPr lang="en-US" smtClean="0"/>
              <a:t>10/21/2021</a:t>
            </a:fld>
            <a:endParaRPr lang="en-US"/>
          </a:p>
        </p:txBody>
      </p:sp>
      <p:sp>
        <p:nvSpPr>
          <p:cNvPr id="5" name="Footer Placeholder 4">
            <a:extLst>
              <a:ext uri="{FF2B5EF4-FFF2-40B4-BE49-F238E27FC236}">
                <a16:creationId xmlns:a16="http://schemas.microsoft.com/office/drawing/2014/main" id="{CCEB046A-6727-4963-9060-55EC22F00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84456-4732-4B8F-BADE-1F0591F81E7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1307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7C62-9FCE-46A2-A3ED-64F8ECF6A2A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F715A90E-8C48-4082-BBE0-3A63F722FB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5CB3941-66FF-4E1A-B715-EDE02E6E641B}"/>
              </a:ext>
            </a:extLst>
          </p:cNvPr>
          <p:cNvSpPr>
            <a:spLocks noGrp="1"/>
          </p:cNvSpPr>
          <p:nvPr>
            <p:ph type="dt" sz="half" idx="10"/>
          </p:nvPr>
        </p:nvSpPr>
        <p:spPr/>
        <p:txBody>
          <a:bodyPr/>
          <a:lstStyle/>
          <a:p>
            <a:fld id="{705E9D30-B319-4881-8496-2E0BD184997D}" type="datetime1">
              <a:rPr lang="en-US" smtClean="0"/>
              <a:t>10/21/2021</a:t>
            </a:fld>
            <a:endParaRPr lang="en-US" dirty="0"/>
          </a:p>
        </p:txBody>
      </p:sp>
      <p:sp>
        <p:nvSpPr>
          <p:cNvPr id="5" name="Footer Placeholder 4">
            <a:extLst>
              <a:ext uri="{FF2B5EF4-FFF2-40B4-BE49-F238E27FC236}">
                <a16:creationId xmlns:a16="http://schemas.microsoft.com/office/drawing/2014/main" id="{571C9325-28FF-41B2-B099-C9686FFBB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0E699-16A2-49B8-B6D7-72E4CAD82181}"/>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2587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FD2B-7581-49A4-83C0-A284405C3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11BEDEE4-EF2E-4808-8308-281D004E7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F46497-4FA0-40BB-A4D6-D1F64D030A57}"/>
              </a:ext>
            </a:extLst>
          </p:cNvPr>
          <p:cNvSpPr>
            <a:spLocks noGrp="1"/>
          </p:cNvSpPr>
          <p:nvPr>
            <p:ph type="dt" sz="half" idx="10"/>
          </p:nvPr>
        </p:nvSpPr>
        <p:spPr/>
        <p:txBody>
          <a:bodyPr/>
          <a:lstStyle/>
          <a:p>
            <a:fld id="{C8DCCA87-D330-453B-BA1C-1CC8517B9EC6}" type="datetime1">
              <a:rPr lang="en-US" smtClean="0"/>
              <a:t>10/21/2021</a:t>
            </a:fld>
            <a:endParaRPr lang="en-US"/>
          </a:p>
        </p:txBody>
      </p:sp>
      <p:sp>
        <p:nvSpPr>
          <p:cNvPr id="5" name="Footer Placeholder 4">
            <a:extLst>
              <a:ext uri="{FF2B5EF4-FFF2-40B4-BE49-F238E27FC236}">
                <a16:creationId xmlns:a16="http://schemas.microsoft.com/office/drawing/2014/main" id="{349E2562-D68D-47FC-AB0A-8F1FB258B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A1C68-F38C-44BA-8DE4-56DD3769E65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7044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A439-4968-43C6-B759-94DF142E837F}"/>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974334C6-31A1-4AF3-8E06-A7D7060BEF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FE6F64B9-A8D8-43B7-841C-AB2401FFD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DEAD2D17-0032-407C-A105-408E9573C665}"/>
              </a:ext>
            </a:extLst>
          </p:cNvPr>
          <p:cNvSpPr>
            <a:spLocks noGrp="1"/>
          </p:cNvSpPr>
          <p:nvPr>
            <p:ph type="dt" sz="half" idx="10"/>
          </p:nvPr>
        </p:nvSpPr>
        <p:spPr/>
        <p:txBody>
          <a:bodyPr/>
          <a:lstStyle/>
          <a:p>
            <a:fld id="{6463F708-77B3-43F3-8213-EE9D6808B6CE}" type="datetime1">
              <a:rPr lang="en-US" smtClean="0"/>
              <a:t>10/21/2021</a:t>
            </a:fld>
            <a:endParaRPr lang="en-US"/>
          </a:p>
        </p:txBody>
      </p:sp>
      <p:sp>
        <p:nvSpPr>
          <p:cNvPr id="6" name="Footer Placeholder 5">
            <a:extLst>
              <a:ext uri="{FF2B5EF4-FFF2-40B4-BE49-F238E27FC236}">
                <a16:creationId xmlns:a16="http://schemas.microsoft.com/office/drawing/2014/main" id="{FDA77BF3-0C61-49AA-BE45-C5AC7D7975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9C669-56E4-41AB-B412-CB9F289FDC6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4508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1A77-4385-4211-903A-E6B37446B8CC}"/>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3BDD0ABC-3B26-4200-AE8E-A329B020D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DEEF5D-CB72-42C7-A389-88A9E6CA15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7D5B1F44-B36A-474B-8CE3-8FB0DC8232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C76A2C-8CC9-401C-A5B3-0967FD3EF8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53ACA4E0-1BEB-427B-B564-C1258ED336E6}"/>
              </a:ext>
            </a:extLst>
          </p:cNvPr>
          <p:cNvSpPr>
            <a:spLocks noGrp="1"/>
          </p:cNvSpPr>
          <p:nvPr>
            <p:ph type="dt" sz="half" idx="10"/>
          </p:nvPr>
        </p:nvSpPr>
        <p:spPr/>
        <p:txBody>
          <a:bodyPr/>
          <a:lstStyle/>
          <a:p>
            <a:fld id="{E1780A9D-C419-4057-91AD-14A2B5333FC0}" type="datetime1">
              <a:rPr lang="en-US" smtClean="0"/>
              <a:t>10/21/2021</a:t>
            </a:fld>
            <a:endParaRPr lang="en-US"/>
          </a:p>
        </p:txBody>
      </p:sp>
      <p:sp>
        <p:nvSpPr>
          <p:cNvPr id="8" name="Footer Placeholder 7">
            <a:extLst>
              <a:ext uri="{FF2B5EF4-FFF2-40B4-BE49-F238E27FC236}">
                <a16:creationId xmlns:a16="http://schemas.microsoft.com/office/drawing/2014/main" id="{840FB19D-00FA-4A33-B466-FA27F94C63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2CE08D-BA5D-4341-AD88-11900EB92BA3}"/>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0946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5DFC-8378-457A-A706-6A3CE1984578}"/>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8BA0D2DF-981D-463D-A090-A714DC60C0BE}"/>
              </a:ext>
            </a:extLst>
          </p:cNvPr>
          <p:cNvSpPr>
            <a:spLocks noGrp="1"/>
          </p:cNvSpPr>
          <p:nvPr>
            <p:ph type="dt" sz="half" idx="10"/>
          </p:nvPr>
        </p:nvSpPr>
        <p:spPr/>
        <p:txBody>
          <a:bodyPr/>
          <a:lstStyle/>
          <a:p>
            <a:fld id="{2D0FC035-B3C6-4D6C-B814-FC42F30BB17B}" type="datetime1">
              <a:rPr lang="en-US" smtClean="0"/>
              <a:t>10/21/2021</a:t>
            </a:fld>
            <a:endParaRPr lang="en-US"/>
          </a:p>
        </p:txBody>
      </p:sp>
      <p:sp>
        <p:nvSpPr>
          <p:cNvPr id="4" name="Footer Placeholder 3">
            <a:extLst>
              <a:ext uri="{FF2B5EF4-FFF2-40B4-BE49-F238E27FC236}">
                <a16:creationId xmlns:a16="http://schemas.microsoft.com/office/drawing/2014/main" id="{953C9AD0-220E-4474-9C0E-56EE89E1D2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21829-D132-4D6C-9DF1-0E7B46F9665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3402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B1885-FABF-4121-BBBF-477E8E967F74}"/>
              </a:ext>
            </a:extLst>
          </p:cNvPr>
          <p:cNvSpPr>
            <a:spLocks noGrp="1"/>
          </p:cNvSpPr>
          <p:nvPr>
            <p:ph type="dt" sz="half" idx="10"/>
          </p:nvPr>
        </p:nvSpPr>
        <p:spPr/>
        <p:txBody>
          <a:bodyPr/>
          <a:lstStyle/>
          <a:p>
            <a:fld id="{E3EF373D-65D1-41D3-A46A-820B4942555E}" type="datetime1">
              <a:rPr lang="en-US" smtClean="0"/>
              <a:t>10/21/2021</a:t>
            </a:fld>
            <a:endParaRPr lang="en-US"/>
          </a:p>
        </p:txBody>
      </p:sp>
      <p:sp>
        <p:nvSpPr>
          <p:cNvPr id="3" name="Footer Placeholder 2">
            <a:extLst>
              <a:ext uri="{FF2B5EF4-FFF2-40B4-BE49-F238E27FC236}">
                <a16:creationId xmlns:a16="http://schemas.microsoft.com/office/drawing/2014/main" id="{9F57D4C6-0121-4C72-8088-226E01C21B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F4EB4B-5791-4705-9570-2D65182EBF1A}"/>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2050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5FAE-F89A-49FF-8787-DB8FCB90D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30781413-BFF0-498C-A89B-88FD6A43F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3D890D01-1ECE-4AFA-899F-E8447918B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10206-19D8-494F-88EB-CA689CAAE475}"/>
              </a:ext>
            </a:extLst>
          </p:cNvPr>
          <p:cNvSpPr>
            <a:spLocks noGrp="1"/>
          </p:cNvSpPr>
          <p:nvPr>
            <p:ph type="dt" sz="half" idx="10"/>
          </p:nvPr>
        </p:nvSpPr>
        <p:spPr/>
        <p:txBody>
          <a:bodyPr/>
          <a:lstStyle/>
          <a:p>
            <a:fld id="{07619638-727C-412D-B725-F933B4D6483A}" type="datetime1">
              <a:rPr lang="en-US" smtClean="0"/>
              <a:t>10/21/2021</a:t>
            </a:fld>
            <a:endParaRPr lang="en-US"/>
          </a:p>
        </p:txBody>
      </p:sp>
      <p:sp>
        <p:nvSpPr>
          <p:cNvPr id="6" name="Footer Placeholder 5">
            <a:extLst>
              <a:ext uri="{FF2B5EF4-FFF2-40B4-BE49-F238E27FC236}">
                <a16:creationId xmlns:a16="http://schemas.microsoft.com/office/drawing/2014/main" id="{0AEBE5AF-B47D-418E-8285-9DE0258DD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4A246-1C05-4D50-96B0-4F590820DF53}"/>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5032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02F0-D442-4970-BFC1-28C759CEE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470E25A0-5C59-455C-AA85-959B6E55E6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4D852246-C5DB-4200-8EAB-1E6893133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F04ED-EC8D-4624-9E9E-B5DE205A55CF}"/>
              </a:ext>
            </a:extLst>
          </p:cNvPr>
          <p:cNvSpPr>
            <a:spLocks noGrp="1"/>
          </p:cNvSpPr>
          <p:nvPr>
            <p:ph type="dt" sz="half" idx="10"/>
          </p:nvPr>
        </p:nvSpPr>
        <p:spPr/>
        <p:txBody>
          <a:bodyPr/>
          <a:lstStyle/>
          <a:p>
            <a:fld id="{B83EAE46-6039-4AB5-B0BB-567F8EFB51A9}" type="datetime1">
              <a:rPr lang="en-US" smtClean="0"/>
              <a:t>10/21/2021</a:t>
            </a:fld>
            <a:endParaRPr lang="en-US"/>
          </a:p>
        </p:txBody>
      </p:sp>
      <p:sp>
        <p:nvSpPr>
          <p:cNvPr id="6" name="Footer Placeholder 5">
            <a:extLst>
              <a:ext uri="{FF2B5EF4-FFF2-40B4-BE49-F238E27FC236}">
                <a16:creationId xmlns:a16="http://schemas.microsoft.com/office/drawing/2014/main" id="{5E72ADA2-ADD2-4FA5-8BD6-57F7BDD58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B806E-5520-4DEB-ACC7-E18B1FF92B5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5085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2B6045-0607-40F5-AE29-6A9911651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C5D707F3-FC7D-45B9-AF86-EC7C026EB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14BFAF8D-56DF-4CE8-94A9-F550A30B4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59C5B-CE7F-4B7D-8F40-D1A7F9D937ED}" type="datetime1">
              <a:rPr lang="en-US" smtClean="0"/>
              <a:t>10/21/2021</a:t>
            </a:fld>
            <a:endParaRPr lang="en-US"/>
          </a:p>
        </p:txBody>
      </p:sp>
      <p:sp>
        <p:nvSpPr>
          <p:cNvPr id="5" name="Footer Placeholder 4">
            <a:extLst>
              <a:ext uri="{FF2B5EF4-FFF2-40B4-BE49-F238E27FC236}">
                <a16:creationId xmlns:a16="http://schemas.microsoft.com/office/drawing/2014/main" id="{DFDF3729-727F-4387-AD79-9A9582138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295C920-0020-46F9-9D4B-AD58E723E5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71580707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Diademics-Pty-Ltd/BrainProducts_BCI_Ev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90" y="1069524"/>
            <a:ext cx="9989820" cy="2492990"/>
          </a:xfrm>
          <a:prstGeom prst="rect">
            <a:avLst/>
          </a:prstGeom>
          <a:noFill/>
        </p:spPr>
        <p:txBody>
          <a:bodyPr wrap="square" rtlCol="0">
            <a:spAutoFit/>
          </a:bodyPr>
          <a:lstStyle/>
          <a:p>
            <a:pPr algn="ctr"/>
            <a:r>
              <a:rPr lang="en-US" sz="9600" dirty="0">
                <a:latin typeface="Univers" panose="020B0503020202020204" pitchFamily="34" charset="0"/>
              </a:rPr>
              <a:t>LSL Part 3:</a:t>
            </a:r>
          </a:p>
          <a:p>
            <a:pPr algn="ctr"/>
            <a:r>
              <a:rPr lang="en-US" sz="6000" dirty="0">
                <a:latin typeface="Univers" panose="020B0503020202020204" pitchFamily="34" charset="0"/>
              </a:rPr>
              <a:t>Using the APIs</a:t>
            </a:r>
            <a:endParaRPr lang="en-DE" sz="6000" dirty="0">
              <a:latin typeface="Univers" panose="020B0503020202020204" pitchFamily="34" charset="0"/>
            </a:endParaRPr>
          </a:p>
        </p:txBody>
      </p:sp>
      <p:sp>
        <p:nvSpPr>
          <p:cNvPr id="5" name="TextBox 4">
            <a:extLst>
              <a:ext uri="{FF2B5EF4-FFF2-40B4-BE49-F238E27FC236}">
                <a16:creationId xmlns:a16="http://schemas.microsoft.com/office/drawing/2014/main" id="{BD10610C-0083-4EE6-A651-F395E810596E}"/>
              </a:ext>
            </a:extLst>
          </p:cNvPr>
          <p:cNvSpPr txBox="1"/>
          <p:nvPr/>
        </p:nvSpPr>
        <p:spPr>
          <a:xfrm>
            <a:off x="4766469" y="4961983"/>
            <a:ext cx="2659061" cy="369332"/>
          </a:xfrm>
          <a:prstGeom prst="rect">
            <a:avLst/>
          </a:prstGeom>
          <a:noFill/>
        </p:spPr>
        <p:txBody>
          <a:bodyPr wrap="none" rtlCol="0">
            <a:spAutoFit/>
          </a:bodyPr>
          <a:lstStyle/>
          <a:p>
            <a:pPr algn="ctr"/>
            <a:r>
              <a:rPr lang="en-US" dirty="0"/>
              <a:t>David Medine 21/10/2021</a:t>
            </a:r>
            <a:endParaRPr lang="en-DE" dirty="0"/>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182883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latin typeface="Univers" panose="020B0503020202020204" pitchFamily="34" charset="0"/>
              </a:rPr>
              <a:t>Concurrency</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7" name="TextBox 6">
            <a:extLst>
              <a:ext uri="{FF2B5EF4-FFF2-40B4-BE49-F238E27FC236}">
                <a16:creationId xmlns:a16="http://schemas.microsoft.com/office/drawing/2014/main" id="{0D958913-DB6B-4A5D-91FE-1F42AB219040}"/>
              </a:ext>
            </a:extLst>
          </p:cNvPr>
          <p:cNvSpPr txBox="1"/>
          <p:nvPr/>
        </p:nvSpPr>
        <p:spPr>
          <a:xfrm>
            <a:off x="8020711" y="2035556"/>
            <a:ext cx="3778197" cy="4154984"/>
          </a:xfrm>
          <a:prstGeom prst="rect">
            <a:avLst/>
          </a:prstGeom>
          <a:noFill/>
        </p:spPr>
        <p:txBody>
          <a:bodyPr wrap="square" rtlCol="0">
            <a:spAutoFit/>
          </a:bodyPr>
          <a:lstStyle/>
          <a:p>
            <a:r>
              <a:rPr lang="en-US" sz="2200" dirty="0">
                <a:latin typeface="Univers" panose="020B0503020202020204" pitchFamily="34" charset="0"/>
              </a:rPr>
              <a:t>This is bad. If the thread that is </a:t>
            </a:r>
            <a:r>
              <a:rPr lang="en-US" sz="2200" i="1" dirty="0">
                <a:latin typeface="Univers" panose="020B0503020202020204" pitchFamily="34" charset="0"/>
              </a:rPr>
              <a:t>writing</a:t>
            </a:r>
            <a:r>
              <a:rPr lang="en-US" sz="2200" dirty="0">
                <a:latin typeface="Univers" panose="020B0503020202020204" pitchFamily="34" charset="0"/>
              </a:rPr>
              <a:t> to a shared object happens during the same time a different thread is </a:t>
            </a:r>
            <a:r>
              <a:rPr lang="en-US" sz="2200" i="1" dirty="0">
                <a:latin typeface="Univers" panose="020B0503020202020204" pitchFamily="34" charset="0"/>
              </a:rPr>
              <a:t>reading</a:t>
            </a:r>
            <a:r>
              <a:rPr lang="en-US" sz="2200" dirty="0">
                <a:latin typeface="Univers" panose="020B0503020202020204" pitchFamily="34" charset="0"/>
              </a:rPr>
              <a:t> from that shared object, the program is indeterminate. The problem is that some data in the ring buffer can be overwritten by the write thread before it has been read by the read thread. </a:t>
            </a:r>
            <a:endParaRPr lang="en-DE" sz="2200" dirty="0">
              <a:latin typeface="Univers" panose="020B0503020202020204" pitchFamily="34" charset="0"/>
            </a:endParaRPr>
          </a:p>
        </p:txBody>
      </p:sp>
      <p:pic>
        <p:nvPicPr>
          <p:cNvPr id="9" name="Picture 8" descr="Diagram&#10;&#10;Description automatically generated">
            <a:extLst>
              <a:ext uri="{FF2B5EF4-FFF2-40B4-BE49-F238E27FC236}">
                <a16:creationId xmlns:a16="http://schemas.microsoft.com/office/drawing/2014/main" id="{BD048C2E-3AFA-42DF-A810-D506B1575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90688"/>
            <a:ext cx="7575603" cy="4844720"/>
          </a:xfrm>
          <a:prstGeom prst="rect">
            <a:avLst/>
          </a:prstGeom>
        </p:spPr>
      </p:pic>
    </p:spTree>
    <p:extLst>
      <p:ext uri="{BB962C8B-B14F-4D97-AF65-F5344CB8AC3E}">
        <p14:creationId xmlns:p14="http://schemas.microsoft.com/office/powerpoint/2010/main" val="3788849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latin typeface="Univers" panose="020B0503020202020204" pitchFamily="34" charset="0"/>
              </a:rPr>
              <a:t>Concurrency</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7" name="TextBox 6">
            <a:extLst>
              <a:ext uri="{FF2B5EF4-FFF2-40B4-BE49-F238E27FC236}">
                <a16:creationId xmlns:a16="http://schemas.microsoft.com/office/drawing/2014/main" id="{0D958913-DB6B-4A5D-91FE-1F42AB219040}"/>
              </a:ext>
            </a:extLst>
          </p:cNvPr>
          <p:cNvSpPr txBox="1"/>
          <p:nvPr/>
        </p:nvSpPr>
        <p:spPr>
          <a:xfrm>
            <a:off x="8020711" y="2035556"/>
            <a:ext cx="3778197" cy="2123658"/>
          </a:xfrm>
          <a:prstGeom prst="rect">
            <a:avLst/>
          </a:prstGeom>
          <a:noFill/>
        </p:spPr>
        <p:txBody>
          <a:bodyPr wrap="square" rtlCol="0">
            <a:spAutoFit/>
          </a:bodyPr>
          <a:lstStyle/>
          <a:p>
            <a:r>
              <a:rPr lang="en-US" sz="2200" dirty="0">
                <a:latin typeface="Univers" panose="020B0503020202020204" pitchFamily="34" charset="0"/>
              </a:rPr>
              <a:t>Thread locking must be used to ensure that concurrency issues do not arise. In practice, most programs that do not do this will simply crash.</a:t>
            </a:r>
            <a:endParaRPr lang="en-DE" sz="2200" dirty="0">
              <a:latin typeface="Univers" panose="020B0503020202020204" pitchFamily="34" charset="0"/>
            </a:endParaRPr>
          </a:p>
        </p:txBody>
      </p:sp>
      <p:pic>
        <p:nvPicPr>
          <p:cNvPr id="6" name="Picture 5" descr="Diagram&#10;&#10;Description automatically generated">
            <a:extLst>
              <a:ext uri="{FF2B5EF4-FFF2-40B4-BE49-F238E27FC236}">
                <a16:creationId xmlns:a16="http://schemas.microsoft.com/office/drawing/2014/main" id="{92DAC421-A98B-41D6-A501-F9401DB95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90688"/>
            <a:ext cx="7575603" cy="4844720"/>
          </a:xfrm>
          <a:prstGeom prst="rect">
            <a:avLst/>
          </a:prstGeom>
        </p:spPr>
      </p:pic>
    </p:spTree>
    <p:extLst>
      <p:ext uri="{BB962C8B-B14F-4D97-AF65-F5344CB8AC3E}">
        <p14:creationId xmlns:p14="http://schemas.microsoft.com/office/powerpoint/2010/main" val="1760104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latin typeface="Univers" panose="020B0503020202020204" pitchFamily="34" charset="0"/>
              </a:rPr>
              <a:t>Callback Function</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8" name="Content Placeholder 7" descr="Diagram&#10;&#10;Description automatically generated">
            <a:extLst>
              <a:ext uri="{FF2B5EF4-FFF2-40B4-BE49-F238E27FC236}">
                <a16:creationId xmlns:a16="http://schemas.microsoft.com/office/drawing/2014/main" id="{412A84AD-081A-4062-BCE7-96BF9E949A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4537" y="1695189"/>
            <a:ext cx="7782925" cy="3113171"/>
          </a:xfrm>
        </p:spPr>
      </p:pic>
      <p:sp>
        <p:nvSpPr>
          <p:cNvPr id="9" name="TextBox 8">
            <a:extLst>
              <a:ext uri="{FF2B5EF4-FFF2-40B4-BE49-F238E27FC236}">
                <a16:creationId xmlns:a16="http://schemas.microsoft.com/office/drawing/2014/main" id="{0E5D8B51-2CD0-4D9C-AAAA-7CAADABF4E25}"/>
              </a:ext>
            </a:extLst>
          </p:cNvPr>
          <p:cNvSpPr txBox="1"/>
          <p:nvPr/>
        </p:nvSpPr>
        <p:spPr>
          <a:xfrm>
            <a:off x="4004721" y="4738549"/>
            <a:ext cx="4320413" cy="1754326"/>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while(</a:t>
            </a:r>
            <a:r>
              <a:rPr lang="en-US" dirty="0" err="1">
                <a:latin typeface="Courier New" panose="02070309020205020404" pitchFamily="49" charset="0"/>
                <a:cs typeface="Courier New" panose="02070309020205020404" pitchFamily="49" charset="0"/>
              </a:rPr>
              <a:t>acquire_data</a:t>
            </a:r>
            <a:r>
              <a:rPr lang="en-US" dirty="0">
                <a:latin typeface="Courier New" panose="02070309020205020404" pitchFamily="49" charset="0"/>
                <a:cs typeface="Courier New" panose="02070309020205020404" pitchFamily="49" charset="0"/>
              </a:rPr>
              <a:t> == true)</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condition = </a:t>
            </a:r>
            <a:r>
              <a:rPr lang="en-US" dirty="0" err="1">
                <a:latin typeface="Courier New" panose="02070309020205020404" pitchFamily="49" charset="0"/>
                <a:cs typeface="Courier New" panose="02070309020205020404" pitchFamily="49" charset="0"/>
              </a:rPr>
              <a:t>process_data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if (condition == true)</a:t>
            </a:r>
          </a:p>
          <a:p>
            <a:r>
              <a:rPr lang="en-US" dirty="0">
                <a:latin typeface="Courier New" panose="02070309020205020404" pitchFamily="49" charset="0"/>
                <a:cs typeface="Courier New" panose="02070309020205020404" pitchFamily="49" charset="0"/>
              </a:rPr>
              <a:t>    launch(task);</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2389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938992"/>
          </a:xfrm>
          <a:prstGeom prst="rect">
            <a:avLst/>
          </a:prstGeom>
          <a:noFill/>
        </p:spPr>
        <p:txBody>
          <a:bodyPr wrap="square" rtlCol="0">
            <a:spAutoFit/>
          </a:bodyPr>
          <a:lstStyle/>
          <a:p>
            <a:pPr algn="ctr"/>
            <a:r>
              <a:rPr lang="en-US" sz="6000" dirty="0">
                <a:latin typeface="Univers" panose="020B0503020202020204" pitchFamily="34" charset="0"/>
              </a:rPr>
              <a:t>LSL Markers in C#: Server and Client</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11012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938992"/>
          </a:xfrm>
          <a:prstGeom prst="rect">
            <a:avLst/>
          </a:prstGeom>
          <a:noFill/>
        </p:spPr>
        <p:txBody>
          <a:bodyPr wrap="square" rtlCol="0">
            <a:spAutoFit/>
          </a:bodyPr>
          <a:lstStyle/>
          <a:p>
            <a:pPr algn="ctr"/>
            <a:r>
              <a:rPr lang="en-US" sz="6000" dirty="0">
                <a:latin typeface="Univers" panose="020B0503020202020204" pitchFamily="34" charset="0"/>
              </a:rPr>
              <a:t>LSL EEG Analysis in Python: Offline and Online</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324221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latin typeface="Univers" panose="020B0503020202020204" pitchFamily="34" charset="0"/>
              </a:rPr>
              <a:t>Preamble</a:t>
            </a:r>
            <a:endParaRPr lang="en-DE" dirty="0">
              <a:latin typeface="Univers" panose="020B0503020202020204" pitchFamily="34" charset="0"/>
            </a:endParaRPr>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a:bodyPr>
          <a:lstStyle/>
          <a:p>
            <a:pPr marL="0" indent="0">
              <a:buNone/>
            </a:pPr>
            <a:r>
              <a:rPr lang="en-US" dirty="0">
                <a:latin typeface="Univers" panose="020B0503020202020204" pitchFamily="34" charset="0"/>
              </a:rPr>
              <a:t>All materials presented are available for download on </a:t>
            </a:r>
            <a:r>
              <a:rPr lang="en-US" dirty="0" err="1">
                <a:latin typeface="Univers" panose="020B0503020202020204" pitchFamily="34" charset="0"/>
              </a:rPr>
              <a:t>github</a:t>
            </a:r>
            <a:r>
              <a:rPr lang="en-US" dirty="0">
                <a:latin typeface="Univers" panose="020B0503020202020204" pitchFamily="34" charset="0"/>
              </a:rPr>
              <a:t>:</a:t>
            </a:r>
          </a:p>
          <a:p>
            <a:pPr marL="0" indent="0">
              <a:buNone/>
            </a:pPr>
            <a:r>
              <a:rPr lang="en-US" dirty="0">
                <a:latin typeface="Univers" panose="020B0503020202020204" pitchFamily="34" charset="0"/>
                <a:hlinkClick r:id="rId2"/>
              </a:rPr>
              <a:t>https://github.com/Diademics-Pty-Ltd/BrainProducts_BCI_Event</a:t>
            </a:r>
            <a:endParaRPr lang="en-US" dirty="0">
              <a:latin typeface="Univers" panose="020B0503020202020204" pitchFamily="34" charset="0"/>
            </a:endParaRPr>
          </a:p>
          <a:p>
            <a:pPr marL="0" indent="0">
              <a:buNone/>
            </a:pPr>
            <a:endParaRPr lang="en-US" dirty="0">
              <a:latin typeface="Univers" panose="020B0503020202020204" pitchFamily="34" charset="0"/>
            </a:endParaRPr>
          </a:p>
          <a:p>
            <a:pPr marL="0" indent="0">
              <a:buNone/>
            </a:pPr>
            <a:r>
              <a:rPr lang="en-US" dirty="0">
                <a:latin typeface="Univers" panose="020B0503020202020204" pitchFamily="34" charset="0"/>
              </a:rPr>
              <a:t>You may contact me by email at david.medine@diademics.com</a:t>
            </a:r>
          </a:p>
          <a:p>
            <a:pPr marL="0" indent="0">
              <a:buNone/>
            </a:pPr>
            <a:endParaRPr lang="en-US"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68335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latin typeface="Univers" panose="020B0503020202020204" pitchFamily="34" charset="0"/>
              </a:rPr>
              <a:t>Correction!</a:t>
            </a:r>
            <a:endParaRPr lang="en-DE" dirty="0">
              <a:latin typeface="Univers" panose="020B0503020202020204" pitchFamily="34" charset="0"/>
            </a:endParaRPr>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a:bodyPr>
          <a:lstStyle/>
          <a:p>
            <a:pPr marL="0" indent="0">
              <a:buNone/>
            </a:pPr>
            <a:r>
              <a:rPr lang="en-US" dirty="0">
                <a:latin typeface="Univers" panose="020B0503020202020204" pitchFamily="34" charset="0"/>
              </a:rPr>
              <a:t>LSL samples do </a:t>
            </a:r>
            <a:r>
              <a:rPr lang="en-US" i="1" dirty="0">
                <a:latin typeface="Univers" panose="020B0503020202020204" pitchFamily="34" charset="0"/>
              </a:rPr>
              <a:t>never</a:t>
            </a:r>
            <a:r>
              <a:rPr lang="en-US" dirty="0">
                <a:latin typeface="Univers" panose="020B0503020202020204" pitchFamily="34" charset="0"/>
              </a:rPr>
              <a:t> arrive out of order. It is the </a:t>
            </a:r>
            <a:r>
              <a:rPr lang="en-US" i="1" dirty="0">
                <a:latin typeface="Univers" panose="020B0503020202020204" pitchFamily="34" charset="0"/>
              </a:rPr>
              <a:t>timestamps</a:t>
            </a:r>
            <a:r>
              <a:rPr lang="en-US" dirty="0">
                <a:latin typeface="Univers" panose="020B0503020202020204" pitchFamily="34" charset="0"/>
              </a:rPr>
              <a:t> that can be out of sequence, and it is this that the flag </a:t>
            </a:r>
            <a:r>
              <a:rPr lang="en-US" sz="2800" dirty="0" err="1">
                <a:latin typeface="Courier New" panose="02070309020205020404" pitchFamily="49" charset="0"/>
                <a:cs typeface="Courier New" panose="02070309020205020404" pitchFamily="49" charset="0"/>
              </a:rPr>
              <a:t>post_monotonize</a:t>
            </a:r>
            <a:r>
              <a:rPr lang="en-US" sz="2800" dirty="0">
                <a:latin typeface="Courier New" panose="02070309020205020404" pitchFamily="49" charset="0"/>
                <a:cs typeface="Courier New" panose="02070309020205020404" pitchFamily="49" charset="0"/>
              </a:rPr>
              <a:t> </a:t>
            </a:r>
            <a:r>
              <a:rPr lang="en-US" sz="2800" dirty="0">
                <a:latin typeface="Univers" panose="020B0503020202020204" pitchFamily="34" charset="0"/>
                <a:cs typeface="Courier New" panose="02070309020205020404" pitchFamily="49" charset="0"/>
              </a:rPr>
              <a:t>will correct. The sample order not the timestamp order is the ground truth.</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161972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latin typeface="Univers" panose="020B0503020202020204" pitchFamily="34" charset="0"/>
              </a:rPr>
              <a:t>How can timestamps be out of order?</a:t>
            </a:r>
            <a:endParaRPr lang="en-DE" dirty="0">
              <a:latin typeface="Univers" panose="020B0503020202020204" pitchFamily="34" charset="0"/>
            </a:endParaRPr>
          </a:p>
        </p:txBody>
      </p:sp>
      <p:pic>
        <p:nvPicPr>
          <p:cNvPr id="6" name="Content Placeholder 5" descr="Diagram&#10;&#10;Description automatically generated">
            <a:extLst>
              <a:ext uri="{FF2B5EF4-FFF2-40B4-BE49-F238E27FC236}">
                <a16:creationId xmlns:a16="http://schemas.microsoft.com/office/drawing/2014/main" id="{65A8D7C7-9D78-4F89-BAAB-7D0C753DC7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4087781"/>
          </a:xfrm>
        </p:spPr>
      </p:pic>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10" name="Picture 9" descr="Diagram&#10;&#10;Description automatically generated">
            <a:extLst>
              <a:ext uri="{FF2B5EF4-FFF2-40B4-BE49-F238E27FC236}">
                <a16:creationId xmlns:a16="http://schemas.microsoft.com/office/drawing/2014/main" id="{952199BF-9A4E-446E-ABBD-AB8BD2986E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690688"/>
            <a:ext cx="10680661" cy="4087780"/>
          </a:xfrm>
          <a:prstGeom prst="rect">
            <a:avLst/>
          </a:prstGeom>
        </p:spPr>
      </p:pic>
    </p:spTree>
    <p:extLst>
      <p:ext uri="{BB962C8B-B14F-4D97-AF65-F5344CB8AC3E}">
        <p14:creationId xmlns:p14="http://schemas.microsoft.com/office/powerpoint/2010/main" val="428879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015663"/>
          </a:xfrm>
          <a:prstGeom prst="rect">
            <a:avLst/>
          </a:prstGeom>
          <a:noFill/>
        </p:spPr>
        <p:txBody>
          <a:bodyPr wrap="square" rtlCol="0">
            <a:spAutoFit/>
          </a:bodyPr>
          <a:lstStyle/>
          <a:p>
            <a:pPr algn="ctr"/>
            <a:r>
              <a:rPr lang="en-US" sz="6000" dirty="0">
                <a:latin typeface="Univers" panose="020B0503020202020204" pitchFamily="34" charset="0"/>
              </a:rPr>
              <a:t>Outline</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223032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latin typeface="Univers" panose="020B0503020202020204" pitchFamily="34" charset="0"/>
              </a:rPr>
              <a:t>Outline</a:t>
            </a:r>
            <a:endParaRPr lang="en-DE" dirty="0">
              <a:latin typeface="Univers" panose="020B0503020202020204" pitchFamily="34" charset="0"/>
            </a:endParaRPr>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a:bodyPr>
          <a:lstStyle/>
          <a:p>
            <a:r>
              <a:rPr lang="en-US" dirty="0">
                <a:latin typeface="Univers" panose="020B0503020202020204" pitchFamily="34" charset="0"/>
              </a:rPr>
              <a:t>An overview of the LSL Example programs</a:t>
            </a:r>
          </a:p>
          <a:p>
            <a:r>
              <a:rPr lang="en-US" dirty="0">
                <a:latin typeface="Univers" panose="020B0503020202020204" pitchFamily="34" charset="0"/>
              </a:rPr>
              <a:t>A little bit of real-time programming theory</a:t>
            </a:r>
          </a:p>
          <a:p>
            <a:r>
              <a:rPr lang="en-US" dirty="0">
                <a:latin typeface="Univers" panose="020B0503020202020204" pitchFamily="34" charset="0"/>
              </a:rPr>
              <a:t>How to listen to markers in C# </a:t>
            </a:r>
          </a:p>
          <a:p>
            <a:pPr lvl="1"/>
            <a:r>
              <a:rPr lang="en-US" dirty="0">
                <a:latin typeface="Univers" panose="020B0503020202020204" pitchFamily="34" charset="0"/>
              </a:rPr>
              <a:t>server</a:t>
            </a:r>
          </a:p>
          <a:p>
            <a:pPr lvl="1"/>
            <a:r>
              <a:rPr lang="en-US" dirty="0">
                <a:latin typeface="Univers" panose="020B0503020202020204" pitchFamily="34" charset="0"/>
              </a:rPr>
              <a:t>client</a:t>
            </a:r>
          </a:p>
          <a:p>
            <a:r>
              <a:rPr lang="en-US" dirty="0">
                <a:latin typeface="Univers" panose="020B0503020202020204" pitchFamily="34" charset="0"/>
              </a:rPr>
              <a:t>LSL EEG analysis in Python</a:t>
            </a:r>
          </a:p>
          <a:p>
            <a:pPr lvl="1"/>
            <a:r>
              <a:rPr lang="en-US" dirty="0">
                <a:latin typeface="Univers" panose="020B0503020202020204" pitchFamily="34" charset="0"/>
              </a:rPr>
              <a:t>offline</a:t>
            </a:r>
          </a:p>
          <a:p>
            <a:pPr lvl="1"/>
            <a:r>
              <a:rPr lang="en-US" dirty="0">
                <a:latin typeface="Univers" panose="020B0503020202020204" pitchFamily="34" charset="0"/>
              </a:rPr>
              <a:t>online</a:t>
            </a:r>
          </a:p>
          <a:p>
            <a:r>
              <a:rPr lang="en-US" dirty="0">
                <a:latin typeface="Univers" panose="020B0503020202020204" pitchFamily="34" charset="0"/>
              </a:rPr>
              <a:t>The </a:t>
            </a:r>
            <a:r>
              <a:rPr lang="en-US" dirty="0" err="1">
                <a:latin typeface="Univers" panose="020B0503020202020204" pitchFamily="34" charset="0"/>
              </a:rPr>
              <a:t>LiveAmp</a:t>
            </a:r>
            <a:r>
              <a:rPr lang="en-US" dirty="0">
                <a:latin typeface="Univers" panose="020B0503020202020204" pitchFamily="34" charset="0"/>
              </a:rPr>
              <a:t> LSL server (a full-scale C++ example)</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877753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015663"/>
          </a:xfrm>
          <a:prstGeom prst="rect">
            <a:avLst/>
          </a:prstGeom>
          <a:noFill/>
        </p:spPr>
        <p:txBody>
          <a:bodyPr wrap="square" rtlCol="0">
            <a:spAutoFit/>
          </a:bodyPr>
          <a:lstStyle/>
          <a:p>
            <a:pPr algn="ctr"/>
            <a:r>
              <a:rPr lang="en-US" sz="6000" dirty="0">
                <a:latin typeface="Univers" panose="020B0503020202020204" pitchFamily="34" charset="0"/>
              </a:rPr>
              <a:t>LSL Example Programs</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416998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938992"/>
          </a:xfrm>
          <a:prstGeom prst="rect">
            <a:avLst/>
          </a:prstGeom>
          <a:noFill/>
        </p:spPr>
        <p:txBody>
          <a:bodyPr wrap="square" rtlCol="0">
            <a:spAutoFit/>
          </a:bodyPr>
          <a:lstStyle/>
          <a:p>
            <a:pPr algn="ctr"/>
            <a:r>
              <a:rPr lang="en-US" sz="6000" dirty="0">
                <a:latin typeface="Univers" panose="020B0503020202020204" pitchFamily="34" charset="0"/>
              </a:rPr>
              <a:t>Timeless Problems in Real-Time</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149371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latin typeface="Univers" panose="020B0503020202020204" pitchFamily="34" charset="0"/>
              </a:rPr>
              <a:t>Ring Buffers</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6" name="Picture 5" descr="Diagram&#10;&#10;Description automatically generated with low confidence">
            <a:extLst>
              <a:ext uri="{FF2B5EF4-FFF2-40B4-BE49-F238E27FC236}">
                <a16:creationId xmlns:a16="http://schemas.microsoft.com/office/drawing/2014/main" id="{35FDDC8C-1D63-4993-80BD-0B14EE750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10515600" cy="5001322"/>
          </a:xfrm>
          <a:prstGeom prst="rect">
            <a:avLst/>
          </a:prstGeom>
        </p:spPr>
      </p:pic>
    </p:spTree>
    <p:extLst>
      <p:ext uri="{BB962C8B-B14F-4D97-AF65-F5344CB8AC3E}">
        <p14:creationId xmlns:p14="http://schemas.microsoft.com/office/powerpoint/2010/main" val="1774098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1892</TotalTime>
  <Words>295</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Univers</vt:lpstr>
      <vt:lpstr>Office Theme</vt:lpstr>
      <vt:lpstr>PowerPoint Presentation</vt:lpstr>
      <vt:lpstr>Preamble</vt:lpstr>
      <vt:lpstr>Correction!</vt:lpstr>
      <vt:lpstr>How can timestamps be out of order?</vt:lpstr>
      <vt:lpstr>PowerPoint Presentation</vt:lpstr>
      <vt:lpstr>Outline</vt:lpstr>
      <vt:lpstr>PowerPoint Presentation</vt:lpstr>
      <vt:lpstr>PowerPoint Presentation</vt:lpstr>
      <vt:lpstr>Ring Buffers</vt:lpstr>
      <vt:lpstr>Concurrency</vt:lpstr>
      <vt:lpstr>Concurrency</vt:lpstr>
      <vt:lpstr>Callback Function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Medine</dc:creator>
  <cp:lastModifiedBy>David Medine</cp:lastModifiedBy>
  <cp:revision>26</cp:revision>
  <dcterms:created xsi:type="dcterms:W3CDTF">2021-06-07T04:22:12Z</dcterms:created>
  <dcterms:modified xsi:type="dcterms:W3CDTF">2021-10-21T02:45:48Z</dcterms:modified>
</cp:coreProperties>
</file>