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1"/>
  </p:sldMasterIdLst>
  <p:notesMasterIdLst>
    <p:notesMasterId r:id="rId32"/>
  </p:notesMasterIdLst>
  <p:handoutMasterIdLst>
    <p:handoutMasterId r:id="rId33"/>
  </p:handoutMasterIdLst>
  <p:sldIdLst>
    <p:sldId id="257" r:id="rId2"/>
    <p:sldId id="259"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114" d="100"/>
          <a:sy n="114" d="100"/>
        </p:scale>
        <p:origin x="41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790E0A-0827-4BA1-A974-A7C9A2C193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03604F52-6FA2-4661-8A05-4BDB6FCADD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CBBFEB-6D1B-41B2-932D-3707C62D1843}" type="datetimeFigureOut">
              <a:rPr lang="en-DE" smtClean="0"/>
              <a:t>15/10/2021</a:t>
            </a:fld>
            <a:endParaRPr lang="en-DE"/>
          </a:p>
        </p:txBody>
      </p:sp>
      <p:sp>
        <p:nvSpPr>
          <p:cNvPr id="4" name="Footer Placeholder 3">
            <a:extLst>
              <a:ext uri="{FF2B5EF4-FFF2-40B4-BE49-F238E27FC236}">
                <a16:creationId xmlns:a16="http://schemas.microsoft.com/office/drawing/2014/main" id="{0EC44B2B-7C3B-4D6F-ABE7-74CA17A4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147C3E57-8A97-4BF1-805E-9B8292756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DFD2B-5F69-4EAE-A30B-FC4D768A5BC3}" type="slidenum">
              <a:rPr lang="en-DE" smtClean="0"/>
              <a:t>‹#›</a:t>
            </a:fld>
            <a:endParaRPr lang="en-DE"/>
          </a:p>
        </p:txBody>
      </p:sp>
    </p:spTree>
    <p:extLst>
      <p:ext uri="{BB962C8B-B14F-4D97-AF65-F5344CB8AC3E}">
        <p14:creationId xmlns:p14="http://schemas.microsoft.com/office/powerpoint/2010/main" val="29199342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C5A69-068F-400D-BC3A-3C7A1FE12347}" type="datetimeFigureOut">
              <a:rPr lang="en-DE" smtClean="0"/>
              <a:t>15/10/2021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EB7E-EF06-446C-BD65-1886478E2D9C}" type="slidenum">
              <a:rPr lang="en-DE" smtClean="0"/>
              <a:t>‹#›</a:t>
            </a:fld>
            <a:endParaRPr lang="en-DE"/>
          </a:p>
        </p:txBody>
      </p:sp>
    </p:spTree>
    <p:extLst>
      <p:ext uri="{BB962C8B-B14F-4D97-AF65-F5344CB8AC3E}">
        <p14:creationId xmlns:p14="http://schemas.microsoft.com/office/powerpoint/2010/main" val="5407636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ECCE-340F-46D0-8F59-5C40BAFE3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4159068-BE93-4CFF-83B3-076087523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4B4D35F-0E3E-40EF-A1EB-E9AD89B6CDFD}"/>
              </a:ext>
            </a:extLst>
          </p:cNvPr>
          <p:cNvSpPr>
            <a:spLocks noGrp="1"/>
          </p:cNvSpPr>
          <p:nvPr>
            <p:ph type="dt" sz="half" idx="10"/>
          </p:nvPr>
        </p:nvSpPr>
        <p:spPr/>
        <p:txBody>
          <a:bodyPr/>
          <a:lstStyle/>
          <a:p>
            <a:fld id="{976831FE-27B5-4B7F-B7FB-C195E2EADA32}" type="datetime1">
              <a:rPr lang="en-US" smtClean="0"/>
              <a:t>10/15/2021</a:t>
            </a:fld>
            <a:endParaRPr lang="en-US"/>
          </a:p>
        </p:txBody>
      </p:sp>
      <p:sp>
        <p:nvSpPr>
          <p:cNvPr id="5" name="Footer Placeholder 4">
            <a:extLst>
              <a:ext uri="{FF2B5EF4-FFF2-40B4-BE49-F238E27FC236}">
                <a16:creationId xmlns:a16="http://schemas.microsoft.com/office/drawing/2014/main" id="{F6707BBB-3044-4B0F-9422-BD0A94EA3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FB7AD-1A0B-4F84-85EB-153F4D6294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145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4C71-5D87-4F49-B650-AB2AB1A0EF8F}"/>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B02C75A-3562-40F4-80A9-376F86C2F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E5B63C-C579-456F-A84E-949D38C84249}"/>
              </a:ext>
            </a:extLst>
          </p:cNvPr>
          <p:cNvSpPr>
            <a:spLocks noGrp="1"/>
          </p:cNvSpPr>
          <p:nvPr>
            <p:ph type="dt" sz="half" idx="10"/>
          </p:nvPr>
        </p:nvSpPr>
        <p:spPr/>
        <p:txBody>
          <a:bodyPr/>
          <a:lstStyle/>
          <a:p>
            <a:fld id="{51E9096B-1EDC-47A5-B3C7-4756B80AA3D0}" type="datetime1">
              <a:rPr lang="en-US" smtClean="0"/>
              <a:t>10/15/2021</a:t>
            </a:fld>
            <a:endParaRPr lang="en-US"/>
          </a:p>
        </p:txBody>
      </p:sp>
      <p:sp>
        <p:nvSpPr>
          <p:cNvPr id="5" name="Footer Placeholder 4">
            <a:extLst>
              <a:ext uri="{FF2B5EF4-FFF2-40B4-BE49-F238E27FC236}">
                <a16:creationId xmlns:a16="http://schemas.microsoft.com/office/drawing/2014/main" id="{63DD1E59-5B96-42F6-ABC8-27F54B20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B33B8-A55B-4F9D-BC92-4C3E9EC5AA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654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AC78B-46B6-4A96-B953-35CEE5617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29C259-438C-489A-932F-A193410FB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5BD64A3-0D2C-4C4E-AB38-274920C69CE5}"/>
              </a:ext>
            </a:extLst>
          </p:cNvPr>
          <p:cNvSpPr>
            <a:spLocks noGrp="1"/>
          </p:cNvSpPr>
          <p:nvPr>
            <p:ph type="dt" sz="half" idx="10"/>
          </p:nvPr>
        </p:nvSpPr>
        <p:spPr/>
        <p:txBody>
          <a:bodyPr/>
          <a:lstStyle/>
          <a:p>
            <a:fld id="{B5C097C1-5F4A-466D-8BBC-33320F819450}" type="datetime1">
              <a:rPr lang="en-US" smtClean="0"/>
              <a:t>10/15/2021</a:t>
            </a:fld>
            <a:endParaRPr lang="en-US"/>
          </a:p>
        </p:txBody>
      </p:sp>
      <p:sp>
        <p:nvSpPr>
          <p:cNvPr id="5" name="Footer Placeholder 4">
            <a:extLst>
              <a:ext uri="{FF2B5EF4-FFF2-40B4-BE49-F238E27FC236}">
                <a16:creationId xmlns:a16="http://schemas.microsoft.com/office/drawing/2014/main" id="{CCEB046A-6727-4963-9060-55EC22F0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84456-4732-4B8F-BADE-1F0591F81E7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307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C62-9FCE-46A2-A3ED-64F8ECF6A2A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15A90E-8C48-4082-BBE0-3A63F722FB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5CB3941-66FF-4E1A-B715-EDE02E6E641B}"/>
              </a:ext>
            </a:extLst>
          </p:cNvPr>
          <p:cNvSpPr>
            <a:spLocks noGrp="1"/>
          </p:cNvSpPr>
          <p:nvPr>
            <p:ph type="dt" sz="half" idx="10"/>
          </p:nvPr>
        </p:nvSpPr>
        <p:spPr/>
        <p:txBody>
          <a:bodyPr/>
          <a:lstStyle/>
          <a:p>
            <a:fld id="{705E9D30-B319-4881-8496-2E0BD184997D}" type="datetime1">
              <a:rPr lang="en-US" smtClean="0"/>
              <a:t>10/15/2021</a:t>
            </a:fld>
            <a:endParaRPr lang="en-US" dirty="0"/>
          </a:p>
        </p:txBody>
      </p:sp>
      <p:sp>
        <p:nvSpPr>
          <p:cNvPr id="5" name="Footer Placeholder 4">
            <a:extLst>
              <a:ext uri="{FF2B5EF4-FFF2-40B4-BE49-F238E27FC236}">
                <a16:creationId xmlns:a16="http://schemas.microsoft.com/office/drawing/2014/main" id="{571C9325-28FF-41B2-B099-C9686FFBB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0E699-16A2-49B8-B6D7-72E4CAD82181}"/>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58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D2B-7581-49A4-83C0-A284405C3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1BEDEE4-EF2E-4808-8308-281D004E7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46497-4FA0-40BB-A4D6-D1F64D030A57}"/>
              </a:ext>
            </a:extLst>
          </p:cNvPr>
          <p:cNvSpPr>
            <a:spLocks noGrp="1"/>
          </p:cNvSpPr>
          <p:nvPr>
            <p:ph type="dt" sz="half" idx="10"/>
          </p:nvPr>
        </p:nvSpPr>
        <p:spPr/>
        <p:txBody>
          <a:bodyPr/>
          <a:lstStyle/>
          <a:p>
            <a:fld id="{C8DCCA87-D330-453B-BA1C-1CC8517B9EC6}" type="datetime1">
              <a:rPr lang="en-US" smtClean="0"/>
              <a:t>10/15/2021</a:t>
            </a:fld>
            <a:endParaRPr lang="en-US"/>
          </a:p>
        </p:txBody>
      </p:sp>
      <p:sp>
        <p:nvSpPr>
          <p:cNvPr id="5" name="Footer Placeholder 4">
            <a:extLst>
              <a:ext uri="{FF2B5EF4-FFF2-40B4-BE49-F238E27FC236}">
                <a16:creationId xmlns:a16="http://schemas.microsoft.com/office/drawing/2014/main" id="{349E2562-D68D-47FC-AB0A-8F1FB258B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1C68-F38C-44BA-8DE4-56DD3769E65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0447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A439-4968-43C6-B759-94DF142E837F}"/>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74334C6-31A1-4AF3-8E06-A7D7060BEF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FE6F64B9-A8D8-43B7-841C-AB2401FFD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EAD2D17-0032-407C-A105-408E9573C665}"/>
              </a:ext>
            </a:extLst>
          </p:cNvPr>
          <p:cNvSpPr>
            <a:spLocks noGrp="1"/>
          </p:cNvSpPr>
          <p:nvPr>
            <p:ph type="dt" sz="half" idx="10"/>
          </p:nvPr>
        </p:nvSpPr>
        <p:spPr/>
        <p:txBody>
          <a:bodyPr/>
          <a:lstStyle/>
          <a:p>
            <a:fld id="{6463F708-77B3-43F3-8213-EE9D6808B6CE}" type="datetime1">
              <a:rPr lang="en-US" smtClean="0"/>
              <a:t>10/15/2021</a:t>
            </a:fld>
            <a:endParaRPr lang="en-US"/>
          </a:p>
        </p:txBody>
      </p:sp>
      <p:sp>
        <p:nvSpPr>
          <p:cNvPr id="6" name="Footer Placeholder 5">
            <a:extLst>
              <a:ext uri="{FF2B5EF4-FFF2-40B4-BE49-F238E27FC236}">
                <a16:creationId xmlns:a16="http://schemas.microsoft.com/office/drawing/2014/main" id="{FDA77BF3-0C61-49AA-BE45-C5AC7D797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9C669-56E4-41AB-B412-CB9F289FDC6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08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1A77-4385-4211-903A-E6B37446B8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BDD0ABC-3B26-4200-AE8E-A329B020D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EF5D-CB72-42C7-A389-88A9E6CA15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7D5B1F44-B36A-474B-8CE3-8FB0DC823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76A2C-8CC9-401C-A5B3-0967FD3EF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3ACA4E0-1BEB-427B-B564-C1258ED336E6}"/>
              </a:ext>
            </a:extLst>
          </p:cNvPr>
          <p:cNvSpPr>
            <a:spLocks noGrp="1"/>
          </p:cNvSpPr>
          <p:nvPr>
            <p:ph type="dt" sz="half" idx="10"/>
          </p:nvPr>
        </p:nvSpPr>
        <p:spPr/>
        <p:txBody>
          <a:bodyPr/>
          <a:lstStyle/>
          <a:p>
            <a:fld id="{E1780A9D-C419-4057-91AD-14A2B5333FC0}" type="datetime1">
              <a:rPr lang="en-US" smtClean="0"/>
              <a:t>10/15/2021</a:t>
            </a:fld>
            <a:endParaRPr lang="en-US"/>
          </a:p>
        </p:txBody>
      </p:sp>
      <p:sp>
        <p:nvSpPr>
          <p:cNvPr id="8" name="Footer Placeholder 7">
            <a:extLst>
              <a:ext uri="{FF2B5EF4-FFF2-40B4-BE49-F238E27FC236}">
                <a16:creationId xmlns:a16="http://schemas.microsoft.com/office/drawing/2014/main" id="{840FB19D-00FA-4A33-B466-FA27F94C6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CE08D-BA5D-4341-AD88-11900EB92BA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0946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DFC-8378-457A-A706-6A3CE1984578}"/>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BA0D2DF-981D-463D-A090-A714DC60C0BE}"/>
              </a:ext>
            </a:extLst>
          </p:cNvPr>
          <p:cNvSpPr>
            <a:spLocks noGrp="1"/>
          </p:cNvSpPr>
          <p:nvPr>
            <p:ph type="dt" sz="half" idx="10"/>
          </p:nvPr>
        </p:nvSpPr>
        <p:spPr/>
        <p:txBody>
          <a:bodyPr/>
          <a:lstStyle/>
          <a:p>
            <a:fld id="{2D0FC035-B3C6-4D6C-B814-FC42F30BB17B}" type="datetime1">
              <a:rPr lang="en-US" smtClean="0"/>
              <a:t>10/15/2021</a:t>
            </a:fld>
            <a:endParaRPr lang="en-US"/>
          </a:p>
        </p:txBody>
      </p:sp>
      <p:sp>
        <p:nvSpPr>
          <p:cNvPr id="4" name="Footer Placeholder 3">
            <a:extLst>
              <a:ext uri="{FF2B5EF4-FFF2-40B4-BE49-F238E27FC236}">
                <a16:creationId xmlns:a16="http://schemas.microsoft.com/office/drawing/2014/main" id="{953C9AD0-220E-4474-9C0E-56EE89E1D2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21829-D132-4D6C-9DF1-0E7B46F9665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402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B1885-FABF-4121-BBBF-477E8E967F74}"/>
              </a:ext>
            </a:extLst>
          </p:cNvPr>
          <p:cNvSpPr>
            <a:spLocks noGrp="1"/>
          </p:cNvSpPr>
          <p:nvPr>
            <p:ph type="dt" sz="half" idx="10"/>
          </p:nvPr>
        </p:nvSpPr>
        <p:spPr/>
        <p:txBody>
          <a:bodyPr/>
          <a:lstStyle/>
          <a:p>
            <a:fld id="{E3EF373D-65D1-41D3-A46A-820B4942555E}" type="datetime1">
              <a:rPr lang="en-US" smtClean="0"/>
              <a:t>10/15/2021</a:t>
            </a:fld>
            <a:endParaRPr lang="en-US"/>
          </a:p>
        </p:txBody>
      </p:sp>
      <p:sp>
        <p:nvSpPr>
          <p:cNvPr id="3" name="Footer Placeholder 2">
            <a:extLst>
              <a:ext uri="{FF2B5EF4-FFF2-40B4-BE49-F238E27FC236}">
                <a16:creationId xmlns:a16="http://schemas.microsoft.com/office/drawing/2014/main" id="{9F57D4C6-0121-4C72-8088-226E01C21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F4EB4B-5791-4705-9570-2D65182EBF1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50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FAE-F89A-49FF-8787-DB8FCB90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0781413-BFF0-498C-A89B-88FD6A43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D890D01-1ECE-4AFA-899F-E8447918B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10206-19D8-494F-88EB-CA689CAAE475}"/>
              </a:ext>
            </a:extLst>
          </p:cNvPr>
          <p:cNvSpPr>
            <a:spLocks noGrp="1"/>
          </p:cNvSpPr>
          <p:nvPr>
            <p:ph type="dt" sz="half" idx="10"/>
          </p:nvPr>
        </p:nvSpPr>
        <p:spPr/>
        <p:txBody>
          <a:bodyPr/>
          <a:lstStyle/>
          <a:p>
            <a:fld id="{07619638-727C-412D-B725-F933B4D6483A}" type="datetime1">
              <a:rPr lang="en-US" smtClean="0"/>
              <a:t>10/15/2021</a:t>
            </a:fld>
            <a:endParaRPr lang="en-US"/>
          </a:p>
        </p:txBody>
      </p:sp>
      <p:sp>
        <p:nvSpPr>
          <p:cNvPr id="6" name="Footer Placeholder 5">
            <a:extLst>
              <a:ext uri="{FF2B5EF4-FFF2-40B4-BE49-F238E27FC236}">
                <a16:creationId xmlns:a16="http://schemas.microsoft.com/office/drawing/2014/main" id="{0AEBE5AF-B47D-418E-8285-9DE0258D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A246-1C05-4D50-96B0-4F590820DF53}"/>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0329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2F0-D442-4970-BFC1-28C759CEE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470E25A0-5C59-455C-AA85-959B6E55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852246-C5DB-4200-8EAB-1E689313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F04ED-EC8D-4624-9E9E-B5DE205A55CF}"/>
              </a:ext>
            </a:extLst>
          </p:cNvPr>
          <p:cNvSpPr>
            <a:spLocks noGrp="1"/>
          </p:cNvSpPr>
          <p:nvPr>
            <p:ph type="dt" sz="half" idx="10"/>
          </p:nvPr>
        </p:nvSpPr>
        <p:spPr/>
        <p:txBody>
          <a:bodyPr/>
          <a:lstStyle/>
          <a:p>
            <a:fld id="{B83EAE46-6039-4AB5-B0BB-567F8EFB51A9}" type="datetime1">
              <a:rPr lang="en-US" smtClean="0"/>
              <a:t>10/15/2021</a:t>
            </a:fld>
            <a:endParaRPr lang="en-US"/>
          </a:p>
        </p:txBody>
      </p:sp>
      <p:sp>
        <p:nvSpPr>
          <p:cNvPr id="6" name="Footer Placeholder 5">
            <a:extLst>
              <a:ext uri="{FF2B5EF4-FFF2-40B4-BE49-F238E27FC236}">
                <a16:creationId xmlns:a16="http://schemas.microsoft.com/office/drawing/2014/main" id="{5E72ADA2-ADD2-4FA5-8BD6-57F7BDD58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B806E-5520-4DEB-ACC7-E18B1FF92B5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5085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6045-0607-40F5-AE29-6A9911651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5D707F3-FC7D-45B9-AF86-EC7C026EB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4BFAF8D-56DF-4CE8-94A9-F550A30B4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59C5B-CE7F-4B7D-8F40-D1A7F9D937ED}" type="datetime1">
              <a:rPr lang="en-US" smtClean="0"/>
              <a:t>10/15/2021</a:t>
            </a:fld>
            <a:endParaRPr lang="en-US"/>
          </a:p>
        </p:txBody>
      </p:sp>
      <p:sp>
        <p:nvSpPr>
          <p:cNvPr id="5" name="Footer Placeholder 4">
            <a:extLst>
              <a:ext uri="{FF2B5EF4-FFF2-40B4-BE49-F238E27FC236}">
                <a16:creationId xmlns:a16="http://schemas.microsoft.com/office/drawing/2014/main" id="{DFDF3729-727F-4387-AD79-9A95821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295C920-0020-46F9-9D4B-AD58E723E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1580707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xd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Network_Time_Protocol#Clock_synchronization_algorith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web.stanford.edu/~boyd/papers/pdf/admm_distr_stats.pdf" TargetMode="External"/><Relationship Id="rId2" Type="http://schemas.openxmlformats.org/officeDocument/2006/relationships/hyperlink" Target="https://github.com/xdf-modules/xdf-Matlab/blob/0cdf054391fff7f0ea3416ee632ad1bd73d6623b/load_xdf.m#L480-L49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xdf-modules/xdf-Matlab/blob/0cdf054391fff7f0ea3416ee632ad1bd73d6623b/load_xdf.m#L57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abstreaminglayer.readthedocs.io/info/lslapicfg.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ccn/liblsl/blob/200c1c938a4ed3fa922cff8c0208f7d768b472e5/include/lsl_cpp.h#L92-L11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936010"/>
            <a:ext cx="9989820" cy="2492990"/>
          </a:xfrm>
          <a:prstGeom prst="rect">
            <a:avLst/>
          </a:prstGeom>
          <a:noFill/>
        </p:spPr>
        <p:txBody>
          <a:bodyPr wrap="square" rtlCol="0">
            <a:spAutoFit/>
          </a:bodyPr>
          <a:lstStyle/>
          <a:p>
            <a:pPr algn="ctr"/>
            <a:r>
              <a:rPr lang="en-US" sz="9600" dirty="0">
                <a:latin typeface="Univers" panose="020B0503020202020204" pitchFamily="34" charset="0"/>
              </a:rPr>
              <a:t>LSL Part 2:</a:t>
            </a:r>
          </a:p>
          <a:p>
            <a:pPr algn="ctr"/>
            <a:r>
              <a:rPr lang="en-US" sz="6000" dirty="0">
                <a:latin typeface="Univers" panose="020B0503020202020204" pitchFamily="34" charset="0"/>
              </a:rPr>
              <a:t>Synchronization</a:t>
            </a:r>
            <a:endParaRPr lang="en-DE" sz="6000" dirty="0">
              <a:latin typeface="Univers" panose="020B0503020202020204" pitchFamily="34" charset="0"/>
            </a:endParaRPr>
          </a:p>
        </p:txBody>
      </p:sp>
      <p:sp>
        <p:nvSpPr>
          <p:cNvPr id="5" name="TextBox 4">
            <a:extLst>
              <a:ext uri="{FF2B5EF4-FFF2-40B4-BE49-F238E27FC236}">
                <a16:creationId xmlns:a16="http://schemas.microsoft.com/office/drawing/2014/main" id="{BD10610C-0083-4EE6-A651-F395E810596E}"/>
              </a:ext>
            </a:extLst>
          </p:cNvPr>
          <p:cNvSpPr txBox="1"/>
          <p:nvPr/>
        </p:nvSpPr>
        <p:spPr>
          <a:xfrm>
            <a:off x="4766468" y="4961983"/>
            <a:ext cx="2659061" cy="369332"/>
          </a:xfrm>
          <a:prstGeom prst="rect">
            <a:avLst/>
          </a:prstGeom>
          <a:noFill/>
        </p:spPr>
        <p:txBody>
          <a:bodyPr wrap="none" rtlCol="0">
            <a:spAutoFit/>
          </a:bodyPr>
          <a:lstStyle/>
          <a:p>
            <a:pPr algn="ctr"/>
            <a:r>
              <a:rPr lang="en-US" dirty="0"/>
              <a:t>David Medine 20/10/2021</a:t>
            </a:r>
            <a:endParaRPr lang="en-DE" dirty="0"/>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82883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‘Continuous Time’ Rebase Sync</a:t>
            </a:r>
          </a:p>
          <a:p>
            <a:r>
              <a:rPr lang="en-US" dirty="0">
                <a:latin typeface="Univers" panose="020B0503020202020204" pitchFamily="34" charset="0"/>
              </a:rPr>
              <a:t>Pros:</a:t>
            </a:r>
          </a:p>
          <a:p>
            <a:pPr lvl="1"/>
            <a:r>
              <a:rPr lang="en-US" dirty="0">
                <a:latin typeface="Univers" panose="020B0503020202020204" pitchFamily="34" charset="0"/>
              </a:rPr>
              <a:t>extremely flexible</a:t>
            </a:r>
          </a:p>
          <a:p>
            <a:pPr lvl="1"/>
            <a:r>
              <a:rPr lang="en-US" dirty="0">
                <a:latin typeface="Univers" panose="020B0503020202020204" pitchFamily="34" charset="0"/>
              </a:rPr>
              <a:t>exact sampling rate of devices/data suppliers is irrelevant</a:t>
            </a:r>
          </a:p>
          <a:p>
            <a:pPr lvl="1"/>
            <a:r>
              <a:rPr lang="en-US" dirty="0">
                <a:latin typeface="Univers" panose="020B0503020202020204" pitchFamily="34" charset="0"/>
              </a:rPr>
              <a:t>since it is sampling rate agnostic, any combination of devices is possible</a:t>
            </a:r>
          </a:p>
          <a:p>
            <a:r>
              <a:rPr lang="en-US" dirty="0">
                <a:latin typeface="Univers" panose="020B0503020202020204" pitchFamily="34" charset="0"/>
              </a:rPr>
              <a:t>Cons:</a:t>
            </a:r>
          </a:p>
          <a:p>
            <a:pPr lvl="1"/>
            <a:r>
              <a:rPr lang="en-US" dirty="0">
                <a:latin typeface="Univers" panose="020B0503020202020204" pitchFamily="34" charset="0"/>
              </a:rPr>
              <a:t>hard to understand</a:t>
            </a:r>
          </a:p>
          <a:p>
            <a:pPr lvl="1"/>
            <a:r>
              <a:rPr lang="en-US" dirty="0">
                <a:latin typeface="Univers" panose="020B0503020202020204" pitchFamily="34" charset="0"/>
              </a:rPr>
              <a:t>requires interpolation for exactness</a:t>
            </a:r>
          </a:p>
          <a:p>
            <a:pPr lvl="1"/>
            <a:r>
              <a:rPr lang="en-US" dirty="0">
                <a:latin typeface="Univers" panose="020B0503020202020204" pitchFamily="34" charset="0"/>
              </a:rPr>
              <a:t>things can go very wrong if care is not taken to make sure they don’t</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is LSL’s approach. </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28697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(Offline) Synchronization Overview</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134308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12367" y="1834014"/>
            <a:ext cx="8041432" cy="4351338"/>
          </a:xfrm>
        </p:spPr>
        <p:txBody>
          <a:bodyPr>
            <a:normAutofit fontScale="92500"/>
          </a:bodyPr>
          <a:lstStyle/>
          <a:p>
            <a:r>
              <a:rPr lang="en-US" dirty="0">
                <a:latin typeface="Univers" panose="020B0503020202020204" pitchFamily="34" charset="0"/>
              </a:rPr>
              <a:t>LabRecorder records not only data and their timestamps, it also measures and records clock offsets between CPUs </a:t>
            </a:r>
            <a:r>
              <a:rPr lang="en-US" i="1" dirty="0">
                <a:latin typeface="Univers" panose="020B0503020202020204" pitchFamily="34" charset="0"/>
              </a:rPr>
              <a:t>and</a:t>
            </a:r>
            <a:r>
              <a:rPr lang="en-US" dirty="0">
                <a:latin typeface="Univers" panose="020B0503020202020204" pitchFamily="34" charset="0"/>
              </a:rPr>
              <a:t>  the local timestamps when those measurements are taken.</a:t>
            </a:r>
            <a:endParaRPr lang="en-US" dirty="0">
              <a:latin typeface="Univers" panose="020B0503020202020204" pitchFamily="34" charset="0"/>
              <a:hlinkClick r:id="rId2"/>
            </a:endParaRPr>
          </a:p>
          <a:p>
            <a:r>
              <a:rPr lang="en-US" dirty="0">
                <a:latin typeface="Univers" panose="020B0503020202020204" pitchFamily="34" charset="0"/>
              </a:rPr>
              <a:t>Using this information </a:t>
            </a:r>
            <a:r>
              <a:rPr lang="en-US" dirty="0">
                <a:latin typeface="Univers" panose="020B0503020202020204" pitchFamily="34" charset="0"/>
                <a:hlinkClick r:id="rId2"/>
              </a:rPr>
              <a:t>XDF loaders </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load_xdf.m</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pyxdf</a:t>
            </a:r>
            <a:r>
              <a:rPr lang="en-US" dirty="0">
                <a:latin typeface="Univers" panose="020B0503020202020204" pitchFamily="34" charset="0"/>
              </a:rPr>
              <a:t>/</a:t>
            </a:r>
            <a:r>
              <a:rPr lang="en-US" dirty="0" err="1">
                <a:latin typeface="Courier New" panose="02070309020205020404" pitchFamily="49" charset="0"/>
                <a:cs typeface="Courier New" panose="02070309020205020404" pitchFamily="49" charset="0"/>
              </a:rPr>
              <a:t>XDF.jl</a:t>
            </a:r>
            <a:r>
              <a:rPr lang="en-US" dirty="0">
                <a:latin typeface="Univers" panose="020B0503020202020204" pitchFamily="34" charset="0"/>
              </a:rPr>
              <a:t>) can correct for 2 things:</a:t>
            </a:r>
          </a:p>
          <a:p>
            <a:pPr lvl="1"/>
            <a:r>
              <a:rPr lang="en-US" dirty="0">
                <a:latin typeface="Univers" panose="020B0503020202020204" pitchFamily="34" charset="0"/>
              </a:rPr>
              <a:t>Clock offsets (slowly drifting differences between the CPU sending the data and the CPU recording the data)</a:t>
            </a:r>
          </a:p>
          <a:p>
            <a:pPr lvl="1"/>
            <a:r>
              <a:rPr lang="en-US" dirty="0">
                <a:latin typeface="Univers" panose="020B0503020202020204" pitchFamily="34" charset="0"/>
              </a:rPr>
              <a:t>Jitter (random noise added to the timestamps due to minutely varying processing times)</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9ABF71D2-4619-4235-947E-C9C2FD5B5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75" y="2175537"/>
            <a:ext cx="2569028" cy="2506926"/>
          </a:xfrm>
          <a:prstGeom prst="rect">
            <a:avLst/>
          </a:prstGeom>
        </p:spPr>
      </p:pic>
    </p:spTree>
    <p:extLst>
      <p:ext uri="{BB962C8B-B14F-4D97-AF65-F5344CB8AC3E}">
        <p14:creationId xmlns:p14="http://schemas.microsoft.com/office/powerpoint/2010/main" val="25211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92429" y="1905835"/>
            <a:ext cx="8367907" cy="4587040"/>
          </a:xfrm>
        </p:spPr>
        <p:txBody>
          <a:bodyPr>
            <a:normAutofit/>
          </a:bodyPr>
          <a:lstStyle/>
          <a:p>
            <a:r>
              <a:rPr lang="en-US" dirty="0">
                <a:latin typeface="Univers" panose="020B0503020202020204" pitchFamily="34" charset="0"/>
              </a:rPr>
              <a:t>Correcting for clock offsets:</a:t>
            </a:r>
          </a:p>
          <a:p>
            <a:pPr lvl="1"/>
            <a:r>
              <a:rPr lang="en-US" dirty="0">
                <a:latin typeface="Univers" panose="020B0503020202020204" pitchFamily="34" charset="0"/>
              </a:rPr>
              <a:t>LabRecorder uses the LSL function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to measure clock differences between PCs for each stream</a:t>
            </a:r>
          </a:p>
          <a:p>
            <a:pPr lvl="1"/>
            <a:r>
              <a:rPr lang="en-US" dirty="0">
                <a:latin typeface="Univers" panose="020B0503020202020204" pitchFamily="34" charset="0"/>
              </a:rPr>
              <a:t>The default is to do this every 5s</a:t>
            </a:r>
          </a:p>
          <a:p>
            <a:pPr lvl="1"/>
            <a:r>
              <a:rPr lang="en-US" dirty="0">
                <a:latin typeface="Univers" panose="020B0503020202020204" pitchFamily="34" charset="0"/>
              </a:rPr>
              <a:t>This data is stored in the footer portion of an XDF file along with data write times</a:t>
            </a:r>
          </a:p>
          <a:p>
            <a:pPr lvl="1"/>
            <a:r>
              <a:rPr lang="en-US" dirty="0">
                <a:latin typeface="Univers" panose="020B0503020202020204" pitchFamily="34" charset="0"/>
              </a:rPr>
              <a:t>Using this data, the timestamps from each stream can be put on the same time-base as the recording PC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Diagram&#10;&#10;Description automatically generated">
            <a:extLst>
              <a:ext uri="{FF2B5EF4-FFF2-40B4-BE49-F238E27FC236}">
                <a16:creationId xmlns:a16="http://schemas.microsoft.com/office/drawing/2014/main" id="{64DDF1F6-D12F-473A-BE46-0B339D64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00298"/>
            <a:ext cx="3087630" cy="2057404"/>
          </a:xfrm>
          <a:prstGeom prst="rect">
            <a:avLst/>
          </a:prstGeom>
        </p:spPr>
      </p:pic>
    </p:spTree>
    <p:extLst>
      <p:ext uri="{BB962C8B-B14F-4D97-AF65-F5344CB8AC3E}">
        <p14:creationId xmlns:p14="http://schemas.microsoft.com/office/powerpoint/2010/main" val="404086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3332019" y="1905835"/>
            <a:ext cx="8428318" cy="4351338"/>
          </a:xfrm>
        </p:spPr>
        <p:txBody>
          <a:bodyPr>
            <a:normAutofit/>
          </a:bodyPr>
          <a:lstStyle/>
          <a:p>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the </a:t>
            </a:r>
            <a:r>
              <a:rPr lang="en-US" dirty="0">
                <a:latin typeface="Univers" panose="020B0503020202020204" pitchFamily="34" charset="0"/>
                <a:hlinkClick r:id="rId2"/>
              </a:rPr>
              <a:t>clock synchronization algorithm</a:t>
            </a:r>
            <a:r>
              <a:rPr lang="en-US" dirty="0">
                <a:latin typeface="Univers" panose="020B0503020202020204" pitchFamily="34" charset="0"/>
              </a:rPr>
              <a:t> (part of the Network Time Protocol) to compute clock offsets:</a:t>
            </a:r>
          </a:p>
          <a:p>
            <a:pPr lvl="1"/>
            <a:r>
              <a:rPr lang="en-US" dirty="0">
                <a:latin typeface="Courier New" panose="02070309020205020404" pitchFamily="49" charset="0"/>
                <a:cs typeface="Courier New" panose="02070309020205020404" pitchFamily="49" charset="0"/>
              </a:rPr>
              <a:t>t0</a:t>
            </a:r>
            <a:r>
              <a:rPr lang="en-US" dirty="0">
                <a:latin typeface="Univers" panose="020B0503020202020204" pitchFamily="34" charset="0"/>
              </a:rPr>
              <a:t> send time of packet from LabRecorder to stream host</a:t>
            </a:r>
          </a:p>
          <a:p>
            <a:pPr lvl="1"/>
            <a:r>
              <a:rPr lang="en-US" dirty="0">
                <a:latin typeface="Courier New" panose="02070309020205020404" pitchFamily="49" charset="0"/>
                <a:cs typeface="Courier New" panose="02070309020205020404" pitchFamily="49" charset="0"/>
              </a:rPr>
              <a:t>t1</a:t>
            </a:r>
            <a:r>
              <a:rPr lang="en-US" dirty="0">
                <a:latin typeface="Univers" panose="020B0503020202020204" pitchFamily="34" charset="0"/>
              </a:rPr>
              <a:t> receive time of packet from LabRecorder host</a:t>
            </a:r>
          </a:p>
          <a:p>
            <a:pPr lvl="1"/>
            <a:r>
              <a:rPr lang="en-US" dirty="0">
                <a:latin typeface="Courier New" panose="02070309020205020404" pitchFamily="49" charset="0"/>
                <a:cs typeface="Courier New" panose="02070309020205020404" pitchFamily="49" charset="0"/>
              </a:rPr>
              <a:t>t2</a:t>
            </a:r>
            <a:r>
              <a:rPr lang="en-US" dirty="0">
                <a:latin typeface="Univers" panose="020B0503020202020204" pitchFamily="34" charset="0"/>
              </a:rPr>
              <a:t> send time of packet from stream host to LabRecorder</a:t>
            </a:r>
          </a:p>
          <a:p>
            <a:pPr lvl="1"/>
            <a:r>
              <a:rPr lang="en-US" dirty="0">
                <a:latin typeface="Courier New" panose="02070309020205020404" pitchFamily="49" charset="0"/>
                <a:cs typeface="Courier New" panose="02070309020205020404" pitchFamily="49" charset="0"/>
              </a:rPr>
              <a:t>t3</a:t>
            </a:r>
            <a:r>
              <a:rPr lang="en-US" dirty="0">
                <a:latin typeface="Univers" panose="020B0503020202020204" pitchFamily="34" charset="0"/>
              </a:rPr>
              <a:t> receive time of packet from stream host</a:t>
            </a:r>
          </a:p>
          <a:p>
            <a:pPr lvl="1"/>
            <a:r>
              <a:rPr lang="en-US" dirty="0">
                <a:latin typeface="Courier New" panose="02070309020205020404" pitchFamily="49" charset="0"/>
                <a:cs typeface="Courier New" panose="02070309020205020404" pitchFamily="49" charset="0"/>
              </a:rPr>
              <a:t>RTT = (t3-t0) - (t2-t1)</a:t>
            </a:r>
          </a:p>
          <a:p>
            <a:pPr lvl="1"/>
            <a:r>
              <a:rPr lang="en-US" dirty="0">
                <a:latin typeface="Courier New" panose="02070309020205020404" pitchFamily="49" charset="0"/>
                <a:cs typeface="Courier New" panose="02070309020205020404" pitchFamily="49" charset="0"/>
              </a:rPr>
              <a:t>OFS = ((t1-t0) + (t2-t3))/2 </a:t>
            </a:r>
            <a:r>
              <a:rPr lang="en-US" dirty="0">
                <a:latin typeface="Univers" panose="020B0503020202020204" pitchFamily="34" charset="0"/>
                <a:cs typeface="Courier New" panose="02070309020205020404" pitchFamily="49" charset="0"/>
              </a:rPr>
              <a:t>for lowest </a:t>
            </a:r>
            <a:r>
              <a:rPr lang="en-US" dirty="0">
                <a:latin typeface="Courier New" panose="02070309020205020404" pitchFamily="49" charset="0"/>
                <a:cs typeface="Courier New" panose="02070309020205020404" pitchFamily="49" charset="0"/>
              </a:rPr>
              <a:t>RTT</a:t>
            </a:r>
          </a:p>
          <a:p>
            <a:pPr lvl="1"/>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Diagram&#10;&#10;Description automatically generated">
            <a:extLst>
              <a:ext uri="{FF2B5EF4-FFF2-40B4-BE49-F238E27FC236}">
                <a16:creationId xmlns:a16="http://schemas.microsoft.com/office/drawing/2014/main" id="{7BF99036-DB89-4CAE-9E94-855351063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89" y="2799586"/>
            <a:ext cx="3087630" cy="1258827"/>
          </a:xfrm>
          <a:prstGeom prst="rect">
            <a:avLst/>
          </a:prstGeom>
        </p:spPr>
      </p:pic>
    </p:spTree>
    <p:extLst>
      <p:ext uri="{BB962C8B-B14F-4D97-AF65-F5344CB8AC3E}">
        <p14:creationId xmlns:p14="http://schemas.microsoft.com/office/powerpoint/2010/main" val="1847503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4351338"/>
          </a:xfrm>
        </p:spPr>
        <p:txBody>
          <a:bodyPr>
            <a:normAutofit/>
          </a:bodyPr>
          <a:lstStyle/>
          <a:p>
            <a:pPr lvl="1"/>
            <a:r>
              <a:rPr lang="en-US" dirty="0">
                <a:latin typeface="Univers" panose="020B0503020202020204" pitchFamily="34" charset="0"/>
              </a:rPr>
              <a:t> Using </a:t>
            </a:r>
            <a:r>
              <a:rPr lang="en-US" b="1" dirty="0">
                <a:latin typeface="Univers" panose="020B0503020202020204" pitchFamily="34" charset="0"/>
              </a:rPr>
              <a:t>record times</a:t>
            </a:r>
            <a:r>
              <a:rPr lang="en-US" dirty="0">
                <a:latin typeface="Univers" panose="020B0503020202020204" pitchFamily="34" charset="0"/>
              </a:rPr>
              <a:t> and </a:t>
            </a:r>
            <a:r>
              <a:rPr lang="en-US" b="1" dirty="0">
                <a:latin typeface="Univers" panose="020B0503020202020204" pitchFamily="34" charset="0"/>
              </a:rPr>
              <a:t>clock offsets</a:t>
            </a:r>
            <a:r>
              <a:rPr lang="en-US" dirty="0">
                <a:latin typeface="Univers" panose="020B0503020202020204" pitchFamily="34" charset="0"/>
              </a:rPr>
              <a:t>, XDF loaders have all the information they need to remap timestamps from device host PCs to a Recording PC’s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err="1">
                <a:latin typeface="Courier New" panose="02070309020205020404" pitchFamily="49" charset="0"/>
                <a:cs typeface="Courier New" panose="02070309020205020404" pitchFamily="49" charset="0"/>
              </a:rPr>
              <a:t>load_xdf.m</a:t>
            </a:r>
            <a:r>
              <a:rPr lang="en-US" dirty="0">
                <a:latin typeface="Courier New" panose="02070309020205020404" pitchFamily="49" charset="0"/>
                <a:cs typeface="Courier New" panose="02070309020205020404" pitchFamily="49" charset="0"/>
              </a:rPr>
              <a:t> </a:t>
            </a:r>
            <a:r>
              <a:rPr lang="en-US" dirty="0">
                <a:latin typeface="Univers" panose="020B0503020202020204" pitchFamily="34" charset="0"/>
              </a:rPr>
              <a:t>uses a robust fitting procedure, an ADMM (alternating direction method of multipliers) incorporating the Huber loss function (</a:t>
            </a:r>
            <a:r>
              <a:rPr lang="en-US" dirty="0">
                <a:latin typeface="Univers" panose="020B0503020202020204" pitchFamily="34" charset="0"/>
                <a:hlinkClick r:id="rId2"/>
              </a:rPr>
              <a:t>code</a:t>
            </a:r>
            <a:r>
              <a:rPr lang="en-US" dirty="0">
                <a:latin typeface="Univers" panose="020B0503020202020204" pitchFamily="34" charset="0"/>
              </a:rPr>
              <a:t>/</a:t>
            </a:r>
            <a:r>
              <a:rPr lang="en-US" dirty="0">
                <a:latin typeface="Univers" panose="020B0503020202020204" pitchFamily="34" charset="0"/>
                <a:hlinkClick r:id="rId3"/>
              </a:rPr>
              <a:t>paper</a:t>
            </a:r>
            <a:r>
              <a:rPr lang="en-US" dirty="0">
                <a:latin typeface="Univers" panose="020B0503020202020204" pitchFamily="34" charset="0"/>
              </a:rPr>
              <a:t>)</a:t>
            </a:r>
          </a:p>
          <a:p>
            <a:pPr lvl="1"/>
            <a:r>
              <a:rPr lang="en-US" dirty="0">
                <a:latin typeface="Univers" panose="020B0503020202020204" pitchFamily="34" charset="0"/>
              </a:rPr>
              <a:t>The result is a simple linear map (DC offset and slope) between the stream host </a:t>
            </a:r>
            <a:r>
              <a:rPr lang="en-US" dirty="0" err="1">
                <a:latin typeface="Univers" panose="020B0503020202020204" pitchFamily="34" charset="0"/>
              </a:rPr>
              <a:t>timebase</a:t>
            </a:r>
            <a:r>
              <a:rPr lang="en-US" dirty="0">
                <a:latin typeface="Univers" panose="020B0503020202020204" pitchFamily="34" charset="0"/>
              </a:rPr>
              <a:t> and the LabRecorder host </a:t>
            </a:r>
            <a:r>
              <a:rPr lang="en-US" dirty="0" err="1">
                <a:latin typeface="Univers" panose="020B0503020202020204" pitchFamily="34" charset="0"/>
              </a:rPr>
              <a:t>timebase</a:t>
            </a:r>
            <a:endParaRPr lang="en-US" dirty="0">
              <a:latin typeface="Univers" panose="020B0503020202020204" pitchFamily="34" charset="0"/>
            </a:endParaRPr>
          </a:p>
          <a:p>
            <a:pPr lvl="1"/>
            <a:r>
              <a:rPr lang="en-US" dirty="0">
                <a:latin typeface="Univers" panose="020B0503020202020204" pitchFamily="34" charset="0"/>
              </a:rPr>
              <a:t>This map is then applied to the timestamps from each stream to thus synchronizes the data</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21137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905835"/>
            <a:ext cx="10922137" cy="501463"/>
          </a:xfrm>
        </p:spPr>
        <p:txBody>
          <a:bodyPr>
            <a:normAutofit/>
          </a:bodyPr>
          <a:lstStyle/>
          <a:p>
            <a:pPr lvl="1"/>
            <a:r>
              <a:rPr lang="en-US" dirty="0">
                <a:latin typeface="Univers" panose="020B0503020202020204" pitchFamily="34" charset="0"/>
              </a:rPr>
              <a:t> Jitter also needs to be corrected:</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Chart&#10;&#10;Description automatically generated">
            <a:extLst>
              <a:ext uri="{FF2B5EF4-FFF2-40B4-BE49-F238E27FC236}">
                <a16:creationId xmlns:a16="http://schemas.microsoft.com/office/drawing/2014/main" id="{A732BA4F-F7B6-4273-9348-D954B7EBB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612" y="2228085"/>
            <a:ext cx="3858776" cy="2401829"/>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Univers" panose="020B0503020202020204" pitchFamily="34" charset="0"/>
              </a:rPr>
              <a:t> </a:t>
            </a:r>
            <a:r>
              <a:rPr lang="en-US" dirty="0">
                <a:latin typeface="Univers" panose="020B0503020202020204" pitchFamily="34" charset="0"/>
                <a:hlinkClick r:id="rId4"/>
              </a:rPr>
              <a:t>Linear regression to a </a:t>
            </a:r>
            <a:r>
              <a:rPr lang="en-US">
                <a:latin typeface="Univers" panose="020B0503020202020204" pitchFamily="34" charset="0"/>
                <a:hlinkClick r:id="rId4"/>
              </a:rPr>
              <a:t>line</a:t>
            </a:r>
            <a:r>
              <a:rPr lang="en-US">
                <a:latin typeface="Univers" panose="020B0503020202020204" pitchFamily="34" charset="0"/>
              </a:rPr>
              <a:t> will </a:t>
            </a:r>
            <a:r>
              <a:rPr lang="en-US" dirty="0">
                <a:latin typeface="Univers" panose="020B0503020202020204" pitchFamily="34" charset="0"/>
              </a:rPr>
              <a:t>map the jittery timestamps to a nice grid, but it will never be</a:t>
            </a:r>
            <a:r>
              <a:rPr lang="en-US" i="1" dirty="0">
                <a:latin typeface="Univers" panose="020B0503020202020204" pitchFamily="34" charset="0"/>
              </a:rPr>
              <a:t> exactly</a:t>
            </a:r>
            <a:r>
              <a:rPr lang="en-US" dirty="0">
                <a:latin typeface="Univers" panose="020B0503020202020204" pitchFamily="34" charset="0"/>
              </a:rPr>
              <a:t> the same as the advertised device sampling rate.</a:t>
            </a:r>
          </a:p>
          <a:p>
            <a:pPr lvl="1"/>
            <a:r>
              <a:rPr lang="en-US" dirty="0">
                <a:latin typeface="Univers" panose="020B0503020202020204" pitchFamily="34" charset="0"/>
              </a:rPr>
              <a:t>This can lead to confusion:</a:t>
            </a:r>
          </a:p>
          <a:p>
            <a:pPr lvl="2"/>
            <a:r>
              <a:rPr lang="en-US" dirty="0" err="1">
                <a:latin typeface="Courier New" panose="02070309020205020404" pitchFamily="49" charset="0"/>
                <a:cs typeface="Courier New" panose="02070309020205020404" pitchFamily="49" charset="0"/>
              </a:rPr>
              <a:t>nominal_srate</a:t>
            </a:r>
            <a:r>
              <a:rPr lang="en-US" dirty="0">
                <a:latin typeface="Univers" panose="020B0503020202020204" pitchFamily="34" charset="0"/>
              </a:rPr>
              <a:t> vs </a:t>
            </a:r>
            <a:r>
              <a:rPr lang="en-US" dirty="0" err="1">
                <a:latin typeface="Courier New" panose="02070309020205020404" pitchFamily="49" charset="0"/>
                <a:cs typeface="Courier New" panose="02070309020205020404" pitchFamily="49" charset="0"/>
              </a:rPr>
              <a:t>effective_srate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0708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Synchronization Overview</a:t>
            </a:r>
            <a:endParaRPr lang="en-DE" dirty="0"/>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10" name="Content Placeholder 2">
            <a:extLst>
              <a:ext uri="{FF2B5EF4-FFF2-40B4-BE49-F238E27FC236}">
                <a16:creationId xmlns:a16="http://schemas.microsoft.com/office/drawing/2014/main" id="{D492A6D7-AFDD-410E-BF87-617792AA711B}"/>
              </a:ext>
            </a:extLst>
          </p:cNvPr>
          <p:cNvSpPr txBox="1">
            <a:spLocks/>
          </p:cNvSpPr>
          <p:nvPr/>
        </p:nvSpPr>
        <p:spPr>
          <a:xfrm>
            <a:off x="838200" y="4629914"/>
            <a:ext cx="10922137" cy="1957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Courier New" panose="02070309020205020404" pitchFamily="49" charset="0"/>
              <a:cs typeface="Courier New" panose="02070309020205020404" pitchFamily="49" charset="0"/>
            </a:endParaRPr>
          </a:p>
        </p:txBody>
      </p:sp>
      <p:pic>
        <p:nvPicPr>
          <p:cNvPr id="12" name="Content Placeholder 11" descr="Chart&#10;&#10;Description automatically generated">
            <a:extLst>
              <a:ext uri="{FF2B5EF4-FFF2-40B4-BE49-F238E27FC236}">
                <a16:creationId xmlns:a16="http://schemas.microsoft.com/office/drawing/2014/main" id="{C5CA387F-EF58-4571-8922-CCBB703C94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7975" y="2126946"/>
            <a:ext cx="7649949" cy="3996301"/>
          </a:xfrm>
        </p:spPr>
      </p:pic>
      <p:pic>
        <p:nvPicPr>
          <p:cNvPr id="4" name="Picture 3" descr="Diagram&#10;&#10;Description automatically generated">
            <a:extLst>
              <a:ext uri="{FF2B5EF4-FFF2-40B4-BE49-F238E27FC236}">
                <a16:creationId xmlns:a16="http://schemas.microsoft.com/office/drawing/2014/main" id="{573AC0B8-044C-4200-82DA-15918C07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76" y="1771594"/>
            <a:ext cx="3187386" cy="1848684"/>
          </a:xfrm>
          <a:prstGeom prst="rect">
            <a:avLst/>
          </a:prstGeom>
        </p:spPr>
      </p:pic>
      <p:pic>
        <p:nvPicPr>
          <p:cNvPr id="8" name="Picture 7" descr="Diagram&#10;&#10;Description automatically generated">
            <a:extLst>
              <a:ext uri="{FF2B5EF4-FFF2-40B4-BE49-F238E27FC236}">
                <a16:creationId xmlns:a16="http://schemas.microsoft.com/office/drawing/2014/main" id="{12174EE3-6A80-4672-ADB6-F689887E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299" y="1650971"/>
            <a:ext cx="8827402" cy="5119893"/>
          </a:xfrm>
          <a:prstGeom prst="rect">
            <a:avLst/>
          </a:prstGeom>
        </p:spPr>
      </p:pic>
    </p:spTree>
    <p:extLst>
      <p:ext uri="{BB962C8B-B14F-4D97-AF65-F5344CB8AC3E}">
        <p14:creationId xmlns:p14="http://schemas.microsoft.com/office/powerpoint/2010/main" val="120614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015663"/>
          </a:xfrm>
          <a:prstGeom prst="rect">
            <a:avLst/>
          </a:prstGeom>
          <a:noFill/>
        </p:spPr>
        <p:txBody>
          <a:bodyPr wrap="square" rtlCol="0">
            <a:spAutoFit/>
          </a:bodyPr>
          <a:lstStyle/>
          <a:p>
            <a:pPr algn="ctr"/>
            <a:r>
              <a:rPr lang="en-US" sz="6000" dirty="0">
                <a:latin typeface="Univers" panose="020B0503020202020204" pitchFamily="34" charset="0"/>
              </a:rPr>
              <a:t>What Can Go Wrong?</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303697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A changing sampling rate (or data that drops some, but not many samples) will cause the </a:t>
            </a:r>
            <a:r>
              <a:rPr lang="en-US" dirty="0" err="1">
                <a:latin typeface="Univers" panose="020B0503020202020204" pitchFamily="34" charset="0"/>
              </a:rPr>
              <a:t>dejittering</a:t>
            </a:r>
            <a:r>
              <a:rPr lang="en-US" dirty="0">
                <a:latin typeface="Univers" panose="020B0503020202020204" pitchFamily="34" charset="0"/>
              </a:rPr>
              <a:t> algorithm to produce terrible results.</a:t>
            </a:r>
          </a:p>
          <a:p>
            <a:r>
              <a:rPr lang="en-US" dirty="0">
                <a:latin typeface="Univers" panose="020B0503020202020204" pitchFamily="34" charset="0"/>
              </a:rPr>
              <a:t>If there are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the algorithm that corrects clock offsets will produce terrible results.</a:t>
            </a:r>
          </a:p>
          <a:p>
            <a:r>
              <a:rPr lang="en-US" dirty="0">
                <a:latin typeface="Univers" panose="020B0503020202020204" pitchFamily="34" charset="0"/>
              </a:rPr>
              <a:t>If everything is working properly, your data will </a:t>
            </a:r>
            <a:r>
              <a:rPr lang="en-US" i="1" dirty="0">
                <a:latin typeface="Univers" panose="020B0503020202020204" pitchFamily="34" charset="0"/>
              </a:rPr>
              <a:t>not </a:t>
            </a:r>
            <a:r>
              <a:rPr lang="en-US" dirty="0">
                <a:latin typeface="Univers" panose="020B0503020202020204" pitchFamily="34" charset="0"/>
              </a:rPr>
              <a:t> have these problems. Always pilot before doing a study---hearts have been broken by these two issues.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44072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Approaches to Digital Data Synchronization</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223032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FF8137AA-7251-414E-ABE8-DBA1DA129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475"/>
            <a:ext cx="12192000" cy="6369050"/>
          </a:xfrm>
          <a:prstGeom prst="rect">
            <a:avLst/>
          </a:prstGeom>
        </p:spPr>
      </p:pic>
    </p:spTree>
    <p:extLst>
      <p:ext uri="{BB962C8B-B14F-4D97-AF65-F5344CB8AC3E}">
        <p14:creationId xmlns:p14="http://schemas.microsoft.com/office/powerpoint/2010/main" val="184997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The clock offset problem can occur if either of the following is true:</a:t>
            </a:r>
          </a:p>
          <a:p>
            <a:pPr lvl="1"/>
            <a:r>
              <a:rPr lang="en-US" dirty="0">
                <a:latin typeface="Univers" panose="020B0503020202020204" pitchFamily="34" charset="0"/>
              </a:rPr>
              <a:t>The data is coming from a software that imposes its own timestamps.</a:t>
            </a:r>
          </a:p>
          <a:p>
            <a:pPr lvl="1"/>
            <a:r>
              <a:rPr lang="en-US" dirty="0">
                <a:latin typeface="Univers" panose="020B0503020202020204" pitchFamily="34" charset="0"/>
              </a:rPr>
              <a:t>Network insufficiency cause problems with calls to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---this can happen in faulty or low-bandwidth/highly taxed wireless networks---or even old/bad wired routers.</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10386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4391526" cy="4351338"/>
          </a:xfrm>
        </p:spPr>
        <p:txBody>
          <a:bodyPr>
            <a:normAutofit/>
          </a:bodyPr>
          <a:lstStyle/>
          <a:p>
            <a:r>
              <a:rPr lang="en-US" dirty="0">
                <a:latin typeface="Univers" panose="020B0503020202020204" pitchFamily="34" charset="0"/>
              </a:rPr>
              <a:t>The ‘external timestamp’ problem can be fixed adding the following code to an LSL  </a:t>
            </a:r>
            <a:r>
              <a:rPr lang="en-US" dirty="0">
                <a:latin typeface="Univers" panose="020B0503020202020204" pitchFamily="34" charset="0"/>
                <a:hlinkClick r:id="rId2"/>
              </a:rPr>
              <a:t>config file</a:t>
            </a:r>
            <a:r>
              <a:rPr lang="en-US" dirty="0">
                <a:latin typeface="Univers" panose="020B0503020202020204" pitchFamily="34" charset="0"/>
              </a:rPr>
              <a:t>:</a:t>
            </a:r>
          </a:p>
          <a:p>
            <a:endParaRPr lang="en-US" dirty="0">
              <a:latin typeface="Univers" panose="020B0503020202020204" pitchFamily="34" charset="0"/>
            </a:endParaRPr>
          </a:p>
          <a:p>
            <a:pPr marL="0" indent="0">
              <a:buNone/>
            </a:pPr>
            <a:r>
              <a:rPr lang="en-US" sz="2000" dirty="0">
                <a:latin typeface="Courier New" panose="02070309020205020404" pitchFamily="49" charset="0"/>
                <a:cs typeface="Courier New" panose="02070309020205020404" pitchFamily="49" charset="0"/>
              </a:rPr>
              <a:t>[tuning]</a:t>
            </a:r>
          </a:p>
          <a:p>
            <a:pPr marL="0" indent="0">
              <a:buNone/>
            </a:pPr>
            <a:r>
              <a:rPr lang="en-US" sz="2000" dirty="0" err="1">
                <a:latin typeface="Courier New" panose="02070309020205020404" pitchFamily="49" charset="0"/>
                <a:cs typeface="Courier New" panose="02070309020205020404" pitchFamily="49" charset="0"/>
              </a:rPr>
              <a:t>ForceDefaultTimestamps</a:t>
            </a:r>
            <a:r>
              <a:rPr lang="en-US" sz="2000" dirty="0">
                <a:latin typeface="Courier New" panose="02070309020205020404" pitchFamily="49" charset="0"/>
                <a:cs typeface="Courier New" panose="02070309020205020404" pitchFamily="49" charset="0"/>
              </a:rPr>
              <a:t>=1</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7" name="Picture 6" descr="Diagram&#10;&#10;Description automatically generated">
            <a:extLst>
              <a:ext uri="{FF2B5EF4-FFF2-40B4-BE49-F238E27FC236}">
                <a16:creationId xmlns:a16="http://schemas.microsoft.com/office/drawing/2014/main" id="{7710443F-983D-4661-857D-343F5A5BE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515" y="1825625"/>
            <a:ext cx="6799368" cy="3600042"/>
          </a:xfrm>
          <a:prstGeom prst="rect">
            <a:avLst/>
          </a:prstGeom>
        </p:spPr>
      </p:pic>
    </p:spTree>
    <p:extLst>
      <p:ext uri="{BB962C8B-B14F-4D97-AF65-F5344CB8AC3E}">
        <p14:creationId xmlns:p14="http://schemas.microsoft.com/office/powerpoint/2010/main" val="3291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What Can Go Wrong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a:bodyPr>
          <a:lstStyle/>
          <a:p>
            <a:r>
              <a:rPr lang="en-US" dirty="0">
                <a:latin typeface="Univers" panose="020B0503020202020204" pitchFamily="34" charset="0"/>
              </a:rPr>
              <a:t>LSL based experiments often require heavy network bandwidth, so it is best to transmit over a wired LAN.</a:t>
            </a:r>
          </a:p>
          <a:p>
            <a:r>
              <a:rPr lang="en-US" dirty="0">
                <a:latin typeface="Univers" panose="020B0503020202020204" pitchFamily="34" charset="0"/>
              </a:rPr>
              <a:t>But, if wireless is needed, the following tuning may help prevent data loss and </a:t>
            </a:r>
            <a:r>
              <a:rPr lang="en-US" dirty="0" err="1">
                <a:latin typeface="Courier New" panose="02070309020205020404" pitchFamily="49" charset="0"/>
                <a:cs typeface="Courier New" panose="02070309020205020404" pitchFamily="49" charset="0"/>
              </a:rPr>
              <a:t>time_correction</a:t>
            </a:r>
            <a:r>
              <a:rPr lang="en-US" dirty="0">
                <a:latin typeface="Courier New" panose="02070309020205020404" pitchFamily="49" charset="0"/>
                <a:cs typeface="Courier New" panose="02070309020205020404" pitchFamily="49" charset="0"/>
              </a:rPr>
              <a:t>()</a:t>
            </a:r>
            <a:r>
              <a:rPr lang="en-US" dirty="0">
                <a:latin typeface="Univers" panose="020B0503020202020204" pitchFamily="34" charset="0"/>
              </a:rPr>
              <a:t> malfunction:</a:t>
            </a:r>
          </a:p>
          <a:p>
            <a:pPr marL="457200" lvl="1" indent="0">
              <a:buNone/>
            </a:pPr>
            <a:r>
              <a:rPr lang="en-US" sz="2200" dirty="0">
                <a:latin typeface="Courier New" panose="02070309020205020404" pitchFamily="49" charset="0"/>
                <a:cs typeface="Courier New" panose="02070309020205020404" pitchFamily="49" charset="0"/>
              </a:rPr>
              <a:t>[tuning]</a:t>
            </a:r>
          </a:p>
          <a:p>
            <a:pPr marL="457200" lvl="1" indent="0">
              <a:buNone/>
            </a:pPr>
            <a:r>
              <a:rPr lang="en-US" sz="2200" dirty="0" err="1">
                <a:latin typeface="Courier New" panose="02070309020205020404" pitchFamily="49" charset="0"/>
                <a:cs typeface="Courier New" panose="02070309020205020404" pitchFamily="49" charset="0"/>
              </a:rPr>
              <a:t>TimeProbeMaxRtt</a:t>
            </a:r>
            <a:r>
              <a:rPr lang="en-US" sz="2200" dirty="0">
                <a:latin typeface="Courier New" panose="02070309020205020404" pitchFamily="49" charset="0"/>
                <a:cs typeface="Courier New" panose="02070309020205020404" pitchFamily="49" charset="0"/>
              </a:rPr>
              <a:t> = 0.100</a:t>
            </a:r>
          </a:p>
          <a:p>
            <a:pPr marL="457200" lvl="1" indent="0">
              <a:buNone/>
            </a:pPr>
            <a:r>
              <a:rPr lang="en-US" sz="2200" dirty="0" err="1">
                <a:latin typeface="Courier New" panose="02070309020205020404" pitchFamily="49" charset="0"/>
                <a:cs typeface="Courier New" panose="02070309020205020404" pitchFamily="49" charset="0"/>
              </a:rPr>
              <a:t>TimeProbeInterval</a:t>
            </a:r>
            <a:r>
              <a:rPr lang="en-US" sz="2200" dirty="0">
                <a:latin typeface="Courier New" panose="02070309020205020404" pitchFamily="49" charset="0"/>
                <a:cs typeface="Courier New" panose="02070309020205020404" pitchFamily="49" charset="0"/>
              </a:rPr>
              <a:t> = 0.010</a:t>
            </a:r>
          </a:p>
          <a:p>
            <a:pPr marL="457200" lvl="1" indent="0">
              <a:buNone/>
            </a:pPr>
            <a:r>
              <a:rPr lang="en-US" sz="2200" dirty="0" err="1">
                <a:latin typeface="Courier New" panose="02070309020205020404" pitchFamily="49" charset="0"/>
                <a:cs typeface="Courier New" panose="02070309020205020404" pitchFamily="49" charset="0"/>
              </a:rPr>
              <a:t>TimeProbeCount</a:t>
            </a:r>
            <a:r>
              <a:rPr lang="en-US" sz="2200" dirty="0">
                <a:latin typeface="Courier New" panose="02070309020205020404" pitchFamily="49" charset="0"/>
                <a:cs typeface="Courier New" panose="02070309020205020404" pitchFamily="49" charset="0"/>
              </a:rPr>
              <a:t> = 10</a:t>
            </a:r>
          </a:p>
          <a:p>
            <a:pPr marL="457200" lvl="1" indent="0">
              <a:buNone/>
            </a:pPr>
            <a:r>
              <a:rPr lang="en-US" sz="2200" dirty="0" err="1">
                <a:latin typeface="Courier New" panose="02070309020205020404" pitchFamily="49" charset="0"/>
                <a:cs typeface="Courier New" panose="02070309020205020404" pitchFamily="49" charset="0"/>
              </a:rPr>
              <a:t>TimeUpdateInterval</a:t>
            </a:r>
            <a:r>
              <a:rPr lang="en-US" sz="2200" dirty="0">
                <a:latin typeface="Courier New" panose="02070309020205020404" pitchFamily="49" charset="0"/>
                <a:cs typeface="Courier New" panose="02070309020205020404" pitchFamily="49" charset="0"/>
              </a:rPr>
              <a:t> = 0.25</a:t>
            </a:r>
          </a:p>
          <a:p>
            <a:pPr marL="457200" lvl="1" indent="0">
              <a:buNone/>
            </a:pPr>
            <a:r>
              <a:rPr lang="en-US" sz="2200" dirty="0" err="1">
                <a:latin typeface="Courier New" panose="02070309020205020404" pitchFamily="49" charset="0"/>
                <a:cs typeface="Courier New" panose="02070309020205020404" pitchFamily="49" charset="0"/>
              </a:rPr>
              <a:t>MulticastMinRTT</a:t>
            </a:r>
            <a:r>
              <a:rPr lang="en-US" sz="2200" dirty="0">
                <a:latin typeface="Courier New" panose="02070309020205020404" pitchFamily="49" charset="0"/>
                <a:cs typeface="Courier New" panose="02070309020205020404" pitchFamily="49" charset="0"/>
              </a:rPr>
              <a:t> = .100</a:t>
            </a:r>
          </a:p>
          <a:p>
            <a:pPr marL="457200" lvl="1" indent="0">
              <a:buNone/>
            </a:pPr>
            <a:r>
              <a:rPr lang="en-US" sz="2200" dirty="0" err="1">
                <a:latin typeface="Courier New" panose="02070309020205020404" pitchFamily="49" charset="0"/>
                <a:cs typeface="Courier New" panose="02070309020205020404" pitchFamily="49" charset="0"/>
              </a:rPr>
              <a:t>MulticastMaxRTT</a:t>
            </a:r>
            <a:r>
              <a:rPr lang="en-US" sz="2200" dirty="0">
                <a:latin typeface="Courier New" panose="02070309020205020404" pitchFamily="49" charset="0"/>
                <a:cs typeface="Courier New" panose="02070309020205020404" pitchFamily="49" charset="0"/>
              </a:rPr>
              <a:t> = 30</a:t>
            </a:r>
            <a:endParaRPr lang="en-DE" sz="2200" dirty="0">
              <a:latin typeface="Courier New" panose="02070309020205020404" pitchFamily="49" charset="0"/>
              <a:cs typeface="Courier New" panose="02070309020205020404" pitchFamily="49"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56F97932-9DE8-45CA-9A61-3CC8E3DC49E6}"/>
              </a:ext>
            </a:extLst>
          </p:cNvPr>
          <p:cNvSpPr txBox="1"/>
          <p:nvPr/>
        </p:nvSpPr>
        <p:spPr>
          <a:xfrm>
            <a:off x="838200" y="6176963"/>
            <a:ext cx="1976054" cy="276999"/>
          </a:xfrm>
          <a:prstGeom prst="rect">
            <a:avLst/>
          </a:prstGeom>
          <a:noFill/>
        </p:spPr>
        <p:txBody>
          <a:bodyPr wrap="none" rtlCol="0">
            <a:spAutoFit/>
          </a:bodyPr>
          <a:lstStyle/>
          <a:p>
            <a:r>
              <a:rPr lang="en-US" sz="1200" dirty="0"/>
              <a:t>Courtesy of Matthew </a:t>
            </a:r>
            <a:r>
              <a:rPr lang="en-US" sz="1200" dirty="0" err="1"/>
              <a:t>Grivich</a:t>
            </a:r>
            <a:endParaRPr lang="en-AU" sz="1200" dirty="0"/>
          </a:p>
        </p:txBody>
      </p:sp>
    </p:spTree>
    <p:extLst>
      <p:ext uri="{BB962C8B-B14F-4D97-AF65-F5344CB8AC3E}">
        <p14:creationId xmlns:p14="http://schemas.microsoft.com/office/powerpoint/2010/main" val="1182554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BAC70-94B9-41FC-BE47-84025A671DD7}"/>
              </a:ext>
            </a:extLst>
          </p:cNvPr>
          <p:cNvSpPr txBox="1"/>
          <p:nvPr/>
        </p:nvSpPr>
        <p:spPr>
          <a:xfrm>
            <a:off x="1101089" y="2413337"/>
            <a:ext cx="9989820" cy="1938992"/>
          </a:xfrm>
          <a:prstGeom prst="rect">
            <a:avLst/>
          </a:prstGeom>
          <a:noFill/>
        </p:spPr>
        <p:txBody>
          <a:bodyPr wrap="square" rtlCol="0">
            <a:spAutoFit/>
          </a:bodyPr>
          <a:lstStyle/>
          <a:p>
            <a:pPr algn="ctr"/>
            <a:r>
              <a:rPr lang="en-US" sz="6000" dirty="0">
                <a:latin typeface="Univers" panose="020B0503020202020204" pitchFamily="34" charset="0"/>
              </a:rPr>
              <a:t>LSL Sync For Online (e.g. BCI)</a:t>
            </a:r>
            <a:endParaRPr lang="en-DE" sz="6000" dirty="0">
              <a:latin typeface="Univers" panose="020B0503020202020204" pitchFamily="34" charset="0"/>
            </a:endParaRPr>
          </a:p>
        </p:txBody>
      </p:sp>
      <p:pic>
        <p:nvPicPr>
          <p:cNvPr id="14" name="Picture 13" descr="Logo&#10;&#10;Description automatically generated">
            <a:extLst>
              <a:ext uri="{FF2B5EF4-FFF2-40B4-BE49-F238E27FC236}">
                <a16:creationId xmlns:a16="http://schemas.microsoft.com/office/drawing/2014/main" id="{29BF7DF9-AE0A-4485-A1FE-AF17ADC17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79" y="5331315"/>
            <a:ext cx="1410021" cy="1270289"/>
          </a:xfrm>
          <a:prstGeom prst="rect">
            <a:avLst/>
          </a:prstGeom>
        </p:spPr>
      </p:pic>
    </p:spTree>
    <p:extLst>
      <p:ext uri="{BB962C8B-B14F-4D97-AF65-F5344CB8AC3E}">
        <p14:creationId xmlns:p14="http://schemas.microsoft.com/office/powerpoint/2010/main" val="753152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lstStyle/>
          <a:p>
            <a:r>
              <a:rPr lang="en-US" dirty="0">
                <a:latin typeface="Univers" panose="020B0503020202020204" pitchFamily="34" charset="0"/>
              </a:rPr>
              <a:t>LSL’s offline sync tools are also available for real-time scenarios.</a:t>
            </a:r>
          </a:p>
          <a:p>
            <a:r>
              <a:rPr lang="en-US" dirty="0">
                <a:latin typeface="Univers" panose="020B0503020202020204" pitchFamily="34" charset="0"/>
              </a:rPr>
              <a:t>The algorithms do require some ‘warm up’ time in order to work properly.</a:t>
            </a:r>
          </a:p>
          <a:p>
            <a:r>
              <a:rPr lang="en-US" dirty="0">
                <a:latin typeface="Univers" panose="020B0503020202020204" pitchFamily="34" charset="0"/>
              </a:rPr>
              <a:t>They do not provide the same level of accuracy and stability as their offline counterparts (I don’t think any quantitative comparison has ever been made).</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257530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fontScale="92500" lnSpcReduction="20000"/>
          </a:bodyPr>
          <a:lstStyle/>
          <a:p>
            <a:pPr marL="0" indent="0">
              <a:buNone/>
            </a:pPr>
            <a:r>
              <a:rPr lang="en-US" dirty="0">
                <a:latin typeface="Univers" panose="020B0503020202020204" pitchFamily="34" charset="0"/>
              </a:rPr>
              <a:t>Synchronization is done on the inlet level.</a:t>
            </a:r>
          </a:p>
          <a:p>
            <a:pPr marL="0" indent="0">
              <a:buNone/>
            </a:pPr>
            <a:r>
              <a:rPr lang="en-US" dirty="0">
                <a:latin typeface="Univers" panose="020B0503020202020204" pitchFamily="34" charset="0"/>
              </a:rPr>
              <a:t>From the C++ API (</a:t>
            </a:r>
            <a:r>
              <a:rPr lang="en-US" dirty="0">
                <a:latin typeface="Univers" panose="020B0503020202020204" pitchFamily="34" charset="0"/>
                <a:hlinkClick r:id="rId2"/>
              </a:rPr>
              <a:t>https://github.com/sccn/liblsl/blob/200c1c938a4ed3fa922cff8c0208f7d768b472e5/include/lsl_cpp.h#L92-L112</a:t>
            </a:r>
            <a:r>
              <a:rPr lang="en-US" dirty="0">
                <a:latin typeface="Univers" panose="020B0503020202020204" pitchFamily="34" charset="0"/>
              </a:rPr>
              <a:t>): </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28" name="TextBox 27">
            <a:extLst>
              <a:ext uri="{FF2B5EF4-FFF2-40B4-BE49-F238E27FC236}">
                <a16:creationId xmlns:a16="http://schemas.microsoft.com/office/drawing/2014/main" id="{AC9D0397-C509-44CF-985E-0E728043AFC4}"/>
              </a:ext>
            </a:extLst>
          </p:cNvPr>
          <p:cNvSpPr txBox="1"/>
          <p:nvPr/>
        </p:nvSpPr>
        <p:spPr>
          <a:xfrm>
            <a:off x="3168944" y="3429000"/>
            <a:ext cx="5854112" cy="3046988"/>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enum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processing_options_t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post_none</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post_clocksync</a:t>
            </a:r>
            <a:r>
              <a:rPr lang="en-US" sz="2400" dirty="0">
                <a:latin typeface="Courier New" panose="02070309020205020404" pitchFamily="49" charset="0"/>
                <a:cs typeface="Courier New" panose="02070309020205020404" pitchFamily="49" charset="0"/>
              </a:rPr>
              <a:t> = 1,</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post_dejitter</a:t>
            </a:r>
            <a:r>
              <a:rPr lang="en-US" sz="2400" dirty="0">
                <a:latin typeface="Courier New" panose="02070309020205020404" pitchFamily="49" charset="0"/>
                <a:cs typeface="Courier New" panose="02070309020205020404" pitchFamily="49" charset="0"/>
              </a:rPr>
              <a:t> = 2,</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 4,</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post_threadsafe</a:t>
            </a:r>
            <a:r>
              <a:rPr lang="en-US" sz="2400" dirty="0">
                <a:latin typeface="Courier New" panose="02070309020205020404" pitchFamily="49" charset="0"/>
                <a:cs typeface="Courier New" panose="02070309020205020404" pitchFamily="49" charset="0"/>
              </a:rPr>
              <a:t> = 8,</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post_ALL</a:t>
            </a:r>
            <a:r>
              <a:rPr lang="en-US" sz="2400" dirty="0">
                <a:latin typeface="Courier New" panose="02070309020205020404" pitchFamily="49" charset="0"/>
                <a:cs typeface="Courier New" panose="02070309020205020404" pitchFamily="49" charset="0"/>
              </a:rPr>
              <a:t> = 1 | 2 | 4 | 8</a:t>
            </a:r>
          </a:p>
          <a:p>
            <a:r>
              <a:rPr lang="en-US" sz="2400" dirty="0">
                <a:latin typeface="Courier New" panose="02070309020205020404" pitchFamily="49" charset="0"/>
                <a:cs typeface="Courier New" panose="02070309020205020404" pitchFamily="49" charset="0"/>
              </a:rPr>
              <a:t>};</a:t>
            </a:r>
            <a:endParaRPr lang="en-DE"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732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When the inlet is created, a variable containing these options can optionally set them on an inlet object:</a:t>
            </a: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4" name="TextBox 3">
            <a:extLst>
              <a:ext uri="{FF2B5EF4-FFF2-40B4-BE49-F238E27FC236}">
                <a16:creationId xmlns:a16="http://schemas.microsoft.com/office/drawing/2014/main" id="{41B24FF8-F96E-4651-A21B-894C134D50F5}"/>
              </a:ext>
            </a:extLst>
          </p:cNvPr>
          <p:cNvSpPr txBox="1"/>
          <p:nvPr/>
        </p:nvSpPr>
        <p:spPr>
          <a:xfrm>
            <a:off x="627195" y="4128518"/>
            <a:ext cx="10937610" cy="646331"/>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processing_options_t</a:t>
            </a:r>
            <a:r>
              <a:rPr lang="en-US" dirty="0">
                <a:latin typeface="Courier New" panose="02070309020205020404" pitchFamily="49" charset="0"/>
                <a:cs typeface="Courier New" panose="02070309020205020404" pitchFamily="49" charset="0"/>
              </a:rPr>
              <a:t> flags = </a:t>
            </a:r>
            <a:r>
              <a:rPr lang="en-US" dirty="0" err="1">
                <a:latin typeface="Courier New" panose="02070309020205020404" pitchFamily="49" charset="0"/>
                <a:cs typeface="Courier New" panose="02070309020205020404" pitchFamily="49" charset="0"/>
              </a:rPr>
              <a:t>post_clocksync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post_dejitter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post_monotonize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inlet.set_postprocessing</a:t>
            </a:r>
            <a:r>
              <a:rPr lang="en-US" dirty="0">
                <a:latin typeface="Courier New" panose="02070309020205020404" pitchFamily="49" charset="0"/>
                <a:cs typeface="Courier New" panose="02070309020205020404" pitchFamily="49" charset="0"/>
              </a:rPr>
              <a:t>(flags);</a:t>
            </a:r>
            <a:endParaRPr lang="en-DE"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307965E-45EA-4E9C-AD19-0AA9BBF2916B}"/>
              </a:ext>
            </a:extLst>
          </p:cNvPr>
          <p:cNvSpPr txBox="1"/>
          <p:nvPr/>
        </p:nvSpPr>
        <p:spPr>
          <a:xfrm>
            <a:off x="8973020" y="5678905"/>
            <a:ext cx="2380780" cy="523220"/>
          </a:xfrm>
          <a:prstGeom prst="rect">
            <a:avLst/>
          </a:prstGeom>
          <a:noFill/>
        </p:spPr>
        <p:txBody>
          <a:bodyPr wrap="none" rtlCol="0">
            <a:spAutoFit/>
          </a:bodyPr>
          <a:lstStyle/>
          <a:p>
            <a:r>
              <a:rPr lang="en-US" sz="2800" dirty="0">
                <a:latin typeface="Univers" panose="020B0503020202020204" pitchFamily="34" charset="0"/>
              </a:rPr>
              <a:t>To the Code!</a:t>
            </a:r>
            <a:endParaRPr lang="en-DE" sz="2800" dirty="0">
              <a:latin typeface="Univers" panose="020B0503020202020204" pitchFamily="34" charset="0"/>
            </a:endParaRPr>
          </a:p>
        </p:txBody>
      </p:sp>
    </p:spTree>
    <p:extLst>
      <p:ext uri="{BB962C8B-B14F-4D97-AF65-F5344CB8AC3E}">
        <p14:creationId xmlns:p14="http://schemas.microsoft.com/office/powerpoint/2010/main" val="2934151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off:</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BC390DA4-48D8-4942-B7A2-6D35782F1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483" y="3224463"/>
            <a:ext cx="6961317" cy="3633537"/>
          </a:xfrm>
          <a:prstGeom prst="rect">
            <a:avLst/>
          </a:prstGeom>
        </p:spPr>
      </p:pic>
    </p:spTree>
    <p:extLst>
      <p:ext uri="{BB962C8B-B14F-4D97-AF65-F5344CB8AC3E}">
        <p14:creationId xmlns:p14="http://schemas.microsoft.com/office/powerpoint/2010/main" val="14351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1398838"/>
          </a:xfrm>
        </p:spPr>
        <p:txBody>
          <a:bodyPr>
            <a:normAutofit/>
          </a:bodyPr>
          <a:lstStyle/>
          <a:p>
            <a:pPr marL="0" indent="0">
              <a:buNone/>
            </a:pPr>
            <a:r>
              <a:rPr lang="en-US" dirty="0">
                <a:latin typeface="Univers" panose="020B0503020202020204" pitchFamily="34" charset="0"/>
              </a:rPr>
              <a:t>Results (if online demo doesn’t work due to network overload from </a:t>
            </a:r>
            <a:r>
              <a:rPr lang="en-US" dirty="0" err="1">
                <a:latin typeface="Univers" panose="020B0503020202020204" pitchFamily="34" charset="0"/>
              </a:rPr>
              <a:t>GoToWebinar</a:t>
            </a:r>
            <a:r>
              <a:rPr lang="en-US" dirty="0">
                <a:latin typeface="Univers" panose="020B0503020202020204" pitchFamily="34" charset="0"/>
              </a:rPr>
              <a:t>...)</a:t>
            </a:r>
          </a:p>
          <a:p>
            <a:r>
              <a:rPr lang="en-US" dirty="0">
                <a:latin typeface="Univers" panose="020B0503020202020204" pitchFamily="34" charset="0"/>
              </a:rPr>
              <a:t>Post-processing options on:</a:t>
            </a:r>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71690621-A81A-4594-8350-523E0FFD1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5372" y="3224463"/>
            <a:ext cx="6968428" cy="3633537"/>
          </a:xfrm>
          <a:prstGeom prst="rect">
            <a:avLst/>
          </a:prstGeom>
        </p:spPr>
      </p:pic>
    </p:spTree>
    <p:extLst>
      <p:ext uri="{BB962C8B-B14F-4D97-AF65-F5344CB8AC3E}">
        <p14:creationId xmlns:p14="http://schemas.microsoft.com/office/powerpoint/2010/main" val="185216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r>
              <a:rPr lang="en-US" dirty="0">
                <a:latin typeface="Univers" panose="020B0503020202020204" pitchFamily="34" charset="0"/>
              </a:rPr>
              <a:t>Just in time/as fast as possible</a:t>
            </a:r>
          </a:p>
          <a:p>
            <a:pPr lvl="1"/>
            <a:r>
              <a:rPr lang="en-US" dirty="0">
                <a:latin typeface="Univers" panose="020B0503020202020204" pitchFamily="34" charset="0"/>
              </a:rPr>
              <a:t>as soon as new data is available, grab it and process it</a:t>
            </a:r>
          </a:p>
          <a:p>
            <a:pPr lvl="1"/>
            <a:r>
              <a:rPr lang="en-US" dirty="0">
                <a:latin typeface="Univers" panose="020B0503020202020204" pitchFamily="34" charset="0"/>
              </a:rPr>
              <a:t>synchronization tends to be hardware driven</a:t>
            </a:r>
          </a:p>
          <a:p>
            <a:r>
              <a:rPr lang="en-US" dirty="0">
                <a:latin typeface="Univers" panose="020B0503020202020204" pitchFamily="34" charset="0"/>
              </a:rPr>
              <a:t>Grid-like Sync</a:t>
            </a:r>
          </a:p>
          <a:p>
            <a:pPr lvl="1"/>
            <a:r>
              <a:rPr lang="en-US" dirty="0">
                <a:latin typeface="Univers" panose="020B0503020202020204" pitchFamily="34" charset="0"/>
              </a:rPr>
              <a:t>Exact synchronization</a:t>
            </a:r>
          </a:p>
          <a:p>
            <a:pPr lvl="2"/>
            <a:r>
              <a:rPr lang="en-US" dirty="0">
                <a:latin typeface="Univers" panose="020B0503020202020204" pitchFamily="34" charset="0"/>
              </a:rPr>
              <a:t>each digital sample from one stream is aligned with a digital sample from another</a:t>
            </a:r>
          </a:p>
          <a:p>
            <a:pPr lvl="1"/>
            <a:r>
              <a:rPr lang="en-US" dirty="0">
                <a:latin typeface="Univers" panose="020B0503020202020204" pitchFamily="34" charset="0"/>
              </a:rPr>
              <a:t>Commensurate data</a:t>
            </a:r>
          </a:p>
          <a:p>
            <a:pPr lvl="2"/>
            <a:r>
              <a:rPr lang="en-US" dirty="0">
                <a:latin typeface="Univers" panose="020B0503020202020204" pitchFamily="34" charset="0"/>
              </a:rPr>
              <a:t>each digital sample from one stream is aligned with an integer multiple digital sample from another stream with a higher sampling rate</a:t>
            </a:r>
          </a:p>
          <a:p>
            <a:r>
              <a:rPr lang="en-US" dirty="0">
                <a:latin typeface="Univers" panose="020B0503020202020204" pitchFamily="34" charset="0"/>
              </a:rPr>
              <a:t>‘Continuous time’ rebase sync</a:t>
            </a:r>
          </a:p>
          <a:p>
            <a:pPr lvl="1"/>
            <a:r>
              <a:rPr lang="en-US" dirty="0">
                <a:latin typeface="Univers" panose="020B0503020202020204" pitchFamily="34" charset="0"/>
              </a:rPr>
              <a:t>digital samples are not aligned, but their time stamps refer to non-aligned points on a single, continuous time-base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877753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LSL Sync For Online </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4"/>
            <a:ext cx="10515600" cy="4759733"/>
          </a:xfrm>
        </p:spPr>
        <p:txBody>
          <a:bodyPr>
            <a:normAutofit/>
          </a:bodyPr>
          <a:lstStyle/>
          <a:p>
            <a:pPr marL="0" indent="0">
              <a:buNone/>
            </a:pPr>
            <a:r>
              <a:rPr lang="en-US" dirty="0">
                <a:latin typeface="Univers" panose="020B0503020202020204" pitchFamily="34" charset="0"/>
              </a:rPr>
              <a:t>Some rules of thumb for using LSL sync in BCI applications:</a:t>
            </a:r>
          </a:p>
          <a:p>
            <a:r>
              <a:rPr lang="en-US" dirty="0">
                <a:latin typeface="Univers" panose="020B0503020202020204" pitchFamily="34" charset="0"/>
              </a:rPr>
              <a:t>Actually, ‘just in time’ sync approach is good enough in most RT situations, with a couple of caveats/exceptions:</a:t>
            </a:r>
          </a:p>
          <a:p>
            <a:pPr lvl="1"/>
            <a:r>
              <a:rPr lang="en-US" dirty="0">
                <a:latin typeface="Univers" panose="020B0503020202020204" pitchFamily="34" charset="0"/>
              </a:rPr>
              <a:t>When segmenting EEG data from markers originating from a different PC.</a:t>
            </a:r>
          </a:p>
          <a:p>
            <a:pPr lvl="1"/>
            <a:r>
              <a:rPr lang="en-US" dirty="0">
                <a:latin typeface="Univers" panose="020B0503020202020204" pitchFamily="34" charset="0"/>
              </a:rPr>
              <a:t>When exact timing between streams is an inherent goal: e.g. Suzanne </a:t>
            </a:r>
            <a:r>
              <a:rPr lang="en-US" dirty="0" err="1">
                <a:latin typeface="Univers" panose="020B0503020202020204" pitchFamily="34" charset="0"/>
              </a:rPr>
              <a:t>Dikker’s</a:t>
            </a:r>
            <a:r>
              <a:rPr lang="en-US" dirty="0">
                <a:latin typeface="Univers" panose="020B0503020202020204" pitchFamily="34" charset="0"/>
              </a:rPr>
              <a:t> Rhythms of Relating projects where </a:t>
            </a:r>
            <a:r>
              <a:rPr lang="en-US" dirty="0" err="1">
                <a:latin typeface="Univers" panose="020B0503020202020204" pitchFamily="34" charset="0"/>
              </a:rPr>
              <a:t>hyperscanning</a:t>
            </a:r>
            <a:r>
              <a:rPr lang="en-US" dirty="0">
                <a:latin typeface="Univers" panose="020B0503020202020204" pitchFamily="34" charset="0"/>
              </a:rPr>
              <a:t> EEG synchrony is in fact what is being computed.</a:t>
            </a:r>
          </a:p>
          <a:p>
            <a:pPr lvl="1"/>
            <a:r>
              <a:rPr lang="en-US" dirty="0">
                <a:latin typeface="Univers" panose="020B0503020202020204" pitchFamily="34" charset="0"/>
              </a:rPr>
              <a:t>It is often a good idea to set the post processing flag </a:t>
            </a:r>
            <a:r>
              <a:rPr lang="en-US" sz="2400" dirty="0" err="1">
                <a:latin typeface="Courier New" panose="02070309020205020404" pitchFamily="49" charset="0"/>
                <a:cs typeface="Courier New" panose="02070309020205020404" pitchFamily="49" charset="0"/>
              </a:rPr>
              <a:t>post_monotonize</a:t>
            </a:r>
            <a:r>
              <a:rPr lang="en-US" sz="2400" dirty="0">
                <a:latin typeface="Courier New" panose="02070309020205020404" pitchFamily="49" charset="0"/>
                <a:cs typeface="Courier New" panose="02070309020205020404" pitchFamily="49" charset="0"/>
              </a:rPr>
              <a:t> </a:t>
            </a:r>
            <a:r>
              <a:rPr lang="en-US" sz="2400" dirty="0">
                <a:latin typeface="Univers" panose="020B0503020202020204" pitchFamily="34" charset="0"/>
                <a:cs typeface="Courier New" panose="02070309020205020404" pitchFamily="49" charset="0"/>
              </a:rPr>
              <a:t>because it is possible that the order of incoming samples can be reversed: i.e. an earlier sample might be read</a:t>
            </a:r>
            <a:r>
              <a:rPr lang="en-US" sz="2400" i="1" dirty="0">
                <a:latin typeface="Univers" panose="020B0503020202020204" pitchFamily="34" charset="0"/>
                <a:cs typeface="Courier New" panose="02070309020205020404" pitchFamily="49" charset="0"/>
              </a:rPr>
              <a:t> after</a:t>
            </a:r>
            <a:r>
              <a:rPr lang="en-US" sz="2400" dirty="0">
                <a:latin typeface="Univers" panose="020B0503020202020204" pitchFamily="34" charset="0"/>
                <a:cs typeface="Courier New" panose="02070309020205020404" pitchFamily="49" charset="0"/>
              </a:rPr>
              <a:t> one that is in fact later in time.</a:t>
            </a:r>
            <a:endParaRPr lang="en-US" dirty="0">
              <a:latin typeface="Univers" panose="020B0503020202020204" pitchFamily="34" charset="0"/>
            </a:endParaRPr>
          </a:p>
          <a:p>
            <a:endParaRPr lang="en-DE"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174444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Just in time/as fast as possible</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970318"/>
          </a:xfrm>
          <a:prstGeom prst="rect">
            <a:avLst/>
          </a:prstGeom>
          <a:noFill/>
        </p:spPr>
        <p:txBody>
          <a:bodyPr wrap="square" rtlCol="0">
            <a:spAutoFit/>
          </a:bodyPr>
          <a:lstStyle/>
          <a:p>
            <a:r>
              <a:rPr lang="en-US" dirty="0"/>
              <a:t>In this scenario, the Data Receiver simply processes first Data A, then Data B </a:t>
            </a:r>
            <a:r>
              <a:rPr lang="en-US" b="1" i="1" dirty="0"/>
              <a:t>because that is the order the data are received</a:t>
            </a:r>
            <a:r>
              <a:rPr lang="en-US" dirty="0"/>
              <a:t>. It throws away all a priori understanding of its time-base or the time-base of the Data Senders because all that matters is which Data is newest. Even though Data A and Data B should be exactly synchronous, Data B has a higher latency so the Data Receiver ‘believes’ it happened later in time.</a:t>
            </a:r>
            <a:endParaRPr lang="en-DE" dirty="0"/>
          </a:p>
        </p:txBody>
      </p:sp>
      <p:pic>
        <p:nvPicPr>
          <p:cNvPr id="9" name="Picture 8" descr="Diagram&#10;&#10;Description automatically generated">
            <a:extLst>
              <a:ext uri="{FF2B5EF4-FFF2-40B4-BE49-F238E27FC236}">
                <a16:creationId xmlns:a16="http://schemas.microsoft.com/office/drawing/2014/main" id="{4298C30F-A70F-48B3-ABA9-06B12E443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186950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Exact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3693319"/>
          </a:xfrm>
          <a:prstGeom prst="rect">
            <a:avLst/>
          </a:prstGeom>
          <a:noFill/>
        </p:spPr>
        <p:txBody>
          <a:bodyPr wrap="square" rtlCol="0">
            <a:spAutoFit/>
          </a:bodyPr>
          <a:lstStyle/>
          <a:p>
            <a:r>
              <a:rPr lang="en-US" dirty="0"/>
              <a:t>In this scenario, the Data Receiver </a:t>
            </a:r>
            <a:r>
              <a:rPr lang="en-US" b="1" i="1" dirty="0"/>
              <a:t>waits</a:t>
            </a:r>
            <a:r>
              <a:rPr lang="en-US" dirty="0"/>
              <a:t> until Data B arrives with the same </a:t>
            </a:r>
            <a:r>
              <a:rPr lang="en-US" b="1" i="1" dirty="0"/>
              <a:t>relative time </a:t>
            </a:r>
            <a:r>
              <a:rPr lang="en-US" dirty="0"/>
              <a:t>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same sampling rate</a:t>
            </a:r>
            <a:r>
              <a:rPr lang="en-US" i="1" dirty="0"/>
              <a:t> </a:t>
            </a:r>
            <a:r>
              <a:rPr lang="en-US" dirty="0"/>
              <a:t>it can perfectly align the data from both Senders and assign their receive times to its own time-base.</a:t>
            </a:r>
            <a:endParaRPr lang="en-DE" i="1" dirty="0"/>
          </a:p>
        </p:txBody>
      </p:sp>
      <p:pic>
        <p:nvPicPr>
          <p:cNvPr id="10" name="Picture 9" descr="Diagram&#10;&#10;Description automatically generated">
            <a:extLst>
              <a:ext uri="{FF2B5EF4-FFF2-40B4-BE49-F238E27FC236}">
                <a16:creationId xmlns:a16="http://schemas.microsoft.com/office/drawing/2014/main" id="{7AAF2473-04A4-4FAD-8538-76277D63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4345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Commensurate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7" name="TextBox 6">
            <a:extLst>
              <a:ext uri="{FF2B5EF4-FFF2-40B4-BE49-F238E27FC236}">
                <a16:creationId xmlns:a16="http://schemas.microsoft.com/office/drawing/2014/main" id="{EC5B31E2-1CF9-4319-8A8B-B7A9A0864D22}"/>
              </a:ext>
            </a:extLst>
          </p:cNvPr>
          <p:cNvSpPr txBox="1"/>
          <p:nvPr/>
        </p:nvSpPr>
        <p:spPr>
          <a:xfrm>
            <a:off x="8154099" y="2099854"/>
            <a:ext cx="3199701" cy="4247317"/>
          </a:xfrm>
          <a:prstGeom prst="rect">
            <a:avLst/>
          </a:prstGeom>
          <a:noFill/>
        </p:spPr>
        <p:txBody>
          <a:bodyPr wrap="square" rtlCol="0">
            <a:spAutoFit/>
          </a:bodyPr>
          <a:lstStyle/>
          <a:p>
            <a:r>
              <a:rPr lang="en-US" dirty="0"/>
              <a:t>In this scenario, the Data Receiver </a:t>
            </a:r>
            <a:r>
              <a:rPr lang="en-US" b="1" i="1" dirty="0"/>
              <a:t>waits</a:t>
            </a:r>
            <a:r>
              <a:rPr lang="en-US" dirty="0"/>
              <a:t> until Data B1 and B2 have arrived with the same </a:t>
            </a:r>
            <a:r>
              <a:rPr lang="en-US" b="1" i="1" dirty="0"/>
              <a:t>relative time </a:t>
            </a:r>
            <a:r>
              <a:rPr lang="en-US" dirty="0"/>
              <a:t>and </a:t>
            </a:r>
            <a:r>
              <a:rPr lang="en-US" b="1" i="1" dirty="0"/>
              <a:t>sample count</a:t>
            </a:r>
            <a:r>
              <a:rPr lang="en-US" dirty="0"/>
              <a:t> as the earlier Data A. Then, </a:t>
            </a:r>
            <a:r>
              <a:rPr lang="en-US" i="1" dirty="0"/>
              <a:t>because the </a:t>
            </a:r>
            <a:r>
              <a:rPr lang="en-US" b="1" i="1" dirty="0"/>
              <a:t>Data Receiver knows the clock offset between itself and the two Data Senders</a:t>
            </a:r>
            <a:r>
              <a:rPr lang="en-US" dirty="0"/>
              <a:t>, and </a:t>
            </a:r>
            <a:r>
              <a:rPr lang="en-US" b="1" i="1" dirty="0"/>
              <a:t>because both Data Senders have the integer multiple sampling rates</a:t>
            </a:r>
            <a:r>
              <a:rPr lang="en-US" i="1" dirty="0"/>
              <a:t> </a:t>
            </a:r>
            <a:r>
              <a:rPr lang="en-US" dirty="0"/>
              <a:t>it can perfectly align the data from both Senders and assign the receive time to its own time-base. </a:t>
            </a:r>
            <a:endParaRPr lang="en-DE" i="1" dirty="0"/>
          </a:p>
        </p:txBody>
      </p:sp>
      <p:pic>
        <p:nvPicPr>
          <p:cNvPr id="6" name="Picture 5" descr="Diagram&#10;&#10;Description automatically generated">
            <a:extLst>
              <a:ext uri="{FF2B5EF4-FFF2-40B4-BE49-F238E27FC236}">
                <a16:creationId xmlns:a16="http://schemas.microsoft.com/office/drawing/2014/main" id="{3871E295-243C-4ADD-A4EB-256D5EAD1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7172567" cy="3897762"/>
          </a:xfrm>
          <a:prstGeom prst="rect">
            <a:avLst/>
          </a:prstGeom>
        </p:spPr>
      </p:pic>
    </p:spTree>
    <p:extLst>
      <p:ext uri="{BB962C8B-B14F-4D97-AF65-F5344CB8AC3E}">
        <p14:creationId xmlns:p14="http://schemas.microsoft.com/office/powerpoint/2010/main" val="2072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a:xfrm>
            <a:off x="838200" y="1825625"/>
            <a:ext cx="10515600" cy="548459"/>
          </a:xfrm>
        </p:spPr>
        <p:txBody>
          <a:bodyPr/>
          <a:lstStyle/>
          <a:p>
            <a:pPr marL="0" indent="0">
              <a:buNone/>
            </a:pPr>
            <a:r>
              <a:rPr lang="en-US" dirty="0">
                <a:latin typeface="Univers" panose="020B0503020202020204" pitchFamily="34" charset="0"/>
              </a:rPr>
              <a:t>‘Continuous Time’ Rebase Sync</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
        <p:nvSpPr>
          <p:cNvPr id="8" name="TextBox 7">
            <a:extLst>
              <a:ext uri="{FF2B5EF4-FFF2-40B4-BE49-F238E27FC236}">
                <a16:creationId xmlns:a16="http://schemas.microsoft.com/office/drawing/2014/main" id="{895DB72B-BDE3-4108-B5FC-DC8F5F4E1C12}"/>
              </a:ext>
            </a:extLst>
          </p:cNvPr>
          <p:cNvSpPr txBox="1"/>
          <p:nvPr/>
        </p:nvSpPr>
        <p:spPr>
          <a:xfrm>
            <a:off x="8154099" y="2099854"/>
            <a:ext cx="3199701" cy="4524315"/>
          </a:xfrm>
          <a:prstGeom prst="rect">
            <a:avLst/>
          </a:prstGeom>
          <a:noFill/>
        </p:spPr>
        <p:txBody>
          <a:bodyPr wrap="square" rtlCol="0">
            <a:spAutoFit/>
          </a:bodyPr>
          <a:lstStyle/>
          <a:p>
            <a:r>
              <a:rPr lang="en-US" dirty="0"/>
              <a:t>In this scenario, Data Sender A and Data Sender B can have any sampling rate. The Data Receiver cannot perfectly align the digital samples, but it can shift their timestamps so that any relative moment in time in one streams is the same moment in another stream. In this case, if we wish to know the value of Data A at </a:t>
            </a:r>
            <a:r>
              <a:rPr lang="en-US" dirty="0" err="1"/>
              <a:t>timesamp</a:t>
            </a:r>
            <a:r>
              <a:rPr lang="en-US" dirty="0"/>
              <a:t> 11.2 (relative to the first sample in Data B1) interpolation may be required. LSL uses this approach (but does not do any interpolation).</a:t>
            </a:r>
            <a:endParaRPr lang="en-DE" i="1" dirty="0"/>
          </a:p>
        </p:txBody>
      </p:sp>
      <p:pic>
        <p:nvPicPr>
          <p:cNvPr id="9" name="Picture 8" descr="Diagram, engineering drawing&#10;&#10;Description automatically generated">
            <a:extLst>
              <a:ext uri="{FF2B5EF4-FFF2-40B4-BE49-F238E27FC236}">
                <a16:creationId xmlns:a16="http://schemas.microsoft.com/office/drawing/2014/main" id="{5FDD5913-9903-4F54-A490-A2C12862D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74084"/>
            <a:ext cx="6743928" cy="3897762"/>
          </a:xfrm>
          <a:prstGeom prst="rect">
            <a:avLst/>
          </a:prstGeom>
        </p:spPr>
      </p:pic>
    </p:spTree>
    <p:extLst>
      <p:ext uri="{BB962C8B-B14F-4D97-AF65-F5344CB8AC3E}">
        <p14:creationId xmlns:p14="http://schemas.microsoft.com/office/powerpoint/2010/main" val="325270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fontScale="92500" lnSpcReduction="10000"/>
          </a:bodyPr>
          <a:lstStyle/>
          <a:p>
            <a:pPr marL="0" indent="0">
              <a:buNone/>
            </a:pPr>
            <a:r>
              <a:rPr lang="en-US" dirty="0">
                <a:latin typeface="Univers" panose="020B0503020202020204" pitchFamily="34" charset="0"/>
              </a:rPr>
              <a:t>Just in time/as fast as possible</a:t>
            </a:r>
          </a:p>
          <a:p>
            <a:r>
              <a:rPr lang="en-US" dirty="0">
                <a:latin typeface="Univers" panose="020B0503020202020204" pitchFamily="34" charset="0"/>
              </a:rPr>
              <a:t>Pros:</a:t>
            </a:r>
          </a:p>
          <a:p>
            <a:pPr lvl="1"/>
            <a:r>
              <a:rPr lang="en-US" dirty="0">
                <a:latin typeface="Univers" panose="020B0503020202020204" pitchFamily="34" charset="0"/>
              </a:rPr>
              <a:t>simple</a:t>
            </a:r>
          </a:p>
          <a:p>
            <a:pPr lvl="1"/>
            <a:r>
              <a:rPr lang="en-US" dirty="0">
                <a:latin typeface="Univers" panose="020B0503020202020204" pitchFamily="34" charset="0"/>
              </a:rPr>
              <a:t>fast</a:t>
            </a:r>
          </a:p>
          <a:p>
            <a:r>
              <a:rPr lang="en-US" dirty="0">
                <a:latin typeface="Univers" panose="020B0503020202020204" pitchFamily="34" charset="0"/>
              </a:rPr>
              <a:t>Cons:</a:t>
            </a:r>
          </a:p>
          <a:p>
            <a:pPr lvl="1"/>
            <a:r>
              <a:rPr lang="en-US" dirty="0">
                <a:latin typeface="Univers" panose="020B0503020202020204" pitchFamily="34" charset="0"/>
              </a:rPr>
              <a:t>inexact</a:t>
            </a:r>
          </a:p>
          <a:p>
            <a:pPr lvl="1"/>
            <a:r>
              <a:rPr lang="en-US" dirty="0">
                <a:latin typeface="Univers" panose="020B0503020202020204" pitchFamily="34" charset="0"/>
              </a:rPr>
              <a:t>jitter is impossible to remove</a:t>
            </a:r>
          </a:p>
          <a:p>
            <a:pPr lvl="1"/>
            <a:r>
              <a:rPr lang="en-US" dirty="0">
                <a:latin typeface="Univers" panose="020B0503020202020204" pitchFamily="34" charset="0"/>
              </a:rPr>
              <a:t>if samples times are not monotonically increasing there are problems</a:t>
            </a:r>
          </a:p>
          <a:p>
            <a:pPr lvl="1"/>
            <a:r>
              <a:rPr lang="en-US" dirty="0">
                <a:latin typeface="Univers" panose="020B0503020202020204" pitchFamily="34" charset="0"/>
              </a:rPr>
              <a:t>requires a ‘master’/’main’ clock: how to choose?</a:t>
            </a:r>
          </a:p>
          <a:p>
            <a:pPr marL="457200" lvl="1" indent="0">
              <a:buNone/>
            </a:pPr>
            <a:endParaRPr lang="en-US" dirty="0">
              <a:latin typeface="Univers" panose="020B0503020202020204" pitchFamily="34" charset="0"/>
            </a:endParaRPr>
          </a:p>
          <a:p>
            <a:pPr marL="0" indent="0" algn="r">
              <a:buNone/>
            </a:pPr>
            <a:r>
              <a:rPr lang="en-US" dirty="0">
                <a:latin typeface="Univers" panose="020B0503020202020204" pitchFamily="34" charset="0"/>
              </a:rPr>
              <a:t>This approach is a good choice if all you care about is NOW.</a:t>
            </a: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80175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80A9-3352-49BD-8B13-67E5655619A8}"/>
              </a:ext>
            </a:extLst>
          </p:cNvPr>
          <p:cNvSpPr>
            <a:spLocks noGrp="1"/>
          </p:cNvSpPr>
          <p:nvPr>
            <p:ph type="title"/>
          </p:nvPr>
        </p:nvSpPr>
        <p:spPr>
          <a:xfrm>
            <a:off x="838200" y="365125"/>
            <a:ext cx="8957310" cy="1325563"/>
          </a:xfrm>
        </p:spPr>
        <p:txBody>
          <a:bodyPr/>
          <a:lstStyle/>
          <a:p>
            <a:r>
              <a:rPr lang="en-US" dirty="0"/>
              <a:t>Approaches to Digital Data Sync</a:t>
            </a:r>
            <a:endParaRPr lang="en-DE" dirty="0"/>
          </a:p>
        </p:txBody>
      </p:sp>
      <p:sp>
        <p:nvSpPr>
          <p:cNvPr id="3" name="Content Placeholder 2">
            <a:extLst>
              <a:ext uri="{FF2B5EF4-FFF2-40B4-BE49-F238E27FC236}">
                <a16:creationId xmlns:a16="http://schemas.microsoft.com/office/drawing/2014/main" id="{117AA472-BE32-4274-AC6A-90CA53C6C9DD}"/>
              </a:ext>
            </a:extLst>
          </p:cNvPr>
          <p:cNvSpPr>
            <a:spLocks noGrp="1"/>
          </p:cNvSpPr>
          <p:nvPr>
            <p:ph idx="1"/>
          </p:nvPr>
        </p:nvSpPr>
        <p:spPr/>
        <p:txBody>
          <a:bodyPr>
            <a:normAutofit lnSpcReduction="10000"/>
          </a:bodyPr>
          <a:lstStyle/>
          <a:p>
            <a:pPr marL="0" indent="0">
              <a:buNone/>
            </a:pPr>
            <a:r>
              <a:rPr lang="en-US" dirty="0">
                <a:latin typeface="Univers" panose="020B0503020202020204" pitchFamily="34" charset="0"/>
              </a:rPr>
              <a:t>Grid-like Sync</a:t>
            </a:r>
          </a:p>
          <a:p>
            <a:r>
              <a:rPr lang="en-US" dirty="0">
                <a:latin typeface="Univers" panose="020B0503020202020204" pitchFamily="34" charset="0"/>
              </a:rPr>
              <a:t>Pros</a:t>
            </a:r>
          </a:p>
          <a:p>
            <a:pPr lvl="1"/>
            <a:r>
              <a:rPr lang="en-US" dirty="0">
                <a:latin typeface="Univers" panose="020B0503020202020204" pitchFamily="34" charset="0"/>
              </a:rPr>
              <a:t>very exact</a:t>
            </a:r>
          </a:p>
          <a:p>
            <a:r>
              <a:rPr lang="en-US" dirty="0">
                <a:latin typeface="Univers" panose="020B0503020202020204" pitchFamily="34" charset="0"/>
              </a:rPr>
              <a:t>Cons:</a:t>
            </a:r>
          </a:p>
          <a:p>
            <a:pPr lvl="1"/>
            <a:r>
              <a:rPr lang="en-US" dirty="0">
                <a:latin typeface="Univers" panose="020B0503020202020204" pitchFamily="34" charset="0"/>
              </a:rPr>
              <a:t>very constrained</a:t>
            </a:r>
          </a:p>
          <a:p>
            <a:pPr lvl="1"/>
            <a:r>
              <a:rPr lang="en-US" dirty="0">
                <a:latin typeface="Univers" panose="020B0503020202020204" pitchFamily="34" charset="0"/>
              </a:rPr>
              <a:t>in reality, this always requires hardware triggers</a:t>
            </a:r>
          </a:p>
          <a:p>
            <a:pPr lvl="1"/>
            <a:r>
              <a:rPr lang="en-US" dirty="0">
                <a:latin typeface="Univers" panose="020B0503020202020204" pitchFamily="34" charset="0"/>
              </a:rPr>
              <a:t>almost impossible to do in real-time</a:t>
            </a:r>
          </a:p>
          <a:p>
            <a:pPr lvl="1"/>
            <a:endParaRPr lang="en-US" dirty="0">
              <a:latin typeface="Univers" panose="020B0503020202020204" pitchFamily="34" charset="0"/>
            </a:endParaRPr>
          </a:p>
          <a:p>
            <a:pPr marL="0" indent="0" algn="r">
              <a:buNone/>
            </a:pPr>
            <a:r>
              <a:rPr lang="en-US" dirty="0">
                <a:latin typeface="Univers" panose="020B0503020202020204" pitchFamily="34" charset="0"/>
              </a:rPr>
              <a:t>Snapping samples to a quantized grid can only be done reliably in an offline scenario </a:t>
            </a:r>
            <a:r>
              <a:rPr lang="en-US" i="1" dirty="0">
                <a:latin typeface="Univers" panose="020B0503020202020204" pitchFamily="34" charset="0"/>
              </a:rPr>
              <a:t>and</a:t>
            </a:r>
            <a:r>
              <a:rPr lang="en-US" dirty="0">
                <a:latin typeface="Univers" panose="020B0503020202020204" pitchFamily="34" charset="0"/>
              </a:rPr>
              <a:t> when the sampling rate of the hardware is very reliable.</a:t>
            </a:r>
          </a:p>
          <a:p>
            <a:endParaRPr lang="en-US" dirty="0">
              <a:latin typeface="Univers" panose="020B0503020202020204" pitchFamily="34" charset="0"/>
            </a:endParaRPr>
          </a:p>
        </p:txBody>
      </p:sp>
      <p:pic>
        <p:nvPicPr>
          <p:cNvPr id="5" name="Picture 4" descr="A picture containing text, sign, outdoor, close&#10;&#10;Description automatically generated">
            <a:extLst>
              <a:ext uri="{FF2B5EF4-FFF2-40B4-BE49-F238E27FC236}">
                <a16:creationId xmlns:a16="http://schemas.microsoft.com/office/drawing/2014/main" id="{47842863-62C2-468D-BC9B-637CD060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810" y="365125"/>
            <a:ext cx="1443990" cy="1325563"/>
          </a:xfrm>
          <a:prstGeom prst="rect">
            <a:avLst/>
          </a:prstGeom>
        </p:spPr>
      </p:pic>
    </p:spTree>
    <p:extLst>
      <p:ext uri="{BB962C8B-B14F-4D97-AF65-F5344CB8AC3E}">
        <p14:creationId xmlns:p14="http://schemas.microsoft.com/office/powerpoint/2010/main" val="3534920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7577</TotalTime>
  <Words>1718</Words>
  <Application>Microsoft Office PowerPoint</Application>
  <PresentationFormat>Widescreen</PresentationFormat>
  <Paragraphs>150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Univers</vt:lpstr>
      <vt:lpstr>Office Theme</vt:lpstr>
      <vt:lpstr>PowerPoint Presentation</vt:lpstr>
      <vt:lpstr>PowerPoint Presentation</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Approaches to Digital Data Sync</vt:lpstr>
      <vt:lpstr>PowerPoint Presentation</vt:lpstr>
      <vt:lpstr>LSL Synchronization Overview</vt:lpstr>
      <vt:lpstr>LSL Synchronization Overview</vt:lpstr>
      <vt:lpstr>LSL Synchronization Overview</vt:lpstr>
      <vt:lpstr>LSL Synchronization Overview</vt:lpstr>
      <vt:lpstr>LSL Synchronization Overview</vt:lpstr>
      <vt:lpstr>LSL Synchronization Overview</vt:lpstr>
      <vt:lpstr>PowerPoint Presentation</vt:lpstr>
      <vt:lpstr>What Can Go Wrong </vt:lpstr>
      <vt:lpstr>PowerPoint Presentation</vt:lpstr>
      <vt:lpstr>What Can Go Wrong </vt:lpstr>
      <vt:lpstr>What Can Go Wrong </vt:lpstr>
      <vt:lpstr>What Can Go Wrong </vt:lpstr>
      <vt:lpstr>PowerPoint Presentation</vt:lpstr>
      <vt:lpstr>LSL Sync For Online </vt:lpstr>
      <vt:lpstr>LSL Sync For Online </vt:lpstr>
      <vt:lpstr>LSL Sync For Online </vt:lpstr>
      <vt:lpstr>LSL Sync For Online </vt:lpstr>
      <vt:lpstr>LSL Sync For Online </vt:lpstr>
      <vt:lpstr>LSL Sync For Online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Medine</dc:creator>
  <cp:lastModifiedBy>David Medine</cp:lastModifiedBy>
  <cp:revision>54</cp:revision>
  <dcterms:created xsi:type="dcterms:W3CDTF">2021-06-07T04:22:12Z</dcterms:created>
  <dcterms:modified xsi:type="dcterms:W3CDTF">2021-10-20T04:29:46Z</dcterms:modified>
</cp:coreProperties>
</file>