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B69D284-CD3B-4A70-88CB-FDF4B6349DE3}">
          <p14:sldIdLst>
            <p14:sldId id="257"/>
            <p14:sldId id="258"/>
            <p14:sldId id="259"/>
            <p14:sldId id="262"/>
            <p14:sldId id="263"/>
            <p14:sldId id="264"/>
            <p14:sldId id="265"/>
            <p14:sldId id="266"/>
            <p14:sldId id="261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790E0A-0827-4BA1-A974-A7C9A2C193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04F52-6FA2-4661-8A05-4BDB6FCADD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BBFEB-6D1B-41B2-932D-3707C62D1843}" type="datetimeFigureOut">
              <a:rPr lang="en-DE" smtClean="0"/>
              <a:t>06/15/2021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44B2B-7C3B-4D6F-ABE7-74CA17A40E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C3E57-8A97-4BF1-805E-9B82927564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DFD2B-5F69-4EAE-A30B-FC4D768A5BC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99342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C5A69-068F-400D-BC3A-3C7A1FE12347}" type="datetimeFigureOut">
              <a:rPr lang="en-DE" smtClean="0"/>
              <a:t>06/15/2021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EB7E-EF06-446C-BD65-1886478E2D9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07636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ECCE-340F-46D0-8F59-5C40BAFE3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59068-BE93-4CFF-83B3-076087523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4D35F-0E3E-40EF-A1EB-E9AD89B6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3474-4DA7-46C0-A01F-61D185C082B1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7BBB-3044-4B0F-9422-BD0A94EA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FB7AD-1A0B-4F84-85EB-153F4D62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4C71-5D87-4F49-B650-AB2AB1A0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2C75A-3562-40F4-80A9-376F86C2F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5B63C-C579-456F-A84E-949D38C8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8A54-EBC3-4975-93DC-C4F697E20F58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1E59-5B96-42F6-ABC8-27F54B20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B33B8-A55B-4F9D-BC92-4C3E9EC5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AC78B-46B6-4A96-B953-35CEE5617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9C259-438C-489A-932F-A193410FB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D64A3-0D2C-4C4E-AB38-274920C6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C50E-EFC6-451B-8270-82ECD9B2764E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B046A-6727-4963-9060-55EC22F0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4456-4732-4B8F-BADE-1F0591F8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7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7C62-9FCE-46A2-A3ED-64F8ECF6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A90E-8C48-4082-BBE0-3A63F722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B3941-66FF-4E1A-B715-EDE02E6E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417-DD85-4728-B5D9-C8EF197B6166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9325-28FF-41B2-B099-C9686FFB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0E699-16A2-49B8-B6D7-72E4CAD8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7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FD2B-7581-49A4-83C0-A284405C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EDEE4-EF2E-4808-8308-281D004E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46497-4FA0-40BB-A4D6-D1F64D03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8FB1-89C1-48AC-B883-BA7AC0BC753F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2562-D68D-47FC-AB0A-8F1FB258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1C68-F38C-44BA-8DE4-56DD3769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4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A439-4968-43C6-B759-94DF142E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34C6-31A1-4AF3-8E06-A7D7060BE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F64B9-A8D8-43B7-841C-AB2401FFD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D2D17-0032-407C-A105-408E9573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FAAA-7822-49B8-B12E-0C45F673E9F1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77BF3-0C61-49AA-BE45-C5AC7D79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9C669-56E4-41AB-B412-CB9F289F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8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1A77-4385-4211-903A-E6B37446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D0ABC-3B26-4200-AE8E-A329B020D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EEF5D-CB72-42C7-A389-88A9E6CA1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B1F44-B36A-474B-8CE3-8FB0DC82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76A2C-8CC9-401C-A5B3-0967FD3EF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CA4E0-1BEB-427B-B564-C1258ED3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15F-065B-4DC9-8FD9-BBF5D3FDE656}" type="datetime1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FB19D-00FA-4A33-B466-FA27F94C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CE08D-BA5D-4341-AD88-11900EB9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5DFC-8378-457A-A706-6A3CE198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0D2DF-981D-463D-A090-A714DC60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4E64-5106-4F35-9DDA-FA0FA9836D03}" type="datetime1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C9AD0-220E-4474-9C0E-56EE89E1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21829-D132-4D6C-9DF1-0E7B46F9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2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B1885-FABF-4121-BBBF-477E8E96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A8C1-902D-42D8-9F92-A23E91C7E3FA}" type="datetime1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7D4C6-0121-4C72-8088-226E01C2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4EB4B-5791-4705-9570-2D65182E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0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5FAE-F89A-49FF-8787-DB8FCB90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1413-BFF0-498C-A89B-88FD6A43F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90D01-1ECE-4AFA-899F-E8447918B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10206-19D8-494F-88EB-CA689CAA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5115-BCC1-46FF-97BA-ABDF13AEB603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BE5AF-B47D-418E-8285-9DE0258D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4A246-1C05-4D50-96B0-4F590820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02F0-D442-4970-BFC1-28C759CE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E25A0-5C59-455C-AA85-959B6E55E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52246-C5DB-4200-8EAB-1E6893133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F04ED-EC8D-4624-9E9E-B5DE205A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7742-6023-4423-B1A3-7832E7E210A1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2ADA2-ADD2-4FA5-8BD6-57F7BDD5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B806E-5520-4DEB-ACC7-E18B1FF9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5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B6045-0607-40F5-AE29-6A991165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707F3-FC7D-45B9-AF86-EC7C026EB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AF8D-56DF-4CE8-94A9-F550A30B4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C409D-514E-4917-BAB2-1988649FE41C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F3729-727F-4387-AD79-9A958213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C920-0020-46F9-9D4B-AD58E723E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0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ademic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bstreaminglayer.readthedocs.io/info/lslapicf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cn/xdf" TargetMode="External"/><Relationship Id="rId2" Type="http://schemas.openxmlformats.org/officeDocument/2006/relationships/hyperlink" Target="https://github.com/sccn/labstreaminglay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diademics.com/" TargetMode="External"/><Relationship Id="rId4" Type="http://schemas.openxmlformats.org/officeDocument/2006/relationships/hyperlink" Target="https://github.com/Diademics-Pty-Ltd/EEGLABWorkshop202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ademics.com/#events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treaminglayer.readthedocs.io/info/network-connectivity.html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labstreaminglayer.readthedocs.io/info/getting_start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streaminglayer.readthedocs.io/info/getting_started.html#support" TargetMode="External"/><Relationship Id="rId5" Type="http://schemas.openxmlformats.org/officeDocument/2006/relationships/hyperlink" Target="https://www.brainproducts.com/downloads.php?kid=40&amp;tab=3" TargetMode="External"/><Relationship Id="rId4" Type="http://schemas.openxmlformats.org/officeDocument/2006/relationships/hyperlink" Target="https://github.com/labstreaminglayer/App-LabRecord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ccn/x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Network_Time_Protocol#Clock_synchronization_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boyd/papers/pdf/admm_distr_stats.pdf" TargetMode="External"/><Relationship Id="rId2" Type="http://schemas.openxmlformats.org/officeDocument/2006/relationships/hyperlink" Target="https://github.com/xdf-modules/xdf-Matlab/blob/0cdf054391fff7f0ea3416ee632ad1bd73d6623b/load_xdf.m#L480-L49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df-modules/xdf-Matlab/blob/0cdf054391fff7f0ea3416ee632ad1bd73d6623b/load_xdf.m#L57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BAC70-94B9-41FC-BE47-84025A671DD7}"/>
              </a:ext>
            </a:extLst>
          </p:cNvPr>
          <p:cNvSpPr txBox="1"/>
          <p:nvPr/>
        </p:nvSpPr>
        <p:spPr>
          <a:xfrm>
            <a:off x="1101090" y="423572"/>
            <a:ext cx="99898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Univers" panose="020B0503020202020204" pitchFamily="34" charset="0"/>
              </a:rPr>
              <a:t>Troubleshooting LSL Problems</a:t>
            </a:r>
            <a:endParaRPr lang="en-DE" sz="9600" dirty="0">
              <a:latin typeface="Univers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0610C-0083-4EE6-A651-F395E810596E}"/>
              </a:ext>
            </a:extLst>
          </p:cNvPr>
          <p:cNvSpPr txBox="1"/>
          <p:nvPr/>
        </p:nvSpPr>
        <p:spPr>
          <a:xfrm>
            <a:off x="4766469" y="4031605"/>
            <a:ext cx="265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David Medine 15/06/2021</a:t>
            </a:r>
            <a:endParaRPr lang="en-DE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9BF7DF9-AE0A-4485-A1FE-AF17ADC17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79" y="5331315"/>
            <a:ext cx="1410021" cy="12702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0DFCE5-916E-4FAC-91EE-14A473F531C0}"/>
              </a:ext>
            </a:extLst>
          </p:cNvPr>
          <p:cNvSpPr txBox="1"/>
          <p:nvPr/>
        </p:nvSpPr>
        <p:spPr>
          <a:xfrm>
            <a:off x="9664055" y="6232272"/>
            <a:ext cx="213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www.diademics.com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883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F8137AA-7251-414E-ABE8-DBA1DA129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475"/>
            <a:ext cx="12192000" cy="63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7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What Can Go Wrong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nivers" panose="020B0503020202020204" pitchFamily="34" charset="0"/>
              </a:rPr>
              <a:t>The clock offset problem can occur if either of the following is true: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The data is coming from a software that imposes its own timestamps.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Network insufficiency cause problems with calls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time_correction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Univers" panose="020B0503020202020204" pitchFamily="34" charset="0"/>
              </a:rPr>
              <a:t>---this can happen in faulty or low-bandwidth/highly taxed wireless networks.</a:t>
            </a:r>
            <a:endParaRPr lang="en-DE" dirty="0">
              <a:latin typeface="Univers" panose="020B0503020202020204" pitchFamily="34" charset="0"/>
            </a:endParaRP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8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What Can Go Wrong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152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Univers" panose="020B0503020202020204" pitchFamily="34" charset="0"/>
              </a:rPr>
              <a:t>The ‘external timestamp’ problem can be fixed adding the following code to an LSL  </a:t>
            </a:r>
            <a:r>
              <a:rPr lang="en-US" dirty="0">
                <a:latin typeface="Univers" panose="020B0503020202020204" pitchFamily="34" charset="0"/>
                <a:hlinkClick r:id="rId2"/>
              </a:rPr>
              <a:t>config file</a:t>
            </a:r>
            <a:r>
              <a:rPr lang="en-US" dirty="0">
                <a:latin typeface="Univers" panose="020B0503020202020204" pitchFamily="34" charset="0"/>
              </a:rPr>
              <a:t>:</a:t>
            </a:r>
          </a:p>
          <a:p>
            <a:endParaRPr lang="en-US" dirty="0">
              <a:latin typeface="Univers" panose="020B0503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[tuning]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ForceDefaultTimestamps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710443F-983D-4661-857D-343F5A5BE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5" y="1825625"/>
            <a:ext cx="6799368" cy="360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9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What Can Go Wrong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Univers" panose="020B0503020202020204" pitchFamily="34" charset="0"/>
              </a:rPr>
              <a:t>LSL based experiments often require heavy network bandwidth, so it is best to transmit over a wired LAN.</a:t>
            </a:r>
          </a:p>
          <a:p>
            <a:r>
              <a:rPr lang="en-US" dirty="0">
                <a:latin typeface="Univers" panose="020B0503020202020204" pitchFamily="34" charset="0"/>
              </a:rPr>
              <a:t>But, if wireless is needed, the following tuning may help prevent data loss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time_correction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Univers" panose="020B0503020202020204" pitchFamily="34" charset="0"/>
              </a:rPr>
              <a:t> malfunction: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[tuning]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TimeProbeMaxRtt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0.100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TimeProbeInterval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0.010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TimeProbeCount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TimeUpdateInterval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0.25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MulticastMinRTT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.100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MulticastMaxRTT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30</a:t>
            </a:r>
            <a:endParaRPr lang="en-D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F97932-9DE8-45CA-9A61-3CC8E3DC49E6}"/>
              </a:ext>
            </a:extLst>
          </p:cNvPr>
          <p:cNvSpPr txBox="1"/>
          <p:nvPr/>
        </p:nvSpPr>
        <p:spPr>
          <a:xfrm>
            <a:off x="6918670" y="4981074"/>
            <a:ext cx="299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*Courtesy of Matthew </a:t>
            </a:r>
            <a:r>
              <a:rPr lang="en-US" dirty="0" err="1"/>
              <a:t>Grivich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255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A Note on EEGLAB and XDF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nivers" panose="020B0503020202020204" pitchFamily="34" charset="0"/>
              </a:rPr>
              <a:t>EEGLAB does not ship with an XDF reader, but it is a downloadable extension (File-&gt;Manage EEGLAB extensions-&gt;Search for ‘</a:t>
            </a:r>
            <a:r>
              <a:rPr lang="en-US" dirty="0" err="1">
                <a:latin typeface="Univers" panose="020B0503020202020204" pitchFamily="34" charset="0"/>
              </a:rPr>
              <a:t>xdfimport</a:t>
            </a:r>
            <a:r>
              <a:rPr lang="en-US" dirty="0">
                <a:latin typeface="Univers" panose="020B0503020202020204" pitchFamily="34" charset="0"/>
              </a:rPr>
              <a:t>’)</a:t>
            </a:r>
          </a:p>
          <a:p>
            <a:r>
              <a:rPr lang="en-US" dirty="0" err="1">
                <a:latin typeface="Univers" panose="020B0503020202020204" pitchFamily="34" charset="0"/>
              </a:rPr>
              <a:t>XDFImport</a:t>
            </a:r>
            <a:r>
              <a:rPr lang="en-US" dirty="0">
                <a:latin typeface="Univers" panose="020B0503020202020204" pitchFamily="34" charset="0"/>
              </a:rPr>
              <a:t> only loads EEG and Marker streams and will arbitrarily choose one EEG stream in the case of multiple EEG streams in one file.</a:t>
            </a:r>
          </a:p>
          <a:p>
            <a:r>
              <a:rPr lang="en-US" dirty="0" err="1">
                <a:latin typeface="Univers" panose="020B0503020202020204" pitchFamily="34" charset="0"/>
              </a:rPr>
              <a:t>XDFImport</a:t>
            </a:r>
            <a:r>
              <a:rPr lang="en-US" dirty="0">
                <a:latin typeface="Univers" panose="020B0503020202020204" pitchFamily="34" charset="0"/>
              </a:rPr>
              <a:t> keeps the nominal sampling rate, but it uses the effective sampling rate to align Markers with EEG data.</a:t>
            </a:r>
          </a:p>
          <a:p>
            <a:r>
              <a:rPr lang="en-US" dirty="0">
                <a:latin typeface="Univers" panose="020B0503020202020204" pitchFamily="34" charset="0"/>
              </a:rPr>
              <a:t>File-&gt;History scripts is your friend! You can go in and tweak the loader if something is amiss.</a:t>
            </a:r>
            <a:endParaRPr lang="en-DE" dirty="0">
              <a:latin typeface="Univers" panose="020B0503020202020204" pitchFamily="34" charset="0"/>
            </a:endParaRP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2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Links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562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</a:rPr>
              <a:t>LSL on </a:t>
            </a:r>
            <a:r>
              <a:rPr lang="en-US" sz="2200" dirty="0" err="1">
                <a:latin typeface="Univers" panose="020B0503020202020204" pitchFamily="34" charset="0"/>
                <a:cs typeface="Courier New" panose="02070309020205020404" pitchFamily="49" charset="0"/>
              </a:rPr>
              <a:t>github</a:t>
            </a:r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</a:rPr>
              <a:t>: </a:t>
            </a:r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  <a:hlinkClick r:id="rId2"/>
              </a:rPr>
              <a:t>https://github.com/sccn/labstreaminglayer</a:t>
            </a:r>
            <a:endParaRPr lang="en-US" sz="2200" dirty="0">
              <a:latin typeface="Univers" panose="020B0503020202020204" pitchFamily="34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</a:rPr>
              <a:t>XDF on </a:t>
            </a:r>
            <a:r>
              <a:rPr lang="en-US" sz="2200" dirty="0" err="1">
                <a:latin typeface="Univers" panose="020B0503020202020204" pitchFamily="34" charset="0"/>
                <a:cs typeface="Courier New" panose="02070309020205020404" pitchFamily="49" charset="0"/>
              </a:rPr>
              <a:t>github</a:t>
            </a:r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</a:rPr>
              <a:t>: </a:t>
            </a:r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  <a:hlinkClick r:id="rId3"/>
              </a:rPr>
              <a:t>https://github.com/sccn/xdf</a:t>
            </a:r>
            <a:endParaRPr lang="en-US" sz="2200" dirty="0">
              <a:latin typeface="Univers" panose="020B0503020202020204" pitchFamily="34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</a:rPr>
              <a:t>All material from this presentation including code, data, and analysis scripts is available on </a:t>
            </a:r>
            <a:r>
              <a:rPr lang="en-US" sz="2200" dirty="0" err="1">
                <a:latin typeface="Univers" panose="020B0503020202020204" pitchFamily="34" charset="0"/>
                <a:cs typeface="Courier New" panose="02070309020205020404" pitchFamily="49" charset="0"/>
              </a:rPr>
              <a:t>github</a:t>
            </a:r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</a:rPr>
              <a:t>: </a:t>
            </a:r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  <a:hlinkClick r:id="rId4"/>
              </a:rPr>
              <a:t>https://github.com/Diademics-Pty-Ltd/EEGLABWorkshop2021</a:t>
            </a:r>
            <a:endParaRPr lang="en-US" sz="2200" dirty="0">
              <a:latin typeface="Univers" panose="020B0503020202020204" pitchFamily="34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</a:rPr>
              <a:t>Clement is also uploading everyone’s slides---but I don’t know where?</a:t>
            </a:r>
          </a:p>
          <a:p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</a:rPr>
              <a:t>My website: </a:t>
            </a:r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  <a:hlinkClick r:id="rId5"/>
              </a:rPr>
              <a:t>www.diademics.com</a:t>
            </a:r>
            <a:endParaRPr lang="en-DE" sz="2200" dirty="0">
              <a:latin typeface="Univers" panose="020B0503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3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FA26165-E91B-4DDB-AD47-A65F155B3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969"/>
            <a:ext cx="12192000" cy="4926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09A68-5D82-41AF-B8E2-188D3C3F60AA}"/>
              </a:ext>
            </a:extLst>
          </p:cNvPr>
          <p:cNvSpPr txBox="1"/>
          <p:nvPr/>
        </p:nvSpPr>
        <p:spPr>
          <a:xfrm>
            <a:off x="130394" y="6236778"/>
            <a:ext cx="358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http://www.diademics.com/#events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0681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The End</a:t>
            </a:r>
            <a:endParaRPr lang="en-DE" dirty="0"/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A0D82-3880-42C8-9408-C03384B67003}"/>
              </a:ext>
            </a:extLst>
          </p:cNvPr>
          <p:cNvSpPr txBox="1"/>
          <p:nvPr/>
        </p:nvSpPr>
        <p:spPr>
          <a:xfrm>
            <a:off x="6840000" y="6308209"/>
            <a:ext cx="451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material Copyright </a:t>
            </a:r>
            <a:r>
              <a:rPr lang="en-US" dirty="0" err="1"/>
              <a:t>Diademics</a:t>
            </a:r>
            <a:r>
              <a:rPr lang="en-US" dirty="0"/>
              <a:t> Pty Ltd, 2021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74E95-A3A8-49A5-8DD6-08EAC345CF8A}"/>
              </a:ext>
            </a:extLst>
          </p:cNvPr>
          <p:cNvSpPr txBox="1"/>
          <p:nvPr/>
        </p:nvSpPr>
        <p:spPr>
          <a:xfrm>
            <a:off x="2727158" y="2828835"/>
            <a:ext cx="6737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Univers" panose="020B0503020202020204" pitchFamily="34" charset="0"/>
              </a:rPr>
              <a:t>Thank you!</a:t>
            </a:r>
            <a:endParaRPr lang="en-AU" sz="7200" dirty="0">
              <a:latin typeface="Univers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7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Troubleshooting Your Setup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240"/>
          </a:xfrm>
        </p:spPr>
        <p:txBody>
          <a:bodyPr/>
          <a:lstStyle/>
          <a:p>
            <a:r>
              <a:rPr lang="en-US" dirty="0">
                <a:latin typeface="Univers" panose="020B0503020202020204" pitchFamily="34" charset="0"/>
              </a:rPr>
              <a:t>For any questions (especially for beginners) regarding LSL, it is always good to consult the </a:t>
            </a:r>
            <a:r>
              <a:rPr lang="en-US" dirty="0">
                <a:latin typeface="Univers" panose="020B0503020202020204" pitchFamily="34" charset="0"/>
                <a:hlinkClick r:id="rId2"/>
              </a:rPr>
              <a:t>online documentation</a:t>
            </a:r>
            <a:r>
              <a:rPr lang="en-US" dirty="0">
                <a:latin typeface="Univers" panose="020B0503020202020204" pitchFamily="34" charset="0"/>
              </a:rPr>
              <a:t>.</a:t>
            </a:r>
          </a:p>
          <a:p>
            <a:r>
              <a:rPr lang="en-US" dirty="0">
                <a:latin typeface="Univers" panose="020B0503020202020204" pitchFamily="34" charset="0"/>
              </a:rPr>
              <a:t>Check the </a:t>
            </a:r>
            <a:r>
              <a:rPr lang="en-US" dirty="0">
                <a:latin typeface="Univers" panose="020B0503020202020204" pitchFamily="34" charset="0"/>
                <a:hlinkClick r:id="rId3"/>
              </a:rPr>
              <a:t>connectivity section</a:t>
            </a:r>
            <a:r>
              <a:rPr lang="en-US" dirty="0">
                <a:latin typeface="Univers" panose="020B0503020202020204" pitchFamily="34" charset="0"/>
              </a:rPr>
              <a:t>, especially regarding: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Firewalls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Network adapters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Security</a:t>
            </a:r>
          </a:p>
          <a:p>
            <a:r>
              <a:rPr lang="en-US" dirty="0">
                <a:latin typeface="Univers" panose="020B0503020202020204" pitchFamily="34" charset="0"/>
                <a:hlinkClick r:id="rId4"/>
              </a:rPr>
              <a:t>LabRecorder</a:t>
            </a:r>
            <a:r>
              <a:rPr lang="en-US" dirty="0">
                <a:latin typeface="Univers" panose="020B0503020202020204" pitchFamily="34" charset="0"/>
              </a:rPr>
              <a:t> and the </a:t>
            </a:r>
            <a:r>
              <a:rPr lang="en-US" dirty="0">
                <a:latin typeface="Univers" panose="020B0503020202020204" pitchFamily="34" charset="0"/>
                <a:hlinkClick r:id="rId5"/>
              </a:rPr>
              <a:t>Brain Vision LSL Viewer</a:t>
            </a:r>
            <a:r>
              <a:rPr lang="en-US" dirty="0">
                <a:latin typeface="Univers" panose="020B0503020202020204" pitchFamily="34" charset="0"/>
              </a:rPr>
              <a:t> will tell you what streams are available on your network.</a:t>
            </a:r>
          </a:p>
          <a:p>
            <a:r>
              <a:rPr lang="en-US" dirty="0">
                <a:latin typeface="Univers" panose="020B0503020202020204" pitchFamily="34" charset="0"/>
              </a:rPr>
              <a:t>Join the </a:t>
            </a:r>
            <a:r>
              <a:rPr lang="en-US" dirty="0">
                <a:latin typeface="Univers" panose="020B0503020202020204" pitchFamily="34" charset="0"/>
                <a:hlinkClick r:id="rId6"/>
              </a:rPr>
              <a:t>Slack channel</a:t>
            </a:r>
            <a:r>
              <a:rPr lang="en-US" dirty="0">
                <a:latin typeface="Univers" panose="020B0503020202020204" pitchFamily="34" charset="0"/>
              </a:rPr>
              <a:t> and ask the pros!</a:t>
            </a:r>
          </a:p>
          <a:p>
            <a:pPr marL="0" indent="0">
              <a:buNone/>
            </a:pPr>
            <a:endParaRPr lang="en-DE" dirty="0">
              <a:latin typeface="Univers" panose="020B0503020202020204" pitchFamily="34" charset="0"/>
            </a:endParaRP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5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LSL Synchronization Overview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367" y="1825625"/>
            <a:ext cx="8041432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Univers" panose="020B0503020202020204" pitchFamily="34" charset="0"/>
              </a:rPr>
              <a:t>LabRecorder records not only data and their timestamps, it also measures and records clock offsets between CPUs </a:t>
            </a:r>
            <a:r>
              <a:rPr lang="en-US" i="1" dirty="0">
                <a:latin typeface="Univers" panose="020B0503020202020204" pitchFamily="34" charset="0"/>
              </a:rPr>
              <a:t>and</a:t>
            </a:r>
            <a:r>
              <a:rPr lang="en-US" dirty="0">
                <a:latin typeface="Univers" panose="020B0503020202020204" pitchFamily="34" charset="0"/>
              </a:rPr>
              <a:t>  the local timestamps when those measurements are taken.</a:t>
            </a:r>
            <a:endParaRPr lang="en-US" dirty="0">
              <a:latin typeface="Univers" panose="020B0503020202020204" pitchFamily="34" charset="0"/>
              <a:hlinkClick r:id="rId2"/>
            </a:endParaRPr>
          </a:p>
          <a:p>
            <a:r>
              <a:rPr lang="en-US" dirty="0">
                <a:latin typeface="Univers" panose="020B0503020202020204" pitchFamily="34" charset="0"/>
              </a:rPr>
              <a:t>Using this information </a:t>
            </a:r>
            <a:r>
              <a:rPr lang="en-US" dirty="0">
                <a:latin typeface="Univers" panose="020B0503020202020204" pitchFamily="34" charset="0"/>
                <a:hlinkClick r:id="rId2"/>
              </a:rPr>
              <a:t>XDF loaders </a:t>
            </a:r>
            <a:r>
              <a:rPr lang="en-US" dirty="0">
                <a:latin typeface="Univers" panose="020B0503020202020204" pitchFamily="34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load_xdf.m</a:t>
            </a:r>
            <a:r>
              <a:rPr lang="en-US" dirty="0">
                <a:latin typeface="Univers" panose="020B0503020202020204" pitchFamily="34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pyxdf</a:t>
            </a:r>
            <a:r>
              <a:rPr lang="en-US" dirty="0">
                <a:latin typeface="Univers" panose="020B0503020202020204" pitchFamily="34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XDF.jl</a:t>
            </a:r>
            <a:r>
              <a:rPr lang="en-US" dirty="0">
                <a:latin typeface="Univers" panose="020B0503020202020204" pitchFamily="34" charset="0"/>
              </a:rPr>
              <a:t>) can correct for 2 things: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Clock offsets (slowly drifting differences between the CPU sending the data and the CPU recording the data)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Jitter (random noise added to the timestamps due to minutely varying processing times)</a:t>
            </a: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ABF71D2-4619-4235-947E-C9C2FD5B5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5" y="2175537"/>
            <a:ext cx="2569028" cy="250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LSL Synchronization Overview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429" y="1905835"/>
            <a:ext cx="8367907" cy="4587040"/>
          </a:xfrm>
        </p:spPr>
        <p:txBody>
          <a:bodyPr>
            <a:normAutofit/>
          </a:bodyPr>
          <a:lstStyle/>
          <a:p>
            <a:r>
              <a:rPr lang="en-US" dirty="0">
                <a:latin typeface="Univers" panose="020B0503020202020204" pitchFamily="34" charset="0"/>
              </a:rPr>
              <a:t>Correcting for clock offsets: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LabRecorder uses the LSL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time_correction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Univers" panose="020B0503020202020204" pitchFamily="34" charset="0"/>
              </a:rPr>
              <a:t> to measure clock differences between PCs for each stream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The default is to do this every 5s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This data is stored in the footer portion of an XDF file along with data write times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Using this data, the timestamps from each stream can be put on the same </a:t>
            </a:r>
            <a:r>
              <a:rPr lang="en-US" dirty="0" err="1">
                <a:latin typeface="Univers" panose="020B0503020202020204" pitchFamily="34" charset="0"/>
              </a:rPr>
              <a:t>timebase</a:t>
            </a:r>
            <a:r>
              <a:rPr lang="en-US" dirty="0">
                <a:latin typeface="Univers" panose="020B0503020202020204" pitchFamily="34" charset="0"/>
              </a:rPr>
              <a:t> as the recording PC</a:t>
            </a: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4DDF1F6-D12F-473A-BE46-0B339D644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00298"/>
            <a:ext cx="3087630" cy="20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6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LSL Synchronization Overview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019" y="1905835"/>
            <a:ext cx="8428318" cy="435133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time_correction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Univers" panose="020B0503020202020204" pitchFamily="34" charset="0"/>
              </a:rPr>
              <a:t>uses the </a:t>
            </a:r>
            <a:r>
              <a:rPr lang="en-US" dirty="0">
                <a:latin typeface="Univers" panose="020B0503020202020204" pitchFamily="34" charset="0"/>
                <a:hlinkClick r:id="rId2"/>
              </a:rPr>
              <a:t>clock synchronization algorithm</a:t>
            </a:r>
            <a:r>
              <a:rPr lang="en-US" dirty="0">
                <a:latin typeface="Univers" panose="020B0503020202020204" pitchFamily="34" charset="0"/>
              </a:rPr>
              <a:t> (part of the Network Time Protocol) to compute clock offsets: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>
                <a:latin typeface="Univers" panose="020B0503020202020204" pitchFamily="34" charset="0"/>
              </a:rPr>
              <a:t> send time of packet from LabRecorder to stream host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dirty="0">
                <a:latin typeface="Univers" panose="020B0503020202020204" pitchFamily="34" charset="0"/>
              </a:rPr>
              <a:t> receive time of packet from LabRecorder host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dirty="0">
                <a:latin typeface="Univers" panose="020B0503020202020204" pitchFamily="34" charset="0"/>
              </a:rPr>
              <a:t> send time of packet from stream host to LabRecorder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dirty="0">
                <a:latin typeface="Univers" panose="020B0503020202020204" pitchFamily="34" charset="0"/>
              </a:rPr>
              <a:t> receive time of packet from stream host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RTT = (t3-t0) - (t2-t1)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OFS = ((t1-t0) + (t2-t3))/2 </a:t>
            </a:r>
            <a:r>
              <a:rPr lang="en-US" dirty="0">
                <a:latin typeface="Univers" panose="020B0503020202020204" pitchFamily="34" charset="0"/>
                <a:cs typeface="Courier New" panose="02070309020205020404" pitchFamily="49" charset="0"/>
              </a:rPr>
              <a:t>for lowest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RTT</a:t>
            </a:r>
          </a:p>
          <a:p>
            <a:pPr lvl="1"/>
            <a:endParaRPr lang="en-US" dirty="0">
              <a:latin typeface="Univers" panose="020B0503020202020204" pitchFamily="34" charset="0"/>
            </a:endParaRP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BF99036-DB89-4CAE-9E94-855351063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9" y="2799586"/>
            <a:ext cx="3087630" cy="125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0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LSL Synchronization Overview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835"/>
            <a:ext cx="10922137" cy="43513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Univers" panose="020B0503020202020204" pitchFamily="34" charset="0"/>
              </a:rPr>
              <a:t> Using record times and clock offsets, XDF loaders have all the information they need to remap timestamps from device host PCs to a Recording PC’s </a:t>
            </a:r>
            <a:r>
              <a:rPr lang="en-US" dirty="0" err="1">
                <a:latin typeface="Univers" panose="020B0503020202020204" pitchFamily="34" charset="0"/>
              </a:rPr>
              <a:t>timebase</a:t>
            </a:r>
            <a:endParaRPr lang="en-US" dirty="0">
              <a:latin typeface="Univers" panose="020B0503020202020204" pitchFamily="34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load_xdf.m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Univers" panose="020B0503020202020204" pitchFamily="34" charset="0"/>
              </a:rPr>
              <a:t>uses a robust fitting procedure, an ADMM (alternating direction method of multipliers) incorporating the Huber loss function (</a:t>
            </a:r>
            <a:r>
              <a:rPr lang="en-US" dirty="0">
                <a:latin typeface="Univers" panose="020B0503020202020204" pitchFamily="34" charset="0"/>
                <a:hlinkClick r:id="rId2"/>
              </a:rPr>
              <a:t>code</a:t>
            </a:r>
            <a:r>
              <a:rPr lang="en-US" dirty="0">
                <a:latin typeface="Univers" panose="020B0503020202020204" pitchFamily="34" charset="0"/>
              </a:rPr>
              <a:t>/</a:t>
            </a:r>
            <a:r>
              <a:rPr lang="en-US" dirty="0">
                <a:latin typeface="Univers" panose="020B0503020202020204" pitchFamily="34" charset="0"/>
                <a:hlinkClick r:id="rId3"/>
              </a:rPr>
              <a:t>paper</a:t>
            </a:r>
            <a:r>
              <a:rPr lang="en-US" dirty="0">
                <a:latin typeface="Univers" panose="020B0503020202020204" pitchFamily="34" charset="0"/>
              </a:rPr>
              <a:t>)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The result is a simple linear map (DC offset and slope) between the stream host </a:t>
            </a:r>
            <a:r>
              <a:rPr lang="en-US" dirty="0" err="1">
                <a:latin typeface="Univers" panose="020B0503020202020204" pitchFamily="34" charset="0"/>
              </a:rPr>
              <a:t>timebase</a:t>
            </a:r>
            <a:r>
              <a:rPr lang="en-US" dirty="0">
                <a:latin typeface="Univers" panose="020B0503020202020204" pitchFamily="34" charset="0"/>
              </a:rPr>
              <a:t> and the LabRecorder host </a:t>
            </a:r>
            <a:r>
              <a:rPr lang="en-US" dirty="0" err="1">
                <a:latin typeface="Univers" panose="020B0503020202020204" pitchFamily="34" charset="0"/>
              </a:rPr>
              <a:t>timebase</a:t>
            </a:r>
            <a:endParaRPr lang="en-US" dirty="0">
              <a:latin typeface="Univers" panose="020B0503020202020204" pitchFamily="34" charset="0"/>
            </a:endParaRPr>
          </a:p>
          <a:p>
            <a:pPr lvl="1"/>
            <a:r>
              <a:rPr lang="en-US" dirty="0">
                <a:latin typeface="Univers" panose="020B0503020202020204" pitchFamily="34" charset="0"/>
              </a:rPr>
              <a:t>This map is then applied to the timestamps from each stream to thus synchronizes the data</a:t>
            </a: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7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LSL Synchronization Overview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835"/>
            <a:ext cx="10922137" cy="501463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Univers" panose="020B0503020202020204" pitchFamily="34" charset="0"/>
              </a:rPr>
              <a:t> Jitter is also a problem:</a:t>
            </a: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732BA4F-F7B6-4273-9348-D954B7EBB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12" y="2228085"/>
            <a:ext cx="3858776" cy="240182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92A6D7-AFDD-410E-BF87-617792AA711B}"/>
              </a:ext>
            </a:extLst>
          </p:cNvPr>
          <p:cNvSpPr txBox="1">
            <a:spLocks/>
          </p:cNvSpPr>
          <p:nvPr/>
        </p:nvSpPr>
        <p:spPr>
          <a:xfrm>
            <a:off x="838200" y="4629914"/>
            <a:ext cx="10922137" cy="195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Univers" panose="020B0503020202020204" pitchFamily="34" charset="0"/>
              </a:rPr>
              <a:t> </a:t>
            </a:r>
            <a:r>
              <a:rPr lang="en-US" dirty="0">
                <a:latin typeface="Univers" panose="020B0503020202020204" pitchFamily="34" charset="0"/>
                <a:hlinkClick r:id="rId4"/>
              </a:rPr>
              <a:t>Linear regression to a </a:t>
            </a:r>
            <a:r>
              <a:rPr lang="en-US">
                <a:latin typeface="Univers" panose="020B0503020202020204" pitchFamily="34" charset="0"/>
                <a:hlinkClick r:id="rId4"/>
              </a:rPr>
              <a:t>line</a:t>
            </a:r>
            <a:r>
              <a:rPr lang="en-US">
                <a:latin typeface="Univers" panose="020B0503020202020204" pitchFamily="34" charset="0"/>
              </a:rPr>
              <a:t> will </a:t>
            </a:r>
            <a:r>
              <a:rPr lang="en-US" dirty="0">
                <a:latin typeface="Univers" panose="020B0503020202020204" pitchFamily="34" charset="0"/>
              </a:rPr>
              <a:t>map the jittery timestamps to a nice grid, but it will never be</a:t>
            </a:r>
            <a:r>
              <a:rPr lang="en-US" i="1" dirty="0">
                <a:latin typeface="Univers" panose="020B0503020202020204" pitchFamily="34" charset="0"/>
              </a:rPr>
              <a:t> exactly</a:t>
            </a:r>
            <a:r>
              <a:rPr lang="en-US" dirty="0">
                <a:latin typeface="Univers" panose="020B0503020202020204" pitchFamily="34" charset="0"/>
              </a:rPr>
              <a:t> the same as the advertised device sampling rate.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This can lead to confusion: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nominal_srate</a:t>
            </a:r>
            <a:r>
              <a:rPr lang="en-US" dirty="0">
                <a:latin typeface="Univers" panose="020B0503020202020204" pitchFamily="34" charset="0"/>
              </a:rPr>
              <a:t> vs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effective_srate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8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LSL Synchronization Overview</a:t>
            </a:r>
            <a:endParaRPr lang="en-DE" dirty="0"/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92A6D7-AFDD-410E-BF87-617792AA711B}"/>
              </a:ext>
            </a:extLst>
          </p:cNvPr>
          <p:cNvSpPr txBox="1">
            <a:spLocks/>
          </p:cNvSpPr>
          <p:nvPr/>
        </p:nvSpPr>
        <p:spPr>
          <a:xfrm>
            <a:off x="838200" y="4629914"/>
            <a:ext cx="10922137" cy="195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C5CA387F-EF58-4571-8922-CCBB703C9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614" y="1690688"/>
            <a:ext cx="9516772" cy="4971522"/>
          </a:xfrm>
        </p:spPr>
      </p:pic>
    </p:spTree>
    <p:extLst>
      <p:ext uri="{BB962C8B-B14F-4D97-AF65-F5344CB8AC3E}">
        <p14:creationId xmlns:p14="http://schemas.microsoft.com/office/powerpoint/2010/main" val="120614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What Can Go Wrong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nivers" panose="020B0503020202020204" pitchFamily="34" charset="0"/>
              </a:rPr>
              <a:t>A changing sampling rate (or data that drops some, but not many samples) will cause the </a:t>
            </a:r>
            <a:r>
              <a:rPr lang="en-US" dirty="0" err="1">
                <a:latin typeface="Univers" panose="020B0503020202020204" pitchFamily="34" charset="0"/>
              </a:rPr>
              <a:t>dejittering</a:t>
            </a:r>
            <a:r>
              <a:rPr lang="en-US" dirty="0">
                <a:latin typeface="Univers" panose="020B0503020202020204" pitchFamily="34" charset="0"/>
              </a:rPr>
              <a:t> algorithm to produce terrible results.</a:t>
            </a:r>
          </a:p>
          <a:p>
            <a:r>
              <a:rPr lang="en-US" dirty="0">
                <a:latin typeface="Univers" panose="020B0503020202020204" pitchFamily="34" charset="0"/>
              </a:rPr>
              <a:t>If there is problems with calls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time_correction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Univers" panose="020B0503020202020204" pitchFamily="34" charset="0"/>
              </a:rPr>
              <a:t>, the algorithm that corrects clock offsets will produce terrible results.</a:t>
            </a:r>
          </a:p>
          <a:p>
            <a:r>
              <a:rPr lang="en-US" dirty="0">
                <a:latin typeface="Univers" panose="020B0503020202020204" pitchFamily="34" charset="0"/>
              </a:rPr>
              <a:t>If everything is working properly, your data will </a:t>
            </a:r>
            <a:r>
              <a:rPr lang="en-US" i="1" dirty="0">
                <a:latin typeface="Univers" panose="020B0503020202020204" pitchFamily="34" charset="0"/>
              </a:rPr>
              <a:t>not </a:t>
            </a:r>
            <a:r>
              <a:rPr lang="en-US" dirty="0">
                <a:latin typeface="Univers" panose="020B0503020202020204" pitchFamily="34" charset="0"/>
              </a:rPr>
              <a:t> have these problems. Always pilot before doing a study---hearts have been broken by these two issues.</a:t>
            </a:r>
            <a:endParaRPr lang="en-DE" dirty="0">
              <a:latin typeface="Univers" panose="020B0503020202020204" pitchFamily="34" charset="0"/>
            </a:endParaRP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9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Words>910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Univers</vt:lpstr>
      <vt:lpstr>Office Theme</vt:lpstr>
      <vt:lpstr>PowerPoint Presentation</vt:lpstr>
      <vt:lpstr>Troubleshooting Your Setup</vt:lpstr>
      <vt:lpstr>LSL Synchronization Overview</vt:lpstr>
      <vt:lpstr>LSL Synchronization Overview</vt:lpstr>
      <vt:lpstr>LSL Synchronization Overview</vt:lpstr>
      <vt:lpstr>LSL Synchronization Overview</vt:lpstr>
      <vt:lpstr>LSL Synchronization Overview</vt:lpstr>
      <vt:lpstr>LSL Synchronization Overview</vt:lpstr>
      <vt:lpstr>What Can Go Wrong </vt:lpstr>
      <vt:lpstr>PowerPoint Presentation</vt:lpstr>
      <vt:lpstr>What Can Go Wrong </vt:lpstr>
      <vt:lpstr>What Can Go Wrong </vt:lpstr>
      <vt:lpstr>What Can Go Wrong </vt:lpstr>
      <vt:lpstr>A Note on EEGLAB and XDF</vt:lpstr>
      <vt:lpstr>Links 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Medine</dc:creator>
  <cp:lastModifiedBy>David Medine</cp:lastModifiedBy>
  <cp:revision>45</cp:revision>
  <dcterms:created xsi:type="dcterms:W3CDTF">2021-06-07T04:22:12Z</dcterms:created>
  <dcterms:modified xsi:type="dcterms:W3CDTF">2021-06-15T11:15:12Z</dcterms:modified>
</cp:coreProperties>
</file>