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24"/>
  </p:notesMasterIdLst>
  <p:handoutMasterIdLst>
    <p:handoutMasterId r:id="rId25"/>
  </p:handoutMasterIdLst>
  <p:sldIdLst>
    <p:sldId id="257" r:id="rId2"/>
    <p:sldId id="258" r:id="rId3"/>
    <p:sldId id="276" r:id="rId4"/>
    <p:sldId id="277" r:id="rId5"/>
    <p:sldId id="260" r:id="rId6"/>
    <p:sldId id="278" r:id="rId7"/>
    <p:sldId id="279" r:id="rId8"/>
    <p:sldId id="280" r:id="rId9"/>
    <p:sldId id="259" r:id="rId10"/>
    <p:sldId id="262" r:id="rId11"/>
    <p:sldId id="263" r:id="rId12"/>
    <p:sldId id="264" r:id="rId13"/>
    <p:sldId id="265" r:id="rId14"/>
    <p:sldId id="275" r:id="rId15"/>
    <p:sldId id="261" r:id="rId16"/>
    <p:sldId id="267" r:id="rId17"/>
    <p:sldId id="268" r:id="rId18"/>
    <p:sldId id="269" r:id="rId19"/>
    <p:sldId id="270" r:id="rId20"/>
    <p:sldId id="271" r:id="rId21"/>
    <p:sldId id="272" r:id="rId22"/>
    <p:sldId id="274" r:id="rId2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B69D284-CD3B-4A70-88CB-FDF4B6349DE3}">
          <p14:sldIdLst>
            <p14:sldId id="257"/>
            <p14:sldId id="258"/>
            <p14:sldId id="276"/>
            <p14:sldId id="277"/>
            <p14:sldId id="260"/>
            <p14:sldId id="278"/>
            <p14:sldId id="279"/>
            <p14:sldId id="280"/>
            <p14:sldId id="259"/>
            <p14:sldId id="262"/>
            <p14:sldId id="263"/>
            <p14:sldId id="264"/>
            <p14:sldId id="265"/>
            <p14:sldId id="275"/>
            <p14:sldId id="261"/>
            <p14:sldId id="267"/>
            <p14:sldId id="268"/>
            <p14:sldId id="269"/>
            <p14:sldId id="270"/>
            <p14:sldId id="271"/>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790E0A-0827-4BA1-A974-A7C9A2C193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03604F52-6FA2-4661-8A05-4BDB6FCAD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CBBFEB-6D1B-41B2-932D-3707C62D1843}" type="datetimeFigureOut">
              <a:rPr lang="en-DE" smtClean="0"/>
              <a:t>30/11/2021</a:t>
            </a:fld>
            <a:endParaRPr lang="en-DE"/>
          </a:p>
        </p:txBody>
      </p:sp>
      <p:sp>
        <p:nvSpPr>
          <p:cNvPr id="4" name="Footer Placeholder 3">
            <a:extLst>
              <a:ext uri="{FF2B5EF4-FFF2-40B4-BE49-F238E27FC236}">
                <a16:creationId xmlns:a16="http://schemas.microsoft.com/office/drawing/2014/main" id="{0EC44B2B-7C3B-4D6F-ABE7-74CA17A40E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147C3E57-8A97-4BF1-805E-9B82927564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DFD2B-5F69-4EAE-A30B-FC4D768A5BC3}" type="slidenum">
              <a:rPr lang="en-DE" smtClean="0"/>
              <a:t>‹#›</a:t>
            </a:fld>
            <a:endParaRPr lang="en-DE"/>
          </a:p>
        </p:txBody>
      </p:sp>
    </p:spTree>
    <p:extLst>
      <p:ext uri="{BB962C8B-B14F-4D97-AF65-F5344CB8AC3E}">
        <p14:creationId xmlns:p14="http://schemas.microsoft.com/office/powerpoint/2010/main" val="29199342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A69-068F-400D-BC3A-3C7A1FE12347}" type="datetimeFigureOut">
              <a:rPr lang="en-DE" smtClean="0"/>
              <a:t>30/11/2021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EB7E-EF06-446C-BD65-1886478E2D9C}" type="slidenum">
              <a:rPr lang="en-DE" smtClean="0"/>
              <a:t>‹#›</a:t>
            </a:fld>
            <a:endParaRPr lang="en-DE"/>
          </a:p>
        </p:txBody>
      </p:sp>
    </p:spTree>
    <p:extLst>
      <p:ext uri="{BB962C8B-B14F-4D97-AF65-F5344CB8AC3E}">
        <p14:creationId xmlns:p14="http://schemas.microsoft.com/office/powerpoint/2010/main" val="5407636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ECCE-340F-46D0-8F59-5C40BAFE3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E4159068-BE93-4CFF-83B3-076087523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4B4D35F-0E3E-40EF-A1EB-E9AD89B6CDFD}"/>
              </a:ext>
            </a:extLst>
          </p:cNvPr>
          <p:cNvSpPr>
            <a:spLocks noGrp="1"/>
          </p:cNvSpPr>
          <p:nvPr>
            <p:ph type="dt" sz="half" idx="10"/>
          </p:nvPr>
        </p:nvSpPr>
        <p:spPr/>
        <p:txBody>
          <a:bodyPr/>
          <a:lstStyle/>
          <a:p>
            <a:fld id="{CB243474-4DA7-46C0-A01F-61D185C082B1}" type="datetime1">
              <a:rPr lang="en-US" smtClean="0"/>
              <a:t>11/30/2021</a:t>
            </a:fld>
            <a:endParaRPr lang="en-US"/>
          </a:p>
        </p:txBody>
      </p:sp>
      <p:sp>
        <p:nvSpPr>
          <p:cNvPr id="5" name="Footer Placeholder 4">
            <a:extLst>
              <a:ext uri="{FF2B5EF4-FFF2-40B4-BE49-F238E27FC236}">
                <a16:creationId xmlns:a16="http://schemas.microsoft.com/office/drawing/2014/main" id="{F6707BBB-3044-4B0F-9422-BD0A94EA3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FB7AD-1A0B-4F84-85EB-153F4D6294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1451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4C71-5D87-4F49-B650-AB2AB1A0EF8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B02C75A-3562-40F4-80A9-376F86C2F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E5B63C-C579-456F-A84E-949D38C84249}"/>
              </a:ext>
            </a:extLst>
          </p:cNvPr>
          <p:cNvSpPr>
            <a:spLocks noGrp="1"/>
          </p:cNvSpPr>
          <p:nvPr>
            <p:ph type="dt" sz="half" idx="10"/>
          </p:nvPr>
        </p:nvSpPr>
        <p:spPr/>
        <p:txBody>
          <a:bodyPr/>
          <a:lstStyle/>
          <a:p>
            <a:fld id="{99D08A54-EBC3-4975-93DC-C4F697E20F58}" type="datetime1">
              <a:rPr lang="en-US" smtClean="0"/>
              <a:t>11/30/2021</a:t>
            </a:fld>
            <a:endParaRPr lang="en-US"/>
          </a:p>
        </p:txBody>
      </p:sp>
      <p:sp>
        <p:nvSpPr>
          <p:cNvPr id="5" name="Footer Placeholder 4">
            <a:extLst>
              <a:ext uri="{FF2B5EF4-FFF2-40B4-BE49-F238E27FC236}">
                <a16:creationId xmlns:a16="http://schemas.microsoft.com/office/drawing/2014/main" id="{63DD1E59-5B96-42F6-ABC8-27F54B201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B33B8-A55B-4F9D-BC92-4C3E9EC5AA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654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AC78B-46B6-4A96-B953-35CEE5617D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29C259-438C-489A-932F-A193410FB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5BD64A3-0D2C-4C4E-AB38-274920C69CE5}"/>
              </a:ext>
            </a:extLst>
          </p:cNvPr>
          <p:cNvSpPr>
            <a:spLocks noGrp="1"/>
          </p:cNvSpPr>
          <p:nvPr>
            <p:ph type="dt" sz="half" idx="10"/>
          </p:nvPr>
        </p:nvSpPr>
        <p:spPr/>
        <p:txBody>
          <a:bodyPr/>
          <a:lstStyle/>
          <a:p>
            <a:fld id="{C60CC50E-EFC6-451B-8270-82ECD9B2764E}" type="datetime1">
              <a:rPr lang="en-US" smtClean="0"/>
              <a:t>11/30/2021</a:t>
            </a:fld>
            <a:endParaRPr lang="en-US"/>
          </a:p>
        </p:txBody>
      </p:sp>
      <p:sp>
        <p:nvSpPr>
          <p:cNvPr id="5" name="Footer Placeholder 4">
            <a:extLst>
              <a:ext uri="{FF2B5EF4-FFF2-40B4-BE49-F238E27FC236}">
                <a16:creationId xmlns:a16="http://schemas.microsoft.com/office/drawing/2014/main" id="{CCEB046A-6727-4963-9060-55EC22F0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84456-4732-4B8F-BADE-1F0591F81E7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1307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7C62-9FCE-46A2-A3ED-64F8ECF6A2A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715A90E-8C48-4082-BBE0-3A63F722FB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5CB3941-66FF-4E1A-B715-EDE02E6E641B}"/>
              </a:ext>
            </a:extLst>
          </p:cNvPr>
          <p:cNvSpPr>
            <a:spLocks noGrp="1"/>
          </p:cNvSpPr>
          <p:nvPr>
            <p:ph type="dt" sz="half" idx="10"/>
          </p:nvPr>
        </p:nvSpPr>
        <p:spPr/>
        <p:txBody>
          <a:bodyPr/>
          <a:lstStyle/>
          <a:p>
            <a:fld id="{6CFB0417-DD85-4728-B5D9-C8EF197B6166}" type="datetime1">
              <a:rPr lang="en-US" smtClean="0"/>
              <a:t>11/30/2021</a:t>
            </a:fld>
            <a:endParaRPr lang="en-US" dirty="0"/>
          </a:p>
        </p:txBody>
      </p:sp>
      <p:sp>
        <p:nvSpPr>
          <p:cNvPr id="5" name="Footer Placeholder 4">
            <a:extLst>
              <a:ext uri="{FF2B5EF4-FFF2-40B4-BE49-F238E27FC236}">
                <a16:creationId xmlns:a16="http://schemas.microsoft.com/office/drawing/2014/main" id="{571C9325-28FF-41B2-B099-C9686FFBB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0E699-16A2-49B8-B6D7-72E4CAD8218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258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D2B-7581-49A4-83C0-A284405C3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1BEDEE4-EF2E-4808-8308-281D004E7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46497-4FA0-40BB-A4D6-D1F64D030A57}"/>
              </a:ext>
            </a:extLst>
          </p:cNvPr>
          <p:cNvSpPr>
            <a:spLocks noGrp="1"/>
          </p:cNvSpPr>
          <p:nvPr>
            <p:ph type="dt" sz="half" idx="10"/>
          </p:nvPr>
        </p:nvSpPr>
        <p:spPr/>
        <p:txBody>
          <a:bodyPr/>
          <a:lstStyle/>
          <a:p>
            <a:fld id="{60078FB1-89C1-48AC-B883-BA7AC0BC753F}" type="datetime1">
              <a:rPr lang="en-US" smtClean="0"/>
              <a:t>11/30/2021</a:t>
            </a:fld>
            <a:endParaRPr lang="en-US"/>
          </a:p>
        </p:txBody>
      </p:sp>
      <p:sp>
        <p:nvSpPr>
          <p:cNvPr id="5" name="Footer Placeholder 4">
            <a:extLst>
              <a:ext uri="{FF2B5EF4-FFF2-40B4-BE49-F238E27FC236}">
                <a16:creationId xmlns:a16="http://schemas.microsoft.com/office/drawing/2014/main" id="{349E2562-D68D-47FC-AB0A-8F1FB258B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A1C68-F38C-44BA-8DE4-56DD3769E65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7044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A439-4968-43C6-B759-94DF142E837F}"/>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74334C6-31A1-4AF3-8E06-A7D7060BEF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FE6F64B9-A8D8-43B7-841C-AB2401FFD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DEAD2D17-0032-407C-A105-408E9573C665}"/>
              </a:ext>
            </a:extLst>
          </p:cNvPr>
          <p:cNvSpPr>
            <a:spLocks noGrp="1"/>
          </p:cNvSpPr>
          <p:nvPr>
            <p:ph type="dt" sz="half" idx="10"/>
          </p:nvPr>
        </p:nvSpPr>
        <p:spPr/>
        <p:txBody>
          <a:bodyPr/>
          <a:lstStyle/>
          <a:p>
            <a:fld id="{91B1FAAA-7822-49B8-B12E-0C45F673E9F1}" type="datetime1">
              <a:rPr lang="en-US" smtClean="0"/>
              <a:t>11/30/2021</a:t>
            </a:fld>
            <a:endParaRPr lang="en-US"/>
          </a:p>
        </p:txBody>
      </p:sp>
      <p:sp>
        <p:nvSpPr>
          <p:cNvPr id="6" name="Footer Placeholder 5">
            <a:extLst>
              <a:ext uri="{FF2B5EF4-FFF2-40B4-BE49-F238E27FC236}">
                <a16:creationId xmlns:a16="http://schemas.microsoft.com/office/drawing/2014/main" id="{FDA77BF3-0C61-49AA-BE45-C5AC7D797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9C669-56E4-41AB-B412-CB9F289FDC6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508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1A77-4385-4211-903A-E6B37446B8C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BDD0ABC-3B26-4200-AE8E-A329B020D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EEF5D-CB72-42C7-A389-88A9E6CA1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D5B1F44-B36A-474B-8CE3-8FB0DC823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76A2C-8CC9-401C-A5B3-0967FD3EF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53ACA4E0-1BEB-427B-B564-C1258ED336E6}"/>
              </a:ext>
            </a:extLst>
          </p:cNvPr>
          <p:cNvSpPr>
            <a:spLocks noGrp="1"/>
          </p:cNvSpPr>
          <p:nvPr>
            <p:ph type="dt" sz="half" idx="10"/>
          </p:nvPr>
        </p:nvSpPr>
        <p:spPr/>
        <p:txBody>
          <a:bodyPr/>
          <a:lstStyle/>
          <a:p>
            <a:fld id="{39CF715F-065B-4DC9-8FD9-BBF5D3FDE656}" type="datetime1">
              <a:rPr lang="en-US" smtClean="0"/>
              <a:t>11/30/2021</a:t>
            </a:fld>
            <a:endParaRPr lang="en-US"/>
          </a:p>
        </p:txBody>
      </p:sp>
      <p:sp>
        <p:nvSpPr>
          <p:cNvPr id="8" name="Footer Placeholder 7">
            <a:extLst>
              <a:ext uri="{FF2B5EF4-FFF2-40B4-BE49-F238E27FC236}">
                <a16:creationId xmlns:a16="http://schemas.microsoft.com/office/drawing/2014/main" id="{840FB19D-00FA-4A33-B466-FA27F94C63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CE08D-BA5D-4341-AD88-11900EB92BA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946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DFC-8378-457A-A706-6A3CE1984578}"/>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8BA0D2DF-981D-463D-A090-A714DC60C0BE}"/>
              </a:ext>
            </a:extLst>
          </p:cNvPr>
          <p:cNvSpPr>
            <a:spLocks noGrp="1"/>
          </p:cNvSpPr>
          <p:nvPr>
            <p:ph type="dt" sz="half" idx="10"/>
          </p:nvPr>
        </p:nvSpPr>
        <p:spPr/>
        <p:txBody>
          <a:bodyPr/>
          <a:lstStyle/>
          <a:p>
            <a:fld id="{80EA4E64-5106-4F35-9DDA-FA0FA9836D03}" type="datetime1">
              <a:rPr lang="en-US" smtClean="0"/>
              <a:t>11/30/2021</a:t>
            </a:fld>
            <a:endParaRPr lang="en-US"/>
          </a:p>
        </p:txBody>
      </p:sp>
      <p:sp>
        <p:nvSpPr>
          <p:cNvPr id="4" name="Footer Placeholder 3">
            <a:extLst>
              <a:ext uri="{FF2B5EF4-FFF2-40B4-BE49-F238E27FC236}">
                <a16:creationId xmlns:a16="http://schemas.microsoft.com/office/drawing/2014/main" id="{953C9AD0-220E-4474-9C0E-56EE89E1D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21829-D132-4D6C-9DF1-0E7B46F9665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402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B1885-FABF-4121-BBBF-477E8E967F74}"/>
              </a:ext>
            </a:extLst>
          </p:cNvPr>
          <p:cNvSpPr>
            <a:spLocks noGrp="1"/>
          </p:cNvSpPr>
          <p:nvPr>
            <p:ph type="dt" sz="half" idx="10"/>
          </p:nvPr>
        </p:nvSpPr>
        <p:spPr/>
        <p:txBody>
          <a:bodyPr/>
          <a:lstStyle/>
          <a:p>
            <a:fld id="{AA55A8C1-902D-42D8-9F92-A23E91C7E3FA}" type="datetime1">
              <a:rPr lang="en-US" smtClean="0"/>
              <a:t>11/30/2021</a:t>
            </a:fld>
            <a:endParaRPr lang="en-US"/>
          </a:p>
        </p:txBody>
      </p:sp>
      <p:sp>
        <p:nvSpPr>
          <p:cNvPr id="3" name="Footer Placeholder 2">
            <a:extLst>
              <a:ext uri="{FF2B5EF4-FFF2-40B4-BE49-F238E27FC236}">
                <a16:creationId xmlns:a16="http://schemas.microsoft.com/office/drawing/2014/main" id="{9F57D4C6-0121-4C72-8088-226E01C21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4EB4B-5791-4705-9570-2D65182EBF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2050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FAE-F89A-49FF-8787-DB8FCB90D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0781413-BFF0-498C-A89B-88FD6A43F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3D890D01-1ECE-4AFA-899F-E8447918B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10206-19D8-494F-88EB-CA689CAAE475}"/>
              </a:ext>
            </a:extLst>
          </p:cNvPr>
          <p:cNvSpPr>
            <a:spLocks noGrp="1"/>
          </p:cNvSpPr>
          <p:nvPr>
            <p:ph type="dt" sz="half" idx="10"/>
          </p:nvPr>
        </p:nvSpPr>
        <p:spPr/>
        <p:txBody>
          <a:bodyPr/>
          <a:lstStyle/>
          <a:p>
            <a:fld id="{95D85115-BCC1-46FF-97BA-ABDF13AEB603}" type="datetime1">
              <a:rPr lang="en-US" smtClean="0"/>
              <a:t>11/30/2021</a:t>
            </a:fld>
            <a:endParaRPr lang="en-US"/>
          </a:p>
        </p:txBody>
      </p:sp>
      <p:sp>
        <p:nvSpPr>
          <p:cNvPr id="6" name="Footer Placeholder 5">
            <a:extLst>
              <a:ext uri="{FF2B5EF4-FFF2-40B4-BE49-F238E27FC236}">
                <a16:creationId xmlns:a16="http://schemas.microsoft.com/office/drawing/2014/main" id="{0AEBE5AF-B47D-418E-8285-9DE0258DD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4A246-1C05-4D50-96B0-4F590820DF5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032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02F0-D442-4970-BFC1-28C759CEE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470E25A0-5C59-455C-AA85-959B6E55E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D852246-C5DB-4200-8EAB-1E6893133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F04ED-EC8D-4624-9E9E-B5DE205A55CF}"/>
              </a:ext>
            </a:extLst>
          </p:cNvPr>
          <p:cNvSpPr>
            <a:spLocks noGrp="1"/>
          </p:cNvSpPr>
          <p:nvPr>
            <p:ph type="dt" sz="half" idx="10"/>
          </p:nvPr>
        </p:nvSpPr>
        <p:spPr/>
        <p:txBody>
          <a:bodyPr/>
          <a:lstStyle/>
          <a:p>
            <a:fld id="{BAA87742-6023-4423-B1A3-7832E7E210A1}" type="datetime1">
              <a:rPr lang="en-US" smtClean="0"/>
              <a:t>11/30/2021</a:t>
            </a:fld>
            <a:endParaRPr lang="en-US"/>
          </a:p>
        </p:txBody>
      </p:sp>
      <p:sp>
        <p:nvSpPr>
          <p:cNvPr id="6" name="Footer Placeholder 5">
            <a:extLst>
              <a:ext uri="{FF2B5EF4-FFF2-40B4-BE49-F238E27FC236}">
                <a16:creationId xmlns:a16="http://schemas.microsoft.com/office/drawing/2014/main" id="{5E72ADA2-ADD2-4FA5-8BD6-57F7BDD58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B806E-5520-4DEB-ACC7-E18B1FF92B5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5085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6045-0607-40F5-AE29-6A9911651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5D707F3-FC7D-45B9-AF86-EC7C026EB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4BFAF8D-56DF-4CE8-94A9-F550A30B4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C409D-514E-4917-BAB2-1988649FE41C}" type="datetime1">
              <a:rPr lang="en-US" smtClean="0"/>
              <a:t>11/30/2021</a:t>
            </a:fld>
            <a:endParaRPr lang="en-US"/>
          </a:p>
        </p:txBody>
      </p:sp>
      <p:sp>
        <p:nvSpPr>
          <p:cNvPr id="5" name="Footer Placeholder 4">
            <a:extLst>
              <a:ext uri="{FF2B5EF4-FFF2-40B4-BE49-F238E27FC236}">
                <a16:creationId xmlns:a16="http://schemas.microsoft.com/office/drawing/2014/main" id="{DFDF3729-727F-4387-AD79-9A9582138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95C920-0020-46F9-9D4B-AD58E723E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71580707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iademics.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Network_Time_Protocol#Clock_synchronization_algorith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web.stanford.edu/~boyd/papers/pdf/admm_distr_stats.pdf" TargetMode="External"/><Relationship Id="rId2" Type="http://schemas.openxmlformats.org/officeDocument/2006/relationships/hyperlink" Target="https://github.com/xdf-modules/xdf-Matlab/blob/0cdf054391fff7f0ea3416ee632ad1bd73d6623b/load_xdf.m#L480-L49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xdf-modules/xdf-Matlab/blob/0cdf054391fff7f0ea3416ee632ad1bd73d6623b/load_xdf.m#L57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abstreaminglayer.readthedocs.io/info/lslapicfg.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abstreaminglayer.readthedocs.io/info/network-connectivity.html" TargetMode="External"/><Relationship Id="rId7" Type="http://schemas.openxmlformats.org/officeDocument/2006/relationships/image" Target="../media/image2.png"/><Relationship Id="rId2" Type="http://schemas.openxmlformats.org/officeDocument/2006/relationships/hyperlink" Target="https://labstreaminglayer.readthedocs.io/info/getting_started.html" TargetMode="External"/><Relationship Id="rId1" Type="http://schemas.openxmlformats.org/officeDocument/2006/relationships/slideLayout" Target="../slideLayouts/slideLayout2.xml"/><Relationship Id="rId6" Type="http://schemas.openxmlformats.org/officeDocument/2006/relationships/hyperlink" Target="https://labstreaminglayer.readthedocs.io/info/getting_started.html#support" TargetMode="External"/><Relationship Id="rId5" Type="http://schemas.openxmlformats.org/officeDocument/2006/relationships/hyperlink" Target="https://www.brainproducts.com/downloads.php?kid=40&amp;tab=3" TargetMode="External"/><Relationship Id="rId4" Type="http://schemas.openxmlformats.org/officeDocument/2006/relationships/hyperlink" Target="https://github.com/labstreaminglayer/App-LabRecorde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ccn/xdf" TargetMode="External"/><Relationship Id="rId2" Type="http://schemas.openxmlformats.org/officeDocument/2006/relationships/hyperlink" Target="https://github.com/sccn/labstreaminglayer"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diademics.com/" TargetMode="External"/><Relationship Id="rId4" Type="http://schemas.openxmlformats.org/officeDocument/2006/relationships/hyperlink" Target="https://github.com/Diademics-Pty-Ltd/EEGLABWorkshop2021"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ccn/xdf"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90" y="423572"/>
            <a:ext cx="9989820" cy="3046988"/>
          </a:xfrm>
          <a:prstGeom prst="rect">
            <a:avLst/>
          </a:prstGeom>
          <a:noFill/>
        </p:spPr>
        <p:txBody>
          <a:bodyPr wrap="square" rtlCol="0">
            <a:spAutoFit/>
          </a:bodyPr>
          <a:lstStyle/>
          <a:p>
            <a:pPr algn="ctr"/>
            <a:r>
              <a:rPr lang="en-US" sz="9600" dirty="0">
                <a:latin typeface="Univers" panose="020B0503020202020204" pitchFamily="34" charset="0"/>
              </a:rPr>
              <a:t>Troubleshooting LSL Problems</a:t>
            </a:r>
            <a:endParaRPr lang="en-DE" sz="9600" dirty="0">
              <a:latin typeface="Univers" panose="020B0503020202020204" pitchFamily="34" charset="0"/>
            </a:endParaRPr>
          </a:p>
        </p:txBody>
      </p:sp>
      <p:sp>
        <p:nvSpPr>
          <p:cNvPr id="5" name="TextBox 4">
            <a:extLst>
              <a:ext uri="{FF2B5EF4-FFF2-40B4-BE49-F238E27FC236}">
                <a16:creationId xmlns:a16="http://schemas.microsoft.com/office/drawing/2014/main" id="{BD10610C-0083-4EE6-A651-F395E810596E}"/>
              </a:ext>
            </a:extLst>
          </p:cNvPr>
          <p:cNvSpPr txBox="1"/>
          <p:nvPr/>
        </p:nvSpPr>
        <p:spPr>
          <a:xfrm>
            <a:off x="4766469" y="4031605"/>
            <a:ext cx="2659061" cy="369332"/>
          </a:xfrm>
          <a:prstGeom prst="rect">
            <a:avLst/>
          </a:prstGeom>
          <a:noFill/>
        </p:spPr>
        <p:txBody>
          <a:bodyPr wrap="none" rtlCol="0">
            <a:spAutoFit/>
          </a:bodyPr>
          <a:lstStyle/>
          <a:p>
            <a:r>
              <a:rPr lang="en-US" dirty="0"/>
              <a:t>David Medine 15/06/2021</a:t>
            </a:r>
            <a:endParaRPr lang="en-DE" dirty="0"/>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
        <p:nvSpPr>
          <p:cNvPr id="2" name="TextBox 1">
            <a:extLst>
              <a:ext uri="{FF2B5EF4-FFF2-40B4-BE49-F238E27FC236}">
                <a16:creationId xmlns:a16="http://schemas.microsoft.com/office/drawing/2014/main" id="{2D0DFCE5-916E-4FAC-91EE-14A473F531C0}"/>
              </a:ext>
            </a:extLst>
          </p:cNvPr>
          <p:cNvSpPr txBox="1"/>
          <p:nvPr/>
        </p:nvSpPr>
        <p:spPr>
          <a:xfrm>
            <a:off x="9664055" y="6232272"/>
            <a:ext cx="2131866" cy="369332"/>
          </a:xfrm>
          <a:prstGeom prst="rect">
            <a:avLst/>
          </a:prstGeom>
          <a:noFill/>
        </p:spPr>
        <p:txBody>
          <a:bodyPr wrap="none" rtlCol="0">
            <a:spAutoFit/>
          </a:bodyPr>
          <a:lstStyle/>
          <a:p>
            <a:r>
              <a:rPr lang="en-US" dirty="0">
                <a:hlinkClick r:id="rId3"/>
              </a:rPr>
              <a:t>www.diademics.com</a:t>
            </a:r>
            <a:endParaRPr lang="en-AU" dirty="0"/>
          </a:p>
        </p:txBody>
      </p:sp>
    </p:spTree>
    <p:extLst>
      <p:ext uri="{BB962C8B-B14F-4D97-AF65-F5344CB8AC3E}">
        <p14:creationId xmlns:p14="http://schemas.microsoft.com/office/powerpoint/2010/main" val="182883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92429" y="1905835"/>
            <a:ext cx="8367907" cy="4587040"/>
          </a:xfrm>
        </p:spPr>
        <p:txBody>
          <a:bodyPr>
            <a:normAutofit/>
          </a:bodyPr>
          <a:lstStyle/>
          <a:p>
            <a:r>
              <a:rPr lang="en-US" dirty="0">
                <a:latin typeface="Univers" panose="020B0503020202020204" pitchFamily="34" charset="0"/>
              </a:rPr>
              <a:t>Correcting for clock offsets:</a:t>
            </a:r>
          </a:p>
          <a:p>
            <a:pPr lvl="1"/>
            <a:r>
              <a:rPr lang="en-US" dirty="0">
                <a:latin typeface="Univers" panose="020B0503020202020204" pitchFamily="34" charset="0"/>
              </a:rPr>
              <a:t>LabRecorder uses the LSL function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to measure clock differences between PCs for each stream</a:t>
            </a:r>
          </a:p>
          <a:p>
            <a:pPr lvl="1"/>
            <a:r>
              <a:rPr lang="en-US" dirty="0">
                <a:latin typeface="Univers" panose="020B0503020202020204" pitchFamily="34" charset="0"/>
              </a:rPr>
              <a:t>The default is to do this every 5s</a:t>
            </a:r>
          </a:p>
          <a:p>
            <a:pPr lvl="1"/>
            <a:r>
              <a:rPr lang="en-US" dirty="0">
                <a:latin typeface="Univers" panose="020B0503020202020204" pitchFamily="34" charset="0"/>
              </a:rPr>
              <a:t>This data is stored in the footer portion of an XDF file along with data write times</a:t>
            </a:r>
          </a:p>
          <a:p>
            <a:pPr lvl="1"/>
            <a:r>
              <a:rPr lang="en-US" dirty="0">
                <a:latin typeface="Univers" panose="020B0503020202020204" pitchFamily="34" charset="0"/>
              </a:rPr>
              <a:t>Using this data, the timestamps from each stream can be put on the same </a:t>
            </a:r>
            <a:r>
              <a:rPr lang="en-US" dirty="0" err="1">
                <a:latin typeface="Univers" panose="020B0503020202020204" pitchFamily="34" charset="0"/>
              </a:rPr>
              <a:t>timebase</a:t>
            </a:r>
            <a:r>
              <a:rPr lang="en-US" dirty="0">
                <a:latin typeface="Univers" panose="020B0503020202020204" pitchFamily="34" charset="0"/>
              </a:rPr>
              <a:t> as the recording PC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Picture 7" descr="Diagram&#10;&#10;Description automatically generated">
            <a:extLst>
              <a:ext uri="{FF2B5EF4-FFF2-40B4-BE49-F238E27FC236}">
                <a16:creationId xmlns:a16="http://schemas.microsoft.com/office/drawing/2014/main" id="{64DDF1F6-D12F-473A-BE46-0B339D64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00298"/>
            <a:ext cx="3087630" cy="2057404"/>
          </a:xfrm>
          <a:prstGeom prst="rect">
            <a:avLst/>
          </a:prstGeom>
        </p:spPr>
      </p:pic>
    </p:spTree>
    <p:extLst>
      <p:ext uri="{BB962C8B-B14F-4D97-AF65-F5344CB8AC3E}">
        <p14:creationId xmlns:p14="http://schemas.microsoft.com/office/powerpoint/2010/main" val="404086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32019" y="1905835"/>
            <a:ext cx="8428318" cy="4351338"/>
          </a:xfrm>
        </p:spPr>
        <p:txBody>
          <a:bodyPr>
            <a:normAutofit/>
          </a:bodyPr>
          <a:lstStyle/>
          <a:p>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the </a:t>
            </a:r>
            <a:r>
              <a:rPr lang="en-US" dirty="0">
                <a:latin typeface="Univers" panose="020B0503020202020204" pitchFamily="34" charset="0"/>
                <a:hlinkClick r:id="rId2"/>
              </a:rPr>
              <a:t>clock synchronization algorithm</a:t>
            </a:r>
            <a:r>
              <a:rPr lang="en-US" dirty="0">
                <a:latin typeface="Univers" panose="020B0503020202020204" pitchFamily="34" charset="0"/>
              </a:rPr>
              <a:t> (part of the Network Time Protocol) to compute clock offsets:</a:t>
            </a:r>
          </a:p>
          <a:p>
            <a:pPr lvl="1"/>
            <a:r>
              <a:rPr lang="en-US" dirty="0">
                <a:latin typeface="Courier New" panose="02070309020205020404" pitchFamily="49" charset="0"/>
                <a:cs typeface="Courier New" panose="02070309020205020404" pitchFamily="49" charset="0"/>
              </a:rPr>
              <a:t>t0</a:t>
            </a:r>
            <a:r>
              <a:rPr lang="en-US" dirty="0">
                <a:latin typeface="Univers" panose="020B0503020202020204" pitchFamily="34" charset="0"/>
              </a:rPr>
              <a:t> send time of packet from LabRecorder to stream host</a:t>
            </a:r>
          </a:p>
          <a:p>
            <a:pPr lvl="1"/>
            <a:r>
              <a:rPr lang="en-US" dirty="0">
                <a:latin typeface="Courier New" panose="02070309020205020404" pitchFamily="49" charset="0"/>
                <a:cs typeface="Courier New" panose="02070309020205020404" pitchFamily="49" charset="0"/>
              </a:rPr>
              <a:t>t1</a:t>
            </a:r>
            <a:r>
              <a:rPr lang="en-US" dirty="0">
                <a:latin typeface="Univers" panose="020B0503020202020204" pitchFamily="34" charset="0"/>
              </a:rPr>
              <a:t> receive time of packet from LabRecorder host</a:t>
            </a:r>
          </a:p>
          <a:p>
            <a:pPr lvl="1"/>
            <a:r>
              <a:rPr lang="en-US" dirty="0">
                <a:latin typeface="Courier New" panose="02070309020205020404" pitchFamily="49" charset="0"/>
                <a:cs typeface="Courier New" panose="02070309020205020404" pitchFamily="49" charset="0"/>
              </a:rPr>
              <a:t>t2</a:t>
            </a:r>
            <a:r>
              <a:rPr lang="en-US" dirty="0">
                <a:latin typeface="Univers" panose="020B0503020202020204" pitchFamily="34" charset="0"/>
              </a:rPr>
              <a:t> send time of packet from stream host to LabRecorder</a:t>
            </a:r>
          </a:p>
          <a:p>
            <a:pPr lvl="1"/>
            <a:r>
              <a:rPr lang="en-US" dirty="0">
                <a:latin typeface="Courier New" panose="02070309020205020404" pitchFamily="49" charset="0"/>
                <a:cs typeface="Courier New" panose="02070309020205020404" pitchFamily="49" charset="0"/>
              </a:rPr>
              <a:t>t3</a:t>
            </a:r>
            <a:r>
              <a:rPr lang="en-US" dirty="0">
                <a:latin typeface="Univers" panose="020B0503020202020204" pitchFamily="34" charset="0"/>
              </a:rPr>
              <a:t> receive time of packet from stream host</a:t>
            </a:r>
          </a:p>
          <a:p>
            <a:pPr lvl="1"/>
            <a:r>
              <a:rPr lang="en-US" dirty="0">
                <a:latin typeface="Courier New" panose="02070309020205020404" pitchFamily="49" charset="0"/>
                <a:cs typeface="Courier New" panose="02070309020205020404" pitchFamily="49" charset="0"/>
              </a:rPr>
              <a:t>RTT = (t3-t0) - (t2-t1)</a:t>
            </a:r>
          </a:p>
          <a:p>
            <a:pPr lvl="1"/>
            <a:r>
              <a:rPr lang="en-US" dirty="0">
                <a:latin typeface="Courier New" panose="02070309020205020404" pitchFamily="49" charset="0"/>
                <a:cs typeface="Courier New" panose="02070309020205020404" pitchFamily="49" charset="0"/>
              </a:rPr>
              <a:t>OFS = ((t1-t0) + (t2-t3))/2 </a:t>
            </a:r>
            <a:r>
              <a:rPr lang="en-US" dirty="0">
                <a:latin typeface="Univers" panose="020B0503020202020204" pitchFamily="34" charset="0"/>
                <a:cs typeface="Courier New" panose="02070309020205020404" pitchFamily="49" charset="0"/>
              </a:rPr>
              <a:t>for lowest </a:t>
            </a:r>
            <a:r>
              <a:rPr lang="en-US" dirty="0">
                <a:latin typeface="Courier New" panose="02070309020205020404" pitchFamily="49" charset="0"/>
                <a:cs typeface="Courier New" panose="02070309020205020404" pitchFamily="49" charset="0"/>
              </a:rPr>
              <a:t>RTT</a:t>
            </a:r>
          </a:p>
          <a:p>
            <a:pPr lvl="1"/>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Diagram&#10;&#10;Description automatically generated">
            <a:extLst>
              <a:ext uri="{FF2B5EF4-FFF2-40B4-BE49-F238E27FC236}">
                <a16:creationId xmlns:a16="http://schemas.microsoft.com/office/drawing/2014/main" id="{7BF99036-DB89-4CAE-9E94-855351063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89" y="2799586"/>
            <a:ext cx="3087630" cy="1258827"/>
          </a:xfrm>
          <a:prstGeom prst="rect">
            <a:avLst/>
          </a:prstGeom>
        </p:spPr>
      </p:pic>
    </p:spTree>
    <p:extLst>
      <p:ext uri="{BB962C8B-B14F-4D97-AF65-F5344CB8AC3E}">
        <p14:creationId xmlns:p14="http://schemas.microsoft.com/office/powerpoint/2010/main" val="184750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4351338"/>
          </a:xfrm>
        </p:spPr>
        <p:txBody>
          <a:bodyPr>
            <a:normAutofit/>
          </a:bodyPr>
          <a:lstStyle/>
          <a:p>
            <a:pPr lvl="1"/>
            <a:r>
              <a:rPr lang="en-US" dirty="0">
                <a:latin typeface="Univers" panose="020B0503020202020204" pitchFamily="34" charset="0"/>
              </a:rPr>
              <a:t> Using record times and clock offsets, XDF loaders have all the information they need to remap timestamps from device host PCs to a Recording PC’s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err="1">
                <a:latin typeface="Courier New" panose="02070309020205020404" pitchFamily="49" charset="0"/>
                <a:cs typeface="Courier New" panose="02070309020205020404" pitchFamily="49" charset="0"/>
              </a:rPr>
              <a:t>load_xdf.m</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a robust fitting procedure, an ADMM (alternating direction method of multipliers) incorporating the Huber loss function (</a:t>
            </a:r>
            <a:r>
              <a:rPr lang="en-US" dirty="0">
                <a:latin typeface="Univers" panose="020B0503020202020204" pitchFamily="34" charset="0"/>
                <a:hlinkClick r:id="rId2"/>
              </a:rPr>
              <a:t>code</a:t>
            </a:r>
            <a:r>
              <a:rPr lang="en-US" dirty="0">
                <a:latin typeface="Univers" panose="020B0503020202020204" pitchFamily="34" charset="0"/>
              </a:rPr>
              <a:t>/</a:t>
            </a:r>
            <a:r>
              <a:rPr lang="en-US" dirty="0">
                <a:latin typeface="Univers" panose="020B0503020202020204" pitchFamily="34" charset="0"/>
                <a:hlinkClick r:id="rId3"/>
              </a:rPr>
              <a:t>paper</a:t>
            </a:r>
            <a:r>
              <a:rPr lang="en-US" dirty="0">
                <a:latin typeface="Univers" panose="020B0503020202020204" pitchFamily="34" charset="0"/>
              </a:rPr>
              <a:t>)</a:t>
            </a:r>
          </a:p>
          <a:p>
            <a:pPr lvl="1"/>
            <a:r>
              <a:rPr lang="en-US" dirty="0">
                <a:latin typeface="Univers" panose="020B0503020202020204" pitchFamily="34" charset="0"/>
              </a:rPr>
              <a:t>The result is a simple linear map (DC offset and slope) between the stream host </a:t>
            </a:r>
            <a:r>
              <a:rPr lang="en-US" dirty="0" err="1">
                <a:latin typeface="Univers" panose="020B0503020202020204" pitchFamily="34" charset="0"/>
              </a:rPr>
              <a:t>timebase</a:t>
            </a:r>
            <a:r>
              <a:rPr lang="en-US" dirty="0">
                <a:latin typeface="Univers" panose="020B0503020202020204" pitchFamily="34" charset="0"/>
              </a:rPr>
              <a:t> and the LabRecorder host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a:latin typeface="Univers" panose="020B0503020202020204" pitchFamily="34" charset="0"/>
              </a:rPr>
              <a:t>This map is then applied to the timestamps from each stream to thus synchronizes the data</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21137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501463"/>
          </a:xfrm>
        </p:spPr>
        <p:txBody>
          <a:bodyPr>
            <a:normAutofit/>
          </a:bodyPr>
          <a:lstStyle/>
          <a:p>
            <a:pPr lvl="1"/>
            <a:r>
              <a:rPr lang="en-US" dirty="0">
                <a:latin typeface="Univers" panose="020B0503020202020204" pitchFamily="34" charset="0"/>
              </a:rPr>
              <a:t> Jitter is also a problem:</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Chart&#10;&#10;Description automatically generated">
            <a:extLst>
              <a:ext uri="{FF2B5EF4-FFF2-40B4-BE49-F238E27FC236}">
                <a16:creationId xmlns:a16="http://schemas.microsoft.com/office/drawing/2014/main" id="{A732BA4F-F7B6-4273-9348-D954B7EBB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612" y="2228085"/>
            <a:ext cx="3858776" cy="2401829"/>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latin typeface="Univers" panose="020B0503020202020204" pitchFamily="34" charset="0"/>
              </a:rPr>
              <a:t> </a:t>
            </a:r>
            <a:r>
              <a:rPr lang="en-US" dirty="0">
                <a:latin typeface="Univers" panose="020B0503020202020204" pitchFamily="34" charset="0"/>
                <a:hlinkClick r:id="rId4"/>
              </a:rPr>
              <a:t>Linear regression to a </a:t>
            </a:r>
            <a:r>
              <a:rPr lang="en-US">
                <a:latin typeface="Univers" panose="020B0503020202020204" pitchFamily="34" charset="0"/>
                <a:hlinkClick r:id="rId4"/>
              </a:rPr>
              <a:t>line</a:t>
            </a:r>
            <a:r>
              <a:rPr lang="en-US">
                <a:latin typeface="Univers" panose="020B0503020202020204" pitchFamily="34" charset="0"/>
              </a:rPr>
              <a:t> will </a:t>
            </a:r>
            <a:r>
              <a:rPr lang="en-US" dirty="0">
                <a:latin typeface="Univers" panose="020B0503020202020204" pitchFamily="34" charset="0"/>
              </a:rPr>
              <a:t>map the jittery timestamps to a nice grid, but it will never be</a:t>
            </a:r>
            <a:r>
              <a:rPr lang="en-US" i="1" dirty="0">
                <a:latin typeface="Univers" panose="020B0503020202020204" pitchFamily="34" charset="0"/>
              </a:rPr>
              <a:t> exactly</a:t>
            </a:r>
            <a:r>
              <a:rPr lang="en-US" dirty="0">
                <a:latin typeface="Univers" panose="020B0503020202020204" pitchFamily="34" charset="0"/>
              </a:rPr>
              <a:t> the same as the advertised device sampling rate.</a:t>
            </a:r>
          </a:p>
          <a:p>
            <a:pPr lvl="1"/>
            <a:r>
              <a:rPr lang="en-US" dirty="0">
                <a:latin typeface="Univers" panose="020B0503020202020204" pitchFamily="34" charset="0"/>
              </a:rPr>
              <a:t>This can lead to confusion:</a:t>
            </a:r>
          </a:p>
          <a:p>
            <a:pPr lvl="2"/>
            <a:r>
              <a:rPr lang="en-US" dirty="0" err="1">
                <a:latin typeface="Courier New" panose="02070309020205020404" pitchFamily="49" charset="0"/>
                <a:cs typeface="Courier New" panose="02070309020205020404" pitchFamily="49" charset="0"/>
              </a:rPr>
              <a:t>nominal_srate</a:t>
            </a:r>
            <a:r>
              <a:rPr lang="en-US" dirty="0">
                <a:latin typeface="Univers" panose="020B0503020202020204" pitchFamily="34" charset="0"/>
              </a:rPr>
              <a:t> vs </a:t>
            </a:r>
            <a:r>
              <a:rPr lang="en-US" dirty="0" err="1">
                <a:latin typeface="Courier New" panose="02070309020205020404" pitchFamily="49" charset="0"/>
                <a:cs typeface="Courier New" panose="02070309020205020404" pitchFamily="49" charset="0"/>
              </a:rPr>
              <a:t>effective_srate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708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latin typeface="Courier New" panose="02070309020205020404" pitchFamily="49" charset="0"/>
              <a:cs typeface="Courier New" panose="02070309020205020404" pitchFamily="49" charset="0"/>
            </a:endParaRPr>
          </a:p>
        </p:txBody>
      </p:sp>
      <p:pic>
        <p:nvPicPr>
          <p:cNvPr id="12" name="Content Placeholder 11" descr="Chart&#10;&#10;Description automatically generated">
            <a:extLst>
              <a:ext uri="{FF2B5EF4-FFF2-40B4-BE49-F238E27FC236}">
                <a16:creationId xmlns:a16="http://schemas.microsoft.com/office/drawing/2014/main" id="{C5CA387F-EF58-4571-8922-CCBB703C94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7975" y="2126946"/>
            <a:ext cx="7649949" cy="3996301"/>
          </a:xfrm>
        </p:spPr>
      </p:pic>
      <p:pic>
        <p:nvPicPr>
          <p:cNvPr id="4" name="Picture 3" descr="Diagram&#10;&#10;Description automatically generated">
            <a:extLst>
              <a:ext uri="{FF2B5EF4-FFF2-40B4-BE49-F238E27FC236}">
                <a16:creationId xmlns:a16="http://schemas.microsoft.com/office/drawing/2014/main" id="{573AC0B8-044C-4200-82DA-15918C072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76" y="1771594"/>
            <a:ext cx="3187386" cy="1848684"/>
          </a:xfrm>
          <a:prstGeom prst="rect">
            <a:avLst/>
          </a:prstGeom>
        </p:spPr>
      </p:pic>
      <p:pic>
        <p:nvPicPr>
          <p:cNvPr id="8" name="Picture 7" descr="Diagram&#10;&#10;Description automatically generated">
            <a:extLst>
              <a:ext uri="{FF2B5EF4-FFF2-40B4-BE49-F238E27FC236}">
                <a16:creationId xmlns:a16="http://schemas.microsoft.com/office/drawing/2014/main" id="{12174EE3-6A80-4672-ADB6-F689887E3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299" y="1650971"/>
            <a:ext cx="8827402" cy="5119893"/>
          </a:xfrm>
          <a:prstGeom prst="rect">
            <a:avLst/>
          </a:prstGeom>
        </p:spPr>
      </p:pic>
    </p:spTree>
    <p:extLst>
      <p:ext uri="{BB962C8B-B14F-4D97-AF65-F5344CB8AC3E}">
        <p14:creationId xmlns:p14="http://schemas.microsoft.com/office/powerpoint/2010/main" val="350823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A changing sampling rate (or data that drops some, but not many samples) will cause the </a:t>
            </a:r>
            <a:r>
              <a:rPr lang="en-US" dirty="0" err="1">
                <a:latin typeface="Univers" panose="020B0503020202020204" pitchFamily="34" charset="0"/>
              </a:rPr>
              <a:t>dejittering</a:t>
            </a:r>
            <a:r>
              <a:rPr lang="en-US" dirty="0">
                <a:latin typeface="Univers" panose="020B0503020202020204" pitchFamily="34" charset="0"/>
              </a:rPr>
              <a:t> algorithm to produce terrible results.</a:t>
            </a:r>
          </a:p>
          <a:p>
            <a:r>
              <a:rPr lang="en-US" dirty="0">
                <a:latin typeface="Univers" panose="020B0503020202020204" pitchFamily="34" charset="0"/>
              </a:rPr>
              <a:t>If there is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the algorithm that corrects clock offsets will produce terrible results.</a:t>
            </a:r>
          </a:p>
          <a:p>
            <a:r>
              <a:rPr lang="en-US" dirty="0">
                <a:latin typeface="Univers" panose="020B0503020202020204" pitchFamily="34" charset="0"/>
              </a:rPr>
              <a:t>If everything is working properly, your data will </a:t>
            </a:r>
            <a:r>
              <a:rPr lang="en-US" i="1" dirty="0">
                <a:latin typeface="Univers" panose="020B0503020202020204" pitchFamily="34" charset="0"/>
              </a:rPr>
              <a:t>not </a:t>
            </a:r>
            <a:r>
              <a:rPr lang="en-US" dirty="0">
                <a:latin typeface="Univers" panose="020B0503020202020204" pitchFamily="34" charset="0"/>
              </a:rPr>
              <a:t> have these problems. Always pilot before doing a study---hearts have been broken by these two issues.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449899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FF8137AA-7251-414E-ABE8-DBA1DA129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475"/>
            <a:ext cx="12192000" cy="6369050"/>
          </a:xfrm>
          <a:prstGeom prst="rect">
            <a:avLst/>
          </a:prstGeom>
        </p:spPr>
      </p:pic>
    </p:spTree>
    <p:extLst>
      <p:ext uri="{BB962C8B-B14F-4D97-AF65-F5344CB8AC3E}">
        <p14:creationId xmlns:p14="http://schemas.microsoft.com/office/powerpoint/2010/main" val="184997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The clock offset problem can occur if either of the following is true:</a:t>
            </a:r>
          </a:p>
          <a:p>
            <a:pPr lvl="1"/>
            <a:r>
              <a:rPr lang="en-US" dirty="0">
                <a:latin typeface="Univers" panose="020B0503020202020204" pitchFamily="34" charset="0"/>
              </a:rPr>
              <a:t>The data is coming from a software that imposes its own timestamps.</a:t>
            </a:r>
          </a:p>
          <a:p>
            <a:pPr lvl="1"/>
            <a:r>
              <a:rPr lang="en-US" dirty="0">
                <a:latin typeface="Univers" panose="020B0503020202020204" pitchFamily="34" charset="0"/>
              </a:rPr>
              <a:t>Network insufficiency cause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---this can happen in faulty or low-bandwidth/highly taxed wireless networks.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810386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4391526" cy="4351338"/>
          </a:xfrm>
        </p:spPr>
        <p:txBody>
          <a:bodyPr>
            <a:normAutofit/>
          </a:bodyPr>
          <a:lstStyle/>
          <a:p>
            <a:r>
              <a:rPr lang="en-US" dirty="0">
                <a:latin typeface="Univers" panose="020B0503020202020204" pitchFamily="34" charset="0"/>
              </a:rPr>
              <a:t>The ‘external timestamp’ problem can be fixed adding the following code to an LSL  </a:t>
            </a:r>
            <a:r>
              <a:rPr lang="en-US" dirty="0">
                <a:latin typeface="Univers" panose="020B0503020202020204" pitchFamily="34" charset="0"/>
                <a:hlinkClick r:id="rId2"/>
              </a:rPr>
              <a:t>config file</a:t>
            </a:r>
            <a:r>
              <a:rPr lang="en-US" dirty="0">
                <a:latin typeface="Univers" panose="020B0503020202020204" pitchFamily="34" charset="0"/>
              </a:rPr>
              <a:t>:</a:t>
            </a:r>
          </a:p>
          <a:p>
            <a:endParaRPr lang="en-US" dirty="0">
              <a:latin typeface="Univers" panose="020B0503020202020204" pitchFamily="34" charset="0"/>
            </a:endParaRPr>
          </a:p>
          <a:p>
            <a:pPr marL="0" indent="0">
              <a:buNone/>
            </a:pPr>
            <a:r>
              <a:rPr lang="en-US" sz="2000" dirty="0">
                <a:latin typeface="Courier New" panose="02070309020205020404" pitchFamily="49" charset="0"/>
                <a:cs typeface="Courier New" panose="02070309020205020404" pitchFamily="49" charset="0"/>
              </a:rPr>
              <a:t>[tuning]</a:t>
            </a:r>
          </a:p>
          <a:p>
            <a:pPr marL="0" indent="0">
              <a:buNone/>
            </a:pPr>
            <a:r>
              <a:rPr lang="en-US" sz="2000" dirty="0" err="1">
                <a:latin typeface="Courier New" panose="02070309020205020404" pitchFamily="49" charset="0"/>
                <a:cs typeface="Courier New" panose="02070309020205020404" pitchFamily="49" charset="0"/>
              </a:rPr>
              <a:t>ForceDefaultTimestamps</a:t>
            </a:r>
            <a:r>
              <a:rPr lang="en-US" sz="2000" dirty="0">
                <a:latin typeface="Courier New" panose="02070309020205020404" pitchFamily="49" charset="0"/>
                <a:cs typeface="Courier New" panose="02070309020205020404" pitchFamily="49" charset="0"/>
              </a:rPr>
              <a:t>=1</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7710443F-983D-4661-857D-343F5A5BE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515" y="1825625"/>
            <a:ext cx="6799368" cy="3600042"/>
          </a:xfrm>
          <a:prstGeom prst="rect">
            <a:avLst/>
          </a:prstGeom>
        </p:spPr>
      </p:pic>
    </p:spTree>
    <p:extLst>
      <p:ext uri="{BB962C8B-B14F-4D97-AF65-F5344CB8AC3E}">
        <p14:creationId xmlns:p14="http://schemas.microsoft.com/office/powerpoint/2010/main" val="329169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LSL based experiments often require heavy network bandwidth, so it is best to transmit over a wired LAN.</a:t>
            </a:r>
          </a:p>
          <a:p>
            <a:r>
              <a:rPr lang="en-US" dirty="0">
                <a:latin typeface="Univers" panose="020B0503020202020204" pitchFamily="34" charset="0"/>
              </a:rPr>
              <a:t>But, if wireless is needed, the following tuning may help prevent data loss and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malfunction:</a:t>
            </a:r>
          </a:p>
          <a:p>
            <a:pPr marL="457200" lvl="1" indent="0">
              <a:buNone/>
            </a:pPr>
            <a:r>
              <a:rPr lang="en-US" sz="2200" dirty="0">
                <a:latin typeface="Courier New" panose="02070309020205020404" pitchFamily="49" charset="0"/>
                <a:cs typeface="Courier New" panose="02070309020205020404" pitchFamily="49" charset="0"/>
              </a:rPr>
              <a:t>[tuning]</a:t>
            </a:r>
          </a:p>
          <a:p>
            <a:pPr marL="457200" lvl="1" indent="0">
              <a:buNone/>
            </a:pPr>
            <a:r>
              <a:rPr lang="en-US" sz="2200" dirty="0" err="1">
                <a:latin typeface="Courier New" panose="02070309020205020404" pitchFamily="49" charset="0"/>
                <a:cs typeface="Courier New" panose="02070309020205020404" pitchFamily="49" charset="0"/>
              </a:rPr>
              <a:t>TimeProbeMaxRtt</a:t>
            </a:r>
            <a:r>
              <a:rPr lang="en-US" sz="2200" dirty="0">
                <a:latin typeface="Courier New" panose="02070309020205020404" pitchFamily="49" charset="0"/>
                <a:cs typeface="Courier New" panose="02070309020205020404" pitchFamily="49" charset="0"/>
              </a:rPr>
              <a:t> = 0.100</a:t>
            </a:r>
          </a:p>
          <a:p>
            <a:pPr marL="457200" lvl="1" indent="0">
              <a:buNone/>
            </a:pPr>
            <a:r>
              <a:rPr lang="en-US" sz="2200" dirty="0" err="1">
                <a:latin typeface="Courier New" panose="02070309020205020404" pitchFamily="49" charset="0"/>
                <a:cs typeface="Courier New" panose="02070309020205020404" pitchFamily="49" charset="0"/>
              </a:rPr>
              <a:t>TimeProbeInterval</a:t>
            </a:r>
            <a:r>
              <a:rPr lang="en-US" sz="2200" dirty="0">
                <a:latin typeface="Courier New" panose="02070309020205020404" pitchFamily="49" charset="0"/>
                <a:cs typeface="Courier New" panose="02070309020205020404" pitchFamily="49" charset="0"/>
              </a:rPr>
              <a:t> = 0.010</a:t>
            </a:r>
          </a:p>
          <a:p>
            <a:pPr marL="457200" lvl="1" indent="0">
              <a:buNone/>
            </a:pPr>
            <a:r>
              <a:rPr lang="en-US" sz="2200" dirty="0" err="1">
                <a:latin typeface="Courier New" panose="02070309020205020404" pitchFamily="49" charset="0"/>
                <a:cs typeface="Courier New" panose="02070309020205020404" pitchFamily="49" charset="0"/>
              </a:rPr>
              <a:t>TimeProbeCount</a:t>
            </a:r>
            <a:r>
              <a:rPr lang="en-US" sz="2200" dirty="0">
                <a:latin typeface="Courier New" panose="02070309020205020404" pitchFamily="49" charset="0"/>
                <a:cs typeface="Courier New" panose="02070309020205020404" pitchFamily="49" charset="0"/>
              </a:rPr>
              <a:t> = 10</a:t>
            </a:r>
          </a:p>
          <a:p>
            <a:pPr marL="457200" lvl="1" indent="0">
              <a:buNone/>
            </a:pPr>
            <a:r>
              <a:rPr lang="en-US" sz="2200" dirty="0" err="1">
                <a:latin typeface="Courier New" panose="02070309020205020404" pitchFamily="49" charset="0"/>
                <a:cs typeface="Courier New" panose="02070309020205020404" pitchFamily="49" charset="0"/>
              </a:rPr>
              <a:t>TimeUpdateInterval</a:t>
            </a:r>
            <a:r>
              <a:rPr lang="en-US" sz="2200" dirty="0">
                <a:latin typeface="Courier New" panose="02070309020205020404" pitchFamily="49" charset="0"/>
                <a:cs typeface="Courier New" panose="02070309020205020404" pitchFamily="49" charset="0"/>
              </a:rPr>
              <a:t> = 0.25</a:t>
            </a:r>
          </a:p>
          <a:p>
            <a:pPr marL="457200" lvl="1" indent="0">
              <a:buNone/>
            </a:pPr>
            <a:r>
              <a:rPr lang="en-US" sz="2200" dirty="0" err="1">
                <a:latin typeface="Courier New" panose="02070309020205020404" pitchFamily="49" charset="0"/>
                <a:cs typeface="Courier New" panose="02070309020205020404" pitchFamily="49" charset="0"/>
              </a:rPr>
              <a:t>MulticastMinRTT</a:t>
            </a:r>
            <a:r>
              <a:rPr lang="en-US" sz="2200" dirty="0">
                <a:latin typeface="Courier New" panose="02070309020205020404" pitchFamily="49" charset="0"/>
                <a:cs typeface="Courier New" panose="02070309020205020404" pitchFamily="49" charset="0"/>
              </a:rPr>
              <a:t> = .100</a:t>
            </a:r>
          </a:p>
          <a:p>
            <a:pPr marL="457200" lvl="1" indent="0">
              <a:buNone/>
            </a:pPr>
            <a:r>
              <a:rPr lang="en-US" sz="2200" dirty="0" err="1">
                <a:latin typeface="Courier New" panose="02070309020205020404" pitchFamily="49" charset="0"/>
                <a:cs typeface="Courier New" panose="02070309020205020404" pitchFamily="49" charset="0"/>
              </a:rPr>
              <a:t>MulticastMaxRTT</a:t>
            </a:r>
            <a:r>
              <a:rPr lang="en-US" sz="2200" dirty="0">
                <a:latin typeface="Courier New" panose="02070309020205020404" pitchFamily="49" charset="0"/>
                <a:cs typeface="Courier New" panose="02070309020205020404" pitchFamily="49" charset="0"/>
              </a:rPr>
              <a:t> = 30</a:t>
            </a:r>
            <a:endParaRPr lang="en-DE" sz="2200" dirty="0">
              <a:latin typeface="Courier New" panose="02070309020205020404" pitchFamily="49" charset="0"/>
              <a:cs typeface="Courier New" panose="02070309020205020404" pitchFamily="49"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4" name="TextBox 3">
            <a:extLst>
              <a:ext uri="{FF2B5EF4-FFF2-40B4-BE49-F238E27FC236}">
                <a16:creationId xmlns:a16="http://schemas.microsoft.com/office/drawing/2014/main" id="{56F97932-9DE8-45CA-9A61-3CC8E3DC49E6}"/>
              </a:ext>
            </a:extLst>
          </p:cNvPr>
          <p:cNvSpPr txBox="1"/>
          <p:nvPr/>
        </p:nvSpPr>
        <p:spPr>
          <a:xfrm>
            <a:off x="6918670" y="4981074"/>
            <a:ext cx="2991140" cy="369332"/>
          </a:xfrm>
          <a:prstGeom prst="rect">
            <a:avLst/>
          </a:prstGeom>
          <a:noFill/>
        </p:spPr>
        <p:txBody>
          <a:bodyPr wrap="none" rtlCol="0">
            <a:spAutoFit/>
          </a:bodyPr>
          <a:lstStyle/>
          <a:p>
            <a:r>
              <a:rPr lang="en-US" dirty="0"/>
              <a:t>*Courtesy of Matthew </a:t>
            </a:r>
            <a:r>
              <a:rPr lang="en-US" dirty="0" err="1"/>
              <a:t>Grivich</a:t>
            </a:r>
            <a:endParaRPr lang="en-AU" dirty="0"/>
          </a:p>
        </p:txBody>
      </p:sp>
    </p:spTree>
    <p:extLst>
      <p:ext uri="{BB962C8B-B14F-4D97-AF65-F5344CB8AC3E}">
        <p14:creationId xmlns:p14="http://schemas.microsoft.com/office/powerpoint/2010/main" val="118255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Troubleshooting Your Setup</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690688"/>
            <a:ext cx="10515600" cy="4351240"/>
          </a:xfrm>
        </p:spPr>
        <p:txBody>
          <a:bodyPr/>
          <a:lstStyle/>
          <a:p>
            <a:r>
              <a:rPr lang="en-US" dirty="0">
                <a:latin typeface="Univers" panose="020B0503020202020204" pitchFamily="34" charset="0"/>
              </a:rPr>
              <a:t>For any questions (especially for beginners) regarding LSL, it is always good to consult the </a:t>
            </a:r>
            <a:r>
              <a:rPr lang="en-US" dirty="0">
                <a:latin typeface="Univers" panose="020B0503020202020204" pitchFamily="34" charset="0"/>
                <a:hlinkClick r:id="rId2"/>
              </a:rPr>
              <a:t>online documentation</a:t>
            </a:r>
            <a:r>
              <a:rPr lang="en-US" dirty="0">
                <a:latin typeface="Univers" panose="020B0503020202020204" pitchFamily="34" charset="0"/>
              </a:rPr>
              <a:t>.</a:t>
            </a:r>
          </a:p>
          <a:p>
            <a:r>
              <a:rPr lang="en-US" dirty="0">
                <a:latin typeface="Univers" panose="020B0503020202020204" pitchFamily="34" charset="0"/>
              </a:rPr>
              <a:t>Check the </a:t>
            </a:r>
            <a:r>
              <a:rPr lang="en-US" dirty="0">
                <a:latin typeface="Univers" panose="020B0503020202020204" pitchFamily="34" charset="0"/>
                <a:hlinkClick r:id="rId3"/>
              </a:rPr>
              <a:t>connectivity section</a:t>
            </a:r>
            <a:r>
              <a:rPr lang="en-US" dirty="0">
                <a:latin typeface="Univers" panose="020B0503020202020204" pitchFamily="34" charset="0"/>
              </a:rPr>
              <a:t>, especially regarding:</a:t>
            </a:r>
          </a:p>
          <a:p>
            <a:pPr lvl="1"/>
            <a:r>
              <a:rPr lang="en-US" dirty="0">
                <a:latin typeface="Univers" panose="020B0503020202020204" pitchFamily="34" charset="0"/>
              </a:rPr>
              <a:t>Firewalls</a:t>
            </a:r>
          </a:p>
          <a:p>
            <a:pPr lvl="1"/>
            <a:r>
              <a:rPr lang="en-US" dirty="0">
                <a:latin typeface="Univers" panose="020B0503020202020204" pitchFamily="34" charset="0"/>
              </a:rPr>
              <a:t>Network adapters</a:t>
            </a:r>
          </a:p>
          <a:p>
            <a:pPr lvl="1"/>
            <a:r>
              <a:rPr lang="en-US" dirty="0">
                <a:latin typeface="Univers" panose="020B0503020202020204" pitchFamily="34" charset="0"/>
              </a:rPr>
              <a:t>Security</a:t>
            </a:r>
          </a:p>
          <a:p>
            <a:r>
              <a:rPr lang="en-US" dirty="0">
                <a:latin typeface="Univers" panose="020B0503020202020204" pitchFamily="34" charset="0"/>
                <a:hlinkClick r:id="rId4"/>
              </a:rPr>
              <a:t>LabRecorder</a:t>
            </a:r>
            <a:r>
              <a:rPr lang="en-US" dirty="0">
                <a:latin typeface="Univers" panose="020B0503020202020204" pitchFamily="34" charset="0"/>
              </a:rPr>
              <a:t> and the </a:t>
            </a:r>
            <a:r>
              <a:rPr lang="en-US" dirty="0">
                <a:latin typeface="Univers" panose="020B0503020202020204" pitchFamily="34" charset="0"/>
                <a:hlinkClick r:id="rId5"/>
              </a:rPr>
              <a:t>Brain Vision LSL Viewer</a:t>
            </a:r>
            <a:r>
              <a:rPr lang="en-US" dirty="0">
                <a:latin typeface="Univers" panose="020B0503020202020204" pitchFamily="34" charset="0"/>
              </a:rPr>
              <a:t> will tell you what streams are available on your network.</a:t>
            </a:r>
          </a:p>
          <a:p>
            <a:r>
              <a:rPr lang="en-US" dirty="0">
                <a:latin typeface="Univers" panose="020B0503020202020204" pitchFamily="34" charset="0"/>
              </a:rPr>
              <a:t>Join the </a:t>
            </a:r>
            <a:r>
              <a:rPr lang="en-US" dirty="0">
                <a:latin typeface="Univers" panose="020B0503020202020204" pitchFamily="34" charset="0"/>
                <a:hlinkClick r:id="rId6"/>
              </a:rPr>
              <a:t>Slack channel</a:t>
            </a:r>
            <a:r>
              <a:rPr lang="en-US" dirty="0">
                <a:latin typeface="Univers" panose="020B0503020202020204" pitchFamily="34" charset="0"/>
              </a:rPr>
              <a:t> and ask the pros!</a:t>
            </a:r>
          </a:p>
          <a:p>
            <a:pPr marL="0" indent="0">
              <a:buNone/>
            </a:pP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87775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 Note on EEGLAB and XDF</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EEGLAB does not ship with an XDF reader, but it is a downloadable extension (File-&gt;Manage EEGLAB extensions-&gt;Search for ‘</a:t>
            </a:r>
            <a:r>
              <a:rPr lang="en-US" dirty="0" err="1">
                <a:latin typeface="Univers" panose="020B0503020202020204" pitchFamily="34" charset="0"/>
              </a:rPr>
              <a:t>xdfimport</a:t>
            </a:r>
            <a:r>
              <a:rPr lang="en-US" dirty="0">
                <a:latin typeface="Univers" panose="020B0503020202020204" pitchFamily="34" charset="0"/>
              </a:rPr>
              <a:t>’)</a:t>
            </a:r>
          </a:p>
          <a:p>
            <a:r>
              <a:rPr lang="en-US" dirty="0" err="1">
                <a:latin typeface="Univers" panose="020B0503020202020204" pitchFamily="34" charset="0"/>
              </a:rPr>
              <a:t>XDFImport</a:t>
            </a:r>
            <a:r>
              <a:rPr lang="en-US" dirty="0">
                <a:latin typeface="Univers" panose="020B0503020202020204" pitchFamily="34" charset="0"/>
              </a:rPr>
              <a:t> keeps the nominal sampling rate, but it uses the effective sampling rate to align Markers with EEG data.</a:t>
            </a:r>
          </a:p>
          <a:p>
            <a:r>
              <a:rPr lang="en-US" dirty="0">
                <a:latin typeface="Univers" panose="020B0503020202020204" pitchFamily="34" charset="0"/>
              </a:rPr>
              <a:t>File-&gt;History scripts is your friend! You can go in and tweak the loader if something is amiss.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2088225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Links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01562"/>
            <a:ext cx="10515600" cy="4351338"/>
          </a:xfrm>
        </p:spPr>
        <p:txBody>
          <a:bodyPr>
            <a:normAutofit/>
          </a:bodyPr>
          <a:lstStyle/>
          <a:p>
            <a:r>
              <a:rPr lang="en-US" sz="2200" dirty="0">
                <a:latin typeface="Univers" panose="020B0503020202020204" pitchFamily="34" charset="0"/>
                <a:cs typeface="Courier New" panose="02070309020205020404" pitchFamily="49" charset="0"/>
              </a:rPr>
              <a:t>LSL on </a:t>
            </a:r>
            <a:r>
              <a:rPr lang="en-US" sz="2200" dirty="0" err="1">
                <a:latin typeface="Univers" panose="020B0503020202020204" pitchFamily="34" charset="0"/>
                <a:cs typeface="Courier New" panose="02070309020205020404" pitchFamily="49" charset="0"/>
              </a:rPr>
              <a:t>github</a:t>
            </a:r>
            <a:r>
              <a:rPr lang="en-US" sz="2200" dirty="0">
                <a:latin typeface="Univers" panose="020B0503020202020204" pitchFamily="34" charset="0"/>
                <a:cs typeface="Courier New" panose="02070309020205020404" pitchFamily="49" charset="0"/>
              </a:rPr>
              <a:t>: </a:t>
            </a:r>
            <a:r>
              <a:rPr lang="en-US" sz="2200" dirty="0">
                <a:latin typeface="Univers" panose="020B0503020202020204" pitchFamily="34" charset="0"/>
                <a:cs typeface="Courier New" panose="02070309020205020404" pitchFamily="49" charset="0"/>
                <a:hlinkClick r:id="rId2"/>
              </a:rPr>
              <a:t>https://github.com/sccn/labstreaminglayer</a:t>
            </a:r>
            <a:endParaRPr lang="en-US" sz="2200" dirty="0">
              <a:latin typeface="Univers" panose="020B0503020202020204" pitchFamily="34" charset="0"/>
              <a:cs typeface="Courier New" panose="02070309020205020404" pitchFamily="49" charset="0"/>
            </a:endParaRPr>
          </a:p>
          <a:p>
            <a:r>
              <a:rPr lang="en-US" sz="2200" dirty="0">
                <a:latin typeface="Univers" panose="020B0503020202020204" pitchFamily="34" charset="0"/>
                <a:cs typeface="Courier New" panose="02070309020205020404" pitchFamily="49" charset="0"/>
              </a:rPr>
              <a:t>XDF on </a:t>
            </a:r>
            <a:r>
              <a:rPr lang="en-US" sz="2200" dirty="0" err="1">
                <a:latin typeface="Univers" panose="020B0503020202020204" pitchFamily="34" charset="0"/>
                <a:cs typeface="Courier New" panose="02070309020205020404" pitchFamily="49" charset="0"/>
              </a:rPr>
              <a:t>github</a:t>
            </a:r>
            <a:r>
              <a:rPr lang="en-US" sz="2200" dirty="0">
                <a:latin typeface="Univers" panose="020B0503020202020204" pitchFamily="34" charset="0"/>
                <a:cs typeface="Courier New" panose="02070309020205020404" pitchFamily="49" charset="0"/>
              </a:rPr>
              <a:t>: </a:t>
            </a:r>
            <a:r>
              <a:rPr lang="en-US" sz="2200" dirty="0">
                <a:latin typeface="Univers" panose="020B0503020202020204" pitchFamily="34" charset="0"/>
                <a:cs typeface="Courier New" panose="02070309020205020404" pitchFamily="49" charset="0"/>
                <a:hlinkClick r:id="rId3"/>
              </a:rPr>
              <a:t>https://github.com/sccn/xdf</a:t>
            </a:r>
            <a:endParaRPr lang="en-US" sz="2200" dirty="0">
              <a:latin typeface="Univers" panose="020B0503020202020204" pitchFamily="34" charset="0"/>
              <a:cs typeface="Courier New" panose="02070309020205020404" pitchFamily="49" charset="0"/>
            </a:endParaRPr>
          </a:p>
          <a:p>
            <a:r>
              <a:rPr lang="en-US" sz="2200" dirty="0">
                <a:latin typeface="Univers" panose="020B0503020202020204" pitchFamily="34" charset="0"/>
                <a:cs typeface="Courier New" panose="02070309020205020404" pitchFamily="49" charset="0"/>
              </a:rPr>
              <a:t>All material from this presentation including code, data, and analysis scripts is available on </a:t>
            </a:r>
            <a:r>
              <a:rPr lang="en-US" sz="2200" dirty="0" err="1">
                <a:latin typeface="Univers" panose="020B0503020202020204" pitchFamily="34" charset="0"/>
                <a:cs typeface="Courier New" panose="02070309020205020404" pitchFamily="49" charset="0"/>
              </a:rPr>
              <a:t>github</a:t>
            </a:r>
            <a:r>
              <a:rPr lang="en-US" sz="2200" dirty="0">
                <a:latin typeface="Univers" panose="020B0503020202020204" pitchFamily="34" charset="0"/>
                <a:cs typeface="Courier New" panose="02070309020205020404" pitchFamily="49" charset="0"/>
              </a:rPr>
              <a:t>: </a:t>
            </a:r>
            <a:r>
              <a:rPr lang="en-US" sz="2200" dirty="0">
                <a:latin typeface="Univers" panose="020B0503020202020204" pitchFamily="34" charset="0"/>
                <a:cs typeface="Courier New" panose="02070309020205020404" pitchFamily="49" charset="0"/>
                <a:hlinkClick r:id="rId4"/>
              </a:rPr>
              <a:t>https://github.com/Diademics-Pty-Ltd/EEGLABWorkshop2021</a:t>
            </a:r>
            <a:endParaRPr lang="en-US" sz="2200" dirty="0">
              <a:latin typeface="Univers" panose="020B0503020202020204" pitchFamily="34" charset="0"/>
              <a:cs typeface="Courier New" panose="02070309020205020404" pitchFamily="49" charset="0"/>
            </a:endParaRPr>
          </a:p>
          <a:p>
            <a:r>
              <a:rPr lang="en-US" sz="2200" dirty="0">
                <a:latin typeface="Univers" panose="020B0503020202020204" pitchFamily="34" charset="0"/>
                <a:cs typeface="Courier New" panose="02070309020205020404" pitchFamily="49" charset="0"/>
              </a:rPr>
              <a:t>Clement is also uploading everyone’s slides---but I don’t know where?</a:t>
            </a:r>
          </a:p>
          <a:p>
            <a:r>
              <a:rPr lang="en-US" sz="2200" dirty="0">
                <a:latin typeface="Univers" panose="020B0503020202020204" pitchFamily="34" charset="0"/>
                <a:cs typeface="Courier New" panose="02070309020205020404" pitchFamily="49" charset="0"/>
              </a:rPr>
              <a:t>My website: </a:t>
            </a:r>
            <a:r>
              <a:rPr lang="en-US" sz="2200" dirty="0">
                <a:latin typeface="Univers" panose="020B0503020202020204" pitchFamily="34" charset="0"/>
                <a:cs typeface="Courier New" panose="02070309020205020404" pitchFamily="49" charset="0"/>
                <a:hlinkClick r:id="rId5"/>
              </a:rPr>
              <a:t>www.diademics.com</a:t>
            </a:r>
            <a:endParaRPr lang="en-DE" sz="2200" dirty="0">
              <a:latin typeface="Univers" panose="020B0503020202020204" pitchFamily="34" charset="0"/>
              <a:cs typeface="Courier New" panose="02070309020205020404" pitchFamily="49"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54103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The End</a:t>
            </a:r>
            <a:endParaRPr lang="en-DE" dirty="0"/>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8" name="TextBox 7">
            <a:extLst>
              <a:ext uri="{FF2B5EF4-FFF2-40B4-BE49-F238E27FC236}">
                <a16:creationId xmlns:a16="http://schemas.microsoft.com/office/drawing/2014/main" id="{1A4A0D82-3880-42C8-9408-C03384B67003}"/>
              </a:ext>
            </a:extLst>
          </p:cNvPr>
          <p:cNvSpPr txBox="1"/>
          <p:nvPr/>
        </p:nvSpPr>
        <p:spPr>
          <a:xfrm>
            <a:off x="6840000" y="6308209"/>
            <a:ext cx="4513800" cy="369332"/>
          </a:xfrm>
          <a:prstGeom prst="rect">
            <a:avLst/>
          </a:prstGeom>
          <a:noFill/>
        </p:spPr>
        <p:txBody>
          <a:bodyPr wrap="none" rtlCol="0">
            <a:spAutoFit/>
          </a:bodyPr>
          <a:lstStyle/>
          <a:p>
            <a:r>
              <a:rPr lang="en-US" dirty="0"/>
              <a:t>All material Copyright </a:t>
            </a:r>
            <a:r>
              <a:rPr lang="en-US" dirty="0" err="1"/>
              <a:t>Diademics</a:t>
            </a:r>
            <a:r>
              <a:rPr lang="en-US" dirty="0"/>
              <a:t> Pty Ltd, 2021</a:t>
            </a:r>
            <a:endParaRPr lang="en-AU" dirty="0"/>
          </a:p>
        </p:txBody>
      </p:sp>
      <p:sp>
        <p:nvSpPr>
          <p:cNvPr id="9" name="TextBox 8">
            <a:extLst>
              <a:ext uri="{FF2B5EF4-FFF2-40B4-BE49-F238E27FC236}">
                <a16:creationId xmlns:a16="http://schemas.microsoft.com/office/drawing/2014/main" id="{44674E95-A3A8-49A5-8DD6-08EAC345CF8A}"/>
              </a:ext>
            </a:extLst>
          </p:cNvPr>
          <p:cNvSpPr txBox="1"/>
          <p:nvPr/>
        </p:nvSpPr>
        <p:spPr>
          <a:xfrm>
            <a:off x="2727158" y="2828835"/>
            <a:ext cx="6737684" cy="1200329"/>
          </a:xfrm>
          <a:prstGeom prst="rect">
            <a:avLst/>
          </a:prstGeom>
          <a:noFill/>
        </p:spPr>
        <p:txBody>
          <a:bodyPr wrap="square" rtlCol="0">
            <a:spAutoFit/>
          </a:bodyPr>
          <a:lstStyle/>
          <a:p>
            <a:pPr algn="ctr"/>
            <a:r>
              <a:rPr lang="en-US" sz="7200" dirty="0">
                <a:latin typeface="Univers" panose="020B0503020202020204" pitchFamily="34" charset="0"/>
              </a:rPr>
              <a:t>Thank you!</a:t>
            </a:r>
            <a:endParaRPr lang="en-AU" sz="7200" dirty="0">
              <a:latin typeface="Univers" panose="020B0503020202020204" pitchFamily="34" charset="0"/>
            </a:endParaRPr>
          </a:p>
        </p:txBody>
      </p:sp>
    </p:spTree>
    <p:extLst>
      <p:ext uri="{BB962C8B-B14F-4D97-AF65-F5344CB8AC3E}">
        <p14:creationId xmlns:p14="http://schemas.microsoft.com/office/powerpoint/2010/main" val="160397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Approaches to Digital Data Synchronization</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223032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r>
              <a:rPr lang="en-US" dirty="0">
                <a:latin typeface="Univers" panose="020B0503020202020204" pitchFamily="34" charset="0"/>
              </a:rPr>
              <a:t>Just in time/as fast as possible</a:t>
            </a:r>
          </a:p>
          <a:p>
            <a:pPr lvl="1"/>
            <a:r>
              <a:rPr lang="en-US" dirty="0">
                <a:latin typeface="Univers" panose="020B0503020202020204" pitchFamily="34" charset="0"/>
              </a:rPr>
              <a:t>as soon as new data is available, grab it and process it</a:t>
            </a:r>
          </a:p>
          <a:p>
            <a:pPr lvl="1"/>
            <a:r>
              <a:rPr lang="en-US" dirty="0">
                <a:latin typeface="Univers" panose="020B0503020202020204" pitchFamily="34" charset="0"/>
              </a:rPr>
              <a:t>synchronization tends to be hardware driven</a:t>
            </a:r>
          </a:p>
          <a:p>
            <a:r>
              <a:rPr lang="en-US" dirty="0">
                <a:latin typeface="Univers" panose="020B0503020202020204" pitchFamily="34" charset="0"/>
              </a:rPr>
              <a:t>Grid-like Sync</a:t>
            </a:r>
          </a:p>
          <a:p>
            <a:pPr lvl="1"/>
            <a:r>
              <a:rPr lang="en-US" dirty="0">
                <a:latin typeface="Univers" panose="020B0503020202020204" pitchFamily="34" charset="0"/>
              </a:rPr>
              <a:t>Exact synchronization</a:t>
            </a:r>
          </a:p>
          <a:p>
            <a:pPr lvl="2"/>
            <a:r>
              <a:rPr lang="en-US" dirty="0">
                <a:latin typeface="Univers" panose="020B0503020202020204" pitchFamily="34" charset="0"/>
              </a:rPr>
              <a:t>each digital sample from one stream is aligned with a digital sample from another</a:t>
            </a:r>
          </a:p>
          <a:p>
            <a:pPr lvl="1"/>
            <a:r>
              <a:rPr lang="en-US" dirty="0">
                <a:latin typeface="Univers" panose="020B0503020202020204" pitchFamily="34" charset="0"/>
              </a:rPr>
              <a:t>Commensurate data</a:t>
            </a:r>
          </a:p>
          <a:p>
            <a:pPr lvl="2"/>
            <a:r>
              <a:rPr lang="en-US" dirty="0">
                <a:latin typeface="Univers" panose="020B0503020202020204" pitchFamily="34" charset="0"/>
              </a:rPr>
              <a:t>each digital sample from one stream is aligned with an integer multiple digital sample from another stream with a higher sampling rate</a:t>
            </a:r>
          </a:p>
          <a:p>
            <a:r>
              <a:rPr lang="en-US" dirty="0">
                <a:latin typeface="Univers" panose="020B0503020202020204" pitchFamily="34" charset="0"/>
              </a:rPr>
              <a:t>‘Continuous time’ rebase sync</a:t>
            </a:r>
          </a:p>
          <a:p>
            <a:pPr lvl="1"/>
            <a:r>
              <a:rPr lang="en-US" dirty="0">
                <a:latin typeface="Univers" panose="020B0503020202020204" pitchFamily="34" charset="0"/>
              </a:rPr>
              <a:t>digital samples are not aligned, but their time stamps refer to non-aligned points on a single, continuous time-base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424525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Just in time/as fast as possible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970318"/>
          </a:xfrm>
          <a:prstGeom prst="rect">
            <a:avLst/>
          </a:prstGeom>
          <a:noFill/>
        </p:spPr>
        <p:txBody>
          <a:bodyPr wrap="square" rtlCol="0">
            <a:spAutoFit/>
          </a:bodyPr>
          <a:lstStyle/>
          <a:p>
            <a:r>
              <a:rPr lang="en-US" dirty="0"/>
              <a:t>In this scenario, the Data Receiver simply processes first Data A, then Data B </a:t>
            </a:r>
            <a:r>
              <a:rPr lang="en-US" b="1" i="1" dirty="0"/>
              <a:t>because that is the order the data are received</a:t>
            </a:r>
            <a:r>
              <a:rPr lang="en-US" dirty="0"/>
              <a:t>. It throws away all a priori understanding of its time-base or the time-base of the Data Senders because all that matters is which Data is newest. Even though Data A and Data B should be exactly synchronous, Data B has a higher latency so the Data Receiver ‘believes’ it happened later in time.</a:t>
            </a:r>
            <a:endParaRPr lang="en-DE" dirty="0"/>
          </a:p>
        </p:txBody>
      </p:sp>
      <p:pic>
        <p:nvPicPr>
          <p:cNvPr id="9" name="Picture 8" descr="Diagram&#10;&#10;Description automatically generated">
            <a:extLst>
              <a:ext uri="{FF2B5EF4-FFF2-40B4-BE49-F238E27FC236}">
                <a16:creationId xmlns:a16="http://schemas.microsoft.com/office/drawing/2014/main" id="{4298C30F-A70F-48B3-ABA9-06B12E443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186950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Exact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693319"/>
          </a:xfrm>
          <a:prstGeom prst="rect">
            <a:avLst/>
          </a:prstGeom>
          <a:noFill/>
        </p:spPr>
        <p:txBody>
          <a:bodyPr wrap="square" rtlCol="0">
            <a:spAutoFit/>
          </a:bodyPr>
          <a:lstStyle/>
          <a:p>
            <a:r>
              <a:rPr lang="en-US" dirty="0"/>
              <a:t>In this scenario, the Data Receiver </a:t>
            </a:r>
            <a:r>
              <a:rPr lang="en-US" b="1" i="1" dirty="0"/>
              <a:t>waits</a:t>
            </a:r>
            <a:r>
              <a:rPr lang="en-US" dirty="0"/>
              <a:t> until Data B arrives with the same </a:t>
            </a:r>
            <a:r>
              <a:rPr lang="en-US" b="1" i="1" dirty="0"/>
              <a:t>relative time </a:t>
            </a:r>
            <a:r>
              <a:rPr lang="en-US" dirty="0"/>
              <a:t>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same sampling rate</a:t>
            </a:r>
            <a:r>
              <a:rPr lang="en-US" i="1" dirty="0"/>
              <a:t> </a:t>
            </a:r>
            <a:r>
              <a:rPr lang="en-US" dirty="0"/>
              <a:t>it can perfectly align the data from both Senders and assign their receive times to its own time-base.</a:t>
            </a:r>
            <a:endParaRPr lang="en-DE" i="1" dirty="0"/>
          </a:p>
        </p:txBody>
      </p:sp>
      <p:pic>
        <p:nvPicPr>
          <p:cNvPr id="10" name="Picture 9" descr="Diagram&#10;&#10;Description automatically generated">
            <a:extLst>
              <a:ext uri="{FF2B5EF4-FFF2-40B4-BE49-F238E27FC236}">
                <a16:creationId xmlns:a16="http://schemas.microsoft.com/office/drawing/2014/main" id="{7AAF2473-04A4-4FAD-8538-76277D639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4345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Commensurate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4247317"/>
          </a:xfrm>
          <a:prstGeom prst="rect">
            <a:avLst/>
          </a:prstGeom>
          <a:noFill/>
        </p:spPr>
        <p:txBody>
          <a:bodyPr wrap="square" rtlCol="0">
            <a:spAutoFit/>
          </a:bodyPr>
          <a:lstStyle/>
          <a:p>
            <a:r>
              <a:rPr lang="en-US" dirty="0"/>
              <a:t>In this scenario, the Data Receiver </a:t>
            </a:r>
            <a:r>
              <a:rPr lang="en-US" b="1" i="1" dirty="0"/>
              <a:t>waits</a:t>
            </a:r>
            <a:r>
              <a:rPr lang="en-US" dirty="0"/>
              <a:t> until Data B1 and B2 have arrived with the same </a:t>
            </a:r>
            <a:r>
              <a:rPr lang="en-US" b="1" i="1" dirty="0"/>
              <a:t>relative time </a:t>
            </a:r>
            <a:r>
              <a:rPr lang="en-US" dirty="0"/>
              <a:t>and </a:t>
            </a:r>
            <a:r>
              <a:rPr lang="en-US" b="1" i="1" dirty="0"/>
              <a:t>sample count</a:t>
            </a:r>
            <a:r>
              <a:rPr lang="en-US" dirty="0"/>
              <a:t> 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integer multiple sampling rates</a:t>
            </a:r>
            <a:r>
              <a:rPr lang="en-US" i="1" dirty="0"/>
              <a:t> </a:t>
            </a:r>
            <a:r>
              <a:rPr lang="en-US" dirty="0"/>
              <a:t>it can perfectly align the data from both Senders and assign the receive time to its own time-base. </a:t>
            </a:r>
            <a:endParaRPr lang="en-DE" i="1" dirty="0"/>
          </a:p>
        </p:txBody>
      </p:sp>
      <p:pic>
        <p:nvPicPr>
          <p:cNvPr id="6" name="Picture 5" descr="Diagram&#10;&#10;Description automatically generated">
            <a:extLst>
              <a:ext uri="{FF2B5EF4-FFF2-40B4-BE49-F238E27FC236}">
                <a16:creationId xmlns:a16="http://schemas.microsoft.com/office/drawing/2014/main" id="{3871E295-243C-4ADD-A4EB-256D5EAD1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072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‘Continuous Time’ Rebase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8" name="TextBox 7">
            <a:extLst>
              <a:ext uri="{FF2B5EF4-FFF2-40B4-BE49-F238E27FC236}">
                <a16:creationId xmlns:a16="http://schemas.microsoft.com/office/drawing/2014/main" id="{895DB72B-BDE3-4108-B5FC-DC8F5F4E1C12}"/>
              </a:ext>
            </a:extLst>
          </p:cNvPr>
          <p:cNvSpPr txBox="1"/>
          <p:nvPr/>
        </p:nvSpPr>
        <p:spPr>
          <a:xfrm>
            <a:off x="8154099" y="2099854"/>
            <a:ext cx="3199701" cy="4524315"/>
          </a:xfrm>
          <a:prstGeom prst="rect">
            <a:avLst/>
          </a:prstGeom>
          <a:noFill/>
        </p:spPr>
        <p:txBody>
          <a:bodyPr wrap="square" rtlCol="0">
            <a:spAutoFit/>
          </a:bodyPr>
          <a:lstStyle/>
          <a:p>
            <a:r>
              <a:rPr lang="en-US" dirty="0"/>
              <a:t>In this scenario, Data Sender A and Data Sender B can have any sampling rate. The Data Receiver cannot perfectly align the digital samples, but it can shift their timestamps so that any relative moment in time in one streams is the same moment in another stream. In this case, if we wish to know the value of Data A at </a:t>
            </a:r>
            <a:r>
              <a:rPr lang="en-US" dirty="0" err="1"/>
              <a:t>timesamp</a:t>
            </a:r>
            <a:r>
              <a:rPr lang="en-US" dirty="0"/>
              <a:t> 11.2 (relative to the first sample in Data B1) interpolation may be required. LSL uses this approach (but does not do any interpolation).</a:t>
            </a:r>
            <a:endParaRPr lang="en-DE" i="1" dirty="0"/>
          </a:p>
        </p:txBody>
      </p:sp>
      <p:pic>
        <p:nvPicPr>
          <p:cNvPr id="9" name="Picture 8" descr="Diagram, engineering drawing&#10;&#10;Description automatically generated">
            <a:extLst>
              <a:ext uri="{FF2B5EF4-FFF2-40B4-BE49-F238E27FC236}">
                <a16:creationId xmlns:a16="http://schemas.microsoft.com/office/drawing/2014/main" id="{5FDD5913-9903-4F54-A490-A2C12862D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325270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12367" y="1825625"/>
            <a:ext cx="8041432" cy="4351338"/>
          </a:xfrm>
        </p:spPr>
        <p:txBody>
          <a:bodyPr>
            <a:normAutofit fontScale="92500"/>
          </a:bodyPr>
          <a:lstStyle/>
          <a:p>
            <a:r>
              <a:rPr lang="en-US" dirty="0">
                <a:latin typeface="Univers" panose="020B0503020202020204" pitchFamily="34" charset="0"/>
              </a:rPr>
              <a:t>LabRecorder records not only data and their timestamps, it also measures and records clock offsets between CPUs </a:t>
            </a:r>
            <a:r>
              <a:rPr lang="en-US" i="1" dirty="0">
                <a:latin typeface="Univers" panose="020B0503020202020204" pitchFamily="34" charset="0"/>
              </a:rPr>
              <a:t>and</a:t>
            </a:r>
            <a:r>
              <a:rPr lang="en-US" dirty="0">
                <a:latin typeface="Univers" panose="020B0503020202020204" pitchFamily="34" charset="0"/>
              </a:rPr>
              <a:t>  the local timestamps when those measurements are taken.</a:t>
            </a:r>
            <a:endParaRPr lang="en-US" dirty="0">
              <a:latin typeface="Univers" panose="020B0503020202020204" pitchFamily="34" charset="0"/>
              <a:hlinkClick r:id="rId2"/>
            </a:endParaRPr>
          </a:p>
          <a:p>
            <a:r>
              <a:rPr lang="en-US" dirty="0">
                <a:latin typeface="Univers" panose="020B0503020202020204" pitchFamily="34" charset="0"/>
              </a:rPr>
              <a:t>Using this information </a:t>
            </a:r>
            <a:r>
              <a:rPr lang="en-US" dirty="0">
                <a:latin typeface="Univers" panose="020B0503020202020204" pitchFamily="34" charset="0"/>
                <a:hlinkClick r:id="rId2"/>
              </a:rPr>
              <a:t>XDF loaders </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load_xdf.m</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pyxdf</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XDF.jl</a:t>
            </a:r>
            <a:r>
              <a:rPr lang="en-US" dirty="0">
                <a:latin typeface="Univers" panose="020B0503020202020204" pitchFamily="34" charset="0"/>
              </a:rPr>
              <a:t>) can correct for 2 things:</a:t>
            </a:r>
          </a:p>
          <a:p>
            <a:pPr lvl="1"/>
            <a:r>
              <a:rPr lang="en-US" dirty="0">
                <a:latin typeface="Univers" panose="020B0503020202020204" pitchFamily="34" charset="0"/>
              </a:rPr>
              <a:t>Clock offsets (slowly drifting differences between the CPU sending the data and the CPU recording the data)</a:t>
            </a:r>
          </a:p>
          <a:p>
            <a:pPr lvl="1"/>
            <a:r>
              <a:rPr lang="en-US" dirty="0">
                <a:latin typeface="Univers" panose="020B0503020202020204" pitchFamily="34" charset="0"/>
              </a:rPr>
              <a:t>Jitter (random noise added to the timestamps due to minutely varying processing times)</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9ABF71D2-4619-4235-947E-C9C2FD5B5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75" y="2175537"/>
            <a:ext cx="2569028" cy="2506926"/>
          </a:xfrm>
          <a:prstGeom prst="rect">
            <a:avLst/>
          </a:prstGeom>
        </p:spPr>
      </p:pic>
    </p:spTree>
    <p:extLst>
      <p:ext uri="{BB962C8B-B14F-4D97-AF65-F5344CB8AC3E}">
        <p14:creationId xmlns:p14="http://schemas.microsoft.com/office/powerpoint/2010/main" val="252115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TotalTime>
  <Words>1345</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Univers</vt:lpstr>
      <vt:lpstr>Office Theme</vt:lpstr>
      <vt:lpstr>PowerPoint Presentation</vt:lpstr>
      <vt:lpstr>Troubleshooting Your Setup</vt:lpstr>
      <vt:lpstr>PowerPoint Presentation</vt:lpstr>
      <vt:lpstr>Approaches to Digital Data Sync</vt:lpstr>
      <vt:lpstr>Approaches to Digital Data Sync</vt:lpstr>
      <vt:lpstr>Approaches to Digital Data Sync</vt:lpstr>
      <vt:lpstr>Approaches to Digital Data Sync</vt:lpstr>
      <vt:lpstr>Approaches to Digital Data Sync</vt:lpstr>
      <vt:lpstr>LSL Synchronization Overview</vt:lpstr>
      <vt:lpstr>LSL Synchronization Overview</vt:lpstr>
      <vt:lpstr>LSL Synchronization Overview</vt:lpstr>
      <vt:lpstr>LSL Synchronization Overview</vt:lpstr>
      <vt:lpstr>LSL Synchronization Overview</vt:lpstr>
      <vt:lpstr>LSL Synchronization Overview</vt:lpstr>
      <vt:lpstr>What Can Go Wrong </vt:lpstr>
      <vt:lpstr>PowerPoint Presentation</vt:lpstr>
      <vt:lpstr>What Can Go Wrong </vt:lpstr>
      <vt:lpstr>What Can Go Wrong </vt:lpstr>
      <vt:lpstr>What Can Go Wrong </vt:lpstr>
      <vt:lpstr>A Note on EEGLAB and XDF</vt:lpstr>
      <vt:lpstr>Links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Medine</dc:creator>
  <cp:lastModifiedBy>David Medine</cp:lastModifiedBy>
  <cp:revision>48</cp:revision>
  <dcterms:created xsi:type="dcterms:W3CDTF">2021-06-07T04:22:12Z</dcterms:created>
  <dcterms:modified xsi:type="dcterms:W3CDTF">2021-11-30T02:07:56Z</dcterms:modified>
</cp:coreProperties>
</file>