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B69D284-CD3B-4A70-88CB-FDF4B6349DE3}">
          <p14:sldIdLst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1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790E0A-0827-4BA1-A974-A7C9A2C193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4F52-6FA2-4661-8A05-4BDB6FCAD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BFEB-6D1B-41B2-932D-3707C62D1843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4B2B-7C3B-4D6F-ABE7-74CA17A40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3E57-8A97-4BF1-805E-9B82927564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DFD2B-5F69-4EAE-A30B-FC4D768A5B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9342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C5A69-068F-400D-BC3A-3C7A1FE12347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EB7E-EF06-446C-BD65-1886478E2D9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07636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CCE-340F-46D0-8F59-5C40BAFE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59068-BE93-4CFF-83B3-076087523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D35F-0E3E-40EF-A1EB-E9AD89B6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3474-4DA7-46C0-A01F-61D185C082B1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7BBB-3044-4B0F-9422-BD0A94E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B7AD-1A0B-4F84-85EB-153F4D6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C71-5D87-4F49-B650-AB2AB1A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2C75A-3562-40F4-80A9-376F86C2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B63C-C579-456F-A84E-949D38C8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8A54-EBC3-4975-93DC-C4F697E20F5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1E59-5B96-42F6-ABC8-27F54B20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33B8-A55B-4F9D-BC92-4C3E9EC5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AC78B-46B6-4A96-B953-35CEE5617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C259-438C-489A-932F-A193410FB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64A3-0D2C-4C4E-AB38-274920C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C50E-EFC6-451B-8270-82ECD9B2764E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046A-6727-4963-9060-55EC22F0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4456-4732-4B8F-BADE-1F0591F8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C62-9FCE-46A2-A3ED-64F8ECF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A90E-8C48-4082-BBE0-3A63F722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3941-66FF-4E1A-B715-EDE02E6E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417-DD85-4728-B5D9-C8EF197B616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9325-28FF-41B2-B099-C9686FFB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E699-16A2-49B8-B6D7-72E4CAD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D2B-7581-49A4-83C0-A284405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DEE4-EF2E-4808-8308-281D004E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6497-4FA0-40BB-A4D6-D1F64D0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8FB1-89C1-48AC-B883-BA7AC0BC753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2562-D68D-47FC-AB0A-8F1FB258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1C68-F38C-44BA-8DE4-56DD376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A439-4968-43C6-B759-94DF142E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34C6-31A1-4AF3-8E06-A7D7060BE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F64B9-A8D8-43B7-841C-AB2401FF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2D17-0032-407C-A105-408E9573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FAAA-7822-49B8-B12E-0C45F673E9F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7BF3-0C61-49AA-BE45-C5AC7D79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669-56E4-41AB-B412-CB9F289F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A77-4385-4211-903A-E6B37446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0ABC-3B26-4200-AE8E-A329B02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EF5D-CB72-42C7-A389-88A9E6CA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1F44-B36A-474B-8CE3-8FB0DC82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76A2C-8CC9-401C-A5B3-0967FD3E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A4E0-1BEB-427B-B564-C1258ED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15F-065B-4DC9-8FD9-BBF5D3FDE656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FB19D-00FA-4A33-B466-FA27F94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CE08D-BA5D-4341-AD88-11900EB9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DFC-8378-457A-A706-6A3CE198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0D2DF-981D-463D-A090-A714DC6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4E64-5106-4F35-9DDA-FA0FA9836D03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C9AD0-220E-4474-9C0E-56EE89E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1829-D132-4D6C-9DF1-0E7B46F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B1885-FABF-4121-BBBF-477E8E96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A8C1-902D-42D8-9F92-A23E91C7E3FA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D4C6-0121-4C72-8088-226E01C2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EB4B-5791-4705-9570-2D65182E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FAE-F89A-49FF-8787-DB8FCB9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1413-BFF0-498C-A89B-88FD6A43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0D01-1ECE-4AFA-899F-E8447918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0206-19D8-494F-88EB-CA689CA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5115-BCC1-46FF-97BA-ABDF13AEB603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E5AF-B47D-418E-8285-9DE0258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A246-1C05-4D50-96B0-4F59082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02F0-D442-4970-BFC1-28C759CE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25A0-5C59-455C-AA85-959B6E55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52246-C5DB-4200-8EAB-1E689313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04ED-EC8D-4624-9E9E-B5DE205A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7742-6023-4423-B1A3-7832E7E210A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ADA2-ADD2-4FA5-8BD6-57F7BDD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806E-5520-4DEB-ACC7-E18B1FF9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B6045-0607-40F5-AE29-6A991165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07F3-FC7D-45B9-AF86-EC7C026E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AF8D-56DF-4CE8-94A9-F550A30B4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409D-514E-4917-BAB2-1988649FE41C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3729-727F-4387-AD79-9A958213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920-0020-46F9-9D4B-AD58E723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treaminglayer.readthedocs.io/info/lslapicf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treaminglayer.readthedocs.io/info/network-connectivity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abstreaminglayer.readthedocs.io/info/getting_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treaminglayer.readthedocs.io/info/getting_started.html#support" TargetMode="External"/><Relationship Id="rId5" Type="http://schemas.openxmlformats.org/officeDocument/2006/relationships/hyperlink" Target="https://www.brainproducts.com/downloads.php?kid=40&amp;tab=3" TargetMode="External"/><Relationship Id="rId4" Type="http://schemas.openxmlformats.org/officeDocument/2006/relationships/hyperlink" Target="https://github.com/labstreaminglayer/App-LabRecor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cn/x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Network_Time_Protocol#Clock_synchronization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boyd/papers/pdf/admm_distr_stats.pdf" TargetMode="External"/><Relationship Id="rId2" Type="http://schemas.openxmlformats.org/officeDocument/2006/relationships/hyperlink" Target="https://github.com/xdf-modules/xdf-Matlab/blob/0cdf054391fff7f0ea3416ee632ad1bd73d6623b/load_xdf.m#L480-L49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df-modules/xdf-Matlab/blob/0cdf054391fff7f0ea3416ee632ad1bd73d6623b/load_xdf.m#L57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BAC70-94B9-41FC-BE47-84025A671DD7}"/>
              </a:ext>
            </a:extLst>
          </p:cNvPr>
          <p:cNvSpPr txBox="1"/>
          <p:nvPr/>
        </p:nvSpPr>
        <p:spPr>
          <a:xfrm>
            <a:off x="1101090" y="423572"/>
            <a:ext cx="99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Univers" panose="020B0503020202020204" pitchFamily="34" charset="0"/>
              </a:rPr>
              <a:t>Troubleshooting LSL Problems</a:t>
            </a:r>
            <a:endParaRPr lang="en-DE" sz="9600" dirty="0">
              <a:latin typeface="Univers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0610C-0083-4EE6-A651-F395E810596E}"/>
              </a:ext>
            </a:extLst>
          </p:cNvPr>
          <p:cNvSpPr txBox="1"/>
          <p:nvPr/>
        </p:nvSpPr>
        <p:spPr>
          <a:xfrm>
            <a:off x="4766469" y="4031605"/>
            <a:ext cx="265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Medine 15/06/2021</a:t>
            </a:r>
            <a:endParaRPr lang="en-DE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9BF7DF9-AE0A-4485-A1FE-AF17ADC1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9" y="5331315"/>
            <a:ext cx="1410021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8137AA-7251-414E-ABE8-DBA1DA1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5"/>
            <a:ext cx="12192000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The clock offset problem can occur if either of the following is true: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data is coming from a software that imposes its own timestamps.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insufficiency cause problems with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---this can happen in faulty or low-bandwidth/highly taxed wireless networks.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5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The ‘external timestamp’ problem can be fixed adding the following code to an LSL 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config file</a:t>
            </a:r>
            <a:r>
              <a:rPr lang="en-US" dirty="0">
                <a:latin typeface="Univers" panose="020B0503020202020204" pitchFamily="34" charset="0"/>
              </a:rPr>
              <a:t>:</a:t>
            </a:r>
          </a:p>
          <a:p>
            <a:endParaRPr lang="en-US" dirty="0">
              <a:latin typeface="Univers" panose="020B05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ForceDefaultTimestamps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2316C95-D659-4E49-A19A-8476B4E49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6" y="1690688"/>
            <a:ext cx="6486157" cy="4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LSL based experiments often require heavy network bandwidth, so it is best to transmit over a wired LAN.</a:t>
            </a:r>
          </a:p>
          <a:p>
            <a:r>
              <a:rPr lang="en-US" dirty="0">
                <a:latin typeface="Univers" panose="020B0503020202020204" pitchFamily="34" charset="0"/>
              </a:rPr>
              <a:t>But, if wireless is needed, the following tuning may help prevent data loss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malfunction: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TimeUpdateInterval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0.25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MulticastMinRTT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97932-9DE8-45CA-9A61-3CC8E3DC49E6}"/>
              </a:ext>
            </a:extLst>
          </p:cNvPr>
          <p:cNvSpPr txBox="1"/>
          <p:nvPr/>
        </p:nvSpPr>
        <p:spPr>
          <a:xfrm>
            <a:off x="6918670" y="4981074"/>
            <a:ext cx="29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*Courtesy of Matthew </a:t>
            </a:r>
            <a:r>
              <a:rPr lang="en-US" dirty="0" err="1"/>
              <a:t>Grivich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5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Links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All material from this presentation is available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Clement is also uploading everyone’s slides---but I don’t </a:t>
            </a:r>
            <a:r>
              <a:rPr lang="en-US" sz="2200">
                <a:latin typeface="Univers" panose="020B0503020202020204" pitchFamily="34" charset="0"/>
                <a:cs typeface="Courier New" panose="02070309020205020404" pitchFamily="49" charset="0"/>
              </a:rPr>
              <a:t>know where?</a:t>
            </a:r>
            <a:endParaRPr lang="en-DE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A Note on EEGLAB and XDF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EEGLAB does not ship with an XDF reader, but it is a downloadable extension (File-&gt;Manage EEGLAB extensions-&gt;Search for ‘</a:t>
            </a:r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’)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only loads EEG and Marker streams and will arbitrarily choose one EEG stream in the case of multiple EEG streams in one file.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keeps the nominal sampling rate, but it uses the effective sampling rate to align Markers with EEG data.</a:t>
            </a:r>
          </a:p>
          <a:p>
            <a:r>
              <a:rPr lang="en-US" dirty="0">
                <a:latin typeface="Univers" panose="020B0503020202020204" pitchFamily="34" charset="0"/>
              </a:rPr>
              <a:t>File-&gt;History scripts is your friend! You can go in and tweak the loader if something is amiss.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Troubleshooting Your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240"/>
          </a:xfrm>
        </p:spPr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For any questions (especially for beginners) regarding LSL, it is always good to consult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online documentation</a:t>
            </a:r>
            <a:r>
              <a:rPr lang="en-US" dirty="0">
                <a:latin typeface="Univers" panose="020B0503020202020204" pitchFamily="34" charset="0"/>
              </a:rPr>
              <a:t>.</a:t>
            </a:r>
          </a:p>
          <a:p>
            <a:r>
              <a:rPr lang="en-US" dirty="0">
                <a:latin typeface="Univers" panose="020B0503020202020204" pitchFamily="34" charset="0"/>
              </a:rPr>
              <a:t>Check the 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connectivity section</a:t>
            </a:r>
            <a:r>
              <a:rPr lang="en-US" dirty="0">
                <a:latin typeface="Univers" panose="020B0503020202020204" pitchFamily="34" charset="0"/>
              </a:rPr>
              <a:t>, especially regarding: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Firewalls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adapters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Security</a:t>
            </a:r>
          </a:p>
          <a:p>
            <a:r>
              <a:rPr lang="en-US" dirty="0">
                <a:latin typeface="Univers" panose="020B0503020202020204" pitchFamily="34" charset="0"/>
                <a:hlinkClick r:id="rId4"/>
              </a:rPr>
              <a:t>LabRecorder</a:t>
            </a:r>
            <a:r>
              <a:rPr lang="en-US" dirty="0">
                <a:latin typeface="Univers" panose="020B0503020202020204" pitchFamily="34" charset="0"/>
              </a:rPr>
              <a:t> and the </a:t>
            </a:r>
            <a:r>
              <a:rPr lang="en-US" dirty="0">
                <a:latin typeface="Univers" panose="020B0503020202020204" pitchFamily="34" charset="0"/>
                <a:hlinkClick r:id="rId5"/>
              </a:rPr>
              <a:t>Brain Vision LSL Viewer</a:t>
            </a:r>
            <a:r>
              <a:rPr lang="en-US" dirty="0">
                <a:latin typeface="Univers" panose="020B0503020202020204" pitchFamily="34" charset="0"/>
              </a:rPr>
              <a:t> will tell you what streams are available on your network.</a:t>
            </a:r>
          </a:p>
          <a:p>
            <a:r>
              <a:rPr lang="en-US" dirty="0">
                <a:latin typeface="Univers" panose="020B0503020202020204" pitchFamily="34" charset="0"/>
              </a:rPr>
              <a:t>Join the </a:t>
            </a:r>
            <a:r>
              <a:rPr lang="en-US" dirty="0">
                <a:latin typeface="Univers" panose="020B0503020202020204" pitchFamily="34" charset="0"/>
                <a:hlinkClick r:id="rId6"/>
              </a:rPr>
              <a:t>Slack channel</a:t>
            </a:r>
            <a:r>
              <a:rPr lang="en-US" dirty="0">
                <a:latin typeface="Univers" panose="020B0503020202020204" pitchFamily="34" charset="0"/>
              </a:rPr>
              <a:t> and ask the pros!</a:t>
            </a:r>
          </a:p>
          <a:p>
            <a:pPr marL="0" indent="0">
              <a:buNone/>
            </a:pP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67" y="1825625"/>
            <a:ext cx="804143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Univers" panose="020B0503020202020204" pitchFamily="34" charset="0"/>
              </a:rPr>
              <a:t>LabRecorder records not only data and their timestamps, it also measures and records clock offsets between CPUs </a:t>
            </a:r>
            <a:r>
              <a:rPr lang="en-US" i="1" dirty="0">
                <a:latin typeface="Univers" panose="020B0503020202020204" pitchFamily="34" charset="0"/>
              </a:rPr>
              <a:t>and</a:t>
            </a:r>
            <a:r>
              <a:rPr lang="en-US" dirty="0">
                <a:latin typeface="Univers" panose="020B0503020202020204" pitchFamily="34" charset="0"/>
              </a:rPr>
              <a:t>  the local timestamps at record time</a:t>
            </a:r>
            <a:endParaRPr lang="en-US" dirty="0">
              <a:latin typeface="Univers" panose="020B0503020202020204" pitchFamily="34" charset="0"/>
              <a:hlinkClick r:id="rId2"/>
            </a:endParaRPr>
          </a:p>
          <a:p>
            <a:r>
              <a:rPr lang="en-US" dirty="0">
                <a:latin typeface="Univers" panose="020B0503020202020204" pitchFamily="34" charset="0"/>
              </a:rPr>
              <a:t>Using this information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XDF loaders </a:t>
            </a:r>
            <a:r>
              <a:rPr lang="en-US" dirty="0">
                <a:latin typeface="Univers" panose="020B0503020202020204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pyxdf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XDF.jl</a:t>
            </a:r>
            <a:r>
              <a:rPr lang="en-US" dirty="0">
                <a:latin typeface="Univers" panose="020B0503020202020204" pitchFamily="34" charset="0"/>
              </a:rPr>
              <a:t>) can correct for 2 things: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Clock offsets (slowly drifting differences between the CPU sending the data and the CPU recording the data)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Jitter (random noise added to the timestamps due to minutely varying processing times)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BC475D-412D-4BB7-A21D-778CB3523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3" y="2386812"/>
            <a:ext cx="2401829" cy="33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429" y="1905835"/>
            <a:ext cx="8367907" cy="4587040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Correcting for clock offsets: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LabRecorder uses the LSL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to measure clock differences between PCs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default is to do this every 5s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Univers" panose="020B0503020202020204" pitchFamily="34" charset="0"/>
              </a:rPr>
              <a:t>computes the clock offsets for each stream being recorded 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data is stored in the footer portion of an XDF file along with data write times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Using this data, the timestamps from each stream can be put on the same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as the recording PC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4DDF1F6-D12F-473A-BE46-0B339D64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00298"/>
            <a:ext cx="3087630" cy="20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019" y="1905835"/>
            <a:ext cx="8428318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Univers" panose="020B0503020202020204" pitchFamily="34" charset="0"/>
              </a:rPr>
              <a:t>uses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clock synchronization algorithm</a:t>
            </a:r>
            <a:r>
              <a:rPr lang="en-US" dirty="0">
                <a:latin typeface="Univers" panose="020B0503020202020204" pitchFamily="34" charset="0"/>
              </a:rPr>
              <a:t> (part of the Network Time Protocol) to compute clock offsets: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>
                <a:latin typeface="Univers" panose="020B0503020202020204" pitchFamily="34" charset="0"/>
              </a:rPr>
              <a:t> send time of packet from LabRecorder to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Univers" panose="020B0503020202020204" pitchFamily="34" charset="0"/>
              </a:rPr>
              <a:t> receive time of packet from LabRecorder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Univers" panose="020B0503020202020204" pitchFamily="34" charset="0"/>
              </a:rPr>
              <a:t> send time of packet from stream host to LabRecorder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>
                <a:latin typeface="Univers" panose="020B0503020202020204" pitchFamily="34" charset="0"/>
              </a:rPr>
              <a:t> receive time of packet from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 = (t3-t0) - (t2-t1)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OFS = ((t1-t0) + (t2-t3))/2 </a:t>
            </a:r>
            <a:r>
              <a:rPr lang="en-US" dirty="0">
                <a:latin typeface="Univers" panose="020B0503020202020204" pitchFamily="34" charset="0"/>
                <a:cs typeface="Courier New" panose="02070309020205020404" pitchFamily="49" charset="0"/>
              </a:rPr>
              <a:t>for lowest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</a:p>
          <a:p>
            <a:pPr lvl="1"/>
            <a:endParaRPr lang="en-US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F99036-DB89-4CAE-9E94-855351063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9" y="2799586"/>
            <a:ext cx="3087630" cy="1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Using record times and clock offsets, XDF loaders have all the information they need to remap timestamps from device host PCs to a unified Recording PC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Univers" panose="020B0503020202020204" pitchFamily="34" charset="0"/>
              </a:rPr>
              <a:t>uses a robust fitting procedure, an ADMM (alternating direction method of multipliers) incorporating the Huber loss function (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code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paper</a:t>
            </a:r>
            <a:r>
              <a:rPr lang="en-US" dirty="0">
                <a:latin typeface="Univers" panose="020B0503020202020204" pitchFamily="34" charset="0"/>
              </a:rPr>
              <a:t>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result is a simple linear map (DC offset and slope) between the stream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and the LabRecorder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map is then applied to the timestamps from each stream to and thus synchronizes the data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50146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Jitter is also a problem: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32BA4F-F7B6-4273-9348-D954B7EB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12" y="2228085"/>
            <a:ext cx="3858776" cy="24018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Univers" panose="020B0503020202020204" pitchFamily="34" charset="0"/>
              </a:rPr>
              <a:t> </a:t>
            </a:r>
            <a:r>
              <a:rPr lang="en-US" dirty="0">
                <a:latin typeface="Univers" panose="020B0503020202020204" pitchFamily="34" charset="0"/>
                <a:hlinkClick r:id="rId4"/>
              </a:rPr>
              <a:t>Linear regression to a </a:t>
            </a:r>
            <a:r>
              <a:rPr lang="en-US">
                <a:latin typeface="Univers" panose="020B0503020202020204" pitchFamily="34" charset="0"/>
                <a:hlinkClick r:id="rId4"/>
              </a:rPr>
              <a:t>line</a:t>
            </a:r>
            <a:r>
              <a:rPr lang="en-US">
                <a:latin typeface="Univers" panose="020B0503020202020204" pitchFamily="34" charset="0"/>
              </a:rPr>
              <a:t> will </a:t>
            </a:r>
            <a:r>
              <a:rPr lang="en-US" dirty="0">
                <a:latin typeface="Univers" panose="020B0503020202020204" pitchFamily="34" charset="0"/>
              </a:rPr>
              <a:t>map the jittery timestamps to a nice grid, but it will never be</a:t>
            </a:r>
            <a:r>
              <a:rPr lang="en-US" i="1" dirty="0">
                <a:latin typeface="Univers" panose="020B0503020202020204" pitchFamily="34" charset="0"/>
              </a:rPr>
              <a:t> exactly</a:t>
            </a:r>
            <a:r>
              <a:rPr lang="en-US" dirty="0">
                <a:latin typeface="Univers" panose="020B0503020202020204" pitchFamily="34" charset="0"/>
              </a:rPr>
              <a:t> the same as the advertised device sampling rate.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can lead to confusion: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nominal_srate</a:t>
            </a:r>
            <a:r>
              <a:rPr lang="en-US" dirty="0">
                <a:latin typeface="Univers" panose="020B0503020202020204" pitchFamily="34" charset="0"/>
              </a:rPr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effective_srate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C5CA387F-EF58-4571-8922-CCBB703C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14" y="1690688"/>
            <a:ext cx="9516772" cy="4971522"/>
          </a:xfrm>
        </p:spPr>
      </p:pic>
    </p:spTree>
    <p:extLst>
      <p:ext uri="{BB962C8B-B14F-4D97-AF65-F5344CB8AC3E}">
        <p14:creationId xmlns:p14="http://schemas.microsoft.com/office/powerpoint/2010/main" val="12061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A changing sampling rate (or data that drops some, but not many samples) will cause the </a:t>
            </a:r>
            <a:r>
              <a:rPr lang="en-US" dirty="0" err="1">
                <a:latin typeface="Univers" panose="020B0503020202020204" pitchFamily="34" charset="0"/>
              </a:rPr>
              <a:t>dejittering</a:t>
            </a:r>
            <a:r>
              <a:rPr lang="en-US" dirty="0">
                <a:latin typeface="Univers" panose="020B0503020202020204" pitchFamily="34" charset="0"/>
              </a:rPr>
              <a:t> algorithm to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there is problems with calls to </a:t>
            </a:r>
            <a:r>
              <a:rPr lang="en-US" dirty="0" err="1">
                <a:latin typeface="Univers" panose="020B0503020202020204" pitchFamily="34" charset="0"/>
              </a:rPr>
              <a:t>time_correction</a:t>
            </a:r>
            <a:r>
              <a:rPr lang="en-US" dirty="0">
                <a:latin typeface="Univers" panose="020B0503020202020204" pitchFamily="34" charset="0"/>
              </a:rPr>
              <a:t>(), the algorithm that corrects clock offsets will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everything is working properly, your data will </a:t>
            </a:r>
            <a:r>
              <a:rPr lang="en-US" i="1" dirty="0">
                <a:latin typeface="Univers" panose="020B0503020202020204" pitchFamily="34" charset="0"/>
              </a:rPr>
              <a:t>not </a:t>
            </a:r>
            <a:r>
              <a:rPr lang="en-US" dirty="0">
                <a:latin typeface="Univers" panose="020B0503020202020204" pitchFamily="34" charset="0"/>
              </a:rPr>
              <a:t> have these problems. Always pilot before doing a study---hearts have been broken by these two issues.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841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Univers</vt:lpstr>
      <vt:lpstr>Office Theme</vt:lpstr>
      <vt:lpstr>PowerPoint Presentation</vt:lpstr>
      <vt:lpstr>Troubleshooting Your Setup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What Can Go Wrong </vt:lpstr>
      <vt:lpstr>PowerPoint Presentation</vt:lpstr>
      <vt:lpstr>What Can Go Wrong </vt:lpstr>
      <vt:lpstr>What Can Go Wrong </vt:lpstr>
      <vt:lpstr>What Can Go Wrong </vt:lpstr>
      <vt:lpstr>Links </vt:lpstr>
      <vt:lpstr>A Note on EEGLAB and XDF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Medine</dc:creator>
  <cp:lastModifiedBy>David Medine</cp:lastModifiedBy>
  <cp:revision>35</cp:revision>
  <dcterms:created xsi:type="dcterms:W3CDTF">2021-06-07T04:22:12Z</dcterms:created>
  <dcterms:modified xsi:type="dcterms:W3CDTF">2021-06-15T10:01:27Z</dcterms:modified>
</cp:coreProperties>
</file>