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</p:sldIdLst>
  <p:sldSz cx="6858000" cy="9144000" type="letter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BFF"/>
    <a:srgbClr val="9DC3E6"/>
    <a:srgbClr val="C9C9C9"/>
    <a:srgbClr val="8497B0"/>
    <a:srgbClr val="4FBBEB"/>
    <a:srgbClr val="199ED9"/>
    <a:srgbClr val="A7FFFF"/>
    <a:srgbClr val="32145A"/>
    <a:srgbClr val="0062A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5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D1-44FD-4165-8147-2AE3A03C7D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2BE-8DB3-4AAC-8411-3C7B34F83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D1-44FD-4165-8147-2AE3A03C7D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2BE-8DB3-4AAC-8411-3C7B34F83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D1-44FD-4165-8147-2AE3A03C7D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2BE-8DB3-4AAC-8411-3C7B34F83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1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D1-44FD-4165-8147-2AE3A03C7D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2BE-8DB3-4AAC-8411-3C7B34F83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D1-44FD-4165-8147-2AE3A03C7D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2BE-8DB3-4AAC-8411-3C7B34F83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4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D1-44FD-4165-8147-2AE3A03C7D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2BE-8DB3-4AAC-8411-3C7B34F83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D1-44FD-4165-8147-2AE3A03C7D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2BE-8DB3-4AAC-8411-3C7B34F83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4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D1-44FD-4165-8147-2AE3A03C7D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2BE-8DB3-4AAC-8411-3C7B34F83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1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D1-44FD-4165-8147-2AE3A03C7D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2BE-8DB3-4AAC-8411-3C7B34F83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D1-44FD-4165-8147-2AE3A03C7D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2BE-8DB3-4AAC-8411-3C7B34F83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D1-44FD-4165-8147-2AE3A03C7D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2BE-8DB3-4AAC-8411-3C7B34F83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ECD1-44FD-4165-8147-2AE3A03C7D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5C2BE-8DB3-4AAC-8411-3C7B34F83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1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hyperlink" Target="mailto:alexander@diagramics.com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hyperlink" Target="mailto:alexander@diagramics.com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384" y="5222312"/>
            <a:ext cx="2867545" cy="17657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683017"/>
            <a:ext cx="4808628" cy="251717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643" y="5283473"/>
            <a:ext cx="3637907" cy="1605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INTERACTIVE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ANIMATED DIGITAL TWINS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ON ANY SCREEN</a:t>
            </a:r>
          </a:p>
          <a:p>
            <a:endParaRPr lang="en-US" sz="1400" b="1" dirty="0" smtClean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out-of-the box integrations: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Connected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Remote Monitoring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-10784" y="825392"/>
            <a:ext cx="6875370" cy="1312540"/>
          </a:xfrm>
          <a:prstGeom prst="rect">
            <a:avLst/>
          </a:prstGeom>
          <a:solidFill>
            <a:srgbClr val="0070C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bg1"/>
              </a:solidFill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3913" y="129051"/>
            <a:ext cx="396239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Kartika" panose="02020503030404060203" pitchFamily="18" charset="0"/>
                <a:ea typeface="Batang" panose="02030600000101010101" pitchFamily="18" charset="-127"/>
                <a:cs typeface="Kartika" panose="02020503030404060203" pitchFamily="18" charset="0"/>
              </a:rPr>
              <a:t>DIAGRAMICS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09930" y="89453"/>
            <a:ext cx="3050737" cy="54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IoT Data Visualization</a:t>
            </a:r>
            <a:endParaRPr lang="en-US" sz="2000" b="1" dirty="0">
              <a:solidFill>
                <a:srgbClr val="FF0000"/>
              </a:solidFill>
              <a:latin typeface="Kartika" panose="02020503030404060203" pitchFamily="18" charset="0"/>
              <a:ea typeface="Batang" panose="02030600000101010101" pitchFamily="18" charset="-127"/>
              <a:cs typeface="Kartika" panose="02020503030404060203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3676" y="484007"/>
            <a:ext cx="2571699" cy="308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VISUAL AUTOMATION</a:t>
            </a:r>
            <a:endParaRPr lang="en-US" sz="1400" dirty="0">
              <a:solidFill>
                <a:schemeClr val="tx1"/>
              </a:solidFill>
              <a:latin typeface="Segoe UI Semibold" panose="020B0702040204020203" pitchFamily="34" charset="0"/>
              <a:ea typeface="Segoe UI Symbol" panose="020B0502040204020203" pitchFamily="34" charset="0"/>
              <a:cs typeface="Segoe UI Semibold" panose="020B0702040204020203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50852" y="961171"/>
            <a:ext cx="3914774" cy="953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near real time live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animated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monitor 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and analyze your IoT &amp; business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integrated with </a:t>
            </a:r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IoT Suite &amp; IoT Central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-10785" y="2068041"/>
            <a:ext cx="6868785" cy="424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Interactive Visualization for Process Digital Twins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41" y="813305"/>
            <a:ext cx="1435475" cy="1324627"/>
          </a:xfrm>
          <a:prstGeom prst="rect">
            <a:avLst/>
          </a:prstGeom>
          <a:effectLst>
            <a:glow rad="228600">
              <a:schemeClr val="accent5">
                <a:lumMod val="40000"/>
                <a:lumOff val="60000"/>
                <a:alpha val="40000"/>
              </a:schemeClr>
            </a:glow>
          </a:effec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207243"/>
            <a:ext cx="6858000" cy="1925088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-1" y="7051322"/>
            <a:ext cx="6858001" cy="1770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bg1"/>
              </a:solidFill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228" y="7277726"/>
            <a:ext cx="1320356" cy="1115333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8477" y="7221712"/>
            <a:ext cx="3241742" cy="932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Diagramics </a:t>
            </a:r>
            <a:r>
              <a:rPr lang="en-US" sz="1400" b="1" dirty="0" smtClean="0">
                <a:solidFill>
                  <a:schemeClr val="tx1"/>
                </a:solidFill>
              </a:rPr>
              <a:t>Software Corporation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Vancouver, BC, Canada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Alexander Abalakov</a:t>
            </a:r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hlinkClick r:id="rId7"/>
              </a:rPr>
              <a:t>alexander@diagramics.com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778-829-8573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25717" y="2823077"/>
            <a:ext cx="2430514" cy="2295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chemeClr val="bg1"/>
                </a:solidFill>
                <a:latin typeface="Segoe WP Black" panose="020B0A02040504020203" pitchFamily="34" charset="0"/>
                <a:cs typeface="Aharoni" panose="02010803020104030203" pitchFamily="2" charset="-79"/>
              </a:rPr>
              <a:t>InfoCard</a:t>
            </a:r>
            <a:r>
              <a:rPr lang="en-US" sz="3200" dirty="0">
                <a:solidFill>
                  <a:schemeClr val="bg1"/>
                </a:solidFill>
                <a:latin typeface="Segoe WP Black" panose="020B0A02040504020203" pitchFamily="34" charset="0"/>
                <a:cs typeface="Segoe UI" panose="020B0502040204020203" pitchFamily="34" charset="0"/>
              </a:rPr>
              <a:t> ™</a:t>
            </a:r>
          </a:p>
          <a:p>
            <a:endParaRPr lang="en-US" sz="1400" dirty="0"/>
          </a:p>
          <a:p>
            <a:r>
              <a:rPr lang="en-US" sz="1400" dirty="0" smtClean="0"/>
              <a:t>Intel </a:t>
            </a:r>
            <a:r>
              <a:rPr lang="en-US" sz="1400" dirty="0"/>
              <a:t>Compute Card</a:t>
            </a:r>
          </a:p>
          <a:p>
            <a:r>
              <a:rPr lang="en-US" sz="1400" dirty="0" smtClean="0"/>
              <a:t>Windows </a:t>
            </a:r>
            <a:r>
              <a:rPr lang="en-US" sz="1400" dirty="0"/>
              <a:t>10 IoT Core</a:t>
            </a:r>
          </a:p>
          <a:p>
            <a:r>
              <a:rPr lang="en-US" sz="1400" dirty="0" smtClean="0"/>
              <a:t>Microsoft </a:t>
            </a:r>
            <a:r>
              <a:rPr lang="en-US" sz="1400" dirty="0"/>
              <a:t>Azure</a:t>
            </a:r>
          </a:p>
          <a:p>
            <a:r>
              <a:rPr lang="en-US" sz="1400" dirty="0" smtClean="0"/>
              <a:t>Ingram Micro</a:t>
            </a:r>
          </a:p>
          <a:p>
            <a:r>
              <a:rPr lang="en-US" sz="2000" dirty="0"/>
              <a:t>+</a:t>
            </a:r>
            <a:endParaRPr lang="en-US" sz="2000" dirty="0"/>
          </a:p>
          <a:p>
            <a:r>
              <a:rPr lang="en-US" sz="1400" dirty="0"/>
              <a:t>Diagramics Visual Automation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39730" y="2683359"/>
            <a:ext cx="2024856" cy="25127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Segoe UI" panose="020B0502040204020203" pitchFamily="34" charset="0"/>
                <a:ea typeface="Microsoft Yi Baiti" panose="03000500000000000000" pitchFamily="66" charset="0"/>
                <a:cs typeface="Segoe UI" panose="020B0502040204020203" pitchFamily="34" charset="0"/>
              </a:rPr>
              <a:t>REAL TIME </a:t>
            </a:r>
          </a:p>
          <a:p>
            <a:r>
              <a:rPr lang="en-US" sz="1100" b="1" dirty="0" smtClean="0">
                <a:solidFill>
                  <a:schemeClr val="tx1"/>
                </a:solidFill>
                <a:latin typeface="Segoe UI" panose="020B0502040204020203" pitchFamily="34" charset="0"/>
                <a:ea typeface="Microsoft Yi Baiti" panose="03000500000000000000" pitchFamily="66" charset="0"/>
                <a:cs typeface="Segoe UI" panose="020B0502040204020203" pitchFamily="34" charset="0"/>
              </a:rPr>
              <a:t>REMOTE MONITORING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Segoe UI" panose="020B0502040204020203" pitchFamily="34" charset="0"/>
                <a:ea typeface="Microsoft Yi Baiti" panose="03000500000000000000" pitchFamily="66" charset="0"/>
                <a:cs typeface="Segoe UI" panose="020B0502040204020203" pitchFamily="34" charset="0"/>
              </a:rPr>
              <a:t>in a card</a:t>
            </a:r>
          </a:p>
          <a:p>
            <a:endParaRPr lang="en-US" sz="1400" b="1" dirty="0" smtClean="0">
              <a:solidFill>
                <a:schemeClr val="tx1"/>
              </a:solidFill>
              <a:latin typeface="Segoe UI" panose="020B0502040204020203" pitchFamily="34" charset="0"/>
              <a:ea typeface="Microsoft Yi Baiti" panose="03000500000000000000" pitchFamily="66" charset="0"/>
              <a:cs typeface="Segoe UI" panose="020B0502040204020203" pitchFamily="34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Aharoni" panose="02010803020104030203" pitchFamily="2" charset="-79"/>
              </a:rPr>
              <a:t>interactive diagrams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Aharoni" panose="02010803020104030203" pitchFamily="2" charset="-79"/>
              </a:rPr>
              <a:t>animated graphics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Aharoni" panose="02010803020104030203" pitchFamily="2" charset="-79"/>
              </a:rPr>
              <a:t>3D models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Aharoni" panose="02010803020104030203" pitchFamily="2" charset="-79"/>
              </a:rPr>
              <a:t>GPU signal processing</a:t>
            </a:r>
          </a:p>
          <a:p>
            <a:endParaRPr lang="en-US" sz="1600" b="1" dirty="0" smtClean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Aharoni" panose="02010803020104030203" pitchFamily="2" charset="-79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993353" y="8746767"/>
            <a:ext cx="1776821" cy="212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Microsoft Yi Baiti" panose="03000500000000000000" pitchFamily="66" charset="0"/>
                <a:cs typeface="Segoe UI Light" panose="020B0502040204020203" pitchFamily="34" charset="0"/>
              </a:rPr>
              <a:t>www.diagramics.com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8322" y="4783922"/>
            <a:ext cx="2948141" cy="404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AUTOMATION ON EDGE</a:t>
            </a: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52" y="5352796"/>
            <a:ext cx="1747248" cy="1702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8" y="129051"/>
            <a:ext cx="670645" cy="67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1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-85726" y="3916154"/>
            <a:ext cx="6875370" cy="1213828"/>
          </a:xfrm>
          <a:prstGeom prst="rect">
            <a:avLst/>
          </a:prstGeom>
          <a:solidFill>
            <a:srgbClr val="0070C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bg1"/>
              </a:solidFill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-96509" y="825392"/>
            <a:ext cx="6875370" cy="1312540"/>
          </a:xfrm>
          <a:prstGeom prst="rect">
            <a:avLst/>
          </a:prstGeom>
          <a:solidFill>
            <a:srgbClr val="0070C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bg1"/>
              </a:solidFill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3913" y="129051"/>
            <a:ext cx="396239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Kartika" panose="02020503030404060203" pitchFamily="18" charset="0"/>
                <a:ea typeface="Batang" panose="02030600000101010101" pitchFamily="18" charset="-127"/>
                <a:cs typeface="Kartika" panose="02020503030404060203" pitchFamily="18" charset="0"/>
              </a:rPr>
              <a:t>DIAGRAMICS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09930" y="89453"/>
            <a:ext cx="3050737" cy="54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IoT Data Visualization</a:t>
            </a:r>
            <a:endParaRPr lang="en-US" sz="2000" b="1" dirty="0">
              <a:solidFill>
                <a:srgbClr val="FF0000"/>
              </a:solidFill>
              <a:latin typeface="Kartika" panose="02020503030404060203" pitchFamily="18" charset="0"/>
              <a:ea typeface="Batang" panose="02030600000101010101" pitchFamily="18" charset="-127"/>
              <a:cs typeface="Kartika" panose="02020503030404060203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3676" y="484007"/>
            <a:ext cx="2571699" cy="308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VISUAL AUTOMATION</a:t>
            </a:r>
            <a:endParaRPr lang="en-US" sz="1400" dirty="0">
              <a:solidFill>
                <a:schemeClr val="tx1"/>
              </a:solidFill>
              <a:latin typeface="Segoe UI Semibold" panose="020B0702040204020203" pitchFamily="34" charset="0"/>
              <a:ea typeface="Segoe UI Symbol" panose="020B0502040204020203" pitchFamily="34" charset="0"/>
              <a:cs typeface="Segoe UI Semibold" panose="020B0702040204020203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65127" y="961171"/>
            <a:ext cx="3914774" cy="953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near real time live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animated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monitor 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and analyze your IoT &amp; business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integrated with </a:t>
            </a:r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IoT Suite &amp; IoT Central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-96510" y="2068041"/>
            <a:ext cx="6868785" cy="424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43"/>
            <a:ext cx="6858000" cy="1925088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-1" y="7051322"/>
            <a:ext cx="6858001" cy="1770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bg1"/>
              </a:solidFill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228" y="7277726"/>
            <a:ext cx="1320356" cy="1115333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8477" y="7221712"/>
            <a:ext cx="3241742" cy="932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Diagramics </a:t>
            </a:r>
            <a:r>
              <a:rPr lang="en-US" sz="1400" b="1" dirty="0" smtClean="0">
                <a:solidFill>
                  <a:schemeClr val="tx1"/>
                </a:solidFill>
              </a:rPr>
              <a:t>Software Corporation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Vancouver, BC, Canada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Alexander Abalakov</a:t>
            </a:r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hlinkClick r:id="rId4"/>
              </a:rPr>
              <a:t>alexander@diagramics.com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778-829-8573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39992" y="2823077"/>
            <a:ext cx="2430514" cy="2295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chemeClr val="bg1"/>
                </a:solidFill>
                <a:latin typeface="Segoe WP Black" panose="020B0A02040504020203" pitchFamily="34" charset="0"/>
                <a:cs typeface="Aharoni" panose="02010803020104030203" pitchFamily="2" charset="-79"/>
              </a:rPr>
              <a:t>InfoCard</a:t>
            </a:r>
            <a:r>
              <a:rPr lang="en-US" sz="3200" dirty="0">
                <a:solidFill>
                  <a:schemeClr val="bg1"/>
                </a:solidFill>
                <a:latin typeface="Segoe WP Black" panose="020B0A02040504020203" pitchFamily="34" charset="0"/>
                <a:cs typeface="Segoe UI" panose="020B0502040204020203" pitchFamily="34" charset="0"/>
              </a:rPr>
              <a:t> ™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Intel </a:t>
            </a:r>
            <a:r>
              <a:rPr lang="en-US" sz="1400" dirty="0"/>
              <a:t>Compute Card</a:t>
            </a:r>
          </a:p>
          <a:p>
            <a:r>
              <a:rPr lang="en-US" sz="1400" dirty="0"/>
              <a:t>Windows 10 IoT Core</a:t>
            </a:r>
          </a:p>
          <a:p>
            <a:r>
              <a:rPr lang="en-US" sz="1400" dirty="0"/>
              <a:t>Microsoft Azure</a:t>
            </a:r>
          </a:p>
          <a:p>
            <a:r>
              <a:rPr lang="en-US" sz="1400" dirty="0"/>
              <a:t>Process Digital Twin</a:t>
            </a:r>
          </a:p>
          <a:p>
            <a:r>
              <a:rPr lang="en-US" sz="1400" dirty="0"/>
              <a:t>Diagramics Visual Automation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993353" y="8746767"/>
            <a:ext cx="1776821" cy="212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Microsoft Yi Baiti" panose="03000500000000000000" pitchFamily="66" charset="0"/>
                <a:cs typeface="Segoe UI Light" panose="020B0502040204020203" pitchFamily="34" charset="0"/>
              </a:rPr>
              <a:t>www.diagramics.com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" y="129051"/>
            <a:ext cx="670645" cy="67007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18762" y="5363359"/>
            <a:ext cx="3784435" cy="1296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Interactive Visualization - </a:t>
            </a:r>
            <a:r>
              <a:rPr lang="en-US" sz="1000" i="1" dirty="0" smtClean="0">
                <a:solidFill>
                  <a:schemeClr val="tx1"/>
                </a:solidFill>
              </a:rPr>
              <a:t>"</a:t>
            </a:r>
            <a:r>
              <a:rPr lang="en-US" sz="1000" i="1" dirty="0">
                <a:solidFill>
                  <a:schemeClr val="tx1"/>
                </a:solidFill>
              </a:rPr>
              <a:t>Interactive visualization technology enables the exploration of data via the manipulation of chart images, with the color, brightness, size, shape and motion of visual </a:t>
            </a:r>
            <a:r>
              <a:rPr lang="en-US" sz="1000" i="1" dirty="0" smtClean="0">
                <a:solidFill>
                  <a:schemeClr val="tx1"/>
                </a:solidFill>
              </a:rPr>
              <a:t>objects</a:t>
            </a:r>
            <a:r>
              <a:rPr lang="en-US" sz="1000" i="1" dirty="0">
                <a:solidFill>
                  <a:schemeClr val="tx1"/>
                </a:solidFill>
              </a:rPr>
              <a:t>, that go beyond those of pie, bar and line charts.” </a:t>
            </a:r>
            <a:r>
              <a:rPr lang="en-US" sz="1000" i="1" dirty="0" smtClean="0">
                <a:solidFill>
                  <a:schemeClr val="tx1"/>
                </a:solidFill>
              </a:rPr>
              <a:t>[Gartner]</a:t>
            </a:r>
          </a:p>
          <a:p>
            <a:endParaRPr lang="en-US" sz="1000" i="1" dirty="0">
              <a:solidFill>
                <a:schemeClr val="tx1"/>
              </a:solidFill>
            </a:endParaRPr>
          </a:p>
          <a:p>
            <a:r>
              <a:rPr lang="en-US" sz="1000" b="1" i="1" dirty="0" smtClean="0">
                <a:solidFill>
                  <a:schemeClr val="tx1"/>
                </a:solidFill>
              </a:rPr>
              <a:t>Digital </a:t>
            </a:r>
            <a:r>
              <a:rPr lang="en-US" sz="1000" b="1" i="1" dirty="0">
                <a:solidFill>
                  <a:schemeClr val="tx1"/>
                </a:solidFill>
              </a:rPr>
              <a:t>Twins</a:t>
            </a:r>
            <a:r>
              <a:rPr lang="en-US" sz="1000" i="1" dirty="0">
                <a:solidFill>
                  <a:schemeClr val="tx1"/>
                </a:solidFill>
              </a:rPr>
              <a:t> - "Digital twins drive the business impact </a:t>
            </a:r>
            <a:endParaRPr lang="en-US" sz="1000" i="1" dirty="0" smtClean="0">
              <a:solidFill>
                <a:schemeClr val="tx1"/>
              </a:solidFill>
            </a:endParaRPr>
          </a:p>
          <a:p>
            <a:r>
              <a:rPr lang="en-US" sz="1000" i="1" dirty="0" smtClean="0">
                <a:solidFill>
                  <a:schemeClr val="tx1"/>
                </a:solidFill>
              </a:rPr>
              <a:t>of </a:t>
            </a:r>
            <a:r>
              <a:rPr lang="en-US" sz="1000" i="1" dirty="0">
                <a:solidFill>
                  <a:schemeClr val="tx1"/>
                </a:solidFill>
              </a:rPr>
              <a:t>the Internet of Things (IoT) by offering a powerful way </a:t>
            </a:r>
            <a:endParaRPr lang="en-US" sz="1000" i="1" dirty="0" smtClean="0">
              <a:solidFill>
                <a:schemeClr val="tx1"/>
              </a:solidFill>
            </a:endParaRPr>
          </a:p>
          <a:p>
            <a:r>
              <a:rPr lang="en-US" sz="1000" i="1" dirty="0" smtClean="0">
                <a:solidFill>
                  <a:schemeClr val="tx1"/>
                </a:solidFill>
              </a:rPr>
              <a:t>to </a:t>
            </a:r>
            <a:r>
              <a:rPr lang="en-US" sz="1000" i="1" dirty="0">
                <a:solidFill>
                  <a:schemeClr val="tx1"/>
                </a:solidFill>
              </a:rPr>
              <a:t>monitor and control assets and processes.  [Gartner]</a:t>
            </a:r>
          </a:p>
          <a:p>
            <a:endParaRPr lang="en-US" sz="1000" i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638175" y="892624"/>
            <a:ext cx="7829550" cy="4219961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620" y="1002178"/>
            <a:ext cx="6081151" cy="3921787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5372356" y="2068042"/>
            <a:ext cx="1491697" cy="597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DIAGRAMICS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INFO-CHANNELS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43455" y="3993481"/>
            <a:ext cx="1491697" cy="34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Digital Twins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urved Right Arrow 3"/>
          <p:cNvSpPr/>
          <p:nvPr/>
        </p:nvSpPr>
        <p:spPr>
          <a:xfrm>
            <a:off x="4166468" y="4399832"/>
            <a:ext cx="571311" cy="12885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3727" y="4020458"/>
            <a:ext cx="3637907" cy="998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out-of-the box integrations: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Connected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Remote Monitoring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29155" y="5955846"/>
            <a:ext cx="2703846" cy="961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REAL-TIME</a:t>
            </a:r>
          </a:p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INTERACTIVE </a:t>
            </a:r>
          </a:p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ANIMATED</a:t>
            </a:r>
          </a:p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DASHBOARDS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3397" y="3335842"/>
            <a:ext cx="1965600" cy="1562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3397" y="5152090"/>
            <a:ext cx="1832552" cy="173768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17" y="2621937"/>
            <a:ext cx="1071127" cy="603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17" y="1488462"/>
            <a:ext cx="1071127" cy="603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1695</TotalTime>
  <Words>267</Words>
  <Application>Microsoft Office PowerPoint</Application>
  <PresentationFormat>Letter Paper (8.5x11 in)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Batang</vt:lpstr>
      <vt:lpstr>Aharoni</vt:lpstr>
      <vt:lpstr>Arial</vt:lpstr>
      <vt:lpstr>Calibri</vt:lpstr>
      <vt:lpstr>Calibri Light</vt:lpstr>
      <vt:lpstr>Kartika</vt:lpstr>
      <vt:lpstr>Microsoft Yi Baiti</vt:lpstr>
      <vt:lpstr>Segoe UI</vt:lpstr>
      <vt:lpstr>Segoe UI Light</vt:lpstr>
      <vt:lpstr>Segoe UI Semibold</vt:lpstr>
      <vt:lpstr>Segoe UI Symbol</vt:lpstr>
      <vt:lpstr>Segoe WP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Alexander Abalakov</cp:lastModifiedBy>
  <cp:revision>239</cp:revision>
  <cp:lastPrinted>2018-04-29T18:33:36Z</cp:lastPrinted>
  <dcterms:created xsi:type="dcterms:W3CDTF">2017-03-05T02:22:31Z</dcterms:created>
  <dcterms:modified xsi:type="dcterms:W3CDTF">2018-05-05T06:49:30Z</dcterms:modified>
</cp:coreProperties>
</file>