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C3078-AD55-4483-BFFF-B6ED6E3015C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B04AD6-503E-40D6-86CF-82130BB9B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2809-D752-4844-9AB6-409F87EFF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Tugas</a:t>
            </a:r>
            <a:r>
              <a:rPr lang="en-US" sz="4000" dirty="0"/>
              <a:t> </a:t>
            </a:r>
            <a:r>
              <a:rPr lang="en-US" sz="4000" dirty="0" err="1"/>
              <a:t>Eksplorasi</a:t>
            </a:r>
            <a:r>
              <a:rPr lang="en-US" sz="4000" dirty="0"/>
              <a:t> dan </a:t>
            </a:r>
            <a:r>
              <a:rPr lang="en-US" sz="4000" dirty="0" err="1"/>
              <a:t>Visualisasi</a:t>
            </a:r>
            <a:r>
              <a:rPr lang="en-US" sz="4000" dirty="0"/>
              <a:t> Data </a:t>
            </a:r>
            <a:r>
              <a:rPr lang="en-US" sz="4000" dirty="0" err="1"/>
              <a:t>Menggunakan</a:t>
            </a:r>
            <a:r>
              <a:rPr lang="en-US" sz="4000" dirty="0"/>
              <a:t> Tools di Excel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r>
              <a:rPr lang="en-US" sz="4000" dirty="0"/>
              <a:t> : Bank)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E52B-A49A-419E-A85B-50501790F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Diahawa</a:t>
            </a:r>
            <a:r>
              <a:rPr lang="en-US" dirty="0"/>
              <a:t> </a:t>
            </a:r>
            <a:r>
              <a:rPr lang="en-US" dirty="0" err="1"/>
              <a:t>Fitaloka</a:t>
            </a:r>
            <a:endParaRPr lang="en-US" dirty="0"/>
          </a:p>
          <a:p>
            <a:pPr algn="r"/>
            <a:r>
              <a:rPr lang="en-US" dirty="0"/>
              <a:t>17.51.0002</a:t>
            </a:r>
          </a:p>
        </p:txBody>
      </p:sp>
    </p:spTree>
    <p:extLst>
      <p:ext uri="{BB962C8B-B14F-4D97-AF65-F5344CB8AC3E}">
        <p14:creationId xmlns:p14="http://schemas.microsoft.com/office/powerpoint/2010/main" val="90724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6AC2-3DE1-46DE-B7D5-46D46E99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SEKIAN</a:t>
            </a:r>
          </a:p>
          <a:p>
            <a:pPr algn="ctr"/>
            <a:r>
              <a:rPr lang="en-US" sz="4000" dirty="0"/>
              <a:t>TERIMAKASIH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94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0B86-C53B-410A-AE8E-F4AB58B8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tools excel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Dashboard BI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explorasi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yang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ambil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bank1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10271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Hasil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kumpulkan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file excel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ppt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176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FB0C-BE2A-4A1E-BA1A-20922178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394F-EA6D-45D6-9114-35CE916F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1. Analisis data jumlah usia berdasarkan jenis kelamin.</a:t>
            </a:r>
          </a:p>
          <a:p>
            <a:r>
              <a:rPr lang="en-US" dirty="0"/>
              <a:t>2.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income category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marial</a:t>
            </a:r>
            <a:r>
              <a:rPr lang="en-US" dirty="0"/>
              <a:t> status dan gender.</a:t>
            </a:r>
          </a:p>
          <a:p>
            <a:r>
              <a:rPr lang="en-US" dirty="0"/>
              <a:t>3. </a:t>
            </a:r>
            <a:r>
              <a:rPr lang="en-US" dirty="0" err="1"/>
              <a:t>Analisis</a:t>
            </a:r>
            <a:r>
              <a:rPr lang="en-US" dirty="0"/>
              <a:t> status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income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dan status.</a:t>
            </a:r>
          </a:p>
          <a:p>
            <a:r>
              <a:rPr lang="en-US" dirty="0"/>
              <a:t>5. </a:t>
            </a:r>
            <a:r>
              <a:rPr lang="en-US" dirty="0" err="1"/>
              <a:t>Analisis</a:t>
            </a:r>
            <a:r>
              <a:rPr lang="en-US" dirty="0"/>
              <a:t> Tingkat </a:t>
            </a:r>
            <a:r>
              <a:rPr lang="en-US" dirty="0" err="1"/>
              <a:t>sekolah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gender dan status.</a:t>
            </a:r>
          </a:p>
          <a:p>
            <a:r>
              <a:rPr lang="en-US" dirty="0"/>
              <a:t>6.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dan gender.</a:t>
            </a:r>
          </a:p>
        </p:txBody>
      </p:sp>
    </p:spTree>
    <p:extLst>
      <p:ext uri="{BB962C8B-B14F-4D97-AF65-F5344CB8AC3E}">
        <p14:creationId xmlns:p14="http://schemas.microsoft.com/office/powerpoint/2010/main" val="119481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8026-CEB7-4300-B3FC-94E14F03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1380"/>
          </a:xfrm>
        </p:spPr>
        <p:txBody>
          <a:bodyPr>
            <a:normAutofit/>
          </a:bodyPr>
          <a:lstStyle/>
          <a:p>
            <a:r>
              <a:rPr lang="fi-FI" sz="4000" dirty="0"/>
              <a:t>1</a:t>
            </a:r>
            <a:r>
              <a:rPr lang="fi-FI" sz="3600" dirty="0"/>
              <a:t>. Analisis data jumlah usia berdasarkan jenis kelamin.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EFAC-45AE-4362-A282-E5B61B6A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5553"/>
          </a:xfrm>
        </p:spPr>
        <p:txBody>
          <a:bodyPr/>
          <a:lstStyle/>
          <a:p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2F735-BF5F-4524-AFFE-43C9699FF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t="32770" r="74457" b="16118"/>
          <a:stretch/>
        </p:blipFill>
        <p:spPr>
          <a:xfrm>
            <a:off x="1216549" y="2239618"/>
            <a:ext cx="2798859" cy="362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CB22E-1992-4650-9CC8-C34FDB0AD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" t="75182" r="74457" b="20758"/>
          <a:stretch/>
        </p:blipFill>
        <p:spPr>
          <a:xfrm>
            <a:off x="1216549" y="5869094"/>
            <a:ext cx="2798858" cy="3045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5D4FA-0754-40ED-B419-58F951C7C3D0}"/>
              </a:ext>
            </a:extLst>
          </p:cNvPr>
          <p:cNvCxnSpPr/>
          <p:nvPr/>
        </p:nvCxnSpPr>
        <p:spPr>
          <a:xfrm>
            <a:off x="3723859" y="2716696"/>
            <a:ext cx="76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948C8-54E4-4724-A917-782476427DB3}"/>
              </a:ext>
            </a:extLst>
          </p:cNvPr>
          <p:cNvSpPr/>
          <p:nvPr/>
        </p:nvSpPr>
        <p:spPr>
          <a:xfrm>
            <a:off x="4598504" y="2337510"/>
            <a:ext cx="2040835" cy="1465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dikatakan</a:t>
            </a:r>
            <a:r>
              <a:rPr lang="en-US" sz="1400" dirty="0"/>
              <a:t> </a:t>
            </a:r>
            <a:r>
              <a:rPr lang="en-US" sz="1400" dirty="0" err="1"/>
              <a:t>Usia</a:t>
            </a:r>
            <a:r>
              <a:rPr lang="en-US" sz="1400" dirty="0"/>
              <a:t> 26thn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39 orang dan </a:t>
            </a:r>
            <a:r>
              <a:rPr lang="en-US" sz="1400" dirty="0" err="1"/>
              <a:t>laki-laki</a:t>
            </a:r>
            <a:r>
              <a:rPr lang="en-US" sz="1400" dirty="0"/>
              <a:t> juga 39 orang dan total client yang </a:t>
            </a:r>
            <a:r>
              <a:rPr lang="en-US" sz="1400" dirty="0" err="1"/>
              <a:t>berusia</a:t>
            </a:r>
            <a:r>
              <a:rPr lang="en-US" sz="1400" dirty="0"/>
              <a:t> 26 </a:t>
            </a:r>
            <a:r>
              <a:rPr lang="en-US" sz="1400" dirty="0" err="1"/>
              <a:t>ada</a:t>
            </a:r>
            <a:r>
              <a:rPr lang="en-US" sz="1400" dirty="0"/>
              <a:t> 78 orang.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F58F40-D4D5-4483-8E8E-77C3D6496607}"/>
              </a:ext>
            </a:extLst>
          </p:cNvPr>
          <p:cNvCxnSpPr/>
          <p:nvPr/>
        </p:nvCxnSpPr>
        <p:spPr>
          <a:xfrm>
            <a:off x="3863006" y="6014738"/>
            <a:ext cx="76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ACAB-018E-492D-B128-C3B25145CEA4}"/>
              </a:ext>
            </a:extLst>
          </p:cNvPr>
          <p:cNvSpPr/>
          <p:nvPr/>
        </p:nvSpPr>
        <p:spPr>
          <a:xfrm>
            <a:off x="4638264" y="4925398"/>
            <a:ext cx="2023600" cy="1248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5358 orang dan </a:t>
            </a:r>
            <a:r>
              <a:rPr lang="en-US" sz="1400" dirty="0" err="1"/>
              <a:t>laki-laki</a:t>
            </a:r>
            <a:r>
              <a:rPr lang="en-US" sz="1400" dirty="0"/>
              <a:t> </a:t>
            </a:r>
            <a:r>
              <a:rPr lang="en-US" sz="1400" dirty="0" err="1"/>
              <a:t>jumlahnya</a:t>
            </a:r>
            <a:r>
              <a:rPr lang="en-US" sz="1400" dirty="0"/>
              <a:t> 4769 orang </a:t>
            </a:r>
            <a:r>
              <a:rPr lang="en-US" sz="1400" dirty="0" err="1"/>
              <a:t>jadi</a:t>
            </a:r>
            <a:r>
              <a:rPr lang="en-US" sz="1400" dirty="0"/>
              <a:t> Total </a:t>
            </a:r>
            <a:r>
              <a:rPr lang="en-US" sz="1400" dirty="0" err="1"/>
              <a:t>seluruh</a:t>
            </a:r>
            <a:r>
              <a:rPr lang="en-US" sz="1400" dirty="0"/>
              <a:t> client </a:t>
            </a:r>
            <a:r>
              <a:rPr lang="en-US" sz="1400" dirty="0" err="1"/>
              <a:t>ada</a:t>
            </a:r>
            <a:r>
              <a:rPr lang="en-US" sz="1400" dirty="0"/>
              <a:t> 10127.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E6430-0AFD-4DF6-9999-C7A7231D0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6" t="40962" r="41630" b="18874"/>
          <a:stretch/>
        </p:blipFill>
        <p:spPr>
          <a:xfrm>
            <a:off x="6999796" y="2363784"/>
            <a:ext cx="4162513" cy="28178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69034-BE09-4A77-8232-1A220289E4A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081053" y="5181600"/>
            <a:ext cx="0" cy="397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3DCA03-68FF-4BB9-9772-4C5C879CD098}"/>
              </a:ext>
            </a:extLst>
          </p:cNvPr>
          <p:cNvSpPr txBox="1"/>
          <p:nvPr/>
        </p:nvSpPr>
        <p:spPr>
          <a:xfrm>
            <a:off x="8277050" y="5514985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E4D11A38-4E81-4C51-A2AB-831F9FC0CB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4620749"/>
                  </p:ext>
                </p:extLst>
              </p:nvPr>
            </p:nvGraphicFramePr>
            <p:xfrm>
              <a:off x="-861391" y="5259345"/>
              <a:ext cx="3048000" cy="1714500"/>
            </p:xfrm>
            <a:graphic>
              <a:graphicData uri="http://schemas.microsoft.com/office/powerpoint/2016/slidezoom">
                <pslz:sldZm>
                  <pslz:sldZmObj sldId="260" cId="1067394243">
                    <pslz:zmPr id="{EFDC50BB-8A86-423F-B56D-D074707D00D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4D11A38-4E81-4C51-A2AB-831F9FC0CB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61391" y="525934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76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BC4-B723-4E36-9E68-5AACAE7F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</a:t>
            </a:r>
            <a:r>
              <a:rPr lang="en-US" sz="3600" dirty="0" err="1"/>
              <a:t>Analisis</a:t>
            </a:r>
            <a:r>
              <a:rPr lang="en-US" sz="3600" dirty="0"/>
              <a:t> </a:t>
            </a:r>
            <a:r>
              <a:rPr lang="en-US" sz="3600" dirty="0" err="1"/>
              <a:t>Jumlah</a:t>
            </a:r>
            <a:r>
              <a:rPr lang="en-US" sz="3600" dirty="0"/>
              <a:t> income category </a:t>
            </a: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marial</a:t>
            </a:r>
            <a:r>
              <a:rPr lang="en-US" sz="3600" dirty="0"/>
              <a:t> status dan gender.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749D-FEB5-4E18-8D16-90EAA5CE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86370"/>
          </a:xfrm>
        </p:spPr>
        <p:txBody>
          <a:bodyPr/>
          <a:lstStyle/>
          <a:p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income </a:t>
            </a:r>
            <a:r>
              <a:rPr lang="en-US" dirty="0" err="1"/>
              <a:t>categori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status dan gender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2C5E0-6429-417D-AA1C-B0695C3E4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5" t="32455" r="50000" b="14402"/>
          <a:stretch/>
        </p:blipFill>
        <p:spPr>
          <a:xfrm>
            <a:off x="1097280" y="2438400"/>
            <a:ext cx="2796210" cy="3763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4B5E8-22C5-44ED-9BED-6FEC53CD4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65" t="69381" r="48587" b="24238"/>
          <a:stretch/>
        </p:blipFill>
        <p:spPr>
          <a:xfrm>
            <a:off x="1097280" y="6134075"/>
            <a:ext cx="2796210" cy="4373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86CB11-BDE6-4195-BC71-5A3BCB55CB38}"/>
              </a:ext>
            </a:extLst>
          </p:cNvPr>
          <p:cNvCxnSpPr>
            <a:cxnSpLocks/>
          </p:cNvCxnSpPr>
          <p:nvPr/>
        </p:nvCxnSpPr>
        <p:spPr>
          <a:xfrm>
            <a:off x="4108174" y="4196670"/>
            <a:ext cx="487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03A1D558-1E1D-4D8F-94CC-330DF98D5B4C}"/>
              </a:ext>
            </a:extLst>
          </p:cNvPr>
          <p:cNvSpPr/>
          <p:nvPr/>
        </p:nvSpPr>
        <p:spPr>
          <a:xfrm>
            <a:off x="3949148" y="3752722"/>
            <a:ext cx="318052" cy="88789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3C545-571A-41A6-9D7B-B755FBDE343F}"/>
              </a:ext>
            </a:extLst>
          </p:cNvPr>
          <p:cNvSpPr/>
          <p:nvPr/>
        </p:nvSpPr>
        <p:spPr>
          <a:xfrm>
            <a:off x="4595855" y="3455909"/>
            <a:ext cx="2091198" cy="1728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Income </a:t>
            </a:r>
            <a:r>
              <a:rPr lang="en-US" sz="1400" dirty="0" err="1"/>
              <a:t>untuk</a:t>
            </a:r>
            <a:r>
              <a:rPr lang="en-US" sz="1400" dirty="0"/>
              <a:t> yang </a:t>
            </a:r>
            <a:r>
              <a:rPr lang="en-US" sz="1400" dirty="0" err="1"/>
              <a:t>berstatus</a:t>
            </a:r>
            <a:r>
              <a:rPr lang="en-US" sz="1400" dirty="0"/>
              <a:t> </a:t>
            </a:r>
            <a:r>
              <a:rPr lang="en-US" sz="1400" dirty="0" err="1"/>
              <a:t>Merried</a:t>
            </a:r>
            <a:r>
              <a:rPr lang="en-US" sz="1400" dirty="0"/>
              <a:t>/</a:t>
            </a:r>
            <a:r>
              <a:rPr lang="en-US" sz="1400" dirty="0" err="1"/>
              <a:t>Menikah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income $120K+ 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0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laki-laki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354 client, </a:t>
            </a:r>
            <a:r>
              <a:rPr lang="en-US" sz="1400" dirty="0" err="1"/>
              <a:t>dst</a:t>
            </a:r>
            <a:r>
              <a:rPr lang="en-US" sz="1400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7EAE2-E4D1-4C34-AB20-3BD7BB8D9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22" t="37675" r="50870" b="24432"/>
          <a:stretch/>
        </p:blipFill>
        <p:spPr>
          <a:xfrm>
            <a:off x="6814267" y="2157197"/>
            <a:ext cx="4500439" cy="30273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E0C755-2484-4DF9-AD7F-34B7191CCFEF}"/>
              </a:ext>
            </a:extLst>
          </p:cNvPr>
          <p:cNvCxnSpPr>
            <a:cxnSpLocks/>
          </p:cNvCxnSpPr>
          <p:nvPr/>
        </p:nvCxnSpPr>
        <p:spPr>
          <a:xfrm>
            <a:off x="9044609" y="5184506"/>
            <a:ext cx="0" cy="381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FD8A30-D12A-4291-B525-26FB13141520}"/>
              </a:ext>
            </a:extLst>
          </p:cNvPr>
          <p:cNvSpPr txBox="1"/>
          <p:nvPr/>
        </p:nvSpPr>
        <p:spPr>
          <a:xfrm>
            <a:off x="8415131" y="5582935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6739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0D2B-D706-45A4-9518-133292DD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83096"/>
            <a:ext cx="10058400" cy="1020417"/>
          </a:xfrm>
        </p:spPr>
        <p:txBody>
          <a:bodyPr>
            <a:normAutofit/>
          </a:bodyPr>
          <a:lstStyle/>
          <a:p>
            <a:r>
              <a:rPr lang="en-US" sz="4000" dirty="0"/>
              <a:t>3. </a:t>
            </a:r>
            <a:r>
              <a:rPr lang="en-US" sz="4000" dirty="0" err="1"/>
              <a:t>Analisis</a:t>
            </a:r>
            <a:r>
              <a:rPr lang="en-US" sz="4000" dirty="0"/>
              <a:t> status client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usia</a:t>
            </a:r>
            <a:r>
              <a:rPr lang="en-US" sz="40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3DF1-4ACC-457F-9642-65AC1819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76668" cy="4674336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di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berstatus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4097045-4764-4C5D-A198-7758DF31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9" t="36134" r="62275" b="12145"/>
          <a:stretch/>
        </p:blipFill>
        <p:spPr>
          <a:xfrm>
            <a:off x="1285459" y="2239617"/>
            <a:ext cx="3048001" cy="3299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01464-F332-40D5-9669-5A713AA4C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2" t="60295" r="63043" b="25785"/>
          <a:stretch/>
        </p:blipFill>
        <p:spPr>
          <a:xfrm>
            <a:off x="1285459" y="5320746"/>
            <a:ext cx="2941984" cy="9541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C024F-F921-4425-976A-7E79A7296768}"/>
              </a:ext>
            </a:extLst>
          </p:cNvPr>
          <p:cNvCxnSpPr/>
          <p:nvPr/>
        </p:nvCxnSpPr>
        <p:spPr>
          <a:xfrm>
            <a:off x="4108174" y="2849217"/>
            <a:ext cx="927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31448-CAD1-4CAE-802F-F340F6CB3955}"/>
              </a:ext>
            </a:extLst>
          </p:cNvPr>
          <p:cNvSpPr/>
          <p:nvPr/>
        </p:nvSpPr>
        <p:spPr>
          <a:xfrm>
            <a:off x="5035828" y="2332383"/>
            <a:ext cx="1444486" cy="1895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 </a:t>
            </a:r>
            <a:r>
              <a:rPr lang="en-US" sz="1400" dirty="0" err="1"/>
              <a:t>usia</a:t>
            </a:r>
            <a:r>
              <a:rPr lang="en-US" sz="1400" dirty="0"/>
              <a:t> 8thn, yang </a:t>
            </a:r>
            <a:r>
              <a:rPr lang="en-US" sz="1400" dirty="0" err="1"/>
              <a:t>bercerai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5 </a:t>
            </a:r>
            <a:r>
              <a:rPr lang="en-US" sz="1400" dirty="0" err="1"/>
              <a:t>orang,menikah</a:t>
            </a:r>
            <a:r>
              <a:rPr lang="en-US" sz="1400" dirty="0"/>
              <a:t> 7 orang, </a:t>
            </a:r>
            <a:r>
              <a:rPr lang="en-US" sz="1400" dirty="0" err="1"/>
              <a:t>jomblo</a:t>
            </a:r>
            <a:r>
              <a:rPr lang="en-US" sz="1400" dirty="0"/>
              <a:t> 16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diketahui</a:t>
            </a:r>
            <a:r>
              <a:rPr lang="en-US" sz="1400" dirty="0"/>
              <a:t> 1 orang, </a:t>
            </a:r>
            <a:r>
              <a:rPr lang="en-US" sz="1400" dirty="0" err="1"/>
              <a:t>dst</a:t>
            </a:r>
            <a:r>
              <a:rPr lang="en-US" sz="1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C34CE8-8C34-457E-B031-DF8DAACE1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87" t="34365" r="25761" b="28322"/>
          <a:stretch/>
        </p:blipFill>
        <p:spPr>
          <a:xfrm>
            <a:off x="6814263" y="2239617"/>
            <a:ext cx="4860902" cy="30811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CBCED2-463F-43BB-A494-30587E67835C}"/>
              </a:ext>
            </a:extLst>
          </p:cNvPr>
          <p:cNvCxnSpPr>
            <a:cxnSpLocks/>
          </p:cNvCxnSpPr>
          <p:nvPr/>
        </p:nvCxnSpPr>
        <p:spPr>
          <a:xfrm>
            <a:off x="9031357" y="5188225"/>
            <a:ext cx="0" cy="52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A5A1E2-4046-4D04-8EB6-F688742EA3B7}"/>
              </a:ext>
            </a:extLst>
          </p:cNvPr>
          <p:cNvSpPr txBox="1"/>
          <p:nvPr/>
        </p:nvSpPr>
        <p:spPr>
          <a:xfrm flipH="1">
            <a:off x="8333295" y="5711687"/>
            <a:ext cx="18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Visualisai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1696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E72E-CC2B-4D11-8A4B-FE04F644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Jumlah</a:t>
            </a:r>
            <a:r>
              <a:rPr lang="en-US" sz="4000" dirty="0"/>
              <a:t> income client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kartu</a:t>
            </a:r>
            <a:r>
              <a:rPr lang="en-US" sz="4000" dirty="0"/>
              <a:t> dan status.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8E01-345B-4852-B93E-4DB72902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income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dan status </a:t>
            </a:r>
            <a:r>
              <a:rPr lang="en-US" dirty="0" err="1"/>
              <a:t>merka</a:t>
            </a:r>
            <a:r>
              <a:rPr lang="en-US" dirty="0"/>
              <a:t> yang </a:t>
            </a:r>
            <a:r>
              <a:rPr lang="en-US" dirty="0" err="1"/>
              <a:t>disandang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20119-72F7-4329-BF8A-D3EA30677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1" t="35742" r="51196" b="10899"/>
          <a:stretch/>
        </p:blipFill>
        <p:spPr>
          <a:xfrm>
            <a:off x="1232451" y="2425148"/>
            <a:ext cx="3220279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93B76-EDF9-4654-BFF2-185D84AC1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6" t="63775" r="51304" b="30231"/>
          <a:stretch/>
        </p:blipFill>
        <p:spPr>
          <a:xfrm>
            <a:off x="1232451" y="6037690"/>
            <a:ext cx="3220279" cy="410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7DD13-3912-4971-9B46-C00374D2BE04}"/>
              </a:ext>
            </a:extLst>
          </p:cNvPr>
          <p:cNvCxnSpPr/>
          <p:nvPr/>
        </p:nvCxnSpPr>
        <p:spPr>
          <a:xfrm>
            <a:off x="4291055" y="4237396"/>
            <a:ext cx="705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F4EF6F-6DE0-41A4-A250-86F03C5EE63D}"/>
              </a:ext>
            </a:extLst>
          </p:cNvPr>
          <p:cNvSpPr/>
          <p:nvPr/>
        </p:nvSpPr>
        <p:spPr>
          <a:xfrm>
            <a:off x="4996070" y="3273456"/>
            <a:ext cx="1696279" cy="216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Dikatakan</a:t>
            </a:r>
            <a:r>
              <a:rPr lang="en-US" sz="1400" dirty="0"/>
              <a:t> client yang </a:t>
            </a:r>
            <a:r>
              <a:rPr lang="en-US" sz="1400" dirty="0" err="1"/>
              <a:t>berkartu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gold, </a:t>
            </a:r>
            <a:r>
              <a:rPr lang="en-US" sz="1400" dirty="0" err="1"/>
              <a:t>dengan</a:t>
            </a:r>
            <a:r>
              <a:rPr lang="en-US" sz="1400" dirty="0"/>
              <a:t> income $60-$80k </a:t>
            </a:r>
            <a:r>
              <a:rPr lang="en-US" sz="1400" dirty="0" err="1"/>
              <a:t>dengan</a:t>
            </a:r>
            <a:r>
              <a:rPr lang="en-US" sz="1400" dirty="0"/>
              <a:t> status </a:t>
            </a:r>
            <a:r>
              <a:rPr lang="en-US" sz="1400" dirty="0" err="1"/>
              <a:t>bercerai</a:t>
            </a:r>
            <a:r>
              <a:rPr lang="en-US" sz="1400" dirty="0"/>
              <a:t> 0, </a:t>
            </a:r>
            <a:r>
              <a:rPr lang="en-US" sz="1400" dirty="0" err="1"/>
              <a:t>menikah</a:t>
            </a:r>
            <a:r>
              <a:rPr lang="en-US" sz="1400" dirty="0"/>
              <a:t> 14 orang, </a:t>
            </a:r>
            <a:r>
              <a:rPr lang="en-US" sz="1400" dirty="0" err="1"/>
              <a:t>jomblo</a:t>
            </a:r>
            <a:r>
              <a:rPr lang="en-US" sz="1400" dirty="0"/>
              <a:t> 1 orang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diketahui</a:t>
            </a:r>
            <a:r>
              <a:rPr lang="en-US" sz="1400" dirty="0"/>
              <a:t> 3 orang.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B1519-404F-4DDB-B4D1-06A4CB1B7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43" t="39802" r="25544" b="25321"/>
          <a:stretch/>
        </p:blipFill>
        <p:spPr>
          <a:xfrm>
            <a:off x="7089912" y="2233653"/>
            <a:ext cx="4171783" cy="28869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B382B-D1DC-407B-852A-F32426063522}"/>
              </a:ext>
            </a:extLst>
          </p:cNvPr>
          <p:cNvCxnSpPr>
            <a:cxnSpLocks/>
          </p:cNvCxnSpPr>
          <p:nvPr/>
        </p:nvCxnSpPr>
        <p:spPr>
          <a:xfrm>
            <a:off x="9094968" y="5012648"/>
            <a:ext cx="0" cy="460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6C8797-DA1A-4992-83FC-15985132666E}"/>
              </a:ext>
            </a:extLst>
          </p:cNvPr>
          <p:cNvSpPr txBox="1"/>
          <p:nvPr/>
        </p:nvSpPr>
        <p:spPr>
          <a:xfrm>
            <a:off x="8280546" y="5433556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388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A0B-C89D-4945-94B5-E6BC889F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 </a:t>
            </a:r>
            <a:r>
              <a:rPr lang="en-US" sz="4000" dirty="0" err="1"/>
              <a:t>Analisis</a:t>
            </a:r>
            <a:r>
              <a:rPr lang="en-US" sz="4000" dirty="0"/>
              <a:t> Tingkat </a:t>
            </a:r>
            <a:r>
              <a:rPr lang="en-US" sz="4000" dirty="0" err="1"/>
              <a:t>sekolah</a:t>
            </a:r>
            <a:r>
              <a:rPr lang="en-US" sz="4000" dirty="0"/>
              <a:t> client </a:t>
            </a:r>
            <a:r>
              <a:rPr lang="en-US" sz="4000" dirty="0" err="1"/>
              <a:t>berdasarkan</a:t>
            </a:r>
            <a:r>
              <a:rPr lang="en-US" sz="4000" dirty="0"/>
              <a:t> gender dan status.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0BCC-82D1-4E30-84C2-07D022E5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Tingkat </a:t>
            </a:r>
            <a:r>
              <a:rPr lang="en-US" dirty="0" err="1"/>
              <a:t>sekolah</a:t>
            </a:r>
            <a:r>
              <a:rPr lang="en-US" dirty="0"/>
              <a:t> client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dan </a:t>
            </a:r>
            <a:r>
              <a:rPr lang="en-US" dirty="0" err="1"/>
              <a:t>satatus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6CA-6C02-49BB-AB95-AB7C93F73C9C}"/>
              </a:ext>
            </a:extLst>
          </p:cNvPr>
          <p:cNvSpPr/>
          <p:nvPr/>
        </p:nvSpPr>
        <p:spPr>
          <a:xfrm>
            <a:off x="4306957" y="2869465"/>
            <a:ext cx="1934817" cy="229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Untuk</a:t>
            </a:r>
            <a:r>
              <a:rPr lang="en-US" sz="1400" dirty="0"/>
              <a:t> client yang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sekolahnya</a:t>
            </a:r>
            <a:r>
              <a:rPr lang="en-US" sz="1400" dirty="0"/>
              <a:t> </a:t>
            </a:r>
            <a:r>
              <a:rPr lang="en-US" sz="1400" dirty="0" err="1"/>
              <a:t>Doctorat</a:t>
            </a:r>
            <a:r>
              <a:rPr lang="en-US" sz="1400" dirty="0"/>
              <a:t>, yang </a:t>
            </a:r>
            <a:r>
              <a:rPr lang="en-US" sz="1400" dirty="0" err="1"/>
              <a:t>berstatus</a:t>
            </a:r>
            <a:r>
              <a:rPr lang="en-US" sz="1400" dirty="0"/>
              <a:t> </a:t>
            </a:r>
            <a:r>
              <a:rPr lang="en-US" sz="1400" dirty="0" err="1"/>
              <a:t>Jomblo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97 orang dan </a:t>
            </a:r>
            <a:r>
              <a:rPr lang="en-US" sz="1400" dirty="0" err="1"/>
              <a:t>laki-laki</a:t>
            </a:r>
            <a:r>
              <a:rPr lang="en-US" sz="1400" dirty="0"/>
              <a:t> 85 orang, </a:t>
            </a:r>
            <a:r>
              <a:rPr lang="en-US" sz="1400" dirty="0" err="1"/>
              <a:t>jadi</a:t>
            </a:r>
            <a:r>
              <a:rPr lang="en-US" sz="1400" dirty="0"/>
              <a:t> total 182 orang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seklah</a:t>
            </a:r>
            <a:r>
              <a:rPr lang="en-US" sz="1400" dirty="0"/>
              <a:t> </a:t>
            </a:r>
            <a:r>
              <a:rPr lang="en-US" sz="1400" dirty="0" err="1"/>
              <a:t>doctorat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jomblo</a:t>
            </a:r>
            <a:r>
              <a:rPr lang="en-US" sz="1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9FAE6D-771C-4971-A40A-F4C19050A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8" t="31585" r="63805" b="14402"/>
          <a:stretch/>
        </p:blipFill>
        <p:spPr>
          <a:xfrm>
            <a:off x="1097280" y="2392018"/>
            <a:ext cx="2963186" cy="3702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B9A4B-B860-4726-9AE7-82A077E09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0" t="77115" r="64239" b="17085"/>
          <a:stretch/>
        </p:blipFill>
        <p:spPr>
          <a:xfrm>
            <a:off x="1097280" y="6173830"/>
            <a:ext cx="2865120" cy="39756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D49DBA-8171-4064-A114-0B67F312E51E}"/>
              </a:ext>
            </a:extLst>
          </p:cNvPr>
          <p:cNvCxnSpPr/>
          <p:nvPr/>
        </p:nvCxnSpPr>
        <p:spPr>
          <a:xfrm>
            <a:off x="3790122" y="3922643"/>
            <a:ext cx="5168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9F6540F-2806-46D3-8909-032EE6050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7" t="41305" r="28587" b="23272"/>
          <a:stretch/>
        </p:blipFill>
        <p:spPr>
          <a:xfrm>
            <a:off x="6577054" y="2339517"/>
            <a:ext cx="4517665" cy="282257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1B660F-2F65-4EDA-BD87-EAF1F789C091}"/>
              </a:ext>
            </a:extLst>
          </p:cNvPr>
          <p:cNvCxnSpPr>
            <a:cxnSpLocks/>
          </p:cNvCxnSpPr>
          <p:nvPr/>
        </p:nvCxnSpPr>
        <p:spPr>
          <a:xfrm>
            <a:off x="8421757" y="5162090"/>
            <a:ext cx="0" cy="39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E0AAAC-947B-498F-9B7B-BA92A7F2F660}"/>
              </a:ext>
            </a:extLst>
          </p:cNvPr>
          <p:cNvSpPr txBox="1"/>
          <p:nvPr/>
        </p:nvSpPr>
        <p:spPr>
          <a:xfrm>
            <a:off x="7726017" y="5471207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1097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7841-BA26-4024-B4C9-B6E6F94B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kartu</a:t>
            </a:r>
            <a:r>
              <a:rPr lang="en-US" sz="4000" dirty="0"/>
              <a:t> </a:t>
            </a:r>
            <a:r>
              <a:rPr lang="en-US" sz="4000" dirty="0" err="1"/>
              <a:t>berdasrkan</a:t>
            </a:r>
            <a:r>
              <a:rPr lang="en-US" sz="4000" dirty="0"/>
              <a:t> </a:t>
            </a:r>
            <a:r>
              <a:rPr lang="en-US" sz="4000" dirty="0" err="1"/>
              <a:t>tingkat</a:t>
            </a:r>
            <a:r>
              <a:rPr lang="en-US" sz="4000" dirty="0"/>
              <a:t> </a:t>
            </a:r>
            <a:r>
              <a:rPr lang="en-US" sz="4000" dirty="0" err="1"/>
              <a:t>sekolah</a:t>
            </a:r>
            <a:r>
              <a:rPr lang="en-US" sz="4000" dirty="0"/>
              <a:t> dan gender.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C32C-981A-422F-B972-81CC8F97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tempuh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BFBFE-9969-437F-A8AE-E37F8DA9C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61" t="28782" r="30000" b="12523"/>
          <a:stretch/>
        </p:blipFill>
        <p:spPr>
          <a:xfrm>
            <a:off x="1219200" y="2548037"/>
            <a:ext cx="2902226" cy="3429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B0E53-C5E4-4A48-B0E6-BFE669A79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1" t="53528" r="30435" b="40285"/>
          <a:stretch/>
        </p:blipFill>
        <p:spPr>
          <a:xfrm>
            <a:off x="1219200" y="5977468"/>
            <a:ext cx="2809461" cy="4240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B8507-0134-46C5-9F61-836CAF68EAB7}"/>
              </a:ext>
            </a:extLst>
          </p:cNvPr>
          <p:cNvCxnSpPr/>
          <p:nvPr/>
        </p:nvCxnSpPr>
        <p:spPr>
          <a:xfrm>
            <a:off x="3922642" y="3260034"/>
            <a:ext cx="662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09BA08-D0B1-43AF-A65F-D873D32B54C2}"/>
              </a:ext>
            </a:extLst>
          </p:cNvPr>
          <p:cNvSpPr/>
          <p:nvPr/>
        </p:nvSpPr>
        <p:spPr>
          <a:xfrm>
            <a:off x="4585251" y="2729947"/>
            <a:ext cx="1762539" cy="2637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kartu</a:t>
            </a:r>
            <a:r>
              <a:rPr lang="en-US" sz="1400" dirty="0"/>
              <a:t> </a:t>
            </a:r>
            <a:r>
              <a:rPr lang="en-US" sz="1400" dirty="0" err="1"/>
              <a:t>Biru</a:t>
            </a:r>
            <a:r>
              <a:rPr lang="en-US" sz="1400" dirty="0"/>
              <a:t> dan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yang </a:t>
            </a:r>
            <a:r>
              <a:rPr lang="en-US" sz="1400" dirty="0" err="1"/>
              <a:t>ditempuh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983 orang, </a:t>
            </a:r>
            <a:r>
              <a:rPr lang="en-US" sz="1400" dirty="0" err="1"/>
              <a:t>laki-laki</a:t>
            </a:r>
            <a:r>
              <a:rPr lang="en-US" sz="1400" dirty="0"/>
              <a:t> 905 orang, </a:t>
            </a:r>
            <a:r>
              <a:rPr lang="en-US" sz="1400" dirty="0" err="1"/>
              <a:t>jadi</a:t>
            </a:r>
            <a:r>
              <a:rPr lang="en-US" sz="1400" dirty="0"/>
              <a:t> total </a:t>
            </a:r>
            <a:r>
              <a:rPr lang="en-US" sz="1400" dirty="0" err="1"/>
              <a:t>untuk</a:t>
            </a:r>
            <a:r>
              <a:rPr lang="en-US" sz="1400" dirty="0"/>
              <a:t> client yang </a:t>
            </a:r>
            <a:r>
              <a:rPr lang="en-US" sz="1400" dirty="0" err="1"/>
              <a:t>berkartu</a:t>
            </a:r>
            <a:r>
              <a:rPr lang="en-US" sz="1400" dirty="0"/>
              <a:t> </a:t>
            </a:r>
            <a:r>
              <a:rPr lang="en-US" sz="1400" dirty="0" err="1"/>
              <a:t>biru</a:t>
            </a:r>
            <a:r>
              <a:rPr lang="en-US" sz="1400" dirty="0"/>
              <a:t> dan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1888 orang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E8A19-7DC9-4BC0-9B0A-B930C33E2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65" t="39802" r="17718" b="32165"/>
          <a:stretch/>
        </p:blipFill>
        <p:spPr>
          <a:xfrm>
            <a:off x="7307251" y="2597423"/>
            <a:ext cx="2618628" cy="26371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83C86-7EA9-4CD8-8E55-FE16EB81FE1F}"/>
              </a:ext>
            </a:extLst>
          </p:cNvPr>
          <p:cNvCxnSpPr>
            <a:cxnSpLocks/>
          </p:cNvCxnSpPr>
          <p:nvPr/>
        </p:nvCxnSpPr>
        <p:spPr>
          <a:xfrm>
            <a:off x="8527772" y="5068956"/>
            <a:ext cx="0" cy="4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DB6D61-9FC0-4722-A01C-27333A792C13}"/>
              </a:ext>
            </a:extLst>
          </p:cNvPr>
          <p:cNvSpPr txBox="1"/>
          <p:nvPr/>
        </p:nvSpPr>
        <p:spPr>
          <a:xfrm>
            <a:off x="7802143" y="5519586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Visualisasi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62939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500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Tugas Eksplorasi dan Visualisasi Data Menggunakan Tools di Excel (Studi Kasus : Bank)</vt:lpstr>
      <vt:lpstr>PowerPoint Presentation</vt:lpstr>
      <vt:lpstr>Analisis Data </vt:lpstr>
      <vt:lpstr>1. Analisis data jumlah usia berdasarkan jenis kelamin.</vt:lpstr>
      <vt:lpstr>2. Analisis Jumlah income category berdasarkan marial status dan gender.</vt:lpstr>
      <vt:lpstr>3. Analisis status client berdasarkan usia.</vt:lpstr>
      <vt:lpstr>4. Analisis Jumlah income client berdasarkan jenis kartu dan status.</vt:lpstr>
      <vt:lpstr>5. Analisis Tingkat sekolah client berdasarkan gender dan status.</vt:lpstr>
      <vt:lpstr>6. Analisis jenis kartu berdasrkan tingkat sekolah dan gender.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Eksplorasi dan Visualisasi Data Menggunakan Tools di Excel (Studi Kasus : Bank)</dc:title>
  <dc:creator>GEEK</dc:creator>
  <cp:lastModifiedBy>GEEK</cp:lastModifiedBy>
  <cp:revision>10</cp:revision>
  <dcterms:created xsi:type="dcterms:W3CDTF">2020-12-24T06:58:39Z</dcterms:created>
  <dcterms:modified xsi:type="dcterms:W3CDTF">2020-12-24T08:26:44Z</dcterms:modified>
</cp:coreProperties>
</file>