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3078-AD55-4483-BFFF-B6ED6E3015C8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AD6-503E-40D6-86CF-82130BB9BB2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38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3078-AD55-4483-BFFF-B6ED6E3015C8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AD6-503E-40D6-86CF-82130BB9B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4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3078-AD55-4483-BFFF-B6ED6E3015C8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AD6-503E-40D6-86CF-82130BB9B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3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3078-AD55-4483-BFFF-B6ED6E3015C8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AD6-503E-40D6-86CF-82130BB9B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0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3078-AD55-4483-BFFF-B6ED6E3015C8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AD6-503E-40D6-86CF-82130BB9BB2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47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3078-AD55-4483-BFFF-B6ED6E3015C8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AD6-503E-40D6-86CF-82130BB9B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8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3078-AD55-4483-BFFF-B6ED6E3015C8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AD6-503E-40D6-86CF-82130BB9B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3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3078-AD55-4483-BFFF-B6ED6E3015C8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AD6-503E-40D6-86CF-82130BB9B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5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3078-AD55-4483-BFFF-B6ED6E3015C8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AD6-503E-40D6-86CF-82130BB9B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7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DC3078-AD55-4483-BFFF-B6ED6E3015C8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B04AD6-503E-40D6-86CF-82130BB9B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4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3078-AD55-4483-BFFF-B6ED6E3015C8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AD6-503E-40D6-86CF-82130BB9B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3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DC3078-AD55-4483-BFFF-B6ED6E3015C8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B04AD6-503E-40D6-86CF-82130BB9BB2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06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2809-D752-4844-9AB6-409F87EFF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/>
              <a:t>Tugas</a:t>
            </a:r>
            <a:r>
              <a:rPr lang="en-US" sz="4000" dirty="0"/>
              <a:t> </a:t>
            </a:r>
            <a:r>
              <a:rPr lang="en-US" sz="4000" dirty="0" err="1"/>
              <a:t>Eksplorasi</a:t>
            </a:r>
            <a:r>
              <a:rPr lang="en-US" sz="4000" dirty="0"/>
              <a:t> dan </a:t>
            </a:r>
            <a:r>
              <a:rPr lang="en-US" sz="4000" dirty="0" err="1"/>
              <a:t>Visualisasi</a:t>
            </a:r>
            <a:r>
              <a:rPr lang="en-US" sz="4000" dirty="0"/>
              <a:t> Data </a:t>
            </a:r>
            <a:r>
              <a:rPr lang="en-US" sz="4000" dirty="0" err="1"/>
              <a:t>Menggunakan</a:t>
            </a:r>
            <a:r>
              <a:rPr lang="en-US" sz="4000" dirty="0"/>
              <a:t> Tools di Excel</a:t>
            </a:r>
            <a:br>
              <a:rPr lang="en-US" sz="4000" dirty="0"/>
            </a:br>
            <a:r>
              <a:rPr lang="en-US" sz="4000" dirty="0"/>
              <a:t>(</a:t>
            </a:r>
            <a:r>
              <a:rPr lang="en-US" sz="4000" dirty="0" err="1"/>
              <a:t>Studi</a:t>
            </a:r>
            <a:r>
              <a:rPr lang="en-US" sz="4000" dirty="0"/>
              <a:t> </a:t>
            </a:r>
            <a:r>
              <a:rPr lang="en-US" sz="4000" dirty="0" err="1"/>
              <a:t>Kasus</a:t>
            </a:r>
            <a:r>
              <a:rPr lang="en-US" sz="4000" dirty="0"/>
              <a:t> : Bank)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7E52B-A49A-419E-A85B-50501790F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/>
              <a:t>Diahawa</a:t>
            </a:r>
            <a:r>
              <a:rPr lang="en-US" dirty="0"/>
              <a:t> </a:t>
            </a:r>
            <a:r>
              <a:rPr lang="en-US" dirty="0" err="1"/>
              <a:t>Fitaloka</a:t>
            </a:r>
            <a:endParaRPr lang="en-US" dirty="0"/>
          </a:p>
          <a:p>
            <a:pPr algn="r"/>
            <a:r>
              <a:rPr lang="en-US" dirty="0"/>
              <a:t>17.51.0002</a:t>
            </a:r>
          </a:p>
        </p:txBody>
      </p:sp>
    </p:spTree>
    <p:extLst>
      <p:ext uri="{BB962C8B-B14F-4D97-AF65-F5344CB8AC3E}">
        <p14:creationId xmlns:p14="http://schemas.microsoft.com/office/powerpoint/2010/main" val="907245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7841-BA26-4024-B4C9-B6E6F94B0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6. </a:t>
            </a:r>
            <a:r>
              <a:rPr lang="en-US" sz="4000" dirty="0" err="1"/>
              <a:t>Analisis</a:t>
            </a:r>
            <a:r>
              <a:rPr lang="en-US" sz="4000" dirty="0"/>
              <a:t> </a:t>
            </a:r>
            <a:r>
              <a:rPr lang="en-US" sz="4000" dirty="0" err="1"/>
              <a:t>jenis</a:t>
            </a:r>
            <a:r>
              <a:rPr lang="en-US" sz="4000" dirty="0"/>
              <a:t> </a:t>
            </a:r>
            <a:r>
              <a:rPr lang="en-US" sz="4000" dirty="0" err="1"/>
              <a:t>kartu</a:t>
            </a:r>
            <a:r>
              <a:rPr lang="en-US" sz="4000" dirty="0"/>
              <a:t> </a:t>
            </a:r>
            <a:r>
              <a:rPr lang="en-US" sz="4000" dirty="0" err="1"/>
              <a:t>berdasrkan</a:t>
            </a:r>
            <a:r>
              <a:rPr lang="en-US" sz="4000" dirty="0"/>
              <a:t> </a:t>
            </a:r>
            <a:r>
              <a:rPr lang="en-US" sz="4000" dirty="0" err="1"/>
              <a:t>tingkat</a:t>
            </a:r>
            <a:r>
              <a:rPr lang="en-US" sz="4000" dirty="0"/>
              <a:t> </a:t>
            </a:r>
            <a:r>
              <a:rPr lang="en-US" sz="4000" dirty="0" err="1"/>
              <a:t>sekolah</a:t>
            </a:r>
            <a:r>
              <a:rPr lang="en-US" sz="4000" dirty="0"/>
              <a:t> dan gender.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5C32C-981A-422F-B972-81CC8F972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Analisis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mengetahu</a:t>
            </a:r>
            <a:r>
              <a:rPr lang="en-US" sz="1800" dirty="0"/>
              <a:t> </a:t>
            </a:r>
            <a:r>
              <a:rPr lang="en-US" sz="1800" dirty="0" err="1"/>
              <a:t>jenis</a:t>
            </a:r>
            <a:r>
              <a:rPr lang="en-US" sz="1800" dirty="0"/>
              <a:t> </a:t>
            </a:r>
            <a:r>
              <a:rPr lang="en-US" sz="1800" dirty="0" err="1"/>
              <a:t>kartu</a:t>
            </a:r>
            <a:r>
              <a:rPr lang="en-US" sz="1800" dirty="0"/>
              <a:t> yang </a:t>
            </a:r>
            <a:r>
              <a:rPr lang="en-US" sz="1800" dirty="0" err="1"/>
              <a:t>mereka</a:t>
            </a:r>
            <a:r>
              <a:rPr lang="en-US" sz="1800" dirty="0"/>
              <a:t> </a:t>
            </a:r>
            <a:r>
              <a:rPr lang="en-US" sz="1800" dirty="0" err="1"/>
              <a:t>gunakan</a:t>
            </a:r>
            <a:r>
              <a:rPr lang="en-US" sz="1800" dirty="0"/>
              <a:t> </a:t>
            </a:r>
            <a:r>
              <a:rPr lang="en-US" sz="1800" dirty="0" err="1"/>
              <a:t>berdasarkan</a:t>
            </a:r>
            <a:r>
              <a:rPr lang="en-US" sz="1800" dirty="0"/>
              <a:t> </a:t>
            </a:r>
            <a:r>
              <a:rPr lang="en-US" sz="1800" dirty="0" err="1"/>
              <a:t>tingkat</a:t>
            </a:r>
            <a:r>
              <a:rPr lang="en-US" sz="1800" dirty="0"/>
              <a:t> </a:t>
            </a:r>
            <a:r>
              <a:rPr lang="en-US" sz="1800" dirty="0" err="1"/>
              <a:t>sekolah</a:t>
            </a:r>
            <a:r>
              <a:rPr lang="en-US" sz="1800" dirty="0"/>
              <a:t> yang </a:t>
            </a:r>
            <a:r>
              <a:rPr lang="en-US" sz="1800" dirty="0" err="1"/>
              <a:t>mereka</a:t>
            </a:r>
            <a:r>
              <a:rPr lang="en-US" sz="1800" dirty="0"/>
              <a:t> </a:t>
            </a:r>
            <a:r>
              <a:rPr lang="en-US" sz="1800" dirty="0" err="1"/>
              <a:t>tempuh</a:t>
            </a:r>
            <a:r>
              <a:rPr lang="en-US" sz="1800" dirty="0"/>
              <a:t> dan </a:t>
            </a:r>
            <a:r>
              <a:rPr lang="en-US" sz="1800" dirty="0" err="1"/>
              <a:t>jenis</a:t>
            </a:r>
            <a:r>
              <a:rPr lang="en-US" sz="1800" dirty="0"/>
              <a:t> </a:t>
            </a:r>
            <a:r>
              <a:rPr lang="en-US" sz="1800" dirty="0" err="1"/>
              <a:t>kelamin</a:t>
            </a:r>
            <a:r>
              <a:rPr lang="en-US" sz="1800" dirty="0"/>
              <a:t>. Dari data </a:t>
            </a:r>
            <a:r>
              <a:rPr lang="en-US" sz="1800" dirty="0" err="1"/>
              <a:t>ini</a:t>
            </a:r>
            <a:r>
              <a:rPr lang="en-US" sz="1800" dirty="0"/>
              <a:t> bank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program </a:t>
            </a:r>
            <a:r>
              <a:rPr lang="en-US" sz="1800" dirty="0" err="1"/>
              <a:t>peningkatan</a:t>
            </a:r>
            <a:r>
              <a:rPr lang="en-US" sz="1800" dirty="0"/>
              <a:t> </a:t>
            </a:r>
            <a:r>
              <a:rPr lang="en-US" sz="1800" dirty="0" err="1"/>
              <a:t>jenis</a:t>
            </a:r>
            <a:r>
              <a:rPr lang="en-US" sz="1800" dirty="0"/>
              <a:t> </a:t>
            </a:r>
            <a:r>
              <a:rPr lang="en-US" sz="1800" dirty="0" err="1"/>
              <a:t>kartu</a:t>
            </a:r>
            <a:r>
              <a:rPr lang="en-US" sz="1800" dirty="0"/>
              <a:t> </a:t>
            </a:r>
            <a:r>
              <a:rPr lang="en-US" sz="1800" dirty="0" err="1"/>
              <a:t>kepada</a:t>
            </a:r>
            <a:r>
              <a:rPr lang="en-US" sz="1800" dirty="0"/>
              <a:t> client yang </a:t>
            </a:r>
            <a:r>
              <a:rPr lang="en-US" sz="1800" dirty="0" err="1"/>
              <a:t>sudah</a:t>
            </a:r>
            <a:r>
              <a:rPr lang="en-US" sz="1800" dirty="0"/>
              <a:t> di </a:t>
            </a:r>
            <a:r>
              <a:rPr lang="en-US" sz="1800" dirty="0" err="1"/>
              <a:t>anggap</a:t>
            </a:r>
            <a:r>
              <a:rPr lang="en-US" sz="1800" dirty="0"/>
              <a:t> </a:t>
            </a:r>
            <a:r>
              <a:rPr lang="en-US" sz="1800" dirty="0" err="1"/>
              <a:t>layak</a:t>
            </a:r>
            <a:r>
              <a:rPr lang="en-US" sz="1800" dirty="0"/>
              <a:t> </a:t>
            </a:r>
            <a:r>
              <a:rPr lang="en-US" sz="1800" dirty="0" err="1"/>
              <a:t>mengganti</a:t>
            </a:r>
            <a:r>
              <a:rPr lang="en-US" sz="1800" dirty="0"/>
              <a:t> </a:t>
            </a:r>
            <a:r>
              <a:rPr lang="en-US" sz="1800" dirty="0" err="1"/>
              <a:t>jenis</a:t>
            </a:r>
            <a:r>
              <a:rPr lang="en-US" sz="1800" dirty="0"/>
              <a:t> </a:t>
            </a:r>
            <a:r>
              <a:rPr lang="en-US" sz="1800" dirty="0" err="1"/>
              <a:t>kartu</a:t>
            </a:r>
            <a:r>
              <a:rPr lang="en-US" sz="1800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BBFBFE-9969-437F-A8AE-E37F8DA9C0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61" t="28782" r="30000" b="12523"/>
          <a:stretch/>
        </p:blipFill>
        <p:spPr>
          <a:xfrm>
            <a:off x="1241728" y="2597423"/>
            <a:ext cx="2902226" cy="34294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1B0E53-C5E4-4A48-B0E6-BFE669A79D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261" t="53528" r="30435" b="40285"/>
          <a:stretch/>
        </p:blipFill>
        <p:spPr>
          <a:xfrm>
            <a:off x="1219200" y="5977468"/>
            <a:ext cx="2809461" cy="42407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FB8507-0134-46C5-9F61-836CAF68EAB7}"/>
              </a:ext>
            </a:extLst>
          </p:cNvPr>
          <p:cNvCxnSpPr/>
          <p:nvPr/>
        </p:nvCxnSpPr>
        <p:spPr>
          <a:xfrm>
            <a:off x="3922642" y="3260034"/>
            <a:ext cx="6626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609BA08-D0B1-43AF-A65F-D873D32B54C2}"/>
              </a:ext>
            </a:extLst>
          </p:cNvPr>
          <p:cNvSpPr/>
          <p:nvPr/>
        </p:nvSpPr>
        <p:spPr>
          <a:xfrm>
            <a:off x="4585251" y="2729947"/>
            <a:ext cx="1762539" cy="26371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jenis</a:t>
            </a:r>
            <a:r>
              <a:rPr lang="en-US" sz="1400" dirty="0"/>
              <a:t> </a:t>
            </a:r>
            <a:r>
              <a:rPr lang="en-US" sz="1400" dirty="0" err="1"/>
              <a:t>kartu</a:t>
            </a:r>
            <a:r>
              <a:rPr lang="en-US" sz="1400" dirty="0"/>
              <a:t> </a:t>
            </a:r>
            <a:r>
              <a:rPr lang="en-US" sz="1400" dirty="0" err="1"/>
              <a:t>Biru</a:t>
            </a:r>
            <a:r>
              <a:rPr lang="en-US" sz="1400" dirty="0"/>
              <a:t> dan </a:t>
            </a:r>
            <a:r>
              <a:rPr lang="en-US" sz="1400" dirty="0" err="1"/>
              <a:t>tingkat</a:t>
            </a:r>
            <a:r>
              <a:rPr lang="en-US" sz="1400" dirty="0"/>
              <a:t> </a:t>
            </a:r>
            <a:r>
              <a:rPr lang="en-US" sz="1400" dirty="0" err="1"/>
              <a:t>sekolah</a:t>
            </a:r>
            <a:r>
              <a:rPr lang="en-US" sz="1400" dirty="0"/>
              <a:t> yang </a:t>
            </a:r>
            <a:r>
              <a:rPr lang="en-US" sz="1400" dirty="0" err="1"/>
              <a:t>ditempuh</a:t>
            </a:r>
            <a:r>
              <a:rPr lang="en-US" sz="1400" dirty="0"/>
              <a:t> </a:t>
            </a:r>
            <a:r>
              <a:rPr lang="en-US" sz="1400" dirty="0" err="1"/>
              <a:t>yaitu</a:t>
            </a:r>
            <a:r>
              <a:rPr lang="en-US" sz="1400" dirty="0"/>
              <a:t> </a:t>
            </a:r>
            <a:r>
              <a:rPr lang="en-US" sz="1400" dirty="0" err="1"/>
              <a:t>sekolah</a:t>
            </a:r>
            <a:r>
              <a:rPr lang="en-US" sz="1400" dirty="0"/>
              <a:t> </a:t>
            </a:r>
            <a:r>
              <a:rPr lang="en-US" sz="1400" dirty="0" err="1"/>
              <a:t>tinggi</a:t>
            </a:r>
            <a:r>
              <a:rPr lang="en-US" sz="1400" dirty="0"/>
              <a:t>,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perempuan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983 orang, </a:t>
            </a:r>
            <a:r>
              <a:rPr lang="en-US" sz="1400" dirty="0" err="1"/>
              <a:t>laki-laki</a:t>
            </a:r>
            <a:r>
              <a:rPr lang="en-US" sz="1400" dirty="0"/>
              <a:t> 905 orang, </a:t>
            </a:r>
            <a:r>
              <a:rPr lang="en-US" sz="1400" dirty="0" err="1"/>
              <a:t>jadi</a:t>
            </a:r>
            <a:r>
              <a:rPr lang="en-US" sz="1400" dirty="0"/>
              <a:t> total </a:t>
            </a:r>
            <a:r>
              <a:rPr lang="en-US" sz="1400" dirty="0" err="1"/>
              <a:t>untuk</a:t>
            </a:r>
            <a:r>
              <a:rPr lang="en-US" sz="1400" dirty="0"/>
              <a:t> client yang </a:t>
            </a:r>
            <a:r>
              <a:rPr lang="en-US" sz="1400" dirty="0" err="1"/>
              <a:t>berkartu</a:t>
            </a:r>
            <a:r>
              <a:rPr lang="en-US" sz="1400" dirty="0"/>
              <a:t> </a:t>
            </a:r>
            <a:r>
              <a:rPr lang="en-US" sz="1400" dirty="0" err="1"/>
              <a:t>biru</a:t>
            </a:r>
            <a:r>
              <a:rPr lang="en-US" sz="1400" dirty="0"/>
              <a:t> dan </a:t>
            </a:r>
            <a:r>
              <a:rPr lang="en-US" sz="1400" dirty="0" err="1"/>
              <a:t>tingkat</a:t>
            </a:r>
            <a:r>
              <a:rPr lang="en-US" sz="1400" dirty="0"/>
              <a:t> </a:t>
            </a:r>
            <a:r>
              <a:rPr lang="en-US" sz="1400" dirty="0" err="1"/>
              <a:t>sekolah</a:t>
            </a:r>
            <a:r>
              <a:rPr lang="en-US" sz="1400" dirty="0"/>
              <a:t> </a:t>
            </a:r>
            <a:r>
              <a:rPr lang="en-US" sz="1400" dirty="0" err="1"/>
              <a:t>tinggi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1888 orang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4E8A19-7DC9-4BC0-9B0A-B930C33E2F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565" t="39802" r="17718" b="32165"/>
          <a:stretch/>
        </p:blipFill>
        <p:spPr>
          <a:xfrm>
            <a:off x="7307251" y="2597423"/>
            <a:ext cx="2618628" cy="263718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483C86-7EA9-4CD8-8E55-FE16EB81FE1F}"/>
              </a:ext>
            </a:extLst>
          </p:cNvPr>
          <p:cNvCxnSpPr>
            <a:cxnSpLocks/>
          </p:cNvCxnSpPr>
          <p:nvPr/>
        </p:nvCxnSpPr>
        <p:spPr>
          <a:xfrm>
            <a:off x="8527772" y="5068956"/>
            <a:ext cx="0" cy="470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DB6D61-9FC0-4722-A01C-27333A792C13}"/>
              </a:ext>
            </a:extLst>
          </p:cNvPr>
          <p:cNvSpPr txBox="1"/>
          <p:nvPr/>
        </p:nvSpPr>
        <p:spPr>
          <a:xfrm>
            <a:off x="7802143" y="5519586"/>
            <a:ext cx="162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Visualisasi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062939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D6AC2-3DE1-46DE-B7D5-46D46E999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SEKIAN</a:t>
            </a:r>
          </a:p>
          <a:p>
            <a:pPr algn="ctr"/>
            <a:r>
              <a:rPr lang="en-US" sz="4000" dirty="0"/>
              <a:t>TERIMAKASIH </a:t>
            </a:r>
            <a:r>
              <a:rPr lang="en-US" sz="4000" dirty="0">
                <a:sym typeface="Wingdings" panose="05000000000000000000" pitchFamily="2" charset="2"/>
              </a:rPr>
              <a:t>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1943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F0B86-C53B-410A-AE8E-F4AB58B8B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Studi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kasus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kali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tools excel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Dashboard BI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Lakukan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explorasi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data dan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visualisasi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data,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masing-masing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Data yang di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ambil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data bank1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10271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Hasil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kemudian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kumpulkan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bentuk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link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mengumpulkan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file excel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ppt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penjelasan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31761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FC6AE-7472-4CDB-BDD4-76C7CFE7E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23862"/>
            <a:ext cx="10058400" cy="748454"/>
          </a:xfrm>
        </p:spPr>
        <p:txBody>
          <a:bodyPr/>
          <a:lstStyle/>
          <a:p>
            <a:pPr algn="ctr"/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7D39F-0C9A-4FBF-A203-959451621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Dalam</a:t>
            </a:r>
            <a:r>
              <a:rPr lang="en-US" dirty="0"/>
              <a:t> dunia </a:t>
            </a:r>
            <a:r>
              <a:rPr lang="en-US" dirty="0" err="1"/>
              <a:t>perbankan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bank, </a:t>
            </a:r>
            <a:r>
              <a:rPr lang="en-US" dirty="0" err="1"/>
              <a:t>Dalam</a:t>
            </a:r>
            <a:r>
              <a:rPr lang="en-US" dirty="0"/>
              <a:t> dunia </a:t>
            </a:r>
            <a:r>
              <a:rPr lang="en-US" dirty="0" err="1"/>
              <a:t>perbankan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 yang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meminjam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dan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berjangka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bank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i="1" dirty="0"/>
              <a:t>Credit scoring.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Credit scoring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dipakai</a:t>
            </a:r>
            <a:r>
              <a:rPr lang="en-US" dirty="0"/>
              <a:t> oleh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lembaga</a:t>
            </a:r>
            <a:r>
              <a:rPr lang="en-US" dirty="0"/>
              <a:t> </a:t>
            </a:r>
            <a:r>
              <a:rPr lang="en-US" dirty="0" err="1"/>
              <a:t>pembiayaan</a:t>
            </a:r>
            <a:r>
              <a:rPr lang="en-US" dirty="0"/>
              <a:t>/bank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layak</a:t>
            </a:r>
            <a:r>
              <a:rPr lang="en-US" dirty="0"/>
              <a:t> </a:t>
            </a:r>
            <a:r>
              <a:rPr lang="en-US" dirty="0" err="1"/>
              <a:t>tidaknya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pinjaman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lembaga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juga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pertimbangannya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, status </a:t>
            </a:r>
            <a:r>
              <a:rPr lang="en-US" dirty="0" err="1"/>
              <a:t>perkawinan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tanggungan</a:t>
            </a:r>
            <a:r>
              <a:rPr lang="en-US" dirty="0"/>
              <a:t>,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istri</a:t>
            </a:r>
            <a:r>
              <a:rPr lang="en-US" dirty="0"/>
              <a:t>/</a:t>
            </a:r>
            <a:r>
              <a:rPr lang="en-US" dirty="0" err="1"/>
              <a:t>suami</a:t>
            </a:r>
            <a:r>
              <a:rPr lang="en-US" dirty="0"/>
              <a:t>, status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, status </a:t>
            </a:r>
            <a:r>
              <a:rPr lang="en-US" dirty="0" err="1"/>
              <a:t>pendidikan</a:t>
            </a:r>
            <a:r>
              <a:rPr lang="en-US" dirty="0"/>
              <a:t>, </a:t>
            </a:r>
            <a:r>
              <a:rPr lang="en-US" dirty="0" err="1"/>
              <a:t>jabatan</a:t>
            </a:r>
            <a:r>
              <a:rPr lang="en-US" dirty="0"/>
              <a:t>/</a:t>
            </a:r>
            <a:r>
              <a:rPr lang="en-US" dirty="0" err="1"/>
              <a:t>pekerjaan</a:t>
            </a:r>
            <a:r>
              <a:rPr lang="en-US" dirty="0"/>
              <a:t> (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),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(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), lama </a:t>
            </a:r>
            <a:r>
              <a:rPr lang="en-US" dirty="0" err="1"/>
              <a:t>bekerja</a:t>
            </a:r>
            <a:r>
              <a:rPr lang="en-US" dirty="0"/>
              <a:t> pada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(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jabatan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), total lama </a:t>
            </a:r>
            <a:r>
              <a:rPr lang="en-US" dirty="0" err="1"/>
              <a:t>bekerja</a:t>
            </a:r>
            <a:r>
              <a:rPr lang="en-US" dirty="0"/>
              <a:t> (masa </a:t>
            </a:r>
            <a:r>
              <a:rPr lang="en-US" dirty="0" err="1"/>
              <a:t>kerja</a:t>
            </a:r>
            <a:r>
              <a:rPr lang="en-US" dirty="0"/>
              <a:t>) dan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Disini</a:t>
            </a:r>
            <a:r>
              <a:rPr lang="en-US" dirty="0"/>
              <a:t> Field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Bank1 </a:t>
            </a:r>
            <a:r>
              <a:rPr lang="en-US" dirty="0" err="1"/>
              <a:t>adalah</a:t>
            </a:r>
            <a:r>
              <a:rPr lang="en-US" dirty="0"/>
              <a:t> :  </a:t>
            </a:r>
            <a:r>
              <a:rPr lang="en-US" dirty="0" err="1"/>
              <a:t>Usia</a:t>
            </a:r>
            <a:r>
              <a:rPr lang="en-US" dirty="0"/>
              <a:t>, gender, martial status/Status </a:t>
            </a:r>
            <a:r>
              <a:rPr lang="en-US" dirty="0" err="1"/>
              <a:t>Perkawinan</a:t>
            </a:r>
            <a:r>
              <a:rPr lang="en-US" dirty="0"/>
              <a:t>, Education level/Status Pendidikan, Income category, dan card category/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634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BFB0C-BE2A-4A1E-BA1A-20922178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2394F-EA6D-45D6-9114-35CE916FD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1. Analisis data jumlah usia berdasarkan jenis kelamin.</a:t>
            </a:r>
          </a:p>
          <a:p>
            <a:r>
              <a:rPr lang="en-US" dirty="0"/>
              <a:t>2.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income category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marial</a:t>
            </a:r>
            <a:r>
              <a:rPr lang="en-US" dirty="0"/>
              <a:t> status dan gender.</a:t>
            </a:r>
          </a:p>
          <a:p>
            <a:r>
              <a:rPr lang="en-US" dirty="0"/>
              <a:t>3. </a:t>
            </a:r>
            <a:r>
              <a:rPr lang="en-US" dirty="0" err="1"/>
              <a:t>Analisis</a:t>
            </a:r>
            <a:r>
              <a:rPr lang="en-US" dirty="0"/>
              <a:t> status client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.</a:t>
            </a:r>
          </a:p>
          <a:p>
            <a:r>
              <a:rPr lang="en-US" dirty="0"/>
              <a:t>4.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income client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dan status.</a:t>
            </a:r>
          </a:p>
          <a:p>
            <a:r>
              <a:rPr lang="en-US" dirty="0"/>
              <a:t>5. </a:t>
            </a:r>
            <a:r>
              <a:rPr lang="en-US" dirty="0" err="1"/>
              <a:t>Analisis</a:t>
            </a:r>
            <a:r>
              <a:rPr lang="en-US" dirty="0"/>
              <a:t> Tingkat </a:t>
            </a:r>
            <a:r>
              <a:rPr lang="en-US" dirty="0" err="1"/>
              <a:t>sekolah</a:t>
            </a:r>
            <a:r>
              <a:rPr lang="en-US" dirty="0"/>
              <a:t> client </a:t>
            </a:r>
            <a:r>
              <a:rPr lang="en-US" dirty="0" err="1"/>
              <a:t>berdasarkan</a:t>
            </a:r>
            <a:r>
              <a:rPr lang="en-US" dirty="0"/>
              <a:t> gender dan status.</a:t>
            </a:r>
          </a:p>
          <a:p>
            <a:r>
              <a:rPr lang="en-US" dirty="0"/>
              <a:t>6.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berdasrkan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dan gender.</a:t>
            </a:r>
          </a:p>
        </p:txBody>
      </p:sp>
    </p:spTree>
    <p:extLst>
      <p:ext uri="{BB962C8B-B14F-4D97-AF65-F5344CB8AC3E}">
        <p14:creationId xmlns:p14="http://schemas.microsoft.com/office/powerpoint/2010/main" val="119481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8026-CEB7-4300-B3FC-94E14F039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31380"/>
          </a:xfrm>
        </p:spPr>
        <p:txBody>
          <a:bodyPr>
            <a:normAutofit/>
          </a:bodyPr>
          <a:lstStyle/>
          <a:p>
            <a:r>
              <a:rPr lang="fi-FI" sz="4000" dirty="0"/>
              <a:t>1</a:t>
            </a:r>
            <a:r>
              <a:rPr lang="fi-FI" sz="3600" dirty="0"/>
              <a:t>. Analisis data jumlah usia berdasarkan jenis kelamin.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5EFAC-45AE-4362-A282-E5B61B6A3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5553"/>
          </a:xfrm>
        </p:spPr>
        <p:txBody>
          <a:bodyPr/>
          <a:lstStyle/>
          <a:p>
            <a:r>
              <a:rPr lang="en-US" dirty="0" err="1"/>
              <a:t>Disini</a:t>
            </a:r>
            <a:r>
              <a:rPr lang="en-US" dirty="0"/>
              <a:t> di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 client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. </a:t>
            </a:r>
          </a:p>
          <a:p>
            <a:r>
              <a:rPr lang="en-US" dirty="0"/>
              <a:t>Dari data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kualifikasi</a:t>
            </a:r>
            <a:r>
              <a:rPr lang="en-US" dirty="0"/>
              <a:t> </a:t>
            </a:r>
            <a:r>
              <a:rPr lang="en-US" dirty="0" err="1"/>
              <a:t>kelayakan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 </a:t>
            </a:r>
            <a:r>
              <a:rPr lang="en-US" dirty="0" err="1"/>
              <a:t>produktif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krdit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D2F735-BF5F-4524-AFFE-43C9699FF1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2" t="32770" r="74457" b="16118"/>
          <a:stretch/>
        </p:blipFill>
        <p:spPr>
          <a:xfrm>
            <a:off x="1123245" y="2716696"/>
            <a:ext cx="2798859" cy="3629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5CB22E-1992-4650-9CC8-C34FDB0ADF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5" t="75182" r="74457" b="20758"/>
          <a:stretch/>
        </p:blipFill>
        <p:spPr>
          <a:xfrm>
            <a:off x="1141927" y="6346172"/>
            <a:ext cx="2798858" cy="30453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75D4FA-0754-40ED-B419-58F951C7C3D0}"/>
              </a:ext>
            </a:extLst>
          </p:cNvPr>
          <p:cNvCxnSpPr/>
          <p:nvPr/>
        </p:nvCxnSpPr>
        <p:spPr>
          <a:xfrm>
            <a:off x="3730482" y="3149952"/>
            <a:ext cx="7686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58948C8-54E4-4724-A917-782476427DB3}"/>
              </a:ext>
            </a:extLst>
          </p:cNvPr>
          <p:cNvSpPr/>
          <p:nvPr/>
        </p:nvSpPr>
        <p:spPr>
          <a:xfrm>
            <a:off x="4518587" y="2920606"/>
            <a:ext cx="2040835" cy="1465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Disini</a:t>
            </a:r>
            <a:r>
              <a:rPr lang="en-US" sz="1400" dirty="0"/>
              <a:t> </a:t>
            </a:r>
            <a:r>
              <a:rPr lang="en-US" sz="1400" dirty="0" err="1"/>
              <a:t>dikatakan</a:t>
            </a:r>
            <a:r>
              <a:rPr lang="en-US" sz="1400" dirty="0"/>
              <a:t> </a:t>
            </a:r>
            <a:r>
              <a:rPr lang="en-US" sz="1400" dirty="0" err="1"/>
              <a:t>Usia</a:t>
            </a:r>
            <a:r>
              <a:rPr lang="en-US" sz="1400" dirty="0"/>
              <a:t> 26thn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perempuan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39 orang dan </a:t>
            </a:r>
            <a:r>
              <a:rPr lang="en-US" sz="1400" dirty="0" err="1"/>
              <a:t>laki-laki</a:t>
            </a:r>
            <a:r>
              <a:rPr lang="en-US" sz="1400" dirty="0"/>
              <a:t> juga 39 orang dan total client yang </a:t>
            </a:r>
            <a:r>
              <a:rPr lang="en-US" sz="1400" dirty="0" err="1"/>
              <a:t>berusia</a:t>
            </a:r>
            <a:r>
              <a:rPr lang="en-US" sz="1400" dirty="0"/>
              <a:t> 26 </a:t>
            </a:r>
            <a:r>
              <a:rPr lang="en-US" sz="1400" dirty="0" err="1"/>
              <a:t>ada</a:t>
            </a:r>
            <a:r>
              <a:rPr lang="en-US" sz="1400" dirty="0"/>
              <a:t> 78 orang.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F58F40-D4D5-4483-8E8E-77C3D6496607}"/>
              </a:ext>
            </a:extLst>
          </p:cNvPr>
          <p:cNvCxnSpPr/>
          <p:nvPr/>
        </p:nvCxnSpPr>
        <p:spPr>
          <a:xfrm>
            <a:off x="3783492" y="6523196"/>
            <a:ext cx="7686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742ACAB-018E-492D-B128-C3B25145CEA4}"/>
              </a:ext>
            </a:extLst>
          </p:cNvPr>
          <p:cNvSpPr/>
          <p:nvPr/>
        </p:nvSpPr>
        <p:spPr>
          <a:xfrm>
            <a:off x="4558750" y="5707893"/>
            <a:ext cx="2023600" cy="12482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Total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perempuan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5358 orang dan </a:t>
            </a:r>
            <a:r>
              <a:rPr lang="en-US" sz="1400" dirty="0" err="1"/>
              <a:t>laki-laki</a:t>
            </a:r>
            <a:r>
              <a:rPr lang="en-US" sz="1400" dirty="0"/>
              <a:t> </a:t>
            </a:r>
            <a:r>
              <a:rPr lang="en-US" sz="1400" dirty="0" err="1"/>
              <a:t>jumlahnya</a:t>
            </a:r>
            <a:r>
              <a:rPr lang="en-US" sz="1400" dirty="0"/>
              <a:t> 4769 orang </a:t>
            </a:r>
            <a:r>
              <a:rPr lang="en-US" sz="1400" dirty="0" err="1"/>
              <a:t>jadi</a:t>
            </a:r>
            <a:r>
              <a:rPr lang="en-US" sz="1400" dirty="0"/>
              <a:t> Total </a:t>
            </a:r>
            <a:r>
              <a:rPr lang="en-US" sz="1400" dirty="0" err="1"/>
              <a:t>seluruh</a:t>
            </a:r>
            <a:r>
              <a:rPr lang="en-US" sz="1400" dirty="0"/>
              <a:t> client </a:t>
            </a:r>
            <a:r>
              <a:rPr lang="en-US" sz="1400" dirty="0" err="1"/>
              <a:t>ada</a:t>
            </a:r>
            <a:r>
              <a:rPr lang="en-US" sz="1400" dirty="0"/>
              <a:t> 10127.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3E6430-0AFD-4DF6-9999-C7A7231D0F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326" t="40962" r="41630" b="18874"/>
          <a:stretch/>
        </p:blipFill>
        <p:spPr>
          <a:xfrm>
            <a:off x="6764830" y="3175647"/>
            <a:ext cx="4162513" cy="281781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C69034-BE09-4A77-8232-1A220289E4A6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846087" y="5993463"/>
            <a:ext cx="0" cy="397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A3DCA03-68FF-4BB9-9772-4C5C879CD098}"/>
              </a:ext>
            </a:extLst>
          </p:cNvPr>
          <p:cNvSpPr txBox="1"/>
          <p:nvPr/>
        </p:nvSpPr>
        <p:spPr>
          <a:xfrm>
            <a:off x="8065013" y="6313775"/>
            <a:ext cx="160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Visualisasi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210763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4BC4-B723-4E36-9E68-5AACAE7F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 </a:t>
            </a:r>
            <a:r>
              <a:rPr lang="en-US" sz="3600" dirty="0" err="1"/>
              <a:t>Analisis</a:t>
            </a:r>
            <a:r>
              <a:rPr lang="en-US" sz="3600" dirty="0"/>
              <a:t> </a:t>
            </a:r>
            <a:r>
              <a:rPr lang="en-US" sz="3600" dirty="0" err="1"/>
              <a:t>Jumlah</a:t>
            </a:r>
            <a:r>
              <a:rPr lang="en-US" sz="3600" dirty="0"/>
              <a:t> income category </a:t>
            </a:r>
            <a:r>
              <a:rPr lang="en-US" sz="3600" dirty="0" err="1"/>
              <a:t>berdasarkan</a:t>
            </a:r>
            <a:r>
              <a:rPr lang="en-US" sz="3600" dirty="0"/>
              <a:t> </a:t>
            </a:r>
            <a:r>
              <a:rPr lang="en-US" sz="3600" dirty="0" err="1"/>
              <a:t>marial</a:t>
            </a:r>
            <a:r>
              <a:rPr lang="en-US" sz="3600" dirty="0"/>
              <a:t> status dan gender.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A749D-FEB5-4E18-8D16-90EAA5CE2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886370"/>
          </a:xfrm>
        </p:spPr>
        <p:txBody>
          <a:bodyPr/>
          <a:lstStyle/>
          <a:p>
            <a:r>
              <a:rPr lang="en-US" dirty="0" err="1"/>
              <a:t>Disini</a:t>
            </a:r>
            <a:r>
              <a:rPr lang="en-US" dirty="0"/>
              <a:t> di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income </a:t>
            </a:r>
            <a:r>
              <a:rPr lang="en-US" dirty="0" err="1"/>
              <a:t>categori</a:t>
            </a:r>
            <a:r>
              <a:rPr lang="en-US" dirty="0"/>
              <a:t> client </a:t>
            </a:r>
            <a:r>
              <a:rPr lang="en-US" dirty="0" err="1"/>
              <a:t>berdasarkan</a:t>
            </a:r>
            <a:r>
              <a:rPr lang="en-US" dirty="0"/>
              <a:t> status dan gender </a:t>
            </a:r>
            <a:r>
              <a:rPr lang="en-US" dirty="0" err="1"/>
              <a:t>mereka</a:t>
            </a:r>
            <a:r>
              <a:rPr lang="en-US" dirty="0"/>
              <a:t>. Dari </a:t>
            </a:r>
            <a:r>
              <a:rPr lang="en-US" dirty="0" err="1"/>
              <a:t>sini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pemberian</a:t>
            </a:r>
            <a:r>
              <a:rPr lang="en-US" dirty="0"/>
              <a:t> nominal </a:t>
            </a:r>
            <a:r>
              <a:rPr lang="en-US" dirty="0" err="1"/>
              <a:t>kredit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nominal </a:t>
            </a:r>
            <a:r>
              <a:rPr lang="en-US" dirty="0" err="1"/>
              <a:t>kreditor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2C5E0-6429-417D-AA1C-B0695C3E44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65" t="32455" r="50000" b="14402"/>
          <a:stretch/>
        </p:blipFill>
        <p:spPr>
          <a:xfrm>
            <a:off x="1203299" y="2839844"/>
            <a:ext cx="2796210" cy="3763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44B5E8-22C5-44ED-9BED-6FEC53CD43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65" t="69381" r="48587" b="24238"/>
          <a:stretch/>
        </p:blipFill>
        <p:spPr>
          <a:xfrm>
            <a:off x="1205945" y="6318741"/>
            <a:ext cx="2796210" cy="43732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86CB11-BDE6-4195-BC71-5A3BCB55CB38}"/>
              </a:ext>
            </a:extLst>
          </p:cNvPr>
          <p:cNvCxnSpPr>
            <a:cxnSpLocks/>
          </p:cNvCxnSpPr>
          <p:nvPr/>
        </p:nvCxnSpPr>
        <p:spPr>
          <a:xfrm>
            <a:off x="4109516" y="4640618"/>
            <a:ext cx="48768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03A1D558-1E1D-4D8F-94CC-330DF98D5B4C}"/>
              </a:ext>
            </a:extLst>
          </p:cNvPr>
          <p:cNvSpPr/>
          <p:nvPr/>
        </p:nvSpPr>
        <p:spPr>
          <a:xfrm>
            <a:off x="3950490" y="4196670"/>
            <a:ext cx="318052" cy="887896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13C545-571A-41A6-9D7B-B755FBDE343F}"/>
              </a:ext>
            </a:extLst>
          </p:cNvPr>
          <p:cNvSpPr/>
          <p:nvPr/>
        </p:nvSpPr>
        <p:spPr>
          <a:xfrm>
            <a:off x="4595855" y="3455909"/>
            <a:ext cx="2091198" cy="17285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Income </a:t>
            </a:r>
            <a:r>
              <a:rPr lang="en-US" sz="1400" dirty="0" err="1"/>
              <a:t>untuk</a:t>
            </a:r>
            <a:r>
              <a:rPr lang="en-US" sz="1400" dirty="0"/>
              <a:t> yang </a:t>
            </a:r>
            <a:r>
              <a:rPr lang="en-US" sz="1400" dirty="0" err="1"/>
              <a:t>berstatus</a:t>
            </a:r>
            <a:r>
              <a:rPr lang="en-US" sz="1400" dirty="0"/>
              <a:t> </a:t>
            </a:r>
            <a:r>
              <a:rPr lang="en-US" sz="1400" dirty="0" err="1"/>
              <a:t>Merried</a:t>
            </a:r>
            <a:r>
              <a:rPr lang="en-US" sz="1400" dirty="0"/>
              <a:t>/</a:t>
            </a:r>
            <a:r>
              <a:rPr lang="en-US" sz="1400" dirty="0" err="1"/>
              <a:t>Menikah</a:t>
            </a:r>
            <a:r>
              <a:rPr lang="en-US" sz="1400" dirty="0"/>
              <a:t>, </a:t>
            </a:r>
            <a:r>
              <a:rPr lang="en-US" sz="1400" dirty="0" err="1"/>
              <a:t>untuk</a:t>
            </a:r>
            <a:r>
              <a:rPr lang="en-US" sz="1400" dirty="0"/>
              <a:t> income $120K+ ,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perempuan</a:t>
            </a:r>
            <a:r>
              <a:rPr lang="en-US" sz="1400" dirty="0"/>
              <a:t> 0 </a:t>
            </a:r>
            <a:r>
              <a:rPr lang="en-US" sz="1400" dirty="0" err="1"/>
              <a:t>sedangkan</a:t>
            </a:r>
            <a:r>
              <a:rPr lang="en-US" sz="1400" dirty="0"/>
              <a:t> </a:t>
            </a:r>
            <a:r>
              <a:rPr lang="en-US" sz="1400" dirty="0" err="1"/>
              <a:t>laki-laki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354 client, </a:t>
            </a:r>
            <a:r>
              <a:rPr lang="en-US" sz="1400" dirty="0" err="1"/>
              <a:t>dst</a:t>
            </a:r>
            <a:r>
              <a:rPr lang="en-US" sz="1400" dirty="0"/>
              <a:t>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D7EAE2-E4D1-4C34-AB20-3BD7BB8D99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22" t="37675" r="50870" b="24432"/>
          <a:stretch/>
        </p:blipFill>
        <p:spPr>
          <a:xfrm>
            <a:off x="6930900" y="2775264"/>
            <a:ext cx="4500439" cy="302730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E0C755-2484-4DF9-AD7F-34B7191CCFEF}"/>
              </a:ext>
            </a:extLst>
          </p:cNvPr>
          <p:cNvCxnSpPr>
            <a:cxnSpLocks/>
          </p:cNvCxnSpPr>
          <p:nvPr/>
        </p:nvCxnSpPr>
        <p:spPr>
          <a:xfrm>
            <a:off x="8408505" y="5820610"/>
            <a:ext cx="0" cy="3814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EFD8A30-D12A-4291-B525-26FB13141520}"/>
              </a:ext>
            </a:extLst>
          </p:cNvPr>
          <p:cNvSpPr txBox="1"/>
          <p:nvPr/>
        </p:nvSpPr>
        <p:spPr>
          <a:xfrm>
            <a:off x="7699514" y="6134075"/>
            <a:ext cx="162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Visualisasi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06739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0D2B-D706-45A4-9518-133292DDE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83096"/>
            <a:ext cx="10058400" cy="1020417"/>
          </a:xfrm>
        </p:spPr>
        <p:txBody>
          <a:bodyPr>
            <a:normAutofit/>
          </a:bodyPr>
          <a:lstStyle/>
          <a:p>
            <a:r>
              <a:rPr lang="en-US" sz="4000" dirty="0"/>
              <a:t>3. </a:t>
            </a:r>
            <a:r>
              <a:rPr lang="en-US" sz="4000" dirty="0" err="1"/>
              <a:t>Analisis</a:t>
            </a:r>
            <a:r>
              <a:rPr lang="en-US" sz="4000" dirty="0"/>
              <a:t> status client </a:t>
            </a:r>
            <a:r>
              <a:rPr lang="en-US" sz="4000" dirty="0" err="1"/>
              <a:t>berdasarkan</a:t>
            </a:r>
            <a:r>
              <a:rPr lang="en-US" sz="4000" dirty="0"/>
              <a:t> </a:t>
            </a:r>
            <a:r>
              <a:rPr lang="en-US" sz="4000" dirty="0" err="1"/>
              <a:t>usia</a:t>
            </a:r>
            <a:r>
              <a:rPr lang="en-US" sz="4000" dirty="0"/>
              <a:t>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B43DF1-4ACC-457F-9642-65AC18198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776668" cy="4674336"/>
          </a:xfrm>
        </p:spPr>
        <p:txBody>
          <a:bodyPr/>
          <a:lstStyle/>
          <a:p>
            <a:r>
              <a:rPr lang="en-US" sz="1800" dirty="0" err="1"/>
              <a:t>Analisis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mengetahui</a:t>
            </a:r>
            <a:r>
              <a:rPr lang="en-US" sz="1800" dirty="0"/>
              <a:t> di </a:t>
            </a:r>
            <a:r>
              <a:rPr lang="en-US" sz="1800" dirty="0" err="1"/>
              <a:t>usia</a:t>
            </a:r>
            <a:r>
              <a:rPr lang="en-US" sz="1800" dirty="0"/>
              <a:t> </a:t>
            </a:r>
            <a:r>
              <a:rPr lang="en-US" sz="1800" dirty="0" err="1"/>
              <a:t>mereka</a:t>
            </a:r>
            <a:r>
              <a:rPr lang="en-US" sz="1800" dirty="0"/>
              <a:t> </a:t>
            </a:r>
            <a:r>
              <a:rPr lang="en-US" sz="1800" dirty="0" err="1"/>
              <a:t>saat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berstatus</a:t>
            </a:r>
            <a:r>
              <a:rPr lang="en-US" sz="1800" dirty="0"/>
              <a:t> </a:t>
            </a:r>
            <a:r>
              <a:rPr lang="en-US" sz="1800" dirty="0" err="1"/>
              <a:t>apa</a:t>
            </a:r>
            <a:r>
              <a:rPr lang="en-US" sz="1800" dirty="0"/>
              <a:t>. Dari data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memperkuat</a:t>
            </a:r>
            <a:r>
              <a:rPr lang="en-US" sz="1800" dirty="0"/>
              <a:t> </a:t>
            </a:r>
            <a:r>
              <a:rPr lang="en-US" sz="1800" dirty="0" err="1"/>
              <a:t>analisis</a:t>
            </a:r>
            <a:r>
              <a:rPr lang="en-US" sz="1800" dirty="0"/>
              <a:t> </a:t>
            </a:r>
            <a:r>
              <a:rPr lang="en-US" sz="1800" dirty="0" err="1"/>
              <a:t>pertama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usia</a:t>
            </a:r>
            <a:r>
              <a:rPr lang="en-US" sz="1800" dirty="0"/>
              <a:t> yang </a:t>
            </a:r>
            <a:r>
              <a:rPr lang="en-US" sz="1800" dirty="0" err="1"/>
              <a:t>layak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kreditor</a:t>
            </a:r>
            <a:r>
              <a:rPr lang="en-US" sz="1800" dirty="0"/>
              <a:t>, dan </a:t>
            </a:r>
            <a:r>
              <a:rPr lang="en-US" sz="1800" dirty="0" err="1"/>
              <a:t>dari</a:t>
            </a:r>
            <a:r>
              <a:rPr lang="en-US" sz="1800" dirty="0"/>
              <a:t> status </a:t>
            </a:r>
            <a:r>
              <a:rPr lang="en-US" sz="1800" dirty="0" err="1"/>
              <a:t>perkawinan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id-ID" sz="1800" dirty="0">
                <a:solidFill>
                  <a:schemeClr val="tx1"/>
                </a:solidFill>
              </a:rPr>
              <a:t>bank dapat memberikanprogram khusus seperti Kredit Tanpa Agunan (KTA) kepada pengguna yang belum menikah untuk dijadikan modal menikah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4097045-4764-4C5D-A198-7758DF31C5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09" t="36134" r="62275" b="12145"/>
          <a:stretch/>
        </p:blipFill>
        <p:spPr>
          <a:xfrm>
            <a:off x="1346422" y="2853393"/>
            <a:ext cx="3048001" cy="3299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601464-F332-40D5-9669-5A713AA4CD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92" t="60295" r="63043" b="25785"/>
          <a:stretch/>
        </p:blipFill>
        <p:spPr>
          <a:xfrm>
            <a:off x="1388497" y="5900530"/>
            <a:ext cx="2941984" cy="95415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4C024F-F921-4425-976A-7E79A7296768}"/>
              </a:ext>
            </a:extLst>
          </p:cNvPr>
          <p:cNvCxnSpPr/>
          <p:nvPr/>
        </p:nvCxnSpPr>
        <p:spPr>
          <a:xfrm>
            <a:off x="4113475" y="3429000"/>
            <a:ext cx="9276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2F31448-CAD1-4CAE-802F-F340F6CB3955}"/>
              </a:ext>
            </a:extLst>
          </p:cNvPr>
          <p:cNvSpPr/>
          <p:nvPr/>
        </p:nvSpPr>
        <p:spPr>
          <a:xfrm>
            <a:off x="5010651" y="3193775"/>
            <a:ext cx="1444486" cy="18950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 </a:t>
            </a:r>
            <a:r>
              <a:rPr lang="en-US" sz="1400" dirty="0" err="1"/>
              <a:t>usia</a:t>
            </a:r>
            <a:r>
              <a:rPr lang="en-US" sz="1400" dirty="0"/>
              <a:t> 8thn, yang </a:t>
            </a:r>
            <a:r>
              <a:rPr lang="en-US" sz="1400" dirty="0" err="1"/>
              <a:t>bercerai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5 </a:t>
            </a:r>
            <a:r>
              <a:rPr lang="en-US" sz="1400" dirty="0" err="1"/>
              <a:t>orang,menikah</a:t>
            </a:r>
            <a:r>
              <a:rPr lang="en-US" sz="1400" dirty="0"/>
              <a:t> 7 orang, </a:t>
            </a:r>
            <a:r>
              <a:rPr lang="en-US" sz="1400" dirty="0" err="1"/>
              <a:t>jomblo</a:t>
            </a:r>
            <a:r>
              <a:rPr lang="en-US" sz="1400" dirty="0"/>
              <a:t> 16 dan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diketahui</a:t>
            </a:r>
            <a:r>
              <a:rPr lang="en-US" sz="1400" dirty="0"/>
              <a:t> 1 orang, </a:t>
            </a:r>
            <a:r>
              <a:rPr lang="en-US" sz="1400" dirty="0" err="1"/>
              <a:t>dst</a:t>
            </a:r>
            <a:r>
              <a:rPr lang="en-US" sz="1400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C34CE8-8C34-457E-B031-DF8DAACE14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087" t="34365" r="25761" b="28322"/>
          <a:stretch/>
        </p:blipFill>
        <p:spPr>
          <a:xfrm>
            <a:off x="6749330" y="3193775"/>
            <a:ext cx="4860902" cy="308112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CBCED2-463F-43BB-A494-30587E67835C}"/>
              </a:ext>
            </a:extLst>
          </p:cNvPr>
          <p:cNvCxnSpPr>
            <a:cxnSpLocks/>
          </p:cNvCxnSpPr>
          <p:nvPr/>
        </p:nvCxnSpPr>
        <p:spPr>
          <a:xfrm>
            <a:off x="9179781" y="5996608"/>
            <a:ext cx="0" cy="523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EA5A1E2-4046-4D04-8EB6-F688742EA3B7}"/>
              </a:ext>
            </a:extLst>
          </p:cNvPr>
          <p:cNvSpPr txBox="1"/>
          <p:nvPr/>
        </p:nvSpPr>
        <p:spPr>
          <a:xfrm flipH="1">
            <a:off x="8479069" y="6384307"/>
            <a:ext cx="182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Visualisai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16963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E72E-CC2B-4D11-8A4B-FE04F6447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4. </a:t>
            </a:r>
            <a:r>
              <a:rPr lang="en-US" sz="4000" dirty="0" err="1"/>
              <a:t>Analisis</a:t>
            </a:r>
            <a:r>
              <a:rPr lang="en-US" sz="4000" dirty="0"/>
              <a:t> </a:t>
            </a:r>
            <a:r>
              <a:rPr lang="en-US" sz="4000" dirty="0" err="1"/>
              <a:t>Jumlah</a:t>
            </a:r>
            <a:r>
              <a:rPr lang="en-US" sz="4000" dirty="0"/>
              <a:t> income client </a:t>
            </a:r>
            <a:r>
              <a:rPr lang="en-US" sz="4000" dirty="0" err="1"/>
              <a:t>berdasarkan</a:t>
            </a:r>
            <a:r>
              <a:rPr lang="en-US" sz="4000" dirty="0"/>
              <a:t> </a:t>
            </a:r>
            <a:r>
              <a:rPr lang="en-US" sz="4000" dirty="0" err="1"/>
              <a:t>jenis</a:t>
            </a:r>
            <a:r>
              <a:rPr lang="en-US" sz="4000" dirty="0"/>
              <a:t> </a:t>
            </a:r>
            <a:r>
              <a:rPr lang="en-US" sz="4000" dirty="0" err="1"/>
              <a:t>kartu</a:t>
            </a:r>
            <a:r>
              <a:rPr lang="en-US" sz="4000" dirty="0"/>
              <a:t> dan status.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F8E01-345B-4852-B93E-4DB72902F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Analisis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mengetahui</a:t>
            </a:r>
            <a:r>
              <a:rPr lang="en-US" sz="1800" dirty="0"/>
              <a:t> income client </a:t>
            </a:r>
            <a:r>
              <a:rPr lang="en-US" sz="1800" dirty="0" err="1"/>
              <a:t>berdasarkan</a:t>
            </a:r>
            <a:r>
              <a:rPr lang="en-US" sz="1800" dirty="0"/>
              <a:t> </a:t>
            </a:r>
            <a:r>
              <a:rPr lang="en-US" sz="1800" dirty="0" err="1"/>
              <a:t>jenis</a:t>
            </a:r>
            <a:r>
              <a:rPr lang="en-US" sz="1800" dirty="0"/>
              <a:t> </a:t>
            </a:r>
            <a:r>
              <a:rPr lang="en-US" sz="1800" dirty="0" err="1"/>
              <a:t>kartu</a:t>
            </a:r>
            <a:r>
              <a:rPr lang="en-US" sz="1800" dirty="0"/>
              <a:t> yang </a:t>
            </a:r>
            <a:r>
              <a:rPr lang="en-US" sz="1800" dirty="0" err="1"/>
              <a:t>mereka</a:t>
            </a:r>
            <a:r>
              <a:rPr lang="en-US" sz="1800" dirty="0"/>
              <a:t> </a:t>
            </a:r>
            <a:r>
              <a:rPr lang="en-US" sz="1800" dirty="0" err="1"/>
              <a:t>miliki</a:t>
            </a:r>
            <a:r>
              <a:rPr lang="en-US" sz="1800" dirty="0"/>
              <a:t> dan status </a:t>
            </a:r>
            <a:r>
              <a:rPr lang="en-US" sz="1800" dirty="0" err="1"/>
              <a:t>merka</a:t>
            </a:r>
            <a:r>
              <a:rPr lang="en-US" sz="1800" dirty="0"/>
              <a:t> yang </a:t>
            </a:r>
            <a:r>
              <a:rPr lang="en-US" sz="1800" dirty="0" err="1"/>
              <a:t>disandang</a:t>
            </a:r>
            <a:r>
              <a:rPr lang="en-US" sz="1800" dirty="0"/>
              <a:t>. Dari data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pihak</a:t>
            </a:r>
            <a:r>
              <a:rPr lang="en-US" sz="1800" dirty="0"/>
              <a:t> bank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keputusan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memberikan</a:t>
            </a:r>
            <a:r>
              <a:rPr lang="en-US" sz="1800" dirty="0"/>
              <a:t> limit </a:t>
            </a:r>
            <a:r>
              <a:rPr lang="en-US" sz="1800" dirty="0" err="1"/>
              <a:t>pinjaman</a:t>
            </a:r>
            <a:r>
              <a:rPr lang="en-US" sz="1800" dirty="0"/>
              <a:t> </a:t>
            </a:r>
            <a:r>
              <a:rPr lang="en-US" sz="1800" dirty="0" err="1"/>
              <a:t>kepada</a:t>
            </a:r>
            <a:r>
              <a:rPr lang="en-US" sz="1800" dirty="0"/>
              <a:t> </a:t>
            </a:r>
            <a:r>
              <a:rPr lang="en-US" sz="1800" dirty="0" err="1"/>
              <a:t>calon</a:t>
            </a:r>
            <a:r>
              <a:rPr lang="en-US" sz="1800" dirty="0"/>
              <a:t> </a:t>
            </a:r>
            <a:r>
              <a:rPr lang="en-US" sz="1800" dirty="0" err="1"/>
              <a:t>kreditor</a:t>
            </a:r>
            <a:r>
              <a:rPr lang="en-US" sz="1800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220119-72F7-4329-BF8A-D3EA30677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51" t="35742" r="51196" b="10899"/>
          <a:stretch/>
        </p:blipFill>
        <p:spPr>
          <a:xfrm>
            <a:off x="1215225" y="2657034"/>
            <a:ext cx="3220279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893B76-EDF9-4654-BFF2-185D84AC13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26" t="63775" r="51304" b="30231"/>
          <a:stretch/>
        </p:blipFill>
        <p:spPr>
          <a:xfrm>
            <a:off x="1215225" y="6261764"/>
            <a:ext cx="3220279" cy="41081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37DD13-3912-4971-9B46-C00374D2BE04}"/>
              </a:ext>
            </a:extLst>
          </p:cNvPr>
          <p:cNvCxnSpPr/>
          <p:nvPr/>
        </p:nvCxnSpPr>
        <p:spPr>
          <a:xfrm>
            <a:off x="4291055" y="4237396"/>
            <a:ext cx="7050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3F4EF6F-6DE0-41A4-A250-86F03C5EE63D}"/>
              </a:ext>
            </a:extLst>
          </p:cNvPr>
          <p:cNvSpPr/>
          <p:nvPr/>
        </p:nvSpPr>
        <p:spPr>
          <a:xfrm>
            <a:off x="4978844" y="3708994"/>
            <a:ext cx="1696279" cy="216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Dikatakan</a:t>
            </a:r>
            <a:r>
              <a:rPr lang="en-US" sz="1400" dirty="0"/>
              <a:t> client yang </a:t>
            </a:r>
            <a:r>
              <a:rPr lang="en-US" sz="1400" dirty="0" err="1"/>
              <a:t>berkartu</a:t>
            </a:r>
            <a:r>
              <a:rPr lang="en-US" sz="1400" dirty="0"/>
              <a:t> </a:t>
            </a:r>
            <a:r>
              <a:rPr lang="en-US" sz="1400" dirty="0" err="1"/>
              <a:t>jenis</a:t>
            </a:r>
            <a:r>
              <a:rPr lang="en-US" sz="1400" dirty="0"/>
              <a:t> gold, </a:t>
            </a:r>
            <a:r>
              <a:rPr lang="en-US" sz="1400" dirty="0" err="1"/>
              <a:t>dengan</a:t>
            </a:r>
            <a:r>
              <a:rPr lang="en-US" sz="1400" dirty="0"/>
              <a:t> income $60-$80k </a:t>
            </a:r>
            <a:r>
              <a:rPr lang="en-US" sz="1400" dirty="0" err="1"/>
              <a:t>dengan</a:t>
            </a:r>
            <a:r>
              <a:rPr lang="en-US" sz="1400" dirty="0"/>
              <a:t> status </a:t>
            </a:r>
            <a:r>
              <a:rPr lang="en-US" sz="1400" dirty="0" err="1"/>
              <a:t>bercerai</a:t>
            </a:r>
            <a:r>
              <a:rPr lang="en-US" sz="1400" dirty="0"/>
              <a:t> 0, </a:t>
            </a:r>
            <a:r>
              <a:rPr lang="en-US" sz="1400" dirty="0" err="1"/>
              <a:t>menikah</a:t>
            </a:r>
            <a:r>
              <a:rPr lang="en-US" sz="1400" dirty="0"/>
              <a:t> 14 orang, </a:t>
            </a:r>
            <a:r>
              <a:rPr lang="en-US" sz="1400" dirty="0" err="1"/>
              <a:t>jomblo</a:t>
            </a:r>
            <a:r>
              <a:rPr lang="en-US" sz="1400" dirty="0"/>
              <a:t> 1 orang dan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diketahui</a:t>
            </a:r>
            <a:r>
              <a:rPr lang="en-US" sz="1400" dirty="0"/>
              <a:t> 3 orang.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DB1519-404F-4DDB-B4D1-06A4CB1B73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043" t="39802" r="25544" b="25321"/>
          <a:stretch/>
        </p:blipFill>
        <p:spPr>
          <a:xfrm>
            <a:off x="7235689" y="2546568"/>
            <a:ext cx="4171783" cy="288698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3B382B-D1DC-407B-852A-F32426063522}"/>
              </a:ext>
            </a:extLst>
          </p:cNvPr>
          <p:cNvCxnSpPr>
            <a:cxnSpLocks/>
          </p:cNvCxnSpPr>
          <p:nvPr/>
        </p:nvCxnSpPr>
        <p:spPr>
          <a:xfrm>
            <a:off x="9072440" y="5337521"/>
            <a:ext cx="0" cy="460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6C8797-DA1A-4992-83FC-15985132666E}"/>
              </a:ext>
            </a:extLst>
          </p:cNvPr>
          <p:cNvSpPr txBox="1"/>
          <p:nvPr/>
        </p:nvSpPr>
        <p:spPr>
          <a:xfrm>
            <a:off x="8280546" y="5798018"/>
            <a:ext cx="162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Visualisasi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838801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29A0B-C89D-4945-94B5-E6BC889FE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5. </a:t>
            </a:r>
            <a:r>
              <a:rPr lang="en-US" sz="4000" dirty="0" err="1"/>
              <a:t>Analisis</a:t>
            </a:r>
            <a:r>
              <a:rPr lang="en-US" sz="4000" dirty="0"/>
              <a:t> Tingkat </a:t>
            </a:r>
            <a:r>
              <a:rPr lang="en-US" sz="4000" dirty="0" err="1"/>
              <a:t>sekolah</a:t>
            </a:r>
            <a:r>
              <a:rPr lang="en-US" sz="4000" dirty="0"/>
              <a:t> client </a:t>
            </a:r>
            <a:r>
              <a:rPr lang="en-US" sz="4000" dirty="0" err="1"/>
              <a:t>berdasarkan</a:t>
            </a:r>
            <a:r>
              <a:rPr lang="en-US" sz="4000" dirty="0"/>
              <a:t> gender dan status.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C0BCC-82D1-4E30-84C2-07D022E5F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Analisis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mengetahui</a:t>
            </a:r>
            <a:r>
              <a:rPr lang="en-US" sz="1800" dirty="0"/>
              <a:t> Tingkat </a:t>
            </a:r>
            <a:r>
              <a:rPr lang="en-US" sz="1800" dirty="0" err="1"/>
              <a:t>sekolah</a:t>
            </a:r>
            <a:r>
              <a:rPr lang="en-US" sz="1800" dirty="0"/>
              <a:t> client </a:t>
            </a:r>
            <a:r>
              <a:rPr lang="en-US" sz="1800" dirty="0" err="1"/>
              <a:t>berdasarkan</a:t>
            </a:r>
            <a:r>
              <a:rPr lang="en-US" sz="1800" dirty="0"/>
              <a:t> </a:t>
            </a:r>
            <a:r>
              <a:rPr lang="en-US" sz="1800" dirty="0" err="1"/>
              <a:t>jenis</a:t>
            </a:r>
            <a:r>
              <a:rPr lang="en-US" sz="1800" dirty="0"/>
              <a:t> </a:t>
            </a:r>
            <a:r>
              <a:rPr lang="en-US" sz="1800" dirty="0" err="1"/>
              <a:t>kelamin</a:t>
            </a:r>
            <a:r>
              <a:rPr lang="en-US" sz="1800" dirty="0"/>
              <a:t> dan </a:t>
            </a:r>
            <a:r>
              <a:rPr lang="en-US" sz="1800" dirty="0" err="1"/>
              <a:t>satatus</a:t>
            </a:r>
            <a:r>
              <a:rPr lang="en-US" sz="1800" dirty="0"/>
              <a:t> </a:t>
            </a:r>
            <a:r>
              <a:rPr lang="en-US" sz="1800" dirty="0" err="1"/>
              <a:t>mereka</a:t>
            </a:r>
            <a:r>
              <a:rPr lang="en-US" sz="1800" dirty="0"/>
              <a:t>. Dari data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pihak</a:t>
            </a:r>
            <a:r>
              <a:rPr lang="en-US" sz="1800" dirty="0"/>
              <a:t> bank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dirty="0" err="1"/>
              <a:t>penawaran</a:t>
            </a:r>
            <a:r>
              <a:rPr lang="en-US" sz="1800" dirty="0"/>
              <a:t> </a:t>
            </a:r>
            <a:r>
              <a:rPr lang="en-US" sz="1800" dirty="0" err="1"/>
              <a:t>kredit</a:t>
            </a:r>
            <a:r>
              <a:rPr lang="en-US" sz="1800" dirty="0"/>
              <a:t> </a:t>
            </a:r>
            <a:r>
              <a:rPr lang="en-US" sz="1800" dirty="0" err="1"/>
              <a:t>kepada</a:t>
            </a:r>
            <a:r>
              <a:rPr lang="en-US" sz="1800" dirty="0"/>
              <a:t> customer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sesuai</a:t>
            </a:r>
            <a:r>
              <a:rPr lang="en-US" sz="1800" dirty="0"/>
              <a:t> </a:t>
            </a:r>
            <a:r>
              <a:rPr lang="en-US" sz="1800" dirty="0" err="1"/>
              <a:t>tingkatan</a:t>
            </a:r>
            <a:r>
              <a:rPr lang="en-US" sz="1800" dirty="0"/>
              <a:t> Pendidikan </a:t>
            </a:r>
            <a:r>
              <a:rPr lang="en-US" sz="1800" dirty="0" err="1"/>
              <a:t>mereka</a:t>
            </a:r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0F06CA-6C02-49BB-AB95-AB7C93F73C9C}"/>
              </a:ext>
            </a:extLst>
          </p:cNvPr>
          <p:cNvSpPr/>
          <p:nvPr/>
        </p:nvSpPr>
        <p:spPr>
          <a:xfrm>
            <a:off x="4306957" y="2869465"/>
            <a:ext cx="1934817" cy="2292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Untuk</a:t>
            </a:r>
            <a:r>
              <a:rPr lang="en-US" sz="1400" dirty="0"/>
              <a:t> client yang </a:t>
            </a:r>
            <a:r>
              <a:rPr lang="en-US" sz="1400" dirty="0" err="1"/>
              <a:t>tingkat</a:t>
            </a:r>
            <a:r>
              <a:rPr lang="en-US" sz="1400" dirty="0"/>
              <a:t> </a:t>
            </a:r>
            <a:r>
              <a:rPr lang="en-US" sz="1400" dirty="0" err="1"/>
              <a:t>sekolahnya</a:t>
            </a:r>
            <a:r>
              <a:rPr lang="en-US" sz="1400" dirty="0"/>
              <a:t> </a:t>
            </a:r>
            <a:r>
              <a:rPr lang="en-US" sz="1400" dirty="0" err="1"/>
              <a:t>Doctorat</a:t>
            </a:r>
            <a:r>
              <a:rPr lang="en-US" sz="1400" dirty="0"/>
              <a:t>, yang </a:t>
            </a:r>
            <a:r>
              <a:rPr lang="en-US" sz="1400" dirty="0" err="1"/>
              <a:t>berstatus</a:t>
            </a:r>
            <a:r>
              <a:rPr lang="en-US" sz="1400" dirty="0"/>
              <a:t> </a:t>
            </a:r>
            <a:r>
              <a:rPr lang="en-US" sz="1400" dirty="0" err="1"/>
              <a:t>Jomblo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perempuan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97 orang dan </a:t>
            </a:r>
            <a:r>
              <a:rPr lang="en-US" sz="1400" dirty="0" err="1"/>
              <a:t>laki-laki</a:t>
            </a:r>
            <a:r>
              <a:rPr lang="en-US" sz="1400" dirty="0"/>
              <a:t> 85 orang, </a:t>
            </a:r>
            <a:r>
              <a:rPr lang="en-US" sz="1400" dirty="0" err="1"/>
              <a:t>jadi</a:t>
            </a:r>
            <a:r>
              <a:rPr lang="en-US" sz="1400" dirty="0"/>
              <a:t> total 182 orang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tingkat</a:t>
            </a:r>
            <a:r>
              <a:rPr lang="en-US" sz="1400" dirty="0"/>
              <a:t> </a:t>
            </a:r>
            <a:r>
              <a:rPr lang="en-US" sz="1400" dirty="0" err="1"/>
              <a:t>seklah</a:t>
            </a:r>
            <a:r>
              <a:rPr lang="en-US" sz="1400" dirty="0"/>
              <a:t> </a:t>
            </a:r>
            <a:r>
              <a:rPr lang="en-US" sz="1400" dirty="0" err="1"/>
              <a:t>doctorat</a:t>
            </a:r>
            <a:r>
              <a:rPr lang="en-US" sz="1400" dirty="0"/>
              <a:t> </a:t>
            </a:r>
            <a:r>
              <a:rPr lang="en-US" sz="1400" dirty="0" err="1"/>
              <a:t>tetapi</a:t>
            </a:r>
            <a:r>
              <a:rPr lang="en-US" sz="1400" dirty="0"/>
              <a:t> </a:t>
            </a:r>
            <a:r>
              <a:rPr lang="en-US" sz="1400" dirty="0" err="1"/>
              <a:t>jomblo</a:t>
            </a:r>
            <a:r>
              <a:rPr lang="en-US" sz="1400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9FAE6D-771C-4971-A40A-F4C19050A0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78" t="31585" r="63805" b="14402"/>
          <a:stretch/>
        </p:blipFill>
        <p:spPr>
          <a:xfrm>
            <a:off x="1085354" y="2670250"/>
            <a:ext cx="2963186" cy="37023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5B9A4B-B860-4726-9AE7-82A077E092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00" t="77115" r="64239" b="17085"/>
          <a:stretch/>
        </p:blipFill>
        <p:spPr>
          <a:xfrm>
            <a:off x="1097280" y="6173830"/>
            <a:ext cx="2865120" cy="39756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D49DBA-8171-4064-A114-0B67F312E51E}"/>
              </a:ext>
            </a:extLst>
          </p:cNvPr>
          <p:cNvCxnSpPr/>
          <p:nvPr/>
        </p:nvCxnSpPr>
        <p:spPr>
          <a:xfrm>
            <a:off x="3790122" y="3922643"/>
            <a:ext cx="5168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A9F6540F-2806-46D3-8909-032EE6050A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087" t="41305" r="28587" b="23272"/>
          <a:stretch/>
        </p:blipFill>
        <p:spPr>
          <a:xfrm>
            <a:off x="6545987" y="2594447"/>
            <a:ext cx="4517665" cy="282257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1B660F-2F65-4EDA-BD87-EAF1F789C091}"/>
              </a:ext>
            </a:extLst>
          </p:cNvPr>
          <p:cNvCxnSpPr>
            <a:cxnSpLocks/>
          </p:cNvCxnSpPr>
          <p:nvPr/>
        </p:nvCxnSpPr>
        <p:spPr>
          <a:xfrm>
            <a:off x="8573570" y="5417020"/>
            <a:ext cx="0" cy="390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CE0AAAC-947B-498F-9B7B-BA92A7F2F660}"/>
              </a:ext>
            </a:extLst>
          </p:cNvPr>
          <p:cNvSpPr txBox="1"/>
          <p:nvPr/>
        </p:nvSpPr>
        <p:spPr>
          <a:xfrm>
            <a:off x="7805530" y="5792802"/>
            <a:ext cx="162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Visualisasi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2109740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</TotalTime>
  <Words>815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Retrospect</vt:lpstr>
      <vt:lpstr>Tugas Eksplorasi dan Visualisasi Data Menggunakan Tools di Excel (Studi Kasus : Bank)</vt:lpstr>
      <vt:lpstr>PowerPoint Presentation</vt:lpstr>
      <vt:lpstr>Latar Belakang</vt:lpstr>
      <vt:lpstr>Analisis Data </vt:lpstr>
      <vt:lpstr>1. Analisis data jumlah usia berdasarkan jenis kelamin.</vt:lpstr>
      <vt:lpstr>2. Analisis Jumlah income category berdasarkan marial status dan gender.</vt:lpstr>
      <vt:lpstr>3. Analisis status client berdasarkan usia.</vt:lpstr>
      <vt:lpstr>4. Analisis Jumlah income client berdasarkan jenis kartu dan status.</vt:lpstr>
      <vt:lpstr>5. Analisis Tingkat sekolah client berdasarkan gender dan status.</vt:lpstr>
      <vt:lpstr>6. Analisis jenis kartu berdasrkan tingkat sekolah dan gender.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Eksplorasi dan Visualisasi Data Menggunakan Tools di Excel (Studi Kasus : Bank)</dc:title>
  <dc:creator>GEEK</dc:creator>
  <cp:lastModifiedBy>GEEK</cp:lastModifiedBy>
  <cp:revision>15</cp:revision>
  <dcterms:created xsi:type="dcterms:W3CDTF">2020-12-24T06:58:39Z</dcterms:created>
  <dcterms:modified xsi:type="dcterms:W3CDTF">2021-01-02T15:49:57Z</dcterms:modified>
</cp:coreProperties>
</file>