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9" r:id="rId1"/>
  </p:sldMasterIdLst>
  <p:sldIdLst>
    <p:sldId id="256" r:id="rId2"/>
    <p:sldId id="267" r:id="rId3"/>
    <p:sldId id="275" r:id="rId4"/>
    <p:sldId id="276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>
        <p:scale>
          <a:sx n="50" d="100"/>
          <a:sy n="50" d="100"/>
        </p:scale>
        <p:origin x="642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3497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156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789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405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7588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843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407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473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889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6/20/2018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066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95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268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E5D31-2603-449A-9D07-AB61D8DDFF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9232" y="1259379"/>
            <a:ext cx="9112743" cy="3090653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Data Anonymization</a:t>
            </a:r>
            <a:br>
              <a:rPr lang="en-US" b="1" dirty="0" smtClean="0">
                <a:solidFill>
                  <a:srgbClr val="C00000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</a:br>
            <a:r>
              <a:rPr lang="en-US" sz="3200" b="1" dirty="0" smtClean="0">
                <a:solidFill>
                  <a:srgbClr val="C00000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SHA-256 </a:t>
            </a:r>
            <a:r>
              <a:rPr lang="en-US" sz="2800" b="1" dirty="0">
                <a:solidFill>
                  <a:srgbClr val="C00000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Cryptographic Hash Algorithm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Version </a:t>
            </a:r>
            <a:r>
              <a:rPr lang="en-US" dirty="0" smtClean="0"/>
              <a:t>0.1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435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/>
              <a:t>Overview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28800"/>
            <a:ext cx="5146767" cy="434813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Hash Function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</a:t>
            </a:r>
            <a:r>
              <a:rPr lang="en-US" dirty="0"/>
              <a:t> hash function is any function that can be used to map data of arbitrary size to data of a fixed size. The values returned by a hash function are called hash values, hash codes, digests, or simply hashes.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It takes input of a variable length sequence of bytes and converts it to a fixed length sequence. It is a one way function. 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 </a:t>
            </a:r>
            <a:r>
              <a:rPr lang="en-US" dirty="0"/>
              <a:t>key aspect of cryptographic hash functions is their collision resistance (nobody should be able to find two different input values that result in the same hash output).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244046" y="1828800"/>
            <a:ext cx="5538651" cy="43481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0" tIns="45720" rIns="0" bIns="45720" rtlCol="0">
            <a:normAutofit fontScale="925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cs typeface="Times New Roman" panose="02020603050405020304" pitchFamily="18" charset="0"/>
              </a:rPr>
              <a:t>Secured Hashing Algorithm - 256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dk1"/>
                </a:solidFill>
              </a:rPr>
              <a:t>SHA 256 is a  cryptographic hash function  designed by the United States National Security Agency(NSA) </a:t>
            </a:r>
            <a:r>
              <a:rPr lang="en-US" sz="2100" dirty="0" smtClean="0">
                <a:solidFill>
                  <a:schemeClr val="dk1"/>
                </a:solidFill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100" dirty="0" smtClean="0">
                <a:solidFill>
                  <a:schemeClr val="dk1"/>
                </a:solidFill>
              </a:rPr>
              <a:t> Successor to </a:t>
            </a:r>
            <a:r>
              <a:rPr lang="en-US" sz="2100" dirty="0">
                <a:solidFill>
                  <a:schemeClr val="dk1"/>
                </a:solidFill>
              </a:rPr>
              <a:t>SHA-1 and is one of the strongest hash functions </a:t>
            </a:r>
            <a:r>
              <a:rPr lang="en-US" sz="2100" dirty="0" smtClean="0">
                <a:solidFill>
                  <a:schemeClr val="dk1"/>
                </a:solidFill>
              </a:rPr>
              <a:t>available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100" dirty="0" smtClean="0">
                <a:solidFill>
                  <a:schemeClr val="dk1"/>
                </a:solidFill>
              </a:rPr>
              <a:t>This </a:t>
            </a:r>
            <a:r>
              <a:rPr lang="en-US" sz="2100" dirty="0">
                <a:solidFill>
                  <a:schemeClr val="dk1"/>
                </a:solidFill>
              </a:rPr>
              <a:t>algorithm generates an almost-unique, fixed size 256-bit (32-byte) hash. </a:t>
            </a:r>
            <a:endParaRPr lang="en-US" sz="2100" dirty="0" smtClean="0">
              <a:solidFill>
                <a:schemeClr val="dk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100" dirty="0" smtClean="0">
                <a:solidFill>
                  <a:schemeClr val="dk1"/>
                </a:solidFill>
              </a:rPr>
              <a:t>Hash </a:t>
            </a:r>
            <a:r>
              <a:rPr lang="en-US" sz="2100" dirty="0">
                <a:solidFill>
                  <a:schemeClr val="dk1"/>
                </a:solidFill>
              </a:rPr>
              <a:t>is a one way function </a:t>
            </a:r>
            <a:r>
              <a:rPr lang="en-US" sz="2100" b="1" u="sng" dirty="0">
                <a:solidFill>
                  <a:schemeClr val="dk1"/>
                </a:solidFill>
              </a:rPr>
              <a:t>– it cannot be decrypted back</a:t>
            </a:r>
            <a:r>
              <a:rPr lang="en-US" sz="2100" dirty="0">
                <a:solidFill>
                  <a:schemeClr val="dk1"/>
                </a:solidFill>
              </a:rPr>
              <a:t>. This makes it suitable for password validation, challenge hash authentication, anti-tamper, digital signatures</a:t>
            </a:r>
            <a:r>
              <a:rPr lang="en-US" sz="2100" dirty="0" smtClean="0">
                <a:solidFill>
                  <a:schemeClr val="dk1"/>
                </a:solidFill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100" dirty="0" smtClean="0">
                <a:solidFill>
                  <a:schemeClr val="dk1"/>
                </a:solidFill>
              </a:rPr>
              <a:t>High Collision </a:t>
            </a:r>
            <a:r>
              <a:rPr lang="en-US" sz="2100" dirty="0" err="1" smtClean="0">
                <a:solidFill>
                  <a:schemeClr val="dk1"/>
                </a:solidFill>
              </a:rPr>
              <a:t>Resitance</a:t>
            </a:r>
            <a:r>
              <a:rPr lang="en-US" sz="2100" dirty="0" smtClean="0">
                <a:solidFill>
                  <a:schemeClr val="dk1"/>
                </a:solidFill>
              </a:rPr>
              <a:t>.</a:t>
            </a:r>
            <a:endParaRPr lang="en-US" sz="2100" dirty="0">
              <a:solidFill>
                <a:schemeClr val="dk1"/>
              </a:solidFill>
            </a:endParaRPr>
          </a:p>
          <a:p>
            <a:pPr marL="292608" lvl="1" indent="0">
              <a:buFont typeface="Calibri" pitchFamily="34" charset="0"/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001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High level Flow</a:t>
            </a:r>
            <a:endParaRPr lang="en-US" sz="4400" b="1" dirty="0"/>
          </a:p>
        </p:txBody>
      </p:sp>
      <p:sp>
        <p:nvSpPr>
          <p:cNvPr id="56" name="Content Placeholder 2"/>
          <p:cNvSpPr>
            <a:spLocks noGrp="1"/>
          </p:cNvSpPr>
          <p:nvPr>
            <p:ph idx="1"/>
          </p:nvPr>
        </p:nvSpPr>
        <p:spPr>
          <a:xfrm>
            <a:off x="1097279" y="1828800"/>
            <a:ext cx="10058401" cy="434813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shared_code.py </a:t>
            </a:r>
          </a:p>
          <a:p>
            <a:pPr marL="0" indent="0">
              <a:buNone/>
            </a:pPr>
            <a:r>
              <a:rPr lang="en-US" dirty="0"/>
              <a:t>This file define common code used in metadata repository python toolkits, </a:t>
            </a:r>
            <a:r>
              <a:rPr lang="en-US" dirty="0" smtClean="0"/>
              <a:t>includes</a:t>
            </a:r>
          </a:p>
          <a:p>
            <a:pPr marL="932688" lvl="2" indent="-45720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configuration variables     </a:t>
            </a:r>
            <a:endParaRPr lang="en-US" dirty="0" smtClean="0"/>
          </a:p>
          <a:p>
            <a:pPr marL="932688" lvl="2" indent="-457200">
              <a:buFont typeface="+mj-lt"/>
              <a:buAutoNum type="arabicPeriod"/>
            </a:pPr>
            <a:r>
              <a:rPr lang="en-US" dirty="0" smtClean="0"/>
              <a:t>Common </a:t>
            </a:r>
            <a:r>
              <a:rPr lang="en-US" dirty="0"/>
              <a:t>functions for all modules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anonymous_dial_256.py</a:t>
            </a:r>
          </a:p>
          <a:p>
            <a:pPr marL="932688" lvl="2" indent="-457200">
              <a:buFont typeface="+mj-lt"/>
              <a:buAutoNum type="arabicPeriod"/>
            </a:pPr>
            <a:r>
              <a:rPr lang="en-US" dirty="0" smtClean="0"/>
              <a:t>This script will get the sourc</a:t>
            </a:r>
            <a:r>
              <a:rPr lang="en-US" dirty="0" smtClean="0"/>
              <a:t>e files and SPI details. </a:t>
            </a:r>
          </a:p>
          <a:p>
            <a:pPr marL="932688" lvl="2" indent="-457200">
              <a:buFont typeface="+mj-lt"/>
              <a:buAutoNum type="arabicPeriod"/>
            </a:pPr>
            <a:r>
              <a:rPr lang="en-US" dirty="0" smtClean="0"/>
              <a:t>Convert SPI fields using SHA 256 algorithm. 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2" name="Flowchart: Card 1"/>
          <p:cNvSpPr/>
          <p:nvPr/>
        </p:nvSpPr>
        <p:spPr>
          <a:xfrm>
            <a:off x="1423851" y="4767943"/>
            <a:ext cx="888275" cy="535577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Source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769326" y="4767943"/>
            <a:ext cx="1162594" cy="535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Identify the SPI fields</a:t>
            </a:r>
            <a:endParaRPr lang="en-US" sz="1600" dirty="0"/>
          </a:p>
        </p:txBody>
      </p:sp>
      <p:sp>
        <p:nvSpPr>
          <p:cNvPr id="60" name="Rectangle 59"/>
          <p:cNvSpPr/>
          <p:nvPr/>
        </p:nvSpPr>
        <p:spPr>
          <a:xfrm>
            <a:off x="4389120" y="4767943"/>
            <a:ext cx="1162594" cy="535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Invoke SHA256</a:t>
            </a:r>
            <a:endParaRPr lang="en-US" sz="1600" dirty="0"/>
          </a:p>
        </p:txBody>
      </p:sp>
      <p:sp>
        <p:nvSpPr>
          <p:cNvPr id="61" name="Rectangle 60"/>
          <p:cNvSpPr/>
          <p:nvPr/>
        </p:nvSpPr>
        <p:spPr>
          <a:xfrm>
            <a:off x="5891347" y="4760511"/>
            <a:ext cx="1162594" cy="535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Hash</a:t>
            </a:r>
            <a:endParaRPr lang="en-US" sz="1600" dirty="0"/>
          </a:p>
        </p:txBody>
      </p:sp>
      <p:sp>
        <p:nvSpPr>
          <p:cNvPr id="62" name="Rectangle 61"/>
          <p:cNvSpPr/>
          <p:nvPr/>
        </p:nvSpPr>
        <p:spPr>
          <a:xfrm>
            <a:off x="7289073" y="3735076"/>
            <a:ext cx="1162594" cy="535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Global Mapping</a:t>
            </a:r>
            <a:endParaRPr lang="en-US" sz="1600" dirty="0"/>
          </a:p>
        </p:txBody>
      </p:sp>
      <p:sp>
        <p:nvSpPr>
          <p:cNvPr id="63" name="Flowchart: Card 62"/>
          <p:cNvSpPr/>
          <p:nvPr/>
        </p:nvSpPr>
        <p:spPr>
          <a:xfrm>
            <a:off x="7426232" y="5442858"/>
            <a:ext cx="888275" cy="535577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Source</a:t>
            </a:r>
            <a:endParaRPr lang="en-US" dirty="0"/>
          </a:p>
        </p:txBody>
      </p:sp>
      <p:sp>
        <p:nvSpPr>
          <p:cNvPr id="64" name="Flowchart: Card 63"/>
          <p:cNvSpPr/>
          <p:nvPr/>
        </p:nvSpPr>
        <p:spPr>
          <a:xfrm>
            <a:off x="9143998" y="4760510"/>
            <a:ext cx="888275" cy="535577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Target</a:t>
            </a:r>
            <a:endParaRPr lang="en-US" dirty="0"/>
          </a:p>
        </p:txBody>
      </p:sp>
      <p:cxnSp>
        <p:nvCxnSpPr>
          <p:cNvPr id="5" name="Straight Arrow Connector 4"/>
          <p:cNvCxnSpPr>
            <a:endCxn id="3" idx="1"/>
          </p:cNvCxnSpPr>
          <p:nvPr/>
        </p:nvCxnSpPr>
        <p:spPr>
          <a:xfrm>
            <a:off x="2312126" y="5028298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3931920" y="5035731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5434147" y="5027396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V="1">
            <a:off x="6740432" y="4171950"/>
            <a:ext cx="548641" cy="586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2" idx="2"/>
            <a:endCxn id="63" idx="1"/>
          </p:cNvCxnSpPr>
          <p:nvPr/>
        </p:nvCxnSpPr>
        <p:spPr>
          <a:xfrm rot="16200000" flipH="1">
            <a:off x="4443547" y="2727961"/>
            <a:ext cx="407127" cy="5558243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63" idx="0"/>
          </p:cNvCxnSpPr>
          <p:nvPr/>
        </p:nvCxnSpPr>
        <p:spPr>
          <a:xfrm>
            <a:off x="7870369" y="4270653"/>
            <a:ext cx="1" cy="11722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2" idx="3"/>
          </p:cNvCxnSpPr>
          <p:nvPr/>
        </p:nvCxnSpPr>
        <p:spPr>
          <a:xfrm>
            <a:off x="8451667" y="4002865"/>
            <a:ext cx="829490" cy="765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8327569" y="5200650"/>
            <a:ext cx="816429" cy="509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5004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Scripts , logs and Execution Steps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7003361"/>
              </p:ext>
            </p:extLst>
          </p:nvPr>
        </p:nvGraphicFramePr>
        <p:xfrm>
          <a:off x="1791935" y="2332734"/>
          <a:ext cx="1800578" cy="1519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Packager Shell Object" showAsIcon="1" r:id="rId3" imgW="914400" imgH="771480" progId="Package">
                  <p:embed/>
                </p:oleObj>
              </mc:Choice>
              <mc:Fallback>
                <p:oleObj name="Packager Shell Object" showAsIcon="1" r:id="rId3" imgW="914400" imgH="771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91935" y="2332734"/>
                        <a:ext cx="1800578" cy="1519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5709408"/>
              </p:ext>
            </p:extLst>
          </p:nvPr>
        </p:nvGraphicFramePr>
        <p:xfrm>
          <a:off x="4126230" y="2250878"/>
          <a:ext cx="2000250" cy="16877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Packager Shell Object" showAsIcon="1" r:id="rId5" imgW="914400" imgH="771480" progId="Package">
                  <p:embed/>
                </p:oleObj>
              </mc:Choice>
              <mc:Fallback>
                <p:oleObj name="Packager Shell Object" showAsIcon="1" r:id="rId5" imgW="914400" imgH="771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126230" y="2250878"/>
                        <a:ext cx="2000250" cy="16877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724642" y="3851972"/>
            <a:ext cx="1935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shared_code.py 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964922" y="3851972"/>
            <a:ext cx="2664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anonymous_dial_256.py</a:t>
            </a:r>
          </a:p>
          <a:p>
            <a:r>
              <a:rPr lang="en-US" b="1" dirty="0" smtClean="0"/>
              <a:t> </a:t>
            </a:r>
            <a:endParaRPr lang="en-US" b="1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7672133"/>
              </p:ext>
            </p:extLst>
          </p:nvPr>
        </p:nvGraphicFramePr>
        <p:xfrm>
          <a:off x="6991350" y="2320828"/>
          <a:ext cx="1428750" cy="12055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Document" showAsIcon="1" r:id="rId7" imgW="914400" imgH="771480" progId="Word.Document.12">
                  <p:embed/>
                </p:oleObj>
              </mc:Choice>
              <mc:Fallback>
                <p:oleObj name="Document" showAsIcon="1" r:id="rId7" imgW="914400" imgH="77148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991350" y="2320828"/>
                        <a:ext cx="1428750" cy="12055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315517" y="3390307"/>
            <a:ext cx="2664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Manual</a:t>
            </a:r>
            <a:endParaRPr lang="en-US" b="1" dirty="0"/>
          </a:p>
          <a:p>
            <a:r>
              <a:rPr lang="en-US" b="1" dirty="0" smtClean="0"/>
              <a:t> </a:t>
            </a:r>
            <a:endParaRPr lang="en-US" b="1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810368"/>
              </p:ext>
            </p:extLst>
          </p:nvPr>
        </p:nvGraphicFramePr>
        <p:xfrm>
          <a:off x="9046544" y="2250878"/>
          <a:ext cx="1271551" cy="10728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Document" showAsIcon="1" r:id="rId9" imgW="914400" imgH="771480" progId="Word.Document.12">
                  <p:embed/>
                </p:oleObj>
              </mc:Choice>
              <mc:Fallback>
                <p:oleObj name="Document" showAsIcon="1" r:id="rId9" imgW="914400" imgH="77148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046544" y="2250878"/>
                        <a:ext cx="1271551" cy="10728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9106217" y="3362479"/>
            <a:ext cx="2664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Unit Test Case and results</a:t>
            </a:r>
            <a:endParaRPr lang="en-US" b="1" dirty="0"/>
          </a:p>
          <a:p>
            <a:r>
              <a:rPr lang="en-US" b="1" dirty="0" smtClean="0"/>
              <a:t>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3262568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865</TotalTime>
  <Words>92</Words>
  <Application>Microsoft Office PowerPoint</Application>
  <PresentationFormat>Widescreen</PresentationFormat>
  <Paragraphs>37</Paragraphs>
  <Slides>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Andalus</vt:lpstr>
      <vt:lpstr>Arial</vt:lpstr>
      <vt:lpstr>Calibri</vt:lpstr>
      <vt:lpstr>Calibri Light</vt:lpstr>
      <vt:lpstr>Times New Roman</vt:lpstr>
      <vt:lpstr>Retrospect</vt:lpstr>
      <vt:lpstr>Package</vt:lpstr>
      <vt:lpstr>Microsoft Word Document</vt:lpstr>
      <vt:lpstr>Data Anonymization SHA-256 Cryptographic Hash Algorithm</vt:lpstr>
      <vt:lpstr>Overview</vt:lpstr>
      <vt:lpstr>High level Flow</vt:lpstr>
      <vt:lpstr>Scripts , logs and Execution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INFYDRIVE SECURITY FEATURES</dc:title>
  <dc:creator>Joanna Varghese</dc:creator>
  <cp:lastModifiedBy>Gokula Jawahar</cp:lastModifiedBy>
  <cp:revision>34</cp:revision>
  <dcterms:created xsi:type="dcterms:W3CDTF">2018-06-04T03:39:36Z</dcterms:created>
  <dcterms:modified xsi:type="dcterms:W3CDTF">2018-06-20T12:36:26Z</dcterms:modified>
</cp:coreProperties>
</file>