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ommentAuthors.xml" ContentType="application/vnd.openxmlformats-officedocument.presentationml.commentAuthors+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399" r:id="rId2"/>
    <p:sldId id="540" r:id="rId3"/>
    <p:sldId id="532" r:id="rId4"/>
    <p:sldId id="530" r:id="rId5"/>
    <p:sldId id="541" r:id="rId6"/>
    <p:sldId id="542" r:id="rId7"/>
    <p:sldId id="528" r:id="rId8"/>
    <p:sldId id="538" r:id="rId9"/>
    <p:sldId id="533" r:id="rId10"/>
    <p:sldId id="539" r:id="rId11"/>
    <p:sldId id="529" r:id="rId12"/>
    <p:sldId id="537" r:id="rId13"/>
    <p:sldId id="460"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6">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shpak Banerjee" initials="PB" lastIdx="20" clrIdx="0">
    <p:extLst>
      <p:ext uri="{19B8F6BF-5375-455C-9EA6-DF929625EA0E}">
        <p15:presenceInfo xmlns:p15="http://schemas.microsoft.com/office/powerpoint/2012/main" userId="S-1-5-21-266749940-1637964444-929701000-8963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99DD"/>
    <a:srgbClr val="04D4EA"/>
    <a:srgbClr val="007CC3"/>
    <a:srgbClr val="0F9FFA"/>
    <a:srgbClr val="FFDF79"/>
    <a:srgbClr val="000000"/>
    <a:srgbClr val="B8B8B8"/>
    <a:srgbClr val="F1592D"/>
    <a:srgbClr val="E95D44"/>
    <a:srgbClr val="0F9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4015" autoAdjust="0"/>
  </p:normalViewPr>
  <p:slideViewPr>
    <p:cSldViewPr snapToGrid="0" snapToObjects="1">
      <p:cViewPr varScale="1">
        <p:scale>
          <a:sx n="86" d="100"/>
          <a:sy n="86" d="100"/>
        </p:scale>
        <p:origin x="1050" y="78"/>
      </p:cViewPr>
      <p:guideLst>
        <p:guide orient="horz" pos="1620"/>
        <p:guide pos="2880"/>
        <p:guide orient="horz" pos="16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55"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10/3/2018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dirty="0"/>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08494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456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484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5098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2127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8586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2949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74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150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054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6791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a:t>TITLE TEXT</a:t>
            </a:r>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a:t>TITLE TEXT</a:t>
            </a:r>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dirty="0"/>
              <a:t>TITLE TEXT</a:t>
            </a:r>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91" r:id="rId2"/>
    <p:sldLayoutId id="2147483684" r:id="rId3"/>
    <p:sldLayoutId id="2147483682" r:id="rId4"/>
    <p:sldLayoutId id="2147483699" r:id="rId5"/>
    <p:sldLayoutId id="2147483700" r:id="rId6"/>
    <p:sldLayoutId id="2147483701" r:id="rId7"/>
    <p:sldLayoutId id="2147483702" r:id="rId8"/>
    <p:sldLayoutId id="2147483680" r:id="rId9"/>
    <p:sldLayoutId id="2147483696" r:id="rId10"/>
    <p:sldLayoutId id="2147483685" r:id="rId11"/>
    <p:sldLayoutId id="2147483704" r:id="rId12"/>
    <p:sldLayoutId id="2147483686" r:id="rId13"/>
    <p:sldLayoutId id="2147483698" r:id="rId14"/>
    <p:sldLayoutId id="2147483695" r:id="rId15"/>
    <p:sldLayoutId id="2147483697" r:id="rId16"/>
    <p:sldLayoutId id="2147483694" r:id="rId17"/>
    <p:sldLayoutId id="2147483676" r:id="rId18"/>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2946" y="457364"/>
            <a:ext cx="9016976" cy="2958625"/>
          </a:xfrm>
        </p:spPr>
        <p:txBody>
          <a:bodyPr>
            <a:noAutofit/>
          </a:bodyPr>
          <a:lstStyle>
            <a:lvl1pPr>
              <a:defRPr sz="2500"/>
            </a:lvl1pPr>
          </a:lstStyle>
          <a:p>
            <a:pPr>
              <a:spcBef>
                <a:spcPts val="600"/>
              </a:spcBef>
              <a:spcAft>
                <a:spcPts val="600"/>
              </a:spcAft>
            </a:pPr>
            <a:r>
              <a:rPr lang="en-US" sz="2900" dirty="0" smtClean="0">
                <a:solidFill>
                  <a:srgbClr val="0070C0"/>
                </a:solidFill>
                <a:latin typeface="Segoe UI" panose="020B0502040204020203" pitchFamily="34" charset="0"/>
                <a:cs typeface="Segoe UI" panose="020B0502040204020203" pitchFamily="34" charset="0"/>
              </a:rPr>
              <a:t>Dashboard </a:t>
            </a:r>
            <a:r>
              <a:rPr lang="en-US" sz="2800" dirty="0">
                <a:solidFill>
                  <a:srgbClr val="0070C0"/>
                </a:solidFill>
                <a:latin typeface="Segoe UI" panose="020B0502040204020203" pitchFamily="34" charset="0"/>
                <a:cs typeface="Segoe UI" panose="020B0502040204020203" pitchFamily="34" charset="0"/>
              </a:rPr>
              <a:t/>
            </a:r>
            <a:br>
              <a:rPr lang="en-US" sz="2800" dirty="0">
                <a:solidFill>
                  <a:srgbClr val="0070C0"/>
                </a:solidFill>
                <a:latin typeface="Segoe UI" panose="020B0502040204020203" pitchFamily="34" charset="0"/>
                <a:cs typeface="Segoe UI" panose="020B0502040204020203" pitchFamily="34" charset="0"/>
              </a:rPr>
            </a:br>
            <a:r>
              <a:rPr lang="en-US" sz="2000" dirty="0">
                <a:solidFill>
                  <a:srgbClr val="0070C0"/>
                </a:solidFill>
                <a:latin typeface="Segoe UI" panose="020B0502040204020203" pitchFamily="34" charset="0"/>
                <a:cs typeface="Segoe UI" panose="020B0502040204020203" pitchFamily="34" charset="0"/>
              </a:rPr>
              <a:t>Ver 0 </a:t>
            </a:r>
            <a:r>
              <a:rPr lang="en-US" sz="2000" dirty="0" smtClean="0">
                <a:solidFill>
                  <a:srgbClr val="0070C0"/>
                </a:solidFill>
                <a:latin typeface="Segoe UI" panose="020B0502040204020203" pitchFamily="34" charset="0"/>
                <a:cs typeface="Segoe UI" panose="020B0502040204020203" pitchFamily="34" charset="0"/>
              </a:rPr>
              <a:t>1 (draft)</a:t>
            </a:r>
            <a:r>
              <a:rPr lang="en-US" sz="2000" dirty="0">
                <a:solidFill>
                  <a:srgbClr val="0070C0"/>
                </a:solidFill>
                <a:latin typeface="Segoe UI" panose="020B0502040204020203" pitchFamily="34" charset="0"/>
                <a:cs typeface="Segoe UI" panose="020B0502040204020203" pitchFamily="34" charset="0"/>
              </a:rPr>
              <a:t/>
            </a:r>
            <a:br>
              <a:rPr lang="en-US" sz="2000" dirty="0">
                <a:solidFill>
                  <a:srgbClr val="0070C0"/>
                </a:solidFill>
                <a:latin typeface="Segoe UI" panose="020B0502040204020203" pitchFamily="34" charset="0"/>
                <a:cs typeface="Segoe UI" panose="020B0502040204020203" pitchFamily="34" charset="0"/>
              </a:rPr>
            </a:br>
            <a:fld id="{CA1690B3-EA44-4143-9933-DC517C60CDC1}" type="datetime1">
              <a:rPr lang="en-US" sz="2000" smtClean="0">
                <a:solidFill>
                  <a:srgbClr val="0070C0"/>
                </a:solidFill>
                <a:latin typeface="Segoe UI" panose="020B0502040204020203" pitchFamily="34" charset="0"/>
                <a:cs typeface="Segoe UI" panose="020B0502040204020203" pitchFamily="34" charset="0"/>
              </a:rPr>
              <a:t>10/3/2018</a:t>
            </a:fld>
            <a:r>
              <a:rPr lang="en-US" sz="2400" dirty="0">
                <a:solidFill>
                  <a:srgbClr val="0070C0"/>
                </a:solidFill>
                <a:latin typeface="Segoe UI" panose="020B0502040204020203" pitchFamily="34" charset="0"/>
                <a:cs typeface="Segoe UI" panose="020B0502040204020203" pitchFamily="34" charset="0"/>
              </a:rPr>
              <a:t/>
            </a:r>
            <a:br>
              <a:rPr lang="en-US" sz="2400" dirty="0">
                <a:solidFill>
                  <a:srgbClr val="0070C0"/>
                </a:solidFill>
                <a:latin typeface="Segoe UI" panose="020B0502040204020203" pitchFamily="34" charset="0"/>
                <a:cs typeface="Segoe UI" panose="020B0502040204020203" pitchFamily="34" charset="0"/>
              </a:rPr>
            </a:br>
            <a:endParaRPr lang="en-US" sz="2400" dirty="0">
              <a:solidFill>
                <a:srgbClr val="0070C0"/>
              </a:solidFill>
              <a:latin typeface="Segoe UI" panose="020B0502040204020203" pitchFamily="34" charset="0"/>
              <a:cs typeface="Segoe UI" panose="020B0502040204020203" pitchFamily="34" charset="0"/>
            </a:endParaRPr>
          </a:p>
        </p:txBody>
      </p:sp>
      <p:sp>
        <p:nvSpPr>
          <p:cNvPr id="7" name="object 2"/>
          <p:cNvSpPr/>
          <p:nvPr/>
        </p:nvSpPr>
        <p:spPr>
          <a:xfrm>
            <a:off x="4371722"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F1592D">
              <a:alpha val="43000"/>
            </a:srgbClr>
          </a:solidFill>
        </p:spPr>
        <p:txBody>
          <a:bodyPr wrap="square" lIns="0" tIns="0" rIns="0" bIns="0" rtlCol="0"/>
          <a:lstStyle/>
          <a:p>
            <a:endParaRPr dirty="0"/>
          </a:p>
        </p:txBody>
      </p:sp>
      <p:sp>
        <p:nvSpPr>
          <p:cNvPr id="8" name="object 2"/>
          <p:cNvSpPr/>
          <p:nvPr/>
        </p:nvSpPr>
        <p:spPr>
          <a:xfrm>
            <a:off x="4371722"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F1592D">
              <a:alpha val="30196"/>
            </a:srgbClr>
          </a:solidFill>
        </p:spPr>
        <p:txBody>
          <a:bodyPr wrap="square" lIns="0" tIns="0" rIns="0" bIns="0" rtlCol="0"/>
          <a:lstStyle/>
          <a:p>
            <a:endParaRPr dirty="0"/>
          </a:p>
        </p:txBody>
      </p:sp>
    </p:spTree>
    <p:extLst>
      <p:ext uri="{BB962C8B-B14F-4D97-AF65-F5344CB8AC3E}">
        <p14:creationId xmlns:p14="http://schemas.microsoft.com/office/powerpoint/2010/main" val="1650773574"/>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9E65-1060-498D-887F-BD2B8346A9EF}"/>
              </a:ext>
            </a:extLst>
          </p:cNvPr>
          <p:cNvSpPr>
            <a:spLocks noGrp="1"/>
          </p:cNvSpPr>
          <p:nvPr>
            <p:ph type="title"/>
          </p:nvPr>
        </p:nvSpPr>
        <p:spPr/>
        <p:txBody>
          <a:bodyPr anchor="t">
            <a:noAutofit/>
          </a:bodyPr>
          <a:lstStyle/>
          <a:p>
            <a:r>
              <a:rPr lang="en-US" sz="2400" dirty="0" smtClean="0">
                <a:solidFill>
                  <a:srgbClr val="2670C3"/>
                </a:solidFill>
              </a:rPr>
              <a:t>Area not covered by Cell Towers within 10 Km</a:t>
            </a:r>
            <a:endParaRPr lang="en-US" sz="2400" dirty="0">
              <a:solidFill>
                <a:srgbClr val="0F9FC3"/>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3808E2B-C473-401D-A1A1-99C34F0B328F}"/>
              </a:ext>
            </a:extLst>
          </p:cNvPr>
          <p:cNvSpPr>
            <a:spLocks noGrp="1"/>
          </p:cNvSpPr>
          <p:nvPr>
            <p:ph type="sldNum" sz="quarter" idx="2"/>
          </p:nvPr>
        </p:nvSpPr>
        <p:spPr/>
        <p:txBody>
          <a:bodyPr/>
          <a:lstStyle/>
          <a:p>
            <a:fld id="{86CB4B4D-7CA3-9044-876B-883B54F8677D}" type="slidenum">
              <a:rPr lang="en-US" smtClean="0"/>
              <a:pPr/>
              <a:t>10</a:t>
            </a:fld>
            <a:endParaRPr lang="en-US" dirty="0"/>
          </a:p>
        </p:txBody>
      </p:sp>
      <p:pic>
        <p:nvPicPr>
          <p:cNvPr id="6" name="Picture 5"/>
          <p:cNvPicPr>
            <a:picLocks noChangeAspect="1"/>
          </p:cNvPicPr>
          <p:nvPr/>
        </p:nvPicPr>
        <p:blipFill rotWithShape="1">
          <a:blip r:embed="rId3"/>
          <a:srcRect l="40437" t="15254" r="39401" b="10156"/>
          <a:stretch/>
        </p:blipFill>
        <p:spPr>
          <a:xfrm>
            <a:off x="3253793" y="681813"/>
            <a:ext cx="2104441" cy="4377236"/>
          </a:xfrm>
          <a:prstGeom prst="rect">
            <a:avLst/>
          </a:prstGeom>
        </p:spPr>
      </p:pic>
      <p:sp>
        <p:nvSpPr>
          <p:cNvPr id="17" name="Oval Callout 16"/>
          <p:cNvSpPr/>
          <p:nvPr/>
        </p:nvSpPr>
        <p:spPr>
          <a:xfrm>
            <a:off x="5492046" y="1513913"/>
            <a:ext cx="1810171" cy="1039793"/>
          </a:xfrm>
          <a:prstGeom prst="wedgeEllipseCallout">
            <a:avLst>
              <a:gd name="adj1" fmla="val -106881"/>
              <a:gd name="adj2" fmla="val -14394"/>
            </a:avLst>
          </a:prstGeom>
          <a:solidFill>
            <a:srgbClr val="04D4EA"/>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defTabSz="457200" rtl="0" fontAlgn="auto" latinLnBrk="0" hangingPunct="0">
              <a:lnSpc>
                <a:spcPct val="100000"/>
              </a:lnSpc>
              <a:spcBef>
                <a:spcPts val="0"/>
              </a:spcBef>
              <a:spcAft>
                <a:spcPts val="0"/>
              </a:spcAft>
              <a:buClrTx/>
              <a:buSzTx/>
              <a:buFontTx/>
              <a:buNone/>
              <a:tabLst/>
            </a:pPr>
            <a:r>
              <a:rPr lang="en-US" sz="1000" dirty="0" smtClean="0"/>
              <a:t>Green color signifies the area not covered by cell towers within within 10 km </a:t>
            </a:r>
            <a:endParaRPr kumimoji="0" lang="en-US" sz="10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277387423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9E65-1060-498D-887F-BD2B8346A9EF}"/>
              </a:ext>
            </a:extLst>
          </p:cNvPr>
          <p:cNvSpPr>
            <a:spLocks noGrp="1"/>
          </p:cNvSpPr>
          <p:nvPr>
            <p:ph type="title"/>
          </p:nvPr>
        </p:nvSpPr>
        <p:spPr/>
        <p:txBody>
          <a:bodyPr anchor="t">
            <a:noAutofit/>
          </a:bodyPr>
          <a:lstStyle/>
          <a:p>
            <a:r>
              <a:rPr lang="en-US" sz="2400" dirty="0" smtClean="0">
                <a:solidFill>
                  <a:srgbClr val="2670C3"/>
                </a:solidFill>
              </a:rPr>
              <a:t>Area covered by Cell </a:t>
            </a:r>
            <a:r>
              <a:rPr lang="en-US" sz="2400" dirty="0">
                <a:solidFill>
                  <a:srgbClr val="2670C3"/>
                </a:solidFill>
              </a:rPr>
              <a:t>Tower </a:t>
            </a:r>
            <a:r>
              <a:rPr lang="en-US" sz="2400" dirty="0" smtClean="0">
                <a:solidFill>
                  <a:srgbClr val="2670C3"/>
                </a:solidFill>
              </a:rPr>
              <a:t>within 10 Km @ ADM1</a:t>
            </a:r>
            <a:endParaRPr lang="en-US" sz="2400" dirty="0">
              <a:solidFill>
                <a:srgbClr val="0F9FC3"/>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3808E2B-C473-401D-A1A1-99C34F0B328F}"/>
              </a:ext>
            </a:extLst>
          </p:cNvPr>
          <p:cNvSpPr>
            <a:spLocks noGrp="1"/>
          </p:cNvSpPr>
          <p:nvPr>
            <p:ph type="sldNum" sz="quarter" idx="2"/>
          </p:nvPr>
        </p:nvSpPr>
        <p:spPr/>
        <p:txBody>
          <a:bodyPr/>
          <a:lstStyle/>
          <a:p>
            <a:fld id="{86CB4B4D-7CA3-9044-876B-883B54F8677D}" type="slidenum">
              <a:rPr lang="en-US" smtClean="0"/>
              <a:pPr/>
              <a:t>11</a:t>
            </a:fld>
            <a:endParaRPr lang="en-US" dirty="0"/>
          </a:p>
        </p:txBody>
      </p:sp>
      <p:sp>
        <p:nvSpPr>
          <p:cNvPr id="5" name="TextBox 4"/>
          <p:cNvSpPr txBox="1"/>
          <p:nvPr/>
        </p:nvSpPr>
        <p:spPr>
          <a:xfrm>
            <a:off x="2183900" y="4429239"/>
            <a:ext cx="5343753" cy="605294"/>
          </a:xfrm>
          <a:prstGeom prst="rect">
            <a:avLst/>
          </a:prstGeom>
          <a:noFill/>
        </p:spPr>
        <p:txBody>
          <a:bodyPr wrap="square" rtlCol="0">
            <a:spAutoFit/>
          </a:bodyPr>
          <a:lstStyle/>
          <a:p>
            <a:pPr marL="171450" indent="-171450">
              <a:spcBef>
                <a:spcPts val="100"/>
              </a:spcBef>
              <a:spcAft>
                <a:spcPts val="100"/>
              </a:spcAft>
              <a:buFont typeface="Arial" panose="020B0604020202020204" pitchFamily="34" charset="0"/>
              <a:buChar char="•"/>
            </a:pPr>
            <a:r>
              <a:rPr lang="en-US" sz="1000" b="1" dirty="0" smtClean="0"/>
              <a:t>Black </a:t>
            </a:r>
            <a:r>
              <a:rPr lang="en-US" sz="1000" dirty="0" smtClean="0"/>
              <a:t>spot signifies location of cell towers</a:t>
            </a:r>
          </a:p>
          <a:p>
            <a:pPr marL="171450" indent="-171450">
              <a:spcBef>
                <a:spcPts val="100"/>
              </a:spcBef>
              <a:spcAft>
                <a:spcPts val="100"/>
              </a:spcAft>
              <a:buFont typeface="Arial" panose="020B0604020202020204" pitchFamily="34" charset="0"/>
              <a:buChar char="•"/>
            </a:pPr>
            <a:r>
              <a:rPr lang="en-US" sz="1000" b="1" dirty="0" smtClean="0"/>
              <a:t>Blue </a:t>
            </a:r>
            <a:r>
              <a:rPr lang="en-US" sz="1000" dirty="0" smtClean="0"/>
              <a:t>color signifies the area covered by cell towers within 10 Km of radius</a:t>
            </a:r>
          </a:p>
          <a:p>
            <a:pPr marL="171450" indent="-171450">
              <a:spcBef>
                <a:spcPts val="100"/>
              </a:spcBef>
              <a:spcAft>
                <a:spcPts val="100"/>
              </a:spcAft>
              <a:buFont typeface="Arial" panose="020B0604020202020204" pitchFamily="34" charset="0"/>
              <a:buChar char="•"/>
            </a:pPr>
            <a:r>
              <a:rPr lang="en-US" sz="1000" dirty="0" smtClean="0"/>
              <a:t>Green color signifies the area not covered by the </a:t>
            </a:r>
            <a:r>
              <a:rPr lang="en-US" sz="1000" dirty="0"/>
              <a:t>cell </a:t>
            </a:r>
            <a:r>
              <a:rPr lang="en-US" sz="1000" dirty="0" smtClean="0"/>
              <a:t>tower </a:t>
            </a:r>
            <a:r>
              <a:rPr lang="en-US" sz="1000" dirty="0"/>
              <a:t>within 10 Km </a:t>
            </a:r>
            <a:r>
              <a:rPr lang="en-US" sz="1000" dirty="0" smtClean="0"/>
              <a:t>of radius</a:t>
            </a:r>
            <a:endParaRPr lang="en-US" sz="1000" dirty="0"/>
          </a:p>
        </p:txBody>
      </p:sp>
      <p:pic>
        <p:nvPicPr>
          <p:cNvPr id="17" name="Picture 16"/>
          <p:cNvPicPr>
            <a:picLocks noChangeAspect="1"/>
          </p:cNvPicPr>
          <p:nvPr/>
        </p:nvPicPr>
        <p:blipFill>
          <a:blip r:embed="rId3"/>
          <a:stretch>
            <a:fillRect/>
          </a:stretch>
        </p:blipFill>
        <p:spPr>
          <a:xfrm>
            <a:off x="97148" y="856601"/>
            <a:ext cx="8949704" cy="2993395"/>
          </a:xfrm>
          <a:prstGeom prst="rect">
            <a:avLst/>
          </a:prstGeom>
        </p:spPr>
      </p:pic>
    </p:spTree>
    <p:extLst>
      <p:ext uri="{BB962C8B-B14F-4D97-AF65-F5344CB8AC3E}">
        <p14:creationId xmlns:p14="http://schemas.microsoft.com/office/powerpoint/2010/main" val="197375980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9E65-1060-498D-887F-BD2B8346A9EF}"/>
              </a:ext>
            </a:extLst>
          </p:cNvPr>
          <p:cNvSpPr>
            <a:spLocks noGrp="1"/>
          </p:cNvSpPr>
          <p:nvPr>
            <p:ph type="title"/>
          </p:nvPr>
        </p:nvSpPr>
        <p:spPr/>
        <p:txBody>
          <a:bodyPr anchor="t">
            <a:noAutofit/>
          </a:bodyPr>
          <a:lstStyle/>
          <a:p>
            <a:r>
              <a:rPr lang="en-US" sz="2400" dirty="0" smtClean="0">
                <a:solidFill>
                  <a:srgbClr val="2670C3"/>
                </a:solidFill>
              </a:rPr>
              <a:t>User Density and </a:t>
            </a:r>
            <a:r>
              <a:rPr lang="en-US" sz="2400" dirty="0" err="1" smtClean="0">
                <a:solidFill>
                  <a:srgbClr val="2670C3"/>
                </a:solidFill>
              </a:rPr>
              <a:t>Voronoi</a:t>
            </a:r>
            <a:r>
              <a:rPr lang="en-US" sz="2400" dirty="0" smtClean="0">
                <a:solidFill>
                  <a:srgbClr val="2670C3"/>
                </a:solidFill>
              </a:rPr>
              <a:t> Tessellation at District level</a:t>
            </a:r>
            <a:endParaRPr lang="en-US" sz="2400" dirty="0">
              <a:solidFill>
                <a:srgbClr val="0F9FC3"/>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3808E2B-C473-401D-A1A1-99C34F0B328F}"/>
              </a:ext>
            </a:extLst>
          </p:cNvPr>
          <p:cNvSpPr>
            <a:spLocks noGrp="1"/>
          </p:cNvSpPr>
          <p:nvPr>
            <p:ph type="sldNum" sz="quarter" idx="2"/>
          </p:nvPr>
        </p:nvSpPr>
        <p:spPr/>
        <p:txBody>
          <a:bodyPr/>
          <a:lstStyle/>
          <a:p>
            <a:fld id="{86CB4B4D-7CA3-9044-876B-883B54F8677D}" type="slidenum">
              <a:rPr lang="en-US" smtClean="0"/>
              <a:pPr/>
              <a:t>12</a:t>
            </a:fld>
            <a:endParaRPr lang="en-US" dirty="0"/>
          </a:p>
        </p:txBody>
      </p:sp>
      <p:sp>
        <p:nvSpPr>
          <p:cNvPr id="5" name="TextBox 4"/>
          <p:cNvSpPr txBox="1"/>
          <p:nvPr/>
        </p:nvSpPr>
        <p:spPr>
          <a:xfrm>
            <a:off x="287088" y="583618"/>
            <a:ext cx="2987152" cy="261610"/>
          </a:xfrm>
          <a:prstGeom prst="rect">
            <a:avLst/>
          </a:prstGeom>
          <a:noFill/>
        </p:spPr>
        <p:txBody>
          <a:bodyPr wrap="square" rtlCol="0">
            <a:spAutoFit/>
          </a:bodyPr>
          <a:lstStyle/>
          <a:p>
            <a:r>
              <a:rPr lang="en-US" sz="1100" dirty="0" smtClean="0"/>
              <a:t>Use density as per District</a:t>
            </a:r>
            <a:endParaRPr lang="en-US" sz="1100" dirty="0"/>
          </a:p>
        </p:txBody>
      </p:sp>
      <p:sp>
        <p:nvSpPr>
          <p:cNvPr id="6" name="TextBox 5"/>
          <p:cNvSpPr txBox="1"/>
          <p:nvPr/>
        </p:nvSpPr>
        <p:spPr>
          <a:xfrm>
            <a:off x="4840450" y="679081"/>
            <a:ext cx="2840182" cy="261610"/>
          </a:xfrm>
          <a:prstGeom prst="rect">
            <a:avLst/>
          </a:prstGeom>
          <a:noFill/>
        </p:spPr>
        <p:txBody>
          <a:bodyPr wrap="square" rtlCol="0">
            <a:spAutoFit/>
          </a:bodyPr>
          <a:lstStyle/>
          <a:p>
            <a:r>
              <a:rPr lang="en-US" sz="1100" dirty="0" err="1" smtClean="0"/>
              <a:t>Voronoi</a:t>
            </a:r>
            <a:r>
              <a:rPr lang="en-US" sz="1100" dirty="0" smtClean="0"/>
              <a:t> Tessellation of District</a:t>
            </a:r>
            <a:endParaRPr lang="en-US" sz="1100" dirty="0"/>
          </a:p>
        </p:txBody>
      </p:sp>
      <p:sp>
        <p:nvSpPr>
          <p:cNvPr id="10" name="TextBox 9"/>
          <p:cNvSpPr txBox="1"/>
          <p:nvPr/>
        </p:nvSpPr>
        <p:spPr>
          <a:xfrm>
            <a:off x="488681" y="4656484"/>
            <a:ext cx="3276255" cy="369332"/>
          </a:xfrm>
          <a:prstGeom prst="rect">
            <a:avLst/>
          </a:prstGeom>
          <a:noFill/>
        </p:spPr>
        <p:txBody>
          <a:bodyPr wrap="square" rtlCol="0">
            <a:spAutoFit/>
          </a:bodyPr>
          <a:lstStyle/>
          <a:p>
            <a:r>
              <a:rPr lang="en-US" sz="900" dirty="0" smtClean="0"/>
              <a:t>Size of circle signifies user density and color signifies various districts (ADM1) in Malawi</a:t>
            </a:r>
            <a:endParaRPr lang="en-US" sz="900" dirty="0"/>
          </a:p>
        </p:txBody>
      </p:sp>
      <p:sp>
        <p:nvSpPr>
          <p:cNvPr id="11" name="TextBox 10"/>
          <p:cNvSpPr txBox="1"/>
          <p:nvPr/>
        </p:nvSpPr>
        <p:spPr>
          <a:xfrm>
            <a:off x="2439856" y="4927355"/>
            <a:ext cx="3276255" cy="230832"/>
          </a:xfrm>
          <a:prstGeom prst="rect">
            <a:avLst/>
          </a:prstGeom>
          <a:noFill/>
        </p:spPr>
        <p:txBody>
          <a:bodyPr wrap="square" rtlCol="0">
            <a:spAutoFit/>
          </a:bodyPr>
          <a:lstStyle/>
          <a:p>
            <a:pPr algn="ctr"/>
            <a:r>
              <a:rPr lang="en-US" sz="900" dirty="0" smtClean="0">
                <a:solidFill>
                  <a:srgbClr val="1199DD"/>
                </a:solidFill>
              </a:rPr>
              <a:t>** Randomly generated value of user density is used in this map </a:t>
            </a:r>
            <a:endParaRPr lang="en-US" sz="900" dirty="0">
              <a:solidFill>
                <a:srgbClr val="1199DD"/>
              </a:solidFill>
            </a:endParaRPr>
          </a:p>
        </p:txBody>
      </p:sp>
      <p:pic>
        <p:nvPicPr>
          <p:cNvPr id="7" name="Picture 6"/>
          <p:cNvPicPr>
            <a:picLocks noChangeAspect="1"/>
          </p:cNvPicPr>
          <p:nvPr/>
        </p:nvPicPr>
        <p:blipFill>
          <a:blip r:embed="rId3"/>
          <a:stretch>
            <a:fillRect/>
          </a:stretch>
        </p:blipFill>
        <p:spPr>
          <a:xfrm>
            <a:off x="488681" y="675929"/>
            <a:ext cx="7577985" cy="3907875"/>
          </a:xfrm>
          <a:prstGeom prst="rect">
            <a:avLst/>
          </a:prstGeom>
        </p:spPr>
      </p:pic>
      <p:sp>
        <p:nvSpPr>
          <p:cNvPr id="12" name="TextBox 11"/>
          <p:cNvSpPr txBox="1"/>
          <p:nvPr/>
        </p:nvSpPr>
        <p:spPr>
          <a:xfrm>
            <a:off x="4655337" y="4401963"/>
            <a:ext cx="3393917" cy="507831"/>
          </a:xfrm>
          <a:prstGeom prst="rect">
            <a:avLst/>
          </a:prstGeom>
          <a:noFill/>
        </p:spPr>
        <p:txBody>
          <a:bodyPr wrap="square" rtlCol="0">
            <a:spAutoFit/>
          </a:bodyPr>
          <a:lstStyle/>
          <a:p>
            <a:r>
              <a:rPr lang="en-US" sz="900" dirty="0" smtClean="0"/>
              <a:t>Area in “Blue” color of </a:t>
            </a:r>
            <a:r>
              <a:rPr lang="en-US" sz="900" dirty="0" err="1" smtClean="0"/>
              <a:t>Voronoi</a:t>
            </a:r>
            <a:r>
              <a:rPr lang="en-US" sz="900" dirty="0" smtClean="0"/>
              <a:t> polygon completely falling in district whereas area in “Green” color” partially falling in that district. </a:t>
            </a:r>
            <a:r>
              <a:rPr lang="en-US" sz="900" dirty="0"/>
              <a:t>Black dot signifies the location of cell tower.</a:t>
            </a:r>
          </a:p>
        </p:txBody>
      </p:sp>
    </p:spTree>
    <p:extLst>
      <p:ext uri="{BB962C8B-B14F-4D97-AF65-F5344CB8AC3E}">
        <p14:creationId xmlns:p14="http://schemas.microsoft.com/office/powerpoint/2010/main" val="376401708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045F-164D-4502-A27E-EB058A4753FD}"/>
              </a:ext>
            </a:extLst>
          </p:cNvPr>
          <p:cNvSpPr>
            <a:spLocks noGrp="1"/>
          </p:cNvSpPr>
          <p:nvPr>
            <p:ph type="title"/>
          </p:nvPr>
        </p:nvSpPr>
        <p:spPr>
          <a:xfrm>
            <a:off x="336333" y="1818571"/>
            <a:ext cx="8428047" cy="851062"/>
          </a:xfrm>
        </p:spPr>
        <p:txBody>
          <a:bodyPr/>
          <a:lstStyle/>
          <a:p>
            <a:pPr algn="ctr"/>
            <a:r>
              <a:rPr lang="en-US" sz="4400" dirty="0">
                <a:solidFill>
                  <a:srgbClr val="007CC3"/>
                </a:solidFill>
              </a:rPr>
              <a:t>Appendix</a:t>
            </a:r>
          </a:p>
        </p:txBody>
      </p:sp>
      <p:sp>
        <p:nvSpPr>
          <p:cNvPr id="3" name="Slide Number Placeholder 2">
            <a:extLst>
              <a:ext uri="{FF2B5EF4-FFF2-40B4-BE49-F238E27FC236}">
                <a16:creationId xmlns:a16="http://schemas.microsoft.com/office/drawing/2014/main" id="{E851E540-8B8A-48F0-B74A-84C57C86C5ED}"/>
              </a:ext>
            </a:extLst>
          </p:cNvPr>
          <p:cNvSpPr>
            <a:spLocks noGrp="1"/>
          </p:cNvSpPr>
          <p:nvPr>
            <p:ph type="sldNum" sz="quarter" idx="2"/>
          </p:nvPr>
        </p:nvSpPr>
        <p:spPr/>
        <p:txBody>
          <a:bodyPr/>
          <a:lstStyle/>
          <a:p>
            <a:fld id="{86CB4B4D-7CA3-9044-876B-883B54F8677D}" type="slidenum">
              <a:rPr lang="en-US" smtClean="0"/>
              <a:pPr/>
              <a:t>13</a:t>
            </a:fld>
            <a:endParaRPr lang="en-US" dirty="0"/>
          </a:p>
        </p:txBody>
      </p:sp>
    </p:spTree>
    <p:extLst>
      <p:ext uri="{BB962C8B-B14F-4D97-AF65-F5344CB8AC3E}">
        <p14:creationId xmlns:p14="http://schemas.microsoft.com/office/powerpoint/2010/main" val="78192013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smtClean="0">
                <a:solidFill>
                  <a:srgbClr val="0F9FC3"/>
                </a:solidFill>
                <a:latin typeface="Arial" panose="020B0604020202020204" pitchFamily="34" charset="0"/>
                <a:cs typeface="Arial" panose="020B0604020202020204" pitchFamily="34" charset="0"/>
              </a:rPr>
              <a:t>Contents</a:t>
            </a:r>
            <a:endParaRPr lang="en-US" sz="2400" dirty="0">
              <a:solidFill>
                <a:srgbClr val="0F9FC3"/>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2"/>
          </p:nvPr>
        </p:nvSpPr>
        <p:spPr>
          <a:prstGeom prst="rect">
            <a:avLst/>
          </a:prstGeom>
        </p:spPr>
        <p:txBody>
          <a:bodyPr/>
          <a:lstStyle/>
          <a:p>
            <a:fld id="{86CB4B4D-7CA3-9044-876B-883B54F8677D}" type="slidenum">
              <a:rPr lang="en-US" smtClean="0"/>
              <a:pPr/>
              <a:t>2</a:t>
            </a:fld>
            <a:endParaRPr lang="en-US" dirty="0"/>
          </a:p>
        </p:txBody>
      </p:sp>
      <p:sp>
        <p:nvSpPr>
          <p:cNvPr id="9" name="Title 14"/>
          <p:cNvSpPr txBox="1">
            <a:spLocks/>
          </p:cNvSpPr>
          <p:nvPr/>
        </p:nvSpPr>
        <p:spPr>
          <a:xfrm>
            <a:off x="458556" y="764320"/>
            <a:ext cx="495185" cy="394038"/>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0C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algn="ctr" hangingPunct="1">
              <a:spcAft>
                <a:spcPts val="600"/>
              </a:spcAft>
            </a:pPr>
            <a:r>
              <a:rPr lang="en-US" dirty="0" smtClean="0">
                <a:solidFill>
                  <a:schemeClr val="tx2">
                    <a:lumMod val="50000"/>
                  </a:schemeClr>
                </a:solidFill>
              </a:rPr>
              <a:t>1</a:t>
            </a:r>
            <a:endParaRPr lang="en-US" dirty="0">
              <a:solidFill>
                <a:schemeClr val="tx2">
                  <a:lumMod val="50000"/>
                </a:schemeClr>
              </a:solidFill>
            </a:endParaRPr>
          </a:p>
        </p:txBody>
      </p:sp>
      <p:sp>
        <p:nvSpPr>
          <p:cNvPr id="10" name="Title 14"/>
          <p:cNvSpPr txBox="1">
            <a:spLocks/>
          </p:cNvSpPr>
          <p:nvPr/>
        </p:nvSpPr>
        <p:spPr>
          <a:xfrm>
            <a:off x="1074362" y="778789"/>
            <a:ext cx="7655131" cy="508338"/>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0C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spcAft>
                <a:spcPts val="600"/>
              </a:spcAft>
            </a:pPr>
            <a:r>
              <a:rPr lang="en-US" sz="1800" dirty="0" smtClean="0">
                <a:solidFill>
                  <a:schemeClr val="tx2">
                    <a:lumMod val="50000"/>
                  </a:schemeClr>
                </a:solidFill>
                <a:latin typeface="Segoe UI" panose="020B0502040204020203" pitchFamily="34" charset="0"/>
                <a:cs typeface="Segoe UI" panose="020B0502040204020203" pitchFamily="34" charset="0"/>
              </a:rPr>
              <a:t>Total Population @ District (ADM1</a:t>
            </a:r>
            <a:r>
              <a:rPr lang="en-US" sz="1800" dirty="0" smtClean="0">
                <a:solidFill>
                  <a:schemeClr val="tx2">
                    <a:lumMod val="50000"/>
                  </a:schemeClr>
                </a:solidFill>
                <a:latin typeface="Segoe UI" panose="020B0502040204020203" pitchFamily="34" charset="0"/>
                <a:cs typeface="Segoe UI" panose="020B0502040204020203" pitchFamily="34" charset="0"/>
              </a:rPr>
              <a:t>) and TA </a:t>
            </a:r>
            <a:r>
              <a:rPr lang="en-US" sz="1800" dirty="0" smtClean="0">
                <a:solidFill>
                  <a:schemeClr val="tx2">
                    <a:lumMod val="50000"/>
                  </a:schemeClr>
                </a:solidFill>
                <a:latin typeface="Segoe UI" panose="020B0502040204020203" pitchFamily="34" charset="0"/>
                <a:cs typeface="Segoe UI" panose="020B0502040204020203" pitchFamily="34" charset="0"/>
              </a:rPr>
              <a:t>(ADM2) </a:t>
            </a:r>
            <a:r>
              <a:rPr lang="en-US" sz="1800" dirty="0">
                <a:solidFill>
                  <a:schemeClr val="tx2">
                    <a:lumMod val="50000"/>
                  </a:schemeClr>
                </a:solidFill>
                <a:latin typeface="Segoe UI" panose="020B0502040204020203" pitchFamily="34" charset="0"/>
                <a:cs typeface="Segoe UI" panose="020B0502040204020203" pitchFamily="34" charset="0"/>
              </a:rPr>
              <a:t>L</a:t>
            </a:r>
            <a:r>
              <a:rPr lang="en-US" sz="1800" dirty="0" smtClean="0">
                <a:solidFill>
                  <a:schemeClr val="tx2">
                    <a:lumMod val="50000"/>
                  </a:schemeClr>
                </a:solidFill>
                <a:latin typeface="Segoe UI" panose="020B0502040204020203" pitchFamily="34" charset="0"/>
                <a:cs typeface="Segoe UI" panose="020B0502040204020203" pitchFamily="34" charset="0"/>
              </a:rPr>
              <a:t>evel</a:t>
            </a:r>
            <a:endParaRPr lang="en-US" sz="1800" dirty="0" smtClean="0">
              <a:solidFill>
                <a:schemeClr val="tx2">
                  <a:lumMod val="50000"/>
                </a:schemeClr>
              </a:solidFill>
              <a:latin typeface="Segoe UI" panose="020B0502040204020203" pitchFamily="34" charset="0"/>
              <a:cs typeface="Segoe UI" panose="020B0502040204020203" pitchFamily="34" charset="0"/>
            </a:endParaRPr>
          </a:p>
          <a:p>
            <a:pPr hangingPunct="1">
              <a:spcAft>
                <a:spcPts val="600"/>
              </a:spcAft>
            </a:pPr>
            <a:r>
              <a:rPr lang="en-US" sz="1800" dirty="0" smtClean="0">
                <a:solidFill>
                  <a:schemeClr val="tx2">
                    <a:lumMod val="50000"/>
                  </a:schemeClr>
                </a:solidFill>
                <a:latin typeface="Segoe UI" panose="020B0502040204020203" pitchFamily="34" charset="0"/>
                <a:cs typeface="Segoe UI" panose="020B0502040204020203" pitchFamily="34" charset="0"/>
              </a:rPr>
              <a:t> </a:t>
            </a:r>
            <a:endParaRPr lang="en-US" sz="1800" dirty="0">
              <a:solidFill>
                <a:schemeClr val="tx2">
                  <a:lumMod val="50000"/>
                </a:schemeClr>
              </a:solidFill>
              <a:latin typeface="Segoe UI" panose="020B0502040204020203" pitchFamily="34" charset="0"/>
              <a:cs typeface="Segoe UI" panose="020B0502040204020203" pitchFamily="34" charset="0"/>
            </a:endParaRPr>
          </a:p>
        </p:txBody>
      </p:sp>
      <p:cxnSp>
        <p:nvCxnSpPr>
          <p:cNvPr id="12" name="Straight Connector 11"/>
          <p:cNvCxnSpPr/>
          <p:nvPr/>
        </p:nvCxnSpPr>
        <p:spPr>
          <a:xfrm>
            <a:off x="564722" y="1212169"/>
            <a:ext cx="274320" cy="0"/>
          </a:xfrm>
          <a:prstGeom prst="line">
            <a:avLst/>
          </a:prstGeom>
          <a:noFill/>
          <a:ln w="3175" cap="flat">
            <a:solidFill>
              <a:schemeClr val="tx2">
                <a:lumMod val="50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4" name="Title 14"/>
          <p:cNvSpPr txBox="1">
            <a:spLocks/>
          </p:cNvSpPr>
          <p:nvPr/>
        </p:nvSpPr>
        <p:spPr>
          <a:xfrm>
            <a:off x="458556" y="1332543"/>
            <a:ext cx="495185" cy="394038"/>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0C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algn="ctr" hangingPunct="1">
              <a:spcAft>
                <a:spcPts val="600"/>
              </a:spcAft>
            </a:pPr>
            <a:r>
              <a:rPr lang="en-US" dirty="0" smtClean="0">
                <a:solidFill>
                  <a:schemeClr val="tx2">
                    <a:lumMod val="50000"/>
                  </a:schemeClr>
                </a:solidFill>
              </a:rPr>
              <a:t>2</a:t>
            </a:r>
            <a:endParaRPr lang="en-US" dirty="0">
              <a:solidFill>
                <a:schemeClr val="tx2">
                  <a:lumMod val="50000"/>
                </a:schemeClr>
              </a:solidFill>
            </a:endParaRPr>
          </a:p>
        </p:txBody>
      </p:sp>
      <p:sp>
        <p:nvSpPr>
          <p:cNvPr id="35" name="Title 14"/>
          <p:cNvSpPr txBox="1">
            <a:spLocks/>
          </p:cNvSpPr>
          <p:nvPr/>
        </p:nvSpPr>
        <p:spPr>
          <a:xfrm>
            <a:off x="1074363" y="1347012"/>
            <a:ext cx="6854160" cy="508338"/>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0C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spcAft>
                <a:spcPts val="600"/>
              </a:spcAft>
            </a:pPr>
            <a:r>
              <a:rPr lang="en-US" sz="1800" dirty="0">
                <a:solidFill>
                  <a:schemeClr val="tx2">
                    <a:lumMod val="50000"/>
                  </a:schemeClr>
                </a:solidFill>
                <a:latin typeface="Segoe UI" panose="020B0502040204020203" pitchFamily="34" charset="0"/>
                <a:cs typeface="Segoe UI" panose="020B0502040204020203" pitchFamily="34" charset="0"/>
              </a:rPr>
              <a:t>Area </a:t>
            </a:r>
            <a:r>
              <a:rPr lang="en-US" sz="1800" dirty="0">
                <a:solidFill>
                  <a:schemeClr val="tx2">
                    <a:lumMod val="50000"/>
                  </a:schemeClr>
                </a:solidFill>
                <a:latin typeface="Segoe UI" panose="020B0502040204020203" pitchFamily="34" charset="0"/>
                <a:cs typeface="Segoe UI" panose="020B0502040204020203" pitchFamily="34" charset="0"/>
              </a:rPr>
              <a:t>C</a:t>
            </a:r>
            <a:r>
              <a:rPr lang="en-US" sz="1800" dirty="0" smtClean="0">
                <a:solidFill>
                  <a:schemeClr val="tx2">
                    <a:lumMod val="50000"/>
                  </a:schemeClr>
                </a:solidFill>
                <a:latin typeface="Segoe UI" panose="020B0502040204020203" pitchFamily="34" charset="0"/>
                <a:cs typeface="Segoe UI" panose="020B0502040204020203" pitchFamily="34" charset="0"/>
              </a:rPr>
              <a:t>overed </a:t>
            </a:r>
            <a:r>
              <a:rPr lang="en-US" sz="1800" dirty="0" smtClean="0">
                <a:solidFill>
                  <a:schemeClr val="tx2">
                    <a:lumMod val="50000"/>
                  </a:schemeClr>
                </a:solidFill>
                <a:latin typeface="Segoe UI" panose="020B0502040204020203" pitchFamily="34" charset="0"/>
                <a:cs typeface="Segoe UI" panose="020B0502040204020203" pitchFamily="34" charset="0"/>
              </a:rPr>
              <a:t>by </a:t>
            </a:r>
            <a:r>
              <a:rPr lang="en-US" sz="1800" dirty="0">
                <a:solidFill>
                  <a:schemeClr val="tx2">
                    <a:lumMod val="50000"/>
                  </a:schemeClr>
                </a:solidFill>
                <a:latin typeface="Segoe UI" panose="020B0502040204020203" pitchFamily="34" charset="0"/>
                <a:cs typeface="Segoe UI" panose="020B0502040204020203" pitchFamily="34" charset="0"/>
              </a:rPr>
              <a:t>Health Posts within 5 </a:t>
            </a:r>
            <a:r>
              <a:rPr lang="en-US" sz="1800" dirty="0" smtClean="0">
                <a:solidFill>
                  <a:schemeClr val="tx2">
                    <a:lumMod val="50000"/>
                  </a:schemeClr>
                </a:solidFill>
                <a:latin typeface="Segoe UI" panose="020B0502040204020203" pitchFamily="34" charset="0"/>
                <a:cs typeface="Segoe UI" panose="020B0502040204020203" pitchFamily="34" charset="0"/>
              </a:rPr>
              <a:t>Km @ ADM1</a:t>
            </a:r>
            <a:endParaRPr lang="en-US" sz="1800" dirty="0">
              <a:solidFill>
                <a:schemeClr val="tx2">
                  <a:lumMod val="50000"/>
                </a:schemeClr>
              </a:solidFill>
              <a:latin typeface="Segoe UI" panose="020B0502040204020203" pitchFamily="34" charset="0"/>
              <a:cs typeface="Segoe UI" panose="020B0502040204020203" pitchFamily="34" charset="0"/>
            </a:endParaRPr>
          </a:p>
        </p:txBody>
      </p:sp>
      <p:cxnSp>
        <p:nvCxnSpPr>
          <p:cNvPr id="36" name="Straight Connector 35"/>
          <p:cNvCxnSpPr/>
          <p:nvPr/>
        </p:nvCxnSpPr>
        <p:spPr>
          <a:xfrm>
            <a:off x="564722" y="1780392"/>
            <a:ext cx="274320" cy="0"/>
          </a:xfrm>
          <a:prstGeom prst="line">
            <a:avLst/>
          </a:prstGeom>
          <a:noFill/>
          <a:ln w="3175" cap="flat">
            <a:solidFill>
              <a:schemeClr val="tx2">
                <a:lumMod val="50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7" name="Title 14"/>
          <p:cNvSpPr txBox="1">
            <a:spLocks/>
          </p:cNvSpPr>
          <p:nvPr/>
        </p:nvSpPr>
        <p:spPr>
          <a:xfrm>
            <a:off x="458556" y="2454408"/>
            <a:ext cx="495185" cy="394038"/>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0C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algn="ctr" hangingPunct="1">
              <a:spcAft>
                <a:spcPts val="600"/>
              </a:spcAft>
            </a:pPr>
            <a:r>
              <a:rPr lang="en-US" dirty="0" smtClean="0">
                <a:solidFill>
                  <a:schemeClr val="tx2">
                    <a:lumMod val="50000"/>
                  </a:schemeClr>
                </a:solidFill>
              </a:rPr>
              <a:t>4</a:t>
            </a:r>
            <a:endParaRPr lang="en-US" dirty="0">
              <a:solidFill>
                <a:schemeClr val="tx2">
                  <a:lumMod val="50000"/>
                </a:schemeClr>
              </a:solidFill>
            </a:endParaRPr>
          </a:p>
        </p:txBody>
      </p:sp>
      <p:sp>
        <p:nvSpPr>
          <p:cNvPr id="38" name="Title 14"/>
          <p:cNvSpPr txBox="1">
            <a:spLocks/>
          </p:cNvSpPr>
          <p:nvPr/>
        </p:nvSpPr>
        <p:spPr>
          <a:xfrm>
            <a:off x="1074362" y="2468877"/>
            <a:ext cx="7554771" cy="508338"/>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0C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spcAft>
                <a:spcPts val="600"/>
              </a:spcAft>
            </a:pPr>
            <a:r>
              <a:rPr lang="en-US" sz="1800" dirty="0">
                <a:solidFill>
                  <a:schemeClr val="tx2">
                    <a:lumMod val="50000"/>
                  </a:schemeClr>
                </a:solidFill>
                <a:latin typeface="Segoe UI" panose="020B0502040204020203" pitchFamily="34" charset="0"/>
                <a:cs typeface="Segoe UI" panose="020B0502040204020203" pitchFamily="34" charset="0"/>
              </a:rPr>
              <a:t>Area </a:t>
            </a:r>
            <a:r>
              <a:rPr lang="en-US" sz="1800" dirty="0" smtClean="0">
                <a:solidFill>
                  <a:schemeClr val="tx2">
                    <a:lumMod val="50000"/>
                  </a:schemeClr>
                </a:solidFill>
                <a:latin typeface="Segoe UI" panose="020B0502040204020203" pitchFamily="34" charset="0"/>
                <a:cs typeface="Segoe UI" panose="020B0502040204020203" pitchFamily="34" charset="0"/>
              </a:rPr>
              <a:t>Covered </a:t>
            </a:r>
            <a:r>
              <a:rPr lang="en-US" sz="1800" dirty="0">
                <a:solidFill>
                  <a:schemeClr val="tx2">
                    <a:lumMod val="50000"/>
                  </a:schemeClr>
                </a:solidFill>
                <a:latin typeface="Segoe UI" panose="020B0502040204020203" pitchFamily="34" charset="0"/>
                <a:cs typeface="Segoe UI" panose="020B0502040204020203" pitchFamily="34" charset="0"/>
              </a:rPr>
              <a:t>by Cell Towers within 10 </a:t>
            </a:r>
            <a:r>
              <a:rPr lang="en-US" sz="1800" dirty="0" smtClean="0">
                <a:solidFill>
                  <a:schemeClr val="tx2">
                    <a:lumMod val="50000"/>
                  </a:schemeClr>
                </a:solidFill>
                <a:latin typeface="Segoe UI" panose="020B0502040204020203" pitchFamily="34" charset="0"/>
                <a:cs typeface="Segoe UI" panose="020B0502040204020203" pitchFamily="34" charset="0"/>
              </a:rPr>
              <a:t>Km </a:t>
            </a:r>
            <a:r>
              <a:rPr lang="en-US" sz="1800" dirty="0">
                <a:solidFill>
                  <a:schemeClr val="tx2">
                    <a:lumMod val="50000"/>
                  </a:schemeClr>
                </a:solidFill>
                <a:latin typeface="Segoe UI" panose="020B0502040204020203" pitchFamily="34" charset="0"/>
                <a:cs typeface="Segoe UI" panose="020B0502040204020203" pitchFamily="34" charset="0"/>
              </a:rPr>
              <a:t>@ </a:t>
            </a:r>
            <a:r>
              <a:rPr lang="en-US" sz="1800" dirty="0" smtClean="0">
                <a:solidFill>
                  <a:schemeClr val="tx2">
                    <a:lumMod val="50000"/>
                  </a:schemeClr>
                </a:solidFill>
                <a:latin typeface="Segoe UI" panose="020B0502040204020203" pitchFamily="34" charset="0"/>
                <a:cs typeface="Segoe UI" panose="020B0502040204020203" pitchFamily="34" charset="0"/>
              </a:rPr>
              <a:t>ADM1</a:t>
            </a:r>
            <a:endParaRPr lang="en-US" sz="1800" dirty="0">
              <a:solidFill>
                <a:schemeClr val="tx2">
                  <a:lumMod val="50000"/>
                </a:schemeClr>
              </a:solidFill>
              <a:latin typeface="Segoe UI" panose="020B0502040204020203" pitchFamily="34" charset="0"/>
              <a:cs typeface="Segoe UI" panose="020B0502040204020203" pitchFamily="34" charset="0"/>
            </a:endParaRPr>
          </a:p>
        </p:txBody>
      </p:sp>
      <p:cxnSp>
        <p:nvCxnSpPr>
          <p:cNvPr id="39" name="Straight Connector 38"/>
          <p:cNvCxnSpPr/>
          <p:nvPr/>
        </p:nvCxnSpPr>
        <p:spPr>
          <a:xfrm>
            <a:off x="564722" y="2902257"/>
            <a:ext cx="274320" cy="0"/>
          </a:xfrm>
          <a:prstGeom prst="line">
            <a:avLst/>
          </a:prstGeom>
          <a:noFill/>
          <a:ln w="3175" cap="flat">
            <a:solidFill>
              <a:schemeClr val="tx2">
                <a:lumMod val="50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 name="Title 14"/>
          <p:cNvSpPr txBox="1">
            <a:spLocks/>
          </p:cNvSpPr>
          <p:nvPr/>
        </p:nvSpPr>
        <p:spPr>
          <a:xfrm>
            <a:off x="456846" y="2977687"/>
            <a:ext cx="495185" cy="394038"/>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0C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algn="ctr" hangingPunct="1">
              <a:spcAft>
                <a:spcPts val="600"/>
              </a:spcAft>
            </a:pPr>
            <a:r>
              <a:rPr lang="en-US" dirty="0" smtClean="0">
                <a:solidFill>
                  <a:schemeClr val="tx2">
                    <a:lumMod val="50000"/>
                  </a:schemeClr>
                </a:solidFill>
              </a:rPr>
              <a:t>5</a:t>
            </a:r>
            <a:endParaRPr lang="en-US" dirty="0">
              <a:solidFill>
                <a:schemeClr val="tx2">
                  <a:lumMod val="50000"/>
                </a:schemeClr>
              </a:solidFill>
            </a:endParaRPr>
          </a:p>
        </p:txBody>
      </p:sp>
      <p:sp>
        <p:nvSpPr>
          <p:cNvPr id="17" name="Title 14"/>
          <p:cNvSpPr txBox="1">
            <a:spLocks/>
          </p:cNvSpPr>
          <p:nvPr/>
        </p:nvSpPr>
        <p:spPr>
          <a:xfrm>
            <a:off x="1072653" y="3025609"/>
            <a:ext cx="5138111" cy="508338"/>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0C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spcAft>
                <a:spcPts val="600"/>
              </a:spcAft>
            </a:pPr>
            <a:r>
              <a:rPr lang="en-US" sz="1800" dirty="0">
                <a:solidFill>
                  <a:schemeClr val="tx2">
                    <a:lumMod val="50000"/>
                  </a:schemeClr>
                </a:solidFill>
                <a:latin typeface="Segoe UI" panose="020B0502040204020203" pitchFamily="34" charset="0"/>
                <a:cs typeface="Segoe UI" panose="020B0502040204020203" pitchFamily="34" charset="0"/>
              </a:rPr>
              <a:t>User </a:t>
            </a:r>
            <a:r>
              <a:rPr lang="en-US" sz="1800" dirty="0" smtClean="0">
                <a:solidFill>
                  <a:schemeClr val="tx2">
                    <a:lumMod val="50000"/>
                  </a:schemeClr>
                </a:solidFill>
                <a:latin typeface="Segoe UI" panose="020B0502040204020203" pitchFamily="34" charset="0"/>
                <a:cs typeface="Segoe UI" panose="020B0502040204020203" pitchFamily="34" charset="0"/>
              </a:rPr>
              <a:t>Density </a:t>
            </a:r>
            <a:r>
              <a:rPr lang="en-US" sz="1800" dirty="0">
                <a:solidFill>
                  <a:schemeClr val="tx2">
                    <a:lumMod val="50000"/>
                  </a:schemeClr>
                </a:solidFill>
                <a:latin typeface="Segoe UI" panose="020B0502040204020203" pitchFamily="34" charset="0"/>
                <a:cs typeface="Segoe UI" panose="020B0502040204020203" pitchFamily="34" charset="0"/>
              </a:rPr>
              <a:t>and </a:t>
            </a:r>
            <a:r>
              <a:rPr lang="en-US" sz="1800" dirty="0" err="1">
                <a:solidFill>
                  <a:schemeClr val="tx2">
                    <a:lumMod val="50000"/>
                  </a:schemeClr>
                </a:solidFill>
                <a:latin typeface="Segoe UI" panose="020B0502040204020203" pitchFamily="34" charset="0"/>
                <a:cs typeface="Segoe UI" panose="020B0502040204020203" pitchFamily="34" charset="0"/>
              </a:rPr>
              <a:t>Voronoai</a:t>
            </a:r>
            <a:r>
              <a:rPr lang="en-US" sz="1800" dirty="0">
                <a:solidFill>
                  <a:schemeClr val="tx2">
                    <a:lumMod val="50000"/>
                  </a:schemeClr>
                </a:solidFill>
                <a:latin typeface="Segoe UI" panose="020B0502040204020203" pitchFamily="34" charset="0"/>
                <a:cs typeface="Segoe UI" panose="020B0502040204020203" pitchFamily="34" charset="0"/>
              </a:rPr>
              <a:t> </a:t>
            </a:r>
            <a:r>
              <a:rPr lang="en-US" sz="1800" dirty="0" smtClean="0">
                <a:solidFill>
                  <a:schemeClr val="tx2">
                    <a:lumMod val="50000"/>
                  </a:schemeClr>
                </a:solidFill>
                <a:latin typeface="Segoe UI" panose="020B0502040204020203" pitchFamily="34" charset="0"/>
                <a:cs typeface="Segoe UI" panose="020B0502040204020203" pitchFamily="34" charset="0"/>
              </a:rPr>
              <a:t>Polygon</a:t>
            </a:r>
            <a:endParaRPr lang="en-US" sz="1800" dirty="0">
              <a:solidFill>
                <a:schemeClr val="tx2">
                  <a:lumMod val="50000"/>
                </a:schemeClr>
              </a:solidFill>
              <a:latin typeface="Segoe UI" panose="020B0502040204020203" pitchFamily="34" charset="0"/>
              <a:cs typeface="Segoe UI" panose="020B0502040204020203" pitchFamily="34" charset="0"/>
            </a:endParaRPr>
          </a:p>
        </p:txBody>
      </p:sp>
      <p:cxnSp>
        <p:nvCxnSpPr>
          <p:cNvPr id="18" name="Straight Connector 17"/>
          <p:cNvCxnSpPr/>
          <p:nvPr/>
        </p:nvCxnSpPr>
        <p:spPr>
          <a:xfrm>
            <a:off x="563012" y="3458989"/>
            <a:ext cx="274320" cy="0"/>
          </a:xfrm>
          <a:prstGeom prst="line">
            <a:avLst/>
          </a:prstGeom>
          <a:noFill/>
          <a:ln w="3175" cap="flat">
            <a:solidFill>
              <a:schemeClr val="tx2">
                <a:lumMod val="50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5" name="Title 14"/>
          <p:cNvSpPr txBox="1">
            <a:spLocks/>
          </p:cNvSpPr>
          <p:nvPr/>
        </p:nvSpPr>
        <p:spPr>
          <a:xfrm>
            <a:off x="454842" y="1886379"/>
            <a:ext cx="495185" cy="394038"/>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0C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algn="ctr" hangingPunct="1">
              <a:spcAft>
                <a:spcPts val="600"/>
              </a:spcAft>
            </a:pPr>
            <a:r>
              <a:rPr lang="en-US" dirty="0" smtClean="0">
                <a:solidFill>
                  <a:schemeClr val="tx2">
                    <a:lumMod val="50000"/>
                  </a:schemeClr>
                </a:solidFill>
              </a:rPr>
              <a:t>3</a:t>
            </a:r>
            <a:endParaRPr lang="en-US" dirty="0">
              <a:solidFill>
                <a:schemeClr val="tx2">
                  <a:lumMod val="50000"/>
                </a:schemeClr>
              </a:solidFill>
            </a:endParaRPr>
          </a:p>
        </p:txBody>
      </p:sp>
      <p:sp>
        <p:nvSpPr>
          <p:cNvPr id="26" name="Title 14"/>
          <p:cNvSpPr txBox="1">
            <a:spLocks/>
          </p:cNvSpPr>
          <p:nvPr/>
        </p:nvSpPr>
        <p:spPr>
          <a:xfrm>
            <a:off x="1070649" y="1900848"/>
            <a:ext cx="6854160" cy="508338"/>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0C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spcAft>
                <a:spcPts val="600"/>
              </a:spcAft>
            </a:pPr>
            <a:r>
              <a:rPr lang="en-US" sz="1800" dirty="0">
                <a:solidFill>
                  <a:schemeClr val="tx2">
                    <a:lumMod val="50000"/>
                  </a:schemeClr>
                </a:solidFill>
                <a:latin typeface="Segoe UI" panose="020B0502040204020203" pitchFamily="34" charset="0"/>
                <a:cs typeface="Segoe UI" panose="020B0502040204020203" pitchFamily="34" charset="0"/>
              </a:rPr>
              <a:t>Population </a:t>
            </a:r>
            <a:r>
              <a:rPr lang="en-US" sz="1800" dirty="0" smtClean="0">
                <a:solidFill>
                  <a:schemeClr val="tx2">
                    <a:lumMod val="50000"/>
                  </a:schemeClr>
                </a:solidFill>
                <a:latin typeface="Segoe UI" panose="020B0502040204020203" pitchFamily="34" charset="0"/>
                <a:cs typeface="Segoe UI" panose="020B0502040204020203" pitchFamily="34" charset="0"/>
              </a:rPr>
              <a:t>Coverage </a:t>
            </a:r>
            <a:r>
              <a:rPr lang="en-US" sz="1800" dirty="0">
                <a:solidFill>
                  <a:schemeClr val="tx2">
                    <a:lumMod val="50000"/>
                  </a:schemeClr>
                </a:solidFill>
                <a:latin typeface="Segoe UI" panose="020B0502040204020203" pitchFamily="34" charset="0"/>
                <a:cs typeface="Segoe UI" panose="020B0502040204020203" pitchFamily="34" charset="0"/>
              </a:rPr>
              <a:t>by Health Posts and Cell Towers</a:t>
            </a:r>
          </a:p>
        </p:txBody>
      </p:sp>
      <p:cxnSp>
        <p:nvCxnSpPr>
          <p:cNvPr id="27" name="Straight Connector 26"/>
          <p:cNvCxnSpPr/>
          <p:nvPr/>
        </p:nvCxnSpPr>
        <p:spPr>
          <a:xfrm>
            <a:off x="561008" y="2334228"/>
            <a:ext cx="274320" cy="0"/>
          </a:xfrm>
          <a:prstGeom prst="line">
            <a:avLst/>
          </a:prstGeom>
          <a:noFill/>
          <a:ln w="3175" cap="flat">
            <a:solidFill>
              <a:schemeClr val="tx2">
                <a:lumMod val="50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3561317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9E65-1060-498D-887F-BD2B8346A9EF}"/>
              </a:ext>
            </a:extLst>
          </p:cNvPr>
          <p:cNvSpPr>
            <a:spLocks noGrp="1"/>
          </p:cNvSpPr>
          <p:nvPr>
            <p:ph type="title"/>
          </p:nvPr>
        </p:nvSpPr>
        <p:spPr/>
        <p:txBody>
          <a:bodyPr anchor="t">
            <a:noAutofit/>
          </a:bodyPr>
          <a:lstStyle/>
          <a:p>
            <a:r>
              <a:rPr lang="en-US" sz="2400" dirty="0" smtClean="0">
                <a:solidFill>
                  <a:srgbClr val="2670C3"/>
                </a:solidFill>
              </a:rPr>
              <a:t>Total </a:t>
            </a:r>
            <a:r>
              <a:rPr lang="en-US" sz="2400" dirty="0">
                <a:solidFill>
                  <a:srgbClr val="2670C3"/>
                </a:solidFill>
              </a:rPr>
              <a:t>Population @ District (ADM1) / TA (ADM2) </a:t>
            </a:r>
            <a:r>
              <a:rPr lang="en-US" sz="2400" dirty="0" smtClean="0">
                <a:solidFill>
                  <a:srgbClr val="2670C3"/>
                </a:solidFill>
              </a:rPr>
              <a:t>level</a:t>
            </a:r>
            <a:endParaRPr lang="en-US" sz="2400" dirty="0">
              <a:solidFill>
                <a:srgbClr val="0F9FC3"/>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3808E2B-C473-401D-A1A1-99C34F0B328F}"/>
              </a:ext>
            </a:extLst>
          </p:cNvPr>
          <p:cNvSpPr>
            <a:spLocks noGrp="1"/>
          </p:cNvSpPr>
          <p:nvPr>
            <p:ph type="sldNum" sz="quarter" idx="2"/>
          </p:nvPr>
        </p:nvSpPr>
        <p:spPr/>
        <p:txBody>
          <a:bodyPr/>
          <a:lstStyle/>
          <a:p>
            <a:fld id="{86CB4B4D-7CA3-9044-876B-883B54F8677D}" type="slidenum">
              <a:rPr lang="en-US" smtClean="0"/>
              <a:pPr/>
              <a:t>3</a:t>
            </a:fld>
            <a:endParaRPr lang="en-US" dirty="0"/>
          </a:p>
        </p:txBody>
      </p:sp>
      <p:sp>
        <p:nvSpPr>
          <p:cNvPr id="9" name="TextBox 8"/>
          <p:cNvSpPr txBox="1"/>
          <p:nvPr/>
        </p:nvSpPr>
        <p:spPr>
          <a:xfrm>
            <a:off x="4485757" y="4721600"/>
            <a:ext cx="3435078" cy="369332"/>
          </a:xfrm>
          <a:prstGeom prst="rect">
            <a:avLst/>
          </a:prstGeom>
          <a:noFill/>
        </p:spPr>
        <p:txBody>
          <a:bodyPr wrap="square" rtlCol="0">
            <a:spAutoFit/>
          </a:bodyPr>
          <a:lstStyle/>
          <a:p>
            <a:r>
              <a:rPr lang="en-US" sz="900" dirty="0"/>
              <a:t>Size of circle signifies population count and color signifies various </a:t>
            </a:r>
            <a:r>
              <a:rPr lang="en-US" sz="900" dirty="0" smtClean="0"/>
              <a:t>TA (ADM2) in </a:t>
            </a:r>
            <a:r>
              <a:rPr lang="en-US" sz="900" dirty="0"/>
              <a:t>Malawi</a:t>
            </a:r>
          </a:p>
        </p:txBody>
      </p:sp>
      <p:sp>
        <p:nvSpPr>
          <p:cNvPr id="10" name="TextBox 9"/>
          <p:cNvSpPr txBox="1"/>
          <p:nvPr/>
        </p:nvSpPr>
        <p:spPr>
          <a:xfrm>
            <a:off x="582070" y="4725606"/>
            <a:ext cx="3276255" cy="369332"/>
          </a:xfrm>
          <a:prstGeom prst="rect">
            <a:avLst/>
          </a:prstGeom>
          <a:noFill/>
        </p:spPr>
        <p:txBody>
          <a:bodyPr wrap="square" rtlCol="0">
            <a:spAutoFit/>
          </a:bodyPr>
          <a:lstStyle/>
          <a:p>
            <a:r>
              <a:rPr lang="en-US" sz="900" dirty="0" smtClean="0"/>
              <a:t>Size of circle signifies population count and color signifies various districts (ADM1) in Malawi</a:t>
            </a:r>
            <a:endParaRPr lang="en-US" sz="900" dirty="0"/>
          </a:p>
        </p:txBody>
      </p:sp>
      <p:sp>
        <p:nvSpPr>
          <p:cNvPr id="12" name="TextBox 11"/>
          <p:cNvSpPr txBox="1"/>
          <p:nvPr/>
        </p:nvSpPr>
        <p:spPr>
          <a:xfrm>
            <a:off x="803260" y="580741"/>
            <a:ext cx="2486619" cy="253916"/>
          </a:xfrm>
          <a:prstGeom prst="rect">
            <a:avLst/>
          </a:prstGeom>
          <a:noFill/>
        </p:spPr>
        <p:txBody>
          <a:bodyPr wrap="square" rtlCol="0">
            <a:spAutoFit/>
          </a:bodyPr>
          <a:lstStyle/>
          <a:p>
            <a:r>
              <a:rPr lang="en-US" sz="1050" dirty="0" smtClean="0"/>
              <a:t>Total population @ District (ADM1) level</a:t>
            </a:r>
            <a:endParaRPr lang="en-US" sz="1050" dirty="0"/>
          </a:p>
        </p:txBody>
      </p:sp>
      <p:sp>
        <p:nvSpPr>
          <p:cNvPr id="13" name="TextBox 12"/>
          <p:cNvSpPr txBox="1"/>
          <p:nvPr/>
        </p:nvSpPr>
        <p:spPr>
          <a:xfrm>
            <a:off x="4522810" y="559660"/>
            <a:ext cx="2972508" cy="253916"/>
          </a:xfrm>
          <a:prstGeom prst="rect">
            <a:avLst/>
          </a:prstGeom>
          <a:noFill/>
        </p:spPr>
        <p:txBody>
          <a:bodyPr wrap="square" rtlCol="0">
            <a:spAutoFit/>
          </a:bodyPr>
          <a:lstStyle/>
          <a:p>
            <a:r>
              <a:rPr lang="en-US" sz="1050" dirty="0"/>
              <a:t>Total population @ </a:t>
            </a:r>
            <a:r>
              <a:rPr lang="en-US" sz="1050" dirty="0" smtClean="0"/>
              <a:t>TA (ADM2) </a:t>
            </a:r>
            <a:r>
              <a:rPr lang="en-US" sz="1050" dirty="0"/>
              <a:t>level</a:t>
            </a:r>
          </a:p>
        </p:txBody>
      </p:sp>
      <p:pic>
        <p:nvPicPr>
          <p:cNvPr id="4" name="Picture 3"/>
          <p:cNvPicPr>
            <a:picLocks noChangeAspect="1"/>
          </p:cNvPicPr>
          <p:nvPr/>
        </p:nvPicPr>
        <p:blipFill>
          <a:blip r:embed="rId3"/>
          <a:stretch>
            <a:fillRect/>
          </a:stretch>
        </p:blipFill>
        <p:spPr>
          <a:xfrm>
            <a:off x="681523" y="846999"/>
            <a:ext cx="7608467" cy="3895682"/>
          </a:xfrm>
          <a:prstGeom prst="rect">
            <a:avLst/>
          </a:prstGeom>
        </p:spPr>
      </p:pic>
    </p:spTree>
    <p:extLst>
      <p:ext uri="{BB962C8B-B14F-4D97-AF65-F5344CB8AC3E}">
        <p14:creationId xmlns:p14="http://schemas.microsoft.com/office/powerpoint/2010/main" val="56252154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992926" y="591486"/>
            <a:ext cx="1761897" cy="4048095"/>
          </a:xfrm>
          <a:prstGeom prst="rect">
            <a:avLst/>
          </a:prstGeom>
        </p:spPr>
      </p:pic>
      <p:pic>
        <p:nvPicPr>
          <p:cNvPr id="2" name="Picture 1"/>
          <p:cNvPicPr>
            <a:picLocks noChangeAspect="1"/>
          </p:cNvPicPr>
          <p:nvPr/>
        </p:nvPicPr>
        <p:blipFill>
          <a:blip r:embed="rId4"/>
          <a:stretch>
            <a:fillRect/>
          </a:stretch>
        </p:blipFill>
        <p:spPr>
          <a:xfrm>
            <a:off x="465531" y="652095"/>
            <a:ext cx="1767993" cy="4054191"/>
          </a:xfrm>
          <a:prstGeom prst="rect">
            <a:avLst/>
          </a:prstGeom>
        </p:spPr>
      </p:pic>
      <p:sp>
        <p:nvSpPr>
          <p:cNvPr id="3" name="Slide Number Placeholder 2">
            <a:extLst>
              <a:ext uri="{FF2B5EF4-FFF2-40B4-BE49-F238E27FC236}">
                <a16:creationId xmlns:a16="http://schemas.microsoft.com/office/drawing/2014/main" id="{E3808E2B-C473-401D-A1A1-99C34F0B328F}"/>
              </a:ext>
            </a:extLst>
          </p:cNvPr>
          <p:cNvSpPr>
            <a:spLocks noGrp="1"/>
          </p:cNvSpPr>
          <p:nvPr>
            <p:ph type="sldNum" sz="quarter" idx="2"/>
          </p:nvPr>
        </p:nvSpPr>
        <p:spPr/>
        <p:txBody>
          <a:bodyPr/>
          <a:lstStyle/>
          <a:p>
            <a:fld id="{86CB4B4D-7CA3-9044-876B-883B54F8677D}" type="slidenum">
              <a:rPr lang="en-US" smtClean="0"/>
              <a:pPr/>
              <a:t>4</a:t>
            </a:fld>
            <a:endParaRPr lang="en-US" dirty="0"/>
          </a:p>
        </p:txBody>
      </p:sp>
      <p:sp>
        <p:nvSpPr>
          <p:cNvPr id="6" name="Title 1">
            <a:extLst>
              <a:ext uri="{FF2B5EF4-FFF2-40B4-BE49-F238E27FC236}">
                <a16:creationId xmlns:a16="http://schemas.microsoft.com/office/drawing/2014/main" id="{39C79E65-1060-498D-887F-BD2B8346A9EF}"/>
              </a:ext>
            </a:extLst>
          </p:cNvPr>
          <p:cNvSpPr>
            <a:spLocks noGrp="1"/>
          </p:cNvSpPr>
          <p:nvPr>
            <p:ph type="title"/>
          </p:nvPr>
        </p:nvSpPr>
        <p:spPr>
          <a:xfrm>
            <a:off x="196010" y="150264"/>
            <a:ext cx="8723050" cy="452986"/>
          </a:xfrm>
        </p:spPr>
        <p:txBody>
          <a:bodyPr anchor="t">
            <a:noAutofit/>
          </a:bodyPr>
          <a:lstStyle/>
          <a:p>
            <a:r>
              <a:rPr lang="en-US" sz="2400" dirty="0" smtClean="0">
                <a:solidFill>
                  <a:srgbClr val="2670C3"/>
                </a:solidFill>
              </a:rPr>
              <a:t>Area covered by Health Posts within 5 Km</a:t>
            </a:r>
            <a:endParaRPr lang="en-US" sz="2400" dirty="0">
              <a:solidFill>
                <a:srgbClr val="0F9FC3"/>
              </a:solidFill>
              <a:latin typeface="Arial" panose="020B0604020202020204" pitchFamily="34" charset="0"/>
              <a:cs typeface="Arial" panose="020B0604020202020204" pitchFamily="34" charset="0"/>
            </a:endParaRPr>
          </a:p>
        </p:txBody>
      </p:sp>
      <p:sp>
        <p:nvSpPr>
          <p:cNvPr id="18" name="Oval Callout 17"/>
          <p:cNvSpPr/>
          <p:nvPr/>
        </p:nvSpPr>
        <p:spPr>
          <a:xfrm>
            <a:off x="2824834" y="1435260"/>
            <a:ext cx="1412629" cy="905765"/>
          </a:xfrm>
          <a:prstGeom prst="wedgeEllipseCallout">
            <a:avLst>
              <a:gd name="adj1" fmla="val -159628"/>
              <a:gd name="adj2" fmla="val 78583"/>
            </a:avLst>
          </a:prstGeom>
          <a:solidFill>
            <a:srgbClr val="04D4EA"/>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defTabSz="457200" rtl="0" fontAlgn="auto" latinLnBrk="0" hangingPunct="0">
              <a:lnSpc>
                <a:spcPct val="100000"/>
              </a:lnSpc>
              <a:spcBef>
                <a:spcPts val="0"/>
              </a:spcBef>
              <a:spcAft>
                <a:spcPts val="0"/>
              </a:spcAft>
              <a:buClrTx/>
              <a:buSzTx/>
              <a:buFontTx/>
              <a:buNone/>
              <a:tabLst/>
            </a:pPr>
            <a:r>
              <a:rPr lang="en-US" sz="1000" dirty="0" smtClean="0"/>
              <a:t>Black spots signifies the location of health post</a:t>
            </a:r>
            <a:endParaRPr kumimoji="0" lang="en-US" sz="1000" b="0" i="0" u="none" strike="noStrike" cap="none" spc="0" normalizeH="0" baseline="0" dirty="0">
              <a:ln>
                <a:noFill/>
              </a:ln>
              <a:solidFill>
                <a:srgbClr val="000000"/>
              </a:solidFill>
              <a:effectLst/>
              <a:uFillTx/>
              <a:sym typeface="Calibri"/>
            </a:endParaRPr>
          </a:p>
        </p:txBody>
      </p:sp>
      <p:sp>
        <p:nvSpPr>
          <p:cNvPr id="20" name="Oval Callout 19"/>
          <p:cNvSpPr/>
          <p:nvPr/>
        </p:nvSpPr>
        <p:spPr>
          <a:xfrm>
            <a:off x="7254075" y="846880"/>
            <a:ext cx="1631531" cy="1039793"/>
          </a:xfrm>
          <a:prstGeom prst="wedgeEllipseCallout">
            <a:avLst>
              <a:gd name="adj1" fmla="val -139077"/>
              <a:gd name="adj2" fmla="val 55777"/>
            </a:avLst>
          </a:prstGeom>
          <a:solidFill>
            <a:srgbClr val="04D4EA"/>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r>
              <a:rPr lang="en-US" sz="1000" dirty="0" smtClean="0"/>
              <a:t>Yellow color signifies the area covered by a health posts </a:t>
            </a:r>
            <a:r>
              <a:rPr lang="en-US" sz="1000" dirty="0"/>
              <a:t>within 5 km radius </a:t>
            </a:r>
            <a:endParaRPr kumimoji="0" lang="en-US" sz="1000" b="0" i="0" u="none" strike="noStrike" cap="none" spc="0" normalizeH="0" baseline="0" dirty="0">
              <a:ln>
                <a:noFill/>
              </a:ln>
              <a:solidFill>
                <a:srgbClr val="000000"/>
              </a:solidFill>
              <a:effectLst/>
              <a:uFillTx/>
              <a:sym typeface="Calibri"/>
            </a:endParaRPr>
          </a:p>
        </p:txBody>
      </p:sp>
      <p:sp>
        <p:nvSpPr>
          <p:cNvPr id="21" name="Oval Callout 20"/>
          <p:cNvSpPr/>
          <p:nvPr/>
        </p:nvSpPr>
        <p:spPr>
          <a:xfrm>
            <a:off x="7287529" y="2303931"/>
            <a:ext cx="1631531" cy="1039793"/>
          </a:xfrm>
          <a:prstGeom prst="wedgeEllipseCallout">
            <a:avLst>
              <a:gd name="adj1" fmla="val -117723"/>
              <a:gd name="adj2" fmla="val 12322"/>
            </a:avLst>
          </a:prstGeom>
          <a:solidFill>
            <a:srgbClr val="04D4EA"/>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defTabSz="457200" rtl="0" fontAlgn="auto" latinLnBrk="0" hangingPunct="0">
              <a:lnSpc>
                <a:spcPct val="100000"/>
              </a:lnSpc>
              <a:spcBef>
                <a:spcPts val="0"/>
              </a:spcBef>
              <a:spcAft>
                <a:spcPts val="0"/>
              </a:spcAft>
              <a:buClrTx/>
              <a:buSzTx/>
              <a:buFontTx/>
              <a:buNone/>
              <a:tabLst/>
            </a:pPr>
            <a:r>
              <a:rPr lang="en-US" sz="1000" dirty="0" smtClean="0"/>
              <a:t>Green color signifies the area not covered by health posts within 5 km radius</a:t>
            </a:r>
            <a:endParaRPr kumimoji="0" lang="en-US" sz="1000" b="0" i="0" u="none" strike="noStrike" cap="none" spc="0" normalizeH="0" baseline="0" dirty="0">
              <a:ln>
                <a:noFill/>
              </a:ln>
              <a:solidFill>
                <a:srgbClr val="000000"/>
              </a:solidFill>
              <a:effectLst/>
              <a:uFillTx/>
              <a:sym typeface="Calibri"/>
            </a:endParaRPr>
          </a:p>
        </p:txBody>
      </p:sp>
      <p:sp>
        <p:nvSpPr>
          <p:cNvPr id="22" name="Rectangle 21"/>
          <p:cNvSpPr/>
          <p:nvPr/>
        </p:nvSpPr>
        <p:spPr>
          <a:xfrm>
            <a:off x="1717288" y="4817334"/>
            <a:ext cx="5798634" cy="246221"/>
          </a:xfrm>
          <a:prstGeom prst="rect">
            <a:avLst/>
          </a:prstGeom>
        </p:spPr>
        <p:txBody>
          <a:bodyPr wrap="square">
            <a:spAutoFit/>
          </a:bodyPr>
          <a:lstStyle/>
          <a:p>
            <a:r>
              <a:rPr lang="en-US" sz="1000" dirty="0" smtClean="0">
                <a:solidFill>
                  <a:srgbClr val="1199DD"/>
                </a:solidFill>
              </a:rPr>
              <a:t>**Only Dispensary</a:t>
            </a:r>
            <a:r>
              <a:rPr lang="en-US" sz="1000" dirty="0">
                <a:solidFill>
                  <a:srgbClr val="1199DD"/>
                </a:solidFill>
              </a:rPr>
              <a:t>, Health Centre, Health Post and </a:t>
            </a:r>
            <a:r>
              <a:rPr lang="en-US" sz="1000" dirty="0" smtClean="0">
                <a:solidFill>
                  <a:srgbClr val="1199DD"/>
                </a:solidFill>
              </a:rPr>
              <a:t>Hospital facilities are in our scope of health services</a:t>
            </a:r>
            <a:endParaRPr lang="en-US" sz="1000" dirty="0">
              <a:solidFill>
                <a:srgbClr val="1199DD"/>
              </a:solidFill>
            </a:endParaRPr>
          </a:p>
        </p:txBody>
      </p:sp>
    </p:spTree>
    <p:extLst>
      <p:ext uri="{BB962C8B-B14F-4D97-AF65-F5344CB8AC3E}">
        <p14:creationId xmlns:p14="http://schemas.microsoft.com/office/powerpoint/2010/main" val="301832092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42190" t="13455" r="40500" b="14555"/>
          <a:stretch/>
        </p:blipFill>
        <p:spPr>
          <a:xfrm>
            <a:off x="2974523" y="603249"/>
            <a:ext cx="2070245" cy="4431283"/>
          </a:xfrm>
          <a:prstGeom prst="rect">
            <a:avLst/>
          </a:prstGeom>
        </p:spPr>
      </p:pic>
      <p:sp>
        <p:nvSpPr>
          <p:cNvPr id="2" name="Title 1">
            <a:extLst>
              <a:ext uri="{FF2B5EF4-FFF2-40B4-BE49-F238E27FC236}">
                <a16:creationId xmlns:a16="http://schemas.microsoft.com/office/drawing/2014/main" id="{39C79E65-1060-498D-887F-BD2B8346A9EF}"/>
              </a:ext>
            </a:extLst>
          </p:cNvPr>
          <p:cNvSpPr>
            <a:spLocks noGrp="1"/>
          </p:cNvSpPr>
          <p:nvPr>
            <p:ph type="title"/>
          </p:nvPr>
        </p:nvSpPr>
        <p:spPr/>
        <p:txBody>
          <a:bodyPr anchor="t">
            <a:noAutofit/>
          </a:bodyPr>
          <a:lstStyle/>
          <a:p>
            <a:r>
              <a:rPr lang="en-US" sz="2400" dirty="0" smtClean="0">
                <a:solidFill>
                  <a:srgbClr val="2670C3"/>
                </a:solidFill>
              </a:rPr>
              <a:t>Area not covered by </a:t>
            </a:r>
            <a:r>
              <a:rPr lang="en-US" sz="2400" dirty="0">
                <a:solidFill>
                  <a:srgbClr val="2670C3"/>
                </a:solidFill>
              </a:rPr>
              <a:t>Health Posts within 5 Km</a:t>
            </a:r>
            <a:endParaRPr lang="en-US" sz="2400" dirty="0">
              <a:solidFill>
                <a:srgbClr val="0F9FC3"/>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3808E2B-C473-401D-A1A1-99C34F0B328F}"/>
              </a:ext>
            </a:extLst>
          </p:cNvPr>
          <p:cNvSpPr>
            <a:spLocks noGrp="1"/>
          </p:cNvSpPr>
          <p:nvPr>
            <p:ph type="sldNum" sz="quarter" idx="2"/>
          </p:nvPr>
        </p:nvSpPr>
        <p:spPr/>
        <p:txBody>
          <a:bodyPr/>
          <a:lstStyle/>
          <a:p>
            <a:fld id="{86CB4B4D-7CA3-9044-876B-883B54F8677D}" type="slidenum">
              <a:rPr lang="en-US" smtClean="0"/>
              <a:pPr/>
              <a:t>5</a:t>
            </a:fld>
            <a:endParaRPr lang="en-US" dirty="0"/>
          </a:p>
        </p:txBody>
      </p:sp>
      <p:sp>
        <p:nvSpPr>
          <p:cNvPr id="17" name="Oval Callout 16"/>
          <p:cNvSpPr/>
          <p:nvPr/>
        </p:nvSpPr>
        <p:spPr>
          <a:xfrm>
            <a:off x="5960392" y="1513913"/>
            <a:ext cx="2023877" cy="1039793"/>
          </a:xfrm>
          <a:prstGeom prst="wedgeEllipseCallout">
            <a:avLst>
              <a:gd name="adj1" fmla="val -142611"/>
              <a:gd name="adj2" fmla="val -16539"/>
            </a:avLst>
          </a:prstGeom>
          <a:solidFill>
            <a:srgbClr val="04D4EA"/>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defTabSz="457200" rtl="0" fontAlgn="auto" latinLnBrk="0" hangingPunct="0">
              <a:lnSpc>
                <a:spcPct val="100000"/>
              </a:lnSpc>
              <a:spcBef>
                <a:spcPts val="0"/>
              </a:spcBef>
              <a:spcAft>
                <a:spcPts val="0"/>
              </a:spcAft>
              <a:buClrTx/>
              <a:buSzTx/>
              <a:buFontTx/>
              <a:buNone/>
              <a:tabLst/>
            </a:pPr>
            <a:r>
              <a:rPr lang="en-US" sz="1000" dirty="0" smtClean="0"/>
              <a:t>Green color signifies the area not covered by health post within 5 km </a:t>
            </a:r>
            <a:endParaRPr kumimoji="0" lang="en-US" sz="10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231820814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9E65-1060-498D-887F-BD2B8346A9EF}"/>
              </a:ext>
            </a:extLst>
          </p:cNvPr>
          <p:cNvSpPr>
            <a:spLocks noGrp="1"/>
          </p:cNvSpPr>
          <p:nvPr>
            <p:ph type="title"/>
          </p:nvPr>
        </p:nvSpPr>
        <p:spPr>
          <a:xfrm>
            <a:off x="196010" y="150264"/>
            <a:ext cx="8947990" cy="452986"/>
          </a:xfrm>
        </p:spPr>
        <p:txBody>
          <a:bodyPr anchor="t">
            <a:noAutofit/>
          </a:bodyPr>
          <a:lstStyle/>
          <a:p>
            <a:r>
              <a:rPr lang="en-US" sz="2400" dirty="0" smtClean="0">
                <a:solidFill>
                  <a:srgbClr val="2670C3"/>
                </a:solidFill>
              </a:rPr>
              <a:t>Area covered by Health post within 5 Km @ ADM1</a:t>
            </a:r>
            <a:endParaRPr lang="en-US" sz="2400" dirty="0">
              <a:solidFill>
                <a:srgbClr val="0F9FC3"/>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3808E2B-C473-401D-A1A1-99C34F0B328F}"/>
              </a:ext>
            </a:extLst>
          </p:cNvPr>
          <p:cNvSpPr>
            <a:spLocks noGrp="1"/>
          </p:cNvSpPr>
          <p:nvPr>
            <p:ph type="sldNum" sz="quarter" idx="2"/>
          </p:nvPr>
        </p:nvSpPr>
        <p:spPr/>
        <p:txBody>
          <a:bodyPr/>
          <a:lstStyle/>
          <a:p>
            <a:fld id="{86CB4B4D-7CA3-9044-876B-883B54F8677D}" type="slidenum">
              <a:rPr lang="en-US" smtClean="0"/>
              <a:pPr/>
              <a:t>6</a:t>
            </a:fld>
            <a:endParaRPr lang="en-US" dirty="0"/>
          </a:p>
        </p:txBody>
      </p:sp>
      <p:sp>
        <p:nvSpPr>
          <p:cNvPr id="5" name="TextBox 4"/>
          <p:cNvSpPr txBox="1"/>
          <p:nvPr/>
        </p:nvSpPr>
        <p:spPr>
          <a:xfrm>
            <a:off x="1648641" y="3994342"/>
            <a:ext cx="5343753" cy="605294"/>
          </a:xfrm>
          <a:prstGeom prst="rect">
            <a:avLst/>
          </a:prstGeom>
          <a:noFill/>
        </p:spPr>
        <p:txBody>
          <a:bodyPr wrap="square" rtlCol="0">
            <a:spAutoFit/>
          </a:bodyPr>
          <a:lstStyle/>
          <a:p>
            <a:pPr marL="171450" indent="-171450">
              <a:spcBef>
                <a:spcPts val="100"/>
              </a:spcBef>
              <a:spcAft>
                <a:spcPts val="100"/>
              </a:spcAft>
              <a:buFont typeface="Arial" panose="020B0604020202020204" pitchFamily="34" charset="0"/>
              <a:buChar char="•"/>
            </a:pPr>
            <a:r>
              <a:rPr lang="en-US" sz="1000" b="1" dirty="0" smtClean="0"/>
              <a:t>Black </a:t>
            </a:r>
            <a:r>
              <a:rPr lang="en-US" sz="1000" dirty="0" smtClean="0"/>
              <a:t>spot signifies location of health posts</a:t>
            </a:r>
          </a:p>
          <a:p>
            <a:pPr marL="171450" indent="-171450">
              <a:spcBef>
                <a:spcPts val="100"/>
              </a:spcBef>
              <a:spcAft>
                <a:spcPts val="100"/>
              </a:spcAft>
              <a:buFont typeface="Arial" panose="020B0604020202020204" pitchFamily="34" charset="0"/>
              <a:buChar char="•"/>
            </a:pPr>
            <a:r>
              <a:rPr lang="en-US" sz="1000" b="1" dirty="0" smtClean="0"/>
              <a:t>Blue </a:t>
            </a:r>
            <a:r>
              <a:rPr lang="en-US" sz="1000" dirty="0" smtClean="0"/>
              <a:t>color signifies the area covered by health post within 5 Km of radius</a:t>
            </a:r>
          </a:p>
          <a:p>
            <a:pPr marL="171450" indent="-171450">
              <a:spcBef>
                <a:spcPts val="100"/>
              </a:spcBef>
              <a:spcAft>
                <a:spcPts val="100"/>
              </a:spcAft>
              <a:buFont typeface="Arial" panose="020B0604020202020204" pitchFamily="34" charset="0"/>
              <a:buChar char="•"/>
            </a:pPr>
            <a:r>
              <a:rPr lang="en-US" sz="1000" dirty="0" smtClean="0"/>
              <a:t>Green color signifies the area not covered by the health post </a:t>
            </a:r>
            <a:r>
              <a:rPr lang="en-US" sz="1000" dirty="0"/>
              <a:t>within </a:t>
            </a:r>
            <a:r>
              <a:rPr lang="en-US" sz="1000" dirty="0" smtClean="0"/>
              <a:t>5 </a:t>
            </a:r>
            <a:r>
              <a:rPr lang="en-US" sz="1000" dirty="0"/>
              <a:t>Km </a:t>
            </a:r>
            <a:r>
              <a:rPr lang="en-US" sz="1000" dirty="0" smtClean="0"/>
              <a:t>of radius</a:t>
            </a:r>
            <a:endParaRPr lang="en-US" sz="1000" dirty="0"/>
          </a:p>
        </p:txBody>
      </p:sp>
      <p:pic>
        <p:nvPicPr>
          <p:cNvPr id="21" name="Picture 20"/>
          <p:cNvPicPr>
            <a:picLocks noChangeAspect="1"/>
          </p:cNvPicPr>
          <p:nvPr/>
        </p:nvPicPr>
        <p:blipFill>
          <a:blip r:embed="rId3"/>
          <a:stretch>
            <a:fillRect/>
          </a:stretch>
        </p:blipFill>
        <p:spPr>
          <a:xfrm>
            <a:off x="148968" y="790005"/>
            <a:ext cx="8846063" cy="2731245"/>
          </a:xfrm>
          <a:prstGeom prst="rect">
            <a:avLst/>
          </a:prstGeom>
        </p:spPr>
      </p:pic>
    </p:spTree>
    <p:extLst>
      <p:ext uri="{BB962C8B-B14F-4D97-AF65-F5344CB8AC3E}">
        <p14:creationId xmlns:p14="http://schemas.microsoft.com/office/powerpoint/2010/main" val="244823906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9E65-1060-498D-887F-BD2B8346A9EF}"/>
              </a:ext>
            </a:extLst>
          </p:cNvPr>
          <p:cNvSpPr>
            <a:spLocks noGrp="1"/>
          </p:cNvSpPr>
          <p:nvPr>
            <p:ph type="title"/>
          </p:nvPr>
        </p:nvSpPr>
        <p:spPr>
          <a:xfrm>
            <a:off x="84499" y="150264"/>
            <a:ext cx="9081805" cy="452986"/>
          </a:xfrm>
        </p:spPr>
        <p:txBody>
          <a:bodyPr anchor="t">
            <a:noAutofit/>
          </a:bodyPr>
          <a:lstStyle/>
          <a:p>
            <a:r>
              <a:rPr lang="en-US" sz="2400" dirty="0">
                <a:solidFill>
                  <a:srgbClr val="2670C3"/>
                </a:solidFill>
              </a:rPr>
              <a:t>Malawi population coverage </a:t>
            </a:r>
            <a:r>
              <a:rPr lang="en-US" sz="2400" dirty="0" smtClean="0">
                <a:solidFill>
                  <a:srgbClr val="2670C3"/>
                </a:solidFill>
              </a:rPr>
              <a:t>as per Health Posts and Cell Towers</a:t>
            </a:r>
            <a:endParaRPr lang="en-US" sz="2400" dirty="0">
              <a:solidFill>
                <a:srgbClr val="2670C3"/>
              </a:solidFill>
            </a:endParaRPr>
          </a:p>
        </p:txBody>
      </p:sp>
      <p:sp>
        <p:nvSpPr>
          <p:cNvPr id="3" name="Slide Number Placeholder 2">
            <a:extLst>
              <a:ext uri="{FF2B5EF4-FFF2-40B4-BE49-F238E27FC236}">
                <a16:creationId xmlns:a16="http://schemas.microsoft.com/office/drawing/2014/main" id="{E3808E2B-C473-401D-A1A1-99C34F0B328F}"/>
              </a:ext>
            </a:extLst>
          </p:cNvPr>
          <p:cNvSpPr>
            <a:spLocks noGrp="1"/>
          </p:cNvSpPr>
          <p:nvPr>
            <p:ph type="sldNum" sz="quarter" idx="2"/>
          </p:nvPr>
        </p:nvSpPr>
        <p:spPr/>
        <p:txBody>
          <a:bodyPr/>
          <a:lstStyle/>
          <a:p>
            <a:fld id="{86CB4B4D-7CA3-9044-876B-883B54F8677D}" type="slidenum">
              <a:rPr lang="en-US" smtClean="0"/>
              <a:pPr/>
              <a:t>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44161158"/>
              </p:ext>
            </p:extLst>
          </p:nvPr>
        </p:nvGraphicFramePr>
        <p:xfrm>
          <a:off x="1346477" y="1198123"/>
          <a:ext cx="5132381" cy="1481068"/>
        </p:xfrm>
        <a:graphic>
          <a:graphicData uri="http://schemas.openxmlformats.org/drawingml/2006/table">
            <a:tbl>
              <a:tblPr/>
              <a:tblGrid>
                <a:gridCol w="3482001">
                  <a:extLst>
                    <a:ext uri="{9D8B030D-6E8A-4147-A177-3AD203B41FA5}">
                      <a16:colId xmlns:a16="http://schemas.microsoft.com/office/drawing/2014/main" val="3021693235"/>
                    </a:ext>
                  </a:extLst>
                </a:gridCol>
                <a:gridCol w="1650380">
                  <a:extLst>
                    <a:ext uri="{9D8B030D-6E8A-4147-A177-3AD203B41FA5}">
                      <a16:colId xmlns:a16="http://schemas.microsoft.com/office/drawing/2014/main" val="1002151762"/>
                    </a:ext>
                  </a:extLst>
                </a:gridCol>
              </a:tblGrid>
              <a:tr h="365945">
                <a:tc gridSpan="2">
                  <a:txBody>
                    <a:bodyPr/>
                    <a:lstStyle/>
                    <a:p>
                      <a:pPr algn="ctr" fontAlgn="ctr"/>
                      <a:r>
                        <a:rPr lang="en-US" sz="1100" b="1" i="0" u="none" strike="noStrike" dirty="0">
                          <a:solidFill>
                            <a:srgbClr val="FFFFFF"/>
                          </a:solidFill>
                          <a:effectLst/>
                          <a:latin typeface="Calibri" panose="020F0502020204030204" pitchFamily="34" charset="0"/>
                        </a:rPr>
                        <a:t>Malawi population coverage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extLst>
                  <a:ext uri="{0D108BD9-81ED-4DB2-BD59-A6C34878D82A}">
                    <a16:rowId xmlns:a16="http://schemas.microsoft.com/office/drawing/2014/main" val="423945999"/>
                  </a:ext>
                </a:extLst>
              </a:tr>
              <a:tr h="367990">
                <a:tc>
                  <a:txBody>
                    <a:bodyPr/>
                    <a:lstStyle/>
                    <a:p>
                      <a:pPr algn="ctr" fontAlgn="ctr"/>
                      <a:r>
                        <a:rPr lang="en-US" sz="1100" b="1" i="0" u="none" strike="noStrike" dirty="0" smtClean="0">
                          <a:solidFill>
                            <a:srgbClr val="FFFFFF"/>
                          </a:solidFill>
                          <a:effectLst/>
                          <a:latin typeface="Calibri" panose="020F0502020204030204" pitchFamily="34" charset="0"/>
                        </a:rPr>
                        <a:t>Description</a:t>
                      </a:r>
                      <a:endParaRPr lang="en-US" sz="11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Calibri" panose="020F0502020204030204" pitchFamily="34" charset="0"/>
                        </a:rPr>
                        <a:t>Population coverage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419858874"/>
                  </a:ext>
                </a:extLst>
              </a:tr>
              <a:tr h="379142">
                <a:tc>
                  <a:txBody>
                    <a:bodyPr/>
                    <a:lstStyle/>
                    <a:p>
                      <a:pPr algn="l" fontAlgn="ctr"/>
                      <a:r>
                        <a:rPr lang="en-US" sz="1100" b="0" i="0" u="none" strike="noStrike" dirty="0" smtClean="0">
                          <a:solidFill>
                            <a:srgbClr val="000000"/>
                          </a:solidFill>
                          <a:effectLst/>
                          <a:latin typeface="Calibri" panose="020F0502020204030204" pitchFamily="34" charset="0"/>
                        </a:rPr>
                        <a:t>Population coverage within</a:t>
                      </a:r>
                      <a:r>
                        <a:rPr lang="en-US" sz="1100" b="0" i="0" u="none" strike="noStrike" baseline="0" dirty="0" smtClean="0">
                          <a:solidFill>
                            <a:srgbClr val="000000"/>
                          </a:solidFill>
                          <a:effectLst/>
                          <a:latin typeface="Calibri" panose="020F0502020204030204" pitchFamily="34" charset="0"/>
                        </a:rPr>
                        <a:t> 5 km radius of the </a:t>
                      </a:r>
                      <a:r>
                        <a:rPr lang="en-US" sz="1100" b="0" i="0" u="none" strike="noStrike" dirty="0" smtClean="0">
                          <a:solidFill>
                            <a:srgbClr val="000000"/>
                          </a:solidFill>
                          <a:effectLst/>
                          <a:latin typeface="Calibri" panose="020F0502020204030204" pitchFamily="34" charset="0"/>
                        </a:rPr>
                        <a:t>Health posts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marR="0" indent="0" algn="ctr" defTabSz="457200" rtl="0" fontAlgn="ctr" latinLnBrk="0">
                        <a:lnSpc>
                          <a:spcPct val="100000"/>
                        </a:lnSpc>
                        <a:spcBef>
                          <a:spcPts val="0"/>
                        </a:spcBef>
                        <a:spcAft>
                          <a:spcPts val="0"/>
                        </a:spcAft>
                        <a:buClrTx/>
                        <a:buSzTx/>
                        <a:buFontTx/>
                        <a:buNone/>
                        <a:tabLst/>
                      </a:pPr>
                      <a:r>
                        <a:rPr lang="en-US" sz="1100" b="0" i="0" u="none" strike="noStrike" cap="none" spc="0" baseline="0" dirty="0" smtClean="0">
                          <a:ln>
                            <a:noFill/>
                          </a:ln>
                          <a:solidFill>
                            <a:srgbClr val="000000"/>
                          </a:solidFill>
                          <a:effectLst/>
                          <a:uFillTx/>
                          <a:latin typeface="Calibri" panose="020F0502020204030204" pitchFamily="34" charset="0"/>
                          <a:ea typeface="+mn-ea"/>
                          <a:cs typeface="+mn-cs"/>
                          <a:sym typeface="Calibri"/>
                        </a:rPr>
                        <a:t>74.12</a:t>
                      </a:r>
                      <a:endParaRPr lang="en-US" sz="1100" b="0" i="0" u="none" strike="noStrike" cap="none" spc="0" baseline="0" dirty="0">
                        <a:ln>
                          <a:noFill/>
                        </a:ln>
                        <a:solidFill>
                          <a:srgbClr val="000000"/>
                        </a:solidFill>
                        <a:effectLst/>
                        <a:uFillTx/>
                        <a:latin typeface="Calibri" panose="020F0502020204030204" pitchFamily="34" charset="0"/>
                        <a:ea typeface="+mn-ea"/>
                        <a:cs typeface="+mn-cs"/>
                        <a:sym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02761974"/>
                  </a:ext>
                </a:extLst>
              </a:tr>
              <a:tr h="36799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Population coverage within</a:t>
                      </a:r>
                      <a:r>
                        <a:rPr lang="en-US" sz="1100" b="0" i="0" u="none" strike="noStrike" baseline="0" dirty="0" smtClean="0">
                          <a:solidFill>
                            <a:srgbClr val="000000"/>
                          </a:solidFill>
                          <a:effectLst/>
                          <a:latin typeface="Calibri" panose="020F0502020204030204" pitchFamily="34" charset="0"/>
                        </a:rPr>
                        <a:t> 10  km radius of the </a:t>
                      </a:r>
                      <a:r>
                        <a:rPr lang="en-US" sz="1100" b="0" i="0" u="none" strike="noStrike" dirty="0" smtClean="0">
                          <a:solidFill>
                            <a:srgbClr val="000000"/>
                          </a:solidFill>
                          <a:effectLst/>
                          <a:latin typeface="Calibri" panose="020F0502020204030204" pitchFamily="34" charset="0"/>
                        </a:rPr>
                        <a:t>cell towers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marR="0" indent="0" algn="ctr" defTabSz="457200" rtl="0" fontAlgn="ctr" latinLnBrk="0">
                        <a:lnSpc>
                          <a:spcPct val="100000"/>
                        </a:lnSpc>
                        <a:spcBef>
                          <a:spcPts val="0"/>
                        </a:spcBef>
                        <a:spcAft>
                          <a:spcPts val="0"/>
                        </a:spcAft>
                        <a:buClrTx/>
                        <a:buSzTx/>
                        <a:buFontTx/>
                        <a:buNone/>
                        <a:tabLst/>
                      </a:pPr>
                      <a:r>
                        <a:rPr lang="en-US" sz="1100" b="0" i="0" u="none" strike="noStrike" cap="none" spc="0" baseline="0" dirty="0" smtClean="0">
                          <a:ln>
                            <a:noFill/>
                          </a:ln>
                          <a:solidFill>
                            <a:srgbClr val="000000"/>
                          </a:solidFill>
                          <a:effectLst/>
                          <a:uFillTx/>
                          <a:latin typeface="Calibri" panose="020F0502020204030204" pitchFamily="34" charset="0"/>
                          <a:ea typeface="+mn-ea"/>
                          <a:cs typeface="+mn-cs"/>
                          <a:sym typeface="Calibri"/>
                        </a:rPr>
                        <a:t>84.65</a:t>
                      </a:r>
                      <a:endParaRPr lang="en-US" sz="1100" b="0" i="0" u="none" strike="noStrike" cap="none" spc="0" baseline="0" dirty="0">
                        <a:ln>
                          <a:noFill/>
                        </a:ln>
                        <a:solidFill>
                          <a:srgbClr val="000000"/>
                        </a:solidFill>
                        <a:effectLst/>
                        <a:uFillTx/>
                        <a:latin typeface="Calibri" panose="020F0502020204030204" pitchFamily="34" charset="0"/>
                        <a:ea typeface="+mn-ea"/>
                        <a:cs typeface="+mn-cs"/>
                        <a:sym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923321233"/>
                  </a:ext>
                </a:extLst>
              </a:tr>
            </a:tbl>
          </a:graphicData>
        </a:graphic>
      </p:graphicFrame>
      <p:sp>
        <p:nvSpPr>
          <p:cNvPr id="7" name="Rectangle 6"/>
          <p:cNvSpPr/>
          <p:nvPr/>
        </p:nvSpPr>
        <p:spPr>
          <a:xfrm>
            <a:off x="1211252" y="2810114"/>
            <a:ext cx="5211850" cy="230832"/>
          </a:xfrm>
          <a:prstGeom prst="rect">
            <a:avLst/>
          </a:prstGeom>
        </p:spPr>
        <p:txBody>
          <a:bodyPr wrap="square">
            <a:spAutoFit/>
          </a:bodyPr>
          <a:lstStyle/>
          <a:p>
            <a:r>
              <a:rPr lang="en-US" sz="900" dirty="0" smtClean="0">
                <a:solidFill>
                  <a:srgbClr val="1199DD"/>
                </a:solidFill>
              </a:rPr>
              <a:t>**Only Dispensary</a:t>
            </a:r>
            <a:r>
              <a:rPr lang="en-US" sz="900" dirty="0">
                <a:solidFill>
                  <a:srgbClr val="1199DD"/>
                </a:solidFill>
              </a:rPr>
              <a:t>, Health Centre, Health Post and </a:t>
            </a:r>
            <a:r>
              <a:rPr lang="en-US" sz="900" dirty="0" smtClean="0">
                <a:solidFill>
                  <a:srgbClr val="1199DD"/>
                </a:solidFill>
              </a:rPr>
              <a:t>Hospital facilities are in our scope of health services</a:t>
            </a:r>
            <a:endParaRPr lang="en-US" sz="900" dirty="0">
              <a:solidFill>
                <a:srgbClr val="1199DD"/>
              </a:solidFill>
            </a:endParaRPr>
          </a:p>
        </p:txBody>
      </p:sp>
    </p:spTree>
    <p:extLst>
      <p:ext uri="{BB962C8B-B14F-4D97-AF65-F5344CB8AC3E}">
        <p14:creationId xmlns:p14="http://schemas.microsoft.com/office/powerpoint/2010/main" val="94504826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9E65-1060-498D-887F-BD2B8346A9EF}"/>
              </a:ext>
            </a:extLst>
          </p:cNvPr>
          <p:cNvSpPr>
            <a:spLocks noGrp="1"/>
          </p:cNvSpPr>
          <p:nvPr>
            <p:ph type="title"/>
          </p:nvPr>
        </p:nvSpPr>
        <p:spPr>
          <a:xfrm>
            <a:off x="84499" y="150264"/>
            <a:ext cx="9081805" cy="452986"/>
          </a:xfrm>
        </p:spPr>
        <p:txBody>
          <a:bodyPr anchor="t">
            <a:noAutofit/>
          </a:bodyPr>
          <a:lstStyle/>
          <a:p>
            <a:r>
              <a:rPr lang="en-US" sz="2400" dirty="0" smtClean="0">
                <a:solidFill>
                  <a:srgbClr val="2670C3"/>
                </a:solidFill>
              </a:rPr>
              <a:t>Cell Tower details</a:t>
            </a:r>
            <a:endParaRPr lang="en-US" sz="2400" dirty="0">
              <a:solidFill>
                <a:srgbClr val="2670C3"/>
              </a:solidFill>
            </a:endParaRPr>
          </a:p>
        </p:txBody>
      </p:sp>
      <p:sp>
        <p:nvSpPr>
          <p:cNvPr id="3" name="Slide Number Placeholder 2">
            <a:extLst>
              <a:ext uri="{FF2B5EF4-FFF2-40B4-BE49-F238E27FC236}">
                <a16:creationId xmlns:a16="http://schemas.microsoft.com/office/drawing/2014/main" id="{E3808E2B-C473-401D-A1A1-99C34F0B328F}"/>
              </a:ext>
            </a:extLst>
          </p:cNvPr>
          <p:cNvSpPr>
            <a:spLocks noGrp="1"/>
          </p:cNvSpPr>
          <p:nvPr>
            <p:ph type="sldNum" sz="quarter" idx="2"/>
          </p:nvPr>
        </p:nvSpPr>
        <p:spPr/>
        <p:txBody>
          <a:bodyPr/>
          <a:lstStyle/>
          <a:p>
            <a:fld id="{86CB4B4D-7CA3-9044-876B-883B54F8677D}" type="slidenum">
              <a:rPr lang="en-US" smtClean="0"/>
              <a:pPr/>
              <a:t>8</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14746662"/>
              </p:ext>
            </p:extLst>
          </p:nvPr>
        </p:nvGraphicFramePr>
        <p:xfrm>
          <a:off x="699675" y="1156128"/>
          <a:ext cx="7580600" cy="2858312"/>
        </p:xfrm>
        <a:graphic>
          <a:graphicData uri="http://schemas.openxmlformats.org/presentationml/2006/ole">
            <mc:AlternateContent xmlns:mc="http://schemas.openxmlformats.org/markup-compatibility/2006">
              <mc:Choice xmlns:v="urn:schemas-microsoft-com:vml" Requires="v">
                <p:oleObj spid="_x0000_s2125" name="Worksheet" r:id="rId4" imgW="5095823" imgH="2162001" progId="Excel.Sheet.12">
                  <p:embed/>
                </p:oleObj>
              </mc:Choice>
              <mc:Fallback>
                <p:oleObj name="Worksheet" r:id="rId4" imgW="5095823" imgH="2162001" progId="Excel.Sheet.12">
                  <p:embed/>
                  <p:pic>
                    <p:nvPicPr>
                      <p:cNvPr id="0" name=""/>
                      <p:cNvPicPr/>
                      <p:nvPr/>
                    </p:nvPicPr>
                    <p:blipFill>
                      <a:blip r:embed="rId5"/>
                      <a:stretch>
                        <a:fillRect/>
                      </a:stretch>
                    </p:blipFill>
                    <p:spPr>
                      <a:xfrm>
                        <a:off x="699675" y="1156128"/>
                        <a:ext cx="7580600" cy="2858312"/>
                      </a:xfrm>
                      <a:prstGeom prst="rect">
                        <a:avLst/>
                      </a:prstGeom>
                    </p:spPr>
                  </p:pic>
                </p:oleObj>
              </mc:Fallback>
            </mc:AlternateContent>
          </a:graphicData>
        </a:graphic>
      </p:graphicFrame>
    </p:spTree>
    <p:extLst>
      <p:ext uri="{BB962C8B-B14F-4D97-AF65-F5344CB8AC3E}">
        <p14:creationId xmlns:p14="http://schemas.microsoft.com/office/powerpoint/2010/main" val="247233438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15085" y="553585"/>
            <a:ext cx="2261812" cy="4480948"/>
          </a:xfrm>
          <a:prstGeom prst="rect">
            <a:avLst/>
          </a:prstGeom>
        </p:spPr>
      </p:pic>
      <p:pic>
        <p:nvPicPr>
          <p:cNvPr id="5" name="Picture 4"/>
          <p:cNvPicPr>
            <a:picLocks noChangeAspect="1"/>
          </p:cNvPicPr>
          <p:nvPr/>
        </p:nvPicPr>
        <p:blipFill>
          <a:blip r:embed="rId4"/>
          <a:stretch>
            <a:fillRect/>
          </a:stretch>
        </p:blipFill>
        <p:spPr>
          <a:xfrm>
            <a:off x="549041" y="651129"/>
            <a:ext cx="1999661" cy="4383404"/>
          </a:xfrm>
          <a:prstGeom prst="rect">
            <a:avLst/>
          </a:prstGeom>
        </p:spPr>
      </p:pic>
      <p:sp>
        <p:nvSpPr>
          <p:cNvPr id="2" name="Title 1">
            <a:extLst>
              <a:ext uri="{FF2B5EF4-FFF2-40B4-BE49-F238E27FC236}">
                <a16:creationId xmlns:a16="http://schemas.microsoft.com/office/drawing/2014/main" id="{39C79E65-1060-498D-887F-BD2B8346A9EF}"/>
              </a:ext>
            </a:extLst>
          </p:cNvPr>
          <p:cNvSpPr>
            <a:spLocks noGrp="1"/>
          </p:cNvSpPr>
          <p:nvPr>
            <p:ph type="title"/>
          </p:nvPr>
        </p:nvSpPr>
        <p:spPr/>
        <p:txBody>
          <a:bodyPr anchor="t">
            <a:noAutofit/>
          </a:bodyPr>
          <a:lstStyle/>
          <a:p>
            <a:r>
              <a:rPr lang="en-US" sz="2400" dirty="0" smtClean="0">
                <a:solidFill>
                  <a:srgbClr val="2670C3"/>
                </a:solidFill>
              </a:rPr>
              <a:t>Area covered by Cell Towers within 10 Km</a:t>
            </a:r>
            <a:endParaRPr lang="en-US" sz="2400" dirty="0">
              <a:solidFill>
                <a:srgbClr val="0F9FC3"/>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3808E2B-C473-401D-A1A1-99C34F0B328F}"/>
              </a:ext>
            </a:extLst>
          </p:cNvPr>
          <p:cNvSpPr>
            <a:spLocks noGrp="1"/>
          </p:cNvSpPr>
          <p:nvPr>
            <p:ph type="sldNum" sz="quarter" idx="2"/>
          </p:nvPr>
        </p:nvSpPr>
        <p:spPr/>
        <p:txBody>
          <a:bodyPr/>
          <a:lstStyle/>
          <a:p>
            <a:fld id="{86CB4B4D-7CA3-9044-876B-883B54F8677D}" type="slidenum">
              <a:rPr lang="en-US" smtClean="0"/>
              <a:pPr/>
              <a:t>9</a:t>
            </a:fld>
            <a:endParaRPr lang="en-US" dirty="0"/>
          </a:p>
        </p:txBody>
      </p:sp>
      <p:sp>
        <p:nvSpPr>
          <p:cNvPr id="15" name="Oval Callout 14"/>
          <p:cNvSpPr/>
          <p:nvPr/>
        </p:nvSpPr>
        <p:spPr>
          <a:xfrm>
            <a:off x="2847137" y="1435260"/>
            <a:ext cx="1204002" cy="905765"/>
          </a:xfrm>
          <a:prstGeom prst="wedgeEllipseCallout">
            <a:avLst>
              <a:gd name="adj1" fmla="val -159628"/>
              <a:gd name="adj2" fmla="val 78583"/>
            </a:avLst>
          </a:prstGeom>
          <a:solidFill>
            <a:srgbClr val="04D4EA"/>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defTabSz="457200" rtl="0" fontAlgn="auto" latinLnBrk="0" hangingPunct="0">
              <a:lnSpc>
                <a:spcPct val="100000"/>
              </a:lnSpc>
              <a:spcBef>
                <a:spcPts val="0"/>
              </a:spcBef>
              <a:spcAft>
                <a:spcPts val="0"/>
              </a:spcAft>
              <a:buClrTx/>
              <a:buSzTx/>
              <a:buFontTx/>
              <a:buNone/>
              <a:tabLst/>
            </a:pPr>
            <a:r>
              <a:rPr lang="en-US" sz="1000" dirty="0" smtClean="0"/>
              <a:t>Black spots signifies the presence of  cell towers</a:t>
            </a:r>
            <a:endParaRPr kumimoji="0" lang="en-US" sz="1000" b="0" i="0" u="none" strike="noStrike" cap="none" spc="0" normalizeH="0" baseline="0" dirty="0">
              <a:ln>
                <a:noFill/>
              </a:ln>
              <a:solidFill>
                <a:srgbClr val="000000"/>
              </a:solidFill>
              <a:effectLst/>
              <a:uFillTx/>
              <a:sym typeface="Calibri"/>
            </a:endParaRPr>
          </a:p>
        </p:txBody>
      </p:sp>
      <p:sp>
        <p:nvSpPr>
          <p:cNvPr id="16" name="Oval Callout 15"/>
          <p:cNvSpPr/>
          <p:nvPr/>
        </p:nvSpPr>
        <p:spPr>
          <a:xfrm>
            <a:off x="7576897" y="846880"/>
            <a:ext cx="1342163" cy="1039793"/>
          </a:xfrm>
          <a:prstGeom prst="wedgeEllipseCallout">
            <a:avLst>
              <a:gd name="adj1" fmla="val -143050"/>
              <a:gd name="adj2" fmla="val 95810"/>
            </a:avLst>
          </a:prstGeom>
          <a:solidFill>
            <a:srgbClr val="04D4EA"/>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defTabSz="457200" rtl="0" fontAlgn="auto" latinLnBrk="0" hangingPunct="0">
              <a:lnSpc>
                <a:spcPct val="100000"/>
              </a:lnSpc>
              <a:spcBef>
                <a:spcPts val="0"/>
              </a:spcBef>
              <a:spcAft>
                <a:spcPts val="0"/>
              </a:spcAft>
              <a:buClrTx/>
              <a:buSzTx/>
              <a:buFontTx/>
              <a:buNone/>
              <a:tabLst/>
            </a:pPr>
            <a:r>
              <a:rPr lang="en-US" sz="1000" dirty="0" smtClean="0"/>
              <a:t>Yellow color signifies area covered within 10 km radius of cell towers</a:t>
            </a:r>
            <a:endParaRPr kumimoji="0" lang="en-US" sz="1000" b="0" i="0" u="none" strike="noStrike" cap="none" spc="0" normalizeH="0" baseline="0" dirty="0">
              <a:ln>
                <a:noFill/>
              </a:ln>
              <a:solidFill>
                <a:srgbClr val="000000"/>
              </a:solidFill>
              <a:effectLst/>
              <a:uFillTx/>
              <a:sym typeface="Calibri"/>
            </a:endParaRPr>
          </a:p>
        </p:txBody>
      </p:sp>
      <p:sp>
        <p:nvSpPr>
          <p:cNvPr id="17" name="Oval Callout 16"/>
          <p:cNvSpPr/>
          <p:nvPr/>
        </p:nvSpPr>
        <p:spPr>
          <a:xfrm>
            <a:off x="7576897" y="2636658"/>
            <a:ext cx="1494563" cy="1039793"/>
          </a:xfrm>
          <a:prstGeom prst="wedgeEllipseCallout">
            <a:avLst>
              <a:gd name="adj1" fmla="val -98362"/>
              <a:gd name="adj2" fmla="val 3417"/>
            </a:avLst>
          </a:prstGeom>
          <a:solidFill>
            <a:srgbClr val="04D4EA"/>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defTabSz="457200" rtl="0" fontAlgn="auto" latinLnBrk="0" hangingPunct="0">
              <a:lnSpc>
                <a:spcPct val="100000"/>
              </a:lnSpc>
              <a:spcBef>
                <a:spcPts val="0"/>
              </a:spcBef>
              <a:spcAft>
                <a:spcPts val="0"/>
              </a:spcAft>
              <a:buClrTx/>
              <a:buSzTx/>
              <a:buFontTx/>
              <a:buNone/>
              <a:tabLst/>
            </a:pPr>
            <a:r>
              <a:rPr lang="en-US" sz="1000" dirty="0" smtClean="0"/>
              <a:t>Green color signifies the area not covered by cell towers within within 10 km </a:t>
            </a:r>
            <a:endParaRPr kumimoji="0" lang="en-US" sz="10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280498266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F2189E766C704199C325262182B103" ma:contentTypeVersion="11" ma:contentTypeDescription="Create a new document." ma:contentTypeScope="" ma:versionID="184552fd95ee91b1902c3cbe7b7d8ef4">
  <xsd:schema xmlns:xsd="http://www.w3.org/2001/XMLSchema" xmlns:xs="http://www.w3.org/2001/XMLSchema" xmlns:p="http://schemas.microsoft.com/office/2006/metadata/properties" xmlns:ns2="b80ed585-06d1-4875-8c12-f130325509af" xmlns:ns3="43003804-8a11-493d-a692-5f7768824a09" targetNamespace="http://schemas.microsoft.com/office/2006/metadata/properties" ma:root="true" ma:fieldsID="2692a2f38f93351224ed69b43263edd9" ns2:_="" ns3:_="">
    <xsd:import namespace="b80ed585-06d1-4875-8c12-f130325509af"/>
    <xsd:import namespace="43003804-8a11-493d-a692-5f7768824a0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element ref="ns2:weqj"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ed585-06d1-4875-8c12-f130325509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weqj" ma:index="18" nillable="true" ma:displayName="Metadata test" ma:internalName="weqj">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03804-8a11-493d-a692-5f7768824a0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weqj xmlns="b80ed585-06d1-4875-8c12-f130325509af" xsi:nil="true"/>
  </documentManagement>
</p:properties>
</file>

<file path=customXml/itemProps1.xml><?xml version="1.0" encoding="utf-8"?>
<ds:datastoreItem xmlns:ds="http://schemas.openxmlformats.org/officeDocument/2006/customXml" ds:itemID="{4C952898-5F4F-4D8A-AB5D-F82D66AADCAE}"/>
</file>

<file path=customXml/itemProps2.xml><?xml version="1.0" encoding="utf-8"?>
<ds:datastoreItem xmlns:ds="http://schemas.openxmlformats.org/officeDocument/2006/customXml" ds:itemID="{3D846BC7-AF69-4321-BFB0-DE44C46ACFBD}"/>
</file>

<file path=customXml/itemProps3.xml><?xml version="1.0" encoding="utf-8"?>
<ds:datastoreItem xmlns:ds="http://schemas.openxmlformats.org/officeDocument/2006/customXml" ds:itemID="{CC31E39D-BE32-49F2-B776-D7452A730F2D}"/>
</file>

<file path=docProps/app.xml><?xml version="1.0" encoding="utf-8"?>
<Properties xmlns="http://schemas.openxmlformats.org/officeDocument/2006/extended-properties" xmlns:vt="http://schemas.openxmlformats.org/officeDocument/2006/docPropsVTypes">
  <TotalTime>727429</TotalTime>
  <Words>514</Words>
  <Application>Microsoft Office PowerPoint</Application>
  <PresentationFormat>On-screen Show (16:9)</PresentationFormat>
  <Paragraphs>68</Paragraphs>
  <Slides>13</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Segoe UI</vt:lpstr>
      <vt:lpstr>Infosys Template 1</vt:lpstr>
      <vt:lpstr>Worksheet</vt:lpstr>
      <vt:lpstr>Dashboard  Ver 0 1 (draft) 10/3/2018 </vt:lpstr>
      <vt:lpstr>Contents</vt:lpstr>
      <vt:lpstr>Total Population @ District (ADM1) / TA (ADM2) level</vt:lpstr>
      <vt:lpstr>Area covered by Health Posts within 5 Km</vt:lpstr>
      <vt:lpstr>Area not covered by Health Posts within 5 Km</vt:lpstr>
      <vt:lpstr>Area covered by Health post within 5 Km @ ADM1</vt:lpstr>
      <vt:lpstr>Malawi population coverage as per Health Posts and Cell Towers</vt:lpstr>
      <vt:lpstr>Cell Tower details</vt:lpstr>
      <vt:lpstr>Area covered by Cell Towers within 10 Km</vt:lpstr>
      <vt:lpstr>Area not covered by Cell Towers within 10 Km</vt:lpstr>
      <vt:lpstr>Area covered by Cell Tower within 10 Km @ ADM1</vt:lpstr>
      <vt:lpstr>User Density and Voronoi Tessellation at District level</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Pushpak_Banerjee01@infosys.com</dc:creator>
  <cp:lastModifiedBy>Arbind Kumar Sinha</cp:lastModifiedBy>
  <cp:revision>1266</cp:revision>
  <dcterms:modified xsi:type="dcterms:W3CDTF">2018-10-03T13:21:57Z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Arbind_Sinha@ad.infosys.com</vt:lpwstr>
  </property>
  <property fmtid="{D5CDD505-2E9C-101B-9397-08002B2CF9AE}" pid="8" name="MSIP_Label_be4b3411-284d-4d31-bd4f-bc13ef7f1fd6_SetDate">
    <vt:lpwstr>2018-09-29T09:15:56.3844621Z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xtended_MSFT_Method">
    <vt:lpwstr>Automatic</vt:lpwstr>
  </property>
  <property fmtid="{D5CDD505-2E9C-101B-9397-08002B2CF9AE}" pid="12" name="MSIP_Label_a0819fa7-4367-4500-ba88-dd630d977609_Enabled">
    <vt:lpwstr>True</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Owner">
    <vt:lpwstr>Arbind_Sinha@ad.infosys.com</vt:lpwstr>
  </property>
  <property fmtid="{D5CDD505-2E9C-101B-9397-08002B2CF9AE}" pid="15" name="MSIP_Label_a0819fa7-4367-4500-ba88-dd630d977609_SetDate">
    <vt:lpwstr>2018-09-29T09:15:56.3844621Z</vt:lpwstr>
  </property>
  <property fmtid="{D5CDD505-2E9C-101B-9397-08002B2CF9AE}" pid="16" name="MSIP_Label_a0819fa7-4367-4500-ba88-dd630d977609_Name">
    <vt:lpwstr>Companywide usage</vt:lpwstr>
  </property>
  <property fmtid="{D5CDD505-2E9C-101B-9397-08002B2CF9AE}" pid="17" name="MSIP_Label_a0819fa7-4367-4500-ba88-dd630d977609_Application">
    <vt:lpwstr>Microsoft Azure Information Protection</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y fmtid="{D5CDD505-2E9C-101B-9397-08002B2CF9AE}" pid="21" name="ContentTypeId">
    <vt:lpwstr>0x010100D8F2189E766C704199C325262182B103</vt:lpwstr>
  </property>
</Properties>
</file>