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7" r:id="rId2"/>
    <p:sldId id="281" r:id="rId3"/>
    <p:sldId id="266" r:id="rId4"/>
    <p:sldId id="267" r:id="rId5"/>
    <p:sldId id="261" r:id="rId6"/>
    <p:sldId id="263" r:id="rId7"/>
    <p:sldId id="264" r:id="rId8"/>
    <p:sldId id="268" r:id="rId9"/>
    <p:sldId id="262" r:id="rId10"/>
    <p:sldId id="293" r:id="rId11"/>
    <p:sldId id="270" r:id="rId12"/>
    <p:sldId id="275" r:id="rId13"/>
    <p:sldId id="271" r:id="rId14"/>
    <p:sldId id="273" r:id="rId15"/>
    <p:sldId id="272" r:id="rId16"/>
    <p:sldId id="274" r:id="rId17"/>
    <p:sldId id="276" r:id="rId18"/>
    <p:sldId id="282" r:id="rId19"/>
    <p:sldId id="283" r:id="rId20"/>
    <p:sldId id="284" r:id="rId21"/>
    <p:sldId id="285" r:id="rId22"/>
    <p:sldId id="290" r:id="rId23"/>
    <p:sldId id="291" r:id="rId24"/>
    <p:sldId id="292" r:id="rId25"/>
    <p:sldId id="289" r:id="rId26"/>
    <p:sldId id="286" r:id="rId27"/>
    <p:sldId id="287" r:id="rId28"/>
    <p:sldId id="288"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93CB9-04E6-4D7C-8AD5-E17D0E2280D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F74548C-76D2-444F-AA26-9DBDDAD93EF0}">
      <dgm:prSet phldrT="[Text]"/>
      <dgm:spPr/>
      <dgm:t>
        <a:bodyPr/>
        <a:lstStyle/>
        <a:p>
          <a:r>
            <a:rPr lang="en-US" b="1" dirty="0" smtClean="0"/>
            <a:t>Enforce multi-factor authentication</a:t>
          </a:r>
          <a:endParaRPr lang="en-US" b="1" dirty="0"/>
        </a:p>
      </dgm:t>
    </dgm:pt>
    <dgm:pt modelId="{A37178BB-9068-4744-9E35-39E75573FA68}" type="parTrans" cxnId="{BE5C4A32-B850-43F8-8A40-7F15A942B0AA}">
      <dgm:prSet/>
      <dgm:spPr/>
      <dgm:t>
        <a:bodyPr/>
        <a:lstStyle/>
        <a:p>
          <a:endParaRPr lang="en-US"/>
        </a:p>
      </dgm:t>
    </dgm:pt>
    <dgm:pt modelId="{2B965457-A356-447E-940C-4ACD514CC081}" type="sibTrans" cxnId="{BE5C4A32-B850-43F8-8A40-7F15A942B0AA}">
      <dgm:prSet/>
      <dgm:spPr/>
      <dgm:t>
        <a:bodyPr/>
        <a:lstStyle/>
        <a:p>
          <a:endParaRPr lang="en-US"/>
        </a:p>
      </dgm:t>
    </dgm:pt>
    <dgm:pt modelId="{80A5A033-8034-47AE-9B5F-C34868BE3BF4}">
      <dgm:prSet phldrT="[Text]"/>
      <dgm:spPr/>
      <dgm:t>
        <a:bodyPr/>
        <a:lstStyle/>
        <a:p>
          <a:r>
            <a:rPr lang="en-US" dirty="0" smtClean="0"/>
            <a:t>The first step in data access and control in Microsoft Azure is to authenticate the user. Azure Multi-Factor Authentication (MFA) is a method of verifying user’s identity by using another method than just a username and password. </a:t>
          </a:r>
          <a:endParaRPr lang="en-US" dirty="0"/>
        </a:p>
      </dgm:t>
    </dgm:pt>
    <dgm:pt modelId="{F84A8BF3-648C-44E4-A119-B635F7AE4B5D}" type="parTrans" cxnId="{45B24A8B-F9D8-4693-81EC-0B47AEF1F4F4}">
      <dgm:prSet/>
      <dgm:spPr/>
      <dgm:t>
        <a:bodyPr/>
        <a:lstStyle/>
        <a:p>
          <a:endParaRPr lang="en-US"/>
        </a:p>
      </dgm:t>
    </dgm:pt>
    <dgm:pt modelId="{91BBD22C-9F20-4772-8488-A3DD36310911}" type="sibTrans" cxnId="{45B24A8B-F9D8-4693-81EC-0B47AEF1F4F4}">
      <dgm:prSet/>
      <dgm:spPr/>
      <dgm:t>
        <a:bodyPr/>
        <a:lstStyle/>
        <a:p>
          <a:endParaRPr lang="en-US"/>
        </a:p>
      </dgm:t>
    </dgm:pt>
    <dgm:pt modelId="{77445496-CB4D-41B2-A00F-FCFEE79E1752}">
      <dgm:prSet phldrT="[Text]"/>
      <dgm:spPr/>
      <dgm:t>
        <a:bodyPr/>
        <a:lstStyle/>
        <a:p>
          <a:r>
            <a:rPr lang="en-US" dirty="0" smtClean="0"/>
            <a:t>This authentication method helps safeguard access to data and applications while meeting user demand for a simple sign-in process.</a:t>
          </a:r>
          <a:endParaRPr lang="en-US" dirty="0"/>
        </a:p>
      </dgm:t>
    </dgm:pt>
    <dgm:pt modelId="{644F914D-CAD5-4F3D-87D9-E7354B2BD883}" type="parTrans" cxnId="{8291ABB5-FC9D-4C04-9003-6362C1DDFE7C}">
      <dgm:prSet/>
      <dgm:spPr/>
      <dgm:t>
        <a:bodyPr/>
        <a:lstStyle/>
        <a:p>
          <a:endParaRPr lang="en-US"/>
        </a:p>
      </dgm:t>
    </dgm:pt>
    <dgm:pt modelId="{D2AB1213-C3CF-4BC0-AA56-659E81338E04}" type="sibTrans" cxnId="{8291ABB5-FC9D-4C04-9003-6362C1DDFE7C}">
      <dgm:prSet/>
      <dgm:spPr/>
      <dgm:t>
        <a:bodyPr/>
        <a:lstStyle/>
        <a:p>
          <a:endParaRPr lang="en-US"/>
        </a:p>
      </dgm:t>
    </dgm:pt>
    <dgm:pt modelId="{F6BC8706-3F1C-4374-84CC-FDDE6064290C}">
      <dgm:prSet phldrT="[Text]"/>
      <dgm:spPr/>
      <dgm:t>
        <a:bodyPr/>
        <a:lstStyle/>
        <a:p>
          <a:r>
            <a:rPr lang="en-US" b="1" dirty="0" smtClean="0"/>
            <a:t>Encrypt Azure virtual machines</a:t>
          </a:r>
          <a:endParaRPr lang="en-US" b="1" dirty="0"/>
        </a:p>
      </dgm:t>
    </dgm:pt>
    <dgm:pt modelId="{2DA6DF06-5B53-4373-B1D8-7283F0FA392A}" type="parTrans" cxnId="{24D98F82-4524-42FE-AD02-90B4BB92ED32}">
      <dgm:prSet/>
      <dgm:spPr/>
      <dgm:t>
        <a:bodyPr/>
        <a:lstStyle/>
        <a:p>
          <a:endParaRPr lang="en-US"/>
        </a:p>
      </dgm:t>
    </dgm:pt>
    <dgm:pt modelId="{B4FD7CF3-F3AB-40F7-BC4C-8423F52CC887}" type="sibTrans" cxnId="{24D98F82-4524-42FE-AD02-90B4BB92ED32}">
      <dgm:prSet/>
      <dgm:spPr/>
      <dgm:t>
        <a:bodyPr/>
        <a:lstStyle/>
        <a:p>
          <a:endParaRPr lang="en-US"/>
        </a:p>
      </dgm:t>
    </dgm:pt>
    <dgm:pt modelId="{694BABFB-32C4-4B3C-9D3E-1E0C21687ADE}">
      <dgm:prSet phldrT="[Text]"/>
      <dgm:spPr/>
      <dgm:t>
        <a:bodyPr/>
        <a:lstStyle/>
        <a:p>
          <a:r>
            <a:rPr lang="en-US" b="1" dirty="0" smtClean="0"/>
            <a:t>Use role based access control (RBAC)</a:t>
          </a:r>
          <a:endParaRPr lang="en-US" b="1" dirty="0"/>
        </a:p>
      </dgm:t>
    </dgm:pt>
    <dgm:pt modelId="{CDC50BD8-30E9-4671-9E04-1BEBC5660667}" type="parTrans" cxnId="{96B1507D-AFC7-448F-BA66-EBFDEA87C449}">
      <dgm:prSet/>
      <dgm:spPr/>
      <dgm:t>
        <a:bodyPr/>
        <a:lstStyle/>
        <a:p>
          <a:endParaRPr lang="en-US"/>
        </a:p>
      </dgm:t>
    </dgm:pt>
    <dgm:pt modelId="{059EDAAF-C98E-4D46-9ED1-7075BC2EDF8C}" type="sibTrans" cxnId="{96B1507D-AFC7-448F-BA66-EBFDEA87C449}">
      <dgm:prSet/>
      <dgm:spPr/>
      <dgm:t>
        <a:bodyPr/>
        <a:lstStyle/>
        <a:p>
          <a:endParaRPr lang="en-US"/>
        </a:p>
      </dgm:t>
    </dgm:pt>
    <dgm:pt modelId="{CA7B2D1F-17B6-4EF6-8922-13083A0EB3FF}">
      <dgm:prSet phldrT="[Text]"/>
      <dgm:spPr/>
      <dgm:t>
        <a:bodyPr/>
        <a:lstStyle/>
        <a:p>
          <a:r>
            <a:rPr lang="en-US" smtClean="0"/>
            <a:t>Restrict access based on the need to know and least privilege security principles.</a:t>
          </a:r>
          <a:endParaRPr lang="en-US" dirty="0"/>
        </a:p>
      </dgm:t>
    </dgm:pt>
    <dgm:pt modelId="{5AC4A3E2-49E2-441E-A1A6-CD6218073278}" type="parTrans" cxnId="{567430CA-A216-4599-8F70-109758B5FAAC}">
      <dgm:prSet/>
      <dgm:spPr/>
      <dgm:t>
        <a:bodyPr/>
        <a:lstStyle/>
        <a:p>
          <a:endParaRPr lang="en-US"/>
        </a:p>
      </dgm:t>
    </dgm:pt>
    <dgm:pt modelId="{D1B57A43-40FD-4A42-9071-242DBFACD16B}" type="sibTrans" cxnId="{567430CA-A216-4599-8F70-109758B5FAAC}">
      <dgm:prSet/>
      <dgm:spPr/>
      <dgm:t>
        <a:bodyPr/>
        <a:lstStyle/>
        <a:p>
          <a:endParaRPr lang="en-US"/>
        </a:p>
      </dgm:t>
    </dgm:pt>
    <dgm:pt modelId="{0FB08EEE-89E5-4D81-9865-331DF518FACC}">
      <dgm:prSet phldrT="[Text]"/>
      <dgm:spPr/>
      <dgm:t>
        <a:bodyPr/>
        <a:lstStyle/>
        <a:p>
          <a:r>
            <a:rPr lang="en-US" smtClean="0"/>
            <a:t>Azure Role-Based Access Control (RBAC) can be used to assign permissions to users, groups, and applications at a certain scope.</a:t>
          </a:r>
          <a:endParaRPr lang="en-US" dirty="0"/>
        </a:p>
      </dgm:t>
    </dgm:pt>
    <dgm:pt modelId="{826C8978-27AD-4F7B-8C58-A76502B39845}" type="parTrans" cxnId="{D23A8297-AFA3-4033-93BA-BD8F37CC4000}">
      <dgm:prSet/>
      <dgm:spPr/>
      <dgm:t>
        <a:bodyPr/>
        <a:lstStyle/>
        <a:p>
          <a:endParaRPr lang="en-US"/>
        </a:p>
      </dgm:t>
    </dgm:pt>
    <dgm:pt modelId="{8D11C12E-93B8-4B38-92E7-277F66F840BA}" type="sibTrans" cxnId="{D23A8297-AFA3-4033-93BA-BD8F37CC4000}">
      <dgm:prSet/>
      <dgm:spPr/>
      <dgm:t>
        <a:bodyPr/>
        <a:lstStyle/>
        <a:p>
          <a:endParaRPr lang="en-US"/>
        </a:p>
      </dgm:t>
    </dgm:pt>
    <dgm:pt modelId="{362CAD98-A5BB-4C36-BC7E-0430FE34385F}">
      <dgm:prSet phldrT="[Text]"/>
      <dgm:spPr/>
      <dgm:t>
        <a:bodyPr/>
        <a:lstStyle/>
        <a:p>
          <a:r>
            <a:rPr lang="en-US" smtClean="0"/>
            <a:t>Azure Disk Encryption enables IT administrators to encrypt Windows and Linux IaaS Virtual Machine (VM) disks.</a:t>
          </a:r>
          <a:endParaRPr lang="en-US" dirty="0"/>
        </a:p>
      </dgm:t>
    </dgm:pt>
    <dgm:pt modelId="{B7A1F907-222A-4A2E-BAFE-A1A9B39A0C2D}" type="parTrans" cxnId="{C4516E5C-6093-468C-AEBB-6CBA5BAB2CD8}">
      <dgm:prSet/>
      <dgm:spPr/>
      <dgm:t>
        <a:bodyPr/>
        <a:lstStyle/>
        <a:p>
          <a:endParaRPr lang="en-US"/>
        </a:p>
      </dgm:t>
    </dgm:pt>
    <dgm:pt modelId="{8300D6AE-7057-4F7D-A012-F42E0C4F2146}" type="sibTrans" cxnId="{C4516E5C-6093-468C-AEBB-6CBA5BAB2CD8}">
      <dgm:prSet/>
      <dgm:spPr/>
      <dgm:t>
        <a:bodyPr/>
        <a:lstStyle/>
        <a:p>
          <a:endParaRPr lang="en-US"/>
        </a:p>
      </dgm:t>
    </dgm:pt>
    <dgm:pt modelId="{634103AD-8F37-49BB-B7F5-4DC2AB0F1D3D}">
      <dgm:prSet phldrT="[Text]"/>
      <dgm:spPr/>
      <dgm:t>
        <a:bodyPr/>
        <a:lstStyle/>
        <a:p>
          <a:r>
            <a:rPr lang="en-US" smtClean="0"/>
            <a:t>Azure Disk Encryption leverages the industry standard BitLocker feature of Windows and the DM-Crypt feature of Linux to provide volume encryption for the OS and the data disks.</a:t>
          </a:r>
          <a:endParaRPr lang="en-US" dirty="0"/>
        </a:p>
      </dgm:t>
    </dgm:pt>
    <dgm:pt modelId="{BA656AD5-A080-4A35-83FE-56B1DF69DA5D}" type="parTrans" cxnId="{34BC136F-BBC9-43C3-AC51-09C30AC37E41}">
      <dgm:prSet/>
      <dgm:spPr/>
      <dgm:t>
        <a:bodyPr/>
        <a:lstStyle/>
        <a:p>
          <a:endParaRPr lang="en-US"/>
        </a:p>
      </dgm:t>
    </dgm:pt>
    <dgm:pt modelId="{F9A0FD11-7D6C-4FB0-8824-95A87D36270F}" type="sibTrans" cxnId="{34BC136F-BBC9-43C3-AC51-09C30AC37E41}">
      <dgm:prSet/>
      <dgm:spPr/>
      <dgm:t>
        <a:bodyPr/>
        <a:lstStyle/>
        <a:p>
          <a:endParaRPr lang="en-US"/>
        </a:p>
      </dgm:t>
    </dgm:pt>
    <dgm:pt modelId="{7E36352A-6D3D-40F1-A480-9C66F1886702}">
      <dgm:prSet phldrT="[Text]"/>
      <dgm:spPr/>
      <dgm:t>
        <a:bodyPr/>
        <a:lstStyle/>
        <a:p>
          <a:r>
            <a:rPr lang="en-US" b="1" dirty="0" smtClean="0"/>
            <a:t>Use hardware security models</a:t>
          </a:r>
          <a:endParaRPr lang="en-US" b="1" dirty="0"/>
        </a:p>
      </dgm:t>
    </dgm:pt>
    <dgm:pt modelId="{F79A4803-5354-4C48-8A01-EE46882D40B1}" type="parTrans" cxnId="{97D92A61-A1FE-45C9-9997-D6A4970FD399}">
      <dgm:prSet/>
      <dgm:spPr/>
      <dgm:t>
        <a:bodyPr/>
        <a:lstStyle/>
        <a:p>
          <a:endParaRPr lang="en-US"/>
        </a:p>
      </dgm:t>
    </dgm:pt>
    <dgm:pt modelId="{BDD1ED65-7B0B-43E4-B0BA-22139673A32D}" type="sibTrans" cxnId="{97D92A61-A1FE-45C9-9997-D6A4970FD399}">
      <dgm:prSet/>
      <dgm:spPr/>
      <dgm:t>
        <a:bodyPr/>
        <a:lstStyle/>
        <a:p>
          <a:endParaRPr lang="en-US"/>
        </a:p>
      </dgm:t>
    </dgm:pt>
    <dgm:pt modelId="{830407F0-8F90-497E-B399-8EF3A0383A17}">
      <dgm:prSet phldrT="[Text]"/>
      <dgm:spPr/>
      <dgm:t>
        <a:bodyPr/>
        <a:lstStyle/>
        <a:p>
          <a:r>
            <a:rPr lang="en-US" dirty="0" smtClean="0"/>
            <a:t>Azure disk encryption uses Azure Key Vault to help you control and manage disk encryption keys and secrets in your key vault subscription, while ensuring that all data in the virtual machine disks are encrypted at rest in your Azure storage.</a:t>
          </a:r>
          <a:endParaRPr lang="en-US" dirty="0"/>
        </a:p>
      </dgm:t>
    </dgm:pt>
    <dgm:pt modelId="{5F9463A0-8ABE-4A57-8E08-8D833C158D81}" type="parTrans" cxnId="{9255249F-314D-45BE-BA6B-12BC9BB1B10B}">
      <dgm:prSet/>
      <dgm:spPr/>
      <dgm:t>
        <a:bodyPr/>
        <a:lstStyle/>
        <a:p>
          <a:endParaRPr lang="en-US"/>
        </a:p>
      </dgm:t>
    </dgm:pt>
    <dgm:pt modelId="{114DD197-82C1-4862-B32D-B2BF64AD9CD2}" type="sibTrans" cxnId="{9255249F-314D-45BE-BA6B-12BC9BB1B10B}">
      <dgm:prSet/>
      <dgm:spPr/>
      <dgm:t>
        <a:bodyPr/>
        <a:lstStyle/>
        <a:p>
          <a:endParaRPr lang="en-US"/>
        </a:p>
      </dgm:t>
    </dgm:pt>
    <dgm:pt modelId="{96A933C8-CBAA-40F2-BE06-3A9EAB29D2F2}">
      <dgm:prSet phldrT="[Text]"/>
      <dgm:spPr/>
      <dgm:t>
        <a:bodyPr/>
        <a:lstStyle/>
        <a:p>
          <a:r>
            <a:rPr lang="en-US" smtClean="0"/>
            <a:t>You should use Azure Key Vault to audit keys and policy usage.</a:t>
          </a:r>
          <a:endParaRPr lang="en-US" dirty="0"/>
        </a:p>
      </dgm:t>
    </dgm:pt>
    <dgm:pt modelId="{5E899358-22E5-40C7-A018-8D0D4B621283}" type="parTrans" cxnId="{BE3D7C39-39F1-48AB-9BC8-403B000B6A58}">
      <dgm:prSet/>
      <dgm:spPr/>
      <dgm:t>
        <a:bodyPr/>
        <a:lstStyle/>
        <a:p>
          <a:endParaRPr lang="en-US"/>
        </a:p>
      </dgm:t>
    </dgm:pt>
    <dgm:pt modelId="{1C0CD283-7A0E-4476-A543-DBD7EC3A380A}" type="sibTrans" cxnId="{BE3D7C39-39F1-48AB-9BC8-403B000B6A58}">
      <dgm:prSet/>
      <dgm:spPr/>
      <dgm:t>
        <a:bodyPr/>
        <a:lstStyle/>
        <a:p>
          <a:endParaRPr lang="en-US"/>
        </a:p>
      </dgm:t>
    </dgm:pt>
    <dgm:pt modelId="{0004AECC-315D-4BBC-8204-9CB55000081B}" type="pres">
      <dgm:prSet presAssocID="{41593CB9-04E6-4D7C-8AD5-E17D0E2280DB}" presName="Name0" presStyleCnt="0">
        <dgm:presLayoutVars>
          <dgm:dir/>
          <dgm:resizeHandles val="exact"/>
        </dgm:presLayoutVars>
      </dgm:prSet>
      <dgm:spPr/>
      <dgm:t>
        <a:bodyPr/>
        <a:lstStyle/>
        <a:p>
          <a:endParaRPr lang="en-US"/>
        </a:p>
      </dgm:t>
    </dgm:pt>
    <dgm:pt modelId="{72D4855D-29B4-4AAB-95E1-7C8E1142EADF}" type="pres">
      <dgm:prSet presAssocID="{8F74548C-76D2-444F-AA26-9DBDDAD93EF0}" presName="node" presStyleLbl="node1" presStyleIdx="0" presStyleCnt="4">
        <dgm:presLayoutVars>
          <dgm:bulletEnabled val="1"/>
        </dgm:presLayoutVars>
      </dgm:prSet>
      <dgm:spPr/>
      <dgm:t>
        <a:bodyPr/>
        <a:lstStyle/>
        <a:p>
          <a:endParaRPr lang="en-US"/>
        </a:p>
      </dgm:t>
    </dgm:pt>
    <dgm:pt modelId="{1CCF0A92-F09A-4513-9A79-476B9DACB0C8}" type="pres">
      <dgm:prSet presAssocID="{2B965457-A356-447E-940C-4ACD514CC081}" presName="sibTrans" presStyleCnt="0"/>
      <dgm:spPr/>
    </dgm:pt>
    <dgm:pt modelId="{0E705173-B4F6-46A4-B93F-374FA453A6F3}" type="pres">
      <dgm:prSet presAssocID="{694BABFB-32C4-4B3C-9D3E-1E0C21687ADE}" presName="node" presStyleLbl="node1" presStyleIdx="1" presStyleCnt="4">
        <dgm:presLayoutVars>
          <dgm:bulletEnabled val="1"/>
        </dgm:presLayoutVars>
      </dgm:prSet>
      <dgm:spPr/>
      <dgm:t>
        <a:bodyPr/>
        <a:lstStyle/>
        <a:p>
          <a:endParaRPr lang="en-US"/>
        </a:p>
      </dgm:t>
    </dgm:pt>
    <dgm:pt modelId="{46A4088E-5859-45BF-A668-0F6DC602FB14}" type="pres">
      <dgm:prSet presAssocID="{059EDAAF-C98E-4D46-9ED1-7075BC2EDF8C}" presName="sibTrans" presStyleCnt="0"/>
      <dgm:spPr/>
    </dgm:pt>
    <dgm:pt modelId="{6ED9EE7E-69F9-4212-B7E6-133924F9D7CB}" type="pres">
      <dgm:prSet presAssocID="{F6BC8706-3F1C-4374-84CC-FDDE6064290C}" presName="node" presStyleLbl="node1" presStyleIdx="2" presStyleCnt="4">
        <dgm:presLayoutVars>
          <dgm:bulletEnabled val="1"/>
        </dgm:presLayoutVars>
      </dgm:prSet>
      <dgm:spPr/>
      <dgm:t>
        <a:bodyPr/>
        <a:lstStyle/>
        <a:p>
          <a:endParaRPr lang="en-US"/>
        </a:p>
      </dgm:t>
    </dgm:pt>
    <dgm:pt modelId="{06554C94-B634-4899-89C0-A97CC0AB08B5}" type="pres">
      <dgm:prSet presAssocID="{B4FD7CF3-F3AB-40F7-BC4C-8423F52CC887}" presName="sibTrans" presStyleCnt="0"/>
      <dgm:spPr/>
    </dgm:pt>
    <dgm:pt modelId="{E131F877-5677-4D6E-8CBA-B27BA15C087D}" type="pres">
      <dgm:prSet presAssocID="{7E36352A-6D3D-40F1-A480-9C66F1886702}" presName="node" presStyleLbl="node1" presStyleIdx="3" presStyleCnt="4">
        <dgm:presLayoutVars>
          <dgm:bulletEnabled val="1"/>
        </dgm:presLayoutVars>
      </dgm:prSet>
      <dgm:spPr/>
      <dgm:t>
        <a:bodyPr/>
        <a:lstStyle/>
        <a:p>
          <a:endParaRPr lang="en-US"/>
        </a:p>
      </dgm:t>
    </dgm:pt>
  </dgm:ptLst>
  <dgm:cxnLst>
    <dgm:cxn modelId="{949DA573-B3B5-4201-8A60-F91C6A548FE9}" type="presOf" srcId="{694BABFB-32C4-4B3C-9D3E-1E0C21687ADE}" destId="{0E705173-B4F6-46A4-B93F-374FA453A6F3}" srcOrd="0" destOrd="0" presId="urn:microsoft.com/office/officeart/2005/8/layout/hList6"/>
    <dgm:cxn modelId="{C4516E5C-6093-468C-AEBB-6CBA5BAB2CD8}" srcId="{F6BC8706-3F1C-4374-84CC-FDDE6064290C}" destId="{362CAD98-A5BB-4C36-BC7E-0430FE34385F}" srcOrd="0" destOrd="0" parTransId="{B7A1F907-222A-4A2E-BAFE-A1A9B39A0C2D}" sibTransId="{8300D6AE-7057-4F7D-A012-F42E0C4F2146}"/>
    <dgm:cxn modelId="{71223E27-F32F-4F1B-A659-C2AB2A3F7378}" type="presOf" srcId="{634103AD-8F37-49BB-B7F5-4DC2AB0F1D3D}" destId="{6ED9EE7E-69F9-4212-B7E6-133924F9D7CB}" srcOrd="0" destOrd="2" presId="urn:microsoft.com/office/officeart/2005/8/layout/hList6"/>
    <dgm:cxn modelId="{47B16BA9-535B-4CEF-945C-AD5957738843}" type="presOf" srcId="{41593CB9-04E6-4D7C-8AD5-E17D0E2280DB}" destId="{0004AECC-315D-4BBC-8204-9CB55000081B}" srcOrd="0" destOrd="0" presId="urn:microsoft.com/office/officeart/2005/8/layout/hList6"/>
    <dgm:cxn modelId="{2BD5B7FF-208B-40A8-A0D2-A5E312E2B74D}" type="presOf" srcId="{F6BC8706-3F1C-4374-84CC-FDDE6064290C}" destId="{6ED9EE7E-69F9-4212-B7E6-133924F9D7CB}" srcOrd="0" destOrd="0" presId="urn:microsoft.com/office/officeart/2005/8/layout/hList6"/>
    <dgm:cxn modelId="{567430CA-A216-4599-8F70-109758B5FAAC}" srcId="{694BABFB-32C4-4B3C-9D3E-1E0C21687ADE}" destId="{CA7B2D1F-17B6-4EF6-8922-13083A0EB3FF}" srcOrd="0" destOrd="0" parTransId="{5AC4A3E2-49E2-441E-A1A6-CD6218073278}" sibTransId="{D1B57A43-40FD-4A42-9071-242DBFACD16B}"/>
    <dgm:cxn modelId="{426CF72B-04D9-44FB-9080-6658B84EAC2E}" type="presOf" srcId="{77445496-CB4D-41B2-A00F-FCFEE79E1752}" destId="{72D4855D-29B4-4AAB-95E1-7C8E1142EADF}" srcOrd="0" destOrd="2" presId="urn:microsoft.com/office/officeart/2005/8/layout/hList6"/>
    <dgm:cxn modelId="{97D92A61-A1FE-45C9-9997-D6A4970FD399}" srcId="{41593CB9-04E6-4D7C-8AD5-E17D0E2280DB}" destId="{7E36352A-6D3D-40F1-A480-9C66F1886702}" srcOrd="3" destOrd="0" parTransId="{F79A4803-5354-4C48-8A01-EE46882D40B1}" sibTransId="{BDD1ED65-7B0B-43E4-B0BA-22139673A32D}"/>
    <dgm:cxn modelId="{FF8704EB-DC62-43A7-B635-99DA47149DDC}" type="presOf" srcId="{8F74548C-76D2-444F-AA26-9DBDDAD93EF0}" destId="{72D4855D-29B4-4AAB-95E1-7C8E1142EADF}" srcOrd="0" destOrd="0" presId="urn:microsoft.com/office/officeart/2005/8/layout/hList6"/>
    <dgm:cxn modelId="{45B24A8B-F9D8-4693-81EC-0B47AEF1F4F4}" srcId="{8F74548C-76D2-444F-AA26-9DBDDAD93EF0}" destId="{80A5A033-8034-47AE-9B5F-C34868BE3BF4}" srcOrd="0" destOrd="0" parTransId="{F84A8BF3-648C-44E4-A119-B635F7AE4B5D}" sibTransId="{91BBD22C-9F20-4772-8488-A3DD36310911}"/>
    <dgm:cxn modelId="{34BC136F-BBC9-43C3-AC51-09C30AC37E41}" srcId="{F6BC8706-3F1C-4374-84CC-FDDE6064290C}" destId="{634103AD-8F37-49BB-B7F5-4DC2AB0F1D3D}" srcOrd="1" destOrd="0" parTransId="{BA656AD5-A080-4A35-83FE-56B1DF69DA5D}" sibTransId="{F9A0FD11-7D6C-4FB0-8824-95A87D36270F}"/>
    <dgm:cxn modelId="{8291ABB5-FC9D-4C04-9003-6362C1DDFE7C}" srcId="{8F74548C-76D2-444F-AA26-9DBDDAD93EF0}" destId="{77445496-CB4D-41B2-A00F-FCFEE79E1752}" srcOrd="1" destOrd="0" parTransId="{644F914D-CAD5-4F3D-87D9-E7354B2BD883}" sibTransId="{D2AB1213-C3CF-4BC0-AA56-659E81338E04}"/>
    <dgm:cxn modelId="{918F8B49-CD5E-4703-A7DB-AFC1A8B71F1E}" type="presOf" srcId="{362CAD98-A5BB-4C36-BC7E-0430FE34385F}" destId="{6ED9EE7E-69F9-4212-B7E6-133924F9D7CB}" srcOrd="0" destOrd="1" presId="urn:microsoft.com/office/officeart/2005/8/layout/hList6"/>
    <dgm:cxn modelId="{F83C84E3-BF58-4F54-9E71-2B203318EF7C}" type="presOf" srcId="{830407F0-8F90-497E-B399-8EF3A0383A17}" destId="{E131F877-5677-4D6E-8CBA-B27BA15C087D}" srcOrd="0" destOrd="1" presId="urn:microsoft.com/office/officeart/2005/8/layout/hList6"/>
    <dgm:cxn modelId="{8206DB98-5908-49EA-8152-6CD80923F936}" type="presOf" srcId="{CA7B2D1F-17B6-4EF6-8922-13083A0EB3FF}" destId="{0E705173-B4F6-46A4-B93F-374FA453A6F3}" srcOrd="0" destOrd="1" presId="urn:microsoft.com/office/officeart/2005/8/layout/hList6"/>
    <dgm:cxn modelId="{96B1507D-AFC7-448F-BA66-EBFDEA87C449}" srcId="{41593CB9-04E6-4D7C-8AD5-E17D0E2280DB}" destId="{694BABFB-32C4-4B3C-9D3E-1E0C21687ADE}" srcOrd="1" destOrd="0" parTransId="{CDC50BD8-30E9-4671-9E04-1BEBC5660667}" sibTransId="{059EDAAF-C98E-4D46-9ED1-7075BC2EDF8C}"/>
    <dgm:cxn modelId="{9255249F-314D-45BE-BA6B-12BC9BB1B10B}" srcId="{7E36352A-6D3D-40F1-A480-9C66F1886702}" destId="{830407F0-8F90-497E-B399-8EF3A0383A17}" srcOrd="0" destOrd="0" parTransId="{5F9463A0-8ABE-4A57-8E08-8D833C158D81}" sibTransId="{114DD197-82C1-4862-B32D-B2BF64AD9CD2}"/>
    <dgm:cxn modelId="{D23A8297-AFA3-4033-93BA-BD8F37CC4000}" srcId="{694BABFB-32C4-4B3C-9D3E-1E0C21687ADE}" destId="{0FB08EEE-89E5-4D81-9865-331DF518FACC}" srcOrd="1" destOrd="0" parTransId="{826C8978-27AD-4F7B-8C58-A76502B39845}" sibTransId="{8D11C12E-93B8-4B38-92E7-277F66F840BA}"/>
    <dgm:cxn modelId="{9197DBD4-79C2-445F-B127-D3BE21E7DB78}" type="presOf" srcId="{7E36352A-6D3D-40F1-A480-9C66F1886702}" destId="{E131F877-5677-4D6E-8CBA-B27BA15C087D}" srcOrd="0" destOrd="0" presId="urn:microsoft.com/office/officeart/2005/8/layout/hList6"/>
    <dgm:cxn modelId="{24D98F82-4524-42FE-AD02-90B4BB92ED32}" srcId="{41593CB9-04E6-4D7C-8AD5-E17D0E2280DB}" destId="{F6BC8706-3F1C-4374-84CC-FDDE6064290C}" srcOrd="2" destOrd="0" parTransId="{2DA6DF06-5B53-4373-B1D8-7283F0FA392A}" sibTransId="{B4FD7CF3-F3AB-40F7-BC4C-8423F52CC887}"/>
    <dgm:cxn modelId="{BE3D7C39-39F1-48AB-9BC8-403B000B6A58}" srcId="{7E36352A-6D3D-40F1-A480-9C66F1886702}" destId="{96A933C8-CBAA-40F2-BE06-3A9EAB29D2F2}" srcOrd="1" destOrd="0" parTransId="{5E899358-22E5-40C7-A018-8D0D4B621283}" sibTransId="{1C0CD283-7A0E-4476-A543-DBD7EC3A380A}"/>
    <dgm:cxn modelId="{B74C48B7-30B7-49F9-BBFE-C738B618832B}" type="presOf" srcId="{80A5A033-8034-47AE-9B5F-C34868BE3BF4}" destId="{72D4855D-29B4-4AAB-95E1-7C8E1142EADF}" srcOrd="0" destOrd="1" presId="urn:microsoft.com/office/officeart/2005/8/layout/hList6"/>
    <dgm:cxn modelId="{BE5C4A32-B850-43F8-8A40-7F15A942B0AA}" srcId="{41593CB9-04E6-4D7C-8AD5-E17D0E2280DB}" destId="{8F74548C-76D2-444F-AA26-9DBDDAD93EF0}" srcOrd="0" destOrd="0" parTransId="{A37178BB-9068-4744-9E35-39E75573FA68}" sibTransId="{2B965457-A356-447E-940C-4ACD514CC081}"/>
    <dgm:cxn modelId="{9425AC83-F066-44FF-BF37-45FB5775385D}" type="presOf" srcId="{0FB08EEE-89E5-4D81-9865-331DF518FACC}" destId="{0E705173-B4F6-46A4-B93F-374FA453A6F3}" srcOrd="0" destOrd="2" presId="urn:microsoft.com/office/officeart/2005/8/layout/hList6"/>
    <dgm:cxn modelId="{57B7F91F-554A-4CA8-B601-F3C938E25A6E}" type="presOf" srcId="{96A933C8-CBAA-40F2-BE06-3A9EAB29D2F2}" destId="{E131F877-5677-4D6E-8CBA-B27BA15C087D}" srcOrd="0" destOrd="2" presId="urn:microsoft.com/office/officeart/2005/8/layout/hList6"/>
    <dgm:cxn modelId="{636B4649-21AE-4899-A802-87A9EDDBC5E4}" type="presParOf" srcId="{0004AECC-315D-4BBC-8204-9CB55000081B}" destId="{72D4855D-29B4-4AAB-95E1-7C8E1142EADF}" srcOrd="0" destOrd="0" presId="urn:microsoft.com/office/officeart/2005/8/layout/hList6"/>
    <dgm:cxn modelId="{869C83FB-6A77-47AE-8366-239663769E1E}" type="presParOf" srcId="{0004AECC-315D-4BBC-8204-9CB55000081B}" destId="{1CCF0A92-F09A-4513-9A79-476B9DACB0C8}" srcOrd="1" destOrd="0" presId="urn:microsoft.com/office/officeart/2005/8/layout/hList6"/>
    <dgm:cxn modelId="{1670C705-2706-40D6-A701-0B084FC25D6F}" type="presParOf" srcId="{0004AECC-315D-4BBC-8204-9CB55000081B}" destId="{0E705173-B4F6-46A4-B93F-374FA453A6F3}" srcOrd="2" destOrd="0" presId="urn:microsoft.com/office/officeart/2005/8/layout/hList6"/>
    <dgm:cxn modelId="{6BE975B7-0F1B-434F-B4A5-1030F39255ED}" type="presParOf" srcId="{0004AECC-315D-4BBC-8204-9CB55000081B}" destId="{46A4088E-5859-45BF-A668-0F6DC602FB14}" srcOrd="3" destOrd="0" presId="urn:microsoft.com/office/officeart/2005/8/layout/hList6"/>
    <dgm:cxn modelId="{9827F340-9D5B-4969-94E0-F8AD97D38E02}" type="presParOf" srcId="{0004AECC-315D-4BBC-8204-9CB55000081B}" destId="{6ED9EE7E-69F9-4212-B7E6-133924F9D7CB}" srcOrd="4" destOrd="0" presId="urn:microsoft.com/office/officeart/2005/8/layout/hList6"/>
    <dgm:cxn modelId="{683B3444-BB72-4281-AE05-E65C937B38A9}" type="presParOf" srcId="{0004AECC-315D-4BBC-8204-9CB55000081B}" destId="{06554C94-B634-4899-89C0-A97CC0AB08B5}" srcOrd="5" destOrd="0" presId="urn:microsoft.com/office/officeart/2005/8/layout/hList6"/>
    <dgm:cxn modelId="{4682C8BD-4D52-4F9D-B438-7C710C00A6BA}" type="presParOf" srcId="{0004AECC-315D-4BBC-8204-9CB55000081B}" destId="{E131F877-5677-4D6E-8CBA-B27BA15C087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4855D-29B4-4AAB-95E1-7C8E1142EADF}">
      <dsp:nvSpPr>
        <dsp:cNvPr id="0" name=""/>
        <dsp:cNvSpPr/>
      </dsp:nvSpPr>
      <dsp:spPr>
        <a:xfrm rot="16200000">
          <a:off x="-1257718" y="1260068"/>
          <a:ext cx="4826689" cy="230655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t" anchorCtr="0">
          <a:noAutofit/>
        </a:bodyPr>
        <a:lstStyle/>
        <a:p>
          <a:pPr lvl="0" algn="l" defTabSz="711200">
            <a:lnSpc>
              <a:spcPct val="90000"/>
            </a:lnSpc>
            <a:spcBef>
              <a:spcPct val="0"/>
            </a:spcBef>
            <a:spcAft>
              <a:spcPct val="35000"/>
            </a:spcAft>
          </a:pPr>
          <a:r>
            <a:rPr lang="en-US" sz="1600" b="1" kern="1200" dirty="0" smtClean="0"/>
            <a:t>Enforce multi-factor authentication</a:t>
          </a:r>
          <a:endParaRPr lang="en-US" sz="1600" b="1" kern="1200" dirty="0"/>
        </a:p>
        <a:p>
          <a:pPr marL="114300" lvl="1" indent="-114300" algn="l" defTabSz="533400">
            <a:lnSpc>
              <a:spcPct val="90000"/>
            </a:lnSpc>
            <a:spcBef>
              <a:spcPct val="0"/>
            </a:spcBef>
            <a:spcAft>
              <a:spcPct val="15000"/>
            </a:spcAft>
            <a:buChar char="••"/>
          </a:pPr>
          <a:r>
            <a:rPr lang="en-US" sz="1200" kern="1200" dirty="0" smtClean="0"/>
            <a:t>The first step in data access and control in Microsoft Azure is to authenticate the user. Azure Multi-Factor Authentication (MFA) is a method of verifying user’s identity by using another method than just a username and password. </a:t>
          </a:r>
          <a:endParaRPr lang="en-US" sz="1200" kern="1200" dirty="0"/>
        </a:p>
        <a:p>
          <a:pPr marL="114300" lvl="1" indent="-114300" algn="l" defTabSz="533400">
            <a:lnSpc>
              <a:spcPct val="90000"/>
            </a:lnSpc>
            <a:spcBef>
              <a:spcPct val="0"/>
            </a:spcBef>
            <a:spcAft>
              <a:spcPct val="15000"/>
            </a:spcAft>
            <a:buChar char="••"/>
          </a:pPr>
          <a:r>
            <a:rPr lang="en-US" sz="1200" kern="1200" dirty="0" smtClean="0"/>
            <a:t>This authentication method helps safeguard access to data and applications while meeting user demand for a simple sign-in process.</a:t>
          </a:r>
          <a:endParaRPr lang="en-US" sz="1200" kern="1200" dirty="0"/>
        </a:p>
      </dsp:txBody>
      <dsp:txXfrm rot="5400000">
        <a:off x="2351" y="965337"/>
        <a:ext cx="2306551" cy="2896013"/>
      </dsp:txXfrm>
    </dsp:sp>
    <dsp:sp modelId="{0E705173-B4F6-46A4-B93F-374FA453A6F3}">
      <dsp:nvSpPr>
        <dsp:cNvPr id="0" name=""/>
        <dsp:cNvSpPr/>
      </dsp:nvSpPr>
      <dsp:spPr>
        <a:xfrm rot="16200000">
          <a:off x="1221824" y="1260068"/>
          <a:ext cx="4826689" cy="230655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t" anchorCtr="0">
          <a:noAutofit/>
        </a:bodyPr>
        <a:lstStyle/>
        <a:p>
          <a:pPr lvl="0" algn="l" defTabSz="711200">
            <a:lnSpc>
              <a:spcPct val="90000"/>
            </a:lnSpc>
            <a:spcBef>
              <a:spcPct val="0"/>
            </a:spcBef>
            <a:spcAft>
              <a:spcPct val="35000"/>
            </a:spcAft>
          </a:pPr>
          <a:r>
            <a:rPr lang="en-US" sz="1600" b="1" kern="1200" dirty="0" smtClean="0"/>
            <a:t>Use role based access control (RBAC)</a:t>
          </a:r>
          <a:endParaRPr lang="en-US" sz="1600" b="1" kern="1200" dirty="0"/>
        </a:p>
        <a:p>
          <a:pPr marL="114300" lvl="1" indent="-114300" algn="l" defTabSz="533400">
            <a:lnSpc>
              <a:spcPct val="90000"/>
            </a:lnSpc>
            <a:spcBef>
              <a:spcPct val="0"/>
            </a:spcBef>
            <a:spcAft>
              <a:spcPct val="15000"/>
            </a:spcAft>
            <a:buChar char="••"/>
          </a:pPr>
          <a:r>
            <a:rPr lang="en-US" sz="1200" kern="1200" smtClean="0"/>
            <a:t>Restrict access based on the need to know and least privilege security principles.</a:t>
          </a:r>
          <a:endParaRPr lang="en-US" sz="1200" kern="1200" dirty="0"/>
        </a:p>
        <a:p>
          <a:pPr marL="114300" lvl="1" indent="-114300" algn="l" defTabSz="533400">
            <a:lnSpc>
              <a:spcPct val="90000"/>
            </a:lnSpc>
            <a:spcBef>
              <a:spcPct val="0"/>
            </a:spcBef>
            <a:spcAft>
              <a:spcPct val="15000"/>
            </a:spcAft>
            <a:buChar char="••"/>
          </a:pPr>
          <a:r>
            <a:rPr lang="en-US" sz="1200" kern="1200" smtClean="0"/>
            <a:t>Azure Role-Based Access Control (RBAC) can be used to assign permissions to users, groups, and applications at a certain scope.</a:t>
          </a:r>
          <a:endParaRPr lang="en-US" sz="1200" kern="1200" dirty="0"/>
        </a:p>
      </dsp:txBody>
      <dsp:txXfrm rot="5400000">
        <a:off x="2481893" y="965337"/>
        <a:ext cx="2306551" cy="2896013"/>
      </dsp:txXfrm>
    </dsp:sp>
    <dsp:sp modelId="{6ED9EE7E-69F9-4212-B7E6-133924F9D7CB}">
      <dsp:nvSpPr>
        <dsp:cNvPr id="0" name=""/>
        <dsp:cNvSpPr/>
      </dsp:nvSpPr>
      <dsp:spPr>
        <a:xfrm rot="16200000">
          <a:off x="3701368" y="1260068"/>
          <a:ext cx="4826689" cy="230655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t" anchorCtr="0">
          <a:noAutofit/>
        </a:bodyPr>
        <a:lstStyle/>
        <a:p>
          <a:pPr lvl="0" algn="l" defTabSz="711200">
            <a:lnSpc>
              <a:spcPct val="90000"/>
            </a:lnSpc>
            <a:spcBef>
              <a:spcPct val="0"/>
            </a:spcBef>
            <a:spcAft>
              <a:spcPct val="35000"/>
            </a:spcAft>
          </a:pPr>
          <a:r>
            <a:rPr lang="en-US" sz="1600" b="1" kern="1200" dirty="0" smtClean="0"/>
            <a:t>Encrypt Azure virtual machines</a:t>
          </a:r>
          <a:endParaRPr lang="en-US" sz="1600" b="1" kern="1200" dirty="0"/>
        </a:p>
        <a:p>
          <a:pPr marL="114300" lvl="1" indent="-114300" algn="l" defTabSz="533400">
            <a:lnSpc>
              <a:spcPct val="90000"/>
            </a:lnSpc>
            <a:spcBef>
              <a:spcPct val="0"/>
            </a:spcBef>
            <a:spcAft>
              <a:spcPct val="15000"/>
            </a:spcAft>
            <a:buChar char="••"/>
          </a:pPr>
          <a:r>
            <a:rPr lang="en-US" sz="1200" kern="1200" smtClean="0"/>
            <a:t>Azure Disk Encryption enables IT administrators to encrypt Windows and Linux IaaS Virtual Machine (VM) disks.</a:t>
          </a:r>
          <a:endParaRPr lang="en-US" sz="1200" kern="1200" dirty="0"/>
        </a:p>
        <a:p>
          <a:pPr marL="114300" lvl="1" indent="-114300" algn="l" defTabSz="533400">
            <a:lnSpc>
              <a:spcPct val="90000"/>
            </a:lnSpc>
            <a:spcBef>
              <a:spcPct val="0"/>
            </a:spcBef>
            <a:spcAft>
              <a:spcPct val="15000"/>
            </a:spcAft>
            <a:buChar char="••"/>
          </a:pPr>
          <a:r>
            <a:rPr lang="en-US" sz="1200" kern="1200" smtClean="0"/>
            <a:t>Azure Disk Encryption leverages the industry standard BitLocker feature of Windows and the DM-Crypt feature of Linux to provide volume encryption for the OS and the data disks.</a:t>
          </a:r>
          <a:endParaRPr lang="en-US" sz="1200" kern="1200" dirty="0"/>
        </a:p>
      </dsp:txBody>
      <dsp:txXfrm rot="5400000">
        <a:off x="4961437" y="965337"/>
        <a:ext cx="2306551" cy="2896013"/>
      </dsp:txXfrm>
    </dsp:sp>
    <dsp:sp modelId="{E131F877-5677-4D6E-8CBA-B27BA15C087D}">
      <dsp:nvSpPr>
        <dsp:cNvPr id="0" name=""/>
        <dsp:cNvSpPr/>
      </dsp:nvSpPr>
      <dsp:spPr>
        <a:xfrm rot="16200000">
          <a:off x="6180911" y="1260068"/>
          <a:ext cx="4826689" cy="230655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85" bIns="0" numCol="1" spcCol="1270" anchor="t" anchorCtr="0">
          <a:noAutofit/>
        </a:bodyPr>
        <a:lstStyle/>
        <a:p>
          <a:pPr lvl="0" algn="l" defTabSz="711200">
            <a:lnSpc>
              <a:spcPct val="90000"/>
            </a:lnSpc>
            <a:spcBef>
              <a:spcPct val="0"/>
            </a:spcBef>
            <a:spcAft>
              <a:spcPct val="35000"/>
            </a:spcAft>
          </a:pPr>
          <a:r>
            <a:rPr lang="en-US" sz="1600" b="1" kern="1200" dirty="0" smtClean="0"/>
            <a:t>Use hardware security models</a:t>
          </a:r>
          <a:endParaRPr lang="en-US" sz="1600" b="1" kern="1200" dirty="0"/>
        </a:p>
        <a:p>
          <a:pPr marL="114300" lvl="1" indent="-114300" algn="l" defTabSz="533400">
            <a:lnSpc>
              <a:spcPct val="90000"/>
            </a:lnSpc>
            <a:spcBef>
              <a:spcPct val="0"/>
            </a:spcBef>
            <a:spcAft>
              <a:spcPct val="15000"/>
            </a:spcAft>
            <a:buChar char="••"/>
          </a:pPr>
          <a:r>
            <a:rPr lang="en-US" sz="1200" kern="1200" dirty="0" smtClean="0"/>
            <a:t>Azure disk encryption uses Azure Key Vault to help you control and manage disk encryption keys and secrets in your key vault subscription, while ensuring that all data in the virtual machine disks are encrypted at rest in your Azure storage.</a:t>
          </a:r>
          <a:endParaRPr lang="en-US" sz="1200" kern="1200" dirty="0"/>
        </a:p>
        <a:p>
          <a:pPr marL="114300" lvl="1" indent="-114300" algn="l" defTabSz="533400">
            <a:lnSpc>
              <a:spcPct val="90000"/>
            </a:lnSpc>
            <a:spcBef>
              <a:spcPct val="0"/>
            </a:spcBef>
            <a:spcAft>
              <a:spcPct val="15000"/>
            </a:spcAft>
            <a:buChar char="••"/>
          </a:pPr>
          <a:r>
            <a:rPr lang="en-US" sz="1200" kern="1200" smtClean="0"/>
            <a:t>You should use Azure Key Vault to audit keys and policy usage.</a:t>
          </a:r>
          <a:endParaRPr lang="en-US" sz="1200" kern="1200" dirty="0"/>
        </a:p>
      </dsp:txBody>
      <dsp:txXfrm rot="5400000">
        <a:off x="7440980" y="965337"/>
        <a:ext cx="2306551" cy="289601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221D9E-E4E3-4F6C-B91D-0C0E6E330B87}" type="datetimeFigureOut">
              <a:rPr lang="en-US" smtClean="0"/>
              <a:t>10/8/2018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294770-DACA-4181-9D15-313D1EE7A34F}" type="slidenum">
              <a:rPr lang="en-US" smtClean="0"/>
              <a:t>‹#›</a:t>
            </a:fld>
            <a:endParaRPr lang="en-US"/>
          </a:p>
        </p:txBody>
      </p:sp>
    </p:spTree>
    <p:extLst>
      <p:ext uri="{BB962C8B-B14F-4D97-AF65-F5344CB8AC3E}">
        <p14:creationId xmlns:p14="http://schemas.microsoft.com/office/powerpoint/2010/main" val="181550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51633-1A18-4B63-B6A9-E6FE2E74906B}"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60ED-D269-40FE-8F07-A7DDAC58924F}" type="slidenum">
              <a:rPr lang="en-US" smtClean="0"/>
              <a:t>‹#›</a:t>
            </a:fld>
            <a:endParaRPr lang="en-US"/>
          </a:p>
        </p:txBody>
      </p:sp>
    </p:spTree>
    <p:extLst>
      <p:ext uri="{BB962C8B-B14F-4D97-AF65-F5344CB8AC3E}">
        <p14:creationId xmlns:p14="http://schemas.microsoft.com/office/powerpoint/2010/main" val="209405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09341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26174907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3318135" y="1533779"/>
            <a:ext cx="7447068"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39" name="Picture 3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3612959432"/>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405723" y="1716478"/>
            <a:ext cx="4233863" cy="908189"/>
          </a:xfrm>
          <a:prstGeom prst="rect">
            <a:avLst/>
          </a:prstGeom>
        </p:spPr>
        <p:txBody>
          <a:bodyPr anchor="ctr">
            <a:noAutofit/>
          </a:bodyPr>
          <a:lstStyle>
            <a:lvl1pPr algn="l">
              <a:defRPr sz="2667">
                <a:solidFill>
                  <a:srgbClr val="007CC3"/>
                </a:solidFill>
              </a:defRPr>
            </a:lvl1pPr>
          </a:lstStyle>
          <a:p>
            <a:r>
              <a:rPr lang="en-US" dirty="0" smtClean="0"/>
              <a:t>TITLE TEXT</a:t>
            </a:r>
            <a:endParaRPr lang="en-US" dirty="0"/>
          </a:p>
        </p:txBody>
      </p:sp>
      <p:sp>
        <p:nvSpPr>
          <p:cNvPr id="25" name="Text Placeholder 2"/>
          <p:cNvSpPr txBox="1">
            <a:spLocks/>
          </p:cNvSpPr>
          <p:nvPr userDrawn="1"/>
        </p:nvSpPr>
        <p:spPr>
          <a:xfrm>
            <a:off x="519600" y="6147181"/>
            <a:ext cx="803303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6" name="Picture 25"/>
          <p:cNvPicPr>
            <a:picLocks noChangeAspect="1"/>
          </p:cNvPicPr>
          <p:nvPr userDrawn="1"/>
        </p:nvPicPr>
        <p:blipFill>
          <a:blip r:embed="rId2"/>
          <a:stretch>
            <a:fillRect/>
          </a:stretch>
        </p:blipFill>
        <p:spPr>
          <a:xfrm>
            <a:off x="10713113" y="6015481"/>
            <a:ext cx="1212887" cy="620353"/>
          </a:xfrm>
          <a:prstGeom prst="rect">
            <a:avLst/>
          </a:prstGeom>
        </p:spPr>
      </p:pic>
      <p:grpSp>
        <p:nvGrpSpPr>
          <p:cNvPr id="37" name="Group 36"/>
          <p:cNvGrpSpPr/>
          <p:nvPr userDrawn="1"/>
        </p:nvGrpSpPr>
        <p:grpSpPr>
          <a:xfrm>
            <a:off x="-11894" y="2832016"/>
            <a:ext cx="12215771"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grpSp>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263352054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71771167"/>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59691"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59691" y="1552923"/>
            <a:ext cx="11346293" cy="4192231"/>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259691" y="815350"/>
            <a:ext cx="11630732" cy="515111"/>
          </a:xfrm>
          <a:prstGeom prst="rect">
            <a:avLst/>
          </a:prstGeom>
        </p:spPr>
        <p:txBody>
          <a:bodyPr/>
          <a:lstStyle>
            <a:lvl1pPr marL="0" indent="0">
              <a:buNone/>
              <a:defRPr sz="2133">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009826522"/>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897660263"/>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783"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265783" y="823932"/>
            <a:ext cx="11630733" cy="758497"/>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07859078"/>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1347"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116362995"/>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5580"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5979886"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1"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545787704"/>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6244844"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2" name="Picture 11"/>
          <p:cNvPicPr>
            <a:picLocks noChangeAspect="1"/>
          </p:cNvPicPr>
          <p:nvPr userDrawn="1"/>
        </p:nvPicPr>
        <p:blipFill>
          <a:blip r:embed="rId2"/>
          <a:stretch>
            <a:fillRect/>
          </a:stretch>
        </p:blipFill>
        <p:spPr>
          <a:xfrm>
            <a:off x="10713113" y="6015481"/>
            <a:ext cx="1212887" cy="620353"/>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785113276"/>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6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263925"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6244844" y="979286"/>
            <a:ext cx="547267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2" name="Picture 11"/>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935189927"/>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10558566" y="6079874"/>
            <a:ext cx="1212887" cy="620353"/>
          </a:xfrm>
          <a:prstGeom prst="rect">
            <a:avLst/>
          </a:prstGeom>
        </p:spPr>
      </p:pic>
    </p:spTree>
    <p:extLst>
      <p:ext uri="{BB962C8B-B14F-4D97-AF65-F5344CB8AC3E}">
        <p14:creationId xmlns:p14="http://schemas.microsoft.com/office/powerpoint/2010/main" val="4141460863"/>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7" name="Picture 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704453962"/>
      </p:ext>
    </p:extLst>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10699750" y="6007118"/>
            <a:ext cx="1219201" cy="623213"/>
          </a:xfrm>
          <a:prstGeom prst="rect">
            <a:avLst/>
          </a:prstGeom>
        </p:spPr>
      </p:pic>
    </p:spTree>
    <p:extLst>
      <p:ext uri="{BB962C8B-B14F-4D97-AF65-F5344CB8AC3E}">
        <p14:creationId xmlns:p14="http://schemas.microsoft.com/office/powerpoint/2010/main" val="834678550"/>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2290329" y="5846306"/>
            <a:ext cx="1212887" cy="620353"/>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54" y="5922917"/>
            <a:ext cx="1538233" cy="467133"/>
          </a:xfrm>
          <a:prstGeom prst="rect">
            <a:avLst/>
          </a:prstGeom>
        </p:spPr>
      </p:pic>
    </p:spTree>
    <p:extLst>
      <p:ext uri="{BB962C8B-B14F-4D97-AF65-F5344CB8AC3E}">
        <p14:creationId xmlns:p14="http://schemas.microsoft.com/office/powerpoint/2010/main" val="1014685700"/>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326386" y="2762251"/>
            <a:ext cx="9512439" cy="1346200"/>
          </a:xfrm>
          <a:prstGeom prst="rect">
            <a:avLst/>
          </a:prstGeom>
        </p:spPr>
        <p:txBody>
          <a:bodyPr anchor="ctr">
            <a:noAutofit/>
          </a:bodyPr>
          <a:lstStyle>
            <a:lvl1pPr algn="ctr">
              <a:defRPr sz="3200" b="0">
                <a:solidFill>
                  <a:srgbClr val="007CC3"/>
                </a:solidFill>
              </a:defRPr>
            </a:lvl1pPr>
          </a:lstStyle>
          <a:p>
            <a:r>
              <a:rPr lang="en-US" dirty="0" smtClean="0"/>
              <a:t>TITLE TEXT</a:t>
            </a:r>
            <a:endParaRPr lang="en-US" dirty="0"/>
          </a:p>
        </p:txBody>
      </p:sp>
      <p:sp>
        <p:nvSpPr>
          <p:cNvPr id="13"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5"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19"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98762505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076326" y="2212571"/>
            <a:ext cx="10037116" cy="976107"/>
          </a:xfrm>
          <a:prstGeom prst="rect">
            <a:avLst/>
          </a:prstGeom>
        </p:spPr>
        <p:txBody>
          <a:bodyPr anchor="ctr">
            <a:noAutofit/>
          </a:bodyPr>
          <a:lstStyle>
            <a:lvl1pPr algn="ctr">
              <a:defRPr sz="32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549093" y="3435351"/>
            <a:ext cx="9154073" cy="420333"/>
          </a:xfrm>
          <a:prstGeom prst="rect">
            <a:avLst/>
          </a:prstGeom>
        </p:spPr>
        <p:txBody>
          <a:bodyPr anchor="t">
            <a:noAutofit/>
          </a:bodyPr>
          <a:lstStyle>
            <a:lvl1pPr marL="457189" indent="-457189" algn="ctr">
              <a:buNone/>
              <a:defRPr kumimoji="0" lang="en-US" sz="2133"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2649938" y="4283448"/>
            <a:ext cx="7097881" cy="1042403"/>
          </a:xfrm>
          <a:prstGeom prst="rect">
            <a:avLst/>
          </a:prstGeom>
        </p:spPr>
        <p:txBody>
          <a:bodyPr anchor="t">
            <a:noAutofit/>
          </a:bodyPr>
          <a:lstStyle>
            <a:lvl1pPr marL="0" indent="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68221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8"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19"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21"/>
          <p:cNvSpPr/>
          <p:nvPr userDrawn="1"/>
        </p:nvSpPr>
        <p:spPr>
          <a:xfrm>
            <a:off x="113708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pic>
        <p:nvPicPr>
          <p:cNvPr id="11" name="Picture 10"/>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410743272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697299099"/>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276537" y="1533779"/>
            <a:ext cx="9369820"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3737698410"/>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930105" y="1533779"/>
            <a:ext cx="8766569" cy="633687"/>
          </a:xfrm>
          <a:prstGeom prst="rect">
            <a:avLst/>
          </a:prstGeom>
        </p:spPr>
        <p:txBody>
          <a:bodyPr anchor="t">
            <a:noAutofit/>
          </a:bodyPr>
          <a:lstStyle>
            <a:lvl1pPr>
              <a:tabLst/>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708639375"/>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712489" y="1533779"/>
            <a:ext cx="8299056" cy="633687"/>
          </a:xfrm>
          <a:prstGeom prst="rect">
            <a:avLst/>
          </a:prstGeom>
        </p:spPr>
        <p:txBody>
          <a:bodyPr anchor="t">
            <a:noAutofit/>
          </a:bodyPr>
          <a:lstStyle>
            <a:lvl1pPr>
              <a:defRPr sz="2667"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5"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7"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8"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42" name="Picture 41"/>
          <p:cNvPicPr>
            <a:picLocks noChangeAspect="1"/>
          </p:cNvPicPr>
          <p:nvPr userDrawn="1"/>
        </p:nvPicPr>
        <p:blipFill>
          <a:blip r:embed="rId2"/>
          <a:stretch>
            <a:fillRect/>
          </a:stretch>
        </p:blipFill>
        <p:spPr>
          <a:xfrm>
            <a:off x="10713113" y="6015481"/>
            <a:ext cx="1212887" cy="620353"/>
          </a:xfrm>
          <a:prstGeom prst="rect">
            <a:avLst/>
          </a:prstGeom>
        </p:spPr>
      </p:pic>
      <p:pic>
        <p:nvPicPr>
          <p:cNvPr id="41" name="Picture 4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0691" y="6131076"/>
            <a:ext cx="1377106" cy="418202"/>
          </a:xfrm>
          <a:prstGeom prst="rect">
            <a:avLst/>
          </a:prstGeom>
        </p:spPr>
      </p:pic>
    </p:spTree>
    <p:extLst>
      <p:ext uri="{BB962C8B-B14F-4D97-AF65-F5344CB8AC3E}">
        <p14:creationId xmlns:p14="http://schemas.microsoft.com/office/powerpoint/2010/main" val="1948658141"/>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84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1"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80" r:id="rId19"/>
    <p:sldLayoutId id="2147483678" r:id="rId20"/>
    <p:sldLayoutId id="2147483679" r:id="rId21"/>
  </p:sldLayoutIdLst>
  <p:transition spd="med"/>
  <p:timing>
    <p:tnLst>
      <p:par>
        <p:cTn id="1" dur="indefinite" restart="never" nodeType="tmRoot"/>
      </p:par>
    </p:tnLst>
  </p:timing>
  <p:hf hdr="0" ftr="0" dt="0"/>
  <p:txStyles>
    <p:title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p:titleStyle>
    <p:body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44.jp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18.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7.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1.gif"/><Relationship Id="rId2" Type="http://schemas.openxmlformats.org/officeDocument/2006/relationships/image" Target="../media/image7.png"/><Relationship Id="rId16"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11.png"/><Relationship Id="rId11" Type="http://schemas.microsoft.com/office/2007/relationships/hdphoto" Target="../media/hdphoto1.wdp"/><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5" b="15"/>
          <a:stretch>
            <a:fillRect/>
          </a:stretch>
        </p:blipFill>
        <p:spPr/>
      </p:pic>
      <p:sp>
        <p:nvSpPr>
          <p:cNvPr id="374" name="Shape 374"/>
          <p:cNvSpPr>
            <a:spLocks noGrp="1"/>
          </p:cNvSpPr>
          <p:nvPr>
            <p:ph type="title"/>
          </p:nvPr>
        </p:nvSpPr>
        <p:spPr>
          <a:xfrm>
            <a:off x="366114" y="1132912"/>
            <a:ext cx="4588580" cy="1154012"/>
          </a:xfrm>
        </p:spPr>
        <p:txBody>
          <a:bodyPr>
            <a:noAutofit/>
          </a:bodyPr>
          <a:lstStyle>
            <a:lvl1pPr>
              <a:defRPr sz="2500"/>
            </a:lvl1pPr>
          </a:lstStyle>
          <a:p>
            <a:r>
              <a:rPr lang="en-US" sz="2800" dirty="0" smtClean="0"/>
              <a:t>DIAL D4D Data Security </a:t>
            </a:r>
            <a:br>
              <a:rPr lang="en-US" sz="2800" dirty="0" smtClean="0"/>
            </a:br>
            <a:r>
              <a:rPr lang="en-US" sz="2800" dirty="0" smtClean="0"/>
              <a:t>&amp;</a:t>
            </a:r>
            <a:r>
              <a:rPr lang="en-US" sz="2800" dirty="0"/>
              <a:t> </a:t>
            </a:r>
            <a:r>
              <a:rPr lang="en-US" sz="2800" dirty="0" smtClean="0"/>
              <a:t>Governance </a:t>
            </a:r>
            <a:br>
              <a:rPr lang="en-US" sz="2800" dirty="0" smtClean="0"/>
            </a:br>
            <a:r>
              <a:rPr lang="en-US" sz="2000" b="1" dirty="0" smtClean="0"/>
              <a:t>– Malawi Use Case</a:t>
            </a:r>
            <a:endParaRPr lang="en-US" sz="2800" b="1" dirty="0"/>
          </a:p>
        </p:txBody>
      </p:sp>
      <p:sp>
        <p:nvSpPr>
          <p:cNvPr id="7" name="object 2"/>
          <p:cNvSpPr/>
          <p:nvPr/>
        </p:nvSpPr>
        <p:spPr>
          <a:xfrm>
            <a:off x="5931599" y="1102098"/>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F9FFA">
              <a:alpha val="43000"/>
            </a:srgbClr>
          </a:solidFill>
        </p:spPr>
        <p:txBody>
          <a:bodyPr wrap="square" lIns="0" tIns="0" rIns="0" bIns="0" rtlCol="0"/>
          <a:lstStyle/>
          <a:p>
            <a:pPr defTabSz="609585" hangingPunct="0"/>
            <a:endParaRPr sz="2400" kern="0">
              <a:solidFill>
                <a:srgbClr val="000000"/>
              </a:solidFill>
              <a:latin typeface="Calibri"/>
              <a:cs typeface="Calibri"/>
              <a:sym typeface="Calibri"/>
            </a:endParaRPr>
          </a:p>
        </p:txBody>
      </p:sp>
      <p:pic>
        <p:nvPicPr>
          <p:cNvPr id="8" name="Picture 7"/>
          <p:cNvPicPr>
            <a:picLocks noChangeAspect="1"/>
          </p:cNvPicPr>
          <p:nvPr/>
        </p:nvPicPr>
        <p:blipFill>
          <a:blip r:embed="rId4"/>
          <a:stretch>
            <a:fillRect/>
          </a:stretch>
        </p:blipFill>
        <p:spPr>
          <a:xfrm>
            <a:off x="2751844" y="5839098"/>
            <a:ext cx="1405280" cy="71833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555" y="5918656"/>
            <a:ext cx="1802319" cy="547331"/>
          </a:xfrm>
          <a:prstGeom prst="rect">
            <a:avLst/>
          </a:prstGeom>
        </p:spPr>
      </p:pic>
    </p:spTree>
    <p:extLst>
      <p:ext uri="{BB962C8B-B14F-4D97-AF65-F5344CB8AC3E}">
        <p14:creationId xmlns:p14="http://schemas.microsoft.com/office/powerpoint/2010/main" val="404754201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3925" y="979286"/>
            <a:ext cx="11153012" cy="4880879"/>
          </a:xfrm>
        </p:spPr>
        <p:txBody>
          <a:bodyPr/>
          <a:lstStyle/>
          <a:p>
            <a:r>
              <a:rPr lang="en-US" sz="1400" dirty="0" smtClean="0"/>
              <a:t>The portable device should be scanned before loading the data from Airtel Premise.</a:t>
            </a:r>
          </a:p>
          <a:p>
            <a:r>
              <a:rPr lang="en-US" sz="1400" dirty="0" smtClean="0"/>
              <a:t>The device should be password protected.</a:t>
            </a:r>
          </a:p>
          <a:p>
            <a:r>
              <a:rPr lang="en-US" sz="1400" dirty="0" smtClean="0"/>
              <a:t>Only the Anonymized data should be loaded in the device.</a:t>
            </a:r>
          </a:p>
          <a:p>
            <a:r>
              <a:rPr lang="en-US" sz="1400" dirty="0" smtClean="0"/>
              <a:t>Data should be loaded by Airtel and Password should be set by Airtel.</a:t>
            </a:r>
          </a:p>
          <a:p>
            <a:r>
              <a:rPr lang="en-US" sz="1400" dirty="0" smtClean="0"/>
              <a:t>With supervision of Airtel , Storage device with data should be transported to Malawi server location by DIAL stakeholders.</a:t>
            </a:r>
          </a:p>
          <a:p>
            <a:r>
              <a:rPr lang="en-US" sz="1400" dirty="0" smtClean="0"/>
              <a:t>Airtel should unlock the device and DIAL should copy the data under supervision of Airtel stakeholders.</a:t>
            </a:r>
          </a:p>
          <a:p>
            <a:r>
              <a:rPr lang="en-US" sz="1400" dirty="0" smtClean="0"/>
              <a:t>After data copy </a:t>
            </a:r>
            <a:r>
              <a:rPr lang="en-US" sz="1400" dirty="0" smtClean="0"/>
              <a:t>Airtel should format and take the device</a:t>
            </a:r>
            <a:r>
              <a:rPr lang="en-US" sz="1400" dirty="0" smtClean="0"/>
              <a:t>.</a:t>
            </a:r>
            <a:endParaRPr lang="en-US" sz="1400" dirty="0" smtClean="0"/>
          </a:p>
          <a:p>
            <a:r>
              <a:rPr lang="en-US" sz="1400" dirty="0" smtClean="0"/>
              <a:t>The entire process should be documented and duly signed between Airtel and DIAL.</a:t>
            </a:r>
            <a:endParaRPr lang="en-US" sz="1400" dirty="0"/>
          </a:p>
          <a:p>
            <a:endParaRPr lang="en-US" sz="1600" dirty="0" smtClean="0"/>
          </a:p>
        </p:txBody>
      </p:sp>
      <p:sp>
        <p:nvSpPr>
          <p:cNvPr id="2" name="Title 1"/>
          <p:cNvSpPr>
            <a:spLocks noGrp="1"/>
          </p:cNvSpPr>
          <p:nvPr>
            <p:ph type="title"/>
          </p:nvPr>
        </p:nvSpPr>
        <p:spPr/>
        <p:txBody>
          <a:bodyPr/>
          <a:lstStyle/>
          <a:p>
            <a:r>
              <a:rPr lang="en-US" dirty="0" smtClean="0"/>
              <a:t>Data Transfer to Malawi Central Repository – Portable Storage Device</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10</a:t>
            </a:fld>
            <a:endParaRPr lang="en-US" dirty="0"/>
          </a:p>
        </p:txBody>
      </p:sp>
      <p:grpSp>
        <p:nvGrpSpPr>
          <p:cNvPr id="35" name="Group 34"/>
          <p:cNvGrpSpPr/>
          <p:nvPr/>
        </p:nvGrpSpPr>
        <p:grpSpPr>
          <a:xfrm>
            <a:off x="308518" y="3716533"/>
            <a:ext cx="11991181" cy="2039216"/>
            <a:chOff x="205194" y="4187588"/>
            <a:chExt cx="11991181" cy="2039216"/>
          </a:xfrm>
        </p:grpSpPr>
        <p:grpSp>
          <p:nvGrpSpPr>
            <p:cNvPr id="29" name="Group 28"/>
            <p:cNvGrpSpPr/>
            <p:nvPr/>
          </p:nvGrpSpPr>
          <p:grpSpPr>
            <a:xfrm>
              <a:off x="1317655" y="4339478"/>
              <a:ext cx="2951019" cy="1498945"/>
              <a:chOff x="2510980" y="4532248"/>
              <a:chExt cx="2951019" cy="1498945"/>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6487" y="4532248"/>
                <a:ext cx="1066923" cy="354752"/>
              </a:xfrm>
              <a:prstGeom prst="rect">
                <a:avLst/>
              </a:prstGeom>
            </p:spPr>
          </p:pic>
          <p:sp>
            <p:nvSpPr>
              <p:cNvPr id="12" name="Striped Right Arrow 11"/>
              <p:cNvSpPr/>
              <p:nvPr/>
            </p:nvSpPr>
            <p:spPr>
              <a:xfrm rot="5400000">
                <a:off x="3319741" y="4902781"/>
                <a:ext cx="696496" cy="637001"/>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TextBox 12"/>
              <p:cNvSpPr txBox="1"/>
              <p:nvPr/>
            </p:nvSpPr>
            <p:spPr>
              <a:xfrm>
                <a:off x="2510980" y="5569530"/>
                <a:ext cx="295101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smtClean="0">
                    <a:ln>
                      <a:noFill/>
                    </a:ln>
                    <a:solidFill>
                      <a:srgbClr val="000000"/>
                    </a:solidFill>
                    <a:effectLst/>
                    <a:uFillTx/>
                    <a:sym typeface="Calibri"/>
                  </a:rPr>
                  <a:t>Airtel should load the data.</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1200" dirty="0" smtClean="0">
                    <a:solidFill>
                      <a:srgbClr val="000000"/>
                    </a:solidFill>
                    <a:sym typeface="Calibri"/>
                  </a:rPr>
                  <a:t>Airtel should enable password protection</a:t>
                </a:r>
                <a:endParaRPr kumimoji="0" lang="en-US" sz="1200" b="0" i="0" u="none" strike="noStrike" cap="none" spc="0" normalizeH="0" baseline="0" dirty="0">
                  <a:ln>
                    <a:noFill/>
                  </a:ln>
                  <a:solidFill>
                    <a:srgbClr val="000000"/>
                  </a:solidFill>
                  <a:effectLst/>
                  <a:uFillTx/>
                  <a:sym typeface="Calibri"/>
                </a:endParaRPr>
              </a:p>
            </p:txBody>
          </p:sp>
        </p:grpSp>
        <p:sp>
          <p:nvSpPr>
            <p:cNvPr id="14" name="Right Arrow 13"/>
            <p:cNvSpPr/>
            <p:nvPr/>
          </p:nvSpPr>
          <p:spPr>
            <a:xfrm>
              <a:off x="1400749" y="4750237"/>
              <a:ext cx="390591" cy="198474"/>
            </a:xfrm>
            <a:prstGeom prst="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5" name="TextBox 14"/>
            <p:cNvSpPr txBox="1"/>
            <p:nvPr/>
          </p:nvSpPr>
          <p:spPr>
            <a:xfrm>
              <a:off x="205194" y="5211143"/>
              <a:ext cx="1195555"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smtClean="0">
                  <a:ln>
                    <a:noFill/>
                  </a:ln>
                  <a:solidFill>
                    <a:srgbClr val="000000"/>
                  </a:solidFill>
                  <a:effectLst/>
                  <a:uFillTx/>
                  <a:sym typeface="Calibri"/>
                </a:rPr>
                <a:t>DIAL Provides storage</a:t>
              </a:r>
              <a:r>
                <a:rPr kumimoji="0" lang="en-US" sz="1200" b="0" i="0" u="none" strike="noStrike" cap="none" spc="0" normalizeH="0" dirty="0" smtClean="0">
                  <a:ln>
                    <a:noFill/>
                  </a:ln>
                  <a:solidFill>
                    <a:srgbClr val="000000"/>
                  </a:solidFill>
                  <a:effectLst/>
                  <a:uFillTx/>
                  <a:sym typeface="Calibri"/>
                </a:rPr>
                <a:t> device to Airtel.</a:t>
              </a:r>
              <a:endParaRPr kumimoji="0" lang="en-US" sz="1200" b="0" i="0" u="none" strike="noStrike" cap="none" spc="0" normalizeH="0" baseline="0" dirty="0">
                <a:ln>
                  <a:noFill/>
                </a:ln>
                <a:solidFill>
                  <a:srgbClr val="000000"/>
                </a:solidFill>
                <a:effectLst/>
                <a:uFillTx/>
                <a:sym typeface="Calibri"/>
              </a:endParaRPr>
            </a:p>
          </p:txBody>
        </p:sp>
        <p:grpSp>
          <p:nvGrpSpPr>
            <p:cNvPr id="23" name="Group 22"/>
            <p:cNvGrpSpPr/>
            <p:nvPr/>
          </p:nvGrpSpPr>
          <p:grpSpPr>
            <a:xfrm>
              <a:off x="4555455" y="4187588"/>
              <a:ext cx="1794149" cy="1531385"/>
              <a:chOff x="6079290" y="4128654"/>
              <a:chExt cx="1794149" cy="1531385"/>
            </a:xfrm>
          </p:grpSpPr>
          <p:sp>
            <p:nvSpPr>
              <p:cNvPr id="22" name="Rectangle 21"/>
              <p:cNvSpPr/>
              <p:nvPr/>
            </p:nvSpPr>
            <p:spPr>
              <a:xfrm>
                <a:off x="6079290" y="4128654"/>
                <a:ext cx="1794149" cy="153138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nvGrpSpPr>
              <p:cNvPr id="21" name="Group 20"/>
              <p:cNvGrpSpPr/>
              <p:nvPr/>
            </p:nvGrpSpPr>
            <p:grpSpPr>
              <a:xfrm>
                <a:off x="6188940" y="4387420"/>
                <a:ext cx="1631933" cy="1251849"/>
                <a:chOff x="6167046" y="4317681"/>
                <a:chExt cx="1631933" cy="1251849"/>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5571" y="4317681"/>
                  <a:ext cx="1129145" cy="375441"/>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7046" y="4759713"/>
                  <a:ext cx="728427" cy="728427"/>
                </a:xfrm>
                <a:prstGeom prst="rect">
                  <a:avLst/>
                </a:prstGeom>
              </p:spPr>
            </p:pic>
            <p:grpSp>
              <p:nvGrpSpPr>
                <p:cNvPr id="18" name="Group 17"/>
                <p:cNvGrpSpPr/>
                <p:nvPr/>
              </p:nvGrpSpPr>
              <p:grpSpPr>
                <a:xfrm>
                  <a:off x="6895473" y="4693122"/>
                  <a:ext cx="903506" cy="876408"/>
                  <a:chOff x="9194456" y="1108364"/>
                  <a:chExt cx="2311361" cy="2311361"/>
                </a:xfrm>
              </p:grpSpPr>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456" y="1108364"/>
                    <a:ext cx="2311361" cy="2311361"/>
                  </a:xfrm>
                  <a:prstGeom prst="rect">
                    <a:avLst/>
                  </a:prstGeom>
                </p:spPr>
              </p:pic>
              <p:sp>
                <p:nvSpPr>
                  <p:cNvPr id="20" name="Rectangle 19"/>
                  <p:cNvSpPr/>
                  <p:nvPr/>
                </p:nvSpPr>
                <p:spPr>
                  <a:xfrm rot="1349400">
                    <a:off x="9508578" y="2239754"/>
                    <a:ext cx="1177636" cy="251691"/>
                  </a:xfrm>
                  <a:prstGeom prst="rect">
                    <a:avLst/>
                  </a:prstGeom>
                  <a:ln/>
                  <a:effectLst>
                    <a:outerShdw blurRad="63500" sx="102000" sy="102000" algn="ctr"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600" b="1" dirty="0" smtClean="0">
                        <a:solidFill>
                          <a:srgbClr val="000000"/>
                        </a:solidFill>
                        <a:sym typeface="Calibri"/>
                      </a:rPr>
                      <a:t>Portable Device</a:t>
                    </a:r>
                    <a:endParaRPr kumimoji="0" lang="en-US" sz="600" b="1" i="0" u="none" strike="noStrike" cap="none" spc="0" normalizeH="0" baseline="0" dirty="0">
                      <a:ln>
                        <a:noFill/>
                      </a:ln>
                      <a:solidFill>
                        <a:srgbClr val="000000"/>
                      </a:solidFill>
                      <a:effectLst/>
                      <a:uFillTx/>
                      <a:sym typeface="Calibri"/>
                    </a:endParaRPr>
                  </a:p>
                </p:txBody>
              </p:sp>
            </p:grpSp>
          </p:grpSp>
        </p:grpSp>
        <p:pic>
          <p:nvPicPr>
            <p:cNvPr id="24" name="Picture 23"/>
            <p:cNvPicPr>
              <a:picLocks noChangeAspect="1"/>
            </p:cNvPicPr>
            <p:nvPr/>
          </p:nvPicPr>
          <p:blipFill>
            <a:blip r:embed="rId6">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tretch>
              <a:fillRect/>
            </a:stretch>
          </p:blipFill>
          <p:spPr>
            <a:xfrm>
              <a:off x="6936940" y="4480920"/>
              <a:ext cx="1321546" cy="1004113"/>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8074" y="4222922"/>
              <a:ext cx="728427" cy="728427"/>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15069" y="4613543"/>
              <a:ext cx="903506" cy="876408"/>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4808" y="4375462"/>
              <a:ext cx="1129145" cy="375441"/>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7593" y="4400914"/>
              <a:ext cx="903506" cy="876408"/>
            </a:xfrm>
            <a:prstGeom prst="rect">
              <a:avLst/>
            </a:prstGeom>
          </p:spPr>
        </p:pic>
        <p:sp>
          <p:nvSpPr>
            <p:cNvPr id="30" name="Striped Right Arrow 29"/>
            <p:cNvSpPr/>
            <p:nvPr/>
          </p:nvSpPr>
          <p:spPr>
            <a:xfrm>
              <a:off x="3187028" y="4661296"/>
              <a:ext cx="1313151" cy="484632"/>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p:cNvSpPr txBox="1"/>
            <p:nvPr/>
          </p:nvSpPr>
          <p:spPr>
            <a:xfrm>
              <a:off x="4555455" y="5822892"/>
              <a:ext cx="4411209"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smtClean="0">
                  <a:ln>
                    <a:noFill/>
                  </a:ln>
                  <a:solidFill>
                    <a:srgbClr val="000000"/>
                  </a:solidFill>
                  <a:effectLst/>
                  <a:uFillTx/>
                  <a:sym typeface="Calibri"/>
                </a:rPr>
                <a:t>Data Transfer</a:t>
              </a:r>
              <a:r>
                <a:rPr kumimoji="0" lang="en-US" sz="1200" b="0" i="0" u="none" strike="noStrike" cap="none" spc="0" normalizeH="0" dirty="0" smtClean="0">
                  <a:ln>
                    <a:noFill/>
                  </a:ln>
                  <a:solidFill>
                    <a:srgbClr val="000000"/>
                  </a:solidFill>
                  <a:effectLst/>
                  <a:uFillTx/>
                  <a:sym typeface="Calibri"/>
                </a:rPr>
                <a:t> to DIAL server Under supervision of Airtel</a:t>
              </a:r>
              <a:endParaRPr kumimoji="0" lang="en-US" sz="1200" b="0" i="0" u="none" strike="noStrike" cap="none" spc="0" normalizeH="0" baseline="0" dirty="0">
                <a:ln>
                  <a:noFill/>
                </a:ln>
                <a:solidFill>
                  <a:srgbClr val="000000"/>
                </a:solidFill>
                <a:effectLst/>
                <a:uFillTx/>
                <a:sym typeface="Calibri"/>
              </a:endParaRPr>
            </a:p>
          </p:txBody>
        </p:sp>
        <p:sp>
          <p:nvSpPr>
            <p:cNvPr id="32" name="Striped Right Arrow 31"/>
            <p:cNvSpPr/>
            <p:nvPr/>
          </p:nvSpPr>
          <p:spPr>
            <a:xfrm>
              <a:off x="6356510" y="4786195"/>
              <a:ext cx="632996" cy="484632"/>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p:cNvSpPr txBox="1"/>
            <p:nvPr/>
          </p:nvSpPr>
          <p:spPr>
            <a:xfrm>
              <a:off x="8560204" y="5684393"/>
              <a:ext cx="363617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smtClean="0">
                  <a:ln>
                    <a:noFill/>
                  </a:ln>
                  <a:solidFill>
                    <a:srgbClr val="000000"/>
                  </a:solidFill>
                  <a:effectLst/>
                  <a:uFillTx/>
                  <a:sym typeface="Calibri"/>
                </a:rPr>
                <a:t>Airtel should format and</a:t>
              </a:r>
              <a:r>
                <a:rPr kumimoji="0" lang="en-US" sz="1200" b="0" i="0" u="none" strike="noStrike" cap="none" spc="0" normalizeH="0" dirty="0" smtClean="0">
                  <a:ln>
                    <a:noFill/>
                  </a:ln>
                  <a:solidFill>
                    <a:srgbClr val="000000"/>
                  </a:solidFill>
                  <a:effectLst/>
                  <a:uFillTx/>
                  <a:sym typeface="Calibri"/>
                </a:rPr>
                <a:t> take the</a:t>
              </a:r>
              <a:r>
                <a:rPr kumimoji="0" lang="en-US" sz="1200" b="0" i="0" u="none" strike="noStrike" cap="none" spc="0" normalizeH="0" baseline="0" dirty="0" smtClean="0">
                  <a:ln>
                    <a:noFill/>
                  </a:ln>
                  <a:solidFill>
                    <a:srgbClr val="000000"/>
                  </a:solidFill>
                  <a:effectLst/>
                  <a:uFillTx/>
                  <a:sym typeface="Calibri"/>
                </a:rPr>
                <a:t> device</a:t>
              </a:r>
              <a:endParaRPr kumimoji="0" lang="en-US" sz="1200" b="0" i="0" u="none" strike="noStrike" cap="none" spc="0" normalizeH="0" baseline="0" dirty="0">
                <a:ln>
                  <a:noFill/>
                </a:ln>
                <a:solidFill>
                  <a:srgbClr val="000000"/>
                </a:solidFill>
                <a:effectLst/>
                <a:uFillTx/>
                <a:sym typeface="Calibri"/>
              </a:endParaRPr>
            </a:p>
          </p:txBody>
        </p:sp>
        <p:sp>
          <p:nvSpPr>
            <p:cNvPr id="34" name="Striped Right Arrow 33"/>
            <p:cNvSpPr/>
            <p:nvPr/>
          </p:nvSpPr>
          <p:spPr>
            <a:xfrm>
              <a:off x="8789601" y="4828700"/>
              <a:ext cx="990090" cy="484632"/>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pic>
        <p:nvPicPr>
          <p:cNvPr id="36" name="Picture 35" descr="Clipart - Beetle (ca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66188" y="1371600"/>
            <a:ext cx="643570" cy="318835"/>
          </a:xfrm>
          <a:prstGeom prst="rect">
            <a:avLst/>
          </a:prstGeom>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06488" y="1175394"/>
            <a:ext cx="562429" cy="562429"/>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9365" y="1357871"/>
            <a:ext cx="1129145" cy="359012"/>
          </a:xfrm>
          <a:prstGeom prst="rect">
            <a:avLst/>
          </a:prstGeom>
        </p:spPr>
      </p:pic>
    </p:spTree>
    <p:extLst>
      <p:ext uri="{BB962C8B-B14F-4D97-AF65-F5344CB8AC3E}">
        <p14:creationId xmlns:p14="http://schemas.microsoft.com/office/powerpoint/2010/main" val="369292281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to Malawi Central Repository - SFTP</a:t>
            </a:r>
            <a:endParaRPr lang="en-US" dirty="0"/>
          </a:p>
        </p:txBody>
      </p:sp>
      <p:sp>
        <p:nvSpPr>
          <p:cNvPr id="3" name="Text Placeholder 2"/>
          <p:cNvSpPr>
            <a:spLocks noGrp="1"/>
          </p:cNvSpPr>
          <p:nvPr>
            <p:ph type="body" sz="quarter" idx="10"/>
          </p:nvPr>
        </p:nvSpPr>
        <p:spPr>
          <a:xfrm>
            <a:off x="263925" y="979286"/>
            <a:ext cx="11153012" cy="4880879"/>
          </a:xfrm>
        </p:spPr>
        <p:txBody>
          <a:bodyPr/>
          <a:lstStyle/>
          <a:p>
            <a:r>
              <a:rPr lang="en-US" sz="1600" dirty="0"/>
              <a:t>SFTP transfers files with the Secure Shell (SSH) connection – SFTP is an encrypted network protocol that can enable a remote login to operate over a network that lacks security. </a:t>
            </a:r>
            <a:endParaRPr lang="en-US" sz="1600" dirty="0" smtClean="0"/>
          </a:p>
          <a:p>
            <a:r>
              <a:rPr lang="en-US" sz="1600" dirty="0" smtClean="0"/>
              <a:t>SFTP</a:t>
            </a:r>
            <a:r>
              <a:rPr lang="en-US" sz="1600" dirty="0"/>
              <a:t> offers encryption of commands and data. It also prevents passwords and sensitive information from open transmission over the </a:t>
            </a:r>
            <a:r>
              <a:rPr lang="en-US" sz="1600" dirty="0" smtClean="0"/>
              <a:t>network.</a:t>
            </a:r>
            <a:endParaRPr lang="en-US" sz="1600" dirty="0"/>
          </a:p>
          <a:p>
            <a:pPr marL="0" indent="0">
              <a:buNone/>
            </a:pPr>
            <a:r>
              <a:rPr lang="en-US" b="1" dirty="0" smtClean="0"/>
              <a:t>Best practices :</a:t>
            </a:r>
          </a:p>
        </p:txBody>
      </p:sp>
      <p:sp>
        <p:nvSpPr>
          <p:cNvPr id="5" name="Slide Number Placeholder 4"/>
          <p:cNvSpPr>
            <a:spLocks noGrp="1"/>
          </p:cNvSpPr>
          <p:nvPr>
            <p:ph type="sldNum" sz="quarter" idx="2"/>
          </p:nvPr>
        </p:nvSpPr>
        <p:spPr/>
        <p:txBody>
          <a:bodyPr/>
          <a:lstStyle/>
          <a:p>
            <a:fld id="{86CB4B4D-7CA3-9044-876B-883B54F8677D}" type="slidenum">
              <a:rPr lang="en-US" smtClean="0"/>
              <a:pPr/>
              <a:t>11</a:t>
            </a:fld>
            <a:endParaRPr lang="en-US" dirty="0"/>
          </a:p>
        </p:txBody>
      </p:sp>
      <p:sp>
        <p:nvSpPr>
          <p:cNvPr id="4" name="Rectangle 3"/>
          <p:cNvSpPr/>
          <p:nvPr/>
        </p:nvSpPr>
        <p:spPr>
          <a:xfrm>
            <a:off x="548640" y="2743199"/>
            <a:ext cx="5277394" cy="3116965"/>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just"/>
            <a:r>
              <a:rPr lang="en-US" b="1" dirty="0" smtClean="0">
                <a:solidFill>
                  <a:schemeClr val="bg1"/>
                </a:solidFill>
                <a:latin typeface="Times New Roman" panose="02020603050405020304" pitchFamily="18" charset="0"/>
                <a:cs typeface="Times New Roman" panose="02020603050405020304" pitchFamily="18" charset="0"/>
              </a:rPr>
              <a:t>256-bit AES encryption for data-at-rest : </a:t>
            </a:r>
          </a:p>
          <a:p>
            <a:pPr marL="201168" lvl="1" indent="0">
              <a:buNone/>
            </a:pPr>
            <a:r>
              <a:rPr lang="en-US" sz="1600" dirty="0" smtClean="0">
                <a:solidFill>
                  <a:schemeClr val="bg1"/>
                </a:solidFill>
                <a:latin typeface="Times New Roman" panose="02020603050405020304" pitchFamily="18" charset="0"/>
                <a:cs typeface="Times New Roman" panose="02020603050405020304" pitchFamily="18" charset="0"/>
              </a:rPr>
              <a:t>The Advanced Encryption Standard is a symmetric block cipher chosen by the U.S. government to protect classified information and is implemented in software and hardware throughout the world to encrypt sensitive data</a:t>
            </a:r>
            <a:r>
              <a:rPr lang="en-US" dirty="0" smtClean="0">
                <a:solidFill>
                  <a:schemeClr val="bg1"/>
                </a:solidFill>
                <a:latin typeface="Times New Roman" panose="02020603050405020304" pitchFamily="18" charset="0"/>
                <a:cs typeface="Times New Roman" panose="02020603050405020304" pitchFamily="18" charset="0"/>
              </a:rPr>
              <a:t>. </a:t>
            </a:r>
          </a:p>
          <a:p>
            <a:pPr marL="201168" lvl="1" indent="0">
              <a:buNone/>
            </a:pPr>
            <a:endParaRPr lang="en-US" dirty="0">
              <a:solidFill>
                <a:schemeClr val="bg1"/>
              </a:solidFill>
              <a:latin typeface="Times New Roman" panose="02020603050405020304" pitchFamily="18" charset="0"/>
              <a:cs typeface="Times New Roman" panose="02020603050405020304" pitchFamily="18" charset="0"/>
            </a:endParaRPr>
          </a:p>
          <a:p>
            <a:pPr indent="-256032"/>
            <a:r>
              <a:rPr lang="en-US" b="1" dirty="0" smtClean="0">
                <a:solidFill>
                  <a:schemeClr val="bg1"/>
                </a:solidFill>
                <a:latin typeface="Times New Roman" panose="02020603050405020304" pitchFamily="18" charset="0"/>
                <a:cs typeface="Times New Roman" panose="02020603050405020304" pitchFamily="18" charset="0"/>
              </a:rPr>
              <a:t>SSL encryption for data-in-motion and file upload/download : </a:t>
            </a:r>
          </a:p>
          <a:p>
            <a:pPr marL="201168" lvl="1" indent="0">
              <a:buNone/>
            </a:pPr>
            <a:r>
              <a:rPr lang="en-US" sz="1600" dirty="0" smtClean="0">
                <a:solidFill>
                  <a:schemeClr val="bg1"/>
                </a:solidFill>
                <a:latin typeface="Times New Roman" panose="02020603050405020304" pitchFamily="18" charset="0"/>
                <a:cs typeface="Times New Roman" panose="02020603050405020304" pitchFamily="18" charset="0"/>
              </a:rPr>
              <a:t>Secure Sockets Layer is the standard security technology for establishing encrypted private and integral link between web server and browser.</a:t>
            </a:r>
          </a:p>
        </p:txBody>
      </p:sp>
      <p:sp>
        <p:nvSpPr>
          <p:cNvPr id="10" name="Rectangle 9"/>
          <p:cNvSpPr/>
          <p:nvPr/>
        </p:nvSpPr>
        <p:spPr>
          <a:xfrm>
            <a:off x="5893879" y="2743199"/>
            <a:ext cx="5455213" cy="3116964"/>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r>
              <a:rPr lang="en-US" b="1" dirty="0" smtClean="0">
                <a:solidFill>
                  <a:schemeClr val="bg1"/>
                </a:solidFill>
                <a:latin typeface="Times New Roman" panose="02020603050405020304" pitchFamily="18" charset="0"/>
                <a:cs typeface="Times New Roman" panose="02020603050405020304" pitchFamily="18" charset="0"/>
              </a:rPr>
              <a:t>Integration with AV, DLP &amp; SIEM :</a:t>
            </a:r>
          </a:p>
          <a:p>
            <a:pPr marL="201168" lvl="1" indent="0">
              <a:buNone/>
            </a:pPr>
            <a:r>
              <a:rPr lang="en-US" sz="1600" dirty="0" smtClean="0">
                <a:solidFill>
                  <a:schemeClr val="bg1"/>
                </a:solidFill>
                <a:latin typeface="Times New Roman" panose="02020603050405020304" pitchFamily="18" charset="0"/>
                <a:cs typeface="Times New Roman" panose="02020603050405020304" pitchFamily="18" charset="0"/>
              </a:rPr>
              <a:t>Data loss prevention (DLP) is a strategy for making sure that end users do not send sensitive or critical information outside the corporate network. DLP infrastructure detects when sensitive content is added and lets you restrict access and sharing based on the results of the DLP scan.</a:t>
            </a:r>
          </a:p>
          <a:p>
            <a:pPr marL="201168" lvl="1" indent="0">
              <a:buNone/>
            </a:pPr>
            <a:r>
              <a:rPr lang="en-US" sz="1600" dirty="0" smtClean="0">
                <a:solidFill>
                  <a:schemeClr val="bg1"/>
                </a:solidFill>
                <a:latin typeface="Times New Roman" panose="02020603050405020304" pitchFamily="18" charset="0"/>
                <a:cs typeface="Times New Roman" panose="02020603050405020304" pitchFamily="18" charset="0"/>
              </a:rPr>
              <a:t>Security information and event management (SIEM) software gives enterprise security professionals both insight into and a track record of the activities within their IT environment.</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89180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in Rest</a:t>
            </a:r>
          </a:p>
        </p:txBody>
      </p:sp>
      <p:sp>
        <p:nvSpPr>
          <p:cNvPr id="3" name="Slide Number Placeholder 2"/>
          <p:cNvSpPr>
            <a:spLocks noGrp="1"/>
          </p:cNvSpPr>
          <p:nvPr>
            <p:ph type="sldNum" sz="quarter" idx="2"/>
          </p:nvPr>
        </p:nvSpPr>
        <p:spPr/>
        <p:txBody>
          <a:bodyPr/>
          <a:lstStyle/>
          <a:p>
            <a:fld id="{86CB4B4D-7CA3-9044-876B-883B54F8677D}" type="slidenum">
              <a:rPr lang="en-US" smtClean="0"/>
              <a:pPr/>
              <a:t>12</a:t>
            </a:fld>
            <a:endParaRPr lang="en-US" dirty="0"/>
          </a:p>
        </p:txBody>
      </p:sp>
    </p:spTree>
    <p:extLst>
      <p:ext uri="{BB962C8B-B14F-4D97-AF65-F5344CB8AC3E}">
        <p14:creationId xmlns:p14="http://schemas.microsoft.com/office/powerpoint/2010/main" val="52751958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 Malawi Central Repository</a:t>
            </a:r>
            <a:endParaRPr lang="en-US" dirty="0"/>
          </a:p>
        </p:txBody>
      </p:sp>
      <p:sp>
        <p:nvSpPr>
          <p:cNvPr id="3" name="Text Placeholder 2"/>
          <p:cNvSpPr>
            <a:spLocks noGrp="1"/>
          </p:cNvSpPr>
          <p:nvPr>
            <p:ph type="body" sz="quarter" idx="10"/>
          </p:nvPr>
        </p:nvSpPr>
        <p:spPr>
          <a:xfrm>
            <a:off x="263926" y="979286"/>
            <a:ext cx="8932326" cy="5186383"/>
          </a:xfrm>
        </p:spPr>
        <p:txBody>
          <a:bodyPr/>
          <a:lstStyle/>
          <a:p>
            <a:r>
              <a:rPr lang="en-US" sz="1600" dirty="0" smtClean="0"/>
              <a:t>All the source data will be co-located in the central repository in Malawi.</a:t>
            </a:r>
          </a:p>
          <a:p>
            <a:r>
              <a:rPr lang="en-US" sz="1600" dirty="0" smtClean="0"/>
              <a:t>Though the CDR data i.e. all PII data / fields are anonymized , we need to ensure 100 % data security at rest.</a:t>
            </a:r>
            <a:endParaRPr lang="en-US" sz="1600" dirty="0"/>
          </a:p>
          <a:p>
            <a:pPr marL="0" indent="0">
              <a:buNone/>
            </a:pPr>
            <a:r>
              <a:rPr lang="en-US" b="1" dirty="0" smtClean="0"/>
              <a:t>Below are few best practices at server side:</a:t>
            </a:r>
          </a:p>
          <a:p>
            <a:pPr marL="0" indent="0">
              <a:buNone/>
            </a:pPr>
            <a:r>
              <a:rPr lang="en-US" u="sng" dirty="0" smtClean="0"/>
              <a:t>Authentication</a:t>
            </a:r>
          </a:p>
          <a:p>
            <a:pPr lvl="1">
              <a:buFont typeface="Wingdings" panose="05000000000000000000" pitchFamily="2" charset="2"/>
              <a:buChar char="ü"/>
            </a:pPr>
            <a:r>
              <a:rPr lang="en-US" sz="1500" dirty="0" smtClean="0"/>
              <a:t>Implement strong password policies , which demands strong passwords and regular change of passwords.</a:t>
            </a:r>
          </a:p>
          <a:p>
            <a:pPr lvl="1">
              <a:buFont typeface="Wingdings" panose="05000000000000000000" pitchFamily="2" charset="2"/>
              <a:buChar char="ü"/>
            </a:pPr>
            <a:r>
              <a:rPr lang="en-US" sz="1500" dirty="0"/>
              <a:t>It's recommended to use public key authentication to replace the password authentication mechanism if </a:t>
            </a:r>
            <a:r>
              <a:rPr lang="en-US" sz="1500" dirty="0" smtClean="0"/>
              <a:t>possible</a:t>
            </a:r>
          </a:p>
          <a:p>
            <a:pPr lvl="1">
              <a:buFont typeface="Wingdings" panose="05000000000000000000" pitchFamily="2" charset="2"/>
              <a:buChar char="ü"/>
            </a:pPr>
            <a:r>
              <a:rPr lang="en-US" sz="1500" dirty="0"/>
              <a:t>Implement two-factor authentication when </a:t>
            </a:r>
            <a:r>
              <a:rPr lang="en-US" sz="1500" dirty="0" smtClean="0"/>
              <a:t>possible</a:t>
            </a:r>
          </a:p>
          <a:p>
            <a:pPr>
              <a:buFont typeface="Wingdings" panose="05000000000000000000" pitchFamily="2" charset="2"/>
              <a:buChar char="v"/>
            </a:pPr>
            <a:endParaRPr lang="en-US" sz="1500" dirty="0" smtClean="0"/>
          </a:p>
          <a:p>
            <a:pPr marL="0" indent="0">
              <a:buNone/>
            </a:pPr>
            <a:r>
              <a:rPr lang="en-US" u="sng" dirty="0" smtClean="0"/>
              <a:t>Users </a:t>
            </a:r>
            <a:r>
              <a:rPr lang="en-US" u="sng" dirty="0"/>
              <a:t>&amp; </a:t>
            </a:r>
            <a:r>
              <a:rPr lang="en-US" u="sng" dirty="0" smtClean="0"/>
              <a:t>groups</a:t>
            </a:r>
          </a:p>
          <a:p>
            <a:pPr lvl="1">
              <a:buFont typeface="Wingdings" panose="05000000000000000000" pitchFamily="2" charset="2"/>
              <a:buChar char="ü"/>
            </a:pPr>
            <a:r>
              <a:rPr lang="en-US" sz="1500" dirty="0"/>
              <a:t>Delete users and groups that are no longer in use</a:t>
            </a:r>
          </a:p>
          <a:p>
            <a:pPr lvl="1">
              <a:buFont typeface="Wingdings" panose="05000000000000000000" pitchFamily="2" charset="2"/>
              <a:buChar char="ü"/>
            </a:pPr>
            <a:r>
              <a:rPr lang="en-US" sz="1500" dirty="0"/>
              <a:t>Enforce role separation: If your server and IT infrastructure are managed by a group of people, role separation will help restrict the amount of power held by a member of the team</a:t>
            </a:r>
          </a:p>
        </p:txBody>
      </p:sp>
      <p:sp>
        <p:nvSpPr>
          <p:cNvPr id="5" name="Slide Number Placeholder 4"/>
          <p:cNvSpPr>
            <a:spLocks noGrp="1"/>
          </p:cNvSpPr>
          <p:nvPr>
            <p:ph type="sldNum" sz="quarter" idx="2"/>
          </p:nvPr>
        </p:nvSpPr>
        <p:spPr/>
        <p:txBody>
          <a:bodyPr/>
          <a:lstStyle/>
          <a:p>
            <a:fld id="{86CB4B4D-7CA3-9044-876B-883B54F8677D}" type="slidenum">
              <a:rPr lang="en-US" smtClean="0"/>
              <a:pPr/>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472" y="1748246"/>
            <a:ext cx="1819409" cy="181940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880" y="4157296"/>
            <a:ext cx="2368595" cy="1337949"/>
          </a:xfrm>
          <a:prstGeom prst="rect">
            <a:avLst/>
          </a:prstGeom>
        </p:spPr>
      </p:pic>
    </p:spTree>
    <p:extLst>
      <p:ext uri="{BB962C8B-B14F-4D97-AF65-F5344CB8AC3E}">
        <p14:creationId xmlns:p14="http://schemas.microsoft.com/office/powerpoint/2010/main" val="140044201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 Malawi Central Repository</a:t>
            </a:r>
            <a:endParaRPr lang="en-US" dirty="0"/>
          </a:p>
        </p:txBody>
      </p:sp>
      <p:sp>
        <p:nvSpPr>
          <p:cNvPr id="3" name="Text Placeholder 2"/>
          <p:cNvSpPr>
            <a:spLocks noGrp="1"/>
          </p:cNvSpPr>
          <p:nvPr>
            <p:ph type="body" sz="quarter" idx="10"/>
          </p:nvPr>
        </p:nvSpPr>
        <p:spPr>
          <a:xfrm>
            <a:off x="263924" y="979286"/>
            <a:ext cx="8932326" cy="4880879"/>
          </a:xfrm>
        </p:spPr>
        <p:txBody>
          <a:bodyPr/>
          <a:lstStyle/>
          <a:p>
            <a:pPr marL="0" indent="0">
              <a:buNone/>
            </a:pPr>
            <a:r>
              <a:rPr lang="en-US" u="sng" dirty="0" smtClean="0"/>
              <a:t>File </a:t>
            </a:r>
            <a:r>
              <a:rPr lang="en-US" u="sng" dirty="0"/>
              <a:t>system, Files and </a:t>
            </a:r>
            <a:r>
              <a:rPr lang="en-US" u="sng" dirty="0" smtClean="0"/>
              <a:t>directories</a:t>
            </a:r>
          </a:p>
          <a:p>
            <a:pPr marL="0" indent="0">
              <a:buNone/>
            </a:pPr>
            <a:endParaRPr lang="en-US" u="sng" dirty="0" smtClean="0"/>
          </a:p>
          <a:p>
            <a:pPr lvl="1">
              <a:buFont typeface="Wingdings" panose="05000000000000000000" pitchFamily="2" charset="2"/>
              <a:buChar char="ü"/>
            </a:pPr>
            <a:r>
              <a:rPr lang="en-US" sz="1500" dirty="0" smtClean="0"/>
              <a:t>Set </a:t>
            </a:r>
            <a:r>
              <a:rPr lang="en-US" sz="1500" dirty="0"/>
              <a:t>the right permissions: The right </a:t>
            </a:r>
            <a:r>
              <a:rPr lang="en-US" sz="1500" dirty="0" smtClean="0"/>
              <a:t>permissions </a:t>
            </a:r>
            <a:r>
              <a:rPr lang="en-US" sz="1500" dirty="0"/>
              <a:t>have to be set for all folders, files and partitions on your file </a:t>
            </a:r>
            <a:r>
              <a:rPr lang="en-US" sz="1500" dirty="0" smtClean="0"/>
              <a:t>system.</a:t>
            </a:r>
          </a:p>
          <a:p>
            <a:pPr lvl="1">
              <a:buFont typeface="Wingdings" panose="05000000000000000000" pitchFamily="2" charset="2"/>
              <a:buChar char="ü"/>
            </a:pPr>
            <a:r>
              <a:rPr lang="en-US" sz="1500" dirty="0"/>
              <a:t>It is better to use '</a:t>
            </a:r>
            <a:r>
              <a:rPr lang="en-US" sz="1500" dirty="0" err="1"/>
              <a:t>sudo</a:t>
            </a:r>
            <a:r>
              <a:rPr lang="en-US" sz="1500" dirty="0"/>
              <a:t>' when unprivileged users need access to an administrative function</a:t>
            </a:r>
            <a:r>
              <a:rPr lang="en-US" sz="1500" dirty="0" smtClean="0"/>
              <a:t>.</a:t>
            </a:r>
          </a:p>
          <a:p>
            <a:pPr lvl="1">
              <a:buFont typeface="Wingdings" panose="05000000000000000000" pitchFamily="2" charset="2"/>
              <a:buChar char="ü"/>
            </a:pPr>
            <a:r>
              <a:rPr lang="en-US" sz="1500" dirty="0"/>
              <a:t>Assign the right ownership: </a:t>
            </a:r>
            <a:r>
              <a:rPr lang="en-US" sz="1500" dirty="0" smtClean="0"/>
              <a:t>Identify </a:t>
            </a:r>
            <a:r>
              <a:rPr lang="en-US" sz="1500" dirty="0"/>
              <a:t>and assign the right ownership to the users and groups allowed to read, modify or even execute commands and scripts</a:t>
            </a:r>
            <a:r>
              <a:rPr lang="en-US" sz="1500" dirty="0" smtClean="0"/>
              <a:t>.</a:t>
            </a:r>
          </a:p>
          <a:p>
            <a:pPr lvl="1">
              <a:buFont typeface="Wingdings" panose="05000000000000000000" pitchFamily="2" charset="2"/>
              <a:buChar char="ü"/>
            </a:pPr>
            <a:r>
              <a:rPr lang="en-US" sz="1500" dirty="0"/>
              <a:t> Monitor your file system's integrity : For the protection of critical systems, monitoring file integrity is </a:t>
            </a:r>
            <a:r>
              <a:rPr lang="en-US" sz="1500" dirty="0" smtClean="0"/>
              <a:t>important</a:t>
            </a:r>
          </a:p>
          <a:p>
            <a:pPr lvl="1">
              <a:buFont typeface="Wingdings" panose="05000000000000000000" pitchFamily="2" charset="2"/>
              <a:buChar char="ü"/>
            </a:pPr>
            <a:r>
              <a:rPr lang="en-US" sz="1500" dirty="0"/>
              <a:t>Scan your server for viruses, rootkits, backdoors and local </a:t>
            </a:r>
            <a:r>
              <a:rPr lang="en-US" sz="1500" dirty="0" smtClean="0"/>
              <a:t>exploits</a:t>
            </a:r>
          </a:p>
          <a:p>
            <a:pPr marL="0" indent="0">
              <a:buNone/>
            </a:pPr>
            <a:endParaRPr lang="en-US" sz="1600" dirty="0" smtClean="0"/>
          </a:p>
        </p:txBody>
      </p:sp>
      <p:sp>
        <p:nvSpPr>
          <p:cNvPr id="5" name="Slide Number Placeholder 4"/>
          <p:cNvSpPr>
            <a:spLocks noGrp="1"/>
          </p:cNvSpPr>
          <p:nvPr>
            <p:ph type="sldNum" sz="quarter" idx="2"/>
          </p:nvPr>
        </p:nvSpPr>
        <p:spPr/>
        <p:txBody>
          <a:bodyPr/>
          <a:lstStyle/>
          <a:p>
            <a:fld id="{86CB4B4D-7CA3-9044-876B-883B54F8677D}" type="slidenum">
              <a:rPr lang="en-US" smtClean="0"/>
              <a:pPr/>
              <a:t>14</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6252" y="1447739"/>
            <a:ext cx="1998617" cy="19986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7452" y="3630298"/>
            <a:ext cx="1622426" cy="162242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5560" y="1310578"/>
            <a:ext cx="1136469" cy="1136469"/>
          </a:xfrm>
          <a:prstGeom prst="rect">
            <a:avLst/>
          </a:prstGeom>
        </p:spPr>
      </p:pic>
    </p:spTree>
    <p:extLst>
      <p:ext uri="{BB962C8B-B14F-4D97-AF65-F5344CB8AC3E}">
        <p14:creationId xmlns:p14="http://schemas.microsoft.com/office/powerpoint/2010/main" val="321704505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 Malawi Central Repository</a:t>
            </a:r>
            <a:endParaRPr lang="en-US" dirty="0"/>
          </a:p>
        </p:txBody>
      </p:sp>
      <p:sp>
        <p:nvSpPr>
          <p:cNvPr id="3" name="Text Placeholder 2"/>
          <p:cNvSpPr>
            <a:spLocks noGrp="1"/>
          </p:cNvSpPr>
          <p:nvPr>
            <p:ph type="body" sz="quarter" idx="10"/>
          </p:nvPr>
        </p:nvSpPr>
        <p:spPr>
          <a:xfrm>
            <a:off x="263926" y="979286"/>
            <a:ext cx="8762508" cy="4880879"/>
          </a:xfrm>
        </p:spPr>
        <p:txBody>
          <a:bodyPr/>
          <a:lstStyle/>
          <a:p>
            <a:pPr marL="0" indent="0">
              <a:buNone/>
            </a:pPr>
            <a:r>
              <a:rPr lang="en-US" u="sng" dirty="0" smtClean="0"/>
              <a:t>Operating </a:t>
            </a:r>
            <a:r>
              <a:rPr lang="en-US" u="sng" dirty="0"/>
              <a:t>System and </a:t>
            </a:r>
            <a:r>
              <a:rPr lang="en-US" u="sng" dirty="0" smtClean="0"/>
              <a:t>Software</a:t>
            </a:r>
          </a:p>
          <a:p>
            <a:pPr lvl="1">
              <a:buFont typeface="Wingdings" panose="05000000000000000000" pitchFamily="2" charset="2"/>
              <a:buChar char="ü"/>
            </a:pPr>
            <a:r>
              <a:rPr lang="en-US" sz="1500" dirty="0" smtClean="0"/>
              <a:t>Remove </a:t>
            </a:r>
            <a:r>
              <a:rPr lang="en-US" sz="1500" dirty="0"/>
              <a:t>services and software packages that are not required for your </a:t>
            </a:r>
            <a:r>
              <a:rPr lang="en-US" sz="1500" dirty="0" smtClean="0"/>
              <a:t>server</a:t>
            </a:r>
            <a:endParaRPr lang="en-US" sz="1500" dirty="0"/>
          </a:p>
          <a:p>
            <a:pPr lvl="1">
              <a:buFont typeface="Wingdings" panose="05000000000000000000" pitchFamily="2" charset="2"/>
              <a:buChar char="ü"/>
            </a:pPr>
            <a:r>
              <a:rPr lang="en-US" sz="1500" dirty="0"/>
              <a:t>Keep your software and operating system up-to-date</a:t>
            </a:r>
            <a:r>
              <a:rPr lang="en-US" sz="1500" dirty="0" smtClean="0"/>
              <a:t>:</a:t>
            </a:r>
          </a:p>
          <a:p>
            <a:pPr lvl="1">
              <a:buFont typeface="Wingdings" panose="05000000000000000000" pitchFamily="2" charset="2"/>
              <a:buChar char="ü"/>
            </a:pPr>
            <a:r>
              <a:rPr lang="en-US" sz="1500" dirty="0"/>
              <a:t>Apply vendor’s Security Patches as soon as they are </a:t>
            </a:r>
            <a:r>
              <a:rPr lang="en-US" sz="1500" dirty="0" smtClean="0"/>
              <a:t>available.</a:t>
            </a:r>
          </a:p>
          <a:p>
            <a:pPr lvl="1">
              <a:buFont typeface="Wingdings" panose="05000000000000000000" pitchFamily="2" charset="2"/>
              <a:buChar char="ü"/>
            </a:pPr>
            <a:r>
              <a:rPr lang="en-US" sz="1500" dirty="0" smtClean="0"/>
              <a:t>Install </a:t>
            </a:r>
            <a:r>
              <a:rPr lang="en-US" sz="1500" dirty="0"/>
              <a:t>software from trusted sources and providers.</a:t>
            </a:r>
            <a:endParaRPr lang="en-US" sz="1500" dirty="0" smtClean="0"/>
          </a:p>
          <a:p>
            <a:pPr>
              <a:buFont typeface="Wingdings" panose="05000000000000000000" pitchFamily="2" charset="2"/>
              <a:buChar char="v"/>
            </a:pPr>
            <a:endParaRPr lang="en-US" sz="1600" dirty="0" smtClean="0"/>
          </a:p>
          <a:p>
            <a:pPr marL="0" indent="0">
              <a:buNone/>
            </a:pPr>
            <a:r>
              <a:rPr lang="en-US" u="sng" dirty="0"/>
              <a:t>Firewall, IDS and </a:t>
            </a:r>
            <a:r>
              <a:rPr lang="en-US" u="sng" dirty="0" smtClean="0"/>
              <a:t>IPS</a:t>
            </a:r>
          </a:p>
          <a:p>
            <a:pPr lvl="1">
              <a:buFont typeface="Wingdings" panose="05000000000000000000" pitchFamily="2" charset="2"/>
              <a:buChar char="ü"/>
            </a:pPr>
            <a:r>
              <a:rPr lang="en-US" sz="1500" dirty="0"/>
              <a:t>Secure your infrastructure using a firewall: You can choose between software or hardware firewalls to protect your </a:t>
            </a:r>
            <a:r>
              <a:rPr lang="en-US" sz="1500" dirty="0" smtClean="0"/>
              <a:t>servers.</a:t>
            </a:r>
          </a:p>
          <a:p>
            <a:pPr lvl="1">
              <a:buFont typeface="Wingdings" panose="05000000000000000000" pitchFamily="2" charset="2"/>
              <a:buChar char="ü"/>
            </a:pPr>
            <a:r>
              <a:rPr lang="en-US" sz="1500" dirty="0"/>
              <a:t>To keep </a:t>
            </a:r>
            <a:r>
              <a:rPr lang="en-US" sz="1500" dirty="0" smtClean="0"/>
              <a:t>the </a:t>
            </a:r>
            <a:r>
              <a:rPr lang="en-US" sz="1500" dirty="0"/>
              <a:t>servers and </a:t>
            </a:r>
            <a:r>
              <a:rPr lang="en-US" sz="1500" dirty="0" smtClean="0"/>
              <a:t>the infrastructure </a:t>
            </a:r>
            <a:r>
              <a:rPr lang="en-US" sz="1500" dirty="0"/>
              <a:t>secure, the firewall has to be up and running at all times</a:t>
            </a:r>
            <a:r>
              <a:rPr lang="en-US" sz="1500" dirty="0" smtClean="0"/>
              <a:t>.</a:t>
            </a:r>
          </a:p>
          <a:p>
            <a:pPr lvl="1">
              <a:buFont typeface="Wingdings" panose="05000000000000000000" pitchFamily="2" charset="2"/>
              <a:buChar char="ü"/>
            </a:pPr>
            <a:r>
              <a:rPr lang="en-US" sz="1500" dirty="0"/>
              <a:t>Use an Intrusion Detection System (IDS) when </a:t>
            </a:r>
            <a:r>
              <a:rPr lang="en-US" sz="1500" dirty="0" smtClean="0"/>
              <a:t>needed</a:t>
            </a:r>
            <a:endParaRPr lang="en-US" sz="1500"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15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8245" y="1370986"/>
            <a:ext cx="2616806" cy="13956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4626" y="3450521"/>
            <a:ext cx="2149681" cy="214968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67858" y="1750978"/>
            <a:ext cx="752898" cy="752898"/>
          </a:xfrm>
          <a:prstGeom prst="rect">
            <a:avLst/>
          </a:prstGeom>
        </p:spPr>
      </p:pic>
    </p:spTree>
    <p:extLst>
      <p:ext uri="{BB962C8B-B14F-4D97-AF65-F5344CB8AC3E}">
        <p14:creationId xmlns:p14="http://schemas.microsoft.com/office/powerpoint/2010/main" val="412887434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 Malawi Central Repository</a:t>
            </a:r>
            <a:endParaRPr lang="en-US" dirty="0"/>
          </a:p>
        </p:txBody>
      </p:sp>
      <p:sp>
        <p:nvSpPr>
          <p:cNvPr id="3" name="Text Placeholder 2"/>
          <p:cNvSpPr>
            <a:spLocks noGrp="1"/>
          </p:cNvSpPr>
          <p:nvPr>
            <p:ph type="body" sz="quarter" idx="10"/>
          </p:nvPr>
        </p:nvSpPr>
        <p:spPr>
          <a:xfrm>
            <a:off x="263926" y="979286"/>
            <a:ext cx="8762508" cy="4880879"/>
          </a:xfrm>
        </p:spPr>
        <p:txBody>
          <a:bodyPr/>
          <a:lstStyle/>
          <a:p>
            <a:pPr marL="0" indent="0">
              <a:buNone/>
            </a:pPr>
            <a:r>
              <a:rPr lang="en-US" u="sng" dirty="0"/>
              <a:t>Regular Audits &amp; Vulnerability </a:t>
            </a:r>
            <a:r>
              <a:rPr lang="en-US" u="sng" dirty="0" smtClean="0"/>
              <a:t>scans</a:t>
            </a:r>
          </a:p>
          <a:p>
            <a:pPr marL="0" indent="0">
              <a:buNone/>
            </a:pPr>
            <a:endParaRPr lang="en-US" u="sng" dirty="0" smtClean="0"/>
          </a:p>
          <a:p>
            <a:pPr lvl="1">
              <a:buFont typeface="Wingdings" panose="05000000000000000000" pitchFamily="2" charset="2"/>
              <a:buChar char="ü"/>
            </a:pPr>
            <a:r>
              <a:rPr lang="en-US" sz="1500" dirty="0"/>
              <a:t>Audit your servers and check the logs regularly:  Auditing your server regularly is an important component of your IT infrastructure Management Lifecycle. </a:t>
            </a:r>
          </a:p>
          <a:p>
            <a:pPr lvl="1">
              <a:buFont typeface="Wingdings" panose="05000000000000000000" pitchFamily="2" charset="2"/>
              <a:buChar char="ü"/>
            </a:pPr>
            <a:r>
              <a:rPr lang="en-US" sz="1500" dirty="0"/>
              <a:t>This will help you to ensure that the minimum security requirements are always met and your users and administrator are compliant with your security policies. </a:t>
            </a:r>
          </a:p>
          <a:p>
            <a:pPr lvl="1">
              <a:buFont typeface="Wingdings" panose="05000000000000000000" pitchFamily="2" charset="2"/>
              <a:buChar char="ü"/>
            </a:pPr>
            <a:r>
              <a:rPr lang="en-US" sz="1500" dirty="0"/>
              <a:t>It will also enable you to identify any security issues that have to be fixed.</a:t>
            </a:r>
          </a:p>
          <a:p>
            <a:pPr lvl="1">
              <a:buFont typeface="Wingdings" panose="05000000000000000000" pitchFamily="2" charset="2"/>
              <a:buChar char="ü"/>
            </a:pPr>
            <a:r>
              <a:rPr lang="en-US" sz="1500" dirty="0"/>
              <a:t>Scan your server for vulnerabilities:  To identify vulnerabilities in your software and packages installed on your server(s), regular vulnerability scans are important. Hackers are always scanning the internet to discover vulnerable servers and websites.</a:t>
            </a:r>
          </a:p>
          <a:p>
            <a:pPr lvl="1">
              <a:buFont typeface="Wingdings" panose="05000000000000000000" pitchFamily="2" charset="2"/>
              <a:buChar char="ü"/>
            </a:pPr>
            <a:endParaRPr lang="en-US" sz="1500" dirty="0"/>
          </a:p>
          <a:p>
            <a:pPr marL="0" indent="0">
              <a:buNone/>
            </a:pPr>
            <a:endParaRPr lang="en-US" sz="1600" dirty="0" smtClean="0"/>
          </a:p>
        </p:txBody>
      </p:sp>
      <p:sp>
        <p:nvSpPr>
          <p:cNvPr id="5" name="Slide Number Placeholder 4"/>
          <p:cNvSpPr>
            <a:spLocks noGrp="1"/>
          </p:cNvSpPr>
          <p:nvPr>
            <p:ph type="sldNum" sz="quarter" idx="2"/>
          </p:nvPr>
        </p:nvSpPr>
        <p:spPr/>
        <p:txBody>
          <a:bodyPr/>
          <a:lstStyle/>
          <a:p>
            <a:fld id="{86CB4B4D-7CA3-9044-876B-883B54F8677D}" type="slidenum">
              <a:rPr lang="en-US" smtClean="0"/>
              <a:pPr/>
              <a:t>16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1309" y="1737360"/>
            <a:ext cx="2124346" cy="2124346"/>
          </a:xfrm>
          <a:prstGeom prst="rect">
            <a:avLst/>
          </a:prstGeom>
        </p:spPr>
      </p:pic>
    </p:spTree>
    <p:extLst>
      <p:ext uri="{BB962C8B-B14F-4D97-AF65-F5344CB8AC3E}">
        <p14:creationId xmlns:p14="http://schemas.microsoft.com/office/powerpoint/2010/main" val="187020761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Security </a:t>
            </a:r>
            <a:r>
              <a:rPr lang="en-US" dirty="0"/>
              <a:t>- </a:t>
            </a:r>
            <a:r>
              <a:rPr lang="en-US" dirty="0" smtClean="0"/>
              <a:t>Cloud</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17</a:t>
            </a:fld>
            <a:endParaRPr lang="en-US" dirty="0"/>
          </a:p>
        </p:txBody>
      </p:sp>
    </p:spTree>
    <p:extLst>
      <p:ext uri="{BB962C8B-B14F-4D97-AF65-F5344CB8AC3E}">
        <p14:creationId xmlns:p14="http://schemas.microsoft.com/office/powerpoint/2010/main" val="111075044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a:t>
            </a:r>
            <a:r>
              <a:rPr lang="en-US" dirty="0" smtClean="0"/>
              <a:t>– Azure </a:t>
            </a:r>
            <a:r>
              <a:rPr lang="en-US" dirty="0"/>
              <a:t>- Database security best practices</a:t>
            </a:r>
          </a:p>
        </p:txBody>
      </p:sp>
      <p:sp>
        <p:nvSpPr>
          <p:cNvPr id="3" name="Text Placeholder 2"/>
          <p:cNvSpPr>
            <a:spLocks noGrp="1"/>
          </p:cNvSpPr>
          <p:nvPr>
            <p:ph type="body" sz="quarter" idx="10"/>
          </p:nvPr>
        </p:nvSpPr>
        <p:spPr>
          <a:xfrm>
            <a:off x="6079290" y="1822696"/>
            <a:ext cx="5472673" cy="3880024"/>
          </a:xfrm>
        </p:spPr>
        <p:txBody>
          <a:bodyPr/>
          <a:lstStyle/>
          <a:p>
            <a:r>
              <a:rPr lang="en-US" sz="1800" b="1" dirty="0"/>
              <a:t>Use firewall rules to restrict database </a:t>
            </a:r>
            <a:r>
              <a:rPr lang="en-US" sz="1800" b="1" dirty="0" smtClean="0"/>
              <a:t>access</a:t>
            </a:r>
          </a:p>
          <a:p>
            <a:pPr lvl="1"/>
            <a:r>
              <a:rPr lang="en-US" sz="1400" dirty="0"/>
              <a:t>Microsoft Azure SQL Database provides a relational database service for Azure and other Internet-based applications. </a:t>
            </a:r>
          </a:p>
          <a:p>
            <a:pPr lvl="1"/>
            <a:r>
              <a:rPr lang="en-US" sz="1400" dirty="0"/>
              <a:t>To provide access security, SQL Database controls access with firewall rules limiting connectivity by IP address, authentication mechanisms requiring users to prove their identity, and authorization mechanisms limiting users to specific actions and data. Firewalls prevent all access to your database server until you specify which computers have permission.</a:t>
            </a:r>
          </a:p>
          <a:p>
            <a:pPr lvl="1"/>
            <a:r>
              <a:rPr lang="en-US" sz="1400" dirty="0"/>
              <a:t>The firewall grants access to databases based on the originating IP address of each request.</a:t>
            </a:r>
          </a:p>
        </p:txBody>
      </p:sp>
      <p:sp>
        <p:nvSpPr>
          <p:cNvPr id="4" name="Text Placeholder 3"/>
          <p:cNvSpPr>
            <a:spLocks noGrp="1"/>
          </p:cNvSpPr>
          <p:nvPr>
            <p:ph type="body" sz="quarter" idx="11"/>
          </p:nvPr>
        </p:nvSpPr>
        <p:spPr>
          <a:xfrm>
            <a:off x="263924" y="1322269"/>
            <a:ext cx="5472673" cy="4880879"/>
          </a:xfrm>
        </p:spPr>
        <p:txBody>
          <a:bodyPr/>
          <a:lstStyle/>
          <a:p>
            <a:pPr marL="0" indent="0">
              <a:buNone/>
            </a:pPr>
            <a:r>
              <a:rPr lang="en-US" sz="1800" b="1" dirty="0"/>
              <a:t>Enable database </a:t>
            </a:r>
            <a:r>
              <a:rPr lang="en-US" sz="1800" b="1" dirty="0" smtClean="0"/>
              <a:t>authentication</a:t>
            </a:r>
          </a:p>
          <a:p>
            <a:pPr lvl="1"/>
            <a:r>
              <a:rPr lang="en-US" sz="1400" dirty="0"/>
              <a:t>It allows SQL Azure to support environments with mixed operating systems, where all users are not authenticated by a Windows domain.</a:t>
            </a:r>
          </a:p>
          <a:p>
            <a:pPr lvl="1"/>
            <a:r>
              <a:rPr lang="en-US" sz="1400" dirty="0"/>
              <a:t>Allows SQL Azure to support older applications and applications provided by third parties that require SQL Server Authentication.</a:t>
            </a:r>
          </a:p>
          <a:p>
            <a:pPr lvl="1"/>
            <a:r>
              <a:rPr lang="en-US" sz="1400" dirty="0"/>
              <a:t>Allows users to connect from unknown or untrusted domains. For instance, an application where established customers connect with assigned SQL Server logins to receive the status of their orders.</a:t>
            </a:r>
          </a:p>
          <a:p>
            <a:pPr lvl="1"/>
            <a:r>
              <a:rPr lang="en-US" sz="1400" dirty="0"/>
              <a:t>Allows SQL Azure to support Web-based applications where users create their own identities.</a:t>
            </a:r>
          </a:p>
          <a:p>
            <a:pPr lvl="1"/>
            <a:r>
              <a:rPr lang="en-US" sz="1400" dirty="0"/>
              <a:t>Allows software developers to distribute their applications by using a complex permission hierarchy based on known, preset SQL Server logins.</a:t>
            </a:r>
          </a:p>
        </p:txBody>
      </p:sp>
      <p:sp>
        <p:nvSpPr>
          <p:cNvPr id="5" name="Slide Number Placeholder 4"/>
          <p:cNvSpPr>
            <a:spLocks noGrp="1"/>
          </p:cNvSpPr>
          <p:nvPr>
            <p:ph type="sldNum" sz="quarter" idx="2"/>
          </p:nvPr>
        </p:nvSpPr>
        <p:spPr/>
        <p:txBody>
          <a:bodyPr/>
          <a:lstStyle/>
          <a:p>
            <a:fld id="{86CB4B4D-7CA3-9044-876B-883B54F8677D}" type="slidenum">
              <a:rPr lang="en-US" smtClean="0"/>
              <a:pPr/>
              <a:t>18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602" y="720488"/>
            <a:ext cx="2065134" cy="109330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09" y="699719"/>
            <a:ext cx="2228148" cy="1114075"/>
          </a:xfrm>
          <a:prstGeom prst="rect">
            <a:avLst/>
          </a:prstGeom>
        </p:spPr>
      </p:pic>
    </p:spTree>
    <p:extLst>
      <p:ext uri="{BB962C8B-B14F-4D97-AF65-F5344CB8AC3E}">
        <p14:creationId xmlns:p14="http://schemas.microsoft.com/office/powerpoint/2010/main" val="381095475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Azure - Database security best practices</a:t>
            </a:r>
          </a:p>
        </p:txBody>
      </p:sp>
      <p:sp>
        <p:nvSpPr>
          <p:cNvPr id="4" name="Text Placeholder 3"/>
          <p:cNvSpPr>
            <a:spLocks noGrp="1"/>
          </p:cNvSpPr>
          <p:nvPr>
            <p:ph type="body" sz="quarter" idx="11"/>
          </p:nvPr>
        </p:nvSpPr>
        <p:spPr>
          <a:xfrm>
            <a:off x="6079290" y="1835840"/>
            <a:ext cx="5472673" cy="4400586"/>
          </a:xfrm>
        </p:spPr>
        <p:txBody>
          <a:bodyPr/>
          <a:lstStyle/>
          <a:p>
            <a:pPr marL="300559" lvl="1" indent="0">
              <a:buNone/>
            </a:pPr>
            <a:r>
              <a:rPr lang="en-US" sz="1533" dirty="0" smtClean="0"/>
              <a:t>Since </a:t>
            </a:r>
            <a:r>
              <a:rPr lang="en-US" sz="1533" dirty="0"/>
              <a:t>an authorized user such as a security administrator or a database administrator can access the data even if the database is encrypted with TDE, you should also follow the recommendations below</a:t>
            </a:r>
            <a:r>
              <a:rPr lang="en-US" sz="1533" dirty="0" smtClean="0"/>
              <a:t>:</a:t>
            </a:r>
            <a:endParaRPr lang="en-US" sz="1533" dirty="0"/>
          </a:p>
          <a:p>
            <a:pPr lvl="1"/>
            <a:r>
              <a:rPr lang="en-US" sz="1533" dirty="0"/>
              <a:t>Enable SQL authentication at the database level.</a:t>
            </a:r>
          </a:p>
          <a:p>
            <a:pPr lvl="1"/>
            <a:r>
              <a:rPr lang="en-US" sz="1533" dirty="0"/>
              <a:t>Use Azure AD authentication using RBAC roles.</a:t>
            </a:r>
          </a:p>
          <a:p>
            <a:pPr lvl="1"/>
            <a:r>
              <a:rPr lang="en-US" sz="1533" dirty="0"/>
              <a:t>Users and applications should use separate accounts to authenticate. This way you can limit the permissions granted to users and applications and reduce the risks of malicious activity.</a:t>
            </a:r>
          </a:p>
          <a:p>
            <a:pPr lvl="1"/>
            <a:r>
              <a:rPr lang="en-US" sz="1533" dirty="0"/>
              <a:t>Implement database-level security by using fixed database roles (such as </a:t>
            </a:r>
            <a:r>
              <a:rPr lang="en-US" sz="1533" dirty="0" err="1"/>
              <a:t>db_datareader</a:t>
            </a:r>
            <a:r>
              <a:rPr lang="en-US" sz="1533" dirty="0"/>
              <a:t> or </a:t>
            </a:r>
            <a:r>
              <a:rPr lang="en-US" sz="1533" dirty="0" err="1"/>
              <a:t>db_datawriter</a:t>
            </a:r>
            <a:r>
              <a:rPr lang="en-US" sz="1533" dirty="0"/>
              <a:t>), or you can create custom roles for your application to grant explicit permissions to selected database objects.</a:t>
            </a:r>
          </a:p>
          <a:p>
            <a:pPr lvl="1"/>
            <a:endParaRPr lang="en-US" sz="1533" dirty="0" smtClean="0"/>
          </a:p>
        </p:txBody>
      </p:sp>
      <p:sp>
        <p:nvSpPr>
          <p:cNvPr id="5" name="Slide Number Placeholder 4"/>
          <p:cNvSpPr>
            <a:spLocks noGrp="1"/>
          </p:cNvSpPr>
          <p:nvPr>
            <p:ph type="sldNum" sz="quarter" idx="2"/>
          </p:nvPr>
        </p:nvSpPr>
        <p:spPr/>
        <p:txBody>
          <a:bodyPr/>
          <a:lstStyle/>
          <a:p>
            <a:fld id="{86CB4B4D-7CA3-9044-876B-883B54F8677D}" type="slidenum">
              <a:rPr lang="en-US" smtClean="0"/>
              <a:pPr/>
              <a:t>19</a:t>
            </a:fld>
            <a:endParaRPr lang="en-US" dirty="0"/>
          </a:p>
        </p:txBody>
      </p:sp>
      <p:sp>
        <p:nvSpPr>
          <p:cNvPr id="9" name="Text Placeholder 3"/>
          <p:cNvSpPr>
            <a:spLocks noGrp="1"/>
          </p:cNvSpPr>
          <p:nvPr>
            <p:ph type="body" sz="quarter" idx="11"/>
          </p:nvPr>
        </p:nvSpPr>
        <p:spPr>
          <a:xfrm>
            <a:off x="308518" y="1232851"/>
            <a:ext cx="5472673" cy="5003575"/>
          </a:xfrm>
        </p:spPr>
        <p:txBody>
          <a:bodyPr/>
          <a:lstStyle/>
          <a:p>
            <a:pPr marL="0" indent="0">
              <a:buNone/>
            </a:pPr>
            <a:r>
              <a:rPr lang="en-US" sz="2067" b="1" dirty="0"/>
              <a:t>Protect your data using encryption</a:t>
            </a:r>
          </a:p>
          <a:p>
            <a:pPr lvl="1"/>
            <a:r>
              <a:rPr lang="en-US" sz="1533" dirty="0" smtClean="0"/>
              <a:t>Azure </a:t>
            </a:r>
            <a:r>
              <a:rPr lang="en-US" sz="1533" dirty="0"/>
              <a:t>SQL Database transparent data encryption (TDE) helps protect against the threat of malicious activity by performing real-time encryption and decryption of the database, associated backups, and transaction log files at rest without requiring changes to the application. </a:t>
            </a:r>
          </a:p>
          <a:p>
            <a:pPr lvl="1"/>
            <a:r>
              <a:rPr lang="en-US" sz="1533" dirty="0"/>
              <a:t>TDE encrypts the storage of an entire database by using a symmetric key called the database encryption </a:t>
            </a:r>
            <a:r>
              <a:rPr lang="en-US" sz="1533" dirty="0" smtClean="0"/>
              <a:t>key.</a:t>
            </a:r>
          </a:p>
        </p:txBody>
      </p:sp>
      <p:pic>
        <p:nvPicPr>
          <p:cNvPr id="10" name="Picture 9"/>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75875" y="4110311"/>
            <a:ext cx="2168979" cy="187978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531" y="4608104"/>
            <a:ext cx="2314983" cy="122557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6509" y="699719"/>
            <a:ext cx="2228148" cy="1114075"/>
          </a:xfrm>
          <a:prstGeom prst="rect">
            <a:avLst/>
          </a:prstGeom>
        </p:spPr>
      </p:pic>
    </p:spTree>
    <p:extLst>
      <p:ext uri="{BB962C8B-B14F-4D97-AF65-F5344CB8AC3E}">
        <p14:creationId xmlns:p14="http://schemas.microsoft.com/office/powerpoint/2010/main" val="171251881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63925" y="979286"/>
            <a:ext cx="11443166" cy="4880879"/>
          </a:xfrm>
        </p:spPr>
        <p:txBody>
          <a:bodyPr/>
          <a:lstStyle/>
          <a:p>
            <a:r>
              <a:rPr lang="en-US" dirty="0" smtClean="0"/>
              <a:t>This document covers end to end data pipeline security and data governance specific to </a:t>
            </a:r>
            <a:r>
              <a:rPr lang="en-US" b="1" dirty="0" smtClean="0"/>
              <a:t>DIAL MALAWI </a:t>
            </a:r>
            <a:r>
              <a:rPr lang="en-US" dirty="0" smtClean="0"/>
              <a:t>Use case.</a:t>
            </a:r>
          </a:p>
          <a:p>
            <a:r>
              <a:rPr lang="en-US" dirty="0" smtClean="0"/>
              <a:t>Huge volume of data from different sources are considered for analytics.</a:t>
            </a:r>
          </a:p>
          <a:p>
            <a:r>
              <a:rPr lang="en-US" dirty="0" smtClean="0"/>
              <a:t>Few of them contains </a:t>
            </a:r>
            <a:r>
              <a:rPr lang="en-US" b="1" dirty="0" smtClean="0"/>
              <a:t>Personally </a:t>
            </a:r>
            <a:r>
              <a:rPr lang="en-US" b="1" dirty="0"/>
              <a:t>I</a:t>
            </a:r>
            <a:r>
              <a:rPr lang="en-US" b="1" dirty="0" smtClean="0"/>
              <a:t>dentifiable Information(PII)</a:t>
            </a:r>
            <a:r>
              <a:rPr lang="en-US" dirty="0" smtClean="0"/>
              <a:t> , which are very sensitive and handling those data in huge volume will be a challenge.</a:t>
            </a:r>
            <a:endParaRPr lang="en-US" sz="1800" dirty="0" smtClean="0"/>
          </a:p>
          <a:p>
            <a:pPr lvl="1"/>
            <a:endParaRPr lang="en-US" sz="1800" dirty="0"/>
          </a:p>
          <a:p>
            <a:pPr marL="300559" lvl="1" indent="0">
              <a:buNone/>
            </a:pP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2</a:t>
            </a:fld>
            <a:endParaRPr lang="en-US" dirty="0"/>
          </a:p>
        </p:txBody>
      </p:sp>
      <p:sp>
        <p:nvSpPr>
          <p:cNvPr id="2" name="Title 1"/>
          <p:cNvSpPr>
            <a:spLocks noGrp="1"/>
          </p:cNvSpPr>
          <p:nvPr>
            <p:ph type="title"/>
          </p:nvPr>
        </p:nvSpPr>
        <p:spPr/>
        <p:txBody>
          <a:bodyPr/>
          <a:lstStyle/>
          <a:p>
            <a:r>
              <a:rPr lang="en-US" dirty="0" smtClean="0"/>
              <a:t>Overview</a:t>
            </a:r>
            <a:endParaRPr lang="en-US" dirty="0"/>
          </a:p>
        </p:txBody>
      </p:sp>
      <p:sp>
        <p:nvSpPr>
          <p:cNvPr id="4" name="Rounded Rectangle 3"/>
          <p:cNvSpPr/>
          <p:nvPr/>
        </p:nvSpPr>
        <p:spPr>
          <a:xfrm>
            <a:off x="308517" y="3172434"/>
            <a:ext cx="10977791" cy="2155372"/>
          </a:xfrm>
          <a:prstGeom prst="round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r>
              <a:rPr lang="en-US" sz="1867" dirty="0">
                <a:solidFill>
                  <a:schemeClr val="tx2">
                    <a:lumMod val="50000"/>
                  </a:schemeClr>
                </a:solidFill>
                <a:latin typeface="Arial" panose="020B0604020202020204" pitchFamily="34" charset="0"/>
                <a:cs typeface="Arial" panose="020B0604020202020204" pitchFamily="34" charset="0"/>
                <a:sym typeface="Calibri"/>
              </a:rPr>
              <a:t>Identified data sources for this use case</a:t>
            </a:r>
          </a:p>
          <a:p>
            <a:endParaRPr lang="en-US" sz="1867" dirty="0">
              <a:solidFill>
                <a:schemeClr val="tx2">
                  <a:lumMod val="50000"/>
                </a:schemeClr>
              </a:solidFill>
              <a:latin typeface="Arial" panose="020B0604020202020204" pitchFamily="34" charset="0"/>
              <a:cs typeface="Arial" panose="020B0604020202020204" pitchFamily="34" charset="0"/>
              <a:sym typeface="Calibri"/>
            </a:endParaRPr>
          </a:p>
          <a:p>
            <a:pPr marL="342900" indent="-342900">
              <a:buFont typeface="Wingdings" panose="05000000000000000000" pitchFamily="2" charset="2"/>
              <a:buChar char="§"/>
            </a:pPr>
            <a:r>
              <a:rPr lang="en-US" sz="1867" dirty="0">
                <a:solidFill>
                  <a:schemeClr val="tx2">
                    <a:lumMod val="50000"/>
                  </a:schemeClr>
                </a:solidFill>
                <a:latin typeface="Arial" panose="020B0604020202020204" pitchFamily="34" charset="0"/>
                <a:cs typeface="Arial" panose="020B0604020202020204" pitchFamily="34" charset="0"/>
                <a:sym typeface="Calibri"/>
              </a:rPr>
              <a:t>CDR data from Airtel Malawi</a:t>
            </a:r>
          </a:p>
          <a:p>
            <a:pPr marL="342900" indent="-342900">
              <a:buFont typeface="Wingdings" panose="05000000000000000000" pitchFamily="2" charset="2"/>
              <a:buChar char="§"/>
            </a:pPr>
            <a:r>
              <a:rPr lang="en-US" sz="1867" dirty="0">
                <a:solidFill>
                  <a:schemeClr val="tx2">
                    <a:lumMod val="50000"/>
                  </a:schemeClr>
                </a:solidFill>
                <a:latin typeface="Arial" panose="020B0604020202020204" pitchFamily="34" charset="0"/>
                <a:cs typeface="Arial" panose="020B0604020202020204" pitchFamily="34" charset="0"/>
                <a:sym typeface="Calibri"/>
              </a:rPr>
              <a:t>Health and Population Data from Ministry of Health , Malawi.</a:t>
            </a:r>
          </a:p>
          <a:p>
            <a:pPr marL="342900" indent="-342900">
              <a:buFont typeface="Wingdings" panose="05000000000000000000" pitchFamily="2" charset="2"/>
              <a:buChar char="§"/>
            </a:pPr>
            <a:r>
              <a:rPr lang="en-US" sz="1867" dirty="0">
                <a:solidFill>
                  <a:schemeClr val="tx2">
                    <a:lumMod val="50000"/>
                  </a:schemeClr>
                </a:solidFill>
                <a:latin typeface="Arial" panose="020B0604020202020204" pitchFamily="34" charset="0"/>
                <a:cs typeface="Arial" panose="020B0604020202020204" pitchFamily="34" charset="0"/>
                <a:sym typeface="Calibri"/>
              </a:rPr>
              <a:t>Other reference data from Facebook, World pop etc.</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20925994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Azure - Database security best practices</a:t>
            </a:r>
          </a:p>
        </p:txBody>
      </p:sp>
      <p:sp>
        <p:nvSpPr>
          <p:cNvPr id="4" name="Text Placeholder 3"/>
          <p:cNvSpPr>
            <a:spLocks noGrp="1"/>
          </p:cNvSpPr>
          <p:nvPr>
            <p:ph type="body" sz="quarter" idx="11"/>
          </p:nvPr>
        </p:nvSpPr>
        <p:spPr>
          <a:xfrm>
            <a:off x="6215529" y="1939591"/>
            <a:ext cx="5472673" cy="4400586"/>
          </a:xfrm>
        </p:spPr>
        <p:txBody>
          <a:bodyPr/>
          <a:lstStyle/>
          <a:p>
            <a:r>
              <a:rPr lang="en-US" sz="1800" dirty="0"/>
              <a:t>For data moving between your on-premises infrastructure and Azure, you should consider appropriate safeguards such as HTTPS or VPN.</a:t>
            </a:r>
          </a:p>
          <a:p>
            <a:r>
              <a:rPr lang="en-US" sz="1800" dirty="0"/>
              <a:t>For organizations that need to secure access from multiple workstations located on-premises to Azure, use Azure site-to-site VPN.</a:t>
            </a:r>
          </a:p>
          <a:p>
            <a:r>
              <a:rPr lang="en-US" sz="1800" dirty="0"/>
              <a:t>For organizations that need to secure access from individual workstations located on-premises or off-premises to Azure, consider using Point-to-Site VPN.</a:t>
            </a:r>
          </a:p>
          <a:p>
            <a:pPr lvl="1"/>
            <a:endParaRPr lang="en-US" sz="1533" dirty="0" smtClean="0"/>
          </a:p>
        </p:txBody>
      </p:sp>
      <p:sp>
        <p:nvSpPr>
          <p:cNvPr id="5" name="Slide Number Placeholder 4"/>
          <p:cNvSpPr>
            <a:spLocks noGrp="1"/>
          </p:cNvSpPr>
          <p:nvPr>
            <p:ph type="sldNum" sz="quarter" idx="2"/>
          </p:nvPr>
        </p:nvSpPr>
        <p:spPr/>
        <p:txBody>
          <a:bodyPr/>
          <a:lstStyle/>
          <a:p>
            <a:fld id="{86CB4B4D-7CA3-9044-876B-883B54F8677D}" type="slidenum">
              <a:rPr lang="en-US" smtClean="0"/>
              <a:pPr/>
              <a:t>20</a:t>
            </a:fld>
            <a:endParaRPr lang="en-US" dirty="0"/>
          </a:p>
        </p:txBody>
      </p:sp>
      <p:sp>
        <p:nvSpPr>
          <p:cNvPr id="9" name="Text Placeholder 3"/>
          <p:cNvSpPr>
            <a:spLocks noGrp="1"/>
          </p:cNvSpPr>
          <p:nvPr>
            <p:ph type="body" sz="quarter" idx="11"/>
          </p:nvPr>
        </p:nvSpPr>
        <p:spPr>
          <a:xfrm>
            <a:off x="263924" y="3408097"/>
            <a:ext cx="5951605" cy="3924300"/>
          </a:xfrm>
        </p:spPr>
        <p:txBody>
          <a:bodyPr/>
          <a:lstStyle/>
          <a:p>
            <a:r>
              <a:rPr lang="en-US" sz="2334" b="1" dirty="0"/>
              <a:t>Protect data in </a:t>
            </a:r>
            <a:r>
              <a:rPr lang="en-US" sz="2334" b="1" dirty="0" smtClean="0"/>
              <a:t>transit</a:t>
            </a:r>
          </a:p>
          <a:p>
            <a:pPr marL="0" indent="0">
              <a:buNone/>
            </a:pPr>
            <a:r>
              <a:rPr lang="en-US" sz="1533" dirty="0" smtClean="0"/>
              <a:t>Since </a:t>
            </a:r>
            <a:r>
              <a:rPr lang="en-US" sz="1533" dirty="0"/>
              <a:t>data will be moving back and forth from many locations, the general recommendation is that you always use SSL/TLS protocols to exchange data across different </a:t>
            </a:r>
            <a:r>
              <a:rPr lang="en-US" sz="1533" dirty="0" smtClean="0"/>
              <a:t>locations. In some circumstances, you may want to isolate the entire communication channel between your on-premises and cloud infrastructure by using a virtual private network (VPN).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24" y="953968"/>
            <a:ext cx="5602304" cy="230449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6509" y="699719"/>
            <a:ext cx="2228148" cy="1114075"/>
          </a:xfrm>
          <a:prstGeom prst="rect">
            <a:avLst/>
          </a:prstGeom>
        </p:spPr>
      </p:pic>
    </p:spTree>
    <p:extLst>
      <p:ext uri="{BB962C8B-B14F-4D97-AF65-F5344CB8AC3E}">
        <p14:creationId xmlns:p14="http://schemas.microsoft.com/office/powerpoint/2010/main" val="354286328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Azure - Data Security and Encryption Best Practices</a:t>
            </a:r>
          </a:p>
        </p:txBody>
      </p:sp>
      <p:sp>
        <p:nvSpPr>
          <p:cNvPr id="5" name="Slide Number Placeholder 4"/>
          <p:cNvSpPr>
            <a:spLocks noGrp="1"/>
          </p:cNvSpPr>
          <p:nvPr>
            <p:ph type="sldNum" sz="quarter" idx="2"/>
          </p:nvPr>
        </p:nvSpPr>
        <p:spPr/>
        <p:txBody>
          <a:bodyPr/>
          <a:lstStyle/>
          <a:p>
            <a:fld id="{86CB4B4D-7CA3-9044-876B-883B54F8677D}" type="slidenum">
              <a:rPr lang="en-US" smtClean="0"/>
              <a:pPr/>
              <a:t>21</a:t>
            </a:fld>
            <a:endParaRPr lang="en-US" dirty="0"/>
          </a:p>
        </p:txBody>
      </p:sp>
      <p:graphicFrame>
        <p:nvGraphicFramePr>
          <p:cNvPr id="12" name="Diagram 11"/>
          <p:cNvGraphicFramePr/>
          <p:nvPr>
            <p:extLst>
              <p:ext uri="{D42A27DB-BD31-4B8C-83A1-F6EECF244321}">
                <p14:modId xmlns:p14="http://schemas.microsoft.com/office/powerpoint/2010/main" val="3961173827"/>
              </p:ext>
            </p:extLst>
          </p:nvPr>
        </p:nvGraphicFramePr>
        <p:xfrm>
          <a:off x="620709" y="1256756"/>
          <a:ext cx="9749882" cy="4826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66509" y="699719"/>
            <a:ext cx="2228148" cy="1114075"/>
          </a:xfrm>
          <a:prstGeom prst="rect">
            <a:avLst/>
          </a:prstGeom>
        </p:spPr>
      </p:pic>
    </p:spTree>
    <p:extLst>
      <p:ext uri="{BB962C8B-B14F-4D97-AF65-F5344CB8AC3E}">
        <p14:creationId xmlns:p14="http://schemas.microsoft.com/office/powerpoint/2010/main" val="356452926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 Cloud (AWS)</a:t>
            </a:r>
            <a:endParaRPr lang="en-US" dirty="0"/>
          </a:p>
        </p:txBody>
      </p:sp>
      <p:sp>
        <p:nvSpPr>
          <p:cNvPr id="3" name="Text Placeholder 2"/>
          <p:cNvSpPr>
            <a:spLocks noGrp="1"/>
          </p:cNvSpPr>
          <p:nvPr>
            <p:ph type="body" sz="quarter" idx="10"/>
          </p:nvPr>
        </p:nvSpPr>
        <p:spPr>
          <a:xfrm>
            <a:off x="439146" y="2336381"/>
            <a:ext cx="8770168" cy="3307772"/>
          </a:xfrm>
        </p:spPr>
        <p:txBody>
          <a:bodyPr/>
          <a:lstStyle/>
          <a:p>
            <a:pPr>
              <a:buFont typeface="Arial" panose="020B0604020202020204" pitchFamily="34" charset="0"/>
              <a:buChar char="•"/>
            </a:pPr>
            <a:r>
              <a:rPr lang="en-US" dirty="0"/>
              <a:t>Amazon Virtual Private Cloud (Amazon VPC) lets you provision a logically isolated section of the AWS Cloud where </a:t>
            </a:r>
            <a:r>
              <a:rPr lang="en-US" dirty="0" smtClean="0"/>
              <a:t>AWS </a:t>
            </a:r>
            <a:r>
              <a:rPr lang="en-US" dirty="0"/>
              <a:t>resources in a virtual network </a:t>
            </a:r>
            <a:r>
              <a:rPr lang="en-US" dirty="0" smtClean="0"/>
              <a:t>can be launched in any defined network. </a:t>
            </a:r>
          </a:p>
          <a:p>
            <a:pPr>
              <a:buFont typeface="Arial" panose="020B0604020202020204" pitchFamily="34" charset="0"/>
              <a:buChar char="•"/>
            </a:pPr>
            <a:r>
              <a:rPr lang="en-US" dirty="0" smtClean="0"/>
              <a:t>Complete </a:t>
            </a:r>
            <a:r>
              <a:rPr lang="en-US" dirty="0"/>
              <a:t>control over </a:t>
            </a:r>
            <a:r>
              <a:rPr lang="en-US" dirty="0" smtClean="0"/>
              <a:t>the </a:t>
            </a:r>
            <a:r>
              <a:rPr lang="en-US" dirty="0"/>
              <a:t>virtual networking environment, including selection of </a:t>
            </a:r>
            <a:r>
              <a:rPr lang="en-US" dirty="0" smtClean="0"/>
              <a:t>IP </a:t>
            </a:r>
            <a:r>
              <a:rPr lang="en-US" dirty="0"/>
              <a:t>address range, creation of subnets, and configuration of route tables and network gateways. </a:t>
            </a:r>
            <a:endParaRPr lang="en-US" dirty="0" smtClean="0"/>
          </a:p>
          <a:p>
            <a:pPr>
              <a:buFont typeface="Arial" panose="020B0604020202020204" pitchFamily="34" charset="0"/>
              <a:buChar char="•"/>
            </a:pPr>
            <a:r>
              <a:rPr lang="en-US" dirty="0" smtClean="0"/>
              <a:t>Can </a:t>
            </a:r>
            <a:r>
              <a:rPr lang="en-US" dirty="0"/>
              <a:t>use both IPv4 and IPv6 in your VPC for secure and easy access to resources and applications.</a:t>
            </a:r>
            <a:endParaRPr lang="en-US" sz="1600" dirty="0">
              <a:solidFill>
                <a:schemeClr val="dk1"/>
              </a:solidFill>
            </a:endParaRPr>
          </a:p>
        </p:txBody>
      </p:sp>
      <p:sp>
        <p:nvSpPr>
          <p:cNvPr id="5" name="Slide Number Placeholder 4"/>
          <p:cNvSpPr>
            <a:spLocks noGrp="1"/>
          </p:cNvSpPr>
          <p:nvPr>
            <p:ph type="sldNum" sz="quarter" idx="2"/>
          </p:nvPr>
        </p:nvSpPr>
        <p:spPr/>
        <p:txBody>
          <a:bodyPr/>
          <a:lstStyle/>
          <a:p>
            <a:fld id="{86CB4B4D-7CA3-9044-876B-883B54F8677D}" type="slidenum">
              <a:rPr lang="en-US" smtClean="0"/>
              <a:pPr/>
              <a:t>22</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4034" y="1433784"/>
            <a:ext cx="2371145" cy="653217"/>
          </a:xfrm>
          <a:prstGeom prst="rect">
            <a:avLst/>
          </a:prstGeom>
        </p:spPr>
      </p:pic>
      <p:sp>
        <p:nvSpPr>
          <p:cNvPr id="9" name="Text Placeholder 2"/>
          <p:cNvSpPr>
            <a:spLocks noGrp="1"/>
          </p:cNvSpPr>
          <p:nvPr>
            <p:ph type="body" sz="quarter" idx="10"/>
          </p:nvPr>
        </p:nvSpPr>
        <p:spPr>
          <a:xfrm>
            <a:off x="439146" y="1615143"/>
            <a:ext cx="8025585" cy="746453"/>
          </a:xfrm>
        </p:spPr>
        <p:txBody>
          <a:bodyPr/>
          <a:lstStyle/>
          <a:p>
            <a:pPr marL="0" indent="0">
              <a:buNone/>
            </a:pPr>
            <a:r>
              <a:rPr lang="en-US" sz="2000" b="1" dirty="0" smtClean="0">
                <a:solidFill>
                  <a:schemeClr val="dk1"/>
                </a:solidFill>
              </a:rPr>
              <a:t>What is VPC?</a:t>
            </a:r>
            <a:endParaRPr lang="en-US" sz="1600" b="1" dirty="0">
              <a:solidFill>
                <a:schemeClr val="dk1"/>
              </a:solidFill>
            </a:endParaRPr>
          </a:p>
        </p:txBody>
      </p:sp>
      <p:sp>
        <p:nvSpPr>
          <p:cNvPr id="10" name="Text Placeholder 2"/>
          <p:cNvSpPr>
            <a:spLocks noGrp="1"/>
          </p:cNvSpPr>
          <p:nvPr>
            <p:ph type="body" sz="quarter" idx="10"/>
          </p:nvPr>
        </p:nvSpPr>
        <p:spPr>
          <a:xfrm>
            <a:off x="392333" y="1060557"/>
            <a:ext cx="8025585" cy="746453"/>
          </a:xfrm>
        </p:spPr>
        <p:txBody>
          <a:bodyPr/>
          <a:lstStyle/>
          <a:p>
            <a:pPr marL="0" indent="0">
              <a:buNone/>
            </a:pPr>
            <a:r>
              <a:rPr lang="en-US" sz="1600" dirty="0" smtClean="0">
                <a:solidFill>
                  <a:schemeClr val="dk1"/>
                </a:solidFill>
              </a:rPr>
              <a:t>Data Upload from Malawi Data center to AWS, can be done by creating a VPC</a:t>
            </a:r>
            <a:endParaRPr lang="en-US" sz="1600" dirty="0">
              <a:solidFill>
                <a:schemeClr val="dk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7110" y="1775639"/>
            <a:ext cx="2508069" cy="250806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75957" y="3058307"/>
            <a:ext cx="2118700" cy="2118700"/>
          </a:xfrm>
          <a:prstGeom prst="rect">
            <a:avLst/>
          </a:prstGeom>
        </p:spPr>
      </p:pic>
    </p:spTree>
    <p:extLst>
      <p:ext uri="{BB962C8B-B14F-4D97-AF65-F5344CB8AC3E}">
        <p14:creationId xmlns:p14="http://schemas.microsoft.com/office/powerpoint/2010/main" val="223552509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 – Cloud (AWS)</a:t>
            </a:r>
            <a:endParaRPr lang="en-US" dirty="0"/>
          </a:p>
        </p:txBody>
      </p:sp>
      <p:sp>
        <p:nvSpPr>
          <p:cNvPr id="3" name="Text Placeholder 2"/>
          <p:cNvSpPr>
            <a:spLocks noGrp="1"/>
          </p:cNvSpPr>
          <p:nvPr>
            <p:ph type="body" sz="quarter" idx="10"/>
          </p:nvPr>
        </p:nvSpPr>
        <p:spPr>
          <a:xfrm>
            <a:off x="308518" y="1274596"/>
            <a:ext cx="5334636" cy="4880879"/>
          </a:xfrm>
        </p:spPr>
        <p:txBody>
          <a:bodyPr/>
          <a:lstStyle/>
          <a:p>
            <a:pPr marL="0" indent="0">
              <a:buNone/>
            </a:pPr>
            <a:r>
              <a:rPr lang="en-US" sz="1600" b="1" dirty="0"/>
              <a:t>Access: </a:t>
            </a:r>
          </a:p>
          <a:p>
            <a:pPr marL="0" indent="0">
              <a:buNone/>
            </a:pPr>
            <a:r>
              <a:rPr lang="en-US" sz="1600" dirty="0" smtClean="0"/>
              <a:t>AWS provides an advanced set of access, encryption, and logging features to  do this effectively (such as AWS </a:t>
            </a:r>
            <a:r>
              <a:rPr lang="en-US" sz="1600" dirty="0" err="1" smtClean="0"/>
              <a:t>CloudTrail</a:t>
            </a:r>
            <a:r>
              <a:rPr lang="en-US" sz="1600" dirty="0" smtClean="0"/>
              <a:t>). AWS do not access or use the content for any purpose without  consent.</a:t>
            </a:r>
          </a:p>
          <a:p>
            <a:pPr marL="0" indent="0">
              <a:buNone/>
            </a:pPr>
            <a:r>
              <a:rPr lang="en-US" sz="1600" b="1" dirty="0"/>
              <a:t>Storage: </a:t>
            </a:r>
          </a:p>
          <a:p>
            <a:pPr marL="0" indent="0">
              <a:buNone/>
            </a:pPr>
            <a:r>
              <a:rPr lang="en-US" sz="1600" dirty="0"/>
              <a:t>Ability to choose the AWS Region(s) in which the content is stored. AWS do not move or replicate your content outside of the chosen AWS Region(s) without consent.</a:t>
            </a:r>
          </a:p>
          <a:p>
            <a:pPr marL="0" indent="0">
              <a:buNone/>
            </a:pPr>
            <a:r>
              <a:rPr lang="en-US" sz="1600" b="1" dirty="0"/>
              <a:t>Security: </a:t>
            </a:r>
          </a:p>
          <a:p>
            <a:pPr marL="0" indent="0">
              <a:buNone/>
            </a:pPr>
            <a:r>
              <a:rPr lang="en-US" sz="1600" dirty="0" smtClean="0"/>
              <a:t>AWS </a:t>
            </a:r>
            <a:r>
              <a:rPr lang="en-US" sz="1600" dirty="0"/>
              <a:t>offers strong encryption for the content in transit and at rest, and  provides the option to manage our own encryption keys.</a:t>
            </a:r>
          </a:p>
        </p:txBody>
      </p:sp>
      <p:sp>
        <p:nvSpPr>
          <p:cNvPr id="5" name="Slide Number Placeholder 4"/>
          <p:cNvSpPr>
            <a:spLocks noGrp="1"/>
          </p:cNvSpPr>
          <p:nvPr>
            <p:ph type="sldNum" sz="quarter" idx="2"/>
          </p:nvPr>
        </p:nvSpPr>
        <p:spPr/>
        <p:txBody>
          <a:bodyPr/>
          <a:lstStyle/>
          <a:p>
            <a:fld id="{86CB4B4D-7CA3-9044-876B-883B54F8677D}" type="slidenum">
              <a:rPr lang="en-US" smtClean="0"/>
              <a:pPr/>
              <a:t>23</a:t>
            </a:fld>
            <a:endParaRPr lang="en-US" dirty="0"/>
          </a:p>
        </p:txBody>
      </p:sp>
      <p:sp>
        <p:nvSpPr>
          <p:cNvPr id="6" name="Text Placeholder 2"/>
          <p:cNvSpPr>
            <a:spLocks noGrp="1"/>
          </p:cNvSpPr>
          <p:nvPr>
            <p:ph type="body" sz="quarter" idx="10"/>
          </p:nvPr>
        </p:nvSpPr>
        <p:spPr>
          <a:xfrm>
            <a:off x="5760720" y="1274596"/>
            <a:ext cx="5653206" cy="4880879"/>
          </a:xfrm>
        </p:spPr>
        <p:txBody>
          <a:bodyPr/>
          <a:lstStyle/>
          <a:p>
            <a:pPr marL="0" indent="0">
              <a:buNone/>
            </a:pPr>
            <a:r>
              <a:rPr lang="en-US" sz="1600" b="1" dirty="0"/>
              <a:t>Security Assurance: </a:t>
            </a:r>
          </a:p>
          <a:p>
            <a:pPr marL="0" indent="0">
              <a:buNone/>
            </a:pPr>
            <a:r>
              <a:rPr lang="en-US" sz="1600" dirty="0"/>
              <a:t>AWS developed a security assurance program that uses best practices for global privacy and data protection which helps to operate securely within AWS, and to make the best use of AWS security control environment. These security protections and control processes are independently validated by multiple third-party independent assessments.</a:t>
            </a:r>
          </a:p>
          <a:p>
            <a:pPr marL="0" indent="0">
              <a:buNone/>
            </a:pPr>
            <a:r>
              <a:rPr lang="en-US" sz="1600" b="1" dirty="0"/>
              <a:t>Shared Responsibility Environment:</a:t>
            </a:r>
          </a:p>
          <a:p>
            <a:pPr marL="0" indent="0">
              <a:buNone/>
            </a:pPr>
            <a:r>
              <a:rPr lang="en-US" sz="1600" dirty="0"/>
              <a:t>AWS is responsible for securing the underlying infrastructure that supports the cloud and the services provided; while customers and APN partners, acting either as data controllers or data processors, are responsible for any personal data they put in the cloud.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8917" y="627093"/>
            <a:ext cx="2371145" cy="653217"/>
          </a:xfrm>
          <a:prstGeom prst="rect">
            <a:avLst/>
          </a:prstGeom>
        </p:spPr>
      </p:pic>
    </p:spTree>
    <p:extLst>
      <p:ext uri="{BB962C8B-B14F-4D97-AF65-F5344CB8AC3E}">
        <p14:creationId xmlns:p14="http://schemas.microsoft.com/office/powerpoint/2010/main" val="169915493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t>
            </a:r>
            <a:r>
              <a:rPr lang="en-US" dirty="0" smtClean="0"/>
              <a:t>Cloud</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24</a:t>
            </a:fld>
            <a:endParaRPr lang="en-US" dirty="0"/>
          </a:p>
        </p:txBody>
      </p:sp>
      <p:sp>
        <p:nvSpPr>
          <p:cNvPr id="6" name="Content Placeholder 1"/>
          <p:cNvSpPr>
            <a:spLocks noGrp="1"/>
          </p:cNvSpPr>
          <p:nvPr>
            <p:ph type="body" sz="quarter" idx="10"/>
          </p:nvPr>
        </p:nvSpPr>
        <p:spPr>
          <a:xfrm>
            <a:off x="263925" y="979286"/>
            <a:ext cx="11348955" cy="4880879"/>
          </a:xfrm>
        </p:spPr>
        <p:txBody>
          <a:bodyPr>
            <a:noAutofit/>
          </a:bodyPr>
          <a:lstStyle/>
          <a:p>
            <a:pPr marL="0" indent="0">
              <a:buFont typeface="Arial"/>
              <a:buNone/>
            </a:pPr>
            <a:r>
              <a:rPr lang="en-US" sz="1600" dirty="0"/>
              <a:t>Below are the additional key policies , (independent of any cloud service provider) ,that can be leveraged in the solution , on need basis.</a:t>
            </a:r>
          </a:p>
          <a:p>
            <a:pPr marL="0" indent="0">
              <a:buFont typeface="Arial"/>
              <a:buNone/>
            </a:pPr>
            <a:r>
              <a:rPr lang="en-US" sz="1600" b="1" dirty="0"/>
              <a:t>Classification-based Policy</a:t>
            </a:r>
          </a:p>
          <a:p>
            <a:r>
              <a:rPr lang="en-US" sz="1600" dirty="0"/>
              <a:t>A data asset such as a table or column can be marked with the metadata tag related to compliance or business taxonomy (such as "PCI"). This tag is then used to assign permission to a user group.</a:t>
            </a:r>
          </a:p>
          <a:p>
            <a:pPr marL="0" indent="0">
              <a:buFont typeface="Arial"/>
              <a:buNone/>
            </a:pPr>
            <a:r>
              <a:rPr lang="en-US" sz="1600" b="1" dirty="0"/>
              <a:t>Location-based Policy</a:t>
            </a:r>
          </a:p>
          <a:p>
            <a:r>
              <a:rPr lang="en-US" sz="1600" dirty="0"/>
              <a:t>Administrators can customize entitlements based on geography. A user trying to access the same data from different locations would be subject to unique geographical context thereby triggering access based on different set of privacy rules.</a:t>
            </a:r>
          </a:p>
          <a:p>
            <a:pPr marL="0" indent="0">
              <a:buFont typeface="Arial"/>
              <a:buNone/>
            </a:pPr>
            <a:r>
              <a:rPr lang="en-US" sz="1600" b="1" dirty="0"/>
              <a:t>Data Expiry-based Policy</a:t>
            </a:r>
          </a:p>
          <a:p>
            <a:r>
              <a:rPr lang="en-US" sz="1600" dirty="0"/>
              <a:t>Apache Atlas can assign expiration dates to a data tag. Apache Ranger would inherit the expiration date and automatically deny users access to the tagged data after the expiration date. This policy is relevant for business use cases where data can become toxic after an expiry date.</a:t>
            </a:r>
          </a:p>
          <a:p>
            <a:pPr marL="0" indent="0">
              <a:buFont typeface="Arial"/>
              <a:buNone/>
            </a:pPr>
            <a:r>
              <a:rPr lang="en-US" sz="1600" b="1" dirty="0"/>
              <a:t>Prohibition-based Policy</a:t>
            </a:r>
          </a:p>
          <a:p>
            <a:r>
              <a:rPr lang="en-US" sz="1600" dirty="0"/>
              <a:t>Administrators can now apply a metadata tag to both data sets to prevent them from being combined, helping avoid privacy violations.</a:t>
            </a:r>
          </a:p>
        </p:txBody>
      </p:sp>
    </p:spTree>
    <p:extLst>
      <p:ext uri="{BB962C8B-B14F-4D97-AF65-F5344CB8AC3E}">
        <p14:creationId xmlns:p14="http://schemas.microsoft.com/office/powerpoint/2010/main" val="423070081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 Security – Presentation Layer – Power BI</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25</a:t>
            </a:fld>
            <a:endParaRPr lang="en-US" dirty="0"/>
          </a:p>
        </p:txBody>
      </p:sp>
    </p:spTree>
    <p:extLst>
      <p:ext uri="{BB962C8B-B14F-4D97-AF65-F5344CB8AC3E}">
        <p14:creationId xmlns:p14="http://schemas.microsoft.com/office/powerpoint/2010/main" val="241086483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t>
            </a:r>
            <a:r>
              <a:rPr lang="en-US" dirty="0" smtClean="0"/>
              <a:t>Azure – Power BI</a:t>
            </a:r>
            <a:endParaRPr lang="en-US" dirty="0"/>
          </a:p>
        </p:txBody>
      </p:sp>
      <p:sp>
        <p:nvSpPr>
          <p:cNvPr id="3" name="Text Placeholder 2"/>
          <p:cNvSpPr>
            <a:spLocks noGrp="1"/>
          </p:cNvSpPr>
          <p:nvPr>
            <p:ph type="body" sz="quarter" idx="10"/>
          </p:nvPr>
        </p:nvSpPr>
        <p:spPr>
          <a:xfrm>
            <a:off x="263925" y="979286"/>
            <a:ext cx="6530770" cy="4880879"/>
          </a:xfrm>
        </p:spPr>
        <p:txBody>
          <a:bodyPr/>
          <a:lstStyle/>
          <a:p>
            <a:r>
              <a:rPr lang="en-US" dirty="0"/>
              <a:t>Each Power BI deployment consists of two clusters – a Web Front End (</a:t>
            </a:r>
            <a:r>
              <a:rPr lang="en-US" b="1" dirty="0"/>
              <a:t>WFE</a:t>
            </a:r>
            <a:r>
              <a:rPr lang="en-US" dirty="0"/>
              <a:t>) cluster, and a </a:t>
            </a:r>
            <a:r>
              <a:rPr lang="en-US" b="1" dirty="0"/>
              <a:t>Back </a:t>
            </a:r>
            <a:r>
              <a:rPr lang="en-US" b="1" dirty="0" smtClean="0"/>
              <a:t>End </a:t>
            </a:r>
            <a:r>
              <a:rPr lang="en-US" dirty="0" smtClean="0"/>
              <a:t>cluster</a:t>
            </a:r>
            <a:r>
              <a:rPr lang="en-US" dirty="0"/>
              <a:t>.</a:t>
            </a:r>
          </a:p>
          <a:p>
            <a:r>
              <a:rPr lang="en-US" dirty="0"/>
              <a:t>The </a:t>
            </a:r>
            <a:r>
              <a:rPr lang="en-US" b="1" dirty="0"/>
              <a:t>WFE</a:t>
            </a:r>
            <a:r>
              <a:rPr lang="en-US" dirty="0"/>
              <a:t> cluster manages the initial connection and authentication process for Power BI, using AAD to authenticate clients and provide tokens for subsequent client connections to the Power BI service. </a:t>
            </a:r>
            <a:endParaRPr lang="en-US" dirty="0" smtClean="0"/>
          </a:p>
          <a:p>
            <a:r>
              <a:rPr lang="en-US" dirty="0" smtClean="0"/>
              <a:t>Power </a:t>
            </a:r>
            <a:r>
              <a:rPr lang="en-US" dirty="0"/>
              <a:t>BI also uses the </a:t>
            </a:r>
            <a:r>
              <a:rPr lang="en-US" b="1" dirty="0"/>
              <a:t>Azure Traffic Manager</a:t>
            </a:r>
            <a:r>
              <a:rPr lang="en-US" dirty="0"/>
              <a:t> (ATM) to direct user traffic to the nearest datacenter, determined by the DNS record of the client attempting to connect, for the authentication process and to download static content and files. </a:t>
            </a:r>
            <a:endParaRPr lang="en-US" dirty="0" smtClean="0"/>
          </a:p>
          <a:p>
            <a:r>
              <a:rPr lang="en-US" dirty="0" smtClean="0"/>
              <a:t>Power </a:t>
            </a:r>
            <a:r>
              <a:rPr lang="en-US" dirty="0"/>
              <a:t>BI uses the </a:t>
            </a:r>
            <a:r>
              <a:rPr lang="en-US" b="1" dirty="0"/>
              <a:t>Azure Content Delivery Network</a:t>
            </a:r>
            <a:r>
              <a:rPr lang="en-US" dirty="0"/>
              <a:t> (CDN) to efficiently distribute the necessary static content and files to users based on geographical locale.</a:t>
            </a:r>
          </a:p>
          <a:p>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26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695" y="886502"/>
            <a:ext cx="4466915" cy="506644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6534" y="108275"/>
            <a:ext cx="2006917" cy="871011"/>
          </a:xfrm>
          <a:prstGeom prst="rect">
            <a:avLst/>
          </a:prstGeom>
        </p:spPr>
      </p:pic>
    </p:spTree>
    <p:extLst>
      <p:ext uri="{BB962C8B-B14F-4D97-AF65-F5344CB8AC3E}">
        <p14:creationId xmlns:p14="http://schemas.microsoft.com/office/powerpoint/2010/main" val="312721807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t>
            </a:r>
            <a:r>
              <a:rPr lang="en-US" dirty="0" smtClean="0"/>
              <a:t>Azure – Power BI</a:t>
            </a:r>
            <a:endParaRPr lang="en-US" dirty="0"/>
          </a:p>
        </p:txBody>
      </p:sp>
      <p:sp>
        <p:nvSpPr>
          <p:cNvPr id="3" name="Text Placeholder 2"/>
          <p:cNvSpPr>
            <a:spLocks noGrp="1"/>
          </p:cNvSpPr>
          <p:nvPr>
            <p:ph type="body" sz="quarter" idx="10"/>
          </p:nvPr>
        </p:nvSpPr>
        <p:spPr>
          <a:xfrm>
            <a:off x="6920093" y="1106323"/>
            <a:ext cx="5103095" cy="4880879"/>
          </a:xfrm>
        </p:spPr>
        <p:txBody>
          <a:bodyPr/>
          <a:lstStyle/>
          <a:p>
            <a:r>
              <a:rPr lang="en-US" dirty="0"/>
              <a:t>The </a:t>
            </a:r>
            <a:r>
              <a:rPr lang="en-US" b="1" dirty="0"/>
              <a:t>Back End</a:t>
            </a:r>
            <a:r>
              <a:rPr lang="en-US" dirty="0"/>
              <a:t> cluster is how authenticated clients interact with the Power BI service. </a:t>
            </a:r>
            <a:endParaRPr lang="en-US" dirty="0" smtClean="0"/>
          </a:p>
          <a:p>
            <a:r>
              <a:rPr lang="en-US" dirty="0" smtClean="0"/>
              <a:t>The</a:t>
            </a:r>
            <a:r>
              <a:rPr lang="en-US" dirty="0"/>
              <a:t> </a:t>
            </a:r>
            <a:r>
              <a:rPr lang="en-US" b="1" dirty="0"/>
              <a:t>Back </a:t>
            </a:r>
            <a:r>
              <a:rPr lang="en-US" b="1" dirty="0" smtClean="0"/>
              <a:t>End </a:t>
            </a:r>
            <a:r>
              <a:rPr lang="en-US" dirty="0" smtClean="0"/>
              <a:t>cluster </a:t>
            </a:r>
            <a:r>
              <a:rPr lang="en-US" dirty="0"/>
              <a:t>manages visualizations, user dashboards, datasets, reports, data storage, data connections, data refresh, and other aspects of interacting with the Power BI service. </a:t>
            </a:r>
            <a:endParaRPr lang="en-US" dirty="0" smtClean="0"/>
          </a:p>
          <a:p>
            <a:r>
              <a:rPr lang="en-US" dirty="0" smtClean="0"/>
              <a:t>The</a:t>
            </a:r>
            <a:r>
              <a:rPr lang="en-US" dirty="0"/>
              <a:t> </a:t>
            </a:r>
            <a:r>
              <a:rPr lang="en-US" b="1" dirty="0"/>
              <a:t>Gateway Role</a:t>
            </a:r>
            <a:r>
              <a:rPr lang="en-US" dirty="0"/>
              <a:t> acts as a gateway between user requests and the Power BI service. </a:t>
            </a:r>
            <a:endParaRPr lang="en-US" dirty="0" smtClean="0"/>
          </a:p>
          <a:p>
            <a:r>
              <a:rPr lang="en-US" dirty="0" smtClean="0"/>
              <a:t>Users </a:t>
            </a:r>
            <a:r>
              <a:rPr lang="en-US" dirty="0"/>
              <a:t>do not interact directly with any roles other than the </a:t>
            </a:r>
            <a:r>
              <a:rPr lang="en-US" b="1" dirty="0"/>
              <a:t>Gateway Role</a:t>
            </a:r>
            <a:r>
              <a:rPr lang="en-US" dirty="0"/>
              <a:t>. </a:t>
            </a:r>
            <a:r>
              <a:rPr lang="en-US" b="1" dirty="0"/>
              <a:t>Azure API Management</a:t>
            </a:r>
            <a:r>
              <a:rPr lang="en-US" dirty="0"/>
              <a:t> will eventually handle the </a:t>
            </a:r>
            <a:r>
              <a:rPr lang="en-US" b="1" dirty="0"/>
              <a:t>Gateway Role</a:t>
            </a:r>
            <a:r>
              <a:rPr lang="en-US" dirty="0"/>
              <a:t>.</a:t>
            </a:r>
          </a:p>
          <a:p>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27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323"/>
            <a:ext cx="7179578" cy="413949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6534" y="108275"/>
            <a:ext cx="2006917" cy="871011"/>
          </a:xfrm>
          <a:prstGeom prst="rect">
            <a:avLst/>
          </a:prstGeom>
        </p:spPr>
      </p:pic>
    </p:spTree>
    <p:extLst>
      <p:ext uri="{BB962C8B-B14F-4D97-AF65-F5344CB8AC3E}">
        <p14:creationId xmlns:p14="http://schemas.microsoft.com/office/powerpoint/2010/main" val="131933309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 Azure – Power BI</a:t>
            </a:r>
          </a:p>
        </p:txBody>
      </p:sp>
      <p:sp>
        <p:nvSpPr>
          <p:cNvPr id="3" name="Text Placeholder 2"/>
          <p:cNvSpPr>
            <a:spLocks noGrp="1"/>
          </p:cNvSpPr>
          <p:nvPr>
            <p:ph type="body" sz="quarter" idx="10"/>
          </p:nvPr>
        </p:nvSpPr>
        <p:spPr/>
        <p:txBody>
          <a:bodyPr/>
          <a:lstStyle/>
          <a:p>
            <a:pPr marL="0" indent="0">
              <a:buNone/>
            </a:pPr>
            <a:r>
              <a:rPr lang="en-US" b="1" dirty="0"/>
              <a:t>Data Storage Security</a:t>
            </a:r>
          </a:p>
          <a:p>
            <a:r>
              <a:rPr lang="en-US" dirty="0"/>
              <a:t>Power BI uses two primary repositories for storing and managing data: </a:t>
            </a:r>
            <a:endParaRPr lang="en-US" dirty="0" smtClean="0"/>
          </a:p>
          <a:p>
            <a:pPr lvl="1"/>
            <a:r>
              <a:rPr lang="en-US" dirty="0"/>
              <a:t> </a:t>
            </a:r>
            <a:r>
              <a:rPr lang="en-US" b="1" dirty="0"/>
              <a:t>Azure BLOB</a:t>
            </a:r>
            <a:r>
              <a:rPr lang="en-US" dirty="0"/>
              <a:t> </a:t>
            </a:r>
            <a:r>
              <a:rPr lang="en-US" dirty="0" smtClean="0"/>
              <a:t> for data storage</a:t>
            </a:r>
            <a:r>
              <a:rPr lang="en-US" dirty="0"/>
              <a:t>, </a:t>
            </a:r>
            <a:endParaRPr lang="en-US" dirty="0" smtClean="0"/>
          </a:p>
          <a:p>
            <a:pPr lvl="1"/>
            <a:r>
              <a:rPr lang="en-US" dirty="0"/>
              <a:t> </a:t>
            </a:r>
            <a:r>
              <a:rPr lang="en-US" b="1" dirty="0"/>
              <a:t>Azure SQL </a:t>
            </a:r>
            <a:r>
              <a:rPr lang="en-US" b="1" dirty="0" smtClean="0"/>
              <a:t>Database </a:t>
            </a:r>
            <a:r>
              <a:rPr lang="en-US" dirty="0" smtClean="0"/>
              <a:t>for Metadata.</a:t>
            </a:r>
          </a:p>
          <a:p>
            <a:r>
              <a:rPr lang="en-US" dirty="0"/>
              <a:t> When an authenticated user connects to the Power BI Service, the connection and any request by the client is accepted and managed by the </a:t>
            </a:r>
            <a:r>
              <a:rPr lang="en-US" b="1" dirty="0"/>
              <a:t>Gateway Role</a:t>
            </a:r>
            <a:r>
              <a:rPr lang="en-US" dirty="0"/>
              <a:t> </a:t>
            </a:r>
            <a:endParaRPr lang="en-US" dirty="0" smtClean="0"/>
          </a:p>
          <a:p>
            <a:r>
              <a:rPr lang="en-US" dirty="0"/>
              <a:t>For example, when a client attempts to view a dashboard, the </a:t>
            </a:r>
            <a:r>
              <a:rPr lang="en-US" b="1" dirty="0"/>
              <a:t>Gateway Role</a:t>
            </a:r>
            <a:r>
              <a:rPr lang="en-US" dirty="0"/>
              <a:t> accepts that request then separately sends a request to the </a:t>
            </a:r>
            <a:r>
              <a:rPr lang="en-US" b="1" dirty="0"/>
              <a:t>Presentation Role</a:t>
            </a:r>
            <a:r>
              <a:rPr lang="en-US" dirty="0"/>
              <a:t> to retrieve the data needed by the browser to render the dashboard.</a:t>
            </a:r>
          </a:p>
          <a:p>
            <a:r>
              <a:rPr lang="en-US" dirty="0"/>
              <a:t/>
            </a:r>
            <a:br>
              <a:rPr lang="en-US" dirty="0"/>
            </a:br>
            <a:endParaRPr lang="en-US" dirty="0" smtClean="0"/>
          </a:p>
        </p:txBody>
      </p:sp>
      <p:sp>
        <p:nvSpPr>
          <p:cNvPr id="4" name="Text Placeholder 3"/>
          <p:cNvSpPr>
            <a:spLocks noGrp="1"/>
          </p:cNvSpPr>
          <p:nvPr>
            <p:ph type="body" sz="quarter" idx="11"/>
          </p:nvPr>
        </p:nvSpPr>
        <p:spPr/>
        <p:txBody>
          <a:bodyPr/>
          <a:lstStyle/>
          <a:p>
            <a:pPr marL="0" indent="0">
              <a:buNone/>
            </a:pPr>
            <a:r>
              <a:rPr lang="en-US" b="1" dirty="0"/>
              <a:t>User Authentication</a:t>
            </a:r>
          </a:p>
          <a:p>
            <a:r>
              <a:rPr lang="en-US" dirty="0" smtClean="0"/>
              <a:t>P</a:t>
            </a:r>
            <a:r>
              <a:rPr lang="en-US" dirty="0"/>
              <a:t>ower BI uses Azure Active Directory </a:t>
            </a:r>
            <a:r>
              <a:rPr lang="en-US" dirty="0" smtClean="0"/>
              <a:t>to </a:t>
            </a:r>
            <a:r>
              <a:rPr lang="en-US" dirty="0"/>
              <a:t>authenticate users who login to the Power BI service, and in turn, uses the Power BI login credentials whenever a user attempt to resources that require authentication. </a:t>
            </a:r>
            <a:endParaRPr lang="en-US" dirty="0" smtClean="0"/>
          </a:p>
          <a:p>
            <a:r>
              <a:rPr lang="en-US" dirty="0"/>
              <a:t>For organizations that used work emails for Power BI login (such as </a:t>
            </a:r>
            <a:r>
              <a:rPr lang="en-US" i="1" dirty="0"/>
              <a:t>david@contoso.com</a:t>
            </a:r>
            <a:r>
              <a:rPr lang="en-US" dirty="0"/>
              <a:t>), the </a:t>
            </a:r>
            <a:r>
              <a:rPr lang="en-US" i="1" dirty="0"/>
              <a:t>effective username</a:t>
            </a:r>
            <a:r>
              <a:rPr lang="en-US" dirty="0"/>
              <a:t> to UPN mapping is straightforward. For organizations that did not use work emails for Power BI login (such as </a:t>
            </a:r>
            <a:r>
              <a:rPr lang="en-US" i="1" dirty="0" smtClean="0"/>
              <a:t>xyz@abc.com</a:t>
            </a:r>
            <a:r>
              <a:rPr lang="en-US" dirty="0"/>
              <a:t>), mapping between AAD and on-premises credentials will require directory synchronization to work properly.</a:t>
            </a:r>
          </a:p>
        </p:txBody>
      </p:sp>
      <p:sp>
        <p:nvSpPr>
          <p:cNvPr id="5" name="Slide Number Placeholder 4"/>
          <p:cNvSpPr>
            <a:spLocks noGrp="1"/>
          </p:cNvSpPr>
          <p:nvPr>
            <p:ph type="sldNum" sz="quarter" idx="2"/>
          </p:nvPr>
        </p:nvSpPr>
        <p:spPr/>
        <p:txBody>
          <a:bodyPr/>
          <a:lstStyle/>
          <a:p>
            <a:fld id="{86CB4B4D-7CA3-9044-876B-883B54F8677D}" type="slidenum">
              <a:rPr lang="en-US" smtClean="0"/>
              <a:pPr/>
              <a:t>28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6534" y="108275"/>
            <a:ext cx="2006917" cy="871011"/>
          </a:xfrm>
          <a:prstGeom prst="rect">
            <a:avLst/>
          </a:prstGeom>
        </p:spPr>
      </p:pic>
    </p:spTree>
    <p:extLst>
      <p:ext uri="{BB962C8B-B14F-4D97-AF65-F5344CB8AC3E}">
        <p14:creationId xmlns:p14="http://schemas.microsoft.com/office/powerpoint/2010/main" val="48174344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1514" y="1716478"/>
            <a:ext cx="4233863" cy="908189"/>
          </a:xfrm>
          <a:prstGeom prst="rect">
            <a:avLst/>
          </a:prstGeom>
        </p:spPr>
        <p:txBody>
          <a:bodyPr/>
          <a:lstStyle/>
          <a:p>
            <a:r>
              <a:rPr lang="en-US" dirty="0" smtClean="0"/>
              <a:t>THANK YOU</a:t>
            </a:r>
            <a:endParaRPr lang="en-US" dirty="0"/>
          </a:p>
        </p:txBody>
      </p:sp>
    </p:spTree>
    <p:extLst>
      <p:ext uri="{BB962C8B-B14F-4D97-AF65-F5344CB8AC3E}">
        <p14:creationId xmlns:p14="http://schemas.microsoft.com/office/powerpoint/2010/main" val="368235935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Data Pipeline</a:t>
            </a:r>
            <a:endParaRPr lang="en-US" dirty="0"/>
          </a:p>
        </p:txBody>
      </p:sp>
      <p:sp>
        <p:nvSpPr>
          <p:cNvPr id="3" name="Text Placeholder 2"/>
          <p:cNvSpPr>
            <a:spLocks noGrp="1"/>
          </p:cNvSpPr>
          <p:nvPr>
            <p:ph type="body" sz="quarter" idx="10"/>
          </p:nvPr>
        </p:nvSpPr>
        <p:spPr>
          <a:xfrm>
            <a:off x="263925" y="979286"/>
            <a:ext cx="11531835" cy="4880879"/>
          </a:xfrm>
        </p:spPr>
        <p:txBody>
          <a:bodyPr/>
          <a:lstStyle/>
          <a:p>
            <a:r>
              <a:rPr lang="en-US" sz="1600" dirty="0" smtClean="0"/>
              <a:t>Data from various sources will be transferred to a central repository in Malawi.</a:t>
            </a:r>
          </a:p>
          <a:p>
            <a:r>
              <a:rPr lang="en-US" sz="1600" dirty="0" smtClean="0"/>
              <a:t>From the central repository data will be then copied to identified Cloud services like Azure , AWS, etc.,</a:t>
            </a:r>
          </a:p>
          <a:p>
            <a:r>
              <a:rPr lang="en-US" sz="1600" dirty="0" smtClean="0"/>
              <a:t>Data processing and analytics will be performed on Cloud</a:t>
            </a:r>
          </a:p>
          <a:p>
            <a:r>
              <a:rPr lang="en-US" sz="1600" dirty="0" smtClean="0"/>
              <a:t>Only the results will be published to the outside world.</a:t>
            </a:r>
          </a:p>
          <a:p>
            <a:r>
              <a:rPr lang="en-US" sz="1600" dirty="0" smtClean="0"/>
              <a:t>High data security will be implemented across the data pipe line to ensure the data safety in rest and transit.</a:t>
            </a:r>
          </a:p>
          <a:p>
            <a:endParaRPr lang="en-US" sz="1600"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3</a:t>
            </a:fld>
            <a:endParaRPr lang="en-US" dirty="0"/>
          </a:p>
        </p:txBody>
      </p:sp>
      <p:grpSp>
        <p:nvGrpSpPr>
          <p:cNvPr id="41" name="Group 40"/>
          <p:cNvGrpSpPr/>
          <p:nvPr/>
        </p:nvGrpSpPr>
        <p:grpSpPr>
          <a:xfrm>
            <a:off x="416725" y="2568775"/>
            <a:ext cx="11325130" cy="3771402"/>
            <a:chOff x="815094" y="2568775"/>
            <a:chExt cx="11325130" cy="3771402"/>
          </a:xfrm>
        </p:grpSpPr>
        <p:grpSp>
          <p:nvGrpSpPr>
            <p:cNvPr id="27" name="Group 26"/>
            <p:cNvGrpSpPr/>
            <p:nvPr/>
          </p:nvGrpSpPr>
          <p:grpSpPr>
            <a:xfrm>
              <a:off x="815094" y="2871107"/>
              <a:ext cx="2725657" cy="3469070"/>
              <a:chOff x="815094" y="2871107"/>
              <a:chExt cx="2725657" cy="3469070"/>
            </a:xfrm>
          </p:grpSpPr>
          <p:sp>
            <p:nvSpPr>
              <p:cNvPr id="7" name="Rectangle 6"/>
              <p:cNvSpPr/>
              <p:nvPr/>
            </p:nvSpPr>
            <p:spPr>
              <a:xfrm>
                <a:off x="1038545" y="2871107"/>
                <a:ext cx="2421779" cy="34690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a:p>
            </p:txBody>
          </p:sp>
          <p:pic>
            <p:nvPicPr>
              <p:cNvPr id="8" name="Picture 7"/>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57736" y="3265801"/>
                <a:ext cx="550939" cy="466421"/>
              </a:xfrm>
              <a:prstGeom prst="rect">
                <a:avLst/>
              </a:prstGeom>
            </p:spPr>
          </p:pic>
          <p:pic>
            <p:nvPicPr>
              <p:cNvPr id="9" name="Picture 8"/>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060375" y="3265801"/>
                <a:ext cx="456149" cy="466421"/>
              </a:xfrm>
              <a:prstGeom prst="rect">
                <a:avLst/>
              </a:prstGeom>
            </p:spPr>
          </p:pic>
          <p:sp>
            <p:nvSpPr>
              <p:cNvPr id="10" name="TextBox 9"/>
              <p:cNvSpPr txBox="1"/>
              <p:nvPr/>
            </p:nvSpPr>
            <p:spPr>
              <a:xfrm>
                <a:off x="1038545" y="2951465"/>
                <a:ext cx="2421780" cy="307777"/>
              </a:xfrm>
              <a:prstGeom prst="rect">
                <a:avLst/>
              </a:prstGeom>
              <a:noFill/>
            </p:spPr>
            <p:txBody>
              <a:bodyPr wrap="square" rtlCol="0">
                <a:spAutoFit/>
              </a:bodyPr>
              <a:lstStyle/>
              <a:p>
                <a:pPr algn="ctr"/>
                <a:r>
                  <a:rPr lang="en-US" sz="1400" b="1" dirty="0" smtClean="0">
                    <a:solidFill>
                      <a:srgbClr val="0070C0"/>
                    </a:solidFill>
                  </a:rPr>
                  <a:t>Health &amp; </a:t>
                </a:r>
                <a:r>
                  <a:rPr lang="en-US" sz="1400" b="1" dirty="0" err="1" smtClean="0">
                    <a:solidFill>
                      <a:srgbClr val="0070C0"/>
                    </a:solidFill>
                  </a:rPr>
                  <a:t>Govt</a:t>
                </a:r>
                <a:r>
                  <a:rPr lang="en-US" sz="1400" b="1" dirty="0" smtClean="0">
                    <a:solidFill>
                      <a:srgbClr val="0070C0"/>
                    </a:solidFill>
                  </a:rPr>
                  <a:t> data</a:t>
                </a:r>
                <a:endParaRPr lang="en-US" sz="1400" b="1" dirty="0">
                  <a:solidFill>
                    <a:srgbClr val="0070C0"/>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0847" y="5534736"/>
                <a:ext cx="532128" cy="51708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65358" y="5617154"/>
                <a:ext cx="476426" cy="462959"/>
              </a:xfrm>
              <a:prstGeom prst="rect">
                <a:avLst/>
              </a:prstGeom>
            </p:spPr>
          </p:pic>
          <p:sp>
            <p:nvSpPr>
              <p:cNvPr id="13" name="TextBox 12"/>
              <p:cNvSpPr txBox="1"/>
              <p:nvPr/>
            </p:nvSpPr>
            <p:spPr>
              <a:xfrm>
                <a:off x="1031720" y="6076763"/>
                <a:ext cx="2504605" cy="246221"/>
              </a:xfrm>
              <a:prstGeom prst="rect">
                <a:avLst/>
              </a:prstGeom>
              <a:noFill/>
            </p:spPr>
            <p:txBody>
              <a:bodyPr wrap="square" rtlCol="0">
                <a:spAutoFit/>
              </a:bodyPr>
              <a:lstStyle/>
              <a:p>
                <a:pPr algn="ctr"/>
                <a:r>
                  <a:rPr lang="en-US" sz="1000" b="1" dirty="0" smtClean="0"/>
                  <a:t>Geospatial Co-ordinate data in Flat file</a:t>
                </a:r>
                <a:endParaRPr lang="en-US" sz="1000" b="1" dirty="0"/>
              </a:p>
            </p:txBody>
          </p:sp>
          <p:pic>
            <p:nvPicPr>
              <p:cNvPr id="14" name="Picture 13"/>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505447" y="3262631"/>
                <a:ext cx="508453" cy="500013"/>
              </a:xfrm>
              <a:prstGeom prst="rect">
                <a:avLst/>
              </a:prstGeom>
            </p:spPr>
          </p:pic>
          <p:sp>
            <p:nvSpPr>
              <p:cNvPr id="15" name="TextBox 14"/>
              <p:cNvSpPr txBox="1"/>
              <p:nvPr/>
            </p:nvSpPr>
            <p:spPr>
              <a:xfrm>
                <a:off x="1064974" y="5254817"/>
                <a:ext cx="2402175" cy="307777"/>
              </a:xfrm>
              <a:prstGeom prst="rect">
                <a:avLst/>
              </a:prstGeom>
              <a:noFill/>
            </p:spPr>
            <p:txBody>
              <a:bodyPr wrap="square" rtlCol="0">
                <a:spAutoFit/>
              </a:bodyPr>
              <a:lstStyle/>
              <a:p>
                <a:pPr algn="ctr"/>
                <a:r>
                  <a:rPr lang="en-US" sz="1400" b="1" dirty="0" smtClean="0">
                    <a:solidFill>
                      <a:srgbClr val="0070C0"/>
                    </a:solidFill>
                  </a:rPr>
                  <a:t>Geospatial reference data</a:t>
                </a:r>
                <a:endParaRPr lang="en-US" sz="1400" b="1" dirty="0">
                  <a:solidFill>
                    <a:srgbClr val="0070C0"/>
                  </a:solidFill>
                </a:endParaRPr>
              </a:p>
            </p:txBody>
          </p:sp>
          <p:sp>
            <p:nvSpPr>
              <p:cNvPr id="16" name="TextBox 15"/>
              <p:cNvSpPr txBox="1"/>
              <p:nvPr/>
            </p:nvSpPr>
            <p:spPr>
              <a:xfrm>
                <a:off x="1036146" y="3756590"/>
                <a:ext cx="2504605" cy="246221"/>
              </a:xfrm>
              <a:prstGeom prst="rect">
                <a:avLst/>
              </a:prstGeom>
              <a:noFill/>
            </p:spPr>
            <p:txBody>
              <a:bodyPr wrap="square" rtlCol="0">
                <a:spAutoFit/>
              </a:bodyPr>
              <a:lstStyle/>
              <a:p>
                <a:pPr algn="ctr"/>
                <a:r>
                  <a:rPr lang="en-US" sz="1000" b="1" dirty="0" smtClean="0"/>
                  <a:t>Data from Ministry of Health in Flat files</a:t>
                </a:r>
                <a:endParaRPr lang="en-US" sz="1000" b="1" dirty="0"/>
              </a:p>
            </p:txBody>
          </p:sp>
          <p:pic>
            <p:nvPicPr>
              <p:cNvPr id="17" name="Picture 16"/>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229184" y="4286699"/>
                <a:ext cx="364326" cy="394655"/>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7116" y="4208227"/>
                <a:ext cx="697381" cy="473127"/>
              </a:xfrm>
              <a:prstGeom prst="rect">
                <a:avLst/>
              </a:prstGeom>
            </p:spPr>
          </p:pic>
          <p:pic>
            <p:nvPicPr>
              <p:cNvPr id="19" name="Picture 18"/>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816361" y="4249600"/>
                <a:ext cx="326044" cy="370769"/>
              </a:xfrm>
              <a:prstGeom prst="rect">
                <a:avLst/>
              </a:prstGeom>
            </p:spPr>
          </p:pic>
          <p:pic>
            <p:nvPicPr>
              <p:cNvPr id="20" name="Picture 19"/>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028224" y="4250140"/>
                <a:ext cx="326045" cy="370769"/>
              </a:xfrm>
              <a:prstGeom prst="rect">
                <a:avLst/>
              </a:prstGeom>
            </p:spPr>
          </p:pic>
          <p:sp>
            <p:nvSpPr>
              <p:cNvPr id="21" name="TextBox 20"/>
              <p:cNvSpPr txBox="1"/>
              <p:nvPr/>
            </p:nvSpPr>
            <p:spPr>
              <a:xfrm>
                <a:off x="815094" y="4688239"/>
                <a:ext cx="1129932" cy="400110"/>
              </a:xfrm>
              <a:prstGeom prst="rect">
                <a:avLst/>
              </a:prstGeom>
              <a:noFill/>
            </p:spPr>
            <p:txBody>
              <a:bodyPr wrap="square" rtlCol="0">
                <a:spAutoFit/>
              </a:bodyPr>
              <a:lstStyle/>
              <a:p>
                <a:pPr algn="ctr"/>
                <a:r>
                  <a:rPr lang="en-US" sz="1000" b="1" dirty="0" smtClean="0"/>
                  <a:t>Data from Operators</a:t>
                </a:r>
                <a:endParaRPr lang="en-US" sz="1000" b="1" dirty="0"/>
              </a:p>
            </p:txBody>
          </p:sp>
          <p:sp>
            <p:nvSpPr>
              <p:cNvPr id="22" name="TextBox 21"/>
              <p:cNvSpPr txBox="1"/>
              <p:nvPr/>
            </p:nvSpPr>
            <p:spPr>
              <a:xfrm>
                <a:off x="1163793" y="3996444"/>
                <a:ext cx="2009366" cy="307777"/>
              </a:xfrm>
              <a:prstGeom prst="rect">
                <a:avLst/>
              </a:prstGeom>
              <a:noFill/>
            </p:spPr>
            <p:txBody>
              <a:bodyPr wrap="square" rtlCol="0">
                <a:spAutoFit/>
              </a:bodyPr>
              <a:lstStyle/>
              <a:p>
                <a:pPr algn="ctr"/>
                <a:r>
                  <a:rPr lang="en-US" sz="1400" b="1" dirty="0" smtClean="0">
                    <a:solidFill>
                      <a:srgbClr val="0070C0"/>
                    </a:solidFill>
                  </a:rPr>
                  <a:t>MNO data</a:t>
                </a:r>
                <a:endParaRPr lang="en-US" sz="1400" b="1" dirty="0">
                  <a:solidFill>
                    <a:srgbClr val="0070C0"/>
                  </a:solidFill>
                </a:endParaRPr>
              </a:p>
            </p:txBody>
          </p:sp>
          <p:pic>
            <p:nvPicPr>
              <p:cNvPr id="23" name="Picture 22"/>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936314" y="4436064"/>
                <a:ext cx="326045" cy="370769"/>
              </a:xfrm>
              <a:prstGeom prst="rect">
                <a:avLst/>
              </a:prstGeom>
            </p:spPr>
          </p:pic>
        </p:grpSp>
        <p:sp>
          <p:nvSpPr>
            <p:cNvPr id="25" name="TextBox 24"/>
            <p:cNvSpPr txBox="1"/>
            <p:nvPr/>
          </p:nvSpPr>
          <p:spPr>
            <a:xfrm>
              <a:off x="1637194" y="4617705"/>
              <a:ext cx="1154857" cy="246221"/>
            </a:xfrm>
            <a:prstGeom prst="rect">
              <a:avLst/>
            </a:prstGeom>
            <a:noFill/>
          </p:spPr>
          <p:txBody>
            <a:bodyPr wrap="square" rtlCol="0">
              <a:spAutoFit/>
            </a:bodyPr>
            <a:lstStyle/>
            <a:p>
              <a:pPr algn="ctr"/>
              <a:r>
                <a:rPr lang="en-US" sz="1000" b="1" i="1" dirty="0" smtClean="0"/>
                <a:t>Anonymization</a:t>
              </a:r>
              <a:endParaRPr lang="en-US" sz="1000" b="1" i="1" dirty="0"/>
            </a:p>
          </p:txBody>
        </p:sp>
        <p:sp>
          <p:nvSpPr>
            <p:cNvPr id="26" name="TextBox 25"/>
            <p:cNvSpPr txBox="1"/>
            <p:nvPr/>
          </p:nvSpPr>
          <p:spPr>
            <a:xfrm>
              <a:off x="2068706" y="4857989"/>
              <a:ext cx="1446689" cy="253916"/>
            </a:xfrm>
            <a:prstGeom prst="rect">
              <a:avLst/>
            </a:prstGeom>
            <a:noFill/>
          </p:spPr>
          <p:txBody>
            <a:bodyPr wrap="square" rtlCol="0">
              <a:spAutoFit/>
            </a:bodyPr>
            <a:lstStyle/>
            <a:p>
              <a:pPr algn="ctr"/>
              <a:r>
                <a:rPr lang="en-US" sz="900" b="1" dirty="0" smtClean="0"/>
                <a:t>Anonymized </a:t>
              </a:r>
              <a:r>
                <a:rPr lang="en-US" sz="1050" b="1" dirty="0" smtClean="0"/>
                <a:t>Flat</a:t>
              </a:r>
              <a:r>
                <a:rPr lang="en-US" sz="900" b="1" dirty="0" smtClean="0"/>
                <a:t> file data </a:t>
              </a:r>
              <a:endParaRPr lang="en-US" sz="900" b="1" dirty="0"/>
            </a:p>
          </p:txBody>
        </p:sp>
        <p:pic>
          <p:nvPicPr>
            <p:cNvPr id="28" name="Picture 27"/>
            <p:cNvPicPr>
              <a:picLocks noChangeAspect="1"/>
            </p:cNvPicPr>
            <p:nvPr/>
          </p:nvPicPr>
          <p:blipFill>
            <a:blip r:embed="rId10">
              <a:extLst>
                <a:ext uri="{BEBA8EAE-BF5A-486C-A8C5-ECC9F3942E4B}">
                  <a14:imgProps xmlns:a14="http://schemas.microsoft.com/office/drawing/2010/main">
                    <a14:imgLayer r:embed="rId11">
                      <a14:imgEffect>
                        <a14:colorTemperature colorTemp="8800"/>
                      </a14:imgEffect>
                    </a14:imgLayer>
                  </a14:imgProps>
                </a:ext>
                <a:ext uri="{28A0092B-C50C-407E-A947-70E740481C1C}">
                  <a14:useLocalDpi xmlns:a14="http://schemas.microsoft.com/office/drawing/2010/main" val="0"/>
                </a:ext>
              </a:extLst>
            </a:blip>
            <a:stretch>
              <a:fillRect/>
            </a:stretch>
          </p:blipFill>
          <p:spPr>
            <a:xfrm>
              <a:off x="4645524" y="3734696"/>
              <a:ext cx="1943884" cy="1476967"/>
            </a:xfrm>
            <a:prstGeom prst="rect">
              <a:avLst/>
            </a:prstGeom>
          </p:spPr>
        </p:pic>
        <p:sp>
          <p:nvSpPr>
            <p:cNvPr id="29" name="Striped Right Arrow 28"/>
            <p:cNvSpPr/>
            <p:nvPr/>
          </p:nvSpPr>
          <p:spPr>
            <a:xfrm>
              <a:off x="3535374" y="4304221"/>
              <a:ext cx="1222789" cy="377133"/>
            </a:xfrm>
            <a:prstGeom prst="stripedRight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0" name="Picture 2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08934" y="3226247"/>
              <a:ext cx="1548927" cy="826094"/>
            </a:xfrm>
            <a:prstGeom prst="rect">
              <a:avLst/>
            </a:prstGeom>
          </p:spPr>
        </p:pic>
        <p:pic>
          <p:nvPicPr>
            <p:cNvPr id="31" name="Picture 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76259" y="4456220"/>
              <a:ext cx="432829" cy="432829"/>
            </a:xfrm>
            <a:prstGeom prst="rect">
              <a:avLst/>
            </a:prstGeom>
          </p:spPr>
        </p:pic>
        <p:pic>
          <p:nvPicPr>
            <p:cNvPr id="32" name="Picture 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300168" y="3766426"/>
              <a:ext cx="420146" cy="420146"/>
            </a:xfrm>
            <a:prstGeom prst="rect">
              <a:avLst/>
            </a:prstGeom>
          </p:spPr>
        </p:pic>
        <p:sp>
          <p:nvSpPr>
            <p:cNvPr id="33" name="Striped Right Arrow 32"/>
            <p:cNvSpPr/>
            <p:nvPr/>
          </p:nvSpPr>
          <p:spPr>
            <a:xfrm>
              <a:off x="6566551" y="4304221"/>
              <a:ext cx="861919" cy="377133"/>
            </a:xfrm>
            <a:prstGeom prst="stripedRightArrow">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7406" y="2568775"/>
              <a:ext cx="3278903" cy="3278903"/>
            </a:xfrm>
            <a:prstGeom prst="rect">
              <a:avLst/>
            </a:prstGeom>
          </p:spPr>
        </p:pic>
        <p:sp>
          <p:nvSpPr>
            <p:cNvPr id="36" name="Chevron 35"/>
            <p:cNvSpPr/>
            <p:nvPr/>
          </p:nvSpPr>
          <p:spPr>
            <a:xfrm>
              <a:off x="9362291" y="4259383"/>
              <a:ext cx="787189" cy="598606"/>
            </a:xfrm>
            <a:prstGeom prst="chevron">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7" name="Picture 3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88479" y="4407632"/>
              <a:ext cx="420146" cy="420146"/>
            </a:xfrm>
            <a:prstGeom prst="rect">
              <a:avLst/>
            </a:prstGeom>
          </p:spPr>
        </p:pic>
        <p:pic>
          <p:nvPicPr>
            <p:cNvPr id="38" name="Picture 3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flipH="1">
              <a:off x="9830083" y="3322452"/>
              <a:ext cx="961250" cy="1022791"/>
            </a:xfrm>
            <a:prstGeom prst="rect">
              <a:avLst/>
            </a:prstGeom>
          </p:spPr>
        </p:pic>
        <p:pic>
          <p:nvPicPr>
            <p:cNvPr id="39" name="Picture 3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flipH="1">
              <a:off x="11054476" y="3440631"/>
              <a:ext cx="1085748" cy="1447663"/>
            </a:xfrm>
            <a:prstGeom prst="rect">
              <a:avLst/>
            </a:prstGeom>
          </p:spPr>
        </p:pic>
        <p:pic>
          <p:nvPicPr>
            <p:cNvPr id="40" name="Picture 3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967750" y="4439209"/>
              <a:ext cx="1024141" cy="1024141"/>
            </a:xfrm>
            <a:prstGeom prst="rect">
              <a:avLst/>
            </a:prstGeom>
          </p:spPr>
        </p:pic>
      </p:grpSp>
    </p:spTree>
    <p:extLst>
      <p:ext uri="{BB962C8B-B14F-4D97-AF65-F5344CB8AC3E}">
        <p14:creationId xmlns:p14="http://schemas.microsoft.com/office/powerpoint/2010/main" val="35264746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spTree>
    <p:extLst>
      <p:ext uri="{BB962C8B-B14F-4D97-AF65-F5344CB8AC3E}">
        <p14:creationId xmlns:p14="http://schemas.microsoft.com/office/powerpoint/2010/main" val="109608082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63925" y="979286"/>
            <a:ext cx="11443166" cy="4880879"/>
          </a:xfrm>
        </p:spPr>
        <p:txBody>
          <a:bodyPr/>
          <a:lstStyle/>
          <a:p>
            <a:pPr marL="0" indent="0">
              <a:buNone/>
            </a:pPr>
            <a:r>
              <a:rPr lang="en-US" sz="2000" dirty="0">
                <a:solidFill>
                  <a:srgbClr val="A7A7A7">
                    <a:lumMod val="50000"/>
                  </a:srgbClr>
                </a:solidFill>
              </a:rPr>
              <a:t>CDR data from Airtel Malawi</a:t>
            </a:r>
          </a:p>
          <a:p>
            <a:pPr lvl="1">
              <a:buFont typeface="Arial" panose="020B0604020202020204" pitchFamily="34" charset="0"/>
              <a:buChar char="•"/>
            </a:pPr>
            <a:r>
              <a:rPr lang="en-US" sz="1800" dirty="0">
                <a:solidFill>
                  <a:srgbClr val="A7A7A7">
                    <a:lumMod val="50000"/>
                  </a:srgbClr>
                </a:solidFill>
              </a:rPr>
              <a:t>Around 26 months of Call Detail Records will be used in this use case.</a:t>
            </a:r>
          </a:p>
          <a:p>
            <a:pPr lvl="1">
              <a:buFont typeface="Arial" panose="020B0604020202020204" pitchFamily="34" charset="0"/>
              <a:buChar char="•"/>
            </a:pPr>
            <a:r>
              <a:rPr lang="en-US" sz="1800" dirty="0">
                <a:solidFill>
                  <a:srgbClr val="A7A7A7">
                    <a:lumMod val="50000"/>
                  </a:srgbClr>
                </a:solidFill>
              </a:rPr>
              <a:t>The data </a:t>
            </a:r>
            <a:r>
              <a:rPr lang="en-US" sz="1800" dirty="0" smtClean="0">
                <a:solidFill>
                  <a:srgbClr val="A7A7A7">
                    <a:lumMod val="50000"/>
                  </a:srgbClr>
                </a:solidFill>
              </a:rPr>
              <a:t>contains </a:t>
            </a:r>
            <a:r>
              <a:rPr lang="en-US" sz="1800" dirty="0">
                <a:solidFill>
                  <a:srgbClr val="A7A7A7">
                    <a:lumMod val="50000"/>
                  </a:srgbClr>
                </a:solidFill>
              </a:rPr>
              <a:t>PIIs like Telephone number , Tower Location etc.</a:t>
            </a:r>
          </a:p>
          <a:p>
            <a:pPr marL="300559" lvl="1" indent="0">
              <a:buNone/>
            </a:pPr>
            <a:endParaRPr lang="en-US" sz="1400" dirty="0" smtClean="0"/>
          </a:p>
          <a:p>
            <a:pPr marL="0" indent="0">
              <a:buNone/>
            </a:pPr>
            <a:r>
              <a:rPr lang="en-US" sz="2000" dirty="0" smtClean="0">
                <a:solidFill>
                  <a:srgbClr val="A7A7A7">
                    <a:lumMod val="50000"/>
                  </a:srgbClr>
                </a:solidFill>
              </a:rPr>
              <a:t>Health </a:t>
            </a:r>
            <a:r>
              <a:rPr lang="en-US" sz="2000" dirty="0">
                <a:solidFill>
                  <a:srgbClr val="A7A7A7">
                    <a:lumMod val="50000"/>
                  </a:srgbClr>
                </a:solidFill>
              </a:rPr>
              <a:t>Data from Ministry of </a:t>
            </a:r>
            <a:r>
              <a:rPr lang="en-US" sz="2000" dirty="0" smtClean="0">
                <a:solidFill>
                  <a:srgbClr val="A7A7A7">
                    <a:lumMod val="50000"/>
                  </a:srgbClr>
                </a:solidFill>
              </a:rPr>
              <a:t>Health, Malawi</a:t>
            </a:r>
          </a:p>
          <a:p>
            <a:pPr lvl="1">
              <a:buFont typeface="Arial" panose="020B0604020202020204" pitchFamily="34" charset="0"/>
              <a:buChar char="•"/>
            </a:pPr>
            <a:r>
              <a:rPr lang="en-US" sz="1800" dirty="0" smtClean="0">
                <a:solidFill>
                  <a:srgbClr val="A7A7A7">
                    <a:lumMod val="50000"/>
                  </a:srgbClr>
                </a:solidFill>
              </a:rPr>
              <a:t>Disease burden across various part of the country</a:t>
            </a:r>
          </a:p>
          <a:p>
            <a:pPr lvl="1">
              <a:buFont typeface="Arial" panose="020B0604020202020204" pitchFamily="34" charset="0"/>
              <a:buChar char="•"/>
            </a:pPr>
            <a:r>
              <a:rPr lang="en-US" sz="1800" dirty="0" smtClean="0">
                <a:solidFill>
                  <a:srgbClr val="A7A7A7">
                    <a:lumMod val="50000"/>
                  </a:srgbClr>
                </a:solidFill>
              </a:rPr>
              <a:t>Health facilities information</a:t>
            </a:r>
            <a:endParaRPr lang="en-US" sz="1800" dirty="0">
              <a:solidFill>
                <a:srgbClr val="A7A7A7">
                  <a:lumMod val="50000"/>
                </a:srgbClr>
              </a:solidFill>
            </a:endParaRPr>
          </a:p>
          <a:p>
            <a:pPr lvl="1">
              <a:buFont typeface="Wingdings" panose="05000000000000000000" pitchFamily="2" charset="2"/>
              <a:buChar char="Ø"/>
            </a:pPr>
            <a:endParaRPr lang="en-US" sz="1800" dirty="0" smtClean="0">
              <a:solidFill>
                <a:srgbClr val="A7A7A7">
                  <a:lumMod val="50000"/>
                </a:srgbClr>
              </a:solidFill>
            </a:endParaRPr>
          </a:p>
          <a:p>
            <a:pPr marL="0" indent="0">
              <a:buNone/>
            </a:pPr>
            <a:r>
              <a:rPr lang="en-US" sz="2000" dirty="0">
                <a:solidFill>
                  <a:srgbClr val="A7A7A7">
                    <a:lumMod val="50000"/>
                  </a:srgbClr>
                </a:solidFill>
              </a:rPr>
              <a:t>Facebook &amp; </a:t>
            </a:r>
            <a:r>
              <a:rPr lang="en-US" sz="2000" dirty="0" smtClean="0">
                <a:solidFill>
                  <a:srgbClr val="A7A7A7">
                    <a:lumMod val="50000"/>
                  </a:srgbClr>
                </a:solidFill>
              </a:rPr>
              <a:t>Worldpop.org</a:t>
            </a:r>
          </a:p>
          <a:p>
            <a:pPr lvl="1">
              <a:buFont typeface="Arial" panose="020B0604020202020204" pitchFamily="34" charset="0"/>
              <a:buChar char="•"/>
            </a:pPr>
            <a:r>
              <a:rPr lang="en-US" sz="1800" dirty="0" smtClean="0">
                <a:solidFill>
                  <a:srgbClr val="A7A7A7">
                    <a:lumMod val="50000"/>
                  </a:srgbClr>
                </a:solidFill>
              </a:rPr>
              <a:t>Open source data contains information around population density</a:t>
            </a:r>
          </a:p>
          <a:p>
            <a:pPr marL="300559" lvl="1" indent="0">
              <a:buNone/>
            </a:pPr>
            <a:endParaRPr lang="en-US" sz="1800" dirty="0" smtClean="0">
              <a:solidFill>
                <a:srgbClr val="A7A7A7">
                  <a:lumMod val="50000"/>
                </a:srgbClr>
              </a:solidFill>
            </a:endParaRPr>
          </a:p>
          <a:p>
            <a:pPr marL="300559" lvl="1" indent="0">
              <a:buNone/>
            </a:pPr>
            <a:endParaRPr lang="en-US" sz="1800" dirty="0" smtClean="0">
              <a:solidFill>
                <a:srgbClr val="A7A7A7">
                  <a:lumMod val="50000"/>
                </a:srgbClr>
              </a:solidFill>
            </a:endParaRPr>
          </a:p>
          <a:p>
            <a:pPr lvl="1">
              <a:buFont typeface="Wingdings" panose="05000000000000000000" pitchFamily="2" charset="2"/>
              <a:buChar char="Ø"/>
            </a:pPr>
            <a:endParaRPr lang="en-US" sz="1933" dirty="0">
              <a:solidFill>
                <a:srgbClr val="A7A7A7">
                  <a:lumMod val="50000"/>
                </a:srgbClr>
              </a:solidFill>
            </a:endParaRPr>
          </a:p>
          <a:p>
            <a:pPr marL="300559" lvl="1" indent="0">
              <a:buNone/>
            </a:pPr>
            <a:endParaRPr lang="en-US" sz="1933" dirty="0" smtClean="0">
              <a:solidFill>
                <a:srgbClr val="A7A7A7">
                  <a:lumMod val="50000"/>
                </a:srgbClr>
              </a:solidFill>
            </a:endParaRPr>
          </a:p>
        </p:txBody>
      </p:sp>
      <p:sp>
        <p:nvSpPr>
          <p:cNvPr id="3" name="Slide Number Placeholder 2"/>
          <p:cNvSpPr>
            <a:spLocks noGrp="1"/>
          </p:cNvSpPr>
          <p:nvPr>
            <p:ph type="sldNum" sz="quarter" idx="2"/>
          </p:nvPr>
        </p:nvSpPr>
        <p:spPr/>
        <p:txBody>
          <a:bodyPr/>
          <a:lstStyle/>
          <a:p>
            <a:fld id="{86CB4B4D-7CA3-9044-876B-883B54F8677D}" type="slidenum">
              <a:rPr lang="en-US" smtClean="0"/>
              <a:pPr/>
              <a:t>5</a:t>
            </a:fld>
            <a:endParaRPr lang="en-US" dirty="0"/>
          </a:p>
        </p:txBody>
      </p:sp>
      <p:sp>
        <p:nvSpPr>
          <p:cNvPr id="2" name="Title 1"/>
          <p:cNvSpPr>
            <a:spLocks noGrp="1"/>
          </p:cNvSpPr>
          <p:nvPr>
            <p:ph type="title"/>
          </p:nvPr>
        </p:nvSpPr>
        <p:spPr/>
        <p:txBody>
          <a:bodyPr/>
          <a:lstStyle/>
          <a:p>
            <a:r>
              <a:rPr lang="en-US" dirty="0"/>
              <a:t>Understanding the </a:t>
            </a:r>
            <a:r>
              <a:rPr lang="en-US" dirty="0" smtClean="0"/>
              <a:t>Data Sources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2217" y="4532311"/>
            <a:ext cx="976415" cy="97641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8632" y="4735074"/>
            <a:ext cx="2950830" cy="57089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8632" y="863806"/>
            <a:ext cx="2183674" cy="72607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9459" y="2039767"/>
            <a:ext cx="1894140" cy="1979375"/>
          </a:xfrm>
          <a:prstGeom prst="rect">
            <a:avLst/>
          </a:prstGeom>
        </p:spPr>
      </p:pic>
    </p:spTree>
    <p:extLst>
      <p:ext uri="{BB962C8B-B14F-4D97-AF65-F5344CB8AC3E}">
        <p14:creationId xmlns:p14="http://schemas.microsoft.com/office/powerpoint/2010/main" val="223743726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1" y="2860766"/>
            <a:ext cx="6156512" cy="2717074"/>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Text Placeholder 13"/>
          <p:cNvSpPr>
            <a:spLocks noGrp="1"/>
          </p:cNvSpPr>
          <p:nvPr>
            <p:ph type="body" sz="quarter" idx="10"/>
          </p:nvPr>
        </p:nvSpPr>
        <p:spPr>
          <a:xfrm>
            <a:off x="263925" y="979286"/>
            <a:ext cx="11443166" cy="4880879"/>
          </a:xfrm>
        </p:spPr>
        <p:txBody>
          <a:bodyPr/>
          <a:lstStyle/>
          <a:p>
            <a:pPr lvl="1">
              <a:buFont typeface="Arial" panose="020B0604020202020204" pitchFamily="34" charset="0"/>
              <a:buChar char="•"/>
            </a:pPr>
            <a:r>
              <a:rPr lang="en-US" sz="1933" dirty="0" smtClean="0">
                <a:solidFill>
                  <a:srgbClr val="A7A7A7">
                    <a:lumMod val="50000"/>
                  </a:srgbClr>
                </a:solidFill>
              </a:rPr>
              <a:t>The CDR data from Airtel contains , Call Originating Number , Call Terminating Number and Tower ID across each events. </a:t>
            </a:r>
          </a:p>
          <a:p>
            <a:pPr lvl="1">
              <a:buFont typeface="Arial" panose="020B0604020202020204" pitchFamily="34" charset="0"/>
              <a:buChar char="•"/>
            </a:pPr>
            <a:r>
              <a:rPr lang="en-US" sz="1933" dirty="0" smtClean="0">
                <a:solidFill>
                  <a:srgbClr val="A7A7A7">
                    <a:lumMod val="50000"/>
                  </a:srgbClr>
                </a:solidFill>
              </a:rPr>
              <a:t>The telephone numbers fall under PII category.</a:t>
            </a:r>
          </a:p>
          <a:p>
            <a:pPr lvl="1">
              <a:buFont typeface="Arial" panose="020B0604020202020204" pitchFamily="34" charset="0"/>
              <a:buChar char="•"/>
            </a:pPr>
            <a:r>
              <a:rPr lang="en-US" sz="1933" dirty="0" smtClean="0">
                <a:solidFill>
                  <a:srgbClr val="A7A7A7">
                    <a:lumMod val="50000"/>
                  </a:srgbClr>
                </a:solidFill>
              </a:rPr>
              <a:t>Before transferring the data into DIAL premise , the data has to be masked / anonymized at the source itself. </a:t>
            </a:r>
          </a:p>
          <a:p>
            <a:pPr lvl="1">
              <a:buFont typeface="Wingdings" panose="05000000000000000000" pitchFamily="2" charset="2"/>
              <a:buChar char="Ø"/>
            </a:pPr>
            <a:endParaRPr lang="en-US" sz="1933" dirty="0">
              <a:solidFill>
                <a:srgbClr val="A7A7A7">
                  <a:lumMod val="50000"/>
                </a:srgbClr>
              </a:solidFill>
            </a:endParaRPr>
          </a:p>
          <a:p>
            <a:pPr marL="300559" lvl="1" indent="0">
              <a:buNone/>
            </a:pPr>
            <a:endParaRPr lang="en-US" sz="1933" dirty="0" smtClean="0">
              <a:solidFill>
                <a:srgbClr val="A7A7A7">
                  <a:lumMod val="50000"/>
                </a:srgbClr>
              </a:solidFill>
            </a:endParaRPr>
          </a:p>
        </p:txBody>
      </p:sp>
      <p:sp>
        <p:nvSpPr>
          <p:cNvPr id="3" name="Slide Number Placeholder 2"/>
          <p:cNvSpPr>
            <a:spLocks noGrp="1"/>
          </p:cNvSpPr>
          <p:nvPr>
            <p:ph type="sldNum" sz="quarter" idx="2"/>
          </p:nvPr>
        </p:nvSpPr>
        <p:spPr/>
        <p:txBody>
          <a:bodyPr/>
          <a:lstStyle/>
          <a:p>
            <a:fld id="{86CB4B4D-7CA3-9044-876B-883B54F8677D}" type="slidenum">
              <a:rPr lang="en-US" smtClean="0"/>
              <a:pPr/>
              <a:t>6</a:t>
            </a:fld>
            <a:endParaRPr lang="en-US" dirty="0"/>
          </a:p>
        </p:txBody>
      </p:sp>
      <p:sp>
        <p:nvSpPr>
          <p:cNvPr id="2" name="Title 1"/>
          <p:cNvSpPr>
            <a:spLocks noGrp="1"/>
          </p:cNvSpPr>
          <p:nvPr>
            <p:ph type="title"/>
          </p:nvPr>
        </p:nvSpPr>
        <p:spPr/>
        <p:txBody>
          <a:bodyPr/>
          <a:lstStyle/>
          <a:p>
            <a:r>
              <a:rPr lang="en-US" dirty="0" smtClean="0"/>
              <a:t>Handling the PII data</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621" y="3562340"/>
            <a:ext cx="2357855" cy="1114611"/>
          </a:xfrm>
          <a:prstGeom prst="rect">
            <a:avLst/>
          </a:prstGeom>
        </p:spPr>
      </p:pic>
      <p:grpSp>
        <p:nvGrpSpPr>
          <p:cNvPr id="13" name="Group 12"/>
          <p:cNvGrpSpPr/>
          <p:nvPr/>
        </p:nvGrpSpPr>
        <p:grpSpPr>
          <a:xfrm>
            <a:off x="1759253" y="3687743"/>
            <a:ext cx="1527197" cy="1478932"/>
            <a:chOff x="4083655" y="3944983"/>
            <a:chExt cx="1527197" cy="1478932"/>
          </a:xfrm>
        </p:grpSpPr>
        <p:pic>
          <p:nvPicPr>
            <p:cNvPr id="10" name="Picture 9"/>
            <p:cNvPicPr>
              <a:picLocks noChangeAspect="1"/>
            </p:cNvPicPr>
            <p:nvPr/>
          </p:nvPicPr>
          <p:blipFill>
            <a:blip r:embed="rId3"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0800000" flipH="1" flipV="1">
              <a:off x="4701047" y="3944983"/>
              <a:ext cx="909805" cy="1034607"/>
            </a:xfrm>
            <a:prstGeom prst="rect">
              <a:avLst/>
            </a:prstGeom>
          </p:spPr>
        </p:pic>
        <p:pic>
          <p:nvPicPr>
            <p:cNvPr id="11" name="Picture 10"/>
            <p:cNvPicPr>
              <a:picLocks noChangeAspect="1"/>
            </p:cNvPicPr>
            <p:nvPr/>
          </p:nvPicPr>
          <p:blipFill>
            <a:blip r:embed="rId3"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0800000" flipH="1" flipV="1">
              <a:off x="4461986" y="4389307"/>
              <a:ext cx="909808" cy="1034608"/>
            </a:xfrm>
            <a:prstGeom prst="rect">
              <a:avLst/>
            </a:prstGeom>
          </p:spPr>
        </p:pic>
        <p:pic>
          <p:nvPicPr>
            <p:cNvPr id="12" name="Picture 11"/>
            <p:cNvPicPr>
              <a:picLocks noChangeAspect="1"/>
            </p:cNvPicPr>
            <p:nvPr/>
          </p:nvPicPr>
          <p:blipFill>
            <a:blip r:embed="rId3"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0800000" flipH="1" flipV="1">
              <a:off x="4083655" y="3944983"/>
              <a:ext cx="909808" cy="1034608"/>
            </a:xfrm>
            <a:prstGeom prst="rect">
              <a:avLst/>
            </a:prstGeom>
          </p:spPr>
        </p:pic>
      </p:grpSp>
      <p:grpSp>
        <p:nvGrpSpPr>
          <p:cNvPr id="20" name="Group 19"/>
          <p:cNvGrpSpPr/>
          <p:nvPr/>
        </p:nvGrpSpPr>
        <p:grpSpPr>
          <a:xfrm>
            <a:off x="5424790" y="3613663"/>
            <a:ext cx="1527197" cy="1478932"/>
            <a:chOff x="4083655" y="3944983"/>
            <a:chExt cx="1527197" cy="1478932"/>
          </a:xfrm>
        </p:grpSpPr>
        <p:pic>
          <p:nvPicPr>
            <p:cNvPr id="21" name="Picture 20"/>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0800000" flipH="1" flipV="1">
              <a:off x="4701047" y="3944983"/>
              <a:ext cx="909805" cy="1034607"/>
            </a:xfrm>
            <a:prstGeom prst="rect">
              <a:avLst/>
            </a:prstGeom>
          </p:spPr>
        </p:pic>
        <p:pic>
          <p:nvPicPr>
            <p:cNvPr id="22" name="Picture 21"/>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0800000" flipH="1" flipV="1">
              <a:off x="4461986" y="4389307"/>
              <a:ext cx="909808" cy="1034608"/>
            </a:xfrm>
            <a:prstGeom prst="rect">
              <a:avLst/>
            </a:prstGeom>
          </p:spPr>
        </p:pic>
        <p:pic>
          <p:nvPicPr>
            <p:cNvPr id="23" name="Picture 22"/>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10800000" flipH="1" flipV="1">
              <a:off x="4083655" y="3944983"/>
              <a:ext cx="909808" cy="1034608"/>
            </a:xfrm>
            <a:prstGeom prst="rect">
              <a:avLst/>
            </a:prstGeom>
          </p:spPr>
        </p:pic>
      </p:grpSp>
      <p:sp>
        <p:nvSpPr>
          <p:cNvPr id="24" name="TextBox 23"/>
          <p:cNvSpPr txBox="1"/>
          <p:nvPr/>
        </p:nvSpPr>
        <p:spPr>
          <a:xfrm>
            <a:off x="3819292" y="3006383"/>
            <a:ext cx="203203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mn-lt"/>
                <a:ea typeface="+mn-ea"/>
                <a:cs typeface="+mn-cs"/>
                <a:sym typeface="Calibri"/>
              </a:rPr>
              <a:t>Airtel Premise</a:t>
            </a:r>
            <a:endParaRPr kumimoji="0" lang="en-US" sz="2400" b="1" i="0" u="none" strike="noStrike" cap="none" spc="0" normalizeH="0" baseline="0" dirty="0">
              <a:ln>
                <a:noFill/>
              </a:ln>
              <a:solidFill>
                <a:srgbClr val="000000"/>
              </a:solidFill>
              <a:effectLst/>
              <a:uFillTx/>
              <a:latin typeface="+mn-lt"/>
              <a:ea typeface="+mn-ea"/>
              <a:cs typeface="+mn-cs"/>
              <a:sym typeface="Calibri"/>
            </a:endParaRPr>
          </a:p>
        </p:txBody>
      </p:sp>
      <p:sp>
        <p:nvSpPr>
          <p:cNvPr id="25" name="TextBox 24"/>
          <p:cNvSpPr txBox="1"/>
          <p:nvPr/>
        </p:nvSpPr>
        <p:spPr>
          <a:xfrm>
            <a:off x="2031376" y="5156963"/>
            <a:ext cx="20320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Raw Data</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6" name="TextBox 25"/>
          <p:cNvSpPr txBox="1"/>
          <p:nvPr/>
        </p:nvSpPr>
        <p:spPr>
          <a:xfrm>
            <a:off x="5696913" y="5117012"/>
            <a:ext cx="20320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Anonymized Data</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7" name="TextBox 26"/>
          <p:cNvSpPr txBox="1"/>
          <p:nvPr/>
        </p:nvSpPr>
        <p:spPr>
          <a:xfrm>
            <a:off x="3664781" y="4683483"/>
            <a:ext cx="152005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Anonymization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28" name="Picture 27" descr="Check Mark &lt;strong&gt;Tick&lt;/strong&gt; · Free vector graphic o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1422" y="3536414"/>
            <a:ext cx="1162331" cy="1140537"/>
          </a:xfrm>
          <a:prstGeom prst="rect">
            <a:avLst/>
          </a:prstGeom>
        </p:spPr>
      </p:pic>
      <p:sp>
        <p:nvSpPr>
          <p:cNvPr id="29" name="Striped Right Arrow 28"/>
          <p:cNvSpPr/>
          <p:nvPr/>
        </p:nvSpPr>
        <p:spPr>
          <a:xfrm>
            <a:off x="7552346" y="3961156"/>
            <a:ext cx="1489166" cy="687114"/>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2751" y="2930940"/>
            <a:ext cx="2183674" cy="726072"/>
          </a:xfrm>
          <a:prstGeom prst="rect">
            <a:avLst/>
          </a:prstGeom>
        </p:spPr>
      </p:pic>
      <p:sp>
        <p:nvSpPr>
          <p:cNvPr id="32" name="TextBox 31"/>
          <p:cNvSpPr txBox="1"/>
          <p:nvPr/>
        </p:nvSpPr>
        <p:spPr>
          <a:xfrm>
            <a:off x="8008023" y="3239175"/>
            <a:ext cx="227581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solidFill>
                  <a:srgbClr val="000000"/>
                </a:solidFill>
                <a:sym typeface="Calibri"/>
              </a:rPr>
              <a:t>Data Transfer out from Airtel network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3951594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263925" y="979286"/>
            <a:ext cx="9141332" cy="5068817"/>
          </a:xfrm>
        </p:spPr>
        <p:txBody>
          <a:bodyPr/>
          <a:lstStyle/>
          <a:p>
            <a:pPr>
              <a:buFont typeface="Arial" panose="020B0604020202020204" pitchFamily="34" charset="0"/>
              <a:buChar char="•"/>
            </a:pPr>
            <a:r>
              <a:rPr lang="en-US" dirty="0" smtClean="0">
                <a:solidFill>
                  <a:srgbClr val="A7A7A7">
                    <a:lumMod val="50000"/>
                  </a:srgbClr>
                </a:solidFill>
              </a:rPr>
              <a:t>The telephone numbers should be masked / anonymized within in Airtel’s network.</a:t>
            </a:r>
          </a:p>
          <a:p>
            <a:pPr>
              <a:buFont typeface="Arial" panose="020B0604020202020204" pitchFamily="34" charset="0"/>
              <a:buChar char="•"/>
            </a:pPr>
            <a:r>
              <a:rPr lang="en-US" dirty="0" smtClean="0">
                <a:solidFill>
                  <a:srgbClr val="A7A7A7">
                    <a:lumMod val="50000"/>
                  </a:srgbClr>
                </a:solidFill>
              </a:rPr>
              <a:t>Anonymization should follow highly secured algorithms - SHA256 is recommended.</a:t>
            </a:r>
          </a:p>
          <a:p>
            <a:pPr>
              <a:buFont typeface="Wingdings" panose="05000000000000000000" pitchFamily="2" charset="2"/>
              <a:buChar char="v"/>
            </a:pPr>
            <a:endParaRPr lang="en-US" dirty="0" smtClean="0">
              <a:solidFill>
                <a:srgbClr val="A7A7A7">
                  <a:lumMod val="50000"/>
                </a:srgbClr>
              </a:solidFill>
            </a:endParaRPr>
          </a:p>
          <a:p>
            <a:pPr marL="0" indent="0">
              <a:buNone/>
            </a:pPr>
            <a:r>
              <a:rPr lang="en-US" sz="2200" b="1" dirty="0" smtClean="0">
                <a:solidFill>
                  <a:srgbClr val="A7A7A7">
                    <a:lumMod val="50000"/>
                  </a:srgbClr>
                </a:solidFill>
              </a:rPr>
              <a:t>Why SHA256 ?</a:t>
            </a:r>
          </a:p>
          <a:p>
            <a:pPr marL="0" indent="0">
              <a:buNone/>
            </a:pPr>
            <a:r>
              <a:rPr lang="en-US" sz="1600" dirty="0"/>
              <a:t>A key aspect of cryptographic hash functions is their collision resistance (nobody should be able to find two different input values that result in the same hash output).</a:t>
            </a:r>
          </a:p>
          <a:p>
            <a:pPr marL="800100" lvl="1" indent="-342900">
              <a:buFont typeface="Arial" panose="020B0604020202020204" pitchFamily="34" charset="0"/>
              <a:buChar char="•"/>
            </a:pPr>
            <a:r>
              <a:rPr lang="en-US" sz="1800" dirty="0" smtClean="0">
                <a:solidFill>
                  <a:srgbClr val="A7A7A7">
                    <a:lumMod val="50000"/>
                  </a:srgbClr>
                </a:solidFill>
              </a:rPr>
              <a:t>SHA </a:t>
            </a:r>
            <a:r>
              <a:rPr lang="en-US" sz="1800" dirty="0">
                <a:solidFill>
                  <a:srgbClr val="A7A7A7">
                    <a:lumMod val="50000"/>
                  </a:srgbClr>
                </a:solidFill>
              </a:rPr>
              <a:t>256 is a  cryptographic hash function  designed by the United States National Security Agency(NSA) .</a:t>
            </a:r>
          </a:p>
          <a:p>
            <a:pPr marL="800100" lvl="1" indent="-342900">
              <a:buFont typeface="Arial" panose="020B0604020202020204" pitchFamily="34" charset="0"/>
              <a:buChar char="•"/>
            </a:pPr>
            <a:r>
              <a:rPr lang="en-US" sz="1800" dirty="0">
                <a:solidFill>
                  <a:srgbClr val="A7A7A7">
                    <a:lumMod val="50000"/>
                  </a:srgbClr>
                </a:solidFill>
              </a:rPr>
              <a:t> Successor to SHA-1 and is one of the strongest hash functions available</a:t>
            </a:r>
          </a:p>
          <a:p>
            <a:pPr marL="800100" lvl="1" indent="-342900">
              <a:buFont typeface="Arial" panose="020B0604020202020204" pitchFamily="34" charset="0"/>
              <a:buChar char="•"/>
            </a:pPr>
            <a:r>
              <a:rPr lang="en-US" sz="1800" dirty="0">
                <a:solidFill>
                  <a:srgbClr val="A7A7A7">
                    <a:lumMod val="50000"/>
                  </a:srgbClr>
                </a:solidFill>
              </a:rPr>
              <a:t>This algorithm generates an almost-unique, fixed size 256-bit (32-byte) hash. </a:t>
            </a:r>
          </a:p>
          <a:p>
            <a:pPr marL="800100" lvl="1" indent="-342900">
              <a:buFont typeface="Arial" panose="020B0604020202020204" pitchFamily="34" charset="0"/>
              <a:buChar char="•"/>
            </a:pPr>
            <a:r>
              <a:rPr lang="en-US" sz="1800" dirty="0">
                <a:solidFill>
                  <a:srgbClr val="A7A7A7">
                    <a:lumMod val="50000"/>
                  </a:srgbClr>
                </a:solidFill>
              </a:rPr>
              <a:t>Hash is a one way function – it cannot be decrypted back. This makes it suitable for password validation, challenge hash authentication, anti-tamper, digital signatures.</a:t>
            </a:r>
          </a:p>
          <a:p>
            <a:pPr marL="800100" lvl="1" indent="-342900">
              <a:buFont typeface="Arial" panose="020B0604020202020204" pitchFamily="34" charset="0"/>
              <a:buChar char="•"/>
            </a:pPr>
            <a:r>
              <a:rPr lang="en-US" sz="1800" dirty="0">
                <a:solidFill>
                  <a:srgbClr val="A7A7A7">
                    <a:lumMod val="50000"/>
                  </a:srgbClr>
                </a:solidFill>
              </a:rPr>
              <a:t>High Collision Resistance.</a:t>
            </a:r>
          </a:p>
          <a:p>
            <a:pPr marL="300559" lvl="1" indent="0">
              <a:buNone/>
            </a:pPr>
            <a:endParaRPr lang="en-US" sz="1933" dirty="0" smtClean="0">
              <a:solidFill>
                <a:srgbClr val="A7A7A7">
                  <a:lumMod val="50000"/>
                </a:srgbClr>
              </a:solidFill>
            </a:endParaRPr>
          </a:p>
          <a:p>
            <a:pPr marL="300559" lvl="1" indent="0">
              <a:buNone/>
            </a:pPr>
            <a:endParaRPr lang="en-US" sz="1933" dirty="0" smtClean="0">
              <a:solidFill>
                <a:srgbClr val="A7A7A7">
                  <a:lumMod val="50000"/>
                </a:srgbClr>
              </a:solidFill>
            </a:endParaRPr>
          </a:p>
        </p:txBody>
      </p:sp>
      <p:sp>
        <p:nvSpPr>
          <p:cNvPr id="3" name="Slide Number Placeholder 2"/>
          <p:cNvSpPr>
            <a:spLocks noGrp="1"/>
          </p:cNvSpPr>
          <p:nvPr>
            <p:ph type="sldNum" sz="quarter" idx="2"/>
          </p:nvPr>
        </p:nvSpPr>
        <p:spPr/>
        <p:txBody>
          <a:bodyPr/>
          <a:lstStyle/>
          <a:p>
            <a:fld id="{86CB4B4D-7CA3-9044-876B-883B54F8677D}" type="slidenum">
              <a:rPr lang="en-US" smtClean="0"/>
              <a:pPr/>
              <a:t>7</a:t>
            </a:fld>
            <a:endParaRPr lang="en-US" dirty="0"/>
          </a:p>
        </p:txBody>
      </p:sp>
      <p:sp>
        <p:nvSpPr>
          <p:cNvPr id="2" name="Title 1"/>
          <p:cNvSpPr>
            <a:spLocks noGrp="1"/>
          </p:cNvSpPr>
          <p:nvPr>
            <p:ph type="title"/>
          </p:nvPr>
        </p:nvSpPr>
        <p:spPr/>
        <p:txBody>
          <a:bodyPr/>
          <a:lstStyle/>
          <a:p>
            <a:r>
              <a:rPr lang="en-US" dirty="0" smtClean="0"/>
              <a:t>Handling the PII data – Data Anonymization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4708" y="2449736"/>
            <a:ext cx="1691420" cy="2127915"/>
          </a:xfrm>
          <a:prstGeom prst="rect">
            <a:avLst/>
          </a:prstGeom>
        </p:spPr>
      </p:pic>
    </p:spTree>
    <p:extLst>
      <p:ext uri="{BB962C8B-B14F-4D97-AF65-F5344CB8AC3E}">
        <p14:creationId xmlns:p14="http://schemas.microsoft.com/office/powerpoint/2010/main" val="84838428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in Transit</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320638899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Transfer to Malawi Central Repository</a:t>
            </a:r>
            <a:endParaRPr lang="en-US" dirty="0"/>
          </a:p>
        </p:txBody>
      </p:sp>
      <p:sp>
        <p:nvSpPr>
          <p:cNvPr id="3" name="Text Placeholder 2"/>
          <p:cNvSpPr>
            <a:spLocks noGrp="1"/>
          </p:cNvSpPr>
          <p:nvPr>
            <p:ph type="body" sz="quarter" idx="10"/>
          </p:nvPr>
        </p:nvSpPr>
        <p:spPr>
          <a:xfrm>
            <a:off x="263925" y="979286"/>
            <a:ext cx="11153012" cy="4880879"/>
          </a:xfrm>
        </p:spPr>
        <p:txBody>
          <a:bodyPr/>
          <a:lstStyle/>
          <a:p>
            <a:r>
              <a:rPr lang="en-US" dirty="0" smtClean="0"/>
              <a:t>Data from various sources will be transferred to a central repository in Malawi.</a:t>
            </a:r>
          </a:p>
          <a:p>
            <a:r>
              <a:rPr lang="en-US" dirty="0" smtClean="0"/>
              <a:t>Below are the options to transfer the data to the central repo.</a:t>
            </a:r>
          </a:p>
          <a:p>
            <a:pPr lvl="1"/>
            <a:r>
              <a:rPr lang="en-US" dirty="0" smtClean="0"/>
              <a:t>Transferring via a Portable storage device</a:t>
            </a:r>
          </a:p>
          <a:p>
            <a:pPr lvl="1"/>
            <a:r>
              <a:rPr lang="en-US" dirty="0" smtClean="0"/>
              <a:t>Transferring over Secured FTP </a:t>
            </a:r>
            <a:endParaRPr lang="en-US" dirty="0"/>
          </a:p>
          <a:p>
            <a:pPr marL="300559" lvl="1" indent="0">
              <a:buNone/>
            </a:pPr>
            <a:endParaRPr lang="en-US" dirty="0" smtClean="0"/>
          </a:p>
          <a:p>
            <a:pPr marL="0" indent="-82548">
              <a:buNone/>
            </a:pPr>
            <a:r>
              <a:rPr lang="en-US" dirty="0"/>
              <a:t>Transferring via a </a:t>
            </a:r>
            <a:r>
              <a:rPr lang="en-US" dirty="0" smtClean="0"/>
              <a:t>Portable </a:t>
            </a:r>
            <a:r>
              <a:rPr lang="en-US" dirty="0"/>
              <a:t>storage </a:t>
            </a:r>
            <a:r>
              <a:rPr lang="en-US" dirty="0" smtClean="0"/>
              <a:t>device: </a:t>
            </a:r>
          </a:p>
          <a:p>
            <a:pPr lvl="1"/>
            <a:r>
              <a:rPr lang="en-US" dirty="0" smtClean="0"/>
              <a:t>Easiest way but has its own limitations.</a:t>
            </a:r>
          </a:p>
          <a:p>
            <a:pPr lvl="1"/>
            <a:r>
              <a:rPr lang="en-US" dirty="0" smtClean="0"/>
              <a:t>Additional digital copy will be residing in the device.</a:t>
            </a:r>
          </a:p>
          <a:p>
            <a:pPr lvl="1"/>
            <a:r>
              <a:rPr lang="en-US" dirty="0" smtClean="0"/>
              <a:t>Additional scanning at source and destination is required, if any one fails , there will be a rework.</a:t>
            </a:r>
          </a:p>
          <a:p>
            <a:pPr lvl="1"/>
            <a:r>
              <a:rPr lang="en-US" dirty="0" smtClean="0"/>
              <a:t>Additional overhead in maintaining multiple Portable Storage devices.</a:t>
            </a:r>
          </a:p>
          <a:p>
            <a:pPr lvl="1"/>
            <a:r>
              <a:rPr lang="en-US" dirty="0" smtClean="0"/>
              <a:t>After the data transfer proper disposal / shredding of device may required.</a:t>
            </a:r>
          </a:p>
          <a:p>
            <a:pPr marL="300559" lvl="1" indent="0">
              <a:buNone/>
            </a:pPr>
            <a:endParaRPr lang="en-US" dirty="0" smtClean="0"/>
          </a:p>
          <a:p>
            <a:pPr marL="0" indent="-82548">
              <a:buNone/>
            </a:pPr>
            <a:endParaRPr lang="en-US" dirty="0"/>
          </a:p>
          <a:p>
            <a:pPr marL="300559" lvl="1" indent="0">
              <a:buNone/>
            </a:pP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9</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5221" y="3497178"/>
            <a:ext cx="2150576" cy="2150576"/>
          </a:xfrm>
          <a:prstGeom prst="rect">
            <a:avLst/>
          </a:prstGeom>
        </p:spPr>
      </p:pic>
      <p:pic>
        <p:nvPicPr>
          <p:cNvPr id="9" name="Picture 8" descr="Check Mark &lt;strong&gt;Tick&lt;/strong&gt; · Free vector graphic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99448" y="4548049"/>
            <a:ext cx="1299015" cy="1274658"/>
          </a:xfrm>
          <a:prstGeom prst="rect">
            <a:avLst/>
          </a:prstGeom>
        </p:spPr>
      </p:pic>
      <p:grpSp>
        <p:nvGrpSpPr>
          <p:cNvPr id="14" name="Group 13"/>
          <p:cNvGrpSpPr/>
          <p:nvPr/>
        </p:nvGrpSpPr>
        <p:grpSpPr>
          <a:xfrm>
            <a:off x="9194456" y="1108364"/>
            <a:ext cx="2311361" cy="2311361"/>
            <a:chOff x="9194456" y="1108364"/>
            <a:chExt cx="2311361" cy="231136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4456" y="1108364"/>
              <a:ext cx="2311361" cy="2311361"/>
            </a:xfrm>
            <a:prstGeom prst="rect">
              <a:avLst/>
            </a:prstGeom>
          </p:spPr>
        </p:pic>
        <p:sp>
          <p:nvSpPr>
            <p:cNvPr id="11" name="Rectangle 10"/>
            <p:cNvSpPr/>
            <p:nvPr/>
          </p:nvSpPr>
          <p:spPr>
            <a:xfrm rot="1349400">
              <a:off x="9508578" y="2239754"/>
              <a:ext cx="1177636" cy="251691"/>
            </a:xfrm>
            <a:prstGeom prst="rect">
              <a:avLst/>
            </a:prstGeom>
            <a:ln/>
            <a:effectLst>
              <a:outerShdw blurRad="63500" sx="102000" sy="102000" algn="ctr"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100" b="1" dirty="0" smtClean="0">
                  <a:solidFill>
                    <a:srgbClr val="000000"/>
                  </a:solidFill>
                  <a:sym typeface="Calibri"/>
                </a:rPr>
                <a:t>Portable Device</a:t>
              </a:r>
              <a:endParaRPr kumimoji="0" lang="en-US" sz="1100" b="1" i="0" u="none" strike="noStrike" cap="none" spc="0" normalizeH="0" baseline="0" dirty="0">
                <a:ln>
                  <a:noFill/>
                </a:ln>
                <a:solidFill>
                  <a:srgbClr val="000000"/>
                </a:solidFill>
                <a:effectLst/>
                <a:uFillTx/>
                <a:sym typeface="Calibri"/>
              </a:endParaRPr>
            </a:p>
          </p:txBody>
        </p:sp>
      </p:gr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571" y="1267907"/>
            <a:ext cx="1091011" cy="1034642"/>
          </a:xfrm>
          <a:prstGeom prst="rect">
            <a:avLst/>
          </a:prstGeom>
        </p:spPr>
      </p:pic>
    </p:spTree>
    <p:extLst>
      <p:ext uri="{BB962C8B-B14F-4D97-AF65-F5344CB8AC3E}">
        <p14:creationId xmlns:p14="http://schemas.microsoft.com/office/powerpoint/2010/main" val="320782345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F2189E766C704199C325262182B103" ma:contentTypeVersion="11" ma:contentTypeDescription="Create a new document." ma:contentTypeScope="" ma:versionID="184552fd95ee91b1902c3cbe7b7d8ef4">
  <xsd:schema xmlns:xsd="http://www.w3.org/2001/XMLSchema" xmlns:xs="http://www.w3.org/2001/XMLSchema" xmlns:p="http://schemas.microsoft.com/office/2006/metadata/properties" xmlns:ns2="b80ed585-06d1-4875-8c12-f130325509af" xmlns:ns3="43003804-8a11-493d-a692-5f7768824a09" targetNamespace="http://schemas.microsoft.com/office/2006/metadata/properties" ma:root="true" ma:fieldsID="2692a2f38f93351224ed69b43263edd9" ns2:_="" ns3:_="">
    <xsd:import namespace="b80ed585-06d1-4875-8c12-f130325509af"/>
    <xsd:import namespace="43003804-8a11-493d-a692-5f7768824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weq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ed585-06d1-4875-8c12-f13032550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weqj" ma:index="18" nillable="true" ma:displayName="Metadata test" ma:internalName="weqj">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03804-8a11-493d-a692-5f7768824a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qj xmlns="b80ed585-06d1-4875-8c12-f130325509af" xsi:nil="true"/>
  </documentManagement>
</p:properties>
</file>

<file path=customXml/itemProps1.xml><?xml version="1.0" encoding="utf-8"?>
<ds:datastoreItem xmlns:ds="http://schemas.openxmlformats.org/officeDocument/2006/customXml" ds:itemID="{ED29361D-ACEE-4E0B-9689-08D97CD78783}"/>
</file>

<file path=customXml/itemProps2.xml><?xml version="1.0" encoding="utf-8"?>
<ds:datastoreItem xmlns:ds="http://schemas.openxmlformats.org/officeDocument/2006/customXml" ds:itemID="{02F8C81F-66DE-430E-A99A-10DD556BDE6D}"/>
</file>

<file path=customXml/itemProps3.xml><?xml version="1.0" encoding="utf-8"?>
<ds:datastoreItem xmlns:ds="http://schemas.openxmlformats.org/officeDocument/2006/customXml" ds:itemID="{A55C577A-89DB-41E1-BA37-0E572281C51D}"/>
</file>

<file path=docProps/app.xml><?xml version="1.0" encoding="utf-8"?>
<Properties xmlns="http://schemas.openxmlformats.org/officeDocument/2006/extended-properties" xmlns:vt="http://schemas.openxmlformats.org/officeDocument/2006/docPropsVTypes">
  <TotalTime>554</TotalTime>
  <Words>2737</Words>
  <Application>Microsoft Office PowerPoint</Application>
  <PresentationFormat>Widescreen</PresentationFormat>
  <Paragraphs>256</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Infosys Template 1</vt:lpstr>
      <vt:lpstr>DIAL D4D Data Security  &amp; Governance  – Malawi Use Case</vt:lpstr>
      <vt:lpstr>Overview</vt:lpstr>
      <vt:lpstr>End to End Data Pipeline</vt:lpstr>
      <vt:lpstr>DATA SOURCES</vt:lpstr>
      <vt:lpstr>Understanding the Data Sources</vt:lpstr>
      <vt:lpstr>Handling the PII data</vt:lpstr>
      <vt:lpstr>Handling the PII data – Data Anonymization</vt:lpstr>
      <vt:lpstr>Data in Transit</vt:lpstr>
      <vt:lpstr>Data Transfer to Malawi Central Repository</vt:lpstr>
      <vt:lpstr>Data Transfer to Malawi Central Repository – Portable Storage Device</vt:lpstr>
      <vt:lpstr>Data Transfer to Malawi Central Repository - SFTP</vt:lpstr>
      <vt:lpstr>Data in Rest</vt:lpstr>
      <vt:lpstr>Data Security – Malawi Central Repository</vt:lpstr>
      <vt:lpstr>Data Security – Malawi Central Repository</vt:lpstr>
      <vt:lpstr>Data Security – Malawi Central Repository</vt:lpstr>
      <vt:lpstr>Data Security – Malawi Central Repository</vt:lpstr>
      <vt:lpstr>Data Security - Cloud</vt:lpstr>
      <vt:lpstr>Data Security – Azure - Database security best practices</vt:lpstr>
      <vt:lpstr>Data Security – Azure - Database security best practices</vt:lpstr>
      <vt:lpstr>Data Security – Azure - Database security best practices</vt:lpstr>
      <vt:lpstr>Data Security – Azure - Data Security and Encryption Best Practices</vt:lpstr>
      <vt:lpstr>Data Security – Cloud (AWS)</vt:lpstr>
      <vt:lpstr>Data Security – Cloud (AWS)</vt:lpstr>
      <vt:lpstr>Data Security – Cloud</vt:lpstr>
      <vt:lpstr>Data Security – Presentation Layer – Power BI</vt:lpstr>
      <vt:lpstr>Data Security – Azure – Power BI</vt:lpstr>
      <vt:lpstr>Data Security – Azure – Power BI</vt:lpstr>
      <vt:lpstr>Data Security – Azure – Power BI</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 D4D  Data Governance  &amp; Security</dc:title>
  <dc:creator>Gokula Jawahar</dc:creator>
  <cp:lastModifiedBy>Senthil Kumar Subramanian</cp:lastModifiedBy>
  <cp:revision>130</cp:revision>
  <dcterms:created xsi:type="dcterms:W3CDTF">2018-08-31T17:38:12Z</dcterms:created>
  <dcterms:modified xsi:type="dcterms:W3CDTF">2018-10-08T18:46:15Z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gokula.jawahar@ad.infosys.com</vt:lpwstr>
  </property>
  <property fmtid="{D5CDD505-2E9C-101B-9397-08002B2CF9AE}" pid="5" name="MSIP_Label_be4b3411-284d-4d31-bd4f-bc13ef7f1fd6_SetDate">
    <vt:lpwstr>2018-10-07T17:00:08.4090966Z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gokula.jawahar@ad.infosys.com</vt:lpwstr>
  </property>
  <property fmtid="{D5CDD505-2E9C-101B-9397-08002B2CF9AE}" pid="12" name="MSIP_Label_a0819fa7-4367-4500-ba88-dd630d977609_SetDate">
    <vt:lpwstr>2018-10-07T17:00:08.4090966Z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0x010100D8F2189E766C704199C325262182B103</vt:lpwstr>
  </property>
</Properties>
</file>