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slides/slide25.xml" ContentType="application/vnd.openxmlformats-officedocument.presentationml.slide+xml"/>
  <Override PartName="/ppt/presentation.xml" ContentType="application/vnd.openxmlformats-officedocument.presentationml.presentation.main+xml"/>
  <Override PartName="/ppt/slides/slide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Layouts/slideLayout52.xml" ContentType="application/vnd.openxmlformats-officedocument.presentationml.slideLayout+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1.xml" ContentType="application/vnd.openxmlformats-officedocument.presentationml.slideMaster+xml"/>
  <Override PartName="/ppt/slideLayouts/slideLayout51.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5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9.xml" ContentType="application/vnd.openxmlformats-officedocument.presentationml.slideLayout+xml"/>
  <Override PartName="/ppt/slideLayouts/slideLayout3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6.xml" ContentType="application/vnd.openxmlformats-officedocument.theme+xml"/>
  <Override PartName="/ppt/handoutMasters/handoutMaster1.xml" ContentType="application/vnd.openxmlformats-officedocument.presentationml.handout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5" r:id="rId2"/>
    <p:sldMasterId id="2147483689" r:id="rId3"/>
    <p:sldMasterId id="2147483703" r:id="rId4"/>
  </p:sldMasterIdLst>
  <p:notesMasterIdLst>
    <p:notesMasterId r:id="rId30"/>
  </p:notesMasterIdLst>
  <p:handoutMasterIdLst>
    <p:handoutMasterId r:id="rId31"/>
  </p:handoutMasterIdLst>
  <p:sldIdLst>
    <p:sldId id="347" r:id="rId5"/>
    <p:sldId id="348" r:id="rId6"/>
    <p:sldId id="442" r:id="rId7"/>
    <p:sldId id="425" r:id="rId8"/>
    <p:sldId id="427" r:id="rId9"/>
    <p:sldId id="429" r:id="rId10"/>
    <p:sldId id="445" r:id="rId11"/>
    <p:sldId id="441" r:id="rId12"/>
    <p:sldId id="428" r:id="rId13"/>
    <p:sldId id="413" r:id="rId14"/>
    <p:sldId id="430" r:id="rId15"/>
    <p:sldId id="446" r:id="rId16"/>
    <p:sldId id="432" r:id="rId17"/>
    <p:sldId id="448" r:id="rId18"/>
    <p:sldId id="447" r:id="rId19"/>
    <p:sldId id="450" r:id="rId20"/>
    <p:sldId id="433" r:id="rId21"/>
    <p:sldId id="443" r:id="rId22"/>
    <p:sldId id="451" r:id="rId23"/>
    <p:sldId id="453" r:id="rId24"/>
    <p:sldId id="452" r:id="rId25"/>
    <p:sldId id="444" r:id="rId26"/>
    <p:sldId id="459" r:id="rId27"/>
    <p:sldId id="460" r:id="rId28"/>
    <p:sldId id="373" r:id="rId29"/>
  </p:sldIdLst>
  <p:sldSz cx="9144000" cy="5143500" type="screen16x9"/>
  <p:notesSz cx="6858000" cy="914400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 Sood" initials="MS" lastIdx="13" clrIdx="0">
    <p:extLst>
      <p:ext uri="{19B8F6BF-5375-455C-9EA6-DF929625EA0E}">
        <p15:presenceInfo xmlns:p15="http://schemas.microsoft.com/office/powerpoint/2012/main" userId="S-1-5-21-266749940-1637964444-929701000-8017" providerId="AD"/>
      </p:ext>
    </p:extLst>
  </p:cmAuthor>
  <p:cmAuthor id="2" name="Gokula Jawahar" initials="GJ" lastIdx="1" clrIdx="1">
    <p:extLst>
      <p:ext uri="{19B8F6BF-5375-455C-9EA6-DF929625EA0E}">
        <p15:presenceInfo xmlns:p15="http://schemas.microsoft.com/office/powerpoint/2012/main" userId="S-1-5-21-266749940-1637964444-929701000-3207064" providerId="AD"/>
      </p:ext>
    </p:extLst>
  </p:cmAuthor>
  <p:cmAuthor id="3" name="Senthil Kumar Subramanian" initials="SKS" lastIdx="8" clrIdx="2">
    <p:extLst>
      <p:ext uri="{19B8F6BF-5375-455C-9EA6-DF929625EA0E}">
        <p15:presenceInfo xmlns:p15="http://schemas.microsoft.com/office/powerpoint/2012/main" userId="S-1-5-21-266749940-1637964444-929701000-31822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1F3B73"/>
    <a:srgbClr val="7ED896"/>
    <a:srgbClr val="FEEBCE"/>
    <a:srgbClr val="EEEEEE"/>
    <a:srgbClr val="FEEADE"/>
    <a:srgbClr val="3A4A6A"/>
    <a:srgbClr val="2685CE"/>
    <a:srgbClr val="7F7F7F"/>
    <a:srgbClr val="D1EC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0" autoAdjust="0"/>
    <p:restoredTop sz="95110" autoAdjust="0"/>
  </p:normalViewPr>
  <p:slideViewPr>
    <p:cSldViewPr snapToGrid="0" snapToObjects="1">
      <p:cViewPr varScale="1">
        <p:scale>
          <a:sx n="97" d="100"/>
          <a:sy n="97" d="100"/>
        </p:scale>
        <p:origin x="624" y="78"/>
      </p:cViewPr>
      <p:guideLst/>
    </p:cSldViewPr>
  </p:slideViewPr>
  <p:notesTextViewPr>
    <p:cViewPr>
      <p:scale>
        <a:sx n="1" d="1"/>
        <a:sy n="1" d="1"/>
      </p:scale>
      <p:origin x="0" y="0"/>
    </p:cViewPr>
  </p:notesTextViewPr>
  <p:sorterViewPr>
    <p:cViewPr>
      <p:scale>
        <a:sx n="144" d="100"/>
        <a:sy n="144" d="100"/>
      </p:scale>
      <p:origin x="0" y="0"/>
    </p:cViewPr>
  </p:sorterViewPr>
  <p:notesViewPr>
    <p:cSldViewPr snapToGrid="0" snapToObjects="1" showGuides="1">
      <p:cViewPr varScale="1">
        <p:scale>
          <a:sx n="51" d="100"/>
          <a:sy n="51" d="100"/>
        </p:scale>
        <p:origin x="288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74E0BA-B45D-48FF-A24C-3EFBEA7D3655}" type="datetimeFigureOut">
              <a:rPr lang="en-GB" smtClean="0">
                <a:latin typeface="Arial" panose="020B0604020202020204" pitchFamily="34" charset="0"/>
              </a:rPr>
              <a:t>16/07/2018</a:t>
            </a:fld>
            <a:endParaRPr lang="en-GB"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9BA192-7363-4D24-9410-280364FC089F}"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3038232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50A144E6-046D-A249-888B-5AA40E413304}" type="datetimeFigureOut">
              <a:rPr lang="de-DE" smtClean="0"/>
              <a:pPr/>
              <a:t>16.07.2018</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0A991D4B-8AD2-A94C-B656-F911AEE1AA6F}" type="slidenum">
              <a:rPr lang="de-DE" smtClean="0"/>
              <a:pPr/>
              <a:t>‹#›</a:t>
            </a:fld>
            <a:endParaRPr lang="de-DE" dirty="0"/>
          </a:p>
        </p:txBody>
      </p:sp>
    </p:spTree>
    <p:extLst>
      <p:ext uri="{BB962C8B-B14F-4D97-AF65-F5344CB8AC3E}">
        <p14:creationId xmlns:p14="http://schemas.microsoft.com/office/powerpoint/2010/main" val="33598272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panose="020B0604020202020204" pitchFamily="34" charset="0"/>
        <a:ea typeface="+mn-ea"/>
        <a:cs typeface="+mn-cs"/>
      </a:defRPr>
    </a:lvl1pPr>
    <a:lvl2pPr marL="342900" algn="l" defTabSz="685800" rtl="0" eaLnBrk="1" latinLnBrk="0" hangingPunct="1">
      <a:defRPr sz="900" kern="1200">
        <a:solidFill>
          <a:schemeClr val="tx1"/>
        </a:solidFill>
        <a:latin typeface="Arial" panose="020B0604020202020204" pitchFamily="34" charset="0"/>
        <a:ea typeface="+mn-ea"/>
        <a:cs typeface="+mn-cs"/>
      </a:defRPr>
    </a:lvl2pPr>
    <a:lvl3pPr marL="685800" algn="l" defTabSz="685800" rtl="0" eaLnBrk="1" latinLnBrk="0" hangingPunct="1">
      <a:defRPr sz="900" kern="1200">
        <a:solidFill>
          <a:schemeClr val="tx1"/>
        </a:solidFill>
        <a:latin typeface="Arial" panose="020B0604020202020204" pitchFamily="34" charset="0"/>
        <a:ea typeface="+mn-ea"/>
        <a:cs typeface="+mn-cs"/>
      </a:defRPr>
    </a:lvl3pPr>
    <a:lvl4pPr marL="1028700" algn="l" defTabSz="685800" rtl="0" eaLnBrk="1" latinLnBrk="0" hangingPunct="1">
      <a:defRPr sz="900" kern="1200">
        <a:solidFill>
          <a:schemeClr val="tx1"/>
        </a:solidFill>
        <a:latin typeface="Arial" panose="020B0604020202020204" pitchFamily="34" charset="0"/>
        <a:ea typeface="+mn-ea"/>
        <a:cs typeface="+mn-cs"/>
      </a:defRPr>
    </a:lvl4pPr>
    <a:lvl5pPr marL="1371600" algn="l" defTabSz="685800" rtl="0" eaLnBrk="1" latinLnBrk="0" hangingPunct="1">
      <a:defRPr sz="900" kern="1200">
        <a:solidFill>
          <a:schemeClr val="tx1"/>
        </a:solidFill>
        <a:latin typeface="Arial" panose="020B0604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www.slideshare.net/infosys-consulting"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hyperlink" Target="http://www.infosysconsultinginsights.com/blog/" TargetMode="External"/><Relationship Id="rId1" Type="http://schemas.openxmlformats.org/officeDocument/2006/relationships/slideMaster" Target="../slideMasters/slideMaster1.xml"/><Relationship Id="rId6" Type="http://schemas.openxmlformats.org/officeDocument/2006/relationships/hyperlink" Target="https://twitter.com/InfosysConsltng" TargetMode="External"/><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hyperlink" Target="https://www.linkedin.com/company-beta/17758/" TargetMode="External"/><Relationship Id="rId9"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0826" y="268287"/>
            <a:ext cx="4754880" cy="2630555"/>
          </a:xfrm>
        </p:spPr>
        <p:txBody>
          <a:bodyPr anchor="t"/>
          <a:lstStyle>
            <a:lvl1pPr algn="l">
              <a:defRPr sz="2800" baseline="0"/>
            </a:lvl1pPr>
          </a:lstStyle>
          <a:p>
            <a:r>
              <a:rPr lang="de-DE" dirty="0" smtClean="0"/>
              <a:t>EDIT MASTER TITLE TEXT – 2 ROWS, MAX</a:t>
            </a:r>
            <a:endParaRPr lang="en-US" dirty="0"/>
          </a:p>
        </p:txBody>
      </p:sp>
      <p:sp>
        <p:nvSpPr>
          <p:cNvPr id="9" name="Text Placeholder 8"/>
          <p:cNvSpPr>
            <a:spLocks noGrp="1"/>
          </p:cNvSpPr>
          <p:nvPr>
            <p:ph type="body" sz="quarter" idx="13" hasCustomPrompt="1"/>
          </p:nvPr>
        </p:nvSpPr>
        <p:spPr>
          <a:xfrm>
            <a:off x="250825" y="3020353"/>
            <a:ext cx="4824413" cy="1079500"/>
          </a:xfrm>
        </p:spPr>
        <p:txBody>
          <a:bodyPr>
            <a:normAutofit/>
          </a:bodyPr>
          <a:lstStyle>
            <a:lvl1pPr marL="0" indent="0">
              <a:buNone/>
              <a:defRPr sz="2800" baseline="0">
                <a:solidFill>
                  <a:schemeClr val="tx2"/>
                </a:solidFill>
              </a:defRPr>
            </a:lvl1pPr>
          </a:lstStyle>
          <a:p>
            <a:pPr lvl="0"/>
            <a:r>
              <a:rPr lang="en-US" dirty="0" smtClean="0"/>
              <a:t>EDIT MASTER SUBTITLE TEXT – 2 ROWS, MAX</a:t>
            </a:r>
          </a:p>
        </p:txBody>
      </p:sp>
      <p:pic>
        <p:nvPicPr>
          <p:cNvPr id="6" name="Bild 6"/>
          <p:cNvPicPr>
            <a:picLocks noChangeAspect="1"/>
          </p:cNvPicPr>
          <p:nvPr userDrawn="1"/>
        </p:nvPicPr>
        <p:blipFill rotWithShape="1">
          <a:blip r:embed="rId2">
            <a:extLst>
              <a:ext uri="{28A0092B-C50C-407E-A947-70E740481C1C}">
                <a14:useLocalDpi xmlns:a14="http://schemas.microsoft.com/office/drawing/2010/main" val="0"/>
              </a:ext>
            </a:extLst>
          </a:blip>
          <a:srcRect l="-1" r="545"/>
          <a:stretch/>
        </p:blipFill>
        <p:spPr>
          <a:xfrm>
            <a:off x="4172211" y="391021"/>
            <a:ext cx="4971789" cy="318571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4-box text">
    <p:spTree>
      <p:nvGrpSpPr>
        <p:cNvPr id="1" name=""/>
        <p:cNvGrpSpPr/>
        <p:nvPr/>
      </p:nvGrpSpPr>
      <p:grpSpPr>
        <a:xfrm>
          <a:off x="0" y="0"/>
          <a:ext cx="0" cy="0"/>
          <a:chOff x="0" y="0"/>
          <a:chExt cx="0" cy="0"/>
        </a:xfrm>
      </p:grpSpPr>
      <p:sp>
        <p:nvSpPr>
          <p:cNvPr id="17" name="Text Placeholder 16"/>
          <p:cNvSpPr>
            <a:spLocks noGrp="1"/>
          </p:cNvSpPr>
          <p:nvPr>
            <p:ph type="body" sz="quarter" idx="16"/>
          </p:nvPr>
        </p:nvSpPr>
        <p:spPr>
          <a:xfrm>
            <a:off x="4752975" y="3082925"/>
            <a:ext cx="4140200" cy="1439863"/>
          </a:xfrm>
          <a:ln>
            <a:solidFill>
              <a:schemeClr val="accent3"/>
            </a:solidFill>
          </a:ln>
        </p:spPr>
        <p:txBody>
          <a:bodyPr/>
          <a:lstStyle>
            <a:lvl1pPr marL="0" indent="0">
              <a:buNone/>
              <a:defRPr sz="1800">
                <a:solidFill>
                  <a:schemeClr val="accent3"/>
                </a:solidFill>
              </a:defRPr>
            </a:lvl1pPr>
            <a:lvl2pPr marL="0" indent="0">
              <a:buNone/>
              <a:tabLst/>
              <a:defRPr>
                <a:solidFill>
                  <a:schemeClr val="tx2"/>
                </a:solidFill>
              </a:defRPr>
            </a:lvl2pPr>
            <a:lvl3pPr marL="400050" indent="-171450">
              <a:buFont typeface="Arial" panose="020B0604020202020204" pitchFamily="34" charset="0"/>
              <a:buChar char="•"/>
              <a:defRPr>
                <a:solidFill>
                  <a:schemeClr val="tx2"/>
                </a:solidFill>
              </a:defRPr>
            </a:lvl3pPr>
            <a:lvl4pPr marL="627063" indent="-165100">
              <a:buFont typeface="Calibri" panose="020F0502020204030204" pitchFamily="34" charset="0"/>
              <a:buChar char="‒"/>
              <a:defRPr>
                <a:solidFill>
                  <a:schemeClr val="tx2"/>
                </a:solidFill>
              </a:defRPr>
            </a:lvl4pPr>
            <a:lvl5pPr marL="1371600" indent="0">
              <a:buNone/>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 Placeholder 14"/>
          <p:cNvSpPr>
            <a:spLocks noGrp="1"/>
          </p:cNvSpPr>
          <p:nvPr>
            <p:ph type="body" sz="quarter" idx="15"/>
          </p:nvPr>
        </p:nvSpPr>
        <p:spPr>
          <a:xfrm>
            <a:off x="256874" y="3082925"/>
            <a:ext cx="4137025" cy="1439863"/>
          </a:xfrm>
          <a:ln>
            <a:solidFill>
              <a:schemeClr val="accent4"/>
            </a:solidFill>
          </a:ln>
        </p:spPr>
        <p:txBody>
          <a:bodyPr/>
          <a:lstStyle>
            <a:lvl1pPr marL="0" indent="0">
              <a:buNone/>
              <a:defRPr sz="1800">
                <a:solidFill>
                  <a:schemeClr val="accent4"/>
                </a:solidFill>
              </a:defRPr>
            </a:lvl1pPr>
            <a:lvl2pPr marL="0" indent="0">
              <a:buNone/>
              <a:defRPr>
                <a:solidFill>
                  <a:schemeClr val="tx2"/>
                </a:solidFill>
              </a:defRPr>
            </a:lvl2pPr>
            <a:lvl3pPr marL="400050" indent="-174625">
              <a:buFont typeface="Arial" panose="020B0604020202020204" pitchFamily="34" charset="0"/>
              <a:buChar char="•"/>
              <a:defRPr>
                <a:solidFill>
                  <a:schemeClr val="tx2"/>
                </a:solidFill>
              </a:defRPr>
            </a:lvl3pPr>
            <a:lvl4pPr marL="627063" indent="-165100">
              <a:buFont typeface="Calibri" panose="020F0502020204030204" pitchFamily="34" charset="0"/>
              <a:buChar char="‒"/>
              <a:defRPr>
                <a:solidFill>
                  <a:schemeClr val="tx2"/>
                </a:solidFill>
              </a:defRPr>
            </a:lvl4pPr>
            <a:lvl5pPr marL="1371600" indent="0">
              <a:buNone/>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0"/>
          <p:cNvSpPr>
            <a:spLocks noGrp="1"/>
          </p:cNvSpPr>
          <p:nvPr>
            <p:ph type="body" sz="quarter" idx="13"/>
          </p:nvPr>
        </p:nvSpPr>
        <p:spPr>
          <a:xfrm>
            <a:off x="256874" y="1166813"/>
            <a:ext cx="4137025" cy="1439862"/>
          </a:xfrm>
          <a:ln>
            <a:solidFill>
              <a:schemeClr val="accent1"/>
            </a:solidFill>
          </a:ln>
        </p:spPr>
        <p:txBody>
          <a:bodyPr/>
          <a:lstStyle>
            <a:lvl1pPr marL="0" indent="0">
              <a:buNone/>
              <a:defRPr sz="1800">
                <a:solidFill>
                  <a:schemeClr val="accent1"/>
                </a:solidFill>
              </a:defRPr>
            </a:lvl1pPr>
            <a:lvl2pPr marL="0" indent="0">
              <a:buNone/>
              <a:defRPr>
                <a:solidFill>
                  <a:schemeClr val="tx2"/>
                </a:solidFill>
              </a:defRPr>
            </a:lvl2pPr>
            <a:lvl3pPr marL="400050" indent="-174625">
              <a:buFont typeface="Arial" panose="020B0604020202020204" pitchFamily="34" charset="0"/>
              <a:buChar char="•"/>
              <a:defRPr>
                <a:solidFill>
                  <a:schemeClr val="tx2"/>
                </a:solidFill>
              </a:defRPr>
            </a:lvl3pPr>
            <a:lvl4pPr marL="627063" indent="-163513">
              <a:buFont typeface="Calibri" panose="020F0502020204030204" pitchFamily="34" charset="0"/>
              <a:buChar char="‒"/>
              <a:defRPr>
                <a:solidFill>
                  <a:schemeClr val="tx2"/>
                </a:solidFill>
              </a:defRPr>
            </a:lvl4pPr>
            <a:lvl5pPr marL="1371600" indent="0">
              <a:buNone/>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Text Placeholder 12"/>
          <p:cNvSpPr>
            <a:spLocks noGrp="1"/>
          </p:cNvSpPr>
          <p:nvPr>
            <p:ph type="body" sz="quarter" idx="14"/>
          </p:nvPr>
        </p:nvSpPr>
        <p:spPr>
          <a:xfrm>
            <a:off x="4752975" y="1166813"/>
            <a:ext cx="4140200" cy="1439862"/>
          </a:xfrm>
          <a:ln>
            <a:solidFill>
              <a:schemeClr val="accent2"/>
            </a:solidFill>
          </a:ln>
        </p:spPr>
        <p:txBody>
          <a:bodyPr/>
          <a:lstStyle>
            <a:lvl1pPr marL="0" indent="0">
              <a:buNone/>
              <a:defRPr sz="1800">
                <a:solidFill>
                  <a:schemeClr val="accent2"/>
                </a:solidFill>
              </a:defRPr>
            </a:lvl1pPr>
            <a:lvl2pPr marL="0" indent="0">
              <a:buNone/>
              <a:defRPr>
                <a:solidFill>
                  <a:schemeClr val="tx2"/>
                </a:solidFill>
              </a:defRPr>
            </a:lvl2pPr>
            <a:lvl3pPr marL="400050" indent="-171450">
              <a:buFont typeface="Arial" panose="020B0604020202020204" pitchFamily="34" charset="0"/>
              <a:buChar char="•"/>
              <a:defRPr>
                <a:solidFill>
                  <a:schemeClr val="tx2"/>
                </a:solidFill>
              </a:defRPr>
            </a:lvl3pPr>
            <a:lvl4pPr marL="627063" indent="-173038">
              <a:buFont typeface="Calibri" panose="020F0502020204030204" pitchFamily="34" charset="0"/>
              <a:buChar char="‒"/>
              <a:defRPr>
                <a:solidFill>
                  <a:schemeClr val="tx2"/>
                </a:solidFill>
              </a:defRPr>
            </a:lvl4pPr>
            <a:lvl5pPr marL="1371600" indent="0">
              <a:buNone/>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hasCustomPrompt="1"/>
          </p:nvPr>
        </p:nvSpPr>
        <p:spPr/>
        <p:txBody>
          <a:bodyPr/>
          <a:lstStyle>
            <a:lvl1pPr>
              <a:defRPr baseline="0"/>
            </a:lvl1pPr>
          </a:lstStyle>
          <a:p>
            <a:r>
              <a:rPr lang="en-US" dirty="0" smtClean="0"/>
              <a:t>Click to edit title text – 2 lines, max</a:t>
            </a:r>
            <a:endParaRPr lang="en-US" dirty="0"/>
          </a:p>
        </p:txBody>
      </p:sp>
      <p:sp>
        <p:nvSpPr>
          <p:cNvPr id="3" name="Date Placeholder 2"/>
          <p:cNvSpPr>
            <a:spLocks noGrp="1"/>
          </p:cNvSpPr>
          <p:nvPr>
            <p:ph type="dt" sz="half" idx="10"/>
          </p:nvPr>
        </p:nvSpPr>
        <p:spPr/>
        <p:txBody>
          <a:bodyPr/>
          <a:lstStyle/>
          <a:p>
            <a:fld id="{D4D48A7D-F421-4927-B880-C36F3CAC83A0}" type="datetime1">
              <a:rPr lang="en-US" noProof="0" smtClean="0"/>
              <a:t>7/16/2018</a:t>
            </a:fld>
            <a:endParaRPr lang="en-US" noProof="0" dirty="0"/>
          </a:p>
        </p:txBody>
      </p:sp>
      <p:sp>
        <p:nvSpPr>
          <p:cNvPr id="4" name="Footer Placeholder 3"/>
          <p:cNvSpPr>
            <a:spLocks noGrp="1"/>
          </p:cNvSpPr>
          <p:nvPr>
            <p:ph type="ftr" sz="quarter" idx="11"/>
          </p:nvPr>
        </p:nvSpPr>
        <p:spPr/>
        <p:txBody>
          <a:bodyPr/>
          <a:lstStyle/>
          <a:p>
            <a:r>
              <a:rPr lang="en-US" smtClean="0"/>
              <a:t>© Infosys Consulting 2017</a:t>
            </a:r>
            <a:endParaRPr lang="en-US" dirty="0" smtClean="0"/>
          </a:p>
        </p:txBody>
      </p:sp>
      <p:sp>
        <p:nvSpPr>
          <p:cNvPr id="5" name="Slide Number Placeholder 4"/>
          <p:cNvSpPr>
            <a:spLocks noGrp="1"/>
          </p:cNvSpPr>
          <p:nvPr>
            <p:ph type="sldNum" sz="quarter" idx="12"/>
          </p:nvPr>
        </p:nvSpPr>
        <p:spPr/>
        <p:txBody>
          <a:bodyPr/>
          <a:lstStyle/>
          <a:p>
            <a:fld id="{4AC1774F-D22B-DE42-9B64-462A70E5A213}" type="slidenum">
              <a:rPr lang="de-DE" smtClean="0"/>
              <a:pPr/>
              <a:t>‹#›</a:t>
            </a:fld>
            <a:endParaRPr lang="de-DE" dirty="0"/>
          </a:p>
        </p:txBody>
      </p:sp>
    </p:spTree>
    <p:extLst>
      <p:ext uri="{BB962C8B-B14F-4D97-AF65-F5344CB8AC3E}">
        <p14:creationId xmlns:p14="http://schemas.microsoft.com/office/powerpoint/2010/main" val="22691414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13" name="Rechteck 10"/>
          <p:cNvSpPr/>
          <p:nvPr userDrawn="1"/>
        </p:nvSpPr>
        <p:spPr bwMode="white">
          <a:xfrm>
            <a:off x="0" y="13819"/>
            <a:ext cx="9144000" cy="51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Footer Placeholder 3"/>
          <p:cNvSpPr>
            <a:spLocks noGrp="1"/>
          </p:cNvSpPr>
          <p:nvPr>
            <p:ph type="ftr" sz="quarter" idx="11"/>
          </p:nvPr>
        </p:nvSpPr>
        <p:spPr>
          <a:effectLst/>
        </p:spPr>
        <p:txBody>
          <a:bodyPr/>
          <a:lstStyle>
            <a:lvl1pPr>
              <a:defRPr>
                <a:solidFill>
                  <a:schemeClr val="bg1"/>
                </a:solidFill>
              </a:defRPr>
            </a:lvl1pPr>
          </a:lstStyle>
          <a:p>
            <a:r>
              <a:rPr lang="en-US" smtClean="0"/>
              <a:t>© Infosys Consulting 2017</a:t>
            </a:r>
            <a:endParaRPr lang="en-US" dirty="0" smtClean="0"/>
          </a:p>
        </p:txBody>
      </p:sp>
      <p:sp>
        <p:nvSpPr>
          <p:cNvPr id="11" name="Rechteck 10"/>
          <p:cNvSpPr/>
          <p:nvPr userDrawn="1"/>
        </p:nvSpPr>
        <p:spPr bwMode="hidden">
          <a:xfrm>
            <a:off x="0" y="1637731"/>
            <a:ext cx="9144000" cy="3017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t"/>
          <a:lstStyle/>
          <a:p>
            <a:pPr marL="231775" indent="0" fontAlgn="base" latinLnBrk="0"/>
            <a:r>
              <a:rPr lang="en-US" sz="1400" b="1" i="0" kern="1200" dirty="0" smtClean="0">
                <a:solidFill>
                  <a:schemeClr val="tx2"/>
                </a:solidFill>
                <a:effectLst/>
                <a:latin typeface="+mj-lt"/>
                <a:ea typeface="+mn-ea"/>
                <a:cs typeface="+mn-cs"/>
              </a:rPr>
              <a:t>About Infosys Consulting</a:t>
            </a:r>
          </a:p>
          <a:p>
            <a:pPr marL="225425" lvl="1" indent="0"/>
            <a:r>
              <a:rPr lang="en-US" sz="1400" b="0" i="0" u="none" strike="noStrike" kern="1200" baseline="0" dirty="0" smtClean="0">
                <a:solidFill>
                  <a:schemeClr val="tx2"/>
                </a:solidFill>
                <a:latin typeface="+mj-lt"/>
                <a:ea typeface="+mn-ea"/>
                <a:cs typeface="+mn-cs"/>
              </a:rPr>
              <a:t>We are a global advisor enabling organizations to reimagine their future and create sustainable value leveraging disruptive technologies. And as part of technology leader Infosys, we have access to a global network and delivery capability of 200,000 professionals that help our consultants implement at scale.</a:t>
            </a:r>
          </a:p>
          <a:p>
            <a:pPr marL="225425" lvl="1" indent="0"/>
            <a:endParaRPr lang="en-US" sz="1400" b="0" i="0" u="none" strike="noStrike" kern="1200" baseline="0" dirty="0" smtClean="0">
              <a:solidFill>
                <a:schemeClr val="tx2"/>
              </a:solidFill>
              <a:latin typeface="+mj-lt"/>
              <a:ea typeface="+mn-ea"/>
              <a:cs typeface="+mn-cs"/>
            </a:endParaRPr>
          </a:p>
          <a:p>
            <a:pPr marL="225425" lvl="1" indent="0"/>
            <a:r>
              <a:rPr lang="en-US" sz="1400" b="0" i="0" u="none" strike="noStrike" kern="1200" baseline="0" dirty="0" smtClean="0">
                <a:solidFill>
                  <a:schemeClr val="tx2"/>
                </a:solidFill>
                <a:latin typeface="+mj-lt"/>
                <a:ea typeface="+mn-ea"/>
                <a:cs typeface="+mn-cs"/>
              </a:rPr>
              <a:t>To see our ideas in action, please visit </a:t>
            </a:r>
            <a:r>
              <a:rPr lang="en-US" sz="1400" b="1" i="0" u="none" strike="noStrike" kern="1200" baseline="0" dirty="0" smtClean="0">
                <a:solidFill>
                  <a:schemeClr val="tx2"/>
                </a:solidFill>
                <a:latin typeface="+mj-lt"/>
                <a:ea typeface="+mn-ea"/>
                <a:cs typeface="+mn-cs"/>
              </a:rPr>
              <a:t>InfosysConsultingInsights.com</a:t>
            </a:r>
            <a:r>
              <a:rPr lang="en-US" sz="1400" b="0" i="0" u="none" strike="noStrike" kern="1200" baseline="0" dirty="0" smtClean="0">
                <a:solidFill>
                  <a:schemeClr val="tx2"/>
                </a:solidFill>
                <a:latin typeface="+mj-lt"/>
                <a:ea typeface="+mn-ea"/>
                <a:cs typeface="+mn-cs"/>
              </a:rPr>
              <a:t>.</a:t>
            </a:r>
            <a:endParaRPr lang="en-US" sz="1400" b="0" i="0" kern="1200" dirty="0">
              <a:solidFill>
                <a:schemeClr val="tx2"/>
              </a:solidFill>
              <a:effectLst/>
              <a:latin typeface="+mj-lt"/>
              <a:ea typeface="+mn-ea"/>
              <a:cs typeface="+mn-cs"/>
            </a:endParaRPr>
          </a:p>
        </p:txBody>
      </p:sp>
      <p:sp>
        <p:nvSpPr>
          <p:cNvPr id="12" name="Rectangle 11"/>
          <p:cNvSpPr/>
          <p:nvPr userDrawn="1"/>
        </p:nvSpPr>
        <p:spPr>
          <a:xfrm>
            <a:off x="-6756" y="4279210"/>
            <a:ext cx="3566160" cy="276999"/>
          </a:xfrm>
          <a:prstGeom prst="rect">
            <a:avLst/>
          </a:prstGeom>
          <a:solidFill>
            <a:schemeClr val="accent4"/>
          </a:solidFill>
        </p:spPr>
        <p:txBody>
          <a:bodyPr wrap="square">
            <a:spAutoFit/>
          </a:bodyPr>
          <a:lstStyle/>
          <a:p>
            <a:pPr marL="231775" indent="0" fontAlgn="base" latinLnBrk="0"/>
            <a:r>
              <a:rPr lang="en-US" sz="1200" b="1" i="0" kern="1200" dirty="0" smtClean="0">
                <a:solidFill>
                  <a:schemeClr val="tx2"/>
                </a:solidFill>
                <a:effectLst/>
                <a:latin typeface="Arial" panose="020B0604020202020204" pitchFamily="34" charset="0"/>
                <a:ea typeface="+mn-ea"/>
                <a:cs typeface="+mn-cs"/>
              </a:rPr>
              <a:t>Join the conversation:</a:t>
            </a:r>
          </a:p>
        </p:txBody>
      </p:sp>
      <p:pic>
        <p:nvPicPr>
          <p:cNvPr id="17" name="Picture 16" descr="Nueu: The Success Story | bob'n'bee | Indie Fashion &lt;strong&gt;Blog&lt;/strong&gt;">
            <a:hlinkClick r:id="rId2" highlightClick="1"/>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0279" t="11569" r="9722" b="11765"/>
          <a:stretch/>
        </p:blipFill>
        <p:spPr>
          <a:xfrm>
            <a:off x="2038408" y="4324163"/>
            <a:ext cx="238539" cy="228600"/>
          </a:xfrm>
          <a:prstGeom prst="rect">
            <a:avLst/>
          </a:prstGeom>
          <a:noFill/>
          <a:ln>
            <a:noFill/>
          </a:ln>
        </p:spPr>
      </p:pic>
      <p:pic>
        <p:nvPicPr>
          <p:cNvPr id="18" name="Picture 17" descr="OrienTapas: &quot;¿Cómo crear redes secretas de apoyo?&quot;, por Pilar Pérez ...">
            <a:hlinkClick r:id="rId4"/>
          </p:cNvPr>
          <p:cNvPicPr>
            <a:picLocks noChangeAspect="1"/>
          </p:cNvPicPr>
          <p:nvPr userDrawn="1"/>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468019" y="4324163"/>
            <a:ext cx="228600" cy="228600"/>
          </a:xfrm>
          <a:prstGeom prst="rect">
            <a:avLst/>
          </a:prstGeom>
          <a:noFill/>
          <a:ln>
            <a:noFill/>
          </a:ln>
        </p:spPr>
      </p:pic>
      <p:pic>
        <p:nvPicPr>
          <p:cNvPr id="19" name="Picture 18" descr="File:&lt;strong&gt;Twitter&lt;/strong&gt;-s.png - Wikimedia Commons">
            <a:hlinkClick r:id="rId6"/>
          </p:cNvPr>
          <p:cNvPicPr>
            <a:picLocks/>
          </p:cNvPicPr>
          <p:nvPr userDrawn="1"/>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17992" t="13718" r="22797" b="13182"/>
          <a:stretch/>
        </p:blipFill>
        <p:spPr>
          <a:xfrm>
            <a:off x="2887691" y="4324163"/>
            <a:ext cx="137160" cy="228600"/>
          </a:xfrm>
          <a:prstGeom prst="rect">
            <a:avLst/>
          </a:prstGeom>
          <a:noFill/>
          <a:ln>
            <a:noFill/>
          </a:ln>
        </p:spPr>
      </p:pic>
      <p:pic>
        <p:nvPicPr>
          <p:cNvPr id="20" name="Picture 19" descr="1370127374_&lt;strong&gt;slideshare&lt;/strong&gt;-128-black">
            <a:hlinkClick r:id="rId8"/>
          </p:cNvPr>
          <p:cNvPicPr>
            <a:picLocks noChangeAspect="1"/>
          </p:cNvPicPr>
          <p:nvPr userDrawn="1"/>
        </p:nvPicPr>
        <p:blipFill rotWithShape="1">
          <a:blip r:embed="rId9">
            <a:duotone>
              <a:schemeClr val="accent1">
                <a:shade val="45000"/>
                <a:satMod val="135000"/>
              </a:schemeClr>
              <a:prstClr val="white"/>
            </a:duotone>
            <a:extLst>
              <a:ext uri="{28A0092B-C50C-407E-A947-70E740481C1C}">
                <a14:useLocalDpi xmlns:a14="http://schemas.microsoft.com/office/drawing/2010/main" val="0"/>
              </a:ext>
            </a:extLst>
          </a:blip>
          <a:srcRect l="11811" t="12418" r="13187" b="13968"/>
          <a:stretch/>
        </p:blipFill>
        <p:spPr>
          <a:xfrm>
            <a:off x="3215924" y="4324163"/>
            <a:ext cx="232914" cy="228600"/>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pic>
        <p:nvPicPr>
          <p:cNvPr id="14" name="Bild 6"/>
          <p:cNvPicPr>
            <a:picLocks noChangeAspect="1"/>
          </p:cNvPicPr>
          <p:nvPr userDrawn="1"/>
        </p:nvPicPr>
        <p:blipFill rotWithShape="1">
          <a:blip r:embed="rId10">
            <a:extLst>
              <a:ext uri="{28A0092B-C50C-407E-A947-70E740481C1C}">
                <a14:useLocalDpi xmlns:a14="http://schemas.microsoft.com/office/drawing/2010/main" val="0"/>
              </a:ext>
            </a:extLst>
          </a:blip>
          <a:srcRect l="-1" r="545"/>
          <a:stretch/>
        </p:blipFill>
        <p:spPr>
          <a:xfrm>
            <a:off x="4613955" y="1717351"/>
            <a:ext cx="4519808" cy="2896104"/>
          </a:xfrm>
          <a:prstGeom prst="rect">
            <a:avLst/>
          </a:prstGeom>
        </p:spPr>
      </p:pic>
    </p:spTree>
    <p:extLst>
      <p:ext uri="{BB962C8B-B14F-4D97-AF65-F5344CB8AC3E}">
        <p14:creationId xmlns:p14="http://schemas.microsoft.com/office/powerpoint/2010/main" val="34182283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75713"/>
            <a:ext cx="4038600" cy="3793319"/>
          </a:xfrm>
        </p:spPr>
        <p:txBody>
          <a:bodyPr/>
          <a:lstStyle>
            <a:lvl1pPr>
              <a:defRPr sz="1350">
                <a:solidFill>
                  <a:schemeClr val="tx2"/>
                </a:solidFill>
              </a:defRPr>
            </a:lvl1pPr>
            <a:lvl2pPr>
              <a:defRPr sz="120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875713"/>
            <a:ext cx="4038600" cy="3793319"/>
          </a:xfrm>
        </p:spPr>
        <p:txBody>
          <a:bodyPr/>
          <a:lstStyle>
            <a:lvl1pPr>
              <a:defRPr sz="1350">
                <a:solidFill>
                  <a:schemeClr val="tx2"/>
                </a:solidFill>
              </a:defRPr>
            </a:lvl1pPr>
            <a:lvl2pPr>
              <a:defRPr sz="120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itle 6"/>
          <p:cNvSpPr>
            <a:spLocks noGrp="1"/>
          </p:cNvSpPr>
          <p:nvPr>
            <p:ph type="title"/>
          </p:nvPr>
        </p:nvSpPr>
        <p:spPr/>
        <p:txBody>
          <a:bodyPr/>
          <a:lstStyle>
            <a:lvl1pPr>
              <a:defRPr sz="1650"/>
            </a:lvl1pPr>
          </a:lstStyle>
          <a:p>
            <a:r>
              <a:rPr lang="en-US" smtClean="0"/>
              <a:t>Click to edit Master title style</a:t>
            </a:r>
            <a:endParaRPr lang="en-GB" dirty="0"/>
          </a:p>
        </p:txBody>
      </p:sp>
      <p:sp>
        <p:nvSpPr>
          <p:cNvPr id="8"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525">
                <a:solidFill>
                  <a:schemeClr val="bg1"/>
                </a:solidFill>
                <a:latin typeface="+mn-lt"/>
              </a:defRPr>
            </a:lvl1pPr>
          </a:lstStyle>
          <a:p>
            <a:pPr>
              <a:defRPr/>
            </a:pPr>
            <a:fld id="{C4CB27F2-16A8-4A19-9A49-FC3C1D46B430}" type="slidenum">
              <a:rPr lang="en-GB"/>
              <a:pPr>
                <a:defRPr/>
              </a:pPr>
              <a:t>‹#›</a:t>
            </a:fld>
            <a:endParaRPr lang="en-GB"/>
          </a:p>
        </p:txBody>
      </p:sp>
    </p:spTree>
    <p:extLst>
      <p:ext uri="{BB962C8B-B14F-4D97-AF65-F5344CB8AC3E}">
        <p14:creationId xmlns:p14="http://schemas.microsoft.com/office/powerpoint/2010/main" val="35390227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350"/>
            </a:lvl1pPr>
            <a:lvl2pPr>
              <a:defRPr sz="1200"/>
            </a:lvl2pPr>
            <a:lvl3pPr>
              <a:defRPr sz="1050"/>
            </a:lvl3pPr>
            <a:lvl4pPr>
              <a:defRPr sz="1050"/>
            </a:lvl4pPr>
            <a:lvl5pPr>
              <a:defRPr sz="10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itle 5"/>
          <p:cNvSpPr>
            <a:spLocks noGrp="1"/>
          </p:cNvSpPr>
          <p:nvPr>
            <p:ph type="title"/>
          </p:nvPr>
        </p:nvSpPr>
        <p:spPr/>
        <p:txBody>
          <a:bodyPr/>
          <a:lstStyle>
            <a:lvl1pPr>
              <a:defRPr sz="1650"/>
            </a:lvl1pPr>
          </a:lstStyle>
          <a:p>
            <a:r>
              <a:rPr lang="en-US" smtClean="0"/>
              <a:t>Click to edit Master title style</a:t>
            </a:r>
            <a:endParaRPr lang="en-GB" dirty="0"/>
          </a:p>
        </p:txBody>
      </p:sp>
      <p:sp>
        <p:nvSpPr>
          <p:cNvPr id="7"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525">
                <a:solidFill>
                  <a:schemeClr val="bg1"/>
                </a:solidFill>
                <a:latin typeface="+mn-lt"/>
              </a:defRPr>
            </a:lvl1pPr>
          </a:lstStyle>
          <a:p>
            <a:pPr>
              <a:defRPr/>
            </a:pPr>
            <a:fld id="{C4CB27F2-16A8-4A19-9A49-FC3C1D46B430}" type="slidenum">
              <a:rPr lang="en-GB"/>
              <a:pPr>
                <a:defRPr/>
              </a:pPr>
              <a:t>‹#›</a:t>
            </a:fld>
            <a:endParaRPr lang="en-GB"/>
          </a:p>
        </p:txBody>
      </p:sp>
    </p:spTree>
    <p:extLst>
      <p:ext uri="{BB962C8B-B14F-4D97-AF65-F5344CB8AC3E}">
        <p14:creationId xmlns:p14="http://schemas.microsoft.com/office/powerpoint/2010/main" val="6787882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110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7843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4062604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3075" y="914401"/>
            <a:ext cx="4011613" cy="365164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914401"/>
            <a:ext cx="4013200" cy="365164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3817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460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608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p:spTree>
      <p:nvGrpSpPr>
        <p:cNvPr id="1" name=""/>
        <p:cNvGrpSpPr/>
        <p:nvPr/>
      </p:nvGrpSpPr>
      <p:grpSpPr>
        <a:xfrm>
          <a:off x="0" y="0"/>
          <a:ext cx="0" cy="0"/>
          <a:chOff x="0" y="0"/>
          <a:chExt cx="0" cy="0"/>
        </a:xfrm>
      </p:grpSpPr>
      <p:sp>
        <p:nvSpPr>
          <p:cNvPr id="4" name="TextBox 3"/>
          <p:cNvSpPr txBox="1"/>
          <p:nvPr userDrawn="1"/>
        </p:nvSpPr>
        <p:spPr>
          <a:xfrm>
            <a:off x="250825" y="3020353"/>
            <a:ext cx="4824413" cy="1815882"/>
          </a:xfrm>
          <a:prstGeom prst="rect">
            <a:avLst/>
          </a:prstGeom>
          <a:noFill/>
        </p:spPr>
        <p:txBody>
          <a:bodyPr wrap="square" rtlCol="0">
            <a:spAutoFit/>
          </a:bodyPr>
          <a:lstStyle/>
          <a:p>
            <a:r>
              <a:rPr lang="de-DE" sz="2800" dirty="0" smtClean="0">
                <a:solidFill>
                  <a:schemeClr val="tx2"/>
                </a:solidFill>
                <a:latin typeface="Arial" charset="0"/>
                <a:ea typeface="Arial" charset="0"/>
                <a:cs typeface="Arial" charset="0"/>
              </a:rPr>
              <a:t>Helping companies </a:t>
            </a:r>
          </a:p>
          <a:p>
            <a:r>
              <a:rPr lang="de-DE" sz="2800" dirty="0" smtClean="0">
                <a:solidFill>
                  <a:schemeClr val="tx2"/>
                </a:solidFill>
                <a:latin typeface="Arial" charset="0"/>
                <a:ea typeface="Arial" charset="0"/>
                <a:cs typeface="Arial" charset="0"/>
              </a:rPr>
              <a:t>transform into the future through innovative thinking solutions.</a:t>
            </a:r>
            <a:endParaRPr lang="en-US" sz="2400" dirty="0"/>
          </a:p>
        </p:txBody>
      </p:sp>
      <p:pic>
        <p:nvPicPr>
          <p:cNvPr id="6" name="Bild 6"/>
          <p:cNvPicPr>
            <a:picLocks noChangeAspect="1"/>
          </p:cNvPicPr>
          <p:nvPr userDrawn="1"/>
        </p:nvPicPr>
        <p:blipFill rotWithShape="1">
          <a:blip r:embed="rId2">
            <a:extLst>
              <a:ext uri="{28A0092B-C50C-407E-A947-70E740481C1C}">
                <a14:useLocalDpi xmlns:a14="http://schemas.microsoft.com/office/drawing/2010/main" val="0"/>
              </a:ext>
            </a:extLst>
          </a:blip>
          <a:srcRect l="-1" r="545"/>
          <a:stretch/>
        </p:blipFill>
        <p:spPr>
          <a:xfrm>
            <a:off x="4172211" y="391021"/>
            <a:ext cx="4971789" cy="3185714"/>
          </a:xfrm>
          <a:prstGeom prst="rect">
            <a:avLst/>
          </a:prstGeom>
        </p:spPr>
      </p:pic>
      <p:sp>
        <p:nvSpPr>
          <p:cNvPr id="3" name="TextBox 2"/>
          <p:cNvSpPr txBox="1"/>
          <p:nvPr userDrawn="1"/>
        </p:nvSpPr>
        <p:spPr>
          <a:xfrm>
            <a:off x="250825" y="268286"/>
            <a:ext cx="4754881" cy="1560513"/>
          </a:xfrm>
          <a:prstGeom prst="rect">
            <a:avLst/>
          </a:prstGeom>
          <a:noFill/>
        </p:spPr>
        <p:txBody>
          <a:bodyPr wrap="square" rtlCol="0">
            <a:noAutofit/>
          </a:bodyPr>
          <a:lstStyle/>
          <a:p>
            <a:r>
              <a:rPr lang="en-US" sz="4500" dirty="0" smtClean="0">
                <a:solidFill>
                  <a:schemeClr val="accent1"/>
                </a:solidFill>
                <a:latin typeface="Arial" panose="020B0604020202020204" pitchFamily="34" charset="0"/>
                <a:cs typeface="Arial" panose="020B0604020202020204" pitchFamily="34" charset="0"/>
              </a:rPr>
              <a:t>EXCELLENCE UNLOCKED.</a:t>
            </a:r>
            <a:endParaRPr lang="en-US" sz="45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78842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236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4205875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smtClean="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1901013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374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166688"/>
            <a:ext cx="2046288" cy="43993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5138" y="166688"/>
            <a:ext cx="5986462" cy="43993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8778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5138" y="166687"/>
            <a:ext cx="8145462" cy="567929"/>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73076" y="914401"/>
            <a:ext cx="8177213" cy="3651647"/>
          </a:xfrm>
        </p:spPr>
        <p:txBody>
          <a:bodyPr/>
          <a:lstStyle/>
          <a:p>
            <a:pPr lvl="0"/>
            <a:r>
              <a:rPr lang="en-US" noProof="0" dirty="0" smtClean="0"/>
              <a:t>Click icon to add table</a:t>
            </a:r>
          </a:p>
        </p:txBody>
      </p:sp>
    </p:spTree>
    <p:extLst>
      <p:ext uri="{BB962C8B-B14F-4D97-AF65-F5344CB8AC3E}">
        <p14:creationId xmlns:p14="http://schemas.microsoft.com/office/powerpoint/2010/main" val="415154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5138" y="166687"/>
            <a:ext cx="8145462" cy="567929"/>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73075" y="914400"/>
            <a:ext cx="4011613" cy="17680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7088" y="914400"/>
            <a:ext cx="4013200" cy="17680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3075" y="2796779"/>
            <a:ext cx="4011613" cy="17692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7088" y="2796779"/>
            <a:ext cx="4013200" cy="17692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25465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947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386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7442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0826" y="268287"/>
            <a:ext cx="4754880" cy="2630555"/>
          </a:xfrm>
        </p:spPr>
        <p:txBody>
          <a:bodyPr anchor="t"/>
          <a:lstStyle>
            <a:lvl1pPr algn="l">
              <a:defRPr sz="2800" baseline="0"/>
            </a:lvl1pPr>
          </a:lstStyle>
          <a:p>
            <a:r>
              <a:rPr lang="de-DE" dirty="0" smtClean="0"/>
              <a:t>EDIT MASTER TITLE TEXT – 2 ROWS, MAX</a:t>
            </a:r>
            <a:endParaRPr lang="en-US" dirty="0"/>
          </a:p>
        </p:txBody>
      </p:sp>
      <p:sp>
        <p:nvSpPr>
          <p:cNvPr id="9" name="Text Placeholder 8"/>
          <p:cNvSpPr>
            <a:spLocks noGrp="1"/>
          </p:cNvSpPr>
          <p:nvPr>
            <p:ph type="body" sz="quarter" idx="13" hasCustomPrompt="1"/>
          </p:nvPr>
        </p:nvSpPr>
        <p:spPr>
          <a:xfrm>
            <a:off x="250825" y="3020353"/>
            <a:ext cx="4824413" cy="1079500"/>
          </a:xfrm>
        </p:spPr>
        <p:txBody>
          <a:bodyPr>
            <a:normAutofit/>
          </a:bodyPr>
          <a:lstStyle>
            <a:lvl1pPr marL="0" indent="0">
              <a:buNone/>
              <a:defRPr sz="2800" baseline="0">
                <a:solidFill>
                  <a:schemeClr val="tx2"/>
                </a:solidFill>
              </a:defRPr>
            </a:lvl1pPr>
          </a:lstStyle>
          <a:p>
            <a:pPr lvl="0"/>
            <a:r>
              <a:rPr lang="en-US" dirty="0" smtClean="0"/>
              <a:t>EDIT MASTER SUBTITLE TEXT – 2 ROWS, MAX</a:t>
            </a:r>
          </a:p>
        </p:txBody>
      </p:sp>
      <p:pic>
        <p:nvPicPr>
          <p:cNvPr id="5" name="Bild 2"/>
          <p:cNvPicPr>
            <a:picLocks noChangeAspect="1"/>
          </p:cNvPicPr>
          <p:nvPr userDrawn="1"/>
        </p:nvPicPr>
        <p:blipFill rotWithShape="1">
          <a:blip r:embed="rId2">
            <a:extLst>
              <a:ext uri="{28A0092B-C50C-407E-A947-70E740481C1C}">
                <a14:useLocalDpi xmlns:a14="http://schemas.microsoft.com/office/drawing/2010/main" val="0"/>
              </a:ext>
            </a:extLst>
          </a:blip>
          <a:srcRect l="478" r="1"/>
          <a:stretch/>
        </p:blipFill>
        <p:spPr>
          <a:xfrm>
            <a:off x="0" y="411059"/>
            <a:ext cx="9055880" cy="2910295"/>
          </a:xfrm>
          <a:prstGeom prst="rect">
            <a:avLst/>
          </a:prstGeom>
        </p:spPr>
      </p:pic>
    </p:spTree>
    <p:extLst>
      <p:ext uri="{BB962C8B-B14F-4D97-AF65-F5344CB8AC3E}">
        <p14:creationId xmlns:p14="http://schemas.microsoft.com/office/powerpoint/2010/main" val="141369420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3075" y="914401"/>
            <a:ext cx="4011613" cy="365164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914401"/>
            <a:ext cx="4013200" cy="365164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75047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26369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54683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2472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38444038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smtClean="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0468525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839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166688"/>
            <a:ext cx="2046288" cy="43993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5138" y="166688"/>
            <a:ext cx="5986462" cy="43993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77782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5138" y="166687"/>
            <a:ext cx="8145462" cy="567929"/>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73076" y="914401"/>
            <a:ext cx="8177213" cy="3651647"/>
          </a:xfrm>
        </p:spPr>
        <p:txBody>
          <a:bodyPr/>
          <a:lstStyle/>
          <a:p>
            <a:pPr lvl="0"/>
            <a:r>
              <a:rPr lang="en-US" noProof="0" dirty="0" smtClean="0"/>
              <a:t>Click icon to add table</a:t>
            </a:r>
          </a:p>
        </p:txBody>
      </p:sp>
    </p:spTree>
    <p:extLst>
      <p:ext uri="{BB962C8B-B14F-4D97-AF65-F5344CB8AC3E}">
        <p14:creationId xmlns:p14="http://schemas.microsoft.com/office/powerpoint/2010/main" val="39695758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5138" y="166687"/>
            <a:ext cx="8145462" cy="567929"/>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73075" y="914400"/>
            <a:ext cx="4011613" cy="17680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7088" y="914400"/>
            <a:ext cx="4013200" cy="17680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3075" y="2796779"/>
            <a:ext cx="4011613" cy="17692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7088" y="2796779"/>
            <a:ext cx="4013200" cy="17692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089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2303EFF-FEDD-4297-A248-56F6325D61EF}" type="datetime1">
              <a:rPr lang="en-US" noProof="0" smtClean="0"/>
              <a:t>7/16/2018</a:t>
            </a:fld>
            <a:endParaRPr lang="en-US" noProof="0" dirty="0"/>
          </a:p>
        </p:txBody>
      </p:sp>
      <p:sp>
        <p:nvSpPr>
          <p:cNvPr id="4" name="Footer Placeholder 3"/>
          <p:cNvSpPr>
            <a:spLocks noGrp="1"/>
          </p:cNvSpPr>
          <p:nvPr>
            <p:ph type="ftr" sz="quarter" idx="11"/>
          </p:nvPr>
        </p:nvSpPr>
        <p:spPr/>
        <p:txBody>
          <a:bodyPr/>
          <a:lstStyle/>
          <a:p>
            <a:r>
              <a:rPr lang="en-US" smtClean="0"/>
              <a:t>© Infosys Consulting 2017</a:t>
            </a:r>
            <a:endParaRPr lang="en-US" dirty="0" smtClean="0"/>
          </a:p>
        </p:txBody>
      </p:sp>
      <p:sp>
        <p:nvSpPr>
          <p:cNvPr id="5" name="Slide Number Placeholder 4"/>
          <p:cNvSpPr>
            <a:spLocks noGrp="1"/>
          </p:cNvSpPr>
          <p:nvPr>
            <p:ph type="sldNum" sz="quarter" idx="12"/>
          </p:nvPr>
        </p:nvSpPr>
        <p:spPr/>
        <p:txBody>
          <a:bodyPr/>
          <a:lstStyle/>
          <a:p>
            <a:fld id="{4AC1774F-D22B-DE42-9B64-462A70E5A213}" type="slidenum">
              <a:rPr lang="de-DE" smtClean="0"/>
              <a:pPr/>
              <a:t>‹#›</a:t>
            </a:fld>
            <a:endParaRPr lang="de-DE" dirty="0"/>
          </a:p>
        </p:txBody>
      </p:sp>
      <p:sp>
        <p:nvSpPr>
          <p:cNvPr id="6" name="Rectangle 5"/>
          <p:cNvSpPr/>
          <p:nvPr userDrawn="1"/>
        </p:nvSpPr>
        <p:spPr bwMode="white">
          <a:xfrm>
            <a:off x="0" y="1750423"/>
            <a:ext cx="9144000" cy="1053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title" hasCustomPrompt="1"/>
          </p:nvPr>
        </p:nvSpPr>
        <p:spPr>
          <a:xfrm>
            <a:off x="250825" y="2045713"/>
            <a:ext cx="8642350" cy="411480"/>
          </a:xfrm>
        </p:spPr>
        <p:txBody>
          <a:bodyPr/>
          <a:lstStyle>
            <a:lvl1pPr algn="ctr">
              <a:defRPr sz="2000">
                <a:solidFill>
                  <a:schemeClr val="bg1"/>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398752965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1899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00089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6069316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3075" y="914401"/>
            <a:ext cx="4011613" cy="365164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914401"/>
            <a:ext cx="4013200" cy="365164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70508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15167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78085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6320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5581028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smtClean="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6044899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720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22" name="Text Placeholder 21"/>
          <p:cNvSpPr>
            <a:spLocks noGrp="1"/>
          </p:cNvSpPr>
          <p:nvPr>
            <p:ph type="body" sz="quarter" idx="16" hasCustomPrompt="1"/>
          </p:nvPr>
        </p:nvSpPr>
        <p:spPr>
          <a:xfrm>
            <a:off x="250825" y="2784386"/>
            <a:ext cx="8642350" cy="523875"/>
          </a:xfrm>
          <a:solidFill>
            <a:schemeClr val="accent3"/>
          </a:solidFill>
        </p:spPr>
        <p:txBody>
          <a:bodyPr anchor="ctr">
            <a:noAutofit/>
          </a:bodyPr>
          <a:lstStyle>
            <a:lvl1pPr marL="0" indent="0">
              <a:buNone/>
              <a:defRPr sz="2800">
                <a:solidFill>
                  <a:schemeClr val="bg1"/>
                </a:solidFill>
              </a:defRPr>
            </a:lvl1pPr>
            <a:lvl2pPr marL="342900" indent="0">
              <a:buNone/>
              <a:defRPr sz="2800"/>
            </a:lvl2pPr>
            <a:lvl3pPr marL="685800" indent="0">
              <a:buNone/>
              <a:defRPr sz="2000"/>
            </a:lvl3pPr>
            <a:lvl4pPr marL="1028700" indent="0">
              <a:buNone/>
              <a:defRPr sz="1800"/>
            </a:lvl4pPr>
            <a:lvl5pPr marL="1371600" indent="0">
              <a:buNone/>
              <a:defRPr sz="1800"/>
            </a:lvl5pPr>
          </a:lstStyle>
          <a:p>
            <a:pPr lvl="0"/>
            <a:r>
              <a:rPr lang="en-US" dirty="0" smtClean="0"/>
              <a:t>Topic 4</a:t>
            </a:r>
            <a:endParaRPr lang="en-US" dirty="0"/>
          </a:p>
        </p:txBody>
      </p:sp>
      <p:sp>
        <p:nvSpPr>
          <p:cNvPr id="17" name="Text Placeholder 16"/>
          <p:cNvSpPr>
            <a:spLocks noGrp="1"/>
          </p:cNvSpPr>
          <p:nvPr>
            <p:ph type="body" sz="quarter" idx="14" hasCustomPrompt="1"/>
          </p:nvPr>
        </p:nvSpPr>
        <p:spPr>
          <a:xfrm>
            <a:off x="250825" y="1618198"/>
            <a:ext cx="8642350" cy="523767"/>
          </a:xfrm>
          <a:solidFill>
            <a:schemeClr val="accent2"/>
          </a:solidFill>
        </p:spPr>
        <p:txBody>
          <a:bodyPr anchor="ctr">
            <a:noAutofit/>
          </a:bodyPr>
          <a:lstStyle>
            <a:lvl1pPr marL="0" indent="0">
              <a:buNone/>
              <a:defRPr sz="2800">
                <a:solidFill>
                  <a:schemeClr val="bg1"/>
                </a:solidFill>
              </a:defRPr>
            </a:lvl1pPr>
            <a:lvl2pPr marL="342900" indent="0">
              <a:buNone/>
              <a:defRPr sz="2800"/>
            </a:lvl2pPr>
            <a:lvl3pPr marL="685800" indent="0">
              <a:buNone/>
              <a:defRPr sz="2000"/>
            </a:lvl3pPr>
            <a:lvl4pPr marL="1028700" indent="0">
              <a:buNone/>
              <a:defRPr sz="1800"/>
            </a:lvl4pPr>
            <a:lvl5pPr marL="1371600" indent="0">
              <a:buNone/>
              <a:defRPr sz="1800"/>
            </a:lvl5pPr>
          </a:lstStyle>
          <a:p>
            <a:pPr lvl="0"/>
            <a:r>
              <a:rPr lang="en-US" dirty="0" smtClean="0"/>
              <a:t>Topic 2</a:t>
            </a:r>
            <a:endParaRPr lang="en-US" dirty="0"/>
          </a:p>
        </p:txBody>
      </p:sp>
      <p:sp>
        <p:nvSpPr>
          <p:cNvPr id="20" name="Text Placeholder 19"/>
          <p:cNvSpPr>
            <a:spLocks noGrp="1"/>
          </p:cNvSpPr>
          <p:nvPr>
            <p:ph type="body" sz="quarter" idx="15" hasCustomPrompt="1"/>
          </p:nvPr>
        </p:nvSpPr>
        <p:spPr>
          <a:xfrm>
            <a:off x="250825" y="2201238"/>
            <a:ext cx="8642350" cy="523875"/>
          </a:xfrm>
          <a:solidFill>
            <a:schemeClr val="accent4"/>
          </a:solidFill>
        </p:spPr>
        <p:txBody>
          <a:bodyPr anchor="ctr">
            <a:noAutofit/>
          </a:bodyPr>
          <a:lstStyle>
            <a:lvl1pPr marL="0" indent="0">
              <a:buNone/>
              <a:defRPr sz="2800">
                <a:solidFill>
                  <a:schemeClr val="bg1"/>
                </a:solidFill>
              </a:defRPr>
            </a:lvl1pPr>
            <a:lvl2pPr marL="342900" indent="0">
              <a:buNone/>
              <a:defRPr sz="2800"/>
            </a:lvl2pPr>
            <a:lvl3pPr marL="685800" indent="0">
              <a:buNone/>
              <a:defRPr sz="2000"/>
            </a:lvl3pPr>
            <a:lvl4pPr marL="1028700" indent="0">
              <a:buNone/>
              <a:defRPr sz="1800"/>
            </a:lvl4pPr>
            <a:lvl5pPr marL="1371600" indent="0">
              <a:buNone/>
              <a:defRPr sz="1800"/>
            </a:lvl5pPr>
          </a:lstStyle>
          <a:p>
            <a:pPr lvl="0"/>
            <a:r>
              <a:rPr lang="en-US" dirty="0" smtClean="0"/>
              <a:t>Topic 3</a:t>
            </a:r>
            <a:endParaRPr lang="en-US" dirty="0"/>
          </a:p>
        </p:txBody>
      </p:sp>
      <p:sp>
        <p:nvSpPr>
          <p:cNvPr id="15" name="Text Placeholder 14"/>
          <p:cNvSpPr>
            <a:spLocks noGrp="1"/>
          </p:cNvSpPr>
          <p:nvPr>
            <p:ph type="body" sz="quarter" idx="13" hasCustomPrompt="1"/>
          </p:nvPr>
        </p:nvSpPr>
        <p:spPr>
          <a:xfrm>
            <a:off x="250825" y="1035050"/>
            <a:ext cx="8642350" cy="523875"/>
          </a:xfrm>
          <a:solidFill>
            <a:schemeClr val="accent1"/>
          </a:solidFill>
        </p:spPr>
        <p:txBody>
          <a:bodyPr anchor="ctr">
            <a:normAutofit/>
          </a:bodyPr>
          <a:lstStyle>
            <a:lvl1pPr marL="0" indent="0">
              <a:buNone/>
              <a:defRPr sz="28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Topic 1</a:t>
            </a:r>
            <a:endParaRPr lang="en-US" dirty="0"/>
          </a:p>
        </p:txBody>
      </p:sp>
      <p:sp>
        <p:nvSpPr>
          <p:cNvPr id="2" name="Title 1"/>
          <p:cNvSpPr>
            <a:spLocks noGrp="1"/>
          </p:cNvSpPr>
          <p:nvPr>
            <p:ph type="ctrTitle" hasCustomPrompt="1"/>
          </p:nvPr>
        </p:nvSpPr>
        <p:spPr>
          <a:xfrm>
            <a:off x="250826" y="275236"/>
            <a:ext cx="8641080" cy="411480"/>
          </a:xfrm>
        </p:spPr>
        <p:txBody>
          <a:bodyPr anchor="ctr"/>
          <a:lstStyle>
            <a:lvl1pPr algn="l">
              <a:defRPr sz="2800"/>
            </a:lvl1pPr>
          </a:lstStyle>
          <a:p>
            <a:r>
              <a:rPr lang="de-DE" dirty="0" smtClean="0"/>
              <a:t>Contents</a:t>
            </a:r>
            <a:endParaRPr lang="en-US" dirty="0"/>
          </a:p>
        </p:txBody>
      </p:sp>
      <p:sp>
        <p:nvSpPr>
          <p:cNvPr id="4" name="Date Placeholder 3"/>
          <p:cNvSpPr>
            <a:spLocks noGrp="1"/>
          </p:cNvSpPr>
          <p:nvPr>
            <p:ph type="dt" sz="half" idx="10"/>
          </p:nvPr>
        </p:nvSpPr>
        <p:spPr/>
        <p:txBody>
          <a:bodyPr/>
          <a:lstStyle/>
          <a:p>
            <a:fld id="{ECAC6843-D106-4B0D-A841-1FA4710C741C}" type="datetime1">
              <a:rPr lang="en-US" smtClean="0"/>
              <a:t>7/16/2018</a:t>
            </a:fld>
            <a:endParaRPr lang="de-DE"/>
          </a:p>
        </p:txBody>
      </p:sp>
      <p:sp>
        <p:nvSpPr>
          <p:cNvPr id="5" name="Footer Placeholder 4"/>
          <p:cNvSpPr>
            <a:spLocks noGrp="1"/>
          </p:cNvSpPr>
          <p:nvPr>
            <p:ph type="ftr" sz="quarter" idx="11"/>
          </p:nvPr>
        </p:nvSpPr>
        <p:spPr/>
        <p:txBody>
          <a:bodyPr/>
          <a:lstStyle/>
          <a:p>
            <a:r>
              <a:rPr lang="de-DE" smtClean="0"/>
              <a:t>© Infosys Consulting 2017</a:t>
            </a:r>
            <a:endParaRPr lang="de-DE"/>
          </a:p>
        </p:txBody>
      </p:sp>
      <p:sp>
        <p:nvSpPr>
          <p:cNvPr id="6" name="Slide Number Placeholder 5"/>
          <p:cNvSpPr>
            <a:spLocks noGrp="1"/>
          </p:cNvSpPr>
          <p:nvPr>
            <p:ph type="sldNum" sz="quarter" idx="12"/>
          </p:nvPr>
        </p:nvSpPr>
        <p:spPr/>
        <p:txBody>
          <a:bodyPr/>
          <a:lstStyle/>
          <a:p>
            <a:fld id="{4AC1774F-D22B-DE42-9B64-462A70E5A213}" type="slidenum">
              <a:rPr lang="de-DE" smtClean="0"/>
              <a:t>‹#›</a:t>
            </a:fld>
            <a:endParaRPr lang="de-DE"/>
          </a:p>
        </p:txBody>
      </p:sp>
    </p:spTree>
    <p:extLst>
      <p:ext uri="{BB962C8B-B14F-4D97-AF65-F5344CB8AC3E}">
        <p14:creationId xmlns:p14="http://schemas.microsoft.com/office/powerpoint/2010/main" val="46111024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166688"/>
            <a:ext cx="2046288" cy="43993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5138" y="166688"/>
            <a:ext cx="5986462" cy="43993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47748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5138" y="166687"/>
            <a:ext cx="8145462" cy="567929"/>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73076" y="914401"/>
            <a:ext cx="8177213" cy="3651647"/>
          </a:xfrm>
        </p:spPr>
        <p:txBody>
          <a:bodyPr/>
          <a:lstStyle/>
          <a:p>
            <a:pPr lvl="0"/>
            <a:r>
              <a:rPr lang="en-US" noProof="0" dirty="0" smtClean="0"/>
              <a:t>Click icon to add table</a:t>
            </a:r>
          </a:p>
        </p:txBody>
      </p:sp>
    </p:spTree>
    <p:extLst>
      <p:ext uri="{BB962C8B-B14F-4D97-AF65-F5344CB8AC3E}">
        <p14:creationId xmlns:p14="http://schemas.microsoft.com/office/powerpoint/2010/main" val="6469859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5138" y="166687"/>
            <a:ext cx="8145462" cy="567929"/>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73075" y="914400"/>
            <a:ext cx="4011613" cy="17680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7088" y="914400"/>
            <a:ext cx="4013200" cy="17680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3075" y="2796779"/>
            <a:ext cx="4011613" cy="17692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7088" y="2796779"/>
            <a:ext cx="4013200" cy="17692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764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DE" dirty="0" smtClean="0"/>
              <a:t>Click to edit title text – 2 lines, max</a:t>
            </a:r>
            <a:endParaRPr lang="en-US" dirty="0"/>
          </a:p>
        </p:txBody>
      </p:sp>
      <p:sp>
        <p:nvSpPr>
          <p:cNvPr id="3" name="Content Placeholder 2"/>
          <p:cNvSpPr>
            <a:spLocks noGrp="1"/>
          </p:cNvSpPr>
          <p:nvPr>
            <p:ph idx="1" hasCustomPrompt="1"/>
          </p:nvPr>
        </p:nvSpPr>
        <p:spPr>
          <a:xfrm>
            <a:off x="250825" y="897853"/>
            <a:ext cx="8642350" cy="3840480"/>
          </a:xfrm>
        </p:spPr>
        <p:txBody>
          <a:bodyPr/>
          <a:lstStyle>
            <a:lvl1pPr>
              <a:defRPr/>
            </a:lvl1pPr>
          </a:lstStyle>
          <a:p>
            <a:pPr lvl="0"/>
            <a:r>
              <a:rPr lang="en-US" dirty="0" smtClean="0"/>
              <a:t>edit master text format </a:t>
            </a:r>
          </a:p>
          <a:p>
            <a:pPr lvl="1"/>
            <a:r>
              <a:rPr lang="en-US" dirty="0" smtClean="0"/>
              <a:t>Second level </a:t>
            </a:r>
          </a:p>
          <a:p>
            <a:pPr lvl="2"/>
            <a:r>
              <a:rPr lang="en-US" dirty="0" smtClean="0"/>
              <a:t>third level </a:t>
            </a:r>
          </a:p>
          <a:p>
            <a:pPr lvl="3"/>
            <a:r>
              <a:rPr lang="en-US" dirty="0" smtClean="0"/>
              <a:t>fourth level </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FDD5108-AEDE-4D57-8F02-732036C93413}" type="datetime1">
              <a:rPr lang="en-US" smtClean="0"/>
              <a:t>7/16/2018</a:t>
            </a:fld>
            <a:endParaRPr lang="de-DE"/>
          </a:p>
        </p:txBody>
      </p:sp>
      <p:sp>
        <p:nvSpPr>
          <p:cNvPr id="5" name="Footer Placeholder 4"/>
          <p:cNvSpPr>
            <a:spLocks noGrp="1"/>
          </p:cNvSpPr>
          <p:nvPr>
            <p:ph type="ftr" sz="quarter" idx="11"/>
          </p:nvPr>
        </p:nvSpPr>
        <p:spPr/>
        <p:txBody>
          <a:bodyPr/>
          <a:lstStyle/>
          <a:p>
            <a:r>
              <a:rPr lang="de-DE" smtClean="0"/>
              <a:t>© Infosys Consulting 2017</a:t>
            </a:r>
            <a:endParaRPr lang="de-DE"/>
          </a:p>
        </p:txBody>
      </p:sp>
      <p:sp>
        <p:nvSpPr>
          <p:cNvPr id="6" name="Slide Number Placeholder 5"/>
          <p:cNvSpPr>
            <a:spLocks noGrp="1"/>
          </p:cNvSpPr>
          <p:nvPr>
            <p:ph type="sldNum" sz="quarter" idx="12"/>
          </p:nvPr>
        </p:nvSpPr>
        <p:spPr/>
        <p:txBody>
          <a:bodyPr/>
          <a:lstStyle/>
          <a:p>
            <a:fld id="{4AC1774F-D22B-DE42-9B64-462A70E5A213}" type="slidenum">
              <a:rPr lang="de-DE" smtClean="0"/>
              <a:t>‹#›</a:t>
            </a:fld>
            <a:endParaRPr lang="de-D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DE" dirty="0" smtClean="0"/>
              <a:t>Click to edit title text – 2 lines, max</a:t>
            </a:r>
            <a:endParaRPr lang="en-US" dirty="0"/>
          </a:p>
        </p:txBody>
      </p:sp>
      <p:sp>
        <p:nvSpPr>
          <p:cNvPr id="3" name="Content Placeholder 2"/>
          <p:cNvSpPr>
            <a:spLocks noGrp="1"/>
          </p:cNvSpPr>
          <p:nvPr>
            <p:ph idx="1" hasCustomPrompt="1"/>
          </p:nvPr>
        </p:nvSpPr>
        <p:spPr>
          <a:xfrm>
            <a:off x="3873354" y="897853"/>
            <a:ext cx="5029200" cy="3840480"/>
          </a:xfrm>
        </p:spPr>
        <p:txBody>
          <a:bodyPr/>
          <a:lstStyle>
            <a:lvl1pPr>
              <a:defRPr/>
            </a:lvl1pPr>
          </a:lstStyle>
          <a:p>
            <a:pPr lvl="0"/>
            <a:r>
              <a:rPr lang="en-US" dirty="0" smtClean="0"/>
              <a:t>edit master text format </a:t>
            </a:r>
          </a:p>
          <a:p>
            <a:pPr lvl="1"/>
            <a:r>
              <a:rPr lang="en-US" dirty="0" smtClean="0"/>
              <a:t>Second level </a:t>
            </a:r>
          </a:p>
          <a:p>
            <a:pPr lvl="2"/>
            <a:r>
              <a:rPr lang="en-US" dirty="0" smtClean="0"/>
              <a:t>third level </a:t>
            </a:r>
          </a:p>
          <a:p>
            <a:pPr lvl="3"/>
            <a:r>
              <a:rPr lang="en-US" dirty="0" smtClean="0"/>
              <a:t>fourth level </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4AD7DB-1B1B-4116-8C1B-6DD7B78A1943}" type="datetime1">
              <a:rPr lang="en-US" smtClean="0"/>
              <a:t>7/16/2018</a:t>
            </a:fld>
            <a:endParaRPr lang="de-DE"/>
          </a:p>
        </p:txBody>
      </p:sp>
      <p:sp>
        <p:nvSpPr>
          <p:cNvPr id="5" name="Footer Placeholder 4"/>
          <p:cNvSpPr>
            <a:spLocks noGrp="1"/>
          </p:cNvSpPr>
          <p:nvPr>
            <p:ph type="ftr" sz="quarter" idx="11"/>
          </p:nvPr>
        </p:nvSpPr>
        <p:spPr/>
        <p:txBody>
          <a:bodyPr/>
          <a:lstStyle/>
          <a:p>
            <a:r>
              <a:rPr lang="de-DE" smtClean="0"/>
              <a:t>© Infosys Consulting 2017</a:t>
            </a:r>
            <a:endParaRPr lang="de-DE"/>
          </a:p>
        </p:txBody>
      </p:sp>
      <p:sp>
        <p:nvSpPr>
          <p:cNvPr id="6" name="Slide Number Placeholder 5"/>
          <p:cNvSpPr>
            <a:spLocks noGrp="1"/>
          </p:cNvSpPr>
          <p:nvPr>
            <p:ph type="sldNum" sz="quarter" idx="12"/>
          </p:nvPr>
        </p:nvSpPr>
        <p:spPr/>
        <p:txBody>
          <a:bodyPr/>
          <a:lstStyle/>
          <a:p>
            <a:fld id="{4AC1774F-D22B-DE42-9B64-462A70E5A213}" type="slidenum">
              <a:rPr lang="de-DE" smtClean="0"/>
              <a:t>‹#›</a:t>
            </a:fld>
            <a:endParaRPr lang="de-DE"/>
          </a:p>
        </p:txBody>
      </p:sp>
      <p:pic>
        <p:nvPicPr>
          <p:cNvPr id="7" name="Bild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2026" y="2326657"/>
            <a:ext cx="3744725" cy="2419140"/>
          </a:xfrm>
          <a:prstGeom prst="rect">
            <a:avLst/>
          </a:prstGeom>
        </p:spPr>
      </p:pic>
    </p:spTree>
    <p:extLst>
      <p:ext uri="{BB962C8B-B14F-4D97-AF65-F5344CB8AC3E}">
        <p14:creationId xmlns:p14="http://schemas.microsoft.com/office/powerpoint/2010/main" val="15103834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text – 2 lines, max</a:t>
            </a:r>
            <a:endParaRPr lang="en-US" dirty="0"/>
          </a:p>
        </p:txBody>
      </p:sp>
      <p:sp>
        <p:nvSpPr>
          <p:cNvPr id="3" name="Date Placeholder 2"/>
          <p:cNvSpPr>
            <a:spLocks noGrp="1"/>
          </p:cNvSpPr>
          <p:nvPr>
            <p:ph type="dt" sz="half" idx="10"/>
          </p:nvPr>
        </p:nvSpPr>
        <p:spPr/>
        <p:txBody>
          <a:bodyPr/>
          <a:lstStyle/>
          <a:p>
            <a:fld id="{BFAD2BEE-F1A7-4BD9-9188-1DEE6F3187D0}" type="datetime1">
              <a:rPr lang="en-US" noProof="0" smtClean="0"/>
              <a:t>7/16/2018</a:t>
            </a:fld>
            <a:endParaRPr lang="en-US" noProof="0" dirty="0"/>
          </a:p>
        </p:txBody>
      </p:sp>
      <p:sp>
        <p:nvSpPr>
          <p:cNvPr id="4" name="Footer Placeholder 3"/>
          <p:cNvSpPr>
            <a:spLocks noGrp="1"/>
          </p:cNvSpPr>
          <p:nvPr>
            <p:ph type="ftr" sz="quarter" idx="11"/>
          </p:nvPr>
        </p:nvSpPr>
        <p:spPr/>
        <p:txBody>
          <a:bodyPr/>
          <a:lstStyle/>
          <a:p>
            <a:r>
              <a:rPr lang="en-US" smtClean="0"/>
              <a:t>© Infosys Consulting 2017</a:t>
            </a:r>
            <a:endParaRPr lang="en-US" dirty="0" smtClean="0"/>
          </a:p>
        </p:txBody>
      </p:sp>
      <p:sp>
        <p:nvSpPr>
          <p:cNvPr id="5" name="Slide Number Placeholder 4"/>
          <p:cNvSpPr>
            <a:spLocks noGrp="1"/>
          </p:cNvSpPr>
          <p:nvPr>
            <p:ph type="sldNum" sz="quarter" idx="12"/>
          </p:nvPr>
        </p:nvSpPr>
        <p:spPr/>
        <p:txBody>
          <a:bodyPr/>
          <a:lstStyle/>
          <a:p>
            <a:fld id="{4AC1774F-D22B-DE42-9B64-462A70E5A213}" type="slidenum">
              <a:rPr lang="de-DE" smtClean="0"/>
              <a:pPr/>
              <a:t>‹#›</a:t>
            </a:fld>
            <a:endParaRPr lang="de-DE" dirty="0"/>
          </a:p>
        </p:txBody>
      </p:sp>
    </p:spTree>
    <p:extLst>
      <p:ext uri="{BB962C8B-B14F-4D97-AF65-F5344CB8AC3E}">
        <p14:creationId xmlns:p14="http://schemas.microsoft.com/office/powerpoint/2010/main" val="12412337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subhead">
    <p:spTree>
      <p:nvGrpSpPr>
        <p:cNvPr id="1" name=""/>
        <p:cNvGrpSpPr/>
        <p:nvPr/>
      </p:nvGrpSpPr>
      <p:grpSpPr>
        <a:xfrm>
          <a:off x="0" y="0"/>
          <a:ext cx="0" cy="0"/>
          <a:chOff x="0" y="0"/>
          <a:chExt cx="0" cy="0"/>
        </a:xfrm>
      </p:grpSpPr>
      <p:sp>
        <p:nvSpPr>
          <p:cNvPr id="6" name="Rechteck 10"/>
          <p:cNvSpPr/>
          <p:nvPr userDrawn="1"/>
        </p:nvSpPr>
        <p:spPr bwMode="white">
          <a:xfrm>
            <a:off x="0" y="0"/>
            <a:ext cx="9144000" cy="46551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0" name="Text Placeholder 19"/>
          <p:cNvSpPr>
            <a:spLocks noGrp="1"/>
          </p:cNvSpPr>
          <p:nvPr>
            <p:ph type="body" sz="quarter" idx="14" hasCustomPrompt="1"/>
          </p:nvPr>
        </p:nvSpPr>
        <p:spPr>
          <a:xfrm>
            <a:off x="3376613" y="2046288"/>
            <a:ext cx="2012950" cy="336550"/>
          </a:xfrm>
        </p:spPr>
        <p:txBody>
          <a:bodyPr>
            <a:noAutofit/>
          </a:bodyPr>
          <a:lstStyle>
            <a:lvl1pPr marL="0" indent="0">
              <a:buNone/>
              <a:defRPr sz="2000">
                <a:solidFill>
                  <a:schemeClr val="bg1"/>
                </a:solidFill>
              </a:defRPr>
            </a:lvl1pPr>
            <a:lvl2pPr marL="342900" indent="0">
              <a:buNone/>
              <a:defRPr sz="2000"/>
            </a:lvl2pPr>
            <a:lvl3pPr marL="685800" indent="0">
              <a:buNone/>
              <a:defRPr sz="2000"/>
            </a:lvl3pPr>
            <a:lvl4pPr marL="1028700" indent="0">
              <a:buNone/>
              <a:defRPr sz="2000"/>
            </a:lvl4pPr>
            <a:lvl5pPr marL="1371600" indent="0">
              <a:buNone/>
              <a:defRPr sz="2000"/>
            </a:lvl5pPr>
          </a:lstStyle>
          <a:p>
            <a:pPr lvl="0"/>
            <a:r>
              <a:rPr lang="en-US" dirty="0" smtClean="0"/>
              <a:t>SUBHEAD 2</a:t>
            </a:r>
            <a:endParaRPr lang="en-US" dirty="0"/>
          </a:p>
        </p:txBody>
      </p:sp>
      <p:sp>
        <p:nvSpPr>
          <p:cNvPr id="22" name="Text Placeholder 21"/>
          <p:cNvSpPr>
            <a:spLocks noGrp="1"/>
          </p:cNvSpPr>
          <p:nvPr>
            <p:ph type="body" sz="quarter" idx="15" hasCustomPrompt="1"/>
          </p:nvPr>
        </p:nvSpPr>
        <p:spPr>
          <a:xfrm>
            <a:off x="6045200" y="2046288"/>
            <a:ext cx="2012950" cy="336550"/>
          </a:xfrm>
        </p:spPr>
        <p:txBody>
          <a:bodyPr>
            <a:noAutofit/>
          </a:bodyPr>
          <a:lstStyle>
            <a:lvl1pPr marL="0" indent="0">
              <a:buNone/>
              <a:defRPr sz="2000">
                <a:solidFill>
                  <a:schemeClr val="bg1"/>
                </a:solidFill>
              </a:defRPr>
            </a:lvl1pPr>
            <a:lvl2pPr marL="342900" indent="0">
              <a:buNone/>
              <a:defRPr sz="2000"/>
            </a:lvl2pPr>
            <a:lvl3pPr marL="685800" indent="0">
              <a:buNone/>
              <a:defRPr sz="2000"/>
            </a:lvl3pPr>
            <a:lvl4pPr marL="1028700" indent="0">
              <a:buNone/>
              <a:defRPr sz="2000"/>
            </a:lvl4pPr>
            <a:lvl5pPr marL="1371600" indent="0">
              <a:buNone/>
              <a:defRPr sz="2000"/>
            </a:lvl5pPr>
          </a:lstStyle>
          <a:p>
            <a:pPr lvl="0"/>
            <a:r>
              <a:rPr lang="en-US" dirty="0" smtClean="0"/>
              <a:t>SUBHEAD 3</a:t>
            </a:r>
            <a:endParaRPr lang="en-US" dirty="0"/>
          </a:p>
        </p:txBody>
      </p:sp>
      <p:sp>
        <p:nvSpPr>
          <p:cNvPr id="7" name="Text Placeholder 6"/>
          <p:cNvSpPr>
            <a:spLocks noGrp="1"/>
          </p:cNvSpPr>
          <p:nvPr>
            <p:ph type="body" sz="quarter" idx="13" hasCustomPrompt="1"/>
          </p:nvPr>
        </p:nvSpPr>
        <p:spPr>
          <a:xfrm>
            <a:off x="641349" y="2046288"/>
            <a:ext cx="2011680" cy="336550"/>
          </a:xfrm>
        </p:spPr>
        <p:txBody>
          <a:bodyPr>
            <a:noAutofit/>
          </a:bodyPr>
          <a:lstStyle>
            <a:lvl1pPr marL="0" indent="0">
              <a:buNone/>
              <a:defRPr sz="2000">
                <a:solidFill>
                  <a:schemeClr val="bg1"/>
                </a:solidFill>
              </a:defRPr>
            </a:lvl1pPr>
            <a:lvl2pPr marL="342900" indent="0">
              <a:buNone/>
              <a:defRPr sz="1800"/>
            </a:lvl2pPr>
            <a:lvl3pPr marL="685800" indent="0">
              <a:buNone/>
              <a:defRPr sz="1800"/>
            </a:lvl3pPr>
            <a:lvl4pPr marL="1028700" indent="0">
              <a:buNone/>
              <a:defRPr sz="1800"/>
            </a:lvl4pPr>
            <a:lvl5pPr marL="1371600" indent="0">
              <a:buNone/>
              <a:defRPr sz="1800"/>
            </a:lvl5pPr>
          </a:lstStyle>
          <a:p>
            <a:pPr lvl="0"/>
            <a:r>
              <a:rPr lang="en-US" dirty="0" smtClean="0"/>
              <a:t>SUBHEAD 1</a:t>
            </a:r>
            <a:endParaRPr lang="en-US" dirty="0"/>
          </a:p>
        </p:txBody>
      </p:sp>
      <p:sp>
        <p:nvSpPr>
          <p:cNvPr id="24" name="Text Placeholder 23"/>
          <p:cNvSpPr>
            <a:spLocks noGrp="1"/>
          </p:cNvSpPr>
          <p:nvPr>
            <p:ph type="body" sz="quarter" idx="16" hasCustomPrompt="1"/>
          </p:nvPr>
        </p:nvSpPr>
        <p:spPr>
          <a:xfrm>
            <a:off x="641350" y="2409825"/>
            <a:ext cx="2008188" cy="1371600"/>
          </a:xfrm>
        </p:spPr>
        <p:txBody>
          <a:bodyPr>
            <a:noAutofit/>
          </a:bodyPr>
          <a:lstStyle>
            <a:lvl1pPr marL="0" indent="0">
              <a:buNone/>
              <a:defRPr sz="1100">
                <a:solidFill>
                  <a:schemeClr val="bg1"/>
                </a:solidFill>
              </a:defRPr>
            </a:lvl1pPr>
            <a:lvl2pPr marL="342900" indent="0">
              <a:buNone/>
              <a:defRPr sz="1100"/>
            </a:lvl2pPr>
            <a:lvl3pPr marL="685800" indent="0">
              <a:buNone/>
              <a:defRPr sz="1100"/>
            </a:lvl3pPr>
            <a:lvl4pPr marL="1028700" indent="0">
              <a:buNone/>
              <a:defRPr sz="1100"/>
            </a:lvl4pPr>
            <a:lvl5pPr marL="1371600" indent="0">
              <a:buNone/>
              <a:defRPr sz="1100"/>
            </a:lvl5pPr>
          </a:lstStyle>
          <a:p>
            <a:pPr lvl="0"/>
            <a:r>
              <a:rPr lang="en-US" dirty="0" smtClean="0"/>
              <a:t>SUBTEXT 1</a:t>
            </a:r>
            <a:endParaRPr lang="en-US" dirty="0"/>
          </a:p>
        </p:txBody>
      </p:sp>
      <p:sp>
        <p:nvSpPr>
          <p:cNvPr id="25" name="Text Placeholder 23"/>
          <p:cNvSpPr>
            <a:spLocks noGrp="1"/>
          </p:cNvSpPr>
          <p:nvPr>
            <p:ph type="body" sz="quarter" idx="17" hasCustomPrompt="1"/>
          </p:nvPr>
        </p:nvSpPr>
        <p:spPr>
          <a:xfrm>
            <a:off x="3382781" y="2410789"/>
            <a:ext cx="2008188" cy="1371600"/>
          </a:xfrm>
        </p:spPr>
        <p:txBody>
          <a:bodyPr>
            <a:noAutofit/>
          </a:bodyPr>
          <a:lstStyle>
            <a:lvl1pPr marL="0" indent="0">
              <a:buNone/>
              <a:defRPr sz="1100">
                <a:solidFill>
                  <a:schemeClr val="bg1"/>
                </a:solidFill>
              </a:defRPr>
            </a:lvl1pPr>
            <a:lvl2pPr marL="342900" indent="0">
              <a:buNone/>
              <a:defRPr sz="1100"/>
            </a:lvl2pPr>
            <a:lvl3pPr marL="685800" indent="0">
              <a:buNone/>
              <a:defRPr sz="1100"/>
            </a:lvl3pPr>
            <a:lvl4pPr marL="1028700" indent="0">
              <a:buNone/>
              <a:defRPr sz="1100"/>
            </a:lvl4pPr>
            <a:lvl5pPr marL="1371600" indent="0">
              <a:buNone/>
              <a:defRPr sz="1100"/>
            </a:lvl5pPr>
          </a:lstStyle>
          <a:p>
            <a:pPr lvl="0"/>
            <a:r>
              <a:rPr lang="en-US" dirty="0" smtClean="0"/>
              <a:t>SUBTEXT 2</a:t>
            </a:r>
            <a:endParaRPr lang="en-US" dirty="0"/>
          </a:p>
        </p:txBody>
      </p:sp>
      <p:sp>
        <p:nvSpPr>
          <p:cNvPr id="26" name="Text Placeholder 23"/>
          <p:cNvSpPr>
            <a:spLocks noGrp="1"/>
          </p:cNvSpPr>
          <p:nvPr>
            <p:ph type="body" sz="quarter" idx="18" hasCustomPrompt="1"/>
          </p:nvPr>
        </p:nvSpPr>
        <p:spPr>
          <a:xfrm>
            <a:off x="6045200" y="2405879"/>
            <a:ext cx="2008188" cy="1371600"/>
          </a:xfrm>
        </p:spPr>
        <p:txBody>
          <a:bodyPr>
            <a:noAutofit/>
          </a:bodyPr>
          <a:lstStyle>
            <a:lvl1pPr marL="0" indent="0">
              <a:buNone/>
              <a:defRPr sz="1100">
                <a:solidFill>
                  <a:schemeClr val="bg1"/>
                </a:solidFill>
              </a:defRPr>
            </a:lvl1pPr>
            <a:lvl2pPr marL="342900" indent="0">
              <a:buNone/>
              <a:defRPr sz="1100"/>
            </a:lvl2pPr>
            <a:lvl3pPr marL="685800" indent="0">
              <a:buNone/>
              <a:defRPr sz="1100"/>
            </a:lvl3pPr>
            <a:lvl4pPr marL="1028700" indent="0">
              <a:buNone/>
              <a:defRPr sz="1100"/>
            </a:lvl4pPr>
            <a:lvl5pPr marL="1371600" indent="0">
              <a:buNone/>
              <a:defRPr sz="1100"/>
            </a:lvl5pPr>
          </a:lstStyle>
          <a:p>
            <a:pPr lvl="0"/>
            <a:r>
              <a:rPr lang="en-US" dirty="0" smtClean="0"/>
              <a:t>SUBTEXT 3</a:t>
            </a:r>
            <a:endParaRPr lang="en-US" dirty="0"/>
          </a:p>
        </p:txBody>
      </p:sp>
      <p:sp>
        <p:nvSpPr>
          <p:cNvPr id="3" name="Date Placeholder 2"/>
          <p:cNvSpPr>
            <a:spLocks noGrp="1"/>
          </p:cNvSpPr>
          <p:nvPr>
            <p:ph type="dt" sz="half" idx="10"/>
          </p:nvPr>
        </p:nvSpPr>
        <p:spPr/>
        <p:txBody>
          <a:bodyPr/>
          <a:lstStyle/>
          <a:p>
            <a:fld id="{4694924D-11F4-4F01-B67C-DCC8F6420324}" type="datetime1">
              <a:rPr lang="en-US" noProof="0" smtClean="0"/>
              <a:t>7/16/2018</a:t>
            </a:fld>
            <a:endParaRPr lang="en-US" noProof="0" dirty="0"/>
          </a:p>
        </p:txBody>
      </p:sp>
      <p:sp>
        <p:nvSpPr>
          <p:cNvPr id="4" name="Footer Placeholder 3"/>
          <p:cNvSpPr>
            <a:spLocks noGrp="1"/>
          </p:cNvSpPr>
          <p:nvPr>
            <p:ph type="ftr" sz="quarter" idx="11"/>
          </p:nvPr>
        </p:nvSpPr>
        <p:spPr/>
        <p:txBody>
          <a:bodyPr/>
          <a:lstStyle/>
          <a:p>
            <a:r>
              <a:rPr lang="en-US" smtClean="0"/>
              <a:t>© Infosys Consulting 2017</a:t>
            </a:r>
            <a:endParaRPr lang="en-US" dirty="0" smtClean="0"/>
          </a:p>
        </p:txBody>
      </p:sp>
      <p:sp>
        <p:nvSpPr>
          <p:cNvPr id="5" name="Slide Number Placeholder 4"/>
          <p:cNvSpPr>
            <a:spLocks noGrp="1"/>
          </p:cNvSpPr>
          <p:nvPr>
            <p:ph type="sldNum" sz="quarter" idx="12"/>
          </p:nvPr>
        </p:nvSpPr>
        <p:spPr/>
        <p:txBody>
          <a:bodyPr/>
          <a:lstStyle/>
          <a:p>
            <a:fld id="{4AC1774F-D22B-DE42-9B64-462A70E5A213}" type="slidenum">
              <a:rPr lang="de-DE" smtClean="0"/>
              <a:pPr/>
              <a:t>‹#›</a:t>
            </a:fld>
            <a:endParaRPr lang="de-DE" dirty="0"/>
          </a:p>
        </p:txBody>
      </p:sp>
      <p:cxnSp>
        <p:nvCxnSpPr>
          <p:cNvPr id="8" name="Gerade Verbindung 3"/>
          <p:cNvCxnSpPr/>
          <p:nvPr userDrawn="1"/>
        </p:nvCxnSpPr>
        <p:spPr>
          <a:xfrm>
            <a:off x="250825" y="1077191"/>
            <a:ext cx="8642350" cy="0"/>
          </a:xfrm>
          <a:prstGeom prst="line">
            <a:avLst/>
          </a:prstGeom>
          <a:ln w="15875">
            <a:gradFill flip="none" rotWithShape="1">
              <a:gsLst>
                <a:gs pos="0">
                  <a:schemeClr val="accent2"/>
                </a:gs>
                <a:gs pos="49000">
                  <a:schemeClr val="bg1"/>
                </a:gs>
                <a:gs pos="100000">
                  <a:schemeClr val="accent2"/>
                </a:gs>
              </a:gsLst>
              <a:path path="circle">
                <a:fillToRect l="100000" t="100000"/>
              </a:path>
              <a:tileRect r="-100000" b="-100000"/>
            </a:gradFill>
          </a:ln>
          <a:effectLst/>
        </p:spPr>
        <p:style>
          <a:lnRef idx="1">
            <a:schemeClr val="accent1"/>
          </a:lnRef>
          <a:fillRef idx="0">
            <a:schemeClr val="accent1"/>
          </a:fillRef>
          <a:effectRef idx="0">
            <a:schemeClr val="accent1"/>
          </a:effectRef>
          <a:fontRef idx="minor">
            <a:schemeClr val="tx1"/>
          </a:fontRef>
        </p:style>
      </p:cxnSp>
      <p:sp>
        <p:nvSpPr>
          <p:cNvPr id="18" name="Title 17"/>
          <p:cNvSpPr>
            <a:spLocks noGrp="1"/>
          </p:cNvSpPr>
          <p:nvPr userDrawn="1">
            <p:ph type="title" hasCustomPrompt="1"/>
          </p:nvPr>
        </p:nvSpPr>
        <p:spPr/>
        <p:txBody>
          <a:bodyPr/>
          <a:lstStyle>
            <a:lvl1pPr>
              <a:defRPr>
                <a:solidFill>
                  <a:schemeClr val="bg1"/>
                </a:solidFill>
              </a:defRPr>
            </a:lvl1pPr>
          </a:lstStyle>
          <a:p>
            <a:r>
              <a:rPr lang="en-US" dirty="0" smtClean="0"/>
              <a:t>Click to edit title text – 2 lines, max</a:t>
            </a:r>
            <a:endParaRPr lang="en-US" dirty="0"/>
          </a:p>
        </p:txBody>
      </p:sp>
    </p:spTree>
    <p:extLst>
      <p:ext uri="{BB962C8B-B14F-4D97-AF65-F5344CB8AC3E}">
        <p14:creationId xmlns:p14="http://schemas.microsoft.com/office/powerpoint/2010/main" val="36459924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10.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6" Type="http://schemas.openxmlformats.org/officeDocument/2006/relationships/image" Target="../media/image10.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825" y="268287"/>
            <a:ext cx="8642350" cy="411480"/>
          </a:xfrm>
          <a:prstGeom prst="rect">
            <a:avLst/>
          </a:prstGeom>
        </p:spPr>
        <p:txBody>
          <a:bodyPr vert="horz" lIns="91440" tIns="45720" rIns="91440" bIns="45720" rtlCol="0" anchor="ctr">
            <a:noAutofit/>
          </a:bodyPr>
          <a:lstStyle/>
          <a:p>
            <a:r>
              <a:rPr lang="de-DE" dirty="0" smtClean="0"/>
              <a:t>Click to edit title text – 2 lines, max</a:t>
            </a:r>
            <a:endParaRPr lang="en-US" dirty="0"/>
          </a:p>
        </p:txBody>
      </p:sp>
      <p:sp>
        <p:nvSpPr>
          <p:cNvPr id="3" name="Text Placeholder 2"/>
          <p:cNvSpPr>
            <a:spLocks noGrp="1"/>
          </p:cNvSpPr>
          <p:nvPr>
            <p:ph type="body" idx="1"/>
          </p:nvPr>
        </p:nvSpPr>
        <p:spPr>
          <a:xfrm>
            <a:off x="250825" y="825935"/>
            <a:ext cx="8642350" cy="3263504"/>
          </a:xfrm>
          <a:prstGeom prst="rect">
            <a:avLst/>
          </a:prstGeom>
        </p:spPr>
        <p:txBody>
          <a:bodyPr vert="horz" lIns="91440" tIns="45720" rIns="91440" bIns="45720" rtlCol="0">
            <a:normAutofit/>
          </a:bodyPr>
          <a:lstStyle/>
          <a:p>
            <a:pPr lvl="0"/>
            <a:r>
              <a:rPr lang="en-US" dirty="0" smtClean="0"/>
              <a:t>edit master text format </a:t>
            </a:r>
          </a:p>
          <a:p>
            <a:pPr lvl="1"/>
            <a:r>
              <a:rPr lang="en-US" dirty="0" smtClean="0"/>
              <a:t>Second level </a:t>
            </a:r>
          </a:p>
          <a:p>
            <a:pPr lvl="2"/>
            <a:r>
              <a:rPr lang="en-US" dirty="0" smtClean="0"/>
              <a:t>third level </a:t>
            </a:r>
          </a:p>
          <a:p>
            <a:pPr lvl="3"/>
            <a:r>
              <a:rPr lang="en-US" dirty="0" smtClean="0"/>
              <a:t>fourth level </a:t>
            </a:r>
          </a:p>
          <a:p>
            <a:pPr lvl="4"/>
            <a:r>
              <a:rPr lang="en-US" dirty="0" smtClean="0"/>
              <a:t>fifth level</a:t>
            </a:r>
            <a:endParaRPr lang="en-US" dirty="0"/>
          </a:p>
        </p:txBody>
      </p:sp>
      <p:sp>
        <p:nvSpPr>
          <p:cNvPr id="4" name="Date Placeholder 3"/>
          <p:cNvSpPr>
            <a:spLocks noGrp="1"/>
          </p:cNvSpPr>
          <p:nvPr>
            <p:ph type="dt" sz="half" idx="2"/>
          </p:nvPr>
        </p:nvSpPr>
        <p:spPr>
          <a:xfrm>
            <a:off x="259600" y="4964429"/>
            <a:ext cx="791907" cy="187039"/>
          </a:xfrm>
          <a:prstGeom prst="rect">
            <a:avLst/>
          </a:prstGeom>
          <a:effectLst/>
        </p:spPr>
        <p:txBody>
          <a:bodyPr vert="horz" lIns="91440" tIns="45720" rIns="91440" bIns="45720" rtlCol="0" anchor="ctr"/>
          <a:lstStyle>
            <a:lvl1pPr algn="l">
              <a:defRPr sz="800">
                <a:solidFill>
                  <a:schemeClr val="tx1">
                    <a:tint val="75000"/>
                  </a:schemeClr>
                </a:solidFill>
                <a:latin typeface="Arial" charset="0"/>
                <a:ea typeface="Arial" charset="0"/>
                <a:cs typeface="Arial" charset="0"/>
              </a:defRPr>
            </a:lvl1pPr>
          </a:lstStyle>
          <a:p>
            <a:fld id="{9E1F885E-CA09-48FC-AA42-E986A3744C96}" type="datetime1">
              <a:rPr lang="en-US" noProof="0" smtClean="0"/>
              <a:t>7/16/2018</a:t>
            </a:fld>
            <a:endParaRPr lang="en-US" noProof="0" dirty="0"/>
          </a:p>
        </p:txBody>
      </p:sp>
      <p:sp>
        <p:nvSpPr>
          <p:cNvPr id="5" name="Footer Placeholder 4"/>
          <p:cNvSpPr>
            <a:spLocks noGrp="1"/>
          </p:cNvSpPr>
          <p:nvPr>
            <p:ph type="ftr" sz="quarter" idx="3"/>
          </p:nvPr>
        </p:nvSpPr>
        <p:spPr>
          <a:xfrm>
            <a:off x="3028950" y="4964429"/>
            <a:ext cx="3086100" cy="187039"/>
          </a:xfrm>
          <a:prstGeom prst="rect">
            <a:avLst/>
          </a:prstGeom>
          <a:effectLst/>
        </p:spPr>
        <p:txBody>
          <a:bodyPr vert="horz" lIns="91440" tIns="45720" rIns="91440" bIns="45720" rtlCol="0" anchor="ctr"/>
          <a:lstStyle>
            <a:lvl1pPr algn="ctr">
              <a:defRPr sz="800">
                <a:solidFill>
                  <a:schemeClr val="tx1">
                    <a:tint val="75000"/>
                  </a:schemeClr>
                </a:solidFill>
                <a:latin typeface="Arial" charset="0"/>
                <a:ea typeface="Arial" charset="0"/>
                <a:cs typeface="Arial" charset="0"/>
              </a:defRPr>
            </a:lvl1pPr>
          </a:lstStyle>
          <a:p>
            <a:r>
              <a:rPr lang="en-US" smtClean="0"/>
              <a:t>© Infosys Consulting 2017</a:t>
            </a:r>
            <a:endParaRPr lang="en-US" dirty="0" smtClean="0"/>
          </a:p>
        </p:txBody>
      </p:sp>
      <p:sp>
        <p:nvSpPr>
          <p:cNvPr id="6" name="Slide Number Placeholder 5"/>
          <p:cNvSpPr>
            <a:spLocks noGrp="1"/>
          </p:cNvSpPr>
          <p:nvPr>
            <p:ph type="sldNum" sz="quarter" idx="4"/>
          </p:nvPr>
        </p:nvSpPr>
        <p:spPr>
          <a:xfrm>
            <a:off x="8632336" y="4982656"/>
            <a:ext cx="337192" cy="160844"/>
          </a:xfrm>
          <a:prstGeom prst="rect">
            <a:avLst/>
          </a:prstGeom>
          <a:effectLst/>
        </p:spPr>
        <p:txBody>
          <a:bodyPr vert="horz" lIns="91440" tIns="45720" rIns="91440" bIns="45720" rtlCol="0" anchor="ctr"/>
          <a:lstStyle>
            <a:lvl1pPr algn="l">
              <a:defRPr sz="800">
                <a:solidFill>
                  <a:schemeClr val="tx1">
                    <a:tint val="75000"/>
                  </a:schemeClr>
                </a:solidFill>
                <a:effectLst>
                  <a:outerShdw blurRad="50800" dist="50800" dir="5400000" algn="ctr" rotWithShape="0">
                    <a:schemeClr val="bg1"/>
                  </a:outerShdw>
                </a:effectLst>
                <a:latin typeface="Arial" charset="0"/>
                <a:ea typeface="Arial" charset="0"/>
                <a:cs typeface="Arial" charset="0"/>
              </a:defRPr>
            </a:lvl1pPr>
          </a:lstStyle>
          <a:p>
            <a:fld id="{4AC1774F-D22B-DE42-9B64-462A70E5A213}" type="slidenum">
              <a:rPr lang="de-DE" smtClean="0"/>
              <a:pPr/>
              <a:t>‹#›</a:t>
            </a:fld>
            <a:endParaRPr lang="de-DE" dirty="0"/>
          </a:p>
        </p:txBody>
      </p:sp>
      <p:sp>
        <p:nvSpPr>
          <p:cNvPr id="7" name="Rechteck 6"/>
          <p:cNvSpPr/>
          <p:nvPr userDrawn="1"/>
        </p:nvSpPr>
        <p:spPr>
          <a:xfrm>
            <a:off x="0" y="0"/>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Arial" panose="020B0604020202020204" pitchFamily="34" charset="0"/>
            </a:endParaRPr>
          </a:p>
        </p:txBody>
      </p:sp>
      <p:pic>
        <p:nvPicPr>
          <p:cNvPr id="10" name="Bild 9"/>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7510514" y="4777922"/>
            <a:ext cx="1376978" cy="182880"/>
          </a:xfrm>
          <a:prstGeom prst="rect">
            <a:avLst/>
          </a:prstGeom>
          <a:effectLst/>
        </p:spPr>
      </p:pic>
    </p:spTree>
    <p:extLst>
      <p:ext uri="{BB962C8B-B14F-4D97-AF65-F5344CB8AC3E}">
        <p14:creationId xmlns:p14="http://schemas.microsoft.com/office/powerpoint/2010/main" val="110856809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1" r:id="rId3"/>
    <p:sldLayoutId id="2147483667" r:id="rId4"/>
    <p:sldLayoutId id="2147483663" r:id="rId5"/>
    <p:sldLayoutId id="2147483662" r:id="rId6"/>
    <p:sldLayoutId id="2147483669" r:id="rId7"/>
    <p:sldLayoutId id="2147483666" r:id="rId8"/>
    <p:sldLayoutId id="2147483664" r:id="rId9"/>
    <p:sldLayoutId id="2147483665" r:id="rId10"/>
    <p:sldLayoutId id="2147483668" r:id="rId11"/>
    <p:sldLayoutId id="2147483717" r:id="rId12"/>
    <p:sldLayoutId id="2147483720" r:id="rId13"/>
  </p:sldLayoutIdLst>
  <p:timing>
    <p:tnLst>
      <p:par>
        <p:cTn id="1" dur="indefinite" restart="never" nodeType="tmRoot"/>
      </p:par>
    </p:tnLst>
  </p:timing>
  <p:hf hdr="0"/>
  <p:txStyles>
    <p:titleStyle>
      <a:lvl1pPr algn="l" defTabSz="685800" rtl="0" eaLnBrk="1" latinLnBrk="0" hangingPunct="1">
        <a:lnSpc>
          <a:spcPct val="90000"/>
        </a:lnSpc>
        <a:spcBef>
          <a:spcPct val="0"/>
        </a:spcBef>
        <a:buNone/>
        <a:defRPr sz="2800" kern="1200" baseline="0">
          <a:solidFill>
            <a:schemeClr val="accent1"/>
          </a:solidFill>
          <a:latin typeface="Arial" panose="020B0604020202020204" pitchFamily="34" charset="0"/>
          <a:ea typeface="Arial" charset="0"/>
          <a:cs typeface="Arial" charset="0"/>
        </a:defRPr>
      </a:lvl1pPr>
    </p:titleStyle>
    <p:bodyStyle>
      <a:lvl1pPr marL="342900" indent="-342900" algn="l" defTabSz="685800" rtl="0" eaLnBrk="1" latinLnBrk="0" hangingPunct="1">
        <a:lnSpc>
          <a:spcPct val="90000"/>
        </a:lnSpc>
        <a:spcBef>
          <a:spcPts val="750"/>
        </a:spcBef>
        <a:buClr>
          <a:schemeClr val="accent1"/>
        </a:buClr>
        <a:buFont typeface="Symbol" charset="2"/>
        <a:buChar char="-"/>
        <a:defRPr sz="2100" kern="1200">
          <a:solidFill>
            <a:schemeClr val="tx1"/>
          </a:solidFill>
          <a:latin typeface="Arial" panose="020B0604020202020204" pitchFamily="34" charset="0"/>
          <a:ea typeface="Arial" charset="0"/>
          <a:cs typeface="Arial" charset="0"/>
        </a:defRPr>
      </a:lvl1pPr>
      <a:lvl2pPr marL="628650" indent="-285750" algn="l" defTabSz="685800" rtl="0" eaLnBrk="1" latinLnBrk="0" hangingPunct="1">
        <a:lnSpc>
          <a:spcPct val="90000"/>
        </a:lnSpc>
        <a:spcBef>
          <a:spcPts val="375"/>
        </a:spcBef>
        <a:buClr>
          <a:schemeClr val="accent1"/>
        </a:buClr>
        <a:buFont typeface="Symbol" charset="2"/>
        <a:buChar char="-"/>
        <a:defRPr sz="1800" kern="1200">
          <a:solidFill>
            <a:schemeClr val="tx1"/>
          </a:solidFill>
          <a:latin typeface="Arial" panose="020B0604020202020204" pitchFamily="34" charset="0"/>
          <a:ea typeface="Arial" charset="0"/>
          <a:cs typeface="Arial" charset="0"/>
        </a:defRPr>
      </a:lvl2pPr>
      <a:lvl3pPr marL="971550" indent="-2857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Arial" charset="0"/>
          <a:cs typeface="Arial" charset="0"/>
        </a:defRPr>
      </a:lvl3pPr>
      <a:lvl4pPr marL="1314450" indent="-285750" algn="l" defTabSz="685800" rtl="0" eaLnBrk="1" latinLnBrk="0" hangingPunct="1">
        <a:lnSpc>
          <a:spcPct val="90000"/>
        </a:lnSpc>
        <a:spcBef>
          <a:spcPts val="375"/>
        </a:spcBef>
        <a:buClr>
          <a:schemeClr val="accent1"/>
        </a:buClr>
        <a:buFont typeface="Wingdings" panose="05000000000000000000" pitchFamily="2" charset="2"/>
        <a:buChar char="§"/>
        <a:defRPr sz="1350" kern="1200">
          <a:solidFill>
            <a:schemeClr val="tx1"/>
          </a:solidFill>
          <a:latin typeface="Arial" panose="020B0604020202020204" pitchFamily="34" charset="0"/>
          <a:ea typeface="Arial" charset="0"/>
          <a:cs typeface="Arial" charset="0"/>
        </a:defRPr>
      </a:lvl4pPr>
      <a:lvl5pPr marL="1657350" indent="-285750" algn="l" defTabSz="685800" rtl="0" eaLnBrk="1" latinLnBrk="0" hangingPunct="1">
        <a:lnSpc>
          <a:spcPct val="90000"/>
        </a:lnSpc>
        <a:spcBef>
          <a:spcPts val="375"/>
        </a:spcBef>
        <a:buClr>
          <a:schemeClr val="accent1"/>
        </a:buClr>
        <a:buFont typeface="Wingdings" panose="05000000000000000000" pitchFamily="2" charset="2"/>
        <a:buChar char="Ø"/>
        <a:defRPr sz="1350" kern="1200">
          <a:solidFill>
            <a:schemeClr val="tx1"/>
          </a:solidFill>
          <a:latin typeface="Arial" panose="020B0604020202020204" pitchFamily="34"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9">
          <p15:clr>
            <a:srgbClr val="F26B43"/>
          </p15:clr>
        </p15:guide>
        <p15:guide id="2" pos="158">
          <p15:clr>
            <a:srgbClr val="F26B43"/>
          </p15:clr>
        </p15:guide>
        <p15:guide id="3" pos="5602">
          <p15:clr>
            <a:srgbClr val="F26B43"/>
          </p15:clr>
        </p15:guide>
        <p15:guide id="4" orient="horz" pos="29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pic>
        <p:nvPicPr>
          <p:cNvPr id="10242" name="Picture 19" descr="Untitled-1"/>
          <p:cNvPicPr>
            <a:picLocks noChangeAspect="1" noChangeArrowheads="1"/>
          </p:cNvPicPr>
          <p:nvPr/>
        </p:nvPicPr>
        <p:blipFill>
          <a:blip r:embed="rId16" cstate="print"/>
          <a:srcRect/>
          <a:stretch>
            <a:fillRect/>
          </a:stretch>
        </p:blipFill>
        <p:spPr bwMode="auto">
          <a:xfrm>
            <a:off x="0" y="4764882"/>
            <a:ext cx="9144000" cy="378619"/>
          </a:xfrm>
          <a:prstGeom prst="rect">
            <a:avLst/>
          </a:prstGeom>
          <a:noFill/>
          <a:ln w="9525">
            <a:noFill/>
            <a:miter lim="800000"/>
            <a:headEnd/>
            <a:tailEnd/>
          </a:ln>
        </p:spPr>
      </p:pic>
      <p:sp>
        <p:nvSpPr>
          <p:cNvPr id="10243" name="Rectangle 2"/>
          <p:cNvSpPr>
            <a:spLocks noGrp="1" noChangeAspect="1" noChangeArrowheads="1"/>
          </p:cNvSpPr>
          <p:nvPr>
            <p:ph type="title"/>
          </p:nvPr>
        </p:nvSpPr>
        <p:spPr bwMode="auto">
          <a:xfrm>
            <a:off x="465138" y="166687"/>
            <a:ext cx="8145462" cy="567929"/>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44" name="Rectangle 3"/>
          <p:cNvSpPr>
            <a:spLocks noGrp="1" noChangeArrowheads="1"/>
          </p:cNvSpPr>
          <p:nvPr>
            <p:ph type="body" idx="1"/>
          </p:nvPr>
        </p:nvSpPr>
        <p:spPr bwMode="auto">
          <a:xfrm>
            <a:off x="473076" y="914401"/>
            <a:ext cx="8177213" cy="3651647"/>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3" name="Line 9"/>
          <p:cNvSpPr>
            <a:spLocks noChangeShapeType="1"/>
          </p:cNvSpPr>
          <p:nvPr/>
        </p:nvSpPr>
        <p:spPr bwMode="auto">
          <a:xfrm>
            <a:off x="457200" y="817960"/>
            <a:ext cx="8229600" cy="0"/>
          </a:xfrm>
          <a:prstGeom prst="line">
            <a:avLst/>
          </a:prstGeom>
          <a:noFill/>
          <a:ln w="12700">
            <a:solidFill>
              <a:schemeClr val="tx2"/>
            </a:solidFill>
            <a:round/>
            <a:headEnd/>
            <a:tailEnd/>
          </a:ln>
          <a:effectLst/>
        </p:spPr>
        <p:txBody>
          <a:bodyPr/>
          <a:lstStyle/>
          <a:p>
            <a:pPr defTabSz="685800">
              <a:defRPr/>
            </a:pPr>
            <a:endParaRPr lang="en-US" sz="1350" dirty="0">
              <a:solidFill>
                <a:srgbClr val="000000"/>
              </a:solidFill>
            </a:endParaRPr>
          </a:p>
        </p:txBody>
      </p:sp>
      <p:sp>
        <p:nvSpPr>
          <p:cNvPr id="1035" name="Text Box 11"/>
          <p:cNvSpPr txBox="1">
            <a:spLocks noChangeArrowheads="1"/>
          </p:cNvSpPr>
          <p:nvPr/>
        </p:nvSpPr>
        <p:spPr bwMode="auto">
          <a:xfrm>
            <a:off x="4387850" y="4891088"/>
            <a:ext cx="381000" cy="207749"/>
          </a:xfrm>
          <a:prstGeom prst="rect">
            <a:avLst/>
          </a:prstGeom>
          <a:noFill/>
          <a:ln w="9525">
            <a:noFill/>
            <a:miter lim="800000"/>
            <a:headEnd/>
            <a:tailEnd/>
          </a:ln>
          <a:effectLst/>
        </p:spPr>
        <p:txBody>
          <a:bodyPr>
            <a:spAutoFit/>
          </a:bodyPr>
          <a:lstStyle/>
          <a:p>
            <a:pPr algn="ctr" defTabSz="685800">
              <a:defRPr/>
            </a:pPr>
            <a:fld id="{E2FC5FD4-C288-4CB1-A942-A52062B86683}" type="slidenum">
              <a:rPr lang="en-US" sz="750">
                <a:solidFill>
                  <a:srgbClr val="FFFFFF"/>
                </a:solidFill>
              </a:rPr>
              <a:pPr algn="ctr" defTabSz="685800">
                <a:defRPr/>
              </a:pPr>
              <a:t>‹#›</a:t>
            </a:fld>
            <a:endParaRPr lang="en-US" sz="750" dirty="0">
              <a:solidFill>
                <a:srgbClr val="FFFFFF"/>
              </a:solidFill>
            </a:endParaRPr>
          </a:p>
        </p:txBody>
      </p:sp>
      <p:sp>
        <p:nvSpPr>
          <p:cNvPr id="1045" name="Text Box 21"/>
          <p:cNvSpPr txBox="1">
            <a:spLocks noChangeArrowheads="1"/>
          </p:cNvSpPr>
          <p:nvPr/>
        </p:nvSpPr>
        <p:spPr bwMode="auto">
          <a:xfrm>
            <a:off x="1493839" y="4835129"/>
            <a:ext cx="1717137" cy="276999"/>
          </a:xfrm>
          <a:prstGeom prst="rect">
            <a:avLst/>
          </a:prstGeom>
          <a:noFill/>
          <a:ln w="9525">
            <a:noFill/>
            <a:miter lim="800000"/>
            <a:headEnd/>
            <a:tailEnd/>
          </a:ln>
          <a:effectLst/>
        </p:spPr>
        <p:txBody>
          <a:bodyPr wrap="none">
            <a:spAutoFit/>
          </a:bodyPr>
          <a:lstStyle/>
          <a:p>
            <a:pPr defTabSz="685800">
              <a:defRPr/>
            </a:pPr>
            <a:r>
              <a:rPr lang="en-US" sz="600" b="1" dirty="0">
                <a:solidFill>
                  <a:srgbClr val="FFFFFF"/>
                </a:solidFill>
              </a:rPr>
              <a:t>CONFIDENTIAL</a:t>
            </a:r>
          </a:p>
          <a:p>
            <a:pPr defTabSz="685800">
              <a:defRPr/>
            </a:pPr>
            <a:r>
              <a:rPr lang="en-US" sz="600" dirty="0">
                <a:solidFill>
                  <a:srgbClr val="FFFFFF"/>
                </a:solidFill>
              </a:rPr>
              <a:t>Copyright </a:t>
            </a:r>
            <a:r>
              <a:rPr lang="en-US" sz="600" dirty="0">
                <a:solidFill>
                  <a:srgbClr val="FFFFFF"/>
                </a:solidFill>
                <a:cs typeface="Times New Roman" pitchFamily="18" charset="0"/>
              </a:rPr>
              <a:t>©</a:t>
            </a:r>
            <a:r>
              <a:rPr lang="en-US" sz="600" dirty="0">
                <a:solidFill>
                  <a:srgbClr val="FFFFFF"/>
                </a:solidFill>
              </a:rPr>
              <a:t> 2008 by Infosys Consulting, Inc.</a:t>
            </a:r>
          </a:p>
        </p:txBody>
      </p:sp>
    </p:spTree>
    <p:extLst>
      <p:ext uri="{BB962C8B-B14F-4D97-AF65-F5344CB8AC3E}">
        <p14:creationId xmlns:p14="http://schemas.microsoft.com/office/powerpoint/2010/main" val="320120083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p:txStyles>
    <p:titleStyle>
      <a:lvl1pPr algn="l" rtl="0" eaLnBrk="1" fontAlgn="base" hangingPunct="1">
        <a:spcBef>
          <a:spcPct val="0"/>
        </a:spcBef>
        <a:spcAft>
          <a:spcPct val="0"/>
        </a:spcAft>
        <a:defRPr sz="1650">
          <a:solidFill>
            <a:schemeClr val="tx2"/>
          </a:solidFill>
          <a:latin typeface="+mj-lt"/>
          <a:ea typeface="+mj-ea"/>
          <a:cs typeface="+mj-cs"/>
        </a:defRPr>
      </a:lvl1pPr>
      <a:lvl2pPr algn="l" rtl="0" eaLnBrk="1" fontAlgn="base" hangingPunct="1">
        <a:spcBef>
          <a:spcPct val="0"/>
        </a:spcBef>
        <a:spcAft>
          <a:spcPct val="0"/>
        </a:spcAft>
        <a:defRPr sz="1650">
          <a:solidFill>
            <a:schemeClr val="tx2"/>
          </a:solidFill>
          <a:latin typeface="Book Antiqua" pitchFamily="18" charset="0"/>
        </a:defRPr>
      </a:lvl2pPr>
      <a:lvl3pPr algn="l" rtl="0" eaLnBrk="1" fontAlgn="base" hangingPunct="1">
        <a:spcBef>
          <a:spcPct val="0"/>
        </a:spcBef>
        <a:spcAft>
          <a:spcPct val="0"/>
        </a:spcAft>
        <a:defRPr sz="1650">
          <a:solidFill>
            <a:schemeClr val="tx2"/>
          </a:solidFill>
          <a:latin typeface="Book Antiqua" pitchFamily="18" charset="0"/>
        </a:defRPr>
      </a:lvl3pPr>
      <a:lvl4pPr algn="l" rtl="0" eaLnBrk="1" fontAlgn="base" hangingPunct="1">
        <a:spcBef>
          <a:spcPct val="0"/>
        </a:spcBef>
        <a:spcAft>
          <a:spcPct val="0"/>
        </a:spcAft>
        <a:defRPr sz="1650">
          <a:solidFill>
            <a:schemeClr val="tx2"/>
          </a:solidFill>
          <a:latin typeface="Book Antiqua" pitchFamily="18" charset="0"/>
        </a:defRPr>
      </a:lvl4pPr>
      <a:lvl5pPr algn="l" rtl="0" eaLnBrk="1" fontAlgn="base" hangingPunct="1">
        <a:spcBef>
          <a:spcPct val="0"/>
        </a:spcBef>
        <a:spcAft>
          <a:spcPct val="0"/>
        </a:spcAft>
        <a:defRPr sz="1650">
          <a:solidFill>
            <a:schemeClr val="tx2"/>
          </a:solidFill>
          <a:latin typeface="Book Antiqua" pitchFamily="18" charset="0"/>
        </a:defRPr>
      </a:lvl5pPr>
      <a:lvl6pPr marL="342900" algn="l" rtl="0" eaLnBrk="1" fontAlgn="base" hangingPunct="1">
        <a:spcBef>
          <a:spcPct val="0"/>
        </a:spcBef>
        <a:spcAft>
          <a:spcPct val="0"/>
        </a:spcAft>
        <a:defRPr sz="1650">
          <a:solidFill>
            <a:schemeClr val="tx2"/>
          </a:solidFill>
          <a:latin typeface="Book Antiqua" pitchFamily="18" charset="0"/>
        </a:defRPr>
      </a:lvl6pPr>
      <a:lvl7pPr marL="685800" algn="l" rtl="0" eaLnBrk="1" fontAlgn="base" hangingPunct="1">
        <a:spcBef>
          <a:spcPct val="0"/>
        </a:spcBef>
        <a:spcAft>
          <a:spcPct val="0"/>
        </a:spcAft>
        <a:defRPr sz="1650">
          <a:solidFill>
            <a:schemeClr val="tx2"/>
          </a:solidFill>
          <a:latin typeface="Book Antiqua" pitchFamily="18" charset="0"/>
        </a:defRPr>
      </a:lvl7pPr>
      <a:lvl8pPr marL="1028700" algn="l" rtl="0" eaLnBrk="1" fontAlgn="base" hangingPunct="1">
        <a:spcBef>
          <a:spcPct val="0"/>
        </a:spcBef>
        <a:spcAft>
          <a:spcPct val="0"/>
        </a:spcAft>
        <a:defRPr sz="1650">
          <a:solidFill>
            <a:schemeClr val="tx2"/>
          </a:solidFill>
          <a:latin typeface="Book Antiqua" pitchFamily="18" charset="0"/>
        </a:defRPr>
      </a:lvl8pPr>
      <a:lvl9pPr marL="1371600" algn="l" rtl="0" eaLnBrk="1" fontAlgn="base" hangingPunct="1">
        <a:spcBef>
          <a:spcPct val="0"/>
        </a:spcBef>
        <a:spcAft>
          <a:spcPct val="0"/>
        </a:spcAft>
        <a:defRPr sz="1650">
          <a:solidFill>
            <a:schemeClr val="tx2"/>
          </a:solidFill>
          <a:latin typeface="Book Antiqua" pitchFamily="18" charset="0"/>
        </a:defRPr>
      </a:lvl9pPr>
    </p:titleStyle>
    <p:bodyStyle>
      <a:lvl1pPr marL="142875" indent="-142875" algn="l" rtl="0" eaLnBrk="1" fontAlgn="base" hangingPunct="1">
        <a:spcBef>
          <a:spcPct val="20000"/>
        </a:spcBef>
        <a:spcAft>
          <a:spcPct val="0"/>
        </a:spcAft>
        <a:buClr>
          <a:schemeClr val="tx1"/>
        </a:buClr>
        <a:buSzPct val="80000"/>
        <a:buChar char="•"/>
        <a:defRPr>
          <a:solidFill>
            <a:schemeClr val="tx1"/>
          </a:solidFill>
          <a:latin typeface="+mn-lt"/>
          <a:ea typeface="+mn-ea"/>
          <a:cs typeface="+mn-cs"/>
        </a:defRPr>
      </a:lvl1pPr>
      <a:lvl2pPr marL="500063" indent="-214313" algn="l" rtl="0" eaLnBrk="1" fontAlgn="base" hangingPunct="1">
        <a:spcBef>
          <a:spcPct val="20000"/>
        </a:spcBef>
        <a:spcAft>
          <a:spcPct val="0"/>
        </a:spcAft>
        <a:buClr>
          <a:schemeClr val="tx1"/>
        </a:buClr>
        <a:buSzPct val="80000"/>
        <a:buChar char="•"/>
        <a:defRPr sz="1200">
          <a:solidFill>
            <a:schemeClr val="tx1"/>
          </a:solidFill>
          <a:latin typeface="+mn-lt"/>
        </a:defRPr>
      </a:lvl2pPr>
      <a:lvl3pPr marL="785813" indent="-142875" algn="l" rtl="0" eaLnBrk="1" fontAlgn="base" hangingPunct="1">
        <a:spcBef>
          <a:spcPct val="20000"/>
        </a:spcBef>
        <a:spcAft>
          <a:spcPct val="0"/>
        </a:spcAft>
        <a:buClr>
          <a:schemeClr val="tx1"/>
        </a:buClr>
        <a:buSzPct val="80000"/>
        <a:buChar char="•"/>
        <a:defRPr sz="1050">
          <a:solidFill>
            <a:schemeClr val="tx1"/>
          </a:solidFill>
          <a:latin typeface="+mn-lt"/>
        </a:defRPr>
      </a:lvl3pPr>
      <a:lvl4pPr marL="1071563" indent="-142875" algn="l" rtl="0" eaLnBrk="1" fontAlgn="base" hangingPunct="1">
        <a:spcBef>
          <a:spcPct val="20000"/>
        </a:spcBef>
        <a:spcAft>
          <a:spcPct val="0"/>
        </a:spcAft>
        <a:buClr>
          <a:schemeClr val="tx1"/>
        </a:buClr>
        <a:buSzPct val="80000"/>
        <a:buChar char="•"/>
        <a:defRPr sz="900">
          <a:solidFill>
            <a:schemeClr val="tx1"/>
          </a:solidFill>
          <a:latin typeface="+mn-lt"/>
        </a:defRPr>
      </a:lvl4pPr>
      <a:lvl5pPr marL="1357313" indent="-142875" algn="l" rtl="0" eaLnBrk="1" fontAlgn="base" hangingPunct="1">
        <a:spcBef>
          <a:spcPct val="20000"/>
        </a:spcBef>
        <a:spcAft>
          <a:spcPct val="0"/>
        </a:spcAft>
        <a:buClr>
          <a:schemeClr val="tx1"/>
        </a:buClr>
        <a:buSzPct val="80000"/>
        <a:buChar char="•"/>
        <a:defRPr sz="750">
          <a:solidFill>
            <a:schemeClr val="tx1"/>
          </a:solidFill>
          <a:latin typeface="+mn-lt"/>
        </a:defRPr>
      </a:lvl5pPr>
      <a:lvl6pPr marL="1700213" indent="-142875" algn="l" rtl="0" eaLnBrk="1" fontAlgn="base" hangingPunct="1">
        <a:spcBef>
          <a:spcPct val="20000"/>
        </a:spcBef>
        <a:spcAft>
          <a:spcPct val="0"/>
        </a:spcAft>
        <a:buClr>
          <a:schemeClr val="tx1"/>
        </a:buClr>
        <a:buSzPct val="80000"/>
        <a:buChar char="•"/>
        <a:defRPr sz="750">
          <a:solidFill>
            <a:schemeClr val="tx1"/>
          </a:solidFill>
          <a:latin typeface="+mn-lt"/>
        </a:defRPr>
      </a:lvl6pPr>
      <a:lvl7pPr marL="2043113" indent="-142875" algn="l" rtl="0" eaLnBrk="1" fontAlgn="base" hangingPunct="1">
        <a:spcBef>
          <a:spcPct val="20000"/>
        </a:spcBef>
        <a:spcAft>
          <a:spcPct val="0"/>
        </a:spcAft>
        <a:buClr>
          <a:schemeClr val="tx1"/>
        </a:buClr>
        <a:buSzPct val="80000"/>
        <a:buChar char="•"/>
        <a:defRPr sz="750">
          <a:solidFill>
            <a:schemeClr val="tx1"/>
          </a:solidFill>
          <a:latin typeface="+mn-lt"/>
        </a:defRPr>
      </a:lvl7pPr>
      <a:lvl8pPr marL="2386013" indent="-142875" algn="l" rtl="0" eaLnBrk="1" fontAlgn="base" hangingPunct="1">
        <a:spcBef>
          <a:spcPct val="20000"/>
        </a:spcBef>
        <a:spcAft>
          <a:spcPct val="0"/>
        </a:spcAft>
        <a:buClr>
          <a:schemeClr val="tx1"/>
        </a:buClr>
        <a:buSzPct val="80000"/>
        <a:buChar char="•"/>
        <a:defRPr sz="750">
          <a:solidFill>
            <a:schemeClr val="tx1"/>
          </a:solidFill>
          <a:latin typeface="+mn-lt"/>
        </a:defRPr>
      </a:lvl8pPr>
      <a:lvl9pPr marL="2728913" indent="-142875" algn="l" rtl="0" eaLnBrk="1" fontAlgn="base" hangingPunct="1">
        <a:spcBef>
          <a:spcPct val="20000"/>
        </a:spcBef>
        <a:spcAft>
          <a:spcPct val="0"/>
        </a:spcAft>
        <a:buClr>
          <a:schemeClr val="tx1"/>
        </a:buClr>
        <a:buSzPct val="80000"/>
        <a:buChar char="•"/>
        <a:defRPr sz="7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pic>
        <p:nvPicPr>
          <p:cNvPr id="10242" name="Picture 19" descr="Untitled-1"/>
          <p:cNvPicPr>
            <a:picLocks noChangeAspect="1" noChangeArrowheads="1"/>
          </p:cNvPicPr>
          <p:nvPr/>
        </p:nvPicPr>
        <p:blipFill>
          <a:blip r:embed="rId16" cstate="print"/>
          <a:srcRect/>
          <a:stretch>
            <a:fillRect/>
          </a:stretch>
        </p:blipFill>
        <p:spPr bwMode="auto">
          <a:xfrm>
            <a:off x="0" y="4764882"/>
            <a:ext cx="9144000" cy="378619"/>
          </a:xfrm>
          <a:prstGeom prst="rect">
            <a:avLst/>
          </a:prstGeom>
          <a:noFill/>
          <a:ln w="9525">
            <a:noFill/>
            <a:miter lim="800000"/>
            <a:headEnd/>
            <a:tailEnd/>
          </a:ln>
        </p:spPr>
      </p:pic>
      <p:sp>
        <p:nvSpPr>
          <p:cNvPr id="10243" name="Rectangle 2"/>
          <p:cNvSpPr>
            <a:spLocks noGrp="1" noChangeAspect="1" noChangeArrowheads="1"/>
          </p:cNvSpPr>
          <p:nvPr>
            <p:ph type="title"/>
          </p:nvPr>
        </p:nvSpPr>
        <p:spPr bwMode="auto">
          <a:xfrm>
            <a:off x="465138" y="166687"/>
            <a:ext cx="8145462" cy="567929"/>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44" name="Rectangle 3"/>
          <p:cNvSpPr>
            <a:spLocks noGrp="1" noChangeArrowheads="1"/>
          </p:cNvSpPr>
          <p:nvPr>
            <p:ph type="body" idx="1"/>
          </p:nvPr>
        </p:nvSpPr>
        <p:spPr bwMode="auto">
          <a:xfrm>
            <a:off x="473076" y="914401"/>
            <a:ext cx="8177213" cy="3651647"/>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3" name="Line 9"/>
          <p:cNvSpPr>
            <a:spLocks noChangeShapeType="1"/>
          </p:cNvSpPr>
          <p:nvPr/>
        </p:nvSpPr>
        <p:spPr bwMode="auto">
          <a:xfrm>
            <a:off x="457200" y="817960"/>
            <a:ext cx="8229600" cy="0"/>
          </a:xfrm>
          <a:prstGeom prst="line">
            <a:avLst/>
          </a:prstGeom>
          <a:noFill/>
          <a:ln w="12700">
            <a:solidFill>
              <a:schemeClr val="tx2"/>
            </a:solidFill>
            <a:round/>
            <a:headEnd/>
            <a:tailEnd/>
          </a:ln>
          <a:effectLst/>
        </p:spPr>
        <p:txBody>
          <a:bodyPr/>
          <a:lstStyle/>
          <a:p>
            <a:pPr defTabSz="685800">
              <a:defRPr/>
            </a:pPr>
            <a:endParaRPr lang="en-US" sz="1350" dirty="0">
              <a:solidFill>
                <a:srgbClr val="000000"/>
              </a:solidFill>
            </a:endParaRPr>
          </a:p>
        </p:txBody>
      </p:sp>
      <p:sp>
        <p:nvSpPr>
          <p:cNvPr id="1035" name="Text Box 11"/>
          <p:cNvSpPr txBox="1">
            <a:spLocks noChangeArrowheads="1"/>
          </p:cNvSpPr>
          <p:nvPr/>
        </p:nvSpPr>
        <p:spPr bwMode="auto">
          <a:xfrm>
            <a:off x="4387850" y="4891088"/>
            <a:ext cx="381000" cy="207749"/>
          </a:xfrm>
          <a:prstGeom prst="rect">
            <a:avLst/>
          </a:prstGeom>
          <a:noFill/>
          <a:ln w="9525">
            <a:noFill/>
            <a:miter lim="800000"/>
            <a:headEnd/>
            <a:tailEnd/>
          </a:ln>
          <a:effectLst/>
        </p:spPr>
        <p:txBody>
          <a:bodyPr>
            <a:spAutoFit/>
          </a:bodyPr>
          <a:lstStyle/>
          <a:p>
            <a:pPr algn="ctr" defTabSz="685800">
              <a:defRPr/>
            </a:pPr>
            <a:fld id="{E2FC5FD4-C288-4CB1-A942-A52062B86683}" type="slidenum">
              <a:rPr lang="en-US" sz="750">
                <a:solidFill>
                  <a:srgbClr val="FFFFFF"/>
                </a:solidFill>
              </a:rPr>
              <a:pPr algn="ctr" defTabSz="685800">
                <a:defRPr/>
              </a:pPr>
              <a:t>‹#›</a:t>
            </a:fld>
            <a:endParaRPr lang="en-US" sz="750" dirty="0">
              <a:solidFill>
                <a:srgbClr val="FFFFFF"/>
              </a:solidFill>
            </a:endParaRPr>
          </a:p>
        </p:txBody>
      </p:sp>
      <p:sp>
        <p:nvSpPr>
          <p:cNvPr id="1045" name="Text Box 21"/>
          <p:cNvSpPr txBox="1">
            <a:spLocks noChangeArrowheads="1"/>
          </p:cNvSpPr>
          <p:nvPr/>
        </p:nvSpPr>
        <p:spPr bwMode="auto">
          <a:xfrm>
            <a:off x="1493839" y="4835129"/>
            <a:ext cx="1717137" cy="276999"/>
          </a:xfrm>
          <a:prstGeom prst="rect">
            <a:avLst/>
          </a:prstGeom>
          <a:noFill/>
          <a:ln w="9525">
            <a:noFill/>
            <a:miter lim="800000"/>
            <a:headEnd/>
            <a:tailEnd/>
          </a:ln>
          <a:effectLst/>
        </p:spPr>
        <p:txBody>
          <a:bodyPr wrap="none">
            <a:spAutoFit/>
          </a:bodyPr>
          <a:lstStyle/>
          <a:p>
            <a:pPr defTabSz="685800">
              <a:defRPr/>
            </a:pPr>
            <a:r>
              <a:rPr lang="en-US" sz="600" b="1" dirty="0">
                <a:solidFill>
                  <a:srgbClr val="FFFFFF"/>
                </a:solidFill>
              </a:rPr>
              <a:t>CONFIDENTIAL</a:t>
            </a:r>
          </a:p>
          <a:p>
            <a:pPr defTabSz="685800">
              <a:defRPr/>
            </a:pPr>
            <a:r>
              <a:rPr lang="en-US" sz="600" dirty="0">
                <a:solidFill>
                  <a:srgbClr val="FFFFFF"/>
                </a:solidFill>
              </a:rPr>
              <a:t>Copyright </a:t>
            </a:r>
            <a:r>
              <a:rPr lang="en-US" sz="600" dirty="0">
                <a:solidFill>
                  <a:srgbClr val="FFFFFF"/>
                </a:solidFill>
                <a:cs typeface="Times New Roman" pitchFamily="18" charset="0"/>
              </a:rPr>
              <a:t>©</a:t>
            </a:r>
            <a:r>
              <a:rPr lang="en-US" sz="600" dirty="0">
                <a:solidFill>
                  <a:srgbClr val="FFFFFF"/>
                </a:solidFill>
              </a:rPr>
              <a:t> 2008 by Infosys Consulting, Inc.</a:t>
            </a:r>
          </a:p>
        </p:txBody>
      </p:sp>
    </p:spTree>
    <p:extLst>
      <p:ext uri="{BB962C8B-B14F-4D97-AF65-F5344CB8AC3E}">
        <p14:creationId xmlns:p14="http://schemas.microsoft.com/office/powerpoint/2010/main" val="26072144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hdr="0"/>
  <p:txStyles>
    <p:titleStyle>
      <a:lvl1pPr algn="l" rtl="0" eaLnBrk="1" fontAlgn="base" hangingPunct="1">
        <a:spcBef>
          <a:spcPct val="0"/>
        </a:spcBef>
        <a:spcAft>
          <a:spcPct val="0"/>
        </a:spcAft>
        <a:defRPr sz="1650">
          <a:solidFill>
            <a:schemeClr val="tx2"/>
          </a:solidFill>
          <a:latin typeface="+mj-lt"/>
          <a:ea typeface="+mj-ea"/>
          <a:cs typeface="+mj-cs"/>
        </a:defRPr>
      </a:lvl1pPr>
      <a:lvl2pPr algn="l" rtl="0" eaLnBrk="1" fontAlgn="base" hangingPunct="1">
        <a:spcBef>
          <a:spcPct val="0"/>
        </a:spcBef>
        <a:spcAft>
          <a:spcPct val="0"/>
        </a:spcAft>
        <a:defRPr sz="1650">
          <a:solidFill>
            <a:schemeClr val="tx2"/>
          </a:solidFill>
          <a:latin typeface="Book Antiqua" pitchFamily="18" charset="0"/>
        </a:defRPr>
      </a:lvl2pPr>
      <a:lvl3pPr algn="l" rtl="0" eaLnBrk="1" fontAlgn="base" hangingPunct="1">
        <a:spcBef>
          <a:spcPct val="0"/>
        </a:spcBef>
        <a:spcAft>
          <a:spcPct val="0"/>
        </a:spcAft>
        <a:defRPr sz="1650">
          <a:solidFill>
            <a:schemeClr val="tx2"/>
          </a:solidFill>
          <a:latin typeface="Book Antiqua" pitchFamily="18" charset="0"/>
        </a:defRPr>
      </a:lvl3pPr>
      <a:lvl4pPr algn="l" rtl="0" eaLnBrk="1" fontAlgn="base" hangingPunct="1">
        <a:spcBef>
          <a:spcPct val="0"/>
        </a:spcBef>
        <a:spcAft>
          <a:spcPct val="0"/>
        </a:spcAft>
        <a:defRPr sz="1650">
          <a:solidFill>
            <a:schemeClr val="tx2"/>
          </a:solidFill>
          <a:latin typeface="Book Antiqua" pitchFamily="18" charset="0"/>
        </a:defRPr>
      </a:lvl4pPr>
      <a:lvl5pPr algn="l" rtl="0" eaLnBrk="1" fontAlgn="base" hangingPunct="1">
        <a:spcBef>
          <a:spcPct val="0"/>
        </a:spcBef>
        <a:spcAft>
          <a:spcPct val="0"/>
        </a:spcAft>
        <a:defRPr sz="1650">
          <a:solidFill>
            <a:schemeClr val="tx2"/>
          </a:solidFill>
          <a:latin typeface="Book Antiqua" pitchFamily="18" charset="0"/>
        </a:defRPr>
      </a:lvl5pPr>
      <a:lvl6pPr marL="342900" algn="l" rtl="0" eaLnBrk="1" fontAlgn="base" hangingPunct="1">
        <a:spcBef>
          <a:spcPct val="0"/>
        </a:spcBef>
        <a:spcAft>
          <a:spcPct val="0"/>
        </a:spcAft>
        <a:defRPr sz="1650">
          <a:solidFill>
            <a:schemeClr val="tx2"/>
          </a:solidFill>
          <a:latin typeface="Book Antiqua" pitchFamily="18" charset="0"/>
        </a:defRPr>
      </a:lvl6pPr>
      <a:lvl7pPr marL="685800" algn="l" rtl="0" eaLnBrk="1" fontAlgn="base" hangingPunct="1">
        <a:spcBef>
          <a:spcPct val="0"/>
        </a:spcBef>
        <a:spcAft>
          <a:spcPct val="0"/>
        </a:spcAft>
        <a:defRPr sz="1650">
          <a:solidFill>
            <a:schemeClr val="tx2"/>
          </a:solidFill>
          <a:latin typeface="Book Antiqua" pitchFamily="18" charset="0"/>
        </a:defRPr>
      </a:lvl7pPr>
      <a:lvl8pPr marL="1028700" algn="l" rtl="0" eaLnBrk="1" fontAlgn="base" hangingPunct="1">
        <a:spcBef>
          <a:spcPct val="0"/>
        </a:spcBef>
        <a:spcAft>
          <a:spcPct val="0"/>
        </a:spcAft>
        <a:defRPr sz="1650">
          <a:solidFill>
            <a:schemeClr val="tx2"/>
          </a:solidFill>
          <a:latin typeface="Book Antiqua" pitchFamily="18" charset="0"/>
        </a:defRPr>
      </a:lvl8pPr>
      <a:lvl9pPr marL="1371600" algn="l" rtl="0" eaLnBrk="1" fontAlgn="base" hangingPunct="1">
        <a:spcBef>
          <a:spcPct val="0"/>
        </a:spcBef>
        <a:spcAft>
          <a:spcPct val="0"/>
        </a:spcAft>
        <a:defRPr sz="1650">
          <a:solidFill>
            <a:schemeClr val="tx2"/>
          </a:solidFill>
          <a:latin typeface="Book Antiqua" pitchFamily="18" charset="0"/>
        </a:defRPr>
      </a:lvl9pPr>
    </p:titleStyle>
    <p:bodyStyle>
      <a:lvl1pPr marL="142875" indent="-142875" algn="l" rtl="0" eaLnBrk="1" fontAlgn="base" hangingPunct="1">
        <a:spcBef>
          <a:spcPct val="20000"/>
        </a:spcBef>
        <a:spcAft>
          <a:spcPct val="0"/>
        </a:spcAft>
        <a:buClr>
          <a:schemeClr val="tx1"/>
        </a:buClr>
        <a:buSzPct val="80000"/>
        <a:buChar char="•"/>
        <a:defRPr>
          <a:solidFill>
            <a:schemeClr val="tx1"/>
          </a:solidFill>
          <a:latin typeface="+mn-lt"/>
          <a:ea typeface="+mn-ea"/>
          <a:cs typeface="+mn-cs"/>
        </a:defRPr>
      </a:lvl1pPr>
      <a:lvl2pPr marL="500063" indent="-214313" algn="l" rtl="0" eaLnBrk="1" fontAlgn="base" hangingPunct="1">
        <a:spcBef>
          <a:spcPct val="20000"/>
        </a:spcBef>
        <a:spcAft>
          <a:spcPct val="0"/>
        </a:spcAft>
        <a:buClr>
          <a:schemeClr val="tx1"/>
        </a:buClr>
        <a:buSzPct val="80000"/>
        <a:buChar char="•"/>
        <a:defRPr sz="1200">
          <a:solidFill>
            <a:schemeClr val="tx1"/>
          </a:solidFill>
          <a:latin typeface="+mn-lt"/>
        </a:defRPr>
      </a:lvl2pPr>
      <a:lvl3pPr marL="785813" indent="-142875" algn="l" rtl="0" eaLnBrk="1" fontAlgn="base" hangingPunct="1">
        <a:spcBef>
          <a:spcPct val="20000"/>
        </a:spcBef>
        <a:spcAft>
          <a:spcPct val="0"/>
        </a:spcAft>
        <a:buClr>
          <a:schemeClr val="tx1"/>
        </a:buClr>
        <a:buSzPct val="80000"/>
        <a:buChar char="•"/>
        <a:defRPr sz="1050">
          <a:solidFill>
            <a:schemeClr val="tx1"/>
          </a:solidFill>
          <a:latin typeface="+mn-lt"/>
        </a:defRPr>
      </a:lvl3pPr>
      <a:lvl4pPr marL="1071563" indent="-142875" algn="l" rtl="0" eaLnBrk="1" fontAlgn="base" hangingPunct="1">
        <a:spcBef>
          <a:spcPct val="20000"/>
        </a:spcBef>
        <a:spcAft>
          <a:spcPct val="0"/>
        </a:spcAft>
        <a:buClr>
          <a:schemeClr val="tx1"/>
        </a:buClr>
        <a:buSzPct val="80000"/>
        <a:buChar char="•"/>
        <a:defRPr sz="900">
          <a:solidFill>
            <a:schemeClr val="tx1"/>
          </a:solidFill>
          <a:latin typeface="+mn-lt"/>
        </a:defRPr>
      </a:lvl4pPr>
      <a:lvl5pPr marL="1357313" indent="-142875" algn="l" rtl="0" eaLnBrk="1" fontAlgn="base" hangingPunct="1">
        <a:spcBef>
          <a:spcPct val="20000"/>
        </a:spcBef>
        <a:spcAft>
          <a:spcPct val="0"/>
        </a:spcAft>
        <a:buClr>
          <a:schemeClr val="tx1"/>
        </a:buClr>
        <a:buSzPct val="80000"/>
        <a:buChar char="•"/>
        <a:defRPr sz="750">
          <a:solidFill>
            <a:schemeClr val="tx1"/>
          </a:solidFill>
          <a:latin typeface="+mn-lt"/>
        </a:defRPr>
      </a:lvl5pPr>
      <a:lvl6pPr marL="1700213" indent="-142875" algn="l" rtl="0" eaLnBrk="1" fontAlgn="base" hangingPunct="1">
        <a:spcBef>
          <a:spcPct val="20000"/>
        </a:spcBef>
        <a:spcAft>
          <a:spcPct val="0"/>
        </a:spcAft>
        <a:buClr>
          <a:schemeClr val="tx1"/>
        </a:buClr>
        <a:buSzPct val="80000"/>
        <a:buChar char="•"/>
        <a:defRPr sz="750">
          <a:solidFill>
            <a:schemeClr val="tx1"/>
          </a:solidFill>
          <a:latin typeface="+mn-lt"/>
        </a:defRPr>
      </a:lvl6pPr>
      <a:lvl7pPr marL="2043113" indent="-142875" algn="l" rtl="0" eaLnBrk="1" fontAlgn="base" hangingPunct="1">
        <a:spcBef>
          <a:spcPct val="20000"/>
        </a:spcBef>
        <a:spcAft>
          <a:spcPct val="0"/>
        </a:spcAft>
        <a:buClr>
          <a:schemeClr val="tx1"/>
        </a:buClr>
        <a:buSzPct val="80000"/>
        <a:buChar char="•"/>
        <a:defRPr sz="750">
          <a:solidFill>
            <a:schemeClr val="tx1"/>
          </a:solidFill>
          <a:latin typeface="+mn-lt"/>
        </a:defRPr>
      </a:lvl7pPr>
      <a:lvl8pPr marL="2386013" indent="-142875" algn="l" rtl="0" eaLnBrk="1" fontAlgn="base" hangingPunct="1">
        <a:spcBef>
          <a:spcPct val="20000"/>
        </a:spcBef>
        <a:spcAft>
          <a:spcPct val="0"/>
        </a:spcAft>
        <a:buClr>
          <a:schemeClr val="tx1"/>
        </a:buClr>
        <a:buSzPct val="80000"/>
        <a:buChar char="•"/>
        <a:defRPr sz="750">
          <a:solidFill>
            <a:schemeClr val="tx1"/>
          </a:solidFill>
          <a:latin typeface="+mn-lt"/>
        </a:defRPr>
      </a:lvl8pPr>
      <a:lvl9pPr marL="2728913" indent="-142875" algn="l" rtl="0" eaLnBrk="1" fontAlgn="base" hangingPunct="1">
        <a:spcBef>
          <a:spcPct val="20000"/>
        </a:spcBef>
        <a:spcAft>
          <a:spcPct val="0"/>
        </a:spcAft>
        <a:buClr>
          <a:schemeClr val="tx1"/>
        </a:buClr>
        <a:buSzPct val="80000"/>
        <a:buChar char="•"/>
        <a:defRPr sz="7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pic>
        <p:nvPicPr>
          <p:cNvPr id="10242" name="Picture 19" descr="Untitled-1"/>
          <p:cNvPicPr>
            <a:picLocks noChangeAspect="1" noChangeArrowheads="1"/>
          </p:cNvPicPr>
          <p:nvPr/>
        </p:nvPicPr>
        <p:blipFill>
          <a:blip r:embed="rId16" cstate="print"/>
          <a:srcRect/>
          <a:stretch>
            <a:fillRect/>
          </a:stretch>
        </p:blipFill>
        <p:spPr bwMode="auto">
          <a:xfrm>
            <a:off x="0" y="4764882"/>
            <a:ext cx="9144000" cy="378619"/>
          </a:xfrm>
          <a:prstGeom prst="rect">
            <a:avLst/>
          </a:prstGeom>
          <a:noFill/>
          <a:ln w="9525">
            <a:noFill/>
            <a:miter lim="800000"/>
            <a:headEnd/>
            <a:tailEnd/>
          </a:ln>
        </p:spPr>
      </p:pic>
      <p:sp>
        <p:nvSpPr>
          <p:cNvPr id="10243" name="Rectangle 2"/>
          <p:cNvSpPr>
            <a:spLocks noGrp="1" noChangeAspect="1" noChangeArrowheads="1"/>
          </p:cNvSpPr>
          <p:nvPr>
            <p:ph type="title"/>
          </p:nvPr>
        </p:nvSpPr>
        <p:spPr bwMode="auto">
          <a:xfrm>
            <a:off x="465138" y="166687"/>
            <a:ext cx="8145462" cy="567929"/>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44" name="Rectangle 3"/>
          <p:cNvSpPr>
            <a:spLocks noGrp="1" noChangeArrowheads="1"/>
          </p:cNvSpPr>
          <p:nvPr>
            <p:ph type="body" idx="1"/>
          </p:nvPr>
        </p:nvSpPr>
        <p:spPr bwMode="auto">
          <a:xfrm>
            <a:off x="473076" y="914401"/>
            <a:ext cx="8177213" cy="3651647"/>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3" name="Line 9"/>
          <p:cNvSpPr>
            <a:spLocks noChangeShapeType="1"/>
          </p:cNvSpPr>
          <p:nvPr/>
        </p:nvSpPr>
        <p:spPr bwMode="auto">
          <a:xfrm>
            <a:off x="457200" y="817960"/>
            <a:ext cx="8229600" cy="0"/>
          </a:xfrm>
          <a:prstGeom prst="line">
            <a:avLst/>
          </a:prstGeom>
          <a:noFill/>
          <a:ln w="12700">
            <a:solidFill>
              <a:schemeClr val="tx2"/>
            </a:solidFill>
            <a:round/>
            <a:headEnd/>
            <a:tailEnd/>
          </a:ln>
          <a:effectLst/>
        </p:spPr>
        <p:txBody>
          <a:bodyPr/>
          <a:lstStyle/>
          <a:p>
            <a:pPr defTabSz="685800">
              <a:defRPr/>
            </a:pPr>
            <a:endParaRPr lang="en-US" sz="1350" dirty="0">
              <a:solidFill>
                <a:srgbClr val="000000"/>
              </a:solidFill>
            </a:endParaRPr>
          </a:p>
        </p:txBody>
      </p:sp>
      <p:sp>
        <p:nvSpPr>
          <p:cNvPr id="1035" name="Text Box 11"/>
          <p:cNvSpPr txBox="1">
            <a:spLocks noChangeArrowheads="1"/>
          </p:cNvSpPr>
          <p:nvPr/>
        </p:nvSpPr>
        <p:spPr bwMode="auto">
          <a:xfrm>
            <a:off x="4387850" y="4891088"/>
            <a:ext cx="381000" cy="207749"/>
          </a:xfrm>
          <a:prstGeom prst="rect">
            <a:avLst/>
          </a:prstGeom>
          <a:noFill/>
          <a:ln w="9525">
            <a:noFill/>
            <a:miter lim="800000"/>
            <a:headEnd/>
            <a:tailEnd/>
          </a:ln>
          <a:effectLst/>
        </p:spPr>
        <p:txBody>
          <a:bodyPr>
            <a:spAutoFit/>
          </a:bodyPr>
          <a:lstStyle/>
          <a:p>
            <a:pPr algn="ctr" defTabSz="685800">
              <a:defRPr/>
            </a:pPr>
            <a:fld id="{E2FC5FD4-C288-4CB1-A942-A52062B86683}" type="slidenum">
              <a:rPr lang="en-US" sz="750">
                <a:solidFill>
                  <a:srgbClr val="FFFFFF"/>
                </a:solidFill>
              </a:rPr>
              <a:pPr algn="ctr" defTabSz="685800">
                <a:defRPr/>
              </a:pPr>
              <a:t>‹#›</a:t>
            </a:fld>
            <a:endParaRPr lang="en-US" sz="750" dirty="0">
              <a:solidFill>
                <a:srgbClr val="FFFFFF"/>
              </a:solidFill>
            </a:endParaRPr>
          </a:p>
        </p:txBody>
      </p:sp>
      <p:sp>
        <p:nvSpPr>
          <p:cNvPr id="1045" name="Text Box 21"/>
          <p:cNvSpPr txBox="1">
            <a:spLocks noChangeArrowheads="1"/>
          </p:cNvSpPr>
          <p:nvPr/>
        </p:nvSpPr>
        <p:spPr bwMode="auto">
          <a:xfrm>
            <a:off x="1493839" y="4835129"/>
            <a:ext cx="1717137" cy="276999"/>
          </a:xfrm>
          <a:prstGeom prst="rect">
            <a:avLst/>
          </a:prstGeom>
          <a:noFill/>
          <a:ln w="9525">
            <a:noFill/>
            <a:miter lim="800000"/>
            <a:headEnd/>
            <a:tailEnd/>
          </a:ln>
          <a:effectLst/>
        </p:spPr>
        <p:txBody>
          <a:bodyPr wrap="none">
            <a:spAutoFit/>
          </a:bodyPr>
          <a:lstStyle/>
          <a:p>
            <a:pPr defTabSz="685800">
              <a:defRPr/>
            </a:pPr>
            <a:r>
              <a:rPr lang="en-US" sz="600" b="1" dirty="0">
                <a:solidFill>
                  <a:srgbClr val="FFFFFF"/>
                </a:solidFill>
              </a:rPr>
              <a:t>CONFIDENTIAL</a:t>
            </a:r>
          </a:p>
          <a:p>
            <a:pPr defTabSz="685800">
              <a:defRPr/>
            </a:pPr>
            <a:r>
              <a:rPr lang="en-US" sz="600" dirty="0">
                <a:solidFill>
                  <a:srgbClr val="FFFFFF"/>
                </a:solidFill>
              </a:rPr>
              <a:t>Copyright </a:t>
            </a:r>
            <a:r>
              <a:rPr lang="en-US" sz="600" dirty="0">
                <a:solidFill>
                  <a:srgbClr val="FFFFFF"/>
                </a:solidFill>
                <a:cs typeface="Times New Roman" pitchFamily="18" charset="0"/>
              </a:rPr>
              <a:t>©</a:t>
            </a:r>
            <a:r>
              <a:rPr lang="en-US" sz="600" dirty="0">
                <a:solidFill>
                  <a:srgbClr val="FFFFFF"/>
                </a:solidFill>
              </a:rPr>
              <a:t> 2008 by Infosys Consulting, Inc.</a:t>
            </a:r>
          </a:p>
        </p:txBody>
      </p:sp>
    </p:spTree>
    <p:extLst>
      <p:ext uri="{BB962C8B-B14F-4D97-AF65-F5344CB8AC3E}">
        <p14:creationId xmlns:p14="http://schemas.microsoft.com/office/powerpoint/2010/main" val="353489214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p:txStyles>
    <p:titleStyle>
      <a:lvl1pPr algn="l" rtl="0" eaLnBrk="1" fontAlgn="base" hangingPunct="1">
        <a:spcBef>
          <a:spcPct val="0"/>
        </a:spcBef>
        <a:spcAft>
          <a:spcPct val="0"/>
        </a:spcAft>
        <a:defRPr sz="1650">
          <a:solidFill>
            <a:schemeClr val="tx2"/>
          </a:solidFill>
          <a:latin typeface="+mj-lt"/>
          <a:ea typeface="+mj-ea"/>
          <a:cs typeface="+mj-cs"/>
        </a:defRPr>
      </a:lvl1pPr>
      <a:lvl2pPr algn="l" rtl="0" eaLnBrk="1" fontAlgn="base" hangingPunct="1">
        <a:spcBef>
          <a:spcPct val="0"/>
        </a:spcBef>
        <a:spcAft>
          <a:spcPct val="0"/>
        </a:spcAft>
        <a:defRPr sz="1650">
          <a:solidFill>
            <a:schemeClr val="tx2"/>
          </a:solidFill>
          <a:latin typeface="Book Antiqua" pitchFamily="18" charset="0"/>
        </a:defRPr>
      </a:lvl2pPr>
      <a:lvl3pPr algn="l" rtl="0" eaLnBrk="1" fontAlgn="base" hangingPunct="1">
        <a:spcBef>
          <a:spcPct val="0"/>
        </a:spcBef>
        <a:spcAft>
          <a:spcPct val="0"/>
        </a:spcAft>
        <a:defRPr sz="1650">
          <a:solidFill>
            <a:schemeClr val="tx2"/>
          </a:solidFill>
          <a:latin typeface="Book Antiqua" pitchFamily="18" charset="0"/>
        </a:defRPr>
      </a:lvl3pPr>
      <a:lvl4pPr algn="l" rtl="0" eaLnBrk="1" fontAlgn="base" hangingPunct="1">
        <a:spcBef>
          <a:spcPct val="0"/>
        </a:spcBef>
        <a:spcAft>
          <a:spcPct val="0"/>
        </a:spcAft>
        <a:defRPr sz="1650">
          <a:solidFill>
            <a:schemeClr val="tx2"/>
          </a:solidFill>
          <a:latin typeface="Book Antiqua" pitchFamily="18" charset="0"/>
        </a:defRPr>
      </a:lvl4pPr>
      <a:lvl5pPr algn="l" rtl="0" eaLnBrk="1" fontAlgn="base" hangingPunct="1">
        <a:spcBef>
          <a:spcPct val="0"/>
        </a:spcBef>
        <a:spcAft>
          <a:spcPct val="0"/>
        </a:spcAft>
        <a:defRPr sz="1650">
          <a:solidFill>
            <a:schemeClr val="tx2"/>
          </a:solidFill>
          <a:latin typeface="Book Antiqua" pitchFamily="18" charset="0"/>
        </a:defRPr>
      </a:lvl5pPr>
      <a:lvl6pPr marL="342900" algn="l" rtl="0" eaLnBrk="1" fontAlgn="base" hangingPunct="1">
        <a:spcBef>
          <a:spcPct val="0"/>
        </a:spcBef>
        <a:spcAft>
          <a:spcPct val="0"/>
        </a:spcAft>
        <a:defRPr sz="1650">
          <a:solidFill>
            <a:schemeClr val="tx2"/>
          </a:solidFill>
          <a:latin typeface="Book Antiqua" pitchFamily="18" charset="0"/>
        </a:defRPr>
      </a:lvl6pPr>
      <a:lvl7pPr marL="685800" algn="l" rtl="0" eaLnBrk="1" fontAlgn="base" hangingPunct="1">
        <a:spcBef>
          <a:spcPct val="0"/>
        </a:spcBef>
        <a:spcAft>
          <a:spcPct val="0"/>
        </a:spcAft>
        <a:defRPr sz="1650">
          <a:solidFill>
            <a:schemeClr val="tx2"/>
          </a:solidFill>
          <a:latin typeface="Book Antiqua" pitchFamily="18" charset="0"/>
        </a:defRPr>
      </a:lvl7pPr>
      <a:lvl8pPr marL="1028700" algn="l" rtl="0" eaLnBrk="1" fontAlgn="base" hangingPunct="1">
        <a:spcBef>
          <a:spcPct val="0"/>
        </a:spcBef>
        <a:spcAft>
          <a:spcPct val="0"/>
        </a:spcAft>
        <a:defRPr sz="1650">
          <a:solidFill>
            <a:schemeClr val="tx2"/>
          </a:solidFill>
          <a:latin typeface="Book Antiqua" pitchFamily="18" charset="0"/>
        </a:defRPr>
      </a:lvl8pPr>
      <a:lvl9pPr marL="1371600" algn="l" rtl="0" eaLnBrk="1" fontAlgn="base" hangingPunct="1">
        <a:spcBef>
          <a:spcPct val="0"/>
        </a:spcBef>
        <a:spcAft>
          <a:spcPct val="0"/>
        </a:spcAft>
        <a:defRPr sz="1650">
          <a:solidFill>
            <a:schemeClr val="tx2"/>
          </a:solidFill>
          <a:latin typeface="Book Antiqua" pitchFamily="18" charset="0"/>
        </a:defRPr>
      </a:lvl9pPr>
    </p:titleStyle>
    <p:bodyStyle>
      <a:lvl1pPr marL="142875" indent="-142875" algn="l" rtl="0" eaLnBrk="1" fontAlgn="base" hangingPunct="1">
        <a:spcBef>
          <a:spcPct val="20000"/>
        </a:spcBef>
        <a:spcAft>
          <a:spcPct val="0"/>
        </a:spcAft>
        <a:buClr>
          <a:schemeClr val="tx1"/>
        </a:buClr>
        <a:buSzPct val="80000"/>
        <a:buChar char="•"/>
        <a:defRPr>
          <a:solidFill>
            <a:schemeClr val="tx1"/>
          </a:solidFill>
          <a:latin typeface="+mn-lt"/>
          <a:ea typeface="+mn-ea"/>
          <a:cs typeface="+mn-cs"/>
        </a:defRPr>
      </a:lvl1pPr>
      <a:lvl2pPr marL="500063" indent="-214313" algn="l" rtl="0" eaLnBrk="1" fontAlgn="base" hangingPunct="1">
        <a:spcBef>
          <a:spcPct val="20000"/>
        </a:spcBef>
        <a:spcAft>
          <a:spcPct val="0"/>
        </a:spcAft>
        <a:buClr>
          <a:schemeClr val="tx1"/>
        </a:buClr>
        <a:buSzPct val="80000"/>
        <a:buChar char="•"/>
        <a:defRPr sz="1200">
          <a:solidFill>
            <a:schemeClr val="tx1"/>
          </a:solidFill>
          <a:latin typeface="+mn-lt"/>
        </a:defRPr>
      </a:lvl2pPr>
      <a:lvl3pPr marL="785813" indent="-142875" algn="l" rtl="0" eaLnBrk="1" fontAlgn="base" hangingPunct="1">
        <a:spcBef>
          <a:spcPct val="20000"/>
        </a:spcBef>
        <a:spcAft>
          <a:spcPct val="0"/>
        </a:spcAft>
        <a:buClr>
          <a:schemeClr val="tx1"/>
        </a:buClr>
        <a:buSzPct val="80000"/>
        <a:buChar char="•"/>
        <a:defRPr sz="1050">
          <a:solidFill>
            <a:schemeClr val="tx1"/>
          </a:solidFill>
          <a:latin typeface="+mn-lt"/>
        </a:defRPr>
      </a:lvl3pPr>
      <a:lvl4pPr marL="1071563" indent="-142875" algn="l" rtl="0" eaLnBrk="1" fontAlgn="base" hangingPunct="1">
        <a:spcBef>
          <a:spcPct val="20000"/>
        </a:spcBef>
        <a:spcAft>
          <a:spcPct val="0"/>
        </a:spcAft>
        <a:buClr>
          <a:schemeClr val="tx1"/>
        </a:buClr>
        <a:buSzPct val="80000"/>
        <a:buChar char="•"/>
        <a:defRPr sz="900">
          <a:solidFill>
            <a:schemeClr val="tx1"/>
          </a:solidFill>
          <a:latin typeface="+mn-lt"/>
        </a:defRPr>
      </a:lvl4pPr>
      <a:lvl5pPr marL="1357313" indent="-142875" algn="l" rtl="0" eaLnBrk="1" fontAlgn="base" hangingPunct="1">
        <a:spcBef>
          <a:spcPct val="20000"/>
        </a:spcBef>
        <a:spcAft>
          <a:spcPct val="0"/>
        </a:spcAft>
        <a:buClr>
          <a:schemeClr val="tx1"/>
        </a:buClr>
        <a:buSzPct val="80000"/>
        <a:buChar char="•"/>
        <a:defRPr sz="750">
          <a:solidFill>
            <a:schemeClr val="tx1"/>
          </a:solidFill>
          <a:latin typeface="+mn-lt"/>
        </a:defRPr>
      </a:lvl5pPr>
      <a:lvl6pPr marL="1700213" indent="-142875" algn="l" rtl="0" eaLnBrk="1" fontAlgn="base" hangingPunct="1">
        <a:spcBef>
          <a:spcPct val="20000"/>
        </a:spcBef>
        <a:spcAft>
          <a:spcPct val="0"/>
        </a:spcAft>
        <a:buClr>
          <a:schemeClr val="tx1"/>
        </a:buClr>
        <a:buSzPct val="80000"/>
        <a:buChar char="•"/>
        <a:defRPr sz="750">
          <a:solidFill>
            <a:schemeClr val="tx1"/>
          </a:solidFill>
          <a:latin typeface="+mn-lt"/>
        </a:defRPr>
      </a:lvl6pPr>
      <a:lvl7pPr marL="2043113" indent="-142875" algn="l" rtl="0" eaLnBrk="1" fontAlgn="base" hangingPunct="1">
        <a:spcBef>
          <a:spcPct val="20000"/>
        </a:spcBef>
        <a:spcAft>
          <a:spcPct val="0"/>
        </a:spcAft>
        <a:buClr>
          <a:schemeClr val="tx1"/>
        </a:buClr>
        <a:buSzPct val="80000"/>
        <a:buChar char="•"/>
        <a:defRPr sz="750">
          <a:solidFill>
            <a:schemeClr val="tx1"/>
          </a:solidFill>
          <a:latin typeface="+mn-lt"/>
        </a:defRPr>
      </a:lvl7pPr>
      <a:lvl8pPr marL="2386013" indent="-142875" algn="l" rtl="0" eaLnBrk="1" fontAlgn="base" hangingPunct="1">
        <a:spcBef>
          <a:spcPct val="20000"/>
        </a:spcBef>
        <a:spcAft>
          <a:spcPct val="0"/>
        </a:spcAft>
        <a:buClr>
          <a:schemeClr val="tx1"/>
        </a:buClr>
        <a:buSzPct val="80000"/>
        <a:buChar char="•"/>
        <a:defRPr sz="750">
          <a:solidFill>
            <a:schemeClr val="tx1"/>
          </a:solidFill>
          <a:latin typeface="+mn-lt"/>
        </a:defRPr>
      </a:lvl8pPr>
      <a:lvl9pPr marL="2728913" indent="-142875" algn="l" rtl="0" eaLnBrk="1" fontAlgn="base" hangingPunct="1">
        <a:spcBef>
          <a:spcPct val="20000"/>
        </a:spcBef>
        <a:spcAft>
          <a:spcPct val="0"/>
        </a:spcAft>
        <a:buClr>
          <a:schemeClr val="tx1"/>
        </a:buClr>
        <a:buSzPct val="80000"/>
        <a:buChar char="•"/>
        <a:defRPr sz="7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2.gif"/><Relationship Id="rId18" Type="http://schemas.openxmlformats.org/officeDocument/2006/relationships/image" Target="../media/image37.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13.png"/><Relationship Id="rId16" Type="http://schemas.openxmlformats.org/officeDocument/2006/relationships/image" Target="../media/image35.png"/><Relationship Id="rId20"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17.png"/><Relationship Id="rId11" Type="http://schemas.openxmlformats.org/officeDocument/2006/relationships/image" Target="../media/image30.png"/><Relationship Id="rId5" Type="http://schemas.openxmlformats.org/officeDocument/2006/relationships/image" Target="../media/image16.png"/><Relationship Id="rId15" Type="http://schemas.openxmlformats.org/officeDocument/2006/relationships/image" Target="../media/image34.png"/><Relationship Id="rId10" Type="http://schemas.openxmlformats.org/officeDocument/2006/relationships/image" Target="../media/image28.png"/><Relationship Id="rId19" Type="http://schemas.openxmlformats.org/officeDocument/2006/relationships/image" Target="../media/image38.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6.png"/><Relationship Id="rId18" Type="http://schemas.microsoft.com/office/2007/relationships/hdphoto" Target="../media/hdphoto1.wdp"/><Relationship Id="rId26" Type="http://schemas.openxmlformats.org/officeDocument/2006/relationships/image" Target="../media/image46.png"/><Relationship Id="rId3" Type="http://schemas.openxmlformats.org/officeDocument/2006/relationships/image" Target="../media/image17.png"/><Relationship Id="rId21" Type="http://schemas.openxmlformats.org/officeDocument/2006/relationships/image" Target="../media/image41.gif"/><Relationship Id="rId7" Type="http://schemas.openxmlformats.org/officeDocument/2006/relationships/image" Target="../media/image28.png"/><Relationship Id="rId12" Type="http://schemas.openxmlformats.org/officeDocument/2006/relationships/image" Target="../media/image35.png"/><Relationship Id="rId17" Type="http://schemas.openxmlformats.org/officeDocument/2006/relationships/image" Target="../media/image39.png"/><Relationship Id="rId25" Type="http://schemas.openxmlformats.org/officeDocument/2006/relationships/image" Target="../media/image45.png"/><Relationship Id="rId2" Type="http://schemas.openxmlformats.org/officeDocument/2006/relationships/image" Target="../media/image16.png"/><Relationship Id="rId16" Type="http://schemas.openxmlformats.org/officeDocument/2006/relationships/image" Target="../media/image26.png"/><Relationship Id="rId20" Type="http://schemas.openxmlformats.org/officeDocument/2006/relationships/image" Target="../media/image24.png"/><Relationship Id="rId29"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20.png"/><Relationship Id="rId11" Type="http://schemas.openxmlformats.org/officeDocument/2006/relationships/image" Target="../media/image34.png"/><Relationship Id="rId24" Type="http://schemas.openxmlformats.org/officeDocument/2006/relationships/image" Target="../media/image44.png"/><Relationship Id="rId5" Type="http://schemas.openxmlformats.org/officeDocument/2006/relationships/image" Target="../media/image19.png"/><Relationship Id="rId15" Type="http://schemas.openxmlformats.org/officeDocument/2006/relationships/image" Target="../media/image38.png"/><Relationship Id="rId23" Type="http://schemas.openxmlformats.org/officeDocument/2006/relationships/image" Target="../media/image43.png"/><Relationship Id="rId28" Type="http://schemas.openxmlformats.org/officeDocument/2006/relationships/image" Target="../media/image14.png"/><Relationship Id="rId10" Type="http://schemas.openxmlformats.org/officeDocument/2006/relationships/image" Target="../media/image33.png"/><Relationship Id="rId19" Type="http://schemas.openxmlformats.org/officeDocument/2006/relationships/image" Target="../media/image40.png"/><Relationship Id="rId4" Type="http://schemas.openxmlformats.org/officeDocument/2006/relationships/image" Target="../media/image18.png"/><Relationship Id="rId9" Type="http://schemas.openxmlformats.org/officeDocument/2006/relationships/image" Target="../media/image31.png"/><Relationship Id="rId14" Type="http://schemas.openxmlformats.org/officeDocument/2006/relationships/image" Target="../media/image37.png"/><Relationship Id="rId22" Type="http://schemas.openxmlformats.org/officeDocument/2006/relationships/image" Target="../media/image42.png"/><Relationship Id="rId27"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3" Type="http://schemas.openxmlformats.org/officeDocument/2006/relationships/hyperlink" Target="https://aws.amazon.com/solutions/case-studies/cleveland-clinic/" TargetMode="External"/><Relationship Id="rId2" Type="http://schemas.openxmlformats.org/officeDocument/2006/relationships/hyperlink" Target="https://aws.amazon.com/stateandlocal/" TargetMode="External"/><Relationship Id="rId1" Type="http://schemas.openxmlformats.org/officeDocument/2006/relationships/slideLayout" Target="../slideLayouts/slideLayout13.xml"/><Relationship Id="rId5" Type="http://schemas.openxmlformats.org/officeDocument/2006/relationships/hyperlink" Target="https://aws.amazon.com/solutions/case-studies/bristol-myers-squibb/" TargetMode="External"/><Relationship Id="rId4" Type="http://schemas.openxmlformats.org/officeDocument/2006/relationships/hyperlink" Target="https://aws.amazon.com/solutions/case-studies/simfy-afric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jp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280555" y="259773"/>
            <a:ext cx="4204188" cy="2284566"/>
          </a:xfrm>
        </p:spPr>
        <p:txBody>
          <a:bodyPr/>
          <a:lstStyle/>
          <a:p>
            <a:r>
              <a:rPr lang="en-US" dirty="0" smtClean="0">
                <a:solidFill>
                  <a:srgbClr val="002060"/>
                </a:solidFill>
                <a:cs typeface="Segoe UI Semilight" panose="020B0402040204020203" pitchFamily="34" charset="0"/>
              </a:rPr>
              <a:t>DIAL</a:t>
            </a:r>
            <a:br>
              <a:rPr lang="en-US" dirty="0" smtClean="0">
                <a:solidFill>
                  <a:srgbClr val="002060"/>
                </a:solidFill>
                <a:cs typeface="Segoe UI Semilight" panose="020B0402040204020203" pitchFamily="34" charset="0"/>
              </a:rPr>
            </a:br>
            <a:r>
              <a:rPr lang="en-US" sz="1500" b="1" i="1" dirty="0" smtClean="0">
                <a:solidFill>
                  <a:srgbClr val="002060"/>
                </a:solidFill>
                <a:cs typeface="Segoe UI Semilight" panose="020B0402040204020203" pitchFamily="34" charset="0"/>
              </a:rPr>
              <a:t>Data Storage Options</a:t>
            </a:r>
            <a:r>
              <a:rPr lang="en-US" sz="1500" b="1" i="1" dirty="0">
                <a:solidFill>
                  <a:srgbClr val="002060"/>
                </a:solidFill>
                <a:cs typeface="Segoe UI Semilight" panose="020B0402040204020203" pitchFamily="34" charset="0"/>
              </a:rPr>
              <a:t/>
            </a:r>
            <a:br>
              <a:rPr lang="en-US" sz="1500" b="1" i="1" dirty="0">
                <a:solidFill>
                  <a:srgbClr val="002060"/>
                </a:solidFill>
                <a:cs typeface="Segoe UI Semilight" panose="020B0402040204020203" pitchFamily="34" charset="0"/>
              </a:rPr>
            </a:br>
            <a:r>
              <a:rPr lang="en-US" sz="1500" b="1" i="1" dirty="0" smtClean="0">
                <a:solidFill>
                  <a:srgbClr val="002060"/>
                </a:solidFill>
                <a:cs typeface="Segoe UI Semilight" panose="020B0402040204020203" pitchFamily="34" charset="0"/>
              </a:rPr>
              <a:t>Malawi use case</a:t>
            </a:r>
            <a:endParaRPr lang="en-US" sz="1500" b="1" i="1" dirty="0">
              <a:solidFill>
                <a:srgbClr val="002060"/>
              </a:solidFill>
              <a:cs typeface="Segoe UI Semilight" panose="020B0402040204020203" pitchFamily="34" charset="0"/>
            </a:endParaRPr>
          </a:p>
        </p:txBody>
      </p:sp>
      <p:sp>
        <p:nvSpPr>
          <p:cNvPr id="10" name="Text Placeholder 9"/>
          <p:cNvSpPr>
            <a:spLocks noGrp="1"/>
          </p:cNvSpPr>
          <p:nvPr>
            <p:ph type="body" sz="quarter" idx="13"/>
          </p:nvPr>
        </p:nvSpPr>
        <p:spPr>
          <a:xfrm>
            <a:off x="360750" y="3315638"/>
            <a:ext cx="4824413" cy="1079500"/>
          </a:xfrm>
        </p:spPr>
        <p:txBody>
          <a:bodyPr>
            <a:normAutofit/>
          </a:bodyPr>
          <a:lstStyle/>
          <a:p>
            <a:r>
              <a:rPr lang="en-US" sz="1350" dirty="0" smtClean="0">
                <a:solidFill>
                  <a:srgbClr val="002060"/>
                </a:solidFill>
                <a:cs typeface="Segoe UI Semilight" panose="020B0402040204020203" pitchFamily="34" charset="0"/>
              </a:rPr>
              <a:t>June </a:t>
            </a:r>
            <a:r>
              <a:rPr lang="en-US" sz="1350" dirty="0">
                <a:solidFill>
                  <a:srgbClr val="002060"/>
                </a:solidFill>
                <a:cs typeface="Segoe UI Semilight" panose="020B0402040204020203" pitchFamily="34" charset="0"/>
              </a:rPr>
              <a:t>2018</a:t>
            </a:r>
          </a:p>
        </p:txBody>
      </p:sp>
      <p:pic>
        <p:nvPicPr>
          <p:cNvPr id="5" name="Picture 4"/>
          <p:cNvPicPr>
            <a:picLocks noChangeAspect="1"/>
          </p:cNvPicPr>
          <p:nvPr/>
        </p:nvPicPr>
        <p:blipFill rotWithShape="1">
          <a:blip r:embed="rId2"/>
          <a:srcRect l="4176" r="41301"/>
          <a:stretch/>
        </p:blipFill>
        <p:spPr>
          <a:xfrm>
            <a:off x="3392062" y="1827397"/>
            <a:ext cx="1803497" cy="1102591"/>
          </a:xfrm>
          <a:prstGeom prst="rect">
            <a:avLst/>
          </a:prstGeom>
        </p:spPr>
      </p:pic>
      <p:pic>
        <p:nvPicPr>
          <p:cNvPr id="7" name="Content Placeholder 3" descr="&lt;strong&gt;Internet of Things&lt;/strong&gt; M&amp;A Deals Reached $14.3 Billion in 2014 | Transmedi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979" y="1231230"/>
            <a:ext cx="2459491" cy="2459491"/>
          </a:xfrm>
          <a:prstGeom prst="rect">
            <a:avLst/>
          </a:prstGeom>
        </p:spPr>
      </p:pic>
    </p:spTree>
    <p:extLst>
      <p:ext uri="{BB962C8B-B14F-4D97-AF65-F5344CB8AC3E}">
        <p14:creationId xmlns:p14="http://schemas.microsoft.com/office/powerpoint/2010/main" val="398951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910" y="569798"/>
            <a:ext cx="8642350" cy="4009592"/>
          </a:xfrm>
        </p:spPr>
        <p:txBody>
          <a:bodyPr>
            <a:normAutofit fontScale="92500" lnSpcReduction="20000"/>
          </a:bodyPr>
          <a:lstStyle/>
          <a:p>
            <a:pPr marL="0" indent="0">
              <a:buNone/>
            </a:pPr>
            <a:r>
              <a:rPr lang="en-US" sz="1600" b="1" dirty="0" smtClean="0">
                <a:solidFill>
                  <a:schemeClr val="dk1"/>
                </a:solidFill>
                <a:cs typeface="Arial" panose="020B0604020202020204" pitchFamily="34" charset="0"/>
              </a:rPr>
              <a:t>Key </a:t>
            </a:r>
            <a:r>
              <a:rPr lang="en-US" sz="1600" b="1" dirty="0">
                <a:solidFill>
                  <a:schemeClr val="dk1"/>
                </a:solidFill>
                <a:cs typeface="Arial" panose="020B0604020202020204" pitchFamily="34" charset="0"/>
              </a:rPr>
              <a:t>Assumptions on Data Size and Growth:</a:t>
            </a:r>
          </a:p>
          <a:p>
            <a:pPr>
              <a:buFont typeface="Wingdings" panose="05000000000000000000" pitchFamily="2" charset="2"/>
              <a:buChar char="q"/>
            </a:pPr>
            <a:r>
              <a:rPr lang="en-US" sz="1600" dirty="0">
                <a:solidFill>
                  <a:schemeClr val="dk1"/>
                </a:solidFill>
                <a:cs typeface="Arial" panose="020B0604020202020204" pitchFamily="34" charset="0"/>
              </a:rPr>
              <a:t>Size of Source Data - 2.5 TB</a:t>
            </a:r>
          </a:p>
          <a:p>
            <a:pPr>
              <a:buFont typeface="Wingdings" panose="05000000000000000000" pitchFamily="2" charset="2"/>
              <a:buChar char="q"/>
            </a:pPr>
            <a:r>
              <a:rPr lang="en-US" sz="1600" dirty="0">
                <a:solidFill>
                  <a:schemeClr val="dk1"/>
                </a:solidFill>
                <a:cs typeface="Arial" panose="020B0604020202020204" pitchFamily="34" charset="0"/>
              </a:rPr>
              <a:t>No Growth expected</a:t>
            </a:r>
          </a:p>
          <a:p>
            <a:pPr>
              <a:buFont typeface="Wingdings" panose="05000000000000000000" pitchFamily="2" charset="2"/>
              <a:buChar char="q"/>
            </a:pPr>
            <a:r>
              <a:rPr lang="en-US" sz="1600" dirty="0">
                <a:solidFill>
                  <a:schemeClr val="dk1"/>
                </a:solidFill>
                <a:cs typeface="Arial" panose="020B0604020202020204" pitchFamily="34" charset="0"/>
              </a:rPr>
              <a:t>Average no of applications per </a:t>
            </a:r>
            <a:r>
              <a:rPr lang="en-US" sz="1600" dirty="0" smtClean="0">
                <a:solidFill>
                  <a:schemeClr val="dk1"/>
                </a:solidFill>
                <a:cs typeface="Arial" panose="020B0604020202020204" pitchFamily="34" charset="0"/>
              </a:rPr>
              <a:t>day- 15 to 25</a:t>
            </a:r>
            <a:endParaRPr lang="en-US" sz="1600" dirty="0">
              <a:solidFill>
                <a:schemeClr val="dk1"/>
              </a:solidFill>
              <a:cs typeface="Arial" panose="020B0604020202020204" pitchFamily="34" charset="0"/>
            </a:endParaRPr>
          </a:p>
          <a:p>
            <a:pPr>
              <a:buFont typeface="Wingdings" panose="05000000000000000000" pitchFamily="2" charset="2"/>
              <a:buChar char="q"/>
            </a:pPr>
            <a:r>
              <a:rPr lang="en-US" sz="1600" dirty="0">
                <a:solidFill>
                  <a:schemeClr val="dk1"/>
                </a:solidFill>
                <a:cs typeface="Arial" panose="020B0604020202020204" pitchFamily="34" charset="0"/>
              </a:rPr>
              <a:t>Average no of concurrent  applications per </a:t>
            </a:r>
            <a:r>
              <a:rPr lang="en-US" sz="1600" dirty="0" smtClean="0">
                <a:solidFill>
                  <a:schemeClr val="dk1"/>
                </a:solidFill>
                <a:cs typeface="Arial" panose="020B0604020202020204" pitchFamily="34" charset="0"/>
              </a:rPr>
              <a:t>day 10 to 15</a:t>
            </a:r>
            <a:endParaRPr lang="en-US" sz="1600" dirty="0">
              <a:solidFill>
                <a:schemeClr val="dk1"/>
              </a:solidFill>
              <a:cs typeface="Arial" panose="020B0604020202020204" pitchFamily="34" charset="0"/>
            </a:endParaRPr>
          </a:p>
          <a:p>
            <a:pPr>
              <a:buFont typeface="Wingdings" panose="05000000000000000000" pitchFamily="2" charset="2"/>
              <a:buChar char="q"/>
            </a:pPr>
            <a:endParaRPr lang="en-US" sz="900" b="1" dirty="0" smtClean="0"/>
          </a:p>
          <a:p>
            <a:endParaRPr lang="en-US" sz="1200" dirty="0"/>
          </a:p>
          <a:p>
            <a:endParaRPr lang="en-US" sz="1200" dirty="0" smtClean="0"/>
          </a:p>
          <a:p>
            <a:endParaRPr lang="en-US" sz="1200" dirty="0"/>
          </a:p>
          <a:p>
            <a:endParaRPr lang="en-US" sz="1200" dirty="0" smtClean="0"/>
          </a:p>
          <a:p>
            <a:endParaRPr lang="en-US" sz="1200" dirty="0" smtClean="0"/>
          </a:p>
          <a:p>
            <a:endParaRPr lang="en-US" sz="1200" dirty="0"/>
          </a:p>
          <a:p>
            <a:pPr>
              <a:buFont typeface="Wingdings" panose="05000000000000000000" pitchFamily="2" charset="2"/>
              <a:buChar char="q"/>
            </a:pPr>
            <a:r>
              <a:rPr lang="en-US" sz="1600" dirty="0" smtClean="0"/>
              <a:t>There </a:t>
            </a:r>
            <a:r>
              <a:rPr lang="en-US" sz="1600" dirty="0"/>
              <a:t>will be 3 master nodes. 1 each will run dedicated HDFS and YARN </a:t>
            </a:r>
            <a:r>
              <a:rPr lang="en-US" sz="1600" dirty="0" smtClean="0"/>
              <a:t>master nodes </a:t>
            </a:r>
            <a:r>
              <a:rPr lang="en-US" sz="1600" dirty="0"/>
              <a:t>(</a:t>
            </a:r>
            <a:r>
              <a:rPr lang="en-US" sz="1600" dirty="0" smtClean="0"/>
              <a:t>Name node </a:t>
            </a:r>
            <a:r>
              <a:rPr lang="en-US" sz="1600" dirty="0"/>
              <a:t>and Resource manager). The 3</a:t>
            </a:r>
            <a:r>
              <a:rPr lang="en-US" sz="1600" baseline="30000" dirty="0"/>
              <a:t>rd</a:t>
            </a:r>
            <a:r>
              <a:rPr lang="en-US" sz="1600" dirty="0"/>
              <a:t> </a:t>
            </a:r>
            <a:r>
              <a:rPr lang="en-US" sz="1600" dirty="0" smtClean="0"/>
              <a:t>master node </a:t>
            </a:r>
            <a:r>
              <a:rPr lang="en-US" sz="1600" dirty="0"/>
              <a:t>will co-locate both </a:t>
            </a:r>
            <a:r>
              <a:rPr lang="en-US" sz="1600" dirty="0" smtClean="0"/>
              <a:t>Name node </a:t>
            </a:r>
            <a:r>
              <a:rPr lang="en-US" sz="1600" dirty="0"/>
              <a:t>and Resource Manager </a:t>
            </a:r>
            <a:r>
              <a:rPr lang="en-US" sz="1600" dirty="0" smtClean="0"/>
              <a:t>instances</a:t>
            </a:r>
            <a:endParaRPr lang="en-US" sz="1600" dirty="0"/>
          </a:p>
          <a:p>
            <a:pPr>
              <a:buFont typeface="Wingdings" panose="05000000000000000000" pitchFamily="2" charset="2"/>
              <a:buChar char="q"/>
            </a:pPr>
            <a:r>
              <a:rPr lang="en-US" sz="1600" dirty="0"/>
              <a:t>With a RF of 3, each slave node will host around 7 TB of data. If the storage requirement grows, more slave nodes can be added dynamically</a:t>
            </a:r>
            <a:r>
              <a:rPr lang="en-US" sz="1200" dirty="0"/>
              <a:t>.</a:t>
            </a:r>
          </a:p>
          <a:p>
            <a:endParaRPr lang="en-US" dirty="0"/>
          </a:p>
        </p:txBody>
      </p:sp>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10</a:t>
            </a:fld>
            <a:endParaRPr lang="en-GB"/>
          </a:p>
        </p:txBody>
      </p:sp>
      <p:sp>
        <p:nvSpPr>
          <p:cNvPr id="5" name="Title 2"/>
          <p:cNvSpPr txBox="1">
            <a:spLocks/>
          </p:cNvSpPr>
          <p:nvPr/>
        </p:nvSpPr>
        <p:spPr>
          <a:xfrm>
            <a:off x="220910" y="154336"/>
            <a:ext cx="8642350" cy="4114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r>
              <a:rPr lang="en-US" sz="1600" b="1" dirty="0" smtClean="0">
                <a:solidFill>
                  <a:srgbClr val="002060"/>
                </a:solidFill>
              </a:rPr>
              <a:t>Hadoop On Premise Solution - Infrastructure Recommendations	</a:t>
            </a:r>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1464159041"/>
              </p:ext>
            </p:extLst>
          </p:nvPr>
        </p:nvGraphicFramePr>
        <p:xfrm>
          <a:off x="1986115" y="2241756"/>
          <a:ext cx="4678210" cy="930148"/>
        </p:xfrm>
        <a:graphic>
          <a:graphicData uri="http://schemas.openxmlformats.org/drawingml/2006/table">
            <a:tbl>
              <a:tblPr firstRow="1" firstCol="1" bandRow="1">
                <a:tableStyleId>{5C22544A-7EE6-4342-B048-85BDC9FD1C3A}</a:tableStyleId>
              </a:tblPr>
              <a:tblGrid>
                <a:gridCol w="630770">
                  <a:extLst>
                    <a:ext uri="{9D8B030D-6E8A-4147-A177-3AD203B41FA5}">
                      <a16:colId xmlns:a16="http://schemas.microsoft.com/office/drawing/2014/main" val="3310833070"/>
                    </a:ext>
                  </a:extLst>
                </a:gridCol>
                <a:gridCol w="2023720">
                  <a:extLst>
                    <a:ext uri="{9D8B030D-6E8A-4147-A177-3AD203B41FA5}">
                      <a16:colId xmlns:a16="http://schemas.microsoft.com/office/drawing/2014/main" val="4002096617"/>
                    </a:ext>
                  </a:extLst>
                </a:gridCol>
                <a:gridCol w="2023720">
                  <a:extLst>
                    <a:ext uri="{9D8B030D-6E8A-4147-A177-3AD203B41FA5}">
                      <a16:colId xmlns:a16="http://schemas.microsoft.com/office/drawing/2014/main" val="2558973766"/>
                    </a:ext>
                  </a:extLst>
                </a:gridCol>
              </a:tblGrid>
              <a:tr h="232537">
                <a:tc>
                  <a:txBody>
                    <a:bodyPr/>
                    <a:lstStyle/>
                    <a:p>
                      <a:pPr marL="0" marR="0">
                        <a:spcBef>
                          <a:spcPts val="0"/>
                        </a:spcBef>
                        <a:spcAft>
                          <a:spcPts val="0"/>
                        </a:spcAft>
                      </a:pPr>
                      <a:r>
                        <a:rPr lang="en-US" sz="1100" dirty="0" smtClean="0">
                          <a:effectLst/>
                        </a:rPr>
                        <a:t> </a:t>
                      </a:r>
                      <a:endParaRPr lang="en-US" sz="12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a:effectLst/>
                        </a:rPr>
                        <a:t>Master Nodes (3 Nos)</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a:effectLst/>
                        </a:rPr>
                        <a:t>Slave Nodes (3 Nos)</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632749661"/>
                  </a:ext>
                </a:extLst>
              </a:tr>
              <a:tr h="232537">
                <a:tc>
                  <a:txBody>
                    <a:bodyPr/>
                    <a:lstStyle/>
                    <a:p>
                      <a:pPr marL="0" marR="0">
                        <a:spcBef>
                          <a:spcPts val="0"/>
                        </a:spcBef>
                        <a:spcAft>
                          <a:spcPts val="0"/>
                        </a:spcAft>
                      </a:pPr>
                      <a:r>
                        <a:rPr lang="en-US" sz="1100">
                          <a:effectLst/>
                        </a:rPr>
                        <a:t>CPU</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dirty="0">
                          <a:effectLst/>
                        </a:rPr>
                        <a:t>24 Cores (With </a:t>
                      </a:r>
                      <a:r>
                        <a:rPr lang="en-US" sz="1100" dirty="0" err="1">
                          <a:effectLst/>
                        </a:rPr>
                        <a:t>hyperthreading</a:t>
                      </a:r>
                      <a:r>
                        <a:rPr lang="en-US" sz="1100" dirty="0">
                          <a:effectLst/>
                        </a:rPr>
                        <a:t>)</a:t>
                      </a:r>
                      <a:endParaRPr lang="en-US" sz="12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a:effectLst/>
                        </a:rPr>
                        <a:t>24 Cores (With hyperthreading)</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09829739"/>
                  </a:ext>
                </a:extLst>
              </a:tr>
              <a:tr h="232537">
                <a:tc>
                  <a:txBody>
                    <a:bodyPr/>
                    <a:lstStyle/>
                    <a:p>
                      <a:pPr marL="0" marR="0">
                        <a:spcBef>
                          <a:spcPts val="0"/>
                        </a:spcBef>
                        <a:spcAft>
                          <a:spcPts val="0"/>
                        </a:spcAft>
                      </a:pPr>
                      <a:r>
                        <a:rPr lang="en-US" sz="1100" dirty="0">
                          <a:effectLst/>
                        </a:rPr>
                        <a:t>RAM</a:t>
                      </a:r>
                      <a:endParaRPr lang="en-US" sz="12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dirty="0">
                          <a:effectLst/>
                        </a:rPr>
                        <a:t>64 GB</a:t>
                      </a:r>
                      <a:endParaRPr lang="en-US" sz="12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dirty="0">
                          <a:effectLst/>
                        </a:rPr>
                        <a:t>128 GB</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61345630"/>
                  </a:ext>
                </a:extLst>
              </a:tr>
              <a:tr h="232537">
                <a:tc>
                  <a:txBody>
                    <a:bodyPr/>
                    <a:lstStyle/>
                    <a:p>
                      <a:pPr marL="0" marR="0">
                        <a:spcBef>
                          <a:spcPts val="0"/>
                        </a:spcBef>
                        <a:spcAft>
                          <a:spcPts val="0"/>
                        </a:spcAft>
                      </a:pPr>
                      <a:r>
                        <a:rPr lang="en-US" sz="1100">
                          <a:effectLst/>
                        </a:rPr>
                        <a:t>Disk</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a:effectLst/>
                        </a:rPr>
                        <a:t>500 GB</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dirty="0">
                          <a:effectLst/>
                        </a:rPr>
                        <a:t>5 X 2 TB Hard Disks in JBOD</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71482742"/>
                  </a:ext>
                </a:extLst>
              </a:tr>
            </a:tbl>
          </a:graphicData>
        </a:graphic>
      </p:graphicFrame>
      <p:sp>
        <p:nvSpPr>
          <p:cNvPr id="8" name="TextBox 7"/>
          <p:cNvSpPr txBox="1"/>
          <p:nvPr/>
        </p:nvSpPr>
        <p:spPr>
          <a:xfrm>
            <a:off x="3491578" y="1948261"/>
            <a:ext cx="2497394" cy="300082"/>
          </a:xfrm>
          <a:prstGeom prst="rect">
            <a:avLst/>
          </a:prstGeom>
          <a:noFill/>
        </p:spPr>
        <p:txBody>
          <a:bodyPr wrap="square" rtlCol="0">
            <a:spAutoFit/>
          </a:bodyPr>
          <a:lstStyle/>
          <a:p>
            <a:r>
              <a:rPr lang="en-US" b="1" dirty="0" smtClean="0"/>
              <a:t>Infra recommendation </a:t>
            </a:r>
            <a:endParaRPr lang="en-US" b="1" dirty="0"/>
          </a:p>
        </p:txBody>
      </p:sp>
    </p:spTree>
    <p:extLst>
      <p:ext uri="{BB962C8B-B14F-4D97-AF65-F5344CB8AC3E}">
        <p14:creationId xmlns:p14="http://schemas.microsoft.com/office/powerpoint/2010/main" val="3189126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11</a:t>
            </a:fld>
            <a:endParaRPr lang="en-GB"/>
          </a:p>
        </p:txBody>
      </p:sp>
      <p:sp>
        <p:nvSpPr>
          <p:cNvPr id="6" name="Title 2"/>
          <p:cNvSpPr txBox="1">
            <a:spLocks/>
          </p:cNvSpPr>
          <p:nvPr/>
        </p:nvSpPr>
        <p:spPr>
          <a:xfrm>
            <a:off x="0" y="1500536"/>
            <a:ext cx="9144000" cy="191576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pPr algn="ctr"/>
            <a:r>
              <a:rPr lang="en-US" sz="2800" b="1" dirty="0" smtClean="0">
                <a:solidFill>
                  <a:srgbClr val="002060"/>
                </a:solidFill>
              </a:rPr>
              <a:t>Option 2</a:t>
            </a:r>
          </a:p>
          <a:p>
            <a:pPr algn="ctr"/>
            <a:r>
              <a:rPr lang="en-US" sz="2800" b="1" dirty="0" smtClean="0">
                <a:solidFill>
                  <a:srgbClr val="002060"/>
                </a:solidFill>
              </a:rPr>
              <a:t>Hadoop On Cloud Solution (AWS)</a:t>
            </a:r>
            <a:endParaRPr lang="en-US" sz="2800" dirty="0"/>
          </a:p>
        </p:txBody>
      </p:sp>
    </p:spTree>
    <p:extLst>
      <p:ext uri="{BB962C8B-B14F-4D97-AF65-F5344CB8AC3E}">
        <p14:creationId xmlns:p14="http://schemas.microsoft.com/office/powerpoint/2010/main" val="4043264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12</a:t>
            </a:fld>
            <a:endParaRPr lang="en-GB"/>
          </a:p>
        </p:txBody>
      </p:sp>
      <p:sp>
        <p:nvSpPr>
          <p:cNvPr id="5" name="Title 2"/>
          <p:cNvSpPr>
            <a:spLocks noGrp="1"/>
          </p:cNvSpPr>
          <p:nvPr>
            <p:ph type="title"/>
          </p:nvPr>
        </p:nvSpPr>
        <p:spPr>
          <a:xfrm>
            <a:off x="220910" y="154336"/>
            <a:ext cx="8642350" cy="411480"/>
          </a:xfrm>
        </p:spPr>
        <p:txBody>
          <a:bodyPr/>
          <a:lstStyle/>
          <a:p>
            <a:r>
              <a:rPr lang="en-US" sz="1600" b="1" dirty="0">
                <a:solidFill>
                  <a:srgbClr val="002060"/>
                </a:solidFill>
              </a:rPr>
              <a:t>Hadoop </a:t>
            </a:r>
            <a:r>
              <a:rPr lang="en-US" sz="1600" b="1" dirty="0" smtClean="0">
                <a:solidFill>
                  <a:srgbClr val="002060"/>
                </a:solidFill>
              </a:rPr>
              <a:t>On Cloud Solution - AWS</a:t>
            </a:r>
            <a:endParaRPr lang="en-US" sz="1600" dirty="0"/>
          </a:p>
        </p:txBody>
      </p:sp>
      <p:grpSp>
        <p:nvGrpSpPr>
          <p:cNvPr id="111" name="Group 110"/>
          <p:cNvGrpSpPr/>
          <p:nvPr/>
        </p:nvGrpSpPr>
        <p:grpSpPr>
          <a:xfrm>
            <a:off x="0" y="785158"/>
            <a:ext cx="9101525" cy="3503062"/>
            <a:chOff x="-285750" y="819149"/>
            <a:chExt cx="9344445" cy="3503062"/>
          </a:xfrm>
        </p:grpSpPr>
        <p:grpSp>
          <p:nvGrpSpPr>
            <p:cNvPr id="68" name="Group 67"/>
            <p:cNvGrpSpPr/>
            <p:nvPr/>
          </p:nvGrpSpPr>
          <p:grpSpPr>
            <a:xfrm>
              <a:off x="-285750" y="819150"/>
              <a:ext cx="2646352" cy="3469070"/>
              <a:chOff x="30255" y="1008993"/>
              <a:chExt cx="2600097" cy="3288841"/>
            </a:xfrm>
          </p:grpSpPr>
          <p:sp>
            <p:nvSpPr>
              <p:cNvPr id="6" name="Rectangle 5"/>
              <p:cNvSpPr/>
              <p:nvPr/>
            </p:nvSpPr>
            <p:spPr>
              <a:xfrm>
                <a:off x="459853" y="1008993"/>
                <a:ext cx="1657099" cy="3288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82659" y="1384897"/>
                <a:ext cx="367512" cy="37415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835" y="1326448"/>
                <a:ext cx="620030" cy="395338"/>
              </a:xfrm>
              <a:prstGeom prst="rect">
                <a:avLst/>
              </a:prstGeom>
            </p:spPr>
          </p:pic>
          <p:pic>
            <p:nvPicPr>
              <p:cNvPr id="11" name="Picture 10"/>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07489" y="1349726"/>
                <a:ext cx="328895" cy="351506"/>
              </a:xfrm>
              <a:prstGeom prst="rect">
                <a:avLst/>
              </a:prstGeom>
            </p:spPr>
          </p:pic>
          <p:pic>
            <p:nvPicPr>
              <p:cNvPr id="12" name="Picture 11"/>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771282" y="1350238"/>
                <a:ext cx="328896" cy="351506"/>
              </a:xfrm>
              <a:prstGeom prst="rect">
                <a:avLst/>
              </a:prstGeom>
            </p:spPr>
          </p:pic>
          <p:sp>
            <p:nvSpPr>
              <p:cNvPr id="13" name="TextBox 12"/>
              <p:cNvSpPr txBox="1"/>
              <p:nvPr/>
            </p:nvSpPr>
            <p:spPr>
              <a:xfrm>
                <a:off x="723981" y="1652047"/>
                <a:ext cx="967300" cy="215445"/>
              </a:xfrm>
              <a:prstGeom prst="rect">
                <a:avLst/>
              </a:prstGeom>
              <a:noFill/>
            </p:spPr>
            <p:txBody>
              <a:bodyPr wrap="square" rtlCol="0">
                <a:spAutoFit/>
              </a:bodyPr>
              <a:lstStyle/>
              <a:p>
                <a:pPr algn="ctr"/>
                <a:r>
                  <a:rPr lang="en-US" sz="800" i="1" dirty="0" smtClean="0"/>
                  <a:t>Anonymization</a:t>
                </a:r>
                <a:endParaRPr lang="en-US" sz="800" i="1" dirty="0"/>
              </a:p>
            </p:txBody>
          </p:sp>
          <p:sp>
            <p:nvSpPr>
              <p:cNvPr id="14" name="TextBox 13"/>
              <p:cNvSpPr txBox="1"/>
              <p:nvPr/>
            </p:nvSpPr>
            <p:spPr>
              <a:xfrm>
                <a:off x="311209" y="1743202"/>
                <a:ext cx="802703" cy="307778"/>
              </a:xfrm>
              <a:prstGeom prst="rect">
                <a:avLst/>
              </a:prstGeom>
              <a:noFill/>
            </p:spPr>
            <p:txBody>
              <a:bodyPr wrap="square" rtlCol="0">
                <a:spAutoFit/>
              </a:bodyPr>
              <a:lstStyle/>
              <a:p>
                <a:pPr algn="ctr"/>
                <a:r>
                  <a:rPr lang="en-US" sz="700" b="1" dirty="0" smtClean="0"/>
                  <a:t>Data from Operators</a:t>
                </a:r>
                <a:endParaRPr lang="en-US" sz="700" b="1" dirty="0"/>
              </a:p>
            </p:txBody>
          </p:sp>
          <p:sp>
            <p:nvSpPr>
              <p:cNvPr id="15" name="TextBox 14"/>
              <p:cNvSpPr txBox="1"/>
              <p:nvPr/>
            </p:nvSpPr>
            <p:spPr>
              <a:xfrm>
                <a:off x="1371766" y="1792492"/>
                <a:ext cx="802703" cy="307778"/>
              </a:xfrm>
              <a:prstGeom prst="rect">
                <a:avLst/>
              </a:prstGeom>
              <a:noFill/>
            </p:spPr>
            <p:txBody>
              <a:bodyPr wrap="square" rtlCol="0">
                <a:spAutoFit/>
              </a:bodyPr>
              <a:lstStyle/>
              <a:p>
                <a:pPr algn="ctr"/>
                <a:r>
                  <a:rPr lang="en-US" sz="700" b="1" dirty="0" smtClean="0"/>
                  <a:t>Anonymized Flat file data </a:t>
                </a:r>
                <a:endParaRPr lang="en-US" sz="700" b="1" dirty="0"/>
              </a:p>
            </p:txBody>
          </p:sp>
          <p:sp>
            <p:nvSpPr>
              <p:cNvPr id="16" name="TextBox 15"/>
              <p:cNvSpPr txBox="1"/>
              <p:nvPr/>
            </p:nvSpPr>
            <p:spPr>
              <a:xfrm>
                <a:off x="492890" y="1064129"/>
                <a:ext cx="1748419" cy="253915"/>
              </a:xfrm>
              <a:prstGeom prst="rect">
                <a:avLst/>
              </a:prstGeom>
              <a:noFill/>
            </p:spPr>
            <p:txBody>
              <a:bodyPr wrap="square" rtlCol="0">
                <a:spAutoFit/>
              </a:bodyPr>
              <a:lstStyle/>
              <a:p>
                <a:pPr algn="ctr"/>
                <a:r>
                  <a:rPr lang="en-US" sz="1050" b="1" dirty="0" smtClean="0">
                    <a:solidFill>
                      <a:srgbClr val="0070C0"/>
                    </a:solidFill>
                  </a:rPr>
                  <a:t>MNO data processing</a:t>
                </a:r>
                <a:endParaRPr lang="en-US" sz="1050" b="1" dirty="0">
                  <a:solidFill>
                    <a:srgbClr val="0070C0"/>
                  </a:solidFill>
                </a:endParaRPr>
              </a:p>
            </p:txBody>
          </p:sp>
          <p:pic>
            <p:nvPicPr>
              <p:cNvPr id="17" name="Picture 16"/>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71747" y="2457595"/>
                <a:ext cx="555757" cy="442189"/>
              </a:xfrm>
              <a:prstGeom prst="rect">
                <a:avLst/>
              </a:prstGeom>
            </p:spPr>
          </p:pic>
          <p:pic>
            <p:nvPicPr>
              <p:cNvPr id="19" name="Picture 18"/>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78782" y="2457595"/>
                <a:ext cx="460138" cy="442189"/>
              </a:xfrm>
              <a:prstGeom prst="rect">
                <a:avLst/>
              </a:prstGeom>
            </p:spPr>
          </p:pic>
          <p:sp>
            <p:nvSpPr>
              <p:cNvPr id="20" name="TextBox 19"/>
              <p:cNvSpPr txBox="1"/>
              <p:nvPr/>
            </p:nvSpPr>
            <p:spPr>
              <a:xfrm>
                <a:off x="30255" y="2160515"/>
                <a:ext cx="2442958" cy="253915"/>
              </a:xfrm>
              <a:prstGeom prst="rect">
                <a:avLst/>
              </a:prstGeom>
              <a:noFill/>
            </p:spPr>
            <p:txBody>
              <a:bodyPr wrap="square" rtlCol="0">
                <a:spAutoFit/>
              </a:bodyPr>
              <a:lstStyle/>
              <a:p>
                <a:pPr algn="ctr"/>
                <a:r>
                  <a:rPr lang="en-US" sz="1050" b="1" dirty="0" err="1" smtClean="0">
                    <a:solidFill>
                      <a:srgbClr val="0070C0"/>
                    </a:solidFill>
                  </a:rPr>
                  <a:t>MoH</a:t>
                </a:r>
                <a:r>
                  <a:rPr lang="en-US" sz="1050" b="1" dirty="0" smtClean="0">
                    <a:solidFill>
                      <a:srgbClr val="0070C0"/>
                    </a:solidFill>
                  </a:rPr>
                  <a:t> data</a:t>
                </a:r>
                <a:endParaRPr lang="en-US" sz="1050" b="1" dirty="0">
                  <a:solidFill>
                    <a:srgbClr val="0070C0"/>
                  </a:solidFill>
                </a:endParaRPr>
              </a:p>
            </p:txBody>
          </p:sp>
          <p:pic>
            <p:nvPicPr>
              <p:cNvPr id="21" name="Picture 20"/>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687285" y="1537431"/>
                <a:ext cx="328896" cy="351506"/>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6034" y="3534238"/>
                <a:ext cx="536781" cy="490222"/>
              </a:xfrm>
              <a:prstGeom prst="rect">
                <a:avLst/>
              </a:prstGeom>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5425" y="3612374"/>
                <a:ext cx="480592" cy="438907"/>
              </a:xfrm>
              <a:prstGeom prst="rect">
                <a:avLst/>
              </a:prstGeom>
            </p:spPr>
          </p:pic>
          <p:sp>
            <p:nvSpPr>
              <p:cNvPr id="24" name="TextBox 23"/>
              <p:cNvSpPr txBox="1"/>
              <p:nvPr/>
            </p:nvSpPr>
            <p:spPr>
              <a:xfrm>
                <a:off x="103845" y="4048105"/>
                <a:ext cx="2526507" cy="200056"/>
              </a:xfrm>
              <a:prstGeom prst="rect">
                <a:avLst/>
              </a:prstGeom>
              <a:noFill/>
            </p:spPr>
            <p:txBody>
              <a:bodyPr wrap="square" rtlCol="0">
                <a:spAutoFit/>
              </a:bodyPr>
              <a:lstStyle/>
              <a:p>
                <a:pPr algn="ctr"/>
                <a:r>
                  <a:rPr lang="en-US" sz="700" b="1" dirty="0" smtClean="0"/>
                  <a:t>Geospatial Co-ordinate data in Flat file</a:t>
                </a:r>
                <a:endParaRPr lang="en-US" sz="700" b="1" dirty="0"/>
              </a:p>
            </p:txBody>
          </p:sp>
          <p:pic>
            <p:nvPicPr>
              <p:cNvPr id="25" name="Picture 24"/>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27746" y="2454590"/>
                <a:ext cx="512899" cy="474036"/>
              </a:xfrm>
              <a:prstGeom prst="rect">
                <a:avLst/>
              </a:prstGeom>
            </p:spPr>
          </p:pic>
          <p:sp>
            <p:nvSpPr>
              <p:cNvPr id="26" name="TextBox 25"/>
              <p:cNvSpPr txBox="1"/>
              <p:nvPr/>
            </p:nvSpPr>
            <p:spPr>
              <a:xfrm>
                <a:off x="103845" y="3332344"/>
                <a:ext cx="2521572" cy="253915"/>
              </a:xfrm>
              <a:prstGeom prst="rect">
                <a:avLst/>
              </a:prstGeom>
              <a:noFill/>
            </p:spPr>
            <p:txBody>
              <a:bodyPr wrap="square" rtlCol="0">
                <a:spAutoFit/>
              </a:bodyPr>
              <a:lstStyle/>
              <a:p>
                <a:pPr algn="ctr"/>
                <a:r>
                  <a:rPr lang="en-US" sz="1050" b="1" dirty="0" smtClean="0">
                    <a:solidFill>
                      <a:srgbClr val="0070C0"/>
                    </a:solidFill>
                  </a:rPr>
                  <a:t>Geospatial reference data</a:t>
                </a:r>
                <a:endParaRPr lang="en-US" sz="1050" b="1" dirty="0">
                  <a:solidFill>
                    <a:srgbClr val="0070C0"/>
                  </a:solidFill>
                </a:endParaRPr>
              </a:p>
            </p:txBody>
          </p:sp>
        </p:grpSp>
        <p:sp>
          <p:nvSpPr>
            <p:cNvPr id="27" name="Chevron 26"/>
            <p:cNvSpPr/>
            <p:nvPr/>
          </p:nvSpPr>
          <p:spPr>
            <a:xfrm>
              <a:off x="2078654" y="2184221"/>
              <a:ext cx="383672" cy="36636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rot="16200000">
              <a:off x="985454" y="2068973"/>
              <a:ext cx="2017709" cy="305420"/>
            </a:xfrm>
            <a:prstGeom prst="rect">
              <a:avLst/>
            </a:prstGeom>
            <a:noFill/>
          </p:spPr>
          <p:txBody>
            <a:bodyPr wrap="square" rtlCol="0">
              <a:spAutoFit/>
            </a:bodyPr>
            <a:lstStyle/>
            <a:p>
              <a:r>
                <a:rPr lang="en-US" b="1" dirty="0" smtClean="0"/>
                <a:t>Secured File Transfer</a:t>
              </a:r>
              <a:endParaRPr lang="en-US" b="1" dirty="0"/>
            </a:p>
          </p:txBody>
        </p:sp>
        <p:pic>
          <p:nvPicPr>
            <p:cNvPr id="66" name="Picture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8030810" y="2171627"/>
              <a:ext cx="561528" cy="581947"/>
            </a:xfrm>
            <a:prstGeom prst="rect">
              <a:avLst/>
            </a:prstGeom>
          </p:spPr>
        </p:pic>
        <p:sp>
          <p:nvSpPr>
            <p:cNvPr id="72" name="Chevron 71"/>
            <p:cNvSpPr/>
            <p:nvPr/>
          </p:nvSpPr>
          <p:spPr>
            <a:xfrm>
              <a:off x="7638330" y="2184221"/>
              <a:ext cx="383672" cy="36636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246699" y="2821950"/>
              <a:ext cx="2571453" cy="211019"/>
            </a:xfrm>
            <a:prstGeom prst="rect">
              <a:avLst/>
            </a:prstGeom>
            <a:noFill/>
          </p:spPr>
          <p:txBody>
            <a:bodyPr wrap="square" rtlCol="0">
              <a:spAutoFit/>
            </a:bodyPr>
            <a:lstStyle/>
            <a:p>
              <a:pPr algn="ctr"/>
              <a:r>
                <a:rPr lang="en-US" sz="700" b="1" dirty="0" smtClean="0"/>
                <a:t>Data from Ministry of Health in Flat files</a:t>
              </a:r>
              <a:endParaRPr lang="en-US" sz="700" b="1" dirty="0"/>
            </a:p>
          </p:txBody>
        </p:sp>
        <p:pic>
          <p:nvPicPr>
            <p:cNvPr id="59" name="Picture 5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17355" y="2019777"/>
              <a:ext cx="1046640" cy="852938"/>
            </a:xfrm>
            <a:prstGeom prst="rect">
              <a:avLst/>
            </a:prstGeom>
          </p:spPr>
        </p:pic>
        <p:sp>
          <p:nvSpPr>
            <p:cNvPr id="2" name="Rectangle 1"/>
            <p:cNvSpPr/>
            <p:nvPr/>
          </p:nvSpPr>
          <p:spPr>
            <a:xfrm>
              <a:off x="3130587" y="819149"/>
              <a:ext cx="4512304" cy="34690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dk1"/>
                </a:solidFill>
              </a:endParaRPr>
            </a:p>
          </p:txBody>
        </p:sp>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83302" y="2390740"/>
              <a:ext cx="607140" cy="488564"/>
            </a:xfrm>
            <a:prstGeom prst="rect">
              <a:avLst/>
            </a:prstGeom>
          </p:spPr>
        </p:pic>
        <p:pic>
          <p:nvPicPr>
            <p:cNvPr id="63" name="Picture 6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97914" y="2566589"/>
              <a:ext cx="1011969" cy="410570"/>
            </a:xfrm>
            <a:prstGeom prst="rect">
              <a:avLst/>
            </a:prstGeom>
          </p:spPr>
        </p:pic>
        <p:pic>
          <p:nvPicPr>
            <p:cNvPr id="64" name="Picture 6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65192" y="1649149"/>
              <a:ext cx="782447" cy="577595"/>
            </a:xfrm>
            <a:prstGeom prst="rect">
              <a:avLst/>
            </a:prstGeom>
          </p:spPr>
        </p:pic>
        <p:sp>
          <p:nvSpPr>
            <p:cNvPr id="65" name="TextBox 64"/>
            <p:cNvSpPr txBox="1"/>
            <p:nvPr/>
          </p:nvSpPr>
          <p:spPr>
            <a:xfrm>
              <a:off x="1799848" y="3192539"/>
              <a:ext cx="1490573" cy="346249"/>
            </a:xfrm>
            <a:prstGeom prst="rect">
              <a:avLst/>
            </a:prstGeom>
            <a:noFill/>
          </p:spPr>
          <p:txBody>
            <a:bodyPr wrap="square" rtlCol="0">
              <a:spAutoFit/>
            </a:bodyPr>
            <a:lstStyle/>
            <a:p>
              <a:pPr algn="ctr"/>
              <a:r>
                <a:rPr lang="en-US" sz="825" b="1" dirty="0" smtClean="0">
                  <a:solidFill>
                    <a:srgbClr val="002060"/>
                  </a:solidFill>
                </a:rPr>
                <a:t>Secured Data Transfer Via Virtual Private cloud</a:t>
              </a:r>
              <a:endParaRPr lang="en-US" sz="825" b="1" dirty="0">
                <a:solidFill>
                  <a:srgbClr val="002060"/>
                </a:solidFill>
              </a:endParaRPr>
            </a:p>
          </p:txBody>
        </p:sp>
        <p:pic>
          <p:nvPicPr>
            <p:cNvPr id="67" name="Picture 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70845" y="1993533"/>
              <a:ext cx="607140" cy="488564"/>
            </a:xfrm>
            <a:prstGeom prst="rect">
              <a:avLst/>
            </a:prstGeom>
          </p:spPr>
        </p:pic>
        <p:pic>
          <p:nvPicPr>
            <p:cNvPr id="69" name="Picture 6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70644" y="2805947"/>
              <a:ext cx="607140" cy="488564"/>
            </a:xfrm>
            <a:prstGeom prst="rect">
              <a:avLst/>
            </a:prstGeom>
          </p:spPr>
        </p:pic>
        <p:pic>
          <p:nvPicPr>
            <p:cNvPr id="71" name="Picture 7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178613" y="1204594"/>
              <a:ext cx="1331740" cy="357338"/>
            </a:xfrm>
            <a:prstGeom prst="rect">
              <a:avLst/>
            </a:prstGeom>
          </p:spPr>
        </p:pic>
        <p:pic>
          <p:nvPicPr>
            <p:cNvPr id="75" name="Picture 7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227295" y="1271012"/>
              <a:ext cx="1319153" cy="313157"/>
            </a:xfrm>
            <a:prstGeom prst="rect">
              <a:avLst/>
            </a:prstGeom>
          </p:spPr>
        </p:pic>
        <p:pic>
          <p:nvPicPr>
            <p:cNvPr id="76" name="Picture 7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103674" y="2741528"/>
              <a:ext cx="566638" cy="552106"/>
            </a:xfrm>
            <a:prstGeom prst="rect">
              <a:avLst/>
            </a:prstGeom>
          </p:spPr>
        </p:pic>
        <p:pic>
          <p:nvPicPr>
            <p:cNvPr id="78" name="Picture 7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157255" y="3049597"/>
              <a:ext cx="1076257" cy="866062"/>
            </a:xfrm>
            <a:prstGeom prst="rect">
              <a:avLst/>
            </a:prstGeom>
          </p:spPr>
        </p:pic>
        <p:pic>
          <p:nvPicPr>
            <p:cNvPr id="3" name="Picture 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306590" y="2132992"/>
              <a:ext cx="1315007" cy="460980"/>
            </a:xfrm>
            <a:prstGeom prst="rect">
              <a:avLst/>
            </a:prstGeom>
          </p:spPr>
        </p:pic>
        <p:sp>
          <p:nvSpPr>
            <p:cNvPr id="82" name="TextBox 81"/>
            <p:cNvSpPr txBox="1"/>
            <p:nvPr/>
          </p:nvSpPr>
          <p:spPr>
            <a:xfrm>
              <a:off x="2456594" y="3103699"/>
              <a:ext cx="2292293" cy="219291"/>
            </a:xfrm>
            <a:prstGeom prst="rect">
              <a:avLst/>
            </a:prstGeom>
            <a:noFill/>
          </p:spPr>
          <p:txBody>
            <a:bodyPr wrap="square" rtlCol="0">
              <a:spAutoFit/>
            </a:bodyPr>
            <a:lstStyle/>
            <a:p>
              <a:pPr algn="ctr"/>
              <a:r>
                <a:rPr lang="en-US" sz="825" b="1" dirty="0">
                  <a:solidFill>
                    <a:srgbClr val="002060"/>
                  </a:solidFill>
                </a:rPr>
                <a:t>AWS S3 Buckets</a:t>
              </a:r>
            </a:p>
          </p:txBody>
        </p:sp>
        <p:sp>
          <p:nvSpPr>
            <p:cNvPr id="83" name="TextBox 82"/>
            <p:cNvSpPr txBox="1"/>
            <p:nvPr/>
          </p:nvSpPr>
          <p:spPr>
            <a:xfrm>
              <a:off x="4101058" y="1486876"/>
              <a:ext cx="2571361" cy="219291"/>
            </a:xfrm>
            <a:prstGeom prst="rect">
              <a:avLst/>
            </a:prstGeom>
            <a:noFill/>
          </p:spPr>
          <p:txBody>
            <a:bodyPr wrap="square" rtlCol="0">
              <a:spAutoFit/>
            </a:bodyPr>
            <a:lstStyle/>
            <a:p>
              <a:pPr algn="ctr"/>
              <a:r>
                <a:rPr lang="en-US" sz="825" b="1" dirty="0">
                  <a:solidFill>
                    <a:srgbClr val="002060"/>
                  </a:solidFill>
                </a:rPr>
                <a:t>EMR Hadoop Clusters</a:t>
              </a:r>
            </a:p>
          </p:txBody>
        </p:sp>
        <p:sp>
          <p:nvSpPr>
            <p:cNvPr id="84" name="TextBox 83"/>
            <p:cNvSpPr txBox="1"/>
            <p:nvPr/>
          </p:nvSpPr>
          <p:spPr>
            <a:xfrm>
              <a:off x="4959586" y="3269790"/>
              <a:ext cx="818558" cy="219291"/>
            </a:xfrm>
            <a:prstGeom prst="rect">
              <a:avLst/>
            </a:prstGeom>
            <a:noFill/>
          </p:spPr>
          <p:txBody>
            <a:bodyPr wrap="square" rtlCol="0">
              <a:spAutoFit/>
            </a:bodyPr>
            <a:lstStyle/>
            <a:p>
              <a:pPr algn="ctr"/>
              <a:r>
                <a:rPr lang="en-US" sz="825" b="1" dirty="0">
                  <a:solidFill>
                    <a:srgbClr val="002060"/>
                  </a:solidFill>
                </a:rPr>
                <a:t>AWS - EC2</a:t>
              </a:r>
            </a:p>
          </p:txBody>
        </p:sp>
        <p:sp>
          <p:nvSpPr>
            <p:cNvPr id="85" name="TextBox 84"/>
            <p:cNvSpPr txBox="1"/>
            <p:nvPr/>
          </p:nvSpPr>
          <p:spPr>
            <a:xfrm>
              <a:off x="5730749" y="3806014"/>
              <a:ext cx="1912142" cy="219291"/>
            </a:xfrm>
            <a:prstGeom prst="rect">
              <a:avLst/>
            </a:prstGeom>
            <a:noFill/>
          </p:spPr>
          <p:txBody>
            <a:bodyPr wrap="square" rtlCol="0">
              <a:spAutoFit/>
            </a:bodyPr>
            <a:lstStyle/>
            <a:p>
              <a:pPr algn="ctr"/>
              <a:r>
                <a:rPr lang="en-US" sz="825" b="1" dirty="0">
                  <a:solidFill>
                    <a:srgbClr val="002060"/>
                  </a:solidFill>
                </a:rPr>
                <a:t>Amazon - Redshift</a:t>
              </a:r>
            </a:p>
          </p:txBody>
        </p:sp>
        <p:cxnSp>
          <p:nvCxnSpPr>
            <p:cNvPr id="18" name="Straight Arrow Connector 17"/>
            <p:cNvCxnSpPr>
              <a:endCxn id="76" idx="0"/>
            </p:cNvCxnSpPr>
            <p:nvPr/>
          </p:nvCxnSpPr>
          <p:spPr>
            <a:xfrm>
              <a:off x="5368865" y="2237815"/>
              <a:ext cx="0" cy="503713"/>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67" idx="0"/>
            </p:cNvCxnSpPr>
            <p:nvPr/>
          </p:nvCxnSpPr>
          <p:spPr>
            <a:xfrm rot="5400000" flipH="1" flipV="1">
              <a:off x="4573399" y="1508923"/>
              <a:ext cx="185626" cy="783595"/>
            </a:xfrm>
            <a:prstGeom prst="bentConnector2">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274414" y="3065378"/>
              <a:ext cx="2042675" cy="504796"/>
            </a:xfrm>
            <a:prstGeom prst="bentConnector3">
              <a:avLst>
                <a:gd name="adj1" fmla="val 2067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4" name="Straight Arrow Connector 93"/>
            <p:cNvCxnSpPr/>
            <p:nvPr/>
          </p:nvCxnSpPr>
          <p:spPr>
            <a:xfrm flipV="1">
              <a:off x="6672419" y="2593972"/>
              <a:ext cx="0" cy="4389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016389" y="1845719"/>
              <a:ext cx="1912142" cy="219291"/>
            </a:xfrm>
            <a:prstGeom prst="rect">
              <a:avLst/>
            </a:prstGeom>
            <a:noFill/>
          </p:spPr>
          <p:txBody>
            <a:bodyPr wrap="square" rtlCol="0">
              <a:spAutoFit/>
            </a:bodyPr>
            <a:lstStyle/>
            <a:p>
              <a:pPr algn="ctr"/>
              <a:r>
                <a:rPr lang="en-US" sz="825" b="1" dirty="0" smtClean="0">
                  <a:solidFill>
                    <a:srgbClr val="002060"/>
                  </a:solidFill>
                </a:rPr>
                <a:t>Data Visualization</a:t>
              </a:r>
              <a:endParaRPr lang="en-US" sz="825" b="1" dirty="0">
                <a:solidFill>
                  <a:srgbClr val="002060"/>
                </a:solidFill>
              </a:endParaRPr>
            </a:p>
          </p:txBody>
        </p:sp>
        <p:sp>
          <p:nvSpPr>
            <p:cNvPr id="97" name="TextBox 96"/>
            <p:cNvSpPr txBox="1"/>
            <p:nvPr/>
          </p:nvSpPr>
          <p:spPr>
            <a:xfrm>
              <a:off x="3130586" y="3999865"/>
              <a:ext cx="1458155" cy="300082"/>
            </a:xfrm>
            <a:prstGeom prst="rect">
              <a:avLst/>
            </a:prstGeom>
            <a:noFill/>
          </p:spPr>
          <p:txBody>
            <a:bodyPr wrap="square" rtlCol="0">
              <a:spAutoFit/>
            </a:bodyPr>
            <a:lstStyle/>
            <a:p>
              <a:pPr algn="ctr"/>
              <a:r>
                <a:rPr lang="en-US" b="1" dirty="0" smtClean="0"/>
                <a:t>Data Storage</a:t>
              </a:r>
              <a:endParaRPr lang="en-US" b="1" dirty="0"/>
            </a:p>
          </p:txBody>
        </p:sp>
        <p:sp>
          <p:nvSpPr>
            <p:cNvPr id="98" name="TextBox 97"/>
            <p:cNvSpPr txBox="1"/>
            <p:nvPr/>
          </p:nvSpPr>
          <p:spPr>
            <a:xfrm>
              <a:off x="4577985" y="4013899"/>
              <a:ext cx="1537831" cy="300082"/>
            </a:xfrm>
            <a:prstGeom prst="rect">
              <a:avLst/>
            </a:prstGeom>
            <a:noFill/>
          </p:spPr>
          <p:txBody>
            <a:bodyPr wrap="square" rtlCol="0">
              <a:spAutoFit/>
            </a:bodyPr>
            <a:lstStyle/>
            <a:p>
              <a:pPr algn="ctr"/>
              <a:r>
                <a:rPr lang="en-US" b="1" dirty="0" smtClean="0"/>
                <a:t>Data Processing</a:t>
              </a:r>
              <a:endParaRPr lang="en-US" b="1" dirty="0"/>
            </a:p>
          </p:txBody>
        </p:sp>
        <p:sp>
          <p:nvSpPr>
            <p:cNvPr id="99" name="TextBox 98"/>
            <p:cNvSpPr txBox="1"/>
            <p:nvPr/>
          </p:nvSpPr>
          <p:spPr>
            <a:xfrm>
              <a:off x="6115816" y="4022129"/>
              <a:ext cx="1537829" cy="300082"/>
            </a:xfrm>
            <a:prstGeom prst="rect">
              <a:avLst/>
            </a:prstGeom>
            <a:noFill/>
          </p:spPr>
          <p:txBody>
            <a:bodyPr wrap="square" rtlCol="0">
              <a:spAutoFit/>
            </a:bodyPr>
            <a:lstStyle/>
            <a:p>
              <a:pPr algn="ctr"/>
              <a:r>
                <a:rPr lang="en-US" b="1" dirty="0" smtClean="0"/>
                <a:t>Data Analytics</a:t>
              </a:r>
              <a:endParaRPr lang="en-US" b="1" dirty="0"/>
            </a:p>
          </p:txBody>
        </p:sp>
        <p:cxnSp>
          <p:nvCxnSpPr>
            <p:cNvPr id="103" name="Straight Connector 102"/>
            <p:cNvCxnSpPr/>
            <p:nvPr/>
          </p:nvCxnSpPr>
          <p:spPr>
            <a:xfrm>
              <a:off x="4577985" y="1593594"/>
              <a:ext cx="0" cy="2694626"/>
            </a:xfrm>
            <a:prstGeom prst="line">
              <a:avLst/>
            </a:prstGeom>
            <a:ln>
              <a:prstDash val="lgDashDot"/>
            </a:ln>
          </p:spPr>
          <p:style>
            <a:lnRef idx="1">
              <a:schemeClr val="accent3"/>
            </a:lnRef>
            <a:fillRef idx="0">
              <a:schemeClr val="accent3"/>
            </a:fillRef>
            <a:effectRef idx="0">
              <a:schemeClr val="accent3"/>
            </a:effectRef>
            <a:fontRef idx="minor">
              <a:schemeClr val="tx1"/>
            </a:fontRef>
          </p:style>
        </p:cxnSp>
        <p:cxnSp>
          <p:nvCxnSpPr>
            <p:cNvPr id="106" name="Straight Connector 105"/>
            <p:cNvCxnSpPr/>
            <p:nvPr/>
          </p:nvCxnSpPr>
          <p:spPr>
            <a:xfrm>
              <a:off x="6115816" y="1589451"/>
              <a:ext cx="0" cy="2694626"/>
            </a:xfrm>
            <a:prstGeom prst="line">
              <a:avLst/>
            </a:prstGeom>
            <a:ln>
              <a:prstDash val="lgDashDot"/>
            </a:ln>
          </p:spPr>
          <p:style>
            <a:lnRef idx="1">
              <a:schemeClr val="accent3"/>
            </a:lnRef>
            <a:fillRef idx="0">
              <a:schemeClr val="accent3"/>
            </a:fillRef>
            <a:effectRef idx="0">
              <a:schemeClr val="accent3"/>
            </a:effectRef>
            <a:fontRef idx="minor">
              <a:schemeClr val="tx1"/>
            </a:fontRef>
          </p:style>
        </p:cxnSp>
        <p:sp>
          <p:nvSpPr>
            <p:cNvPr id="108" name="TextBox 107"/>
            <p:cNvSpPr txBox="1"/>
            <p:nvPr/>
          </p:nvSpPr>
          <p:spPr>
            <a:xfrm>
              <a:off x="3130587" y="833185"/>
              <a:ext cx="451230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rgbClr val="0070C0"/>
                  </a:solidFill>
                </a:rPr>
                <a:t>Data Storage , Processing &amp; </a:t>
              </a:r>
              <a:r>
                <a:rPr lang="en-US" sz="1400" b="1" dirty="0" smtClean="0">
                  <a:solidFill>
                    <a:srgbClr val="0070C0"/>
                  </a:solidFill>
                </a:rPr>
                <a:t>Analytics on Cloud </a:t>
              </a:r>
              <a:endParaRPr lang="en-US" sz="1400" b="1" dirty="0">
                <a:solidFill>
                  <a:srgbClr val="0070C0"/>
                </a:solidFill>
              </a:endParaRPr>
            </a:p>
          </p:txBody>
        </p:sp>
        <p:pic>
          <p:nvPicPr>
            <p:cNvPr id="110" name="Picture 109"/>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8667825" y="2253176"/>
              <a:ext cx="390870" cy="275128"/>
            </a:xfrm>
            <a:prstGeom prst="rect">
              <a:avLst/>
            </a:prstGeom>
          </p:spPr>
        </p:pic>
      </p:grpSp>
      <p:sp>
        <p:nvSpPr>
          <p:cNvPr id="60" name="TextBox 59"/>
          <p:cNvSpPr txBox="1"/>
          <p:nvPr/>
        </p:nvSpPr>
        <p:spPr>
          <a:xfrm>
            <a:off x="7701593" y="2823775"/>
            <a:ext cx="1540555" cy="430887"/>
          </a:xfrm>
          <a:prstGeom prst="rect">
            <a:avLst/>
          </a:prstGeom>
          <a:noFill/>
        </p:spPr>
        <p:txBody>
          <a:bodyPr wrap="square" rtlCol="0">
            <a:spAutoFit/>
          </a:bodyPr>
          <a:lstStyle/>
          <a:p>
            <a:pPr algn="ctr"/>
            <a:r>
              <a:rPr lang="en-US" sz="1100" b="1" dirty="0" smtClean="0">
                <a:solidFill>
                  <a:srgbClr val="0070C0"/>
                </a:solidFill>
              </a:rPr>
              <a:t>View Results  </a:t>
            </a:r>
            <a:endParaRPr lang="en-US" sz="1100" b="1" dirty="0">
              <a:solidFill>
                <a:srgbClr val="0070C0"/>
              </a:solidFill>
            </a:endParaRPr>
          </a:p>
          <a:p>
            <a:pPr algn="ctr"/>
            <a:endParaRPr lang="en-US" sz="1100" b="1" dirty="0">
              <a:solidFill>
                <a:srgbClr val="0070C0"/>
              </a:solidFill>
            </a:endParaRPr>
          </a:p>
        </p:txBody>
      </p:sp>
    </p:spTree>
    <p:extLst>
      <p:ext uri="{BB962C8B-B14F-4D97-AF65-F5344CB8AC3E}">
        <p14:creationId xmlns:p14="http://schemas.microsoft.com/office/powerpoint/2010/main" val="1874421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565816"/>
            <a:ext cx="8612435" cy="4269711"/>
          </a:xfrm>
        </p:spPr>
        <p:txBody>
          <a:bodyPr>
            <a:normAutofit/>
          </a:bodyPr>
          <a:lstStyle/>
          <a:p>
            <a:pPr>
              <a:buFont typeface="Wingdings" panose="05000000000000000000" pitchFamily="2" charset="2"/>
              <a:buChar char="v"/>
            </a:pPr>
            <a:r>
              <a:rPr lang="en-US" sz="1500" dirty="0">
                <a:solidFill>
                  <a:schemeClr val="dk1"/>
                </a:solidFill>
                <a:cs typeface="Arial" panose="020B0604020202020204" pitchFamily="34" charset="0"/>
              </a:rPr>
              <a:t>The MNO data will be anonymized and kept as flat </a:t>
            </a:r>
            <a:r>
              <a:rPr lang="en-US" sz="1500" dirty="0" smtClean="0">
                <a:solidFill>
                  <a:schemeClr val="dk1"/>
                </a:solidFill>
                <a:cs typeface="Arial" panose="020B0604020202020204" pitchFamily="34" charset="0"/>
              </a:rPr>
              <a:t>files.</a:t>
            </a:r>
            <a:endParaRPr lang="en-US" sz="1500" dirty="0">
              <a:solidFill>
                <a:schemeClr val="dk1"/>
              </a:solidFill>
              <a:cs typeface="Arial" panose="020B0604020202020204" pitchFamily="34" charset="0"/>
            </a:endParaRPr>
          </a:p>
          <a:p>
            <a:pPr>
              <a:buFont typeface="Wingdings" panose="05000000000000000000" pitchFamily="2" charset="2"/>
              <a:buChar char="v"/>
            </a:pPr>
            <a:r>
              <a:rPr lang="en-US" sz="1500" dirty="0" smtClean="0">
                <a:solidFill>
                  <a:schemeClr val="dk1"/>
                </a:solidFill>
                <a:cs typeface="Arial" panose="020B0604020202020204" pitchFamily="34" charset="0"/>
              </a:rPr>
              <a:t>Geospatial </a:t>
            </a:r>
            <a:r>
              <a:rPr lang="en-US" sz="1500" dirty="0">
                <a:solidFill>
                  <a:schemeClr val="dk1"/>
                </a:solidFill>
                <a:cs typeface="Arial" panose="020B0604020202020204" pitchFamily="34" charset="0"/>
              </a:rPr>
              <a:t>reference data will also formatted and stored in a flat file</a:t>
            </a:r>
            <a:r>
              <a:rPr lang="en-US" sz="1500" dirty="0" smtClean="0">
                <a:solidFill>
                  <a:schemeClr val="dk1"/>
                </a:solidFill>
                <a:cs typeface="Arial" panose="020B0604020202020204" pitchFamily="34" charset="0"/>
              </a:rPr>
              <a:t>.</a:t>
            </a:r>
          </a:p>
          <a:p>
            <a:pPr>
              <a:buFont typeface="Wingdings" panose="05000000000000000000" pitchFamily="2" charset="2"/>
              <a:buChar char="v"/>
            </a:pPr>
            <a:r>
              <a:rPr lang="en-US" sz="1500" dirty="0">
                <a:solidFill>
                  <a:schemeClr val="dk1"/>
                </a:solidFill>
                <a:cs typeface="Arial" panose="020B0604020202020204" pitchFamily="34" charset="0"/>
              </a:rPr>
              <a:t>The various data from </a:t>
            </a:r>
            <a:r>
              <a:rPr lang="en-US" sz="1500" dirty="0" err="1">
                <a:solidFill>
                  <a:schemeClr val="dk1"/>
                </a:solidFill>
                <a:cs typeface="Arial" panose="020B0604020202020204" pitchFamily="34" charset="0"/>
              </a:rPr>
              <a:t>MoH</a:t>
            </a:r>
            <a:r>
              <a:rPr lang="en-US" sz="1500" dirty="0">
                <a:solidFill>
                  <a:schemeClr val="dk1"/>
                </a:solidFill>
                <a:cs typeface="Arial" panose="020B0604020202020204" pitchFamily="34" charset="0"/>
              </a:rPr>
              <a:t> will be merged as a flat </a:t>
            </a:r>
            <a:r>
              <a:rPr lang="en-US" sz="1500" dirty="0" smtClean="0">
                <a:solidFill>
                  <a:schemeClr val="dk1"/>
                </a:solidFill>
                <a:cs typeface="Arial" panose="020B0604020202020204" pitchFamily="34" charset="0"/>
              </a:rPr>
              <a:t>file</a:t>
            </a:r>
            <a:endParaRPr lang="en-US" sz="1500" dirty="0">
              <a:solidFill>
                <a:schemeClr val="dk1"/>
              </a:solidFill>
              <a:cs typeface="Arial" panose="020B0604020202020204" pitchFamily="34" charset="0"/>
            </a:endParaRPr>
          </a:p>
          <a:p>
            <a:pPr>
              <a:buFont typeface="Wingdings" panose="05000000000000000000" pitchFamily="2" charset="2"/>
              <a:buChar char="v"/>
            </a:pPr>
            <a:r>
              <a:rPr lang="en-US" sz="1500" dirty="0" smtClean="0">
                <a:solidFill>
                  <a:schemeClr val="dk1"/>
                </a:solidFill>
                <a:cs typeface="Arial" panose="020B0604020202020204" pitchFamily="34" charset="0"/>
              </a:rPr>
              <a:t>The </a:t>
            </a:r>
            <a:r>
              <a:rPr lang="en-US" sz="1500" dirty="0">
                <a:solidFill>
                  <a:schemeClr val="dk1"/>
                </a:solidFill>
                <a:cs typeface="Arial" panose="020B0604020202020204" pitchFamily="34" charset="0"/>
              </a:rPr>
              <a:t>data from the centralized location will be moved to AWS via Virtual Private Cloud.(VPC)</a:t>
            </a:r>
          </a:p>
          <a:p>
            <a:pPr>
              <a:buFont typeface="Wingdings" panose="05000000000000000000" pitchFamily="2" charset="2"/>
              <a:buChar char="v"/>
            </a:pPr>
            <a:r>
              <a:rPr lang="en-US" sz="1500" dirty="0">
                <a:solidFill>
                  <a:schemeClr val="dk1"/>
                </a:solidFill>
                <a:cs typeface="Arial" panose="020B0604020202020204" pitchFamily="34" charset="0"/>
              </a:rPr>
              <a:t>The Raw data will be stored in s3 Buckets.</a:t>
            </a:r>
          </a:p>
          <a:p>
            <a:pPr>
              <a:buFont typeface="Wingdings" panose="05000000000000000000" pitchFamily="2" charset="2"/>
              <a:buChar char="v"/>
            </a:pPr>
            <a:r>
              <a:rPr lang="en-US" sz="1500" dirty="0">
                <a:solidFill>
                  <a:schemeClr val="dk1"/>
                </a:solidFill>
                <a:cs typeface="Arial" panose="020B0604020202020204" pitchFamily="34" charset="0"/>
              </a:rPr>
              <a:t>EMR Clusters will access s3 buckets and creates Hive Tables for the data in S3 Buckets.</a:t>
            </a:r>
          </a:p>
          <a:p>
            <a:pPr>
              <a:buFont typeface="Wingdings" panose="05000000000000000000" pitchFamily="2" charset="2"/>
              <a:buChar char="v"/>
            </a:pPr>
            <a:r>
              <a:rPr lang="en-US" sz="1500" dirty="0">
                <a:solidFill>
                  <a:schemeClr val="dk1"/>
                </a:solidFill>
                <a:cs typeface="Arial" panose="020B0604020202020204" pitchFamily="34" charset="0"/>
              </a:rPr>
              <a:t>EC2 will run the scripts for the identified business rules on EMR and processed data from EMR will be pushed to s3 buckets.</a:t>
            </a:r>
          </a:p>
          <a:p>
            <a:pPr>
              <a:buFont typeface="Wingdings" panose="05000000000000000000" pitchFamily="2" charset="2"/>
              <a:buChar char="v"/>
            </a:pPr>
            <a:r>
              <a:rPr lang="en-US" sz="1500" dirty="0" smtClean="0">
                <a:solidFill>
                  <a:schemeClr val="dk1"/>
                </a:solidFill>
                <a:cs typeface="Arial" panose="020B0604020202020204" pitchFamily="34" charset="0"/>
              </a:rPr>
              <a:t>Redshift </a:t>
            </a:r>
            <a:r>
              <a:rPr lang="en-US" sz="1500" dirty="0">
                <a:solidFill>
                  <a:schemeClr val="dk1"/>
                </a:solidFill>
                <a:cs typeface="Arial" panose="020B0604020202020204" pitchFamily="34" charset="0"/>
              </a:rPr>
              <a:t>will access the processed / aggregated data from s3 buckets and will create data warehouse.</a:t>
            </a:r>
          </a:p>
          <a:p>
            <a:pPr>
              <a:buFont typeface="Wingdings" panose="05000000000000000000" pitchFamily="2" charset="2"/>
              <a:buChar char="v"/>
            </a:pPr>
            <a:r>
              <a:rPr lang="en-US" sz="1500" dirty="0">
                <a:solidFill>
                  <a:schemeClr val="dk1"/>
                </a:solidFill>
                <a:cs typeface="Arial" panose="020B0604020202020204" pitchFamily="34" charset="0"/>
              </a:rPr>
              <a:t>The aggregated data from Redshift will be accessed by the analytical tools </a:t>
            </a:r>
            <a:r>
              <a:rPr lang="en-US" sz="1500" dirty="0" smtClean="0">
                <a:solidFill>
                  <a:schemeClr val="dk1"/>
                </a:solidFill>
                <a:cs typeface="Arial" panose="020B0604020202020204" pitchFamily="34" charset="0"/>
              </a:rPr>
              <a:t>like QuickSight within the cloud. </a:t>
            </a:r>
          </a:p>
          <a:p>
            <a:pPr>
              <a:buFont typeface="Wingdings" panose="05000000000000000000" pitchFamily="2" charset="2"/>
              <a:buChar char="v"/>
            </a:pPr>
            <a:r>
              <a:rPr lang="en-US" sz="1500" dirty="0">
                <a:solidFill>
                  <a:schemeClr val="dk1"/>
                </a:solidFill>
                <a:cs typeface="Arial" panose="020B0604020202020204" pitchFamily="34" charset="0"/>
              </a:rPr>
              <a:t>The results will be published for </a:t>
            </a:r>
            <a:r>
              <a:rPr lang="en-US" sz="1500" dirty="0" err="1">
                <a:solidFill>
                  <a:schemeClr val="dk1"/>
                </a:solidFill>
                <a:cs typeface="Arial" panose="020B0604020202020204" pitchFamily="34" charset="0"/>
              </a:rPr>
              <a:t>Govt</a:t>
            </a:r>
            <a:r>
              <a:rPr lang="en-US" sz="1500" dirty="0">
                <a:solidFill>
                  <a:schemeClr val="dk1"/>
                </a:solidFill>
                <a:cs typeface="Arial" panose="020B0604020202020204" pitchFamily="34" charset="0"/>
              </a:rPr>
              <a:t> / NGO Economic Users</a:t>
            </a:r>
          </a:p>
          <a:p>
            <a:pPr marL="0" indent="0">
              <a:buNone/>
            </a:pPr>
            <a:endParaRPr lang="en-US" sz="1200" dirty="0">
              <a:solidFill>
                <a:schemeClr val="dk1"/>
              </a:solidFill>
              <a:cs typeface="Arial" panose="020B0604020202020204" pitchFamily="34" charset="0"/>
            </a:endParaRPr>
          </a:p>
          <a:p>
            <a:pPr>
              <a:buFont typeface="Wingdings" panose="05000000000000000000" pitchFamily="2" charset="2"/>
              <a:buChar char="q"/>
            </a:pPr>
            <a:endParaRPr lang="en-US" sz="1200" dirty="0">
              <a:solidFill>
                <a:schemeClr val="dk1"/>
              </a:solidFill>
              <a:cs typeface="Arial" panose="020B0604020202020204" pitchFamily="34" charset="0"/>
            </a:endParaRPr>
          </a:p>
          <a:p>
            <a:pPr>
              <a:buFont typeface="Wingdings" panose="05000000000000000000" pitchFamily="2" charset="2"/>
              <a:buChar char="q"/>
            </a:pPr>
            <a:endParaRPr lang="en-US" sz="1200" dirty="0">
              <a:solidFill>
                <a:schemeClr val="dk1"/>
              </a:solidFill>
              <a:cs typeface="Arial" panose="020B0604020202020204" pitchFamily="34" charset="0"/>
            </a:endParaRPr>
          </a:p>
          <a:p>
            <a:pPr>
              <a:buFont typeface="Wingdings" panose="05000000000000000000" pitchFamily="2" charset="2"/>
              <a:buChar char="q"/>
            </a:pPr>
            <a:endParaRPr lang="en-US" sz="1200" dirty="0">
              <a:solidFill>
                <a:schemeClr val="dk1"/>
              </a:solidFill>
              <a:ea typeface="+mn-ea"/>
              <a:cs typeface="Arial" panose="020B0604020202020204" pitchFamily="34" charset="0"/>
            </a:endParaRPr>
          </a:p>
        </p:txBody>
      </p:sp>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13</a:t>
            </a:fld>
            <a:endParaRPr lang="en-GB"/>
          </a:p>
        </p:txBody>
      </p:sp>
      <p:sp>
        <p:nvSpPr>
          <p:cNvPr id="7" name="Title 2"/>
          <p:cNvSpPr>
            <a:spLocks noGrp="1"/>
          </p:cNvSpPr>
          <p:nvPr>
            <p:ph type="title"/>
          </p:nvPr>
        </p:nvSpPr>
        <p:spPr>
          <a:xfrm>
            <a:off x="220910" y="154336"/>
            <a:ext cx="8642350" cy="411480"/>
          </a:xfrm>
        </p:spPr>
        <p:txBody>
          <a:bodyPr/>
          <a:lstStyle/>
          <a:p>
            <a:r>
              <a:rPr lang="en-US" sz="1600" b="1" dirty="0">
                <a:solidFill>
                  <a:srgbClr val="002060"/>
                </a:solidFill>
              </a:rPr>
              <a:t>Hadoop </a:t>
            </a:r>
            <a:r>
              <a:rPr lang="en-US" sz="1600" b="1" dirty="0" smtClean="0">
                <a:solidFill>
                  <a:srgbClr val="002060"/>
                </a:solidFill>
              </a:rPr>
              <a:t>On Cloud Solution - </a:t>
            </a:r>
            <a:r>
              <a:rPr lang="en-US" sz="1600" b="1" dirty="0">
                <a:solidFill>
                  <a:srgbClr val="002060"/>
                </a:solidFill>
              </a:rPr>
              <a:t>Overview </a:t>
            </a:r>
            <a:endParaRPr lang="en-US" sz="1600" dirty="0"/>
          </a:p>
        </p:txBody>
      </p:sp>
    </p:spTree>
    <p:extLst>
      <p:ext uri="{BB962C8B-B14F-4D97-AF65-F5344CB8AC3E}">
        <p14:creationId xmlns:p14="http://schemas.microsoft.com/office/powerpoint/2010/main" val="592967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14</a:t>
            </a:fld>
            <a:endParaRPr lang="en-GB"/>
          </a:p>
        </p:txBody>
      </p:sp>
      <p:sp>
        <p:nvSpPr>
          <p:cNvPr id="6" name="Title 2"/>
          <p:cNvSpPr txBox="1">
            <a:spLocks/>
          </p:cNvSpPr>
          <p:nvPr/>
        </p:nvSpPr>
        <p:spPr>
          <a:xfrm>
            <a:off x="0" y="1500536"/>
            <a:ext cx="9144000" cy="191576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pPr algn="ctr"/>
            <a:r>
              <a:rPr lang="en-US" sz="2800" b="1" dirty="0" smtClean="0">
                <a:solidFill>
                  <a:srgbClr val="002060"/>
                </a:solidFill>
              </a:rPr>
              <a:t>Option 3</a:t>
            </a:r>
          </a:p>
          <a:p>
            <a:pPr algn="ctr"/>
            <a:r>
              <a:rPr lang="en-US" sz="2800" b="1" dirty="0" smtClean="0">
                <a:solidFill>
                  <a:srgbClr val="002060"/>
                </a:solidFill>
              </a:rPr>
              <a:t>Data Copy on Premise and Data processing On Cloud Solution (AWS)</a:t>
            </a:r>
            <a:endParaRPr lang="en-US" sz="2800" dirty="0"/>
          </a:p>
        </p:txBody>
      </p:sp>
    </p:spTree>
    <p:extLst>
      <p:ext uri="{BB962C8B-B14F-4D97-AF65-F5344CB8AC3E}">
        <p14:creationId xmlns:p14="http://schemas.microsoft.com/office/powerpoint/2010/main" val="3910330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15</a:t>
            </a:fld>
            <a:endParaRPr lang="en-GB"/>
          </a:p>
        </p:txBody>
      </p:sp>
      <p:sp>
        <p:nvSpPr>
          <p:cNvPr id="5" name="Title 2"/>
          <p:cNvSpPr>
            <a:spLocks noGrp="1"/>
          </p:cNvSpPr>
          <p:nvPr>
            <p:ph type="title"/>
          </p:nvPr>
        </p:nvSpPr>
        <p:spPr>
          <a:xfrm>
            <a:off x="220910" y="154336"/>
            <a:ext cx="8642350" cy="411480"/>
          </a:xfrm>
        </p:spPr>
        <p:txBody>
          <a:bodyPr/>
          <a:lstStyle/>
          <a:p>
            <a:r>
              <a:rPr lang="en-US" sz="1600" b="1" dirty="0" smtClean="0">
                <a:solidFill>
                  <a:srgbClr val="002060"/>
                </a:solidFill>
              </a:rPr>
              <a:t>On Premise  </a:t>
            </a:r>
            <a:r>
              <a:rPr lang="en-US" sz="2000" b="1" dirty="0" smtClean="0">
                <a:solidFill>
                  <a:srgbClr val="002060"/>
                </a:solidFill>
              </a:rPr>
              <a:t>+</a:t>
            </a:r>
            <a:r>
              <a:rPr lang="en-US" sz="1600" b="1" dirty="0" smtClean="0">
                <a:solidFill>
                  <a:srgbClr val="002060"/>
                </a:solidFill>
              </a:rPr>
              <a:t>  On Cloud Solution - AWS</a:t>
            </a:r>
            <a:endParaRPr lang="en-US" sz="1600" dirty="0"/>
          </a:p>
        </p:txBody>
      </p:sp>
      <p:grpSp>
        <p:nvGrpSpPr>
          <p:cNvPr id="141" name="Group 140"/>
          <p:cNvGrpSpPr/>
          <p:nvPr/>
        </p:nvGrpSpPr>
        <p:grpSpPr>
          <a:xfrm>
            <a:off x="-65560" y="751524"/>
            <a:ext cx="9238421" cy="3522787"/>
            <a:chOff x="-225055" y="751524"/>
            <a:chExt cx="9238421" cy="3522787"/>
          </a:xfrm>
        </p:grpSpPr>
        <p:grpSp>
          <p:nvGrpSpPr>
            <p:cNvPr id="68" name="Group 67"/>
            <p:cNvGrpSpPr/>
            <p:nvPr/>
          </p:nvGrpSpPr>
          <p:grpSpPr>
            <a:xfrm>
              <a:off x="-225055" y="751524"/>
              <a:ext cx="2504605" cy="3469070"/>
              <a:chOff x="15372" y="1008993"/>
              <a:chExt cx="2526507" cy="3288841"/>
            </a:xfrm>
          </p:grpSpPr>
          <p:sp>
            <p:nvSpPr>
              <p:cNvPr id="6" name="Rectangle 5"/>
              <p:cNvSpPr/>
              <p:nvPr/>
            </p:nvSpPr>
            <p:spPr>
              <a:xfrm>
                <a:off x="459853" y="1008993"/>
                <a:ext cx="1589340" cy="3288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7" name="Picture 16"/>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45988" y="1383181"/>
                <a:ext cx="555757" cy="442189"/>
              </a:xfrm>
              <a:prstGeom prst="rect">
                <a:avLst/>
              </a:prstGeom>
            </p:spPr>
          </p:pic>
          <p:pic>
            <p:nvPicPr>
              <p:cNvPr id="19" name="Picture 18"/>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53022" y="1383181"/>
                <a:ext cx="460138" cy="442189"/>
              </a:xfrm>
              <a:prstGeom prst="rect">
                <a:avLst/>
              </a:prstGeom>
            </p:spPr>
          </p:pic>
          <p:sp>
            <p:nvSpPr>
              <p:cNvPr id="20" name="TextBox 19"/>
              <p:cNvSpPr txBox="1"/>
              <p:nvPr/>
            </p:nvSpPr>
            <p:spPr>
              <a:xfrm>
                <a:off x="22257" y="1085176"/>
                <a:ext cx="2442958" cy="240724"/>
              </a:xfrm>
              <a:prstGeom prst="rect">
                <a:avLst/>
              </a:prstGeom>
              <a:noFill/>
            </p:spPr>
            <p:txBody>
              <a:bodyPr wrap="square" rtlCol="0">
                <a:spAutoFit/>
              </a:bodyPr>
              <a:lstStyle/>
              <a:p>
                <a:pPr algn="ctr"/>
                <a:r>
                  <a:rPr lang="en-US" sz="1050" b="1" dirty="0" smtClean="0">
                    <a:solidFill>
                      <a:srgbClr val="0070C0"/>
                    </a:solidFill>
                  </a:rPr>
                  <a:t>Health &amp; </a:t>
                </a:r>
                <a:r>
                  <a:rPr lang="en-US" sz="1050" b="1" dirty="0" err="1" smtClean="0">
                    <a:solidFill>
                      <a:srgbClr val="0070C0"/>
                    </a:solidFill>
                  </a:rPr>
                  <a:t>Govt</a:t>
                </a:r>
                <a:r>
                  <a:rPr lang="en-US" sz="1050" b="1" dirty="0" smtClean="0">
                    <a:solidFill>
                      <a:srgbClr val="0070C0"/>
                    </a:solidFill>
                  </a:rPr>
                  <a:t> data</a:t>
                </a:r>
                <a:endParaRPr lang="en-US" sz="1050" b="1" dirty="0">
                  <a:solidFill>
                    <a:srgbClr val="0070C0"/>
                  </a:solidFill>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6034" y="3534238"/>
                <a:ext cx="536781" cy="490222"/>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425" y="3612374"/>
                <a:ext cx="480592" cy="438907"/>
              </a:xfrm>
              <a:prstGeom prst="rect">
                <a:avLst/>
              </a:prstGeom>
            </p:spPr>
          </p:pic>
          <p:sp>
            <p:nvSpPr>
              <p:cNvPr id="24" name="TextBox 23"/>
              <p:cNvSpPr txBox="1"/>
              <p:nvPr/>
            </p:nvSpPr>
            <p:spPr>
              <a:xfrm>
                <a:off x="15372" y="4048105"/>
                <a:ext cx="2526507" cy="200056"/>
              </a:xfrm>
              <a:prstGeom prst="rect">
                <a:avLst/>
              </a:prstGeom>
              <a:noFill/>
            </p:spPr>
            <p:txBody>
              <a:bodyPr wrap="square" rtlCol="0">
                <a:spAutoFit/>
              </a:bodyPr>
              <a:lstStyle/>
              <a:p>
                <a:pPr algn="ctr"/>
                <a:r>
                  <a:rPr lang="en-US" sz="700" b="1" dirty="0" smtClean="0"/>
                  <a:t>Geospatial Co-ordinate data in Flat file</a:t>
                </a:r>
                <a:endParaRPr lang="en-US" sz="700" b="1" dirty="0"/>
              </a:p>
            </p:txBody>
          </p:sp>
          <p:pic>
            <p:nvPicPr>
              <p:cNvPr id="25" name="Picture 24"/>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01986" y="1380176"/>
                <a:ext cx="512899" cy="474036"/>
              </a:xfrm>
              <a:prstGeom prst="rect">
                <a:avLst/>
              </a:prstGeom>
            </p:spPr>
          </p:pic>
          <p:sp>
            <p:nvSpPr>
              <p:cNvPr id="26" name="TextBox 25"/>
              <p:cNvSpPr txBox="1"/>
              <p:nvPr/>
            </p:nvSpPr>
            <p:spPr>
              <a:xfrm>
                <a:off x="450201" y="3267663"/>
                <a:ext cx="1636969" cy="240724"/>
              </a:xfrm>
              <a:prstGeom prst="rect">
                <a:avLst/>
              </a:prstGeom>
              <a:noFill/>
            </p:spPr>
            <p:txBody>
              <a:bodyPr wrap="square" rtlCol="0">
                <a:spAutoFit/>
              </a:bodyPr>
              <a:lstStyle/>
              <a:p>
                <a:pPr algn="ctr"/>
                <a:r>
                  <a:rPr lang="en-US" sz="1050" b="1" dirty="0" smtClean="0">
                    <a:solidFill>
                      <a:srgbClr val="0070C0"/>
                    </a:solidFill>
                  </a:rPr>
                  <a:t>Geospatial reference data</a:t>
                </a:r>
                <a:endParaRPr lang="en-US" sz="1050" b="1" dirty="0">
                  <a:solidFill>
                    <a:srgbClr val="0070C0"/>
                  </a:solidFill>
                </a:endParaRPr>
              </a:p>
            </p:txBody>
          </p:sp>
        </p:grpSp>
        <p:pic>
          <p:nvPicPr>
            <p:cNvPr id="66" name="Picture 6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493424" y="1891596"/>
              <a:ext cx="427336" cy="454695"/>
            </a:xfrm>
            <a:prstGeom prst="rect">
              <a:avLst/>
            </a:prstGeom>
          </p:spPr>
        </p:pic>
        <p:sp>
          <p:nvSpPr>
            <p:cNvPr id="72" name="Chevron 71"/>
            <p:cNvSpPr/>
            <p:nvPr/>
          </p:nvSpPr>
          <p:spPr>
            <a:xfrm>
              <a:off x="7307256" y="2328593"/>
              <a:ext cx="373698" cy="36636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220629" y="1637007"/>
              <a:ext cx="2504605" cy="211019"/>
            </a:xfrm>
            <a:prstGeom prst="rect">
              <a:avLst/>
            </a:prstGeom>
            <a:noFill/>
          </p:spPr>
          <p:txBody>
            <a:bodyPr wrap="square" rtlCol="0">
              <a:spAutoFit/>
            </a:bodyPr>
            <a:lstStyle/>
            <a:p>
              <a:pPr algn="ctr"/>
              <a:r>
                <a:rPr lang="en-US" sz="700" b="1" dirty="0" smtClean="0"/>
                <a:t>Data from Ministry of Health in Flat files</a:t>
              </a:r>
              <a:endParaRPr lang="en-US" sz="700" b="1" dirty="0"/>
            </a:p>
          </p:txBody>
        </p:sp>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44237" y="2426168"/>
              <a:ext cx="914295" cy="764972"/>
            </a:xfrm>
            <a:prstGeom prst="rect">
              <a:avLst/>
            </a:prstGeom>
          </p:spPr>
        </p:pic>
        <p:sp>
          <p:nvSpPr>
            <p:cNvPr id="2" name="Rectangle 1"/>
            <p:cNvSpPr/>
            <p:nvPr/>
          </p:nvSpPr>
          <p:spPr>
            <a:xfrm>
              <a:off x="3547646" y="805240"/>
              <a:ext cx="3828031" cy="34690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dk1"/>
                </a:solidFill>
              </a:endParaRPr>
            </a:p>
          </p:txBody>
        </p:sp>
        <p:pic>
          <p:nvPicPr>
            <p:cNvPr id="61" name="Pictur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05812" y="2122059"/>
              <a:ext cx="591357" cy="488564"/>
            </a:xfrm>
            <a:prstGeom prst="rect">
              <a:avLst/>
            </a:prstGeom>
          </p:spPr>
        </p:pic>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8388" y="1602582"/>
              <a:ext cx="762106" cy="577595"/>
            </a:xfrm>
            <a:prstGeom prst="rect">
              <a:avLst/>
            </a:prstGeom>
          </p:spPr>
        </p:pic>
        <p:sp>
          <p:nvSpPr>
            <p:cNvPr id="65" name="TextBox 64"/>
            <p:cNvSpPr txBox="1"/>
            <p:nvPr/>
          </p:nvSpPr>
          <p:spPr>
            <a:xfrm>
              <a:off x="1798586" y="3400710"/>
              <a:ext cx="1852714" cy="346249"/>
            </a:xfrm>
            <a:prstGeom prst="rect">
              <a:avLst/>
            </a:prstGeom>
            <a:noFill/>
          </p:spPr>
          <p:txBody>
            <a:bodyPr wrap="square" rtlCol="0">
              <a:spAutoFit/>
            </a:bodyPr>
            <a:lstStyle/>
            <a:p>
              <a:pPr algn="ctr"/>
              <a:r>
                <a:rPr lang="en-US" sz="825" b="1" dirty="0" smtClean="0">
                  <a:solidFill>
                    <a:srgbClr val="002060"/>
                  </a:solidFill>
                </a:rPr>
                <a:t>Secured Data Transfer Via Virtual Private cloud</a:t>
              </a:r>
              <a:endParaRPr lang="en-US" sz="825" b="1" dirty="0">
                <a:solidFill>
                  <a:srgbClr val="002060"/>
                </a:solidFill>
              </a:endParaRPr>
            </a:p>
          </p:txBody>
        </p:sp>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8814" y="1774341"/>
              <a:ext cx="591357" cy="488564"/>
            </a:xfrm>
            <a:prstGeom prst="rect">
              <a:avLst/>
            </a:prstGeom>
          </p:spPr>
        </p:pic>
        <p:pic>
          <p:nvPicPr>
            <p:cNvPr id="69" name="Picture 6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6560" y="2573928"/>
              <a:ext cx="591357" cy="488564"/>
            </a:xfrm>
            <a:prstGeom prst="rect">
              <a:avLst/>
            </a:prstGeom>
          </p:spPr>
        </p:pic>
        <p:pic>
          <p:nvPicPr>
            <p:cNvPr id="71" name="Picture 7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85955" y="1145006"/>
              <a:ext cx="1134519" cy="312544"/>
            </a:xfrm>
            <a:prstGeom prst="rect">
              <a:avLst/>
            </a:prstGeom>
          </p:spPr>
        </p:pic>
        <p:pic>
          <p:nvPicPr>
            <p:cNvPr id="75" name="Picture 7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4228432" y="2243210"/>
              <a:ext cx="1184596" cy="288720"/>
            </a:xfrm>
            <a:prstGeom prst="rect">
              <a:avLst/>
            </a:prstGeom>
          </p:spPr>
        </p:pic>
        <p:pic>
          <p:nvPicPr>
            <p:cNvPr id="76" name="Picture 7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83270" y="2694961"/>
              <a:ext cx="551908" cy="552106"/>
            </a:xfrm>
            <a:prstGeom prst="rect">
              <a:avLst/>
            </a:prstGeom>
          </p:spPr>
        </p:pic>
        <p:pic>
          <p:nvPicPr>
            <p:cNvPr id="78" name="Picture 7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309462" y="3003030"/>
              <a:ext cx="1048278" cy="866062"/>
            </a:xfrm>
            <a:prstGeom prst="rect">
              <a:avLst/>
            </a:prstGeom>
          </p:spPr>
        </p:pic>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31371" y="2125886"/>
              <a:ext cx="1097711" cy="395077"/>
            </a:xfrm>
            <a:prstGeom prst="rect">
              <a:avLst/>
            </a:prstGeom>
          </p:spPr>
        </p:pic>
        <p:sp>
          <p:nvSpPr>
            <p:cNvPr id="82" name="TextBox 81"/>
            <p:cNvSpPr txBox="1"/>
            <p:nvPr/>
          </p:nvSpPr>
          <p:spPr>
            <a:xfrm>
              <a:off x="3157239" y="3096334"/>
              <a:ext cx="2232702" cy="219291"/>
            </a:xfrm>
            <a:prstGeom prst="rect">
              <a:avLst/>
            </a:prstGeom>
            <a:noFill/>
          </p:spPr>
          <p:txBody>
            <a:bodyPr wrap="square" rtlCol="0">
              <a:spAutoFit/>
            </a:bodyPr>
            <a:lstStyle/>
            <a:p>
              <a:pPr algn="ctr"/>
              <a:r>
                <a:rPr lang="en-US" sz="825" b="1" dirty="0">
                  <a:solidFill>
                    <a:srgbClr val="002060"/>
                  </a:solidFill>
                </a:rPr>
                <a:t>AWS S3 Buckets</a:t>
              </a:r>
            </a:p>
          </p:txBody>
        </p:sp>
        <p:sp>
          <p:nvSpPr>
            <p:cNvPr id="83" name="TextBox 82"/>
            <p:cNvSpPr txBox="1"/>
            <p:nvPr/>
          </p:nvSpPr>
          <p:spPr>
            <a:xfrm>
              <a:off x="4306719" y="1449784"/>
              <a:ext cx="2504515" cy="219291"/>
            </a:xfrm>
            <a:prstGeom prst="rect">
              <a:avLst/>
            </a:prstGeom>
            <a:noFill/>
          </p:spPr>
          <p:txBody>
            <a:bodyPr wrap="square" rtlCol="0">
              <a:spAutoFit/>
            </a:bodyPr>
            <a:lstStyle/>
            <a:p>
              <a:pPr algn="ctr"/>
              <a:r>
                <a:rPr lang="en-US" sz="825" b="1" dirty="0">
                  <a:solidFill>
                    <a:srgbClr val="002060"/>
                  </a:solidFill>
                </a:rPr>
                <a:t>EMR Hadoop Clusters</a:t>
              </a:r>
            </a:p>
          </p:txBody>
        </p:sp>
        <p:sp>
          <p:nvSpPr>
            <p:cNvPr id="84" name="TextBox 83"/>
            <p:cNvSpPr txBox="1"/>
            <p:nvPr/>
          </p:nvSpPr>
          <p:spPr>
            <a:xfrm>
              <a:off x="5142928" y="3223223"/>
              <a:ext cx="797279" cy="219291"/>
            </a:xfrm>
            <a:prstGeom prst="rect">
              <a:avLst/>
            </a:prstGeom>
            <a:noFill/>
          </p:spPr>
          <p:txBody>
            <a:bodyPr wrap="square" rtlCol="0">
              <a:spAutoFit/>
            </a:bodyPr>
            <a:lstStyle/>
            <a:p>
              <a:pPr algn="ctr"/>
              <a:r>
                <a:rPr lang="en-US" sz="825" b="1" dirty="0">
                  <a:solidFill>
                    <a:srgbClr val="002060"/>
                  </a:solidFill>
                </a:rPr>
                <a:t>AWS - EC2</a:t>
              </a:r>
            </a:p>
          </p:txBody>
        </p:sp>
        <p:sp>
          <p:nvSpPr>
            <p:cNvPr id="85" name="TextBox 84"/>
            <p:cNvSpPr txBox="1"/>
            <p:nvPr/>
          </p:nvSpPr>
          <p:spPr>
            <a:xfrm>
              <a:off x="5894044" y="3759447"/>
              <a:ext cx="1862434" cy="219291"/>
            </a:xfrm>
            <a:prstGeom prst="rect">
              <a:avLst/>
            </a:prstGeom>
            <a:noFill/>
          </p:spPr>
          <p:txBody>
            <a:bodyPr wrap="square" rtlCol="0">
              <a:spAutoFit/>
            </a:bodyPr>
            <a:lstStyle/>
            <a:p>
              <a:pPr algn="ctr"/>
              <a:r>
                <a:rPr lang="en-US" sz="825" b="1" dirty="0">
                  <a:solidFill>
                    <a:srgbClr val="002060"/>
                  </a:solidFill>
                </a:rPr>
                <a:t>Amazon - Redshift</a:t>
              </a:r>
            </a:p>
          </p:txBody>
        </p:sp>
        <p:cxnSp>
          <p:nvCxnSpPr>
            <p:cNvPr id="18" name="Straight Arrow Connector 17"/>
            <p:cNvCxnSpPr>
              <a:endCxn id="76" idx="0"/>
            </p:cNvCxnSpPr>
            <p:nvPr/>
          </p:nvCxnSpPr>
          <p:spPr>
            <a:xfrm>
              <a:off x="5541568" y="2191248"/>
              <a:ext cx="0" cy="503713"/>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67" idx="0"/>
            </p:cNvCxnSpPr>
            <p:nvPr/>
          </p:nvCxnSpPr>
          <p:spPr>
            <a:xfrm rot="5400000" flipH="1" flipV="1">
              <a:off x="4583291" y="1299916"/>
              <a:ext cx="185626" cy="763225"/>
            </a:xfrm>
            <a:prstGeom prst="bentConnector2">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4435063" y="2963953"/>
              <a:ext cx="1904153" cy="433836"/>
            </a:xfrm>
            <a:prstGeom prst="bentConnector3">
              <a:avLst>
                <a:gd name="adj1" fmla="val 3771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4" name="Straight Arrow Connector 93"/>
            <p:cNvCxnSpPr/>
            <p:nvPr/>
          </p:nvCxnSpPr>
          <p:spPr>
            <a:xfrm flipV="1">
              <a:off x="6811234" y="2547405"/>
              <a:ext cx="0" cy="4389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5849010" y="1394105"/>
              <a:ext cx="1862434" cy="219291"/>
            </a:xfrm>
            <a:prstGeom prst="rect">
              <a:avLst/>
            </a:prstGeom>
            <a:noFill/>
          </p:spPr>
          <p:txBody>
            <a:bodyPr wrap="square" rtlCol="0">
              <a:spAutoFit/>
            </a:bodyPr>
            <a:lstStyle/>
            <a:p>
              <a:pPr algn="ctr"/>
              <a:r>
                <a:rPr lang="en-US" sz="825" b="1" dirty="0" smtClean="0">
                  <a:solidFill>
                    <a:srgbClr val="002060"/>
                  </a:solidFill>
                </a:rPr>
                <a:t>Data Visualization</a:t>
              </a:r>
              <a:endParaRPr lang="en-US" sz="825" b="1" dirty="0">
                <a:solidFill>
                  <a:srgbClr val="002060"/>
                </a:solidFill>
              </a:endParaRPr>
            </a:p>
          </p:txBody>
        </p:sp>
        <p:sp>
          <p:nvSpPr>
            <p:cNvPr id="97" name="TextBox 96"/>
            <p:cNvSpPr txBox="1"/>
            <p:nvPr/>
          </p:nvSpPr>
          <p:spPr>
            <a:xfrm>
              <a:off x="3510251" y="3953298"/>
              <a:ext cx="1420249" cy="300082"/>
            </a:xfrm>
            <a:prstGeom prst="rect">
              <a:avLst/>
            </a:prstGeom>
            <a:noFill/>
          </p:spPr>
          <p:txBody>
            <a:bodyPr wrap="square" rtlCol="0">
              <a:spAutoFit/>
            </a:bodyPr>
            <a:lstStyle/>
            <a:p>
              <a:pPr algn="ctr"/>
              <a:r>
                <a:rPr lang="en-US" b="1" dirty="0" smtClean="0"/>
                <a:t>Data Storage</a:t>
              </a:r>
              <a:endParaRPr lang="en-US" b="1" dirty="0"/>
            </a:p>
          </p:txBody>
        </p:sp>
        <p:sp>
          <p:nvSpPr>
            <p:cNvPr id="98" name="TextBox 97"/>
            <p:cNvSpPr txBox="1"/>
            <p:nvPr/>
          </p:nvSpPr>
          <p:spPr>
            <a:xfrm>
              <a:off x="4771247" y="3967332"/>
              <a:ext cx="1497853" cy="300082"/>
            </a:xfrm>
            <a:prstGeom prst="rect">
              <a:avLst/>
            </a:prstGeom>
            <a:noFill/>
          </p:spPr>
          <p:txBody>
            <a:bodyPr wrap="square" rtlCol="0">
              <a:spAutoFit/>
            </a:bodyPr>
            <a:lstStyle/>
            <a:p>
              <a:pPr algn="ctr"/>
              <a:r>
                <a:rPr lang="en-US" b="1" dirty="0" smtClean="0"/>
                <a:t>Data Processing</a:t>
              </a:r>
              <a:endParaRPr lang="en-US" b="1" dirty="0"/>
            </a:p>
          </p:txBody>
        </p:sp>
        <p:sp>
          <p:nvSpPr>
            <p:cNvPr id="99" name="TextBox 98"/>
            <p:cNvSpPr txBox="1"/>
            <p:nvPr/>
          </p:nvSpPr>
          <p:spPr>
            <a:xfrm>
              <a:off x="5970535" y="3964487"/>
              <a:ext cx="1497851" cy="300082"/>
            </a:xfrm>
            <a:prstGeom prst="rect">
              <a:avLst/>
            </a:prstGeom>
            <a:noFill/>
          </p:spPr>
          <p:txBody>
            <a:bodyPr wrap="square" rtlCol="0">
              <a:spAutoFit/>
            </a:bodyPr>
            <a:lstStyle/>
            <a:p>
              <a:pPr algn="ctr"/>
              <a:r>
                <a:rPr lang="en-US" b="1" dirty="0" smtClean="0"/>
                <a:t>Data Analytics</a:t>
              </a:r>
              <a:endParaRPr lang="en-US" b="1" dirty="0"/>
            </a:p>
          </p:txBody>
        </p:sp>
        <p:cxnSp>
          <p:nvCxnSpPr>
            <p:cNvPr id="103" name="Straight Connector 102"/>
            <p:cNvCxnSpPr/>
            <p:nvPr/>
          </p:nvCxnSpPr>
          <p:spPr>
            <a:xfrm>
              <a:off x="4720474" y="1568638"/>
              <a:ext cx="0" cy="2694626"/>
            </a:xfrm>
            <a:prstGeom prst="line">
              <a:avLst/>
            </a:prstGeom>
            <a:ln>
              <a:prstDash val="lgDashDot"/>
            </a:ln>
          </p:spPr>
          <p:style>
            <a:lnRef idx="1">
              <a:schemeClr val="accent3"/>
            </a:lnRef>
            <a:fillRef idx="0">
              <a:schemeClr val="accent3"/>
            </a:fillRef>
            <a:effectRef idx="0">
              <a:schemeClr val="accent3"/>
            </a:effectRef>
            <a:fontRef idx="minor">
              <a:schemeClr val="tx1"/>
            </a:fontRef>
          </p:style>
        </p:cxnSp>
        <p:cxnSp>
          <p:nvCxnSpPr>
            <p:cNvPr id="106" name="Straight Connector 105"/>
            <p:cNvCxnSpPr/>
            <p:nvPr/>
          </p:nvCxnSpPr>
          <p:spPr>
            <a:xfrm>
              <a:off x="6140455" y="1558754"/>
              <a:ext cx="0" cy="2694626"/>
            </a:xfrm>
            <a:prstGeom prst="line">
              <a:avLst/>
            </a:prstGeom>
            <a:ln>
              <a:prstDash val="lgDashDot"/>
            </a:ln>
          </p:spPr>
          <p:style>
            <a:lnRef idx="1">
              <a:schemeClr val="accent3"/>
            </a:lnRef>
            <a:fillRef idx="0">
              <a:schemeClr val="accent3"/>
            </a:fillRef>
            <a:effectRef idx="0">
              <a:schemeClr val="accent3"/>
            </a:effectRef>
            <a:fontRef idx="minor">
              <a:schemeClr val="tx1"/>
            </a:fontRef>
          </p:style>
        </p:cxnSp>
        <p:sp>
          <p:nvSpPr>
            <p:cNvPr id="108" name="TextBox 107"/>
            <p:cNvSpPr txBox="1"/>
            <p:nvPr/>
          </p:nvSpPr>
          <p:spPr>
            <a:xfrm>
              <a:off x="3547646" y="799070"/>
              <a:ext cx="3828031"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rgbClr val="0070C0"/>
                  </a:solidFill>
                </a:rPr>
                <a:t>Data </a:t>
              </a:r>
              <a:r>
                <a:rPr lang="en-US" sz="1400" b="1" dirty="0" smtClean="0">
                  <a:solidFill>
                    <a:srgbClr val="0070C0"/>
                  </a:solidFill>
                </a:rPr>
                <a:t>Processing </a:t>
              </a:r>
              <a:r>
                <a:rPr lang="en-US" sz="1400" b="1" dirty="0">
                  <a:solidFill>
                    <a:srgbClr val="0070C0"/>
                  </a:solidFill>
                </a:rPr>
                <a:t>&amp; </a:t>
              </a:r>
              <a:r>
                <a:rPr lang="en-US" sz="1400" b="1" dirty="0" smtClean="0">
                  <a:solidFill>
                    <a:srgbClr val="0070C0"/>
                  </a:solidFill>
                </a:rPr>
                <a:t>Analytics on Cloud </a:t>
              </a:r>
              <a:endParaRPr lang="en-US" sz="1400" b="1" dirty="0">
                <a:solidFill>
                  <a:srgbClr val="0070C0"/>
                </a:solidFill>
              </a:endParaRPr>
            </a:p>
          </p:txBody>
        </p:sp>
        <p:sp>
          <p:nvSpPr>
            <p:cNvPr id="60" name="TextBox 59"/>
            <p:cNvSpPr txBox="1"/>
            <p:nvPr/>
          </p:nvSpPr>
          <p:spPr>
            <a:xfrm>
              <a:off x="7472811" y="2956043"/>
              <a:ext cx="1540555" cy="938719"/>
            </a:xfrm>
            <a:prstGeom prst="rect">
              <a:avLst/>
            </a:prstGeom>
            <a:noFill/>
          </p:spPr>
          <p:txBody>
            <a:bodyPr wrap="square" rtlCol="0">
              <a:spAutoFit/>
            </a:bodyPr>
            <a:lstStyle/>
            <a:p>
              <a:pPr algn="ctr"/>
              <a:r>
                <a:rPr lang="en-US" sz="1100" b="1" dirty="0" err="1">
                  <a:solidFill>
                    <a:srgbClr val="0070C0"/>
                  </a:solidFill>
                </a:rPr>
                <a:t>Govt</a:t>
              </a:r>
              <a:r>
                <a:rPr lang="en-US" sz="1100" b="1" dirty="0">
                  <a:solidFill>
                    <a:srgbClr val="0070C0"/>
                  </a:solidFill>
                </a:rPr>
                <a:t> </a:t>
              </a:r>
              <a:r>
                <a:rPr lang="en-US" sz="1100" b="1" dirty="0" smtClean="0">
                  <a:solidFill>
                    <a:srgbClr val="0070C0"/>
                  </a:solidFill>
                </a:rPr>
                <a:t>, </a:t>
              </a:r>
              <a:r>
                <a:rPr lang="en-US" sz="1100" b="1" dirty="0">
                  <a:solidFill>
                    <a:srgbClr val="0070C0"/>
                  </a:solidFill>
                </a:rPr>
                <a:t>NGO Economic Users can view the results</a:t>
              </a:r>
            </a:p>
            <a:p>
              <a:pPr algn="ctr"/>
              <a:r>
                <a:rPr lang="en-US" sz="1100" b="1" dirty="0" smtClean="0">
                  <a:solidFill>
                    <a:srgbClr val="0070C0"/>
                  </a:solidFill>
                </a:rPr>
                <a:t>  </a:t>
              </a:r>
            </a:p>
            <a:p>
              <a:pPr algn="ctr"/>
              <a:endParaRPr lang="en-US" sz="1100" b="1" dirty="0">
                <a:solidFill>
                  <a:srgbClr val="0070C0"/>
                </a:solidFill>
              </a:endParaRPr>
            </a:p>
          </p:txBody>
        </p:sp>
        <p:pic>
          <p:nvPicPr>
            <p:cNvPr id="8" name="Picture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81835" y="1643061"/>
              <a:ext cx="845672" cy="422836"/>
            </a:xfrm>
            <a:prstGeom prst="rect">
              <a:avLst/>
            </a:prstGeom>
          </p:spPr>
        </p:pic>
        <p:pic>
          <p:nvPicPr>
            <p:cNvPr id="29" name="Picture 28"/>
            <p:cNvPicPr>
              <a:picLocks noChangeAspect="1"/>
            </p:cNvPicPr>
            <p:nvPr/>
          </p:nvPicPr>
          <p:blipFill>
            <a:blip r:embed="rId17">
              <a:duotone>
                <a:schemeClr val="accent3">
                  <a:shade val="45000"/>
                  <a:satMod val="135000"/>
                </a:schemeClr>
                <a:prstClr val="white"/>
              </a:duotone>
              <a:extLst>
                <a:ext uri="{BEBA8EAE-BF5A-486C-A8C5-ECC9F3942E4B}">
                  <a14:imgProps xmlns:a14="http://schemas.microsoft.com/office/drawing/2010/main">
                    <a14:imgLayer r:embed="rId18">
                      <a14:imgEffect>
                        <a14:colorTemperature colorTemp="8800"/>
                      </a14:imgEffect>
                    </a14:imgLayer>
                  </a14:imgProps>
                </a:ext>
                <a:ext uri="{28A0092B-C50C-407E-A947-70E740481C1C}">
                  <a14:useLocalDpi xmlns:a14="http://schemas.microsoft.com/office/drawing/2010/main" val="0"/>
                </a:ext>
              </a:extLst>
            </a:blip>
            <a:stretch>
              <a:fillRect/>
            </a:stretch>
          </p:blipFill>
          <p:spPr>
            <a:xfrm>
              <a:off x="2247732" y="1362240"/>
              <a:ext cx="922459" cy="700886"/>
            </a:xfrm>
            <a:prstGeom prst="rect">
              <a:avLst/>
            </a:prstGeom>
          </p:spPr>
        </p:pic>
        <p:pic>
          <p:nvPicPr>
            <p:cNvPr id="7" name="Picture 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030320" y="1297923"/>
              <a:ext cx="325973" cy="325973"/>
            </a:xfrm>
            <a:prstGeom prst="rect">
              <a:avLst/>
            </a:prstGeom>
          </p:spPr>
        </p:pic>
        <p:sp>
          <p:nvSpPr>
            <p:cNvPr id="62" name="TextBox 61"/>
            <p:cNvSpPr txBox="1"/>
            <p:nvPr/>
          </p:nvSpPr>
          <p:spPr>
            <a:xfrm>
              <a:off x="1984937" y="1052473"/>
              <a:ext cx="1608015" cy="219291"/>
            </a:xfrm>
            <a:prstGeom prst="rect">
              <a:avLst/>
            </a:prstGeom>
            <a:noFill/>
          </p:spPr>
          <p:txBody>
            <a:bodyPr wrap="square" rtlCol="0">
              <a:spAutoFit/>
            </a:bodyPr>
            <a:lstStyle/>
            <a:p>
              <a:pPr algn="ctr"/>
              <a:r>
                <a:rPr lang="en-US" sz="825" b="1" dirty="0" smtClean="0">
                  <a:solidFill>
                    <a:srgbClr val="002060"/>
                  </a:solidFill>
                </a:rPr>
                <a:t>Secured Data storage in Malawi</a:t>
              </a:r>
              <a:endParaRPr lang="en-US" sz="825" b="1" dirty="0">
                <a:solidFill>
                  <a:srgbClr val="002060"/>
                </a:solidFill>
              </a:endParaRPr>
            </a:p>
          </p:txBody>
        </p:sp>
        <p:cxnSp>
          <p:nvCxnSpPr>
            <p:cNvPr id="31" name="Straight Arrow Connector 30"/>
            <p:cNvCxnSpPr/>
            <p:nvPr/>
          </p:nvCxnSpPr>
          <p:spPr>
            <a:xfrm flipV="1">
              <a:off x="1837136" y="1602582"/>
              <a:ext cx="382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815846" y="1788642"/>
              <a:ext cx="406151" cy="82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97581" y="1658434"/>
              <a:ext cx="752674" cy="326664"/>
            </a:xfrm>
            <a:prstGeom prst="rect">
              <a:avLst/>
            </a:prstGeom>
          </p:spPr>
        </p:pic>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flipH="1">
              <a:off x="7969194" y="1816770"/>
              <a:ext cx="482683" cy="643577"/>
            </a:xfrm>
            <a:prstGeom prst="rect">
              <a:avLst/>
            </a:prstGeom>
          </p:spPr>
        </p:pic>
        <p:sp>
          <p:nvSpPr>
            <p:cNvPr id="46" name="Curved Right Arrow 45"/>
            <p:cNvSpPr/>
            <p:nvPr/>
          </p:nvSpPr>
          <p:spPr>
            <a:xfrm rot="21426543">
              <a:off x="2434147" y="1805507"/>
              <a:ext cx="450567" cy="972870"/>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47" name="Curved Left Arrow 46"/>
            <p:cNvSpPr/>
            <p:nvPr/>
          </p:nvSpPr>
          <p:spPr>
            <a:xfrm rot="14238352" flipH="1">
              <a:off x="3266959" y="2327441"/>
              <a:ext cx="314964" cy="1068595"/>
            </a:xfrm>
            <a:prstGeom prst="curvedLeftArrow">
              <a:avLst>
                <a:gd name="adj1" fmla="val 33218"/>
                <a:gd name="adj2" fmla="val 75626"/>
                <a:gd name="adj3" fmla="val 3506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pic>
          <p:nvPicPr>
            <p:cNvPr id="86" name="Picture 8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57514" y="2463015"/>
              <a:ext cx="365518" cy="365518"/>
            </a:xfrm>
            <a:prstGeom prst="rect">
              <a:avLst/>
            </a:prstGeom>
          </p:spPr>
        </p:pic>
        <p:pic>
          <p:nvPicPr>
            <p:cNvPr id="50" name="Picture 4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08558" y="1189973"/>
              <a:ext cx="670575" cy="357640"/>
            </a:xfrm>
            <a:prstGeom prst="rect">
              <a:avLst/>
            </a:prstGeom>
          </p:spPr>
        </p:pic>
        <p:sp>
          <p:nvSpPr>
            <p:cNvPr id="70" name="Rectangle 69"/>
            <p:cNvSpPr/>
            <p:nvPr/>
          </p:nvSpPr>
          <p:spPr>
            <a:xfrm>
              <a:off x="8325299" y="3348717"/>
              <a:ext cx="184730" cy="200055"/>
            </a:xfrm>
            <a:prstGeom prst="rect">
              <a:avLst/>
            </a:prstGeom>
          </p:spPr>
          <p:txBody>
            <a:bodyPr wrap="none">
              <a:spAutoFit/>
            </a:bodyPr>
            <a:lstStyle/>
            <a:p>
              <a:pPr algn="ctr" defTabSz="914355">
                <a:defRPr/>
              </a:pPr>
              <a:endParaRPr lang="en-US" sz="700" b="1" kern="400" dirty="0">
                <a:solidFill>
                  <a:sysClr val="windowText" lastClr="000000">
                    <a:lumMod val="65000"/>
                    <a:lumOff val="35000"/>
                  </a:sysClr>
                </a:solidFill>
              </a:endParaRPr>
            </a:p>
          </p:txBody>
        </p:sp>
        <p:pic>
          <p:nvPicPr>
            <p:cNvPr id="79" name="Picture 7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946273" y="1448521"/>
              <a:ext cx="437851" cy="437851"/>
            </a:xfrm>
            <a:prstGeom prst="rect">
              <a:avLst/>
            </a:prstGeom>
          </p:spPr>
        </p:pic>
        <p:pic>
          <p:nvPicPr>
            <p:cNvPr id="81" name="Picture 8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723720" y="2428240"/>
              <a:ext cx="455295" cy="455295"/>
            </a:xfrm>
            <a:prstGeom prst="rect">
              <a:avLst/>
            </a:prstGeom>
          </p:spPr>
        </p:pic>
        <p:pic>
          <p:nvPicPr>
            <p:cNvPr id="87" name="Picture 8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20809" y="1769301"/>
              <a:ext cx="442451" cy="442451"/>
            </a:xfrm>
            <a:prstGeom prst="rect">
              <a:avLst/>
            </a:prstGeom>
          </p:spPr>
        </p:pic>
        <p:pic>
          <p:nvPicPr>
            <p:cNvPr id="88" name="Picture 8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371144" y="2316481"/>
              <a:ext cx="545258" cy="545258"/>
            </a:xfrm>
            <a:prstGeom prst="rect">
              <a:avLst/>
            </a:prstGeom>
          </p:spPr>
        </p:pic>
        <p:pic>
          <p:nvPicPr>
            <p:cNvPr id="123" name="Picture 122"/>
            <p:cNvPicPr>
              <a:picLocks noChangeAspect="1"/>
            </p:cNvPicPr>
            <p:nvPr/>
          </p:nvPicPr>
          <p:blipFill>
            <a:blip r:embed="rId2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85921" y="2167116"/>
              <a:ext cx="364326" cy="394655"/>
            </a:xfrm>
            <a:prstGeom prst="rect">
              <a:avLst/>
            </a:prstGeom>
          </p:spPr>
        </p:pic>
        <p:pic>
          <p:nvPicPr>
            <p:cNvPr id="124" name="Picture 123"/>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717325" y="2105464"/>
              <a:ext cx="614655" cy="417003"/>
            </a:xfrm>
            <a:prstGeom prst="rect">
              <a:avLst/>
            </a:prstGeom>
          </p:spPr>
        </p:pic>
        <p:pic>
          <p:nvPicPr>
            <p:cNvPr id="125" name="Picture 124"/>
            <p:cNvPicPr>
              <a:picLocks noChangeAspect="1"/>
            </p:cNvPicPr>
            <p:nvPr/>
          </p:nvPicPr>
          <p:blipFill>
            <a:blip r:embed="rId2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72203" y="2130017"/>
              <a:ext cx="326044" cy="370769"/>
            </a:xfrm>
            <a:prstGeom prst="rect">
              <a:avLst/>
            </a:prstGeom>
          </p:spPr>
        </p:pic>
        <p:pic>
          <p:nvPicPr>
            <p:cNvPr id="126" name="Picture 125"/>
            <p:cNvPicPr>
              <a:picLocks noChangeAspect="1"/>
            </p:cNvPicPr>
            <p:nvPr/>
          </p:nvPicPr>
          <p:blipFill>
            <a:blip r:embed="rId2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84066" y="2130557"/>
              <a:ext cx="326045" cy="370769"/>
            </a:xfrm>
            <a:prstGeom prst="rect">
              <a:avLst/>
            </a:prstGeom>
          </p:spPr>
        </p:pic>
        <p:sp>
          <p:nvSpPr>
            <p:cNvPr id="127" name="TextBox 126"/>
            <p:cNvSpPr txBox="1"/>
            <p:nvPr/>
          </p:nvSpPr>
          <p:spPr>
            <a:xfrm>
              <a:off x="525151" y="2448905"/>
              <a:ext cx="958915" cy="227251"/>
            </a:xfrm>
            <a:prstGeom prst="rect">
              <a:avLst/>
            </a:prstGeom>
            <a:noFill/>
          </p:spPr>
          <p:txBody>
            <a:bodyPr wrap="square" rtlCol="0">
              <a:spAutoFit/>
            </a:bodyPr>
            <a:lstStyle/>
            <a:p>
              <a:pPr algn="ctr"/>
              <a:r>
                <a:rPr lang="en-US" sz="800" i="1" dirty="0" smtClean="0"/>
                <a:t>Anonymization</a:t>
              </a:r>
              <a:endParaRPr lang="en-US" sz="800" i="1" dirty="0"/>
            </a:p>
          </p:txBody>
        </p:sp>
        <p:sp>
          <p:nvSpPr>
            <p:cNvPr id="128" name="TextBox 127"/>
            <p:cNvSpPr txBox="1"/>
            <p:nvPr/>
          </p:nvSpPr>
          <p:spPr>
            <a:xfrm>
              <a:off x="115957" y="2545056"/>
              <a:ext cx="795744" cy="324644"/>
            </a:xfrm>
            <a:prstGeom prst="rect">
              <a:avLst/>
            </a:prstGeom>
            <a:noFill/>
          </p:spPr>
          <p:txBody>
            <a:bodyPr wrap="square" rtlCol="0">
              <a:spAutoFit/>
            </a:bodyPr>
            <a:lstStyle/>
            <a:p>
              <a:pPr algn="ctr"/>
              <a:r>
                <a:rPr lang="en-US" sz="700" b="1" dirty="0" smtClean="0"/>
                <a:t>Data from Operators</a:t>
              </a:r>
              <a:endParaRPr lang="en-US" sz="700" b="1" dirty="0"/>
            </a:p>
          </p:txBody>
        </p:sp>
        <p:sp>
          <p:nvSpPr>
            <p:cNvPr id="129" name="TextBox 128"/>
            <p:cNvSpPr txBox="1"/>
            <p:nvPr/>
          </p:nvSpPr>
          <p:spPr>
            <a:xfrm>
              <a:off x="1138138" y="2655888"/>
              <a:ext cx="795744" cy="324644"/>
            </a:xfrm>
            <a:prstGeom prst="rect">
              <a:avLst/>
            </a:prstGeom>
            <a:noFill/>
          </p:spPr>
          <p:txBody>
            <a:bodyPr wrap="square" rtlCol="0">
              <a:spAutoFit/>
            </a:bodyPr>
            <a:lstStyle/>
            <a:p>
              <a:pPr algn="ctr"/>
              <a:r>
                <a:rPr lang="en-US" sz="700" b="1" dirty="0" smtClean="0"/>
                <a:t>Anonymized Flat file data </a:t>
              </a:r>
              <a:endParaRPr lang="en-US" sz="700" b="1" dirty="0"/>
            </a:p>
          </p:txBody>
        </p:sp>
        <p:sp>
          <p:nvSpPr>
            <p:cNvPr id="130" name="TextBox 129"/>
            <p:cNvSpPr txBox="1"/>
            <p:nvPr/>
          </p:nvSpPr>
          <p:spPr>
            <a:xfrm>
              <a:off x="209550" y="1848026"/>
              <a:ext cx="1581585" cy="253916"/>
            </a:xfrm>
            <a:prstGeom prst="rect">
              <a:avLst/>
            </a:prstGeom>
            <a:noFill/>
          </p:spPr>
          <p:txBody>
            <a:bodyPr wrap="square" rtlCol="0">
              <a:spAutoFit/>
            </a:bodyPr>
            <a:lstStyle/>
            <a:p>
              <a:pPr algn="ctr"/>
              <a:r>
                <a:rPr lang="en-US" sz="1050" b="1" dirty="0" smtClean="0">
                  <a:solidFill>
                    <a:srgbClr val="0070C0"/>
                  </a:solidFill>
                </a:rPr>
                <a:t>MNO data processing</a:t>
              </a:r>
              <a:endParaRPr lang="en-US" sz="1050" b="1" dirty="0">
                <a:solidFill>
                  <a:srgbClr val="0070C0"/>
                </a:solidFill>
              </a:endParaRPr>
            </a:p>
          </p:txBody>
        </p:sp>
        <p:pic>
          <p:nvPicPr>
            <p:cNvPr id="131" name="Picture 130"/>
            <p:cNvPicPr>
              <a:picLocks noChangeAspect="1"/>
            </p:cNvPicPr>
            <p:nvPr/>
          </p:nvPicPr>
          <p:blipFill>
            <a:blip r:embed="rId2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92156" y="2316481"/>
              <a:ext cx="326045" cy="370769"/>
            </a:xfrm>
            <a:prstGeom prst="rect">
              <a:avLst/>
            </a:prstGeom>
          </p:spPr>
        </p:pic>
        <p:cxnSp>
          <p:nvCxnSpPr>
            <p:cNvPr id="132" name="Straight Arrow Connector 131"/>
            <p:cNvCxnSpPr/>
            <p:nvPr/>
          </p:nvCxnSpPr>
          <p:spPr>
            <a:xfrm flipV="1">
              <a:off x="1757125" y="1973093"/>
              <a:ext cx="522425" cy="1445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5503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308766"/>
            <a:ext cx="8612435" cy="3378202"/>
          </a:xfrm>
        </p:spPr>
        <p:txBody>
          <a:bodyPr>
            <a:normAutofit fontScale="92500" lnSpcReduction="10000"/>
          </a:bodyPr>
          <a:lstStyle/>
          <a:p>
            <a:pPr>
              <a:buFont typeface="Wingdings" panose="05000000000000000000" pitchFamily="2" charset="2"/>
              <a:buChar char="ü"/>
            </a:pPr>
            <a:endParaRPr lang="en-US" sz="1500" dirty="0" smtClean="0">
              <a:solidFill>
                <a:schemeClr val="dk1"/>
              </a:solidFill>
              <a:cs typeface="Arial" panose="020B0604020202020204" pitchFamily="34" charset="0"/>
            </a:endParaRPr>
          </a:p>
          <a:p>
            <a:pPr>
              <a:buFont typeface="Wingdings" panose="05000000000000000000" pitchFamily="2" charset="2"/>
              <a:buChar char="ü"/>
            </a:pPr>
            <a:r>
              <a:rPr lang="en-US" sz="1500" dirty="0" smtClean="0">
                <a:solidFill>
                  <a:schemeClr val="dk1"/>
                </a:solidFill>
                <a:cs typeface="Arial" panose="020B0604020202020204" pitchFamily="34" charset="0"/>
              </a:rPr>
              <a:t>The below source data will be moved securely to a centralized data center within Malawi.</a:t>
            </a:r>
          </a:p>
          <a:p>
            <a:pPr lvl="1">
              <a:buFont typeface="Wingdings" panose="05000000000000000000" pitchFamily="2" charset="2"/>
              <a:buChar char="ü"/>
            </a:pPr>
            <a:r>
              <a:rPr lang="en-US" sz="1350" dirty="0" smtClean="0">
                <a:solidFill>
                  <a:schemeClr val="dk1"/>
                </a:solidFill>
                <a:cs typeface="Arial" panose="020B0604020202020204" pitchFamily="34" charset="0"/>
              </a:rPr>
              <a:t>MNO data </a:t>
            </a:r>
          </a:p>
          <a:p>
            <a:pPr lvl="1">
              <a:buFont typeface="Wingdings" panose="05000000000000000000" pitchFamily="2" charset="2"/>
              <a:buChar char="ü"/>
            </a:pPr>
            <a:r>
              <a:rPr lang="en-US" sz="1350" dirty="0" smtClean="0">
                <a:solidFill>
                  <a:schemeClr val="dk1"/>
                </a:solidFill>
                <a:cs typeface="Arial" panose="020B0604020202020204" pitchFamily="34" charset="0"/>
              </a:rPr>
              <a:t>Health data from </a:t>
            </a:r>
            <a:r>
              <a:rPr lang="en-US" sz="1350" dirty="0" err="1" smtClean="0">
                <a:solidFill>
                  <a:schemeClr val="dk1"/>
                </a:solidFill>
                <a:cs typeface="Arial" panose="020B0604020202020204" pitchFamily="34" charset="0"/>
              </a:rPr>
              <a:t>MoH</a:t>
            </a:r>
            <a:endParaRPr lang="en-US" sz="1350" dirty="0" smtClean="0">
              <a:solidFill>
                <a:schemeClr val="dk1"/>
              </a:solidFill>
              <a:cs typeface="Arial" panose="020B0604020202020204" pitchFamily="34" charset="0"/>
            </a:endParaRPr>
          </a:p>
          <a:p>
            <a:pPr lvl="1">
              <a:buFont typeface="Wingdings" panose="05000000000000000000" pitchFamily="2" charset="2"/>
              <a:buChar char="ü"/>
            </a:pPr>
            <a:r>
              <a:rPr lang="en-US" sz="1350" dirty="0" smtClean="0">
                <a:solidFill>
                  <a:schemeClr val="dk1"/>
                </a:solidFill>
                <a:cs typeface="Arial" panose="020B0604020202020204" pitchFamily="34" charset="0"/>
              </a:rPr>
              <a:t>Geospatial reference data from UNESCO, Facebook</a:t>
            </a:r>
          </a:p>
          <a:p>
            <a:pPr>
              <a:buFont typeface="Wingdings" panose="05000000000000000000" pitchFamily="2" charset="2"/>
              <a:buChar char="ü"/>
            </a:pPr>
            <a:r>
              <a:rPr lang="en-US" sz="1500" dirty="0" smtClean="0">
                <a:solidFill>
                  <a:schemeClr val="dk1"/>
                </a:solidFill>
                <a:cs typeface="Arial" panose="020B0604020202020204" pitchFamily="34" charset="0"/>
              </a:rPr>
              <a:t>From the centralized location , using secured VPC , applying necessary authentication process, the data will be copied to AWS S3 buckets.</a:t>
            </a:r>
            <a:endParaRPr lang="en-US" sz="1500" dirty="0">
              <a:solidFill>
                <a:schemeClr val="dk1"/>
              </a:solidFill>
              <a:cs typeface="Arial" panose="020B0604020202020204" pitchFamily="34" charset="0"/>
            </a:endParaRPr>
          </a:p>
          <a:p>
            <a:pPr>
              <a:buFont typeface="Wingdings" panose="05000000000000000000" pitchFamily="2" charset="2"/>
              <a:buChar char="ü"/>
            </a:pPr>
            <a:r>
              <a:rPr lang="en-US" sz="1500" dirty="0" smtClean="0">
                <a:solidFill>
                  <a:schemeClr val="dk1"/>
                </a:solidFill>
                <a:cs typeface="Arial" panose="020B0604020202020204" pitchFamily="34" charset="0"/>
              </a:rPr>
              <a:t>EMR </a:t>
            </a:r>
            <a:r>
              <a:rPr lang="en-US" sz="1500" dirty="0">
                <a:solidFill>
                  <a:schemeClr val="dk1"/>
                </a:solidFill>
                <a:cs typeface="Arial" panose="020B0604020202020204" pitchFamily="34" charset="0"/>
              </a:rPr>
              <a:t>Clusters will access s3 buckets and creates Hive Tables for the data in S3 Buckets.</a:t>
            </a:r>
          </a:p>
          <a:p>
            <a:pPr>
              <a:buFont typeface="Wingdings" panose="05000000000000000000" pitchFamily="2" charset="2"/>
              <a:buChar char="ü"/>
            </a:pPr>
            <a:r>
              <a:rPr lang="en-US" sz="1500" dirty="0">
                <a:solidFill>
                  <a:schemeClr val="dk1"/>
                </a:solidFill>
                <a:cs typeface="Arial" panose="020B0604020202020204" pitchFamily="34" charset="0"/>
              </a:rPr>
              <a:t>EC2 will run the scripts for the identified business rules on EMR and processed data from EMR will be pushed to s3 buckets.</a:t>
            </a:r>
          </a:p>
          <a:p>
            <a:pPr>
              <a:buFont typeface="Wingdings" panose="05000000000000000000" pitchFamily="2" charset="2"/>
              <a:buChar char="ü"/>
            </a:pPr>
            <a:r>
              <a:rPr lang="en-US" sz="1500" dirty="0" smtClean="0">
                <a:solidFill>
                  <a:schemeClr val="dk1"/>
                </a:solidFill>
                <a:cs typeface="Arial" panose="020B0604020202020204" pitchFamily="34" charset="0"/>
              </a:rPr>
              <a:t>Redshift </a:t>
            </a:r>
            <a:r>
              <a:rPr lang="en-US" sz="1500" dirty="0">
                <a:solidFill>
                  <a:schemeClr val="dk1"/>
                </a:solidFill>
                <a:cs typeface="Arial" panose="020B0604020202020204" pitchFamily="34" charset="0"/>
              </a:rPr>
              <a:t>will access the processed / aggregated data from s3 buckets and will create data warehouse.</a:t>
            </a:r>
          </a:p>
          <a:p>
            <a:pPr>
              <a:buFont typeface="Wingdings" panose="05000000000000000000" pitchFamily="2" charset="2"/>
              <a:buChar char="ü"/>
            </a:pPr>
            <a:r>
              <a:rPr lang="en-US" sz="1500" dirty="0">
                <a:solidFill>
                  <a:schemeClr val="dk1"/>
                </a:solidFill>
                <a:cs typeface="Arial" panose="020B0604020202020204" pitchFamily="34" charset="0"/>
              </a:rPr>
              <a:t>The aggregated data from Redshift will be accessed by the analytical tools </a:t>
            </a:r>
            <a:r>
              <a:rPr lang="en-US" sz="1500" dirty="0" smtClean="0">
                <a:solidFill>
                  <a:schemeClr val="dk1"/>
                </a:solidFill>
                <a:cs typeface="Arial" panose="020B0604020202020204" pitchFamily="34" charset="0"/>
              </a:rPr>
              <a:t>like QuickSight within the cloud. </a:t>
            </a:r>
          </a:p>
          <a:p>
            <a:pPr>
              <a:buFont typeface="Wingdings" panose="05000000000000000000" pitchFamily="2" charset="2"/>
              <a:buChar char="ü"/>
            </a:pPr>
            <a:r>
              <a:rPr lang="en-US" sz="1500" dirty="0">
                <a:solidFill>
                  <a:schemeClr val="dk1"/>
                </a:solidFill>
                <a:cs typeface="Arial" panose="020B0604020202020204" pitchFamily="34" charset="0"/>
              </a:rPr>
              <a:t>The results will be published for </a:t>
            </a:r>
            <a:r>
              <a:rPr lang="en-US" sz="1500" dirty="0" err="1">
                <a:solidFill>
                  <a:schemeClr val="dk1"/>
                </a:solidFill>
                <a:cs typeface="Arial" panose="020B0604020202020204" pitchFamily="34" charset="0"/>
              </a:rPr>
              <a:t>Govt</a:t>
            </a:r>
            <a:r>
              <a:rPr lang="en-US" sz="1500" dirty="0">
                <a:solidFill>
                  <a:schemeClr val="dk1"/>
                </a:solidFill>
                <a:cs typeface="Arial" panose="020B0604020202020204" pitchFamily="34" charset="0"/>
              </a:rPr>
              <a:t> / NGO Economic Users</a:t>
            </a:r>
          </a:p>
          <a:p>
            <a:pPr marL="0" indent="0">
              <a:buNone/>
            </a:pPr>
            <a:endParaRPr lang="en-US" sz="1200" dirty="0">
              <a:solidFill>
                <a:schemeClr val="dk1"/>
              </a:solidFill>
              <a:cs typeface="Arial" panose="020B0604020202020204" pitchFamily="34" charset="0"/>
            </a:endParaRPr>
          </a:p>
          <a:p>
            <a:pPr>
              <a:buFont typeface="Wingdings" panose="05000000000000000000" pitchFamily="2" charset="2"/>
              <a:buChar char="q"/>
            </a:pPr>
            <a:endParaRPr lang="en-US" sz="1200" dirty="0">
              <a:solidFill>
                <a:schemeClr val="dk1"/>
              </a:solidFill>
              <a:cs typeface="Arial" panose="020B0604020202020204" pitchFamily="34" charset="0"/>
            </a:endParaRPr>
          </a:p>
          <a:p>
            <a:pPr>
              <a:buFont typeface="Wingdings" panose="05000000000000000000" pitchFamily="2" charset="2"/>
              <a:buChar char="q"/>
            </a:pPr>
            <a:endParaRPr lang="en-US" sz="1200" dirty="0">
              <a:solidFill>
                <a:schemeClr val="dk1"/>
              </a:solidFill>
              <a:cs typeface="Arial" panose="020B0604020202020204" pitchFamily="34" charset="0"/>
            </a:endParaRPr>
          </a:p>
          <a:p>
            <a:pPr>
              <a:buFont typeface="Wingdings" panose="05000000000000000000" pitchFamily="2" charset="2"/>
              <a:buChar char="q"/>
            </a:pPr>
            <a:endParaRPr lang="en-US" sz="1200" dirty="0">
              <a:solidFill>
                <a:schemeClr val="dk1"/>
              </a:solidFill>
              <a:ea typeface="+mn-ea"/>
              <a:cs typeface="Arial" panose="020B0604020202020204" pitchFamily="34" charset="0"/>
            </a:endParaRPr>
          </a:p>
        </p:txBody>
      </p:sp>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16</a:t>
            </a:fld>
            <a:endParaRPr lang="en-GB"/>
          </a:p>
        </p:txBody>
      </p:sp>
      <p:sp>
        <p:nvSpPr>
          <p:cNvPr id="6" name="Title 2"/>
          <p:cNvSpPr txBox="1">
            <a:spLocks/>
          </p:cNvSpPr>
          <p:nvPr/>
        </p:nvSpPr>
        <p:spPr>
          <a:xfrm>
            <a:off x="220910" y="154336"/>
            <a:ext cx="8642350" cy="4114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r>
              <a:rPr lang="en-US" sz="1600" b="1" smtClean="0">
                <a:solidFill>
                  <a:srgbClr val="002060"/>
                </a:solidFill>
              </a:rPr>
              <a:t>On Premise  </a:t>
            </a:r>
            <a:r>
              <a:rPr lang="en-US" sz="2000" b="1" smtClean="0">
                <a:solidFill>
                  <a:srgbClr val="002060"/>
                </a:solidFill>
              </a:rPr>
              <a:t>+</a:t>
            </a:r>
            <a:r>
              <a:rPr lang="en-US" sz="1600" b="1" smtClean="0">
                <a:solidFill>
                  <a:srgbClr val="002060"/>
                </a:solidFill>
              </a:rPr>
              <a:t>  On Cloud Solution - AWS</a:t>
            </a:r>
            <a:endParaRPr lang="en-US" sz="1600" dirty="0"/>
          </a:p>
        </p:txBody>
      </p:sp>
      <p:sp>
        <p:nvSpPr>
          <p:cNvPr id="5" name="Rectangle 4"/>
          <p:cNvSpPr/>
          <p:nvPr/>
        </p:nvSpPr>
        <p:spPr>
          <a:xfrm>
            <a:off x="585117" y="645857"/>
            <a:ext cx="7943850" cy="6629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1400" dirty="0">
                <a:solidFill>
                  <a:schemeClr val="dk1"/>
                </a:solidFill>
                <a:cs typeface="Arial" panose="020B0604020202020204" pitchFamily="34" charset="0"/>
              </a:rPr>
              <a:t>This option is very similar to Option 2 ( On cloud processing &amp; analytics). </a:t>
            </a:r>
          </a:p>
          <a:p>
            <a:pPr marL="285750" indent="-285750">
              <a:buFont typeface="Wingdings" panose="05000000000000000000" pitchFamily="2" charset="2"/>
              <a:buChar char="Ø"/>
            </a:pPr>
            <a:r>
              <a:rPr lang="en-US" sz="1400" dirty="0">
                <a:solidFill>
                  <a:schemeClr val="dk1"/>
                </a:solidFill>
                <a:cs typeface="Arial" panose="020B0604020202020204" pitchFamily="34" charset="0"/>
              </a:rPr>
              <a:t>The key difference </a:t>
            </a:r>
            <a:r>
              <a:rPr lang="en-US" sz="1400" dirty="0" smtClean="0">
                <a:solidFill>
                  <a:schemeClr val="dk1"/>
                </a:solidFill>
                <a:cs typeface="Arial" panose="020B0604020202020204" pitchFamily="34" charset="0"/>
              </a:rPr>
              <a:t>is, in this approach ,  </a:t>
            </a:r>
            <a:r>
              <a:rPr lang="en-US" sz="1400" dirty="0">
                <a:solidFill>
                  <a:schemeClr val="dk1"/>
                </a:solidFill>
                <a:cs typeface="Arial" panose="020B0604020202020204" pitchFamily="34" charset="0"/>
              </a:rPr>
              <a:t>a copy of the data will remain within the country</a:t>
            </a:r>
            <a:r>
              <a:rPr lang="en-US" sz="1400" dirty="0" smtClean="0">
                <a:solidFill>
                  <a:schemeClr val="dk1"/>
                </a:solidFill>
                <a:cs typeface="Arial" panose="020B0604020202020204" pitchFamily="34" charset="0"/>
              </a:rPr>
              <a:t>.</a:t>
            </a:r>
          </a:p>
        </p:txBody>
      </p:sp>
    </p:spTree>
    <p:extLst>
      <p:ext uri="{BB962C8B-B14F-4D97-AF65-F5344CB8AC3E}">
        <p14:creationId xmlns:p14="http://schemas.microsoft.com/office/powerpoint/2010/main" val="3170673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565815"/>
            <a:ext cx="8642350" cy="4269711"/>
          </a:xfrm>
        </p:spPr>
        <p:txBody>
          <a:bodyPr>
            <a:noAutofit/>
          </a:bodyPr>
          <a:lstStyle/>
          <a:p>
            <a:pPr marL="0" indent="0">
              <a:buNone/>
            </a:pPr>
            <a:r>
              <a:rPr lang="en-US" sz="1200" b="1" dirty="0"/>
              <a:t>Access: </a:t>
            </a:r>
          </a:p>
          <a:p>
            <a:r>
              <a:rPr lang="en-US" sz="1200" dirty="0">
                <a:solidFill>
                  <a:schemeClr val="dk1"/>
                </a:solidFill>
                <a:cs typeface="Arial" panose="020B0604020202020204" pitchFamily="34" charset="0"/>
              </a:rPr>
              <a:t>AWS provides an advanced set of access, encryption, and logging features to  do this effectively (such as AWS </a:t>
            </a:r>
            <a:r>
              <a:rPr lang="en-US" sz="1200" dirty="0" err="1">
                <a:solidFill>
                  <a:schemeClr val="dk1"/>
                </a:solidFill>
                <a:cs typeface="Arial" panose="020B0604020202020204" pitchFamily="34" charset="0"/>
              </a:rPr>
              <a:t>CloudTrail</a:t>
            </a:r>
            <a:r>
              <a:rPr lang="en-US" sz="1200" dirty="0">
                <a:solidFill>
                  <a:schemeClr val="dk1"/>
                </a:solidFill>
                <a:cs typeface="Arial" panose="020B0604020202020204" pitchFamily="34" charset="0"/>
              </a:rPr>
              <a:t>). AWS do not access or use the content for any purpose without  consent.</a:t>
            </a:r>
          </a:p>
          <a:p>
            <a:pPr marL="0" indent="0">
              <a:buNone/>
            </a:pPr>
            <a:r>
              <a:rPr lang="en-US" sz="1200" b="1" dirty="0">
                <a:solidFill>
                  <a:schemeClr val="dk1"/>
                </a:solidFill>
                <a:cs typeface="Arial" panose="020B0604020202020204" pitchFamily="34" charset="0"/>
              </a:rPr>
              <a:t>Storage:</a:t>
            </a:r>
            <a:r>
              <a:rPr lang="en-US" sz="1200" dirty="0">
                <a:solidFill>
                  <a:schemeClr val="dk1"/>
                </a:solidFill>
                <a:cs typeface="Arial" panose="020B0604020202020204" pitchFamily="34" charset="0"/>
              </a:rPr>
              <a:t> </a:t>
            </a:r>
            <a:endParaRPr lang="en-US" sz="1200" dirty="0" smtClean="0">
              <a:solidFill>
                <a:schemeClr val="dk1"/>
              </a:solidFill>
              <a:cs typeface="Arial" panose="020B0604020202020204" pitchFamily="34" charset="0"/>
            </a:endParaRPr>
          </a:p>
          <a:p>
            <a:r>
              <a:rPr lang="en-US" sz="1200" dirty="0" smtClean="0">
                <a:solidFill>
                  <a:schemeClr val="dk1"/>
                </a:solidFill>
                <a:cs typeface="Arial" panose="020B0604020202020204" pitchFamily="34" charset="0"/>
              </a:rPr>
              <a:t>Ability to choose </a:t>
            </a:r>
            <a:r>
              <a:rPr lang="en-US" sz="1200" dirty="0">
                <a:solidFill>
                  <a:schemeClr val="dk1"/>
                </a:solidFill>
                <a:cs typeface="Arial" panose="020B0604020202020204" pitchFamily="34" charset="0"/>
              </a:rPr>
              <a:t>the AWS Region(s) in which the content is stored. AWS do not move or replicate your content outside of the chosen AWS Region(s) without </a:t>
            </a:r>
            <a:r>
              <a:rPr lang="en-US" sz="1200" dirty="0" smtClean="0">
                <a:solidFill>
                  <a:schemeClr val="dk1"/>
                </a:solidFill>
                <a:cs typeface="Arial" panose="020B0604020202020204" pitchFamily="34" charset="0"/>
              </a:rPr>
              <a:t>consent.</a:t>
            </a:r>
          </a:p>
          <a:p>
            <a:pPr marL="0" indent="0">
              <a:buNone/>
            </a:pPr>
            <a:r>
              <a:rPr lang="en-US" sz="1200" b="1" dirty="0" smtClean="0">
                <a:solidFill>
                  <a:schemeClr val="dk1"/>
                </a:solidFill>
                <a:cs typeface="Arial" panose="020B0604020202020204" pitchFamily="34" charset="0"/>
              </a:rPr>
              <a:t>Security</a:t>
            </a:r>
            <a:r>
              <a:rPr lang="en-US" sz="1200" b="1" dirty="0">
                <a:solidFill>
                  <a:schemeClr val="dk1"/>
                </a:solidFill>
                <a:cs typeface="Arial" panose="020B0604020202020204" pitchFamily="34" charset="0"/>
              </a:rPr>
              <a:t>: </a:t>
            </a:r>
            <a:endParaRPr lang="en-US" sz="1200" b="1" dirty="0" smtClean="0">
              <a:solidFill>
                <a:schemeClr val="dk1"/>
              </a:solidFill>
              <a:cs typeface="Arial" panose="020B0604020202020204" pitchFamily="34" charset="0"/>
            </a:endParaRPr>
          </a:p>
          <a:p>
            <a:r>
              <a:rPr lang="en-US" sz="1200" dirty="0" smtClean="0">
                <a:solidFill>
                  <a:schemeClr val="dk1"/>
                </a:solidFill>
                <a:cs typeface="Arial" panose="020B0604020202020204" pitchFamily="34" charset="0"/>
              </a:rPr>
              <a:t>AWS </a:t>
            </a:r>
            <a:r>
              <a:rPr lang="en-US" sz="1200" dirty="0">
                <a:solidFill>
                  <a:schemeClr val="dk1"/>
                </a:solidFill>
                <a:cs typeface="Arial" panose="020B0604020202020204" pitchFamily="34" charset="0"/>
              </a:rPr>
              <a:t>offers </a:t>
            </a:r>
            <a:r>
              <a:rPr lang="en-US" sz="1200" dirty="0" smtClean="0">
                <a:solidFill>
                  <a:schemeClr val="dk1"/>
                </a:solidFill>
                <a:cs typeface="Arial" panose="020B0604020202020204" pitchFamily="34" charset="0"/>
              </a:rPr>
              <a:t>strong </a:t>
            </a:r>
            <a:r>
              <a:rPr lang="en-US" sz="1200" dirty="0">
                <a:solidFill>
                  <a:schemeClr val="dk1"/>
                </a:solidFill>
                <a:cs typeface="Arial" panose="020B0604020202020204" pitchFamily="34" charset="0"/>
              </a:rPr>
              <a:t>encryption for the content in transit and at rest, and  provides the option to manage our own encryption keys.</a:t>
            </a:r>
          </a:p>
          <a:p>
            <a:pPr marL="0" indent="0">
              <a:buNone/>
            </a:pPr>
            <a:r>
              <a:rPr lang="en-US" sz="1200" b="1" dirty="0" smtClean="0">
                <a:solidFill>
                  <a:schemeClr val="dk1"/>
                </a:solidFill>
                <a:cs typeface="Arial" panose="020B0604020202020204" pitchFamily="34" charset="0"/>
              </a:rPr>
              <a:t>Security </a:t>
            </a:r>
            <a:r>
              <a:rPr lang="en-US" sz="1200" b="1" dirty="0">
                <a:solidFill>
                  <a:schemeClr val="dk1"/>
                </a:solidFill>
                <a:cs typeface="Arial" panose="020B0604020202020204" pitchFamily="34" charset="0"/>
              </a:rPr>
              <a:t>Assurance: </a:t>
            </a:r>
            <a:endParaRPr lang="en-US" sz="1200" b="1" dirty="0" smtClean="0">
              <a:solidFill>
                <a:schemeClr val="dk1"/>
              </a:solidFill>
              <a:cs typeface="Arial" panose="020B0604020202020204" pitchFamily="34" charset="0"/>
            </a:endParaRPr>
          </a:p>
          <a:p>
            <a:r>
              <a:rPr lang="en-US" sz="1200" dirty="0" smtClean="0">
                <a:solidFill>
                  <a:schemeClr val="dk1"/>
                </a:solidFill>
                <a:cs typeface="Arial" panose="020B0604020202020204" pitchFamily="34" charset="0"/>
              </a:rPr>
              <a:t>AWS </a:t>
            </a:r>
            <a:r>
              <a:rPr lang="en-US" sz="1200" dirty="0">
                <a:solidFill>
                  <a:schemeClr val="dk1"/>
                </a:solidFill>
                <a:cs typeface="Arial" panose="020B0604020202020204" pitchFamily="34" charset="0"/>
              </a:rPr>
              <a:t>developed a security assurance program that uses best practices for global privacy and data protection which helps to operate securely within AWS, and to make the best use of AWS security control environment. These security protections and control processes are independently validated by multiple third-party independent assessments.</a:t>
            </a:r>
          </a:p>
          <a:p>
            <a:pPr marL="0" indent="0">
              <a:buNone/>
            </a:pPr>
            <a:r>
              <a:rPr lang="en-US" sz="1200" b="1" dirty="0" smtClean="0">
                <a:solidFill>
                  <a:schemeClr val="dk1"/>
                </a:solidFill>
                <a:cs typeface="Arial" panose="020B0604020202020204" pitchFamily="34" charset="0"/>
              </a:rPr>
              <a:t>Shared </a:t>
            </a:r>
            <a:r>
              <a:rPr lang="en-US" sz="1200" b="1" dirty="0">
                <a:solidFill>
                  <a:schemeClr val="dk1"/>
                </a:solidFill>
                <a:cs typeface="Arial" panose="020B0604020202020204" pitchFamily="34" charset="0"/>
              </a:rPr>
              <a:t>Responsibility Environment:</a:t>
            </a:r>
          </a:p>
          <a:p>
            <a:r>
              <a:rPr lang="en-US" sz="1200" dirty="0">
                <a:solidFill>
                  <a:schemeClr val="dk1"/>
                </a:solidFill>
                <a:cs typeface="Arial" panose="020B0604020202020204" pitchFamily="34" charset="0"/>
              </a:rPr>
              <a:t>AWS is responsible for securing the underlying infrastructure that supports the cloud and the services provided; while customers and APN partners, acting either as data controllers or data processors, are responsible for any personal data they put in the cloud.</a:t>
            </a:r>
          </a:p>
        </p:txBody>
      </p:sp>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17</a:t>
            </a:fld>
            <a:endParaRPr lang="en-GB"/>
          </a:p>
        </p:txBody>
      </p:sp>
      <p:sp>
        <p:nvSpPr>
          <p:cNvPr id="5" name="Title 2"/>
          <p:cNvSpPr>
            <a:spLocks noGrp="1"/>
          </p:cNvSpPr>
          <p:nvPr>
            <p:ph type="title"/>
          </p:nvPr>
        </p:nvSpPr>
        <p:spPr>
          <a:xfrm>
            <a:off x="220910" y="154336"/>
            <a:ext cx="8642350" cy="411480"/>
          </a:xfrm>
        </p:spPr>
        <p:txBody>
          <a:bodyPr/>
          <a:lstStyle/>
          <a:p>
            <a:r>
              <a:rPr lang="en-US" sz="1600" b="1" dirty="0">
                <a:solidFill>
                  <a:srgbClr val="002060"/>
                </a:solidFill>
              </a:rPr>
              <a:t>Hadoop </a:t>
            </a:r>
            <a:r>
              <a:rPr lang="en-US" sz="1600" b="1" dirty="0" smtClean="0">
                <a:solidFill>
                  <a:srgbClr val="002060"/>
                </a:solidFill>
              </a:rPr>
              <a:t>On Cloud Solution - Governance </a:t>
            </a:r>
            <a:endParaRPr lang="en-US" sz="1600" dirty="0"/>
          </a:p>
        </p:txBody>
      </p:sp>
    </p:spTree>
    <p:extLst>
      <p:ext uri="{BB962C8B-B14F-4D97-AF65-F5344CB8AC3E}">
        <p14:creationId xmlns:p14="http://schemas.microsoft.com/office/powerpoint/2010/main" val="762237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18</a:t>
            </a:fld>
            <a:endParaRPr lang="en-GB"/>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7295247"/>
              </p:ext>
            </p:extLst>
          </p:nvPr>
        </p:nvGraphicFramePr>
        <p:xfrm>
          <a:off x="880608" y="695728"/>
          <a:ext cx="7540378" cy="3838153"/>
        </p:xfrm>
        <a:graphic>
          <a:graphicData uri="http://schemas.openxmlformats.org/drawingml/2006/table">
            <a:tbl>
              <a:tblPr>
                <a:tableStyleId>{5940675A-B579-460E-94D1-54222C63F5DA}</a:tableStyleId>
              </a:tblPr>
              <a:tblGrid>
                <a:gridCol w="1865653">
                  <a:extLst>
                    <a:ext uri="{9D8B030D-6E8A-4147-A177-3AD203B41FA5}">
                      <a16:colId xmlns:a16="http://schemas.microsoft.com/office/drawing/2014/main" val="620620384"/>
                    </a:ext>
                  </a:extLst>
                </a:gridCol>
                <a:gridCol w="2688178">
                  <a:extLst>
                    <a:ext uri="{9D8B030D-6E8A-4147-A177-3AD203B41FA5}">
                      <a16:colId xmlns:a16="http://schemas.microsoft.com/office/drawing/2014/main" val="3198593639"/>
                    </a:ext>
                  </a:extLst>
                </a:gridCol>
                <a:gridCol w="2986547">
                  <a:extLst>
                    <a:ext uri="{9D8B030D-6E8A-4147-A177-3AD203B41FA5}">
                      <a16:colId xmlns:a16="http://schemas.microsoft.com/office/drawing/2014/main" val="1258731016"/>
                    </a:ext>
                  </a:extLst>
                </a:gridCol>
              </a:tblGrid>
              <a:tr h="200113">
                <a:tc>
                  <a:txBody>
                    <a:bodyPr/>
                    <a:lstStyle/>
                    <a:p>
                      <a:pPr algn="l" fontAlgn="b"/>
                      <a:r>
                        <a:rPr lang="en-US" sz="700" u="none" strike="noStrike" dirty="0">
                          <a:effectLst/>
                        </a:rPr>
                        <a:t> </a:t>
                      </a:r>
                      <a:endParaRPr lang="en-US" sz="700" b="0" i="0" u="none" strike="noStrike" dirty="0">
                        <a:solidFill>
                          <a:srgbClr val="000000"/>
                        </a:solidFill>
                        <a:effectLst/>
                        <a:latin typeface="Calibri" panose="020F0502020204030204" pitchFamily="34" charset="0"/>
                      </a:endParaRPr>
                    </a:p>
                  </a:txBody>
                  <a:tcPr marL="5870" marR="5870" marT="5870" marB="0" anchor="b"/>
                </a:tc>
                <a:tc>
                  <a:txBody>
                    <a:bodyPr/>
                    <a:lstStyle/>
                    <a:p>
                      <a:pPr algn="ctr" fontAlgn="ctr"/>
                      <a:r>
                        <a:rPr lang="en-US" sz="1600" u="none" strike="noStrike" dirty="0">
                          <a:effectLst/>
                        </a:rPr>
                        <a:t>On-Premise </a:t>
                      </a:r>
                      <a:endParaRPr lang="en-US" sz="1600" b="1" i="0" u="none" strike="noStrike" dirty="0">
                        <a:solidFill>
                          <a:srgbClr val="000000"/>
                        </a:solidFill>
                        <a:effectLst/>
                        <a:latin typeface="Arial" panose="020B0604020202020204" pitchFamily="34" charset="0"/>
                      </a:endParaRPr>
                    </a:p>
                  </a:txBody>
                  <a:tcPr marL="5870" marR="5870" marT="5870" marB="0" anchor="ctr"/>
                </a:tc>
                <a:tc>
                  <a:txBody>
                    <a:bodyPr/>
                    <a:lstStyle/>
                    <a:p>
                      <a:pPr algn="ctr" fontAlgn="ctr"/>
                      <a:r>
                        <a:rPr lang="en-US" sz="1600" u="none" strike="noStrike" kern="1200" dirty="0">
                          <a:solidFill>
                            <a:schemeClr val="tx1"/>
                          </a:solidFill>
                          <a:effectLst/>
                          <a:latin typeface="+mn-lt"/>
                          <a:ea typeface="+mn-ea"/>
                          <a:cs typeface="+mn-cs"/>
                        </a:rPr>
                        <a:t>Cloud</a:t>
                      </a:r>
                    </a:p>
                  </a:txBody>
                  <a:tcPr marL="5870" marR="5870" marT="5870" marB="0" anchor="ctr"/>
                </a:tc>
                <a:extLst>
                  <a:ext uri="{0D108BD9-81ED-4DB2-BD59-A6C34878D82A}">
                    <a16:rowId xmlns:a16="http://schemas.microsoft.com/office/drawing/2014/main" val="752357348"/>
                  </a:ext>
                </a:extLst>
              </a:tr>
              <a:tr h="866907">
                <a:tc>
                  <a:txBody>
                    <a:bodyPr/>
                    <a:lstStyle/>
                    <a:p>
                      <a:pPr algn="l" fontAlgn="ctr"/>
                      <a:r>
                        <a:rPr lang="en-US" sz="1000" u="none" strike="noStrike" dirty="0">
                          <a:effectLst/>
                        </a:rPr>
                        <a:t>Capital expenditure (CAPEX costs)</a:t>
                      </a:r>
                      <a:endParaRPr lang="en-US" sz="1000" b="1" i="0" u="none" strike="noStrike" dirty="0">
                        <a:solidFill>
                          <a:srgbClr val="000000"/>
                        </a:solidFill>
                        <a:effectLst/>
                        <a:latin typeface="+mj-lt"/>
                      </a:endParaRPr>
                    </a:p>
                  </a:txBody>
                  <a:tcPr marL="5870" marR="5870" marT="5870" marB="0" anchor="ctr"/>
                </a:tc>
                <a:tc>
                  <a:txBody>
                    <a:bodyPr/>
                    <a:lstStyle/>
                    <a:p>
                      <a:pPr algn="l" fontAlgn="ctr"/>
                      <a:r>
                        <a:rPr lang="en-US" sz="1000" u="none" strike="noStrike" dirty="0">
                          <a:effectLst/>
                        </a:rPr>
                        <a:t>The larger the enterprise, the greater the CAPEX costs. </a:t>
                      </a:r>
                      <a:endParaRPr lang="en-US" sz="1000" u="none" strike="noStrike" dirty="0" smtClean="0">
                        <a:effectLst/>
                      </a:endParaRPr>
                    </a:p>
                    <a:p>
                      <a:pPr algn="l" fontAlgn="ctr"/>
                      <a:r>
                        <a:rPr lang="en-US" sz="1000" u="none" strike="noStrike" dirty="0" smtClean="0">
                          <a:effectLst/>
                        </a:rPr>
                        <a:t>High installation costs because hardware needs to be installed.</a:t>
                      </a:r>
                    </a:p>
                  </a:txBody>
                  <a:tcPr marL="5870" marR="5870" marT="5870" marB="0" anchor="ctr"/>
                </a:tc>
                <a:tc>
                  <a:txBody>
                    <a:bodyPr/>
                    <a:lstStyle/>
                    <a:p>
                      <a:pPr algn="l" fontAlgn="ctr"/>
                      <a:r>
                        <a:rPr lang="en-US" sz="1000" u="none" strike="noStrike" dirty="0">
                          <a:effectLst/>
                        </a:rPr>
                        <a:t>Low CAPEX costs. No hardware </a:t>
                      </a:r>
                      <a:r>
                        <a:rPr lang="en-US" sz="1000" u="none" strike="noStrike" dirty="0" smtClean="0">
                          <a:effectLst/>
                        </a:rPr>
                        <a:t>costs.</a:t>
                      </a:r>
                    </a:p>
                    <a:p>
                      <a:pPr algn="l" fontAlgn="ctr"/>
                      <a:r>
                        <a:rPr lang="en-US" sz="1000" u="none" strike="noStrike" dirty="0" smtClean="0">
                          <a:effectLst/>
                        </a:rPr>
                        <a:t>Low installation costs because little/no hardware needs installing.</a:t>
                      </a:r>
                    </a:p>
                    <a:p>
                      <a:pPr algn="l" fontAlgn="ctr"/>
                      <a:r>
                        <a:rPr lang="en-US" sz="1000" u="none" strike="noStrike" dirty="0" smtClean="0">
                          <a:effectLst/>
                        </a:rPr>
                        <a:t>Total cost of ownership  savings</a:t>
                      </a:r>
                      <a:r>
                        <a:rPr lang="en-US" sz="1000" u="none" strike="noStrike" baseline="0" dirty="0" smtClean="0">
                          <a:effectLst/>
                        </a:rPr>
                        <a:t> are low when compared to On-premise</a:t>
                      </a:r>
                    </a:p>
                    <a:p>
                      <a:pPr algn="l" fontAlgn="ctr"/>
                      <a:endParaRPr lang="en-US" sz="1000" u="none" strike="noStrike" baseline="0" dirty="0" smtClean="0">
                        <a:effectLst/>
                      </a:endParaRPr>
                    </a:p>
                    <a:p>
                      <a:pPr algn="l" fontAlgn="ctr"/>
                      <a:endParaRPr lang="en-US" sz="1000" u="none" strike="noStrike" dirty="0" smtClean="0">
                        <a:effectLst/>
                      </a:endParaRPr>
                    </a:p>
                  </a:txBody>
                  <a:tcPr marL="5870" marR="5870" marT="5870" marB="0" anchor="ctr"/>
                </a:tc>
                <a:extLst>
                  <a:ext uri="{0D108BD9-81ED-4DB2-BD59-A6C34878D82A}">
                    <a16:rowId xmlns:a16="http://schemas.microsoft.com/office/drawing/2014/main" val="882675073"/>
                  </a:ext>
                </a:extLst>
              </a:tr>
              <a:tr h="652521">
                <a:tc>
                  <a:txBody>
                    <a:bodyPr/>
                    <a:lstStyle/>
                    <a:p>
                      <a:pPr algn="l" fontAlgn="ctr"/>
                      <a:r>
                        <a:rPr lang="en-US" sz="1000" u="none" strike="noStrike" dirty="0" smtClean="0">
                          <a:effectLst/>
                        </a:rPr>
                        <a:t>Data</a:t>
                      </a:r>
                      <a:r>
                        <a:rPr lang="en-US" sz="1000" u="none" strike="noStrike" baseline="0" dirty="0" smtClean="0">
                          <a:effectLst/>
                        </a:rPr>
                        <a:t> Security</a:t>
                      </a:r>
                      <a:endParaRPr lang="en-US" sz="1000" b="1" i="0" u="none" strike="noStrike" dirty="0">
                        <a:solidFill>
                          <a:srgbClr val="000000"/>
                        </a:solidFill>
                        <a:effectLst/>
                        <a:latin typeface="+mj-lt"/>
                      </a:endParaRPr>
                    </a:p>
                  </a:txBody>
                  <a:tcPr marL="5870" marR="5870" marT="5870" marB="0" anchor="ctr"/>
                </a:tc>
                <a:tc>
                  <a:txBody>
                    <a:bodyPr/>
                    <a:lstStyle/>
                    <a:p>
                      <a:pPr algn="l" fontAlgn="ctr"/>
                      <a:r>
                        <a:rPr lang="en-US" sz="1000" u="none" strike="noStrike" dirty="0" smtClean="0">
                          <a:effectLst/>
                        </a:rPr>
                        <a:t>Flexibility to add more security.</a:t>
                      </a:r>
                      <a:r>
                        <a:rPr lang="en-US" sz="1000" u="none" strike="noStrike" baseline="0" dirty="0" smtClean="0">
                          <a:effectLst/>
                        </a:rPr>
                        <a:t> </a:t>
                      </a:r>
                    </a:p>
                    <a:p>
                      <a:pPr algn="l" fontAlgn="ctr"/>
                      <a:r>
                        <a:rPr lang="en-US" sz="1000" u="none" strike="noStrike" baseline="0" dirty="0" smtClean="0">
                          <a:effectLst/>
                        </a:rPr>
                        <a:t>Updating / upgrading the security features' may consume time and additional effort.</a:t>
                      </a:r>
                      <a:endParaRPr lang="en-US" sz="1000" b="0" i="0" u="none" strike="noStrike" dirty="0">
                        <a:solidFill>
                          <a:srgbClr val="000000"/>
                        </a:solidFill>
                        <a:effectLst/>
                        <a:latin typeface="+mj-lt"/>
                      </a:endParaRPr>
                    </a:p>
                  </a:txBody>
                  <a:tcPr marL="5870" marR="5870" marT="5870" marB="0" anchor="ctr"/>
                </a:tc>
                <a:tc>
                  <a:txBody>
                    <a:bodyPr/>
                    <a:lstStyle/>
                    <a:p>
                      <a:pPr algn="l" fontAlgn="ctr"/>
                      <a:r>
                        <a:rPr lang="en-US" sz="1000" u="none" strike="noStrike" dirty="0" smtClean="0">
                          <a:effectLst/>
                        </a:rPr>
                        <a:t>Cloud security at *AWS is the highest priority. </a:t>
                      </a:r>
                    </a:p>
                    <a:p>
                      <a:pPr algn="l" fontAlgn="ctr"/>
                      <a:r>
                        <a:rPr lang="en-US" sz="1000" kern="1200" dirty="0" smtClean="0">
                          <a:effectLst/>
                        </a:rPr>
                        <a:t>Customers pay only for the services they use, meaning that you can have the security you need, but without the upfront expenses, and at a lower cost than in an on-premises environment.</a:t>
                      </a:r>
                      <a:endParaRPr lang="en-US" sz="1000" b="0" i="0" u="none" strike="noStrike" dirty="0">
                        <a:solidFill>
                          <a:srgbClr val="000000"/>
                        </a:solidFill>
                        <a:effectLst/>
                        <a:latin typeface="+mj-lt"/>
                      </a:endParaRPr>
                    </a:p>
                  </a:txBody>
                  <a:tcPr marL="5870" marR="5870" marT="5870" marB="0" anchor="ctr"/>
                </a:tc>
                <a:extLst>
                  <a:ext uri="{0D108BD9-81ED-4DB2-BD59-A6C34878D82A}">
                    <a16:rowId xmlns:a16="http://schemas.microsoft.com/office/drawing/2014/main" val="4214256349"/>
                  </a:ext>
                </a:extLst>
              </a:tr>
              <a:tr h="289405">
                <a:tc>
                  <a:txBody>
                    <a:bodyPr/>
                    <a:lstStyle/>
                    <a:p>
                      <a:pPr algn="l" fontAlgn="ctr"/>
                      <a:r>
                        <a:rPr lang="en-US" sz="1000" u="none" strike="noStrike" dirty="0">
                          <a:effectLst/>
                        </a:rPr>
                        <a:t>Infrastructure set up </a:t>
                      </a:r>
                      <a:r>
                        <a:rPr lang="en-US" sz="1000" u="none" strike="noStrike" dirty="0" smtClean="0">
                          <a:effectLst/>
                        </a:rPr>
                        <a:t>and </a:t>
                      </a:r>
                      <a:r>
                        <a:rPr lang="en-US" sz="1000" u="none" strike="noStrike" dirty="0">
                          <a:effectLst/>
                        </a:rPr>
                        <a:t>admin skills</a:t>
                      </a:r>
                      <a:endParaRPr lang="en-US" sz="1000" b="1" i="0" u="none" strike="noStrike" dirty="0">
                        <a:solidFill>
                          <a:srgbClr val="000000"/>
                        </a:solidFill>
                        <a:effectLst/>
                        <a:latin typeface="+mj-lt"/>
                      </a:endParaRPr>
                    </a:p>
                  </a:txBody>
                  <a:tcPr marL="5870" marR="5870" marT="5870" marB="0" anchor="ctr"/>
                </a:tc>
                <a:tc>
                  <a:txBody>
                    <a:bodyPr/>
                    <a:lstStyle/>
                    <a:p>
                      <a:pPr algn="l" fontAlgn="ctr"/>
                      <a:r>
                        <a:rPr lang="en-US" sz="1000" u="none" strike="noStrike" dirty="0">
                          <a:effectLst/>
                        </a:rPr>
                        <a:t>Required for </a:t>
                      </a:r>
                      <a:r>
                        <a:rPr lang="en-US" sz="1000" u="none" strike="noStrike" dirty="0" smtClean="0">
                          <a:effectLst/>
                        </a:rPr>
                        <a:t>infra </a:t>
                      </a:r>
                      <a:r>
                        <a:rPr lang="en-US" sz="1000" u="none" strike="noStrike" dirty="0">
                          <a:effectLst/>
                        </a:rPr>
                        <a:t>set up and maintenance.</a:t>
                      </a:r>
                      <a:endParaRPr lang="en-US" sz="1000" b="0" i="0" u="none" strike="noStrike" dirty="0">
                        <a:solidFill>
                          <a:srgbClr val="000000"/>
                        </a:solidFill>
                        <a:effectLst/>
                        <a:latin typeface="+mj-lt"/>
                      </a:endParaRPr>
                    </a:p>
                  </a:txBody>
                  <a:tcPr marL="5870" marR="5870" marT="5870" marB="0" anchor="ctr"/>
                </a:tc>
                <a:tc>
                  <a:txBody>
                    <a:bodyPr/>
                    <a:lstStyle/>
                    <a:p>
                      <a:pPr algn="l" fontAlgn="ctr"/>
                      <a:r>
                        <a:rPr lang="en-US" sz="1000" u="none" strike="noStrike" dirty="0">
                          <a:effectLst/>
                        </a:rPr>
                        <a:t>Not required </a:t>
                      </a:r>
                      <a:r>
                        <a:rPr lang="en-US" sz="1000" u="none" strike="noStrike" dirty="0" smtClean="0">
                          <a:effectLst/>
                        </a:rPr>
                        <a:t>, </a:t>
                      </a:r>
                      <a:r>
                        <a:rPr lang="en-US" sz="1000" u="none" strike="noStrike" dirty="0">
                          <a:effectLst/>
                        </a:rPr>
                        <a:t>vendor takes the complete </a:t>
                      </a:r>
                      <a:r>
                        <a:rPr lang="en-US" sz="1000" u="none" strike="noStrike" dirty="0" smtClean="0">
                          <a:effectLst/>
                        </a:rPr>
                        <a:t>responsibility</a:t>
                      </a:r>
                      <a:endParaRPr lang="en-US" sz="1000" b="0" i="0" u="none" strike="noStrike" dirty="0">
                        <a:solidFill>
                          <a:srgbClr val="000000"/>
                        </a:solidFill>
                        <a:effectLst/>
                        <a:latin typeface="+mj-lt"/>
                      </a:endParaRPr>
                    </a:p>
                  </a:txBody>
                  <a:tcPr marL="5870" marR="5870" marT="5870" marB="0" anchor="ctr"/>
                </a:tc>
                <a:extLst>
                  <a:ext uri="{0D108BD9-81ED-4DB2-BD59-A6C34878D82A}">
                    <a16:rowId xmlns:a16="http://schemas.microsoft.com/office/drawing/2014/main" val="3049444731"/>
                  </a:ext>
                </a:extLst>
              </a:tr>
              <a:tr h="323850">
                <a:tc>
                  <a:txBody>
                    <a:bodyPr/>
                    <a:lstStyle/>
                    <a:p>
                      <a:pPr algn="l" fontAlgn="ctr"/>
                      <a:r>
                        <a:rPr lang="en-US" sz="1000" u="none" strike="noStrike">
                          <a:effectLst/>
                        </a:rPr>
                        <a:t>Licensing</a:t>
                      </a:r>
                      <a:endParaRPr lang="en-US" sz="1000" b="1" i="0" u="none" strike="noStrike">
                        <a:solidFill>
                          <a:srgbClr val="000000"/>
                        </a:solidFill>
                        <a:effectLst/>
                        <a:latin typeface="+mj-lt"/>
                      </a:endParaRPr>
                    </a:p>
                  </a:txBody>
                  <a:tcPr marL="5870" marR="5870" marT="5870" marB="0" anchor="ctr"/>
                </a:tc>
                <a:tc>
                  <a:txBody>
                    <a:bodyPr/>
                    <a:lstStyle/>
                    <a:p>
                      <a:pPr algn="l" fontAlgn="ctr"/>
                      <a:r>
                        <a:rPr lang="en-US" sz="1000" u="none" strike="noStrike" dirty="0">
                          <a:effectLst/>
                        </a:rPr>
                        <a:t>Licensing is more granular and complex</a:t>
                      </a:r>
                      <a:r>
                        <a:rPr lang="en-US" sz="1000" u="none" strike="noStrike" dirty="0" smtClean="0">
                          <a:effectLst/>
                        </a:rPr>
                        <a:t>.</a:t>
                      </a:r>
                      <a:endParaRPr lang="en-US" sz="1000" b="0" i="0" u="none" strike="noStrike" dirty="0">
                        <a:solidFill>
                          <a:srgbClr val="000000"/>
                        </a:solidFill>
                        <a:effectLst/>
                        <a:latin typeface="+mj-lt"/>
                      </a:endParaRPr>
                    </a:p>
                  </a:txBody>
                  <a:tcPr marL="5870" marR="5870" marT="5870" marB="0" anchor="ctr"/>
                </a:tc>
                <a:tc>
                  <a:txBody>
                    <a:bodyPr/>
                    <a:lstStyle/>
                    <a:p>
                      <a:pPr algn="l" fontAlgn="ctr"/>
                      <a:r>
                        <a:rPr lang="en-US" sz="1000" u="none" strike="noStrike" dirty="0">
                          <a:effectLst/>
                        </a:rPr>
                        <a:t>Providers typically charge a per-user licensing fee.</a:t>
                      </a:r>
                      <a:endParaRPr lang="en-US" sz="1000" b="0" i="0" u="none" strike="noStrike" dirty="0">
                        <a:solidFill>
                          <a:srgbClr val="000000"/>
                        </a:solidFill>
                        <a:effectLst/>
                        <a:latin typeface="+mj-lt"/>
                      </a:endParaRPr>
                    </a:p>
                  </a:txBody>
                  <a:tcPr marL="5870" marR="5870" marT="5870" marB="0" anchor="ctr"/>
                </a:tc>
                <a:extLst>
                  <a:ext uri="{0D108BD9-81ED-4DB2-BD59-A6C34878D82A}">
                    <a16:rowId xmlns:a16="http://schemas.microsoft.com/office/drawing/2014/main" val="2259066917"/>
                  </a:ext>
                </a:extLst>
              </a:tr>
              <a:tr h="771525">
                <a:tc>
                  <a:txBody>
                    <a:bodyPr/>
                    <a:lstStyle/>
                    <a:p>
                      <a:pPr algn="l" fontAlgn="ctr"/>
                      <a:r>
                        <a:rPr lang="en-US" sz="1000" u="none" strike="noStrike" dirty="0">
                          <a:effectLst/>
                        </a:rPr>
                        <a:t>Maintenance and updates</a:t>
                      </a:r>
                      <a:endParaRPr lang="en-US" sz="1000" b="1" i="0" u="none" strike="noStrike" dirty="0">
                        <a:solidFill>
                          <a:srgbClr val="000000"/>
                        </a:solidFill>
                        <a:effectLst/>
                        <a:latin typeface="+mj-lt"/>
                      </a:endParaRPr>
                    </a:p>
                  </a:txBody>
                  <a:tcPr marL="5870" marR="5870" marT="5870" marB="0" anchor="ctr"/>
                </a:tc>
                <a:tc>
                  <a:txBody>
                    <a:bodyPr/>
                    <a:lstStyle/>
                    <a:p>
                      <a:pPr algn="l" fontAlgn="ctr"/>
                      <a:r>
                        <a:rPr lang="en-US" sz="1000" u="none" strike="noStrike" dirty="0">
                          <a:effectLst/>
                        </a:rPr>
                        <a:t>Updating features may need to be repeated a number of times, depending on the architecture of the on-</a:t>
                      </a:r>
                      <a:r>
                        <a:rPr lang="en-US" sz="1000" u="none" strike="noStrike" dirty="0" err="1">
                          <a:effectLst/>
                        </a:rPr>
                        <a:t>prem</a:t>
                      </a:r>
                      <a:r>
                        <a:rPr lang="en-US" sz="1000" u="none" strike="noStrike" dirty="0">
                          <a:effectLst/>
                        </a:rPr>
                        <a:t> solution. Upgrades or feature enhancements can take months or even years.</a:t>
                      </a:r>
                      <a:endParaRPr lang="en-US" sz="1000" b="0" i="0" u="none" strike="noStrike" dirty="0">
                        <a:solidFill>
                          <a:srgbClr val="000000"/>
                        </a:solidFill>
                        <a:effectLst/>
                        <a:latin typeface="+mj-lt"/>
                      </a:endParaRPr>
                    </a:p>
                  </a:txBody>
                  <a:tcPr marL="5870" marR="5870" marT="5870" marB="0" anchor="ctr"/>
                </a:tc>
                <a:tc>
                  <a:txBody>
                    <a:bodyPr/>
                    <a:lstStyle/>
                    <a:p>
                      <a:pPr algn="l" fontAlgn="ctr"/>
                      <a:r>
                        <a:rPr lang="en-US" sz="1000" u="none" strike="noStrike" dirty="0">
                          <a:effectLst/>
                        </a:rPr>
                        <a:t>Software updates are maintained by the cloud provider, so subscribers will always be up to date.</a:t>
                      </a:r>
                      <a:endParaRPr lang="en-US" sz="1000" b="0" i="0" u="none" strike="noStrike" dirty="0">
                        <a:solidFill>
                          <a:srgbClr val="000000"/>
                        </a:solidFill>
                        <a:effectLst/>
                        <a:latin typeface="+mj-lt"/>
                      </a:endParaRPr>
                    </a:p>
                  </a:txBody>
                  <a:tcPr marL="5870" marR="5870" marT="5870" marB="0" anchor="ctr"/>
                </a:tc>
                <a:extLst>
                  <a:ext uri="{0D108BD9-81ED-4DB2-BD59-A6C34878D82A}">
                    <a16:rowId xmlns:a16="http://schemas.microsoft.com/office/drawing/2014/main" val="1556874253"/>
                  </a:ext>
                </a:extLst>
              </a:tr>
              <a:tr h="341858">
                <a:tc>
                  <a:txBody>
                    <a:bodyPr/>
                    <a:lstStyle/>
                    <a:p>
                      <a:pPr algn="l" fontAlgn="ctr"/>
                      <a:r>
                        <a:rPr lang="en-US" sz="1000" u="none" strike="noStrike" dirty="0">
                          <a:effectLst/>
                        </a:rPr>
                        <a:t>Disaster recovery (DR)</a:t>
                      </a:r>
                      <a:endParaRPr lang="en-US" sz="1000" b="1" i="0" u="none" strike="noStrike" dirty="0">
                        <a:solidFill>
                          <a:srgbClr val="000000"/>
                        </a:solidFill>
                        <a:effectLst/>
                        <a:latin typeface="+mj-lt"/>
                      </a:endParaRPr>
                    </a:p>
                  </a:txBody>
                  <a:tcPr marL="5870" marR="5870" marT="5870" marB="0" anchor="ctr"/>
                </a:tc>
                <a:tc>
                  <a:txBody>
                    <a:bodyPr/>
                    <a:lstStyle/>
                    <a:p>
                      <a:pPr algn="l" fontAlgn="ctr"/>
                      <a:r>
                        <a:rPr lang="en-US" sz="1000" u="none" strike="noStrike" dirty="0" smtClean="0">
                          <a:effectLst/>
                        </a:rPr>
                        <a:t>Disaster</a:t>
                      </a:r>
                      <a:r>
                        <a:rPr lang="en-US" sz="1000" u="none" strike="noStrike" baseline="0" dirty="0" smtClean="0">
                          <a:effectLst/>
                        </a:rPr>
                        <a:t> recovery can be enabled with additional cost and effort.</a:t>
                      </a:r>
                      <a:endParaRPr lang="en-US" sz="1000" b="0" i="0" u="none" strike="noStrike" dirty="0">
                        <a:solidFill>
                          <a:srgbClr val="000000"/>
                        </a:solidFill>
                        <a:effectLst/>
                        <a:latin typeface="+mj-lt"/>
                      </a:endParaRPr>
                    </a:p>
                  </a:txBody>
                  <a:tcPr marL="5870" marR="5870" marT="5870" marB="0" anchor="ctr"/>
                </a:tc>
                <a:tc>
                  <a:txBody>
                    <a:bodyPr/>
                    <a:lstStyle/>
                    <a:p>
                      <a:pPr algn="l" fontAlgn="ctr"/>
                      <a:r>
                        <a:rPr lang="en-US" sz="1000" u="none" strike="noStrike" dirty="0">
                          <a:effectLst/>
                        </a:rPr>
                        <a:t>Most providers do offer reliable redundancy.</a:t>
                      </a:r>
                      <a:endParaRPr lang="en-US" sz="1000" b="0" i="0" u="none" strike="noStrike" dirty="0">
                        <a:solidFill>
                          <a:srgbClr val="000000"/>
                        </a:solidFill>
                        <a:effectLst/>
                        <a:latin typeface="+mj-lt"/>
                      </a:endParaRPr>
                    </a:p>
                  </a:txBody>
                  <a:tcPr marL="5870" marR="5870" marT="5870" marB="0" anchor="ctr"/>
                </a:tc>
                <a:extLst>
                  <a:ext uri="{0D108BD9-81ED-4DB2-BD59-A6C34878D82A}">
                    <a16:rowId xmlns:a16="http://schemas.microsoft.com/office/drawing/2014/main" val="4058067686"/>
                  </a:ext>
                </a:extLst>
              </a:tr>
            </a:tbl>
          </a:graphicData>
        </a:graphic>
      </p:graphicFrame>
      <p:sp>
        <p:nvSpPr>
          <p:cNvPr id="5" name="Title 2"/>
          <p:cNvSpPr txBox="1">
            <a:spLocks/>
          </p:cNvSpPr>
          <p:nvPr/>
        </p:nvSpPr>
        <p:spPr>
          <a:xfrm>
            <a:off x="220910" y="154336"/>
            <a:ext cx="8642350" cy="4114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r>
              <a:rPr lang="en-US" sz="1600" b="1" dirty="0" smtClean="0">
                <a:solidFill>
                  <a:srgbClr val="002060"/>
                </a:solidFill>
              </a:rPr>
              <a:t>On Premise vs Cloud</a:t>
            </a:r>
            <a:endParaRPr lang="en-US" sz="1600" dirty="0"/>
          </a:p>
        </p:txBody>
      </p:sp>
    </p:spTree>
    <p:extLst>
      <p:ext uri="{BB962C8B-B14F-4D97-AF65-F5344CB8AC3E}">
        <p14:creationId xmlns:p14="http://schemas.microsoft.com/office/powerpoint/2010/main" val="1237576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1117" y="847790"/>
            <a:ext cx="7740502" cy="3682270"/>
          </a:xfrm>
        </p:spPr>
        <p:txBody>
          <a:bodyPr>
            <a:normAutofit/>
          </a:bodyPr>
          <a:lstStyle/>
          <a:p>
            <a:pPr marL="0" indent="0">
              <a:buNone/>
            </a:pPr>
            <a:r>
              <a:rPr lang="en-US" sz="1600" b="1" dirty="0" smtClean="0"/>
              <a:t>Total Cost of Ownership:</a:t>
            </a:r>
          </a:p>
          <a:p>
            <a:pPr marL="0" indent="0">
              <a:buNone/>
            </a:pPr>
            <a:r>
              <a:rPr lang="en-US" sz="1600" dirty="0" smtClean="0"/>
              <a:t>TCO will be determined by using the below sub categories.</a:t>
            </a:r>
          </a:p>
          <a:p>
            <a:pPr lvl="3">
              <a:buFont typeface="Wingdings" panose="05000000000000000000" pitchFamily="2" charset="2"/>
              <a:buChar char="Ø"/>
            </a:pPr>
            <a:r>
              <a:rPr lang="en-US" sz="1150" dirty="0">
                <a:cs typeface="Arial" panose="020B0604020202020204" pitchFamily="34" charset="0"/>
              </a:rPr>
              <a:t>Hardware / Infrastructure Cost</a:t>
            </a:r>
            <a:endParaRPr lang="en-US" sz="1150" dirty="0">
              <a:solidFill>
                <a:srgbClr val="000000"/>
              </a:solidFill>
              <a:cs typeface="Arial" panose="020B0604020202020204" pitchFamily="34" charset="0"/>
            </a:endParaRPr>
          </a:p>
          <a:p>
            <a:pPr lvl="4"/>
            <a:r>
              <a:rPr lang="en-US" sz="1300" dirty="0">
                <a:cs typeface="Arial" panose="020B0604020202020204" pitchFamily="34" charset="0"/>
              </a:rPr>
              <a:t>Severs ,Peripherals, Network </a:t>
            </a:r>
            <a:r>
              <a:rPr lang="en-US" sz="1300" dirty="0" smtClean="0">
                <a:cs typeface="Arial" panose="020B0604020202020204" pitchFamily="34" charset="0"/>
              </a:rPr>
              <a:t>Storage</a:t>
            </a:r>
          </a:p>
          <a:p>
            <a:pPr lvl="3">
              <a:lnSpc>
                <a:spcPct val="100000"/>
              </a:lnSpc>
              <a:buFont typeface="Wingdings" panose="05000000000000000000" pitchFamily="2" charset="2"/>
              <a:buChar char="Ø"/>
            </a:pPr>
            <a:r>
              <a:rPr lang="en-US" sz="1150" dirty="0">
                <a:cs typeface="Arial" panose="020B0604020202020204" pitchFamily="34" charset="0"/>
              </a:rPr>
              <a:t>Communication Cost</a:t>
            </a:r>
          </a:p>
          <a:p>
            <a:pPr lvl="4"/>
            <a:r>
              <a:rPr lang="en-US" sz="1300" dirty="0">
                <a:cs typeface="Arial" panose="020B0604020202020204" pitchFamily="34" charset="0"/>
              </a:rPr>
              <a:t>LAN, WAN, Remote </a:t>
            </a:r>
            <a:r>
              <a:rPr lang="en-US" sz="1300" dirty="0" smtClean="0">
                <a:cs typeface="Arial" panose="020B0604020202020204" pitchFamily="34" charset="0"/>
              </a:rPr>
              <a:t>Access</a:t>
            </a:r>
          </a:p>
          <a:p>
            <a:pPr lvl="3" fontAlgn="b">
              <a:buFont typeface="Wingdings" panose="05000000000000000000" pitchFamily="2" charset="2"/>
              <a:buChar char="Ø"/>
            </a:pPr>
            <a:r>
              <a:rPr lang="en-US" sz="1150" dirty="0">
                <a:cs typeface="Arial" panose="020B0604020202020204" pitchFamily="34" charset="0"/>
              </a:rPr>
              <a:t>Software </a:t>
            </a:r>
            <a:r>
              <a:rPr lang="en-US" sz="1150" dirty="0" smtClean="0">
                <a:cs typeface="Arial" panose="020B0604020202020204" pitchFamily="34" charset="0"/>
              </a:rPr>
              <a:t>Costs</a:t>
            </a:r>
          </a:p>
          <a:p>
            <a:pPr lvl="4" fontAlgn="b"/>
            <a:r>
              <a:rPr lang="en-US" sz="1300" dirty="0" smtClean="0">
                <a:cs typeface="Arial" panose="020B0604020202020204" pitchFamily="34" charset="0"/>
              </a:rPr>
              <a:t>License </a:t>
            </a:r>
            <a:r>
              <a:rPr lang="en-US" sz="1300" dirty="0">
                <a:cs typeface="Arial" panose="020B0604020202020204" pitchFamily="34" charset="0"/>
              </a:rPr>
              <a:t>/ Subscription </a:t>
            </a:r>
            <a:r>
              <a:rPr lang="en-US" sz="1300" dirty="0" smtClean="0">
                <a:cs typeface="Arial" panose="020B0604020202020204" pitchFamily="34" charset="0"/>
              </a:rPr>
              <a:t>Fees</a:t>
            </a:r>
            <a:endParaRPr lang="en-US" sz="1300" dirty="0">
              <a:cs typeface="Arial" panose="020B0604020202020204" pitchFamily="34" charset="0"/>
            </a:endParaRPr>
          </a:p>
          <a:p>
            <a:pPr lvl="3" fontAlgn="b">
              <a:buFont typeface="Wingdings" panose="05000000000000000000" pitchFamily="2" charset="2"/>
              <a:buChar char="Ø"/>
            </a:pPr>
            <a:r>
              <a:rPr lang="en-US" sz="1150" dirty="0">
                <a:cs typeface="Arial" panose="020B0604020202020204" pitchFamily="34" charset="0"/>
              </a:rPr>
              <a:t>Management Costs</a:t>
            </a:r>
          </a:p>
          <a:p>
            <a:pPr lvl="4" fontAlgn="b"/>
            <a:r>
              <a:rPr lang="en-US" sz="1300" dirty="0">
                <a:cs typeface="Arial" panose="020B0604020202020204" pitchFamily="34" charset="0"/>
              </a:rPr>
              <a:t>Hardware &amp; Software Upgrade, Hardware &amp; software admin, </a:t>
            </a:r>
            <a:r>
              <a:rPr lang="en-US" sz="1300" dirty="0" smtClean="0">
                <a:cs typeface="Arial" panose="020B0604020202020204" pitchFamily="34" charset="0"/>
              </a:rPr>
              <a:t>legal</a:t>
            </a:r>
          </a:p>
          <a:p>
            <a:pPr lvl="3" fontAlgn="b">
              <a:buFont typeface="Wingdings" panose="05000000000000000000" pitchFamily="2" charset="2"/>
              <a:buChar char="Ø"/>
            </a:pPr>
            <a:r>
              <a:rPr lang="en-US" sz="1150" dirty="0">
                <a:cs typeface="Arial" panose="020B0604020202020204" pitchFamily="34" charset="0"/>
              </a:rPr>
              <a:t>Support Costs</a:t>
            </a:r>
          </a:p>
          <a:p>
            <a:pPr lvl="4" fontAlgn="b"/>
            <a:r>
              <a:rPr lang="en-US" sz="1300" dirty="0">
                <a:cs typeface="Arial" panose="020B0604020202020204" pitchFamily="34" charset="0"/>
              </a:rPr>
              <a:t>Support </a:t>
            </a:r>
            <a:r>
              <a:rPr lang="en-US" sz="1300" dirty="0" smtClean="0">
                <a:cs typeface="Arial" panose="020B0604020202020204" pitchFamily="34" charset="0"/>
              </a:rPr>
              <a:t>Staff</a:t>
            </a:r>
          </a:p>
          <a:p>
            <a:pPr lvl="4" fontAlgn="b"/>
            <a:r>
              <a:rPr lang="en-US" sz="1300" dirty="0" smtClean="0">
                <a:cs typeface="Arial" panose="020B0604020202020204" pitchFamily="34" charset="0"/>
              </a:rPr>
              <a:t>High </a:t>
            </a:r>
            <a:r>
              <a:rPr lang="en-US" sz="1300" dirty="0">
                <a:cs typeface="Arial" panose="020B0604020202020204" pitchFamily="34" charset="0"/>
              </a:rPr>
              <a:t>availability </a:t>
            </a:r>
            <a:r>
              <a:rPr lang="en-US" sz="1300" dirty="0" smtClean="0">
                <a:cs typeface="Arial" panose="020B0604020202020204" pitchFamily="34" charset="0"/>
              </a:rPr>
              <a:t>Cost</a:t>
            </a:r>
          </a:p>
          <a:p>
            <a:pPr lvl="4" fontAlgn="b"/>
            <a:r>
              <a:rPr lang="en-US" sz="1300" dirty="0" smtClean="0">
                <a:cs typeface="Arial" panose="020B0604020202020204" pitchFamily="34" charset="0"/>
              </a:rPr>
              <a:t>Disaster </a:t>
            </a:r>
            <a:r>
              <a:rPr lang="en-US" sz="1300" dirty="0">
                <a:cs typeface="Arial" panose="020B0604020202020204" pitchFamily="34" charset="0"/>
              </a:rPr>
              <a:t>Recovery </a:t>
            </a:r>
            <a:r>
              <a:rPr lang="en-US" sz="1300" dirty="0" smtClean="0">
                <a:cs typeface="Arial" panose="020B0604020202020204" pitchFamily="34" charset="0"/>
              </a:rPr>
              <a:t>Cost</a:t>
            </a:r>
          </a:p>
          <a:p>
            <a:pPr lvl="4" fontAlgn="b"/>
            <a:r>
              <a:rPr lang="en-US" sz="1300" dirty="0" smtClean="0">
                <a:cs typeface="Arial" panose="020B0604020202020204" pitchFamily="34" charset="0"/>
              </a:rPr>
              <a:t>Monitoring </a:t>
            </a:r>
            <a:r>
              <a:rPr lang="en-US" sz="1300" dirty="0">
                <a:cs typeface="Arial" panose="020B0604020202020204" pitchFamily="34" charset="0"/>
              </a:rPr>
              <a:t>Cost</a:t>
            </a:r>
          </a:p>
          <a:p>
            <a:pPr fontAlgn="b"/>
            <a:endParaRPr lang="en-US" sz="2000" dirty="0"/>
          </a:p>
          <a:p>
            <a:pPr lvl="2"/>
            <a:endParaRPr lang="en-US" sz="1200" dirty="0">
              <a:solidFill>
                <a:srgbClr val="000000"/>
              </a:solidFill>
              <a:latin typeface="Calibri" panose="020F0502020204030204" pitchFamily="34" charset="0"/>
            </a:endParaRPr>
          </a:p>
          <a:p>
            <a:pPr lvl="2"/>
            <a:endParaRPr lang="en-US" sz="1200" dirty="0">
              <a:solidFill>
                <a:srgbClr val="000000"/>
              </a:solidFill>
              <a:latin typeface="Calibri" panose="020F0502020204030204" pitchFamily="34" charset="0"/>
            </a:endParaRPr>
          </a:p>
        </p:txBody>
      </p:sp>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19</a:t>
            </a:fld>
            <a:endParaRPr lang="en-GB"/>
          </a:p>
        </p:txBody>
      </p:sp>
      <p:sp>
        <p:nvSpPr>
          <p:cNvPr id="5" name="Title 2"/>
          <p:cNvSpPr txBox="1">
            <a:spLocks/>
          </p:cNvSpPr>
          <p:nvPr/>
        </p:nvSpPr>
        <p:spPr>
          <a:xfrm>
            <a:off x="220910" y="154336"/>
            <a:ext cx="8642350" cy="4114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r>
              <a:rPr lang="en-US" sz="1600" b="1" dirty="0" smtClean="0">
                <a:solidFill>
                  <a:srgbClr val="002060"/>
                </a:solidFill>
              </a:rPr>
              <a:t>On Premise vs Cloud – Cost Comparisons</a:t>
            </a:r>
            <a:endParaRPr lang="en-US" sz="1600" dirty="0"/>
          </a:p>
        </p:txBody>
      </p:sp>
    </p:spTree>
    <p:extLst>
      <p:ext uri="{BB962C8B-B14F-4D97-AF65-F5344CB8AC3E}">
        <p14:creationId xmlns:p14="http://schemas.microsoft.com/office/powerpoint/2010/main" val="754574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820881" y="736455"/>
            <a:ext cx="7002319" cy="3952591"/>
          </a:xfrm>
          <a:noFill/>
        </p:spPr>
        <p:txBody>
          <a:bodyPr>
            <a:normAutofit/>
          </a:bodyPr>
          <a:lstStyle/>
          <a:p>
            <a:pPr>
              <a:buClr>
                <a:schemeClr val="tx2">
                  <a:lumMod val="50000"/>
                  <a:lumOff val="50000"/>
                </a:schemeClr>
              </a:buClr>
              <a:buFont typeface="Arial" panose="020B0604020202020204" pitchFamily="34" charset="0"/>
              <a:buChar char="•"/>
            </a:pPr>
            <a:r>
              <a:rPr lang="en-US" sz="1400" b="1" dirty="0">
                <a:solidFill>
                  <a:schemeClr val="tx1"/>
                </a:solidFill>
              </a:rPr>
              <a:t>Envisioning the </a:t>
            </a:r>
            <a:r>
              <a:rPr lang="en-US" sz="1400" b="1" dirty="0" smtClean="0">
                <a:solidFill>
                  <a:schemeClr val="tx1"/>
                </a:solidFill>
              </a:rPr>
              <a:t>To- Be Platform</a:t>
            </a:r>
            <a:endParaRPr lang="en-US" sz="1400" b="1" dirty="0">
              <a:solidFill>
                <a:schemeClr val="tx1"/>
              </a:solidFill>
            </a:endParaRPr>
          </a:p>
          <a:p>
            <a:pPr>
              <a:buClr>
                <a:schemeClr val="tx2">
                  <a:lumMod val="50000"/>
                  <a:lumOff val="50000"/>
                </a:schemeClr>
              </a:buClr>
              <a:buFont typeface="Arial" panose="020B0604020202020204" pitchFamily="34" charset="0"/>
              <a:buChar char="•"/>
            </a:pPr>
            <a:r>
              <a:rPr lang="en-US" sz="1400" b="1" dirty="0" smtClean="0">
                <a:solidFill>
                  <a:schemeClr val="tx1"/>
                </a:solidFill>
              </a:rPr>
              <a:t>Data </a:t>
            </a:r>
            <a:r>
              <a:rPr lang="en-US" sz="1400" b="1" dirty="0">
                <a:solidFill>
                  <a:schemeClr val="tx1"/>
                </a:solidFill>
              </a:rPr>
              <a:t>Sources and </a:t>
            </a:r>
            <a:r>
              <a:rPr lang="en-US" sz="1400" b="1" dirty="0" smtClean="0">
                <a:solidFill>
                  <a:schemeClr val="tx1"/>
                </a:solidFill>
              </a:rPr>
              <a:t>Pre-Processing</a:t>
            </a:r>
          </a:p>
          <a:p>
            <a:pPr>
              <a:buClr>
                <a:schemeClr val="tx2">
                  <a:lumMod val="50000"/>
                  <a:lumOff val="50000"/>
                </a:schemeClr>
              </a:buClr>
              <a:buFont typeface="Arial" panose="020B0604020202020204" pitchFamily="34" charset="0"/>
              <a:buChar char="•"/>
            </a:pPr>
            <a:r>
              <a:rPr lang="en-US" sz="1400" b="1" dirty="0" smtClean="0">
                <a:solidFill>
                  <a:schemeClr val="tx1"/>
                </a:solidFill>
              </a:rPr>
              <a:t>Data </a:t>
            </a:r>
            <a:r>
              <a:rPr lang="en-US" sz="1400" b="1" dirty="0">
                <a:solidFill>
                  <a:schemeClr val="tx1"/>
                </a:solidFill>
              </a:rPr>
              <a:t>Storage &amp; Processing Options</a:t>
            </a:r>
          </a:p>
          <a:p>
            <a:pPr>
              <a:buClr>
                <a:schemeClr val="tx2">
                  <a:lumMod val="50000"/>
                  <a:lumOff val="50000"/>
                </a:schemeClr>
              </a:buClr>
              <a:buFont typeface="Arial" panose="020B0604020202020204" pitchFamily="34" charset="0"/>
              <a:buChar char="•"/>
            </a:pPr>
            <a:r>
              <a:rPr lang="en-US" sz="1400" b="1" dirty="0">
                <a:solidFill>
                  <a:schemeClr val="tx1"/>
                </a:solidFill>
              </a:rPr>
              <a:t>Option 1 -Hadoop On Premise Solution </a:t>
            </a:r>
          </a:p>
          <a:p>
            <a:pPr lvl="1">
              <a:buClr>
                <a:schemeClr val="tx2">
                  <a:lumMod val="50000"/>
                  <a:lumOff val="50000"/>
                </a:schemeClr>
              </a:buClr>
              <a:buFont typeface="Arial" panose="020B0604020202020204" pitchFamily="34" charset="0"/>
              <a:buChar char="•"/>
            </a:pPr>
            <a:r>
              <a:rPr lang="en-US" sz="1250" b="1" dirty="0">
                <a:solidFill>
                  <a:schemeClr val="tx1"/>
                </a:solidFill>
              </a:rPr>
              <a:t>Data Architecture</a:t>
            </a:r>
          </a:p>
          <a:p>
            <a:pPr lvl="2">
              <a:buClr>
                <a:schemeClr val="tx2">
                  <a:lumMod val="50000"/>
                  <a:lumOff val="50000"/>
                </a:schemeClr>
              </a:buClr>
            </a:pPr>
            <a:r>
              <a:rPr lang="en-US" sz="1100" b="1" dirty="0">
                <a:solidFill>
                  <a:schemeClr val="tx1"/>
                </a:solidFill>
              </a:rPr>
              <a:t>Overview</a:t>
            </a:r>
          </a:p>
          <a:p>
            <a:pPr lvl="2">
              <a:buClr>
                <a:schemeClr val="tx2">
                  <a:lumMod val="50000"/>
                  <a:lumOff val="50000"/>
                </a:schemeClr>
              </a:buClr>
            </a:pPr>
            <a:r>
              <a:rPr lang="en-US" sz="1100" b="1" dirty="0">
                <a:solidFill>
                  <a:schemeClr val="tx1"/>
                </a:solidFill>
              </a:rPr>
              <a:t>Governance</a:t>
            </a:r>
          </a:p>
          <a:p>
            <a:pPr>
              <a:buClr>
                <a:schemeClr val="tx2">
                  <a:lumMod val="50000"/>
                  <a:lumOff val="50000"/>
                </a:schemeClr>
              </a:buClr>
              <a:buFont typeface="Arial" panose="020B0604020202020204" pitchFamily="34" charset="0"/>
              <a:buChar char="•"/>
            </a:pPr>
            <a:r>
              <a:rPr lang="en-US" sz="1400" b="1" dirty="0">
                <a:solidFill>
                  <a:schemeClr val="tx1"/>
                </a:solidFill>
              </a:rPr>
              <a:t>Option 2 -Hadoop On Cloud Solution </a:t>
            </a:r>
          </a:p>
          <a:p>
            <a:pPr lvl="1">
              <a:buClr>
                <a:schemeClr val="tx2">
                  <a:lumMod val="50000"/>
                  <a:lumOff val="50000"/>
                </a:schemeClr>
              </a:buClr>
              <a:buFont typeface="Arial" panose="020B0604020202020204" pitchFamily="34" charset="0"/>
              <a:buChar char="•"/>
            </a:pPr>
            <a:r>
              <a:rPr lang="en-US" sz="1250" b="1" dirty="0">
                <a:solidFill>
                  <a:schemeClr val="tx1"/>
                </a:solidFill>
              </a:rPr>
              <a:t>Data Architecture</a:t>
            </a:r>
          </a:p>
          <a:p>
            <a:pPr lvl="2">
              <a:buClr>
                <a:schemeClr val="tx2">
                  <a:lumMod val="50000"/>
                  <a:lumOff val="50000"/>
                </a:schemeClr>
              </a:buClr>
            </a:pPr>
            <a:r>
              <a:rPr lang="en-US" sz="1100" b="1" dirty="0">
                <a:solidFill>
                  <a:schemeClr val="tx1"/>
                </a:solidFill>
              </a:rPr>
              <a:t>Overview</a:t>
            </a:r>
          </a:p>
          <a:p>
            <a:pPr lvl="2">
              <a:buClr>
                <a:schemeClr val="tx2">
                  <a:lumMod val="50000"/>
                  <a:lumOff val="50000"/>
                </a:schemeClr>
              </a:buClr>
            </a:pPr>
            <a:r>
              <a:rPr lang="en-US" sz="1100" b="1" dirty="0">
                <a:solidFill>
                  <a:schemeClr val="tx1"/>
                </a:solidFill>
              </a:rPr>
              <a:t>Governance</a:t>
            </a:r>
            <a:endParaRPr lang="en-US" sz="1200" b="1" dirty="0">
              <a:solidFill>
                <a:schemeClr val="tx1"/>
              </a:solidFill>
              <a:cs typeface="Arial" panose="020B0604020202020204" pitchFamily="34" charset="0"/>
            </a:endParaRPr>
          </a:p>
          <a:p>
            <a:pPr marL="0" indent="0">
              <a:buClr>
                <a:schemeClr val="tx2">
                  <a:lumMod val="50000"/>
                  <a:lumOff val="50000"/>
                </a:schemeClr>
              </a:buClr>
              <a:buNone/>
            </a:pPr>
            <a:endParaRPr lang="en-US" sz="1400" b="1" dirty="0" smtClean="0">
              <a:solidFill>
                <a:schemeClr val="tx1"/>
              </a:solidFill>
            </a:endParaRPr>
          </a:p>
          <a:p>
            <a:pPr>
              <a:buClr>
                <a:schemeClr val="tx2">
                  <a:lumMod val="50000"/>
                  <a:lumOff val="50000"/>
                </a:schemeClr>
              </a:buClr>
              <a:buFont typeface="Arial" panose="020B0604020202020204" pitchFamily="34" charset="0"/>
              <a:buChar char="•"/>
            </a:pPr>
            <a:endParaRPr lang="en-US" sz="1400" b="1" dirty="0">
              <a:solidFill>
                <a:schemeClr val="tx1"/>
              </a:solidFill>
            </a:endParaRPr>
          </a:p>
          <a:p>
            <a:pPr>
              <a:buClr>
                <a:schemeClr val="tx2">
                  <a:lumMod val="50000"/>
                  <a:lumOff val="50000"/>
                </a:schemeClr>
              </a:buClr>
              <a:buFont typeface="Arial" panose="020B0604020202020204" pitchFamily="34" charset="0"/>
              <a:buChar char="•"/>
            </a:pPr>
            <a:endParaRPr lang="en-US" sz="1400" b="1" i="1" dirty="0">
              <a:solidFill>
                <a:schemeClr val="tx1"/>
              </a:solidFill>
            </a:endParaRPr>
          </a:p>
          <a:p>
            <a:pPr>
              <a:buClr>
                <a:schemeClr val="tx2">
                  <a:lumMod val="50000"/>
                  <a:lumOff val="50000"/>
                </a:schemeClr>
              </a:buClr>
              <a:buFont typeface="Arial" panose="020B0604020202020204" pitchFamily="34" charset="0"/>
              <a:buChar char="•"/>
            </a:pPr>
            <a:endParaRPr lang="en-US" sz="1400" b="1" dirty="0">
              <a:solidFill>
                <a:schemeClr val="tx1"/>
              </a:solidFill>
            </a:endParaRPr>
          </a:p>
        </p:txBody>
      </p:sp>
      <p:sp>
        <p:nvSpPr>
          <p:cNvPr id="9" name="TextBox 8"/>
          <p:cNvSpPr txBox="1"/>
          <p:nvPr/>
        </p:nvSpPr>
        <p:spPr>
          <a:xfrm>
            <a:off x="89328" y="96960"/>
            <a:ext cx="1326004" cy="400110"/>
          </a:xfrm>
          <a:prstGeom prst="rect">
            <a:avLst/>
          </a:prstGeom>
          <a:noFill/>
        </p:spPr>
        <p:txBody>
          <a:bodyPr wrap="none" rtlCol="0">
            <a:spAutoFit/>
          </a:bodyPr>
          <a:lstStyle/>
          <a:p>
            <a:r>
              <a:rPr lang="en-US" sz="2000" b="1" dirty="0">
                <a:solidFill>
                  <a:srgbClr val="002060"/>
                </a:solidFill>
                <a:latin typeface="Arial" panose="020B0604020202020204" pitchFamily="34" charset="0"/>
                <a:ea typeface="Arial" charset="0"/>
                <a:cs typeface="Arial" charset="0"/>
              </a:rPr>
              <a:t>Synopsis</a:t>
            </a:r>
          </a:p>
        </p:txBody>
      </p:sp>
      <p:sp>
        <p:nvSpPr>
          <p:cNvPr id="2" name="Slide Number Placeholder 1"/>
          <p:cNvSpPr>
            <a:spLocks noGrp="1"/>
          </p:cNvSpPr>
          <p:nvPr>
            <p:ph type="sldNum" sz="quarter" idx="4"/>
          </p:nvPr>
        </p:nvSpPr>
        <p:spPr/>
        <p:txBody>
          <a:bodyPr/>
          <a:lstStyle/>
          <a:p>
            <a:pPr>
              <a:defRPr/>
            </a:pPr>
            <a:fld id="{C4CB27F2-16A8-4A19-9A49-FC3C1D46B430}" type="slidenum">
              <a:rPr lang="en-GB" smtClean="0"/>
              <a:pPr>
                <a:defRPr/>
              </a:pPr>
              <a:t>2</a:t>
            </a:fld>
            <a:endParaRPr lang="en-GB"/>
          </a:p>
        </p:txBody>
      </p:sp>
    </p:spTree>
    <p:extLst>
      <p:ext uri="{BB962C8B-B14F-4D97-AF65-F5344CB8AC3E}">
        <p14:creationId xmlns:p14="http://schemas.microsoft.com/office/powerpoint/2010/main" val="4036292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20</a:t>
            </a:fld>
            <a:endParaRPr lang="en-GB"/>
          </a:p>
        </p:txBody>
      </p:sp>
      <p:sp>
        <p:nvSpPr>
          <p:cNvPr id="5" name="Title 2"/>
          <p:cNvSpPr txBox="1">
            <a:spLocks/>
          </p:cNvSpPr>
          <p:nvPr/>
        </p:nvSpPr>
        <p:spPr>
          <a:xfrm>
            <a:off x="220910" y="154336"/>
            <a:ext cx="8642350" cy="4114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r>
              <a:rPr lang="en-US" sz="1600" b="1" dirty="0" smtClean="0">
                <a:solidFill>
                  <a:srgbClr val="002060"/>
                </a:solidFill>
              </a:rPr>
              <a:t>On Premise vs Cloud – Cost Comparisons</a:t>
            </a:r>
            <a:endParaRPr lang="en-US" sz="1600" dirty="0"/>
          </a:p>
        </p:txBody>
      </p:sp>
      <p:sp>
        <p:nvSpPr>
          <p:cNvPr id="8" name="Content Placeholder 1"/>
          <p:cNvSpPr txBox="1">
            <a:spLocks/>
          </p:cNvSpPr>
          <p:nvPr/>
        </p:nvSpPr>
        <p:spPr>
          <a:xfrm>
            <a:off x="220910" y="668736"/>
            <a:ext cx="4818368" cy="397769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1"/>
              </a:buClr>
              <a:buFont typeface="Symbol" charset="2"/>
              <a:buChar char="-"/>
              <a:defRPr sz="1350" kern="1200">
                <a:solidFill>
                  <a:schemeClr val="tx1"/>
                </a:solidFill>
                <a:latin typeface="Arial" panose="020B0604020202020204" pitchFamily="34" charset="0"/>
                <a:ea typeface="Arial" charset="0"/>
                <a:cs typeface="Arial" charset="0"/>
              </a:defRPr>
            </a:lvl1pPr>
            <a:lvl2pPr marL="628650" indent="-285750" algn="l" defTabSz="685800" rtl="0" eaLnBrk="1" latinLnBrk="0" hangingPunct="1">
              <a:lnSpc>
                <a:spcPct val="90000"/>
              </a:lnSpc>
              <a:spcBef>
                <a:spcPts val="375"/>
              </a:spcBef>
              <a:buClr>
                <a:schemeClr val="accent1"/>
              </a:buClr>
              <a:buFont typeface="Symbol" charset="2"/>
              <a:buChar char="-"/>
              <a:defRPr sz="1200" kern="1200">
                <a:solidFill>
                  <a:schemeClr val="tx1"/>
                </a:solidFill>
                <a:latin typeface="Arial" panose="020B0604020202020204" pitchFamily="34" charset="0"/>
                <a:ea typeface="Arial" charset="0"/>
                <a:cs typeface="Arial" charset="0"/>
              </a:defRPr>
            </a:lvl2pPr>
            <a:lvl3pPr marL="971550" indent="-285750" algn="l" defTabSz="685800" rtl="0" eaLnBrk="1" latinLnBrk="0" hangingPunct="1">
              <a:lnSpc>
                <a:spcPct val="90000"/>
              </a:lnSpc>
              <a:spcBef>
                <a:spcPts val="375"/>
              </a:spcBef>
              <a:buClr>
                <a:schemeClr val="accent1"/>
              </a:buClr>
              <a:buFont typeface="Arial" panose="020B0604020202020204" pitchFamily="34" charset="0"/>
              <a:buChar char="•"/>
              <a:defRPr sz="1050" kern="1200">
                <a:solidFill>
                  <a:schemeClr val="tx1"/>
                </a:solidFill>
                <a:latin typeface="Arial" panose="020B0604020202020204" pitchFamily="34" charset="0"/>
                <a:ea typeface="Arial" charset="0"/>
                <a:cs typeface="Arial" charset="0"/>
              </a:defRPr>
            </a:lvl3pPr>
            <a:lvl4pPr marL="1314450" indent="-285750" algn="l" defTabSz="685800" rtl="0" eaLnBrk="1" latinLnBrk="0" hangingPunct="1">
              <a:lnSpc>
                <a:spcPct val="90000"/>
              </a:lnSpc>
              <a:spcBef>
                <a:spcPts val="375"/>
              </a:spcBef>
              <a:buClr>
                <a:schemeClr val="accent1"/>
              </a:buClr>
              <a:buFont typeface="Wingdings" panose="05000000000000000000" pitchFamily="2" charset="2"/>
              <a:buChar char="§"/>
              <a:defRPr sz="1050" kern="1200">
                <a:solidFill>
                  <a:schemeClr val="tx1"/>
                </a:solidFill>
                <a:latin typeface="Arial" panose="020B0604020202020204" pitchFamily="34" charset="0"/>
                <a:ea typeface="Arial" charset="0"/>
                <a:cs typeface="Arial" charset="0"/>
              </a:defRPr>
            </a:lvl4pPr>
            <a:lvl5pPr marL="1657350" indent="-285750" algn="l" defTabSz="685800" rtl="0" eaLnBrk="1" latinLnBrk="0" hangingPunct="1">
              <a:lnSpc>
                <a:spcPct val="90000"/>
              </a:lnSpc>
              <a:spcBef>
                <a:spcPts val="375"/>
              </a:spcBef>
              <a:buClr>
                <a:schemeClr val="accent1"/>
              </a:buClr>
              <a:buFont typeface="Wingdings" panose="05000000000000000000" pitchFamily="2" charset="2"/>
              <a:buChar char="Ø"/>
              <a:defRPr sz="1050" kern="1200">
                <a:solidFill>
                  <a:schemeClr val="tx1"/>
                </a:solidFill>
                <a:latin typeface="Arial" panose="020B0604020202020204" pitchFamily="34"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mbol" charset="2"/>
              <a:buNone/>
            </a:pPr>
            <a:r>
              <a:rPr lang="en-US" sz="1200" b="1" dirty="0" smtClean="0"/>
              <a:t>Total Cost of Ownership – On Premise:</a:t>
            </a:r>
          </a:p>
          <a:p>
            <a:pPr marL="274320" indent="-274320" fontAlgn="b"/>
            <a:r>
              <a:rPr lang="en-US" sz="1000" dirty="0" smtClean="0"/>
              <a:t>For on premise solution the </a:t>
            </a:r>
            <a:r>
              <a:rPr lang="en-US" sz="1000" b="1" dirty="0"/>
              <a:t>capital </a:t>
            </a:r>
            <a:r>
              <a:rPr lang="en-US" sz="1000" b="1" dirty="0" smtClean="0"/>
              <a:t>expenditure (Capex)</a:t>
            </a:r>
            <a:r>
              <a:rPr lang="en-US" sz="1000" dirty="0" smtClean="0"/>
              <a:t> cost ,like  procurement of hardware will be huge when compared to Cloud.</a:t>
            </a:r>
          </a:p>
          <a:p>
            <a:pPr marL="274320" indent="-274320" fontAlgn="b"/>
            <a:r>
              <a:rPr lang="en-US" sz="1000" dirty="0" smtClean="0"/>
              <a:t>In our use case  it will be </a:t>
            </a:r>
            <a:r>
              <a:rPr lang="en-US" sz="1000" b="1" dirty="0" smtClean="0"/>
              <a:t>~90K USD </a:t>
            </a:r>
            <a:r>
              <a:rPr lang="en-US" sz="1000" dirty="0" smtClean="0"/>
              <a:t>(This cost doesn’t include Installation, Admin ,Maintenance and Support efforts)</a:t>
            </a:r>
          </a:p>
          <a:p>
            <a:pPr marL="274320" indent="-274320" fontAlgn="b"/>
            <a:r>
              <a:rPr lang="en-US" sz="1000" dirty="0" smtClean="0"/>
              <a:t>For a standard set up of Hadoop cluster after procuring the necessary hardware will consume efforts and cost associated for the efforts and it is assumed approximately ~2k USD</a:t>
            </a:r>
          </a:p>
          <a:p>
            <a:pPr marL="274320" indent="-274320" fontAlgn="b"/>
            <a:r>
              <a:rPr lang="en-US" sz="1000" dirty="0" smtClean="0"/>
              <a:t>Post implementation support will also consume effort and cost associated to the efforts, which will be on-going till the end of the project. This effort is assumed to be ~3.5k USD.</a:t>
            </a:r>
          </a:p>
          <a:p>
            <a:pPr marL="0" indent="0" fontAlgn="b">
              <a:buNone/>
            </a:pPr>
            <a:r>
              <a:rPr lang="en-US" sz="1000" dirty="0" smtClean="0"/>
              <a:t>Below is a sample effort calculation for the set up of Hadoop cluster:</a:t>
            </a:r>
          </a:p>
          <a:p>
            <a:pPr marL="0" indent="0" fontAlgn="b">
              <a:buNone/>
            </a:pPr>
            <a:endParaRPr lang="en-US" sz="1600" dirty="0" smtClean="0"/>
          </a:p>
          <a:p>
            <a:pPr fontAlgn="b"/>
            <a:endParaRPr lang="en-US" sz="1600" dirty="0" smtClean="0"/>
          </a:p>
          <a:p>
            <a:pPr lvl="2"/>
            <a:endParaRPr lang="en-US" dirty="0" smtClean="0">
              <a:solidFill>
                <a:srgbClr val="000000"/>
              </a:solidFill>
              <a:latin typeface="Calibri" panose="020F0502020204030204" pitchFamily="34" charset="0"/>
            </a:endParaRPr>
          </a:p>
          <a:p>
            <a:pPr lvl="2"/>
            <a:endParaRPr lang="en-US" dirty="0">
              <a:solidFill>
                <a:srgbClr val="000000"/>
              </a:solidFill>
              <a:latin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759094617"/>
              </p:ext>
            </p:extLst>
          </p:nvPr>
        </p:nvGraphicFramePr>
        <p:xfrm>
          <a:off x="463003" y="2917676"/>
          <a:ext cx="4334182" cy="1730929"/>
        </p:xfrm>
        <a:graphic>
          <a:graphicData uri="http://schemas.openxmlformats.org/drawingml/2006/table">
            <a:tbl>
              <a:tblPr>
                <a:tableStyleId>{912C8C85-51F0-491E-9774-3900AFEF0FD7}</a:tableStyleId>
              </a:tblPr>
              <a:tblGrid>
                <a:gridCol w="2994480">
                  <a:extLst>
                    <a:ext uri="{9D8B030D-6E8A-4147-A177-3AD203B41FA5}">
                      <a16:colId xmlns:a16="http://schemas.microsoft.com/office/drawing/2014/main" val="450825219"/>
                    </a:ext>
                  </a:extLst>
                </a:gridCol>
                <a:gridCol w="1339702">
                  <a:extLst>
                    <a:ext uri="{9D8B030D-6E8A-4147-A177-3AD203B41FA5}">
                      <a16:colId xmlns:a16="http://schemas.microsoft.com/office/drawing/2014/main" val="385650586"/>
                    </a:ext>
                  </a:extLst>
                </a:gridCol>
              </a:tblGrid>
              <a:tr h="313609">
                <a:tc>
                  <a:txBody>
                    <a:bodyPr/>
                    <a:lstStyle/>
                    <a:p>
                      <a:pPr algn="l" fontAlgn="b"/>
                      <a:r>
                        <a:rPr lang="en-US" sz="1100" b="1" u="none" strike="noStrike" dirty="0">
                          <a:effectLst/>
                        </a:rPr>
                        <a:t>Tasks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Efforts in man days</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9651549"/>
                  </a:ext>
                </a:extLst>
              </a:tr>
              <a:tr h="170792">
                <a:tc>
                  <a:txBody>
                    <a:bodyPr/>
                    <a:lstStyle/>
                    <a:p>
                      <a:pPr algn="l" fontAlgn="b"/>
                      <a:r>
                        <a:rPr lang="en-US" sz="1000" u="none" strike="noStrike" dirty="0">
                          <a:effectLst/>
                        </a:rPr>
                        <a:t>Design a Cluster </a:t>
                      </a:r>
                      <a:r>
                        <a:rPr lang="en-US" sz="1000" u="none" strike="noStrike" dirty="0" smtClean="0">
                          <a:effectLst/>
                        </a:rPr>
                        <a:t>Architecture</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02661940"/>
                  </a:ext>
                </a:extLst>
              </a:tr>
              <a:tr h="170792">
                <a:tc>
                  <a:txBody>
                    <a:bodyPr/>
                    <a:lstStyle/>
                    <a:p>
                      <a:pPr algn="l" fontAlgn="b"/>
                      <a:r>
                        <a:rPr lang="en-US" sz="1000" u="none" strike="noStrike" dirty="0">
                          <a:effectLst/>
                        </a:rPr>
                        <a:t>Prepare Environment - Hardware, OS, Hosts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56161703"/>
                  </a:ext>
                </a:extLst>
              </a:tr>
              <a:tr h="170792">
                <a:tc>
                  <a:txBody>
                    <a:bodyPr/>
                    <a:lstStyle/>
                    <a:p>
                      <a:pPr algn="l" fontAlgn="b"/>
                      <a:r>
                        <a:rPr lang="en-US" sz="1000" u="none" strike="noStrike" dirty="0">
                          <a:effectLst/>
                        </a:rPr>
                        <a:t>Establish Network Connection with the identified H/W</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27448766"/>
                  </a:ext>
                </a:extLst>
              </a:tr>
              <a:tr h="170792">
                <a:tc>
                  <a:txBody>
                    <a:bodyPr/>
                    <a:lstStyle/>
                    <a:p>
                      <a:pPr algn="l" fontAlgn="b"/>
                      <a:r>
                        <a:rPr lang="en-US" sz="1000" u="none" strike="noStrike" dirty="0">
                          <a:effectLst/>
                        </a:rPr>
                        <a:t>Logical partitioning on cluster </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b="0" i="0" u="none" strike="noStrike" dirty="0" smtClean="0">
                          <a:solidFill>
                            <a:schemeClr val="tx1"/>
                          </a:solidFill>
                          <a:effectLst/>
                          <a:latin typeface="+mn-lt"/>
                        </a:rPr>
                        <a:t>4</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52315323"/>
                  </a:ext>
                </a:extLst>
              </a:tr>
              <a:tr h="170792">
                <a:tc>
                  <a:txBody>
                    <a:bodyPr/>
                    <a:lstStyle/>
                    <a:p>
                      <a:pPr algn="l" fontAlgn="b"/>
                      <a:r>
                        <a:rPr lang="en-US" sz="1000" u="none" strike="noStrike" dirty="0">
                          <a:effectLst/>
                        </a:rPr>
                        <a:t>Install Hortonworks HDP  Hadoop Ecosystem Tools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8717382"/>
                  </a:ext>
                </a:extLst>
              </a:tr>
              <a:tr h="170792">
                <a:tc>
                  <a:txBody>
                    <a:bodyPr/>
                    <a:lstStyle/>
                    <a:p>
                      <a:pPr algn="l" fontAlgn="b"/>
                      <a:r>
                        <a:rPr lang="en-US" sz="1000" u="none" strike="noStrike" dirty="0">
                          <a:effectLst/>
                        </a:rPr>
                        <a:t>Run Sample Applications workloads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smtClean="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90781242"/>
                  </a:ext>
                </a:extLst>
              </a:tr>
              <a:tr h="170792">
                <a:tc>
                  <a:txBody>
                    <a:bodyPr/>
                    <a:lstStyle/>
                    <a:p>
                      <a:pPr algn="l" fontAlgn="b"/>
                      <a:r>
                        <a:rPr lang="en-US" sz="1000" u="none" strike="noStrike" dirty="0">
                          <a:effectLst/>
                        </a:rPr>
                        <a:t>Monitor Non-Prod clusters performance</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47870835"/>
                  </a:ext>
                </a:extLst>
              </a:tr>
              <a:tr h="170792">
                <a:tc>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b="1" u="none" strike="noStrike" dirty="0" smtClean="0">
                          <a:effectLst/>
                        </a:rPr>
                        <a:t>30</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713486"/>
                  </a:ext>
                </a:extLst>
              </a:tr>
            </a:tbl>
          </a:graphicData>
        </a:graphic>
      </p:graphicFrame>
      <p:sp>
        <p:nvSpPr>
          <p:cNvPr id="10" name="Content Placeholder 1"/>
          <p:cNvSpPr txBox="1">
            <a:spLocks/>
          </p:cNvSpPr>
          <p:nvPr/>
        </p:nvSpPr>
        <p:spPr>
          <a:xfrm>
            <a:off x="5166874" y="668737"/>
            <a:ext cx="3823982" cy="397769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1"/>
              </a:buClr>
              <a:buFont typeface="Symbol" charset="2"/>
              <a:buChar char="-"/>
              <a:defRPr sz="1350" kern="1200">
                <a:solidFill>
                  <a:schemeClr val="tx1"/>
                </a:solidFill>
                <a:latin typeface="Arial" panose="020B0604020202020204" pitchFamily="34" charset="0"/>
                <a:ea typeface="Arial" charset="0"/>
                <a:cs typeface="Arial" charset="0"/>
              </a:defRPr>
            </a:lvl1pPr>
            <a:lvl2pPr marL="628650" indent="-285750" algn="l" defTabSz="685800" rtl="0" eaLnBrk="1" latinLnBrk="0" hangingPunct="1">
              <a:lnSpc>
                <a:spcPct val="90000"/>
              </a:lnSpc>
              <a:spcBef>
                <a:spcPts val="375"/>
              </a:spcBef>
              <a:buClr>
                <a:schemeClr val="accent1"/>
              </a:buClr>
              <a:buFont typeface="Symbol" charset="2"/>
              <a:buChar char="-"/>
              <a:defRPr sz="1200" kern="1200">
                <a:solidFill>
                  <a:schemeClr val="tx1"/>
                </a:solidFill>
                <a:latin typeface="Arial" panose="020B0604020202020204" pitchFamily="34" charset="0"/>
                <a:ea typeface="Arial" charset="0"/>
                <a:cs typeface="Arial" charset="0"/>
              </a:defRPr>
            </a:lvl2pPr>
            <a:lvl3pPr marL="971550" indent="-285750" algn="l" defTabSz="685800" rtl="0" eaLnBrk="1" latinLnBrk="0" hangingPunct="1">
              <a:lnSpc>
                <a:spcPct val="90000"/>
              </a:lnSpc>
              <a:spcBef>
                <a:spcPts val="375"/>
              </a:spcBef>
              <a:buClr>
                <a:schemeClr val="accent1"/>
              </a:buClr>
              <a:buFont typeface="Arial" panose="020B0604020202020204" pitchFamily="34" charset="0"/>
              <a:buChar char="•"/>
              <a:defRPr sz="1050" kern="1200">
                <a:solidFill>
                  <a:schemeClr val="tx1"/>
                </a:solidFill>
                <a:latin typeface="Arial" panose="020B0604020202020204" pitchFamily="34" charset="0"/>
                <a:ea typeface="Arial" charset="0"/>
                <a:cs typeface="Arial" charset="0"/>
              </a:defRPr>
            </a:lvl3pPr>
            <a:lvl4pPr marL="1314450" indent="-285750" algn="l" defTabSz="685800" rtl="0" eaLnBrk="1" latinLnBrk="0" hangingPunct="1">
              <a:lnSpc>
                <a:spcPct val="90000"/>
              </a:lnSpc>
              <a:spcBef>
                <a:spcPts val="375"/>
              </a:spcBef>
              <a:buClr>
                <a:schemeClr val="accent1"/>
              </a:buClr>
              <a:buFont typeface="Wingdings" panose="05000000000000000000" pitchFamily="2" charset="2"/>
              <a:buChar char="§"/>
              <a:defRPr sz="1050" kern="1200">
                <a:solidFill>
                  <a:schemeClr val="tx1"/>
                </a:solidFill>
                <a:latin typeface="Arial" panose="020B0604020202020204" pitchFamily="34" charset="0"/>
                <a:ea typeface="Arial" charset="0"/>
                <a:cs typeface="Arial" charset="0"/>
              </a:defRPr>
            </a:lvl4pPr>
            <a:lvl5pPr marL="1657350" indent="-285750" algn="l" defTabSz="685800" rtl="0" eaLnBrk="1" latinLnBrk="0" hangingPunct="1">
              <a:lnSpc>
                <a:spcPct val="90000"/>
              </a:lnSpc>
              <a:spcBef>
                <a:spcPts val="375"/>
              </a:spcBef>
              <a:buClr>
                <a:schemeClr val="accent1"/>
              </a:buClr>
              <a:buFont typeface="Wingdings" panose="05000000000000000000" pitchFamily="2" charset="2"/>
              <a:buChar char="Ø"/>
              <a:defRPr sz="1050" kern="1200">
                <a:solidFill>
                  <a:schemeClr val="tx1"/>
                </a:solidFill>
                <a:latin typeface="Arial" panose="020B0604020202020204" pitchFamily="34"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mbol" charset="2"/>
              <a:buNone/>
            </a:pPr>
            <a:r>
              <a:rPr lang="en-US" sz="1200" b="1" dirty="0" smtClean="0"/>
              <a:t>Total Cost of Ownership – On Cloud:</a:t>
            </a:r>
          </a:p>
          <a:p>
            <a:pPr fontAlgn="b"/>
            <a:r>
              <a:rPr lang="en-US" sz="1000" dirty="0" smtClean="0"/>
              <a:t>The subscription cost  for our data size will be approximately </a:t>
            </a:r>
            <a:r>
              <a:rPr lang="en-US" sz="1000" b="1" dirty="0" smtClean="0"/>
              <a:t>~6k USD / Month</a:t>
            </a:r>
          </a:p>
          <a:p>
            <a:pPr fontAlgn="b"/>
            <a:r>
              <a:rPr lang="en-US" sz="1000" dirty="0" smtClean="0"/>
              <a:t>This is more of Pay As You Go approach.</a:t>
            </a:r>
          </a:p>
          <a:p>
            <a:pPr fontAlgn="b"/>
            <a:r>
              <a:rPr lang="en-US" sz="1000" dirty="0" smtClean="0"/>
              <a:t>Maintenance , High availability and support will be taken care by vendor with no additional cost.</a:t>
            </a:r>
          </a:p>
          <a:p>
            <a:pPr fontAlgn="b"/>
            <a:r>
              <a:rPr lang="en-US" sz="1000" dirty="0"/>
              <a:t>Minimum / No set up efforts </a:t>
            </a:r>
            <a:r>
              <a:rPr lang="en-US" sz="1000" dirty="0" smtClean="0"/>
              <a:t>required</a:t>
            </a:r>
          </a:p>
          <a:p>
            <a:pPr fontAlgn="b"/>
            <a:r>
              <a:rPr lang="en-US" sz="1000" dirty="0" smtClean="0"/>
              <a:t>We will also have a flexibility to stop the services , if it exceeds budget.</a:t>
            </a:r>
            <a:endParaRPr lang="en-US" sz="1000" dirty="0"/>
          </a:p>
          <a:p>
            <a:pPr fontAlgn="b"/>
            <a:r>
              <a:rPr lang="en-US" sz="1000" dirty="0" smtClean="0"/>
              <a:t>For Option additional 1.5k USD assumed to be spent on setting up the data storage server within the country.</a:t>
            </a:r>
          </a:p>
          <a:p>
            <a:pPr fontAlgn="b"/>
            <a:r>
              <a:rPr lang="en-US" sz="1000" dirty="0" smtClean="0"/>
              <a:t>Incremental cost will be assumed around 300 USD , if there is any new data addition or new rule implementation.</a:t>
            </a:r>
          </a:p>
          <a:p>
            <a:pPr marL="0" indent="0" fontAlgn="b">
              <a:buNone/>
            </a:pPr>
            <a:endParaRPr lang="en-US" sz="1600" dirty="0" smtClean="0"/>
          </a:p>
          <a:p>
            <a:pPr fontAlgn="b"/>
            <a:endParaRPr lang="en-US" sz="1600" dirty="0" smtClean="0"/>
          </a:p>
          <a:p>
            <a:pPr lvl="2"/>
            <a:endParaRPr lang="en-US" dirty="0" smtClean="0">
              <a:solidFill>
                <a:srgbClr val="000000"/>
              </a:solidFill>
              <a:latin typeface="Calibri" panose="020F0502020204030204" pitchFamily="34" charset="0"/>
            </a:endParaRPr>
          </a:p>
          <a:p>
            <a:pPr lvl="2"/>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668077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21</a:t>
            </a:fld>
            <a:endParaRPr lang="en-GB"/>
          </a:p>
        </p:txBody>
      </p:sp>
      <p:sp>
        <p:nvSpPr>
          <p:cNvPr id="6" name="Title 2"/>
          <p:cNvSpPr txBox="1">
            <a:spLocks/>
          </p:cNvSpPr>
          <p:nvPr/>
        </p:nvSpPr>
        <p:spPr>
          <a:xfrm>
            <a:off x="220910" y="154336"/>
            <a:ext cx="8642350" cy="4114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r>
              <a:rPr lang="en-US" sz="1600" b="1" dirty="0" smtClean="0">
                <a:solidFill>
                  <a:srgbClr val="002060"/>
                </a:solidFill>
              </a:rPr>
              <a:t>Option 1 vs Option 2 vs Option 3</a:t>
            </a:r>
            <a:endParaRPr lang="en-US" sz="1600" dirty="0"/>
          </a:p>
        </p:txBody>
      </p:sp>
      <p:sp>
        <p:nvSpPr>
          <p:cNvPr id="18" name="Content Placeholder 1"/>
          <p:cNvSpPr txBox="1">
            <a:spLocks/>
          </p:cNvSpPr>
          <p:nvPr/>
        </p:nvSpPr>
        <p:spPr>
          <a:xfrm>
            <a:off x="220910" y="668736"/>
            <a:ext cx="8642350" cy="3913774"/>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1"/>
              </a:buClr>
              <a:buFont typeface="Symbol" charset="2"/>
              <a:buChar char="-"/>
              <a:defRPr sz="1350" kern="1200">
                <a:solidFill>
                  <a:schemeClr val="tx1"/>
                </a:solidFill>
                <a:latin typeface="Arial" panose="020B0604020202020204" pitchFamily="34" charset="0"/>
                <a:ea typeface="Arial" charset="0"/>
                <a:cs typeface="Arial" charset="0"/>
              </a:defRPr>
            </a:lvl1pPr>
            <a:lvl2pPr marL="628650" indent="-285750" algn="l" defTabSz="685800" rtl="0" eaLnBrk="1" latinLnBrk="0" hangingPunct="1">
              <a:lnSpc>
                <a:spcPct val="90000"/>
              </a:lnSpc>
              <a:spcBef>
                <a:spcPts val="375"/>
              </a:spcBef>
              <a:buClr>
                <a:schemeClr val="accent1"/>
              </a:buClr>
              <a:buFont typeface="Symbol" charset="2"/>
              <a:buChar char="-"/>
              <a:defRPr sz="1200" kern="1200">
                <a:solidFill>
                  <a:schemeClr val="tx1"/>
                </a:solidFill>
                <a:latin typeface="Arial" panose="020B0604020202020204" pitchFamily="34" charset="0"/>
                <a:ea typeface="Arial" charset="0"/>
                <a:cs typeface="Arial" charset="0"/>
              </a:defRPr>
            </a:lvl2pPr>
            <a:lvl3pPr marL="971550" indent="-285750" algn="l" defTabSz="685800" rtl="0" eaLnBrk="1" latinLnBrk="0" hangingPunct="1">
              <a:lnSpc>
                <a:spcPct val="90000"/>
              </a:lnSpc>
              <a:spcBef>
                <a:spcPts val="375"/>
              </a:spcBef>
              <a:buClr>
                <a:schemeClr val="accent1"/>
              </a:buClr>
              <a:buFont typeface="Arial" panose="020B0604020202020204" pitchFamily="34" charset="0"/>
              <a:buChar char="•"/>
              <a:defRPr sz="1050" kern="1200">
                <a:solidFill>
                  <a:schemeClr val="tx1"/>
                </a:solidFill>
                <a:latin typeface="Arial" panose="020B0604020202020204" pitchFamily="34" charset="0"/>
                <a:ea typeface="Arial" charset="0"/>
                <a:cs typeface="Arial" charset="0"/>
              </a:defRPr>
            </a:lvl3pPr>
            <a:lvl4pPr marL="1314450" indent="-285750" algn="l" defTabSz="685800" rtl="0" eaLnBrk="1" latinLnBrk="0" hangingPunct="1">
              <a:lnSpc>
                <a:spcPct val="90000"/>
              </a:lnSpc>
              <a:spcBef>
                <a:spcPts val="375"/>
              </a:spcBef>
              <a:buClr>
                <a:schemeClr val="accent1"/>
              </a:buClr>
              <a:buFont typeface="Wingdings" panose="05000000000000000000" pitchFamily="2" charset="2"/>
              <a:buChar char="§"/>
              <a:defRPr sz="1050" kern="1200">
                <a:solidFill>
                  <a:schemeClr val="tx1"/>
                </a:solidFill>
                <a:latin typeface="Arial" panose="020B0604020202020204" pitchFamily="34" charset="0"/>
                <a:ea typeface="Arial" charset="0"/>
                <a:cs typeface="Arial" charset="0"/>
              </a:defRPr>
            </a:lvl4pPr>
            <a:lvl5pPr marL="1657350" indent="-285750" algn="l" defTabSz="685800" rtl="0" eaLnBrk="1" latinLnBrk="0" hangingPunct="1">
              <a:lnSpc>
                <a:spcPct val="90000"/>
              </a:lnSpc>
              <a:spcBef>
                <a:spcPts val="375"/>
              </a:spcBef>
              <a:buClr>
                <a:schemeClr val="accent1"/>
              </a:buClr>
              <a:buFont typeface="Wingdings" panose="05000000000000000000" pitchFamily="2" charset="2"/>
              <a:buChar char="Ø"/>
              <a:defRPr sz="1050" kern="1200">
                <a:solidFill>
                  <a:schemeClr val="tx1"/>
                </a:solidFill>
                <a:latin typeface="Arial" panose="020B0604020202020204" pitchFamily="34"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
            <a:r>
              <a:rPr lang="en-US" sz="1600" dirty="0" smtClean="0"/>
              <a:t>Below high level cost comparison across all three options. </a:t>
            </a:r>
          </a:p>
          <a:p>
            <a:pPr lvl="2"/>
            <a:endParaRPr lang="en-US" dirty="0" smtClean="0">
              <a:solidFill>
                <a:srgbClr val="000000"/>
              </a:solidFill>
              <a:latin typeface="Calibri" panose="020F0502020204030204" pitchFamily="34" charset="0"/>
            </a:endParaRPr>
          </a:p>
          <a:p>
            <a:pPr lvl="2"/>
            <a:endParaRPr lang="en-US" dirty="0">
              <a:solidFill>
                <a:srgbClr val="000000"/>
              </a:solidFill>
              <a:latin typeface="Calibri" panose="020F0502020204030204" pitchFamily="34" charset="0"/>
            </a:endParaRPr>
          </a:p>
        </p:txBody>
      </p:sp>
      <p:sp>
        <p:nvSpPr>
          <p:cNvPr id="19" name="Rectangle 18"/>
          <p:cNvSpPr/>
          <p:nvPr/>
        </p:nvSpPr>
        <p:spPr>
          <a:xfrm>
            <a:off x="393403" y="1163121"/>
            <a:ext cx="2732569" cy="1863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Option1 – On Premise(Malawi) :</a:t>
            </a:r>
          </a:p>
          <a:p>
            <a:r>
              <a:rPr lang="en-US" dirty="0" smtClean="0"/>
              <a:t>One time Hardware Cost : ~90K $</a:t>
            </a:r>
          </a:p>
          <a:p>
            <a:r>
              <a:rPr lang="en-US" dirty="0" smtClean="0"/>
              <a:t>Assumed Setup Cost : ~2k $ </a:t>
            </a:r>
          </a:p>
          <a:p>
            <a:r>
              <a:rPr lang="en-US" dirty="0" smtClean="0"/>
              <a:t>Monthly Maintenance Cost: ~3.5K $</a:t>
            </a:r>
            <a:endParaRPr lang="en-US" dirty="0"/>
          </a:p>
        </p:txBody>
      </p:sp>
      <p:sp>
        <p:nvSpPr>
          <p:cNvPr id="23" name="Rectangle 22"/>
          <p:cNvSpPr/>
          <p:nvPr/>
        </p:nvSpPr>
        <p:spPr>
          <a:xfrm>
            <a:off x="3298465" y="1170700"/>
            <a:ext cx="2602605" cy="18562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Option 2 – On AWS Cloud :</a:t>
            </a:r>
          </a:p>
          <a:p>
            <a:r>
              <a:rPr lang="en-US" dirty="0" smtClean="0"/>
              <a:t>Monthly Subscription  Cost : ~6K $</a:t>
            </a:r>
          </a:p>
          <a:p>
            <a:r>
              <a:rPr lang="en-US" dirty="0" smtClean="0"/>
              <a:t>Assumed Incremental Monthly Cost: ~300$</a:t>
            </a:r>
            <a:endParaRPr lang="en-US" dirty="0"/>
          </a:p>
        </p:txBody>
      </p:sp>
      <p:sp>
        <p:nvSpPr>
          <p:cNvPr id="24" name="Rectangle 23"/>
          <p:cNvSpPr/>
          <p:nvPr/>
        </p:nvSpPr>
        <p:spPr>
          <a:xfrm>
            <a:off x="6007261" y="1152488"/>
            <a:ext cx="2764599" cy="1874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Option 3 – On Premise Data (Malawi) &amp; AWS cloud:</a:t>
            </a:r>
          </a:p>
          <a:p>
            <a:r>
              <a:rPr lang="en-US" dirty="0" smtClean="0"/>
              <a:t>One time Hardware </a:t>
            </a:r>
            <a:r>
              <a:rPr lang="en-US" dirty="0"/>
              <a:t>Cost : </a:t>
            </a:r>
            <a:r>
              <a:rPr lang="en-US" dirty="0" smtClean="0"/>
              <a:t>~1.5K </a:t>
            </a:r>
            <a:r>
              <a:rPr lang="en-US" dirty="0"/>
              <a:t>$</a:t>
            </a:r>
          </a:p>
          <a:p>
            <a:r>
              <a:rPr lang="en-US" dirty="0"/>
              <a:t>Monthly </a:t>
            </a:r>
            <a:r>
              <a:rPr lang="en-US" dirty="0" smtClean="0"/>
              <a:t> Subscription  Cost : ~6K $</a:t>
            </a:r>
          </a:p>
          <a:p>
            <a:r>
              <a:rPr lang="en-US" dirty="0" smtClean="0"/>
              <a:t>Assumed Incremental Monthly Cost: ~300$</a:t>
            </a:r>
            <a:endParaRPr lang="en-US" dirty="0"/>
          </a:p>
        </p:txBody>
      </p:sp>
      <p:sp>
        <p:nvSpPr>
          <p:cNvPr id="2" name="TextBox 1"/>
          <p:cNvSpPr txBox="1"/>
          <p:nvPr/>
        </p:nvSpPr>
        <p:spPr>
          <a:xfrm>
            <a:off x="220911" y="3756557"/>
            <a:ext cx="8642350" cy="715581"/>
          </a:xfrm>
          <a:prstGeom prst="rect">
            <a:avLst/>
          </a:prstGeom>
          <a:noFill/>
        </p:spPr>
        <p:txBody>
          <a:bodyPr wrap="square" rtlCol="0">
            <a:spAutoFit/>
          </a:bodyPr>
          <a:lstStyle/>
          <a:p>
            <a:r>
              <a:rPr lang="en-US" dirty="0" smtClean="0"/>
              <a:t>Please note – </a:t>
            </a:r>
          </a:p>
          <a:p>
            <a:r>
              <a:rPr lang="en-US" dirty="0" smtClean="0"/>
              <a:t>This cost is only for hardware, services and Maintenance. It does not include the licensing cost of any third party software.</a:t>
            </a:r>
          </a:p>
        </p:txBody>
      </p:sp>
      <p:graphicFrame>
        <p:nvGraphicFramePr>
          <p:cNvPr id="5" name="Object 4"/>
          <p:cNvGraphicFramePr>
            <a:graphicFrameLocks noChangeAspect="1"/>
          </p:cNvGraphicFramePr>
          <p:nvPr>
            <p:extLst>
              <p:ext uri="{D42A27DB-BD31-4B8C-83A1-F6EECF244321}">
                <p14:modId xmlns:p14="http://schemas.microsoft.com/office/powerpoint/2010/main" val="976765376"/>
              </p:ext>
            </p:extLst>
          </p:nvPr>
        </p:nvGraphicFramePr>
        <p:xfrm>
          <a:off x="4740275" y="3279996"/>
          <a:ext cx="691931" cy="583817"/>
        </p:xfrm>
        <a:graphic>
          <a:graphicData uri="http://schemas.openxmlformats.org/presentationml/2006/ole">
            <mc:AlternateContent xmlns:mc="http://schemas.openxmlformats.org/markup-compatibility/2006">
              <mc:Choice xmlns:v="urn:schemas-microsoft-com:vml" Requires="v">
                <p:oleObj spid="_x0000_s1047"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4740275" y="3279996"/>
                        <a:ext cx="691931" cy="583817"/>
                      </a:xfrm>
                      <a:prstGeom prst="rect">
                        <a:avLst/>
                      </a:prstGeom>
                    </p:spPr>
                  </p:pic>
                </p:oleObj>
              </mc:Fallback>
            </mc:AlternateContent>
          </a:graphicData>
        </a:graphic>
      </p:graphicFrame>
      <p:sp>
        <p:nvSpPr>
          <p:cNvPr id="7" name="TextBox 6"/>
          <p:cNvSpPr txBox="1"/>
          <p:nvPr/>
        </p:nvSpPr>
        <p:spPr>
          <a:xfrm>
            <a:off x="3125972" y="3271822"/>
            <a:ext cx="1886533" cy="300082"/>
          </a:xfrm>
          <a:prstGeom prst="rect">
            <a:avLst/>
          </a:prstGeom>
          <a:noFill/>
        </p:spPr>
        <p:txBody>
          <a:bodyPr wrap="square" rtlCol="0">
            <a:spAutoFit/>
          </a:bodyPr>
          <a:lstStyle/>
          <a:p>
            <a:r>
              <a:rPr lang="en-US" b="1" dirty="0" smtClean="0"/>
              <a:t>AWS cost estimates</a:t>
            </a:r>
            <a:endParaRPr lang="en-US" b="1" dirty="0"/>
          </a:p>
        </p:txBody>
      </p:sp>
    </p:spTree>
    <p:extLst>
      <p:ext uri="{BB962C8B-B14F-4D97-AF65-F5344CB8AC3E}">
        <p14:creationId xmlns:p14="http://schemas.microsoft.com/office/powerpoint/2010/main" val="2991942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572" y="679767"/>
            <a:ext cx="4489450" cy="3923046"/>
          </a:xfrm>
        </p:spPr>
        <p:txBody>
          <a:bodyPr>
            <a:normAutofit/>
          </a:bodyPr>
          <a:lstStyle/>
          <a:p>
            <a:pPr marL="0" indent="0">
              <a:lnSpc>
                <a:spcPct val="100000"/>
              </a:lnSpc>
              <a:buNone/>
            </a:pPr>
            <a:r>
              <a:rPr lang="en-US" sz="1200" b="1" dirty="0" smtClean="0">
                <a:solidFill>
                  <a:srgbClr val="002060"/>
                </a:solidFill>
                <a:latin typeface="+mn-lt"/>
                <a:ea typeface="+mn-ea"/>
                <a:cs typeface="+mn-cs"/>
              </a:rPr>
              <a:t>DC </a:t>
            </a:r>
            <a:r>
              <a:rPr lang="en-US" sz="1200" b="1" dirty="0">
                <a:solidFill>
                  <a:srgbClr val="002060"/>
                </a:solidFill>
                <a:latin typeface="+mn-lt"/>
                <a:ea typeface="+mn-ea"/>
                <a:cs typeface="+mn-cs"/>
              </a:rPr>
              <a:t>Health Benefit Exchange Authority:</a:t>
            </a:r>
          </a:p>
          <a:p>
            <a:pPr marL="0" indent="0">
              <a:buNone/>
            </a:pPr>
            <a:r>
              <a:rPr lang="en-US" sz="1200" dirty="0" smtClean="0"/>
              <a:t>DC </a:t>
            </a:r>
            <a:r>
              <a:rPr lang="en-US" sz="1200" dirty="0"/>
              <a:t>Health Link is the District of Columbia’s health insurance marketplace created to support the federal health laws known as the Affordable Care Act. </a:t>
            </a:r>
          </a:p>
          <a:p>
            <a:pPr marL="0" indent="0">
              <a:buNone/>
            </a:pPr>
            <a:r>
              <a:rPr lang="en-US" sz="1200" dirty="0" smtClean="0"/>
              <a:t>DC </a:t>
            </a:r>
            <a:r>
              <a:rPr lang="en-US" sz="1200" dirty="0"/>
              <a:t>Health Link moved mission critical IT into the AWS cloud, adopted an agile delivery model, and re-architected the website using open source technology. </a:t>
            </a:r>
          </a:p>
          <a:p>
            <a:pPr marL="0" indent="0">
              <a:buNone/>
            </a:pPr>
            <a:r>
              <a:rPr lang="en-US" sz="1200" dirty="0">
                <a:hlinkClick r:id="rId2"/>
              </a:rPr>
              <a:t>https://aws.amazon.com/stateandlocal</a:t>
            </a:r>
            <a:r>
              <a:rPr lang="en-US" sz="1200" dirty="0" smtClean="0">
                <a:hlinkClick r:id="rId2"/>
              </a:rPr>
              <a:t>/</a:t>
            </a:r>
            <a:endParaRPr lang="en-US" sz="1200" dirty="0" smtClean="0"/>
          </a:p>
          <a:p>
            <a:pPr marL="0" indent="0">
              <a:lnSpc>
                <a:spcPct val="110000"/>
              </a:lnSpc>
              <a:buNone/>
            </a:pPr>
            <a:r>
              <a:rPr lang="en-US" sz="1200" b="1" dirty="0">
                <a:solidFill>
                  <a:srgbClr val="002060"/>
                </a:solidFill>
                <a:latin typeface="+mn-lt"/>
                <a:ea typeface="+mn-ea"/>
                <a:cs typeface="+mn-cs"/>
              </a:rPr>
              <a:t>Cleveland Clinic:</a:t>
            </a:r>
          </a:p>
          <a:p>
            <a:pPr marL="0" indent="0">
              <a:buNone/>
            </a:pPr>
            <a:r>
              <a:rPr lang="en-US" sz="1200" dirty="0"/>
              <a:t>The Cleveland Clinic runs its Healthy Brains Initiative on AWS, lowering operating costs so it can focus on bringing value to patients. </a:t>
            </a:r>
          </a:p>
          <a:p>
            <a:pPr marL="0" indent="0">
              <a:buNone/>
            </a:pPr>
            <a:r>
              <a:rPr lang="en-US" sz="1200" dirty="0">
                <a:hlinkClick r:id="rId3"/>
              </a:rPr>
              <a:t>https://aws.amazon.com/solutions/case-studies/cleveland-clinic</a:t>
            </a:r>
            <a:r>
              <a:rPr lang="en-US" sz="1200" dirty="0" smtClean="0">
                <a:hlinkClick r:id="rId3"/>
              </a:rPr>
              <a:t>/</a:t>
            </a:r>
            <a:endParaRPr lang="en-US" sz="1200" dirty="0" smtClean="0"/>
          </a:p>
        </p:txBody>
      </p:sp>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22</a:t>
            </a:fld>
            <a:endParaRPr lang="en-GB"/>
          </a:p>
        </p:txBody>
      </p:sp>
      <p:sp>
        <p:nvSpPr>
          <p:cNvPr id="5" name="Content Placeholder 1"/>
          <p:cNvSpPr txBox="1">
            <a:spLocks/>
          </p:cNvSpPr>
          <p:nvPr/>
        </p:nvSpPr>
        <p:spPr>
          <a:xfrm>
            <a:off x="4510361" y="685895"/>
            <a:ext cx="4740275" cy="3923046"/>
          </a:xfrm>
          <a:prstGeom prst="rect">
            <a:avLst/>
          </a:prstGeom>
        </p:spPr>
        <p:txBody>
          <a:bodyPr vert="horz" lIns="91440" tIns="45720" rIns="91440" bIns="45720" rtlCol="0">
            <a:noAutofit/>
          </a:bodyPr>
          <a:lstStyle>
            <a:lvl1pPr marL="342900" indent="-342900" algn="l" defTabSz="685800" rtl="0" eaLnBrk="1" latinLnBrk="0" hangingPunct="1">
              <a:lnSpc>
                <a:spcPct val="90000"/>
              </a:lnSpc>
              <a:spcBef>
                <a:spcPts val="750"/>
              </a:spcBef>
              <a:buClr>
                <a:schemeClr val="accent1"/>
              </a:buClr>
              <a:buFont typeface="Symbol" charset="2"/>
              <a:buChar char="-"/>
              <a:defRPr sz="1350" kern="1200">
                <a:solidFill>
                  <a:schemeClr val="tx1"/>
                </a:solidFill>
                <a:latin typeface="Arial" panose="020B0604020202020204" pitchFamily="34" charset="0"/>
                <a:ea typeface="Arial" charset="0"/>
                <a:cs typeface="Arial" charset="0"/>
              </a:defRPr>
            </a:lvl1pPr>
            <a:lvl2pPr marL="628650" indent="-285750" algn="l" defTabSz="685800" rtl="0" eaLnBrk="1" latinLnBrk="0" hangingPunct="1">
              <a:lnSpc>
                <a:spcPct val="90000"/>
              </a:lnSpc>
              <a:spcBef>
                <a:spcPts val="375"/>
              </a:spcBef>
              <a:buClr>
                <a:schemeClr val="accent1"/>
              </a:buClr>
              <a:buFont typeface="Symbol" charset="2"/>
              <a:buChar char="-"/>
              <a:defRPr sz="1200" kern="1200">
                <a:solidFill>
                  <a:schemeClr val="tx1"/>
                </a:solidFill>
                <a:latin typeface="Arial" panose="020B0604020202020204" pitchFamily="34" charset="0"/>
                <a:ea typeface="Arial" charset="0"/>
                <a:cs typeface="Arial" charset="0"/>
              </a:defRPr>
            </a:lvl2pPr>
            <a:lvl3pPr marL="971550" indent="-285750" algn="l" defTabSz="685800" rtl="0" eaLnBrk="1" latinLnBrk="0" hangingPunct="1">
              <a:lnSpc>
                <a:spcPct val="90000"/>
              </a:lnSpc>
              <a:spcBef>
                <a:spcPts val="375"/>
              </a:spcBef>
              <a:buClr>
                <a:schemeClr val="accent1"/>
              </a:buClr>
              <a:buFont typeface="Arial" panose="020B0604020202020204" pitchFamily="34" charset="0"/>
              <a:buChar char="•"/>
              <a:defRPr sz="1050" kern="1200">
                <a:solidFill>
                  <a:schemeClr val="tx1"/>
                </a:solidFill>
                <a:latin typeface="Arial" panose="020B0604020202020204" pitchFamily="34" charset="0"/>
                <a:ea typeface="Arial" charset="0"/>
                <a:cs typeface="Arial" charset="0"/>
              </a:defRPr>
            </a:lvl3pPr>
            <a:lvl4pPr marL="1314450" indent="-285750" algn="l" defTabSz="685800" rtl="0" eaLnBrk="1" latinLnBrk="0" hangingPunct="1">
              <a:lnSpc>
                <a:spcPct val="90000"/>
              </a:lnSpc>
              <a:spcBef>
                <a:spcPts val="375"/>
              </a:spcBef>
              <a:buClr>
                <a:schemeClr val="accent1"/>
              </a:buClr>
              <a:buFont typeface="Wingdings" panose="05000000000000000000" pitchFamily="2" charset="2"/>
              <a:buChar char="§"/>
              <a:defRPr sz="1050" kern="1200">
                <a:solidFill>
                  <a:schemeClr val="tx1"/>
                </a:solidFill>
                <a:latin typeface="Arial" panose="020B0604020202020204" pitchFamily="34" charset="0"/>
                <a:ea typeface="Arial" charset="0"/>
                <a:cs typeface="Arial" charset="0"/>
              </a:defRPr>
            </a:lvl4pPr>
            <a:lvl5pPr marL="1657350" indent="-285750" algn="l" defTabSz="685800" rtl="0" eaLnBrk="1" latinLnBrk="0" hangingPunct="1">
              <a:lnSpc>
                <a:spcPct val="90000"/>
              </a:lnSpc>
              <a:spcBef>
                <a:spcPts val="375"/>
              </a:spcBef>
              <a:buClr>
                <a:schemeClr val="accent1"/>
              </a:buClr>
              <a:buFont typeface="Wingdings" panose="05000000000000000000" pitchFamily="2" charset="2"/>
              <a:buChar char="Ø"/>
              <a:defRPr sz="1050" kern="1200">
                <a:solidFill>
                  <a:schemeClr val="tx1"/>
                </a:solidFill>
                <a:latin typeface="Arial" panose="020B0604020202020204" pitchFamily="34"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buNone/>
            </a:pPr>
            <a:r>
              <a:rPr lang="en-US" sz="1200" b="1" dirty="0">
                <a:solidFill>
                  <a:srgbClr val="002060"/>
                </a:solidFill>
                <a:latin typeface="+mn-lt"/>
                <a:ea typeface="+mn-ea"/>
                <a:cs typeface="+mn-cs"/>
              </a:rPr>
              <a:t>Simfy Africa:</a:t>
            </a:r>
          </a:p>
          <a:p>
            <a:pPr marL="0" indent="0">
              <a:buNone/>
            </a:pPr>
            <a:r>
              <a:rPr lang="en-US" sz="1200" dirty="0" smtClean="0"/>
              <a:t>Simfy </a:t>
            </a:r>
            <a:r>
              <a:rPr lang="en-US" sz="1200" dirty="0"/>
              <a:t>Africa has been providing music-streaming services in South Africa since </a:t>
            </a:r>
            <a:r>
              <a:rPr lang="en-US" sz="1200" dirty="0" smtClean="0"/>
              <a:t>2012.</a:t>
            </a:r>
          </a:p>
          <a:p>
            <a:pPr marL="0" indent="0">
              <a:buNone/>
            </a:pPr>
            <a:r>
              <a:rPr lang="en-US" sz="1200" dirty="0" smtClean="0"/>
              <a:t>Simfy </a:t>
            </a:r>
            <a:r>
              <a:rPr lang="en-US" sz="1200" dirty="0"/>
              <a:t>Africa identified the best Amazon Elastic Compute Cloud(Amazon EC2) instances for its workloads and the most effective way to distribute resources using Elastic Load Balancing.</a:t>
            </a:r>
          </a:p>
          <a:p>
            <a:pPr marL="0" indent="0">
              <a:buNone/>
            </a:pPr>
            <a:r>
              <a:rPr lang="en-US" sz="1200" dirty="0">
                <a:hlinkClick r:id="rId4"/>
              </a:rPr>
              <a:t>https://</a:t>
            </a:r>
            <a:r>
              <a:rPr lang="en-US" sz="1200" dirty="0" smtClean="0">
                <a:hlinkClick r:id="rId4"/>
              </a:rPr>
              <a:t>aws.amazon.com/solutions/case-studies/simfy-africa/</a:t>
            </a:r>
            <a:endParaRPr lang="en-US" sz="1200" dirty="0" smtClean="0"/>
          </a:p>
          <a:p>
            <a:pPr marL="0" indent="0">
              <a:lnSpc>
                <a:spcPct val="110000"/>
              </a:lnSpc>
              <a:buNone/>
            </a:pPr>
            <a:r>
              <a:rPr lang="en-US" sz="1200" b="1" dirty="0">
                <a:solidFill>
                  <a:srgbClr val="002060"/>
                </a:solidFill>
                <a:latin typeface="+mn-lt"/>
                <a:ea typeface="+mn-ea"/>
                <a:cs typeface="+mn-cs"/>
              </a:rPr>
              <a:t>Bristol-Myers Squibb:</a:t>
            </a:r>
          </a:p>
          <a:p>
            <a:pPr marL="0" indent="0">
              <a:buNone/>
            </a:pPr>
            <a:r>
              <a:rPr lang="en-US" sz="1200" dirty="0" smtClean="0"/>
              <a:t>BMS </a:t>
            </a:r>
            <a:r>
              <a:rPr lang="en-US" sz="1200" dirty="0"/>
              <a:t>is a global biopharmaceutical company committed to discovering, developing and delivering innovative medicines that help patients prevail over serious diseases. BMS used AWS to build a secure, self-provisioning portal for hosting research so scientists can run clinical trial simulations on-demand while BMS is able to establish rules that keep compute costs low.</a:t>
            </a:r>
          </a:p>
          <a:p>
            <a:pPr marL="0" indent="0">
              <a:buNone/>
            </a:pPr>
            <a:r>
              <a:rPr lang="en-US" sz="1200" dirty="0">
                <a:hlinkClick r:id="rId5"/>
              </a:rPr>
              <a:t>https://aws.amazon.com/solutions/case-studies/bristol-myers-squibb</a:t>
            </a:r>
            <a:r>
              <a:rPr lang="en-US" sz="1200" dirty="0" smtClean="0">
                <a:hlinkClick r:id="rId5"/>
              </a:rPr>
              <a:t>/</a:t>
            </a:r>
            <a:endParaRPr lang="en-US" sz="1200" dirty="0" smtClean="0"/>
          </a:p>
          <a:p>
            <a:pPr marL="0" indent="0">
              <a:buNone/>
            </a:pPr>
            <a:endParaRPr lang="en-US" sz="1200" dirty="0"/>
          </a:p>
          <a:p>
            <a:pPr marL="0" indent="0">
              <a:buNone/>
            </a:pPr>
            <a:endParaRPr lang="en-US" sz="1200" dirty="0"/>
          </a:p>
        </p:txBody>
      </p:sp>
      <p:sp>
        <p:nvSpPr>
          <p:cNvPr id="6" name="Title 2"/>
          <p:cNvSpPr txBox="1">
            <a:spLocks/>
          </p:cNvSpPr>
          <p:nvPr/>
        </p:nvSpPr>
        <p:spPr>
          <a:xfrm>
            <a:off x="220910" y="154336"/>
            <a:ext cx="8642350" cy="4114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r>
              <a:rPr lang="en-US" sz="1600" b="1" dirty="0" smtClean="0">
                <a:solidFill>
                  <a:srgbClr val="002060"/>
                </a:solidFill>
              </a:rPr>
              <a:t>Few AWS case studies</a:t>
            </a:r>
            <a:endParaRPr lang="en-US" sz="1600" dirty="0"/>
          </a:p>
        </p:txBody>
      </p:sp>
    </p:spTree>
    <p:extLst>
      <p:ext uri="{BB962C8B-B14F-4D97-AF65-F5344CB8AC3E}">
        <p14:creationId xmlns:p14="http://schemas.microsoft.com/office/powerpoint/2010/main" val="3552465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23</a:t>
            </a:fld>
            <a:endParaRPr lang="en-GB"/>
          </a:p>
        </p:txBody>
      </p:sp>
      <p:sp>
        <p:nvSpPr>
          <p:cNvPr id="6" name="Title 2"/>
          <p:cNvSpPr txBox="1">
            <a:spLocks/>
          </p:cNvSpPr>
          <p:nvPr/>
        </p:nvSpPr>
        <p:spPr>
          <a:xfrm>
            <a:off x="0" y="1500536"/>
            <a:ext cx="9144000" cy="191576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pPr algn="ctr"/>
            <a:r>
              <a:rPr lang="en-US" sz="2800" b="1" dirty="0" smtClean="0">
                <a:solidFill>
                  <a:srgbClr val="002060"/>
                </a:solidFill>
              </a:rPr>
              <a:t>Option 3 </a:t>
            </a:r>
            <a:r>
              <a:rPr lang="en-US" sz="2800" b="1" dirty="0" smtClean="0">
                <a:solidFill>
                  <a:srgbClr val="002060"/>
                </a:solidFill>
              </a:rPr>
              <a:t>setup and configuration</a:t>
            </a:r>
            <a:endParaRPr lang="en-US" sz="2800" dirty="0"/>
          </a:p>
        </p:txBody>
      </p:sp>
    </p:spTree>
    <p:extLst>
      <p:ext uri="{BB962C8B-B14F-4D97-AF65-F5344CB8AC3E}">
        <p14:creationId xmlns:p14="http://schemas.microsoft.com/office/powerpoint/2010/main" val="3749892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740391138"/>
              </p:ext>
            </p:extLst>
          </p:nvPr>
        </p:nvGraphicFramePr>
        <p:xfrm>
          <a:off x="125412" y="654009"/>
          <a:ext cx="8893175" cy="4424680"/>
        </p:xfrm>
        <a:graphic>
          <a:graphicData uri="http://schemas.openxmlformats.org/drawingml/2006/table">
            <a:tbl>
              <a:tblPr firstRow="1" bandRow="1">
                <a:tableStyleId>{5C22544A-7EE6-4342-B048-85BDC9FD1C3A}</a:tableStyleId>
              </a:tblPr>
              <a:tblGrid>
                <a:gridCol w="551305">
                  <a:extLst>
                    <a:ext uri="{9D8B030D-6E8A-4147-A177-3AD203B41FA5}">
                      <a16:colId xmlns:a16="http://schemas.microsoft.com/office/drawing/2014/main" val="3740957472"/>
                    </a:ext>
                  </a:extLst>
                </a:gridCol>
                <a:gridCol w="2387757">
                  <a:extLst>
                    <a:ext uri="{9D8B030D-6E8A-4147-A177-3AD203B41FA5}">
                      <a16:colId xmlns:a16="http://schemas.microsoft.com/office/drawing/2014/main" val="2910301030"/>
                    </a:ext>
                  </a:extLst>
                </a:gridCol>
                <a:gridCol w="3510812">
                  <a:extLst>
                    <a:ext uri="{9D8B030D-6E8A-4147-A177-3AD203B41FA5}">
                      <a16:colId xmlns:a16="http://schemas.microsoft.com/office/drawing/2014/main" val="1110756823"/>
                    </a:ext>
                  </a:extLst>
                </a:gridCol>
                <a:gridCol w="2443301">
                  <a:extLst>
                    <a:ext uri="{9D8B030D-6E8A-4147-A177-3AD203B41FA5}">
                      <a16:colId xmlns:a16="http://schemas.microsoft.com/office/drawing/2014/main" val="3982542373"/>
                    </a:ext>
                  </a:extLst>
                </a:gridCol>
              </a:tblGrid>
              <a:tr h="370840">
                <a:tc>
                  <a:txBody>
                    <a:bodyPr/>
                    <a:lstStyle/>
                    <a:p>
                      <a:r>
                        <a:rPr lang="en-US" sz="1000" dirty="0" smtClean="0"/>
                        <a:t>Sno</a:t>
                      </a:r>
                      <a:endParaRPr lang="en-US" sz="1000" dirty="0"/>
                    </a:p>
                  </a:txBody>
                  <a:tcPr/>
                </a:tc>
                <a:tc>
                  <a:txBody>
                    <a:bodyPr/>
                    <a:lstStyle/>
                    <a:p>
                      <a:r>
                        <a:rPr lang="en-US" sz="1000" dirty="0" smtClean="0"/>
                        <a:t>Activity</a:t>
                      </a:r>
                      <a:endParaRPr lang="en-US" sz="1000" dirty="0"/>
                    </a:p>
                  </a:txBody>
                  <a:tcPr/>
                </a:tc>
                <a:tc>
                  <a:txBody>
                    <a:bodyPr/>
                    <a:lstStyle/>
                    <a:p>
                      <a:r>
                        <a:rPr lang="en-US" sz="1000" dirty="0" smtClean="0"/>
                        <a:t>Subtasks</a:t>
                      </a:r>
                      <a:endParaRPr lang="en-US" sz="1000" dirty="0"/>
                    </a:p>
                  </a:txBody>
                  <a:tcPr/>
                </a:tc>
                <a:tc>
                  <a:txBody>
                    <a:bodyPr/>
                    <a:lstStyle/>
                    <a:p>
                      <a:r>
                        <a:rPr lang="en-US" sz="1000" dirty="0" smtClean="0"/>
                        <a:t>To</a:t>
                      </a:r>
                      <a:r>
                        <a:rPr lang="en-US" sz="1000" baseline="0" dirty="0" smtClean="0"/>
                        <a:t> be executed from</a:t>
                      </a:r>
                      <a:endParaRPr lang="en-US" sz="1000" dirty="0"/>
                    </a:p>
                  </a:txBody>
                  <a:tcPr/>
                </a:tc>
                <a:extLst>
                  <a:ext uri="{0D108BD9-81ED-4DB2-BD59-A6C34878D82A}">
                    <a16:rowId xmlns:a16="http://schemas.microsoft.com/office/drawing/2014/main" val="2233384444"/>
                  </a:ext>
                </a:extLst>
              </a:tr>
              <a:tr h="370840">
                <a:tc>
                  <a:txBody>
                    <a:bodyPr/>
                    <a:lstStyle/>
                    <a:p>
                      <a:r>
                        <a:rPr lang="en-US" sz="1000" dirty="0" smtClean="0"/>
                        <a:t>1</a:t>
                      </a:r>
                      <a:endParaRPr lang="en-US" sz="1000" dirty="0"/>
                    </a:p>
                  </a:txBody>
                  <a:tcPr/>
                </a:tc>
                <a:tc>
                  <a:txBody>
                    <a:bodyPr/>
                    <a:lstStyle/>
                    <a:p>
                      <a:r>
                        <a:rPr lang="en-US" sz="1000" dirty="0" smtClean="0"/>
                        <a:t>Account</a:t>
                      </a:r>
                      <a:r>
                        <a:rPr lang="en-US" sz="1000" baseline="0" dirty="0" smtClean="0"/>
                        <a:t> creation and MFA setup</a:t>
                      </a:r>
                      <a:endParaRPr lang="en-US" sz="1000" dirty="0"/>
                    </a:p>
                  </a:txBody>
                  <a:tcPr/>
                </a:tc>
                <a:tc>
                  <a:txBody>
                    <a:bodyPr/>
                    <a:lstStyle/>
                    <a:p>
                      <a:pPr marL="285750" indent="-285750">
                        <a:buFont typeface="Arial" panose="020B0604020202020204" pitchFamily="34" charset="0"/>
                        <a:buChar char="•"/>
                      </a:pPr>
                      <a:r>
                        <a:rPr lang="en-US" sz="1000" dirty="0" smtClean="0"/>
                        <a:t>Creation of AWS account.</a:t>
                      </a:r>
                    </a:p>
                    <a:p>
                      <a:pPr marL="285750" indent="-285750">
                        <a:buFont typeface="Arial" panose="020B0604020202020204" pitchFamily="34" charset="0"/>
                        <a:buChar char="•"/>
                      </a:pPr>
                      <a:r>
                        <a:rPr lang="en-US" sz="1000" dirty="0" smtClean="0"/>
                        <a:t>Configuring MFA set up and account</a:t>
                      </a:r>
                      <a:r>
                        <a:rPr lang="en-US" sz="1000" baseline="0" dirty="0" smtClean="0"/>
                        <a:t> level securities.</a:t>
                      </a:r>
                      <a:endParaRPr lang="en-US" sz="1000" dirty="0" smtClean="0"/>
                    </a:p>
                  </a:txBody>
                  <a:tcPr/>
                </a:tc>
                <a:tc>
                  <a:txBody>
                    <a:bodyPr/>
                    <a:lstStyle/>
                    <a:p>
                      <a:r>
                        <a:rPr lang="en-US" sz="1000" dirty="0" smtClean="0"/>
                        <a:t>DIAL , USA</a:t>
                      </a:r>
                      <a:endParaRPr lang="en-US" sz="1000" dirty="0"/>
                    </a:p>
                  </a:txBody>
                  <a:tcPr/>
                </a:tc>
                <a:extLst>
                  <a:ext uri="{0D108BD9-81ED-4DB2-BD59-A6C34878D82A}">
                    <a16:rowId xmlns:a16="http://schemas.microsoft.com/office/drawing/2014/main" val="2968312687"/>
                  </a:ext>
                </a:extLst>
              </a:tr>
              <a:tr h="370840">
                <a:tc>
                  <a:txBody>
                    <a:bodyPr/>
                    <a:lstStyle/>
                    <a:p>
                      <a:r>
                        <a:rPr lang="en-US" sz="1000" dirty="0" smtClean="0"/>
                        <a:t>2</a:t>
                      </a:r>
                      <a:endParaRPr lang="en-US" sz="1000" dirty="0"/>
                    </a:p>
                  </a:txBody>
                  <a:tcPr/>
                </a:tc>
                <a:tc>
                  <a:txBody>
                    <a:bodyPr/>
                    <a:lstStyle/>
                    <a:p>
                      <a:r>
                        <a:rPr lang="en-US" sz="1000" dirty="0" smtClean="0"/>
                        <a:t>IAM role creation</a:t>
                      </a:r>
                      <a:endParaRPr lang="en-US" sz="1000" dirty="0"/>
                    </a:p>
                  </a:txBody>
                  <a:tcPr/>
                </a:tc>
                <a:tc>
                  <a:txBody>
                    <a:bodyPr/>
                    <a:lstStyle/>
                    <a:p>
                      <a:pPr marL="285750" indent="-285750">
                        <a:buFont typeface="Arial" panose="020B0604020202020204" pitchFamily="34" charset="0"/>
                        <a:buChar char="•"/>
                      </a:pPr>
                      <a:r>
                        <a:rPr lang="en-US" sz="1000" dirty="0" smtClean="0"/>
                        <a:t>Creation of Admin role</a:t>
                      </a:r>
                    </a:p>
                    <a:p>
                      <a:pPr marL="285750" indent="-285750">
                        <a:buFont typeface="Arial" panose="020B0604020202020204" pitchFamily="34" charset="0"/>
                        <a:buChar char="•"/>
                      </a:pPr>
                      <a:r>
                        <a:rPr lang="en-US" sz="1000" dirty="0" smtClean="0"/>
                        <a:t>Creation</a:t>
                      </a:r>
                      <a:r>
                        <a:rPr lang="en-US" sz="1000" baseline="0" dirty="0" smtClean="0"/>
                        <a:t> of Developer roles</a:t>
                      </a:r>
                      <a:endParaRPr lang="en-US" sz="1000" dirty="0" smtClean="0"/>
                    </a:p>
                    <a:p>
                      <a:pPr marL="285750" indent="-285750">
                        <a:buFont typeface="Arial" panose="020B0604020202020204" pitchFamily="34" charset="0"/>
                        <a:buChar char="•"/>
                      </a:pPr>
                      <a:r>
                        <a:rPr lang="en-US" sz="1000" dirty="0" smtClean="0"/>
                        <a:t>Enabling</a:t>
                      </a:r>
                      <a:r>
                        <a:rPr lang="en-US" sz="1000" baseline="0" dirty="0" smtClean="0"/>
                        <a:t> the necessary security features.</a:t>
                      </a:r>
                    </a:p>
                    <a:p>
                      <a:pPr marL="285750" indent="-285750">
                        <a:buFont typeface="Arial" panose="020B0604020202020204" pitchFamily="34" charset="0"/>
                        <a:buChar char="•"/>
                      </a:pPr>
                      <a:r>
                        <a:rPr lang="en-US" sz="1000" baseline="0" dirty="0" smtClean="0"/>
                        <a:t>Granting access to developers.</a:t>
                      </a:r>
                    </a:p>
                  </a:txBody>
                  <a:tcPr/>
                </a:tc>
                <a:tc>
                  <a:txBody>
                    <a:bodyPr/>
                    <a:lstStyle/>
                    <a:p>
                      <a:r>
                        <a:rPr lang="en-US" sz="1000" dirty="0" smtClean="0"/>
                        <a:t>Creation</a:t>
                      </a:r>
                      <a:r>
                        <a:rPr lang="en-US" sz="1000" baseline="0" dirty="0" smtClean="0"/>
                        <a:t> of Admin role can be carried out from DIAL office , USA. </a:t>
                      </a:r>
                    </a:p>
                    <a:p>
                      <a:endParaRPr lang="en-US" sz="1000" baseline="0" dirty="0" smtClean="0"/>
                    </a:p>
                    <a:p>
                      <a:r>
                        <a:rPr lang="en-US" sz="1000" baseline="0" dirty="0" smtClean="0"/>
                        <a:t>Other activities can be performed from </a:t>
                      </a:r>
                    </a:p>
                    <a:p>
                      <a:r>
                        <a:rPr lang="en-US" sz="1000" baseline="0" dirty="0" smtClean="0"/>
                        <a:t>“Infosys DCs , India” on mutual agreement.</a:t>
                      </a:r>
                    </a:p>
                  </a:txBody>
                  <a:tcPr/>
                </a:tc>
                <a:extLst>
                  <a:ext uri="{0D108BD9-81ED-4DB2-BD59-A6C34878D82A}">
                    <a16:rowId xmlns:a16="http://schemas.microsoft.com/office/drawing/2014/main" val="1038135628"/>
                  </a:ext>
                </a:extLst>
              </a:tr>
              <a:tr h="370840">
                <a:tc>
                  <a:txBody>
                    <a:bodyPr/>
                    <a:lstStyle/>
                    <a:p>
                      <a:r>
                        <a:rPr lang="en-US" sz="1000" dirty="0" smtClean="0"/>
                        <a:t>3</a:t>
                      </a:r>
                      <a:endParaRPr lang="en-US" sz="1000" dirty="0"/>
                    </a:p>
                  </a:txBody>
                  <a:tcPr/>
                </a:tc>
                <a:tc>
                  <a:txBody>
                    <a:bodyPr/>
                    <a:lstStyle/>
                    <a:p>
                      <a:r>
                        <a:rPr lang="en-US" sz="1000" dirty="0" smtClean="0"/>
                        <a:t>Instance configuration</a:t>
                      </a:r>
                      <a:r>
                        <a:rPr lang="en-US" sz="1000" baseline="0" dirty="0" smtClean="0"/>
                        <a:t> and subscription.</a:t>
                      </a:r>
                      <a:endParaRPr lang="en-US" sz="1000" dirty="0"/>
                    </a:p>
                  </a:txBody>
                  <a:tcPr/>
                </a:tc>
                <a:tc>
                  <a:txBody>
                    <a:bodyPr/>
                    <a:lstStyle/>
                    <a:p>
                      <a:pPr marL="0" indent="0">
                        <a:buFont typeface="Arial" panose="020B0604020202020204" pitchFamily="34" charset="0"/>
                        <a:buNone/>
                      </a:pPr>
                      <a:r>
                        <a:rPr lang="en-US" sz="1000" dirty="0" smtClean="0"/>
                        <a:t>Based</a:t>
                      </a:r>
                      <a:r>
                        <a:rPr lang="en-US" sz="1000" baseline="0" dirty="0" smtClean="0"/>
                        <a:t> on the baselined architecture (Data model , Analytical model)  and data size , below activities will be performed.</a:t>
                      </a:r>
                      <a:endParaRPr lang="en-US" sz="1000" dirty="0" smtClean="0"/>
                    </a:p>
                    <a:p>
                      <a:pPr marL="285750" indent="-285750">
                        <a:buFont typeface="Arial" panose="020B0604020202020204" pitchFamily="34" charset="0"/>
                        <a:buChar char="•"/>
                      </a:pPr>
                      <a:r>
                        <a:rPr lang="en-US" sz="1000" dirty="0" smtClean="0"/>
                        <a:t>Identifying</a:t>
                      </a:r>
                      <a:r>
                        <a:rPr lang="en-US" sz="1000" baseline="0" dirty="0" smtClean="0"/>
                        <a:t> instances to be used.</a:t>
                      </a:r>
                    </a:p>
                    <a:p>
                      <a:pPr marL="285750" indent="-285750">
                        <a:buFont typeface="Arial" panose="020B0604020202020204" pitchFamily="34" charset="0"/>
                        <a:buChar char="•"/>
                      </a:pPr>
                      <a:r>
                        <a:rPr lang="en-US" sz="1000" baseline="0" dirty="0" smtClean="0"/>
                        <a:t>Subscription and confirmation</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Configuration</a:t>
                      </a:r>
                      <a:r>
                        <a:rPr lang="en-US" sz="1000" baseline="0" dirty="0" smtClean="0"/>
                        <a:t> of S3 Buckets &amp; VPC</a:t>
                      </a:r>
                    </a:p>
                  </a:txBody>
                  <a:tcPr/>
                </a:tc>
                <a:tc>
                  <a:txBody>
                    <a:bodyPr/>
                    <a:lstStyle/>
                    <a:p>
                      <a:r>
                        <a:rPr lang="en-US" sz="1000" dirty="0" smtClean="0"/>
                        <a:t>With grant access , Developers / Admins from Development</a:t>
                      </a:r>
                      <a:r>
                        <a:rPr lang="en-US" sz="1000" baseline="0" dirty="0" smtClean="0"/>
                        <a:t> Centers in India can execute this activity.</a:t>
                      </a:r>
                    </a:p>
                    <a:p>
                      <a:endParaRPr lang="en-US" sz="1000" baseline="0" dirty="0" smtClean="0"/>
                    </a:p>
                    <a:p>
                      <a:r>
                        <a:rPr lang="en-US" sz="1000" baseline="0" dirty="0" smtClean="0"/>
                        <a:t>“Infosys DCs, India”</a:t>
                      </a:r>
                      <a:endParaRPr lang="en-US" sz="1000" dirty="0"/>
                    </a:p>
                  </a:txBody>
                  <a:tcPr/>
                </a:tc>
                <a:extLst>
                  <a:ext uri="{0D108BD9-81ED-4DB2-BD59-A6C34878D82A}">
                    <a16:rowId xmlns:a16="http://schemas.microsoft.com/office/drawing/2014/main" val="2001919715"/>
                  </a:ext>
                </a:extLst>
              </a:tr>
              <a:tr h="370840">
                <a:tc>
                  <a:txBody>
                    <a:bodyPr/>
                    <a:lstStyle/>
                    <a:p>
                      <a:r>
                        <a:rPr lang="en-US" sz="1000" dirty="0" smtClean="0"/>
                        <a:t>4</a:t>
                      </a:r>
                      <a:endParaRPr lang="en-US" sz="1000" dirty="0"/>
                    </a:p>
                  </a:txBody>
                  <a:tcPr/>
                </a:tc>
                <a:tc>
                  <a:txBody>
                    <a:bodyPr/>
                    <a:lstStyle/>
                    <a:p>
                      <a:r>
                        <a:rPr lang="en-US" sz="1000" dirty="0" smtClean="0"/>
                        <a:t>MNO</a:t>
                      </a:r>
                      <a:r>
                        <a:rPr lang="en-US" sz="1000" baseline="0" dirty="0" smtClean="0"/>
                        <a:t> &amp; </a:t>
                      </a:r>
                      <a:r>
                        <a:rPr lang="en-US" sz="1000" baseline="0" dirty="0" err="1" smtClean="0"/>
                        <a:t>MoH</a:t>
                      </a:r>
                      <a:r>
                        <a:rPr lang="en-US" sz="1000" baseline="0" dirty="0" smtClean="0"/>
                        <a:t> data copied to central data repository</a:t>
                      </a:r>
                      <a:endParaRPr lang="en-US" sz="1000" dirty="0"/>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Anonymized MNO data to be copied to the central data repository in Malawi</a:t>
                      </a:r>
                    </a:p>
                    <a:p>
                      <a:pPr marL="285750" indent="-285750">
                        <a:buFont typeface="Arial" panose="020B0604020202020204" pitchFamily="34" charset="0"/>
                        <a:buChar char="•"/>
                      </a:pPr>
                      <a:r>
                        <a:rPr lang="en-US" sz="1000" baseline="0" dirty="0" err="1" smtClean="0"/>
                        <a:t>MoH</a:t>
                      </a:r>
                      <a:r>
                        <a:rPr lang="en-US" sz="1000" baseline="0" dirty="0" smtClean="0"/>
                        <a:t> &amp; UNICEF Geospatial data to copied to central repository</a:t>
                      </a:r>
                      <a:endParaRPr lang="en-US" sz="1000" baseline="0" dirty="0" smtClean="0"/>
                    </a:p>
                  </a:txBody>
                  <a:tcPr/>
                </a:tc>
                <a:tc>
                  <a:txBody>
                    <a:bodyPr/>
                    <a:lstStyle/>
                    <a:p>
                      <a:r>
                        <a:rPr lang="en-US" sz="1000" dirty="0" smtClean="0"/>
                        <a:t>To be</a:t>
                      </a:r>
                      <a:r>
                        <a:rPr lang="en-US" sz="1000" baseline="0" dirty="0" smtClean="0"/>
                        <a:t> executed in Malawi</a:t>
                      </a:r>
                      <a:endParaRPr lang="en-US" sz="1000" dirty="0"/>
                    </a:p>
                  </a:txBody>
                  <a:tcPr/>
                </a:tc>
                <a:extLst>
                  <a:ext uri="{0D108BD9-81ED-4DB2-BD59-A6C34878D82A}">
                    <a16:rowId xmlns:a16="http://schemas.microsoft.com/office/drawing/2014/main" val="3764006402"/>
                  </a:ext>
                </a:extLst>
              </a:tr>
              <a:tr h="370840">
                <a:tc>
                  <a:txBody>
                    <a:bodyPr/>
                    <a:lstStyle/>
                    <a:p>
                      <a:r>
                        <a:rPr lang="en-US" sz="1000" dirty="0" smtClean="0"/>
                        <a:t>5</a:t>
                      </a:r>
                      <a:endParaRPr lang="en-US" sz="1000" dirty="0"/>
                    </a:p>
                  </a:txBody>
                  <a:tcPr/>
                </a:tc>
                <a:tc>
                  <a:txBody>
                    <a:bodyPr/>
                    <a:lstStyle/>
                    <a:p>
                      <a:r>
                        <a:rPr lang="en-US" sz="1000" dirty="0" smtClean="0"/>
                        <a:t>Data copy</a:t>
                      </a:r>
                      <a:r>
                        <a:rPr lang="en-US" sz="1000" baseline="0" dirty="0" smtClean="0"/>
                        <a:t> to S3 buckets</a:t>
                      </a:r>
                      <a:endParaRPr lang="en-US" sz="1000" dirty="0"/>
                    </a:p>
                  </a:txBody>
                  <a:tcPr/>
                </a:tc>
                <a:tc>
                  <a:txBody>
                    <a:bodyPr/>
                    <a:lstStyle/>
                    <a:p>
                      <a:pPr marL="285750" indent="-285750">
                        <a:buFont typeface="Arial" panose="020B0604020202020204" pitchFamily="34" charset="0"/>
                        <a:buChar char="•"/>
                      </a:pPr>
                      <a:r>
                        <a:rPr lang="en-US" sz="1000" baseline="0" dirty="0" smtClean="0"/>
                        <a:t>Data Upload  </a:t>
                      </a:r>
                    </a:p>
                  </a:txBody>
                  <a:tcPr/>
                </a:tc>
                <a:tc>
                  <a:txBody>
                    <a:bodyPr/>
                    <a:lstStyle/>
                    <a:p>
                      <a:r>
                        <a:rPr lang="en-US" sz="1000" dirty="0" smtClean="0"/>
                        <a:t>The data will be copied from Central Data</a:t>
                      </a:r>
                      <a:r>
                        <a:rPr lang="en-US" sz="1000" baseline="0" dirty="0" smtClean="0"/>
                        <a:t> Repository, Malawi, to AWS , with help of Infosys Team.</a:t>
                      </a:r>
                      <a:endParaRPr lang="en-US" sz="1000" dirty="0"/>
                    </a:p>
                  </a:txBody>
                  <a:tcPr/>
                </a:tc>
                <a:extLst>
                  <a:ext uri="{0D108BD9-81ED-4DB2-BD59-A6C34878D82A}">
                    <a16:rowId xmlns:a16="http://schemas.microsoft.com/office/drawing/2014/main" val="809346678"/>
                  </a:ext>
                </a:extLst>
              </a:tr>
              <a:tr h="370840">
                <a:tc>
                  <a:txBody>
                    <a:bodyPr/>
                    <a:lstStyle/>
                    <a:p>
                      <a:r>
                        <a:rPr lang="en-US" sz="1000" dirty="0" smtClean="0"/>
                        <a:t>6</a:t>
                      </a:r>
                      <a:endParaRPr lang="en-US" sz="1000" dirty="0"/>
                    </a:p>
                  </a:txBody>
                  <a:tcPr/>
                </a:tc>
                <a:tc>
                  <a:txBody>
                    <a:bodyPr/>
                    <a:lstStyle/>
                    <a:p>
                      <a:r>
                        <a:rPr lang="en-US" sz="1000" dirty="0" smtClean="0"/>
                        <a:t>Data Engineering and Data Analytics</a:t>
                      </a:r>
                      <a:endParaRPr lang="en-US" sz="1000" dirty="0"/>
                    </a:p>
                  </a:txBody>
                  <a:tcPr/>
                </a:tc>
                <a:tc>
                  <a:txBody>
                    <a:bodyPr/>
                    <a:lstStyle/>
                    <a:p>
                      <a:pPr marL="285750" indent="-285750">
                        <a:buFont typeface="Arial" panose="020B0604020202020204" pitchFamily="34" charset="0"/>
                        <a:buChar char="•"/>
                      </a:pPr>
                      <a:r>
                        <a:rPr lang="en-US" sz="1000" dirty="0" smtClean="0"/>
                        <a:t>Performing</a:t>
                      </a:r>
                      <a:r>
                        <a:rPr lang="en-US" sz="1000" baseline="0" dirty="0" smtClean="0"/>
                        <a:t> data engineering using the subscribed services and instances.</a:t>
                      </a:r>
                    </a:p>
                    <a:p>
                      <a:pPr marL="285750" indent="-285750">
                        <a:buFont typeface="Arial" panose="020B0604020202020204" pitchFamily="34" charset="0"/>
                        <a:buChar char="•"/>
                      </a:pPr>
                      <a:r>
                        <a:rPr lang="en-US" sz="1000" baseline="0" dirty="0" smtClean="0"/>
                        <a:t>Preforming data analytics</a:t>
                      </a:r>
                    </a:p>
                    <a:p>
                      <a:pPr marL="285750" indent="-285750">
                        <a:buFont typeface="Arial" panose="020B0604020202020204" pitchFamily="34" charset="0"/>
                        <a:buChar char="•"/>
                      </a:pPr>
                      <a:r>
                        <a:rPr lang="en-US" sz="1000" baseline="0" dirty="0" smtClean="0"/>
                        <a:t>Installation of any required third party soft wares.</a:t>
                      </a:r>
                      <a:endParaRPr lang="en-US" sz="1000" dirty="0"/>
                    </a:p>
                  </a:txBody>
                  <a:tcPr/>
                </a:tc>
                <a:tc>
                  <a:txBody>
                    <a:bodyPr/>
                    <a:lstStyle/>
                    <a:p>
                      <a:r>
                        <a:rPr lang="en-US" sz="1000" baseline="0" dirty="0" smtClean="0"/>
                        <a:t>“Infosys DCs, India”</a:t>
                      </a:r>
                      <a:endParaRPr lang="en-US" sz="1000" dirty="0"/>
                    </a:p>
                  </a:txBody>
                  <a:tcPr/>
                </a:tc>
                <a:extLst>
                  <a:ext uri="{0D108BD9-81ED-4DB2-BD59-A6C34878D82A}">
                    <a16:rowId xmlns:a16="http://schemas.microsoft.com/office/drawing/2014/main" val="610976059"/>
                  </a:ext>
                </a:extLst>
              </a:tr>
            </a:tbl>
          </a:graphicData>
        </a:graphic>
      </p:graphicFrame>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24</a:t>
            </a:fld>
            <a:endParaRPr lang="en-GB"/>
          </a:p>
        </p:txBody>
      </p:sp>
      <p:sp>
        <p:nvSpPr>
          <p:cNvPr id="5" name="Title 2"/>
          <p:cNvSpPr txBox="1">
            <a:spLocks/>
          </p:cNvSpPr>
          <p:nvPr/>
        </p:nvSpPr>
        <p:spPr>
          <a:xfrm>
            <a:off x="220910" y="154336"/>
            <a:ext cx="8642350" cy="4114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endParaRPr lang="en-US" sz="1600" dirty="0"/>
          </a:p>
        </p:txBody>
      </p:sp>
      <p:sp>
        <p:nvSpPr>
          <p:cNvPr id="2" name="TextBox 1"/>
          <p:cNvSpPr txBox="1"/>
          <p:nvPr/>
        </p:nvSpPr>
        <p:spPr>
          <a:xfrm>
            <a:off x="220910" y="226142"/>
            <a:ext cx="5304819" cy="338554"/>
          </a:xfrm>
          <a:prstGeom prst="rect">
            <a:avLst/>
          </a:prstGeom>
          <a:noFill/>
        </p:spPr>
        <p:txBody>
          <a:bodyPr wrap="square" rtlCol="0">
            <a:spAutoFit/>
          </a:bodyPr>
          <a:lstStyle/>
          <a:p>
            <a:r>
              <a:rPr lang="en-US" sz="1600" b="1" dirty="0" smtClean="0"/>
              <a:t>Option 3 – High level activities</a:t>
            </a:r>
            <a:endParaRPr lang="en-US" sz="1600" b="1" dirty="0"/>
          </a:p>
        </p:txBody>
      </p:sp>
    </p:spTree>
    <p:extLst>
      <p:ext uri="{BB962C8B-B14F-4D97-AF65-F5344CB8AC3E}">
        <p14:creationId xmlns:p14="http://schemas.microsoft.com/office/powerpoint/2010/main" val="3837721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1839191" y="2144819"/>
            <a:ext cx="5496791" cy="868545"/>
          </a:xfrm>
        </p:spPr>
        <p:txBody>
          <a:bodyPr/>
          <a:lstStyle/>
          <a:p>
            <a:pPr algn="ctr"/>
            <a:r>
              <a:rPr lang="en-US" sz="3600" dirty="0">
                <a:solidFill>
                  <a:srgbClr val="007DC3"/>
                </a:solidFill>
                <a:cs typeface="Arial" panose="020B0604020202020204" pitchFamily="34" charset="0"/>
              </a:rPr>
              <a:t>Thank You </a:t>
            </a:r>
          </a:p>
        </p:txBody>
      </p:sp>
      <p:sp>
        <p:nvSpPr>
          <p:cNvPr id="2" name="Date Placeholder 1"/>
          <p:cNvSpPr>
            <a:spLocks noGrp="1"/>
          </p:cNvSpPr>
          <p:nvPr>
            <p:ph type="dt" sz="half" idx="10"/>
          </p:nvPr>
        </p:nvSpPr>
        <p:spPr/>
        <p:txBody>
          <a:bodyPr/>
          <a:lstStyle/>
          <a:p>
            <a:fld id="{A9B722EC-06CE-441E-A3EA-B21EFBF21E9B}" type="datetime1">
              <a:rPr lang="en-US" noProof="0" smtClean="0"/>
              <a:t>7/16/2018</a:t>
            </a:fld>
            <a:endParaRPr lang="en-US" noProof="0" dirty="0"/>
          </a:p>
        </p:txBody>
      </p:sp>
      <p:sp>
        <p:nvSpPr>
          <p:cNvPr id="3" name="Footer Placeholder 2"/>
          <p:cNvSpPr>
            <a:spLocks noGrp="1"/>
          </p:cNvSpPr>
          <p:nvPr>
            <p:ph type="ftr" sz="quarter" idx="11"/>
          </p:nvPr>
        </p:nvSpPr>
        <p:spPr/>
        <p:txBody>
          <a:bodyPr/>
          <a:lstStyle/>
          <a:p>
            <a:r>
              <a:rPr lang="en-US" smtClean="0"/>
              <a:t>© Infosys Consulting 2017</a:t>
            </a:r>
            <a:endParaRPr lang="en-US" dirty="0" smtClean="0"/>
          </a:p>
        </p:txBody>
      </p:sp>
      <p:sp>
        <p:nvSpPr>
          <p:cNvPr id="4" name="Slide Number Placeholder 3"/>
          <p:cNvSpPr>
            <a:spLocks noGrp="1"/>
          </p:cNvSpPr>
          <p:nvPr>
            <p:ph type="sldNum" sz="quarter" idx="12"/>
          </p:nvPr>
        </p:nvSpPr>
        <p:spPr/>
        <p:txBody>
          <a:bodyPr/>
          <a:lstStyle/>
          <a:p>
            <a:fld id="{4AC1774F-D22B-DE42-9B64-462A70E5A213}" type="slidenum">
              <a:rPr lang="de-DE" smtClean="0"/>
              <a:pPr/>
              <a:t>25</a:t>
            </a:fld>
            <a:endParaRPr lang="de-DE" dirty="0"/>
          </a:p>
        </p:txBody>
      </p:sp>
    </p:spTree>
    <p:extLst>
      <p:ext uri="{BB962C8B-B14F-4D97-AF65-F5344CB8AC3E}">
        <p14:creationId xmlns:p14="http://schemas.microsoft.com/office/powerpoint/2010/main" val="3906718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C4CB27F2-16A8-4A19-9A49-FC3C1D46B430}" type="slidenum">
              <a:rPr lang="en-GB" smtClean="0"/>
              <a:pPr>
                <a:defRPr/>
              </a:pPr>
              <a:t>3</a:t>
            </a:fld>
            <a:endParaRPr lang="en-GB"/>
          </a:p>
        </p:txBody>
      </p:sp>
      <p:grpSp>
        <p:nvGrpSpPr>
          <p:cNvPr id="40" name="Group 39"/>
          <p:cNvGrpSpPr/>
          <p:nvPr/>
        </p:nvGrpSpPr>
        <p:grpSpPr>
          <a:xfrm>
            <a:off x="532001" y="1170499"/>
            <a:ext cx="8144099" cy="2177514"/>
            <a:chOff x="476440" y="1295400"/>
            <a:chExt cx="8144099" cy="2177514"/>
          </a:xfrm>
        </p:grpSpPr>
        <p:grpSp>
          <p:nvGrpSpPr>
            <p:cNvPr id="6" name="Group 5"/>
            <p:cNvGrpSpPr/>
            <p:nvPr/>
          </p:nvGrpSpPr>
          <p:grpSpPr>
            <a:xfrm>
              <a:off x="476440" y="1381746"/>
              <a:ext cx="8144099" cy="2091168"/>
              <a:chOff x="85501" y="2222838"/>
              <a:chExt cx="12106500" cy="3349309"/>
            </a:xfrm>
          </p:grpSpPr>
          <p:sp>
            <p:nvSpPr>
              <p:cNvPr id="7" name="Pentagon 6"/>
              <p:cNvSpPr/>
              <p:nvPr/>
            </p:nvSpPr>
            <p:spPr bwMode="auto">
              <a:xfrm>
                <a:off x="7812264" y="4262925"/>
                <a:ext cx="2194560" cy="896425"/>
              </a:xfrm>
              <a:prstGeom prst="homePlat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6" fontAlgn="base">
                  <a:lnSpc>
                    <a:spcPct val="90000"/>
                  </a:lnSpc>
                  <a:spcBef>
                    <a:spcPct val="0"/>
                  </a:spcBef>
                  <a:spcAft>
                    <a:spcPct val="0"/>
                  </a:spcAft>
                </a:pPr>
                <a:r>
                  <a:rPr lang="en-US" sz="1400" kern="0" dirty="0">
                    <a:gradFill>
                      <a:gsLst>
                        <a:gs pos="0">
                          <a:schemeClr val="bg1"/>
                        </a:gs>
                        <a:gs pos="100000">
                          <a:schemeClr val="bg1"/>
                        </a:gs>
                      </a:gsLst>
                      <a:lin ang="5400000" scaled="0"/>
                    </a:gradFill>
                    <a:latin typeface="+mj-lt"/>
                    <a:ea typeface="Segoe UI" pitchFamily="34" charset="0"/>
                    <a:cs typeface="Segoe UI" pitchFamily="34" charset="0"/>
                  </a:rPr>
                  <a:t>Foresight</a:t>
                </a:r>
              </a:p>
            </p:txBody>
          </p:sp>
          <p:sp>
            <p:nvSpPr>
              <p:cNvPr id="8" name="Pentagon 7"/>
              <p:cNvSpPr/>
              <p:nvPr/>
            </p:nvSpPr>
            <p:spPr bwMode="auto">
              <a:xfrm>
                <a:off x="7319141" y="3326308"/>
                <a:ext cx="2194560" cy="896425"/>
              </a:xfrm>
              <a:prstGeom prst="homePlate">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6" fontAlgn="base">
                  <a:lnSpc>
                    <a:spcPct val="90000"/>
                  </a:lnSpc>
                  <a:spcBef>
                    <a:spcPct val="0"/>
                  </a:spcBef>
                  <a:spcAft>
                    <a:spcPct val="0"/>
                  </a:spcAft>
                </a:pPr>
                <a:r>
                  <a:rPr lang="en-US" sz="1400" kern="0" dirty="0">
                    <a:gradFill>
                      <a:gsLst>
                        <a:gs pos="0">
                          <a:schemeClr val="bg1"/>
                        </a:gs>
                        <a:gs pos="100000">
                          <a:schemeClr val="bg1"/>
                        </a:gs>
                      </a:gsLst>
                      <a:lin ang="5400000" scaled="0"/>
                    </a:gradFill>
                    <a:latin typeface="+mj-lt"/>
                    <a:ea typeface="Segoe UI" pitchFamily="34" charset="0"/>
                    <a:cs typeface="Segoe UI" pitchFamily="34" charset="0"/>
                  </a:rPr>
                  <a:t>Insight</a:t>
                </a:r>
              </a:p>
            </p:txBody>
          </p:sp>
          <p:sp>
            <p:nvSpPr>
              <p:cNvPr id="9" name="Pentagon 8"/>
              <p:cNvSpPr/>
              <p:nvPr/>
            </p:nvSpPr>
            <p:spPr bwMode="auto">
              <a:xfrm>
                <a:off x="6826019" y="2401192"/>
                <a:ext cx="2194560" cy="896424"/>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6" fontAlgn="base">
                  <a:lnSpc>
                    <a:spcPct val="90000"/>
                  </a:lnSpc>
                  <a:spcBef>
                    <a:spcPct val="0"/>
                  </a:spcBef>
                  <a:spcAft>
                    <a:spcPct val="0"/>
                  </a:spcAft>
                </a:pPr>
                <a:r>
                  <a:rPr lang="en-US" sz="1400" kern="0" dirty="0">
                    <a:gradFill>
                      <a:gsLst>
                        <a:gs pos="0">
                          <a:schemeClr val="bg1"/>
                        </a:gs>
                        <a:gs pos="100000">
                          <a:schemeClr val="bg1"/>
                        </a:gs>
                      </a:gsLst>
                      <a:lin ang="5400000" scaled="0"/>
                    </a:gradFill>
                    <a:latin typeface="+mj-lt"/>
                    <a:ea typeface="Segoe UI" pitchFamily="34" charset="0"/>
                    <a:cs typeface="Segoe UI" pitchFamily="34" charset="0"/>
                  </a:rPr>
                  <a:t>Reporting</a:t>
                </a:r>
              </a:p>
            </p:txBody>
          </p:sp>
          <p:sp>
            <p:nvSpPr>
              <p:cNvPr id="10" name="Flowchart: Magnetic Disk 9"/>
              <p:cNvSpPr/>
              <p:nvPr/>
            </p:nvSpPr>
            <p:spPr>
              <a:xfrm>
                <a:off x="3520550" y="2803726"/>
                <a:ext cx="2267305" cy="25683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000" dirty="0" smtClean="0"/>
              </a:p>
              <a:p>
                <a:pPr algn="ctr"/>
                <a:r>
                  <a:rPr lang="en-US" sz="1000" dirty="0"/>
                  <a:t/>
                </a:r>
                <a:br>
                  <a:rPr lang="en-US" sz="1000" dirty="0"/>
                </a:br>
                <a:r>
                  <a:rPr lang="en-US" sz="1000" dirty="0"/>
                  <a:t>Business  Data</a:t>
                </a:r>
                <a:br>
                  <a:rPr lang="en-US" sz="1000" dirty="0"/>
                </a:br>
                <a:r>
                  <a:rPr lang="en-US" sz="1000" dirty="0" smtClean="0"/>
                  <a:t>Warehouse</a:t>
                </a:r>
                <a:r>
                  <a:rPr lang="en-US" sz="700" dirty="0" smtClean="0"/>
                  <a:t/>
                </a:r>
                <a:br>
                  <a:rPr lang="en-US" sz="700" dirty="0" smtClean="0"/>
                </a:br>
                <a:endParaRPr lang="en-US" sz="1000" dirty="0"/>
              </a:p>
              <a:p>
                <a:pPr algn="ctr"/>
                <a:endParaRPr lang="en-US" sz="1000" dirty="0"/>
              </a:p>
            </p:txBody>
          </p:sp>
          <p:cxnSp>
            <p:nvCxnSpPr>
              <p:cNvPr id="11" name="Straight Arrow Connector 10"/>
              <p:cNvCxnSpPr/>
              <p:nvPr/>
            </p:nvCxnSpPr>
            <p:spPr>
              <a:xfrm>
                <a:off x="1170815" y="2585037"/>
                <a:ext cx="1822101"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170815" y="3168239"/>
                <a:ext cx="1822101"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70815" y="3751440"/>
                <a:ext cx="1822101"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70815" y="4334641"/>
                <a:ext cx="1822101"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170815" y="5501044"/>
                <a:ext cx="1822101"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170815" y="4917843"/>
                <a:ext cx="1822101"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17480" y="2222838"/>
                <a:ext cx="1061331" cy="443654"/>
              </a:xfrm>
              <a:prstGeom prst="rect">
                <a:avLst/>
              </a:prstGeom>
              <a:noFill/>
            </p:spPr>
            <p:txBody>
              <a:bodyPr wrap="square" rtlCol="0">
                <a:spAutoFit/>
              </a:bodyPr>
              <a:lstStyle/>
              <a:p>
                <a:r>
                  <a:rPr lang="en-US" sz="1200" b="1" dirty="0" smtClean="0"/>
                  <a:t>MNO</a:t>
                </a:r>
                <a:endParaRPr lang="en-US" sz="1200" b="1" dirty="0"/>
              </a:p>
            </p:txBody>
          </p:sp>
          <p:sp>
            <p:nvSpPr>
              <p:cNvPr id="18" name="TextBox 17"/>
              <p:cNvSpPr txBox="1"/>
              <p:nvPr/>
            </p:nvSpPr>
            <p:spPr>
              <a:xfrm>
                <a:off x="700935" y="2803726"/>
                <a:ext cx="2319010" cy="443654"/>
              </a:xfrm>
              <a:prstGeom prst="rect">
                <a:avLst/>
              </a:prstGeom>
              <a:noFill/>
            </p:spPr>
            <p:txBody>
              <a:bodyPr wrap="square" rtlCol="0">
                <a:spAutoFit/>
              </a:bodyPr>
              <a:lstStyle/>
              <a:p>
                <a:r>
                  <a:rPr lang="en-US" sz="1200" b="1" dirty="0" smtClean="0"/>
                  <a:t>Health Data</a:t>
                </a:r>
                <a:endParaRPr lang="en-US" sz="1200" b="1" dirty="0"/>
              </a:p>
            </p:txBody>
          </p:sp>
          <p:sp>
            <p:nvSpPr>
              <p:cNvPr id="19" name="TextBox 18"/>
              <p:cNvSpPr txBox="1"/>
              <p:nvPr/>
            </p:nvSpPr>
            <p:spPr>
              <a:xfrm>
                <a:off x="580036" y="3386834"/>
                <a:ext cx="2198104" cy="443654"/>
              </a:xfrm>
              <a:prstGeom prst="rect">
                <a:avLst/>
              </a:prstGeom>
              <a:noFill/>
            </p:spPr>
            <p:txBody>
              <a:bodyPr wrap="square" rtlCol="0">
                <a:spAutoFit/>
              </a:bodyPr>
              <a:lstStyle/>
              <a:p>
                <a:r>
                  <a:rPr lang="en-US" sz="1200" b="1" dirty="0" smtClean="0"/>
                  <a:t>Geospatial Data</a:t>
                </a:r>
                <a:endParaRPr lang="en-US" sz="1200" b="1" dirty="0"/>
              </a:p>
            </p:txBody>
          </p:sp>
          <p:sp>
            <p:nvSpPr>
              <p:cNvPr id="20" name="TextBox 19"/>
              <p:cNvSpPr txBox="1"/>
              <p:nvPr/>
            </p:nvSpPr>
            <p:spPr>
              <a:xfrm>
                <a:off x="1117481" y="3965502"/>
                <a:ext cx="1473320" cy="443654"/>
              </a:xfrm>
              <a:prstGeom prst="rect">
                <a:avLst/>
              </a:prstGeom>
              <a:noFill/>
            </p:spPr>
            <p:txBody>
              <a:bodyPr wrap="square" rtlCol="0">
                <a:spAutoFit/>
              </a:bodyPr>
              <a:lstStyle/>
              <a:p>
                <a:r>
                  <a:rPr lang="en-US" sz="1200" b="1" dirty="0" err="1" smtClean="0"/>
                  <a:t>IoT</a:t>
                </a:r>
                <a:endParaRPr lang="en-US" sz="1200" b="1" dirty="0"/>
              </a:p>
            </p:txBody>
          </p:sp>
          <p:sp>
            <p:nvSpPr>
              <p:cNvPr id="21" name="TextBox 20"/>
              <p:cNvSpPr txBox="1"/>
              <p:nvPr/>
            </p:nvSpPr>
            <p:spPr>
              <a:xfrm>
                <a:off x="85501" y="4436064"/>
                <a:ext cx="3818708" cy="443654"/>
              </a:xfrm>
              <a:prstGeom prst="rect">
                <a:avLst/>
              </a:prstGeom>
              <a:noFill/>
            </p:spPr>
            <p:txBody>
              <a:bodyPr wrap="square" rtlCol="0">
                <a:spAutoFit/>
              </a:bodyPr>
              <a:lstStyle/>
              <a:p>
                <a:r>
                  <a:rPr lang="en-US" sz="1200" b="1" dirty="0" smtClean="0"/>
                  <a:t>Population Data from Social media</a:t>
                </a:r>
                <a:endParaRPr lang="en-US" sz="1200" b="1" dirty="0"/>
              </a:p>
            </p:txBody>
          </p:sp>
          <p:sp>
            <p:nvSpPr>
              <p:cNvPr id="22" name="TextBox 21"/>
              <p:cNvSpPr txBox="1"/>
              <p:nvPr/>
            </p:nvSpPr>
            <p:spPr>
              <a:xfrm>
                <a:off x="986355" y="5128493"/>
                <a:ext cx="1780997" cy="443654"/>
              </a:xfrm>
              <a:prstGeom prst="rect">
                <a:avLst/>
              </a:prstGeom>
              <a:noFill/>
            </p:spPr>
            <p:txBody>
              <a:bodyPr wrap="square" rtlCol="0">
                <a:spAutoFit/>
              </a:bodyPr>
              <a:lstStyle/>
              <a:p>
                <a:r>
                  <a:rPr lang="en-US" sz="1200" b="1" dirty="0" smtClean="0"/>
                  <a:t>Ad-hoc data</a:t>
                </a:r>
                <a:endParaRPr lang="en-US" sz="1200" b="1" dirty="0"/>
              </a:p>
            </p:txBody>
          </p:sp>
          <p:cxnSp>
            <p:nvCxnSpPr>
              <p:cNvPr id="23" name="Straight Arrow Connector 22"/>
              <p:cNvCxnSpPr/>
              <p:nvPr/>
            </p:nvCxnSpPr>
            <p:spPr>
              <a:xfrm>
                <a:off x="2992916" y="2579096"/>
                <a:ext cx="433195" cy="24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992916" y="3157424"/>
                <a:ext cx="433195" cy="24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992916" y="3749156"/>
                <a:ext cx="433195" cy="24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92916" y="5275901"/>
                <a:ext cx="433195" cy="229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979519" y="4687462"/>
                <a:ext cx="433195" cy="229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992916" y="4111386"/>
                <a:ext cx="433195" cy="229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Pentagon 28"/>
              <p:cNvSpPr/>
              <p:nvPr/>
            </p:nvSpPr>
            <p:spPr>
              <a:xfrm>
                <a:off x="3630808" y="4499775"/>
                <a:ext cx="736880" cy="370575"/>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Ingest</a:t>
                </a:r>
              </a:p>
            </p:txBody>
          </p:sp>
          <p:sp>
            <p:nvSpPr>
              <p:cNvPr id="30" name="Pentagon 29"/>
              <p:cNvSpPr/>
              <p:nvPr/>
            </p:nvSpPr>
            <p:spPr>
              <a:xfrm>
                <a:off x="4326188" y="4499773"/>
                <a:ext cx="736880" cy="370575"/>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Transform</a:t>
                </a:r>
              </a:p>
            </p:txBody>
          </p:sp>
          <p:sp>
            <p:nvSpPr>
              <p:cNvPr id="31" name="Pentagon 30"/>
              <p:cNvSpPr/>
              <p:nvPr/>
            </p:nvSpPr>
            <p:spPr>
              <a:xfrm>
                <a:off x="5021568" y="4517687"/>
                <a:ext cx="736880" cy="370575"/>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Analyze</a:t>
                </a:r>
              </a:p>
            </p:txBody>
          </p:sp>
          <p:sp>
            <p:nvSpPr>
              <p:cNvPr id="32" name="Rectangle 31"/>
              <p:cNvSpPr/>
              <p:nvPr/>
            </p:nvSpPr>
            <p:spPr>
              <a:xfrm>
                <a:off x="9020580" y="2566250"/>
                <a:ext cx="2133761" cy="591539"/>
              </a:xfrm>
              <a:prstGeom prst="rect">
                <a:avLst/>
              </a:prstGeom>
            </p:spPr>
            <p:txBody>
              <a:bodyPr wrap="square">
                <a:spAutoFit/>
              </a:bodyPr>
              <a:lstStyle/>
              <a:p>
                <a:pPr defTabSz="914176" fontAlgn="base">
                  <a:lnSpc>
                    <a:spcPct val="90000"/>
                  </a:lnSpc>
                  <a:spcBef>
                    <a:spcPct val="0"/>
                  </a:spcBef>
                  <a:spcAft>
                    <a:spcPct val="0"/>
                  </a:spcAft>
                </a:pPr>
                <a:r>
                  <a:rPr lang="en-US" sz="1000" kern="0" dirty="0">
                    <a:solidFill>
                      <a:schemeClr val="accent1"/>
                    </a:solidFill>
                    <a:cs typeface="Segoe UI Semilight" panose="020B0402040204020203" pitchFamily="34" charset="0"/>
                  </a:rPr>
                  <a:t>Recording what </a:t>
                </a:r>
                <a:br>
                  <a:rPr lang="en-US" sz="1000" kern="0" dirty="0">
                    <a:solidFill>
                      <a:schemeClr val="accent1"/>
                    </a:solidFill>
                    <a:cs typeface="Segoe UI Semilight" panose="020B0402040204020203" pitchFamily="34" charset="0"/>
                  </a:rPr>
                </a:br>
                <a:r>
                  <a:rPr lang="en-US" sz="1000" kern="0" dirty="0">
                    <a:solidFill>
                      <a:schemeClr val="accent1"/>
                    </a:solidFill>
                    <a:cs typeface="Segoe UI Semilight" panose="020B0402040204020203" pitchFamily="34" charset="0"/>
                  </a:rPr>
                  <a:t>has happened</a:t>
                </a:r>
              </a:p>
            </p:txBody>
          </p:sp>
          <p:sp>
            <p:nvSpPr>
              <p:cNvPr id="33" name="Rectangle 32"/>
              <p:cNvSpPr/>
              <p:nvPr/>
            </p:nvSpPr>
            <p:spPr>
              <a:xfrm>
                <a:off x="9404614" y="3487745"/>
                <a:ext cx="2403347" cy="591539"/>
              </a:xfrm>
              <a:prstGeom prst="rect">
                <a:avLst/>
              </a:prstGeom>
            </p:spPr>
            <p:txBody>
              <a:bodyPr wrap="square">
                <a:spAutoFit/>
              </a:bodyPr>
              <a:lstStyle/>
              <a:p>
                <a:pPr defTabSz="914176" fontAlgn="base">
                  <a:lnSpc>
                    <a:spcPct val="90000"/>
                  </a:lnSpc>
                  <a:spcBef>
                    <a:spcPct val="0"/>
                  </a:spcBef>
                  <a:spcAft>
                    <a:spcPct val="0"/>
                  </a:spcAft>
                </a:pPr>
                <a:r>
                  <a:rPr lang="en-US" sz="1000" kern="0" dirty="0">
                    <a:solidFill>
                      <a:schemeClr val="accent1"/>
                    </a:solidFill>
                    <a:cs typeface="Segoe UI Semilight" panose="020B0402040204020203" pitchFamily="34" charset="0"/>
                  </a:rPr>
                  <a:t>Explaining why</a:t>
                </a:r>
                <a:br>
                  <a:rPr lang="en-US" sz="1000" kern="0" dirty="0">
                    <a:solidFill>
                      <a:schemeClr val="accent1"/>
                    </a:solidFill>
                    <a:cs typeface="Segoe UI Semilight" panose="020B0402040204020203" pitchFamily="34" charset="0"/>
                  </a:rPr>
                </a:br>
                <a:r>
                  <a:rPr lang="en-US" sz="1000" kern="0" dirty="0">
                    <a:solidFill>
                      <a:schemeClr val="accent1"/>
                    </a:solidFill>
                    <a:cs typeface="Segoe UI Semilight" panose="020B0402040204020203" pitchFamily="34" charset="0"/>
                  </a:rPr>
                  <a:t>something happened</a:t>
                </a:r>
              </a:p>
            </p:txBody>
          </p:sp>
          <p:sp>
            <p:nvSpPr>
              <p:cNvPr id="34" name="Rectangle 33"/>
              <p:cNvSpPr/>
              <p:nvPr/>
            </p:nvSpPr>
            <p:spPr>
              <a:xfrm>
                <a:off x="10058240" y="4317183"/>
                <a:ext cx="2133761" cy="813365"/>
              </a:xfrm>
              <a:prstGeom prst="rect">
                <a:avLst/>
              </a:prstGeom>
            </p:spPr>
            <p:txBody>
              <a:bodyPr wrap="square">
                <a:spAutoFit/>
              </a:bodyPr>
              <a:lstStyle/>
              <a:p>
                <a:pPr defTabSz="914176" fontAlgn="base">
                  <a:lnSpc>
                    <a:spcPct val="90000"/>
                  </a:lnSpc>
                  <a:spcBef>
                    <a:spcPct val="0"/>
                  </a:spcBef>
                  <a:spcAft>
                    <a:spcPct val="0"/>
                  </a:spcAft>
                </a:pPr>
                <a:r>
                  <a:rPr lang="en-US" sz="1000" kern="0" dirty="0">
                    <a:solidFill>
                      <a:schemeClr val="accent1"/>
                    </a:solidFill>
                    <a:cs typeface="Segoe UI Semilight" panose="020B0402040204020203" pitchFamily="34" charset="0"/>
                  </a:rPr>
                  <a:t>Understanding the what &amp; why before it happens</a:t>
                </a:r>
              </a:p>
            </p:txBody>
          </p:sp>
          <p:cxnSp>
            <p:nvCxnSpPr>
              <p:cNvPr id="35" name="Straight Arrow Connector 34"/>
              <p:cNvCxnSpPr/>
              <p:nvPr/>
            </p:nvCxnSpPr>
            <p:spPr>
              <a:xfrm flipV="1">
                <a:off x="6096001" y="3125065"/>
                <a:ext cx="643100" cy="17690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55164" y="3841299"/>
                <a:ext cx="1163505"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955164" y="4431895"/>
                <a:ext cx="1627993" cy="27801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476440" y="1295400"/>
              <a:ext cx="332676" cy="1323439"/>
            </a:xfrm>
            <a:prstGeom prst="rect">
              <a:avLst/>
            </a:prstGeom>
            <a:noFill/>
          </p:spPr>
          <p:txBody>
            <a:bodyPr wrap="square" rtlCol="0">
              <a:spAutoFit/>
            </a:bodyPr>
            <a:lstStyle/>
            <a:p>
              <a:r>
                <a:rPr lang="en-US" sz="8000" dirty="0" smtClean="0"/>
                <a:t>{</a:t>
              </a:r>
              <a:endParaRPr lang="en-US" sz="8000" dirty="0"/>
            </a:p>
          </p:txBody>
        </p:sp>
      </p:grpSp>
      <p:sp>
        <p:nvSpPr>
          <p:cNvPr id="39" name="Oval 38"/>
          <p:cNvSpPr/>
          <p:nvPr/>
        </p:nvSpPr>
        <p:spPr>
          <a:xfrm>
            <a:off x="501279" y="1775281"/>
            <a:ext cx="215936" cy="1705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1" name="TextBox 40"/>
          <p:cNvSpPr txBox="1"/>
          <p:nvPr/>
        </p:nvSpPr>
        <p:spPr>
          <a:xfrm>
            <a:off x="1152873" y="3897551"/>
            <a:ext cx="7277453" cy="300082"/>
          </a:xfrm>
          <a:prstGeom prst="rect">
            <a:avLst/>
          </a:prstGeom>
          <a:noFill/>
        </p:spPr>
        <p:txBody>
          <a:bodyPr wrap="square" rtlCol="0">
            <a:spAutoFit/>
          </a:bodyPr>
          <a:lstStyle/>
          <a:p>
            <a:r>
              <a:rPr lang="en-US" dirty="0" smtClean="0"/>
              <a:t>Data sources Identified so far</a:t>
            </a:r>
            <a:endParaRPr lang="en-US" dirty="0"/>
          </a:p>
        </p:txBody>
      </p:sp>
      <p:sp>
        <p:nvSpPr>
          <p:cNvPr id="42" name="Oval 41"/>
          <p:cNvSpPr/>
          <p:nvPr/>
        </p:nvSpPr>
        <p:spPr>
          <a:xfrm>
            <a:off x="964703" y="3973339"/>
            <a:ext cx="215936" cy="1705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3" name="Title 2"/>
          <p:cNvSpPr txBox="1">
            <a:spLocks/>
          </p:cNvSpPr>
          <p:nvPr/>
        </p:nvSpPr>
        <p:spPr>
          <a:xfrm>
            <a:off x="220910" y="154336"/>
            <a:ext cx="8642350" cy="4114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r>
              <a:rPr lang="en-US" sz="1600" b="1" dirty="0" smtClean="0">
                <a:solidFill>
                  <a:srgbClr val="002060"/>
                </a:solidFill>
              </a:rPr>
              <a:t>Envisioning the To – Be Platform</a:t>
            </a:r>
            <a:endParaRPr lang="en-US" sz="1600" dirty="0"/>
          </a:p>
        </p:txBody>
      </p:sp>
    </p:spTree>
    <p:extLst>
      <p:ext uri="{BB962C8B-B14F-4D97-AF65-F5344CB8AC3E}">
        <p14:creationId xmlns:p14="http://schemas.microsoft.com/office/powerpoint/2010/main" val="3900470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6" y="762278"/>
            <a:ext cx="2364031" cy="3809723"/>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dirty="0">
                <a:latin typeface="Arial" panose="020B0604020202020204" pitchFamily="34" charset="0"/>
                <a:ea typeface="Arial" charset="0"/>
                <a:cs typeface="Arial" charset="0"/>
              </a:rPr>
              <a:t>For the current use case below are the identified data sources.</a:t>
            </a:r>
          </a:p>
          <a:p>
            <a:pPr marL="0" indent="0">
              <a:buNone/>
            </a:pPr>
            <a:r>
              <a:rPr lang="en-US" b="1" dirty="0" smtClean="0"/>
              <a:t>MNO data:</a:t>
            </a:r>
            <a:endParaRPr lang="en-US" b="1" dirty="0"/>
          </a:p>
          <a:p>
            <a:pPr marL="0" indent="0">
              <a:buNone/>
            </a:pPr>
            <a:r>
              <a:rPr lang="en-US" dirty="0">
                <a:latin typeface="Arial" panose="020B0604020202020204" pitchFamily="34" charset="0"/>
                <a:cs typeface="Arial" panose="020B0604020202020204" pitchFamily="34" charset="0"/>
              </a:rPr>
              <a:t>From Airtel </a:t>
            </a:r>
            <a:r>
              <a:rPr lang="en-US" dirty="0" smtClean="0">
                <a:latin typeface="Arial" panose="020B0604020202020204" pitchFamily="34" charset="0"/>
                <a:cs typeface="Arial" panose="020B0604020202020204" pitchFamily="34" charset="0"/>
              </a:rPr>
              <a:t>Malawi</a:t>
            </a:r>
          </a:p>
          <a:p>
            <a:pPr lvl="1">
              <a:buFont typeface="Wingdings" panose="05000000000000000000" pitchFamily="2" charset="2"/>
              <a:buChar char="q"/>
            </a:pPr>
            <a:r>
              <a:rPr lang="en-US" dirty="0" smtClean="0">
                <a:latin typeface="Arial" panose="020B0604020202020204" pitchFamily="34" charset="0"/>
                <a:cs typeface="Arial" panose="020B0604020202020204" pitchFamily="34" charset="0"/>
              </a:rPr>
              <a:t>SMS &amp; Voice CDR</a:t>
            </a:r>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Health </a:t>
            </a:r>
            <a:r>
              <a:rPr lang="en-US" b="1" dirty="0" smtClean="0">
                <a:latin typeface="Arial" panose="020B0604020202020204" pitchFamily="34" charset="0"/>
                <a:cs typeface="Arial" panose="020B0604020202020204" pitchFamily="34" charset="0"/>
              </a:rPr>
              <a:t>data:</a:t>
            </a:r>
            <a:endParaRPr lang="en-US" b="1"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From Ministry of Health, </a:t>
            </a:r>
            <a:r>
              <a:rPr lang="en-US" dirty="0" smtClean="0">
                <a:latin typeface="Arial" panose="020B0604020202020204" pitchFamily="34" charset="0"/>
                <a:cs typeface="Arial" panose="020B0604020202020204" pitchFamily="34" charset="0"/>
              </a:rPr>
              <a:t>Malawi</a:t>
            </a:r>
            <a:r>
              <a:rPr lang="en-US" dirty="0">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dirty="0">
                <a:latin typeface="Arial" panose="020B0604020202020204" pitchFamily="34" charset="0"/>
                <a:cs typeface="Arial" panose="020B0604020202020204" pitchFamily="34" charset="0"/>
              </a:rPr>
              <a:t>Disease burden </a:t>
            </a:r>
          </a:p>
          <a:p>
            <a:pPr lvl="1">
              <a:buFont typeface="Wingdings" panose="05000000000000000000" pitchFamily="2" charset="2"/>
              <a:buChar char="q"/>
            </a:pPr>
            <a:r>
              <a:rPr lang="en-US" dirty="0">
                <a:latin typeface="Arial" panose="020B0604020202020204" pitchFamily="34" charset="0"/>
                <a:cs typeface="Arial" panose="020B0604020202020204" pitchFamily="34" charset="0"/>
              </a:rPr>
              <a:t>Mortality rate</a:t>
            </a:r>
          </a:p>
          <a:p>
            <a:pPr lvl="1">
              <a:buFont typeface="Wingdings" panose="05000000000000000000" pitchFamily="2" charset="2"/>
              <a:buChar char="q"/>
            </a:pPr>
            <a:r>
              <a:rPr lang="en-US" dirty="0">
                <a:latin typeface="Arial" panose="020B0604020202020204" pitchFamily="34" charset="0"/>
                <a:cs typeface="Arial" panose="020B0604020202020204" pitchFamily="34" charset="0"/>
              </a:rPr>
              <a:t>Population growth rate </a:t>
            </a:r>
          </a:p>
          <a:p>
            <a:pPr marL="0" indent="0">
              <a:buNone/>
            </a:pPr>
            <a:r>
              <a:rPr lang="en-US" b="1" dirty="0" smtClean="0">
                <a:latin typeface="Arial" panose="020B0604020202020204" pitchFamily="34" charset="0"/>
                <a:cs typeface="Arial" panose="020B0604020202020204" pitchFamily="34" charset="0"/>
              </a:rPr>
              <a:t>Other reference </a:t>
            </a:r>
            <a:r>
              <a:rPr lang="en-US" b="1" dirty="0">
                <a:latin typeface="Arial" panose="020B0604020202020204" pitchFamily="34" charset="0"/>
                <a:cs typeface="Arial" panose="020B0604020202020204" pitchFamily="34" charset="0"/>
              </a:rPr>
              <a:t>Data:</a:t>
            </a:r>
          </a:p>
          <a:p>
            <a:pPr marL="0" indent="0">
              <a:buNone/>
            </a:pPr>
            <a:r>
              <a:rPr lang="en-US" dirty="0">
                <a:latin typeface="Arial" panose="020B0604020202020204" pitchFamily="34" charset="0"/>
                <a:cs typeface="Arial" panose="020B0604020202020204" pitchFamily="34" charset="0"/>
              </a:rPr>
              <a:t>Facebook Population density Data.</a:t>
            </a:r>
          </a:p>
        </p:txBody>
      </p:sp>
      <p:sp>
        <p:nvSpPr>
          <p:cNvPr id="3" name="Title 2"/>
          <p:cNvSpPr>
            <a:spLocks noGrp="1"/>
          </p:cNvSpPr>
          <p:nvPr>
            <p:ph type="title"/>
          </p:nvPr>
        </p:nvSpPr>
        <p:spPr>
          <a:xfrm>
            <a:off x="250826" y="478532"/>
            <a:ext cx="2364568" cy="287113"/>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sz="1400" b="1" dirty="0">
                <a:solidFill>
                  <a:schemeClr val="bg1"/>
                </a:solidFill>
              </a:rPr>
              <a:t>Data Sources</a:t>
            </a:r>
            <a:endParaRPr lang="en-US" sz="1400" dirty="0">
              <a:solidFill>
                <a:schemeClr val="bg1"/>
              </a:solidFill>
            </a:endParaRPr>
          </a:p>
        </p:txBody>
      </p:sp>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4</a:t>
            </a:fld>
            <a:endParaRPr lang="en-GB"/>
          </a:p>
        </p:txBody>
      </p:sp>
      <p:sp>
        <p:nvSpPr>
          <p:cNvPr id="5" name="Content Placeholder 1"/>
          <p:cNvSpPr txBox="1">
            <a:spLocks/>
          </p:cNvSpPr>
          <p:nvPr/>
        </p:nvSpPr>
        <p:spPr>
          <a:xfrm>
            <a:off x="2615394" y="777011"/>
            <a:ext cx="3264899" cy="379498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indent="0">
              <a:lnSpc>
                <a:spcPct val="90000"/>
              </a:lnSpc>
              <a:spcBef>
                <a:spcPts val="750"/>
              </a:spcBef>
              <a:buClr>
                <a:schemeClr val="accent1"/>
              </a:buClr>
              <a:buFont typeface="Symbol" charset="2"/>
              <a:buNone/>
              <a:defRPr>
                <a:latin typeface="Arial" panose="020B0604020202020204" pitchFamily="34" charset="0"/>
                <a:ea typeface="Arial" charset="0"/>
                <a:cs typeface="Arial" charset="0"/>
              </a:defRPr>
            </a:lvl1pPr>
            <a:lvl2pPr marL="628650" lvl="1" indent="-285750">
              <a:lnSpc>
                <a:spcPct val="90000"/>
              </a:lnSpc>
              <a:spcBef>
                <a:spcPts val="375"/>
              </a:spcBef>
              <a:buClr>
                <a:schemeClr val="accent1"/>
              </a:buClr>
              <a:buFont typeface="Wingdings" panose="05000000000000000000" pitchFamily="2" charset="2"/>
              <a:buChar char="q"/>
              <a:defRPr sz="1200">
                <a:latin typeface="Arial" panose="020B0604020202020204" pitchFamily="34" charset="0"/>
                <a:ea typeface="Arial" charset="0"/>
                <a:cs typeface="Arial" charset="0"/>
              </a:defRPr>
            </a:lvl2pPr>
            <a:lvl3pPr marL="971550" indent="-285750">
              <a:lnSpc>
                <a:spcPct val="90000"/>
              </a:lnSpc>
              <a:spcBef>
                <a:spcPts val="375"/>
              </a:spcBef>
              <a:buClr>
                <a:schemeClr val="accent1"/>
              </a:buClr>
              <a:buFont typeface="Arial" panose="020B0604020202020204" pitchFamily="34" charset="0"/>
              <a:buChar char="•"/>
              <a:defRPr sz="1050">
                <a:latin typeface="Arial" panose="020B0604020202020204" pitchFamily="34" charset="0"/>
                <a:ea typeface="Arial" charset="0"/>
                <a:cs typeface="Arial" charset="0"/>
              </a:defRPr>
            </a:lvl3pPr>
            <a:lvl4pPr marL="1314450" indent="-285750">
              <a:lnSpc>
                <a:spcPct val="90000"/>
              </a:lnSpc>
              <a:spcBef>
                <a:spcPts val="375"/>
              </a:spcBef>
              <a:buClr>
                <a:schemeClr val="accent1"/>
              </a:buClr>
              <a:buFont typeface="Wingdings" panose="05000000000000000000" pitchFamily="2" charset="2"/>
              <a:buChar char="§"/>
              <a:defRPr sz="1050">
                <a:latin typeface="Arial" panose="020B0604020202020204" pitchFamily="34" charset="0"/>
                <a:ea typeface="Arial" charset="0"/>
                <a:cs typeface="Arial" charset="0"/>
              </a:defRPr>
            </a:lvl4pPr>
            <a:lvl5pPr marL="1657350" indent="-285750">
              <a:lnSpc>
                <a:spcPct val="90000"/>
              </a:lnSpc>
              <a:spcBef>
                <a:spcPts val="375"/>
              </a:spcBef>
              <a:buClr>
                <a:schemeClr val="accent1"/>
              </a:buClr>
              <a:buFont typeface="Wingdings" panose="05000000000000000000" pitchFamily="2" charset="2"/>
              <a:buChar char="Ø"/>
              <a:defRPr sz="1050">
                <a:latin typeface="Arial" panose="020B0604020202020204" pitchFamily="34" charset="0"/>
                <a:ea typeface="Arial" charset="0"/>
                <a:cs typeface="Arial"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smtClean="0"/>
              <a:t>The </a:t>
            </a:r>
            <a:r>
              <a:rPr lang="en-US" dirty="0"/>
              <a:t>pre-requisite is to load the </a:t>
            </a:r>
            <a:r>
              <a:rPr lang="en-US" dirty="0" smtClean="0"/>
              <a:t>MNO data </a:t>
            </a:r>
            <a:r>
              <a:rPr lang="en-US" dirty="0"/>
              <a:t>in the database only after </a:t>
            </a:r>
            <a:r>
              <a:rPr lang="en-US" dirty="0" smtClean="0"/>
              <a:t>anonymization and the algorithm / script should be executed at source level i.e., at MNO premise.</a:t>
            </a:r>
            <a:endParaRPr lang="en-US" dirty="0"/>
          </a:p>
          <a:p>
            <a:r>
              <a:rPr lang="en-US" b="1" dirty="0" smtClean="0"/>
              <a:t>Anonymization Strategy:</a:t>
            </a:r>
          </a:p>
          <a:p>
            <a:pPr marL="342900" indent="-342900">
              <a:buFont typeface="Wingdings" panose="05000000000000000000" pitchFamily="2" charset="2"/>
              <a:buChar char="q"/>
            </a:pPr>
            <a:r>
              <a:rPr lang="en-US" dirty="0"/>
              <a:t>We are use SHA256 algorithm for </a:t>
            </a:r>
            <a:r>
              <a:rPr lang="en-US" dirty="0" smtClean="0"/>
              <a:t>anonymization</a:t>
            </a:r>
          </a:p>
          <a:p>
            <a:pPr marL="342900" indent="-342900">
              <a:buFont typeface="Wingdings" panose="05000000000000000000" pitchFamily="2" charset="2"/>
              <a:buChar char="q"/>
            </a:pPr>
            <a:r>
              <a:rPr lang="en-US" dirty="0" smtClean="0"/>
              <a:t>SHA </a:t>
            </a:r>
            <a:r>
              <a:rPr lang="en-US" dirty="0"/>
              <a:t>256 is a  cryptographic hash function  designed by the United States National Security </a:t>
            </a:r>
            <a:r>
              <a:rPr lang="en-US" dirty="0" smtClean="0"/>
              <a:t>Agency(NSA)</a:t>
            </a:r>
          </a:p>
          <a:p>
            <a:pPr marL="342900" indent="-342900">
              <a:buFont typeface="Wingdings" panose="05000000000000000000" pitchFamily="2" charset="2"/>
              <a:buChar char="q"/>
            </a:pPr>
            <a:r>
              <a:rPr lang="en-US" dirty="0" smtClean="0"/>
              <a:t>Hash </a:t>
            </a:r>
            <a:r>
              <a:rPr lang="en-US" dirty="0"/>
              <a:t>is a one way function – it cannot be decrypted back. </a:t>
            </a:r>
          </a:p>
          <a:p>
            <a:pPr marL="342900" indent="-342900">
              <a:buFont typeface="Wingdings" panose="05000000000000000000" pitchFamily="2" charset="2"/>
              <a:buChar char="q"/>
            </a:pPr>
            <a:r>
              <a:rPr lang="en-US" dirty="0" smtClean="0"/>
              <a:t>A </a:t>
            </a:r>
            <a:r>
              <a:rPr lang="en-US" dirty="0"/>
              <a:t>python Script with SHA256 algorithm will anonymize the data as per the ask of data providers</a:t>
            </a:r>
            <a:r>
              <a:rPr lang="en-US" dirty="0" smtClean="0"/>
              <a:t>.</a:t>
            </a:r>
          </a:p>
          <a:p>
            <a:pPr marL="914400" lvl="1"/>
            <a:endParaRPr lang="en-US" dirty="0"/>
          </a:p>
          <a:p>
            <a:endParaRPr lang="en-US" dirty="0"/>
          </a:p>
        </p:txBody>
      </p:sp>
      <p:sp>
        <p:nvSpPr>
          <p:cNvPr id="7" name="Content Placeholder 1"/>
          <p:cNvSpPr txBox="1">
            <a:spLocks/>
          </p:cNvSpPr>
          <p:nvPr/>
        </p:nvSpPr>
        <p:spPr>
          <a:xfrm>
            <a:off x="5880294" y="778371"/>
            <a:ext cx="2996417" cy="379363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indent="0">
              <a:lnSpc>
                <a:spcPct val="90000"/>
              </a:lnSpc>
              <a:spcBef>
                <a:spcPts val="750"/>
              </a:spcBef>
              <a:buClr>
                <a:schemeClr val="accent1"/>
              </a:buClr>
              <a:buFont typeface="Symbol" charset="2"/>
              <a:buNone/>
              <a:defRPr>
                <a:latin typeface="Arial" panose="020B0604020202020204" pitchFamily="34" charset="0"/>
                <a:ea typeface="Arial" charset="0"/>
                <a:cs typeface="Arial" charset="0"/>
              </a:defRPr>
            </a:lvl1pPr>
            <a:lvl2pPr marL="628650" lvl="1" indent="-285750">
              <a:lnSpc>
                <a:spcPct val="90000"/>
              </a:lnSpc>
              <a:spcBef>
                <a:spcPts val="375"/>
              </a:spcBef>
              <a:buClr>
                <a:schemeClr val="accent1"/>
              </a:buClr>
              <a:buFont typeface="Wingdings" panose="05000000000000000000" pitchFamily="2" charset="2"/>
              <a:buChar char="q"/>
              <a:defRPr sz="1200">
                <a:latin typeface="Arial" panose="020B0604020202020204" pitchFamily="34" charset="0"/>
                <a:ea typeface="Arial" charset="0"/>
                <a:cs typeface="Arial" charset="0"/>
              </a:defRPr>
            </a:lvl2pPr>
            <a:lvl3pPr marL="971550" indent="-285750">
              <a:lnSpc>
                <a:spcPct val="90000"/>
              </a:lnSpc>
              <a:spcBef>
                <a:spcPts val="375"/>
              </a:spcBef>
              <a:buClr>
                <a:schemeClr val="accent1"/>
              </a:buClr>
              <a:buFont typeface="Arial" panose="020B0604020202020204" pitchFamily="34" charset="0"/>
              <a:buChar char="•"/>
              <a:defRPr sz="1050">
                <a:latin typeface="Arial" panose="020B0604020202020204" pitchFamily="34" charset="0"/>
                <a:ea typeface="Arial" charset="0"/>
                <a:cs typeface="Arial" charset="0"/>
              </a:defRPr>
            </a:lvl3pPr>
            <a:lvl4pPr marL="1314450" indent="-285750">
              <a:lnSpc>
                <a:spcPct val="90000"/>
              </a:lnSpc>
              <a:spcBef>
                <a:spcPts val="375"/>
              </a:spcBef>
              <a:buClr>
                <a:schemeClr val="accent1"/>
              </a:buClr>
              <a:buFont typeface="Wingdings" panose="05000000000000000000" pitchFamily="2" charset="2"/>
              <a:buChar char="§"/>
              <a:defRPr sz="1050">
                <a:latin typeface="Arial" panose="020B0604020202020204" pitchFamily="34" charset="0"/>
                <a:ea typeface="Arial" charset="0"/>
                <a:cs typeface="Arial" charset="0"/>
              </a:defRPr>
            </a:lvl4pPr>
            <a:lvl5pPr marL="1657350" indent="-285750">
              <a:lnSpc>
                <a:spcPct val="90000"/>
              </a:lnSpc>
              <a:spcBef>
                <a:spcPts val="375"/>
              </a:spcBef>
              <a:buClr>
                <a:schemeClr val="accent1"/>
              </a:buClr>
              <a:buFont typeface="Wingdings" panose="05000000000000000000" pitchFamily="2" charset="2"/>
              <a:buChar char="Ø"/>
              <a:defRPr sz="1050">
                <a:latin typeface="Arial" panose="020B0604020202020204" pitchFamily="34" charset="0"/>
                <a:ea typeface="Arial" charset="0"/>
                <a:cs typeface="Arial"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marL="285750" indent="-285750">
              <a:buFont typeface="Wingdings" panose="05000000000000000000" pitchFamily="2" charset="2"/>
              <a:buChar char="q"/>
            </a:pPr>
            <a:endParaRPr lang="en-US" dirty="0" smtClean="0">
              <a:cs typeface="Arial" panose="020B0604020202020204" pitchFamily="34" charset="0"/>
            </a:endParaRPr>
          </a:p>
          <a:p>
            <a:pPr marL="285750" indent="-285750">
              <a:buFont typeface="Wingdings" panose="05000000000000000000" pitchFamily="2" charset="2"/>
              <a:buChar char="q"/>
            </a:pPr>
            <a:r>
              <a:rPr lang="en-US" dirty="0" smtClean="0">
                <a:cs typeface="Arial" panose="020B0604020202020204" pitchFamily="34" charset="0"/>
              </a:rPr>
              <a:t>Currently </a:t>
            </a:r>
            <a:r>
              <a:rPr lang="en-US" dirty="0">
                <a:cs typeface="Arial" panose="020B0604020202020204" pitchFamily="34" charset="0"/>
              </a:rPr>
              <a:t>Infosys has established secured file transfer protocol </a:t>
            </a:r>
            <a:r>
              <a:rPr lang="en-US" b="1" dirty="0">
                <a:cs typeface="Arial" panose="020B0604020202020204" pitchFamily="34" charset="0"/>
              </a:rPr>
              <a:t>InfyDrive</a:t>
            </a:r>
            <a:r>
              <a:rPr lang="en-US" dirty="0">
                <a:cs typeface="Arial" panose="020B0604020202020204" pitchFamily="34" charset="0"/>
              </a:rPr>
              <a:t> , which will allow the MNO data providers to transfer the data to Infosys network. </a:t>
            </a:r>
          </a:p>
          <a:p>
            <a:pPr marL="285750" indent="-285750">
              <a:buFont typeface="Wingdings" panose="05000000000000000000" pitchFamily="2" charset="2"/>
              <a:buChar char="q"/>
            </a:pPr>
            <a:r>
              <a:rPr lang="en-US" dirty="0">
                <a:cs typeface="Arial" panose="020B0604020202020204" pitchFamily="34" charset="0"/>
              </a:rPr>
              <a:t>The data will be Stored intermediately in Local secured network.</a:t>
            </a:r>
          </a:p>
          <a:p>
            <a:pPr marL="285750" indent="-285750">
              <a:buFont typeface="Wingdings" panose="05000000000000000000" pitchFamily="2" charset="2"/>
              <a:buChar char="q"/>
            </a:pPr>
            <a:r>
              <a:rPr lang="en-US" dirty="0">
                <a:cs typeface="Arial" panose="020B0604020202020204" pitchFamily="34" charset="0"/>
              </a:rPr>
              <a:t>Similar </a:t>
            </a:r>
            <a:r>
              <a:rPr lang="en-US" dirty="0" err="1">
                <a:cs typeface="Arial" panose="020B0604020202020204" pitchFamily="34" charset="0"/>
              </a:rPr>
              <a:t>MoH</a:t>
            </a:r>
            <a:r>
              <a:rPr lang="en-US" dirty="0">
                <a:cs typeface="Arial" panose="020B0604020202020204" pitchFamily="34" charset="0"/>
              </a:rPr>
              <a:t> data will be stored intermediately in DIAL Drop box</a:t>
            </a:r>
          </a:p>
          <a:p>
            <a:pPr lvl="1" indent="0">
              <a:buNone/>
            </a:pPr>
            <a:endParaRPr lang="en-US" dirty="0"/>
          </a:p>
          <a:p>
            <a:endParaRPr lang="en-US" dirty="0"/>
          </a:p>
        </p:txBody>
      </p:sp>
      <p:sp>
        <p:nvSpPr>
          <p:cNvPr id="9" name="Title 2"/>
          <p:cNvSpPr txBox="1">
            <a:spLocks/>
          </p:cNvSpPr>
          <p:nvPr/>
        </p:nvSpPr>
        <p:spPr>
          <a:xfrm>
            <a:off x="220910" y="154336"/>
            <a:ext cx="8642350" cy="4114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r>
              <a:rPr lang="en-US" sz="1600" b="1" dirty="0" smtClean="0">
                <a:solidFill>
                  <a:srgbClr val="002060"/>
                </a:solidFill>
              </a:rPr>
              <a:t>Data Sources and Pre-Processing</a:t>
            </a:r>
            <a:endParaRPr lang="en-US" sz="1600" dirty="0"/>
          </a:p>
        </p:txBody>
      </p:sp>
      <p:sp>
        <p:nvSpPr>
          <p:cNvPr id="10" name="Title 2"/>
          <p:cNvSpPr txBox="1">
            <a:spLocks/>
          </p:cNvSpPr>
          <p:nvPr/>
        </p:nvSpPr>
        <p:spPr>
          <a:xfrm>
            <a:off x="2615394" y="478532"/>
            <a:ext cx="3264900" cy="3057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400" b="1" dirty="0" smtClean="0">
                <a:solidFill>
                  <a:schemeClr val="bg1"/>
                </a:solidFill>
              </a:rPr>
              <a:t>Anonymization</a:t>
            </a:r>
            <a:endParaRPr lang="en-US" sz="1400" dirty="0">
              <a:solidFill>
                <a:schemeClr val="bg1"/>
              </a:solidFill>
            </a:endParaRPr>
          </a:p>
        </p:txBody>
      </p:sp>
      <p:sp>
        <p:nvSpPr>
          <p:cNvPr id="11" name="Title 2"/>
          <p:cNvSpPr txBox="1">
            <a:spLocks/>
          </p:cNvSpPr>
          <p:nvPr/>
        </p:nvSpPr>
        <p:spPr>
          <a:xfrm>
            <a:off x="5879100" y="478532"/>
            <a:ext cx="2997611" cy="3057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400" b="1" dirty="0" smtClean="0">
                <a:solidFill>
                  <a:schemeClr val="bg1"/>
                </a:solidFill>
              </a:rPr>
              <a:t>Data Transfer</a:t>
            </a:r>
            <a:endParaRPr lang="en-US" sz="1400" dirty="0">
              <a:solidFill>
                <a:schemeClr val="bg1"/>
              </a:solidFill>
            </a:endParaRPr>
          </a:p>
        </p:txBody>
      </p:sp>
    </p:spTree>
    <p:extLst>
      <p:ext uri="{BB962C8B-B14F-4D97-AF65-F5344CB8AC3E}">
        <p14:creationId xmlns:p14="http://schemas.microsoft.com/office/powerpoint/2010/main" val="2561044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516255"/>
            <a:ext cx="8642350" cy="2118878"/>
          </a:xfrm>
        </p:spPr>
        <p:txBody>
          <a:bodyPr>
            <a:normAutofit/>
          </a:bodyPr>
          <a:lstStyle/>
          <a:p>
            <a:pPr marL="0" indent="0">
              <a:buNone/>
            </a:pPr>
            <a:r>
              <a:rPr lang="en-US" dirty="0" smtClean="0"/>
              <a:t>To perform Data Analytics , the data storage &amp; processing mechanism plays crucial role. </a:t>
            </a:r>
          </a:p>
          <a:p>
            <a:pPr marL="0" indent="0">
              <a:buNone/>
            </a:pPr>
            <a:r>
              <a:rPr lang="en-US" dirty="0" smtClean="0"/>
              <a:t>For storage and processing ,below Key points are the major driving factors in aligning the technology stack for this solution.</a:t>
            </a:r>
          </a:p>
          <a:p>
            <a:pPr lvl="8">
              <a:buFont typeface="Wingdings" panose="05000000000000000000" pitchFamily="2" charset="2"/>
              <a:buChar char="ü"/>
            </a:pPr>
            <a:r>
              <a:rPr lang="en-US" sz="1550" dirty="0" smtClean="0"/>
              <a:t> Open Source technologies.</a:t>
            </a:r>
          </a:p>
          <a:p>
            <a:pPr lvl="8">
              <a:buFont typeface="Wingdings" panose="05000000000000000000" pitchFamily="2" charset="2"/>
              <a:buChar char="ü"/>
            </a:pPr>
            <a:r>
              <a:rPr lang="en-US" sz="1550" dirty="0" smtClean="0"/>
              <a:t> Easy Access of data.</a:t>
            </a:r>
          </a:p>
          <a:p>
            <a:pPr lvl="8">
              <a:buFont typeface="Wingdings" panose="05000000000000000000" pitchFamily="2" charset="2"/>
              <a:buChar char="ü"/>
            </a:pPr>
            <a:r>
              <a:rPr lang="en-US" sz="1550" dirty="0" smtClean="0"/>
              <a:t> Scalable solution.</a:t>
            </a:r>
          </a:p>
          <a:p>
            <a:pPr lvl="8">
              <a:buFont typeface="Wingdings" panose="05000000000000000000" pitchFamily="2" charset="2"/>
              <a:buChar char="ü"/>
            </a:pPr>
            <a:r>
              <a:rPr lang="en-US" sz="1550" dirty="0" smtClean="0"/>
              <a:t> Robust and Secured Architecture.</a:t>
            </a:r>
          </a:p>
          <a:p>
            <a:pPr lvl="8">
              <a:buFont typeface="Wingdings" panose="05000000000000000000" pitchFamily="2" charset="2"/>
              <a:buChar char="ü"/>
            </a:pPr>
            <a:r>
              <a:rPr lang="en-US" sz="1550" dirty="0" smtClean="0"/>
              <a:t> Cost optimal</a:t>
            </a:r>
          </a:p>
          <a:p>
            <a:pPr marL="0" indent="0">
              <a:buNone/>
            </a:pPr>
            <a:endParaRPr lang="en-US" dirty="0" smtClean="0"/>
          </a:p>
        </p:txBody>
      </p:sp>
      <p:sp>
        <p:nvSpPr>
          <p:cNvPr id="3" name="Title 2"/>
          <p:cNvSpPr>
            <a:spLocks noGrp="1"/>
          </p:cNvSpPr>
          <p:nvPr>
            <p:ph type="title"/>
          </p:nvPr>
        </p:nvSpPr>
        <p:spPr>
          <a:xfrm>
            <a:off x="82550" y="104774"/>
            <a:ext cx="8642350" cy="411480"/>
          </a:xfrm>
        </p:spPr>
        <p:txBody>
          <a:bodyPr/>
          <a:lstStyle/>
          <a:p>
            <a:r>
              <a:rPr lang="en-US" sz="1800" b="1" dirty="0">
                <a:solidFill>
                  <a:srgbClr val="002060"/>
                </a:solidFill>
              </a:rPr>
              <a:t>Data Storage &amp; Processing Options</a:t>
            </a:r>
          </a:p>
        </p:txBody>
      </p:sp>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5</a:t>
            </a:fld>
            <a:endParaRPr lang="en-GB"/>
          </a:p>
        </p:txBody>
      </p:sp>
      <p:sp>
        <p:nvSpPr>
          <p:cNvPr id="5" name="Content Placeholder 1"/>
          <p:cNvSpPr txBox="1">
            <a:spLocks/>
          </p:cNvSpPr>
          <p:nvPr/>
        </p:nvSpPr>
        <p:spPr>
          <a:xfrm>
            <a:off x="250825" y="2654064"/>
            <a:ext cx="8642350" cy="1802965"/>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1"/>
              </a:buClr>
              <a:buFont typeface="Symbol" charset="2"/>
              <a:buChar char="-"/>
              <a:defRPr sz="1350" kern="1200">
                <a:solidFill>
                  <a:schemeClr val="tx1"/>
                </a:solidFill>
                <a:latin typeface="Arial" panose="020B0604020202020204" pitchFamily="34" charset="0"/>
                <a:ea typeface="Arial" charset="0"/>
                <a:cs typeface="Arial" charset="0"/>
              </a:defRPr>
            </a:lvl1pPr>
            <a:lvl2pPr marL="628650" indent="-285750" algn="l" defTabSz="685800" rtl="0" eaLnBrk="1" latinLnBrk="0" hangingPunct="1">
              <a:lnSpc>
                <a:spcPct val="90000"/>
              </a:lnSpc>
              <a:spcBef>
                <a:spcPts val="375"/>
              </a:spcBef>
              <a:buClr>
                <a:schemeClr val="accent1"/>
              </a:buClr>
              <a:buFont typeface="Symbol" charset="2"/>
              <a:buChar char="-"/>
              <a:defRPr sz="1200" kern="1200">
                <a:solidFill>
                  <a:schemeClr val="tx1"/>
                </a:solidFill>
                <a:latin typeface="Arial" panose="020B0604020202020204" pitchFamily="34" charset="0"/>
                <a:ea typeface="Arial" charset="0"/>
                <a:cs typeface="Arial" charset="0"/>
              </a:defRPr>
            </a:lvl2pPr>
            <a:lvl3pPr marL="971550" indent="-285750" algn="l" defTabSz="685800" rtl="0" eaLnBrk="1" latinLnBrk="0" hangingPunct="1">
              <a:lnSpc>
                <a:spcPct val="90000"/>
              </a:lnSpc>
              <a:spcBef>
                <a:spcPts val="375"/>
              </a:spcBef>
              <a:buClr>
                <a:schemeClr val="accent1"/>
              </a:buClr>
              <a:buFont typeface="Arial" panose="020B0604020202020204" pitchFamily="34" charset="0"/>
              <a:buChar char="•"/>
              <a:defRPr sz="1050" kern="1200">
                <a:solidFill>
                  <a:schemeClr val="tx1"/>
                </a:solidFill>
                <a:latin typeface="Arial" panose="020B0604020202020204" pitchFamily="34" charset="0"/>
                <a:ea typeface="Arial" charset="0"/>
                <a:cs typeface="Arial" charset="0"/>
              </a:defRPr>
            </a:lvl3pPr>
            <a:lvl4pPr marL="1314450" indent="-285750" algn="l" defTabSz="685800" rtl="0" eaLnBrk="1" latinLnBrk="0" hangingPunct="1">
              <a:lnSpc>
                <a:spcPct val="90000"/>
              </a:lnSpc>
              <a:spcBef>
                <a:spcPts val="375"/>
              </a:spcBef>
              <a:buClr>
                <a:schemeClr val="accent1"/>
              </a:buClr>
              <a:buFont typeface="Wingdings" panose="05000000000000000000" pitchFamily="2" charset="2"/>
              <a:buChar char="§"/>
              <a:defRPr sz="1050" kern="1200">
                <a:solidFill>
                  <a:schemeClr val="tx1"/>
                </a:solidFill>
                <a:latin typeface="Arial" panose="020B0604020202020204" pitchFamily="34" charset="0"/>
                <a:ea typeface="Arial" charset="0"/>
                <a:cs typeface="Arial" charset="0"/>
              </a:defRPr>
            </a:lvl4pPr>
            <a:lvl5pPr marL="1657350" indent="-285750" algn="l" defTabSz="685800" rtl="0" eaLnBrk="1" latinLnBrk="0" hangingPunct="1">
              <a:lnSpc>
                <a:spcPct val="90000"/>
              </a:lnSpc>
              <a:spcBef>
                <a:spcPts val="375"/>
              </a:spcBef>
              <a:buClr>
                <a:schemeClr val="accent1"/>
              </a:buClr>
              <a:buFont typeface="Wingdings" panose="05000000000000000000" pitchFamily="2" charset="2"/>
              <a:buChar char="Ø"/>
              <a:defRPr sz="1050" kern="1200">
                <a:solidFill>
                  <a:schemeClr val="tx1"/>
                </a:solidFill>
                <a:latin typeface="Arial" panose="020B0604020202020204" pitchFamily="34"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Below options are </a:t>
            </a:r>
            <a:r>
              <a:rPr lang="en-US" dirty="0" smtClean="0"/>
              <a:t>captured:</a:t>
            </a:r>
            <a:endParaRPr lang="en-US" dirty="0"/>
          </a:p>
          <a:p>
            <a:pPr>
              <a:buFont typeface="+mj-lt"/>
              <a:buAutoNum type="alphaUcPeriod"/>
            </a:pPr>
            <a:r>
              <a:rPr lang="en-US" b="1" dirty="0" smtClean="0"/>
              <a:t>Option 1: </a:t>
            </a:r>
            <a:r>
              <a:rPr lang="en-US" dirty="0" smtClean="0"/>
              <a:t>Hadoop On Premise Solution</a:t>
            </a:r>
            <a:endParaRPr lang="en-US" dirty="0"/>
          </a:p>
          <a:p>
            <a:pPr>
              <a:buFont typeface="+mj-lt"/>
              <a:buAutoNum type="alphaUcPeriod"/>
            </a:pPr>
            <a:r>
              <a:rPr lang="en-US" b="1" dirty="0"/>
              <a:t>Option </a:t>
            </a:r>
            <a:r>
              <a:rPr lang="en-US" b="1" dirty="0" smtClean="0"/>
              <a:t>2: </a:t>
            </a:r>
            <a:r>
              <a:rPr lang="en-US" dirty="0" smtClean="0"/>
              <a:t>Hadoop On Cloud Solution</a:t>
            </a:r>
            <a:endParaRPr lang="en-US" dirty="0"/>
          </a:p>
        </p:txBody>
      </p:sp>
    </p:spTree>
    <p:extLst>
      <p:ext uri="{BB962C8B-B14F-4D97-AF65-F5344CB8AC3E}">
        <p14:creationId xmlns:p14="http://schemas.microsoft.com/office/powerpoint/2010/main" val="520442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6</a:t>
            </a:fld>
            <a:endParaRPr lang="en-GB"/>
          </a:p>
        </p:txBody>
      </p:sp>
      <p:sp>
        <p:nvSpPr>
          <p:cNvPr id="6" name="Title 2"/>
          <p:cNvSpPr txBox="1">
            <a:spLocks/>
          </p:cNvSpPr>
          <p:nvPr/>
        </p:nvSpPr>
        <p:spPr>
          <a:xfrm>
            <a:off x="0" y="1500536"/>
            <a:ext cx="9144000" cy="191576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1650" kern="1200" baseline="0">
                <a:solidFill>
                  <a:schemeClr val="accent1"/>
                </a:solidFill>
                <a:latin typeface="Arial" panose="020B0604020202020204" pitchFamily="34" charset="0"/>
                <a:ea typeface="Arial" charset="0"/>
                <a:cs typeface="Arial" charset="0"/>
              </a:defRPr>
            </a:lvl1pPr>
          </a:lstStyle>
          <a:p>
            <a:pPr algn="ctr"/>
            <a:r>
              <a:rPr lang="en-US" sz="2800" b="1" dirty="0" smtClean="0">
                <a:solidFill>
                  <a:srgbClr val="002060"/>
                </a:solidFill>
              </a:rPr>
              <a:t>Option 1</a:t>
            </a:r>
          </a:p>
          <a:p>
            <a:pPr algn="ctr"/>
            <a:r>
              <a:rPr lang="en-US" sz="2800" b="1" dirty="0" smtClean="0">
                <a:solidFill>
                  <a:srgbClr val="002060"/>
                </a:solidFill>
              </a:rPr>
              <a:t>Hadoop On Premise Solution </a:t>
            </a:r>
          </a:p>
          <a:p>
            <a:pPr algn="ctr"/>
            <a:endParaRPr lang="en-US" sz="2800" dirty="0"/>
          </a:p>
        </p:txBody>
      </p:sp>
    </p:spTree>
    <p:extLst>
      <p:ext uri="{BB962C8B-B14F-4D97-AF65-F5344CB8AC3E}">
        <p14:creationId xmlns:p14="http://schemas.microsoft.com/office/powerpoint/2010/main" val="1277060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7</a:t>
            </a:fld>
            <a:endParaRPr lang="en-GB"/>
          </a:p>
        </p:txBody>
      </p:sp>
      <p:sp>
        <p:nvSpPr>
          <p:cNvPr id="5" name="Title 2"/>
          <p:cNvSpPr>
            <a:spLocks noGrp="1"/>
          </p:cNvSpPr>
          <p:nvPr>
            <p:ph type="title"/>
          </p:nvPr>
        </p:nvSpPr>
        <p:spPr>
          <a:xfrm>
            <a:off x="220910" y="154336"/>
            <a:ext cx="8642350" cy="411480"/>
          </a:xfrm>
        </p:spPr>
        <p:txBody>
          <a:bodyPr/>
          <a:lstStyle/>
          <a:p>
            <a:r>
              <a:rPr lang="en-US" sz="1600" b="1" dirty="0">
                <a:solidFill>
                  <a:srgbClr val="002060"/>
                </a:solidFill>
              </a:rPr>
              <a:t>Hadoop </a:t>
            </a:r>
            <a:r>
              <a:rPr lang="en-US" sz="1600" b="1" dirty="0" smtClean="0">
                <a:solidFill>
                  <a:srgbClr val="002060"/>
                </a:solidFill>
              </a:rPr>
              <a:t>On Premise Solution</a:t>
            </a:r>
            <a:endParaRPr lang="en-US" sz="1600" dirty="0"/>
          </a:p>
        </p:txBody>
      </p:sp>
      <p:grpSp>
        <p:nvGrpSpPr>
          <p:cNvPr id="81" name="Group 80"/>
          <p:cNvGrpSpPr/>
          <p:nvPr/>
        </p:nvGrpSpPr>
        <p:grpSpPr>
          <a:xfrm>
            <a:off x="-285750" y="819150"/>
            <a:ext cx="8672970" cy="3358313"/>
            <a:chOff x="-327433" y="1008993"/>
            <a:chExt cx="8521376" cy="3183838"/>
          </a:xfrm>
        </p:grpSpPr>
        <p:grpSp>
          <p:nvGrpSpPr>
            <p:cNvPr id="68" name="Group 67"/>
            <p:cNvGrpSpPr/>
            <p:nvPr/>
          </p:nvGrpSpPr>
          <p:grpSpPr>
            <a:xfrm>
              <a:off x="-327433" y="1008993"/>
              <a:ext cx="2600097" cy="3153103"/>
              <a:chOff x="30255" y="1008993"/>
              <a:chExt cx="2600097" cy="3153103"/>
            </a:xfrm>
          </p:grpSpPr>
          <p:sp>
            <p:nvSpPr>
              <p:cNvPr id="6" name="Rectangle 5"/>
              <p:cNvSpPr/>
              <p:nvPr/>
            </p:nvSpPr>
            <p:spPr>
              <a:xfrm>
                <a:off x="459853" y="1008993"/>
                <a:ext cx="1657099" cy="3153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82659" y="1384897"/>
                <a:ext cx="367512" cy="37415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626" y="1317847"/>
                <a:ext cx="620030" cy="395338"/>
              </a:xfrm>
              <a:prstGeom prst="rect">
                <a:avLst/>
              </a:prstGeom>
            </p:spPr>
          </p:pic>
          <p:pic>
            <p:nvPicPr>
              <p:cNvPr id="11" name="Picture 10"/>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31671" y="1376480"/>
                <a:ext cx="328895" cy="351506"/>
              </a:xfrm>
              <a:prstGeom prst="rect">
                <a:avLst/>
              </a:prstGeom>
            </p:spPr>
          </p:pic>
          <p:pic>
            <p:nvPicPr>
              <p:cNvPr id="12" name="Picture 11"/>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663967" y="1368812"/>
                <a:ext cx="328896" cy="351506"/>
              </a:xfrm>
              <a:prstGeom prst="rect">
                <a:avLst/>
              </a:prstGeom>
            </p:spPr>
          </p:pic>
          <p:sp>
            <p:nvSpPr>
              <p:cNvPr id="13" name="TextBox 12"/>
              <p:cNvSpPr txBox="1"/>
              <p:nvPr/>
            </p:nvSpPr>
            <p:spPr>
              <a:xfrm>
                <a:off x="665523" y="1580426"/>
                <a:ext cx="967300" cy="215445"/>
              </a:xfrm>
              <a:prstGeom prst="rect">
                <a:avLst/>
              </a:prstGeom>
              <a:noFill/>
            </p:spPr>
            <p:txBody>
              <a:bodyPr wrap="square" rtlCol="0">
                <a:spAutoFit/>
              </a:bodyPr>
              <a:lstStyle/>
              <a:p>
                <a:pPr algn="ctr"/>
                <a:r>
                  <a:rPr lang="en-US" sz="800" i="1" dirty="0" smtClean="0"/>
                  <a:t>Anonymization</a:t>
                </a:r>
                <a:endParaRPr lang="en-US" sz="800" i="1" dirty="0"/>
              </a:p>
            </p:txBody>
          </p:sp>
          <p:sp>
            <p:nvSpPr>
              <p:cNvPr id="14" name="TextBox 13"/>
              <p:cNvSpPr txBox="1"/>
              <p:nvPr/>
            </p:nvSpPr>
            <p:spPr>
              <a:xfrm>
                <a:off x="311209" y="1743202"/>
                <a:ext cx="802703" cy="307778"/>
              </a:xfrm>
              <a:prstGeom prst="rect">
                <a:avLst/>
              </a:prstGeom>
              <a:noFill/>
            </p:spPr>
            <p:txBody>
              <a:bodyPr wrap="square" rtlCol="0">
                <a:spAutoFit/>
              </a:bodyPr>
              <a:lstStyle/>
              <a:p>
                <a:pPr algn="ctr"/>
                <a:r>
                  <a:rPr lang="en-US" sz="700" b="1" dirty="0" smtClean="0"/>
                  <a:t>Data from Operators</a:t>
                </a:r>
                <a:endParaRPr lang="en-US" sz="700" b="1" dirty="0"/>
              </a:p>
            </p:txBody>
          </p:sp>
          <p:sp>
            <p:nvSpPr>
              <p:cNvPr id="15" name="TextBox 14"/>
              <p:cNvSpPr txBox="1"/>
              <p:nvPr/>
            </p:nvSpPr>
            <p:spPr>
              <a:xfrm>
                <a:off x="1314250" y="1792492"/>
                <a:ext cx="802703" cy="307778"/>
              </a:xfrm>
              <a:prstGeom prst="rect">
                <a:avLst/>
              </a:prstGeom>
              <a:noFill/>
            </p:spPr>
            <p:txBody>
              <a:bodyPr wrap="square" rtlCol="0">
                <a:spAutoFit/>
              </a:bodyPr>
              <a:lstStyle/>
              <a:p>
                <a:pPr algn="ctr"/>
                <a:r>
                  <a:rPr lang="en-US" sz="700" b="1" dirty="0" smtClean="0"/>
                  <a:t>Anonymized Flat file data </a:t>
                </a:r>
                <a:endParaRPr lang="en-US" sz="700" b="1" dirty="0"/>
              </a:p>
            </p:txBody>
          </p:sp>
          <p:sp>
            <p:nvSpPr>
              <p:cNvPr id="16" name="TextBox 15"/>
              <p:cNvSpPr txBox="1"/>
              <p:nvPr/>
            </p:nvSpPr>
            <p:spPr>
              <a:xfrm>
                <a:off x="492890" y="1064129"/>
                <a:ext cx="1748419" cy="253915"/>
              </a:xfrm>
              <a:prstGeom prst="rect">
                <a:avLst/>
              </a:prstGeom>
              <a:noFill/>
            </p:spPr>
            <p:txBody>
              <a:bodyPr wrap="square" rtlCol="0">
                <a:spAutoFit/>
              </a:bodyPr>
              <a:lstStyle/>
              <a:p>
                <a:pPr algn="ctr"/>
                <a:r>
                  <a:rPr lang="en-US" sz="1050" b="1" dirty="0" smtClean="0">
                    <a:solidFill>
                      <a:srgbClr val="0070C0"/>
                    </a:solidFill>
                  </a:rPr>
                  <a:t>MNO data processing</a:t>
                </a:r>
                <a:endParaRPr lang="en-US" sz="1050" b="1" dirty="0">
                  <a:solidFill>
                    <a:srgbClr val="0070C0"/>
                  </a:solidFill>
                </a:endParaRPr>
              </a:p>
            </p:txBody>
          </p:sp>
          <p:pic>
            <p:nvPicPr>
              <p:cNvPr id="17" name="Picture 16"/>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71747" y="2457595"/>
                <a:ext cx="555757" cy="442189"/>
              </a:xfrm>
              <a:prstGeom prst="rect">
                <a:avLst/>
              </a:prstGeom>
            </p:spPr>
          </p:pic>
          <p:pic>
            <p:nvPicPr>
              <p:cNvPr id="19" name="Picture 18"/>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78782" y="2457595"/>
                <a:ext cx="460138" cy="442189"/>
              </a:xfrm>
              <a:prstGeom prst="rect">
                <a:avLst/>
              </a:prstGeom>
            </p:spPr>
          </p:pic>
          <p:sp>
            <p:nvSpPr>
              <p:cNvPr id="20" name="TextBox 19"/>
              <p:cNvSpPr txBox="1"/>
              <p:nvPr/>
            </p:nvSpPr>
            <p:spPr>
              <a:xfrm>
                <a:off x="30255" y="2160515"/>
                <a:ext cx="2442958" cy="253915"/>
              </a:xfrm>
              <a:prstGeom prst="rect">
                <a:avLst/>
              </a:prstGeom>
              <a:noFill/>
            </p:spPr>
            <p:txBody>
              <a:bodyPr wrap="square" rtlCol="0">
                <a:spAutoFit/>
              </a:bodyPr>
              <a:lstStyle/>
              <a:p>
                <a:pPr algn="ctr"/>
                <a:r>
                  <a:rPr lang="en-US" sz="1050" b="1" dirty="0" err="1" smtClean="0">
                    <a:solidFill>
                      <a:srgbClr val="0070C0"/>
                    </a:solidFill>
                  </a:rPr>
                  <a:t>MoH</a:t>
                </a:r>
                <a:r>
                  <a:rPr lang="en-US" sz="1050" b="1" dirty="0" smtClean="0">
                    <a:solidFill>
                      <a:srgbClr val="0070C0"/>
                    </a:solidFill>
                  </a:rPr>
                  <a:t> data</a:t>
                </a:r>
                <a:endParaRPr lang="en-US" sz="1050" b="1" dirty="0">
                  <a:solidFill>
                    <a:srgbClr val="0070C0"/>
                  </a:solidFill>
                </a:endParaRPr>
              </a:p>
            </p:txBody>
          </p:sp>
          <p:pic>
            <p:nvPicPr>
              <p:cNvPr id="21" name="Picture 20"/>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62302" y="1530608"/>
                <a:ext cx="328896" cy="351506"/>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6034" y="3295102"/>
                <a:ext cx="536781" cy="490222"/>
              </a:xfrm>
              <a:prstGeom prst="rect">
                <a:avLst/>
              </a:prstGeom>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5425" y="3373238"/>
                <a:ext cx="480592" cy="438907"/>
              </a:xfrm>
              <a:prstGeom prst="rect">
                <a:avLst/>
              </a:prstGeom>
            </p:spPr>
          </p:pic>
          <p:sp>
            <p:nvSpPr>
              <p:cNvPr id="24" name="TextBox 23"/>
              <p:cNvSpPr txBox="1"/>
              <p:nvPr/>
            </p:nvSpPr>
            <p:spPr>
              <a:xfrm>
                <a:off x="103845" y="3808969"/>
                <a:ext cx="2526507" cy="200056"/>
              </a:xfrm>
              <a:prstGeom prst="rect">
                <a:avLst/>
              </a:prstGeom>
              <a:noFill/>
            </p:spPr>
            <p:txBody>
              <a:bodyPr wrap="square" rtlCol="0">
                <a:spAutoFit/>
              </a:bodyPr>
              <a:lstStyle/>
              <a:p>
                <a:pPr algn="ctr"/>
                <a:r>
                  <a:rPr lang="en-US" sz="700" b="1" dirty="0" smtClean="0"/>
                  <a:t>Geospatial Co-ordinate data in Flat file</a:t>
                </a:r>
                <a:endParaRPr lang="en-US" sz="700" b="1" dirty="0"/>
              </a:p>
            </p:txBody>
          </p:sp>
          <p:pic>
            <p:nvPicPr>
              <p:cNvPr id="25" name="Picture 24"/>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27746" y="2454590"/>
                <a:ext cx="512899" cy="474036"/>
              </a:xfrm>
              <a:prstGeom prst="rect">
                <a:avLst/>
              </a:prstGeom>
            </p:spPr>
          </p:pic>
          <p:sp>
            <p:nvSpPr>
              <p:cNvPr id="26" name="TextBox 25"/>
              <p:cNvSpPr txBox="1"/>
              <p:nvPr/>
            </p:nvSpPr>
            <p:spPr>
              <a:xfrm>
                <a:off x="103845" y="3093208"/>
                <a:ext cx="2521572" cy="253915"/>
              </a:xfrm>
              <a:prstGeom prst="rect">
                <a:avLst/>
              </a:prstGeom>
              <a:noFill/>
            </p:spPr>
            <p:txBody>
              <a:bodyPr wrap="square" rtlCol="0">
                <a:spAutoFit/>
              </a:bodyPr>
              <a:lstStyle/>
              <a:p>
                <a:pPr algn="ctr"/>
                <a:r>
                  <a:rPr lang="en-US" sz="1050" b="1" dirty="0" smtClean="0">
                    <a:solidFill>
                      <a:srgbClr val="0070C0"/>
                    </a:solidFill>
                  </a:rPr>
                  <a:t>Geospatial reference data</a:t>
                </a:r>
                <a:endParaRPr lang="en-US" sz="1050" b="1" dirty="0">
                  <a:solidFill>
                    <a:srgbClr val="0070C0"/>
                  </a:solidFill>
                </a:endParaRPr>
              </a:p>
            </p:txBody>
          </p:sp>
        </p:grpSp>
        <p:sp>
          <p:nvSpPr>
            <p:cNvPr id="27" name="Chevron 26"/>
            <p:cNvSpPr/>
            <p:nvPr/>
          </p:nvSpPr>
          <p:spPr>
            <a:xfrm>
              <a:off x="1995644" y="2303144"/>
              <a:ext cx="376966" cy="34733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rot="16200000">
              <a:off x="956331" y="2188619"/>
              <a:ext cx="1912883" cy="300082"/>
            </a:xfrm>
            <a:prstGeom prst="rect">
              <a:avLst/>
            </a:prstGeom>
            <a:noFill/>
          </p:spPr>
          <p:txBody>
            <a:bodyPr wrap="square" rtlCol="0">
              <a:spAutoFit/>
            </a:bodyPr>
            <a:lstStyle/>
            <a:p>
              <a:r>
                <a:rPr lang="en-US" b="1" dirty="0" smtClean="0"/>
                <a:t>Secured File Transfer</a:t>
              </a:r>
              <a:endParaRPr lang="en-US" b="1" dirty="0"/>
            </a:p>
          </p:txBody>
        </p:sp>
        <p:grpSp>
          <p:nvGrpSpPr>
            <p:cNvPr id="70" name="Group 69"/>
            <p:cNvGrpSpPr/>
            <p:nvPr/>
          </p:nvGrpSpPr>
          <p:grpSpPr>
            <a:xfrm>
              <a:off x="2389496" y="1028967"/>
              <a:ext cx="5804447" cy="3163864"/>
              <a:chOff x="2650715" y="1028967"/>
              <a:chExt cx="5804447" cy="3163864"/>
            </a:xfrm>
          </p:grpSpPr>
          <p:sp>
            <p:nvSpPr>
              <p:cNvPr id="7" name="Rectangle 6"/>
              <p:cNvSpPr/>
              <p:nvPr/>
            </p:nvSpPr>
            <p:spPr>
              <a:xfrm>
                <a:off x="2650715" y="1028967"/>
                <a:ext cx="5188464" cy="3153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9" name="Picture 28" descr="OakLeaf Systems: December 20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98214" y="1792492"/>
                <a:ext cx="971081" cy="980907"/>
              </a:xfrm>
              <a:prstGeom prst="rect">
                <a:avLst/>
              </a:prstGeom>
            </p:spPr>
          </p:pic>
          <p:sp>
            <p:nvSpPr>
              <p:cNvPr id="30" name="Rectangle 29"/>
              <p:cNvSpPr/>
              <p:nvPr/>
            </p:nvSpPr>
            <p:spPr>
              <a:xfrm>
                <a:off x="2769665" y="1357744"/>
                <a:ext cx="1241468" cy="246221"/>
              </a:xfrm>
              <a:prstGeom prst="rect">
                <a:avLst/>
              </a:prstGeom>
            </p:spPr>
            <p:txBody>
              <a:bodyPr wrap="square">
                <a:spAutoFit/>
              </a:bodyPr>
              <a:lstStyle/>
              <a:p>
                <a:r>
                  <a:rPr lang="en-US" sz="1000" b="1" dirty="0" smtClean="0">
                    <a:solidFill>
                      <a:srgbClr val="0070C0"/>
                    </a:solidFill>
                  </a:rPr>
                  <a:t>Data </a:t>
                </a:r>
                <a:r>
                  <a:rPr lang="en-US" sz="1000" b="1" dirty="0">
                    <a:solidFill>
                      <a:srgbClr val="0070C0"/>
                    </a:solidFill>
                  </a:rPr>
                  <a:t>center </a:t>
                </a:r>
                <a:endParaRPr lang="en-US" sz="1000" dirty="0"/>
              </a:p>
            </p:txBody>
          </p:sp>
          <p:grpSp>
            <p:nvGrpSpPr>
              <p:cNvPr id="39" name="Group 38"/>
              <p:cNvGrpSpPr/>
              <p:nvPr/>
            </p:nvGrpSpPr>
            <p:grpSpPr>
              <a:xfrm>
                <a:off x="4089141" y="1745374"/>
                <a:ext cx="1741099" cy="780392"/>
                <a:chOff x="4072365" y="1597137"/>
                <a:chExt cx="1741099" cy="780392"/>
              </a:xfrm>
            </p:grpSpPr>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72365" y="1597137"/>
                  <a:ext cx="588263" cy="588263"/>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47579" y="1789266"/>
                  <a:ext cx="588263" cy="588263"/>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5201" y="1788504"/>
                  <a:ext cx="588263" cy="588263"/>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14735" y="1602232"/>
                  <a:ext cx="588263" cy="588263"/>
                </a:xfrm>
                <a:prstGeom prst="rect">
                  <a:avLst/>
                </a:prstGeom>
              </p:spPr>
            </p:pic>
          </p:grpSp>
          <p:sp>
            <p:nvSpPr>
              <p:cNvPr id="41" name="Right Arrow 40"/>
              <p:cNvSpPr/>
              <p:nvPr/>
            </p:nvSpPr>
            <p:spPr>
              <a:xfrm>
                <a:off x="3447393" y="1795871"/>
                <a:ext cx="588176" cy="152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447393" y="1350050"/>
                <a:ext cx="2889477" cy="261610"/>
              </a:xfrm>
              <a:prstGeom prst="rect">
                <a:avLst/>
              </a:prstGeom>
              <a:noFill/>
            </p:spPr>
            <p:txBody>
              <a:bodyPr wrap="square" rtlCol="0">
                <a:spAutoFit/>
              </a:bodyPr>
              <a:lstStyle/>
              <a:p>
                <a:pPr algn="ctr"/>
                <a:r>
                  <a:rPr lang="en-US" sz="1100" b="1" dirty="0" smtClean="0">
                    <a:solidFill>
                      <a:srgbClr val="0070C0"/>
                    </a:solidFill>
                  </a:rPr>
                  <a:t>On </a:t>
                </a:r>
                <a:r>
                  <a:rPr lang="en-US" sz="1100" b="1" dirty="0">
                    <a:solidFill>
                      <a:srgbClr val="0070C0"/>
                    </a:solidFill>
                  </a:rPr>
                  <a:t>Premise </a:t>
                </a:r>
                <a:r>
                  <a:rPr lang="en-US" sz="1100" b="1" dirty="0" smtClean="0">
                    <a:solidFill>
                      <a:srgbClr val="0070C0"/>
                    </a:solidFill>
                  </a:rPr>
                  <a:t>Big Data </a:t>
                </a:r>
                <a:r>
                  <a:rPr lang="en-US" sz="1100" b="1" dirty="0">
                    <a:solidFill>
                      <a:srgbClr val="0070C0"/>
                    </a:solidFill>
                  </a:rPr>
                  <a:t>platform</a:t>
                </a:r>
              </a:p>
            </p:txBody>
          </p:sp>
          <p:pic>
            <p:nvPicPr>
              <p:cNvPr id="44" name="Picture 43" descr="File:&lt;strong&gt;Hadoop&lt;/strong&gt; logo.svg - Wikimedia Commons"/>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169564" y="3799556"/>
                <a:ext cx="1436218" cy="342432"/>
              </a:xfrm>
              <a:prstGeom prst="rect">
                <a:avLst/>
              </a:prstGeom>
            </p:spPr>
          </p:pic>
          <p:sp>
            <p:nvSpPr>
              <p:cNvPr id="45" name="Chevron 44"/>
              <p:cNvSpPr/>
              <p:nvPr/>
            </p:nvSpPr>
            <p:spPr>
              <a:xfrm>
                <a:off x="3575817" y="3198425"/>
                <a:ext cx="588263" cy="2800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Chevron 45"/>
              <p:cNvSpPr/>
              <p:nvPr/>
            </p:nvSpPr>
            <p:spPr>
              <a:xfrm>
                <a:off x="4530913" y="2904221"/>
                <a:ext cx="588263" cy="2800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a:off x="5684208" y="2585544"/>
                <a:ext cx="588263" cy="2800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2655857" y="3182500"/>
                <a:ext cx="1166593" cy="261610"/>
              </a:xfrm>
              <a:prstGeom prst="rect">
                <a:avLst/>
              </a:prstGeom>
              <a:noFill/>
            </p:spPr>
            <p:txBody>
              <a:bodyPr wrap="square" rtlCol="0">
                <a:spAutoFit/>
              </a:bodyPr>
              <a:lstStyle/>
              <a:p>
                <a:r>
                  <a:rPr lang="en-US" sz="1100" b="1" dirty="0" smtClean="0"/>
                  <a:t>Data Ingestion</a:t>
                </a:r>
                <a:endParaRPr lang="en-US" sz="1100" b="1" dirty="0"/>
              </a:p>
            </p:txBody>
          </p:sp>
          <p:sp>
            <p:nvSpPr>
              <p:cNvPr id="49" name="Rectangle 48"/>
              <p:cNvSpPr/>
              <p:nvPr/>
            </p:nvSpPr>
            <p:spPr>
              <a:xfrm>
                <a:off x="4238169" y="3206443"/>
                <a:ext cx="1095172" cy="261610"/>
              </a:xfrm>
              <a:prstGeom prst="rect">
                <a:avLst/>
              </a:prstGeom>
            </p:spPr>
            <p:txBody>
              <a:bodyPr wrap="none">
                <a:spAutoFit/>
              </a:bodyPr>
              <a:lstStyle/>
              <a:p>
                <a:pPr algn="ctr"/>
                <a:r>
                  <a:rPr lang="en-US" sz="1100" b="1" dirty="0" smtClean="0"/>
                  <a:t>Transformation</a:t>
                </a:r>
                <a:endParaRPr lang="en-US" b="1" dirty="0"/>
              </a:p>
            </p:txBody>
          </p:sp>
          <p:sp>
            <p:nvSpPr>
              <p:cNvPr id="51" name="Right Arrow 50"/>
              <p:cNvSpPr/>
              <p:nvPr/>
            </p:nvSpPr>
            <p:spPr>
              <a:xfrm>
                <a:off x="5758720" y="1792492"/>
                <a:ext cx="588176" cy="152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455696" y="1349028"/>
                <a:ext cx="2889477" cy="261610"/>
              </a:xfrm>
              <a:prstGeom prst="rect">
                <a:avLst/>
              </a:prstGeom>
              <a:noFill/>
            </p:spPr>
            <p:txBody>
              <a:bodyPr wrap="square" rtlCol="0">
                <a:spAutoFit/>
              </a:bodyPr>
              <a:lstStyle/>
              <a:p>
                <a:pPr algn="ctr"/>
                <a:r>
                  <a:rPr lang="en-US" sz="1100" b="1" dirty="0" smtClean="0">
                    <a:solidFill>
                      <a:srgbClr val="0070C0"/>
                    </a:solidFill>
                  </a:rPr>
                  <a:t>Analytics Platform</a:t>
                </a:r>
                <a:endParaRPr lang="en-US" sz="1100" b="1" dirty="0">
                  <a:solidFill>
                    <a:srgbClr val="0070C0"/>
                  </a:solidFill>
                </a:endParaRPr>
              </a:p>
            </p:txBody>
          </p:sp>
          <p:pic>
            <p:nvPicPr>
              <p:cNvPr id="53" name="Picture 5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06840" y="3307552"/>
                <a:ext cx="1006766" cy="436941"/>
              </a:xfrm>
              <a:prstGeom prst="rect">
                <a:avLst/>
              </a:prstGeom>
            </p:spPr>
          </p:pic>
          <p:pic>
            <p:nvPicPr>
              <p:cNvPr id="54" name="Picture 5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75839" y="1842213"/>
                <a:ext cx="538752" cy="417533"/>
              </a:xfrm>
              <a:prstGeom prst="rect">
                <a:avLst/>
              </a:prstGeom>
            </p:spPr>
          </p:pic>
          <p:sp>
            <p:nvSpPr>
              <p:cNvPr id="56" name="TextBox 55"/>
              <p:cNvSpPr txBox="1"/>
              <p:nvPr/>
            </p:nvSpPr>
            <p:spPr>
              <a:xfrm>
                <a:off x="5565685" y="2312140"/>
                <a:ext cx="2889477" cy="430887"/>
              </a:xfrm>
              <a:prstGeom prst="rect">
                <a:avLst/>
              </a:prstGeom>
              <a:noFill/>
            </p:spPr>
            <p:txBody>
              <a:bodyPr wrap="square" rtlCol="0">
                <a:spAutoFit/>
              </a:bodyPr>
              <a:lstStyle/>
              <a:p>
                <a:pPr algn="ctr"/>
                <a:r>
                  <a:rPr lang="en-US" sz="1100" b="1" dirty="0" smtClean="0">
                    <a:solidFill>
                      <a:srgbClr val="0070C0"/>
                    </a:solidFill>
                  </a:rPr>
                  <a:t>Data Analytics using </a:t>
                </a:r>
              </a:p>
              <a:p>
                <a:pPr algn="ctr"/>
                <a:r>
                  <a:rPr lang="en-US" sz="1100" b="1" dirty="0" smtClean="0">
                    <a:solidFill>
                      <a:srgbClr val="0070C0"/>
                    </a:solidFill>
                  </a:rPr>
                  <a:t>R / Python</a:t>
                </a:r>
                <a:endParaRPr lang="en-US" sz="1100" b="1" dirty="0">
                  <a:solidFill>
                    <a:srgbClr val="0070C0"/>
                  </a:solidFill>
                </a:endParaRPr>
              </a:p>
            </p:txBody>
          </p:sp>
          <p:pic>
            <p:nvPicPr>
              <p:cNvPr id="57" name="Picture 5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46420" y="1730014"/>
                <a:ext cx="1228250" cy="614125"/>
              </a:xfrm>
              <a:prstGeom prst="rect">
                <a:avLst/>
              </a:prstGeom>
            </p:spPr>
          </p:pic>
          <p:sp>
            <p:nvSpPr>
              <p:cNvPr id="58" name="TextBox 57"/>
              <p:cNvSpPr txBox="1"/>
              <p:nvPr/>
            </p:nvSpPr>
            <p:spPr>
              <a:xfrm>
                <a:off x="6290279" y="2979448"/>
                <a:ext cx="1377874" cy="261610"/>
              </a:xfrm>
              <a:prstGeom prst="rect">
                <a:avLst/>
              </a:prstGeom>
              <a:noFill/>
            </p:spPr>
            <p:txBody>
              <a:bodyPr wrap="square" rtlCol="0">
                <a:spAutoFit/>
              </a:bodyPr>
              <a:lstStyle/>
              <a:p>
                <a:pPr algn="ctr"/>
                <a:r>
                  <a:rPr lang="en-US" sz="1100" b="1" dirty="0" smtClean="0">
                    <a:solidFill>
                      <a:srgbClr val="0070C0"/>
                    </a:solidFill>
                  </a:rPr>
                  <a:t>Data Presentation</a:t>
                </a:r>
                <a:endParaRPr lang="en-US" sz="1100" b="1" dirty="0">
                  <a:solidFill>
                    <a:srgbClr val="0070C0"/>
                  </a:solidFill>
                </a:endParaRPr>
              </a:p>
            </p:txBody>
          </p:sp>
          <p:cxnSp>
            <p:nvCxnSpPr>
              <p:cNvPr id="60" name="Straight Connector 59"/>
              <p:cNvCxnSpPr/>
              <p:nvPr/>
            </p:nvCxnSpPr>
            <p:spPr>
              <a:xfrm>
                <a:off x="3780040" y="1368812"/>
                <a:ext cx="0" cy="2813258"/>
              </a:xfrm>
              <a:prstGeom prst="line">
                <a:avLst/>
              </a:prstGeom>
              <a:ln>
                <a:prstDash val="lgDash"/>
              </a:ln>
            </p:spPr>
            <p:style>
              <a:lnRef idx="3">
                <a:schemeClr val="accent3"/>
              </a:lnRef>
              <a:fillRef idx="0">
                <a:schemeClr val="accent3"/>
              </a:fillRef>
              <a:effectRef idx="2">
                <a:schemeClr val="accent3"/>
              </a:effectRef>
              <a:fontRef idx="minor">
                <a:schemeClr val="tx1"/>
              </a:fontRef>
            </p:style>
          </p:cxnSp>
          <p:cxnSp>
            <p:nvCxnSpPr>
              <p:cNvPr id="62" name="Straight Connector 61"/>
              <p:cNvCxnSpPr/>
              <p:nvPr/>
            </p:nvCxnSpPr>
            <p:spPr>
              <a:xfrm>
                <a:off x="6139340" y="1376479"/>
                <a:ext cx="0" cy="2816352"/>
              </a:xfrm>
              <a:prstGeom prst="line">
                <a:avLst/>
              </a:prstGeom>
              <a:ln>
                <a:prstDash val="lgDash"/>
              </a:ln>
            </p:spPr>
            <p:style>
              <a:lnRef idx="3">
                <a:schemeClr val="accent3"/>
              </a:lnRef>
              <a:fillRef idx="0">
                <a:schemeClr val="accent3"/>
              </a:fillRef>
              <a:effectRef idx="2">
                <a:schemeClr val="accent3"/>
              </a:effectRef>
              <a:fontRef idx="minor">
                <a:schemeClr val="tx1"/>
              </a:fontRef>
            </p:style>
          </p:cxnSp>
        </p:grpSp>
        <p:sp>
          <p:nvSpPr>
            <p:cNvPr id="72" name="Chevron 71"/>
            <p:cNvSpPr/>
            <p:nvPr/>
          </p:nvSpPr>
          <p:spPr>
            <a:xfrm>
              <a:off x="7593700" y="2396653"/>
              <a:ext cx="376966" cy="34733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289065" y="2907741"/>
              <a:ext cx="2526507" cy="200056"/>
            </a:xfrm>
            <a:prstGeom prst="rect">
              <a:avLst/>
            </a:prstGeom>
            <a:noFill/>
          </p:spPr>
          <p:txBody>
            <a:bodyPr wrap="square" rtlCol="0">
              <a:spAutoFit/>
            </a:bodyPr>
            <a:lstStyle/>
            <a:p>
              <a:pPr algn="ctr"/>
              <a:r>
                <a:rPr lang="en-US" sz="700" b="1" dirty="0" smtClean="0"/>
                <a:t>Data from Ministry of Health in Flat files</a:t>
              </a:r>
              <a:endParaRPr lang="en-US" sz="700" b="1" dirty="0"/>
            </a:p>
          </p:txBody>
        </p:sp>
        <p:sp>
          <p:nvSpPr>
            <p:cNvPr id="77" name="TextBox 76"/>
            <p:cNvSpPr txBox="1"/>
            <p:nvPr/>
          </p:nvSpPr>
          <p:spPr>
            <a:xfrm>
              <a:off x="2389497" y="1041986"/>
              <a:ext cx="5188462"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rgbClr val="0070C0"/>
                  </a:solidFill>
                </a:rPr>
                <a:t>Data Storage , Processing &amp; </a:t>
              </a:r>
              <a:r>
                <a:rPr lang="en-US" sz="1400" b="1" dirty="0" smtClean="0">
                  <a:solidFill>
                    <a:srgbClr val="0070C0"/>
                  </a:solidFill>
                </a:rPr>
                <a:t>Analytics </a:t>
              </a:r>
              <a:r>
                <a:rPr lang="en-US" sz="1400" b="1" dirty="0">
                  <a:solidFill>
                    <a:srgbClr val="0070C0"/>
                  </a:solidFill>
                </a:rPr>
                <a:t>within Malawi </a:t>
              </a:r>
            </a:p>
          </p:txBody>
        </p:sp>
        <p:pic>
          <p:nvPicPr>
            <p:cNvPr id="79" name="Picture 7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46755" y="3273565"/>
              <a:ext cx="525991" cy="525991"/>
            </a:xfrm>
            <a:prstGeom prst="rect">
              <a:avLst/>
            </a:prstGeom>
          </p:spPr>
        </p:pic>
        <p:sp>
          <p:nvSpPr>
            <p:cNvPr id="80" name="Rectangle 79"/>
            <p:cNvSpPr/>
            <p:nvPr/>
          </p:nvSpPr>
          <p:spPr>
            <a:xfrm>
              <a:off x="4974789" y="2896159"/>
              <a:ext cx="896400" cy="261610"/>
            </a:xfrm>
            <a:prstGeom prst="rect">
              <a:avLst/>
            </a:prstGeom>
          </p:spPr>
          <p:txBody>
            <a:bodyPr wrap="none">
              <a:spAutoFit/>
            </a:bodyPr>
            <a:lstStyle/>
            <a:p>
              <a:pPr algn="ctr"/>
              <a:r>
                <a:rPr lang="en-US" sz="1100" b="1" dirty="0" smtClean="0"/>
                <a:t>Aggregation</a:t>
              </a:r>
              <a:endParaRPr lang="en-US" b="1" dirty="0"/>
            </a:p>
          </p:txBody>
        </p:sp>
      </p:grpSp>
      <p:pic>
        <p:nvPicPr>
          <p:cNvPr id="82" name="Picture 8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8134631" y="2221759"/>
            <a:ext cx="561528" cy="581947"/>
          </a:xfrm>
          <a:prstGeom prst="rect">
            <a:avLst/>
          </a:prstGeom>
        </p:spPr>
      </p:pic>
      <p:sp>
        <p:nvSpPr>
          <p:cNvPr id="83" name="TextBox 82"/>
          <p:cNvSpPr txBox="1"/>
          <p:nvPr/>
        </p:nvSpPr>
        <p:spPr>
          <a:xfrm>
            <a:off x="7701593" y="2823775"/>
            <a:ext cx="1540555" cy="430887"/>
          </a:xfrm>
          <a:prstGeom prst="rect">
            <a:avLst/>
          </a:prstGeom>
          <a:noFill/>
        </p:spPr>
        <p:txBody>
          <a:bodyPr wrap="square" rtlCol="0">
            <a:spAutoFit/>
          </a:bodyPr>
          <a:lstStyle/>
          <a:p>
            <a:pPr algn="ctr"/>
            <a:r>
              <a:rPr lang="en-US" sz="1100" b="1" dirty="0" smtClean="0">
                <a:solidFill>
                  <a:srgbClr val="0070C0"/>
                </a:solidFill>
              </a:rPr>
              <a:t>View Results  </a:t>
            </a:r>
            <a:endParaRPr lang="en-US" sz="1100" b="1" dirty="0">
              <a:solidFill>
                <a:srgbClr val="0070C0"/>
              </a:solidFill>
            </a:endParaRPr>
          </a:p>
          <a:p>
            <a:pPr algn="ctr"/>
            <a:endParaRPr lang="en-US" sz="1100" b="1" dirty="0">
              <a:solidFill>
                <a:srgbClr val="0070C0"/>
              </a:solidFill>
            </a:endParaRPr>
          </a:p>
        </p:txBody>
      </p:sp>
      <p:pic>
        <p:nvPicPr>
          <p:cNvPr id="84" name="Picture 83"/>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8733352" y="2318844"/>
            <a:ext cx="390870" cy="275128"/>
          </a:xfrm>
          <a:prstGeom prst="rect">
            <a:avLst/>
          </a:prstGeom>
        </p:spPr>
      </p:pic>
    </p:spTree>
    <p:extLst>
      <p:ext uri="{BB962C8B-B14F-4D97-AF65-F5344CB8AC3E}">
        <p14:creationId xmlns:p14="http://schemas.microsoft.com/office/powerpoint/2010/main" val="3339190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dirty="0"/>
              <a:t>Data providers will have control over the access and security.</a:t>
            </a:r>
          </a:p>
          <a:p>
            <a:pPr>
              <a:buFont typeface="Wingdings" panose="05000000000000000000" pitchFamily="2" charset="2"/>
              <a:buChar char="§"/>
            </a:pPr>
            <a:r>
              <a:rPr lang="en-US" dirty="0" smtClean="0"/>
              <a:t>Data storage &amp; Processing will happen within country. </a:t>
            </a:r>
          </a:p>
          <a:p>
            <a:pPr>
              <a:buFont typeface="Wingdings" panose="05000000000000000000" pitchFamily="2" charset="2"/>
              <a:buChar char="§"/>
            </a:pPr>
            <a:r>
              <a:rPr lang="en-US" dirty="0" smtClean="0"/>
              <a:t>Only the analytical results will be published.</a:t>
            </a:r>
          </a:p>
          <a:p>
            <a:endParaRPr lang="en-US" dirty="0" smtClean="0"/>
          </a:p>
          <a:p>
            <a:pPr marL="0" indent="0">
              <a:buNone/>
            </a:pPr>
            <a:r>
              <a:rPr lang="en-US" b="1" dirty="0" smtClean="0"/>
              <a:t>Watch outs:</a:t>
            </a:r>
          </a:p>
          <a:p>
            <a:pPr>
              <a:buFont typeface="Wingdings" panose="05000000000000000000" pitchFamily="2" charset="2"/>
              <a:buChar char="v"/>
            </a:pPr>
            <a:r>
              <a:rPr lang="en-US" dirty="0" smtClean="0"/>
              <a:t>Co-location of MNO data , Geo spatial along with Health data.</a:t>
            </a:r>
          </a:p>
          <a:p>
            <a:pPr>
              <a:buFont typeface="Wingdings" panose="05000000000000000000" pitchFamily="2" charset="2"/>
              <a:buChar char="v"/>
            </a:pPr>
            <a:r>
              <a:rPr lang="en-US" dirty="0" smtClean="0"/>
              <a:t>Green field implementation of  Big data platform in Malawi may consume time.</a:t>
            </a:r>
          </a:p>
          <a:p>
            <a:pPr>
              <a:buFont typeface="Wingdings" panose="05000000000000000000" pitchFamily="2" charset="2"/>
              <a:buChar char="v"/>
            </a:pPr>
            <a:r>
              <a:rPr lang="en-US" dirty="0" smtClean="0"/>
              <a:t>On going sever maintenance and support operations in Malawi will be required.</a:t>
            </a:r>
          </a:p>
          <a:p>
            <a:pPr>
              <a:buFont typeface="Wingdings" panose="05000000000000000000" pitchFamily="2" charset="2"/>
              <a:buChar char="v"/>
            </a:pPr>
            <a:r>
              <a:rPr lang="en-US" dirty="0" smtClean="0"/>
              <a:t>Future data addition may demand lot of Impact assessment and Admin expertise.</a:t>
            </a:r>
          </a:p>
          <a:p>
            <a:pPr>
              <a:buFont typeface="Wingdings" panose="05000000000000000000" pitchFamily="2" charset="2"/>
              <a:buChar char="v"/>
            </a:pPr>
            <a:endParaRPr lang="en-US" dirty="0"/>
          </a:p>
        </p:txBody>
      </p:sp>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8</a:t>
            </a:fld>
            <a:endParaRPr lang="en-GB"/>
          </a:p>
        </p:txBody>
      </p:sp>
      <p:sp>
        <p:nvSpPr>
          <p:cNvPr id="5" name="Title 2"/>
          <p:cNvSpPr>
            <a:spLocks noGrp="1"/>
          </p:cNvSpPr>
          <p:nvPr>
            <p:ph type="title"/>
          </p:nvPr>
        </p:nvSpPr>
        <p:spPr>
          <a:xfrm>
            <a:off x="220910" y="154336"/>
            <a:ext cx="8642350" cy="411480"/>
          </a:xfrm>
        </p:spPr>
        <p:txBody>
          <a:bodyPr/>
          <a:lstStyle/>
          <a:p>
            <a:r>
              <a:rPr lang="en-US" sz="1600" b="1" dirty="0">
                <a:solidFill>
                  <a:srgbClr val="002060"/>
                </a:solidFill>
              </a:rPr>
              <a:t>Hadoop On Premise </a:t>
            </a:r>
            <a:r>
              <a:rPr lang="en-US" sz="1600" b="1" dirty="0" smtClean="0">
                <a:solidFill>
                  <a:srgbClr val="002060"/>
                </a:solidFill>
              </a:rPr>
              <a:t>Solution</a:t>
            </a:r>
            <a:endParaRPr lang="en-US" sz="1600" dirty="0"/>
          </a:p>
        </p:txBody>
      </p:sp>
    </p:spTree>
    <p:extLst>
      <p:ext uri="{BB962C8B-B14F-4D97-AF65-F5344CB8AC3E}">
        <p14:creationId xmlns:p14="http://schemas.microsoft.com/office/powerpoint/2010/main" val="1749349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565816"/>
            <a:ext cx="8642350" cy="4269711"/>
          </a:xfrm>
        </p:spPr>
        <p:txBody>
          <a:bodyPr>
            <a:normAutofit/>
          </a:bodyPr>
          <a:lstStyle/>
          <a:p>
            <a:pPr marL="0" indent="0">
              <a:buNone/>
            </a:pPr>
            <a:r>
              <a:rPr lang="en-US" sz="1400" dirty="0" smtClean="0">
                <a:solidFill>
                  <a:schemeClr val="dk1"/>
                </a:solidFill>
                <a:cs typeface="Arial" panose="020B0604020202020204" pitchFamily="34" charset="0"/>
              </a:rPr>
              <a:t>Below are the key policies that can be leveraged in the solution , on need basis.</a:t>
            </a:r>
          </a:p>
          <a:p>
            <a:pPr marL="0" indent="0">
              <a:buNone/>
            </a:pPr>
            <a:r>
              <a:rPr lang="en-US" sz="1400" b="1" dirty="0" smtClean="0">
                <a:solidFill>
                  <a:schemeClr val="dk1"/>
                </a:solidFill>
                <a:cs typeface="Arial" panose="020B0604020202020204" pitchFamily="34" charset="0"/>
              </a:rPr>
              <a:t>Classification-based </a:t>
            </a:r>
            <a:r>
              <a:rPr lang="en-US" sz="1400" b="1" dirty="0">
                <a:solidFill>
                  <a:schemeClr val="dk1"/>
                </a:solidFill>
                <a:cs typeface="Arial" panose="020B0604020202020204" pitchFamily="34" charset="0"/>
              </a:rPr>
              <a:t>Policy</a:t>
            </a:r>
          </a:p>
          <a:p>
            <a:r>
              <a:rPr lang="en-US" sz="1400" dirty="0">
                <a:solidFill>
                  <a:schemeClr val="dk1"/>
                </a:solidFill>
                <a:cs typeface="Arial" panose="020B0604020202020204" pitchFamily="34" charset="0"/>
              </a:rPr>
              <a:t>A data asset such as a table or column can be marked with the metadata tag related to compliance or business taxonomy (such as "PCI"). This tag is then used to assign permission to a user group.</a:t>
            </a:r>
          </a:p>
          <a:p>
            <a:pPr marL="0" indent="0">
              <a:buNone/>
            </a:pPr>
            <a:r>
              <a:rPr lang="en-US" sz="1400" b="1" dirty="0" smtClean="0">
                <a:solidFill>
                  <a:schemeClr val="dk1"/>
                </a:solidFill>
                <a:cs typeface="Arial" panose="020B0604020202020204" pitchFamily="34" charset="0"/>
              </a:rPr>
              <a:t>Location-based </a:t>
            </a:r>
            <a:r>
              <a:rPr lang="en-US" sz="1400" b="1" dirty="0">
                <a:solidFill>
                  <a:schemeClr val="dk1"/>
                </a:solidFill>
                <a:cs typeface="Arial" panose="020B0604020202020204" pitchFamily="34" charset="0"/>
              </a:rPr>
              <a:t>Policy</a:t>
            </a:r>
          </a:p>
          <a:p>
            <a:r>
              <a:rPr lang="en-US" sz="1400" dirty="0">
                <a:solidFill>
                  <a:schemeClr val="dk1"/>
                </a:solidFill>
                <a:cs typeface="Arial" panose="020B0604020202020204" pitchFamily="34" charset="0"/>
              </a:rPr>
              <a:t>Administrators can customize entitlements based on geography. A user trying to access the same data from different locations would be subject to unique geographical context thereby triggering access based on different set of privacy rules.</a:t>
            </a:r>
          </a:p>
          <a:p>
            <a:pPr marL="0" indent="0">
              <a:buNone/>
            </a:pPr>
            <a:r>
              <a:rPr lang="en-US" sz="1400" b="1" dirty="0" smtClean="0">
                <a:solidFill>
                  <a:schemeClr val="dk1"/>
                </a:solidFill>
                <a:cs typeface="Arial" panose="020B0604020202020204" pitchFamily="34" charset="0"/>
              </a:rPr>
              <a:t>Data </a:t>
            </a:r>
            <a:r>
              <a:rPr lang="en-US" sz="1400" b="1" dirty="0">
                <a:solidFill>
                  <a:schemeClr val="dk1"/>
                </a:solidFill>
                <a:cs typeface="Arial" panose="020B0604020202020204" pitchFamily="34" charset="0"/>
              </a:rPr>
              <a:t>Expiry-based Policy</a:t>
            </a:r>
          </a:p>
          <a:p>
            <a:r>
              <a:rPr lang="en-US" sz="1400" dirty="0">
                <a:solidFill>
                  <a:schemeClr val="dk1"/>
                </a:solidFill>
                <a:cs typeface="Arial" panose="020B0604020202020204" pitchFamily="34" charset="0"/>
              </a:rPr>
              <a:t>Apache Atlas can assign expiration dates to a data tag. Apache Ranger would inherit the expiration date and automatically deny users access to the tagged data after the expiration date. This policy is relevant for business use cases where data can become toxic after an expiry date.</a:t>
            </a:r>
          </a:p>
          <a:p>
            <a:pPr marL="0" indent="0">
              <a:buNone/>
            </a:pPr>
            <a:r>
              <a:rPr lang="en-US" sz="1400" b="1" dirty="0" smtClean="0">
                <a:solidFill>
                  <a:schemeClr val="dk1"/>
                </a:solidFill>
                <a:cs typeface="Arial" panose="020B0604020202020204" pitchFamily="34" charset="0"/>
              </a:rPr>
              <a:t>Prohibition-based </a:t>
            </a:r>
            <a:r>
              <a:rPr lang="en-US" sz="1400" b="1" dirty="0">
                <a:solidFill>
                  <a:schemeClr val="dk1"/>
                </a:solidFill>
                <a:cs typeface="Arial" panose="020B0604020202020204" pitchFamily="34" charset="0"/>
              </a:rPr>
              <a:t>Policy</a:t>
            </a:r>
          </a:p>
          <a:p>
            <a:r>
              <a:rPr lang="en-US" sz="1400" dirty="0" smtClean="0">
                <a:solidFill>
                  <a:schemeClr val="dk1"/>
                </a:solidFill>
                <a:cs typeface="Arial" panose="020B0604020202020204" pitchFamily="34" charset="0"/>
              </a:rPr>
              <a:t>Administrators </a:t>
            </a:r>
            <a:r>
              <a:rPr lang="en-US" sz="1400" dirty="0">
                <a:solidFill>
                  <a:schemeClr val="dk1"/>
                </a:solidFill>
                <a:cs typeface="Arial" panose="020B0604020202020204" pitchFamily="34" charset="0"/>
              </a:rPr>
              <a:t>can now apply a metadata tag to both data sets to prevent them from being combined, helping avoid privacy </a:t>
            </a:r>
            <a:r>
              <a:rPr lang="en-US" sz="1400" dirty="0" smtClean="0">
                <a:solidFill>
                  <a:schemeClr val="dk1"/>
                </a:solidFill>
                <a:cs typeface="Arial" panose="020B0604020202020204" pitchFamily="34" charset="0"/>
              </a:rPr>
              <a:t>violations</a:t>
            </a:r>
            <a:r>
              <a:rPr lang="en-US" sz="1400" dirty="0">
                <a:solidFill>
                  <a:schemeClr val="dk1"/>
                </a:solidFill>
                <a:cs typeface="Arial" panose="020B0604020202020204" pitchFamily="34" charset="0"/>
              </a:rPr>
              <a:t>.</a:t>
            </a:r>
          </a:p>
        </p:txBody>
      </p:sp>
      <p:sp>
        <p:nvSpPr>
          <p:cNvPr id="4" name="Slide Number Placeholder 3"/>
          <p:cNvSpPr>
            <a:spLocks noGrp="1"/>
          </p:cNvSpPr>
          <p:nvPr>
            <p:ph type="sldNum" sz="quarter" idx="4"/>
          </p:nvPr>
        </p:nvSpPr>
        <p:spPr/>
        <p:txBody>
          <a:bodyPr/>
          <a:lstStyle/>
          <a:p>
            <a:pPr>
              <a:defRPr/>
            </a:pPr>
            <a:fld id="{C4CB27F2-16A8-4A19-9A49-FC3C1D46B430}" type="slidenum">
              <a:rPr lang="en-GB" smtClean="0"/>
              <a:pPr>
                <a:defRPr/>
              </a:pPr>
              <a:t>9</a:t>
            </a:fld>
            <a:endParaRPr lang="en-GB"/>
          </a:p>
        </p:txBody>
      </p:sp>
      <p:sp>
        <p:nvSpPr>
          <p:cNvPr id="7" name="Title 2"/>
          <p:cNvSpPr>
            <a:spLocks noGrp="1"/>
          </p:cNvSpPr>
          <p:nvPr>
            <p:ph type="title"/>
          </p:nvPr>
        </p:nvSpPr>
        <p:spPr>
          <a:xfrm>
            <a:off x="220910" y="154336"/>
            <a:ext cx="8642350" cy="411480"/>
          </a:xfrm>
        </p:spPr>
        <p:txBody>
          <a:bodyPr/>
          <a:lstStyle/>
          <a:p>
            <a:r>
              <a:rPr lang="en-US" sz="1600" b="1" dirty="0">
                <a:solidFill>
                  <a:srgbClr val="002060"/>
                </a:solidFill>
              </a:rPr>
              <a:t>Hadoop </a:t>
            </a:r>
            <a:r>
              <a:rPr lang="en-US" sz="1600" b="1" dirty="0" smtClean="0">
                <a:solidFill>
                  <a:srgbClr val="002060"/>
                </a:solidFill>
              </a:rPr>
              <a:t>On Premise Solution </a:t>
            </a:r>
            <a:r>
              <a:rPr lang="en-US" sz="1600" b="1" dirty="0">
                <a:solidFill>
                  <a:srgbClr val="002060"/>
                </a:solidFill>
              </a:rPr>
              <a:t>- Data Governance </a:t>
            </a:r>
            <a:endParaRPr lang="en-US" sz="1600" dirty="0"/>
          </a:p>
        </p:txBody>
      </p:sp>
    </p:spTree>
    <p:extLst>
      <p:ext uri="{BB962C8B-B14F-4D97-AF65-F5344CB8AC3E}">
        <p14:creationId xmlns:p14="http://schemas.microsoft.com/office/powerpoint/2010/main" val="2639010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Infosys Consulting Alt">
      <a:dk1>
        <a:srgbClr val="000000"/>
      </a:dk1>
      <a:lt1>
        <a:srgbClr val="FFFFFF"/>
      </a:lt1>
      <a:dk2>
        <a:srgbClr val="6D6E71"/>
      </a:dk2>
      <a:lt2>
        <a:srgbClr val="E7E6E6"/>
      </a:lt2>
      <a:accent1>
        <a:srgbClr val="007BC3"/>
      </a:accent1>
      <a:accent2>
        <a:srgbClr val="209CD7"/>
      </a:accent2>
      <a:accent3>
        <a:srgbClr val="F78E1D"/>
      </a:accent3>
      <a:accent4>
        <a:srgbClr val="A0DDF3"/>
      </a:accent4>
      <a:accent5>
        <a:srgbClr val="D4EDF6"/>
      </a:accent5>
      <a:accent6>
        <a:srgbClr val="204099"/>
      </a:accent6>
      <a:hlink>
        <a:srgbClr val="A7A8AB"/>
      </a:hlink>
      <a:folHlink>
        <a:srgbClr val="A7A8A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06000-00001-V01_INFY_IMPACT_Govern and Visualise Data and Information_Nov 09_2008__v2_Iyer_Set Direction Phase">
  <a:themeElements>
    <a:clrScheme name="">
      <a:dk1>
        <a:srgbClr val="000000"/>
      </a:dk1>
      <a:lt1>
        <a:srgbClr val="FFFFFF"/>
      </a:lt1>
      <a:dk2>
        <a:srgbClr val="193A80"/>
      </a:dk2>
      <a:lt2>
        <a:srgbClr val="808080"/>
      </a:lt2>
      <a:accent1>
        <a:srgbClr val="F54510"/>
      </a:accent1>
      <a:accent2>
        <a:srgbClr val="1E60A2"/>
      </a:accent2>
      <a:accent3>
        <a:srgbClr val="FFFFFF"/>
      </a:accent3>
      <a:accent4>
        <a:srgbClr val="000000"/>
      </a:accent4>
      <a:accent5>
        <a:srgbClr val="F9B0AA"/>
      </a:accent5>
      <a:accent6>
        <a:srgbClr val="1A5692"/>
      </a:accent6>
      <a:hlink>
        <a:srgbClr val="F9B311"/>
      </a:hlink>
      <a:folHlink>
        <a:srgbClr val="B2B2B2"/>
      </a:folHlink>
    </a:clrScheme>
    <a:fontScheme name="Default Design">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06000-00001-V01_INFY_IMPACT_Govern and Visualise Data and Information_Nov 09_2008__v2_Iyer_Set Direction Phase">
  <a:themeElements>
    <a:clrScheme name="">
      <a:dk1>
        <a:srgbClr val="000000"/>
      </a:dk1>
      <a:lt1>
        <a:srgbClr val="FFFFFF"/>
      </a:lt1>
      <a:dk2>
        <a:srgbClr val="193A80"/>
      </a:dk2>
      <a:lt2>
        <a:srgbClr val="808080"/>
      </a:lt2>
      <a:accent1>
        <a:srgbClr val="F54510"/>
      </a:accent1>
      <a:accent2>
        <a:srgbClr val="1E60A2"/>
      </a:accent2>
      <a:accent3>
        <a:srgbClr val="FFFFFF"/>
      </a:accent3>
      <a:accent4>
        <a:srgbClr val="000000"/>
      </a:accent4>
      <a:accent5>
        <a:srgbClr val="F9B0AA"/>
      </a:accent5>
      <a:accent6>
        <a:srgbClr val="1A5692"/>
      </a:accent6>
      <a:hlink>
        <a:srgbClr val="F9B311"/>
      </a:hlink>
      <a:folHlink>
        <a:srgbClr val="B2B2B2"/>
      </a:folHlink>
    </a:clrScheme>
    <a:fontScheme name="Default Design">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06000-00001-V01_INFY_IMPACT_Govern and Visualise Data and Information_Nov 09_2008__v2_Iyer_Set Direction Phase">
  <a:themeElements>
    <a:clrScheme name="">
      <a:dk1>
        <a:srgbClr val="000000"/>
      </a:dk1>
      <a:lt1>
        <a:srgbClr val="FFFFFF"/>
      </a:lt1>
      <a:dk2>
        <a:srgbClr val="193A80"/>
      </a:dk2>
      <a:lt2>
        <a:srgbClr val="808080"/>
      </a:lt2>
      <a:accent1>
        <a:srgbClr val="F54510"/>
      </a:accent1>
      <a:accent2>
        <a:srgbClr val="1E60A2"/>
      </a:accent2>
      <a:accent3>
        <a:srgbClr val="FFFFFF"/>
      </a:accent3>
      <a:accent4>
        <a:srgbClr val="000000"/>
      </a:accent4>
      <a:accent5>
        <a:srgbClr val="F9B0AA"/>
      </a:accent5>
      <a:accent6>
        <a:srgbClr val="1A5692"/>
      </a:accent6>
      <a:hlink>
        <a:srgbClr val="F9B311"/>
      </a:hlink>
      <a:folHlink>
        <a:srgbClr val="B2B2B2"/>
      </a:folHlink>
    </a:clrScheme>
    <a:fontScheme name="Default Design">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F2189E766C704199C325262182B103" ma:contentTypeVersion="11" ma:contentTypeDescription="Create a new document." ma:contentTypeScope="" ma:versionID="184552fd95ee91b1902c3cbe7b7d8ef4">
  <xsd:schema xmlns:xsd="http://www.w3.org/2001/XMLSchema" xmlns:xs="http://www.w3.org/2001/XMLSchema" xmlns:p="http://schemas.microsoft.com/office/2006/metadata/properties" xmlns:ns2="b80ed585-06d1-4875-8c12-f130325509af" xmlns:ns3="43003804-8a11-493d-a692-5f7768824a09" targetNamespace="http://schemas.microsoft.com/office/2006/metadata/properties" ma:root="true" ma:fieldsID="2692a2f38f93351224ed69b43263edd9" ns2:_="" ns3:_="">
    <xsd:import namespace="b80ed585-06d1-4875-8c12-f130325509af"/>
    <xsd:import namespace="43003804-8a11-493d-a692-5f7768824a0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element ref="ns2:weqj"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ed585-06d1-4875-8c12-f130325509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weqj" ma:index="18" nillable="true" ma:displayName="Metadata test" ma:internalName="weqj">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03804-8a11-493d-a692-5f7768824a0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weqj xmlns="b80ed585-06d1-4875-8c12-f130325509af" xsi:nil="true"/>
  </documentManagement>
</p:properties>
</file>

<file path=customXml/itemProps1.xml><?xml version="1.0" encoding="utf-8"?>
<ds:datastoreItem xmlns:ds="http://schemas.openxmlformats.org/officeDocument/2006/customXml" ds:itemID="{577B7D9D-D7F1-4CF5-B93B-0B5EB9A6738E}"/>
</file>

<file path=customXml/itemProps2.xml><?xml version="1.0" encoding="utf-8"?>
<ds:datastoreItem xmlns:ds="http://schemas.openxmlformats.org/officeDocument/2006/customXml" ds:itemID="{70D7F87B-91E8-4C8F-B774-CBF1062DD497}"/>
</file>

<file path=customXml/itemProps3.xml><?xml version="1.0" encoding="utf-8"?>
<ds:datastoreItem xmlns:ds="http://schemas.openxmlformats.org/officeDocument/2006/customXml" ds:itemID="{7794AF9B-729E-4F10-B43C-181D75A17D04}"/>
</file>

<file path=docProps/app.xml><?xml version="1.0" encoding="utf-8"?>
<Properties xmlns="http://schemas.openxmlformats.org/officeDocument/2006/extended-properties" xmlns:vt="http://schemas.openxmlformats.org/officeDocument/2006/docPropsVTypes">
  <Template>2017 IC Theme</Template>
  <TotalTime>22732</TotalTime>
  <Words>2779</Words>
  <Application>Microsoft Office PowerPoint</Application>
  <PresentationFormat>On-screen Show (16:9)</PresentationFormat>
  <Paragraphs>416</Paragraphs>
  <Slides>25</Slides>
  <Notes>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25</vt:i4>
      </vt:variant>
    </vt:vector>
  </HeadingPairs>
  <TitlesOfParts>
    <vt:vector size="38" baseType="lpstr">
      <vt:lpstr>Arial</vt:lpstr>
      <vt:lpstr>Book Antiqua</vt:lpstr>
      <vt:lpstr>Calibri</vt:lpstr>
      <vt:lpstr>Segoe UI</vt:lpstr>
      <vt:lpstr>Segoe UI Semilight</vt:lpstr>
      <vt:lpstr>Symbol</vt:lpstr>
      <vt:lpstr>Times New Roman</vt:lpstr>
      <vt:lpstr>Wingdings</vt:lpstr>
      <vt:lpstr>Office-Design</vt:lpstr>
      <vt:lpstr>06000-00001-V01_INFY_IMPACT_Govern and Visualise Data and Information_Nov 09_2008__v2_Iyer_Set Direction Phase</vt:lpstr>
      <vt:lpstr>1_06000-00001-V01_INFY_IMPACT_Govern and Visualise Data and Information_Nov 09_2008__v2_Iyer_Set Direction Phase</vt:lpstr>
      <vt:lpstr>2_06000-00001-V01_INFY_IMPACT_Govern and Visualise Data and Information_Nov 09_2008__v2_Iyer_Set Direction Phase</vt:lpstr>
      <vt:lpstr>Worksheet</vt:lpstr>
      <vt:lpstr>DIAL Data Storage Options Malawi use case</vt:lpstr>
      <vt:lpstr>PowerPoint Presentation</vt:lpstr>
      <vt:lpstr>PowerPoint Presentation</vt:lpstr>
      <vt:lpstr>Data Sources</vt:lpstr>
      <vt:lpstr>Data Storage &amp; Processing Options</vt:lpstr>
      <vt:lpstr>PowerPoint Presentation</vt:lpstr>
      <vt:lpstr>Hadoop On Premise Solution</vt:lpstr>
      <vt:lpstr>Hadoop On Premise Solution</vt:lpstr>
      <vt:lpstr>Hadoop On Premise Solution - Data Governance </vt:lpstr>
      <vt:lpstr>PowerPoint Presentation</vt:lpstr>
      <vt:lpstr>PowerPoint Presentation</vt:lpstr>
      <vt:lpstr>Hadoop On Cloud Solution - AWS</vt:lpstr>
      <vt:lpstr>Hadoop On Cloud Solution - Overview </vt:lpstr>
      <vt:lpstr>PowerPoint Presentation</vt:lpstr>
      <vt:lpstr>On Premise  +  On Cloud Solution - AWS</vt:lpstr>
      <vt:lpstr>PowerPoint Presentation</vt:lpstr>
      <vt:lpstr>Hadoop On Cloud Solution - Governance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Abshagen, Michael</dc:creator>
  <cp:lastModifiedBy>Senthil Kumar Subramanian</cp:lastModifiedBy>
  <cp:revision>1180</cp:revision>
  <cp:lastPrinted>2017-05-22T09:22:07Z</cp:lastPrinted>
  <dcterms:created xsi:type="dcterms:W3CDTF">2017-02-10T16:47:10Z</dcterms:created>
  <dcterms:modified xsi:type="dcterms:W3CDTF">2018-07-16T15:23:20Z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0x010100D8F2189E766C704199C325262182B103</vt:lpwstr>
  </property>
</Properties>
</file>