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99" r:id="rId2"/>
    <p:sldId id="308" r:id="rId3"/>
    <p:sldId id="328" r:id="rId4"/>
    <p:sldId id="331" r:id="rId5"/>
    <p:sldId id="329" r:id="rId6"/>
    <p:sldId id="330" r:id="rId7"/>
    <p:sldId id="323" r:id="rId8"/>
    <p:sldId id="324" r:id="rId9"/>
    <p:sldId id="325" r:id="rId10"/>
    <p:sldId id="274"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9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1" autoAdjust="0"/>
    <p:restoredTop sz="80727" autoAdjust="0"/>
  </p:normalViewPr>
  <p:slideViewPr>
    <p:cSldViewPr snapToGrid="0" snapToObjects="1">
      <p:cViewPr varScale="1">
        <p:scale>
          <a:sx n="78" d="100"/>
          <a:sy n="78" d="100"/>
        </p:scale>
        <p:origin x="1434" y="78"/>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6/26/2018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157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Above</a:t>
            </a:r>
            <a:r>
              <a:rPr lang="en-US" baseline="0" dirty="0" smtClean="0"/>
              <a:t> graphs are created based upon MNO sample data</a:t>
            </a:r>
            <a:endParaRPr lang="en-US" dirty="0"/>
          </a:p>
        </p:txBody>
      </p:sp>
    </p:spTree>
    <p:extLst>
      <p:ext uri="{BB962C8B-B14F-4D97-AF65-F5344CB8AC3E}">
        <p14:creationId xmlns:p14="http://schemas.microsoft.com/office/powerpoint/2010/main" val="384296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dirty="0" smtClean="0"/>
              <a:t>Above</a:t>
            </a:r>
            <a:r>
              <a:rPr lang="en-US" baseline="0" dirty="0" smtClean="0"/>
              <a:t> graphs are created based upon MNO sample data</a:t>
            </a:r>
            <a:endParaRPr lang="en-US" dirty="0" smtClean="0"/>
          </a:p>
        </p:txBody>
      </p:sp>
    </p:spTree>
    <p:extLst>
      <p:ext uri="{BB962C8B-B14F-4D97-AF65-F5344CB8AC3E}">
        <p14:creationId xmlns:p14="http://schemas.microsoft.com/office/powerpoint/2010/main" val="210758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0" indent="-342900">
              <a:buFont typeface="+mj-lt"/>
              <a:buAutoNum type="arabicParenR"/>
            </a:pPr>
            <a:r>
              <a:rPr lang="en-US" sz="1200" dirty="0" smtClean="0">
                <a:latin typeface="Calibri" panose="020F0502020204030204" pitchFamily="34" charset="0"/>
                <a:ea typeface="Calibri" panose="020F0502020204030204" pitchFamily="34" charset="0"/>
              </a:rPr>
              <a:t>There are many cell ids in sample CDR data for which Site</a:t>
            </a:r>
            <a:r>
              <a:rPr lang="en-US" sz="1200" baseline="0" dirty="0" smtClean="0">
                <a:latin typeface="Calibri" panose="020F0502020204030204" pitchFamily="34" charset="0"/>
                <a:ea typeface="Calibri" panose="020F0502020204030204" pitchFamily="34" charset="0"/>
              </a:rPr>
              <a:t> id is </a:t>
            </a:r>
            <a:r>
              <a:rPr lang="en-US" sz="1200" dirty="0" smtClean="0">
                <a:latin typeface="Calibri" panose="020F0502020204030204" pitchFamily="34" charset="0"/>
                <a:ea typeface="Calibri" panose="020F0502020204030204" pitchFamily="34" charset="0"/>
              </a:rPr>
              <a:t>not available (in Look up file).</a:t>
            </a:r>
          </a:p>
          <a:p>
            <a:pPr marL="342900" lvl="0" indent="-342900">
              <a:buFont typeface="+mj-lt"/>
              <a:buAutoNum type="arabicParenR"/>
            </a:pPr>
            <a:r>
              <a:rPr lang="en-US" sz="1200" dirty="0" smtClean="0">
                <a:latin typeface="Calibri" panose="020F0502020204030204" pitchFamily="34" charset="0"/>
                <a:ea typeface="Calibri" panose="020F0502020204030204" pitchFamily="34" charset="0"/>
              </a:rPr>
              <a:t>There are many cell ids mentioned in Look up file which are not present in sample CDR data.</a:t>
            </a:r>
          </a:p>
          <a:p>
            <a:endParaRPr lang="en-US" dirty="0"/>
          </a:p>
        </p:txBody>
      </p:sp>
    </p:spTree>
    <p:extLst>
      <p:ext uri="{BB962C8B-B14F-4D97-AF65-F5344CB8AC3E}">
        <p14:creationId xmlns:p14="http://schemas.microsoft.com/office/powerpoint/2010/main" val="332929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dirty="0" smtClean="0">
                <a:effectLst/>
                <a:latin typeface="+mn-lt"/>
                <a:ea typeface="+mn-ea"/>
                <a:cs typeface="+mn-cs"/>
                <a:sym typeface="Calibri"/>
              </a:rPr>
              <a:t>Datasets used  </a:t>
            </a:r>
            <a:r>
              <a:rPr lang="en-US" sz="1200" b="1" dirty="0" smtClean="0">
                <a:effectLst/>
                <a:latin typeface="+mn-lt"/>
                <a:ea typeface="+mn-ea"/>
                <a:cs typeface="+mn-cs"/>
                <a:sym typeface="Calibri"/>
              </a:rPr>
              <a:t>			</a:t>
            </a:r>
            <a:r>
              <a:rPr lang="en-US" sz="1200" b="1" u="sng" dirty="0" smtClean="0">
                <a:effectLst/>
                <a:latin typeface="+mn-lt"/>
                <a:ea typeface="+mn-ea"/>
                <a:cs typeface="+mn-cs"/>
                <a:sym typeface="Calibri"/>
              </a:rPr>
              <a:t>Column Names</a:t>
            </a:r>
            <a:r>
              <a:rPr lang="en-US" sz="1200" b="1" dirty="0" smtClean="0">
                <a:effectLst/>
                <a:latin typeface="+mn-lt"/>
                <a:ea typeface="+mn-ea"/>
                <a:cs typeface="+mn-cs"/>
                <a:sym typeface="Calibri"/>
              </a:rPr>
              <a:t>   </a:t>
            </a:r>
          </a:p>
          <a:p>
            <a:r>
              <a:rPr lang="en-US" sz="1200" dirty="0" smtClean="0">
                <a:effectLst/>
                <a:latin typeface="+mn-lt"/>
                <a:ea typeface="+mn-ea"/>
                <a:cs typeface="+mn-cs"/>
                <a:sym typeface="Calibri"/>
              </a:rPr>
              <a:t>Disease Burden Data :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 and Facility Name</a:t>
            </a:r>
          </a:p>
          <a:p>
            <a:r>
              <a:rPr lang="en-US" sz="1200" dirty="0" smtClean="0">
                <a:effectLst/>
                <a:latin typeface="+mn-lt"/>
                <a:ea typeface="+mn-ea"/>
                <a:cs typeface="+mn-cs"/>
                <a:sym typeface="Calibri"/>
              </a:rPr>
              <a:t>Master Health Facility List :		Facility Name and Districts</a:t>
            </a:r>
          </a:p>
          <a:p>
            <a:r>
              <a:rPr lang="en-US" sz="1200" dirty="0" smtClean="0">
                <a:effectLst/>
                <a:latin typeface="+mn-lt"/>
                <a:ea typeface="+mn-ea"/>
                <a:cs typeface="+mn-cs"/>
                <a:sym typeface="Calibri"/>
              </a:rPr>
              <a:t>UNICEF Population : 			Districts and Population</a:t>
            </a:r>
          </a:p>
          <a:p>
            <a:r>
              <a:rPr lang="en-US" sz="1200" dirty="0" smtClean="0">
                <a:effectLst/>
                <a:latin typeface="+mn-lt"/>
                <a:ea typeface="+mn-ea"/>
                <a:cs typeface="+mn-cs"/>
                <a:sym typeface="Calibri"/>
              </a:rPr>
              <a:t>District Summary : 			HSA</a:t>
            </a:r>
          </a:p>
          <a:p>
            <a:endParaRPr lang="en-US" sz="1200" dirty="0" smtClean="0">
              <a:effectLst/>
              <a:latin typeface="+mn-lt"/>
              <a:ea typeface="+mn-ea"/>
              <a:cs typeface="+mn-cs"/>
              <a:sym typeface="Calibri"/>
            </a:endParaRPr>
          </a:p>
          <a:p>
            <a:pPr marL="0" marR="0" indent="0" defTabSz="457200" eaLnBrk="1" fontAlgn="auto" latinLnBrk="0" hangingPunct="1">
              <a:lnSpc>
                <a:spcPct val="100000"/>
              </a:lnSpc>
              <a:spcBef>
                <a:spcPts val="0"/>
              </a:spcBef>
              <a:spcAft>
                <a:spcPts val="0"/>
              </a:spcAft>
              <a:buClrTx/>
              <a:buSzTx/>
              <a:buFontTx/>
              <a:buNone/>
              <a:tabLst/>
              <a:defRPr/>
            </a:pPr>
            <a:r>
              <a:rPr lang="en-US" sz="1200" b="1" dirty="0" smtClean="0">
                <a:effectLst/>
                <a:latin typeface="+mn-lt"/>
                <a:ea typeface="+mn-ea"/>
                <a:cs typeface="+mn-cs"/>
                <a:sym typeface="Calibri"/>
              </a:rPr>
              <a:t>Calculations done</a:t>
            </a:r>
          </a:p>
          <a:p>
            <a:r>
              <a:rPr lang="en-US" sz="1200" dirty="0" smtClean="0">
                <a:effectLst/>
                <a:latin typeface="+mn-lt"/>
                <a:ea typeface="+mn-ea"/>
                <a:cs typeface="+mn-cs"/>
                <a:sym typeface="Calibri"/>
              </a:rPr>
              <a:t>--------------------</a:t>
            </a:r>
          </a:p>
          <a:p>
            <a:r>
              <a:rPr lang="en-US" sz="1200" dirty="0" smtClean="0">
                <a:effectLst/>
                <a:latin typeface="+mn-lt"/>
                <a:ea typeface="+mn-ea"/>
                <a:cs typeface="+mn-cs"/>
                <a:sym typeface="Calibri"/>
              </a:rPr>
              <a:t>1. Merge Disease Burden and Master Health Facility List to get the facility and district mapping</a:t>
            </a:r>
          </a:p>
          <a:p>
            <a:r>
              <a:rPr lang="en-US" sz="1200" dirty="0" smtClean="0">
                <a:effectLst/>
                <a:latin typeface="+mn-lt"/>
                <a:ea typeface="+mn-ea"/>
                <a:cs typeface="+mn-cs"/>
                <a:sym typeface="Calibri"/>
              </a:rPr>
              <a:t>2. Count the number of facilities(</a:t>
            </a:r>
            <a:r>
              <a:rPr lang="en-US" sz="1200" dirty="0" err="1" smtClean="0">
                <a:effectLst/>
                <a:latin typeface="+mn-lt"/>
                <a:ea typeface="+mn-ea"/>
                <a:cs typeface="+mn-cs"/>
                <a:sym typeface="Calibri"/>
              </a:rPr>
              <a:t>facility_count</a:t>
            </a:r>
            <a:r>
              <a:rPr lang="en-US" sz="1200" dirty="0" smtClean="0">
                <a:effectLst/>
                <a:latin typeface="+mn-lt"/>
                <a:ea typeface="+mn-ea"/>
                <a:cs typeface="+mn-cs"/>
                <a:sym typeface="Calibri"/>
              </a:rPr>
              <a:t>) in each district from the </a:t>
            </a:r>
            <a:r>
              <a:rPr lang="en-US" sz="1200" dirty="0" err="1" smtClean="0">
                <a:effectLst/>
                <a:latin typeface="+mn-lt"/>
                <a:ea typeface="+mn-ea"/>
                <a:cs typeface="+mn-cs"/>
                <a:sym typeface="Calibri"/>
              </a:rPr>
              <a:t>dataframe</a:t>
            </a:r>
            <a:r>
              <a:rPr lang="en-US" sz="1200" dirty="0" smtClean="0">
                <a:effectLst/>
                <a:latin typeface="+mn-lt"/>
                <a:ea typeface="+mn-ea"/>
                <a:cs typeface="+mn-cs"/>
                <a:sym typeface="Calibri"/>
              </a:rPr>
              <a:t> in step 1</a:t>
            </a:r>
          </a:p>
          <a:p>
            <a:r>
              <a:rPr lang="en-US" sz="1200" dirty="0" smtClean="0">
                <a:effectLst/>
                <a:latin typeface="+mn-lt"/>
                <a:ea typeface="+mn-ea"/>
                <a:cs typeface="+mn-cs"/>
                <a:sym typeface="Calibri"/>
              </a:rPr>
              <a:t>3. Total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 in each district </a:t>
            </a:r>
          </a:p>
          <a:p>
            <a:r>
              <a:rPr lang="en-US" sz="1200" dirty="0" smtClean="0">
                <a:effectLst/>
                <a:latin typeface="+mn-lt"/>
                <a:ea typeface="+mn-ea"/>
                <a:cs typeface="+mn-cs"/>
                <a:sym typeface="Calibri"/>
              </a:rPr>
              <a:t>4. Merge UNICEF Population, District Summary and </a:t>
            </a:r>
            <a:r>
              <a:rPr lang="en-US" sz="1200" dirty="0" err="1" smtClean="0">
                <a:effectLst/>
                <a:latin typeface="+mn-lt"/>
                <a:ea typeface="+mn-ea"/>
                <a:cs typeface="+mn-cs"/>
                <a:sym typeface="Calibri"/>
              </a:rPr>
              <a:t>dataframes</a:t>
            </a:r>
            <a:r>
              <a:rPr lang="en-US" sz="1200" dirty="0" smtClean="0">
                <a:effectLst/>
                <a:latin typeface="+mn-lt"/>
                <a:ea typeface="+mn-ea"/>
                <a:cs typeface="+mn-cs"/>
                <a:sym typeface="Calibri"/>
              </a:rPr>
              <a:t> 2&amp;3 based on District (using only the specified columns)</a:t>
            </a:r>
          </a:p>
          <a:p>
            <a:r>
              <a:rPr lang="en-US" sz="1200" dirty="0" smtClean="0">
                <a:effectLst/>
                <a:latin typeface="+mn-lt"/>
                <a:ea typeface="+mn-ea"/>
                <a:cs typeface="+mn-cs"/>
                <a:sym typeface="Calibri"/>
              </a:rPr>
              <a:t>5.C </a:t>
            </a:r>
            <a:r>
              <a:rPr lang="en-US" sz="1200" dirty="0" err="1" smtClean="0">
                <a:effectLst/>
                <a:latin typeface="+mn-lt"/>
                <a:ea typeface="+mn-ea"/>
                <a:cs typeface="+mn-cs"/>
                <a:sym typeface="Calibri"/>
              </a:rPr>
              <a:t>alculate</a:t>
            </a:r>
            <a:r>
              <a:rPr lang="en-US" sz="1200" dirty="0" smtClean="0">
                <a:effectLst/>
                <a:latin typeface="+mn-lt"/>
                <a:ea typeface="+mn-ea"/>
                <a:cs typeface="+mn-cs"/>
                <a:sym typeface="Calibri"/>
              </a:rPr>
              <a:t> proportions using the columns : </a:t>
            </a:r>
            <a:r>
              <a:rPr lang="en-US" sz="1200" dirty="0" err="1" smtClean="0">
                <a:effectLst/>
                <a:latin typeface="+mn-lt"/>
                <a:ea typeface="+mn-ea"/>
                <a:cs typeface="+mn-cs"/>
                <a:sym typeface="Calibri"/>
              </a:rPr>
              <a:t>patients_to_hsa</a:t>
            </a:r>
            <a:r>
              <a:rPr lang="en-US" sz="1200" dirty="0" smtClean="0">
                <a:effectLst/>
                <a:latin typeface="+mn-lt"/>
                <a:ea typeface="+mn-ea"/>
                <a:cs typeface="+mn-cs"/>
                <a:sym typeface="Calibri"/>
              </a:rPr>
              <a:t>= </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/HAS</a:t>
            </a:r>
          </a:p>
          <a:p>
            <a:r>
              <a:rPr lang="en-US" sz="1200" dirty="0" err="1" smtClean="0">
                <a:effectLst/>
                <a:latin typeface="+mn-lt"/>
                <a:ea typeface="+mn-ea"/>
                <a:cs typeface="+mn-cs"/>
                <a:sym typeface="Calibri"/>
              </a:rPr>
              <a:t>patients_to_facility</a:t>
            </a:r>
            <a:r>
              <a:rPr lang="en-US" sz="1200" dirty="0" smtClean="0">
                <a:effectLst/>
                <a:latin typeface="+mn-lt"/>
                <a:ea typeface="+mn-ea"/>
                <a:cs typeface="+mn-cs"/>
                <a:sym typeface="Calibri"/>
              </a:rPr>
              <a:t> = </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a:t>
            </a:r>
            <a:r>
              <a:rPr lang="en-US" sz="1200" dirty="0" err="1" smtClean="0">
                <a:effectLst/>
                <a:latin typeface="+mn-lt"/>
                <a:ea typeface="+mn-ea"/>
                <a:cs typeface="+mn-cs"/>
                <a:sym typeface="Calibri"/>
              </a:rPr>
              <a:t>facility_count</a:t>
            </a:r>
            <a:endParaRPr lang="en-US" sz="1200" dirty="0" smtClean="0">
              <a:effectLst/>
              <a:latin typeface="+mn-lt"/>
              <a:ea typeface="+mn-ea"/>
              <a:cs typeface="+mn-cs"/>
              <a:sym typeface="Calibri"/>
            </a:endParaRPr>
          </a:p>
          <a:p>
            <a:endParaRPr lang="en-US" dirty="0"/>
          </a:p>
        </p:txBody>
      </p:sp>
    </p:spTree>
    <p:extLst>
      <p:ext uri="{BB962C8B-B14F-4D97-AF65-F5344CB8AC3E}">
        <p14:creationId xmlns:p14="http://schemas.microsoft.com/office/powerpoint/2010/main" val="2958979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dirty="0" smtClean="0">
                <a:effectLst/>
                <a:latin typeface="+mn-lt"/>
                <a:ea typeface="+mn-ea"/>
                <a:cs typeface="+mn-cs"/>
                <a:sym typeface="Calibri"/>
              </a:rPr>
              <a:t>Datasets used  </a:t>
            </a:r>
            <a:r>
              <a:rPr lang="en-US" sz="1200" b="1" dirty="0" smtClean="0">
                <a:effectLst/>
                <a:latin typeface="+mn-lt"/>
                <a:ea typeface="+mn-ea"/>
                <a:cs typeface="+mn-cs"/>
                <a:sym typeface="Calibri"/>
              </a:rPr>
              <a:t>			</a:t>
            </a:r>
            <a:r>
              <a:rPr lang="en-US" sz="1200" b="1" u="sng" dirty="0" smtClean="0">
                <a:effectLst/>
                <a:latin typeface="+mn-lt"/>
                <a:ea typeface="+mn-ea"/>
                <a:cs typeface="+mn-cs"/>
                <a:sym typeface="Calibri"/>
              </a:rPr>
              <a:t>Column Names</a:t>
            </a:r>
            <a:r>
              <a:rPr lang="en-US" sz="1200" b="1" dirty="0" smtClean="0">
                <a:effectLst/>
                <a:latin typeface="+mn-lt"/>
                <a:ea typeface="+mn-ea"/>
                <a:cs typeface="+mn-cs"/>
                <a:sym typeface="Calibri"/>
              </a:rPr>
              <a:t>   </a:t>
            </a:r>
          </a:p>
          <a:p>
            <a:r>
              <a:rPr lang="en-US" sz="1200" dirty="0" smtClean="0">
                <a:effectLst/>
                <a:latin typeface="+mn-lt"/>
                <a:ea typeface="+mn-ea"/>
                <a:cs typeface="+mn-cs"/>
                <a:sym typeface="Calibri"/>
              </a:rPr>
              <a:t>Disease Burden Data :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 and Facility Name</a:t>
            </a:r>
          </a:p>
          <a:p>
            <a:r>
              <a:rPr lang="en-US" sz="1200" dirty="0" smtClean="0">
                <a:effectLst/>
                <a:latin typeface="+mn-lt"/>
                <a:ea typeface="+mn-ea"/>
                <a:cs typeface="+mn-cs"/>
                <a:sym typeface="Calibri"/>
              </a:rPr>
              <a:t>Master Health Facility List :	 	Facility Name and Districts</a:t>
            </a:r>
          </a:p>
          <a:p>
            <a:r>
              <a:rPr lang="en-US" sz="1200" dirty="0" smtClean="0">
                <a:effectLst/>
                <a:latin typeface="+mn-lt"/>
                <a:ea typeface="+mn-ea"/>
                <a:cs typeface="+mn-cs"/>
                <a:sym typeface="Calibri"/>
              </a:rPr>
              <a:t>UNICEF Population : 			Districts and Population</a:t>
            </a:r>
          </a:p>
          <a:p>
            <a:endParaRPr lang="en-US" sz="1200" dirty="0" smtClean="0">
              <a:effectLst/>
              <a:latin typeface="+mn-lt"/>
              <a:ea typeface="+mn-ea"/>
              <a:cs typeface="+mn-cs"/>
              <a:sym typeface="Calibri"/>
            </a:endParaRPr>
          </a:p>
          <a:p>
            <a:endParaRPr lang="en-US" sz="1200" dirty="0" smtClean="0">
              <a:effectLst/>
              <a:latin typeface="+mn-lt"/>
              <a:ea typeface="+mn-ea"/>
              <a:cs typeface="+mn-cs"/>
              <a:sym typeface="Calibri"/>
            </a:endParaRPr>
          </a:p>
          <a:p>
            <a:pPr marL="0" marR="0" indent="0" defTabSz="457200" eaLnBrk="1" fontAlgn="auto" latinLnBrk="0" hangingPunct="1">
              <a:lnSpc>
                <a:spcPct val="100000"/>
              </a:lnSpc>
              <a:spcBef>
                <a:spcPts val="0"/>
              </a:spcBef>
              <a:spcAft>
                <a:spcPts val="0"/>
              </a:spcAft>
              <a:buClrTx/>
              <a:buSzTx/>
              <a:buFontTx/>
              <a:buNone/>
              <a:tabLst/>
              <a:defRPr/>
            </a:pPr>
            <a:r>
              <a:rPr lang="en-US" sz="1200" b="1" dirty="0" smtClean="0">
                <a:effectLst/>
                <a:latin typeface="+mn-lt"/>
                <a:ea typeface="+mn-ea"/>
                <a:cs typeface="+mn-cs"/>
                <a:sym typeface="Calibri"/>
              </a:rPr>
              <a:t>Calculations done</a:t>
            </a:r>
          </a:p>
          <a:p>
            <a:r>
              <a:rPr lang="en-US" sz="1200" dirty="0" smtClean="0">
                <a:effectLst/>
                <a:latin typeface="+mn-lt"/>
                <a:ea typeface="+mn-ea"/>
                <a:cs typeface="+mn-cs"/>
                <a:sym typeface="Calibri"/>
              </a:rPr>
              <a:t>--------------------</a:t>
            </a:r>
          </a:p>
          <a:p>
            <a:r>
              <a:rPr lang="en-US" sz="1200" dirty="0" smtClean="0">
                <a:effectLst/>
                <a:latin typeface="+mn-lt"/>
                <a:ea typeface="+mn-ea"/>
                <a:cs typeface="+mn-cs"/>
                <a:sym typeface="Calibri"/>
              </a:rPr>
              <a:t>1. Merge Disease Burden and Master Health Facility List to get the facility and district mapping</a:t>
            </a:r>
          </a:p>
          <a:p>
            <a:r>
              <a:rPr lang="en-US" sz="1200" dirty="0" smtClean="0">
                <a:effectLst/>
                <a:latin typeface="+mn-lt"/>
                <a:ea typeface="+mn-ea"/>
                <a:cs typeface="+mn-cs"/>
                <a:sym typeface="Calibri"/>
              </a:rPr>
              <a:t>2. Count the number of facilities(</a:t>
            </a:r>
            <a:r>
              <a:rPr lang="en-US" sz="1200" dirty="0" err="1" smtClean="0">
                <a:effectLst/>
                <a:latin typeface="+mn-lt"/>
                <a:ea typeface="+mn-ea"/>
                <a:cs typeface="+mn-cs"/>
                <a:sym typeface="Calibri"/>
              </a:rPr>
              <a:t>facility_count</a:t>
            </a:r>
            <a:r>
              <a:rPr lang="en-US" sz="1200" dirty="0" smtClean="0">
                <a:effectLst/>
                <a:latin typeface="+mn-lt"/>
                <a:ea typeface="+mn-ea"/>
                <a:cs typeface="+mn-cs"/>
                <a:sym typeface="Calibri"/>
              </a:rPr>
              <a:t>) in each district from the </a:t>
            </a:r>
            <a:r>
              <a:rPr lang="en-US" sz="1200" dirty="0" err="1" smtClean="0">
                <a:effectLst/>
                <a:latin typeface="+mn-lt"/>
                <a:ea typeface="+mn-ea"/>
                <a:cs typeface="+mn-cs"/>
                <a:sym typeface="Calibri"/>
              </a:rPr>
              <a:t>dataframe</a:t>
            </a:r>
            <a:r>
              <a:rPr lang="en-US" sz="1200" dirty="0" smtClean="0">
                <a:effectLst/>
                <a:latin typeface="+mn-lt"/>
                <a:ea typeface="+mn-ea"/>
                <a:cs typeface="+mn-cs"/>
                <a:sym typeface="Calibri"/>
              </a:rPr>
              <a:t> in step 1</a:t>
            </a:r>
          </a:p>
          <a:p>
            <a:r>
              <a:rPr lang="en-US" sz="1200" dirty="0" smtClean="0">
                <a:effectLst/>
                <a:latin typeface="+mn-lt"/>
                <a:ea typeface="+mn-ea"/>
                <a:cs typeface="+mn-cs"/>
                <a:sym typeface="Calibri"/>
              </a:rPr>
              <a:t>3. Total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 in each district </a:t>
            </a:r>
          </a:p>
          <a:p>
            <a:r>
              <a:rPr lang="en-US" sz="1200" dirty="0" smtClean="0">
                <a:effectLst/>
                <a:latin typeface="+mn-lt"/>
                <a:ea typeface="+mn-ea"/>
                <a:cs typeface="+mn-cs"/>
                <a:sym typeface="Calibri"/>
              </a:rPr>
              <a:t>4. Merge UNICEF Population and </a:t>
            </a:r>
            <a:r>
              <a:rPr lang="en-US" sz="1200" dirty="0" err="1" smtClean="0">
                <a:effectLst/>
                <a:latin typeface="+mn-lt"/>
                <a:ea typeface="+mn-ea"/>
                <a:cs typeface="+mn-cs"/>
                <a:sym typeface="Calibri"/>
              </a:rPr>
              <a:t>dataframes</a:t>
            </a:r>
            <a:r>
              <a:rPr lang="en-US" sz="1200" dirty="0" smtClean="0">
                <a:effectLst/>
                <a:latin typeface="+mn-lt"/>
                <a:ea typeface="+mn-ea"/>
                <a:cs typeface="+mn-cs"/>
                <a:sym typeface="Calibri"/>
              </a:rPr>
              <a:t> 2&amp;3 based on District (using only the specified columns)</a:t>
            </a:r>
          </a:p>
          <a:p>
            <a:r>
              <a:rPr lang="en-US" sz="1200" dirty="0" smtClean="0">
                <a:effectLst/>
                <a:latin typeface="+mn-lt"/>
                <a:ea typeface="+mn-ea"/>
                <a:cs typeface="+mn-cs"/>
                <a:sym typeface="Calibri"/>
              </a:rPr>
              <a:t>5. Calculate proportions using the columns : </a:t>
            </a:r>
            <a:r>
              <a:rPr lang="en-US" sz="1200" dirty="0" err="1" smtClean="0">
                <a:effectLst/>
                <a:latin typeface="+mn-lt"/>
                <a:ea typeface="+mn-ea"/>
                <a:cs typeface="+mn-cs"/>
                <a:sym typeface="Calibri"/>
              </a:rPr>
              <a:t>patients_by_population</a:t>
            </a:r>
            <a:r>
              <a:rPr lang="en-US" sz="1200" dirty="0" smtClean="0">
                <a:effectLst/>
                <a:latin typeface="+mn-lt"/>
                <a:ea typeface="+mn-ea"/>
                <a:cs typeface="+mn-cs"/>
                <a:sym typeface="Calibri"/>
              </a:rPr>
              <a:t>= </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/population</a:t>
            </a:r>
          </a:p>
          <a:p>
            <a:r>
              <a:rPr lang="en-US" sz="1200" dirty="0" err="1" smtClean="0">
                <a:effectLst/>
                <a:latin typeface="+mn-lt"/>
                <a:ea typeface="+mn-ea"/>
                <a:cs typeface="+mn-cs"/>
                <a:sym typeface="Calibri"/>
              </a:rPr>
              <a:t>patients_to_facility</a:t>
            </a:r>
            <a:r>
              <a:rPr lang="en-US" sz="1200" dirty="0" smtClean="0">
                <a:effectLst/>
                <a:latin typeface="+mn-lt"/>
                <a:ea typeface="+mn-ea"/>
                <a:cs typeface="+mn-cs"/>
                <a:sym typeface="Calibri"/>
              </a:rPr>
              <a:t> = </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a:t>
            </a:r>
            <a:r>
              <a:rPr lang="en-US" sz="1200" dirty="0" err="1" smtClean="0">
                <a:effectLst/>
                <a:latin typeface="+mn-lt"/>
                <a:ea typeface="+mn-ea"/>
                <a:cs typeface="+mn-cs"/>
                <a:sym typeface="Calibri"/>
              </a:rPr>
              <a:t>facility_count</a:t>
            </a:r>
            <a:endParaRPr lang="en-US" sz="1200" dirty="0" smtClean="0">
              <a:effectLst/>
              <a:latin typeface="+mn-lt"/>
              <a:ea typeface="+mn-ea"/>
              <a:cs typeface="+mn-cs"/>
              <a:sym typeface="Calibri"/>
            </a:endParaRPr>
          </a:p>
          <a:p>
            <a:endParaRPr lang="en-US" sz="1200" dirty="0" smtClean="0">
              <a:effectLst/>
              <a:latin typeface="+mn-lt"/>
              <a:ea typeface="+mn-ea"/>
              <a:cs typeface="+mn-cs"/>
              <a:sym typeface="Calibri"/>
            </a:endParaRPr>
          </a:p>
        </p:txBody>
      </p:sp>
    </p:spTree>
    <p:extLst>
      <p:ext uri="{BB962C8B-B14F-4D97-AF65-F5344CB8AC3E}">
        <p14:creationId xmlns:p14="http://schemas.microsoft.com/office/powerpoint/2010/main" val="32006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dirty="0" smtClean="0">
                <a:effectLst/>
                <a:latin typeface="+mn-lt"/>
                <a:ea typeface="+mn-ea"/>
                <a:cs typeface="+mn-cs"/>
                <a:sym typeface="Calibri"/>
              </a:rPr>
              <a:t>Datasets used  </a:t>
            </a:r>
            <a:r>
              <a:rPr lang="en-US" sz="1200" b="1" dirty="0" smtClean="0">
                <a:effectLst/>
                <a:latin typeface="+mn-lt"/>
                <a:ea typeface="+mn-ea"/>
                <a:cs typeface="+mn-cs"/>
                <a:sym typeface="Calibri"/>
              </a:rPr>
              <a:t>			</a:t>
            </a:r>
            <a:r>
              <a:rPr lang="en-US" sz="1200" b="1" u="sng" dirty="0" smtClean="0">
                <a:effectLst/>
                <a:latin typeface="+mn-lt"/>
                <a:ea typeface="+mn-ea"/>
                <a:cs typeface="+mn-cs"/>
                <a:sym typeface="Calibri"/>
              </a:rPr>
              <a:t>Column Names</a:t>
            </a:r>
            <a:r>
              <a:rPr lang="en-US" sz="1200" b="1" dirty="0" smtClean="0">
                <a:effectLst/>
                <a:latin typeface="+mn-lt"/>
                <a:ea typeface="+mn-ea"/>
                <a:cs typeface="+mn-cs"/>
                <a:sym typeface="Calibri"/>
              </a:rPr>
              <a:t>   </a:t>
            </a:r>
          </a:p>
          <a:p>
            <a:r>
              <a:rPr lang="en-US" sz="1200" dirty="0" smtClean="0">
                <a:effectLst/>
                <a:latin typeface="+mn-lt"/>
                <a:ea typeface="+mn-ea"/>
                <a:cs typeface="+mn-cs"/>
                <a:sym typeface="Calibri"/>
              </a:rPr>
              <a:t>Disease Burden Data :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 and Facility Name</a:t>
            </a:r>
          </a:p>
          <a:p>
            <a:r>
              <a:rPr lang="en-US" sz="1200" dirty="0" smtClean="0">
                <a:effectLst/>
                <a:latin typeface="+mn-lt"/>
                <a:ea typeface="+mn-ea"/>
                <a:cs typeface="+mn-cs"/>
                <a:sym typeface="Calibri"/>
              </a:rPr>
              <a:t>Master Health Facility List :		Facility Name and Districts</a:t>
            </a:r>
          </a:p>
          <a:p>
            <a:r>
              <a:rPr lang="en-US" sz="1200" dirty="0" smtClean="0">
                <a:effectLst/>
                <a:latin typeface="+mn-lt"/>
                <a:ea typeface="+mn-ea"/>
                <a:cs typeface="+mn-cs"/>
                <a:sym typeface="Calibri"/>
              </a:rPr>
              <a:t>UNICEF Population : 			Districts and Population</a:t>
            </a:r>
          </a:p>
          <a:p>
            <a:endParaRPr lang="en-US" sz="1200" dirty="0" smtClean="0">
              <a:effectLst/>
              <a:latin typeface="+mn-lt"/>
              <a:ea typeface="+mn-ea"/>
              <a:cs typeface="+mn-cs"/>
              <a:sym typeface="Calibri"/>
            </a:endParaRPr>
          </a:p>
          <a:p>
            <a:endParaRPr lang="en-US" sz="1200" dirty="0" smtClean="0">
              <a:effectLst/>
              <a:latin typeface="+mn-lt"/>
              <a:ea typeface="+mn-ea"/>
              <a:cs typeface="+mn-cs"/>
              <a:sym typeface="Calibri"/>
            </a:endParaRPr>
          </a:p>
          <a:p>
            <a:pPr marL="0" marR="0" indent="0" defTabSz="457200" eaLnBrk="1" fontAlgn="auto" latinLnBrk="0" hangingPunct="1">
              <a:lnSpc>
                <a:spcPct val="100000"/>
              </a:lnSpc>
              <a:spcBef>
                <a:spcPts val="0"/>
              </a:spcBef>
              <a:spcAft>
                <a:spcPts val="0"/>
              </a:spcAft>
              <a:buClrTx/>
              <a:buSzTx/>
              <a:buFontTx/>
              <a:buNone/>
              <a:tabLst/>
              <a:defRPr/>
            </a:pPr>
            <a:r>
              <a:rPr lang="en-US" sz="1200" b="1" dirty="0" smtClean="0">
                <a:effectLst/>
                <a:latin typeface="+mn-lt"/>
                <a:ea typeface="+mn-ea"/>
                <a:cs typeface="+mn-cs"/>
                <a:sym typeface="Calibri"/>
              </a:rPr>
              <a:t>Calculations done</a:t>
            </a:r>
          </a:p>
          <a:p>
            <a:r>
              <a:rPr lang="en-US" sz="1200" dirty="0" smtClean="0">
                <a:effectLst/>
                <a:latin typeface="+mn-lt"/>
                <a:ea typeface="+mn-ea"/>
                <a:cs typeface="+mn-cs"/>
                <a:sym typeface="Calibri"/>
              </a:rPr>
              <a:t>--------------------</a:t>
            </a:r>
          </a:p>
          <a:p>
            <a:r>
              <a:rPr lang="en-US" sz="1200" dirty="0" smtClean="0">
                <a:effectLst/>
                <a:latin typeface="+mn-lt"/>
                <a:ea typeface="+mn-ea"/>
                <a:cs typeface="+mn-cs"/>
                <a:sym typeface="Calibri"/>
              </a:rPr>
              <a:t>1. Merge Disease Burden and Master Health Facility List to get the facility and district mapping</a:t>
            </a:r>
          </a:p>
          <a:p>
            <a:r>
              <a:rPr lang="en-US" sz="1200" dirty="0" smtClean="0">
                <a:effectLst/>
                <a:latin typeface="+mn-lt"/>
                <a:ea typeface="+mn-ea"/>
                <a:cs typeface="+mn-cs"/>
                <a:sym typeface="Calibri"/>
              </a:rPr>
              <a:t>2. Count the number of facilities(</a:t>
            </a:r>
            <a:r>
              <a:rPr lang="en-US" sz="1200" dirty="0" err="1" smtClean="0">
                <a:effectLst/>
                <a:latin typeface="+mn-lt"/>
                <a:ea typeface="+mn-ea"/>
                <a:cs typeface="+mn-cs"/>
                <a:sym typeface="Calibri"/>
              </a:rPr>
              <a:t>facility_count</a:t>
            </a:r>
            <a:r>
              <a:rPr lang="en-US" sz="1200" dirty="0" smtClean="0">
                <a:effectLst/>
                <a:latin typeface="+mn-lt"/>
                <a:ea typeface="+mn-ea"/>
                <a:cs typeface="+mn-cs"/>
                <a:sym typeface="Calibri"/>
              </a:rPr>
              <a:t>) in each district from the </a:t>
            </a:r>
            <a:r>
              <a:rPr lang="en-US" sz="1200" dirty="0" err="1" smtClean="0">
                <a:effectLst/>
                <a:latin typeface="+mn-lt"/>
                <a:ea typeface="+mn-ea"/>
                <a:cs typeface="+mn-cs"/>
                <a:sym typeface="Calibri"/>
              </a:rPr>
              <a:t>dataframe</a:t>
            </a:r>
            <a:r>
              <a:rPr lang="en-US" sz="1200" dirty="0" smtClean="0">
                <a:effectLst/>
                <a:latin typeface="+mn-lt"/>
                <a:ea typeface="+mn-ea"/>
                <a:cs typeface="+mn-cs"/>
                <a:sym typeface="Calibri"/>
              </a:rPr>
              <a:t> in step 1</a:t>
            </a:r>
          </a:p>
          <a:p>
            <a:r>
              <a:rPr lang="en-US" sz="1200" dirty="0" smtClean="0">
                <a:effectLst/>
                <a:latin typeface="+mn-lt"/>
                <a:ea typeface="+mn-ea"/>
                <a:cs typeface="+mn-cs"/>
                <a:sym typeface="Calibri"/>
              </a:rPr>
              <a:t>3. Total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 in each district </a:t>
            </a:r>
          </a:p>
          <a:p>
            <a:r>
              <a:rPr lang="en-US" sz="1200" dirty="0" smtClean="0">
                <a:effectLst/>
                <a:latin typeface="+mn-lt"/>
                <a:ea typeface="+mn-ea"/>
                <a:cs typeface="+mn-cs"/>
                <a:sym typeface="Calibri"/>
              </a:rPr>
              <a:t>4. Merge UNICEF Population and </a:t>
            </a:r>
            <a:r>
              <a:rPr lang="en-US" sz="1200" dirty="0" err="1" smtClean="0">
                <a:effectLst/>
                <a:latin typeface="+mn-lt"/>
                <a:ea typeface="+mn-ea"/>
                <a:cs typeface="+mn-cs"/>
                <a:sym typeface="Calibri"/>
              </a:rPr>
              <a:t>dataframes</a:t>
            </a:r>
            <a:r>
              <a:rPr lang="en-US" sz="1200" dirty="0" smtClean="0">
                <a:effectLst/>
                <a:latin typeface="+mn-lt"/>
                <a:ea typeface="+mn-ea"/>
                <a:cs typeface="+mn-cs"/>
                <a:sym typeface="Calibri"/>
              </a:rPr>
              <a:t> 2&amp;3 based on District (using only the specified columns)</a:t>
            </a:r>
          </a:p>
          <a:p>
            <a:r>
              <a:rPr lang="en-US" sz="1200" dirty="0" smtClean="0">
                <a:effectLst/>
                <a:latin typeface="+mn-lt"/>
                <a:ea typeface="+mn-ea"/>
                <a:cs typeface="+mn-cs"/>
                <a:sym typeface="Calibri"/>
              </a:rPr>
              <a:t>5. Calculate proportions using the columns : </a:t>
            </a:r>
            <a:r>
              <a:rPr lang="en-US" sz="1200" dirty="0" err="1" smtClean="0">
                <a:effectLst/>
                <a:latin typeface="+mn-lt"/>
                <a:ea typeface="+mn-ea"/>
                <a:cs typeface="+mn-cs"/>
                <a:sym typeface="Calibri"/>
              </a:rPr>
              <a:t>patients_by_population</a:t>
            </a:r>
            <a:r>
              <a:rPr lang="en-US" sz="1200" dirty="0" smtClean="0">
                <a:effectLst/>
                <a:latin typeface="+mn-lt"/>
                <a:ea typeface="+mn-ea"/>
                <a:cs typeface="+mn-cs"/>
                <a:sym typeface="Calibri"/>
              </a:rPr>
              <a:t>= </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/population</a:t>
            </a:r>
          </a:p>
          <a:p>
            <a:r>
              <a:rPr lang="en-US" sz="1200" dirty="0" err="1" smtClean="0">
                <a:effectLst/>
                <a:latin typeface="+mn-lt"/>
                <a:ea typeface="+mn-ea"/>
                <a:cs typeface="+mn-cs"/>
                <a:sym typeface="Calibri"/>
              </a:rPr>
              <a:t>patients_to_facility</a:t>
            </a:r>
            <a:r>
              <a:rPr lang="en-US" sz="1200" dirty="0" smtClean="0">
                <a:effectLst/>
                <a:latin typeface="+mn-lt"/>
                <a:ea typeface="+mn-ea"/>
                <a:cs typeface="+mn-cs"/>
                <a:sym typeface="Calibri"/>
              </a:rPr>
              <a:t> = </a:t>
            </a:r>
            <a:r>
              <a:rPr lang="en-US" sz="1200" dirty="0" err="1" smtClean="0">
                <a:effectLst/>
                <a:latin typeface="+mn-lt"/>
                <a:ea typeface="+mn-ea"/>
                <a:cs typeface="+mn-cs"/>
                <a:sym typeface="Calibri"/>
              </a:rPr>
              <a:t>total_patients</a:t>
            </a:r>
            <a:r>
              <a:rPr lang="en-US" sz="1200" dirty="0" smtClean="0">
                <a:effectLst/>
                <a:latin typeface="+mn-lt"/>
                <a:ea typeface="+mn-ea"/>
                <a:cs typeface="+mn-cs"/>
                <a:sym typeface="Calibri"/>
              </a:rPr>
              <a:t>/</a:t>
            </a:r>
            <a:r>
              <a:rPr lang="en-US" sz="1200" dirty="0" err="1" smtClean="0">
                <a:effectLst/>
                <a:latin typeface="+mn-lt"/>
                <a:ea typeface="+mn-ea"/>
                <a:cs typeface="+mn-cs"/>
                <a:sym typeface="Calibri"/>
              </a:rPr>
              <a:t>facility_count</a:t>
            </a:r>
            <a:endParaRPr lang="en-US" sz="1200" dirty="0" smtClean="0">
              <a:effectLst/>
              <a:latin typeface="+mn-lt"/>
              <a:ea typeface="+mn-ea"/>
              <a:cs typeface="+mn-cs"/>
              <a:sym typeface="Calibri"/>
            </a:endParaRPr>
          </a:p>
          <a:p>
            <a:endParaRPr lang="en-US" dirty="0" smtClean="0"/>
          </a:p>
          <a:p>
            <a:r>
              <a:rPr lang="en-US" sz="1200" dirty="0" smtClean="0">
                <a:effectLst/>
                <a:latin typeface="+mn-lt"/>
                <a:ea typeface="+mn-ea"/>
                <a:cs typeface="+mn-cs"/>
                <a:sym typeface="Calibri"/>
              </a:rPr>
              <a:t>filtering top 5 in power bi</a:t>
            </a:r>
            <a:endParaRPr lang="en-US" dirty="0"/>
          </a:p>
        </p:txBody>
      </p:sp>
    </p:spTree>
    <p:extLst>
      <p:ext uri="{BB962C8B-B14F-4D97-AF65-F5344CB8AC3E}">
        <p14:creationId xmlns:p14="http://schemas.microsoft.com/office/powerpoint/2010/main" val="65619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dirty="0" smtClean="0">
                <a:effectLst/>
                <a:latin typeface="+mn-lt"/>
                <a:ea typeface="+mn-ea"/>
                <a:cs typeface="+mn-cs"/>
                <a:sym typeface="Calibri"/>
              </a:rPr>
              <a:t>Datasets used  </a:t>
            </a:r>
            <a:r>
              <a:rPr lang="en-US" sz="1200" b="1" dirty="0" smtClean="0">
                <a:effectLst/>
                <a:latin typeface="+mn-lt"/>
                <a:ea typeface="+mn-ea"/>
                <a:cs typeface="+mn-cs"/>
                <a:sym typeface="Calibri"/>
              </a:rPr>
              <a:t>			</a:t>
            </a:r>
            <a:r>
              <a:rPr lang="en-US" sz="1200" b="1" u="sng" dirty="0" smtClean="0">
                <a:effectLst/>
                <a:latin typeface="+mn-lt"/>
                <a:ea typeface="+mn-ea"/>
                <a:cs typeface="+mn-cs"/>
                <a:sym typeface="Calibri"/>
              </a:rPr>
              <a:t>Column Names</a:t>
            </a:r>
            <a:r>
              <a:rPr lang="en-US" sz="1200" b="1" dirty="0" smtClean="0">
                <a:effectLst/>
                <a:latin typeface="+mn-lt"/>
                <a:ea typeface="+mn-ea"/>
                <a:cs typeface="+mn-cs"/>
                <a:sym typeface="Calibri"/>
              </a:rPr>
              <a:t>   </a:t>
            </a:r>
          </a:p>
          <a:p>
            <a:r>
              <a:rPr lang="en-US" sz="1200" dirty="0" smtClean="0">
                <a:effectLst/>
                <a:latin typeface="+mn-lt"/>
                <a:ea typeface="+mn-ea"/>
                <a:cs typeface="+mn-cs"/>
                <a:sym typeface="Calibri"/>
              </a:rPr>
              <a:t>Disease Burden Data : 		Month, Year,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 and diseases</a:t>
            </a:r>
          </a:p>
          <a:p>
            <a:endParaRPr lang="en-US" sz="1200" dirty="0" smtClean="0">
              <a:effectLst/>
              <a:latin typeface="+mn-lt"/>
              <a:ea typeface="+mn-ea"/>
              <a:cs typeface="+mn-cs"/>
              <a:sym typeface="Calibri"/>
            </a:endParaRPr>
          </a:p>
          <a:p>
            <a:pPr marL="0" marR="0" indent="0" defTabSz="457200" eaLnBrk="1" fontAlgn="auto" latinLnBrk="0" hangingPunct="1">
              <a:lnSpc>
                <a:spcPct val="100000"/>
              </a:lnSpc>
              <a:spcBef>
                <a:spcPts val="0"/>
              </a:spcBef>
              <a:spcAft>
                <a:spcPts val="0"/>
              </a:spcAft>
              <a:buClrTx/>
              <a:buSzTx/>
              <a:buFontTx/>
              <a:buNone/>
              <a:tabLst/>
              <a:defRPr/>
            </a:pPr>
            <a:r>
              <a:rPr lang="en-US" sz="1200" b="1" dirty="0" smtClean="0">
                <a:effectLst/>
                <a:latin typeface="+mn-lt"/>
                <a:ea typeface="+mn-ea"/>
                <a:cs typeface="+mn-cs"/>
                <a:sym typeface="Calibri"/>
              </a:rPr>
              <a:t>Calculations done</a:t>
            </a:r>
          </a:p>
          <a:p>
            <a:r>
              <a:rPr lang="en-US" sz="1200" dirty="0" smtClean="0">
                <a:effectLst/>
                <a:latin typeface="+mn-lt"/>
                <a:ea typeface="+mn-ea"/>
                <a:cs typeface="+mn-cs"/>
                <a:sym typeface="Calibri"/>
              </a:rPr>
              <a:t>--------------------</a:t>
            </a:r>
          </a:p>
          <a:p>
            <a:r>
              <a:rPr lang="en-US" sz="1200" dirty="0" smtClean="0">
                <a:effectLst/>
                <a:latin typeface="+mn-lt"/>
                <a:ea typeface="+mn-ea"/>
                <a:cs typeface="+mn-cs"/>
                <a:sym typeface="Calibri"/>
              </a:rPr>
              <a:t>1. Process the disease  burden data to extract the month, year and disease information</a:t>
            </a:r>
            <a:endParaRPr lang="en-US" sz="1200" dirty="0">
              <a:effectLst/>
              <a:latin typeface="+mn-lt"/>
              <a:ea typeface="+mn-ea"/>
              <a:cs typeface="+mn-cs"/>
              <a:sym typeface="Calibri"/>
            </a:endParaRPr>
          </a:p>
        </p:txBody>
      </p:sp>
    </p:spTree>
    <p:extLst>
      <p:ext uri="{BB962C8B-B14F-4D97-AF65-F5344CB8AC3E}">
        <p14:creationId xmlns:p14="http://schemas.microsoft.com/office/powerpoint/2010/main" val="98897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dirty="0" smtClean="0">
                <a:effectLst/>
                <a:latin typeface="+mn-lt"/>
                <a:ea typeface="+mn-ea"/>
                <a:cs typeface="+mn-cs"/>
                <a:sym typeface="Calibri"/>
              </a:rPr>
              <a:t>Datasets used  </a:t>
            </a:r>
            <a:r>
              <a:rPr lang="en-US" sz="1200" b="1" dirty="0" smtClean="0">
                <a:effectLst/>
                <a:latin typeface="+mn-lt"/>
                <a:ea typeface="+mn-ea"/>
                <a:cs typeface="+mn-cs"/>
                <a:sym typeface="Calibri"/>
              </a:rPr>
              <a:t>			</a:t>
            </a:r>
            <a:r>
              <a:rPr lang="en-US" sz="1200" b="1" u="sng" dirty="0" smtClean="0">
                <a:effectLst/>
                <a:latin typeface="+mn-lt"/>
                <a:ea typeface="+mn-ea"/>
                <a:cs typeface="+mn-cs"/>
                <a:sym typeface="Calibri"/>
              </a:rPr>
              <a:t>Column Names</a:t>
            </a:r>
            <a:r>
              <a:rPr lang="en-US" sz="1200" b="1" dirty="0" smtClean="0">
                <a:effectLst/>
                <a:latin typeface="+mn-lt"/>
                <a:ea typeface="+mn-ea"/>
                <a:cs typeface="+mn-cs"/>
                <a:sym typeface="Calibri"/>
              </a:rPr>
              <a:t>   </a:t>
            </a:r>
          </a:p>
          <a:p>
            <a:r>
              <a:rPr lang="en-US" sz="1200" dirty="0" smtClean="0">
                <a:effectLst/>
                <a:latin typeface="+mn-lt"/>
                <a:ea typeface="+mn-ea"/>
                <a:cs typeface="+mn-cs"/>
                <a:sym typeface="Calibri"/>
              </a:rPr>
              <a:t>Disease Burden Data :		 Month, Year, </a:t>
            </a:r>
            <a:r>
              <a:rPr lang="en-US" sz="1200" dirty="0" err="1" smtClean="0">
                <a:effectLst/>
                <a:latin typeface="+mn-lt"/>
                <a:ea typeface="+mn-ea"/>
                <a:cs typeface="+mn-cs"/>
                <a:sym typeface="Calibri"/>
              </a:rPr>
              <a:t>opd</a:t>
            </a:r>
            <a:r>
              <a:rPr lang="en-US" sz="1200" dirty="0" smtClean="0">
                <a:effectLst/>
                <a:latin typeface="+mn-lt"/>
                <a:ea typeface="+mn-ea"/>
                <a:cs typeface="+mn-cs"/>
                <a:sym typeface="Calibri"/>
              </a:rPr>
              <a:t> patients and disease</a:t>
            </a:r>
          </a:p>
          <a:p>
            <a:r>
              <a:rPr lang="en-US" sz="1200" dirty="0" smtClean="0">
                <a:effectLst/>
                <a:latin typeface="+mn-lt"/>
                <a:ea typeface="+mn-ea"/>
                <a:cs typeface="+mn-cs"/>
                <a:sym typeface="Calibri"/>
              </a:rPr>
              <a:t>Master Health Facility List : Districts, Eastings and Northings</a:t>
            </a:r>
          </a:p>
          <a:p>
            <a:r>
              <a:rPr lang="en-US" sz="1200" dirty="0" smtClean="0">
                <a:effectLst/>
                <a:latin typeface="+mn-lt"/>
                <a:ea typeface="+mn-ea"/>
                <a:cs typeface="+mn-cs"/>
                <a:sym typeface="Calibri"/>
              </a:rPr>
              <a:t>District Summary : 		 Districts and Populations</a:t>
            </a:r>
          </a:p>
        </p:txBody>
      </p:sp>
    </p:spTree>
    <p:extLst>
      <p:ext uri="{BB962C8B-B14F-4D97-AF65-F5344CB8AC3E}">
        <p14:creationId xmlns:p14="http://schemas.microsoft.com/office/powerpoint/2010/main" val="2101296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762"/>
            <a:ext cx="9141291" cy="5141975"/>
          </a:xfrm>
          <a:prstGeom prst="rect">
            <a:avLst/>
          </a:prstGeom>
        </p:spPr>
      </p:pic>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p:nvPr>
        </p:nvSpPr>
        <p:spPr>
          <a:xfrm>
            <a:off x="228865" y="3084191"/>
            <a:ext cx="3321317" cy="411486"/>
          </a:xfrm>
          <a:prstGeom prst="rect">
            <a:avLst/>
          </a:prstGeom>
        </p:spPr>
        <p:txBody>
          <a:bodyPr anchor="t">
            <a:noAutofit/>
          </a:bodyPr>
          <a:lstStyle>
            <a:lvl1pPr>
              <a:defRPr sz="24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Tree>
    <p:extLst>
      <p:ext uri="{BB962C8B-B14F-4D97-AF65-F5344CB8AC3E}">
        <p14:creationId xmlns:p14="http://schemas.microsoft.com/office/powerpoint/2010/main" val="1242638205"/>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0" name="Shape 40"/>
          <p:cNvSpPr>
            <a:spLocks noGrp="1"/>
          </p:cNvSpPr>
          <p:nvPr>
            <p:ph type="title"/>
          </p:nvPr>
        </p:nvSpPr>
        <p:spPr>
          <a:xfrm>
            <a:off x="6210720" y="2989523"/>
            <a:ext cx="2900657" cy="993776"/>
          </a:xfrm>
          <a:prstGeom prst="rect">
            <a:avLst/>
          </a:prstGeom>
        </p:spPr>
        <p:txBody>
          <a:bodyPr anchor="t">
            <a:noAutofit/>
          </a:bodyPr>
          <a:lstStyle>
            <a:lvl1pPr>
              <a:defRPr sz="2000">
                <a:solidFill>
                  <a:srgbClr val="0070C0"/>
                </a:solidFill>
              </a:defRPr>
            </a:lvl1pPr>
          </a:lstStyle>
          <a:p>
            <a:r>
              <a:rPr dirty="0"/>
              <a:t>Title Text</a:t>
            </a:r>
          </a:p>
        </p:txBody>
      </p:sp>
      <p:pic>
        <p:nvPicPr>
          <p:cNvPr id="16"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7" name="Text Placeholder 2"/>
          <p:cNvSpPr txBox="1">
            <a:spLocks/>
          </p:cNvSpPr>
          <p:nvPr userDrawn="1"/>
        </p:nvSpPr>
        <p:spPr>
          <a:xfrm>
            <a:off x="1543961" y="4608696"/>
            <a:ext cx="7365218"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smtClean="0">
                <a:solidFill>
                  <a:schemeClr val="tx2">
                    <a:lumMod val="50000"/>
                  </a:schemeClr>
                </a:solidFill>
              </a:rPr>
              <a:t>© 2017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10" name="Group 9"/>
          <p:cNvGrpSpPr/>
          <p:nvPr userDrawn="1"/>
        </p:nvGrpSpPr>
        <p:grpSpPr>
          <a:xfrm>
            <a:off x="6285228" y="3383349"/>
            <a:ext cx="390183" cy="73152"/>
            <a:chOff x="2522085" y="4216400"/>
            <a:chExt cx="390183" cy="73152"/>
          </a:xfrm>
        </p:grpSpPr>
        <p:sp>
          <p:nvSpPr>
            <p:cNvPr id="12" name="Oval 11"/>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5" name="Picture Placeholder 8"/>
          <p:cNvSpPr>
            <a:spLocks noGrp="1" noChangeAspect="1"/>
          </p:cNvSpPr>
          <p:nvPr>
            <p:ph type="pic" sz="quarter" idx="11"/>
          </p:nvPr>
        </p:nvSpPr>
        <p:spPr>
          <a:xfrm rot="21418073">
            <a:off x="-875704" y="-1590964"/>
            <a:ext cx="6601135" cy="5792520"/>
          </a:xfrm>
          <a:prstGeom prst="roundRect">
            <a:avLst>
              <a:gd name="adj" fmla="val 5406"/>
            </a:avLst>
          </a:prstGeom>
        </p:spPr>
        <p:txBody>
          <a:bodyPr/>
          <a:lstStyle/>
          <a:p>
            <a:endParaRPr lang="en-US"/>
          </a:p>
        </p:txBody>
      </p:sp>
    </p:spTree>
    <p:extLst>
      <p:ext uri="{BB962C8B-B14F-4D97-AF65-F5344CB8AC3E}">
        <p14:creationId xmlns:p14="http://schemas.microsoft.com/office/powerpoint/2010/main" val="2340575716"/>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7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166950" y="2175914"/>
            <a:ext cx="3321317" cy="99377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7"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59390592"/>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230935" y="150264"/>
            <a:ext cx="8723050" cy="45298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grpSp>
        <p:nvGrpSpPr>
          <p:cNvPr id="7" name="Group 6"/>
          <p:cNvGrpSpPr/>
          <p:nvPr userDrawn="1"/>
        </p:nvGrpSpPr>
        <p:grpSpPr>
          <a:xfrm>
            <a:off x="307257" y="547315"/>
            <a:ext cx="390183" cy="73152"/>
            <a:chOff x="2522085" y="4216400"/>
            <a:chExt cx="390183" cy="73152"/>
          </a:xfrm>
        </p:grpSpPr>
        <p:sp>
          <p:nvSpPr>
            <p:cNvPr id="8" name="Oval 7"/>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Oval 9"/>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2"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42038923"/>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11" name="Picture Placeholder 8"/>
          <p:cNvSpPr>
            <a:spLocks noGrp="1"/>
          </p:cNvSpPr>
          <p:nvPr>
            <p:ph type="pic" sz="quarter" idx="10"/>
          </p:nvPr>
        </p:nvSpPr>
        <p:spPr>
          <a:xfrm rot="21332200">
            <a:off x="4150723" y="340187"/>
            <a:ext cx="6067334" cy="6111496"/>
          </a:xfrm>
          <a:prstGeom prst="flowChartAlternateProcess">
            <a:avLst/>
          </a:prstGeom>
        </p:spPr>
        <p:txBody>
          <a:bodyPr/>
          <a:lstStyle/>
          <a:p>
            <a:endParaRPr lang="en-US" dirty="0"/>
          </a:p>
        </p:txBody>
      </p:sp>
      <p:sp>
        <p:nvSpPr>
          <p:cNvPr id="12" name="Shape 40"/>
          <p:cNvSpPr>
            <a:spLocks noGrp="1"/>
          </p:cNvSpPr>
          <p:nvPr>
            <p:ph type="title"/>
          </p:nvPr>
        </p:nvSpPr>
        <p:spPr>
          <a:xfrm>
            <a:off x="230935" y="150264"/>
            <a:ext cx="8723050" cy="452986"/>
          </a:xfrm>
          <a:prstGeom prst="rect">
            <a:avLst/>
          </a:prstGeom>
        </p:spPr>
        <p:txBody>
          <a:bodyPr anchor="t">
            <a:noAutofit/>
          </a:bodyPr>
          <a:lstStyle>
            <a:lvl1pPr>
              <a:defRPr sz="2000">
                <a:solidFill>
                  <a:srgbClr val="0070C0"/>
                </a:solidFill>
              </a:defRPr>
            </a:lvl1pPr>
          </a:lstStyle>
          <a:p>
            <a:r>
              <a:rPr dirty="0"/>
              <a:t>Title Text</a:t>
            </a:r>
          </a:p>
        </p:txBody>
      </p:sp>
      <p:grpSp>
        <p:nvGrpSpPr>
          <p:cNvPr id="20" name="Group 19"/>
          <p:cNvGrpSpPr/>
          <p:nvPr userDrawn="1"/>
        </p:nvGrpSpPr>
        <p:grpSpPr>
          <a:xfrm>
            <a:off x="307257" y="547315"/>
            <a:ext cx="390183" cy="73152"/>
            <a:chOff x="2522085" y="4216400"/>
            <a:chExt cx="390183" cy="73152"/>
          </a:xfrm>
        </p:grpSpPr>
        <p:sp>
          <p:nvSpPr>
            <p:cNvPr id="21" name="Oval 20"/>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3"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0221759"/>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0_Custom Layou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11" name="Picture Placeholder 8"/>
          <p:cNvSpPr>
            <a:spLocks noGrp="1"/>
          </p:cNvSpPr>
          <p:nvPr>
            <p:ph type="pic" sz="quarter" idx="10"/>
          </p:nvPr>
        </p:nvSpPr>
        <p:spPr>
          <a:xfrm rot="21332200">
            <a:off x="5735829" y="606953"/>
            <a:ext cx="3768385" cy="3795814"/>
          </a:xfrm>
          <a:prstGeom prst="flowChartAlternateProcess">
            <a:avLst/>
          </a:prstGeom>
        </p:spPr>
        <p:txBody>
          <a:bodyPr/>
          <a:lstStyle/>
          <a:p>
            <a:endParaRPr lang="en-US" dirty="0"/>
          </a:p>
        </p:txBody>
      </p:sp>
      <p:sp>
        <p:nvSpPr>
          <p:cNvPr id="12" name="Shape 40"/>
          <p:cNvSpPr>
            <a:spLocks noGrp="1"/>
          </p:cNvSpPr>
          <p:nvPr>
            <p:ph type="title"/>
          </p:nvPr>
        </p:nvSpPr>
        <p:spPr>
          <a:xfrm>
            <a:off x="230935" y="150264"/>
            <a:ext cx="8723050" cy="452986"/>
          </a:xfrm>
          <a:prstGeom prst="rect">
            <a:avLst/>
          </a:prstGeom>
        </p:spPr>
        <p:txBody>
          <a:bodyPr anchor="t">
            <a:noAutofit/>
          </a:bodyPr>
          <a:lstStyle>
            <a:lvl1pPr>
              <a:defRPr sz="2000">
                <a:solidFill>
                  <a:srgbClr val="0070C0"/>
                </a:solidFill>
              </a:defRPr>
            </a:lvl1pPr>
          </a:lstStyle>
          <a:p>
            <a:r>
              <a:rPr dirty="0"/>
              <a:t>Title Text</a:t>
            </a:r>
          </a:p>
        </p:txBody>
      </p:sp>
      <p:grpSp>
        <p:nvGrpSpPr>
          <p:cNvPr id="20" name="Group 19"/>
          <p:cNvGrpSpPr/>
          <p:nvPr userDrawn="1"/>
        </p:nvGrpSpPr>
        <p:grpSpPr>
          <a:xfrm>
            <a:off x="307257" y="547315"/>
            <a:ext cx="390183" cy="73152"/>
            <a:chOff x="2522085" y="4216400"/>
            <a:chExt cx="390183" cy="73152"/>
          </a:xfrm>
        </p:grpSpPr>
        <p:sp>
          <p:nvSpPr>
            <p:cNvPr id="21" name="Oval 20"/>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3"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27297847"/>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2254992" y="2453953"/>
            <a:ext cx="3211451" cy="45298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7"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18584197"/>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522132" y="2000967"/>
            <a:ext cx="3211451" cy="45298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9"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Picture Placeholder 8"/>
          <p:cNvSpPr>
            <a:spLocks noGrp="1" noChangeAspect="1"/>
          </p:cNvSpPr>
          <p:nvPr>
            <p:ph type="pic" sz="quarter" idx="11"/>
          </p:nvPr>
        </p:nvSpPr>
        <p:spPr>
          <a:xfrm rot="21412796">
            <a:off x="4154351" y="267224"/>
            <a:ext cx="5171103" cy="4537662"/>
          </a:xfrm>
          <a:prstGeom prst="roundRect">
            <a:avLst>
              <a:gd name="adj" fmla="val 5406"/>
            </a:avLst>
          </a:prstGeom>
        </p:spPr>
        <p:txBody>
          <a:bodyPr/>
          <a:lstStyle/>
          <a:p>
            <a:endParaRPr lang="en-US"/>
          </a:p>
        </p:txBody>
      </p:sp>
    </p:spTree>
    <p:extLst>
      <p:ext uri="{BB962C8B-B14F-4D97-AF65-F5344CB8AC3E}">
        <p14:creationId xmlns:p14="http://schemas.microsoft.com/office/powerpoint/2010/main" val="1823176774"/>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915159" y="2124879"/>
            <a:ext cx="3211451" cy="45298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8"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8394426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196162" y="153439"/>
            <a:ext cx="8723050" cy="45298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grpSp>
        <p:nvGrpSpPr>
          <p:cNvPr id="7" name="Group 6"/>
          <p:cNvGrpSpPr/>
          <p:nvPr userDrawn="1"/>
        </p:nvGrpSpPr>
        <p:grpSpPr>
          <a:xfrm>
            <a:off x="308044" y="833853"/>
            <a:ext cx="390183" cy="73152"/>
            <a:chOff x="2522085" y="4216400"/>
            <a:chExt cx="390183" cy="73152"/>
          </a:xfrm>
        </p:grpSpPr>
        <p:sp>
          <p:nvSpPr>
            <p:cNvPr id="8" name="Oval 7"/>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Oval 9"/>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7" name="Text Placeholder 2"/>
          <p:cNvSpPr>
            <a:spLocks noGrp="1"/>
          </p:cNvSpPr>
          <p:nvPr>
            <p:ph type="body" idx="1"/>
          </p:nvPr>
        </p:nvSpPr>
        <p:spPr>
          <a:xfrm>
            <a:off x="196162" y="484505"/>
            <a:ext cx="7886700" cy="315250"/>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2"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47470756"/>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144000" cy="5143501"/>
          </a:xfrm>
          <a:prstGeom prst="rect">
            <a:avLst/>
          </a:prstGeom>
        </p:spPr>
        <p:txBody>
          <a:bodyPr anchor="ctr"/>
          <a:lstStyle>
            <a:lvl1pPr marL="0" indent="0" algn="ctr">
              <a:buNone/>
              <a:defRPr sz="1800">
                <a:latin typeface="Arial" panose="020B0604020202020204" pitchFamily="34" charset="0"/>
                <a:cs typeface="Arial" panose="020B0604020202020204" pitchFamily="34" charset="0"/>
              </a:defRPr>
            </a:lvl1pPr>
          </a:lstStyle>
          <a:p>
            <a:endParaRPr lang="en-US" dirty="0"/>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9_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762"/>
            <a:ext cx="9141291" cy="5141975"/>
          </a:xfrm>
          <a:prstGeom prst="rect">
            <a:avLst/>
          </a:prstGeom>
        </p:spPr>
      </p:pic>
      <p:sp>
        <p:nvSpPr>
          <p:cNvPr id="17" name="Picture Placeholder 8"/>
          <p:cNvSpPr>
            <a:spLocks noGrp="1"/>
          </p:cNvSpPr>
          <p:nvPr>
            <p:ph type="pic" sz="quarter" idx="11"/>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p:nvPr>
        </p:nvSpPr>
        <p:spPr>
          <a:xfrm>
            <a:off x="227910" y="2131043"/>
            <a:ext cx="4125430" cy="412260"/>
          </a:xfrm>
          <a:prstGeom prst="rect">
            <a:avLst/>
          </a:prstGeom>
        </p:spPr>
        <p:txBody>
          <a:bodyPr anchor="t">
            <a:noAutofit/>
          </a:bodyPr>
          <a:lstStyle>
            <a:lvl1pPr>
              <a:defRPr sz="24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grpSp>
        <p:nvGrpSpPr>
          <p:cNvPr id="8" name="Group 7"/>
          <p:cNvGrpSpPr/>
          <p:nvPr userDrawn="1"/>
        </p:nvGrpSpPr>
        <p:grpSpPr>
          <a:xfrm>
            <a:off x="311809" y="2869296"/>
            <a:ext cx="390183" cy="73152"/>
            <a:chOff x="2522085" y="4216400"/>
            <a:chExt cx="390183" cy="73152"/>
          </a:xfrm>
        </p:grpSpPr>
        <p:sp>
          <p:nvSpPr>
            <p:cNvPr id="10" name="Oval 9"/>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4" name="Text Placeholder 2"/>
          <p:cNvSpPr>
            <a:spLocks noGrp="1"/>
          </p:cNvSpPr>
          <p:nvPr>
            <p:ph type="body" idx="1"/>
          </p:nvPr>
        </p:nvSpPr>
        <p:spPr>
          <a:xfrm>
            <a:off x="203782" y="2520441"/>
            <a:ext cx="4149558" cy="315250"/>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p:nvPr>
        </p:nvSpPr>
        <p:spPr>
          <a:xfrm>
            <a:off x="196162" y="3598313"/>
            <a:ext cx="3220138" cy="781802"/>
          </a:xfrm>
          <a:prstGeom prst="rect">
            <a:avLst/>
          </a:prstGeom>
        </p:spPr>
        <p:txBody>
          <a:bodyPr anchor="t">
            <a:noAutofit/>
          </a:bodyPr>
          <a:lstStyle>
            <a:lvl1pPr marL="342900" indent="-342900">
              <a:buNone/>
              <a:defRPr kumimoji="0" lang="en-US" sz="12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Tree>
    <p:extLst>
      <p:ext uri="{BB962C8B-B14F-4D97-AF65-F5344CB8AC3E}">
        <p14:creationId xmlns:p14="http://schemas.microsoft.com/office/powerpoint/2010/main" val="1869450297"/>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40" name="Shape 40"/>
          <p:cNvSpPr>
            <a:spLocks noGrp="1"/>
          </p:cNvSpPr>
          <p:nvPr>
            <p:ph type="title"/>
          </p:nvPr>
        </p:nvSpPr>
        <p:spPr>
          <a:xfrm>
            <a:off x="220289" y="1375890"/>
            <a:ext cx="8647485" cy="412260"/>
          </a:xfrm>
          <a:prstGeom prst="rect">
            <a:avLst/>
          </a:prstGeom>
        </p:spPr>
        <p:txBody>
          <a:bodyPr anchor="t">
            <a:noAutofit/>
          </a:bodyPr>
          <a:lstStyle>
            <a:lvl1pPr>
              <a:defRPr sz="24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grpSp>
        <p:nvGrpSpPr>
          <p:cNvPr id="8" name="Group 7"/>
          <p:cNvGrpSpPr/>
          <p:nvPr userDrawn="1"/>
        </p:nvGrpSpPr>
        <p:grpSpPr>
          <a:xfrm>
            <a:off x="304189" y="1828105"/>
            <a:ext cx="390183" cy="73152"/>
            <a:chOff x="2522085" y="4216400"/>
            <a:chExt cx="390183" cy="73152"/>
          </a:xfrm>
        </p:grpSpPr>
        <p:sp>
          <p:nvSpPr>
            <p:cNvPr id="10" name="Oval 9"/>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3198843792"/>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40" name="Shape 40"/>
          <p:cNvSpPr>
            <a:spLocks noGrp="1"/>
          </p:cNvSpPr>
          <p:nvPr>
            <p:ph type="title"/>
          </p:nvPr>
        </p:nvSpPr>
        <p:spPr>
          <a:xfrm>
            <a:off x="220289" y="1089852"/>
            <a:ext cx="8647485" cy="412260"/>
          </a:xfrm>
          <a:prstGeom prst="rect">
            <a:avLst/>
          </a:prstGeom>
        </p:spPr>
        <p:txBody>
          <a:bodyPr anchor="t">
            <a:noAutofit/>
          </a:bodyPr>
          <a:lstStyle>
            <a:lvl1pPr>
              <a:defRPr sz="24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grpSp>
        <p:nvGrpSpPr>
          <p:cNvPr id="8" name="Group 7"/>
          <p:cNvGrpSpPr/>
          <p:nvPr userDrawn="1"/>
        </p:nvGrpSpPr>
        <p:grpSpPr>
          <a:xfrm>
            <a:off x="304189" y="1828105"/>
            <a:ext cx="390183" cy="73152"/>
            <a:chOff x="2522085" y="4216400"/>
            <a:chExt cx="390183" cy="73152"/>
          </a:xfrm>
        </p:grpSpPr>
        <p:sp>
          <p:nvSpPr>
            <p:cNvPr id="10" name="Oval 9"/>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4" name="Text Placeholder 2"/>
          <p:cNvSpPr>
            <a:spLocks noGrp="1"/>
          </p:cNvSpPr>
          <p:nvPr>
            <p:ph type="body" idx="1"/>
          </p:nvPr>
        </p:nvSpPr>
        <p:spPr>
          <a:xfrm>
            <a:off x="196162" y="1479250"/>
            <a:ext cx="7886700" cy="315250"/>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p:nvPr>
        </p:nvSpPr>
        <p:spPr>
          <a:xfrm>
            <a:off x="196162" y="3342937"/>
            <a:ext cx="6115186" cy="781802"/>
          </a:xfrm>
          <a:prstGeom prst="rect">
            <a:avLst/>
          </a:prstGeom>
        </p:spPr>
        <p:txBody>
          <a:bodyPr anchor="t">
            <a:noAutofit/>
          </a:bodyPr>
          <a:lstStyle>
            <a:lvl1pPr marL="342900" indent="-342900">
              <a:buNone/>
              <a:defRPr kumimoji="0" lang="en-US" sz="12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3"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777241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40" name="Shape 40"/>
          <p:cNvSpPr>
            <a:spLocks noGrp="1"/>
          </p:cNvSpPr>
          <p:nvPr>
            <p:ph type="title"/>
          </p:nvPr>
        </p:nvSpPr>
        <p:spPr>
          <a:xfrm>
            <a:off x="214575" y="2175914"/>
            <a:ext cx="2966775" cy="993776"/>
          </a:xfrm>
          <a:prstGeom prst="rect">
            <a:avLst/>
          </a:prstGeom>
        </p:spPr>
        <p:txBody>
          <a:bodyPr anchor="t">
            <a:noAutofit/>
          </a:bodyPr>
          <a:lstStyle>
            <a:lvl1pPr>
              <a:defRPr sz="2000">
                <a:solidFill>
                  <a:srgbClr val="0070C0"/>
                </a:solidFill>
              </a:defRPr>
            </a:lvl1pPr>
          </a:lstStyle>
          <a:p>
            <a:r>
              <a:rPr dirty="0"/>
              <a:t>Title Text</a:t>
            </a:r>
          </a:p>
        </p:txBody>
      </p:sp>
      <p:pic>
        <p:nvPicPr>
          <p:cNvPr id="13"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7" name="Picture Placeholder 8"/>
          <p:cNvSpPr>
            <a:spLocks noGrp="1" noChangeAspect="1"/>
          </p:cNvSpPr>
          <p:nvPr>
            <p:ph type="pic" sz="quarter" idx="11"/>
          </p:nvPr>
        </p:nvSpPr>
        <p:spPr>
          <a:xfrm rot="21412796">
            <a:off x="4154351" y="267224"/>
            <a:ext cx="5171103" cy="4537662"/>
          </a:xfrm>
          <a:prstGeom prst="roundRect">
            <a:avLst>
              <a:gd name="adj" fmla="val 5406"/>
            </a:avLst>
          </a:prstGeom>
        </p:spPr>
        <p:txBody>
          <a:bodyPr/>
          <a:lstStyle/>
          <a:p>
            <a:endParaRPr lang="en-US"/>
          </a:p>
        </p:txBody>
      </p:sp>
      <p:sp>
        <p:nvSpPr>
          <p:cNvPr id="8"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77944571"/>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Picture Placeholder 8"/>
          <p:cNvSpPr>
            <a:spLocks noGrp="1"/>
          </p:cNvSpPr>
          <p:nvPr>
            <p:ph type="pic" sz="quarter" idx="10"/>
          </p:nvPr>
        </p:nvSpPr>
        <p:spPr>
          <a:xfrm rot="21385958">
            <a:off x="-570962" y="-2143374"/>
            <a:ext cx="6204654" cy="6249816"/>
          </a:xfrm>
          <a:prstGeom prst="flowChartAlternateProcess">
            <a:avLst/>
          </a:prstGeom>
        </p:spPr>
        <p:txBody>
          <a:bodyPr/>
          <a:lstStyle/>
          <a:p>
            <a:endParaRPr lang="en-US"/>
          </a:p>
        </p:txBody>
      </p:sp>
      <p:sp>
        <p:nvSpPr>
          <p:cNvPr id="40" name="Shape 40"/>
          <p:cNvSpPr>
            <a:spLocks noGrp="1"/>
          </p:cNvSpPr>
          <p:nvPr>
            <p:ph type="title"/>
          </p:nvPr>
        </p:nvSpPr>
        <p:spPr>
          <a:xfrm>
            <a:off x="5960140" y="1837776"/>
            <a:ext cx="2966775" cy="993776"/>
          </a:xfrm>
          <a:prstGeom prst="rect">
            <a:avLst/>
          </a:prstGeom>
        </p:spPr>
        <p:txBody>
          <a:bodyPr anchor="t">
            <a:noAutofit/>
          </a:bodyPr>
          <a:lstStyle>
            <a:lvl1pPr>
              <a:defRPr sz="2000">
                <a:solidFill>
                  <a:srgbClr val="0070C0"/>
                </a:solidFill>
              </a:defRPr>
            </a:lvl1pPr>
          </a:lstStyle>
          <a:p>
            <a:r>
              <a:rPr dirty="0"/>
              <a:t>Title Text</a:t>
            </a:r>
          </a:p>
        </p:txBody>
      </p:sp>
      <p:pic>
        <p:nvPicPr>
          <p:cNvPr id="13"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7"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2300416"/>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0" name="Shape 40"/>
          <p:cNvSpPr>
            <a:spLocks noGrp="1"/>
          </p:cNvSpPr>
          <p:nvPr>
            <p:ph type="title"/>
          </p:nvPr>
        </p:nvSpPr>
        <p:spPr>
          <a:xfrm>
            <a:off x="1816099" y="3365500"/>
            <a:ext cx="7118681" cy="762916"/>
          </a:xfrm>
          <a:prstGeom prst="rect">
            <a:avLst/>
          </a:prstGeom>
        </p:spPr>
        <p:txBody>
          <a:bodyPr anchor="t">
            <a:noAutofit/>
          </a:bodyPr>
          <a:lstStyle>
            <a:lvl1pPr algn="l">
              <a:defRPr sz="2400">
                <a:solidFill>
                  <a:srgbClr val="0070C0"/>
                </a:solidFill>
              </a:defRPr>
            </a:lvl1pPr>
          </a:lstStyle>
          <a:p>
            <a:r>
              <a:rPr dirty="0"/>
              <a:t>Title Text</a:t>
            </a:r>
          </a:p>
        </p:txBody>
      </p:sp>
      <p:pic>
        <p:nvPicPr>
          <p:cNvPr id="16"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7" name="Picture Placeholder 8"/>
          <p:cNvSpPr>
            <a:spLocks noGrp="1" noChangeAspect="1"/>
          </p:cNvSpPr>
          <p:nvPr>
            <p:ph type="pic" sz="quarter" idx="10"/>
          </p:nvPr>
        </p:nvSpPr>
        <p:spPr>
          <a:xfrm rot="21446589">
            <a:off x="61426" y="-909507"/>
            <a:ext cx="8967758" cy="3713788"/>
          </a:xfrm>
          <a:prstGeom prst="roundRect">
            <a:avLst>
              <a:gd name="adj" fmla="val 7696"/>
            </a:avLst>
          </a:prstGeom>
        </p:spPr>
        <p:txBody>
          <a:bodyPr/>
          <a:lstStyle/>
          <a:p>
            <a:endParaRPr lang="en-US"/>
          </a:p>
        </p:txBody>
      </p:sp>
      <p:sp>
        <p:nvSpPr>
          <p:cNvPr id="10"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513217542"/>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0" name="Shape 40"/>
          <p:cNvSpPr>
            <a:spLocks noGrp="1"/>
          </p:cNvSpPr>
          <p:nvPr>
            <p:ph type="title"/>
          </p:nvPr>
        </p:nvSpPr>
        <p:spPr>
          <a:xfrm>
            <a:off x="229202" y="1061396"/>
            <a:ext cx="1943240" cy="1661808"/>
          </a:xfrm>
          <a:prstGeom prst="rect">
            <a:avLst/>
          </a:prstGeom>
        </p:spPr>
        <p:txBody>
          <a:bodyPr anchor="t">
            <a:noAutofit/>
          </a:bodyPr>
          <a:lstStyle>
            <a:lvl1pPr>
              <a:defRPr sz="2000">
                <a:solidFill>
                  <a:srgbClr val="0070C0"/>
                </a:solidFill>
              </a:defRPr>
            </a:lvl1pPr>
          </a:lstStyle>
          <a:p>
            <a:r>
              <a:rPr dirty="0"/>
              <a:t>Title Text</a:t>
            </a:r>
          </a:p>
        </p:txBody>
      </p:sp>
      <p:pic>
        <p:nvPicPr>
          <p:cNvPr id="16"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sp>
        <p:nvSpPr>
          <p:cNvPr id="7" name="Picture Placeholder 8"/>
          <p:cNvSpPr>
            <a:spLocks noGrp="1" noChangeAspect="1"/>
          </p:cNvSpPr>
          <p:nvPr>
            <p:ph type="pic" sz="quarter" idx="10"/>
          </p:nvPr>
        </p:nvSpPr>
        <p:spPr>
          <a:xfrm rot="393435">
            <a:off x="3259717" y="-1089808"/>
            <a:ext cx="6430708" cy="5516281"/>
          </a:xfrm>
          <a:prstGeom prst="roundRect">
            <a:avLst>
              <a:gd name="adj" fmla="val 5406"/>
            </a:avLst>
          </a:prstGeom>
        </p:spPr>
        <p:txBody>
          <a:bodyPr/>
          <a:lstStyle/>
          <a:p>
            <a:endParaRPr lang="en-US"/>
          </a:p>
        </p:txBody>
      </p:sp>
      <p:sp>
        <p:nvSpPr>
          <p:cNvPr id="10"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09329221"/>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Picture Placeholder 8"/>
          <p:cNvSpPr>
            <a:spLocks noGrp="1"/>
          </p:cNvSpPr>
          <p:nvPr>
            <p:ph type="pic" sz="quarter" idx="10"/>
          </p:nvPr>
        </p:nvSpPr>
        <p:spPr>
          <a:xfrm rot="242072">
            <a:off x="3295650" y="340187"/>
            <a:ext cx="6427840" cy="6474626"/>
          </a:xfrm>
          <a:prstGeom prst="flowChartAlternateProcess">
            <a:avLst/>
          </a:prstGeom>
        </p:spPr>
        <p:txBody>
          <a:bodyPr/>
          <a:lstStyle/>
          <a:p>
            <a:endParaRPr lang="en-US" dirty="0"/>
          </a:p>
        </p:txBody>
      </p:sp>
      <p:sp>
        <p:nvSpPr>
          <p:cNvPr id="40" name="Shape 40"/>
          <p:cNvSpPr>
            <a:spLocks noGrp="1"/>
          </p:cNvSpPr>
          <p:nvPr>
            <p:ph type="title"/>
          </p:nvPr>
        </p:nvSpPr>
        <p:spPr>
          <a:xfrm>
            <a:off x="408885" y="1146887"/>
            <a:ext cx="3321317" cy="993776"/>
          </a:xfrm>
          <a:prstGeom prst="rect">
            <a:avLst/>
          </a:prstGeom>
        </p:spPr>
        <p:txBody>
          <a:bodyPr anchor="t">
            <a:noAutofit/>
          </a:bodyPr>
          <a:lstStyle>
            <a:lvl1pPr>
              <a:defRPr sz="2000">
                <a:solidFill>
                  <a:srgbClr val="0070C0"/>
                </a:solidFill>
              </a:defRPr>
            </a:lvl1pPr>
          </a:lstStyle>
          <a:p>
            <a:r>
              <a:rPr dirty="0"/>
              <a:t>Title </a:t>
            </a:r>
            <a:r>
              <a:rPr dirty="0" smtClean="0"/>
              <a:t>Text</a:t>
            </a:r>
            <a:endParaRPr dirty="0"/>
          </a:p>
        </p:txBody>
      </p:sp>
      <p:pic>
        <p:nvPicPr>
          <p:cNvPr id="17" name="image2.png" descr="Untitled-7.png"/>
          <p:cNvPicPr>
            <a:picLocks noChangeAspect="1"/>
          </p:cNvPicPr>
          <p:nvPr userDrawn="1"/>
        </p:nvPicPr>
        <p:blipFill>
          <a:blip r:embed="rId3">
            <a:extLst/>
          </a:blip>
          <a:stretch>
            <a:fillRect/>
          </a:stretch>
        </p:blipFill>
        <p:spPr>
          <a:xfrm>
            <a:off x="300114" y="4615422"/>
            <a:ext cx="684507" cy="326830"/>
          </a:xfrm>
          <a:prstGeom prst="rect">
            <a:avLst/>
          </a:prstGeom>
          <a:ln w="12700">
            <a:miter lim="400000"/>
          </a:ln>
        </p:spPr>
      </p:pic>
      <p:grpSp>
        <p:nvGrpSpPr>
          <p:cNvPr id="10" name="Group 9"/>
          <p:cNvGrpSpPr/>
          <p:nvPr userDrawn="1"/>
        </p:nvGrpSpPr>
        <p:grpSpPr>
          <a:xfrm>
            <a:off x="485163" y="1544897"/>
            <a:ext cx="390183" cy="73152"/>
            <a:chOff x="2522085" y="4216400"/>
            <a:chExt cx="390183" cy="73152"/>
          </a:xfrm>
        </p:grpSpPr>
        <p:sp>
          <p:nvSpPr>
            <p:cNvPr id="11" name="Oval 10"/>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5" name="Shape 42"/>
          <p:cNvSpPr>
            <a:spLocks noGrp="1"/>
          </p:cNvSpPr>
          <p:nvPr>
            <p:ph type="sldNum" sz="quarter" idx="2"/>
          </p:nvPr>
        </p:nvSpPr>
        <p:spPr>
          <a:xfrm>
            <a:off x="8440892" y="4755132"/>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3922658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3" name="image2.png" descr="Untitled-7.png"/>
          <p:cNvPicPr>
            <a:picLocks noChangeAspect="1"/>
          </p:cNvPicPr>
          <p:nvPr/>
        </p:nvPicPr>
        <p:blipFill>
          <a:blip r:embed="rId22">
            <a:extLst/>
          </a:blip>
          <a:stretch>
            <a:fillRect/>
          </a:stretch>
        </p:blipFill>
        <p:spPr>
          <a:xfrm>
            <a:off x="479425" y="2050794"/>
            <a:ext cx="1830166" cy="873846"/>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81" r:id="rId1"/>
    <p:sldLayoutId id="2147483692" r:id="rId2"/>
    <p:sldLayoutId id="2147483691" r:id="rId3"/>
    <p:sldLayoutId id="2147483684" r:id="rId4"/>
    <p:sldLayoutId id="2147483675" r:id="rId5"/>
    <p:sldLayoutId id="2147483683" r:id="rId6"/>
    <p:sldLayoutId id="2147483676" r:id="rId7"/>
    <p:sldLayoutId id="2147483682" r:id="rId8"/>
    <p:sldLayoutId id="2147483677" r:id="rId9"/>
    <p:sldLayoutId id="2147483680" r:id="rId10"/>
    <p:sldLayoutId id="2147483679" r:id="rId11"/>
    <p:sldLayoutId id="2147483685" r:id="rId12"/>
    <p:sldLayoutId id="2147483688" r:id="rId13"/>
    <p:sldLayoutId id="2147483693" r:id="rId14"/>
    <p:sldLayoutId id="2147483687" r:id="rId15"/>
    <p:sldLayoutId id="2147483689" r:id="rId16"/>
    <p:sldLayoutId id="2147483690" r:id="rId17"/>
    <p:sldLayoutId id="2147483686" r:id="rId18"/>
    <p:sldLayoutId id="2147483671" r:id="rId19"/>
  </p:sldLayoutIdLst>
  <p:transition spd="med"/>
  <p:timing>
    <p:tnLst>
      <p:par>
        <p:cTn id="1" dur="indefinite" restart="never" nodeType="tmRoot"/>
      </p:par>
    </p:tnLst>
  </p:timing>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4591" t="19205" b="15704"/>
          <a:stretch/>
        </p:blip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4" y="762"/>
            <a:ext cx="9141291" cy="5141975"/>
          </a:xfrm>
          <a:prstGeom prst="rect">
            <a:avLst/>
          </a:prstGeom>
        </p:spPr>
      </p:pic>
      <p:pic>
        <p:nvPicPr>
          <p:cNvPr id="22" name="Picture 21"/>
          <p:cNvPicPr>
            <a:picLocks noChangeAspect="1"/>
          </p:cNvPicPr>
          <p:nvPr/>
        </p:nvPicPr>
        <p:blipFill>
          <a:blip r:embed="rId5"/>
          <a:stretch>
            <a:fillRect/>
          </a:stretch>
        </p:blipFill>
        <p:spPr>
          <a:xfrm>
            <a:off x="8771028" y="-1988"/>
            <a:ext cx="371618" cy="5164537"/>
          </a:xfrm>
          <a:prstGeom prst="rect">
            <a:avLst/>
          </a:prstGeom>
        </p:spPr>
      </p:pic>
      <p:pic>
        <p:nvPicPr>
          <p:cNvPr id="19" name="image2.png" descr="Untitled-7.png"/>
          <p:cNvPicPr>
            <a:picLocks noChangeAspect="1"/>
          </p:cNvPicPr>
          <p:nvPr/>
        </p:nvPicPr>
        <p:blipFill>
          <a:blip r:embed="rId6">
            <a:extLst/>
          </a:blip>
          <a:stretch>
            <a:fillRect/>
          </a:stretch>
        </p:blipFill>
        <p:spPr>
          <a:xfrm>
            <a:off x="300114" y="4615422"/>
            <a:ext cx="684507" cy="326830"/>
          </a:xfrm>
          <a:prstGeom prst="rect">
            <a:avLst/>
          </a:prstGeom>
          <a:ln w="12700">
            <a:miter lim="400000"/>
          </a:ln>
        </p:spPr>
      </p:pic>
      <p:sp>
        <p:nvSpPr>
          <p:cNvPr id="374" name="Shape 374"/>
          <p:cNvSpPr>
            <a:spLocks noGrp="1"/>
          </p:cNvSpPr>
          <p:nvPr>
            <p:ph type="title"/>
          </p:nvPr>
        </p:nvSpPr>
        <p:spPr>
          <a:xfrm>
            <a:off x="228865" y="2568635"/>
            <a:ext cx="3935362" cy="1039533"/>
          </a:xfrm>
        </p:spPr>
        <p:txBody>
          <a:bodyPr>
            <a:noAutofit/>
          </a:bodyPr>
          <a:lstStyle>
            <a:lvl1pPr>
              <a:defRPr sz="2500"/>
            </a:lvl1pPr>
          </a:lstStyle>
          <a:p>
            <a:pPr>
              <a:lnSpc>
                <a:spcPct val="150000"/>
              </a:lnSpc>
              <a:spcBef>
                <a:spcPts val="600"/>
              </a:spcBef>
              <a:spcAft>
                <a:spcPts val="600"/>
              </a:spcAft>
            </a:pPr>
            <a:r>
              <a:rPr lang="en-US" sz="2800" dirty="0" smtClean="0"/>
              <a:t>DIAL-Malawi Use Case</a:t>
            </a:r>
            <a:br>
              <a:rPr lang="en-US" sz="2800" dirty="0" smtClean="0"/>
            </a:br>
            <a:r>
              <a:rPr lang="en-US" sz="2000" dirty="0" smtClean="0"/>
              <a:t>MNO, Disease, etc. data analysis</a:t>
            </a:r>
            <a:endParaRPr lang="en-US" sz="2000" dirty="0"/>
          </a:p>
        </p:txBody>
      </p:sp>
      <p:grpSp>
        <p:nvGrpSpPr>
          <p:cNvPr id="15" name="Group 14"/>
          <p:cNvGrpSpPr/>
          <p:nvPr/>
        </p:nvGrpSpPr>
        <p:grpSpPr>
          <a:xfrm>
            <a:off x="319429" y="3220931"/>
            <a:ext cx="390183" cy="73152"/>
            <a:chOff x="2522085" y="4216400"/>
            <a:chExt cx="390183" cy="73152"/>
          </a:xfrm>
        </p:grpSpPr>
        <p:sp>
          <p:nvSpPr>
            <p:cNvPr id="16" name="Oval 15"/>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79625871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l="9560" t="-20703" r="14456" b="20703"/>
          <a:stretch/>
        </p:blipFill>
        <p:spPr/>
      </p:pic>
      <p:sp>
        <p:nvSpPr>
          <p:cNvPr id="3" name="Title 2"/>
          <p:cNvSpPr>
            <a:spLocks noGrp="1"/>
          </p:cNvSpPr>
          <p:nvPr>
            <p:ph type="title"/>
          </p:nvPr>
        </p:nvSpPr>
        <p:spPr/>
        <p:txBody>
          <a:bodyPr/>
          <a:lstStyle/>
          <a:p>
            <a:r>
              <a:rPr lang="en-US" smtClean="0"/>
              <a:t>Thank You</a:t>
            </a:r>
            <a:endParaRPr lang="en-US" dirty="0"/>
          </a:p>
        </p:txBody>
      </p:sp>
      <p:grpSp>
        <p:nvGrpSpPr>
          <p:cNvPr id="7" name="Group 6"/>
          <p:cNvGrpSpPr/>
          <p:nvPr/>
        </p:nvGrpSpPr>
        <p:grpSpPr>
          <a:xfrm>
            <a:off x="-90919" y="-12699"/>
            <a:ext cx="5786872" cy="376441"/>
            <a:chOff x="-196025" y="4767062"/>
            <a:chExt cx="5908018" cy="376441"/>
          </a:xfrm>
        </p:grpSpPr>
        <p:pic>
          <p:nvPicPr>
            <p:cNvPr id="8" name="image3.png"/>
            <p:cNvPicPr>
              <a:picLocks noChangeAspect="1"/>
            </p:cNvPicPr>
            <p:nvPr userDrawn="1"/>
          </p:nvPicPr>
          <p:blipFill rotWithShape="1">
            <a:blip r:embed="rId3">
              <a:extLst/>
            </a:blip>
            <a:srcRect l="3" t="65673" r="-3" b="-1"/>
            <a:stretch/>
          </p:blipFill>
          <p:spPr>
            <a:xfrm rot="5400000">
              <a:off x="4650380" y="4081891"/>
              <a:ext cx="376439" cy="1746786"/>
            </a:xfrm>
            <a:prstGeom prst="rect">
              <a:avLst/>
            </a:prstGeom>
            <a:ln w="12700">
              <a:miter lim="400000"/>
            </a:ln>
          </p:spPr>
        </p:pic>
        <p:pic>
          <p:nvPicPr>
            <p:cNvPr id="9" name="image3.png"/>
            <p:cNvPicPr>
              <a:picLocks noChangeAspect="1"/>
            </p:cNvPicPr>
            <p:nvPr/>
          </p:nvPicPr>
          <p:blipFill rotWithShape="1">
            <a:blip r:embed="rId3">
              <a:extLst/>
            </a:blip>
            <a:srcRect l="1" t="-2" r="-1" b="20874"/>
            <a:stretch/>
          </p:blipFill>
          <p:spPr>
            <a:xfrm rot="5400000">
              <a:off x="1628993" y="2942044"/>
              <a:ext cx="376439" cy="4026475"/>
            </a:xfrm>
            <a:prstGeom prst="rect">
              <a:avLst/>
            </a:prstGeom>
            <a:ln w="12700">
              <a:miter lim="400000"/>
            </a:ln>
          </p:spPr>
        </p:pic>
      </p:grpSp>
    </p:spTree>
    <p:extLst>
      <p:ext uri="{BB962C8B-B14F-4D97-AF65-F5344CB8AC3E}">
        <p14:creationId xmlns:p14="http://schemas.microsoft.com/office/powerpoint/2010/main" val="34213216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78" y="-35091"/>
            <a:ext cx="8723050" cy="452986"/>
          </a:xfrm>
        </p:spPr>
        <p:txBody>
          <a:bodyPr/>
          <a:lstStyle/>
          <a:p>
            <a:r>
              <a:rPr lang="en-US" sz="1800" dirty="0"/>
              <a:t># of </a:t>
            </a:r>
            <a:r>
              <a:rPr lang="en-US" sz="1800" dirty="0" smtClean="0"/>
              <a:t>Calls </a:t>
            </a:r>
            <a:r>
              <a:rPr lang="en-US" sz="1800" dirty="0"/>
              <a:t>made from </a:t>
            </a:r>
            <a:r>
              <a:rPr lang="en-US" sz="1800" dirty="0" smtClean="0"/>
              <a:t>Town/District </a:t>
            </a:r>
            <a:r>
              <a:rPr lang="en-US" sz="1800" dirty="0"/>
              <a:t>– Summary of 22</a:t>
            </a:r>
            <a:r>
              <a:rPr lang="en-US" sz="1800" baseline="30000" dirty="0"/>
              <a:t>nd</a:t>
            </a:r>
            <a:r>
              <a:rPr lang="en-US" sz="1800" dirty="0"/>
              <a:t> Feb - 28</a:t>
            </a:r>
            <a:r>
              <a:rPr lang="en-US" sz="1800" baseline="30000" dirty="0"/>
              <a:t>th</a:t>
            </a:r>
            <a:r>
              <a:rPr lang="en-US" sz="1800" dirty="0"/>
              <a:t> </a:t>
            </a:r>
            <a:r>
              <a:rPr lang="en-US" sz="1800" dirty="0" smtClean="0"/>
              <a:t>Feb’18 Sample Data</a:t>
            </a:r>
            <a:endParaRPr lang="en-US" sz="1800"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2</a:t>
            </a:fld>
            <a:endParaRPr lang="en-US" dirty="0"/>
          </a:p>
        </p:txBody>
      </p:sp>
      <p:pic>
        <p:nvPicPr>
          <p:cNvPr id="25" name="Picture 24"/>
          <p:cNvPicPr>
            <a:picLocks noChangeAspect="1"/>
          </p:cNvPicPr>
          <p:nvPr/>
        </p:nvPicPr>
        <p:blipFill rotWithShape="1">
          <a:blip r:embed="rId3"/>
          <a:srcRect l="34831" t="21158" r="28993" b="23719"/>
          <a:stretch/>
        </p:blipFill>
        <p:spPr>
          <a:xfrm>
            <a:off x="4644736" y="543700"/>
            <a:ext cx="4472213" cy="3281958"/>
          </a:xfrm>
          <a:prstGeom prst="rect">
            <a:avLst/>
          </a:prstGeom>
        </p:spPr>
      </p:pic>
      <p:sp>
        <p:nvSpPr>
          <p:cNvPr id="26" name="TextBox 25"/>
          <p:cNvSpPr txBox="1"/>
          <p:nvPr/>
        </p:nvSpPr>
        <p:spPr>
          <a:xfrm>
            <a:off x="905394" y="3807162"/>
            <a:ext cx="5656044" cy="954107"/>
          </a:xfrm>
          <a:prstGeom prst="rect">
            <a:avLst/>
          </a:prstGeom>
          <a:noFill/>
        </p:spPr>
        <p:txBody>
          <a:bodyPr wrap="square" rtlCol="0">
            <a:spAutoFit/>
          </a:bodyPr>
          <a:lstStyle/>
          <a:p>
            <a:r>
              <a:rPr lang="en-US" sz="1400" dirty="0" smtClean="0"/>
              <a:t>For the given sample MNO data, it is found that -</a:t>
            </a:r>
          </a:p>
          <a:p>
            <a:pPr marL="285750" lvl="3" indent="-285750">
              <a:buFont typeface="Wingdings" panose="05000000000000000000" pitchFamily="2" charset="2"/>
              <a:buChar char="ü"/>
            </a:pPr>
            <a:r>
              <a:rPr lang="en-US" sz="1400" dirty="0" smtClean="0"/>
              <a:t>Maximum # of calls are made from Lilongwe </a:t>
            </a:r>
            <a:r>
              <a:rPr lang="en-US" sz="1400" dirty="0"/>
              <a:t>City town/district</a:t>
            </a:r>
          </a:p>
          <a:p>
            <a:pPr marL="285750" lvl="3" indent="-285750">
              <a:buFont typeface="Wingdings" panose="05000000000000000000" pitchFamily="2" charset="2"/>
              <a:buChar char="ü"/>
            </a:pPr>
            <a:r>
              <a:rPr lang="en-US" sz="1400" dirty="0" smtClean="0"/>
              <a:t>2</a:t>
            </a:r>
            <a:r>
              <a:rPr lang="en-US" sz="1400" baseline="30000" dirty="0" smtClean="0"/>
              <a:t>nd</a:t>
            </a:r>
            <a:r>
              <a:rPr lang="en-US" sz="1400" dirty="0" smtClean="0"/>
              <a:t> highest # of calls are made from Blantyre </a:t>
            </a:r>
            <a:r>
              <a:rPr lang="en-US" sz="1400" dirty="0"/>
              <a:t>town/district</a:t>
            </a:r>
          </a:p>
          <a:p>
            <a:pPr marL="285750" lvl="3" indent="-285750">
              <a:buFont typeface="Wingdings" panose="05000000000000000000" pitchFamily="2" charset="2"/>
              <a:buChar char="ü"/>
            </a:pPr>
            <a:r>
              <a:rPr lang="en-US" sz="1400" dirty="0" smtClean="0"/>
              <a:t>Lowest # of calls were made from </a:t>
            </a:r>
            <a:r>
              <a:rPr lang="en-US" sz="1400" dirty="0" err="1" smtClean="0"/>
              <a:t>Chitipa</a:t>
            </a:r>
            <a:r>
              <a:rPr lang="en-US" sz="1400" dirty="0" smtClean="0"/>
              <a:t> town/district</a:t>
            </a:r>
            <a:endParaRPr lang="en-US" sz="1400" dirty="0"/>
          </a:p>
        </p:txBody>
      </p:sp>
      <p:pic>
        <p:nvPicPr>
          <p:cNvPr id="7" name="Picture 6"/>
          <p:cNvPicPr>
            <a:picLocks noChangeAspect="1"/>
          </p:cNvPicPr>
          <p:nvPr/>
        </p:nvPicPr>
        <p:blipFill>
          <a:blip r:embed="rId4"/>
          <a:stretch>
            <a:fillRect/>
          </a:stretch>
        </p:blipFill>
        <p:spPr>
          <a:xfrm>
            <a:off x="49428" y="607525"/>
            <a:ext cx="4744995" cy="3237401"/>
          </a:xfrm>
          <a:prstGeom prst="rect">
            <a:avLst/>
          </a:prstGeom>
        </p:spPr>
      </p:pic>
    </p:spTree>
    <p:extLst>
      <p:ext uri="{BB962C8B-B14F-4D97-AF65-F5344CB8AC3E}">
        <p14:creationId xmlns:p14="http://schemas.microsoft.com/office/powerpoint/2010/main" val="252699278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2734"/>
            <a:ext cx="8892204" cy="452986"/>
          </a:xfrm>
        </p:spPr>
        <p:txBody>
          <a:bodyPr/>
          <a:lstStyle/>
          <a:p>
            <a:r>
              <a:rPr lang="en-US" sz="1800" dirty="0"/>
              <a:t># of </a:t>
            </a:r>
            <a:r>
              <a:rPr lang="en-US" sz="1800" dirty="0" smtClean="0"/>
              <a:t>Cell/Tower </a:t>
            </a:r>
            <a:r>
              <a:rPr lang="en-US" sz="1800" dirty="0"/>
              <a:t>id as per </a:t>
            </a:r>
            <a:r>
              <a:rPr lang="en-US" sz="1800" dirty="0" smtClean="0"/>
              <a:t>Town/District </a:t>
            </a:r>
            <a:r>
              <a:rPr lang="en-US" sz="1800" dirty="0"/>
              <a:t>– Summary of 22</a:t>
            </a:r>
            <a:r>
              <a:rPr lang="en-US" sz="1800" baseline="30000" dirty="0"/>
              <a:t>nd</a:t>
            </a:r>
            <a:r>
              <a:rPr lang="en-US" sz="1800" dirty="0"/>
              <a:t> Feb - 28</a:t>
            </a:r>
            <a:r>
              <a:rPr lang="en-US" sz="1800" baseline="30000" dirty="0"/>
              <a:t>th</a:t>
            </a:r>
            <a:r>
              <a:rPr lang="en-US" sz="1800" dirty="0"/>
              <a:t> </a:t>
            </a:r>
            <a:r>
              <a:rPr lang="en-US" sz="1800" dirty="0" smtClean="0"/>
              <a:t>Feb’18 </a:t>
            </a:r>
            <a:r>
              <a:rPr lang="en-US" sz="1800" dirty="0"/>
              <a:t>Sample Data</a:t>
            </a:r>
          </a:p>
        </p:txBody>
      </p:sp>
      <p:sp>
        <p:nvSpPr>
          <p:cNvPr id="3" name="Slide Number Placeholder 2"/>
          <p:cNvSpPr>
            <a:spLocks noGrp="1"/>
          </p:cNvSpPr>
          <p:nvPr>
            <p:ph type="sldNum" sz="quarter" idx="2"/>
          </p:nvPr>
        </p:nvSpPr>
        <p:spPr/>
        <p:txBody>
          <a:bodyPr/>
          <a:lstStyle/>
          <a:p>
            <a:fld id="{86CB4B4D-7CA3-9044-876B-883B54F8677D}" type="slidenum">
              <a:rPr lang="en-US" smtClean="0"/>
              <a:pPr/>
              <a:t>3</a:t>
            </a:fld>
            <a:endParaRPr lang="en-US" dirty="0"/>
          </a:p>
        </p:txBody>
      </p:sp>
      <p:sp>
        <p:nvSpPr>
          <p:cNvPr id="6" name="TextBox 5"/>
          <p:cNvSpPr txBox="1"/>
          <p:nvPr/>
        </p:nvSpPr>
        <p:spPr>
          <a:xfrm>
            <a:off x="1089798" y="3827541"/>
            <a:ext cx="6414655" cy="954107"/>
          </a:xfrm>
          <a:prstGeom prst="rect">
            <a:avLst/>
          </a:prstGeom>
          <a:noFill/>
        </p:spPr>
        <p:txBody>
          <a:bodyPr wrap="square" rtlCol="0">
            <a:spAutoFit/>
          </a:bodyPr>
          <a:lstStyle/>
          <a:p>
            <a:r>
              <a:rPr lang="en-US" sz="1400" dirty="0" smtClean="0"/>
              <a:t>For the given sample MNO data, it is found that -</a:t>
            </a:r>
          </a:p>
          <a:p>
            <a:pPr marL="285750" indent="-285750">
              <a:buFont typeface="Wingdings" panose="05000000000000000000" pitchFamily="2" charset="2"/>
              <a:buChar char="ü"/>
            </a:pPr>
            <a:r>
              <a:rPr lang="en-US" sz="1400" dirty="0" smtClean="0"/>
              <a:t>Maximum </a:t>
            </a:r>
            <a:r>
              <a:rPr lang="en-US" sz="1400" dirty="0"/>
              <a:t># of </a:t>
            </a:r>
            <a:r>
              <a:rPr lang="en-US" sz="1400" dirty="0" smtClean="0"/>
              <a:t>cell id are used In </a:t>
            </a:r>
            <a:r>
              <a:rPr lang="en-US" sz="1400" dirty="0"/>
              <a:t>Lilongwe City</a:t>
            </a:r>
          </a:p>
          <a:p>
            <a:pPr marL="285750" indent="-285750">
              <a:buFont typeface="Wingdings" panose="05000000000000000000" pitchFamily="2" charset="2"/>
              <a:buChar char="ü"/>
            </a:pPr>
            <a:r>
              <a:rPr lang="en-US" sz="1400" dirty="0" smtClean="0"/>
              <a:t>2nd </a:t>
            </a:r>
            <a:r>
              <a:rPr lang="en-US" sz="1400" dirty="0"/>
              <a:t>highest # of cell id </a:t>
            </a:r>
            <a:r>
              <a:rPr lang="en-US" sz="1400" dirty="0" smtClean="0"/>
              <a:t>are used in Blantyre</a:t>
            </a:r>
            <a:endParaRPr lang="en-US" sz="1400" dirty="0"/>
          </a:p>
          <a:p>
            <a:pPr marL="285750" indent="-285750">
              <a:buFont typeface="Wingdings" panose="05000000000000000000" pitchFamily="2" charset="2"/>
              <a:buChar char="ü"/>
            </a:pPr>
            <a:r>
              <a:rPr lang="en-US" sz="1400" dirty="0" smtClean="0"/>
              <a:t>Least </a:t>
            </a:r>
            <a:r>
              <a:rPr lang="en-US" sz="1400" dirty="0"/>
              <a:t># of cell id </a:t>
            </a:r>
            <a:r>
              <a:rPr lang="en-US" sz="1400" dirty="0" smtClean="0"/>
              <a:t>are used in </a:t>
            </a:r>
            <a:r>
              <a:rPr lang="en-US" sz="1400" dirty="0" err="1"/>
              <a:t>Chitipa</a:t>
            </a:r>
            <a:r>
              <a:rPr lang="en-US" sz="1400" dirty="0" smtClean="0"/>
              <a:t> </a:t>
            </a:r>
            <a:endParaRPr lang="en-US" sz="1400" dirty="0"/>
          </a:p>
        </p:txBody>
      </p:sp>
      <p:pic>
        <p:nvPicPr>
          <p:cNvPr id="7" name="Picture 6"/>
          <p:cNvPicPr>
            <a:picLocks noChangeAspect="1"/>
          </p:cNvPicPr>
          <p:nvPr/>
        </p:nvPicPr>
        <p:blipFill>
          <a:blip r:embed="rId3"/>
          <a:stretch>
            <a:fillRect/>
          </a:stretch>
        </p:blipFill>
        <p:spPr>
          <a:xfrm>
            <a:off x="1089798" y="603250"/>
            <a:ext cx="4717878" cy="3089794"/>
          </a:xfrm>
          <a:prstGeom prst="rect">
            <a:avLst/>
          </a:prstGeom>
        </p:spPr>
      </p:pic>
    </p:spTree>
    <p:extLst>
      <p:ext uri="{BB962C8B-B14F-4D97-AF65-F5344CB8AC3E}">
        <p14:creationId xmlns:p14="http://schemas.microsoft.com/office/powerpoint/2010/main" val="21299827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Report – Sample MNO Data for all seven days </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0519910"/>
              </p:ext>
            </p:extLst>
          </p:nvPr>
        </p:nvGraphicFramePr>
        <p:xfrm>
          <a:off x="1528393" y="956488"/>
          <a:ext cx="5193682" cy="1873209"/>
        </p:xfrm>
        <a:graphic>
          <a:graphicData uri="http://schemas.openxmlformats.org/drawingml/2006/table">
            <a:tbl>
              <a:tblPr firstRow="1" bandRow="1">
                <a:tableStyleId>{5940675A-B579-460E-94D1-54222C63F5DA}</a:tableStyleId>
              </a:tblPr>
              <a:tblGrid>
                <a:gridCol w="3537877">
                  <a:extLst>
                    <a:ext uri="{9D8B030D-6E8A-4147-A177-3AD203B41FA5}">
                      <a16:colId xmlns:a16="http://schemas.microsoft.com/office/drawing/2014/main" val="1556941578"/>
                    </a:ext>
                  </a:extLst>
                </a:gridCol>
                <a:gridCol w="1655805">
                  <a:extLst>
                    <a:ext uri="{9D8B030D-6E8A-4147-A177-3AD203B41FA5}">
                      <a16:colId xmlns:a16="http://schemas.microsoft.com/office/drawing/2014/main" val="82796544"/>
                    </a:ext>
                  </a:extLst>
                </a:gridCol>
              </a:tblGrid>
              <a:tr h="488058">
                <a:tc>
                  <a:txBody>
                    <a:bodyPr/>
                    <a:lstStyle/>
                    <a:p>
                      <a:pPr algn="l"/>
                      <a:r>
                        <a:rPr lang="en-US" sz="1800" dirty="0" smtClean="0"/>
                        <a:t>Description</a:t>
                      </a:r>
                      <a:endParaRPr lang="en-US" sz="1800" dirty="0"/>
                    </a:p>
                  </a:txBody>
                  <a:tcPr/>
                </a:tc>
                <a:tc>
                  <a:txBody>
                    <a:bodyPr/>
                    <a:lstStyle/>
                    <a:p>
                      <a:pPr algn="ctr"/>
                      <a:r>
                        <a:rPr lang="en-US" sz="1800" dirty="0" smtClean="0"/>
                        <a:t>Data details</a:t>
                      </a:r>
                      <a:endParaRPr lang="en-US" sz="1800" dirty="0"/>
                    </a:p>
                  </a:txBody>
                  <a:tcPr/>
                </a:tc>
                <a:extLst>
                  <a:ext uri="{0D108BD9-81ED-4DB2-BD59-A6C34878D82A}">
                    <a16:rowId xmlns:a16="http://schemas.microsoft.com/office/drawing/2014/main" val="2519393880"/>
                  </a:ext>
                </a:extLst>
              </a:tr>
              <a:tr h="470751">
                <a:tc>
                  <a:txBody>
                    <a:bodyPr/>
                    <a:lstStyle/>
                    <a:p>
                      <a:pPr algn="l"/>
                      <a:r>
                        <a:rPr lang="en-US" sz="1400" dirty="0" smtClean="0"/>
                        <a:t># of Cell Ids</a:t>
                      </a:r>
                      <a:endParaRPr lang="en-US" sz="1400" dirty="0"/>
                    </a:p>
                  </a:txBody>
                  <a:tcPr/>
                </a:tc>
                <a:tc>
                  <a:txBody>
                    <a:bodyPr/>
                    <a:lstStyle/>
                    <a:p>
                      <a:r>
                        <a:rPr lang="en-US" sz="1400" dirty="0" smtClean="0"/>
                        <a:t>6755 (100%)</a:t>
                      </a:r>
                      <a:endParaRPr lang="en-US" sz="1400" dirty="0"/>
                    </a:p>
                  </a:txBody>
                  <a:tcPr/>
                </a:tc>
                <a:extLst>
                  <a:ext uri="{0D108BD9-81ED-4DB2-BD59-A6C34878D82A}">
                    <a16:rowId xmlns:a16="http://schemas.microsoft.com/office/drawing/2014/main" val="281520122"/>
                  </a:ext>
                </a:extLst>
              </a:tr>
              <a:tr h="469557">
                <a:tc>
                  <a:txBody>
                    <a:bodyPr/>
                    <a:lstStyle/>
                    <a:p>
                      <a:pPr algn="l"/>
                      <a:r>
                        <a:rPr lang="en-US" sz="1400" dirty="0" smtClean="0"/>
                        <a:t># of cell Ids for</a:t>
                      </a:r>
                      <a:r>
                        <a:rPr lang="en-US" sz="1400" baseline="0" dirty="0" smtClean="0"/>
                        <a:t> which Site Id </a:t>
                      </a:r>
                      <a:r>
                        <a:rPr lang="en-US" sz="1400" dirty="0" smtClean="0"/>
                        <a:t>missing</a:t>
                      </a:r>
                      <a:endParaRPr lang="en-US" sz="1400" dirty="0"/>
                    </a:p>
                  </a:txBody>
                  <a:tcPr/>
                </a:tc>
                <a:tc>
                  <a:txBody>
                    <a:bodyPr/>
                    <a:lstStyle/>
                    <a:p>
                      <a:r>
                        <a:rPr lang="en-US" sz="1400" dirty="0" smtClean="0"/>
                        <a:t>2257 (33.4%)</a:t>
                      </a:r>
                      <a:endParaRPr lang="en-US" sz="1400" dirty="0"/>
                    </a:p>
                  </a:txBody>
                  <a:tcPr/>
                </a:tc>
                <a:extLst>
                  <a:ext uri="{0D108BD9-81ED-4DB2-BD59-A6C34878D82A}">
                    <a16:rowId xmlns:a16="http://schemas.microsoft.com/office/drawing/2014/main" val="3520688163"/>
                  </a:ext>
                </a:extLst>
              </a:tr>
              <a:tr h="4448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of cell Ids for</a:t>
                      </a:r>
                      <a:r>
                        <a:rPr lang="en-US" sz="1400" baseline="0" dirty="0" smtClean="0"/>
                        <a:t> which </a:t>
                      </a:r>
                      <a:r>
                        <a:rPr lang="en-US" sz="1400" baseline="0" smtClean="0"/>
                        <a:t>Town/district Id </a:t>
                      </a:r>
                      <a:r>
                        <a:rPr lang="en-US" sz="1400" smtClean="0"/>
                        <a:t>missing</a:t>
                      </a:r>
                      <a:endParaRPr lang="en-US" sz="1400" dirty="0" smtClean="0"/>
                    </a:p>
                  </a:txBody>
                  <a:tcPr/>
                </a:tc>
                <a:tc>
                  <a:txBody>
                    <a:bodyPr/>
                    <a:lstStyle/>
                    <a:p>
                      <a:r>
                        <a:rPr lang="en-US" sz="1400" dirty="0" smtClean="0"/>
                        <a:t>2257 (33.4%)</a:t>
                      </a:r>
                      <a:endParaRPr lang="en-US" sz="1400" dirty="0"/>
                    </a:p>
                  </a:txBody>
                  <a:tcPr/>
                </a:tc>
                <a:extLst>
                  <a:ext uri="{0D108BD9-81ED-4DB2-BD59-A6C34878D82A}">
                    <a16:rowId xmlns:a16="http://schemas.microsoft.com/office/drawing/2014/main" val="3639562521"/>
                  </a:ext>
                </a:extLst>
              </a:tr>
            </a:tbl>
          </a:graphicData>
        </a:graphic>
      </p:graphicFrame>
      <p:sp>
        <p:nvSpPr>
          <p:cNvPr id="6" name="TextBox 5"/>
          <p:cNvSpPr txBox="1"/>
          <p:nvPr/>
        </p:nvSpPr>
        <p:spPr>
          <a:xfrm>
            <a:off x="1309816" y="3673428"/>
            <a:ext cx="5904607" cy="307777"/>
          </a:xfrm>
          <a:prstGeom prst="rect">
            <a:avLst/>
          </a:prstGeom>
          <a:no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400" kern="1200" dirty="0" smtClean="0">
                <a:solidFill>
                  <a:prstClr val="black"/>
                </a:solidFill>
                <a:latin typeface="Calibri" panose="020F0502020204030204"/>
              </a:rPr>
              <a:t>Day wise MNO sample data </a:t>
            </a:r>
            <a:r>
              <a:rPr lang="en-US" sz="1400" kern="1200" dirty="0">
                <a:solidFill>
                  <a:prstClr val="black"/>
                </a:solidFill>
                <a:latin typeface="Calibri" panose="020F0502020204030204"/>
              </a:rPr>
              <a:t>q</a:t>
            </a:r>
            <a:r>
              <a:rPr lang="en-US" sz="1400" kern="1200" dirty="0" smtClean="0">
                <a:solidFill>
                  <a:prstClr val="black"/>
                </a:solidFill>
                <a:latin typeface="Calibri" panose="020F0502020204030204"/>
              </a:rPr>
              <a:t>uality report is yet to be prepared </a:t>
            </a:r>
            <a:endParaRPr kumimoji="0" lang="en-US" sz="1400" i="0" u="none" strike="noStrike" kern="1200" cap="none" spc="0" normalizeH="0" baseline="0" noProof="0" dirty="0" smtClean="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36695391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 of </a:t>
            </a:r>
            <a:r>
              <a:rPr lang="en-US" dirty="0" smtClean="0"/>
              <a:t>Patients </a:t>
            </a:r>
            <a:r>
              <a:rPr lang="en-US" dirty="0"/>
              <a:t>to HSA and </a:t>
            </a:r>
            <a:r>
              <a:rPr lang="en-US" dirty="0" smtClean="0"/>
              <a:t>Facility </a:t>
            </a:r>
            <a:r>
              <a:rPr lang="en-US" dirty="0"/>
              <a:t>in each </a:t>
            </a:r>
            <a:r>
              <a:rPr lang="en-US" dirty="0" smtClean="0"/>
              <a:t>District</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5</a:t>
            </a:fld>
            <a:endParaRPr lang="en-US" dirty="0"/>
          </a:p>
        </p:txBody>
      </p:sp>
      <p:pic>
        <p:nvPicPr>
          <p:cNvPr id="4" name="Content Placeholder 5"/>
          <p:cNvPicPr>
            <a:picLocks noChangeAspect="1"/>
          </p:cNvPicPr>
          <p:nvPr/>
        </p:nvPicPr>
        <p:blipFill>
          <a:blip r:embed="rId3"/>
          <a:stretch>
            <a:fillRect/>
          </a:stretch>
        </p:blipFill>
        <p:spPr>
          <a:xfrm>
            <a:off x="230935" y="603249"/>
            <a:ext cx="8678244" cy="3436135"/>
          </a:xfrm>
          <a:prstGeom prst="rect">
            <a:avLst/>
          </a:prstGeom>
        </p:spPr>
      </p:pic>
      <p:sp>
        <p:nvSpPr>
          <p:cNvPr id="5" name="TextBox 4"/>
          <p:cNvSpPr txBox="1"/>
          <p:nvPr/>
        </p:nvSpPr>
        <p:spPr>
          <a:xfrm>
            <a:off x="1013256" y="4134136"/>
            <a:ext cx="7666525" cy="523220"/>
          </a:xfrm>
          <a:prstGeom prst="rect">
            <a:avLst/>
          </a:prstGeom>
          <a:noFill/>
        </p:spPr>
        <p:txBody>
          <a:bodyPr wrap="square" rtlCol="0">
            <a:spAutoFit/>
          </a:bodyPr>
          <a:lstStyle/>
          <a:p>
            <a:pPr marL="285750" indent="-285750">
              <a:buFont typeface="Wingdings" panose="05000000000000000000" pitchFamily="2" charset="2"/>
              <a:buChar char="ü"/>
            </a:pPr>
            <a:r>
              <a:rPr lang="en-US" sz="1400" dirty="0" err="1" smtClean="0"/>
              <a:t>Likoma</a:t>
            </a:r>
            <a:r>
              <a:rPr lang="en-US" sz="1400" dirty="0" smtClean="0"/>
              <a:t> has no HSA’s which maybe the reason for a high facility burden in the district.</a:t>
            </a:r>
          </a:p>
          <a:p>
            <a:pPr marL="285750" indent="-285750">
              <a:buFont typeface="Wingdings" panose="05000000000000000000" pitchFamily="2" charset="2"/>
              <a:buChar char="ü"/>
            </a:pPr>
            <a:r>
              <a:rPr lang="en-US" sz="1400" dirty="0" err="1" smtClean="0"/>
              <a:t>Nkhotakota</a:t>
            </a:r>
            <a:r>
              <a:rPr lang="en-US" sz="1400" dirty="0" smtClean="0"/>
              <a:t> has the highest burden on both HSA as well as facility.</a:t>
            </a:r>
            <a:endParaRPr lang="en-US" sz="1400" dirty="0"/>
          </a:p>
        </p:txBody>
      </p:sp>
    </p:spTree>
    <p:extLst>
      <p:ext uri="{BB962C8B-B14F-4D97-AF65-F5344CB8AC3E}">
        <p14:creationId xmlns:p14="http://schemas.microsoft.com/office/powerpoint/2010/main" val="386062455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District-wise </a:t>
            </a:r>
            <a:r>
              <a:rPr lang="en-US" dirty="0" smtClean="0"/>
              <a:t>Patient </a:t>
            </a:r>
            <a:r>
              <a:rPr lang="en-US" dirty="0"/>
              <a:t>B</a:t>
            </a:r>
            <a:r>
              <a:rPr lang="en-US" dirty="0" smtClean="0"/>
              <a:t>urden</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6</a:t>
            </a:fld>
            <a:endParaRPr lang="en-US" dirty="0"/>
          </a:p>
        </p:txBody>
      </p:sp>
      <p:pic>
        <p:nvPicPr>
          <p:cNvPr id="5" name="Picture 4"/>
          <p:cNvPicPr>
            <a:picLocks noChangeAspect="1"/>
          </p:cNvPicPr>
          <p:nvPr/>
        </p:nvPicPr>
        <p:blipFill>
          <a:blip r:embed="rId3"/>
          <a:stretch>
            <a:fillRect/>
          </a:stretch>
        </p:blipFill>
        <p:spPr>
          <a:xfrm>
            <a:off x="230935" y="700418"/>
            <a:ext cx="7240129" cy="3135340"/>
          </a:xfrm>
          <a:prstGeom prst="rect">
            <a:avLst/>
          </a:prstGeom>
        </p:spPr>
      </p:pic>
      <p:sp>
        <p:nvSpPr>
          <p:cNvPr id="6" name="TextBox 5"/>
          <p:cNvSpPr txBox="1"/>
          <p:nvPr/>
        </p:nvSpPr>
        <p:spPr>
          <a:xfrm>
            <a:off x="7348164" y="916346"/>
            <a:ext cx="1688949" cy="861774"/>
          </a:xfrm>
          <a:prstGeom prst="rect">
            <a:avLst/>
          </a:prstGeom>
          <a:noFill/>
        </p:spPr>
        <p:txBody>
          <a:bodyPr wrap="square" rtlCol="0">
            <a:spAutoFit/>
          </a:bodyPr>
          <a:lstStyle/>
          <a:p>
            <a:r>
              <a:rPr lang="en-US" sz="1000" dirty="0" smtClean="0"/>
              <a:t>Chart details:</a:t>
            </a:r>
          </a:p>
          <a:p>
            <a:r>
              <a:rPr lang="en-US" sz="1000" dirty="0"/>
              <a:t>x</a:t>
            </a:r>
            <a:r>
              <a:rPr lang="en-US" sz="1000" dirty="0" smtClean="0"/>
              <a:t> axis : Population</a:t>
            </a:r>
          </a:p>
          <a:p>
            <a:r>
              <a:rPr lang="en-US" sz="1000" dirty="0" smtClean="0"/>
              <a:t>y axis : #patients/population</a:t>
            </a:r>
          </a:p>
          <a:p>
            <a:r>
              <a:rPr lang="en-US" sz="1000" dirty="0" smtClean="0"/>
              <a:t>bubble size : facility burden</a:t>
            </a:r>
          </a:p>
          <a:p>
            <a:r>
              <a:rPr lang="en-US" sz="1000" dirty="0" smtClean="0"/>
              <a:t>bubble color : district </a:t>
            </a:r>
            <a:endParaRPr lang="en-US" sz="1000" dirty="0"/>
          </a:p>
        </p:txBody>
      </p:sp>
      <p:sp>
        <p:nvSpPr>
          <p:cNvPr id="7" name="TextBox 6"/>
          <p:cNvSpPr txBox="1"/>
          <p:nvPr/>
        </p:nvSpPr>
        <p:spPr>
          <a:xfrm>
            <a:off x="624620" y="3946971"/>
            <a:ext cx="8088121" cy="738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Likoma</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and </a:t>
            </a:r>
            <a:r>
              <a:rPr kumimoji="0" lang="en-US" sz="1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Zomba</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are two districts having 4-5 times more burden than average(6.6).</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We proceed with our analysis for top 5 patient burdened districts since these are significantly different from other districts and requires special attention, especially during disease outbreak.</a:t>
            </a:r>
          </a:p>
        </p:txBody>
      </p:sp>
    </p:spTree>
    <p:extLst>
      <p:ext uri="{BB962C8B-B14F-4D97-AF65-F5344CB8AC3E}">
        <p14:creationId xmlns:p14="http://schemas.microsoft.com/office/powerpoint/2010/main" val="423675780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a:t>
            </a:r>
            <a:r>
              <a:rPr lang="en-US" dirty="0" smtClean="0"/>
              <a:t>Burden-Top </a:t>
            </a:r>
            <a:r>
              <a:rPr lang="en-US" dirty="0"/>
              <a:t>5 </a:t>
            </a:r>
            <a:r>
              <a:rPr lang="en-US" dirty="0" smtClean="0"/>
              <a:t>Districts</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7</a:t>
            </a:fld>
            <a:endParaRPr lang="en-US" dirty="0"/>
          </a:p>
        </p:txBody>
      </p:sp>
      <p:sp>
        <p:nvSpPr>
          <p:cNvPr id="5" name="TextBox 4"/>
          <p:cNvSpPr txBox="1"/>
          <p:nvPr/>
        </p:nvSpPr>
        <p:spPr>
          <a:xfrm>
            <a:off x="486193" y="4209269"/>
            <a:ext cx="8163536" cy="307777"/>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smtClean="0">
                <a:ln>
                  <a:noFill/>
                </a:ln>
                <a:solidFill>
                  <a:prstClr val="black"/>
                </a:solidFill>
                <a:effectLst/>
                <a:uLnTx/>
                <a:uFillTx/>
              </a:rPr>
              <a:t>Burden on top 5 districts average burden is  2.67 times more burdened than country’s(all districts) burden.</a:t>
            </a:r>
          </a:p>
        </p:txBody>
      </p:sp>
      <p:pic>
        <p:nvPicPr>
          <p:cNvPr id="6" name="Content Placeholder 8"/>
          <p:cNvPicPr>
            <a:picLocks noChangeAspect="1"/>
          </p:cNvPicPr>
          <p:nvPr/>
        </p:nvPicPr>
        <p:blipFill>
          <a:blip r:embed="rId3"/>
          <a:stretch>
            <a:fillRect/>
          </a:stretch>
        </p:blipFill>
        <p:spPr>
          <a:xfrm>
            <a:off x="321831" y="754129"/>
            <a:ext cx="8587348" cy="3287937"/>
          </a:xfrm>
          <a:prstGeom prst="rect">
            <a:avLst/>
          </a:prstGeom>
        </p:spPr>
      </p:pic>
    </p:spTree>
    <p:extLst>
      <p:ext uri="{BB962C8B-B14F-4D97-AF65-F5344CB8AC3E}">
        <p14:creationId xmlns:p14="http://schemas.microsoft.com/office/powerpoint/2010/main" val="305839543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Burden </a:t>
            </a:r>
            <a:r>
              <a:rPr lang="en-US" dirty="0"/>
              <a:t>Data  - Few Interesting Facts </a:t>
            </a:r>
          </a:p>
        </p:txBody>
      </p:sp>
      <p:sp>
        <p:nvSpPr>
          <p:cNvPr id="3" name="Slide Number Placeholder 2"/>
          <p:cNvSpPr>
            <a:spLocks noGrp="1"/>
          </p:cNvSpPr>
          <p:nvPr>
            <p:ph type="sldNum" sz="quarter" idx="2"/>
          </p:nvPr>
        </p:nvSpPr>
        <p:spPr/>
        <p:txBody>
          <a:bodyPr/>
          <a:lstStyle/>
          <a:p>
            <a:fld id="{86CB4B4D-7CA3-9044-876B-883B54F8677D}"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150607" y="676134"/>
            <a:ext cx="8803378" cy="3390258"/>
          </a:xfrm>
          <a:prstGeom prst="rect">
            <a:avLst/>
          </a:prstGeom>
        </p:spPr>
      </p:pic>
      <p:sp>
        <p:nvSpPr>
          <p:cNvPr id="7" name="TextBox 6"/>
          <p:cNvSpPr txBox="1"/>
          <p:nvPr/>
        </p:nvSpPr>
        <p:spPr>
          <a:xfrm>
            <a:off x="644914" y="4169171"/>
            <a:ext cx="8030121" cy="523220"/>
          </a:xfrm>
          <a:prstGeom prst="rect">
            <a:avLst/>
          </a:prstGeom>
          <a:noFill/>
        </p:spPr>
        <p:txBody>
          <a:bodyPr wrap="square" rtlCol="0">
            <a:spAutoFit/>
          </a:bodyPr>
          <a:lstStyle/>
          <a:p>
            <a:pPr marL="285750" indent="-285750">
              <a:buFont typeface="Wingdings" panose="05000000000000000000" pitchFamily="2" charset="2"/>
              <a:buChar char="ü"/>
            </a:pPr>
            <a:r>
              <a:rPr lang="en-US" sz="1400" dirty="0" smtClean="0"/>
              <a:t>The graphs show the trend of patients and diseases.</a:t>
            </a:r>
          </a:p>
          <a:p>
            <a:pPr marL="285750" indent="-285750">
              <a:buFont typeface="Wingdings" panose="05000000000000000000" pitchFamily="2" charset="2"/>
              <a:buChar char="ü"/>
            </a:pPr>
            <a:r>
              <a:rPr lang="en-US" sz="1400" dirty="0" smtClean="0"/>
              <a:t>Malaria, respiratory infections and HIV account for the major diseases prevalent in Malawi. </a:t>
            </a:r>
            <a:endParaRPr lang="en-US" sz="1400" dirty="0"/>
          </a:p>
        </p:txBody>
      </p:sp>
    </p:spTree>
    <p:extLst>
      <p:ext uri="{BB962C8B-B14F-4D97-AF65-F5344CB8AC3E}">
        <p14:creationId xmlns:p14="http://schemas.microsoft.com/office/powerpoint/2010/main" val="250272114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Density and Distribution of Health </a:t>
            </a:r>
            <a:r>
              <a:rPr lang="en-US" dirty="0"/>
              <a:t>P</a:t>
            </a:r>
            <a:r>
              <a:rPr lang="en-US" dirty="0" smtClean="0"/>
              <a:t>osts</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9</a:t>
            </a:fld>
            <a:endParaRPr lang="en-US" dirty="0"/>
          </a:p>
        </p:txBody>
      </p:sp>
      <p:pic>
        <p:nvPicPr>
          <p:cNvPr id="4" name="Content Placeholder 4"/>
          <p:cNvPicPr>
            <a:picLocks noChangeAspect="1"/>
          </p:cNvPicPr>
          <p:nvPr/>
        </p:nvPicPr>
        <p:blipFill>
          <a:blip r:embed="rId3"/>
          <a:stretch>
            <a:fillRect/>
          </a:stretch>
        </p:blipFill>
        <p:spPr>
          <a:xfrm>
            <a:off x="799784" y="802100"/>
            <a:ext cx="3223576" cy="3533235"/>
          </a:xfrm>
          <a:prstGeom prst="rect">
            <a:avLst/>
          </a:prstGeom>
        </p:spPr>
      </p:pic>
      <p:pic>
        <p:nvPicPr>
          <p:cNvPr id="5" name="Picture 4"/>
          <p:cNvPicPr>
            <a:picLocks noChangeAspect="1"/>
          </p:cNvPicPr>
          <p:nvPr/>
        </p:nvPicPr>
        <p:blipFill>
          <a:blip r:embed="rId4"/>
          <a:stretch>
            <a:fillRect/>
          </a:stretch>
        </p:blipFill>
        <p:spPr>
          <a:xfrm>
            <a:off x="5030674" y="786615"/>
            <a:ext cx="3059078" cy="3533235"/>
          </a:xfrm>
          <a:prstGeom prst="rect">
            <a:avLst/>
          </a:prstGeom>
        </p:spPr>
      </p:pic>
      <p:sp>
        <p:nvSpPr>
          <p:cNvPr id="6" name="TextBox 5"/>
          <p:cNvSpPr txBox="1"/>
          <p:nvPr/>
        </p:nvSpPr>
        <p:spPr>
          <a:xfrm>
            <a:off x="1013149" y="4388555"/>
            <a:ext cx="6709824" cy="523220"/>
          </a:xfrm>
          <a:prstGeom prst="rect">
            <a:avLst/>
          </a:prstGeom>
          <a:noFill/>
        </p:spPr>
        <p:txBody>
          <a:bodyPr wrap="square" rtlCol="0">
            <a:spAutoFit/>
          </a:bodyPr>
          <a:lstStyle/>
          <a:p>
            <a:pPr marL="285750" indent="-285750">
              <a:buFont typeface="Wingdings" panose="05000000000000000000" pitchFamily="2" charset="2"/>
              <a:buChar char="ü"/>
            </a:pPr>
            <a:r>
              <a:rPr lang="en-US" sz="1400" dirty="0" smtClean="0"/>
              <a:t>Northern region of Malawi has low population density but there are comparatively more health posts than the Central region which has high population density</a:t>
            </a:r>
            <a:endParaRPr lang="en-US" sz="1400" dirty="0"/>
          </a:p>
        </p:txBody>
      </p:sp>
      <p:sp>
        <p:nvSpPr>
          <p:cNvPr id="10" name="TextBox 9"/>
          <p:cNvSpPr txBox="1"/>
          <p:nvPr/>
        </p:nvSpPr>
        <p:spPr>
          <a:xfrm>
            <a:off x="917874" y="509544"/>
            <a:ext cx="2987152" cy="338554"/>
          </a:xfrm>
          <a:prstGeom prst="rect">
            <a:avLst/>
          </a:prstGeom>
          <a:noFill/>
        </p:spPr>
        <p:txBody>
          <a:bodyPr wrap="square" rtlCol="0">
            <a:spAutoFit/>
          </a:bodyPr>
          <a:lstStyle/>
          <a:p>
            <a:pPr algn="ctr"/>
            <a:r>
              <a:rPr lang="en-US" sz="1600" dirty="0" smtClean="0"/>
              <a:t>Population density</a:t>
            </a:r>
            <a:endParaRPr lang="en-US" sz="1600" dirty="0"/>
          </a:p>
        </p:txBody>
      </p:sp>
      <p:sp>
        <p:nvSpPr>
          <p:cNvPr id="11" name="TextBox 10"/>
          <p:cNvSpPr txBox="1"/>
          <p:nvPr/>
        </p:nvSpPr>
        <p:spPr>
          <a:xfrm>
            <a:off x="5197369" y="467981"/>
            <a:ext cx="2840182" cy="338554"/>
          </a:xfrm>
          <a:prstGeom prst="rect">
            <a:avLst/>
          </a:prstGeom>
          <a:noFill/>
        </p:spPr>
        <p:txBody>
          <a:bodyPr wrap="square" rtlCol="0">
            <a:spAutoFit/>
          </a:bodyPr>
          <a:lstStyle/>
          <a:p>
            <a:r>
              <a:rPr lang="en-US" sz="1600" dirty="0" smtClean="0"/>
              <a:t>Distribution of health posts</a:t>
            </a:r>
            <a:endParaRPr lang="en-US" sz="1600" dirty="0"/>
          </a:p>
        </p:txBody>
      </p:sp>
    </p:spTree>
    <p:extLst>
      <p:ext uri="{BB962C8B-B14F-4D97-AF65-F5344CB8AC3E}">
        <p14:creationId xmlns:p14="http://schemas.microsoft.com/office/powerpoint/2010/main" val="351622301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F2189E766C704199C325262182B103" ma:contentTypeVersion="11" ma:contentTypeDescription="Create a new document." ma:contentTypeScope="" ma:versionID="184552fd95ee91b1902c3cbe7b7d8ef4">
  <xsd:schema xmlns:xsd="http://www.w3.org/2001/XMLSchema" xmlns:xs="http://www.w3.org/2001/XMLSchema" xmlns:p="http://schemas.microsoft.com/office/2006/metadata/properties" xmlns:ns2="b80ed585-06d1-4875-8c12-f130325509af" xmlns:ns3="43003804-8a11-493d-a692-5f7768824a09" targetNamespace="http://schemas.microsoft.com/office/2006/metadata/properties" ma:root="true" ma:fieldsID="2692a2f38f93351224ed69b43263edd9" ns2:_="" ns3:_="">
    <xsd:import namespace="b80ed585-06d1-4875-8c12-f130325509af"/>
    <xsd:import namespace="43003804-8a11-493d-a692-5f7768824a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weqj"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ed585-06d1-4875-8c12-f130325509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weqj" ma:index="18" nillable="true" ma:displayName="Metadata test" ma:internalName="weqj">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03804-8a11-493d-a692-5f7768824a0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weqj xmlns="b80ed585-06d1-4875-8c12-f130325509af" xsi:nil="true"/>
  </documentManagement>
</p:properties>
</file>

<file path=customXml/itemProps1.xml><?xml version="1.0" encoding="utf-8"?>
<ds:datastoreItem xmlns:ds="http://schemas.openxmlformats.org/officeDocument/2006/customXml" ds:itemID="{B8964B7A-F195-4868-B928-63E1556B6A7C}"/>
</file>

<file path=customXml/itemProps2.xml><?xml version="1.0" encoding="utf-8"?>
<ds:datastoreItem xmlns:ds="http://schemas.openxmlformats.org/officeDocument/2006/customXml" ds:itemID="{AC2BBF5E-C3E7-4C9A-8B92-A87183F44FAE}"/>
</file>

<file path=customXml/itemProps3.xml><?xml version="1.0" encoding="utf-8"?>
<ds:datastoreItem xmlns:ds="http://schemas.openxmlformats.org/officeDocument/2006/customXml" ds:itemID="{B1DC6370-5631-47E1-90A8-9247B812F9BE}"/>
</file>

<file path=docProps/app.xml><?xml version="1.0" encoding="utf-8"?>
<Properties xmlns="http://schemas.openxmlformats.org/officeDocument/2006/extended-properties" xmlns:vt="http://schemas.openxmlformats.org/officeDocument/2006/docPropsVTypes">
  <TotalTime>2391</TotalTime>
  <Words>455</Words>
  <Application>Microsoft Office PowerPoint</Application>
  <PresentationFormat>On-screen Show (16:9)</PresentationFormat>
  <Paragraphs>108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Infosys Template 1</vt:lpstr>
      <vt:lpstr>DIAL-Malawi Use Case MNO, Disease, etc. data analysis</vt:lpstr>
      <vt:lpstr># of Calls made from Town/District – Summary of 22nd Feb - 28th Feb’18 Sample Data</vt:lpstr>
      <vt:lpstr># of Cell/Tower id as per Town/District – Summary of 22nd Feb - 28th Feb’18 Sample Data</vt:lpstr>
      <vt:lpstr>Data Quality Report – Sample MNO Data for all seven days </vt:lpstr>
      <vt:lpstr>Proportion of Patients to HSA and Facility in each District</vt:lpstr>
      <vt:lpstr>District-wise Patient Burden</vt:lpstr>
      <vt:lpstr>Patient Burden-Top 5 Districts</vt:lpstr>
      <vt:lpstr>Disease Burden Data  - Few Interesting Facts </vt:lpstr>
      <vt:lpstr>Population Density and Distribution of Health Posts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Senthil Kumar Subramanian</cp:lastModifiedBy>
  <cp:revision>267</cp:revision>
  <dcterms:modified xsi:type="dcterms:W3CDTF">2018-06-26T15:15:40Z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ContentTypeId">
    <vt:lpwstr>0x010100D8F2189E766C704199C325262182B103</vt:lpwstr>
  </property>
</Properties>
</file>