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281" r:id="rId3"/>
    <p:sldId id="267" r:id="rId4"/>
    <p:sldId id="261" r:id="rId5"/>
    <p:sldId id="305" r:id="rId6"/>
    <p:sldId id="306" r:id="rId7"/>
    <p:sldId id="307" r:id="rId8"/>
    <p:sldId id="308" r:id="rId9"/>
    <p:sldId id="309" r:id="rId10"/>
    <p:sldId id="310" r:id="rId11"/>
    <p:sldId id="311" r:id="rId12"/>
    <p:sldId id="312" r:id="rId13"/>
    <p:sldId id="313"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221D9E-E4E3-4F6C-B91D-0C0E6E330B87}" type="datetimeFigureOut">
              <a:rPr lang="en-US" smtClean="0"/>
              <a:t>10/26/2018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294770-DACA-4181-9D15-313D1EE7A34F}" type="slidenum">
              <a:rPr lang="en-US" smtClean="0"/>
              <a:t>‹#›</a:t>
            </a:fld>
            <a:endParaRPr lang="en-US"/>
          </a:p>
        </p:txBody>
      </p:sp>
    </p:spTree>
    <p:extLst>
      <p:ext uri="{BB962C8B-B14F-4D97-AF65-F5344CB8AC3E}">
        <p14:creationId xmlns:p14="http://schemas.microsoft.com/office/powerpoint/2010/main" val="18155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51633-1A18-4B63-B6A9-E6FE2E74906B}"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60ED-D269-40FE-8F07-A7DDAC58924F}" type="slidenum">
              <a:rPr lang="en-US" smtClean="0"/>
              <a:t>‹#›</a:t>
            </a:fld>
            <a:endParaRPr lang="en-US"/>
          </a:p>
        </p:txBody>
      </p:sp>
    </p:spTree>
    <p:extLst>
      <p:ext uri="{BB962C8B-B14F-4D97-AF65-F5344CB8AC3E}">
        <p14:creationId xmlns:p14="http://schemas.microsoft.com/office/powerpoint/2010/main" val="20940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09341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26174907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3318135" y="1533779"/>
            <a:ext cx="7447068"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61295943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405723"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25" name="Text Placeholder 2"/>
          <p:cNvSpPr txBox="1">
            <a:spLocks/>
          </p:cNvSpPr>
          <p:nvPr userDrawn="1"/>
        </p:nvSpPr>
        <p:spPr>
          <a:xfrm>
            <a:off x="519600" y="6147181"/>
            <a:ext cx="803303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10713113" y="6015481"/>
            <a:ext cx="1212887" cy="620353"/>
          </a:xfrm>
          <a:prstGeom prst="rect">
            <a:avLst/>
          </a:prstGeom>
        </p:spPr>
      </p:pic>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grpSp>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26335205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717711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59691"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59691" y="1552923"/>
            <a:ext cx="11346293" cy="4192231"/>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259691" y="815350"/>
            <a:ext cx="11630732" cy="515111"/>
          </a:xfrm>
          <a:prstGeom prst="rect">
            <a:avLst/>
          </a:prstGeom>
        </p:spPr>
        <p:txBody>
          <a:bodyPr/>
          <a:lstStyle>
            <a:lvl1pPr marL="0" indent="0">
              <a:buNone/>
              <a:defRPr sz="2133">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00982652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89766026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783"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17" name="Text Placeholder 2"/>
          <p:cNvSpPr>
            <a:spLocks noGrp="1"/>
          </p:cNvSpPr>
          <p:nvPr>
            <p:ph type="body" idx="1"/>
          </p:nvPr>
        </p:nvSpPr>
        <p:spPr>
          <a:xfrm>
            <a:off x="265783" y="823932"/>
            <a:ext cx="11630733" cy="758497"/>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0785907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11636299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580"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5979886"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54578770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851132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6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9351899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0558566" y="6079874"/>
            <a:ext cx="1212887" cy="620353"/>
          </a:xfrm>
          <a:prstGeom prst="rect">
            <a:avLst/>
          </a:prstGeom>
        </p:spPr>
      </p:pic>
    </p:spTree>
    <p:extLst>
      <p:ext uri="{BB962C8B-B14F-4D97-AF65-F5344CB8AC3E}">
        <p14:creationId xmlns:p14="http://schemas.microsoft.com/office/powerpoint/2010/main" val="414146086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7" name="Picture 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70445396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10699750" y="6007118"/>
            <a:ext cx="1219201" cy="623213"/>
          </a:xfrm>
          <a:prstGeom prst="rect">
            <a:avLst/>
          </a:prstGeom>
        </p:spPr>
      </p:pic>
    </p:spTree>
    <p:extLst>
      <p:ext uri="{BB962C8B-B14F-4D97-AF65-F5344CB8AC3E}">
        <p14:creationId xmlns:p14="http://schemas.microsoft.com/office/powerpoint/2010/main" val="8346785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2290329" y="5846306"/>
            <a:ext cx="1212887" cy="620353"/>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54" y="5922917"/>
            <a:ext cx="1538233" cy="467133"/>
          </a:xfrm>
          <a:prstGeom prst="rect">
            <a:avLst/>
          </a:prstGeom>
        </p:spPr>
      </p:pic>
    </p:spTree>
    <p:extLst>
      <p:ext uri="{BB962C8B-B14F-4D97-AF65-F5344CB8AC3E}">
        <p14:creationId xmlns:p14="http://schemas.microsoft.com/office/powerpoint/2010/main" val="10146857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326386" y="2762251"/>
            <a:ext cx="9512439" cy="1346200"/>
          </a:xfrm>
          <a:prstGeom prst="rect">
            <a:avLst/>
          </a:prstGeom>
        </p:spPr>
        <p:txBody>
          <a:bodyPr anchor="ctr">
            <a:noAutofit/>
          </a:bodyPr>
          <a:lstStyle>
            <a:lvl1pPr algn="ctr">
              <a:defRPr sz="3200" b="0">
                <a:solidFill>
                  <a:srgbClr val="007CC3"/>
                </a:solidFill>
              </a:defRPr>
            </a:lvl1pPr>
          </a:lstStyle>
          <a:p>
            <a:r>
              <a:rPr lang="en-US" dirty="0"/>
              <a:t>TITLE TEXT</a:t>
            </a:r>
          </a:p>
        </p:txBody>
      </p:sp>
      <p:sp>
        <p:nvSpPr>
          <p:cNvPr id="13"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9"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98762505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076326" y="2212571"/>
            <a:ext cx="10037116" cy="976107"/>
          </a:xfrm>
          <a:prstGeom prst="rect">
            <a:avLst/>
          </a:prstGeom>
        </p:spPr>
        <p:txBody>
          <a:bodyPr anchor="ctr">
            <a:noAutofit/>
          </a:bodyPr>
          <a:lstStyle>
            <a:lvl1pPr algn="ctr">
              <a:defRPr sz="32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549093" y="3435351"/>
            <a:ext cx="9154073" cy="420333"/>
          </a:xfrm>
          <a:prstGeom prst="rect">
            <a:avLst/>
          </a:prstGeom>
        </p:spPr>
        <p:txBody>
          <a:bodyPr anchor="t">
            <a:noAutofit/>
          </a:bodyPr>
          <a:lstStyle>
            <a:lvl1pPr marL="457189" indent="-457189" algn="ctr">
              <a:buNone/>
              <a:defRPr kumimoji="0" lang="en-US" sz="2133"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2649938" y="4283448"/>
            <a:ext cx="7097881" cy="1042403"/>
          </a:xfrm>
          <a:prstGeom prst="rect">
            <a:avLst/>
          </a:prstGeom>
        </p:spPr>
        <p:txBody>
          <a:bodyPr anchor="t">
            <a:noAutofit/>
          </a:bodyPr>
          <a:lstStyle>
            <a:lvl1pPr marL="0" indent="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8"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10743272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69729909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276537"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373769841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930105" y="1533779"/>
            <a:ext cx="8766569" cy="633687"/>
          </a:xfrm>
          <a:prstGeom prst="rect">
            <a:avLst/>
          </a:prstGeom>
        </p:spPr>
        <p:txBody>
          <a:bodyPr anchor="t">
            <a:noAutofit/>
          </a:bodyPr>
          <a:lstStyle>
            <a:lvl1pPr>
              <a:tabLst/>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0863937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712489" y="1533779"/>
            <a:ext cx="8299056"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9486581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84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80" r:id="rId19"/>
    <p:sldLayoutId id="2147483678" r:id="rId20"/>
    <p:sldLayoutId id="2147483679" r:id="rId21"/>
  </p:sldLayoutIdLst>
  <p:transition spd="med"/>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5" b="15"/>
          <a:stretch>
            <a:fillRect/>
          </a:stretch>
        </p:blipFill>
        <p:spPr/>
      </p:pic>
      <p:sp>
        <p:nvSpPr>
          <p:cNvPr id="374" name="Shape 374"/>
          <p:cNvSpPr>
            <a:spLocks noGrp="1"/>
          </p:cNvSpPr>
          <p:nvPr>
            <p:ph type="title"/>
          </p:nvPr>
        </p:nvSpPr>
        <p:spPr>
          <a:xfrm>
            <a:off x="366114" y="1132912"/>
            <a:ext cx="4588580" cy="1154012"/>
          </a:xfrm>
        </p:spPr>
        <p:txBody>
          <a:bodyPr>
            <a:noAutofit/>
          </a:bodyPr>
          <a:lstStyle>
            <a:lvl1pPr>
              <a:defRPr sz="2500"/>
            </a:lvl1pPr>
          </a:lstStyle>
          <a:p>
            <a:r>
              <a:rPr lang="en-US" sz="2800" dirty="0"/>
              <a:t>DIAL D4D ETL Understanding</a:t>
            </a:r>
            <a:br>
              <a:rPr lang="en-US" sz="2800" dirty="0"/>
            </a:br>
            <a:r>
              <a:rPr lang="en-US" sz="2000" b="1" dirty="0"/>
              <a:t>– Malawi Use Case</a:t>
            </a:r>
            <a:endParaRPr lang="en-US" sz="2800" b="1" dirty="0"/>
          </a:p>
        </p:txBody>
      </p:sp>
      <p:sp>
        <p:nvSpPr>
          <p:cNvPr id="7" name="object 2"/>
          <p:cNvSpPr/>
          <p:nvPr/>
        </p:nvSpPr>
        <p:spPr>
          <a:xfrm>
            <a:off x="5931599" y="1102098"/>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F9FFA">
              <a:alpha val="43000"/>
            </a:srgbClr>
          </a:solidFill>
        </p:spPr>
        <p:txBody>
          <a:bodyPr wrap="square" lIns="0" tIns="0" rIns="0" bIns="0" rtlCol="0"/>
          <a:lstStyle/>
          <a:p>
            <a:pPr defTabSz="609585" hangingPunct="0"/>
            <a:endParaRPr sz="2400" kern="0">
              <a:solidFill>
                <a:srgbClr val="000000"/>
              </a:solidFill>
              <a:latin typeface="Calibri"/>
              <a:cs typeface="Calibri"/>
              <a:sym typeface="Calibri"/>
            </a:endParaRPr>
          </a:p>
        </p:txBody>
      </p:sp>
      <p:pic>
        <p:nvPicPr>
          <p:cNvPr id="8" name="Picture 7"/>
          <p:cNvPicPr>
            <a:picLocks noChangeAspect="1"/>
          </p:cNvPicPr>
          <p:nvPr/>
        </p:nvPicPr>
        <p:blipFill>
          <a:blip r:embed="rId4"/>
          <a:stretch>
            <a:fillRect/>
          </a:stretch>
        </p:blipFill>
        <p:spPr>
          <a:xfrm>
            <a:off x="2751844" y="5839098"/>
            <a:ext cx="1405280" cy="71833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555" y="5918656"/>
            <a:ext cx="1802319" cy="547331"/>
          </a:xfrm>
          <a:prstGeom prst="rect">
            <a:avLst/>
          </a:prstGeom>
        </p:spPr>
      </p:pic>
      <p:sp>
        <p:nvSpPr>
          <p:cNvPr id="9" name="Shape 374"/>
          <p:cNvSpPr txBox="1">
            <a:spLocks/>
          </p:cNvSpPr>
          <p:nvPr/>
        </p:nvSpPr>
        <p:spPr>
          <a:xfrm>
            <a:off x="366114" y="3871758"/>
            <a:ext cx="4588580" cy="1154012"/>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500" b="0" i="0" u="none" strike="noStrike" cap="none" spc="0" baseline="0">
                <a:ln>
                  <a:noFill/>
                </a:ln>
                <a:solidFill>
                  <a:srgbClr val="007C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solidFill>
                  <a:schemeClr val="tx1"/>
                </a:solidFill>
              </a:rPr>
              <a:t>Author : Gokula Jawahar</a:t>
            </a:r>
          </a:p>
          <a:p>
            <a:r>
              <a:rPr lang="en-US" sz="1400" kern="0" dirty="0">
                <a:solidFill>
                  <a:schemeClr val="tx1"/>
                </a:solidFill>
              </a:rPr>
              <a:t>Version : 0.1</a:t>
            </a:r>
          </a:p>
          <a:p>
            <a:r>
              <a:rPr lang="en-US" sz="1400" kern="0" dirty="0">
                <a:solidFill>
                  <a:schemeClr val="tx1"/>
                </a:solidFill>
              </a:rPr>
              <a:t>First Release: 16 – 10 – 2018 </a:t>
            </a:r>
          </a:p>
        </p:txBody>
      </p:sp>
    </p:spTree>
    <p:extLst>
      <p:ext uri="{BB962C8B-B14F-4D97-AF65-F5344CB8AC3E}">
        <p14:creationId xmlns:p14="http://schemas.microsoft.com/office/powerpoint/2010/main" val="40475420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10</a:t>
            </a:fld>
            <a:endParaRPr lang="en-US" dirty="0"/>
          </a:p>
        </p:txBody>
      </p:sp>
      <p:sp>
        <p:nvSpPr>
          <p:cNvPr id="2" name="Title 1"/>
          <p:cNvSpPr>
            <a:spLocks noGrp="1"/>
          </p:cNvSpPr>
          <p:nvPr>
            <p:ph type="title"/>
          </p:nvPr>
        </p:nvSpPr>
        <p:spPr/>
        <p:txBody>
          <a:bodyPr/>
          <a:lstStyle/>
          <a:p>
            <a:r>
              <a:rPr lang="en-US" dirty="0"/>
              <a:t>Month level aggregation at LAC-Cell Id level</a:t>
            </a: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r>
              <a:rPr lang="en-US" dirty="0"/>
              <a:t>For a given month if an originating ID has used multiple cell ids, then the cell id which was maximum times used will be used as its location. If there is a tie among cell ids used, then last call among tied calls may be used as a location.  </a:t>
            </a:r>
          </a:p>
        </p:txBody>
      </p:sp>
      <p:graphicFrame>
        <p:nvGraphicFramePr>
          <p:cNvPr id="18" name="Table 17"/>
          <p:cNvGraphicFramePr>
            <a:graphicFrameLocks noGrp="1"/>
          </p:cNvGraphicFramePr>
          <p:nvPr/>
        </p:nvGraphicFramePr>
        <p:xfrm>
          <a:off x="565290" y="1913117"/>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32" name="TextBox 31"/>
          <p:cNvSpPr txBox="1"/>
          <p:nvPr/>
        </p:nvSpPr>
        <p:spPr>
          <a:xfrm>
            <a:off x="620709" y="4297296"/>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4080165" y="2659747"/>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solidFill>
                  <a:srgbClr val="000000"/>
                </a:solidFill>
                <a:sym typeface="Calibri"/>
              </a:rPr>
              <a:t>Group by month wise and apply rule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ight Arrow 4"/>
          <p:cNvSpPr/>
          <p:nvPr/>
        </p:nvSpPr>
        <p:spPr>
          <a:xfrm>
            <a:off x="3266924"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Right Arrow 13"/>
          <p:cNvSpPr/>
          <p:nvPr/>
        </p:nvSpPr>
        <p:spPr>
          <a:xfrm>
            <a:off x="6209187"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aphicFrame>
        <p:nvGraphicFramePr>
          <p:cNvPr id="13" name="Table 12"/>
          <p:cNvGraphicFramePr>
            <a:graphicFrameLocks noGrp="1"/>
          </p:cNvGraphicFramePr>
          <p:nvPr>
            <p:extLst>
              <p:ext uri="{D42A27DB-BD31-4B8C-83A1-F6EECF244321}">
                <p14:modId xmlns:p14="http://schemas.microsoft.com/office/powerpoint/2010/main" val="2408936188"/>
              </p:ext>
            </p:extLst>
          </p:nvPr>
        </p:nvGraphicFramePr>
        <p:xfrm>
          <a:off x="6979945" y="1856623"/>
          <a:ext cx="2535383" cy="1520190"/>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MNO_CDR_Month_Traffic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Lac</a:t>
                      </a:r>
                      <a:r>
                        <a:rPr lang="en-US" sz="1600" u="none" strike="noStrike" baseline="0" dirty="0">
                          <a:effectLst/>
                        </a:rPr>
                        <a:t> ID </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Month</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Events</a:t>
                      </a:r>
                    </a:p>
                  </a:txBody>
                  <a:tcPr marL="9525" marR="9525" marT="9525" marB="0" anchor="b"/>
                </a:tc>
                <a:extLst>
                  <a:ext uri="{0D108BD9-81ED-4DB2-BD59-A6C34878D82A}">
                    <a16:rowId xmlns:a16="http://schemas.microsoft.com/office/drawing/2014/main" val="730551823"/>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Unique Originating</a:t>
                      </a:r>
                      <a:r>
                        <a:rPr lang="en-US" sz="1600" b="1" i="0" u="none" strike="noStrike" baseline="0" dirty="0">
                          <a:solidFill>
                            <a:srgbClr val="000000"/>
                          </a:solidFill>
                          <a:effectLst/>
                          <a:latin typeface="Calibri" panose="020F0502020204030204" pitchFamily="34" charset="0"/>
                        </a:rPr>
                        <a:t>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sp>
        <p:nvSpPr>
          <p:cNvPr id="15" name="TextBox 14"/>
          <p:cNvSpPr txBox="1"/>
          <p:nvPr/>
        </p:nvSpPr>
        <p:spPr>
          <a:xfrm>
            <a:off x="6713960" y="3858778"/>
            <a:ext cx="342756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aseline="0" dirty="0">
                <a:solidFill>
                  <a:srgbClr val="000000"/>
                </a:solidFill>
                <a:sym typeface="Calibri"/>
              </a:rPr>
              <a:t>One row per Lac ID –</a:t>
            </a:r>
            <a:r>
              <a:rPr lang="en-US" dirty="0">
                <a:solidFill>
                  <a:srgbClr val="000000"/>
                </a:solidFill>
                <a:sym typeface="Calibri"/>
              </a:rPr>
              <a:t> Cell ID combination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2204852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set of Tables in Data Lake </a:t>
            </a:r>
          </a:p>
        </p:txBody>
      </p:sp>
      <p:sp>
        <p:nvSpPr>
          <p:cNvPr id="5" name="Slide Number Placeholder 4"/>
          <p:cNvSpPr>
            <a:spLocks noGrp="1"/>
          </p:cNvSpPr>
          <p:nvPr>
            <p:ph type="sldNum" sz="quarter" idx="2"/>
          </p:nvPr>
        </p:nvSpPr>
        <p:spPr/>
        <p:txBody>
          <a:bodyPr/>
          <a:lstStyle/>
          <a:p>
            <a:fld id="{86CB4B4D-7CA3-9044-876B-883B54F8677D}" type="slidenum">
              <a:rPr lang="en-US" smtClean="0"/>
              <a:pPr/>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0135630"/>
              </p:ext>
            </p:extLst>
          </p:nvPr>
        </p:nvGraphicFramePr>
        <p:xfrm>
          <a:off x="828528" y="1400332"/>
          <a:ext cx="2607400" cy="2554605"/>
        </p:xfrm>
        <a:graphic>
          <a:graphicData uri="http://schemas.openxmlformats.org/drawingml/2006/table">
            <a:tbl>
              <a:tblPr>
                <a:tableStyleId>{21E4AEA4-8DFA-4A89-87EB-49C32662AFE0}</a:tableStyleId>
              </a:tblPr>
              <a:tblGrid>
                <a:gridCol w="2607400">
                  <a:extLst>
                    <a:ext uri="{9D8B030D-6E8A-4147-A177-3AD203B41FA5}">
                      <a16:colId xmlns:a16="http://schemas.microsoft.com/office/drawing/2014/main" val="3985152456"/>
                    </a:ext>
                  </a:extLst>
                </a:gridCol>
              </a:tblGrid>
              <a:tr h="164147">
                <a:tc>
                  <a:txBody>
                    <a:bodyPr/>
                    <a:lstStyle/>
                    <a:p>
                      <a:pPr algn="ctr" fontAlgn="b"/>
                      <a:r>
                        <a:rPr lang="en-US" sz="1800" u="none" strike="noStrike" dirty="0">
                          <a:effectLst/>
                        </a:rPr>
                        <a:t>MNO_CDR_COMPLETE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64147">
                <a:tc>
                  <a:txBody>
                    <a:bodyPr/>
                    <a:lstStyle/>
                    <a:p>
                      <a:pPr algn="l" fontAlgn="b"/>
                      <a:r>
                        <a:rPr lang="en-US" sz="1800" u="none" strike="noStrike" dirty="0">
                          <a:effectLst/>
                        </a:rPr>
                        <a:t>Event</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64147">
                <a:tc>
                  <a:txBody>
                    <a:bodyPr/>
                    <a:lstStyle/>
                    <a:p>
                      <a:pPr algn="l" fontAlgn="b"/>
                      <a:r>
                        <a:rPr lang="en-US" sz="1800" u="none" strike="noStrike" dirty="0">
                          <a:effectLst/>
                        </a:rPr>
                        <a:t>Originating ID</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64147">
                <a:tc>
                  <a:txBody>
                    <a:bodyPr/>
                    <a:lstStyle/>
                    <a:p>
                      <a:pPr algn="l" fontAlgn="b"/>
                      <a:r>
                        <a:rPr lang="en-US" sz="1800" u="none" strike="noStrike" dirty="0">
                          <a:effectLst/>
                        </a:rPr>
                        <a:t>Receiving ID</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64147">
                <a:tc>
                  <a:txBody>
                    <a:bodyPr/>
                    <a:lstStyle/>
                    <a:p>
                      <a:pPr algn="l" fontAlgn="b"/>
                      <a:r>
                        <a:rPr lang="en-US" sz="1800" u="none" strike="noStrike" dirty="0">
                          <a:effectLst/>
                        </a:rPr>
                        <a:t>Date</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64147">
                <a:tc>
                  <a:txBody>
                    <a:bodyPr/>
                    <a:lstStyle/>
                    <a:p>
                      <a:pPr algn="l" fontAlgn="b"/>
                      <a:r>
                        <a:rPr lang="en-US" sz="1800" u="none" strike="noStrike" dirty="0">
                          <a:effectLst/>
                        </a:rPr>
                        <a:t>Time</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64147">
                <a:tc>
                  <a:txBody>
                    <a:bodyPr/>
                    <a:lstStyle/>
                    <a:p>
                      <a:pPr algn="l" fontAlgn="b"/>
                      <a:r>
                        <a:rPr lang="en-US" sz="1800" u="none" strike="noStrike" dirty="0" err="1">
                          <a:effectLst/>
                        </a:rPr>
                        <a:t>Call_Duration</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64147">
                <a:tc>
                  <a:txBody>
                    <a:bodyPr/>
                    <a:lstStyle/>
                    <a:p>
                      <a:pPr algn="l" fontAlgn="b"/>
                      <a:r>
                        <a:rPr lang="en-US" sz="1800" u="none" strike="noStrike" dirty="0">
                          <a:effectLst/>
                        </a:rPr>
                        <a:t>Lac ID</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64147">
                <a:tc>
                  <a:txBody>
                    <a:bodyPr/>
                    <a:lstStyle/>
                    <a:p>
                      <a:pPr algn="l" fontAlgn="b"/>
                      <a:r>
                        <a:rPr lang="en-US" sz="1800" u="none" strike="noStrike" dirty="0">
                          <a:effectLst/>
                        </a:rPr>
                        <a:t>Cell Id</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0931495"/>
              </p:ext>
            </p:extLst>
          </p:nvPr>
        </p:nvGraphicFramePr>
        <p:xfrm>
          <a:off x="4797743" y="1441384"/>
          <a:ext cx="2549238" cy="2280285"/>
        </p:xfrm>
        <a:graphic>
          <a:graphicData uri="http://schemas.openxmlformats.org/drawingml/2006/table">
            <a:tbl>
              <a:tblPr>
                <a:tableStyleId>{21E4AEA4-8DFA-4A89-87EB-49C32662AFE0}</a:tableStyleId>
              </a:tblPr>
              <a:tblGrid>
                <a:gridCol w="2549238">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6815448"/>
              </p:ext>
            </p:extLst>
          </p:nvPr>
        </p:nvGraphicFramePr>
        <p:xfrm>
          <a:off x="7908200" y="1441895"/>
          <a:ext cx="2535383" cy="506730"/>
        </p:xfrm>
        <a:graphic>
          <a:graphicData uri="http://schemas.openxmlformats.org/drawingml/2006/table">
            <a:tbl>
              <a:tblPr>
                <a:tableStyleId>{7DF18680-E054-41AD-8BC1-D1AEF772440D}</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a:effectLst/>
                        </a:rPr>
                        <a:t>Global_A2P</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49679135"/>
              </p:ext>
            </p:extLst>
          </p:nvPr>
        </p:nvGraphicFramePr>
        <p:xfrm>
          <a:off x="7908200" y="2792981"/>
          <a:ext cx="2535383" cy="760095"/>
        </p:xfrm>
        <a:graphic>
          <a:graphicData uri="http://schemas.openxmlformats.org/drawingml/2006/table">
            <a:tbl>
              <a:tblPr>
                <a:tableStyleId>{7DF18680-E054-41AD-8BC1-D1AEF772440D}</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First_Occurence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Insert Date</a:t>
                      </a:r>
                    </a:p>
                  </a:txBody>
                  <a:tcPr marL="9525" marR="9525" marT="9525" marB="0" anchor="b"/>
                </a:tc>
                <a:extLst>
                  <a:ext uri="{0D108BD9-81ED-4DB2-BD59-A6C34878D82A}">
                    <a16:rowId xmlns:a16="http://schemas.microsoft.com/office/drawing/2014/main" val="316426946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65316673"/>
              </p:ext>
            </p:extLst>
          </p:nvPr>
        </p:nvGraphicFramePr>
        <p:xfrm>
          <a:off x="4811598" y="3920949"/>
          <a:ext cx="2535383" cy="1520190"/>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MNO_CDR_Month_Traffic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Lac</a:t>
                      </a:r>
                      <a:r>
                        <a:rPr lang="en-US" sz="1600" u="none" strike="noStrike" baseline="0" dirty="0">
                          <a:effectLst/>
                        </a:rPr>
                        <a:t> ID </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Month</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Events</a:t>
                      </a:r>
                    </a:p>
                  </a:txBody>
                  <a:tcPr marL="9525" marR="9525" marT="9525" marB="0" anchor="b"/>
                </a:tc>
                <a:extLst>
                  <a:ext uri="{0D108BD9-81ED-4DB2-BD59-A6C34878D82A}">
                    <a16:rowId xmlns:a16="http://schemas.microsoft.com/office/drawing/2014/main" val="730551823"/>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Unique Originating</a:t>
                      </a:r>
                      <a:r>
                        <a:rPr lang="en-US" sz="1600" b="1" i="0" u="none" strike="noStrike" baseline="0" dirty="0">
                          <a:solidFill>
                            <a:srgbClr val="000000"/>
                          </a:solidFill>
                          <a:effectLst/>
                          <a:latin typeface="Calibri" panose="020F0502020204030204" pitchFamily="34" charset="0"/>
                        </a:rPr>
                        <a:t>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6447105"/>
              </p:ext>
            </p:extLst>
          </p:nvPr>
        </p:nvGraphicFramePr>
        <p:xfrm>
          <a:off x="7908200" y="3920949"/>
          <a:ext cx="2535383" cy="1520190"/>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0">
                <a:tc>
                  <a:txBody>
                    <a:bodyPr/>
                    <a:lstStyle/>
                    <a:p>
                      <a:pPr algn="ctr" fontAlgn="b"/>
                      <a:r>
                        <a:rPr lang="en-US" sz="1600" u="none" strike="noStrike" dirty="0" err="1">
                          <a:effectLst/>
                        </a:rPr>
                        <a:t>MNO_CDR_Day_Traffic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Lac</a:t>
                      </a:r>
                      <a:r>
                        <a:rPr lang="en-US" sz="1600" u="none" strike="noStrike" baseline="0" dirty="0">
                          <a:effectLst/>
                        </a:rPr>
                        <a:t> ID </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Month</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Events</a:t>
                      </a:r>
                    </a:p>
                  </a:txBody>
                  <a:tcPr marL="9525" marR="9525" marT="9525" marB="0" anchor="b"/>
                </a:tc>
                <a:extLst>
                  <a:ext uri="{0D108BD9-81ED-4DB2-BD59-A6C34878D82A}">
                    <a16:rowId xmlns:a16="http://schemas.microsoft.com/office/drawing/2014/main" val="730551823"/>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Unique Originating</a:t>
                      </a:r>
                      <a:r>
                        <a:rPr lang="en-US" sz="1600" b="1" i="0" u="none" strike="noStrike" baseline="0" dirty="0">
                          <a:solidFill>
                            <a:srgbClr val="000000"/>
                          </a:solidFill>
                          <a:effectLst/>
                          <a:latin typeface="Calibri" panose="020F0502020204030204" pitchFamily="34" charset="0"/>
                        </a:rPr>
                        <a:t>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sp>
        <p:nvSpPr>
          <p:cNvPr id="12" name="Rectangle 11"/>
          <p:cNvSpPr/>
          <p:nvPr/>
        </p:nvSpPr>
        <p:spPr>
          <a:xfrm>
            <a:off x="4811598" y="5666509"/>
            <a:ext cx="5631985" cy="27709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b="1" dirty="0">
                <a:solidFill>
                  <a:schemeClr val="bg1"/>
                </a:solidFill>
                <a:sym typeface="Calibri"/>
              </a:rPr>
              <a:t>3 Months data</a:t>
            </a:r>
            <a:endParaRPr kumimoji="0" lang="en-US" sz="1800" b="1"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18908836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Tables in Data Lake </a:t>
            </a:r>
          </a:p>
        </p:txBody>
      </p:sp>
      <p:sp>
        <p:nvSpPr>
          <p:cNvPr id="5" name="Slide Number Placeholder 4"/>
          <p:cNvSpPr>
            <a:spLocks noGrp="1"/>
          </p:cNvSpPr>
          <p:nvPr>
            <p:ph type="sldNum" sz="quarter" idx="2"/>
          </p:nvPr>
        </p:nvSpPr>
        <p:spPr/>
        <p:txBody>
          <a:bodyPr/>
          <a:lstStyle/>
          <a:p>
            <a:fld id="{86CB4B4D-7CA3-9044-876B-883B54F8677D}" type="slidenum">
              <a:rPr lang="en-US" smtClean="0"/>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83743556"/>
              </p:ext>
            </p:extLst>
          </p:nvPr>
        </p:nvGraphicFramePr>
        <p:xfrm>
          <a:off x="1322836" y="2391194"/>
          <a:ext cx="2607400" cy="1419225"/>
        </p:xfrm>
        <a:graphic>
          <a:graphicData uri="http://schemas.openxmlformats.org/drawingml/2006/table">
            <a:tbl>
              <a:tblPr>
                <a:tableStyleId>{21E4AEA4-8DFA-4A89-87EB-49C32662AFE0}</a:tableStyleId>
              </a:tblPr>
              <a:tblGrid>
                <a:gridCol w="2607400">
                  <a:extLst>
                    <a:ext uri="{9D8B030D-6E8A-4147-A177-3AD203B41FA5}">
                      <a16:colId xmlns:a16="http://schemas.microsoft.com/office/drawing/2014/main" val="3985152456"/>
                    </a:ext>
                  </a:extLst>
                </a:gridCol>
              </a:tblGrid>
              <a:tr h="164147">
                <a:tc>
                  <a:txBody>
                    <a:bodyPr/>
                    <a:lstStyle/>
                    <a:p>
                      <a:pPr algn="ctr" fontAlgn="b"/>
                      <a:r>
                        <a:rPr lang="en-US" sz="1800" b="1" i="0" u="none" strike="noStrike" dirty="0">
                          <a:solidFill>
                            <a:srgbClr val="000000"/>
                          </a:solidFill>
                          <a:effectLst/>
                          <a:latin typeface="Calibri" panose="020F0502020204030204" pitchFamily="34" charset="0"/>
                        </a:rPr>
                        <a:t>CALL_A2P_P2P</a:t>
                      </a:r>
                    </a:p>
                  </a:txBody>
                  <a:tcPr marL="9525" marR="9525" marT="9525" marB="0" anchor="b"/>
                </a:tc>
                <a:extLst>
                  <a:ext uri="{0D108BD9-81ED-4DB2-BD59-A6C34878D82A}">
                    <a16:rowId xmlns:a16="http://schemas.microsoft.com/office/drawing/2014/main" val="2300597195"/>
                  </a:ext>
                </a:extLst>
              </a:tr>
              <a:tr h="164147">
                <a:tc>
                  <a:txBody>
                    <a:bodyPr/>
                    <a:lstStyle/>
                    <a:p>
                      <a:pPr algn="l" fontAlgn="b"/>
                      <a:r>
                        <a:rPr lang="en-US" sz="1800" u="none" strike="noStrike" dirty="0">
                          <a:effectLst/>
                        </a:rPr>
                        <a:t>Event</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64147">
                <a:tc>
                  <a:txBody>
                    <a:bodyPr/>
                    <a:lstStyle/>
                    <a:p>
                      <a:pPr algn="l" fontAlgn="b"/>
                      <a:r>
                        <a:rPr lang="en-US" sz="1800" u="none" strike="noStrike" dirty="0">
                          <a:effectLst/>
                        </a:rPr>
                        <a:t>Originating ID</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64147">
                <a:tc>
                  <a:txBody>
                    <a:bodyPr/>
                    <a:lstStyle/>
                    <a:p>
                      <a:pPr algn="l" fontAlgn="b"/>
                      <a:r>
                        <a:rPr lang="en-US" sz="1800" b="0" i="0" u="none" strike="noStrike" dirty="0">
                          <a:solidFill>
                            <a:srgbClr val="000000"/>
                          </a:solidFill>
                          <a:effectLst/>
                          <a:latin typeface="Calibri" panose="020F0502020204030204" pitchFamily="34" charset="0"/>
                        </a:rPr>
                        <a:t>Date</a:t>
                      </a:r>
                    </a:p>
                  </a:txBody>
                  <a:tcPr marL="9525" marR="9525" marT="9525" marB="0" anchor="b"/>
                </a:tc>
                <a:extLst>
                  <a:ext uri="{0D108BD9-81ED-4DB2-BD59-A6C34878D82A}">
                    <a16:rowId xmlns:a16="http://schemas.microsoft.com/office/drawing/2014/main" val="2226878046"/>
                  </a:ext>
                </a:extLst>
              </a:tr>
              <a:tr h="0">
                <a:tc>
                  <a:txBody>
                    <a:bodyPr/>
                    <a:lstStyle/>
                    <a:p>
                      <a:pPr algn="l" fontAlgn="b"/>
                      <a:r>
                        <a:rPr lang="en-US" sz="1800" b="0" i="0" u="none" strike="noStrike" dirty="0" err="1">
                          <a:solidFill>
                            <a:srgbClr val="000000"/>
                          </a:solidFill>
                          <a:effectLst/>
                          <a:latin typeface="Calibri" panose="020F0502020204030204" pitchFamily="34" charset="0"/>
                        </a:rPr>
                        <a:t>No_Of_Events</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0086486"/>
              </p:ext>
            </p:extLst>
          </p:nvPr>
        </p:nvGraphicFramePr>
        <p:xfrm>
          <a:off x="4738716" y="1099563"/>
          <a:ext cx="2549238" cy="1541190"/>
        </p:xfrm>
        <a:graphic>
          <a:graphicData uri="http://schemas.openxmlformats.org/drawingml/2006/table">
            <a:tbl>
              <a:tblPr>
                <a:tableStyleId>{00A15C55-8517-42AA-B614-E9B94910E393}</a:tableStyleId>
              </a:tblPr>
              <a:tblGrid>
                <a:gridCol w="2549238">
                  <a:extLst>
                    <a:ext uri="{9D8B030D-6E8A-4147-A177-3AD203B41FA5}">
                      <a16:colId xmlns:a16="http://schemas.microsoft.com/office/drawing/2014/main" val="3985152456"/>
                    </a:ext>
                  </a:extLst>
                </a:gridCol>
              </a:tblGrid>
              <a:tr h="266715">
                <a:tc>
                  <a:txBody>
                    <a:bodyPr/>
                    <a:lstStyle/>
                    <a:p>
                      <a:pPr algn="ctr" fontAlgn="b"/>
                      <a:r>
                        <a:rPr lang="en-US" sz="1600" b="1" u="none" strike="noStrike" dirty="0" err="1">
                          <a:effectLst/>
                        </a:rPr>
                        <a:t>Agg_day_wise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266715">
                <a:tc>
                  <a:txBody>
                    <a:bodyPr/>
                    <a:lstStyle/>
                    <a:p>
                      <a:pPr algn="l" fontAlgn="b"/>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266715">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266715">
                <a:tc>
                  <a:txBody>
                    <a:bodyPr/>
                    <a:lstStyle/>
                    <a:p>
                      <a:pPr algn="l" fontAlgn="b"/>
                      <a:r>
                        <a:rPr lang="en-US" sz="1600" b="0" i="0" u="none" strike="noStrike" dirty="0" err="1">
                          <a:solidFill>
                            <a:srgbClr val="000000"/>
                          </a:solidFill>
                          <a:effectLst/>
                          <a:latin typeface="Calibri" panose="020F0502020204030204" pitchFamily="34" charset="0"/>
                        </a:rPr>
                        <a:t>Call_start_date</a:t>
                      </a:r>
                      <a:endParaRPr lang="en-US" sz="1600" b="0" i="0" u="none" strike="noStrike" dirty="0">
                        <a:solidFill>
                          <a:srgbClr val="000000"/>
                        </a:solidFill>
                        <a:effectLst/>
                        <a:latin typeface="Calibri" panose="020F0502020204030204" pitchFamily="34" charset="0"/>
                      </a:endParaRPr>
                    </a:p>
                    <a:p>
                      <a:pPr algn="l" fontAlgn="b"/>
                      <a:r>
                        <a:rPr lang="en-US" sz="1600" b="0" i="0" u="none" strike="noStrike" dirty="0" err="1">
                          <a:solidFill>
                            <a:srgbClr val="000000"/>
                          </a:solidFill>
                          <a:effectLst/>
                          <a:latin typeface="Calibri" panose="020F0502020204030204" pitchFamily="34" charset="0"/>
                        </a:rPr>
                        <a:t>Cell_id</a:t>
                      </a:r>
                      <a:endParaRPr lang="en-US" sz="1600" b="0" i="0" u="none" strike="noStrike" dirty="0">
                        <a:solidFill>
                          <a:srgbClr val="000000"/>
                        </a:solidFill>
                        <a:effectLst/>
                        <a:latin typeface="Calibri" panose="020F0502020204030204" pitchFamily="34" charset="0"/>
                      </a:endParaRPr>
                    </a:p>
                    <a:p>
                      <a:pPr algn="l" fontAlgn="b"/>
                      <a:r>
                        <a:rPr lang="en-US" sz="1600" b="0" i="0" u="none" strike="noStrike" dirty="0" err="1">
                          <a:solidFill>
                            <a:srgbClr val="000000"/>
                          </a:solidFill>
                          <a:effectLst/>
                          <a:latin typeface="Calibri" panose="020F0502020204030204" pitchFamily="34" charset="0"/>
                        </a:rPr>
                        <a:t>No_of_events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74642765"/>
              </p:ext>
            </p:extLst>
          </p:nvPr>
        </p:nvGraphicFramePr>
        <p:xfrm>
          <a:off x="8091080" y="1729518"/>
          <a:ext cx="2535383" cy="1003935"/>
        </p:xfrm>
        <a:graphic>
          <a:graphicData uri="http://schemas.openxmlformats.org/drawingml/2006/table">
            <a:tbl>
              <a:tblPr>
                <a:tableStyleId>{7DF18680-E054-41AD-8BC1-D1AEF772440D}</a:tableStyleId>
              </a:tblPr>
              <a:tblGrid>
                <a:gridCol w="2535383">
                  <a:extLst>
                    <a:ext uri="{9D8B030D-6E8A-4147-A177-3AD203B41FA5}">
                      <a16:colId xmlns:a16="http://schemas.microsoft.com/office/drawing/2014/main" val="3985152456"/>
                    </a:ext>
                  </a:extLst>
                </a:gridCol>
              </a:tblGrid>
              <a:tr h="160678">
                <a:tc>
                  <a:txBody>
                    <a:bodyPr/>
                    <a:lstStyle/>
                    <a:p>
                      <a:pPr algn="ctr" fontAlgn="b"/>
                      <a:r>
                        <a:rPr lang="en-US" sz="1600" b="1" i="0" u="none" strike="noStrike" dirty="0" err="1">
                          <a:solidFill>
                            <a:srgbClr val="000000"/>
                          </a:solidFill>
                          <a:effectLst/>
                          <a:latin typeface="Calibri" panose="020F0502020204030204" pitchFamily="34" charset="0"/>
                        </a:rPr>
                        <a:t>Homelocation_day</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0">
                <a:tc>
                  <a:txBody>
                    <a:bodyPr/>
                    <a:lstStyle/>
                    <a:p>
                      <a:pPr algn="l" fontAlgn="b"/>
                      <a:r>
                        <a:rPr lang="en-US" sz="1600" b="0" i="0" u="none" strike="noStrike" dirty="0" err="1">
                          <a:solidFill>
                            <a:srgbClr val="000000"/>
                          </a:solidFill>
                          <a:effectLst/>
                          <a:latin typeface="Calibri" panose="020F0502020204030204" pitchFamily="34" charset="0"/>
                        </a:rPr>
                        <a:t>Call_start_date</a:t>
                      </a:r>
                      <a:endParaRPr lang="en-US" sz="1600" b="0" i="0" u="none" strike="noStrike" dirty="0">
                        <a:solidFill>
                          <a:srgbClr val="000000"/>
                        </a:solidFill>
                        <a:effectLst/>
                        <a:latin typeface="Calibri" panose="020F0502020204030204" pitchFamily="34" charset="0"/>
                      </a:endParaRPr>
                    </a:p>
                    <a:p>
                      <a:pPr algn="l" fontAlgn="b"/>
                      <a:r>
                        <a:rPr lang="en-US" sz="1600" b="0" i="0" u="none" strike="noStrike" dirty="0" err="1">
                          <a:solidFill>
                            <a:srgbClr val="000000"/>
                          </a:solidFill>
                          <a:effectLst/>
                          <a:latin typeface="Calibri" panose="020F0502020204030204" pitchFamily="34" charset="0"/>
                        </a:rPr>
                        <a:t>Home_location</a:t>
                      </a:r>
                      <a:r>
                        <a:rPr lang="en-US" sz="1600" b="0" i="0" u="none" strike="noStrike" dirty="0">
                          <a:solidFill>
                            <a:srgbClr val="000000"/>
                          </a:solidFill>
                          <a:effectLst/>
                          <a:latin typeface="Calibri" panose="020F0502020204030204" pitchFamily="34" charset="0"/>
                        </a:rPr>
                        <a:t> (</a:t>
                      </a:r>
                      <a:r>
                        <a:rPr lang="en-US" sz="1600" b="0" i="0" u="none" strike="noStrike" dirty="0" err="1">
                          <a:solidFill>
                            <a:srgbClr val="000000"/>
                          </a:solidFill>
                          <a:effectLst/>
                          <a:latin typeface="Calibri" panose="020F0502020204030204" pitchFamily="34" charset="0"/>
                        </a:rPr>
                        <a:t>Cell_ID</a:t>
                      </a:r>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316426946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21114808"/>
              </p:ext>
            </p:extLst>
          </p:nvPr>
        </p:nvGraphicFramePr>
        <p:xfrm>
          <a:off x="4811598" y="3664957"/>
          <a:ext cx="2403475" cy="1510665"/>
        </p:xfrm>
        <a:graphic>
          <a:graphicData uri="http://schemas.openxmlformats.org/drawingml/2006/table">
            <a:tbl>
              <a:tblPr>
                <a:tableStyleId>{21E4AEA4-8DFA-4A89-87EB-49C32662AFE0}</a:tableStyleId>
              </a:tblPr>
              <a:tblGrid>
                <a:gridCol w="2403475">
                  <a:extLst>
                    <a:ext uri="{9D8B030D-6E8A-4147-A177-3AD203B41FA5}">
                      <a16:colId xmlns:a16="http://schemas.microsoft.com/office/drawing/2014/main" val="3985152456"/>
                    </a:ext>
                  </a:extLst>
                </a:gridCol>
              </a:tblGrid>
              <a:tr h="185504">
                <a:tc>
                  <a:txBody>
                    <a:bodyPr/>
                    <a:lstStyle/>
                    <a:p>
                      <a:pPr algn="ctr" fontAlgn="b"/>
                      <a:r>
                        <a:rPr lang="en-US" sz="1600" b="1" i="0" u="none" strike="noStrike" dirty="0" err="1">
                          <a:solidFill>
                            <a:srgbClr val="000000"/>
                          </a:solidFill>
                          <a:effectLst/>
                          <a:latin typeface="Calibri" panose="020F0502020204030204" pitchFamily="34" charset="0"/>
                        </a:rPr>
                        <a:t>Agg_month_wise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0" i="0" u="none" strike="noStrike" dirty="0" err="1">
                          <a:solidFill>
                            <a:srgbClr val="000000"/>
                          </a:solidFill>
                          <a:effectLst/>
                          <a:latin typeface="Calibri" panose="020F0502020204030204" pitchFamily="34" charset="0"/>
                        </a:rPr>
                        <a:t>Cell_id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0" i="0" u="none" strike="noStrike" dirty="0">
                          <a:solidFill>
                            <a:srgbClr val="000000"/>
                          </a:solidFill>
                          <a:effectLst/>
                          <a:latin typeface="Calibri" panose="020F0502020204030204" pitchFamily="34" charset="0"/>
                        </a:rPr>
                        <a:t>Year</a:t>
                      </a:r>
                    </a:p>
                  </a:txBody>
                  <a:tcPr marL="9525" marR="9525" marT="9525" marB="0" anchor="b"/>
                </a:tc>
                <a:extLst>
                  <a:ext uri="{0D108BD9-81ED-4DB2-BD59-A6C34878D82A}">
                    <a16:rowId xmlns:a16="http://schemas.microsoft.com/office/drawing/2014/main" val="730551823"/>
                  </a:ext>
                </a:extLst>
              </a:tr>
              <a:tr h="90088">
                <a:tc>
                  <a:txBody>
                    <a:bodyPr/>
                    <a:lstStyle/>
                    <a:p>
                      <a:pPr algn="l" fontAlgn="b"/>
                      <a:r>
                        <a:rPr lang="en-US" sz="1600" b="0" i="0" u="none" strike="noStrike" dirty="0">
                          <a:solidFill>
                            <a:srgbClr val="000000"/>
                          </a:solidFill>
                          <a:effectLst/>
                          <a:latin typeface="Calibri" panose="020F0502020204030204" pitchFamily="34" charset="0"/>
                        </a:rPr>
                        <a:t>Month</a:t>
                      </a:r>
                    </a:p>
                    <a:p>
                      <a:pPr algn="l" fontAlgn="b"/>
                      <a:r>
                        <a:rPr lang="en-US" sz="1600" b="0" i="0" u="none" strike="noStrike" dirty="0" err="1">
                          <a:solidFill>
                            <a:srgbClr val="000000"/>
                          </a:solidFill>
                          <a:effectLst/>
                          <a:latin typeface="Calibri" panose="020F0502020204030204" pitchFamily="34" charset="0"/>
                        </a:rPr>
                        <a:t>No_of_events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sp>
        <p:nvSpPr>
          <p:cNvPr id="12" name="Rectangle 11"/>
          <p:cNvSpPr/>
          <p:nvPr/>
        </p:nvSpPr>
        <p:spPr>
          <a:xfrm>
            <a:off x="4811598" y="5666509"/>
            <a:ext cx="5631985" cy="27709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b="1" dirty="0">
                <a:solidFill>
                  <a:schemeClr val="bg1"/>
                </a:solidFill>
                <a:sym typeface="Calibri"/>
              </a:rPr>
              <a:t>3 Months data</a:t>
            </a:r>
            <a:endParaRPr kumimoji="0" lang="en-US" sz="1800" b="1" i="0" u="none" strike="noStrike" cap="none" spc="0" normalizeH="0" baseline="0" dirty="0">
              <a:ln>
                <a:noFill/>
              </a:ln>
              <a:solidFill>
                <a:schemeClr val="bg1"/>
              </a:solidFill>
              <a:effectLst/>
              <a:uFillTx/>
              <a:sym typeface="Calibri"/>
            </a:endParaRPr>
          </a:p>
        </p:txBody>
      </p:sp>
      <p:graphicFrame>
        <p:nvGraphicFramePr>
          <p:cNvPr id="13" name="Table 12">
            <a:extLst>
              <a:ext uri="{FF2B5EF4-FFF2-40B4-BE49-F238E27FC236}">
                <a16:creationId xmlns:a16="http://schemas.microsoft.com/office/drawing/2014/main" id="{6DBC665C-AFAE-4BF2-BEE3-0DEC14C4F1AF}"/>
              </a:ext>
            </a:extLst>
          </p:cNvPr>
          <p:cNvGraphicFramePr>
            <a:graphicFrameLocks noGrp="1"/>
          </p:cNvGraphicFramePr>
          <p:nvPr>
            <p:extLst>
              <p:ext uri="{D42A27DB-BD31-4B8C-83A1-F6EECF244321}">
                <p14:modId xmlns:p14="http://schemas.microsoft.com/office/powerpoint/2010/main" val="2052794618"/>
              </p:ext>
            </p:extLst>
          </p:nvPr>
        </p:nvGraphicFramePr>
        <p:xfrm>
          <a:off x="8091080" y="3426264"/>
          <a:ext cx="2535383" cy="1247775"/>
        </p:xfrm>
        <a:graphic>
          <a:graphicData uri="http://schemas.openxmlformats.org/drawingml/2006/table">
            <a:tbl>
              <a:tblPr>
                <a:tableStyleId>{7DF18680-E054-41AD-8BC1-D1AEF772440D}</a:tableStyleId>
              </a:tblPr>
              <a:tblGrid>
                <a:gridCol w="2535383">
                  <a:extLst>
                    <a:ext uri="{9D8B030D-6E8A-4147-A177-3AD203B41FA5}">
                      <a16:colId xmlns:a16="http://schemas.microsoft.com/office/drawing/2014/main" val="3985152456"/>
                    </a:ext>
                  </a:extLst>
                </a:gridCol>
              </a:tblGrid>
              <a:tr h="160678">
                <a:tc>
                  <a:txBody>
                    <a:bodyPr/>
                    <a:lstStyle/>
                    <a:p>
                      <a:pPr algn="ctr" fontAlgn="b"/>
                      <a:r>
                        <a:rPr lang="en-US" sz="1600" b="1" i="0" u="none" strike="noStrike" dirty="0" err="1">
                          <a:solidFill>
                            <a:srgbClr val="000000"/>
                          </a:solidFill>
                          <a:effectLst/>
                          <a:latin typeface="Calibri" panose="020F0502020204030204" pitchFamily="34" charset="0"/>
                        </a:rPr>
                        <a:t>Homelocation_month</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b="0" u="none" strike="noStrike" dirty="0">
                          <a:effectLst/>
                        </a:rPr>
                        <a:t>Originating 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0" i="0" u="none" strike="noStrike" dirty="0">
                          <a:solidFill>
                            <a:srgbClr val="000000"/>
                          </a:solidFill>
                          <a:effectLst/>
                          <a:latin typeface="Calibri" panose="020F0502020204030204" pitchFamily="34" charset="0"/>
                        </a:rPr>
                        <a:t>Year</a:t>
                      </a:r>
                    </a:p>
                    <a:p>
                      <a:pPr algn="l" fontAlgn="b"/>
                      <a:r>
                        <a:rPr lang="en-US" sz="1600" b="0" i="0" u="none" strike="noStrike" dirty="0">
                          <a:solidFill>
                            <a:srgbClr val="000000"/>
                          </a:solidFill>
                          <a:effectLst/>
                          <a:latin typeface="Calibri" panose="020F0502020204030204" pitchFamily="34" charset="0"/>
                        </a:rPr>
                        <a:t>Month</a:t>
                      </a:r>
                    </a:p>
                    <a:p>
                      <a:pPr algn="l" fontAlgn="b"/>
                      <a:r>
                        <a:rPr lang="en-US" sz="1600" b="0" i="0" u="none" strike="noStrike" dirty="0" err="1">
                          <a:solidFill>
                            <a:srgbClr val="000000"/>
                          </a:solidFill>
                          <a:effectLst/>
                          <a:latin typeface="Calibri" panose="020F0502020204030204" pitchFamily="34" charset="0"/>
                        </a:rPr>
                        <a:t>Home_location</a:t>
                      </a:r>
                      <a:r>
                        <a:rPr lang="en-US" sz="1600" b="0" i="0" u="none" strike="noStrike" dirty="0">
                          <a:solidFill>
                            <a:srgbClr val="000000"/>
                          </a:solidFill>
                          <a:effectLst/>
                          <a:latin typeface="Calibri" panose="020F0502020204030204" pitchFamily="34" charset="0"/>
                        </a:rPr>
                        <a:t>(</a:t>
                      </a:r>
                      <a:r>
                        <a:rPr lang="en-US" sz="1600" b="0" i="0" u="none" strike="noStrike" dirty="0" err="1">
                          <a:solidFill>
                            <a:srgbClr val="000000"/>
                          </a:solidFill>
                          <a:effectLst/>
                          <a:latin typeface="Calibri" panose="020F0502020204030204" pitchFamily="34" charset="0"/>
                        </a:rPr>
                        <a:t>Cell_ID</a:t>
                      </a:r>
                      <a:r>
                        <a:rPr lang="en-US" sz="16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164269466"/>
                  </a:ext>
                </a:extLst>
              </a:tr>
            </a:tbl>
          </a:graphicData>
        </a:graphic>
      </p:graphicFrame>
    </p:spTree>
    <p:extLst>
      <p:ext uri="{BB962C8B-B14F-4D97-AF65-F5344CB8AC3E}">
        <p14:creationId xmlns:p14="http://schemas.microsoft.com/office/powerpoint/2010/main" val="14223323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60E3-B6A3-48BA-B700-ACC3DFD4B643}"/>
              </a:ext>
            </a:extLst>
          </p:cNvPr>
          <p:cNvSpPr>
            <a:spLocks noGrp="1"/>
          </p:cNvSpPr>
          <p:nvPr>
            <p:ph type="title"/>
          </p:nvPr>
        </p:nvSpPr>
        <p:spPr/>
        <p:txBody>
          <a:bodyPr/>
          <a:lstStyle/>
          <a:p>
            <a:r>
              <a:rPr lang="en-US" dirty="0"/>
              <a:t>Additional Table Description</a:t>
            </a:r>
          </a:p>
        </p:txBody>
      </p:sp>
      <p:sp>
        <p:nvSpPr>
          <p:cNvPr id="3" name="Text Placeholder 2">
            <a:extLst>
              <a:ext uri="{FF2B5EF4-FFF2-40B4-BE49-F238E27FC236}">
                <a16:creationId xmlns:a16="http://schemas.microsoft.com/office/drawing/2014/main" id="{2D6CB852-C834-45BF-9D33-A040DA0231E9}"/>
              </a:ext>
            </a:extLst>
          </p:cNvPr>
          <p:cNvSpPr>
            <a:spLocks noGrp="1"/>
          </p:cNvSpPr>
          <p:nvPr>
            <p:ph type="body" sz="quarter" idx="10"/>
          </p:nvPr>
        </p:nvSpPr>
        <p:spPr>
          <a:xfrm>
            <a:off x="263925" y="979286"/>
            <a:ext cx="11630732" cy="4880879"/>
          </a:xfrm>
        </p:spPr>
        <p:txBody>
          <a:bodyPr/>
          <a:lstStyle/>
          <a:p>
            <a:r>
              <a:rPr lang="en-US" b="1" dirty="0"/>
              <a:t>CALL_A2P_P2P</a:t>
            </a:r>
            <a:r>
              <a:rPr lang="en-US" sz="2000" dirty="0"/>
              <a:t>: </a:t>
            </a:r>
          </a:p>
          <a:p>
            <a:pPr marL="0" indent="0">
              <a:buNone/>
            </a:pPr>
            <a:r>
              <a:rPr lang="en-US" sz="2000" dirty="0"/>
              <a:t>	</a:t>
            </a:r>
            <a:r>
              <a:rPr lang="en-US" sz="2000" dirty="0">
                <a:latin typeface="+mn-lt"/>
              </a:rPr>
              <a:t>This table will have the originating numbers which have made more than 250 calls in a day</a:t>
            </a:r>
            <a:r>
              <a:rPr lang="en-US" sz="2000" dirty="0"/>
              <a:t>.  </a:t>
            </a:r>
          </a:p>
          <a:p>
            <a:r>
              <a:rPr lang="en-US" b="1" dirty="0"/>
              <a:t> AGG_DAY_WISE : </a:t>
            </a:r>
          </a:p>
          <a:p>
            <a:pPr marL="300559" lvl="1" indent="0">
              <a:buNone/>
            </a:pPr>
            <a:r>
              <a:rPr lang="en-US" b="1" dirty="0"/>
              <a:t>	</a:t>
            </a:r>
            <a:r>
              <a:rPr lang="en-US" sz="2000" dirty="0">
                <a:latin typeface="+mn-lt"/>
              </a:rPr>
              <a:t>This table will have originating numbers aggregated day wise based on </a:t>
            </a:r>
            <a:r>
              <a:rPr lang="en-US" sz="2000" dirty="0" err="1">
                <a:latin typeface="+mn-lt"/>
              </a:rPr>
              <a:t>cell_id</a:t>
            </a:r>
            <a:endParaRPr lang="en-US" sz="2000" dirty="0"/>
          </a:p>
          <a:p>
            <a:r>
              <a:rPr lang="en-US" b="1" dirty="0"/>
              <a:t>HOMELOCATION_DAY :</a:t>
            </a:r>
          </a:p>
          <a:p>
            <a:pPr marL="0" indent="0">
              <a:buNone/>
            </a:pPr>
            <a:r>
              <a:rPr lang="en-US" b="1" dirty="0"/>
              <a:t>	</a:t>
            </a:r>
            <a:r>
              <a:rPr lang="en-US" sz="1800" dirty="0"/>
              <a:t> This table will have </a:t>
            </a:r>
            <a:r>
              <a:rPr lang="en-US" sz="1800" dirty="0" err="1"/>
              <a:t>homelocation</a:t>
            </a:r>
            <a:r>
              <a:rPr lang="en-US" sz="1800" dirty="0"/>
              <a:t> allocated day wise for each originating id</a:t>
            </a:r>
            <a:endParaRPr lang="en-US" b="1" dirty="0"/>
          </a:p>
          <a:p>
            <a:r>
              <a:rPr lang="en-US" b="1" dirty="0"/>
              <a:t>AGG_MONTH_WISE :</a:t>
            </a:r>
          </a:p>
          <a:p>
            <a:pPr marL="0" indent="0">
              <a:buNone/>
            </a:pPr>
            <a:r>
              <a:rPr lang="en-US" b="1" dirty="0"/>
              <a:t>	</a:t>
            </a:r>
            <a:r>
              <a:rPr lang="en-US" sz="1800" dirty="0"/>
              <a:t>This table will have originating numbers aggregated month wise based on </a:t>
            </a:r>
            <a:r>
              <a:rPr lang="en-US" sz="1800" dirty="0" err="1"/>
              <a:t>cell_id</a:t>
            </a:r>
            <a:endParaRPr lang="en-US" b="1" dirty="0"/>
          </a:p>
          <a:p>
            <a:r>
              <a:rPr lang="en-US" b="1" dirty="0"/>
              <a:t>HOMELOCATION_MONTH :   </a:t>
            </a:r>
          </a:p>
          <a:p>
            <a:pPr marL="0" indent="0">
              <a:buNone/>
            </a:pPr>
            <a:r>
              <a:rPr lang="en-US" dirty="0"/>
              <a:t>	</a:t>
            </a:r>
            <a:r>
              <a:rPr lang="en-US" sz="2000" dirty="0"/>
              <a:t> </a:t>
            </a:r>
            <a:r>
              <a:rPr lang="en-US" sz="2000" dirty="0">
                <a:latin typeface="+mn-lt"/>
              </a:rPr>
              <a:t>This table will have </a:t>
            </a:r>
            <a:r>
              <a:rPr lang="en-US" sz="2000" dirty="0" err="1">
                <a:latin typeface="+mn-lt"/>
              </a:rPr>
              <a:t>homelocation</a:t>
            </a:r>
            <a:r>
              <a:rPr lang="en-US" sz="2000" dirty="0">
                <a:latin typeface="+mn-lt"/>
              </a:rPr>
              <a:t> allocated month wise for each originating id</a:t>
            </a:r>
            <a:endParaRPr lang="en-US" dirty="0">
              <a:latin typeface="+mn-lt"/>
            </a:endParaRPr>
          </a:p>
        </p:txBody>
      </p:sp>
      <p:sp>
        <p:nvSpPr>
          <p:cNvPr id="5" name="Slide Number Placeholder 4">
            <a:extLst>
              <a:ext uri="{FF2B5EF4-FFF2-40B4-BE49-F238E27FC236}">
                <a16:creationId xmlns:a16="http://schemas.microsoft.com/office/drawing/2014/main" id="{5A7202ED-66D4-40A0-B14B-2999746C8BB9}"/>
              </a:ext>
            </a:extLst>
          </p:cNvPr>
          <p:cNvSpPr>
            <a:spLocks noGrp="1"/>
          </p:cNvSpPr>
          <p:nvPr>
            <p:ph type="sldNum" sz="quarter" idx="2"/>
          </p:nvPr>
        </p:nvSpPr>
        <p:spPr/>
        <p:txBody>
          <a:bodyPr/>
          <a:lstStyle/>
          <a:p>
            <a:fld id="{86CB4B4D-7CA3-9044-876B-883B54F8677D}" type="slidenum">
              <a:rPr lang="en-US" smtClean="0"/>
              <a:pPr/>
              <a:t>13</a:t>
            </a:fld>
            <a:endParaRPr lang="en-US" dirty="0"/>
          </a:p>
        </p:txBody>
      </p:sp>
    </p:spTree>
    <p:extLst>
      <p:ext uri="{BB962C8B-B14F-4D97-AF65-F5344CB8AC3E}">
        <p14:creationId xmlns:p14="http://schemas.microsoft.com/office/powerpoint/2010/main" val="31275745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1514" y="1716478"/>
            <a:ext cx="4233863" cy="908189"/>
          </a:xfrm>
          <a:prstGeom prst="rect">
            <a:avLst/>
          </a:prstGeom>
        </p:spPr>
        <p:txBody>
          <a:bodyPr/>
          <a:lstStyle/>
          <a:p>
            <a:r>
              <a:rPr lang="en-US" dirty="0"/>
              <a:t>THANK YOU</a:t>
            </a:r>
          </a:p>
        </p:txBody>
      </p:sp>
    </p:spTree>
    <p:extLst>
      <p:ext uri="{BB962C8B-B14F-4D97-AF65-F5344CB8AC3E}">
        <p14:creationId xmlns:p14="http://schemas.microsoft.com/office/powerpoint/2010/main" val="36823593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11443166" cy="4880879"/>
          </a:xfrm>
        </p:spPr>
        <p:txBody>
          <a:bodyPr/>
          <a:lstStyle/>
          <a:p>
            <a:r>
              <a:rPr lang="en-US" dirty="0"/>
              <a:t>This document covers understanding the requirements of the required tables in Data lake and explaining the high level ETL flow.</a:t>
            </a:r>
          </a:p>
          <a:p>
            <a:r>
              <a:rPr lang="en-US" dirty="0"/>
              <a:t>This covers only for a specific data set , 3 </a:t>
            </a:r>
            <a:r>
              <a:rPr lang="en-US"/>
              <a:t>Months </a:t>
            </a:r>
          </a:p>
          <a:p>
            <a:r>
              <a:rPr lang="en-US"/>
              <a:t>The </a:t>
            </a:r>
            <a:r>
              <a:rPr lang="en-US" dirty="0"/>
              <a:t>document “</a:t>
            </a:r>
            <a:r>
              <a:rPr lang="en-US" dirty="0" err="1"/>
              <a:t>Dial_CDR_Aggregation_Rules_Features_Ver</a:t>
            </a:r>
            <a:r>
              <a:rPr lang="en-US" dirty="0"/>
              <a:t> 3 1.doc” has been taken as baselined version.</a:t>
            </a:r>
          </a:p>
          <a:p>
            <a:pPr marL="766214" lvl="2" indent="0">
              <a:buNone/>
            </a:pPr>
            <a:endParaRPr lang="en-US" sz="1400" dirty="0"/>
          </a:p>
          <a:p>
            <a:pPr marL="300559" lvl="1" indent="0">
              <a:buNone/>
            </a:pP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a:t>
            </a:fld>
            <a:endParaRPr lang="en-US" dirty="0"/>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092599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 ETL flow</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spTree>
    <p:extLst>
      <p:ext uri="{BB962C8B-B14F-4D97-AF65-F5344CB8AC3E}">
        <p14:creationId xmlns:p14="http://schemas.microsoft.com/office/powerpoint/2010/main" val="10960808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4</a:t>
            </a:fld>
            <a:endParaRPr lang="en-US" dirty="0"/>
          </a:p>
        </p:txBody>
      </p:sp>
      <p:sp>
        <p:nvSpPr>
          <p:cNvPr id="2" name="Title 1"/>
          <p:cNvSpPr>
            <a:spLocks noGrp="1"/>
          </p:cNvSpPr>
          <p:nvPr>
            <p:ph type="title"/>
          </p:nvPr>
        </p:nvSpPr>
        <p:spPr/>
        <p:txBody>
          <a:bodyPr/>
          <a:lstStyle/>
          <a:p>
            <a:r>
              <a:rPr lang="en-US" dirty="0"/>
              <a:t>A2P Filtration</a:t>
            </a:r>
          </a:p>
        </p:txBody>
      </p:sp>
      <p:graphicFrame>
        <p:nvGraphicFramePr>
          <p:cNvPr id="6" name="Table 5"/>
          <p:cNvGraphicFramePr>
            <a:graphicFrameLocks noGrp="1"/>
          </p:cNvGraphicFramePr>
          <p:nvPr>
            <p:extLst>
              <p:ext uri="{D42A27DB-BD31-4B8C-83A1-F6EECF244321}">
                <p14:modId xmlns:p14="http://schemas.microsoft.com/office/powerpoint/2010/main" val="1087055903"/>
              </p:ext>
            </p:extLst>
          </p:nvPr>
        </p:nvGraphicFramePr>
        <p:xfrm>
          <a:off x="121946" y="1814950"/>
          <a:ext cx="1928528" cy="1731645"/>
        </p:xfrm>
        <a:graphic>
          <a:graphicData uri="http://schemas.openxmlformats.org/drawingml/2006/table">
            <a:tbl>
              <a:tblPr>
                <a:tableStyleId>{21E4AEA4-8DFA-4A89-87EB-49C32662AFE0}</a:tableStyleId>
              </a:tblPr>
              <a:tblGrid>
                <a:gridCol w="1928528">
                  <a:extLst>
                    <a:ext uri="{9D8B030D-6E8A-4147-A177-3AD203B41FA5}">
                      <a16:colId xmlns:a16="http://schemas.microsoft.com/office/drawing/2014/main" val="3985152456"/>
                    </a:ext>
                  </a:extLst>
                </a:gridCol>
              </a:tblGrid>
              <a:tr h="164147">
                <a:tc>
                  <a:txBody>
                    <a:bodyPr/>
                    <a:lstStyle/>
                    <a:p>
                      <a:pPr algn="ctr" fontAlgn="b"/>
                      <a:r>
                        <a:rPr lang="en-US" sz="1200" u="none" strike="noStrike" dirty="0">
                          <a:effectLst/>
                        </a:rPr>
                        <a:t>MNO_CDR_COMPLETE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64147">
                <a:tc>
                  <a:txBody>
                    <a:bodyPr/>
                    <a:lstStyle/>
                    <a:p>
                      <a:pPr algn="l" fontAlgn="b"/>
                      <a:r>
                        <a:rPr lang="en-US" sz="1200" u="none" strike="noStrike" dirty="0">
                          <a:effectLst/>
                        </a:rPr>
                        <a:t>Event</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64147">
                <a:tc>
                  <a:txBody>
                    <a:bodyPr/>
                    <a:lstStyle/>
                    <a:p>
                      <a:pPr algn="l" fontAlgn="b"/>
                      <a:r>
                        <a:rPr lang="en-US" sz="1200" u="none" strike="noStrike" dirty="0">
                          <a:effectLst/>
                        </a:rPr>
                        <a:t>Originating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64147">
                <a:tc>
                  <a:txBody>
                    <a:bodyPr/>
                    <a:lstStyle/>
                    <a:p>
                      <a:pPr algn="l" fontAlgn="b"/>
                      <a:r>
                        <a:rPr lang="en-US" sz="1200" u="none" strike="noStrike" dirty="0">
                          <a:effectLst/>
                        </a:rPr>
                        <a:t>Receiving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64147">
                <a:tc>
                  <a:txBody>
                    <a:bodyPr/>
                    <a:lstStyle/>
                    <a:p>
                      <a:pPr algn="l" fontAlgn="b"/>
                      <a:r>
                        <a:rPr lang="en-US" sz="1200" u="none" strike="noStrike" dirty="0">
                          <a:effectLst/>
                        </a:rPr>
                        <a:t>Date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64147">
                <a:tc>
                  <a:txBody>
                    <a:bodyPr/>
                    <a:lstStyle/>
                    <a:p>
                      <a:pPr algn="l" fontAlgn="b"/>
                      <a:r>
                        <a:rPr lang="en-US" sz="1200" u="none" strike="noStrike" dirty="0">
                          <a:effectLst/>
                        </a:rPr>
                        <a:t>Time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64147">
                <a:tc>
                  <a:txBody>
                    <a:bodyPr/>
                    <a:lstStyle/>
                    <a:p>
                      <a:pPr algn="l" fontAlgn="b"/>
                      <a:r>
                        <a:rPr lang="en-US" sz="1200" u="none" strike="noStrike" dirty="0" err="1">
                          <a:effectLst/>
                        </a:rPr>
                        <a:t>Call_Duration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64147">
                <a:tc>
                  <a:txBody>
                    <a:bodyPr/>
                    <a:lstStyle/>
                    <a:p>
                      <a:pPr algn="l" fontAlgn="b"/>
                      <a:r>
                        <a:rPr lang="en-US" sz="1200" u="none" strike="noStrike" dirty="0">
                          <a:effectLst/>
                        </a:rPr>
                        <a:t>Lac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64147">
                <a:tc>
                  <a:txBody>
                    <a:bodyPr/>
                    <a:lstStyle/>
                    <a:p>
                      <a:pPr algn="l" fontAlgn="b"/>
                      <a:r>
                        <a:rPr lang="en-US" sz="1200" u="none" strike="noStrike" dirty="0">
                          <a:effectLst/>
                        </a:rPr>
                        <a:t>Cell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7" name="TextBox 6"/>
          <p:cNvSpPr txBox="1"/>
          <p:nvPr/>
        </p:nvSpPr>
        <p:spPr>
          <a:xfrm>
            <a:off x="5624946" y="1826195"/>
            <a:ext cx="344978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1400" dirty="0"/>
              <a:t>Check If a given mobile # has sent SMS more than a set threshold ‘250’ (an illustrative number) in a day and has not received even a single SMS</a:t>
            </a:r>
            <a:endParaRPr kumimoji="0" lang="en-US" sz="1400" b="0" i="0" u="none" strike="noStrike" cap="none" spc="0" normalizeH="0" baseline="0" dirty="0">
              <a:ln>
                <a:noFill/>
              </a:ln>
              <a:solidFill>
                <a:srgbClr val="000000"/>
              </a:solidFill>
              <a:effectLst/>
              <a:uFillTx/>
              <a:sym typeface="Calibri"/>
            </a:endParaRPr>
          </a:p>
        </p:txBody>
      </p:sp>
      <p:sp>
        <p:nvSpPr>
          <p:cNvPr id="15" name="TextBox 14"/>
          <p:cNvSpPr txBox="1"/>
          <p:nvPr/>
        </p:nvSpPr>
        <p:spPr>
          <a:xfrm>
            <a:off x="5624946" y="2877153"/>
            <a:ext cx="34497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1400" dirty="0"/>
              <a:t>A number is traced from 10 (an illustrative number) or more locations on a given day triggering events</a:t>
            </a:r>
            <a:endParaRPr kumimoji="0" lang="en-US" sz="1400" b="0" i="0" u="none" strike="noStrike" cap="none" spc="0" normalizeH="0" baseline="0" dirty="0">
              <a:ln>
                <a:noFill/>
              </a:ln>
              <a:solidFill>
                <a:srgbClr val="000000"/>
              </a:solidFill>
              <a:effectLst/>
              <a:uFillTx/>
              <a:sym typeface="Calibri"/>
            </a:endParaRPr>
          </a:p>
        </p:txBody>
      </p:sp>
      <p:sp>
        <p:nvSpPr>
          <p:cNvPr id="16" name="TextBox 15"/>
          <p:cNvSpPr txBox="1"/>
          <p:nvPr/>
        </p:nvSpPr>
        <p:spPr>
          <a:xfrm>
            <a:off x="6691745" y="2541021"/>
            <a:ext cx="344978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2000" dirty="0"/>
              <a:t>OR</a:t>
            </a:r>
            <a:endParaRPr kumimoji="0" lang="en-US" sz="2000" b="0" i="0" u="none" strike="noStrike" cap="none" spc="0" normalizeH="0" baseline="0" dirty="0">
              <a:ln>
                <a:noFill/>
              </a:ln>
              <a:solidFill>
                <a:srgbClr val="000000"/>
              </a:solidFill>
              <a:effectLst/>
              <a:uFillTx/>
              <a:latin typeface="+mn-lt"/>
              <a:ea typeface="+mn-ea"/>
              <a:cs typeface="+mn-cs"/>
              <a:sym typeface="Calibri"/>
            </a:endParaRP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Initial</a:t>
            </a:r>
            <a:r>
              <a:rPr kumimoji="0" lang="en-US" sz="1800" b="0" i="0" u="none" strike="noStrike" cap="none" spc="0" normalizeH="0" dirty="0">
                <a:ln>
                  <a:noFill/>
                </a:ln>
                <a:solidFill>
                  <a:srgbClr val="000000"/>
                </a:solidFill>
                <a:effectLst/>
                <a:uFillTx/>
                <a:latin typeface="+mn-lt"/>
                <a:ea typeface="+mn-ea"/>
                <a:cs typeface="+mn-cs"/>
                <a:sym typeface="Calibri"/>
              </a:rPr>
              <a:t> run : In the initial one day record will be pulled out and apply the below rules create one filtered table and one Global A2P table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aphicFrame>
        <p:nvGraphicFramePr>
          <p:cNvPr id="17" name="Table 16"/>
          <p:cNvGraphicFramePr>
            <a:graphicFrameLocks noGrp="1"/>
          </p:cNvGraphicFramePr>
          <p:nvPr>
            <p:extLst>
              <p:ext uri="{D42A27DB-BD31-4B8C-83A1-F6EECF244321}">
                <p14:modId xmlns:p14="http://schemas.microsoft.com/office/powerpoint/2010/main" val="3821789446"/>
              </p:ext>
            </p:extLst>
          </p:nvPr>
        </p:nvGraphicFramePr>
        <p:xfrm>
          <a:off x="2539563" y="1801100"/>
          <a:ext cx="1928528" cy="1731645"/>
        </p:xfrm>
        <a:graphic>
          <a:graphicData uri="http://schemas.openxmlformats.org/drawingml/2006/table">
            <a:tbl>
              <a:tblPr>
                <a:tableStyleId>{21E4AEA4-8DFA-4A89-87EB-49C32662AFE0}</a:tableStyleId>
              </a:tblPr>
              <a:tblGrid>
                <a:gridCol w="1928528">
                  <a:extLst>
                    <a:ext uri="{9D8B030D-6E8A-4147-A177-3AD203B41FA5}">
                      <a16:colId xmlns:a16="http://schemas.microsoft.com/office/drawing/2014/main" val="3985152456"/>
                    </a:ext>
                  </a:extLst>
                </a:gridCol>
              </a:tblGrid>
              <a:tr h="164147">
                <a:tc>
                  <a:txBody>
                    <a:bodyPr/>
                    <a:lstStyle/>
                    <a:p>
                      <a:pPr algn="ctr" fontAlgn="b"/>
                      <a:r>
                        <a:rPr lang="en-US" sz="1200" u="none" strike="noStrike" dirty="0">
                          <a:effectLst/>
                        </a:rPr>
                        <a:t>MNO_CDR_D1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64147">
                <a:tc>
                  <a:txBody>
                    <a:bodyPr/>
                    <a:lstStyle/>
                    <a:p>
                      <a:pPr algn="l" fontAlgn="b"/>
                      <a:r>
                        <a:rPr lang="en-US" sz="1200" u="none" strike="noStrike" dirty="0">
                          <a:effectLst/>
                        </a:rPr>
                        <a:t>Event</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64147">
                <a:tc>
                  <a:txBody>
                    <a:bodyPr/>
                    <a:lstStyle/>
                    <a:p>
                      <a:pPr algn="l" fontAlgn="b"/>
                      <a:r>
                        <a:rPr lang="en-US" sz="1200" u="none" strike="noStrike" dirty="0">
                          <a:effectLst/>
                        </a:rPr>
                        <a:t>Originating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64147">
                <a:tc>
                  <a:txBody>
                    <a:bodyPr/>
                    <a:lstStyle/>
                    <a:p>
                      <a:pPr algn="l" fontAlgn="b"/>
                      <a:r>
                        <a:rPr lang="en-US" sz="1200" u="none" strike="noStrike" dirty="0">
                          <a:effectLst/>
                        </a:rPr>
                        <a:t>Receiving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64147">
                <a:tc>
                  <a:txBody>
                    <a:bodyPr/>
                    <a:lstStyle/>
                    <a:p>
                      <a:pPr algn="l" fontAlgn="b"/>
                      <a:r>
                        <a:rPr lang="en-US" sz="1200" u="none" strike="noStrike" dirty="0">
                          <a:effectLst/>
                        </a:rPr>
                        <a:t>Date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64147">
                <a:tc>
                  <a:txBody>
                    <a:bodyPr/>
                    <a:lstStyle/>
                    <a:p>
                      <a:pPr algn="l" fontAlgn="b"/>
                      <a:r>
                        <a:rPr lang="en-US" sz="1200" u="none" strike="noStrike" dirty="0">
                          <a:effectLst/>
                        </a:rPr>
                        <a:t>Time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64147">
                <a:tc>
                  <a:txBody>
                    <a:bodyPr/>
                    <a:lstStyle/>
                    <a:p>
                      <a:pPr algn="l" fontAlgn="b"/>
                      <a:r>
                        <a:rPr lang="en-US" sz="1200" u="none" strike="noStrike" dirty="0" err="1">
                          <a:effectLst/>
                        </a:rPr>
                        <a:t>Call_Duration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64147">
                <a:tc>
                  <a:txBody>
                    <a:bodyPr/>
                    <a:lstStyle/>
                    <a:p>
                      <a:pPr algn="l" fontAlgn="b"/>
                      <a:r>
                        <a:rPr lang="en-US" sz="1200" u="none" strike="noStrike" dirty="0">
                          <a:effectLst/>
                        </a:rPr>
                        <a:t>Lac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64147">
                <a:tc>
                  <a:txBody>
                    <a:bodyPr/>
                    <a:lstStyle/>
                    <a:p>
                      <a:pPr algn="l" fontAlgn="b"/>
                      <a:r>
                        <a:rPr lang="en-US" sz="1200" u="none" strike="noStrike" dirty="0">
                          <a:effectLst/>
                        </a:rPr>
                        <a:t>Cell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287447090"/>
              </p:ext>
            </p:extLst>
          </p:nvPr>
        </p:nvGraphicFramePr>
        <p:xfrm>
          <a:off x="10460180" y="2033283"/>
          <a:ext cx="1281547" cy="1731645"/>
        </p:xfrm>
        <a:graphic>
          <a:graphicData uri="http://schemas.openxmlformats.org/drawingml/2006/table">
            <a:tbl>
              <a:tblPr>
                <a:tableStyleId>{21E4AEA4-8DFA-4A89-87EB-49C32662AFE0}</a:tableStyleId>
              </a:tblPr>
              <a:tblGrid>
                <a:gridCol w="1281547">
                  <a:extLst>
                    <a:ext uri="{9D8B030D-6E8A-4147-A177-3AD203B41FA5}">
                      <a16:colId xmlns:a16="http://schemas.microsoft.com/office/drawing/2014/main" val="3985152456"/>
                    </a:ext>
                  </a:extLst>
                </a:gridCol>
              </a:tblGrid>
              <a:tr h="185504">
                <a:tc>
                  <a:txBody>
                    <a:bodyPr/>
                    <a:lstStyle/>
                    <a:p>
                      <a:pPr algn="ctr" fontAlgn="b"/>
                      <a:r>
                        <a:rPr lang="en-US" sz="1200" u="none" strike="noStrike" dirty="0" err="1">
                          <a:effectLst/>
                        </a:rPr>
                        <a:t>MNO_CDR_fil</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200" u="none" strike="noStrike" dirty="0">
                          <a:effectLst/>
                        </a:rPr>
                        <a:t>Event</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200" u="none" strike="noStrike" dirty="0">
                          <a:effectLst/>
                        </a:rPr>
                        <a:t>Originating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200" u="none" strike="noStrike" dirty="0">
                          <a:effectLst/>
                        </a:rPr>
                        <a:t>Receiving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200" u="none" strike="noStrike" dirty="0">
                          <a:effectLst/>
                        </a:rPr>
                        <a:t>Date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200" u="none" strike="noStrike" dirty="0">
                          <a:effectLst/>
                        </a:rPr>
                        <a:t>Time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200" u="none" strike="noStrike" dirty="0" err="1">
                          <a:effectLst/>
                        </a:rPr>
                        <a:t>Call_Duration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200" u="none" strike="noStrike" dirty="0">
                          <a:effectLst/>
                        </a:rPr>
                        <a:t>Lac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200" u="none" strike="noStrike" dirty="0">
                          <a:effectLst/>
                        </a:rPr>
                        <a:t>Cell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10887627"/>
              </p:ext>
            </p:extLst>
          </p:nvPr>
        </p:nvGraphicFramePr>
        <p:xfrm>
          <a:off x="10460179" y="1441385"/>
          <a:ext cx="1281547" cy="384810"/>
        </p:xfrm>
        <a:graphic>
          <a:graphicData uri="http://schemas.openxmlformats.org/drawingml/2006/table">
            <a:tbl>
              <a:tblPr>
                <a:tableStyleId>{7DF18680-E054-41AD-8BC1-D1AEF772440D}</a:tableStyleId>
              </a:tblPr>
              <a:tblGrid>
                <a:gridCol w="1281547">
                  <a:extLst>
                    <a:ext uri="{9D8B030D-6E8A-4147-A177-3AD203B41FA5}">
                      <a16:colId xmlns:a16="http://schemas.microsoft.com/office/drawing/2014/main" val="3985152456"/>
                    </a:ext>
                  </a:extLst>
                </a:gridCol>
              </a:tblGrid>
              <a:tr h="185504">
                <a:tc>
                  <a:txBody>
                    <a:bodyPr/>
                    <a:lstStyle/>
                    <a:p>
                      <a:pPr algn="ctr" fontAlgn="b"/>
                      <a:r>
                        <a:rPr lang="en-US" sz="1200" u="none" strike="noStrike" dirty="0">
                          <a:effectLst/>
                        </a:rPr>
                        <a:t>Global_A2P</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200" u="none" strike="noStrike" dirty="0">
                          <a:effectLst/>
                        </a:rPr>
                        <a:t>Originating ID</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bl>
          </a:graphicData>
        </a:graphic>
      </p:graphicFrame>
      <p:sp>
        <p:nvSpPr>
          <p:cNvPr id="20" name="TextBox 19"/>
          <p:cNvSpPr txBox="1"/>
          <p:nvPr/>
        </p:nvSpPr>
        <p:spPr>
          <a:xfrm>
            <a:off x="308518" y="3697412"/>
            <a:ext cx="1136400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Continuous </a:t>
            </a:r>
            <a:r>
              <a:rPr kumimoji="0" lang="en-US" sz="1800" b="1" i="0" u="none" strike="noStrike" cap="none" spc="0" normalizeH="0" dirty="0">
                <a:ln>
                  <a:noFill/>
                </a:ln>
                <a:solidFill>
                  <a:srgbClr val="000000"/>
                </a:solidFill>
                <a:effectLst/>
                <a:uFillTx/>
                <a:latin typeface="+mn-lt"/>
                <a:ea typeface="+mn-ea"/>
                <a:cs typeface="+mn-cs"/>
                <a:sym typeface="Calibri"/>
              </a:rPr>
              <a:t>run :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dirty="0">
                <a:ln>
                  <a:noFill/>
                </a:ln>
                <a:solidFill>
                  <a:srgbClr val="000000"/>
                </a:solidFill>
                <a:effectLst/>
                <a:uFillTx/>
                <a:sym typeface="Calibri"/>
              </a:rPr>
              <a:t>The D2 records will be pulled out and compared with Global A2P first and then the rules will be applied on the non –matching records.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400" dirty="0">
                <a:solidFill>
                  <a:srgbClr val="000000"/>
                </a:solidFill>
                <a:sym typeface="Calibri"/>
              </a:rPr>
              <a:t>The remaining records undergo the rules and further filtration will happen.</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sym typeface="Calibri"/>
              </a:rPr>
              <a:t>Both</a:t>
            </a:r>
            <a:r>
              <a:rPr kumimoji="0" lang="en-US" sz="1400" b="0" i="0" u="none" strike="noStrike" cap="none" spc="0" normalizeH="0" dirty="0">
                <a:ln>
                  <a:noFill/>
                </a:ln>
                <a:solidFill>
                  <a:srgbClr val="000000"/>
                </a:solidFill>
                <a:effectLst/>
                <a:uFillTx/>
                <a:sym typeface="Calibri"/>
              </a:rPr>
              <a:t> Global A2P and filtered table will get appended.</a:t>
            </a:r>
            <a:endParaRPr kumimoji="0" lang="en-US" sz="1400" b="0" i="0" u="none" strike="noStrike" cap="none" spc="0" normalizeH="0" baseline="0" dirty="0">
              <a:ln>
                <a:noFill/>
              </a:ln>
              <a:solidFill>
                <a:srgbClr val="000000"/>
              </a:solidFill>
              <a:effectLst/>
              <a:uFillTx/>
              <a:sym typeface="Calibri"/>
            </a:endParaRPr>
          </a:p>
        </p:txBody>
      </p:sp>
      <p:sp>
        <p:nvSpPr>
          <p:cNvPr id="9" name="Rectangle 8"/>
          <p:cNvSpPr/>
          <p:nvPr/>
        </p:nvSpPr>
        <p:spPr>
          <a:xfrm>
            <a:off x="236216" y="4856308"/>
            <a:ext cx="2295672" cy="634782"/>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MNO_CDR_COMPLETE</a:t>
            </a:r>
          </a:p>
        </p:txBody>
      </p:sp>
      <p:sp>
        <p:nvSpPr>
          <p:cNvPr id="21" name="Rectangle 20"/>
          <p:cNvSpPr/>
          <p:nvPr/>
        </p:nvSpPr>
        <p:spPr>
          <a:xfrm>
            <a:off x="2789944" y="4856308"/>
            <a:ext cx="1717964" cy="634782"/>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MNO_CDR_D2</a:t>
            </a:r>
          </a:p>
        </p:txBody>
      </p:sp>
      <p:sp>
        <p:nvSpPr>
          <p:cNvPr id="22" name="Rectangle 21"/>
          <p:cNvSpPr/>
          <p:nvPr/>
        </p:nvSpPr>
        <p:spPr>
          <a:xfrm>
            <a:off x="5379902" y="6022786"/>
            <a:ext cx="1717964" cy="634782"/>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GLOBAL_A2P</a:t>
            </a:r>
          </a:p>
        </p:txBody>
      </p:sp>
      <p:sp>
        <p:nvSpPr>
          <p:cNvPr id="23" name="Rectangle 22"/>
          <p:cNvSpPr/>
          <p:nvPr/>
        </p:nvSpPr>
        <p:spPr>
          <a:xfrm>
            <a:off x="5379902" y="4815689"/>
            <a:ext cx="1717964" cy="634782"/>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Rules</a:t>
            </a:r>
          </a:p>
        </p:txBody>
      </p:sp>
      <p:sp>
        <p:nvSpPr>
          <p:cNvPr id="24" name="Rectangle 23"/>
          <p:cNvSpPr/>
          <p:nvPr/>
        </p:nvSpPr>
        <p:spPr>
          <a:xfrm>
            <a:off x="7859022" y="4812346"/>
            <a:ext cx="1717964" cy="634782"/>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MNO_CDR_FIL</a:t>
            </a:r>
          </a:p>
        </p:txBody>
      </p:sp>
      <p:cxnSp>
        <p:nvCxnSpPr>
          <p:cNvPr id="25" name="Straight Arrow Connector 24"/>
          <p:cNvCxnSpPr>
            <a:stCxn id="9" idx="3"/>
            <a:endCxn id="21" idx="1"/>
          </p:cNvCxnSpPr>
          <p:nvPr/>
        </p:nvCxnSpPr>
        <p:spPr>
          <a:xfrm>
            <a:off x="2531888" y="5173699"/>
            <a:ext cx="258056"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6" name="Right Arrow 25"/>
          <p:cNvSpPr/>
          <p:nvPr/>
        </p:nvSpPr>
        <p:spPr>
          <a:xfrm>
            <a:off x="4565495" y="5050538"/>
            <a:ext cx="756819" cy="317391"/>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Down Arrow 26"/>
          <p:cNvSpPr/>
          <p:nvPr/>
        </p:nvSpPr>
        <p:spPr>
          <a:xfrm rot="17928228">
            <a:off x="4160565" y="5249415"/>
            <a:ext cx="535991" cy="1484720"/>
          </a:xfrm>
          <a:prstGeom prst="down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Down Arrow 27"/>
          <p:cNvSpPr/>
          <p:nvPr/>
        </p:nvSpPr>
        <p:spPr>
          <a:xfrm>
            <a:off x="5990519" y="5491090"/>
            <a:ext cx="354863" cy="531696"/>
          </a:xfrm>
          <a:prstGeom prst="down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Right Arrow 28"/>
          <p:cNvSpPr/>
          <p:nvPr/>
        </p:nvSpPr>
        <p:spPr>
          <a:xfrm>
            <a:off x="7097866" y="5050538"/>
            <a:ext cx="761156" cy="348721"/>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p:cNvSpPr txBox="1"/>
          <p:nvPr/>
        </p:nvSpPr>
        <p:spPr>
          <a:xfrm>
            <a:off x="2753109" y="6034041"/>
            <a:ext cx="9598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Look Up</a:t>
            </a:r>
            <a:r>
              <a:rPr kumimoji="0" lang="en-US" sz="1800" b="0" i="0" u="none" strike="noStrike" cap="none" spc="0" normalizeH="0" dirty="0">
                <a:ln>
                  <a:noFill/>
                </a:ln>
                <a:solidFill>
                  <a:srgbClr val="000000"/>
                </a:solidFill>
                <a:effectLst/>
                <a:uFillTx/>
                <a:latin typeface="+mn-lt"/>
                <a:ea typeface="+mn-ea"/>
                <a:cs typeface="+mn-cs"/>
                <a:sym typeface="Calibri"/>
              </a:rPr>
              <a:t>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1" name="TextBox 30"/>
          <p:cNvSpPr txBox="1"/>
          <p:nvPr/>
        </p:nvSpPr>
        <p:spPr>
          <a:xfrm>
            <a:off x="6696925" y="5510651"/>
            <a:ext cx="9598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Updates</a:t>
            </a:r>
          </a:p>
        </p:txBody>
      </p:sp>
    </p:spTree>
    <p:extLst>
      <p:ext uri="{BB962C8B-B14F-4D97-AF65-F5344CB8AC3E}">
        <p14:creationId xmlns:p14="http://schemas.microsoft.com/office/powerpoint/2010/main" val="22374372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5</a:t>
            </a:fld>
            <a:endParaRPr lang="en-US" dirty="0"/>
          </a:p>
        </p:txBody>
      </p:sp>
      <p:sp>
        <p:nvSpPr>
          <p:cNvPr id="2" name="Title 1"/>
          <p:cNvSpPr>
            <a:spLocks noGrp="1"/>
          </p:cNvSpPr>
          <p:nvPr>
            <p:ph type="title"/>
          </p:nvPr>
        </p:nvSpPr>
        <p:spPr/>
        <p:txBody>
          <a:bodyPr/>
          <a:lstStyle/>
          <a:p>
            <a:r>
              <a:rPr lang="en-US" dirty="0"/>
              <a:t>A2P Filtration – Table List</a:t>
            </a:r>
          </a:p>
        </p:txBody>
      </p:sp>
      <p:graphicFrame>
        <p:nvGraphicFramePr>
          <p:cNvPr id="6" name="Table 5"/>
          <p:cNvGraphicFramePr>
            <a:graphicFrameLocks noGrp="1"/>
          </p:cNvGraphicFramePr>
          <p:nvPr>
            <p:extLst>
              <p:ext uri="{D42A27DB-BD31-4B8C-83A1-F6EECF244321}">
                <p14:modId xmlns:p14="http://schemas.microsoft.com/office/powerpoint/2010/main" val="3953088047"/>
              </p:ext>
            </p:extLst>
          </p:nvPr>
        </p:nvGraphicFramePr>
        <p:xfrm>
          <a:off x="1451983" y="2171682"/>
          <a:ext cx="1928528" cy="2280285"/>
        </p:xfrm>
        <a:graphic>
          <a:graphicData uri="http://schemas.openxmlformats.org/drawingml/2006/table">
            <a:tbl>
              <a:tblPr>
                <a:tableStyleId>{21E4AEA4-8DFA-4A89-87EB-49C32662AFE0}</a:tableStyleId>
              </a:tblPr>
              <a:tblGrid>
                <a:gridCol w="1928528">
                  <a:extLst>
                    <a:ext uri="{9D8B030D-6E8A-4147-A177-3AD203B41FA5}">
                      <a16:colId xmlns:a16="http://schemas.microsoft.com/office/drawing/2014/main" val="3985152456"/>
                    </a:ext>
                  </a:extLst>
                </a:gridCol>
              </a:tblGrid>
              <a:tr h="164147">
                <a:tc>
                  <a:txBody>
                    <a:bodyPr/>
                    <a:lstStyle/>
                    <a:p>
                      <a:pPr algn="ctr" fontAlgn="b"/>
                      <a:r>
                        <a:rPr lang="en-US" sz="1600" u="none" strike="noStrike" dirty="0">
                          <a:effectLst/>
                        </a:rPr>
                        <a:t>MNO_CDR_COMPLETE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64147">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64147">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64147">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64147">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64147">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64147">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64147">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64147">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After completion of A2P filtration below are</a:t>
            </a:r>
            <a:r>
              <a:rPr kumimoji="0" lang="en-US" sz="1800" b="0" i="0" u="none" strike="noStrike" cap="none" spc="0" normalizeH="0" dirty="0">
                <a:ln>
                  <a:noFill/>
                </a:ln>
                <a:solidFill>
                  <a:srgbClr val="000000"/>
                </a:solidFill>
                <a:effectLst/>
                <a:uFillTx/>
                <a:latin typeface="+mn-lt"/>
                <a:ea typeface="+mn-ea"/>
                <a:cs typeface="+mn-cs"/>
                <a:sym typeface="Calibri"/>
              </a:rPr>
              <a:t> the tables will be available in Data Lake. Please not the A2P rules will be applied only on 3 months data.</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aphicFrame>
        <p:nvGraphicFramePr>
          <p:cNvPr id="18" name="Table 17"/>
          <p:cNvGraphicFramePr>
            <a:graphicFrameLocks noGrp="1"/>
          </p:cNvGraphicFramePr>
          <p:nvPr>
            <p:extLst>
              <p:ext uri="{D42A27DB-BD31-4B8C-83A1-F6EECF244321}">
                <p14:modId xmlns:p14="http://schemas.microsoft.com/office/powerpoint/2010/main" val="3714708080"/>
              </p:ext>
            </p:extLst>
          </p:nvPr>
        </p:nvGraphicFramePr>
        <p:xfrm>
          <a:off x="4530435" y="2171681"/>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31943424"/>
              </p:ext>
            </p:extLst>
          </p:nvPr>
        </p:nvGraphicFramePr>
        <p:xfrm>
          <a:off x="7966360" y="2171681"/>
          <a:ext cx="1281547" cy="506730"/>
        </p:xfrm>
        <a:graphic>
          <a:graphicData uri="http://schemas.openxmlformats.org/drawingml/2006/table">
            <a:tbl>
              <a:tblPr>
                <a:tableStyleId>{7DF18680-E054-41AD-8BC1-D1AEF772440D}</a:tableStyleId>
              </a:tblPr>
              <a:tblGrid>
                <a:gridCol w="1281547">
                  <a:extLst>
                    <a:ext uri="{9D8B030D-6E8A-4147-A177-3AD203B41FA5}">
                      <a16:colId xmlns:a16="http://schemas.microsoft.com/office/drawing/2014/main" val="3985152456"/>
                    </a:ext>
                  </a:extLst>
                </a:gridCol>
              </a:tblGrid>
              <a:tr h="185504">
                <a:tc>
                  <a:txBody>
                    <a:bodyPr/>
                    <a:lstStyle/>
                    <a:p>
                      <a:pPr algn="ctr" fontAlgn="b"/>
                      <a:r>
                        <a:rPr lang="en-US" sz="1600" u="none" strike="noStrike" dirty="0">
                          <a:effectLst/>
                        </a:rPr>
                        <a:t>Global_A2P</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bl>
          </a:graphicData>
        </a:graphic>
      </p:graphicFrame>
      <p:sp>
        <p:nvSpPr>
          <p:cNvPr id="4" name="TextBox 3"/>
          <p:cNvSpPr txBox="1"/>
          <p:nvPr/>
        </p:nvSpPr>
        <p:spPr>
          <a:xfrm>
            <a:off x="1335592" y="4834005"/>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all 26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2" name="TextBox 31"/>
          <p:cNvSpPr txBox="1"/>
          <p:nvPr/>
        </p:nvSpPr>
        <p:spPr>
          <a:xfrm>
            <a:off x="4904509" y="4834003"/>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3" name="TextBox 32"/>
          <p:cNvSpPr txBox="1"/>
          <p:nvPr/>
        </p:nvSpPr>
        <p:spPr>
          <a:xfrm>
            <a:off x="7800109" y="3060448"/>
            <a:ext cx="216130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A2P</a:t>
            </a:r>
            <a:r>
              <a:rPr kumimoji="0" lang="en-US" sz="1800" b="0" i="0" u="none" strike="noStrike" cap="none" spc="0" normalizeH="0" dirty="0">
                <a:ln>
                  <a:noFill/>
                </a:ln>
                <a:solidFill>
                  <a:srgbClr val="000000"/>
                </a:solidFill>
                <a:effectLst/>
                <a:uFillTx/>
                <a:latin typeface="+mn-lt"/>
                <a:ea typeface="+mn-ea"/>
                <a:cs typeface="+mn-cs"/>
                <a:sym typeface="Calibri"/>
              </a:rPr>
              <a:t> numbers for the selected </a:t>
            </a:r>
            <a:r>
              <a:rPr kumimoji="0" lang="en-US" sz="1800" b="0" i="0" u="none" strike="noStrike" cap="none" spc="0" normalizeH="0" baseline="0" dirty="0">
                <a:ln>
                  <a:noFill/>
                </a:ln>
                <a:solidFill>
                  <a:srgbClr val="000000"/>
                </a:solidFill>
                <a:effectLst/>
                <a:uFillTx/>
                <a:latin typeface="+mn-lt"/>
                <a:ea typeface="+mn-ea"/>
                <a:cs typeface="+mn-cs"/>
                <a:sym typeface="Calibri"/>
              </a:rPr>
              <a:t>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668228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6</a:t>
            </a:fld>
            <a:endParaRPr lang="en-US" dirty="0"/>
          </a:p>
        </p:txBody>
      </p:sp>
      <p:sp>
        <p:nvSpPr>
          <p:cNvPr id="2" name="Title 1"/>
          <p:cNvSpPr>
            <a:spLocks noGrp="1"/>
          </p:cNvSpPr>
          <p:nvPr>
            <p:ph type="title"/>
          </p:nvPr>
        </p:nvSpPr>
        <p:spPr/>
        <p:txBody>
          <a:bodyPr/>
          <a:lstStyle/>
          <a:p>
            <a:r>
              <a:rPr lang="en-US" dirty="0"/>
              <a:t>First Occurrence</a:t>
            </a: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solidFill>
                  <a:srgbClr val="000000"/>
                </a:solidFill>
                <a:sym typeface="Calibri"/>
              </a:rPr>
              <a:t>We will apply a rule to identify the first insert date of a number into the system.</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This</a:t>
            </a:r>
            <a:r>
              <a:rPr kumimoji="0" lang="en-US" sz="1800" b="0" i="0" u="none" strike="noStrike" cap="none" spc="0" normalizeH="0" dirty="0">
                <a:ln>
                  <a:noFill/>
                </a:ln>
                <a:solidFill>
                  <a:srgbClr val="000000"/>
                </a:solidFill>
                <a:effectLst/>
                <a:uFillTx/>
                <a:latin typeface="+mn-lt"/>
                <a:ea typeface="+mn-ea"/>
                <a:cs typeface="+mn-cs"/>
                <a:sym typeface="Calibri"/>
              </a:rPr>
              <a:t> rule will be applied on the 3 months filtered record set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aphicFrame>
        <p:nvGraphicFramePr>
          <p:cNvPr id="18" name="Table 17"/>
          <p:cNvGraphicFramePr>
            <a:graphicFrameLocks noGrp="1"/>
          </p:cNvGraphicFramePr>
          <p:nvPr>
            <p:extLst>
              <p:ext uri="{D42A27DB-BD31-4B8C-83A1-F6EECF244321}">
                <p14:modId xmlns:p14="http://schemas.microsoft.com/office/powerpoint/2010/main" val="2823199449"/>
              </p:ext>
            </p:extLst>
          </p:nvPr>
        </p:nvGraphicFramePr>
        <p:xfrm>
          <a:off x="1108362" y="2171681"/>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738718535"/>
              </p:ext>
            </p:extLst>
          </p:nvPr>
        </p:nvGraphicFramePr>
        <p:xfrm>
          <a:off x="6761014" y="2171681"/>
          <a:ext cx="2119749" cy="760095"/>
        </p:xfrm>
        <a:graphic>
          <a:graphicData uri="http://schemas.openxmlformats.org/drawingml/2006/table">
            <a:tbl>
              <a:tblPr>
                <a:tableStyleId>{7DF18680-E054-41AD-8BC1-D1AEF772440D}</a:tableStyleId>
              </a:tblPr>
              <a:tblGrid>
                <a:gridCol w="2119749">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First_Occurence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Insert Date</a:t>
                      </a:r>
                    </a:p>
                  </a:txBody>
                  <a:tcPr marL="9525" marR="9525" marT="9525" marB="0" anchor="b"/>
                </a:tc>
                <a:extLst>
                  <a:ext uri="{0D108BD9-81ED-4DB2-BD59-A6C34878D82A}">
                    <a16:rowId xmlns:a16="http://schemas.microsoft.com/office/drawing/2014/main" val="3164269466"/>
                  </a:ext>
                </a:extLst>
              </a:tr>
            </a:tbl>
          </a:graphicData>
        </a:graphic>
      </p:graphicFrame>
      <p:sp>
        <p:nvSpPr>
          <p:cNvPr id="32" name="TextBox 31"/>
          <p:cNvSpPr txBox="1"/>
          <p:nvPr/>
        </p:nvSpPr>
        <p:spPr>
          <a:xfrm>
            <a:off x="1482436" y="4640040"/>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p:cNvSpPr txBox="1"/>
          <p:nvPr/>
        </p:nvSpPr>
        <p:spPr>
          <a:xfrm>
            <a:off x="7107374" y="3120924"/>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details for</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4121725" y="2594852"/>
            <a:ext cx="216130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Identify the first occurrence of each unique ID  </a:t>
            </a:r>
          </a:p>
        </p:txBody>
      </p:sp>
      <p:sp>
        <p:nvSpPr>
          <p:cNvPr id="5" name="Right Arrow 4"/>
          <p:cNvSpPr/>
          <p:nvPr/>
        </p:nvSpPr>
        <p:spPr>
          <a:xfrm>
            <a:off x="3768436" y="2931776"/>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Right Arrow 13"/>
          <p:cNvSpPr/>
          <p:nvPr/>
        </p:nvSpPr>
        <p:spPr>
          <a:xfrm>
            <a:off x="6303814" y="2861134"/>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8449657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7</a:t>
            </a:fld>
            <a:endParaRPr lang="en-US" dirty="0"/>
          </a:p>
        </p:txBody>
      </p:sp>
      <p:sp>
        <p:nvSpPr>
          <p:cNvPr id="2" name="Title 1"/>
          <p:cNvSpPr>
            <a:spLocks noGrp="1"/>
          </p:cNvSpPr>
          <p:nvPr>
            <p:ph type="title"/>
          </p:nvPr>
        </p:nvSpPr>
        <p:spPr/>
        <p:txBody>
          <a:bodyPr/>
          <a:lstStyle/>
          <a:p>
            <a:r>
              <a:rPr lang="en-US" dirty="0"/>
              <a:t>Assigning an individual to a location</a:t>
            </a: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r>
              <a:rPr lang="en-US" dirty="0"/>
              <a:t>For a given day if an originating ID has used multiple cell ids, then the cell id which was maximum times used will be used as its location. If there is a tie among cell ids used, then last call among tied calls may be used as a location.  </a:t>
            </a:r>
          </a:p>
        </p:txBody>
      </p:sp>
      <p:graphicFrame>
        <p:nvGraphicFramePr>
          <p:cNvPr id="18" name="Table 17"/>
          <p:cNvGraphicFramePr>
            <a:graphicFrameLocks noGrp="1"/>
          </p:cNvGraphicFramePr>
          <p:nvPr>
            <p:extLst>
              <p:ext uri="{D42A27DB-BD31-4B8C-83A1-F6EECF244321}">
                <p14:modId xmlns:p14="http://schemas.microsoft.com/office/powerpoint/2010/main" val="2073207874"/>
              </p:ext>
            </p:extLst>
          </p:nvPr>
        </p:nvGraphicFramePr>
        <p:xfrm>
          <a:off x="565290" y="1913117"/>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32" name="TextBox 31"/>
          <p:cNvSpPr txBox="1"/>
          <p:nvPr/>
        </p:nvSpPr>
        <p:spPr>
          <a:xfrm>
            <a:off x="620709" y="4297296"/>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4080165" y="2659747"/>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solidFill>
                  <a:srgbClr val="000000"/>
                </a:solidFill>
                <a:sym typeface="Calibri"/>
              </a:rPr>
              <a:t>Group by Day wise and apply rule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ight Arrow 4"/>
          <p:cNvSpPr/>
          <p:nvPr/>
        </p:nvSpPr>
        <p:spPr>
          <a:xfrm>
            <a:off x="3266924"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Right Arrow 13"/>
          <p:cNvSpPr/>
          <p:nvPr/>
        </p:nvSpPr>
        <p:spPr>
          <a:xfrm>
            <a:off x="6209187"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aphicFrame>
        <p:nvGraphicFramePr>
          <p:cNvPr id="13" name="Table 12"/>
          <p:cNvGraphicFramePr>
            <a:graphicFrameLocks noGrp="1"/>
          </p:cNvGraphicFramePr>
          <p:nvPr>
            <p:extLst>
              <p:ext uri="{D42A27DB-BD31-4B8C-83A1-F6EECF244321}">
                <p14:modId xmlns:p14="http://schemas.microsoft.com/office/powerpoint/2010/main" val="196476256"/>
              </p:ext>
            </p:extLst>
          </p:nvPr>
        </p:nvGraphicFramePr>
        <p:xfrm>
          <a:off x="6979945" y="1856623"/>
          <a:ext cx="2535383" cy="126682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MNO_CDR_Day_Loc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Date</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Lac ID</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730551823"/>
                  </a:ext>
                </a:extLst>
              </a:tr>
            </a:tbl>
          </a:graphicData>
        </a:graphic>
      </p:graphicFrame>
      <p:sp>
        <p:nvSpPr>
          <p:cNvPr id="15" name="TextBox 14"/>
          <p:cNvSpPr txBox="1"/>
          <p:nvPr/>
        </p:nvSpPr>
        <p:spPr>
          <a:xfrm>
            <a:off x="7046469" y="3256998"/>
            <a:ext cx="342756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aseline="0" dirty="0">
                <a:solidFill>
                  <a:srgbClr val="000000"/>
                </a:solidFill>
                <a:sym typeface="Calibri"/>
              </a:rPr>
              <a:t>One row per Originating ID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183925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8</a:t>
            </a:fld>
            <a:endParaRPr lang="en-US" dirty="0"/>
          </a:p>
        </p:txBody>
      </p:sp>
      <p:sp>
        <p:nvSpPr>
          <p:cNvPr id="2" name="Title 1"/>
          <p:cNvSpPr>
            <a:spLocks noGrp="1"/>
          </p:cNvSpPr>
          <p:nvPr>
            <p:ph type="title"/>
          </p:nvPr>
        </p:nvSpPr>
        <p:spPr/>
        <p:txBody>
          <a:bodyPr/>
          <a:lstStyle/>
          <a:p>
            <a:r>
              <a:rPr lang="en-US" dirty="0"/>
              <a:t>Day level aggregation at LAC-Cell Id level</a:t>
            </a: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r>
              <a:rPr lang="en-US" dirty="0"/>
              <a:t>For a given day if an originating ID has used multiple cell ids, then the cell id which was maximum times used will be used as its location. If there is a tie among cell ids used, then last call among tied calls may be used as a location.  </a:t>
            </a:r>
          </a:p>
        </p:txBody>
      </p:sp>
      <p:graphicFrame>
        <p:nvGraphicFramePr>
          <p:cNvPr id="18" name="Table 17"/>
          <p:cNvGraphicFramePr>
            <a:graphicFrameLocks noGrp="1"/>
          </p:cNvGraphicFramePr>
          <p:nvPr/>
        </p:nvGraphicFramePr>
        <p:xfrm>
          <a:off x="565290" y="1913117"/>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32" name="TextBox 31"/>
          <p:cNvSpPr txBox="1"/>
          <p:nvPr/>
        </p:nvSpPr>
        <p:spPr>
          <a:xfrm>
            <a:off x="620709" y="4297296"/>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4080165" y="2659747"/>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solidFill>
                  <a:srgbClr val="000000"/>
                </a:solidFill>
                <a:sym typeface="Calibri"/>
              </a:rPr>
              <a:t>Group by Day wise and apply rule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ight Arrow 4"/>
          <p:cNvSpPr/>
          <p:nvPr/>
        </p:nvSpPr>
        <p:spPr>
          <a:xfrm>
            <a:off x="3266924"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Right Arrow 13"/>
          <p:cNvSpPr/>
          <p:nvPr/>
        </p:nvSpPr>
        <p:spPr>
          <a:xfrm>
            <a:off x="6209187"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aphicFrame>
        <p:nvGraphicFramePr>
          <p:cNvPr id="13" name="Table 12"/>
          <p:cNvGraphicFramePr>
            <a:graphicFrameLocks noGrp="1"/>
          </p:cNvGraphicFramePr>
          <p:nvPr>
            <p:extLst>
              <p:ext uri="{D42A27DB-BD31-4B8C-83A1-F6EECF244321}">
                <p14:modId xmlns:p14="http://schemas.microsoft.com/office/powerpoint/2010/main" val="1534507955"/>
              </p:ext>
            </p:extLst>
          </p:nvPr>
        </p:nvGraphicFramePr>
        <p:xfrm>
          <a:off x="6979945" y="1856623"/>
          <a:ext cx="2535383" cy="1520190"/>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MNO_CDR_Day_Traffic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Lac</a:t>
                      </a:r>
                      <a:r>
                        <a:rPr lang="en-US" sz="1600" u="none" strike="noStrike" baseline="0" dirty="0">
                          <a:effectLst/>
                        </a:rPr>
                        <a:t> ID </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Date</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Events</a:t>
                      </a:r>
                    </a:p>
                  </a:txBody>
                  <a:tcPr marL="9525" marR="9525" marT="9525" marB="0" anchor="b"/>
                </a:tc>
                <a:extLst>
                  <a:ext uri="{0D108BD9-81ED-4DB2-BD59-A6C34878D82A}">
                    <a16:rowId xmlns:a16="http://schemas.microsoft.com/office/drawing/2014/main" val="730551823"/>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Unique Originating</a:t>
                      </a:r>
                      <a:r>
                        <a:rPr lang="en-US" sz="1600" b="1" i="0" u="none" strike="noStrike" baseline="0" dirty="0">
                          <a:solidFill>
                            <a:srgbClr val="000000"/>
                          </a:solidFill>
                          <a:effectLst/>
                          <a:latin typeface="Calibri" panose="020F0502020204030204" pitchFamily="34" charset="0"/>
                        </a:rPr>
                        <a:t>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sp>
        <p:nvSpPr>
          <p:cNvPr id="15" name="TextBox 14"/>
          <p:cNvSpPr txBox="1"/>
          <p:nvPr/>
        </p:nvSpPr>
        <p:spPr>
          <a:xfrm>
            <a:off x="6713960" y="3858778"/>
            <a:ext cx="342756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aseline="0" dirty="0">
                <a:solidFill>
                  <a:srgbClr val="000000"/>
                </a:solidFill>
                <a:sym typeface="Calibri"/>
              </a:rPr>
              <a:t>One row per Lac ID –</a:t>
            </a:r>
            <a:r>
              <a:rPr lang="en-US" dirty="0">
                <a:solidFill>
                  <a:srgbClr val="000000"/>
                </a:solidFill>
                <a:sym typeface="Calibri"/>
              </a:rPr>
              <a:t> Cell ID combination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7551731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9</a:t>
            </a:fld>
            <a:endParaRPr lang="en-US" dirty="0"/>
          </a:p>
        </p:txBody>
      </p:sp>
      <p:sp>
        <p:nvSpPr>
          <p:cNvPr id="2" name="Title 1"/>
          <p:cNvSpPr>
            <a:spLocks noGrp="1"/>
          </p:cNvSpPr>
          <p:nvPr>
            <p:ph type="title"/>
          </p:nvPr>
        </p:nvSpPr>
        <p:spPr/>
        <p:txBody>
          <a:bodyPr/>
          <a:lstStyle/>
          <a:p>
            <a:r>
              <a:rPr lang="en-US" dirty="0"/>
              <a:t>Month level aggregation at LAC-Cell Id level</a:t>
            </a:r>
          </a:p>
        </p:txBody>
      </p:sp>
      <p:sp>
        <p:nvSpPr>
          <p:cNvPr id="8" name="TextBox 7"/>
          <p:cNvSpPr txBox="1"/>
          <p:nvPr/>
        </p:nvSpPr>
        <p:spPr>
          <a:xfrm>
            <a:off x="530655" y="820150"/>
            <a:ext cx="113640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r>
              <a:rPr lang="en-US" dirty="0"/>
              <a:t>For a given month if an originating ID has used multiple cell ids, then the cell id which was maximum times used will be used as its location. If there is a tie among cell ids used, then last call among tied calls may be used as a location.  </a:t>
            </a:r>
          </a:p>
        </p:txBody>
      </p:sp>
      <p:graphicFrame>
        <p:nvGraphicFramePr>
          <p:cNvPr id="18" name="Table 17"/>
          <p:cNvGraphicFramePr>
            <a:graphicFrameLocks noGrp="1"/>
          </p:cNvGraphicFramePr>
          <p:nvPr/>
        </p:nvGraphicFramePr>
        <p:xfrm>
          <a:off x="565290" y="1913117"/>
          <a:ext cx="2535383" cy="2280285"/>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MNO_CDR_fil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algn="l" fontAlgn="b"/>
                      <a:r>
                        <a:rPr lang="en-US" sz="1600" u="none" strike="noStrike" dirty="0">
                          <a:effectLst/>
                        </a:rPr>
                        <a:t>Event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u="none" strike="noStrike" dirty="0">
                          <a:effectLst/>
                        </a:rPr>
                        <a:t>Originating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u="none" strike="noStrike" dirty="0">
                          <a:effectLst/>
                        </a:rPr>
                        <a:t>Receiving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8046"/>
                  </a:ext>
                </a:extLst>
              </a:tr>
              <a:tr h="185504">
                <a:tc>
                  <a:txBody>
                    <a:bodyPr/>
                    <a:lstStyle/>
                    <a:p>
                      <a:pPr algn="l" fontAlgn="b"/>
                      <a:r>
                        <a:rPr lang="en-US" sz="1600" u="none" strike="noStrike" dirty="0">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9975552"/>
                  </a:ext>
                </a:extLst>
              </a:tr>
              <a:tr h="185504">
                <a:tc>
                  <a:txBody>
                    <a:bodyPr/>
                    <a:lstStyle/>
                    <a:p>
                      <a:pPr algn="l" fontAlgn="b"/>
                      <a:r>
                        <a:rPr lang="en-US" sz="1600"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588944"/>
                  </a:ext>
                </a:extLst>
              </a:tr>
              <a:tr h="185504">
                <a:tc>
                  <a:txBody>
                    <a:bodyPr/>
                    <a:lstStyle/>
                    <a:p>
                      <a:pPr algn="l" fontAlgn="b"/>
                      <a:r>
                        <a:rPr lang="en-US" sz="1600" u="none" strike="noStrike" dirty="0" err="1">
                          <a:effectLst/>
                        </a:rPr>
                        <a:t>Call_Duration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103794"/>
                  </a:ext>
                </a:extLst>
              </a:tr>
              <a:tr h="185504">
                <a:tc>
                  <a:txBody>
                    <a:bodyPr/>
                    <a:lstStyle/>
                    <a:p>
                      <a:pPr algn="l" fontAlgn="b"/>
                      <a:r>
                        <a:rPr lang="en-US" sz="1600" u="none" strike="noStrike" dirty="0">
                          <a:effectLst/>
                        </a:rPr>
                        <a:t>Lac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454390"/>
                  </a:ext>
                </a:extLst>
              </a:tr>
              <a:tr h="185504">
                <a:tc>
                  <a:txBody>
                    <a:bodyPr/>
                    <a:lstStyle/>
                    <a:p>
                      <a:pPr algn="l" fontAlgn="b"/>
                      <a:r>
                        <a:rPr lang="en-US" sz="1600" u="none" strike="noStrike" dirty="0">
                          <a:effectLst/>
                        </a:rPr>
                        <a:t>Cell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88394"/>
                  </a:ext>
                </a:extLst>
              </a:tr>
            </a:tbl>
          </a:graphicData>
        </a:graphic>
      </p:graphicFrame>
      <p:sp>
        <p:nvSpPr>
          <p:cNvPr id="32" name="TextBox 31"/>
          <p:cNvSpPr txBox="1"/>
          <p:nvPr/>
        </p:nvSpPr>
        <p:spPr>
          <a:xfrm>
            <a:off x="620709" y="4297296"/>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4080165" y="2659747"/>
            <a:ext cx="21613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solidFill>
                  <a:srgbClr val="000000"/>
                </a:solidFill>
                <a:sym typeface="Calibri"/>
              </a:rPr>
              <a:t>Group by month wise and apply rule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ight Arrow 4"/>
          <p:cNvSpPr/>
          <p:nvPr/>
        </p:nvSpPr>
        <p:spPr>
          <a:xfrm>
            <a:off x="3266924"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Right Arrow 13"/>
          <p:cNvSpPr/>
          <p:nvPr/>
        </p:nvSpPr>
        <p:spPr>
          <a:xfrm>
            <a:off x="6209187" y="2671110"/>
            <a:ext cx="353289" cy="380047"/>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aphicFrame>
        <p:nvGraphicFramePr>
          <p:cNvPr id="13" name="Table 12"/>
          <p:cNvGraphicFramePr>
            <a:graphicFrameLocks noGrp="1"/>
          </p:cNvGraphicFramePr>
          <p:nvPr>
            <p:extLst>
              <p:ext uri="{D42A27DB-BD31-4B8C-83A1-F6EECF244321}">
                <p14:modId xmlns:p14="http://schemas.microsoft.com/office/powerpoint/2010/main" val="2587801720"/>
              </p:ext>
            </p:extLst>
          </p:nvPr>
        </p:nvGraphicFramePr>
        <p:xfrm>
          <a:off x="6979945" y="1856623"/>
          <a:ext cx="2535383" cy="1520190"/>
        </p:xfrm>
        <a:graphic>
          <a:graphicData uri="http://schemas.openxmlformats.org/drawingml/2006/table">
            <a:tbl>
              <a:tblPr>
                <a:tableStyleId>{21E4AEA4-8DFA-4A89-87EB-49C32662AFE0}</a:tableStyleId>
              </a:tblPr>
              <a:tblGrid>
                <a:gridCol w="2535383">
                  <a:extLst>
                    <a:ext uri="{9D8B030D-6E8A-4147-A177-3AD203B41FA5}">
                      <a16:colId xmlns:a16="http://schemas.microsoft.com/office/drawing/2014/main" val="3985152456"/>
                    </a:ext>
                  </a:extLst>
                </a:gridCol>
              </a:tblGrid>
              <a:tr h="185504">
                <a:tc>
                  <a:txBody>
                    <a:bodyPr/>
                    <a:lstStyle/>
                    <a:p>
                      <a:pPr algn="ctr" fontAlgn="b"/>
                      <a:r>
                        <a:rPr lang="en-US" sz="1600" u="none" strike="noStrike" dirty="0" err="1">
                          <a:effectLst/>
                        </a:rPr>
                        <a:t>MNO_CDR_Day_Traffic</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597195"/>
                  </a:ext>
                </a:extLst>
              </a:tr>
              <a:tr h="185504">
                <a:tc>
                  <a:txBody>
                    <a:bodyPr/>
                    <a:lstStyle/>
                    <a:p>
                      <a:pPr marL="0" marR="0" lvl="0" indent="0" algn="l" defTabSz="609585" rtl="0" eaLnBrk="1" fontAlgn="b" latinLnBrk="0" hangingPunct="1">
                        <a:lnSpc>
                          <a:spcPct val="100000"/>
                        </a:lnSpc>
                        <a:spcBef>
                          <a:spcPts val="0"/>
                        </a:spcBef>
                        <a:spcAft>
                          <a:spcPts val="0"/>
                        </a:spcAft>
                        <a:buClrTx/>
                        <a:buSzTx/>
                        <a:buFontTx/>
                        <a:buNone/>
                        <a:tabLst/>
                        <a:defRPr/>
                      </a:pPr>
                      <a:r>
                        <a:rPr lang="en-US" sz="1600" u="none" strike="noStrike" dirty="0">
                          <a:effectLst/>
                        </a:rPr>
                        <a:t>Lac</a:t>
                      </a:r>
                      <a:r>
                        <a:rPr lang="en-US" sz="1600" u="none" strike="noStrike" baseline="0" dirty="0">
                          <a:effectLst/>
                        </a:rPr>
                        <a:t> ID </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042239"/>
                  </a:ext>
                </a:extLst>
              </a:tr>
              <a:tr h="185504">
                <a:tc>
                  <a:txBody>
                    <a:bodyPr/>
                    <a:lstStyle/>
                    <a:p>
                      <a:pPr algn="l" fontAlgn="b"/>
                      <a:r>
                        <a:rPr lang="en-US" sz="1600" b="1" i="0" u="none" strike="noStrike" dirty="0">
                          <a:solidFill>
                            <a:srgbClr val="000000"/>
                          </a:solidFill>
                          <a:effectLst/>
                          <a:latin typeface="Calibri" panose="020F0502020204030204" pitchFamily="34" charset="0"/>
                        </a:rPr>
                        <a:t>Cell ID</a:t>
                      </a:r>
                    </a:p>
                  </a:txBody>
                  <a:tcPr marL="9525" marR="9525" marT="9525" marB="0" anchor="b"/>
                </a:tc>
                <a:extLst>
                  <a:ext uri="{0D108BD9-81ED-4DB2-BD59-A6C34878D82A}">
                    <a16:rowId xmlns:a16="http://schemas.microsoft.com/office/drawing/2014/main" val="1841562455"/>
                  </a:ext>
                </a:extLst>
              </a:tr>
              <a:tr h="185504">
                <a:tc>
                  <a:txBody>
                    <a:bodyPr/>
                    <a:lstStyle/>
                    <a:p>
                      <a:pPr algn="l" fontAlgn="b"/>
                      <a:r>
                        <a:rPr lang="en-US" sz="1600" b="1" i="0" u="none" strike="noStrike" dirty="0">
                          <a:solidFill>
                            <a:srgbClr val="000000"/>
                          </a:solidFill>
                          <a:effectLst/>
                          <a:latin typeface="Calibri" panose="020F0502020204030204" pitchFamily="34" charset="0"/>
                        </a:rPr>
                        <a:t>Month</a:t>
                      </a:r>
                    </a:p>
                  </a:txBody>
                  <a:tcPr marL="9525" marR="9525" marT="9525" marB="0" anchor="b"/>
                </a:tc>
                <a:extLst>
                  <a:ext uri="{0D108BD9-81ED-4DB2-BD59-A6C34878D82A}">
                    <a16:rowId xmlns:a16="http://schemas.microsoft.com/office/drawing/2014/main" val="435175225"/>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Events</a:t>
                      </a:r>
                    </a:p>
                  </a:txBody>
                  <a:tcPr marL="9525" marR="9525" marT="9525" marB="0" anchor="b"/>
                </a:tc>
                <a:extLst>
                  <a:ext uri="{0D108BD9-81ED-4DB2-BD59-A6C34878D82A}">
                    <a16:rowId xmlns:a16="http://schemas.microsoft.com/office/drawing/2014/main" val="730551823"/>
                  </a:ext>
                </a:extLst>
              </a:tr>
              <a:tr h="185504">
                <a:tc>
                  <a:txBody>
                    <a:bodyPr/>
                    <a:lstStyle/>
                    <a:p>
                      <a:pPr algn="l" fontAlgn="b"/>
                      <a:r>
                        <a:rPr lang="en-US" sz="1600" b="1" i="0" u="none" strike="noStrike" dirty="0">
                          <a:solidFill>
                            <a:srgbClr val="000000"/>
                          </a:solidFill>
                          <a:effectLst/>
                          <a:latin typeface="Calibri" panose="020F0502020204030204" pitchFamily="34" charset="0"/>
                        </a:rPr>
                        <a:t>No of Unique Originating</a:t>
                      </a:r>
                      <a:r>
                        <a:rPr lang="en-US" sz="1600" b="1" i="0" u="none" strike="noStrike" baseline="0" dirty="0">
                          <a:solidFill>
                            <a:srgbClr val="000000"/>
                          </a:solidFill>
                          <a:effectLst/>
                          <a:latin typeface="Calibri" panose="020F0502020204030204" pitchFamily="34" charset="0"/>
                        </a:rPr>
                        <a:t> ID</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970245"/>
                  </a:ext>
                </a:extLst>
              </a:tr>
            </a:tbl>
          </a:graphicData>
        </a:graphic>
      </p:graphicFrame>
      <p:sp>
        <p:nvSpPr>
          <p:cNvPr id="15" name="TextBox 14"/>
          <p:cNvSpPr txBox="1"/>
          <p:nvPr/>
        </p:nvSpPr>
        <p:spPr>
          <a:xfrm>
            <a:off x="6713960" y="3858778"/>
            <a:ext cx="342756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Contains 3 months</a:t>
            </a:r>
            <a:r>
              <a:rPr kumimoji="0" lang="en-US" sz="1800" b="0" i="0" u="none" strike="noStrike" cap="none" spc="0" normalizeH="0" dirty="0">
                <a:ln>
                  <a:noFill/>
                </a:ln>
                <a:solidFill>
                  <a:srgbClr val="000000"/>
                </a:solidFill>
                <a:effectLst/>
                <a:uFillTx/>
                <a:latin typeface="+mn-lt"/>
                <a:ea typeface="+mn-ea"/>
                <a:cs typeface="+mn-cs"/>
                <a:sym typeface="Calibri"/>
              </a:rPr>
              <a:t> data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aseline="0" dirty="0">
                <a:solidFill>
                  <a:srgbClr val="000000"/>
                </a:solidFill>
                <a:sym typeface="Calibri"/>
              </a:rPr>
              <a:t>One row per Lac ID –</a:t>
            </a:r>
            <a:r>
              <a:rPr lang="en-US" dirty="0">
                <a:solidFill>
                  <a:srgbClr val="000000"/>
                </a:solidFill>
                <a:sym typeface="Calibri"/>
              </a:rPr>
              <a:t> Cell ID combination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09658013"/>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1169</Words>
  <Application>Microsoft Office PowerPoint</Application>
  <PresentationFormat>Widescreen</PresentationFormat>
  <Paragraphs>268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Infosys Template 1</vt:lpstr>
      <vt:lpstr>DIAL D4D ETL Understanding – Malawi Use Case</vt:lpstr>
      <vt:lpstr>Overview</vt:lpstr>
      <vt:lpstr>Data Lake- ETL flow</vt:lpstr>
      <vt:lpstr>A2P Filtration</vt:lpstr>
      <vt:lpstr>A2P Filtration – Table List</vt:lpstr>
      <vt:lpstr>First Occurrence</vt:lpstr>
      <vt:lpstr>Assigning an individual to a location</vt:lpstr>
      <vt:lpstr>Day level aggregation at LAC-Cell Id level</vt:lpstr>
      <vt:lpstr>Month level aggregation at LAC-Cell Id level</vt:lpstr>
      <vt:lpstr>Month level aggregation at LAC-Cell Id level</vt:lpstr>
      <vt:lpstr>Final set of Tables in Data Lake </vt:lpstr>
      <vt:lpstr>Additional Tables in Data Lake </vt:lpstr>
      <vt:lpstr>Additional Table Description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 D4D  Data Governance  &amp; Security</dc:title>
  <dc:creator>Gokula Jawahar</dc:creator>
  <cp:lastModifiedBy>Joanna Varghese</cp:lastModifiedBy>
  <cp:revision>194</cp:revision>
  <dcterms:created xsi:type="dcterms:W3CDTF">2018-08-31T17:38:12Z</dcterms:created>
  <dcterms:modified xsi:type="dcterms:W3CDTF">2018-10-26T06:08:15Z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gokula.jawahar@ad.infosys.com</vt:lpwstr>
  </property>
  <property fmtid="{D5CDD505-2E9C-101B-9397-08002B2CF9AE}" pid="5" name="MSIP_Label_be4b3411-284d-4d31-bd4f-bc13ef7f1fd6_SetDate">
    <vt:lpwstr>2018-10-02T04:49:22.7749582Z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gokula.jawahar@ad.infosys.com</vt:lpwstr>
  </property>
  <property fmtid="{D5CDD505-2E9C-101B-9397-08002B2CF9AE}" pid="12" name="MSIP_Label_a0819fa7-4367-4500-ba88-dd630d977609_SetDate">
    <vt:lpwstr>2018-10-02T04:49:22.7749582Z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