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4" r:id="rId8"/>
  </p:sldMasterIdLst>
  <p:notesMasterIdLst>
    <p:notesMasterId r:id="rId73"/>
  </p:notesMasterIdLst>
  <p:handoutMasterIdLst>
    <p:handoutMasterId r:id="rId74"/>
  </p:handoutMasterIdLst>
  <p:sldIdLst>
    <p:sldId id="462" r:id="rId9"/>
    <p:sldId id="463" r:id="rId10"/>
    <p:sldId id="465" r:id="rId11"/>
    <p:sldId id="474" r:id="rId12"/>
    <p:sldId id="475" r:id="rId13"/>
    <p:sldId id="484" r:id="rId14"/>
    <p:sldId id="483" r:id="rId15"/>
    <p:sldId id="476" r:id="rId16"/>
    <p:sldId id="542" r:id="rId17"/>
    <p:sldId id="482" r:id="rId18"/>
    <p:sldId id="477" r:id="rId19"/>
    <p:sldId id="493" r:id="rId20"/>
    <p:sldId id="480" r:id="rId21"/>
    <p:sldId id="481" r:id="rId22"/>
    <p:sldId id="485" r:id="rId23"/>
    <p:sldId id="479" r:id="rId24"/>
    <p:sldId id="486" r:id="rId25"/>
    <p:sldId id="488" r:id="rId26"/>
    <p:sldId id="489" r:id="rId27"/>
    <p:sldId id="491" r:id="rId28"/>
    <p:sldId id="54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9" r:id="rId44"/>
    <p:sldId id="508" r:id="rId45"/>
    <p:sldId id="544" r:id="rId46"/>
    <p:sldId id="510" r:id="rId47"/>
    <p:sldId id="511" r:id="rId48"/>
    <p:sldId id="513" r:id="rId49"/>
    <p:sldId id="514" r:id="rId50"/>
    <p:sldId id="550" r:id="rId51"/>
    <p:sldId id="551" r:id="rId52"/>
    <p:sldId id="522" r:id="rId53"/>
    <p:sldId id="525" r:id="rId54"/>
    <p:sldId id="527" r:id="rId55"/>
    <p:sldId id="554" r:id="rId56"/>
    <p:sldId id="555" r:id="rId57"/>
    <p:sldId id="545" r:id="rId58"/>
    <p:sldId id="546" r:id="rId59"/>
    <p:sldId id="547" r:id="rId60"/>
    <p:sldId id="548" r:id="rId61"/>
    <p:sldId id="515" r:id="rId62"/>
    <p:sldId id="518" r:id="rId63"/>
    <p:sldId id="519" r:id="rId64"/>
    <p:sldId id="556" r:id="rId65"/>
    <p:sldId id="558" r:id="rId66"/>
    <p:sldId id="560" r:id="rId67"/>
    <p:sldId id="520" r:id="rId68"/>
    <p:sldId id="521" r:id="rId69"/>
    <p:sldId id="557" r:id="rId70"/>
    <p:sldId id="559" r:id="rId71"/>
    <p:sldId id="264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BF5"/>
    <a:srgbClr val="F303E2"/>
    <a:srgbClr val="AD2B26"/>
    <a:srgbClr val="FF8800"/>
    <a:srgbClr val="595959"/>
    <a:srgbClr val="1DD921"/>
    <a:srgbClr val="EBF1DE"/>
    <a:srgbClr val="EF921C"/>
    <a:srgbClr val="F9FCF6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5306" autoAdjust="0"/>
  </p:normalViewPr>
  <p:slideViewPr>
    <p:cSldViewPr snapToGrid="0">
      <p:cViewPr varScale="1">
        <p:scale>
          <a:sx n="78" d="100"/>
          <a:sy n="78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handoutMaster" Target="handoutMasters/handoutMaster1.xml"/><Relationship Id="rId73" Type="http://schemas.openxmlformats.org/officeDocument/2006/relationships/notesMaster" Target="notesMasters/notesMaster1.xml"/><Relationship Id="rId72" Type="http://schemas.openxmlformats.org/officeDocument/2006/relationships/slide" Target="slides/slide64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ransition spd="slow">
    <p:push dir="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 spd="slow">
    <p:push dir="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hyperlink" Target="https://www.elastic.co/guide/en/elasticsearch/reference/current/geo-queries.html" TargetMode="Externa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hyperlink" Target="https://www.elastic.co/guide/en/elasticsearch/reference/current/geo-queries.html" TargetMode="Externa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www.elastic.co/guide/en/elasticsearch/reference/current/query-dsl-function-score-quer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www.elastic.co/guide/en/elasticsearch/reference/current/sort-search-results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9.png"/><Relationship Id="rId1" Type="http://schemas.openxmlformats.org/officeDocument/2006/relationships/hyperlink" Target="https://lbs.amap.com/demo/jsapi-v2/example/map/click-to-get-lnglat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hyperlink" Target="https://www.elastic.co/guide/en/elasticsearch/reference/current/paginate-search-results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www.elastic.co/guide/en/elasticsearch/reference/current/query-dsl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分布式搜索引擎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elasticsearch</a:t>
            </a:r>
            <a:r>
              <a:rPr kumimoji="1" lang="zh-CN" altLang="en-US"/>
              <a:t>搜索功能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精确查询 </a:t>
            </a:r>
            <a:endParaRPr lang="en-US" altLang="zh-CN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精确查询</a:t>
            </a:r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一般是查找</a:t>
            </a:r>
            <a:r>
              <a:rPr lang="en-US" altLang="zh-CN" sz="1600">
                <a:solidFill>
                  <a:srgbClr val="212529"/>
                </a:solidFill>
                <a:latin typeface="+mn-ea"/>
                <a:ea typeface="+mn-ea"/>
              </a:rPr>
              <a:t>keyword</a:t>
            </a:r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、数值、日期、</a:t>
            </a:r>
            <a:r>
              <a:rPr lang="en-US" altLang="zh-CN" sz="1600">
                <a:solidFill>
                  <a:srgbClr val="212529"/>
                </a:solidFill>
                <a:latin typeface="+mn-ea"/>
                <a:ea typeface="+mn-ea"/>
              </a:rPr>
              <a:t>boolean</a:t>
            </a:r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等类型字段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。所以</a:t>
            </a:r>
            <a:r>
              <a:rPr lang="zh-CN" altLang="en-US">
                <a:solidFill>
                  <a:srgbClr val="AD2B26"/>
                </a:solidFill>
                <a:latin typeface="+mn-ea"/>
              </a:rPr>
              <a:t>不会</a:t>
            </a:r>
            <a:r>
              <a:rPr lang="zh-CN" altLang="en-US">
                <a:solidFill>
                  <a:srgbClr val="212529"/>
                </a:solidFill>
                <a:latin typeface="+mn-ea"/>
              </a:rPr>
              <a:t>对搜索条件分词。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常见的有：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term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：根据词条精确值查询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  <a:ea typeface="+mn-ea"/>
              </a:rPr>
              <a:t>range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：根据值的范围查询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365" y="3253864"/>
            <a:ext cx="10265030" cy="24843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查询语法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精确查询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语法 </a:t>
            </a:r>
            <a:endParaRPr lang="en-US" altLang="zh-CN" sz="1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精确查询常见的有</a:t>
            </a:r>
            <a:r>
              <a:rPr lang="en-US" altLang="zh-CN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term</a:t>
            </a:r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查询和</a:t>
            </a:r>
            <a:r>
              <a:rPr lang="en-US" altLang="zh-CN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range</a:t>
            </a:r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</a:t>
            </a:r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。语法如下</a:t>
            </a:r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term</a:t>
            </a:r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查询：</a:t>
            </a:r>
            <a:r>
              <a:rPr lang="en-US" altLang="zh-CN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				range</a:t>
            </a:r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查询：</a:t>
            </a:r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2320" y="2581381"/>
            <a:ext cx="2856682" cy="2462213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term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</a:t>
            </a:r>
            <a:endParaRPr lang="zh-CN" altLang="en-US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/indexName/_search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"term"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"value"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"VALUE"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02534" y="2542499"/>
            <a:ext cx="2754922" cy="2677656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range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</a:t>
            </a:r>
            <a:endParaRPr lang="zh-CN" altLang="en-US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/indexName/_search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"range"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"gte"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"lte"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精确查询常见的有哪些？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term</a:t>
            </a:r>
            <a:r>
              <a:rPr lang="zh-CN" altLang="en-US" sz="1600"/>
              <a:t>查询：根据词条精确匹配，一般搜索</a:t>
            </a:r>
            <a:r>
              <a:rPr lang="en-US" altLang="zh-CN" sz="1600"/>
              <a:t>keyword</a:t>
            </a:r>
            <a:r>
              <a:rPr lang="zh-CN" altLang="en-US" sz="1600"/>
              <a:t>类型、数值类型、布尔类型、日期类型字段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range</a:t>
            </a:r>
            <a:r>
              <a:rPr lang="zh-CN" altLang="en-US" sz="1600"/>
              <a:t>查询：根据数值范围查询，可以是数值、日期的范围</a:t>
            </a:r>
            <a:endParaRPr lang="en-US" altLang="zh-CN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查询语法</a:t>
            </a:r>
            <a:r>
              <a:rPr lang="en-US" altLang="zh-CN"/>
              <a:t>-</a:t>
            </a:r>
            <a:r>
              <a:rPr lang="zh-CN" altLang="en-US"/>
              <a:t>精确查询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地理查询 </a:t>
            </a:r>
            <a:endParaRPr lang="en-US" altLang="zh-CN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根据经纬度查询。常见的使用场景包括：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携程：搜索我附近的酒店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12529"/>
                </a:solidFill>
                <a:latin typeface="+mn-ea"/>
              </a:rPr>
              <a:t>滴滴：搜索我附近的出租车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微信</a:t>
            </a:r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：搜索我附近的人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5429" y="2237140"/>
            <a:ext cx="3436918" cy="36807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607" y="1742600"/>
            <a:ext cx="2694453" cy="46698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8885" y="2741687"/>
            <a:ext cx="5228824" cy="3649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查询语法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地理查询 </a:t>
            </a: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根据经纬度查询，</a:t>
            </a:r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2"/>
              </a:rPr>
              <a:t>官方文档</a:t>
            </a:r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。例如：</a:t>
            </a:r>
            <a:endParaRPr lang="en-US" altLang="zh-CN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geo_bounding_box</a:t>
            </a:r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：查询</a:t>
            </a:r>
            <a:r>
              <a:rPr lang="en-US" altLang="zh-CN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geo_point</a:t>
            </a:r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值落在某个矩形范围的所有文档</a:t>
            </a:r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2320" y="2572454"/>
            <a:ext cx="3704494" cy="3970318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geo_bounding_box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</a:t>
            </a:r>
            <a:endParaRPr lang="zh-CN" altLang="en-US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/indexName/_search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"geo_bounding_box"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"top_left"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"lat"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31.1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"lon"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121.5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},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"bottom_right"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"lat"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30.9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"lon"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121.7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76566" y="5005733"/>
            <a:ext cx="1380116" cy="866465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76567" y="5005734"/>
            <a:ext cx="1380116" cy="866465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733823" y="584346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54995" y="498287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泪滴形 19"/>
          <p:cNvSpPr/>
          <p:nvPr/>
        </p:nvSpPr>
        <p:spPr>
          <a:xfrm rot="7977223">
            <a:off x="8009287" y="3970207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泪滴形 20"/>
          <p:cNvSpPr/>
          <p:nvPr/>
        </p:nvSpPr>
        <p:spPr>
          <a:xfrm rot="7977223">
            <a:off x="8816024" y="4032742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泪滴形 21"/>
          <p:cNvSpPr/>
          <p:nvPr/>
        </p:nvSpPr>
        <p:spPr>
          <a:xfrm rot="7977223">
            <a:off x="8711478" y="4574830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泪滴形 22"/>
          <p:cNvSpPr/>
          <p:nvPr/>
        </p:nvSpPr>
        <p:spPr>
          <a:xfrm rot="7977223">
            <a:off x="8247200" y="4545260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泪滴形 23"/>
          <p:cNvSpPr/>
          <p:nvPr/>
        </p:nvSpPr>
        <p:spPr>
          <a:xfrm rot="7977223">
            <a:off x="8009287" y="4797945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泪滴形 24"/>
          <p:cNvSpPr/>
          <p:nvPr/>
        </p:nvSpPr>
        <p:spPr>
          <a:xfrm rot="7977223">
            <a:off x="9152202" y="4286166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泪滴形 25"/>
          <p:cNvSpPr/>
          <p:nvPr/>
        </p:nvSpPr>
        <p:spPr>
          <a:xfrm rot="7977223">
            <a:off x="9326427" y="4906400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泪滴形 26"/>
          <p:cNvSpPr/>
          <p:nvPr/>
        </p:nvSpPr>
        <p:spPr>
          <a:xfrm rot="7977223">
            <a:off x="7904741" y="5437350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泪滴形 27"/>
          <p:cNvSpPr/>
          <p:nvPr/>
        </p:nvSpPr>
        <p:spPr>
          <a:xfrm rot="7977223">
            <a:off x="7256628" y="4731408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泪滴形 28"/>
          <p:cNvSpPr/>
          <p:nvPr/>
        </p:nvSpPr>
        <p:spPr>
          <a:xfrm rot="7977223">
            <a:off x="8444172" y="5036304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泪滴形 29"/>
          <p:cNvSpPr/>
          <p:nvPr/>
        </p:nvSpPr>
        <p:spPr>
          <a:xfrm rot="7977223">
            <a:off x="9361296" y="5617859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泪滴形 30"/>
          <p:cNvSpPr/>
          <p:nvPr/>
        </p:nvSpPr>
        <p:spPr>
          <a:xfrm rot="7977223">
            <a:off x="9694681" y="4077073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0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repeatCount="indefinite" decel="50000" autoRev="1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2.59259E-6 L -0.00039 -0.01922 " pathEditMode="relative" rAng="0" ptsTypes="AA">
                                      <p:cBhvr>
                                        <p:cTn id="9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972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1.11111E-6 L 2.29167E-6 -0.01829 " pathEditMode="relative" rAng="0" ptsTypes="AA">
                                      <p:cBhvr>
                                        <p:cTn id="9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6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8" grpId="0" animBg="1"/>
      <p:bldP spid="16" grpId="0" animBg="1"/>
      <p:bldP spid="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8885" y="2741687"/>
            <a:ext cx="5228824" cy="3649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查询语法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地理查询 </a:t>
            </a: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99"/>
          </a:xfrm>
        </p:spPr>
        <p:txBody>
          <a:bodyPr/>
          <a:lstStyle/>
          <a:p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根据经纬度查询，</a:t>
            </a:r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2"/>
              </a:rPr>
              <a:t>官方文档</a:t>
            </a:r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。例如：</a:t>
            </a:r>
            <a:endParaRPr lang="en-US" altLang="zh-CN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geo_distance</a:t>
            </a:r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：查询到指定中心点小于某个距离值的所有文档</a:t>
            </a:r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320" y="3240866"/>
            <a:ext cx="4552782" cy="2246769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geo_distance </a:t>
            </a:r>
            <a:r>
              <a:rPr lang="zh-CN" altLang="en-US" sz="14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</a:t>
            </a:r>
            <a:endParaRPr lang="zh-CN" altLang="en-US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/indexName/_search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"geo_distance"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"distance"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"15km"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"31.21,121.5"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67286" y="3518279"/>
            <a:ext cx="1686990" cy="1683721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8519659" y="3518279"/>
            <a:ext cx="5862" cy="84271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499230" y="3709314"/>
            <a:ext cx="55656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15km</a:t>
            </a:r>
            <a:endParaRPr lang="en-US" altLang="zh-CN" sz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499230" y="4334609"/>
            <a:ext cx="58615" cy="5861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泪滴形 4"/>
          <p:cNvSpPr/>
          <p:nvPr/>
        </p:nvSpPr>
        <p:spPr>
          <a:xfrm rot="7977223">
            <a:off x="8009287" y="3970207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泪滴形 12"/>
          <p:cNvSpPr/>
          <p:nvPr/>
        </p:nvSpPr>
        <p:spPr>
          <a:xfrm rot="7977223">
            <a:off x="8816024" y="4032742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泪滴形 13"/>
          <p:cNvSpPr/>
          <p:nvPr/>
        </p:nvSpPr>
        <p:spPr>
          <a:xfrm rot="7977223">
            <a:off x="8711478" y="4574830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泪滴形 15"/>
          <p:cNvSpPr/>
          <p:nvPr/>
        </p:nvSpPr>
        <p:spPr>
          <a:xfrm rot="7977223">
            <a:off x="8247200" y="4545260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泪滴形 16"/>
          <p:cNvSpPr/>
          <p:nvPr/>
        </p:nvSpPr>
        <p:spPr>
          <a:xfrm rot="7977223">
            <a:off x="8009287" y="4797945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泪滴形 17"/>
          <p:cNvSpPr/>
          <p:nvPr/>
        </p:nvSpPr>
        <p:spPr>
          <a:xfrm rot="7977223">
            <a:off x="9152202" y="4286166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泪滴形 18"/>
          <p:cNvSpPr/>
          <p:nvPr/>
        </p:nvSpPr>
        <p:spPr>
          <a:xfrm rot="7977223">
            <a:off x="9326427" y="4906400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泪滴形 19"/>
          <p:cNvSpPr/>
          <p:nvPr/>
        </p:nvSpPr>
        <p:spPr>
          <a:xfrm rot="7977223">
            <a:off x="7904741" y="5437350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泪滴形 21"/>
          <p:cNvSpPr/>
          <p:nvPr/>
        </p:nvSpPr>
        <p:spPr>
          <a:xfrm rot="7977223">
            <a:off x="7256628" y="4731408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泪滴形 22"/>
          <p:cNvSpPr/>
          <p:nvPr/>
        </p:nvSpPr>
        <p:spPr>
          <a:xfrm rot="7977223">
            <a:off x="7583100" y="3355027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泪滴形 23"/>
          <p:cNvSpPr/>
          <p:nvPr/>
        </p:nvSpPr>
        <p:spPr>
          <a:xfrm rot="7977223">
            <a:off x="7214294" y="4032741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泪滴形 24"/>
          <p:cNvSpPr/>
          <p:nvPr/>
        </p:nvSpPr>
        <p:spPr>
          <a:xfrm rot="7977223">
            <a:off x="9694681" y="4077073"/>
            <a:ext cx="147945" cy="147945"/>
          </a:xfrm>
          <a:prstGeom prst="teardrop">
            <a:avLst>
              <a:gd name="adj" fmla="val 1268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repeatCount="indefinite" decel="50000" autoRev="1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0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repeatCount="indefinite" decel="50000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875E-6 -1.11111E-6 L 0.00078 -0.01713 " pathEditMode="relative" rAng="0" ptsTypes="AA">
                                      <p:cBhvr>
                                        <p:cTn id="11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-8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21" grpId="0"/>
      <p:bldP spid="10" grpId="0" animBg="1"/>
      <p:bldP spid="5" grpId="0" animBg="1"/>
      <p:bldP spid="5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复合查询</a:t>
            </a:r>
            <a:endParaRPr lang="en-US" altLang="zh-CN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643355" cy="2528764"/>
          </a:xfrm>
        </p:spPr>
        <p:txBody>
          <a:bodyPr/>
          <a:lstStyle/>
          <a:p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复合（</a:t>
            </a:r>
            <a:r>
              <a:rPr lang="en-US" altLang="zh-CN" sz="1600">
                <a:solidFill>
                  <a:srgbClr val="212529"/>
                </a:solidFill>
                <a:latin typeface="+mn-ea"/>
                <a:ea typeface="+mn-ea"/>
              </a:rPr>
              <a:t>compound</a:t>
            </a:r>
            <a:r>
              <a:rPr lang="zh-CN" altLang="en-US" sz="1600">
                <a:solidFill>
                  <a:srgbClr val="212529"/>
                </a:solidFill>
                <a:latin typeface="+mn-ea"/>
                <a:ea typeface="+mn-ea"/>
              </a:rPr>
              <a:t>）查询：复合查询可以将其它简单查询组合起来，实现更复杂的搜索逻辑，例如：</a:t>
            </a:r>
            <a:endParaRPr lang="en-US" altLang="zh-CN" sz="160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+mn-ea"/>
              </a:rPr>
              <a:t>fuction score</a:t>
            </a:r>
            <a:r>
              <a:rPr lang="zh-CN" altLang="en-US">
                <a:solidFill>
                  <a:srgbClr val="212529"/>
                </a:solidFill>
                <a:latin typeface="+mn-ea"/>
              </a:rPr>
              <a:t>：算分函数查询，可以控制文档相关性算分，控制文档排名。例如百度竞价</a:t>
            </a:r>
            <a:endParaRPr lang="en-US" altLang="zh-CN" sz="160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740" y="2866547"/>
            <a:ext cx="6947646" cy="3051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6095998" y="3492321"/>
            <a:ext cx="5220929" cy="1448489"/>
            <a:chOff x="5928852" y="2638425"/>
            <a:chExt cx="4503174" cy="11232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5928852" y="2638425"/>
              <a:ext cx="4503174" cy="1123291"/>
            </a:xfrm>
            <a:prstGeom prst="rect">
              <a:avLst/>
            </a:prstGeom>
            <a:gradFill flip="none" rotWithShape="1">
              <a:gsLst>
                <a:gs pos="0">
                  <a:srgbClr val="828282"/>
                </a:gs>
                <a:gs pos="70000">
                  <a:srgbClr val="59595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7440" tIns="45720" rIns="91440" bIns="45720" rtlCol="0" anchor="t"/>
            <a:lstStyle/>
            <a:p>
              <a:pPr algn="ctr"/>
              <a:r>
                <a:rPr lang="en-US" altLang="zh-CN" sz="140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TF-IDF</a:t>
              </a:r>
              <a:r>
                <a:rPr lang="zh-CN" altLang="en-US" sz="140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算法</a:t>
              </a:r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329787" y="2881060"/>
                  <a:ext cx="3698137" cy="7243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黑体" panose="02010609060101010101" pitchFamily="49" charset="-122"/>
                    </a:rPr>
                    <a:t>IDF(</a:t>
                  </a:r>
                  <a:r>
                    <a:rPr kumimoji="0" lang="zh-CN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黑体" panose="02010609060101010101" pitchFamily="49" charset="-122"/>
                    </a:rPr>
                    <a:t>逆文档频率</a:t>
                  </a: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黑体" panose="02010609060101010101" pitchFamily="49" charset="-122"/>
                    </a:rPr>
                    <a:t>) = </a:t>
                  </a:r>
                  <a14:m>
                    <m:oMath xmlns:m="http://schemas.openxmlformats.org/officeDocument/2006/math">
                      <m:r>
                        <a:rPr kumimoji="0" lang="en-US" altLang="zh-CN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Cambria Math" panose="02040503050406030204" pitchFamily="18" charset="0"/>
                        </a:rPr>
                        <m:t>𝐿𝑜𝑔</m:t>
                      </m:r>
                      <m:r>
                        <a:rPr kumimoji="0" lang="en-US" altLang="zh-CN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文档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总数</m:t>
                          </m:r>
                        </m:num>
                        <m:den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包含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词条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的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文档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总数</m:t>
                          </m:r>
                        </m:den>
                      </m:f>
                      <m:r>
                        <a:rPr kumimoji="0" lang="en-US" altLang="zh-CN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S Mincho" panose="02020609040205080304" charset="-128"/>
                          <a:cs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endParaRPr>
                </a:p>
                <a:p>
                  <a:pPr lvl="0"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黑体" panose="02010609060101010101" pitchFamily="49" charset="-122"/>
                    </a:rPr>
                    <a:t>score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</a:rPr>
                            <m:t>TF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sz="1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词条频率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) ∗ 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</a:rPr>
                            <m:t>IDF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sz="1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逆文档频率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787" y="2881060"/>
                  <a:ext cx="3698137" cy="724338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查询语法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相关性算分</a:t>
            </a: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431816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当我们利用</a:t>
            </a:r>
            <a:r>
              <a:rPr lang="en-US" altLang="zh-CN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match</a:t>
            </a:r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查询时，文档结果会根据与搜索词条的关联度打分（</a:t>
            </a:r>
            <a:r>
              <a:rPr lang="en-US" altLang="zh-CN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_score</a:t>
            </a:r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），返回结果时按照分值降序排列。</a:t>
            </a:r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例如，我们搜索 </a:t>
            </a:r>
            <a:r>
              <a:rPr lang="en-US" altLang="zh-CN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虹桥如家</a:t>
            </a:r>
            <a:r>
              <a:rPr lang="en-US" altLang="zh-CN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，结果如下：</a:t>
            </a:r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0880" y="2638424"/>
            <a:ext cx="4283907" cy="3785652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[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17.850193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虹桥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如家酒店真不错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12.259849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外滩</a:t>
            </a:r>
            <a:r>
              <a:rPr lang="zh-CN" altLang="en-US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如家酒店真不错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11.91091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迪士尼如家酒店真不错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]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95998" y="2612892"/>
            <a:ext cx="5220929" cy="663604"/>
            <a:chOff x="5928852" y="2638425"/>
            <a:chExt cx="4503174" cy="51461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>
            <a:xfrm>
              <a:off x="5928852" y="2638425"/>
              <a:ext cx="4503174" cy="514619"/>
            </a:xfrm>
            <a:prstGeom prst="rect">
              <a:avLst/>
            </a:prstGeom>
            <a:gradFill flip="none" rotWithShape="1">
              <a:gsLst>
                <a:gs pos="0">
                  <a:srgbClr val="828282"/>
                </a:gs>
                <a:gs pos="70000">
                  <a:srgbClr val="59595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7440" tIns="45720" rIns="91440" bIns="45720" rtlCol="0" anchor="t"/>
            <a:lstStyle/>
            <a:p>
              <a:pPr algn="ctr"/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6331370" y="2688670"/>
                  <a:ext cx="3698137" cy="387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黑体" panose="02010609060101010101" pitchFamily="49" charset="-122"/>
                    </a:rPr>
                    <a:t>TF(</a:t>
                  </a:r>
                  <a:r>
                    <a:rPr kumimoji="0" lang="zh-CN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黑体" panose="02010609060101010101" pitchFamily="49" charset="-122"/>
                    </a:rPr>
                    <a:t>词条频率</a:t>
                  </a: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黑体" panose="02010609060101010101" pitchFamily="49" charset="-122"/>
                    </a:rPr>
                    <a:t>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词条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出现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次数</m:t>
                          </m:r>
                        </m:num>
                        <m:den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文档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中</m:t>
                          </m:r>
                          <m:r>
                            <a:rPr kumimoji="0" lang="zh-CN" alt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词条</m:t>
                          </m:r>
                          <m:r>
                            <a:rPr kumimoji="0" lang="zh-CN" alt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总数</m:t>
                          </m:r>
                        </m:den>
                      </m:f>
                    </m:oMath>
                  </a14:m>
                  <a:endPara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370" y="2688670"/>
                  <a:ext cx="3698137" cy="38725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6096000" y="5185583"/>
            <a:ext cx="5220930" cy="1222076"/>
            <a:chOff x="5928852" y="3296288"/>
            <a:chExt cx="4503174" cy="1473895"/>
          </a:xfrm>
          <a:solidFill>
            <a:srgbClr val="59595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>
            <a:xfrm>
              <a:off x="5928852" y="3296288"/>
              <a:ext cx="4503174" cy="1473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7440" tIns="45720" rIns="91440" bIns="45720" rtlCol="0" anchor="t"/>
            <a:lstStyle/>
            <a:p>
              <a:pPr algn="ctr"/>
              <a:r>
                <a:rPr lang="en-US" altLang="zh-CN" sz="140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BM25</a:t>
              </a:r>
              <a:r>
                <a:rPr lang="zh-CN" altLang="en-US" sz="140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算法</a:t>
              </a:r>
              <a:endParaRPr lang="zh-CN" altLang="en-US" sz="1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6038485" y="3771240"/>
                  <a:ext cx="4283907" cy="6434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黑体" panose="02010609060101010101" pitchFamily="49" charset="-122"/>
                    </a:rPr>
                    <a:t>Score(Q,d)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MS Mincho" panose="02020609040205080304" charset="-128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MS Mincho" panose="02020609040205080304" charset="-128"/>
                                      <a:cs typeface="Cambria Math" panose="02040503050406030204" pitchFamily="18" charset="0"/>
                                    </a:rPr>
                                    <m:t>+ </m:t>
                                  </m:r>
                                  <m:f>
                                    <m:fPr>
                                      <m:ctrlP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panose="02020609040205080304" charset="-128"/>
                                          <a:cs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panose="02020609040205080304" charset="-128"/>
                                          <a:cs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panose="02020609040205080304" charset="-128"/>
                                          <a:cs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panose="02020609040205080304" charset="-128"/>
                                          <a:cs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panose="02020609040205080304" charset="-128"/>
                                          <a:cs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panose="02020609040205080304" charset="-128"/>
                                          <a:cs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panose="02020609040205080304" charset="-128"/>
                                          <a:cs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panose="02020609040205080304" charset="-128"/>
                                          <a:cs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kumimoji="0" lang="en-US" altLang="zh-CN" sz="1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MS Mincho" panose="02020609040205080304" charset="-128"/>
                                          <a:cs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kumimoji="0" lang="en-US" altLang="zh-CN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panose="02020609040205080304" charset="-128"/>
                              <a:cs typeface="Cambria Math" panose="02040503050406030204" pitchFamily="18" charset="0"/>
                            </a:rPr>
                            <m:t>∙  </m:t>
                          </m:r>
                          <m:f>
                            <m:fPr>
                              <m:ctrlP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charset="-128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charset="-128"/>
                                      <a:cs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 ∙ (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+  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 ∙ 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Cambria Math" panose="02040503050406030204" pitchFamily="18" charset="0"/>
                                    </a:rPr>
                                    <m:t>𝑑𝑙</m:t>
                                  </m:r>
                                </m:num>
                                <m:den>
                                  <m:r>
                                    <a:rPr lang="en-US" altLang="zh-CN" sz="1400" b="0" i="1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  <m:r>
                                <a:rPr lang="en-US" altLang="zh-CN" sz="1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MS Mincho" panose="02020609040205080304" charset="-128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a14:m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485" y="3771240"/>
                  <a:ext cx="4283907" cy="64340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001" y="2613022"/>
            <a:ext cx="5498926" cy="38435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elasticsearch</a:t>
            </a:r>
            <a:r>
              <a:rPr lang="zh-CN" altLang="en-US"/>
              <a:t>中的相关性打分算法是什么？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TF-IDF</a:t>
            </a:r>
            <a:r>
              <a:rPr lang="zh-CN" altLang="en-US" sz="1400"/>
              <a:t>：在</a:t>
            </a:r>
            <a:r>
              <a:rPr lang="en-US" altLang="zh-CN" sz="1400"/>
              <a:t>elasticsearch5.0</a:t>
            </a:r>
            <a:r>
              <a:rPr lang="zh-CN" altLang="en-US" sz="1400"/>
              <a:t>之前，会随着词频增加而越来越大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BM25</a:t>
            </a:r>
            <a:r>
              <a:rPr lang="zh-CN" altLang="en-US" sz="1400"/>
              <a:t>：在</a:t>
            </a:r>
            <a:r>
              <a:rPr lang="en-US" altLang="zh-CN" sz="1400"/>
              <a:t>elasticsearch5.0</a:t>
            </a:r>
            <a:r>
              <a:rPr lang="zh-CN" altLang="en-US" sz="1400"/>
              <a:t>之后，会随着词频增加而增大，但增长曲线会趋于水平</a:t>
            </a:r>
            <a:endParaRPr lang="en-US" altLang="zh-CN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lang="en-US" altLang="zh-CN"/>
              <a:t>-</a:t>
            </a:r>
            <a:r>
              <a:rPr lang="zh-CN" altLang="en-US"/>
              <a:t>相关性算分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查询语法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Function Score Query</a:t>
            </a:r>
            <a:endParaRPr lang="en-US" altLang="zh-CN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使用 </a:t>
            </a:r>
            <a:r>
              <a:rPr lang="en-US" altLang="zh-CN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1"/>
              </a:rPr>
              <a:t>function score query</a:t>
            </a:r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，可以修改文档的</a:t>
            </a:r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相关性</a:t>
            </a:r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算分（</a:t>
            </a:r>
            <a:r>
              <a:rPr lang="en-US" altLang="zh-CN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query score</a:t>
            </a:r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，根据新得到的算分排序。</a:t>
            </a:r>
            <a:endParaRPr lang="en-US" altLang="zh-CN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420" y="2255380"/>
            <a:ext cx="10698799" cy="427020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 /hotel/_search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"function_score"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"match"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"all"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4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外滩</a:t>
            </a:r>
            <a:r>
              <a:rPr lang="en-US" altLang="zh-CN" sz="1400">
                <a:solidFill>
                  <a:srgbClr val="AD2B26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 },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"functions"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"filter"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"term"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"id"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"1"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}},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"weight"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],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"boost_mode"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"multiply"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09769" y="2563170"/>
            <a:ext cx="4220135" cy="301108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原始查询条件，搜索文档并根据相关性打分</a:t>
            </a:r>
            <a:r>
              <a:rPr lang="en-US" altLang="zh-CN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(query score)</a:t>
            </a:r>
            <a:endParaRPr lang="zh-CN" altLang="en-US" sz="12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3318" y="3437965"/>
            <a:ext cx="4111908" cy="235401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>
            <a:stCxn id="8" idx="3"/>
            <a:endCxn id="7" idx="1"/>
          </p:cNvCxnSpPr>
          <p:nvPr/>
        </p:nvCxnSpPr>
        <p:spPr>
          <a:xfrm flipV="1">
            <a:off x="5555226" y="2713724"/>
            <a:ext cx="854543" cy="84194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443318" y="5401311"/>
            <a:ext cx="3281082" cy="239959"/>
          </a:xfrm>
          <a:prstGeom prst="rect">
            <a:avLst/>
          </a:prstGeom>
          <a:noFill/>
          <a:ln w="1905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/>
          <p:cNvCxnSpPr>
            <a:stCxn id="15" idx="3"/>
            <a:endCxn id="63" idx="1"/>
          </p:cNvCxnSpPr>
          <p:nvPr/>
        </p:nvCxnSpPr>
        <p:spPr>
          <a:xfrm>
            <a:off x="4724400" y="5521291"/>
            <a:ext cx="1685370" cy="345470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409769" y="3131924"/>
            <a:ext cx="3476401" cy="301108"/>
          </a:xfrm>
          <a:prstGeom prst="rect">
            <a:avLst/>
          </a:prstGeom>
          <a:solidFill>
            <a:schemeClr val="bg1"/>
          </a:solidFill>
          <a:ln w="12700">
            <a:solidFill>
              <a:srgbClr val="FF88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过滤条件，符合条件的文档才会被重新算分</a:t>
            </a:r>
            <a:endParaRPr lang="zh-CN" altLang="en-US" sz="120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3" name="直接箭头连接符 32"/>
          <p:cNvCxnSpPr>
            <a:stCxn id="37" idx="3"/>
            <a:endCxn id="31" idx="1"/>
          </p:cNvCxnSpPr>
          <p:nvPr/>
        </p:nvCxnSpPr>
        <p:spPr>
          <a:xfrm flipV="1">
            <a:off x="5378821" y="3282478"/>
            <a:ext cx="1030948" cy="1108006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949480" y="4272783"/>
            <a:ext cx="3429341" cy="235401"/>
          </a:xfrm>
          <a:prstGeom prst="rect">
            <a:avLst/>
          </a:prstGeom>
          <a:noFill/>
          <a:ln w="19050"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9" name="直接箭头连接符 48"/>
          <p:cNvCxnSpPr>
            <a:stCxn id="50" idx="3"/>
            <a:endCxn id="58" idx="1"/>
          </p:cNvCxnSpPr>
          <p:nvPr/>
        </p:nvCxnSpPr>
        <p:spPr>
          <a:xfrm flipV="1">
            <a:off x="5378821" y="4393908"/>
            <a:ext cx="1030949" cy="29362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949480" y="4569836"/>
            <a:ext cx="3429341" cy="235401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占位符 3"/>
          <p:cNvSpPr txBox="1"/>
          <p:nvPr/>
        </p:nvSpPr>
        <p:spPr>
          <a:xfrm>
            <a:off x="6409770" y="3700678"/>
            <a:ext cx="4661354" cy="1386459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算分函数，算分函数的结果称为</a:t>
            </a:r>
            <a:r>
              <a:rPr lang="en-US" altLang="zh-CN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function score </a:t>
            </a: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，将来会与</a:t>
            </a:r>
            <a:r>
              <a:rPr lang="en-US" altLang="zh-CN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query score</a:t>
            </a: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运算，得到新算分，常见的算分函数有：</a:t>
            </a:r>
            <a:endParaRPr lang="en-US" altLang="zh-CN" sz="120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weight</a:t>
            </a: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：给一个常量值，作为函数结果（</a:t>
            </a:r>
            <a:r>
              <a:rPr lang="en-US" altLang="zh-CN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function score</a:t>
            </a: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endParaRPr lang="en-US" altLang="zh-CN" sz="120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field_value_factor</a:t>
            </a: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：用文档中的某个字段值作为函数结果</a:t>
            </a:r>
            <a:endParaRPr lang="en-US" altLang="zh-CN" sz="120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random_score</a:t>
            </a: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：随机生成一个值，作为函数结果</a:t>
            </a:r>
            <a:endParaRPr lang="en-US" altLang="zh-CN" sz="120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script_score</a:t>
            </a: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：自定义计算公式，公式结果作为函数结果</a:t>
            </a:r>
            <a:endParaRPr lang="en-US" altLang="zh-CN" sz="120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3" name="文本占位符 3"/>
          <p:cNvSpPr txBox="1"/>
          <p:nvPr/>
        </p:nvSpPr>
        <p:spPr>
          <a:xfrm>
            <a:off x="6409770" y="5354783"/>
            <a:ext cx="4661354" cy="1023955"/>
          </a:xfrm>
          <a:prstGeom prst="rect">
            <a:avLst/>
          </a:prstGeom>
          <a:solidFill>
            <a:schemeClr val="bg1"/>
          </a:solidFill>
          <a:ln w="12700">
            <a:solidFill>
              <a:srgbClr val="F303E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加权模式，定义</a:t>
            </a:r>
            <a:r>
              <a:rPr lang="en-US" altLang="zh-CN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function score</a:t>
            </a: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与</a:t>
            </a:r>
            <a:r>
              <a:rPr lang="en-US" altLang="zh-CN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query score</a:t>
            </a: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的运算方式，包括：</a:t>
            </a:r>
            <a:endParaRPr lang="zh-CN" altLang="en-US" sz="120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multiply</a:t>
            </a: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：两者相乘。默认就是这个</a:t>
            </a:r>
            <a:endParaRPr lang="zh-CN" altLang="en-US" sz="120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replace</a:t>
            </a: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：用</a:t>
            </a:r>
            <a:r>
              <a:rPr lang="en-US" altLang="zh-CN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function score </a:t>
            </a: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替换 </a:t>
            </a:r>
            <a:r>
              <a:rPr lang="en-US" altLang="zh-CN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query score</a:t>
            </a:r>
            <a:endParaRPr lang="en-US" altLang="zh-CN" sz="120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其它</a:t>
            </a: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lang="en-US" altLang="zh-CN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sum</a:t>
            </a: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avg</a:t>
            </a: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max</a:t>
            </a:r>
            <a:r>
              <a:rPr lang="zh-CN" altLang="en-US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120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min</a:t>
            </a:r>
            <a:endParaRPr lang="en-US" altLang="zh-CN" sz="120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  <p:bldP spid="31" grpId="0" animBg="1"/>
      <p:bldP spid="37" grpId="0" animBg="1"/>
      <p:bldP spid="50" grpId="0" animBg="1"/>
      <p:bldP spid="58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查询文档</a:t>
            </a:r>
            <a:endParaRPr kumimoji="1" lang="en-US" altLang="zh-CN"/>
          </a:p>
          <a:p>
            <a:r>
              <a:rPr kumimoji="1" lang="zh-CN" altLang="en-US"/>
              <a:t>搜索结果处理</a:t>
            </a:r>
            <a:endParaRPr kumimoji="1" lang="en-US" altLang="zh-CN"/>
          </a:p>
          <a:p>
            <a:r>
              <a:rPr kumimoji="1" lang="en-US" altLang="zh-CN"/>
              <a:t>RestClient</a:t>
            </a:r>
            <a:r>
              <a:rPr kumimoji="1" lang="zh-CN" altLang="en-US"/>
              <a:t>查询文档</a:t>
            </a:r>
            <a:endParaRPr kumimoji="1" lang="en-US" altLang="zh-CN"/>
          </a:p>
          <a:p>
            <a:r>
              <a:rPr kumimoji="1" lang="zh-CN" altLang="en-US"/>
              <a:t>黑马旅游案例</a:t>
            </a:r>
            <a:endParaRPr kumimoji="1"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查询语法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-Function Score Query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给“如家”这个品牌的酒店排名靠前一些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49" y="1656000"/>
            <a:ext cx="9377985" cy="4219575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把这个问题翻译一下，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function score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需要的三要素：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哪些文档需要算分加权？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899795" lvl="1" indent="-285750">
              <a:buFont typeface="Wingdings" panose="05000000000000000000" pitchFamily="2" charset="2"/>
              <a:buChar char="ü"/>
            </a:pPr>
            <a:r>
              <a:rPr lang="zh-CN" altLang="en-US" sz="1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品牌为如家的酒店</a:t>
            </a:r>
            <a:endParaRPr lang="en-US" altLang="zh-CN" sz="1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算分函数是什么？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899795" lvl="1" indent="-342900">
              <a:buFont typeface="Wingdings" panose="05000000000000000000" pitchFamily="2" charset="2"/>
              <a:buChar char="ü"/>
            </a:pPr>
            <a:r>
              <a:rPr lang="en-US" altLang="zh-CN" sz="1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weight</a:t>
            </a:r>
            <a:r>
              <a:rPr lang="zh-CN" altLang="en-US" sz="1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就可以</a:t>
            </a:r>
            <a:endParaRPr lang="en-US" altLang="zh-CN" sz="1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加权模式是什么？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899795" lvl="1" indent="-342900">
              <a:buFont typeface="Wingdings" panose="05000000000000000000" pitchFamily="2" charset="2"/>
              <a:buChar char="ü"/>
            </a:pPr>
            <a:r>
              <a:rPr lang="zh-CN" altLang="en-US" sz="1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求和</a:t>
            </a:r>
            <a:endParaRPr lang="en-US" altLang="zh-CN" sz="1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5060" y="2240854"/>
            <a:ext cx="4726362" cy="3600986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AD2B2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/hotel/_search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"function_score"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r>
              <a:rPr lang="en-US" altLang="zh-CN" sz="12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...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"functions"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算分函数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满足的条件，品牌必须是如家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},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"weight"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算分权重为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]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"boost_mode"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 </a:t>
            </a:r>
            <a:r>
              <a:rPr lang="en-US" altLang="zh-CN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"sum"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function score query</a:t>
            </a:r>
            <a:r>
              <a:rPr lang="zh-CN" altLang="en-US"/>
              <a:t>定义的三要素是什么？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过滤条件：哪些文档要加分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算分函数：如何计算</a:t>
            </a:r>
            <a:r>
              <a:rPr lang="en-US" altLang="zh-CN" sz="1400"/>
              <a:t>function  score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加权方式：</a:t>
            </a:r>
            <a:r>
              <a:rPr lang="en-US" altLang="zh-CN" sz="1400"/>
              <a:t>function score </a:t>
            </a:r>
            <a:r>
              <a:rPr lang="zh-CN" altLang="en-US" sz="1400"/>
              <a:t>与 </a:t>
            </a:r>
            <a:r>
              <a:rPr lang="en-US" altLang="zh-CN" sz="1400"/>
              <a:t>query score</a:t>
            </a:r>
            <a:r>
              <a:rPr lang="zh-CN" altLang="en-US" sz="1400"/>
              <a:t>如何运算</a:t>
            </a:r>
            <a:endParaRPr lang="en-US" altLang="zh-CN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lang="en-US" altLang="zh-CN"/>
              <a:t>-Function Score Query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查询语法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复合查询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Boolean Query</a:t>
            </a:r>
            <a:endParaRPr lang="en-US" altLang="zh-CN" sz="1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051685" cy="2528764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布尔查询</a:t>
            </a:r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是一个或多个查询子句的组合。子查询的组合方式有：</a:t>
            </a:r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must</a:t>
            </a:r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：必须匹配每个子查询，类似“与”</a:t>
            </a:r>
            <a:endParaRPr lang="en-US" altLang="zh-CN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should</a:t>
            </a:r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：选择性匹配子查询，类似“或”</a:t>
            </a:r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must_not</a:t>
            </a:r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：必须不匹配，不参与算分，类似“非”</a:t>
            </a:r>
            <a:endParaRPr lang="en-US" altLang="zh-CN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filter</a:t>
            </a:r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：必须匹配，不参与算分</a:t>
            </a:r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509" y="3997935"/>
            <a:ext cx="9259102" cy="24081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6060280" y="2370596"/>
            <a:ext cx="5122606" cy="3785652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 /hotel/_search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"bool"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"must"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city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上海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],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"should"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皇冠假日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}},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{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"term"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"brand"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华美达</a:t>
            </a:r>
            <a:r>
              <a:rPr lang="en-US" altLang="zh-CN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],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"must_not"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"range"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"lte"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} }}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],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"range"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"score"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"gte"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>
                <a:solidFill>
                  <a:srgbClr val="09865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45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}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]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查询语法</a:t>
            </a:r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-bool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利用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bool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查询实现功能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需求：搜索名字包含“如家”，价格不高于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400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，在坐标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31.21,121.5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周围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10km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范围内的酒店。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5450" y="2187339"/>
            <a:ext cx="8501777" cy="4524315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 /hotel/_search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"bool"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"must"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"match"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],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"must_not"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"range"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"gt"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],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"geo_distance"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"distance"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"10km"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"location"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"lat"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31.21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"lon"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121.5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]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984002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bool</a:t>
            </a:r>
            <a:r>
              <a:rPr lang="zh-CN" altLang="en-US"/>
              <a:t>查询有几种逻辑关系？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must</a:t>
            </a:r>
            <a:r>
              <a:rPr lang="zh-CN" altLang="en-US" sz="1600"/>
              <a:t>：必须匹配的条件，可以理解为“与”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should</a:t>
            </a:r>
            <a:r>
              <a:rPr lang="zh-CN" altLang="en-US" sz="1600"/>
              <a:t>：选择性匹配的条件，可以理解为“或”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must_not</a:t>
            </a:r>
            <a:r>
              <a:rPr lang="zh-CN" altLang="en-US" sz="1600"/>
              <a:t>：必须不匹配的条件，不参与打分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filter</a:t>
            </a:r>
            <a:r>
              <a:rPr lang="zh-CN" altLang="en-US" sz="1600"/>
              <a:t>：必须匹配的条件，不参与打分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DSL</a:t>
            </a:r>
            <a:r>
              <a:rPr lang="zh-CN" altLang="en-US"/>
              <a:t>查询语法</a:t>
            </a:r>
            <a:r>
              <a:rPr lang="en-US" altLang="zh-CN"/>
              <a:t>-bool</a:t>
            </a:r>
            <a:r>
              <a:rPr lang="zh-CN" altLang="en-US"/>
              <a:t>查询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排序</a:t>
            </a:r>
            <a:endParaRPr lang="en-US" altLang="zh-CN"/>
          </a:p>
          <a:p>
            <a:r>
              <a:rPr lang="zh-CN" altLang="en-US"/>
              <a:t>分页</a:t>
            </a:r>
            <a:endParaRPr lang="en-US" altLang="zh-CN"/>
          </a:p>
          <a:p>
            <a:r>
              <a:rPr lang="zh-CN" altLang="en-US"/>
              <a:t>高亮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搜索结果处理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elasticsearch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支持对搜索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1"/>
              </a:rPr>
              <a:t>结果排序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，默认是根据相关度算分（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_score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）来排序。可以排序字段类型有：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keyword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类型、数值类型、地理坐标类型、日期类型等。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877" y="2864058"/>
            <a:ext cx="5701497" cy="2462213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AD2B2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/indexName/_search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"match_all"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},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"sort"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"FIELD"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"desc"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排序字段和排序方式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ASC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DESC</a:t>
            </a:r>
            <a:endParaRPr lang="zh-CN" altLang="en-US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]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86752" y="2648614"/>
            <a:ext cx="4122928" cy="3323987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AD2B2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/indexName/_search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"match_all"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},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"sort"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"_geo_distance"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"FIELD"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纬度，经度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"order"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"asc"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"unit"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"km"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]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  <a:r>
              <a:rPr lang="en-US" altLang="zh-CN"/>
              <a:t>-</a:t>
            </a:r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对酒店数据按照用户评价降序排序，评价相同的按照价格升序排序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评价是</a:t>
            </a:r>
            <a:r>
              <a:rPr lang="en-US" altLang="zh-CN"/>
              <a:t>score</a:t>
            </a:r>
            <a:r>
              <a:rPr lang="zh-CN" altLang="en-US"/>
              <a:t>字段，价格是</a:t>
            </a:r>
            <a:r>
              <a:rPr lang="en-US" altLang="zh-CN"/>
              <a:t>price</a:t>
            </a:r>
            <a:r>
              <a:rPr lang="zh-CN" altLang="en-US"/>
              <a:t>字段，按照顺序添加两个排序规则即可。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450" y="2312226"/>
            <a:ext cx="9440738" cy="43102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  <a:r>
              <a:rPr lang="en-US" altLang="zh-CN"/>
              <a:t>-</a:t>
            </a:r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实现对酒店数据按照到你的位置坐标的距离升序排序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获取经纬度的方式：</a:t>
            </a:r>
            <a:r>
              <a:rPr lang="en-US" altLang="zh-CN">
                <a:hlinkClick r:id="rId1"/>
              </a:rPr>
              <a:t>https://lbs.amap.com/demo/jsapi-v2/example/map/click-to-get-lnglat/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048000" y="32473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12" y="2351318"/>
            <a:ext cx="9462168" cy="40026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175020"/>
          </a:xfrm>
        </p:spPr>
        <p:txBody>
          <a:bodyPr/>
          <a:lstStyle/>
          <a:p>
            <a:r>
              <a:rPr lang="en-US" altLang="zh-CN"/>
              <a:t>elasticsearch</a:t>
            </a:r>
            <a:r>
              <a:rPr lang="zh-CN" altLang="en-US"/>
              <a:t> 默认情况下只返回</a:t>
            </a:r>
            <a:r>
              <a:rPr lang="en-US" altLang="zh-CN"/>
              <a:t>top10</a:t>
            </a:r>
            <a:r>
              <a:rPr lang="zh-CN" altLang="en-US"/>
              <a:t>的数据。而如果要查询更多数据就需要修改分页参数了。</a:t>
            </a:r>
            <a:endParaRPr lang="en-US" altLang="zh-CN"/>
          </a:p>
          <a:p>
            <a:r>
              <a:rPr lang="en-US" altLang="zh-CN"/>
              <a:t>elasticsearch</a:t>
            </a:r>
            <a:r>
              <a:rPr lang="zh-CN" altLang="en-US"/>
              <a:t>中通过修改</a:t>
            </a:r>
            <a:r>
              <a:rPr lang="en-US" altLang="zh-CN"/>
              <a:t>from</a:t>
            </a:r>
            <a:r>
              <a:rPr lang="zh-CN" altLang="en-US"/>
              <a:t>、</a:t>
            </a:r>
            <a:r>
              <a:rPr lang="en-US" altLang="zh-CN"/>
              <a:t>size</a:t>
            </a:r>
            <a:r>
              <a:rPr lang="zh-CN" altLang="en-US"/>
              <a:t>参数来控制要返回的分页结果：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82320" y="2521059"/>
            <a:ext cx="4165865" cy="3613105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"match_all"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{}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"from"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990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分页开始的位置，默认为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>
                <a:solidFill>
                  <a:srgbClr val="098658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期望获取的文档总数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]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189182" y="3220987"/>
            <a:ext cx="1156447" cy="1281953"/>
          </a:xfrm>
          <a:prstGeom prst="roundRect">
            <a:avLst>
              <a:gd name="adj" fmla="val 10465"/>
            </a:avLst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iconfont-11673-5560682"/>
          <p:cNvSpPr/>
          <p:nvPr/>
        </p:nvSpPr>
        <p:spPr>
          <a:xfrm>
            <a:off x="6462564" y="3440535"/>
            <a:ext cx="609685" cy="573915"/>
          </a:xfrm>
          <a:custGeom>
            <a:avLst/>
            <a:gdLst>
              <a:gd name="connsiteX0" fmla="*/ 421207 w 609405"/>
              <a:gd name="connsiteY0" fmla="*/ 484025 h 573651"/>
              <a:gd name="connsiteX1" fmla="*/ 528749 w 609405"/>
              <a:gd name="connsiteY1" fmla="*/ 484025 h 573651"/>
              <a:gd name="connsiteX2" fmla="*/ 537711 w 609405"/>
              <a:gd name="connsiteY2" fmla="*/ 492991 h 573651"/>
              <a:gd name="connsiteX3" fmla="*/ 528749 w 609405"/>
              <a:gd name="connsiteY3" fmla="*/ 501956 h 573651"/>
              <a:gd name="connsiteX4" fmla="*/ 421207 w 609405"/>
              <a:gd name="connsiteY4" fmla="*/ 501956 h 573651"/>
              <a:gd name="connsiteX5" fmla="*/ 412245 w 609405"/>
              <a:gd name="connsiteY5" fmla="*/ 492991 h 573651"/>
              <a:gd name="connsiteX6" fmla="*/ 421207 w 609405"/>
              <a:gd name="connsiteY6" fmla="*/ 484025 h 573651"/>
              <a:gd name="connsiteX7" fmla="*/ 80657 w 609405"/>
              <a:gd name="connsiteY7" fmla="*/ 412333 h 573651"/>
              <a:gd name="connsiteX8" fmla="*/ 295741 w 609405"/>
              <a:gd name="connsiteY8" fmla="*/ 412333 h 573651"/>
              <a:gd name="connsiteX9" fmla="*/ 304703 w 609405"/>
              <a:gd name="connsiteY9" fmla="*/ 421297 h 573651"/>
              <a:gd name="connsiteX10" fmla="*/ 295741 w 609405"/>
              <a:gd name="connsiteY10" fmla="*/ 430262 h 573651"/>
              <a:gd name="connsiteX11" fmla="*/ 80657 w 609405"/>
              <a:gd name="connsiteY11" fmla="*/ 430262 h 573651"/>
              <a:gd name="connsiteX12" fmla="*/ 71695 w 609405"/>
              <a:gd name="connsiteY12" fmla="*/ 421297 h 573651"/>
              <a:gd name="connsiteX13" fmla="*/ 80657 w 609405"/>
              <a:gd name="connsiteY13" fmla="*/ 412333 h 573651"/>
              <a:gd name="connsiteX14" fmla="*/ 421207 w 609405"/>
              <a:gd name="connsiteY14" fmla="*/ 412302 h 573651"/>
              <a:gd name="connsiteX15" fmla="*/ 528749 w 609405"/>
              <a:gd name="connsiteY15" fmla="*/ 412302 h 573651"/>
              <a:gd name="connsiteX16" fmla="*/ 537711 w 609405"/>
              <a:gd name="connsiteY16" fmla="*/ 421267 h 573651"/>
              <a:gd name="connsiteX17" fmla="*/ 528749 w 609405"/>
              <a:gd name="connsiteY17" fmla="*/ 430233 h 573651"/>
              <a:gd name="connsiteX18" fmla="*/ 421207 w 609405"/>
              <a:gd name="connsiteY18" fmla="*/ 430233 h 573651"/>
              <a:gd name="connsiteX19" fmla="*/ 412245 w 609405"/>
              <a:gd name="connsiteY19" fmla="*/ 421267 h 573651"/>
              <a:gd name="connsiteX20" fmla="*/ 421207 w 609405"/>
              <a:gd name="connsiteY20" fmla="*/ 412302 h 573651"/>
              <a:gd name="connsiteX21" fmla="*/ 80657 w 609405"/>
              <a:gd name="connsiteY21" fmla="*/ 340616 h 573651"/>
              <a:gd name="connsiteX22" fmla="*/ 295741 w 609405"/>
              <a:gd name="connsiteY22" fmla="*/ 340616 h 573651"/>
              <a:gd name="connsiteX23" fmla="*/ 304703 w 609405"/>
              <a:gd name="connsiteY23" fmla="*/ 349581 h 573651"/>
              <a:gd name="connsiteX24" fmla="*/ 295741 w 609405"/>
              <a:gd name="connsiteY24" fmla="*/ 358545 h 573651"/>
              <a:gd name="connsiteX25" fmla="*/ 80657 w 609405"/>
              <a:gd name="connsiteY25" fmla="*/ 358545 h 573651"/>
              <a:gd name="connsiteX26" fmla="*/ 71695 w 609405"/>
              <a:gd name="connsiteY26" fmla="*/ 349581 h 573651"/>
              <a:gd name="connsiteX27" fmla="*/ 80657 w 609405"/>
              <a:gd name="connsiteY27" fmla="*/ 340616 h 573651"/>
              <a:gd name="connsiteX28" fmla="*/ 421207 w 609405"/>
              <a:gd name="connsiteY28" fmla="*/ 340578 h 573651"/>
              <a:gd name="connsiteX29" fmla="*/ 528749 w 609405"/>
              <a:gd name="connsiteY29" fmla="*/ 340578 h 573651"/>
              <a:gd name="connsiteX30" fmla="*/ 537711 w 609405"/>
              <a:gd name="connsiteY30" fmla="*/ 349544 h 573651"/>
              <a:gd name="connsiteX31" fmla="*/ 528749 w 609405"/>
              <a:gd name="connsiteY31" fmla="*/ 358509 h 573651"/>
              <a:gd name="connsiteX32" fmla="*/ 421207 w 609405"/>
              <a:gd name="connsiteY32" fmla="*/ 358509 h 573651"/>
              <a:gd name="connsiteX33" fmla="*/ 412245 w 609405"/>
              <a:gd name="connsiteY33" fmla="*/ 349544 h 573651"/>
              <a:gd name="connsiteX34" fmla="*/ 421207 w 609405"/>
              <a:gd name="connsiteY34" fmla="*/ 340578 h 573651"/>
              <a:gd name="connsiteX35" fmla="*/ 80657 w 609405"/>
              <a:gd name="connsiteY35" fmla="*/ 268899 h 573651"/>
              <a:gd name="connsiteX36" fmla="*/ 295741 w 609405"/>
              <a:gd name="connsiteY36" fmla="*/ 268899 h 573651"/>
              <a:gd name="connsiteX37" fmla="*/ 304703 w 609405"/>
              <a:gd name="connsiteY37" fmla="*/ 277864 h 573651"/>
              <a:gd name="connsiteX38" fmla="*/ 295741 w 609405"/>
              <a:gd name="connsiteY38" fmla="*/ 286829 h 573651"/>
              <a:gd name="connsiteX39" fmla="*/ 80657 w 609405"/>
              <a:gd name="connsiteY39" fmla="*/ 286829 h 573651"/>
              <a:gd name="connsiteX40" fmla="*/ 71695 w 609405"/>
              <a:gd name="connsiteY40" fmla="*/ 277864 h 573651"/>
              <a:gd name="connsiteX41" fmla="*/ 80657 w 609405"/>
              <a:gd name="connsiteY41" fmla="*/ 268899 h 573651"/>
              <a:gd name="connsiteX42" fmla="*/ 421207 w 609405"/>
              <a:gd name="connsiteY42" fmla="*/ 268855 h 573651"/>
              <a:gd name="connsiteX43" fmla="*/ 528749 w 609405"/>
              <a:gd name="connsiteY43" fmla="*/ 268855 h 573651"/>
              <a:gd name="connsiteX44" fmla="*/ 537711 w 609405"/>
              <a:gd name="connsiteY44" fmla="*/ 277820 h 573651"/>
              <a:gd name="connsiteX45" fmla="*/ 528749 w 609405"/>
              <a:gd name="connsiteY45" fmla="*/ 286786 h 573651"/>
              <a:gd name="connsiteX46" fmla="*/ 421207 w 609405"/>
              <a:gd name="connsiteY46" fmla="*/ 286786 h 573651"/>
              <a:gd name="connsiteX47" fmla="*/ 412245 w 609405"/>
              <a:gd name="connsiteY47" fmla="*/ 277820 h 573651"/>
              <a:gd name="connsiteX48" fmla="*/ 421207 w 609405"/>
              <a:gd name="connsiteY48" fmla="*/ 268855 h 573651"/>
              <a:gd name="connsiteX49" fmla="*/ 80657 w 609405"/>
              <a:gd name="connsiteY49" fmla="*/ 197183 h 573651"/>
              <a:gd name="connsiteX50" fmla="*/ 295741 w 609405"/>
              <a:gd name="connsiteY50" fmla="*/ 197183 h 573651"/>
              <a:gd name="connsiteX51" fmla="*/ 304703 w 609405"/>
              <a:gd name="connsiteY51" fmla="*/ 206147 h 573651"/>
              <a:gd name="connsiteX52" fmla="*/ 295741 w 609405"/>
              <a:gd name="connsiteY52" fmla="*/ 215112 h 573651"/>
              <a:gd name="connsiteX53" fmla="*/ 80657 w 609405"/>
              <a:gd name="connsiteY53" fmla="*/ 215112 h 573651"/>
              <a:gd name="connsiteX54" fmla="*/ 71695 w 609405"/>
              <a:gd name="connsiteY54" fmla="*/ 206147 h 573651"/>
              <a:gd name="connsiteX55" fmla="*/ 80657 w 609405"/>
              <a:gd name="connsiteY55" fmla="*/ 197183 h 573651"/>
              <a:gd name="connsiteX56" fmla="*/ 80657 w 609405"/>
              <a:gd name="connsiteY56" fmla="*/ 125466 h 573651"/>
              <a:gd name="connsiteX57" fmla="*/ 170275 w 609405"/>
              <a:gd name="connsiteY57" fmla="*/ 125466 h 573651"/>
              <a:gd name="connsiteX58" fmla="*/ 179237 w 609405"/>
              <a:gd name="connsiteY58" fmla="*/ 134431 h 573651"/>
              <a:gd name="connsiteX59" fmla="*/ 170275 w 609405"/>
              <a:gd name="connsiteY59" fmla="*/ 143395 h 573651"/>
              <a:gd name="connsiteX60" fmla="*/ 80657 w 609405"/>
              <a:gd name="connsiteY60" fmla="*/ 143395 h 573651"/>
              <a:gd name="connsiteX61" fmla="*/ 71695 w 609405"/>
              <a:gd name="connsiteY61" fmla="*/ 134431 h 573651"/>
              <a:gd name="connsiteX62" fmla="*/ 80657 w 609405"/>
              <a:gd name="connsiteY62" fmla="*/ 125466 h 573651"/>
              <a:gd name="connsiteX63" fmla="*/ 483939 w 609405"/>
              <a:gd name="connsiteY63" fmla="*/ 102305 h 573651"/>
              <a:gd name="connsiteX64" fmla="*/ 483939 w 609405"/>
              <a:gd name="connsiteY64" fmla="*/ 188221 h 573651"/>
              <a:gd name="connsiteX65" fmla="*/ 492901 w 609405"/>
              <a:gd name="connsiteY65" fmla="*/ 197184 h 573651"/>
              <a:gd name="connsiteX66" fmla="*/ 578800 w 609405"/>
              <a:gd name="connsiteY66" fmla="*/ 197184 h 573651"/>
              <a:gd name="connsiteX67" fmla="*/ 385359 w 609405"/>
              <a:gd name="connsiteY67" fmla="*/ 71695 h 573651"/>
              <a:gd name="connsiteX68" fmla="*/ 474978 w 609405"/>
              <a:gd name="connsiteY68" fmla="*/ 71695 h 573651"/>
              <a:gd name="connsiteX69" fmla="*/ 476143 w 609405"/>
              <a:gd name="connsiteY69" fmla="*/ 71919 h 573651"/>
              <a:gd name="connsiteX70" fmla="*/ 481296 w 609405"/>
              <a:gd name="connsiteY70" fmla="*/ 74339 h 573651"/>
              <a:gd name="connsiteX71" fmla="*/ 606761 w 609405"/>
              <a:gd name="connsiteY71" fmla="*/ 199783 h 573651"/>
              <a:gd name="connsiteX72" fmla="*/ 608957 w 609405"/>
              <a:gd name="connsiteY72" fmla="*/ 203862 h 573651"/>
              <a:gd name="connsiteX73" fmla="*/ 609181 w 609405"/>
              <a:gd name="connsiteY73" fmla="*/ 204982 h 573651"/>
              <a:gd name="connsiteX74" fmla="*/ 609405 w 609405"/>
              <a:gd name="connsiteY74" fmla="*/ 206147 h 573651"/>
              <a:gd name="connsiteX75" fmla="*/ 609405 w 609405"/>
              <a:gd name="connsiteY75" fmla="*/ 546761 h 573651"/>
              <a:gd name="connsiteX76" fmla="*/ 582520 w 609405"/>
              <a:gd name="connsiteY76" fmla="*/ 573651 h 573651"/>
              <a:gd name="connsiteX77" fmla="*/ 260117 w 609405"/>
              <a:gd name="connsiteY77" fmla="*/ 573651 h 573651"/>
              <a:gd name="connsiteX78" fmla="*/ 233008 w 609405"/>
              <a:gd name="connsiteY78" fmla="*/ 546761 h 573651"/>
              <a:gd name="connsiteX79" fmla="*/ 233008 w 609405"/>
              <a:gd name="connsiteY79" fmla="*/ 528833 h 573651"/>
              <a:gd name="connsiteX80" fmla="*/ 241970 w 609405"/>
              <a:gd name="connsiteY80" fmla="*/ 519870 h 573651"/>
              <a:gd name="connsiteX81" fmla="*/ 250932 w 609405"/>
              <a:gd name="connsiteY81" fmla="*/ 528833 h 573651"/>
              <a:gd name="connsiteX82" fmla="*/ 250932 w 609405"/>
              <a:gd name="connsiteY82" fmla="*/ 546761 h 573651"/>
              <a:gd name="connsiteX83" fmla="*/ 260117 w 609405"/>
              <a:gd name="connsiteY83" fmla="*/ 555724 h 573651"/>
              <a:gd name="connsiteX84" fmla="*/ 582520 w 609405"/>
              <a:gd name="connsiteY84" fmla="*/ 555724 h 573651"/>
              <a:gd name="connsiteX85" fmla="*/ 591481 w 609405"/>
              <a:gd name="connsiteY85" fmla="*/ 546761 h 573651"/>
              <a:gd name="connsiteX86" fmla="*/ 591481 w 609405"/>
              <a:gd name="connsiteY86" fmla="*/ 215111 h 573651"/>
              <a:gd name="connsiteX87" fmla="*/ 492901 w 609405"/>
              <a:gd name="connsiteY87" fmla="*/ 215111 h 573651"/>
              <a:gd name="connsiteX88" fmla="*/ 466016 w 609405"/>
              <a:gd name="connsiteY88" fmla="*/ 188221 h 573651"/>
              <a:gd name="connsiteX89" fmla="*/ 466016 w 609405"/>
              <a:gd name="connsiteY89" fmla="*/ 89622 h 573651"/>
              <a:gd name="connsiteX90" fmla="*/ 385359 w 609405"/>
              <a:gd name="connsiteY90" fmla="*/ 89622 h 573651"/>
              <a:gd name="connsiteX91" fmla="*/ 376397 w 609405"/>
              <a:gd name="connsiteY91" fmla="*/ 80659 h 573651"/>
              <a:gd name="connsiteX92" fmla="*/ 385359 w 609405"/>
              <a:gd name="connsiteY92" fmla="*/ 71695 h 573651"/>
              <a:gd name="connsiteX93" fmla="*/ 250931 w 609405"/>
              <a:gd name="connsiteY93" fmla="*/ 30610 h 573651"/>
              <a:gd name="connsiteX94" fmla="*/ 250931 w 609405"/>
              <a:gd name="connsiteY94" fmla="*/ 116525 h 573651"/>
              <a:gd name="connsiteX95" fmla="*/ 259893 w 609405"/>
              <a:gd name="connsiteY95" fmla="*/ 125489 h 573651"/>
              <a:gd name="connsiteX96" fmla="*/ 345792 w 609405"/>
              <a:gd name="connsiteY96" fmla="*/ 125489 h 573651"/>
              <a:gd name="connsiteX97" fmla="*/ 26975 w 609405"/>
              <a:gd name="connsiteY97" fmla="*/ 17927 h 573651"/>
              <a:gd name="connsiteX98" fmla="*/ 17924 w 609405"/>
              <a:gd name="connsiteY98" fmla="*/ 26891 h 573651"/>
              <a:gd name="connsiteX99" fmla="*/ 17924 w 609405"/>
              <a:gd name="connsiteY99" fmla="*/ 475065 h 573651"/>
              <a:gd name="connsiteX100" fmla="*/ 27109 w 609405"/>
              <a:gd name="connsiteY100" fmla="*/ 484029 h 573651"/>
              <a:gd name="connsiteX101" fmla="*/ 349511 w 609405"/>
              <a:gd name="connsiteY101" fmla="*/ 484029 h 573651"/>
              <a:gd name="connsiteX102" fmla="*/ 358473 w 609405"/>
              <a:gd name="connsiteY102" fmla="*/ 475065 h 573651"/>
              <a:gd name="connsiteX103" fmla="*/ 358473 w 609405"/>
              <a:gd name="connsiteY103" fmla="*/ 143416 h 573651"/>
              <a:gd name="connsiteX104" fmla="*/ 259893 w 609405"/>
              <a:gd name="connsiteY104" fmla="*/ 143416 h 573651"/>
              <a:gd name="connsiteX105" fmla="*/ 233008 w 609405"/>
              <a:gd name="connsiteY105" fmla="*/ 116525 h 573651"/>
              <a:gd name="connsiteX106" fmla="*/ 233008 w 609405"/>
              <a:gd name="connsiteY106" fmla="*/ 17927 h 573651"/>
              <a:gd name="connsiteX107" fmla="*/ 26975 w 609405"/>
              <a:gd name="connsiteY107" fmla="*/ 0 h 573651"/>
              <a:gd name="connsiteX108" fmla="*/ 241969 w 609405"/>
              <a:gd name="connsiteY108" fmla="*/ 0 h 573651"/>
              <a:gd name="connsiteX109" fmla="*/ 243134 w 609405"/>
              <a:gd name="connsiteY109" fmla="*/ 224 h 573651"/>
              <a:gd name="connsiteX110" fmla="*/ 248287 w 609405"/>
              <a:gd name="connsiteY110" fmla="*/ 2644 h 573651"/>
              <a:gd name="connsiteX111" fmla="*/ 373753 w 609405"/>
              <a:gd name="connsiteY111" fmla="*/ 128088 h 573651"/>
              <a:gd name="connsiteX112" fmla="*/ 375949 w 609405"/>
              <a:gd name="connsiteY112" fmla="*/ 132167 h 573651"/>
              <a:gd name="connsiteX113" fmla="*/ 376173 w 609405"/>
              <a:gd name="connsiteY113" fmla="*/ 133287 h 573651"/>
              <a:gd name="connsiteX114" fmla="*/ 376397 w 609405"/>
              <a:gd name="connsiteY114" fmla="*/ 134453 h 573651"/>
              <a:gd name="connsiteX115" fmla="*/ 376397 w 609405"/>
              <a:gd name="connsiteY115" fmla="*/ 475065 h 573651"/>
              <a:gd name="connsiteX116" fmla="*/ 349511 w 609405"/>
              <a:gd name="connsiteY116" fmla="*/ 501956 h 573651"/>
              <a:gd name="connsiteX117" fmla="*/ 27109 w 609405"/>
              <a:gd name="connsiteY117" fmla="*/ 501956 h 573651"/>
              <a:gd name="connsiteX118" fmla="*/ 0 w 609405"/>
              <a:gd name="connsiteY118" fmla="*/ 475065 h 573651"/>
              <a:gd name="connsiteX119" fmla="*/ 0 w 609405"/>
              <a:gd name="connsiteY119" fmla="*/ 26891 h 573651"/>
              <a:gd name="connsiteX120" fmla="*/ 26975 w 609405"/>
              <a:gd name="connsiteY120" fmla="*/ 0 h 57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609405" h="573651">
                <a:moveTo>
                  <a:pt x="421207" y="484025"/>
                </a:moveTo>
                <a:lnTo>
                  <a:pt x="528749" y="484025"/>
                </a:lnTo>
                <a:cubicBezTo>
                  <a:pt x="533678" y="484025"/>
                  <a:pt x="537711" y="488060"/>
                  <a:pt x="537711" y="492991"/>
                </a:cubicBezTo>
                <a:cubicBezTo>
                  <a:pt x="537711" y="497922"/>
                  <a:pt x="533678" y="501956"/>
                  <a:pt x="528749" y="501956"/>
                </a:cubicBezTo>
                <a:lnTo>
                  <a:pt x="421207" y="501956"/>
                </a:lnTo>
                <a:cubicBezTo>
                  <a:pt x="416278" y="501956"/>
                  <a:pt x="412245" y="497922"/>
                  <a:pt x="412245" y="492991"/>
                </a:cubicBezTo>
                <a:cubicBezTo>
                  <a:pt x="412245" y="488060"/>
                  <a:pt x="416278" y="484025"/>
                  <a:pt x="421207" y="484025"/>
                </a:cubicBezTo>
                <a:close/>
                <a:moveTo>
                  <a:pt x="80657" y="412333"/>
                </a:moveTo>
                <a:lnTo>
                  <a:pt x="295741" y="412333"/>
                </a:lnTo>
                <a:cubicBezTo>
                  <a:pt x="300670" y="412333"/>
                  <a:pt x="304703" y="416367"/>
                  <a:pt x="304703" y="421297"/>
                </a:cubicBezTo>
                <a:cubicBezTo>
                  <a:pt x="304703" y="426228"/>
                  <a:pt x="300670" y="430262"/>
                  <a:pt x="295741" y="430262"/>
                </a:cubicBezTo>
                <a:lnTo>
                  <a:pt x="80657" y="430262"/>
                </a:lnTo>
                <a:cubicBezTo>
                  <a:pt x="75728" y="430262"/>
                  <a:pt x="71695" y="426228"/>
                  <a:pt x="71695" y="421297"/>
                </a:cubicBezTo>
                <a:cubicBezTo>
                  <a:pt x="71695" y="416367"/>
                  <a:pt x="75728" y="412333"/>
                  <a:pt x="80657" y="412333"/>
                </a:cubicBezTo>
                <a:close/>
                <a:moveTo>
                  <a:pt x="421207" y="412302"/>
                </a:moveTo>
                <a:lnTo>
                  <a:pt x="528749" y="412302"/>
                </a:lnTo>
                <a:cubicBezTo>
                  <a:pt x="533678" y="412302"/>
                  <a:pt x="537711" y="416336"/>
                  <a:pt x="537711" y="421267"/>
                </a:cubicBezTo>
                <a:cubicBezTo>
                  <a:pt x="537711" y="426198"/>
                  <a:pt x="533678" y="430233"/>
                  <a:pt x="528749" y="430233"/>
                </a:cubicBezTo>
                <a:lnTo>
                  <a:pt x="421207" y="430233"/>
                </a:lnTo>
                <a:cubicBezTo>
                  <a:pt x="416278" y="430233"/>
                  <a:pt x="412245" y="426198"/>
                  <a:pt x="412245" y="421267"/>
                </a:cubicBezTo>
                <a:cubicBezTo>
                  <a:pt x="412245" y="416336"/>
                  <a:pt x="416278" y="412302"/>
                  <a:pt x="421207" y="412302"/>
                </a:cubicBezTo>
                <a:close/>
                <a:moveTo>
                  <a:pt x="80657" y="340616"/>
                </a:moveTo>
                <a:lnTo>
                  <a:pt x="295741" y="340616"/>
                </a:lnTo>
                <a:cubicBezTo>
                  <a:pt x="300670" y="340616"/>
                  <a:pt x="304703" y="344650"/>
                  <a:pt x="304703" y="349581"/>
                </a:cubicBezTo>
                <a:cubicBezTo>
                  <a:pt x="304703" y="354511"/>
                  <a:pt x="300670" y="358545"/>
                  <a:pt x="295741" y="358545"/>
                </a:cubicBezTo>
                <a:lnTo>
                  <a:pt x="80657" y="358545"/>
                </a:lnTo>
                <a:cubicBezTo>
                  <a:pt x="75728" y="358545"/>
                  <a:pt x="71695" y="354511"/>
                  <a:pt x="71695" y="349581"/>
                </a:cubicBezTo>
                <a:cubicBezTo>
                  <a:pt x="71695" y="344650"/>
                  <a:pt x="75728" y="340616"/>
                  <a:pt x="80657" y="340616"/>
                </a:cubicBezTo>
                <a:close/>
                <a:moveTo>
                  <a:pt x="421207" y="340578"/>
                </a:moveTo>
                <a:lnTo>
                  <a:pt x="528749" y="340578"/>
                </a:lnTo>
                <a:cubicBezTo>
                  <a:pt x="533678" y="340578"/>
                  <a:pt x="537711" y="344613"/>
                  <a:pt x="537711" y="349544"/>
                </a:cubicBezTo>
                <a:cubicBezTo>
                  <a:pt x="537711" y="354475"/>
                  <a:pt x="533678" y="358509"/>
                  <a:pt x="528749" y="358509"/>
                </a:cubicBezTo>
                <a:lnTo>
                  <a:pt x="421207" y="358509"/>
                </a:lnTo>
                <a:cubicBezTo>
                  <a:pt x="416278" y="358509"/>
                  <a:pt x="412245" y="354475"/>
                  <a:pt x="412245" y="349544"/>
                </a:cubicBezTo>
                <a:cubicBezTo>
                  <a:pt x="412245" y="344613"/>
                  <a:pt x="416278" y="340578"/>
                  <a:pt x="421207" y="340578"/>
                </a:cubicBezTo>
                <a:close/>
                <a:moveTo>
                  <a:pt x="80657" y="268899"/>
                </a:moveTo>
                <a:lnTo>
                  <a:pt x="295741" y="268899"/>
                </a:lnTo>
                <a:cubicBezTo>
                  <a:pt x="300670" y="268899"/>
                  <a:pt x="304703" y="272933"/>
                  <a:pt x="304703" y="277864"/>
                </a:cubicBezTo>
                <a:cubicBezTo>
                  <a:pt x="304703" y="282795"/>
                  <a:pt x="300670" y="286829"/>
                  <a:pt x="295741" y="286829"/>
                </a:cubicBezTo>
                <a:lnTo>
                  <a:pt x="80657" y="286829"/>
                </a:lnTo>
                <a:cubicBezTo>
                  <a:pt x="75728" y="286829"/>
                  <a:pt x="71695" y="282795"/>
                  <a:pt x="71695" y="277864"/>
                </a:cubicBezTo>
                <a:cubicBezTo>
                  <a:pt x="71695" y="272933"/>
                  <a:pt x="75728" y="268899"/>
                  <a:pt x="80657" y="268899"/>
                </a:cubicBezTo>
                <a:close/>
                <a:moveTo>
                  <a:pt x="421207" y="268855"/>
                </a:moveTo>
                <a:lnTo>
                  <a:pt x="528749" y="268855"/>
                </a:lnTo>
                <a:cubicBezTo>
                  <a:pt x="533678" y="268855"/>
                  <a:pt x="537711" y="272889"/>
                  <a:pt x="537711" y="277820"/>
                </a:cubicBezTo>
                <a:cubicBezTo>
                  <a:pt x="537711" y="282751"/>
                  <a:pt x="533678" y="286786"/>
                  <a:pt x="528749" y="286786"/>
                </a:cubicBezTo>
                <a:lnTo>
                  <a:pt x="421207" y="286786"/>
                </a:lnTo>
                <a:cubicBezTo>
                  <a:pt x="416278" y="286786"/>
                  <a:pt x="412245" y="282751"/>
                  <a:pt x="412245" y="277820"/>
                </a:cubicBezTo>
                <a:cubicBezTo>
                  <a:pt x="412245" y="272889"/>
                  <a:pt x="416278" y="268855"/>
                  <a:pt x="421207" y="268855"/>
                </a:cubicBezTo>
                <a:close/>
                <a:moveTo>
                  <a:pt x="80657" y="197183"/>
                </a:moveTo>
                <a:lnTo>
                  <a:pt x="295741" y="197183"/>
                </a:lnTo>
                <a:cubicBezTo>
                  <a:pt x="300670" y="197183"/>
                  <a:pt x="304703" y="201217"/>
                  <a:pt x="304703" y="206147"/>
                </a:cubicBezTo>
                <a:cubicBezTo>
                  <a:pt x="304703" y="211078"/>
                  <a:pt x="300670" y="215112"/>
                  <a:pt x="295741" y="215112"/>
                </a:cubicBezTo>
                <a:lnTo>
                  <a:pt x="80657" y="215112"/>
                </a:lnTo>
                <a:cubicBezTo>
                  <a:pt x="75728" y="215112"/>
                  <a:pt x="71695" y="211078"/>
                  <a:pt x="71695" y="206147"/>
                </a:cubicBezTo>
                <a:cubicBezTo>
                  <a:pt x="71695" y="201217"/>
                  <a:pt x="75728" y="197183"/>
                  <a:pt x="80657" y="197183"/>
                </a:cubicBezTo>
                <a:close/>
                <a:moveTo>
                  <a:pt x="80657" y="125466"/>
                </a:moveTo>
                <a:lnTo>
                  <a:pt x="170275" y="125466"/>
                </a:lnTo>
                <a:cubicBezTo>
                  <a:pt x="175204" y="125466"/>
                  <a:pt x="179237" y="129500"/>
                  <a:pt x="179237" y="134431"/>
                </a:cubicBezTo>
                <a:cubicBezTo>
                  <a:pt x="179237" y="139361"/>
                  <a:pt x="175204" y="143395"/>
                  <a:pt x="170275" y="143395"/>
                </a:cubicBezTo>
                <a:lnTo>
                  <a:pt x="80657" y="143395"/>
                </a:lnTo>
                <a:cubicBezTo>
                  <a:pt x="75728" y="143395"/>
                  <a:pt x="71695" y="139361"/>
                  <a:pt x="71695" y="134431"/>
                </a:cubicBezTo>
                <a:cubicBezTo>
                  <a:pt x="71695" y="129500"/>
                  <a:pt x="75728" y="125466"/>
                  <a:pt x="80657" y="125466"/>
                </a:cubicBezTo>
                <a:close/>
                <a:moveTo>
                  <a:pt x="483939" y="102305"/>
                </a:moveTo>
                <a:lnTo>
                  <a:pt x="483939" y="188221"/>
                </a:lnTo>
                <a:cubicBezTo>
                  <a:pt x="483939" y="193150"/>
                  <a:pt x="487972" y="197184"/>
                  <a:pt x="492901" y="197184"/>
                </a:cubicBezTo>
                <a:lnTo>
                  <a:pt x="578800" y="197184"/>
                </a:lnTo>
                <a:close/>
                <a:moveTo>
                  <a:pt x="385359" y="71695"/>
                </a:moveTo>
                <a:lnTo>
                  <a:pt x="474978" y="71695"/>
                </a:lnTo>
                <a:cubicBezTo>
                  <a:pt x="475381" y="71695"/>
                  <a:pt x="475739" y="71874"/>
                  <a:pt x="476143" y="71919"/>
                </a:cubicBezTo>
                <a:cubicBezTo>
                  <a:pt x="478069" y="72143"/>
                  <a:pt x="479907" y="72995"/>
                  <a:pt x="481296" y="74339"/>
                </a:cubicBezTo>
                <a:lnTo>
                  <a:pt x="606761" y="199783"/>
                </a:lnTo>
                <a:cubicBezTo>
                  <a:pt x="607837" y="200949"/>
                  <a:pt x="608599" y="202338"/>
                  <a:pt x="608957" y="203862"/>
                </a:cubicBezTo>
                <a:cubicBezTo>
                  <a:pt x="609047" y="204220"/>
                  <a:pt x="609136" y="204624"/>
                  <a:pt x="609181" y="204982"/>
                </a:cubicBezTo>
                <a:cubicBezTo>
                  <a:pt x="609226" y="205386"/>
                  <a:pt x="609405" y="205744"/>
                  <a:pt x="609405" y="206147"/>
                </a:cubicBezTo>
                <a:lnTo>
                  <a:pt x="609405" y="546761"/>
                </a:lnTo>
                <a:cubicBezTo>
                  <a:pt x="609405" y="561595"/>
                  <a:pt x="597351" y="573651"/>
                  <a:pt x="582520" y="573651"/>
                </a:cubicBezTo>
                <a:lnTo>
                  <a:pt x="260117" y="573651"/>
                </a:lnTo>
                <a:cubicBezTo>
                  <a:pt x="245151" y="573651"/>
                  <a:pt x="233008" y="561595"/>
                  <a:pt x="233008" y="546761"/>
                </a:cubicBezTo>
                <a:lnTo>
                  <a:pt x="233008" y="528833"/>
                </a:lnTo>
                <a:cubicBezTo>
                  <a:pt x="233008" y="523904"/>
                  <a:pt x="237041" y="519870"/>
                  <a:pt x="241970" y="519870"/>
                </a:cubicBezTo>
                <a:cubicBezTo>
                  <a:pt x="246899" y="519870"/>
                  <a:pt x="250932" y="523904"/>
                  <a:pt x="250932" y="528833"/>
                </a:cubicBezTo>
                <a:lnTo>
                  <a:pt x="250932" y="546761"/>
                </a:lnTo>
                <a:cubicBezTo>
                  <a:pt x="250976" y="551780"/>
                  <a:pt x="255099" y="555769"/>
                  <a:pt x="260117" y="555724"/>
                </a:cubicBezTo>
                <a:lnTo>
                  <a:pt x="582520" y="555724"/>
                </a:lnTo>
                <a:cubicBezTo>
                  <a:pt x="587449" y="555724"/>
                  <a:pt x="591481" y="551690"/>
                  <a:pt x="591481" y="546761"/>
                </a:cubicBezTo>
                <a:lnTo>
                  <a:pt x="591481" y="215111"/>
                </a:lnTo>
                <a:lnTo>
                  <a:pt x="492901" y="215111"/>
                </a:lnTo>
                <a:cubicBezTo>
                  <a:pt x="478069" y="215111"/>
                  <a:pt x="466016" y="203055"/>
                  <a:pt x="466016" y="188221"/>
                </a:cubicBezTo>
                <a:lnTo>
                  <a:pt x="466016" y="89622"/>
                </a:lnTo>
                <a:lnTo>
                  <a:pt x="385359" y="89622"/>
                </a:lnTo>
                <a:cubicBezTo>
                  <a:pt x="380430" y="89622"/>
                  <a:pt x="376397" y="85588"/>
                  <a:pt x="376397" y="80659"/>
                </a:cubicBezTo>
                <a:cubicBezTo>
                  <a:pt x="376397" y="75729"/>
                  <a:pt x="380430" y="71695"/>
                  <a:pt x="385359" y="71695"/>
                </a:cubicBezTo>
                <a:close/>
                <a:moveTo>
                  <a:pt x="250931" y="30610"/>
                </a:moveTo>
                <a:lnTo>
                  <a:pt x="250931" y="116525"/>
                </a:lnTo>
                <a:cubicBezTo>
                  <a:pt x="250931" y="121455"/>
                  <a:pt x="254964" y="125489"/>
                  <a:pt x="259893" y="125489"/>
                </a:cubicBezTo>
                <a:lnTo>
                  <a:pt x="345792" y="125489"/>
                </a:lnTo>
                <a:close/>
                <a:moveTo>
                  <a:pt x="26975" y="17927"/>
                </a:moveTo>
                <a:cubicBezTo>
                  <a:pt x="22001" y="17927"/>
                  <a:pt x="17924" y="21961"/>
                  <a:pt x="17924" y="26891"/>
                </a:cubicBezTo>
                <a:lnTo>
                  <a:pt x="17924" y="475065"/>
                </a:lnTo>
                <a:cubicBezTo>
                  <a:pt x="17968" y="480085"/>
                  <a:pt x="22091" y="484074"/>
                  <a:pt x="27109" y="484029"/>
                </a:cubicBezTo>
                <a:lnTo>
                  <a:pt x="349511" y="484029"/>
                </a:lnTo>
                <a:cubicBezTo>
                  <a:pt x="354440" y="484029"/>
                  <a:pt x="358473" y="479995"/>
                  <a:pt x="358473" y="475065"/>
                </a:cubicBezTo>
                <a:lnTo>
                  <a:pt x="358473" y="143416"/>
                </a:lnTo>
                <a:lnTo>
                  <a:pt x="259893" y="143416"/>
                </a:lnTo>
                <a:cubicBezTo>
                  <a:pt x="245061" y="143416"/>
                  <a:pt x="233008" y="131360"/>
                  <a:pt x="233008" y="116525"/>
                </a:cubicBezTo>
                <a:lnTo>
                  <a:pt x="233008" y="17927"/>
                </a:lnTo>
                <a:close/>
                <a:moveTo>
                  <a:pt x="26975" y="0"/>
                </a:moveTo>
                <a:lnTo>
                  <a:pt x="241969" y="0"/>
                </a:lnTo>
                <a:cubicBezTo>
                  <a:pt x="242373" y="0"/>
                  <a:pt x="242731" y="179"/>
                  <a:pt x="243134" y="224"/>
                </a:cubicBezTo>
                <a:cubicBezTo>
                  <a:pt x="245061" y="448"/>
                  <a:pt x="246854" y="1300"/>
                  <a:pt x="248287" y="2644"/>
                </a:cubicBezTo>
                <a:lnTo>
                  <a:pt x="373753" y="128088"/>
                </a:lnTo>
                <a:cubicBezTo>
                  <a:pt x="374829" y="129254"/>
                  <a:pt x="375590" y="130643"/>
                  <a:pt x="375949" y="132167"/>
                </a:cubicBezTo>
                <a:cubicBezTo>
                  <a:pt x="376038" y="132525"/>
                  <a:pt x="376128" y="132929"/>
                  <a:pt x="376173" y="133287"/>
                </a:cubicBezTo>
                <a:cubicBezTo>
                  <a:pt x="376218" y="133691"/>
                  <a:pt x="376397" y="134049"/>
                  <a:pt x="376397" y="134453"/>
                </a:cubicBezTo>
                <a:lnTo>
                  <a:pt x="376397" y="475065"/>
                </a:lnTo>
                <a:cubicBezTo>
                  <a:pt x="376397" y="489900"/>
                  <a:pt x="364343" y="501956"/>
                  <a:pt x="349511" y="501956"/>
                </a:cubicBezTo>
                <a:lnTo>
                  <a:pt x="27109" y="501956"/>
                </a:lnTo>
                <a:cubicBezTo>
                  <a:pt x="12143" y="501956"/>
                  <a:pt x="0" y="489900"/>
                  <a:pt x="0" y="475065"/>
                </a:cubicBezTo>
                <a:lnTo>
                  <a:pt x="0" y="26891"/>
                </a:lnTo>
                <a:cubicBezTo>
                  <a:pt x="0" y="12056"/>
                  <a:pt x="12098" y="0"/>
                  <a:pt x="26975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6378087" y="4086081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1000 Docs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iconfont-11673-5560705"/>
          <p:cNvSpPr/>
          <p:nvPr/>
        </p:nvSpPr>
        <p:spPr>
          <a:xfrm>
            <a:off x="9595777" y="3662040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16050" y="4719756"/>
            <a:ext cx="17027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排序，获取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前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箭头: 右 17"/>
          <p:cNvSpPr/>
          <p:nvPr/>
        </p:nvSpPr>
        <p:spPr>
          <a:xfrm>
            <a:off x="8089703" y="3593770"/>
            <a:ext cx="762000" cy="746227"/>
          </a:xfrm>
          <a:prstGeom prst="rightArrow">
            <a:avLst>
              <a:gd name="adj1" fmla="val 43043"/>
              <a:gd name="adj2" fmla="val 447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iconfont-11673-5560705"/>
          <p:cNvSpPr/>
          <p:nvPr/>
        </p:nvSpPr>
        <p:spPr>
          <a:xfrm>
            <a:off x="10231625" y="3662039"/>
            <a:ext cx="457288" cy="609685"/>
          </a:xfrm>
          <a:custGeom>
            <a:avLst/>
            <a:gdLst>
              <a:gd name="connsiteX0" fmla="*/ 104755 w 457214"/>
              <a:gd name="connsiteY0" fmla="*/ 476255 h 609586"/>
              <a:gd name="connsiteX1" fmla="*/ 352359 w 457214"/>
              <a:gd name="connsiteY1" fmla="*/ 476255 h 609586"/>
              <a:gd name="connsiteX2" fmla="*/ 361882 w 457214"/>
              <a:gd name="connsiteY2" fmla="*/ 485781 h 609586"/>
              <a:gd name="connsiteX3" fmla="*/ 352359 w 457214"/>
              <a:gd name="connsiteY3" fmla="*/ 495307 h 609586"/>
              <a:gd name="connsiteX4" fmla="*/ 104755 w 457214"/>
              <a:gd name="connsiteY4" fmla="*/ 495307 h 609586"/>
              <a:gd name="connsiteX5" fmla="*/ 95232 w 457214"/>
              <a:gd name="connsiteY5" fmla="*/ 485781 h 609586"/>
              <a:gd name="connsiteX6" fmla="*/ 104755 w 457214"/>
              <a:gd name="connsiteY6" fmla="*/ 476255 h 609586"/>
              <a:gd name="connsiteX7" fmla="*/ 104755 w 457214"/>
              <a:gd name="connsiteY7" fmla="*/ 400046 h 609586"/>
              <a:gd name="connsiteX8" fmla="*/ 352359 w 457214"/>
              <a:gd name="connsiteY8" fmla="*/ 400046 h 609586"/>
              <a:gd name="connsiteX9" fmla="*/ 361882 w 457214"/>
              <a:gd name="connsiteY9" fmla="*/ 409572 h 609586"/>
              <a:gd name="connsiteX10" fmla="*/ 352359 w 457214"/>
              <a:gd name="connsiteY10" fmla="*/ 419098 h 609586"/>
              <a:gd name="connsiteX11" fmla="*/ 104755 w 457214"/>
              <a:gd name="connsiteY11" fmla="*/ 419098 h 609586"/>
              <a:gd name="connsiteX12" fmla="*/ 95232 w 457214"/>
              <a:gd name="connsiteY12" fmla="*/ 409572 h 609586"/>
              <a:gd name="connsiteX13" fmla="*/ 104755 w 457214"/>
              <a:gd name="connsiteY13" fmla="*/ 400046 h 609586"/>
              <a:gd name="connsiteX14" fmla="*/ 104755 w 457214"/>
              <a:gd name="connsiteY14" fmla="*/ 323836 h 609586"/>
              <a:gd name="connsiteX15" fmla="*/ 352359 w 457214"/>
              <a:gd name="connsiteY15" fmla="*/ 323836 h 609586"/>
              <a:gd name="connsiteX16" fmla="*/ 361882 w 457214"/>
              <a:gd name="connsiteY16" fmla="*/ 333363 h 609586"/>
              <a:gd name="connsiteX17" fmla="*/ 352359 w 457214"/>
              <a:gd name="connsiteY17" fmla="*/ 342889 h 609586"/>
              <a:gd name="connsiteX18" fmla="*/ 104755 w 457214"/>
              <a:gd name="connsiteY18" fmla="*/ 342889 h 609586"/>
              <a:gd name="connsiteX19" fmla="*/ 95232 w 457214"/>
              <a:gd name="connsiteY19" fmla="*/ 333363 h 609586"/>
              <a:gd name="connsiteX20" fmla="*/ 104755 w 457214"/>
              <a:gd name="connsiteY20" fmla="*/ 323836 h 609586"/>
              <a:gd name="connsiteX21" fmla="*/ 104755 w 457214"/>
              <a:gd name="connsiteY21" fmla="*/ 247627 h 609586"/>
              <a:gd name="connsiteX22" fmla="*/ 352359 w 457214"/>
              <a:gd name="connsiteY22" fmla="*/ 247627 h 609586"/>
              <a:gd name="connsiteX23" fmla="*/ 361882 w 457214"/>
              <a:gd name="connsiteY23" fmla="*/ 257153 h 609586"/>
              <a:gd name="connsiteX24" fmla="*/ 352359 w 457214"/>
              <a:gd name="connsiteY24" fmla="*/ 266679 h 609586"/>
              <a:gd name="connsiteX25" fmla="*/ 104755 w 457214"/>
              <a:gd name="connsiteY25" fmla="*/ 266679 h 609586"/>
              <a:gd name="connsiteX26" fmla="*/ 95232 w 457214"/>
              <a:gd name="connsiteY26" fmla="*/ 257153 h 609586"/>
              <a:gd name="connsiteX27" fmla="*/ 104755 w 457214"/>
              <a:gd name="connsiteY27" fmla="*/ 247627 h 609586"/>
              <a:gd name="connsiteX28" fmla="*/ 104755 w 457214"/>
              <a:gd name="connsiteY28" fmla="*/ 171418 h 609586"/>
              <a:gd name="connsiteX29" fmla="*/ 219034 w 457214"/>
              <a:gd name="connsiteY29" fmla="*/ 171418 h 609586"/>
              <a:gd name="connsiteX30" fmla="*/ 228557 w 457214"/>
              <a:gd name="connsiteY30" fmla="*/ 180944 h 609586"/>
              <a:gd name="connsiteX31" fmla="*/ 219034 w 457214"/>
              <a:gd name="connsiteY31" fmla="*/ 190470 h 609586"/>
              <a:gd name="connsiteX32" fmla="*/ 104755 w 457214"/>
              <a:gd name="connsiteY32" fmla="*/ 190470 h 609586"/>
              <a:gd name="connsiteX33" fmla="*/ 95232 w 457214"/>
              <a:gd name="connsiteY33" fmla="*/ 180944 h 609586"/>
              <a:gd name="connsiteX34" fmla="*/ 104755 w 457214"/>
              <a:gd name="connsiteY34" fmla="*/ 171418 h 609586"/>
              <a:gd name="connsiteX35" fmla="*/ 304810 w 457214"/>
              <a:gd name="connsiteY35" fmla="*/ 34575 h 609586"/>
              <a:gd name="connsiteX36" fmla="*/ 304810 w 457214"/>
              <a:gd name="connsiteY36" fmla="*/ 157159 h 609586"/>
              <a:gd name="connsiteX37" fmla="*/ 314335 w 457214"/>
              <a:gd name="connsiteY37" fmla="*/ 171446 h 609586"/>
              <a:gd name="connsiteX38" fmla="*/ 426495 w 457214"/>
              <a:gd name="connsiteY38" fmla="*/ 171446 h 609586"/>
              <a:gd name="connsiteX39" fmla="*/ 28576 w 457214"/>
              <a:gd name="connsiteY39" fmla="*/ 19050 h 609586"/>
              <a:gd name="connsiteX40" fmla="*/ 19050 w 457214"/>
              <a:gd name="connsiteY40" fmla="*/ 28574 h 609586"/>
              <a:gd name="connsiteX41" fmla="*/ 19050 w 457214"/>
              <a:gd name="connsiteY41" fmla="*/ 581012 h 609586"/>
              <a:gd name="connsiteX42" fmla="*/ 28576 w 457214"/>
              <a:gd name="connsiteY42" fmla="*/ 590536 h 609586"/>
              <a:gd name="connsiteX43" fmla="*/ 428638 w 457214"/>
              <a:gd name="connsiteY43" fmla="*/ 590536 h 609586"/>
              <a:gd name="connsiteX44" fmla="*/ 438164 w 457214"/>
              <a:gd name="connsiteY44" fmla="*/ 581012 h 609586"/>
              <a:gd name="connsiteX45" fmla="*/ 438164 w 457214"/>
              <a:gd name="connsiteY45" fmla="*/ 190496 h 609586"/>
              <a:gd name="connsiteX46" fmla="*/ 314335 w 457214"/>
              <a:gd name="connsiteY46" fmla="*/ 190496 h 609586"/>
              <a:gd name="connsiteX47" fmla="*/ 285759 w 457214"/>
              <a:gd name="connsiteY47" fmla="*/ 157159 h 609586"/>
              <a:gd name="connsiteX48" fmla="*/ 285759 w 457214"/>
              <a:gd name="connsiteY48" fmla="*/ 19050 h 609586"/>
              <a:gd name="connsiteX49" fmla="*/ 28576 w 457214"/>
              <a:gd name="connsiteY49" fmla="*/ 0 h 609586"/>
              <a:gd name="connsiteX50" fmla="*/ 295284 w 457214"/>
              <a:gd name="connsiteY50" fmla="*/ 0 h 609586"/>
              <a:gd name="connsiteX51" fmla="*/ 296904 w 457214"/>
              <a:gd name="connsiteY51" fmla="*/ 333 h 609586"/>
              <a:gd name="connsiteX52" fmla="*/ 297999 w 457214"/>
              <a:gd name="connsiteY52" fmla="*/ 524 h 609586"/>
              <a:gd name="connsiteX53" fmla="*/ 302238 w 457214"/>
              <a:gd name="connsiteY53" fmla="*/ 3096 h 609586"/>
              <a:gd name="connsiteX54" fmla="*/ 302428 w 457214"/>
              <a:gd name="connsiteY54" fmla="*/ 3191 h 609586"/>
              <a:gd name="connsiteX55" fmla="*/ 454833 w 457214"/>
              <a:gd name="connsiteY55" fmla="*/ 174637 h 609586"/>
              <a:gd name="connsiteX56" fmla="*/ 455071 w 457214"/>
              <a:gd name="connsiteY56" fmla="*/ 175208 h 609586"/>
              <a:gd name="connsiteX57" fmla="*/ 456786 w 457214"/>
              <a:gd name="connsiteY57" fmla="*/ 178828 h 609586"/>
              <a:gd name="connsiteX58" fmla="*/ 457024 w 457214"/>
              <a:gd name="connsiteY58" fmla="*/ 180066 h 609586"/>
              <a:gd name="connsiteX59" fmla="*/ 457214 w 457214"/>
              <a:gd name="connsiteY59" fmla="*/ 180971 h 609586"/>
              <a:gd name="connsiteX60" fmla="*/ 457214 w 457214"/>
              <a:gd name="connsiteY60" fmla="*/ 581012 h 609586"/>
              <a:gd name="connsiteX61" fmla="*/ 428638 w 457214"/>
              <a:gd name="connsiteY61" fmla="*/ 609586 h 609586"/>
              <a:gd name="connsiteX62" fmla="*/ 28576 w 457214"/>
              <a:gd name="connsiteY62" fmla="*/ 609586 h 609586"/>
              <a:gd name="connsiteX63" fmla="*/ 0 w 457214"/>
              <a:gd name="connsiteY63" fmla="*/ 581012 h 609586"/>
              <a:gd name="connsiteX64" fmla="*/ 0 w 457214"/>
              <a:gd name="connsiteY64" fmla="*/ 28574 h 609586"/>
              <a:gd name="connsiteX65" fmla="*/ 28576 w 457214"/>
              <a:gd name="connsiteY6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7214" h="609586">
                <a:moveTo>
                  <a:pt x="104755" y="476255"/>
                </a:moveTo>
                <a:lnTo>
                  <a:pt x="352359" y="476255"/>
                </a:lnTo>
                <a:cubicBezTo>
                  <a:pt x="357597" y="476255"/>
                  <a:pt x="361882" y="480541"/>
                  <a:pt x="361882" y="485781"/>
                </a:cubicBezTo>
                <a:cubicBezTo>
                  <a:pt x="361882" y="491020"/>
                  <a:pt x="357597" y="495307"/>
                  <a:pt x="352359" y="495307"/>
                </a:cubicBezTo>
                <a:lnTo>
                  <a:pt x="104755" y="495307"/>
                </a:lnTo>
                <a:cubicBezTo>
                  <a:pt x="99518" y="495307"/>
                  <a:pt x="95232" y="491020"/>
                  <a:pt x="95232" y="485781"/>
                </a:cubicBezTo>
                <a:cubicBezTo>
                  <a:pt x="95232" y="480541"/>
                  <a:pt x="99518" y="476255"/>
                  <a:pt x="104755" y="476255"/>
                </a:cubicBezTo>
                <a:close/>
                <a:moveTo>
                  <a:pt x="104755" y="400046"/>
                </a:moveTo>
                <a:lnTo>
                  <a:pt x="352359" y="400046"/>
                </a:lnTo>
                <a:cubicBezTo>
                  <a:pt x="357597" y="400046"/>
                  <a:pt x="361882" y="404332"/>
                  <a:pt x="361882" y="409572"/>
                </a:cubicBezTo>
                <a:cubicBezTo>
                  <a:pt x="361882" y="414811"/>
                  <a:pt x="357597" y="419098"/>
                  <a:pt x="352359" y="419098"/>
                </a:cubicBezTo>
                <a:lnTo>
                  <a:pt x="104755" y="419098"/>
                </a:lnTo>
                <a:cubicBezTo>
                  <a:pt x="99518" y="419098"/>
                  <a:pt x="95232" y="414811"/>
                  <a:pt x="95232" y="409572"/>
                </a:cubicBezTo>
                <a:cubicBezTo>
                  <a:pt x="95232" y="404332"/>
                  <a:pt x="99518" y="400046"/>
                  <a:pt x="104755" y="400046"/>
                </a:cubicBezTo>
                <a:close/>
                <a:moveTo>
                  <a:pt x="104755" y="323836"/>
                </a:moveTo>
                <a:lnTo>
                  <a:pt x="352359" y="323836"/>
                </a:lnTo>
                <a:cubicBezTo>
                  <a:pt x="357597" y="323836"/>
                  <a:pt x="361882" y="328123"/>
                  <a:pt x="361882" y="333363"/>
                </a:cubicBezTo>
                <a:cubicBezTo>
                  <a:pt x="361882" y="338602"/>
                  <a:pt x="357597" y="342889"/>
                  <a:pt x="352359" y="342889"/>
                </a:cubicBezTo>
                <a:lnTo>
                  <a:pt x="104755" y="342889"/>
                </a:lnTo>
                <a:cubicBezTo>
                  <a:pt x="99518" y="342889"/>
                  <a:pt x="95232" y="338602"/>
                  <a:pt x="95232" y="333363"/>
                </a:cubicBezTo>
                <a:cubicBezTo>
                  <a:pt x="95232" y="328123"/>
                  <a:pt x="99518" y="323836"/>
                  <a:pt x="104755" y="323836"/>
                </a:cubicBezTo>
                <a:close/>
                <a:moveTo>
                  <a:pt x="104755" y="247627"/>
                </a:moveTo>
                <a:lnTo>
                  <a:pt x="352359" y="247627"/>
                </a:lnTo>
                <a:cubicBezTo>
                  <a:pt x="357597" y="247627"/>
                  <a:pt x="361882" y="251914"/>
                  <a:pt x="361882" y="257153"/>
                </a:cubicBezTo>
                <a:cubicBezTo>
                  <a:pt x="361882" y="262393"/>
                  <a:pt x="357597" y="266679"/>
                  <a:pt x="352359" y="266679"/>
                </a:cubicBezTo>
                <a:lnTo>
                  <a:pt x="104755" y="266679"/>
                </a:lnTo>
                <a:cubicBezTo>
                  <a:pt x="99518" y="266679"/>
                  <a:pt x="95232" y="262393"/>
                  <a:pt x="95232" y="257153"/>
                </a:cubicBezTo>
                <a:cubicBezTo>
                  <a:pt x="95232" y="251914"/>
                  <a:pt x="99518" y="247627"/>
                  <a:pt x="104755" y="247627"/>
                </a:cubicBezTo>
                <a:close/>
                <a:moveTo>
                  <a:pt x="104755" y="171418"/>
                </a:moveTo>
                <a:lnTo>
                  <a:pt x="219034" y="171418"/>
                </a:lnTo>
                <a:cubicBezTo>
                  <a:pt x="224272" y="171418"/>
                  <a:pt x="228557" y="175705"/>
                  <a:pt x="228557" y="180944"/>
                </a:cubicBezTo>
                <a:cubicBezTo>
                  <a:pt x="228557" y="186184"/>
                  <a:pt x="224272" y="190470"/>
                  <a:pt x="219034" y="190470"/>
                </a:cubicBezTo>
                <a:lnTo>
                  <a:pt x="104755" y="190470"/>
                </a:lnTo>
                <a:cubicBezTo>
                  <a:pt x="99518" y="190470"/>
                  <a:pt x="95232" y="186184"/>
                  <a:pt x="95232" y="180944"/>
                </a:cubicBezTo>
                <a:cubicBezTo>
                  <a:pt x="95232" y="175705"/>
                  <a:pt x="99518" y="171418"/>
                  <a:pt x="104755" y="171418"/>
                </a:cubicBezTo>
                <a:close/>
                <a:moveTo>
                  <a:pt x="304810" y="34575"/>
                </a:moveTo>
                <a:lnTo>
                  <a:pt x="304810" y="157159"/>
                </a:lnTo>
                <a:cubicBezTo>
                  <a:pt x="304810" y="163445"/>
                  <a:pt x="310144" y="171446"/>
                  <a:pt x="314335" y="171446"/>
                </a:cubicBezTo>
                <a:lnTo>
                  <a:pt x="426495" y="171446"/>
                </a:lnTo>
                <a:close/>
                <a:moveTo>
                  <a:pt x="28576" y="19050"/>
                </a:moveTo>
                <a:cubicBezTo>
                  <a:pt x="23337" y="19050"/>
                  <a:pt x="19050" y="23336"/>
                  <a:pt x="19050" y="28574"/>
                </a:cubicBezTo>
                <a:lnTo>
                  <a:pt x="19050" y="581012"/>
                </a:lnTo>
                <a:cubicBezTo>
                  <a:pt x="19050" y="586346"/>
                  <a:pt x="23241" y="590536"/>
                  <a:pt x="28576" y="590536"/>
                </a:cubicBezTo>
                <a:lnTo>
                  <a:pt x="428638" y="590536"/>
                </a:lnTo>
                <a:cubicBezTo>
                  <a:pt x="433877" y="590536"/>
                  <a:pt x="438164" y="586250"/>
                  <a:pt x="438164" y="581012"/>
                </a:cubicBezTo>
                <a:lnTo>
                  <a:pt x="438164" y="190496"/>
                </a:lnTo>
                <a:lnTo>
                  <a:pt x="314335" y="190496"/>
                </a:lnTo>
                <a:cubicBezTo>
                  <a:pt x="298237" y="190496"/>
                  <a:pt x="285759" y="172589"/>
                  <a:pt x="285759" y="157159"/>
                </a:cubicBezTo>
                <a:lnTo>
                  <a:pt x="285759" y="19050"/>
                </a:lnTo>
                <a:close/>
                <a:moveTo>
                  <a:pt x="28576" y="0"/>
                </a:moveTo>
                <a:lnTo>
                  <a:pt x="295284" y="0"/>
                </a:lnTo>
                <a:cubicBezTo>
                  <a:pt x="295856" y="0"/>
                  <a:pt x="296380" y="238"/>
                  <a:pt x="296904" y="333"/>
                </a:cubicBezTo>
                <a:cubicBezTo>
                  <a:pt x="297285" y="381"/>
                  <a:pt x="297618" y="429"/>
                  <a:pt x="297999" y="524"/>
                </a:cubicBezTo>
                <a:cubicBezTo>
                  <a:pt x="299618" y="1000"/>
                  <a:pt x="301095" y="1857"/>
                  <a:pt x="302238" y="3096"/>
                </a:cubicBezTo>
                <a:cubicBezTo>
                  <a:pt x="302285" y="3143"/>
                  <a:pt x="302381" y="3143"/>
                  <a:pt x="302428" y="3191"/>
                </a:cubicBezTo>
                <a:lnTo>
                  <a:pt x="454833" y="174637"/>
                </a:lnTo>
                <a:cubicBezTo>
                  <a:pt x="454976" y="174827"/>
                  <a:pt x="454928" y="175018"/>
                  <a:pt x="455071" y="175208"/>
                </a:cubicBezTo>
                <a:cubicBezTo>
                  <a:pt x="455928" y="176256"/>
                  <a:pt x="456500" y="177494"/>
                  <a:pt x="456786" y="178828"/>
                </a:cubicBezTo>
                <a:cubicBezTo>
                  <a:pt x="456881" y="179256"/>
                  <a:pt x="457024" y="179637"/>
                  <a:pt x="457024" y="180066"/>
                </a:cubicBezTo>
                <a:cubicBezTo>
                  <a:pt x="457071" y="180399"/>
                  <a:pt x="457214" y="180637"/>
                  <a:pt x="457214" y="180971"/>
                </a:cubicBezTo>
                <a:lnTo>
                  <a:pt x="457214" y="581012"/>
                </a:lnTo>
                <a:cubicBezTo>
                  <a:pt x="457214" y="596775"/>
                  <a:pt x="444403" y="609586"/>
                  <a:pt x="428638" y="609586"/>
                </a:cubicBezTo>
                <a:lnTo>
                  <a:pt x="28576" y="609586"/>
                </a:lnTo>
                <a:cubicBezTo>
                  <a:pt x="12811" y="609586"/>
                  <a:pt x="0" y="596775"/>
                  <a:pt x="0" y="581012"/>
                </a:cubicBezTo>
                <a:lnTo>
                  <a:pt x="0" y="28574"/>
                </a:lnTo>
                <a:cubicBezTo>
                  <a:pt x="0" y="12811"/>
                  <a:pt x="12811" y="0"/>
                  <a:pt x="2857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>
            <a:off x="9336519" y="4719756"/>
            <a:ext cx="14911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截取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990~1000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条文档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查询文档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3"/>
            <a:ext cx="5466080" cy="2216712"/>
          </a:xfrm>
        </p:spPr>
        <p:txBody>
          <a:bodyPr/>
          <a:lstStyle/>
          <a:p>
            <a:r>
              <a:rPr lang="en-US" altLang="zh-CN" sz="1400"/>
              <a:t>DSL</a:t>
            </a:r>
            <a:r>
              <a:rPr lang="zh-CN" altLang="en-US" sz="1400"/>
              <a:t>查询分类</a:t>
            </a:r>
            <a:endParaRPr lang="en-US" altLang="zh-CN" sz="1400"/>
          </a:p>
          <a:p>
            <a:r>
              <a:rPr lang="zh-CN" altLang="en-US" sz="1400"/>
              <a:t>全文检索查询</a:t>
            </a:r>
            <a:endParaRPr lang="en-US" altLang="zh-CN" sz="1400" dirty="0"/>
          </a:p>
          <a:p>
            <a:r>
              <a:rPr lang="zh-CN" altLang="en-US" sz="1400"/>
              <a:t>精准查询</a:t>
            </a:r>
            <a:endParaRPr lang="en-US" altLang="zh-CN" sz="1400"/>
          </a:p>
          <a:p>
            <a:r>
              <a:rPr lang="zh-CN" altLang="en-US" sz="1400"/>
              <a:t>地理坐标查询</a:t>
            </a:r>
            <a:endParaRPr lang="en-US" altLang="zh-CN" sz="1400"/>
          </a:p>
          <a:p>
            <a:r>
              <a:rPr lang="zh-CN" altLang="en-US" sz="1400"/>
              <a:t>组合查询</a:t>
            </a:r>
            <a:endParaRPr lang="en-US" altLang="zh-CN" sz="14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/>
          <p:cNvSpPr/>
          <p:nvPr/>
        </p:nvSpPr>
        <p:spPr>
          <a:xfrm>
            <a:off x="5536504" y="2229633"/>
            <a:ext cx="5873176" cy="181627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ES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集群</a:t>
            </a:r>
            <a:endParaRPr lang="zh-CN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深度分页问题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746228"/>
          </a:xfrm>
        </p:spPr>
        <p:txBody>
          <a:bodyPr/>
          <a:lstStyle/>
          <a:p>
            <a:r>
              <a:rPr lang="en-US" altLang="zh-CN"/>
              <a:t>ES</a:t>
            </a:r>
            <a:r>
              <a:rPr lang="zh-CN" altLang="en-US"/>
              <a:t>是分布式的，所以会面临深度分页问题。例如按</a:t>
            </a:r>
            <a:r>
              <a:rPr lang="en-US" altLang="zh-CN"/>
              <a:t>price</a:t>
            </a:r>
            <a:r>
              <a:rPr lang="zh-CN" altLang="en-US"/>
              <a:t>排序后，获取</a:t>
            </a:r>
            <a:r>
              <a:rPr lang="en-US" altLang="zh-CN"/>
              <a:t>from = 990</a:t>
            </a:r>
            <a:r>
              <a:rPr lang="zh-CN" altLang="en-US"/>
              <a:t>，</a:t>
            </a:r>
            <a:r>
              <a:rPr lang="en-US" altLang="zh-CN"/>
              <a:t>size =10</a:t>
            </a:r>
            <a:r>
              <a:rPr lang="zh-CN" altLang="en-US"/>
              <a:t>的数据：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5854170" y="2771233"/>
            <a:ext cx="986050" cy="1104625"/>
            <a:chOff x="5854170" y="2482852"/>
            <a:chExt cx="986050" cy="1104625"/>
          </a:xfrm>
        </p:grpSpPr>
        <p:sp>
          <p:nvSpPr>
            <p:cNvPr id="5" name="矩形: 圆角 4"/>
            <p:cNvSpPr/>
            <p:nvPr/>
          </p:nvSpPr>
          <p:spPr>
            <a:xfrm>
              <a:off x="5854170" y="2482852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shard1</a:t>
              </a:r>
              <a:endParaRPr lang="zh-CN" altLang="en-US" sz="1100"/>
            </a:p>
          </p:txBody>
        </p:sp>
        <p:sp>
          <p:nvSpPr>
            <p:cNvPr id="9" name="iconfont-11673-5560682"/>
            <p:cNvSpPr/>
            <p:nvPr/>
          </p:nvSpPr>
          <p:spPr>
            <a:xfrm>
              <a:off x="6087270" y="2777556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858579" y="3268722"/>
              <a:ext cx="977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1000 Docs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56648" y="2771233"/>
            <a:ext cx="986050" cy="1104625"/>
            <a:chOff x="5854170" y="2482852"/>
            <a:chExt cx="986050" cy="1104625"/>
          </a:xfrm>
        </p:grpSpPr>
        <p:sp>
          <p:nvSpPr>
            <p:cNvPr id="41" name="矩形: 圆角 40"/>
            <p:cNvSpPr/>
            <p:nvPr/>
          </p:nvSpPr>
          <p:spPr>
            <a:xfrm>
              <a:off x="5854170" y="2482852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shard2</a:t>
              </a:r>
              <a:endParaRPr lang="zh-CN" altLang="en-US" sz="1100"/>
            </a:p>
          </p:txBody>
        </p:sp>
        <p:sp>
          <p:nvSpPr>
            <p:cNvPr id="42" name="iconfont-11673-5560682"/>
            <p:cNvSpPr/>
            <p:nvPr/>
          </p:nvSpPr>
          <p:spPr>
            <a:xfrm>
              <a:off x="6087270" y="2777556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858579" y="3268722"/>
              <a:ext cx="977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1000 Docs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061605" y="2771233"/>
            <a:ext cx="986050" cy="1104625"/>
            <a:chOff x="5854170" y="2482852"/>
            <a:chExt cx="986050" cy="1104625"/>
          </a:xfrm>
        </p:grpSpPr>
        <p:sp>
          <p:nvSpPr>
            <p:cNvPr id="45" name="矩形: 圆角 44"/>
            <p:cNvSpPr/>
            <p:nvPr/>
          </p:nvSpPr>
          <p:spPr>
            <a:xfrm>
              <a:off x="5854170" y="2482852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shard3</a:t>
              </a:r>
              <a:endParaRPr lang="zh-CN" altLang="en-US" sz="1100"/>
            </a:p>
          </p:txBody>
        </p:sp>
        <p:sp>
          <p:nvSpPr>
            <p:cNvPr id="46" name="iconfont-11673-5560682"/>
            <p:cNvSpPr/>
            <p:nvPr/>
          </p:nvSpPr>
          <p:spPr>
            <a:xfrm>
              <a:off x="6087270" y="2777556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858579" y="3268722"/>
              <a:ext cx="977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1000 Docs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659126" y="2771233"/>
            <a:ext cx="986050" cy="1104625"/>
            <a:chOff x="5854170" y="2482852"/>
            <a:chExt cx="986050" cy="1104625"/>
          </a:xfrm>
        </p:grpSpPr>
        <p:sp>
          <p:nvSpPr>
            <p:cNvPr id="49" name="矩形: 圆角 48"/>
            <p:cNvSpPr/>
            <p:nvPr/>
          </p:nvSpPr>
          <p:spPr>
            <a:xfrm>
              <a:off x="5854170" y="2482852"/>
              <a:ext cx="986050" cy="1104625"/>
            </a:xfrm>
            <a:prstGeom prst="roundRect">
              <a:avLst>
                <a:gd name="adj" fmla="val 10465"/>
              </a:avLst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100"/>
                <a:t>shard3</a:t>
              </a:r>
              <a:endParaRPr lang="zh-CN" altLang="en-US" sz="1100"/>
            </a:p>
          </p:txBody>
        </p:sp>
        <p:sp>
          <p:nvSpPr>
            <p:cNvPr id="50" name="iconfont-11673-5560682"/>
            <p:cNvSpPr/>
            <p:nvPr/>
          </p:nvSpPr>
          <p:spPr>
            <a:xfrm>
              <a:off x="6087270" y="2777556"/>
              <a:ext cx="519851" cy="494527"/>
            </a:xfrm>
            <a:custGeom>
              <a:avLst/>
              <a:gdLst>
                <a:gd name="connsiteX0" fmla="*/ 421207 w 609405"/>
                <a:gd name="connsiteY0" fmla="*/ 484025 h 573651"/>
                <a:gd name="connsiteX1" fmla="*/ 528749 w 609405"/>
                <a:gd name="connsiteY1" fmla="*/ 484025 h 573651"/>
                <a:gd name="connsiteX2" fmla="*/ 537711 w 609405"/>
                <a:gd name="connsiteY2" fmla="*/ 492991 h 573651"/>
                <a:gd name="connsiteX3" fmla="*/ 528749 w 609405"/>
                <a:gd name="connsiteY3" fmla="*/ 501956 h 573651"/>
                <a:gd name="connsiteX4" fmla="*/ 421207 w 609405"/>
                <a:gd name="connsiteY4" fmla="*/ 501956 h 573651"/>
                <a:gd name="connsiteX5" fmla="*/ 412245 w 609405"/>
                <a:gd name="connsiteY5" fmla="*/ 492991 h 573651"/>
                <a:gd name="connsiteX6" fmla="*/ 421207 w 609405"/>
                <a:gd name="connsiteY6" fmla="*/ 484025 h 573651"/>
                <a:gd name="connsiteX7" fmla="*/ 80657 w 609405"/>
                <a:gd name="connsiteY7" fmla="*/ 412333 h 573651"/>
                <a:gd name="connsiteX8" fmla="*/ 295741 w 609405"/>
                <a:gd name="connsiteY8" fmla="*/ 412333 h 573651"/>
                <a:gd name="connsiteX9" fmla="*/ 304703 w 609405"/>
                <a:gd name="connsiteY9" fmla="*/ 421297 h 573651"/>
                <a:gd name="connsiteX10" fmla="*/ 295741 w 609405"/>
                <a:gd name="connsiteY10" fmla="*/ 430262 h 573651"/>
                <a:gd name="connsiteX11" fmla="*/ 80657 w 609405"/>
                <a:gd name="connsiteY11" fmla="*/ 430262 h 573651"/>
                <a:gd name="connsiteX12" fmla="*/ 71695 w 609405"/>
                <a:gd name="connsiteY12" fmla="*/ 421297 h 573651"/>
                <a:gd name="connsiteX13" fmla="*/ 80657 w 609405"/>
                <a:gd name="connsiteY13" fmla="*/ 412333 h 573651"/>
                <a:gd name="connsiteX14" fmla="*/ 421207 w 609405"/>
                <a:gd name="connsiteY14" fmla="*/ 412302 h 573651"/>
                <a:gd name="connsiteX15" fmla="*/ 528749 w 609405"/>
                <a:gd name="connsiteY15" fmla="*/ 412302 h 573651"/>
                <a:gd name="connsiteX16" fmla="*/ 537711 w 609405"/>
                <a:gd name="connsiteY16" fmla="*/ 421267 h 573651"/>
                <a:gd name="connsiteX17" fmla="*/ 528749 w 609405"/>
                <a:gd name="connsiteY17" fmla="*/ 430233 h 573651"/>
                <a:gd name="connsiteX18" fmla="*/ 421207 w 609405"/>
                <a:gd name="connsiteY18" fmla="*/ 430233 h 573651"/>
                <a:gd name="connsiteX19" fmla="*/ 412245 w 609405"/>
                <a:gd name="connsiteY19" fmla="*/ 421267 h 573651"/>
                <a:gd name="connsiteX20" fmla="*/ 421207 w 609405"/>
                <a:gd name="connsiteY20" fmla="*/ 412302 h 573651"/>
                <a:gd name="connsiteX21" fmla="*/ 80657 w 609405"/>
                <a:gd name="connsiteY21" fmla="*/ 340616 h 573651"/>
                <a:gd name="connsiteX22" fmla="*/ 295741 w 609405"/>
                <a:gd name="connsiteY22" fmla="*/ 340616 h 573651"/>
                <a:gd name="connsiteX23" fmla="*/ 304703 w 609405"/>
                <a:gd name="connsiteY23" fmla="*/ 349581 h 573651"/>
                <a:gd name="connsiteX24" fmla="*/ 295741 w 609405"/>
                <a:gd name="connsiteY24" fmla="*/ 358545 h 573651"/>
                <a:gd name="connsiteX25" fmla="*/ 80657 w 609405"/>
                <a:gd name="connsiteY25" fmla="*/ 358545 h 573651"/>
                <a:gd name="connsiteX26" fmla="*/ 71695 w 609405"/>
                <a:gd name="connsiteY26" fmla="*/ 349581 h 573651"/>
                <a:gd name="connsiteX27" fmla="*/ 80657 w 609405"/>
                <a:gd name="connsiteY27" fmla="*/ 340616 h 573651"/>
                <a:gd name="connsiteX28" fmla="*/ 421207 w 609405"/>
                <a:gd name="connsiteY28" fmla="*/ 340578 h 573651"/>
                <a:gd name="connsiteX29" fmla="*/ 528749 w 609405"/>
                <a:gd name="connsiteY29" fmla="*/ 340578 h 573651"/>
                <a:gd name="connsiteX30" fmla="*/ 537711 w 609405"/>
                <a:gd name="connsiteY30" fmla="*/ 349544 h 573651"/>
                <a:gd name="connsiteX31" fmla="*/ 528749 w 609405"/>
                <a:gd name="connsiteY31" fmla="*/ 358509 h 573651"/>
                <a:gd name="connsiteX32" fmla="*/ 421207 w 609405"/>
                <a:gd name="connsiteY32" fmla="*/ 358509 h 573651"/>
                <a:gd name="connsiteX33" fmla="*/ 412245 w 609405"/>
                <a:gd name="connsiteY33" fmla="*/ 349544 h 573651"/>
                <a:gd name="connsiteX34" fmla="*/ 421207 w 609405"/>
                <a:gd name="connsiteY34" fmla="*/ 340578 h 573651"/>
                <a:gd name="connsiteX35" fmla="*/ 80657 w 609405"/>
                <a:gd name="connsiteY35" fmla="*/ 268899 h 573651"/>
                <a:gd name="connsiteX36" fmla="*/ 295741 w 609405"/>
                <a:gd name="connsiteY36" fmla="*/ 268899 h 573651"/>
                <a:gd name="connsiteX37" fmla="*/ 304703 w 609405"/>
                <a:gd name="connsiteY37" fmla="*/ 277864 h 573651"/>
                <a:gd name="connsiteX38" fmla="*/ 295741 w 609405"/>
                <a:gd name="connsiteY38" fmla="*/ 286829 h 573651"/>
                <a:gd name="connsiteX39" fmla="*/ 80657 w 609405"/>
                <a:gd name="connsiteY39" fmla="*/ 286829 h 573651"/>
                <a:gd name="connsiteX40" fmla="*/ 71695 w 609405"/>
                <a:gd name="connsiteY40" fmla="*/ 277864 h 573651"/>
                <a:gd name="connsiteX41" fmla="*/ 80657 w 609405"/>
                <a:gd name="connsiteY41" fmla="*/ 268899 h 573651"/>
                <a:gd name="connsiteX42" fmla="*/ 421207 w 609405"/>
                <a:gd name="connsiteY42" fmla="*/ 268855 h 573651"/>
                <a:gd name="connsiteX43" fmla="*/ 528749 w 609405"/>
                <a:gd name="connsiteY43" fmla="*/ 268855 h 573651"/>
                <a:gd name="connsiteX44" fmla="*/ 537711 w 609405"/>
                <a:gd name="connsiteY44" fmla="*/ 277820 h 573651"/>
                <a:gd name="connsiteX45" fmla="*/ 528749 w 609405"/>
                <a:gd name="connsiteY45" fmla="*/ 286786 h 573651"/>
                <a:gd name="connsiteX46" fmla="*/ 421207 w 609405"/>
                <a:gd name="connsiteY46" fmla="*/ 286786 h 573651"/>
                <a:gd name="connsiteX47" fmla="*/ 412245 w 609405"/>
                <a:gd name="connsiteY47" fmla="*/ 277820 h 573651"/>
                <a:gd name="connsiteX48" fmla="*/ 421207 w 609405"/>
                <a:gd name="connsiteY48" fmla="*/ 268855 h 573651"/>
                <a:gd name="connsiteX49" fmla="*/ 80657 w 609405"/>
                <a:gd name="connsiteY49" fmla="*/ 197183 h 573651"/>
                <a:gd name="connsiteX50" fmla="*/ 295741 w 609405"/>
                <a:gd name="connsiteY50" fmla="*/ 197183 h 573651"/>
                <a:gd name="connsiteX51" fmla="*/ 304703 w 609405"/>
                <a:gd name="connsiteY51" fmla="*/ 206147 h 573651"/>
                <a:gd name="connsiteX52" fmla="*/ 295741 w 609405"/>
                <a:gd name="connsiteY52" fmla="*/ 215112 h 573651"/>
                <a:gd name="connsiteX53" fmla="*/ 80657 w 609405"/>
                <a:gd name="connsiteY53" fmla="*/ 215112 h 573651"/>
                <a:gd name="connsiteX54" fmla="*/ 71695 w 609405"/>
                <a:gd name="connsiteY54" fmla="*/ 206147 h 573651"/>
                <a:gd name="connsiteX55" fmla="*/ 80657 w 609405"/>
                <a:gd name="connsiteY55" fmla="*/ 197183 h 573651"/>
                <a:gd name="connsiteX56" fmla="*/ 80657 w 609405"/>
                <a:gd name="connsiteY56" fmla="*/ 125466 h 573651"/>
                <a:gd name="connsiteX57" fmla="*/ 170275 w 609405"/>
                <a:gd name="connsiteY57" fmla="*/ 125466 h 573651"/>
                <a:gd name="connsiteX58" fmla="*/ 179237 w 609405"/>
                <a:gd name="connsiteY58" fmla="*/ 134431 h 573651"/>
                <a:gd name="connsiteX59" fmla="*/ 170275 w 609405"/>
                <a:gd name="connsiteY59" fmla="*/ 143395 h 573651"/>
                <a:gd name="connsiteX60" fmla="*/ 80657 w 609405"/>
                <a:gd name="connsiteY60" fmla="*/ 143395 h 573651"/>
                <a:gd name="connsiteX61" fmla="*/ 71695 w 609405"/>
                <a:gd name="connsiteY61" fmla="*/ 134431 h 573651"/>
                <a:gd name="connsiteX62" fmla="*/ 80657 w 609405"/>
                <a:gd name="connsiteY62" fmla="*/ 125466 h 573651"/>
                <a:gd name="connsiteX63" fmla="*/ 483939 w 609405"/>
                <a:gd name="connsiteY63" fmla="*/ 102305 h 573651"/>
                <a:gd name="connsiteX64" fmla="*/ 483939 w 609405"/>
                <a:gd name="connsiteY64" fmla="*/ 188221 h 573651"/>
                <a:gd name="connsiteX65" fmla="*/ 492901 w 609405"/>
                <a:gd name="connsiteY65" fmla="*/ 197184 h 573651"/>
                <a:gd name="connsiteX66" fmla="*/ 578800 w 609405"/>
                <a:gd name="connsiteY66" fmla="*/ 197184 h 573651"/>
                <a:gd name="connsiteX67" fmla="*/ 385359 w 609405"/>
                <a:gd name="connsiteY67" fmla="*/ 71695 h 573651"/>
                <a:gd name="connsiteX68" fmla="*/ 474978 w 609405"/>
                <a:gd name="connsiteY68" fmla="*/ 71695 h 573651"/>
                <a:gd name="connsiteX69" fmla="*/ 476143 w 609405"/>
                <a:gd name="connsiteY69" fmla="*/ 71919 h 573651"/>
                <a:gd name="connsiteX70" fmla="*/ 481296 w 609405"/>
                <a:gd name="connsiteY70" fmla="*/ 74339 h 573651"/>
                <a:gd name="connsiteX71" fmla="*/ 606761 w 609405"/>
                <a:gd name="connsiteY71" fmla="*/ 199783 h 573651"/>
                <a:gd name="connsiteX72" fmla="*/ 608957 w 609405"/>
                <a:gd name="connsiteY72" fmla="*/ 203862 h 573651"/>
                <a:gd name="connsiteX73" fmla="*/ 609181 w 609405"/>
                <a:gd name="connsiteY73" fmla="*/ 204982 h 573651"/>
                <a:gd name="connsiteX74" fmla="*/ 609405 w 609405"/>
                <a:gd name="connsiteY74" fmla="*/ 206147 h 573651"/>
                <a:gd name="connsiteX75" fmla="*/ 609405 w 609405"/>
                <a:gd name="connsiteY75" fmla="*/ 546761 h 573651"/>
                <a:gd name="connsiteX76" fmla="*/ 582520 w 609405"/>
                <a:gd name="connsiteY76" fmla="*/ 573651 h 573651"/>
                <a:gd name="connsiteX77" fmla="*/ 260117 w 609405"/>
                <a:gd name="connsiteY77" fmla="*/ 573651 h 573651"/>
                <a:gd name="connsiteX78" fmla="*/ 233008 w 609405"/>
                <a:gd name="connsiteY78" fmla="*/ 546761 h 573651"/>
                <a:gd name="connsiteX79" fmla="*/ 233008 w 609405"/>
                <a:gd name="connsiteY79" fmla="*/ 528833 h 573651"/>
                <a:gd name="connsiteX80" fmla="*/ 241970 w 609405"/>
                <a:gd name="connsiteY80" fmla="*/ 519870 h 573651"/>
                <a:gd name="connsiteX81" fmla="*/ 250932 w 609405"/>
                <a:gd name="connsiteY81" fmla="*/ 528833 h 573651"/>
                <a:gd name="connsiteX82" fmla="*/ 250932 w 609405"/>
                <a:gd name="connsiteY82" fmla="*/ 546761 h 573651"/>
                <a:gd name="connsiteX83" fmla="*/ 260117 w 609405"/>
                <a:gd name="connsiteY83" fmla="*/ 555724 h 573651"/>
                <a:gd name="connsiteX84" fmla="*/ 582520 w 609405"/>
                <a:gd name="connsiteY84" fmla="*/ 555724 h 573651"/>
                <a:gd name="connsiteX85" fmla="*/ 591481 w 609405"/>
                <a:gd name="connsiteY85" fmla="*/ 546761 h 573651"/>
                <a:gd name="connsiteX86" fmla="*/ 591481 w 609405"/>
                <a:gd name="connsiteY86" fmla="*/ 215111 h 573651"/>
                <a:gd name="connsiteX87" fmla="*/ 492901 w 609405"/>
                <a:gd name="connsiteY87" fmla="*/ 215111 h 573651"/>
                <a:gd name="connsiteX88" fmla="*/ 466016 w 609405"/>
                <a:gd name="connsiteY88" fmla="*/ 188221 h 573651"/>
                <a:gd name="connsiteX89" fmla="*/ 466016 w 609405"/>
                <a:gd name="connsiteY89" fmla="*/ 89622 h 573651"/>
                <a:gd name="connsiteX90" fmla="*/ 385359 w 609405"/>
                <a:gd name="connsiteY90" fmla="*/ 89622 h 573651"/>
                <a:gd name="connsiteX91" fmla="*/ 376397 w 609405"/>
                <a:gd name="connsiteY91" fmla="*/ 80659 h 573651"/>
                <a:gd name="connsiteX92" fmla="*/ 385359 w 609405"/>
                <a:gd name="connsiteY92" fmla="*/ 71695 h 573651"/>
                <a:gd name="connsiteX93" fmla="*/ 250931 w 609405"/>
                <a:gd name="connsiteY93" fmla="*/ 30610 h 573651"/>
                <a:gd name="connsiteX94" fmla="*/ 250931 w 609405"/>
                <a:gd name="connsiteY94" fmla="*/ 116525 h 573651"/>
                <a:gd name="connsiteX95" fmla="*/ 259893 w 609405"/>
                <a:gd name="connsiteY95" fmla="*/ 125489 h 573651"/>
                <a:gd name="connsiteX96" fmla="*/ 345792 w 609405"/>
                <a:gd name="connsiteY96" fmla="*/ 125489 h 573651"/>
                <a:gd name="connsiteX97" fmla="*/ 26975 w 609405"/>
                <a:gd name="connsiteY97" fmla="*/ 17927 h 573651"/>
                <a:gd name="connsiteX98" fmla="*/ 17924 w 609405"/>
                <a:gd name="connsiteY98" fmla="*/ 26891 h 573651"/>
                <a:gd name="connsiteX99" fmla="*/ 17924 w 609405"/>
                <a:gd name="connsiteY99" fmla="*/ 475065 h 573651"/>
                <a:gd name="connsiteX100" fmla="*/ 27109 w 609405"/>
                <a:gd name="connsiteY100" fmla="*/ 484029 h 573651"/>
                <a:gd name="connsiteX101" fmla="*/ 349511 w 609405"/>
                <a:gd name="connsiteY101" fmla="*/ 484029 h 573651"/>
                <a:gd name="connsiteX102" fmla="*/ 358473 w 609405"/>
                <a:gd name="connsiteY102" fmla="*/ 475065 h 573651"/>
                <a:gd name="connsiteX103" fmla="*/ 358473 w 609405"/>
                <a:gd name="connsiteY103" fmla="*/ 143416 h 573651"/>
                <a:gd name="connsiteX104" fmla="*/ 259893 w 609405"/>
                <a:gd name="connsiteY104" fmla="*/ 143416 h 573651"/>
                <a:gd name="connsiteX105" fmla="*/ 233008 w 609405"/>
                <a:gd name="connsiteY105" fmla="*/ 116525 h 573651"/>
                <a:gd name="connsiteX106" fmla="*/ 233008 w 609405"/>
                <a:gd name="connsiteY106" fmla="*/ 17927 h 573651"/>
                <a:gd name="connsiteX107" fmla="*/ 26975 w 609405"/>
                <a:gd name="connsiteY107" fmla="*/ 0 h 573651"/>
                <a:gd name="connsiteX108" fmla="*/ 241969 w 609405"/>
                <a:gd name="connsiteY108" fmla="*/ 0 h 573651"/>
                <a:gd name="connsiteX109" fmla="*/ 243134 w 609405"/>
                <a:gd name="connsiteY109" fmla="*/ 224 h 573651"/>
                <a:gd name="connsiteX110" fmla="*/ 248287 w 609405"/>
                <a:gd name="connsiteY110" fmla="*/ 2644 h 573651"/>
                <a:gd name="connsiteX111" fmla="*/ 373753 w 609405"/>
                <a:gd name="connsiteY111" fmla="*/ 128088 h 573651"/>
                <a:gd name="connsiteX112" fmla="*/ 375949 w 609405"/>
                <a:gd name="connsiteY112" fmla="*/ 132167 h 573651"/>
                <a:gd name="connsiteX113" fmla="*/ 376173 w 609405"/>
                <a:gd name="connsiteY113" fmla="*/ 133287 h 573651"/>
                <a:gd name="connsiteX114" fmla="*/ 376397 w 609405"/>
                <a:gd name="connsiteY114" fmla="*/ 134453 h 573651"/>
                <a:gd name="connsiteX115" fmla="*/ 376397 w 609405"/>
                <a:gd name="connsiteY115" fmla="*/ 475065 h 573651"/>
                <a:gd name="connsiteX116" fmla="*/ 349511 w 609405"/>
                <a:gd name="connsiteY116" fmla="*/ 501956 h 573651"/>
                <a:gd name="connsiteX117" fmla="*/ 27109 w 609405"/>
                <a:gd name="connsiteY117" fmla="*/ 501956 h 573651"/>
                <a:gd name="connsiteX118" fmla="*/ 0 w 609405"/>
                <a:gd name="connsiteY118" fmla="*/ 475065 h 573651"/>
                <a:gd name="connsiteX119" fmla="*/ 0 w 609405"/>
                <a:gd name="connsiteY119" fmla="*/ 26891 h 573651"/>
                <a:gd name="connsiteX120" fmla="*/ 26975 w 609405"/>
                <a:gd name="connsiteY120" fmla="*/ 0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609405" h="573651">
                  <a:moveTo>
                    <a:pt x="421207" y="484025"/>
                  </a:moveTo>
                  <a:lnTo>
                    <a:pt x="528749" y="484025"/>
                  </a:lnTo>
                  <a:cubicBezTo>
                    <a:pt x="533678" y="484025"/>
                    <a:pt x="537711" y="488060"/>
                    <a:pt x="537711" y="492991"/>
                  </a:cubicBezTo>
                  <a:cubicBezTo>
                    <a:pt x="537711" y="497922"/>
                    <a:pt x="533678" y="501956"/>
                    <a:pt x="528749" y="501956"/>
                  </a:cubicBezTo>
                  <a:lnTo>
                    <a:pt x="421207" y="501956"/>
                  </a:lnTo>
                  <a:cubicBezTo>
                    <a:pt x="416278" y="501956"/>
                    <a:pt x="412245" y="497922"/>
                    <a:pt x="412245" y="492991"/>
                  </a:cubicBezTo>
                  <a:cubicBezTo>
                    <a:pt x="412245" y="488060"/>
                    <a:pt x="416278" y="484025"/>
                    <a:pt x="421207" y="484025"/>
                  </a:cubicBezTo>
                  <a:close/>
                  <a:moveTo>
                    <a:pt x="80657" y="412333"/>
                  </a:moveTo>
                  <a:lnTo>
                    <a:pt x="295741" y="412333"/>
                  </a:lnTo>
                  <a:cubicBezTo>
                    <a:pt x="300670" y="412333"/>
                    <a:pt x="304703" y="416367"/>
                    <a:pt x="304703" y="421297"/>
                  </a:cubicBezTo>
                  <a:cubicBezTo>
                    <a:pt x="304703" y="426228"/>
                    <a:pt x="300670" y="430262"/>
                    <a:pt x="295741" y="430262"/>
                  </a:cubicBezTo>
                  <a:lnTo>
                    <a:pt x="80657" y="430262"/>
                  </a:lnTo>
                  <a:cubicBezTo>
                    <a:pt x="75728" y="430262"/>
                    <a:pt x="71695" y="426228"/>
                    <a:pt x="71695" y="421297"/>
                  </a:cubicBezTo>
                  <a:cubicBezTo>
                    <a:pt x="71695" y="416367"/>
                    <a:pt x="75728" y="412333"/>
                    <a:pt x="80657" y="412333"/>
                  </a:cubicBezTo>
                  <a:close/>
                  <a:moveTo>
                    <a:pt x="421207" y="412302"/>
                  </a:moveTo>
                  <a:lnTo>
                    <a:pt x="528749" y="412302"/>
                  </a:lnTo>
                  <a:cubicBezTo>
                    <a:pt x="533678" y="412302"/>
                    <a:pt x="537711" y="416336"/>
                    <a:pt x="537711" y="421267"/>
                  </a:cubicBezTo>
                  <a:cubicBezTo>
                    <a:pt x="537711" y="426198"/>
                    <a:pt x="533678" y="430233"/>
                    <a:pt x="528749" y="430233"/>
                  </a:cubicBezTo>
                  <a:lnTo>
                    <a:pt x="421207" y="430233"/>
                  </a:lnTo>
                  <a:cubicBezTo>
                    <a:pt x="416278" y="430233"/>
                    <a:pt x="412245" y="426198"/>
                    <a:pt x="412245" y="421267"/>
                  </a:cubicBezTo>
                  <a:cubicBezTo>
                    <a:pt x="412245" y="416336"/>
                    <a:pt x="416278" y="412302"/>
                    <a:pt x="421207" y="412302"/>
                  </a:cubicBezTo>
                  <a:close/>
                  <a:moveTo>
                    <a:pt x="80657" y="340616"/>
                  </a:moveTo>
                  <a:lnTo>
                    <a:pt x="295741" y="340616"/>
                  </a:lnTo>
                  <a:cubicBezTo>
                    <a:pt x="300670" y="340616"/>
                    <a:pt x="304703" y="344650"/>
                    <a:pt x="304703" y="349581"/>
                  </a:cubicBezTo>
                  <a:cubicBezTo>
                    <a:pt x="304703" y="354511"/>
                    <a:pt x="300670" y="358545"/>
                    <a:pt x="295741" y="358545"/>
                  </a:cubicBezTo>
                  <a:lnTo>
                    <a:pt x="80657" y="358545"/>
                  </a:lnTo>
                  <a:cubicBezTo>
                    <a:pt x="75728" y="358545"/>
                    <a:pt x="71695" y="354511"/>
                    <a:pt x="71695" y="349581"/>
                  </a:cubicBezTo>
                  <a:cubicBezTo>
                    <a:pt x="71695" y="344650"/>
                    <a:pt x="75728" y="340616"/>
                    <a:pt x="80657" y="340616"/>
                  </a:cubicBezTo>
                  <a:close/>
                  <a:moveTo>
                    <a:pt x="421207" y="340578"/>
                  </a:moveTo>
                  <a:lnTo>
                    <a:pt x="528749" y="340578"/>
                  </a:lnTo>
                  <a:cubicBezTo>
                    <a:pt x="533678" y="340578"/>
                    <a:pt x="537711" y="344613"/>
                    <a:pt x="537711" y="349544"/>
                  </a:cubicBezTo>
                  <a:cubicBezTo>
                    <a:pt x="537711" y="354475"/>
                    <a:pt x="533678" y="358509"/>
                    <a:pt x="528749" y="358509"/>
                  </a:cubicBezTo>
                  <a:lnTo>
                    <a:pt x="421207" y="358509"/>
                  </a:lnTo>
                  <a:cubicBezTo>
                    <a:pt x="416278" y="358509"/>
                    <a:pt x="412245" y="354475"/>
                    <a:pt x="412245" y="349544"/>
                  </a:cubicBezTo>
                  <a:cubicBezTo>
                    <a:pt x="412245" y="344613"/>
                    <a:pt x="416278" y="340578"/>
                    <a:pt x="421207" y="340578"/>
                  </a:cubicBezTo>
                  <a:close/>
                  <a:moveTo>
                    <a:pt x="80657" y="268899"/>
                  </a:moveTo>
                  <a:lnTo>
                    <a:pt x="295741" y="268899"/>
                  </a:lnTo>
                  <a:cubicBezTo>
                    <a:pt x="300670" y="268899"/>
                    <a:pt x="304703" y="272933"/>
                    <a:pt x="304703" y="277864"/>
                  </a:cubicBezTo>
                  <a:cubicBezTo>
                    <a:pt x="304703" y="282795"/>
                    <a:pt x="300670" y="286829"/>
                    <a:pt x="295741" y="286829"/>
                  </a:cubicBezTo>
                  <a:lnTo>
                    <a:pt x="80657" y="286829"/>
                  </a:lnTo>
                  <a:cubicBezTo>
                    <a:pt x="75728" y="286829"/>
                    <a:pt x="71695" y="282795"/>
                    <a:pt x="71695" y="277864"/>
                  </a:cubicBezTo>
                  <a:cubicBezTo>
                    <a:pt x="71695" y="272933"/>
                    <a:pt x="75728" y="268899"/>
                    <a:pt x="80657" y="268899"/>
                  </a:cubicBezTo>
                  <a:close/>
                  <a:moveTo>
                    <a:pt x="421207" y="268855"/>
                  </a:moveTo>
                  <a:lnTo>
                    <a:pt x="528749" y="268855"/>
                  </a:lnTo>
                  <a:cubicBezTo>
                    <a:pt x="533678" y="268855"/>
                    <a:pt x="537711" y="272889"/>
                    <a:pt x="537711" y="277820"/>
                  </a:cubicBezTo>
                  <a:cubicBezTo>
                    <a:pt x="537711" y="282751"/>
                    <a:pt x="533678" y="286786"/>
                    <a:pt x="528749" y="286786"/>
                  </a:cubicBezTo>
                  <a:lnTo>
                    <a:pt x="421207" y="286786"/>
                  </a:lnTo>
                  <a:cubicBezTo>
                    <a:pt x="416278" y="286786"/>
                    <a:pt x="412245" y="282751"/>
                    <a:pt x="412245" y="277820"/>
                  </a:cubicBezTo>
                  <a:cubicBezTo>
                    <a:pt x="412245" y="272889"/>
                    <a:pt x="416278" y="268855"/>
                    <a:pt x="421207" y="268855"/>
                  </a:cubicBezTo>
                  <a:close/>
                  <a:moveTo>
                    <a:pt x="80657" y="197183"/>
                  </a:moveTo>
                  <a:lnTo>
                    <a:pt x="295741" y="197183"/>
                  </a:lnTo>
                  <a:cubicBezTo>
                    <a:pt x="300670" y="197183"/>
                    <a:pt x="304703" y="201217"/>
                    <a:pt x="304703" y="206147"/>
                  </a:cubicBezTo>
                  <a:cubicBezTo>
                    <a:pt x="304703" y="211078"/>
                    <a:pt x="300670" y="215112"/>
                    <a:pt x="295741" y="215112"/>
                  </a:cubicBezTo>
                  <a:lnTo>
                    <a:pt x="80657" y="215112"/>
                  </a:lnTo>
                  <a:cubicBezTo>
                    <a:pt x="75728" y="215112"/>
                    <a:pt x="71695" y="211078"/>
                    <a:pt x="71695" y="206147"/>
                  </a:cubicBezTo>
                  <a:cubicBezTo>
                    <a:pt x="71695" y="201217"/>
                    <a:pt x="75728" y="197183"/>
                    <a:pt x="80657" y="197183"/>
                  </a:cubicBezTo>
                  <a:close/>
                  <a:moveTo>
                    <a:pt x="80657" y="125466"/>
                  </a:moveTo>
                  <a:lnTo>
                    <a:pt x="170275" y="125466"/>
                  </a:lnTo>
                  <a:cubicBezTo>
                    <a:pt x="175204" y="125466"/>
                    <a:pt x="179237" y="129500"/>
                    <a:pt x="179237" y="134431"/>
                  </a:cubicBezTo>
                  <a:cubicBezTo>
                    <a:pt x="179237" y="139361"/>
                    <a:pt x="175204" y="143395"/>
                    <a:pt x="170275" y="143395"/>
                  </a:cubicBezTo>
                  <a:lnTo>
                    <a:pt x="80657" y="143395"/>
                  </a:lnTo>
                  <a:cubicBezTo>
                    <a:pt x="75728" y="143395"/>
                    <a:pt x="71695" y="139361"/>
                    <a:pt x="71695" y="134431"/>
                  </a:cubicBezTo>
                  <a:cubicBezTo>
                    <a:pt x="71695" y="129500"/>
                    <a:pt x="75728" y="125466"/>
                    <a:pt x="80657" y="125466"/>
                  </a:cubicBezTo>
                  <a:close/>
                  <a:moveTo>
                    <a:pt x="483939" y="102305"/>
                  </a:moveTo>
                  <a:lnTo>
                    <a:pt x="483939" y="188221"/>
                  </a:lnTo>
                  <a:cubicBezTo>
                    <a:pt x="483939" y="193150"/>
                    <a:pt x="487972" y="197184"/>
                    <a:pt x="492901" y="197184"/>
                  </a:cubicBezTo>
                  <a:lnTo>
                    <a:pt x="578800" y="197184"/>
                  </a:lnTo>
                  <a:close/>
                  <a:moveTo>
                    <a:pt x="385359" y="71695"/>
                  </a:moveTo>
                  <a:lnTo>
                    <a:pt x="474978" y="71695"/>
                  </a:lnTo>
                  <a:cubicBezTo>
                    <a:pt x="475381" y="71695"/>
                    <a:pt x="475739" y="71874"/>
                    <a:pt x="476143" y="71919"/>
                  </a:cubicBezTo>
                  <a:cubicBezTo>
                    <a:pt x="478069" y="72143"/>
                    <a:pt x="479907" y="72995"/>
                    <a:pt x="481296" y="74339"/>
                  </a:cubicBezTo>
                  <a:lnTo>
                    <a:pt x="606761" y="199783"/>
                  </a:lnTo>
                  <a:cubicBezTo>
                    <a:pt x="607837" y="200949"/>
                    <a:pt x="608599" y="202338"/>
                    <a:pt x="608957" y="203862"/>
                  </a:cubicBezTo>
                  <a:cubicBezTo>
                    <a:pt x="609047" y="204220"/>
                    <a:pt x="609136" y="204624"/>
                    <a:pt x="609181" y="204982"/>
                  </a:cubicBezTo>
                  <a:cubicBezTo>
                    <a:pt x="609226" y="205386"/>
                    <a:pt x="609405" y="205744"/>
                    <a:pt x="609405" y="206147"/>
                  </a:cubicBezTo>
                  <a:lnTo>
                    <a:pt x="609405" y="546761"/>
                  </a:lnTo>
                  <a:cubicBezTo>
                    <a:pt x="609405" y="561595"/>
                    <a:pt x="597351" y="573651"/>
                    <a:pt x="582520" y="573651"/>
                  </a:cubicBezTo>
                  <a:lnTo>
                    <a:pt x="260117" y="573651"/>
                  </a:lnTo>
                  <a:cubicBezTo>
                    <a:pt x="245151" y="573651"/>
                    <a:pt x="233008" y="561595"/>
                    <a:pt x="233008" y="546761"/>
                  </a:cubicBezTo>
                  <a:lnTo>
                    <a:pt x="233008" y="528833"/>
                  </a:lnTo>
                  <a:cubicBezTo>
                    <a:pt x="233008" y="523904"/>
                    <a:pt x="237041" y="519870"/>
                    <a:pt x="241970" y="519870"/>
                  </a:cubicBezTo>
                  <a:cubicBezTo>
                    <a:pt x="246899" y="519870"/>
                    <a:pt x="250932" y="523904"/>
                    <a:pt x="250932" y="528833"/>
                  </a:cubicBezTo>
                  <a:lnTo>
                    <a:pt x="250932" y="546761"/>
                  </a:lnTo>
                  <a:cubicBezTo>
                    <a:pt x="250976" y="551780"/>
                    <a:pt x="255099" y="555769"/>
                    <a:pt x="260117" y="555724"/>
                  </a:cubicBezTo>
                  <a:lnTo>
                    <a:pt x="582520" y="555724"/>
                  </a:lnTo>
                  <a:cubicBezTo>
                    <a:pt x="587449" y="555724"/>
                    <a:pt x="591481" y="551690"/>
                    <a:pt x="591481" y="546761"/>
                  </a:cubicBezTo>
                  <a:lnTo>
                    <a:pt x="591481" y="215111"/>
                  </a:lnTo>
                  <a:lnTo>
                    <a:pt x="492901" y="215111"/>
                  </a:lnTo>
                  <a:cubicBezTo>
                    <a:pt x="478069" y="215111"/>
                    <a:pt x="466016" y="203055"/>
                    <a:pt x="466016" y="188221"/>
                  </a:cubicBezTo>
                  <a:lnTo>
                    <a:pt x="466016" y="89622"/>
                  </a:lnTo>
                  <a:lnTo>
                    <a:pt x="385359" y="89622"/>
                  </a:lnTo>
                  <a:cubicBezTo>
                    <a:pt x="380430" y="89622"/>
                    <a:pt x="376397" y="85588"/>
                    <a:pt x="376397" y="80659"/>
                  </a:cubicBezTo>
                  <a:cubicBezTo>
                    <a:pt x="376397" y="75729"/>
                    <a:pt x="380430" y="71695"/>
                    <a:pt x="385359" y="71695"/>
                  </a:cubicBezTo>
                  <a:close/>
                  <a:moveTo>
                    <a:pt x="250931" y="30610"/>
                  </a:moveTo>
                  <a:lnTo>
                    <a:pt x="250931" y="116525"/>
                  </a:lnTo>
                  <a:cubicBezTo>
                    <a:pt x="250931" y="121455"/>
                    <a:pt x="254964" y="125489"/>
                    <a:pt x="259893" y="125489"/>
                  </a:cubicBezTo>
                  <a:lnTo>
                    <a:pt x="345792" y="125489"/>
                  </a:lnTo>
                  <a:close/>
                  <a:moveTo>
                    <a:pt x="26975" y="17927"/>
                  </a:moveTo>
                  <a:cubicBezTo>
                    <a:pt x="22001" y="17927"/>
                    <a:pt x="17924" y="21961"/>
                    <a:pt x="17924" y="26891"/>
                  </a:cubicBezTo>
                  <a:lnTo>
                    <a:pt x="17924" y="475065"/>
                  </a:lnTo>
                  <a:cubicBezTo>
                    <a:pt x="17968" y="480085"/>
                    <a:pt x="22091" y="484074"/>
                    <a:pt x="27109" y="484029"/>
                  </a:cubicBezTo>
                  <a:lnTo>
                    <a:pt x="349511" y="484029"/>
                  </a:lnTo>
                  <a:cubicBezTo>
                    <a:pt x="354440" y="484029"/>
                    <a:pt x="358473" y="479995"/>
                    <a:pt x="358473" y="475065"/>
                  </a:cubicBezTo>
                  <a:lnTo>
                    <a:pt x="358473" y="143416"/>
                  </a:lnTo>
                  <a:lnTo>
                    <a:pt x="259893" y="143416"/>
                  </a:lnTo>
                  <a:cubicBezTo>
                    <a:pt x="245061" y="143416"/>
                    <a:pt x="233008" y="131360"/>
                    <a:pt x="233008" y="116525"/>
                  </a:cubicBezTo>
                  <a:lnTo>
                    <a:pt x="233008" y="17927"/>
                  </a:lnTo>
                  <a:close/>
                  <a:moveTo>
                    <a:pt x="26975" y="0"/>
                  </a:moveTo>
                  <a:lnTo>
                    <a:pt x="241969" y="0"/>
                  </a:lnTo>
                  <a:cubicBezTo>
                    <a:pt x="242373" y="0"/>
                    <a:pt x="242731" y="179"/>
                    <a:pt x="243134" y="224"/>
                  </a:cubicBezTo>
                  <a:cubicBezTo>
                    <a:pt x="245061" y="448"/>
                    <a:pt x="246854" y="1300"/>
                    <a:pt x="248287" y="2644"/>
                  </a:cubicBezTo>
                  <a:lnTo>
                    <a:pt x="373753" y="128088"/>
                  </a:lnTo>
                  <a:cubicBezTo>
                    <a:pt x="374829" y="129254"/>
                    <a:pt x="375590" y="130643"/>
                    <a:pt x="375949" y="132167"/>
                  </a:cubicBezTo>
                  <a:cubicBezTo>
                    <a:pt x="376038" y="132525"/>
                    <a:pt x="376128" y="132929"/>
                    <a:pt x="376173" y="133287"/>
                  </a:cubicBezTo>
                  <a:cubicBezTo>
                    <a:pt x="376218" y="133691"/>
                    <a:pt x="376397" y="134049"/>
                    <a:pt x="376397" y="134453"/>
                  </a:cubicBezTo>
                  <a:lnTo>
                    <a:pt x="376397" y="475065"/>
                  </a:lnTo>
                  <a:cubicBezTo>
                    <a:pt x="376397" y="489900"/>
                    <a:pt x="364343" y="501956"/>
                    <a:pt x="349511" y="501956"/>
                  </a:cubicBezTo>
                  <a:lnTo>
                    <a:pt x="27109" y="501956"/>
                  </a:lnTo>
                  <a:cubicBezTo>
                    <a:pt x="12143" y="501956"/>
                    <a:pt x="0" y="489900"/>
                    <a:pt x="0" y="475065"/>
                  </a:cubicBezTo>
                  <a:lnTo>
                    <a:pt x="0" y="26891"/>
                  </a:lnTo>
                  <a:cubicBezTo>
                    <a:pt x="0" y="12056"/>
                    <a:pt x="12098" y="0"/>
                    <a:pt x="26975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858579" y="3268722"/>
              <a:ext cx="9772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1000 Docs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2" name="箭头: 下 51"/>
          <p:cNvSpPr/>
          <p:nvPr/>
        </p:nvSpPr>
        <p:spPr>
          <a:xfrm>
            <a:off x="7771853" y="4302185"/>
            <a:ext cx="1402478" cy="664926"/>
          </a:xfrm>
          <a:prstGeom prst="downArrow">
            <a:avLst>
              <a:gd name="adj1" fmla="val 37496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iconfont-11673-5560682"/>
          <p:cNvSpPr/>
          <p:nvPr/>
        </p:nvSpPr>
        <p:spPr>
          <a:xfrm>
            <a:off x="8213167" y="5201999"/>
            <a:ext cx="519851" cy="494527"/>
          </a:xfrm>
          <a:custGeom>
            <a:avLst/>
            <a:gdLst>
              <a:gd name="connsiteX0" fmla="*/ 421207 w 609405"/>
              <a:gd name="connsiteY0" fmla="*/ 484025 h 573651"/>
              <a:gd name="connsiteX1" fmla="*/ 528749 w 609405"/>
              <a:gd name="connsiteY1" fmla="*/ 484025 h 573651"/>
              <a:gd name="connsiteX2" fmla="*/ 537711 w 609405"/>
              <a:gd name="connsiteY2" fmla="*/ 492991 h 573651"/>
              <a:gd name="connsiteX3" fmla="*/ 528749 w 609405"/>
              <a:gd name="connsiteY3" fmla="*/ 501956 h 573651"/>
              <a:gd name="connsiteX4" fmla="*/ 421207 w 609405"/>
              <a:gd name="connsiteY4" fmla="*/ 501956 h 573651"/>
              <a:gd name="connsiteX5" fmla="*/ 412245 w 609405"/>
              <a:gd name="connsiteY5" fmla="*/ 492991 h 573651"/>
              <a:gd name="connsiteX6" fmla="*/ 421207 w 609405"/>
              <a:gd name="connsiteY6" fmla="*/ 484025 h 573651"/>
              <a:gd name="connsiteX7" fmla="*/ 80657 w 609405"/>
              <a:gd name="connsiteY7" fmla="*/ 412333 h 573651"/>
              <a:gd name="connsiteX8" fmla="*/ 295741 w 609405"/>
              <a:gd name="connsiteY8" fmla="*/ 412333 h 573651"/>
              <a:gd name="connsiteX9" fmla="*/ 304703 w 609405"/>
              <a:gd name="connsiteY9" fmla="*/ 421297 h 573651"/>
              <a:gd name="connsiteX10" fmla="*/ 295741 w 609405"/>
              <a:gd name="connsiteY10" fmla="*/ 430262 h 573651"/>
              <a:gd name="connsiteX11" fmla="*/ 80657 w 609405"/>
              <a:gd name="connsiteY11" fmla="*/ 430262 h 573651"/>
              <a:gd name="connsiteX12" fmla="*/ 71695 w 609405"/>
              <a:gd name="connsiteY12" fmla="*/ 421297 h 573651"/>
              <a:gd name="connsiteX13" fmla="*/ 80657 w 609405"/>
              <a:gd name="connsiteY13" fmla="*/ 412333 h 573651"/>
              <a:gd name="connsiteX14" fmla="*/ 421207 w 609405"/>
              <a:gd name="connsiteY14" fmla="*/ 412302 h 573651"/>
              <a:gd name="connsiteX15" fmla="*/ 528749 w 609405"/>
              <a:gd name="connsiteY15" fmla="*/ 412302 h 573651"/>
              <a:gd name="connsiteX16" fmla="*/ 537711 w 609405"/>
              <a:gd name="connsiteY16" fmla="*/ 421267 h 573651"/>
              <a:gd name="connsiteX17" fmla="*/ 528749 w 609405"/>
              <a:gd name="connsiteY17" fmla="*/ 430233 h 573651"/>
              <a:gd name="connsiteX18" fmla="*/ 421207 w 609405"/>
              <a:gd name="connsiteY18" fmla="*/ 430233 h 573651"/>
              <a:gd name="connsiteX19" fmla="*/ 412245 w 609405"/>
              <a:gd name="connsiteY19" fmla="*/ 421267 h 573651"/>
              <a:gd name="connsiteX20" fmla="*/ 421207 w 609405"/>
              <a:gd name="connsiteY20" fmla="*/ 412302 h 573651"/>
              <a:gd name="connsiteX21" fmla="*/ 80657 w 609405"/>
              <a:gd name="connsiteY21" fmla="*/ 340616 h 573651"/>
              <a:gd name="connsiteX22" fmla="*/ 295741 w 609405"/>
              <a:gd name="connsiteY22" fmla="*/ 340616 h 573651"/>
              <a:gd name="connsiteX23" fmla="*/ 304703 w 609405"/>
              <a:gd name="connsiteY23" fmla="*/ 349581 h 573651"/>
              <a:gd name="connsiteX24" fmla="*/ 295741 w 609405"/>
              <a:gd name="connsiteY24" fmla="*/ 358545 h 573651"/>
              <a:gd name="connsiteX25" fmla="*/ 80657 w 609405"/>
              <a:gd name="connsiteY25" fmla="*/ 358545 h 573651"/>
              <a:gd name="connsiteX26" fmla="*/ 71695 w 609405"/>
              <a:gd name="connsiteY26" fmla="*/ 349581 h 573651"/>
              <a:gd name="connsiteX27" fmla="*/ 80657 w 609405"/>
              <a:gd name="connsiteY27" fmla="*/ 340616 h 573651"/>
              <a:gd name="connsiteX28" fmla="*/ 421207 w 609405"/>
              <a:gd name="connsiteY28" fmla="*/ 340578 h 573651"/>
              <a:gd name="connsiteX29" fmla="*/ 528749 w 609405"/>
              <a:gd name="connsiteY29" fmla="*/ 340578 h 573651"/>
              <a:gd name="connsiteX30" fmla="*/ 537711 w 609405"/>
              <a:gd name="connsiteY30" fmla="*/ 349544 h 573651"/>
              <a:gd name="connsiteX31" fmla="*/ 528749 w 609405"/>
              <a:gd name="connsiteY31" fmla="*/ 358509 h 573651"/>
              <a:gd name="connsiteX32" fmla="*/ 421207 w 609405"/>
              <a:gd name="connsiteY32" fmla="*/ 358509 h 573651"/>
              <a:gd name="connsiteX33" fmla="*/ 412245 w 609405"/>
              <a:gd name="connsiteY33" fmla="*/ 349544 h 573651"/>
              <a:gd name="connsiteX34" fmla="*/ 421207 w 609405"/>
              <a:gd name="connsiteY34" fmla="*/ 340578 h 573651"/>
              <a:gd name="connsiteX35" fmla="*/ 80657 w 609405"/>
              <a:gd name="connsiteY35" fmla="*/ 268899 h 573651"/>
              <a:gd name="connsiteX36" fmla="*/ 295741 w 609405"/>
              <a:gd name="connsiteY36" fmla="*/ 268899 h 573651"/>
              <a:gd name="connsiteX37" fmla="*/ 304703 w 609405"/>
              <a:gd name="connsiteY37" fmla="*/ 277864 h 573651"/>
              <a:gd name="connsiteX38" fmla="*/ 295741 w 609405"/>
              <a:gd name="connsiteY38" fmla="*/ 286829 h 573651"/>
              <a:gd name="connsiteX39" fmla="*/ 80657 w 609405"/>
              <a:gd name="connsiteY39" fmla="*/ 286829 h 573651"/>
              <a:gd name="connsiteX40" fmla="*/ 71695 w 609405"/>
              <a:gd name="connsiteY40" fmla="*/ 277864 h 573651"/>
              <a:gd name="connsiteX41" fmla="*/ 80657 w 609405"/>
              <a:gd name="connsiteY41" fmla="*/ 268899 h 573651"/>
              <a:gd name="connsiteX42" fmla="*/ 421207 w 609405"/>
              <a:gd name="connsiteY42" fmla="*/ 268855 h 573651"/>
              <a:gd name="connsiteX43" fmla="*/ 528749 w 609405"/>
              <a:gd name="connsiteY43" fmla="*/ 268855 h 573651"/>
              <a:gd name="connsiteX44" fmla="*/ 537711 w 609405"/>
              <a:gd name="connsiteY44" fmla="*/ 277820 h 573651"/>
              <a:gd name="connsiteX45" fmla="*/ 528749 w 609405"/>
              <a:gd name="connsiteY45" fmla="*/ 286786 h 573651"/>
              <a:gd name="connsiteX46" fmla="*/ 421207 w 609405"/>
              <a:gd name="connsiteY46" fmla="*/ 286786 h 573651"/>
              <a:gd name="connsiteX47" fmla="*/ 412245 w 609405"/>
              <a:gd name="connsiteY47" fmla="*/ 277820 h 573651"/>
              <a:gd name="connsiteX48" fmla="*/ 421207 w 609405"/>
              <a:gd name="connsiteY48" fmla="*/ 268855 h 573651"/>
              <a:gd name="connsiteX49" fmla="*/ 80657 w 609405"/>
              <a:gd name="connsiteY49" fmla="*/ 197183 h 573651"/>
              <a:gd name="connsiteX50" fmla="*/ 295741 w 609405"/>
              <a:gd name="connsiteY50" fmla="*/ 197183 h 573651"/>
              <a:gd name="connsiteX51" fmla="*/ 304703 w 609405"/>
              <a:gd name="connsiteY51" fmla="*/ 206147 h 573651"/>
              <a:gd name="connsiteX52" fmla="*/ 295741 w 609405"/>
              <a:gd name="connsiteY52" fmla="*/ 215112 h 573651"/>
              <a:gd name="connsiteX53" fmla="*/ 80657 w 609405"/>
              <a:gd name="connsiteY53" fmla="*/ 215112 h 573651"/>
              <a:gd name="connsiteX54" fmla="*/ 71695 w 609405"/>
              <a:gd name="connsiteY54" fmla="*/ 206147 h 573651"/>
              <a:gd name="connsiteX55" fmla="*/ 80657 w 609405"/>
              <a:gd name="connsiteY55" fmla="*/ 197183 h 573651"/>
              <a:gd name="connsiteX56" fmla="*/ 80657 w 609405"/>
              <a:gd name="connsiteY56" fmla="*/ 125466 h 573651"/>
              <a:gd name="connsiteX57" fmla="*/ 170275 w 609405"/>
              <a:gd name="connsiteY57" fmla="*/ 125466 h 573651"/>
              <a:gd name="connsiteX58" fmla="*/ 179237 w 609405"/>
              <a:gd name="connsiteY58" fmla="*/ 134431 h 573651"/>
              <a:gd name="connsiteX59" fmla="*/ 170275 w 609405"/>
              <a:gd name="connsiteY59" fmla="*/ 143395 h 573651"/>
              <a:gd name="connsiteX60" fmla="*/ 80657 w 609405"/>
              <a:gd name="connsiteY60" fmla="*/ 143395 h 573651"/>
              <a:gd name="connsiteX61" fmla="*/ 71695 w 609405"/>
              <a:gd name="connsiteY61" fmla="*/ 134431 h 573651"/>
              <a:gd name="connsiteX62" fmla="*/ 80657 w 609405"/>
              <a:gd name="connsiteY62" fmla="*/ 125466 h 573651"/>
              <a:gd name="connsiteX63" fmla="*/ 483939 w 609405"/>
              <a:gd name="connsiteY63" fmla="*/ 102305 h 573651"/>
              <a:gd name="connsiteX64" fmla="*/ 483939 w 609405"/>
              <a:gd name="connsiteY64" fmla="*/ 188221 h 573651"/>
              <a:gd name="connsiteX65" fmla="*/ 492901 w 609405"/>
              <a:gd name="connsiteY65" fmla="*/ 197184 h 573651"/>
              <a:gd name="connsiteX66" fmla="*/ 578800 w 609405"/>
              <a:gd name="connsiteY66" fmla="*/ 197184 h 573651"/>
              <a:gd name="connsiteX67" fmla="*/ 385359 w 609405"/>
              <a:gd name="connsiteY67" fmla="*/ 71695 h 573651"/>
              <a:gd name="connsiteX68" fmla="*/ 474978 w 609405"/>
              <a:gd name="connsiteY68" fmla="*/ 71695 h 573651"/>
              <a:gd name="connsiteX69" fmla="*/ 476143 w 609405"/>
              <a:gd name="connsiteY69" fmla="*/ 71919 h 573651"/>
              <a:gd name="connsiteX70" fmla="*/ 481296 w 609405"/>
              <a:gd name="connsiteY70" fmla="*/ 74339 h 573651"/>
              <a:gd name="connsiteX71" fmla="*/ 606761 w 609405"/>
              <a:gd name="connsiteY71" fmla="*/ 199783 h 573651"/>
              <a:gd name="connsiteX72" fmla="*/ 608957 w 609405"/>
              <a:gd name="connsiteY72" fmla="*/ 203862 h 573651"/>
              <a:gd name="connsiteX73" fmla="*/ 609181 w 609405"/>
              <a:gd name="connsiteY73" fmla="*/ 204982 h 573651"/>
              <a:gd name="connsiteX74" fmla="*/ 609405 w 609405"/>
              <a:gd name="connsiteY74" fmla="*/ 206147 h 573651"/>
              <a:gd name="connsiteX75" fmla="*/ 609405 w 609405"/>
              <a:gd name="connsiteY75" fmla="*/ 546761 h 573651"/>
              <a:gd name="connsiteX76" fmla="*/ 582520 w 609405"/>
              <a:gd name="connsiteY76" fmla="*/ 573651 h 573651"/>
              <a:gd name="connsiteX77" fmla="*/ 260117 w 609405"/>
              <a:gd name="connsiteY77" fmla="*/ 573651 h 573651"/>
              <a:gd name="connsiteX78" fmla="*/ 233008 w 609405"/>
              <a:gd name="connsiteY78" fmla="*/ 546761 h 573651"/>
              <a:gd name="connsiteX79" fmla="*/ 233008 w 609405"/>
              <a:gd name="connsiteY79" fmla="*/ 528833 h 573651"/>
              <a:gd name="connsiteX80" fmla="*/ 241970 w 609405"/>
              <a:gd name="connsiteY80" fmla="*/ 519870 h 573651"/>
              <a:gd name="connsiteX81" fmla="*/ 250932 w 609405"/>
              <a:gd name="connsiteY81" fmla="*/ 528833 h 573651"/>
              <a:gd name="connsiteX82" fmla="*/ 250932 w 609405"/>
              <a:gd name="connsiteY82" fmla="*/ 546761 h 573651"/>
              <a:gd name="connsiteX83" fmla="*/ 260117 w 609405"/>
              <a:gd name="connsiteY83" fmla="*/ 555724 h 573651"/>
              <a:gd name="connsiteX84" fmla="*/ 582520 w 609405"/>
              <a:gd name="connsiteY84" fmla="*/ 555724 h 573651"/>
              <a:gd name="connsiteX85" fmla="*/ 591481 w 609405"/>
              <a:gd name="connsiteY85" fmla="*/ 546761 h 573651"/>
              <a:gd name="connsiteX86" fmla="*/ 591481 w 609405"/>
              <a:gd name="connsiteY86" fmla="*/ 215111 h 573651"/>
              <a:gd name="connsiteX87" fmla="*/ 492901 w 609405"/>
              <a:gd name="connsiteY87" fmla="*/ 215111 h 573651"/>
              <a:gd name="connsiteX88" fmla="*/ 466016 w 609405"/>
              <a:gd name="connsiteY88" fmla="*/ 188221 h 573651"/>
              <a:gd name="connsiteX89" fmla="*/ 466016 w 609405"/>
              <a:gd name="connsiteY89" fmla="*/ 89622 h 573651"/>
              <a:gd name="connsiteX90" fmla="*/ 385359 w 609405"/>
              <a:gd name="connsiteY90" fmla="*/ 89622 h 573651"/>
              <a:gd name="connsiteX91" fmla="*/ 376397 w 609405"/>
              <a:gd name="connsiteY91" fmla="*/ 80659 h 573651"/>
              <a:gd name="connsiteX92" fmla="*/ 385359 w 609405"/>
              <a:gd name="connsiteY92" fmla="*/ 71695 h 573651"/>
              <a:gd name="connsiteX93" fmla="*/ 250931 w 609405"/>
              <a:gd name="connsiteY93" fmla="*/ 30610 h 573651"/>
              <a:gd name="connsiteX94" fmla="*/ 250931 w 609405"/>
              <a:gd name="connsiteY94" fmla="*/ 116525 h 573651"/>
              <a:gd name="connsiteX95" fmla="*/ 259893 w 609405"/>
              <a:gd name="connsiteY95" fmla="*/ 125489 h 573651"/>
              <a:gd name="connsiteX96" fmla="*/ 345792 w 609405"/>
              <a:gd name="connsiteY96" fmla="*/ 125489 h 573651"/>
              <a:gd name="connsiteX97" fmla="*/ 26975 w 609405"/>
              <a:gd name="connsiteY97" fmla="*/ 17927 h 573651"/>
              <a:gd name="connsiteX98" fmla="*/ 17924 w 609405"/>
              <a:gd name="connsiteY98" fmla="*/ 26891 h 573651"/>
              <a:gd name="connsiteX99" fmla="*/ 17924 w 609405"/>
              <a:gd name="connsiteY99" fmla="*/ 475065 h 573651"/>
              <a:gd name="connsiteX100" fmla="*/ 27109 w 609405"/>
              <a:gd name="connsiteY100" fmla="*/ 484029 h 573651"/>
              <a:gd name="connsiteX101" fmla="*/ 349511 w 609405"/>
              <a:gd name="connsiteY101" fmla="*/ 484029 h 573651"/>
              <a:gd name="connsiteX102" fmla="*/ 358473 w 609405"/>
              <a:gd name="connsiteY102" fmla="*/ 475065 h 573651"/>
              <a:gd name="connsiteX103" fmla="*/ 358473 w 609405"/>
              <a:gd name="connsiteY103" fmla="*/ 143416 h 573651"/>
              <a:gd name="connsiteX104" fmla="*/ 259893 w 609405"/>
              <a:gd name="connsiteY104" fmla="*/ 143416 h 573651"/>
              <a:gd name="connsiteX105" fmla="*/ 233008 w 609405"/>
              <a:gd name="connsiteY105" fmla="*/ 116525 h 573651"/>
              <a:gd name="connsiteX106" fmla="*/ 233008 w 609405"/>
              <a:gd name="connsiteY106" fmla="*/ 17927 h 573651"/>
              <a:gd name="connsiteX107" fmla="*/ 26975 w 609405"/>
              <a:gd name="connsiteY107" fmla="*/ 0 h 573651"/>
              <a:gd name="connsiteX108" fmla="*/ 241969 w 609405"/>
              <a:gd name="connsiteY108" fmla="*/ 0 h 573651"/>
              <a:gd name="connsiteX109" fmla="*/ 243134 w 609405"/>
              <a:gd name="connsiteY109" fmla="*/ 224 h 573651"/>
              <a:gd name="connsiteX110" fmla="*/ 248287 w 609405"/>
              <a:gd name="connsiteY110" fmla="*/ 2644 h 573651"/>
              <a:gd name="connsiteX111" fmla="*/ 373753 w 609405"/>
              <a:gd name="connsiteY111" fmla="*/ 128088 h 573651"/>
              <a:gd name="connsiteX112" fmla="*/ 375949 w 609405"/>
              <a:gd name="connsiteY112" fmla="*/ 132167 h 573651"/>
              <a:gd name="connsiteX113" fmla="*/ 376173 w 609405"/>
              <a:gd name="connsiteY113" fmla="*/ 133287 h 573651"/>
              <a:gd name="connsiteX114" fmla="*/ 376397 w 609405"/>
              <a:gd name="connsiteY114" fmla="*/ 134453 h 573651"/>
              <a:gd name="connsiteX115" fmla="*/ 376397 w 609405"/>
              <a:gd name="connsiteY115" fmla="*/ 475065 h 573651"/>
              <a:gd name="connsiteX116" fmla="*/ 349511 w 609405"/>
              <a:gd name="connsiteY116" fmla="*/ 501956 h 573651"/>
              <a:gd name="connsiteX117" fmla="*/ 27109 w 609405"/>
              <a:gd name="connsiteY117" fmla="*/ 501956 h 573651"/>
              <a:gd name="connsiteX118" fmla="*/ 0 w 609405"/>
              <a:gd name="connsiteY118" fmla="*/ 475065 h 573651"/>
              <a:gd name="connsiteX119" fmla="*/ 0 w 609405"/>
              <a:gd name="connsiteY119" fmla="*/ 26891 h 573651"/>
              <a:gd name="connsiteX120" fmla="*/ 26975 w 609405"/>
              <a:gd name="connsiteY120" fmla="*/ 0 h 57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609405" h="573651">
                <a:moveTo>
                  <a:pt x="421207" y="484025"/>
                </a:moveTo>
                <a:lnTo>
                  <a:pt x="528749" y="484025"/>
                </a:lnTo>
                <a:cubicBezTo>
                  <a:pt x="533678" y="484025"/>
                  <a:pt x="537711" y="488060"/>
                  <a:pt x="537711" y="492991"/>
                </a:cubicBezTo>
                <a:cubicBezTo>
                  <a:pt x="537711" y="497922"/>
                  <a:pt x="533678" y="501956"/>
                  <a:pt x="528749" y="501956"/>
                </a:cubicBezTo>
                <a:lnTo>
                  <a:pt x="421207" y="501956"/>
                </a:lnTo>
                <a:cubicBezTo>
                  <a:pt x="416278" y="501956"/>
                  <a:pt x="412245" y="497922"/>
                  <a:pt x="412245" y="492991"/>
                </a:cubicBezTo>
                <a:cubicBezTo>
                  <a:pt x="412245" y="488060"/>
                  <a:pt x="416278" y="484025"/>
                  <a:pt x="421207" y="484025"/>
                </a:cubicBezTo>
                <a:close/>
                <a:moveTo>
                  <a:pt x="80657" y="412333"/>
                </a:moveTo>
                <a:lnTo>
                  <a:pt x="295741" y="412333"/>
                </a:lnTo>
                <a:cubicBezTo>
                  <a:pt x="300670" y="412333"/>
                  <a:pt x="304703" y="416367"/>
                  <a:pt x="304703" y="421297"/>
                </a:cubicBezTo>
                <a:cubicBezTo>
                  <a:pt x="304703" y="426228"/>
                  <a:pt x="300670" y="430262"/>
                  <a:pt x="295741" y="430262"/>
                </a:cubicBezTo>
                <a:lnTo>
                  <a:pt x="80657" y="430262"/>
                </a:lnTo>
                <a:cubicBezTo>
                  <a:pt x="75728" y="430262"/>
                  <a:pt x="71695" y="426228"/>
                  <a:pt x="71695" y="421297"/>
                </a:cubicBezTo>
                <a:cubicBezTo>
                  <a:pt x="71695" y="416367"/>
                  <a:pt x="75728" y="412333"/>
                  <a:pt x="80657" y="412333"/>
                </a:cubicBezTo>
                <a:close/>
                <a:moveTo>
                  <a:pt x="421207" y="412302"/>
                </a:moveTo>
                <a:lnTo>
                  <a:pt x="528749" y="412302"/>
                </a:lnTo>
                <a:cubicBezTo>
                  <a:pt x="533678" y="412302"/>
                  <a:pt x="537711" y="416336"/>
                  <a:pt x="537711" y="421267"/>
                </a:cubicBezTo>
                <a:cubicBezTo>
                  <a:pt x="537711" y="426198"/>
                  <a:pt x="533678" y="430233"/>
                  <a:pt x="528749" y="430233"/>
                </a:cubicBezTo>
                <a:lnTo>
                  <a:pt x="421207" y="430233"/>
                </a:lnTo>
                <a:cubicBezTo>
                  <a:pt x="416278" y="430233"/>
                  <a:pt x="412245" y="426198"/>
                  <a:pt x="412245" y="421267"/>
                </a:cubicBezTo>
                <a:cubicBezTo>
                  <a:pt x="412245" y="416336"/>
                  <a:pt x="416278" y="412302"/>
                  <a:pt x="421207" y="412302"/>
                </a:cubicBezTo>
                <a:close/>
                <a:moveTo>
                  <a:pt x="80657" y="340616"/>
                </a:moveTo>
                <a:lnTo>
                  <a:pt x="295741" y="340616"/>
                </a:lnTo>
                <a:cubicBezTo>
                  <a:pt x="300670" y="340616"/>
                  <a:pt x="304703" y="344650"/>
                  <a:pt x="304703" y="349581"/>
                </a:cubicBezTo>
                <a:cubicBezTo>
                  <a:pt x="304703" y="354511"/>
                  <a:pt x="300670" y="358545"/>
                  <a:pt x="295741" y="358545"/>
                </a:cubicBezTo>
                <a:lnTo>
                  <a:pt x="80657" y="358545"/>
                </a:lnTo>
                <a:cubicBezTo>
                  <a:pt x="75728" y="358545"/>
                  <a:pt x="71695" y="354511"/>
                  <a:pt x="71695" y="349581"/>
                </a:cubicBezTo>
                <a:cubicBezTo>
                  <a:pt x="71695" y="344650"/>
                  <a:pt x="75728" y="340616"/>
                  <a:pt x="80657" y="340616"/>
                </a:cubicBezTo>
                <a:close/>
                <a:moveTo>
                  <a:pt x="421207" y="340578"/>
                </a:moveTo>
                <a:lnTo>
                  <a:pt x="528749" y="340578"/>
                </a:lnTo>
                <a:cubicBezTo>
                  <a:pt x="533678" y="340578"/>
                  <a:pt x="537711" y="344613"/>
                  <a:pt x="537711" y="349544"/>
                </a:cubicBezTo>
                <a:cubicBezTo>
                  <a:pt x="537711" y="354475"/>
                  <a:pt x="533678" y="358509"/>
                  <a:pt x="528749" y="358509"/>
                </a:cubicBezTo>
                <a:lnTo>
                  <a:pt x="421207" y="358509"/>
                </a:lnTo>
                <a:cubicBezTo>
                  <a:pt x="416278" y="358509"/>
                  <a:pt x="412245" y="354475"/>
                  <a:pt x="412245" y="349544"/>
                </a:cubicBezTo>
                <a:cubicBezTo>
                  <a:pt x="412245" y="344613"/>
                  <a:pt x="416278" y="340578"/>
                  <a:pt x="421207" y="340578"/>
                </a:cubicBezTo>
                <a:close/>
                <a:moveTo>
                  <a:pt x="80657" y="268899"/>
                </a:moveTo>
                <a:lnTo>
                  <a:pt x="295741" y="268899"/>
                </a:lnTo>
                <a:cubicBezTo>
                  <a:pt x="300670" y="268899"/>
                  <a:pt x="304703" y="272933"/>
                  <a:pt x="304703" y="277864"/>
                </a:cubicBezTo>
                <a:cubicBezTo>
                  <a:pt x="304703" y="282795"/>
                  <a:pt x="300670" y="286829"/>
                  <a:pt x="295741" y="286829"/>
                </a:cubicBezTo>
                <a:lnTo>
                  <a:pt x="80657" y="286829"/>
                </a:lnTo>
                <a:cubicBezTo>
                  <a:pt x="75728" y="286829"/>
                  <a:pt x="71695" y="282795"/>
                  <a:pt x="71695" y="277864"/>
                </a:cubicBezTo>
                <a:cubicBezTo>
                  <a:pt x="71695" y="272933"/>
                  <a:pt x="75728" y="268899"/>
                  <a:pt x="80657" y="268899"/>
                </a:cubicBezTo>
                <a:close/>
                <a:moveTo>
                  <a:pt x="421207" y="268855"/>
                </a:moveTo>
                <a:lnTo>
                  <a:pt x="528749" y="268855"/>
                </a:lnTo>
                <a:cubicBezTo>
                  <a:pt x="533678" y="268855"/>
                  <a:pt x="537711" y="272889"/>
                  <a:pt x="537711" y="277820"/>
                </a:cubicBezTo>
                <a:cubicBezTo>
                  <a:pt x="537711" y="282751"/>
                  <a:pt x="533678" y="286786"/>
                  <a:pt x="528749" y="286786"/>
                </a:cubicBezTo>
                <a:lnTo>
                  <a:pt x="421207" y="286786"/>
                </a:lnTo>
                <a:cubicBezTo>
                  <a:pt x="416278" y="286786"/>
                  <a:pt x="412245" y="282751"/>
                  <a:pt x="412245" y="277820"/>
                </a:cubicBezTo>
                <a:cubicBezTo>
                  <a:pt x="412245" y="272889"/>
                  <a:pt x="416278" y="268855"/>
                  <a:pt x="421207" y="268855"/>
                </a:cubicBezTo>
                <a:close/>
                <a:moveTo>
                  <a:pt x="80657" y="197183"/>
                </a:moveTo>
                <a:lnTo>
                  <a:pt x="295741" y="197183"/>
                </a:lnTo>
                <a:cubicBezTo>
                  <a:pt x="300670" y="197183"/>
                  <a:pt x="304703" y="201217"/>
                  <a:pt x="304703" y="206147"/>
                </a:cubicBezTo>
                <a:cubicBezTo>
                  <a:pt x="304703" y="211078"/>
                  <a:pt x="300670" y="215112"/>
                  <a:pt x="295741" y="215112"/>
                </a:cubicBezTo>
                <a:lnTo>
                  <a:pt x="80657" y="215112"/>
                </a:lnTo>
                <a:cubicBezTo>
                  <a:pt x="75728" y="215112"/>
                  <a:pt x="71695" y="211078"/>
                  <a:pt x="71695" y="206147"/>
                </a:cubicBezTo>
                <a:cubicBezTo>
                  <a:pt x="71695" y="201217"/>
                  <a:pt x="75728" y="197183"/>
                  <a:pt x="80657" y="197183"/>
                </a:cubicBezTo>
                <a:close/>
                <a:moveTo>
                  <a:pt x="80657" y="125466"/>
                </a:moveTo>
                <a:lnTo>
                  <a:pt x="170275" y="125466"/>
                </a:lnTo>
                <a:cubicBezTo>
                  <a:pt x="175204" y="125466"/>
                  <a:pt x="179237" y="129500"/>
                  <a:pt x="179237" y="134431"/>
                </a:cubicBezTo>
                <a:cubicBezTo>
                  <a:pt x="179237" y="139361"/>
                  <a:pt x="175204" y="143395"/>
                  <a:pt x="170275" y="143395"/>
                </a:cubicBezTo>
                <a:lnTo>
                  <a:pt x="80657" y="143395"/>
                </a:lnTo>
                <a:cubicBezTo>
                  <a:pt x="75728" y="143395"/>
                  <a:pt x="71695" y="139361"/>
                  <a:pt x="71695" y="134431"/>
                </a:cubicBezTo>
                <a:cubicBezTo>
                  <a:pt x="71695" y="129500"/>
                  <a:pt x="75728" y="125466"/>
                  <a:pt x="80657" y="125466"/>
                </a:cubicBezTo>
                <a:close/>
                <a:moveTo>
                  <a:pt x="483939" y="102305"/>
                </a:moveTo>
                <a:lnTo>
                  <a:pt x="483939" y="188221"/>
                </a:lnTo>
                <a:cubicBezTo>
                  <a:pt x="483939" y="193150"/>
                  <a:pt x="487972" y="197184"/>
                  <a:pt x="492901" y="197184"/>
                </a:cubicBezTo>
                <a:lnTo>
                  <a:pt x="578800" y="197184"/>
                </a:lnTo>
                <a:close/>
                <a:moveTo>
                  <a:pt x="385359" y="71695"/>
                </a:moveTo>
                <a:lnTo>
                  <a:pt x="474978" y="71695"/>
                </a:lnTo>
                <a:cubicBezTo>
                  <a:pt x="475381" y="71695"/>
                  <a:pt x="475739" y="71874"/>
                  <a:pt x="476143" y="71919"/>
                </a:cubicBezTo>
                <a:cubicBezTo>
                  <a:pt x="478069" y="72143"/>
                  <a:pt x="479907" y="72995"/>
                  <a:pt x="481296" y="74339"/>
                </a:cubicBezTo>
                <a:lnTo>
                  <a:pt x="606761" y="199783"/>
                </a:lnTo>
                <a:cubicBezTo>
                  <a:pt x="607837" y="200949"/>
                  <a:pt x="608599" y="202338"/>
                  <a:pt x="608957" y="203862"/>
                </a:cubicBezTo>
                <a:cubicBezTo>
                  <a:pt x="609047" y="204220"/>
                  <a:pt x="609136" y="204624"/>
                  <a:pt x="609181" y="204982"/>
                </a:cubicBezTo>
                <a:cubicBezTo>
                  <a:pt x="609226" y="205386"/>
                  <a:pt x="609405" y="205744"/>
                  <a:pt x="609405" y="206147"/>
                </a:cubicBezTo>
                <a:lnTo>
                  <a:pt x="609405" y="546761"/>
                </a:lnTo>
                <a:cubicBezTo>
                  <a:pt x="609405" y="561595"/>
                  <a:pt x="597351" y="573651"/>
                  <a:pt x="582520" y="573651"/>
                </a:cubicBezTo>
                <a:lnTo>
                  <a:pt x="260117" y="573651"/>
                </a:lnTo>
                <a:cubicBezTo>
                  <a:pt x="245151" y="573651"/>
                  <a:pt x="233008" y="561595"/>
                  <a:pt x="233008" y="546761"/>
                </a:cubicBezTo>
                <a:lnTo>
                  <a:pt x="233008" y="528833"/>
                </a:lnTo>
                <a:cubicBezTo>
                  <a:pt x="233008" y="523904"/>
                  <a:pt x="237041" y="519870"/>
                  <a:pt x="241970" y="519870"/>
                </a:cubicBezTo>
                <a:cubicBezTo>
                  <a:pt x="246899" y="519870"/>
                  <a:pt x="250932" y="523904"/>
                  <a:pt x="250932" y="528833"/>
                </a:cubicBezTo>
                <a:lnTo>
                  <a:pt x="250932" y="546761"/>
                </a:lnTo>
                <a:cubicBezTo>
                  <a:pt x="250976" y="551780"/>
                  <a:pt x="255099" y="555769"/>
                  <a:pt x="260117" y="555724"/>
                </a:cubicBezTo>
                <a:lnTo>
                  <a:pt x="582520" y="555724"/>
                </a:lnTo>
                <a:cubicBezTo>
                  <a:pt x="587449" y="555724"/>
                  <a:pt x="591481" y="551690"/>
                  <a:pt x="591481" y="546761"/>
                </a:cubicBezTo>
                <a:lnTo>
                  <a:pt x="591481" y="215111"/>
                </a:lnTo>
                <a:lnTo>
                  <a:pt x="492901" y="215111"/>
                </a:lnTo>
                <a:cubicBezTo>
                  <a:pt x="478069" y="215111"/>
                  <a:pt x="466016" y="203055"/>
                  <a:pt x="466016" y="188221"/>
                </a:cubicBezTo>
                <a:lnTo>
                  <a:pt x="466016" y="89622"/>
                </a:lnTo>
                <a:lnTo>
                  <a:pt x="385359" y="89622"/>
                </a:lnTo>
                <a:cubicBezTo>
                  <a:pt x="380430" y="89622"/>
                  <a:pt x="376397" y="85588"/>
                  <a:pt x="376397" y="80659"/>
                </a:cubicBezTo>
                <a:cubicBezTo>
                  <a:pt x="376397" y="75729"/>
                  <a:pt x="380430" y="71695"/>
                  <a:pt x="385359" y="71695"/>
                </a:cubicBezTo>
                <a:close/>
                <a:moveTo>
                  <a:pt x="250931" y="30610"/>
                </a:moveTo>
                <a:lnTo>
                  <a:pt x="250931" y="116525"/>
                </a:lnTo>
                <a:cubicBezTo>
                  <a:pt x="250931" y="121455"/>
                  <a:pt x="254964" y="125489"/>
                  <a:pt x="259893" y="125489"/>
                </a:cubicBezTo>
                <a:lnTo>
                  <a:pt x="345792" y="125489"/>
                </a:lnTo>
                <a:close/>
                <a:moveTo>
                  <a:pt x="26975" y="17927"/>
                </a:moveTo>
                <a:cubicBezTo>
                  <a:pt x="22001" y="17927"/>
                  <a:pt x="17924" y="21961"/>
                  <a:pt x="17924" y="26891"/>
                </a:cubicBezTo>
                <a:lnTo>
                  <a:pt x="17924" y="475065"/>
                </a:lnTo>
                <a:cubicBezTo>
                  <a:pt x="17968" y="480085"/>
                  <a:pt x="22091" y="484074"/>
                  <a:pt x="27109" y="484029"/>
                </a:cubicBezTo>
                <a:lnTo>
                  <a:pt x="349511" y="484029"/>
                </a:lnTo>
                <a:cubicBezTo>
                  <a:pt x="354440" y="484029"/>
                  <a:pt x="358473" y="479995"/>
                  <a:pt x="358473" y="475065"/>
                </a:cubicBezTo>
                <a:lnTo>
                  <a:pt x="358473" y="143416"/>
                </a:lnTo>
                <a:lnTo>
                  <a:pt x="259893" y="143416"/>
                </a:lnTo>
                <a:cubicBezTo>
                  <a:pt x="245061" y="143416"/>
                  <a:pt x="233008" y="131360"/>
                  <a:pt x="233008" y="116525"/>
                </a:cubicBezTo>
                <a:lnTo>
                  <a:pt x="233008" y="17927"/>
                </a:lnTo>
                <a:close/>
                <a:moveTo>
                  <a:pt x="26975" y="0"/>
                </a:moveTo>
                <a:lnTo>
                  <a:pt x="241969" y="0"/>
                </a:lnTo>
                <a:cubicBezTo>
                  <a:pt x="242373" y="0"/>
                  <a:pt x="242731" y="179"/>
                  <a:pt x="243134" y="224"/>
                </a:cubicBezTo>
                <a:cubicBezTo>
                  <a:pt x="245061" y="448"/>
                  <a:pt x="246854" y="1300"/>
                  <a:pt x="248287" y="2644"/>
                </a:cubicBezTo>
                <a:lnTo>
                  <a:pt x="373753" y="128088"/>
                </a:lnTo>
                <a:cubicBezTo>
                  <a:pt x="374829" y="129254"/>
                  <a:pt x="375590" y="130643"/>
                  <a:pt x="375949" y="132167"/>
                </a:cubicBezTo>
                <a:cubicBezTo>
                  <a:pt x="376038" y="132525"/>
                  <a:pt x="376128" y="132929"/>
                  <a:pt x="376173" y="133287"/>
                </a:cubicBezTo>
                <a:cubicBezTo>
                  <a:pt x="376218" y="133691"/>
                  <a:pt x="376397" y="134049"/>
                  <a:pt x="376397" y="134453"/>
                </a:cubicBezTo>
                <a:lnTo>
                  <a:pt x="376397" y="475065"/>
                </a:lnTo>
                <a:cubicBezTo>
                  <a:pt x="376397" y="489900"/>
                  <a:pt x="364343" y="501956"/>
                  <a:pt x="349511" y="501956"/>
                </a:cubicBezTo>
                <a:lnTo>
                  <a:pt x="27109" y="501956"/>
                </a:lnTo>
                <a:cubicBezTo>
                  <a:pt x="12143" y="501956"/>
                  <a:pt x="0" y="489900"/>
                  <a:pt x="0" y="475065"/>
                </a:cubicBezTo>
                <a:lnTo>
                  <a:pt x="0" y="26891"/>
                </a:lnTo>
                <a:cubicBezTo>
                  <a:pt x="0" y="12056"/>
                  <a:pt x="12098" y="0"/>
                  <a:pt x="26975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文本框 56"/>
          <p:cNvSpPr txBox="1"/>
          <p:nvPr/>
        </p:nvSpPr>
        <p:spPr>
          <a:xfrm>
            <a:off x="7984476" y="5777505"/>
            <a:ext cx="977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1000 Docs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174331" y="4502176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聚合所有结果，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重新排序选取前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个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文本占位符 3"/>
          <p:cNvSpPr txBox="1"/>
          <p:nvPr/>
        </p:nvSpPr>
        <p:spPr>
          <a:xfrm>
            <a:off x="710880" y="2140219"/>
            <a:ext cx="4463599" cy="245683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首先在每个数据分片上都排序并查询前</a:t>
            </a:r>
            <a:r>
              <a:rPr lang="en-US" altLang="zh-CN"/>
              <a:t>1000</a:t>
            </a:r>
            <a:r>
              <a:rPr lang="zh-CN" altLang="en-US"/>
              <a:t>条文档。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然后将所有节点的结果聚合，在内存中重新排序选出前</a:t>
            </a:r>
            <a:r>
              <a:rPr lang="en-US" altLang="zh-CN"/>
              <a:t>1000</a:t>
            </a:r>
            <a:r>
              <a:rPr lang="zh-CN" altLang="en-US"/>
              <a:t>条文档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最后从这</a:t>
            </a:r>
            <a:r>
              <a:rPr lang="en-US" altLang="zh-CN"/>
              <a:t>1000</a:t>
            </a:r>
            <a:r>
              <a:rPr lang="zh-CN" altLang="en-US"/>
              <a:t>条中，选取从</a:t>
            </a:r>
            <a:r>
              <a:rPr lang="en-US" altLang="zh-CN"/>
              <a:t>990</a:t>
            </a:r>
            <a:r>
              <a:rPr lang="zh-CN" altLang="en-US"/>
              <a:t>开始的</a:t>
            </a:r>
            <a:r>
              <a:rPr lang="en-US" altLang="zh-CN"/>
              <a:t>10</a:t>
            </a:r>
            <a:r>
              <a:rPr lang="zh-CN" altLang="en-US"/>
              <a:t>条文档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0" name="文本占位符 3"/>
          <p:cNvSpPr txBox="1"/>
          <p:nvPr/>
        </p:nvSpPr>
        <p:spPr>
          <a:xfrm>
            <a:off x="710880" y="4733008"/>
            <a:ext cx="4463599" cy="15638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如果搜索页数过深，或者结果集（</a:t>
            </a:r>
            <a:r>
              <a:rPr lang="en-US" altLang="zh-CN"/>
              <a:t>from + size</a:t>
            </a:r>
            <a:r>
              <a:rPr lang="zh-CN" altLang="en-US"/>
              <a:t>）越大，对内存和</a:t>
            </a:r>
            <a:r>
              <a:rPr lang="en-US" altLang="zh-CN"/>
              <a:t>CPU</a:t>
            </a:r>
            <a:r>
              <a:rPr lang="zh-CN" altLang="en-US"/>
              <a:t>的消耗也越高。因此</a:t>
            </a:r>
            <a:r>
              <a:rPr lang="en-US" altLang="zh-CN"/>
              <a:t>ES</a:t>
            </a:r>
            <a:r>
              <a:rPr lang="zh-CN" altLang="en-US"/>
              <a:t>设定结果集查询的上限是</a:t>
            </a:r>
            <a:r>
              <a:rPr lang="en-US" altLang="zh-CN"/>
              <a:t>10000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深度分页解决方案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4394070"/>
          </a:xfrm>
        </p:spPr>
        <p:txBody>
          <a:bodyPr/>
          <a:lstStyle/>
          <a:p>
            <a:r>
              <a:rPr lang="zh-CN" altLang="en-US"/>
              <a:t>针对深度分页，</a:t>
            </a:r>
            <a:r>
              <a:rPr lang="en-US" altLang="zh-CN"/>
              <a:t>ES</a:t>
            </a:r>
            <a:r>
              <a:rPr lang="zh-CN" altLang="en-US"/>
              <a:t>提供了两种解决方案，</a:t>
            </a:r>
            <a:r>
              <a:rPr lang="zh-CN" altLang="en-US">
                <a:hlinkClick r:id="rId1"/>
              </a:rPr>
              <a:t>官方文档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search after</a:t>
            </a:r>
            <a:r>
              <a:rPr lang="zh-CN" altLang="en-US"/>
              <a:t>：分页时需要排序，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原理是从上一次的排序值开始，查询下一页数据。官方</a:t>
            </a:r>
            <a:r>
              <a:rPr lang="zh-CN" altLang="en-US"/>
              <a:t>推荐使用的方式。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scroll</a:t>
            </a:r>
            <a:r>
              <a:rPr lang="zh-CN" altLang="en-US"/>
              <a:t>：原理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将排序数据形成快照，保存在内存。</a:t>
            </a:r>
            <a:r>
              <a:rPr lang="zh-CN" altLang="en-US"/>
              <a:t>官方已经不推荐使用。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from + size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优点：支持随机翻页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缺点：深度分页问题，默认查询上限（</a:t>
            </a:r>
            <a:r>
              <a:rPr lang="en-US" altLang="zh-CN" sz="1400"/>
              <a:t>from + size</a:t>
            </a:r>
            <a:r>
              <a:rPr lang="zh-CN" altLang="en-US" sz="1400"/>
              <a:t>）是</a:t>
            </a:r>
            <a:r>
              <a:rPr lang="en-US" altLang="zh-CN" sz="1400"/>
              <a:t>10000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场景：百度、京东、谷歌、淘宝这样的随机翻页搜索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after search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优点：没有查询上限（单次查询的</a:t>
            </a:r>
            <a:r>
              <a:rPr lang="en-US" altLang="zh-CN" sz="1400"/>
              <a:t>size</a:t>
            </a:r>
            <a:r>
              <a:rPr lang="zh-CN" altLang="en-US" sz="1400"/>
              <a:t>不超过</a:t>
            </a:r>
            <a:r>
              <a:rPr lang="en-US" altLang="zh-CN" sz="1400"/>
              <a:t>10000</a:t>
            </a:r>
            <a:r>
              <a:rPr lang="zh-CN" altLang="en-US" sz="1400"/>
              <a:t>）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缺点：只能向后逐页查询，不支持随机翻页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场景：没有随机翻页需求的搜索，例如手机向下滚动翻页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scroll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</a:t>
            </a:r>
            <a:r>
              <a:rPr lang="zh-CN" altLang="en-US" sz="1400"/>
              <a:t>没有查询上限（单次查询的</a:t>
            </a:r>
            <a:r>
              <a:rPr lang="en-US" altLang="zh-CN" sz="1400"/>
              <a:t>size</a:t>
            </a:r>
            <a:r>
              <a:rPr lang="zh-CN" altLang="en-US" sz="1400"/>
              <a:t>不超过</a:t>
            </a:r>
            <a:r>
              <a:rPr lang="en-US" altLang="zh-CN" sz="1400"/>
              <a:t>10000</a:t>
            </a:r>
            <a:r>
              <a:rPr lang="zh-CN" altLang="en-US" sz="1400"/>
              <a:t>）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缺点：会有额外内存消耗，并且搜索结果是非实时的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场景：海量数据的获取和迁移。从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ES7.1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开始不推荐，建议用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after search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方案。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结果集处理</a:t>
            </a:r>
            <a:r>
              <a:rPr lang="en-US" altLang="zh-CN"/>
              <a:t>-</a:t>
            </a:r>
            <a:r>
              <a:rPr lang="zh-CN" altLang="en-US"/>
              <a:t>分页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搜索结果处理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高亮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高亮：就是在搜索结果中把搜索关键字突出显示。</a:t>
            </a:r>
            <a:endParaRPr lang="en-US" altLang="zh-CN"/>
          </a:p>
        </p:txBody>
      </p:sp>
      <p:sp>
        <p:nvSpPr>
          <p:cNvPr id="21" name="文本占位符 3"/>
          <p:cNvSpPr txBox="1"/>
          <p:nvPr/>
        </p:nvSpPr>
        <p:spPr>
          <a:xfrm>
            <a:off x="710880" y="2029230"/>
            <a:ext cx="5092847" cy="15700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原理是这样的：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将搜索结果中的关键字用标签标记出来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在页面中给标签添加</a:t>
            </a:r>
            <a:r>
              <a:rPr lang="en-US" altLang="zh-CN" sz="1400"/>
              <a:t>css</a:t>
            </a:r>
            <a:r>
              <a:rPr lang="zh-CN" altLang="en-US" sz="1400"/>
              <a:t>样式</a:t>
            </a:r>
            <a:endParaRPr lang="en-US" altLang="zh-CN" sz="1400"/>
          </a:p>
          <a:p>
            <a:r>
              <a:rPr lang="zh-CN" altLang="en-US" sz="1400"/>
              <a:t>语法：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710880" y="3599299"/>
            <a:ext cx="5092847" cy="304698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GET /hotel/_search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"match"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"TEXT"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},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"highlight"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"fields"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指定要高亮的字段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"FIELD"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"pre_tags"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"&lt;em&gt;"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 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用来标记高亮字段的前置标签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"post_tags"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"&lt;/em&gt;"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 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用来标记高亮字段的后置标签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8654" y="2029230"/>
            <a:ext cx="5322466" cy="44052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prstClr val="black"/>
                </a:solidFill>
              </a:rPr>
              <a:t>搜索结果处理整体语法：</a:t>
            </a: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结果集处理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26584" y="1463040"/>
            <a:ext cx="609391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/hotel/_search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"from"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分页开始的位置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期望获取的文档总数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 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},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普通排序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"_geo_distance"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距离排序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"location"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"31.040699,121.618075"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"order"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"unit"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"km"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],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"highlight"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高亮字段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"pre_tags"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"&lt;em&gt;"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用来标记高亮字段的前置标签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"post_tags"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"&lt;/em&gt;"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 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用来标记高亮字段的后置标签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369106"/>
          </a:xfrm>
        </p:spPr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match</a:t>
            </a:r>
            <a:r>
              <a:rPr lang="zh-CN" altLang="en-US"/>
              <a:t>查询</a:t>
            </a:r>
            <a:endParaRPr lang="en-US" altLang="zh-CN"/>
          </a:p>
          <a:p>
            <a:r>
              <a:rPr lang="zh-CN" altLang="en-US"/>
              <a:t>精确查询</a:t>
            </a:r>
            <a:endParaRPr lang="en-US" altLang="zh-CN"/>
          </a:p>
          <a:p>
            <a:r>
              <a:rPr lang="zh-CN" altLang="en-US"/>
              <a:t>复合查询</a:t>
            </a:r>
            <a:endParaRPr lang="en-US" altLang="zh-CN"/>
          </a:p>
          <a:p>
            <a:r>
              <a:rPr lang="zh-CN" altLang="en-US"/>
              <a:t>排序、分页、高亮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RestClient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查询文档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快速入门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我们通过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match_all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来演示下基本的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，先看请求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的组织：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2320" y="2151686"/>
            <a:ext cx="7221812" cy="3109121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37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@Test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testMatchAll()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throws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IOException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1.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准备Request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SearchRequest request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SearchRequest(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"hotel"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2.组织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DSL参数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request.source()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.query(QueryBuilders.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matchAllQuery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());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3.发送请求，得到响应结果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SearchResponse response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client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.search(request, RequestOptions.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DEFAULT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en-US" altLang="zh-CN" sz="12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...</a:t>
            </a:r>
            <a:r>
              <a:rPr lang="zh-CN" altLang="en-US" sz="12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解析响应结果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09359" y="2619658"/>
            <a:ext cx="2625373" cy="1725152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490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AD2B2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GET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/indexName/_search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"match_all"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{}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764" y="3031643"/>
            <a:ext cx="5711869" cy="312805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箭头连接符 11"/>
          <p:cNvCxnSpPr>
            <a:stCxn id="10" idx="3"/>
            <a:endCxn id="27" idx="1"/>
          </p:cNvCxnSpPr>
          <p:nvPr/>
        </p:nvCxnSpPr>
        <p:spPr>
          <a:xfrm flipV="1">
            <a:off x="6801633" y="2809013"/>
            <a:ext cx="2141949" cy="37903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89763" y="3861394"/>
            <a:ext cx="5711869" cy="294434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43582" y="2657236"/>
            <a:ext cx="2179529" cy="303553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43583" y="3231714"/>
            <a:ext cx="2179527" cy="801667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>
            <a:stCxn id="33" idx="3"/>
            <a:endCxn id="28" idx="1"/>
          </p:cNvCxnSpPr>
          <p:nvPr/>
        </p:nvCxnSpPr>
        <p:spPr>
          <a:xfrm flipV="1">
            <a:off x="6801632" y="3632548"/>
            <a:ext cx="2141951" cy="376063"/>
          </a:xfrm>
          <a:prstGeom prst="straightConnector1">
            <a:avLst/>
          </a:prstGeom>
          <a:ln w="1270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33" grpId="0" animBg="1"/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RestClient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查询文档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快速入门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我们通过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match_all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来演示下基本的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，再看结果的解析：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2320" y="2115132"/>
            <a:ext cx="7221812" cy="4494115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37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@Test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testMatchAll()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throws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IOException {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altLang="zh-CN" sz="12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lang="en-US" altLang="zh-CN" sz="12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... </a:t>
            </a:r>
            <a:r>
              <a:rPr lang="zh-CN" altLang="en-US" sz="1200" i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略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en-US" altLang="zh-CN" sz="12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4.解析结果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SearchHits searchHits = response.getHits();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4.1.查询的总条数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total = searchHits.getTotalHits().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4.2.查询的结果数组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SearchHit[] hits = searchHits.getHits();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(SearchHit hit : hits)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4.3.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得到source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String json = hit.getSourceAsString();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4.4.打印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System.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.println(json);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7607" y="1268933"/>
            <a:ext cx="3009963" cy="5395388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 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"took"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>
                <a:solidFill>
                  <a:srgbClr val="098658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 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"timed_out"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false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"hits"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"total"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"value"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"relation"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"eq"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"max_score"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"hits"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[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"_index"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"heima"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"_type"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"_doc"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"_id"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"1"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"info"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"Java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讲师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lang="en-US" altLang="zh-CN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赵云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  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},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 ...</a:t>
            </a:r>
            <a:endParaRPr lang="zh-CN" altLang="en-US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]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2708" y="3274356"/>
            <a:ext cx="5711869" cy="302659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 flipV="1">
            <a:off x="6834577" y="2089661"/>
            <a:ext cx="1896064" cy="133602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730641" y="1947135"/>
            <a:ext cx="2805830" cy="4421392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81718" y="2219903"/>
            <a:ext cx="2541253" cy="84392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22708" y="3815298"/>
            <a:ext cx="5439457" cy="2874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箭头连接符 28"/>
          <p:cNvCxnSpPr>
            <a:stCxn id="26" idx="3"/>
            <a:endCxn id="25" idx="1"/>
          </p:cNvCxnSpPr>
          <p:nvPr/>
        </p:nvCxnSpPr>
        <p:spPr>
          <a:xfrm flipV="1">
            <a:off x="6562165" y="2641866"/>
            <a:ext cx="2319553" cy="131716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122707" y="4386099"/>
            <a:ext cx="5439457" cy="269848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880953" y="3274356"/>
            <a:ext cx="2542018" cy="2889776"/>
          </a:xfrm>
          <a:prstGeom prst="rect">
            <a:avLst/>
          </a:prstGeom>
          <a:noFill/>
          <a:ln w="12700"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/>
          <p:cNvCxnSpPr>
            <a:stCxn id="33" idx="3"/>
            <a:endCxn id="34" idx="1"/>
          </p:cNvCxnSpPr>
          <p:nvPr/>
        </p:nvCxnSpPr>
        <p:spPr>
          <a:xfrm>
            <a:off x="6562164" y="4521023"/>
            <a:ext cx="2318789" cy="198221"/>
          </a:xfrm>
          <a:prstGeom prst="straightConnector1">
            <a:avLst/>
          </a:prstGeom>
          <a:ln w="12700">
            <a:solidFill>
              <a:srgbClr val="F303E2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256733" y="4615031"/>
            <a:ext cx="2066796" cy="845866"/>
          </a:xfrm>
          <a:prstGeom prst="rect">
            <a:avLst/>
          </a:prstGeom>
          <a:noFill/>
          <a:ln w="12700"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22707" y="5202000"/>
            <a:ext cx="4973293" cy="269848"/>
          </a:xfrm>
          <a:prstGeom prst="rect">
            <a:avLst/>
          </a:prstGeom>
          <a:noFill/>
          <a:ln w="12700"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1" name="直接箭头连接符 40"/>
          <p:cNvCxnSpPr>
            <a:stCxn id="40" idx="3"/>
            <a:endCxn id="39" idx="1"/>
          </p:cNvCxnSpPr>
          <p:nvPr/>
        </p:nvCxnSpPr>
        <p:spPr>
          <a:xfrm flipV="1">
            <a:off x="6096000" y="5037964"/>
            <a:ext cx="3160733" cy="298960"/>
          </a:xfrm>
          <a:prstGeom prst="straightConnector1">
            <a:avLst/>
          </a:prstGeom>
          <a:ln w="12700">
            <a:solidFill>
              <a:srgbClr val="1DD92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8" grpId="0" animBg="1"/>
      <p:bldP spid="25" grpId="0" animBg="1"/>
      <p:bldP spid="26" grpId="0" animBg="1"/>
      <p:bldP spid="33" grpId="0" animBg="1"/>
      <p:bldP spid="34" grpId="0" animBg="1"/>
      <p:bldP spid="39" grpId="0" animBg="1"/>
      <p:bldP spid="4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中其中构建</a:t>
            </a:r>
            <a:r>
              <a:rPr lang="en-US" altLang="zh-CN"/>
              <a:t>DSL</a:t>
            </a:r>
            <a:r>
              <a:rPr lang="zh-CN" altLang="en-US"/>
              <a:t>是通过</a:t>
            </a:r>
            <a:r>
              <a:rPr lang="en-US" altLang="zh-CN"/>
              <a:t>HighLevelRestClient</a:t>
            </a:r>
            <a:r>
              <a:rPr lang="zh-CN" altLang="en-US"/>
              <a:t>中的</a:t>
            </a:r>
            <a:r>
              <a:rPr lang="en-US" altLang="zh-CN"/>
              <a:t>resource()</a:t>
            </a:r>
            <a:r>
              <a:rPr lang="zh-CN" altLang="en-US"/>
              <a:t>来实现的，其中包含了查询、排序、分页、高亮等所有功能：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9675" y="2120161"/>
            <a:ext cx="6477561" cy="45038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/>
              <a:t>RestAPI</a:t>
            </a:r>
            <a:r>
              <a:rPr lang="zh-CN" altLang="en-US"/>
              <a:t>中其中构建查询条件的核心部分是由一个名为</a:t>
            </a:r>
            <a:r>
              <a:rPr lang="en-US" altLang="zh-CN"/>
              <a:t>QueryBuilders</a:t>
            </a:r>
            <a:r>
              <a:rPr lang="zh-CN" altLang="en-US"/>
              <a:t>的工具类提供的，其中包含了各种查询方法：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214" y="2371921"/>
            <a:ext cx="5691114" cy="34025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/>
              <a:t>DSL Query</a:t>
            </a:r>
            <a:r>
              <a:rPr lang="zh-CN" altLang="en-US"/>
              <a:t>的分类</a:t>
            </a:r>
            <a:endParaRPr lang="en-US" altLang="zh-CN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Elasticsearch</a:t>
            </a:r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提供了基于</a:t>
            </a:r>
            <a:r>
              <a:rPr lang="en-US" altLang="zh-CN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JSON</a:t>
            </a:r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的</a:t>
            </a:r>
            <a:r>
              <a:rPr lang="en-US" altLang="zh-CN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DSL</a:t>
            </a:r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（</a:t>
            </a:r>
            <a:r>
              <a:rPr lang="en-US" altLang="zh-CN" b="0" i="0">
                <a:solidFill>
                  <a:srgbClr val="212529"/>
                </a:solidFill>
                <a:effectLst/>
                <a:latin typeface="+mn-ea"/>
                <a:ea typeface="+mn-ea"/>
                <a:hlinkClick r:id="rId1"/>
              </a:rPr>
              <a:t>Domain Specific  Language</a:t>
            </a:r>
            <a:r>
              <a:rPr lang="zh-CN" altLang="en-US" b="0" i="0">
                <a:solidFill>
                  <a:srgbClr val="212529"/>
                </a:solidFill>
                <a:effectLst/>
                <a:latin typeface="+mn-ea"/>
                <a:ea typeface="+mn-ea"/>
              </a:rPr>
              <a:t>）来定义查询。</a:t>
            </a:r>
            <a:r>
              <a:rPr lang="zh-CN" altLang="en-US">
                <a:solidFill>
                  <a:srgbClr val="212529"/>
                </a:solidFill>
                <a:latin typeface="+mn-ea"/>
                <a:ea typeface="+mn-ea"/>
              </a:rPr>
              <a:t>常见的查询类型包括：</a:t>
            </a:r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查询所有：查询出所有数据，一般测试用。例如：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match_all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全文检索（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full text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）查询：利用分词器对用户输入内容分词，然后去倒排索引库中匹配。例如：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match_query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multi_match_query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精确查询：根据精确词条值查找数据，一般是查找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keyword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、数值、日期、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boolean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等类型字段。例如：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ids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range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term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地理（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geo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）查询：根据经纬度查询。例如：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geo_distance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geo_bounding_box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复合（</a:t>
            </a:r>
            <a:r>
              <a:rPr lang="en-US" altLang="zh-CN" sz="1400">
                <a:solidFill>
                  <a:srgbClr val="212529"/>
                </a:solidFill>
                <a:latin typeface="+mn-ea"/>
                <a:ea typeface="+mn-ea"/>
              </a:rPr>
              <a:t>compound</a:t>
            </a:r>
            <a:r>
              <a:rPr lang="zh-CN" altLang="en-US" sz="1400">
                <a:solidFill>
                  <a:srgbClr val="212529"/>
                </a:solidFill>
                <a:latin typeface="+mn-ea"/>
                <a:ea typeface="+mn-ea"/>
              </a:rPr>
              <a:t>）查询：复合查询可以将上述各种查询条件组合起来，合并查询条件。例如：</a:t>
            </a:r>
            <a:endParaRPr lang="en-US" altLang="zh-CN" sz="140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bool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  <a:p>
            <a:pPr marL="1276350" lvl="1" indent="-285750">
              <a:buFont typeface="Arial" panose="020B0604020202020204" pitchFamily="34" charset="0"/>
              <a:buChar char="•"/>
            </a:pPr>
            <a:r>
              <a:rPr lang="en-US" altLang="zh-CN" sz="1400" b="0">
                <a:solidFill>
                  <a:srgbClr val="212529"/>
                </a:solidFill>
                <a:latin typeface="+mn-ea"/>
                <a:ea typeface="+mn-ea"/>
              </a:rPr>
              <a:t>function_score</a:t>
            </a:r>
            <a:endParaRPr lang="en-US" altLang="zh-CN" sz="1400" b="0">
              <a:solidFill>
                <a:srgbClr val="21252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查询的基本步骤是：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SearchRequest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准备</a:t>
            </a:r>
            <a:r>
              <a:rPr lang="en-US" altLang="zh-CN"/>
              <a:t>Request.source()</a:t>
            </a:r>
            <a:r>
              <a:rPr lang="zh-CN" altLang="en-US"/>
              <a:t>，也就是</a:t>
            </a:r>
            <a:r>
              <a:rPr lang="en-US" altLang="zh-CN"/>
              <a:t>DSL</a:t>
            </a:r>
            <a:r>
              <a:rPr lang="zh-CN" altLang="en-US"/>
              <a:t>。</a:t>
            </a:r>
            <a:endParaRPr lang="en-US" altLang="zh-CN"/>
          </a:p>
          <a:p>
            <a:pPr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QueryBuilders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来构建查询条件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传入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Request.source() 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query()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发送请求，得到结果</a:t>
            </a:r>
            <a:endParaRPr lang="en-US" altLang="zh-CN"/>
          </a:p>
          <a:p>
            <a:r>
              <a:rPr lang="zh-CN" altLang="en-US"/>
              <a:t>解析结果（参考</a:t>
            </a:r>
            <a:r>
              <a:rPr lang="en-US" altLang="zh-CN"/>
              <a:t>JSON</a:t>
            </a:r>
            <a:r>
              <a:rPr lang="zh-CN" altLang="en-US"/>
              <a:t>结果，从外到内，逐层解析）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RestClient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查询文档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全文检索查询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686778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全文检索的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match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multi_match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match_all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基本一致。差别是查询条件，也就是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query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的部分。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同样是利用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QueryBuilders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提供的方法：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0880" y="2752693"/>
            <a:ext cx="6702643" cy="1352614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单字段查询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QueryBuilders.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matchQuery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4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all</a:t>
            </a:r>
            <a:r>
              <a:rPr lang="zh-CN" altLang="zh-CN" sz="14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zh-CN" sz="14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如家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多字段查询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QueryBuilders.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multiMatchQuery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如家"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"business"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9310" y="2099656"/>
            <a:ext cx="3230370" cy="4524315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 /hotel/_search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"match_all"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{}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b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 /hotel/_search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"match"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"all"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endParaRPr lang="zh-CN" altLang="en-US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 /hotel/_search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"multi_match"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"fields"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</a:t>
            </a:r>
            <a:r>
              <a:rPr lang="en-US" altLang="zh-CN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"brand"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r>
              <a:rPr lang="en-US" altLang="zh-CN" sz="12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"name"</a:t>
            </a:r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]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RestClient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查询文档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精确查询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精确查询常见的有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term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range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查询，同样利用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QueryBuilders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0880" y="2174111"/>
            <a:ext cx="5994720" cy="1349728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词条查询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QueryBuilders.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termQuery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city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4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杭州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范围查询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QueryBuilders.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rangeQuery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"price"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).gte(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).lte(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15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6666" y="2131232"/>
            <a:ext cx="4604454" cy="3539430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 /hotel/_search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"term"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"city"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杭州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endParaRPr lang="zh-CN" altLang="en-US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 /hotel/_search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"range"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"price"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"gte"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 </a:t>
            </a:r>
            <a:r>
              <a:rPr lang="en-US" altLang="zh-CN" sz="14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"lte"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150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RestClient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查询文档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复合查询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-boolean query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精确查询常见的有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term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range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查询，同样利用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QueryBuilders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实现：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96981" y="2431520"/>
            <a:ext cx="3684139" cy="3600986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 /hotel/_search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"bool"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"must"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"term"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"city"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杭州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],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"filter"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"range"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"lte"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250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]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0880" y="2425224"/>
            <a:ext cx="5975055" cy="1724126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创建布尔查询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BoolQueryBuilder boolQuery = QueryBuilders.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boolQuery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添加must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条件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boolQuery.must(QueryBuilders.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termQuery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"city"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杭州"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));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添加filter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条件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boolQuery.filter(QueryBuilders.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rangeQuery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"price"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).lte(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250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));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要构建查询条件，只要记住一个类：</a:t>
            </a:r>
            <a:r>
              <a:rPr lang="en-US" altLang="zh-CN"/>
              <a:t>QueryBuilders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RestClient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查询文档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排序和分页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搜索结果的排序和分页是与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query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同级的参数，对应的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API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如下：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0880" y="2371921"/>
            <a:ext cx="6291804" cy="2118529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request.source().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query(QueryBuilders.matchAllQuery())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分页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request.source().from(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).size(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价格排序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request.source().sort(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"price"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 SortOrder.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56607" y="2371921"/>
            <a:ext cx="3224513" cy="2957797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GET /indexName/_search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"match_all"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{}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},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"from"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"size"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 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"sort"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{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"desc"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  },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 ]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5605" y="3307466"/>
            <a:ext cx="3386558" cy="243068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10594" y="3500134"/>
            <a:ext cx="971306" cy="45671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5605" y="3824049"/>
            <a:ext cx="4312532" cy="24306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74889" y="4158186"/>
            <a:ext cx="1814023" cy="66452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24" idx="3"/>
            <a:endCxn id="25" idx="1"/>
          </p:cNvCxnSpPr>
          <p:nvPr/>
        </p:nvCxnSpPr>
        <p:spPr>
          <a:xfrm>
            <a:off x="4132163" y="3429000"/>
            <a:ext cx="4378431" cy="299491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3"/>
            <a:endCxn id="27" idx="1"/>
          </p:cNvCxnSpPr>
          <p:nvPr/>
        </p:nvCxnSpPr>
        <p:spPr>
          <a:xfrm>
            <a:off x="5058137" y="3945583"/>
            <a:ext cx="3516752" cy="544867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0880" y="3018503"/>
            <a:ext cx="6049986" cy="1297858"/>
          </a:xfrm>
          <a:prstGeom prst="rect">
            <a:avLst/>
          </a:prstGeom>
          <a:solidFill>
            <a:srgbClr val="F8F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13" grpId="0" animBg="1"/>
      <p:bldP spid="13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7433" y="2874640"/>
            <a:ext cx="5253361" cy="156004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request.source().highlighter(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HighlightBuilder()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.field(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是否需要与查询字段匹配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.requireFieldMatch(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94502" y="2069390"/>
            <a:ext cx="3686618" cy="4218142"/>
          </a:xfrm>
          <a:prstGeom prst="rect">
            <a:avLst/>
          </a:prstGeom>
          <a:solidFill>
            <a:srgbClr val="F8FBF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GET /hotel/_search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"query"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"match"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"all"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r>
              <a:rPr lang="zh-CN" altLang="en-US" sz="1200">
                <a:solidFill>
                  <a:srgbClr val="A31515"/>
                </a:solidFill>
                <a:latin typeface="Source code pro" panose="020B0509030403020204" pitchFamily="49" charset="0"/>
              </a:rPr>
              <a:t>如家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},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"highlight"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"fields"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"name"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{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  </a:t>
            </a:r>
            <a:r>
              <a:rPr lang="en-US" altLang="zh-CN" sz="1200">
                <a:solidFill>
                  <a:srgbClr val="0451A5"/>
                </a:solidFill>
                <a:latin typeface="Source code pro" panose="020B0509030403020204" pitchFamily="49" charset="0"/>
              </a:rPr>
              <a:t>"require_field_match"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: </a:t>
            </a:r>
            <a:r>
              <a:rPr lang="en-US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"false"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  }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}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}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高亮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高亮</a:t>
            </a:r>
            <a:r>
              <a:rPr lang="en-US" altLang="zh-CN"/>
              <a:t>API</a:t>
            </a:r>
            <a:r>
              <a:rPr lang="zh-CN" altLang="en-US"/>
              <a:t>包括请求</a:t>
            </a:r>
            <a:r>
              <a:rPr lang="en-US" altLang="zh-CN"/>
              <a:t>DSL</a:t>
            </a:r>
            <a:r>
              <a:rPr lang="zh-CN" altLang="en-US"/>
              <a:t>构建和结果解析两部分。我们先看请求的</a:t>
            </a:r>
            <a:r>
              <a:rPr lang="en-US" altLang="zh-CN"/>
              <a:t>DSL</a:t>
            </a:r>
            <a:r>
              <a:rPr lang="zh-CN" altLang="en-US"/>
              <a:t>构建：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412110" y="3227172"/>
            <a:ext cx="2609283" cy="951289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186622" y="4611329"/>
            <a:ext cx="3223058" cy="816077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24" idx="3"/>
            <a:endCxn id="25" idx="1"/>
          </p:cNvCxnSpPr>
          <p:nvPr/>
        </p:nvCxnSpPr>
        <p:spPr>
          <a:xfrm>
            <a:off x="4021393" y="3702817"/>
            <a:ext cx="4165229" cy="1316551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高亮结果解析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高亮的结果处理相对比较麻烦：</a:t>
            </a:r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9856" y="2271236"/>
            <a:ext cx="6291804" cy="4217116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source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HotelDoc hotelDoc = JSON.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parseObject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(hit.getSourceAsString(), HotelDoc.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处理高亮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Map&lt;String, HighlightField&gt; highlightFields = hit.getHighlightFields();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(!CollectionUtils.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isEmpty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(highlightFields))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获取高亮字段结果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HighlightField highlightField = highlightFields.get(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(highlightField !=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取出高亮结果数组中的第一个，就是酒店名称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name = highlightField.getFragments()[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].string();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hotelDoc.setName(name);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99578" y="1626050"/>
            <a:ext cx="3860148" cy="4730590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"_index"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"hotel"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"_type"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"_doc"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"339952837"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2.8947515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"_source"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"id"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339952837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如家酒店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北京良乡西路店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)"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159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"score"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46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"city"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北京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"location"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"39.73167, 116.132482"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"pic"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"t0.jpg"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"highlight"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[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"&lt;em&gt;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&lt;/em&gt;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酒店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北京良乡西路店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)"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]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4783" y="2664477"/>
            <a:ext cx="5746015" cy="47741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943917" y="2770990"/>
            <a:ext cx="3537204" cy="2079538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51887" y="3494275"/>
            <a:ext cx="4659773" cy="477414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43916" y="4955459"/>
            <a:ext cx="3537203" cy="1428924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52210" y="4564773"/>
            <a:ext cx="5760813" cy="273445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101070" y="5197987"/>
            <a:ext cx="3207396" cy="877766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24" idx="3"/>
          </p:cNvCxnSpPr>
          <p:nvPr/>
        </p:nvCxnSpPr>
        <p:spPr>
          <a:xfrm flipV="1">
            <a:off x="6400798" y="2786012"/>
            <a:ext cx="1543118" cy="117172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6" idx="3"/>
          </p:cNvCxnSpPr>
          <p:nvPr/>
        </p:nvCxnSpPr>
        <p:spPr>
          <a:xfrm>
            <a:off x="5311660" y="3732982"/>
            <a:ext cx="2573264" cy="1273929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3"/>
          </p:cNvCxnSpPr>
          <p:nvPr/>
        </p:nvCxnSpPr>
        <p:spPr>
          <a:xfrm>
            <a:off x="6713023" y="4701496"/>
            <a:ext cx="1388047" cy="524458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367678" y="5390440"/>
            <a:ext cx="5345345" cy="273445"/>
          </a:xfrm>
          <a:prstGeom prst="rect">
            <a:avLst/>
          </a:prstGeom>
          <a:noFill/>
          <a:ln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303054" y="5390440"/>
            <a:ext cx="2912814" cy="246430"/>
          </a:xfrm>
          <a:prstGeom prst="rect">
            <a:avLst/>
          </a:prstGeom>
          <a:noFill/>
          <a:ln>
            <a:solidFill>
              <a:srgbClr val="1DD9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>
            <a:stCxn id="41" idx="3"/>
            <a:endCxn id="42" idx="1"/>
          </p:cNvCxnSpPr>
          <p:nvPr/>
        </p:nvCxnSpPr>
        <p:spPr>
          <a:xfrm flipV="1">
            <a:off x="6713023" y="5513655"/>
            <a:ext cx="1590031" cy="13508"/>
          </a:xfrm>
          <a:prstGeom prst="straightConnector1">
            <a:avLst/>
          </a:prstGeom>
          <a:ln w="19050">
            <a:solidFill>
              <a:srgbClr val="1DD92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1" grpId="0" animBg="1"/>
      <p:bldP spid="4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285777" cy="4511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所有搜索</a:t>
            </a:r>
            <a:r>
              <a:rPr lang="en-US" altLang="zh-CN"/>
              <a:t>DSL</a:t>
            </a:r>
            <a:r>
              <a:rPr lang="zh-CN" altLang="en-US"/>
              <a:t>的构建，记住一个</a:t>
            </a:r>
            <a:r>
              <a:rPr lang="en-US" altLang="zh-CN"/>
              <a:t>API</a:t>
            </a:r>
            <a:r>
              <a:rPr lang="zh-CN" altLang="en-US"/>
              <a:t>：</a:t>
            </a:r>
            <a:r>
              <a:rPr lang="en-US" altLang="zh-CN"/>
              <a:t>SearchRequest</a:t>
            </a:r>
            <a:r>
              <a:rPr lang="zh-CN" altLang="en-US"/>
              <a:t>的</a:t>
            </a:r>
            <a:r>
              <a:rPr lang="en-US" altLang="zh-CN"/>
              <a:t>source()</a:t>
            </a:r>
            <a:r>
              <a:rPr lang="zh-CN" altLang="en-US"/>
              <a:t>方法。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高亮结果解析是参考</a:t>
            </a:r>
            <a:r>
              <a:rPr lang="en-US" altLang="zh-CN"/>
              <a:t>JSON</a:t>
            </a:r>
            <a:r>
              <a:rPr lang="zh-CN" altLang="en-US"/>
              <a:t>结果，逐层解析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RestClient</a:t>
            </a:r>
            <a:r>
              <a:rPr lang="zh-CN" altLang="en-US"/>
              <a:t>查询文档</a:t>
            </a:r>
            <a:r>
              <a:rPr lang="en-US" altLang="zh-CN"/>
              <a:t>-</a:t>
            </a:r>
            <a:r>
              <a:rPr lang="zh-CN" altLang="en-US"/>
              <a:t>结果处理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酒店搜索和分页</a:t>
            </a:r>
            <a:endParaRPr lang="en-US" altLang="zh-CN"/>
          </a:p>
          <a:p>
            <a:r>
              <a:rPr lang="zh-CN" altLang="en-US"/>
              <a:t>酒店结果过滤</a:t>
            </a:r>
            <a:endParaRPr lang="en-US" altLang="zh-CN"/>
          </a:p>
          <a:p>
            <a:r>
              <a:rPr lang="zh-CN" altLang="en-US"/>
              <a:t>我周边的酒店</a:t>
            </a:r>
            <a:endParaRPr lang="en-US" altLang="zh-CN"/>
          </a:p>
          <a:p>
            <a:r>
              <a:rPr lang="zh-CN" altLang="en-US"/>
              <a:t>酒店竞价排名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查询语法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 Query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基本语法</a:t>
            </a:r>
            <a:endParaRPr lang="en-US" altLang="zh-CN" sz="1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查询的基本语法如下：</a:t>
            </a:r>
            <a:endParaRPr lang="zh-CN" altLang="en-US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9172" y="2254056"/>
            <a:ext cx="3692026" cy="2123658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AD2B2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/indexName/_search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查询类型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查询条件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r>
              <a:rPr lang="zh-CN" altLang="en-US" sz="16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条件值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</a:t>
            </a:r>
            <a:endParaRPr lang="zh-CN" altLang="en-US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70804" y="2254056"/>
            <a:ext cx="3692026" cy="2062103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92D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 </a:t>
            </a:r>
            <a:r>
              <a:rPr lang="zh-CN" altLang="en-US" sz="1600" b="0">
                <a:solidFill>
                  <a:srgbClr val="92D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查询所有</a:t>
            </a:r>
            <a:endParaRPr lang="en-US" altLang="zh-CN" sz="1600" b="0">
              <a:solidFill>
                <a:srgbClr val="92D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AD2B2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/indexName/_search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"query"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  </a:t>
            </a:r>
            <a:r>
              <a:rPr lang="en-US" altLang="zh-CN" sz="1600" b="0">
                <a:solidFill>
                  <a:srgbClr val="0451A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"match_all"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 {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  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</a:t>
            </a:r>
            <a:endParaRPr lang="en-US" altLang="zh-CN" sz="1600" b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3" name="箭头: 右 12"/>
          <p:cNvSpPr/>
          <p:nvPr/>
        </p:nvSpPr>
        <p:spPr>
          <a:xfrm>
            <a:off x="5828824" y="2827370"/>
            <a:ext cx="613775" cy="977030"/>
          </a:xfrm>
          <a:prstGeom prst="rightArrow">
            <a:avLst/>
          </a:prstGeom>
          <a:gradFill flip="none" rotWithShape="1">
            <a:gsLst>
              <a:gs pos="0">
                <a:srgbClr val="FAFCF5"/>
              </a:gs>
              <a:gs pos="70000">
                <a:srgbClr val="F9FCF6"/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基本搜索和分页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1</a:t>
            </a:r>
            <a:r>
              <a:rPr lang="zh-CN" altLang="en-US"/>
              <a:t>：实现黑马旅游的酒店搜索功能，完成关键字搜索和分页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我们课前提供的</a:t>
            </a:r>
            <a:r>
              <a:rPr lang="en-US" altLang="zh-CN"/>
              <a:t>hotel-demo</a:t>
            </a:r>
            <a:r>
              <a:rPr lang="zh-CN" altLang="en-US"/>
              <a:t>项目中，自带了前端页面，启动后可以看到：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先实现其中的关键字搜索功能，实现步骤如下：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定义实体类，接收前端请求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定义</a:t>
            </a:r>
            <a:r>
              <a:rPr lang="en-US" altLang="zh-CN"/>
              <a:t>controller</a:t>
            </a:r>
            <a:r>
              <a:rPr lang="zh-CN" altLang="en-US"/>
              <a:t>接口，接收页面请求，调用</a:t>
            </a:r>
            <a:r>
              <a:rPr lang="en-US" altLang="zh-CN"/>
              <a:t>IHotelService</a:t>
            </a:r>
            <a:r>
              <a:rPr lang="zh-CN" altLang="en-US"/>
              <a:t>的</a:t>
            </a:r>
            <a:r>
              <a:rPr lang="en-US" altLang="zh-CN"/>
              <a:t>search</a:t>
            </a:r>
            <a:r>
              <a:rPr lang="zh-CN" altLang="en-US"/>
              <a:t>方法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定义</a:t>
            </a:r>
            <a:r>
              <a:rPr lang="en-US" altLang="zh-CN"/>
              <a:t>IHotelService</a:t>
            </a:r>
            <a:r>
              <a:rPr lang="zh-CN" altLang="en-US"/>
              <a:t>中的</a:t>
            </a:r>
            <a:r>
              <a:rPr lang="en-US" altLang="zh-CN"/>
              <a:t>search</a:t>
            </a:r>
            <a:r>
              <a:rPr lang="zh-CN" altLang="en-US"/>
              <a:t>方法，利用</a:t>
            </a:r>
            <a:r>
              <a:rPr lang="en-US" altLang="zh-CN"/>
              <a:t>match</a:t>
            </a:r>
            <a:r>
              <a:rPr lang="zh-CN" altLang="en-US"/>
              <a:t>查询实现根据关键字搜索酒店信息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9724" y="2101890"/>
            <a:ext cx="8084601" cy="22243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矩形: 圆角 7"/>
          <p:cNvSpPr/>
          <p:nvPr/>
        </p:nvSpPr>
        <p:spPr>
          <a:xfrm>
            <a:off x="5024283" y="2340076"/>
            <a:ext cx="2694038" cy="4031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8445909" y="4068280"/>
            <a:ext cx="1789471" cy="257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基本搜索和分页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1</a:t>
            </a:r>
            <a:r>
              <a:rPr lang="zh-CN" altLang="en-US"/>
              <a:t>：定义类，接收前端请求参数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格式如下：</a:t>
            </a:r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95450" y="2169750"/>
            <a:ext cx="7801100" cy="2319225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@Data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RequestParams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page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sortBy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基本搜索和分页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：定义</a:t>
            </a:r>
            <a:r>
              <a:rPr lang="en-US" altLang="zh-CN"/>
              <a:t>controller</a:t>
            </a:r>
            <a:r>
              <a:rPr lang="zh-CN" altLang="en-US"/>
              <a:t>接口，接收前端请求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定义一个</a:t>
            </a:r>
            <a:r>
              <a:rPr lang="en-US" altLang="zh-CN"/>
              <a:t>HotelController</a:t>
            </a:r>
            <a:r>
              <a:rPr lang="zh-CN" altLang="en-US"/>
              <a:t>，声明查询接口，满足下列要求：</a:t>
            </a:r>
            <a:endParaRPr lang="en-US" altLang="zh-CN"/>
          </a:p>
          <a:p>
            <a:pPr indent="-433705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请求方式：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Post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433705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请求路径：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/hotel/list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433705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请求参数：对象，类型为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RequestParam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indent="-433705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返回值：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PageResult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，包含两个属性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342900"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 total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：总条数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342900"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List&lt;HotelDoc&gt; hotels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：酒店数据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基本搜索和分页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</a:t>
            </a:r>
            <a:r>
              <a:rPr lang="en-US" altLang="zh-CN"/>
              <a:t>3</a:t>
            </a:r>
            <a:r>
              <a:rPr lang="zh-CN" altLang="en-US"/>
              <a:t>：在</a:t>
            </a:r>
            <a:r>
              <a:rPr lang="en-US" altLang="zh-CN"/>
              <a:t>IHotelService</a:t>
            </a:r>
            <a:r>
              <a:rPr lang="zh-CN" altLang="en-US"/>
              <a:t>中定义一个方法，实现搜索功能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IHotelService</a:t>
            </a:r>
            <a:r>
              <a:rPr lang="zh-CN" altLang="en-US"/>
              <a:t>中定义一个方法，声明如下：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HotelService</a:t>
            </a:r>
            <a:r>
              <a:rPr lang="zh-CN" altLang="en-US"/>
              <a:t>中实现该方法，满足下列要求：</a:t>
            </a:r>
            <a:endParaRPr lang="en-US" altLang="zh-CN"/>
          </a:p>
          <a:p>
            <a:pPr marL="899795" lvl="1" indent="-342900">
              <a:buFont typeface="+mj-ea"/>
              <a:buAutoNum type="circleNumDbPlai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match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查询，根据参数中的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搜索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all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字段，查询酒店信息并返回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342900">
              <a:buFont typeface="+mj-ea"/>
              <a:buAutoNum type="circleNumDbPlai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利用参数中的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size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实现分页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55610" y="2119482"/>
            <a:ext cx="7801101" cy="1384995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/**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*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根据关键字搜索酒店信息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@param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params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请求参数对象，包含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用户输入的关键字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@return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酒店文档列表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*/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PageResult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search(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RequestParam params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条件过滤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2</a:t>
            </a:r>
            <a:r>
              <a:rPr lang="zh-CN" altLang="en-US"/>
              <a:t>：添加品牌、城市、星级、价格等过滤功能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需求效果如图：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RequestParams</a:t>
            </a:r>
            <a:r>
              <a:rPr lang="zh-CN" altLang="en-US"/>
              <a:t>类，添加</a:t>
            </a:r>
            <a:r>
              <a:rPr lang="en-US" altLang="zh-CN"/>
              <a:t>brand</a:t>
            </a:r>
            <a:r>
              <a:rPr lang="zh-CN" altLang="en-US"/>
              <a:t>、</a:t>
            </a:r>
            <a:r>
              <a:rPr lang="en-US" altLang="zh-CN"/>
              <a:t>city</a:t>
            </a:r>
            <a:r>
              <a:rPr lang="zh-CN" altLang="en-US"/>
              <a:t>、</a:t>
            </a:r>
            <a:r>
              <a:rPr lang="en-US" altLang="zh-CN"/>
              <a:t>starName</a:t>
            </a:r>
            <a:r>
              <a:rPr lang="zh-CN" altLang="en-US"/>
              <a:t>、</a:t>
            </a:r>
            <a:r>
              <a:rPr lang="en-US" altLang="zh-CN"/>
              <a:t>minPrice</a:t>
            </a:r>
            <a:r>
              <a:rPr lang="zh-CN" altLang="en-US"/>
              <a:t>、</a:t>
            </a:r>
            <a:r>
              <a:rPr lang="en-US" altLang="zh-CN"/>
              <a:t>maxPrice</a:t>
            </a:r>
            <a:r>
              <a:rPr lang="zh-CN" altLang="en-US"/>
              <a:t>等参数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search</a:t>
            </a:r>
            <a:r>
              <a:rPr lang="zh-CN" altLang="en-US"/>
              <a:t>方法的实现，在关键字搜索时，如果</a:t>
            </a:r>
            <a:r>
              <a:rPr lang="en-US" altLang="zh-CN"/>
              <a:t>brand</a:t>
            </a:r>
            <a:r>
              <a:rPr lang="zh-CN" altLang="en-US"/>
              <a:t>等参数存在，对其做过滤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2575" y="2194928"/>
            <a:ext cx="8575373" cy="20754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条件过滤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步骤一：拓展</a:t>
            </a:r>
            <a:r>
              <a:rPr lang="en-US" altLang="zh-CN"/>
              <a:t>IUserService</a:t>
            </a:r>
            <a:r>
              <a:rPr lang="zh-CN" altLang="en-US"/>
              <a:t>的</a:t>
            </a:r>
            <a:r>
              <a:rPr lang="en-US" altLang="zh-CN"/>
              <a:t>search</a:t>
            </a:r>
            <a:r>
              <a:rPr lang="zh-CN" altLang="en-US"/>
              <a:t>方法的参数列表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修改</a:t>
            </a:r>
            <a:r>
              <a:rPr lang="en-US" altLang="zh-CN"/>
              <a:t>RequestParams</a:t>
            </a:r>
            <a:r>
              <a:rPr lang="zh-CN" altLang="en-US"/>
              <a:t>类，接收所有参数：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95450" y="2199702"/>
            <a:ext cx="7801100" cy="3935052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@Data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RequestParams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page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sortBy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brand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starName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city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minPrice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maxPrice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条件过滤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步骤二：修改</a:t>
            </a:r>
            <a:r>
              <a:rPr lang="en-US" altLang="zh-CN"/>
              <a:t>search</a:t>
            </a:r>
            <a:r>
              <a:rPr lang="zh-CN" altLang="en-US"/>
              <a:t>方法，在</a:t>
            </a:r>
            <a:r>
              <a:rPr lang="en-US" altLang="zh-CN"/>
              <a:t>match</a:t>
            </a:r>
            <a:r>
              <a:rPr lang="zh-CN" altLang="en-US"/>
              <a:t>查询基础上添加过滤条件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过滤条件包括：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city</a:t>
            </a:r>
            <a:r>
              <a:rPr lang="zh-CN" altLang="en-US"/>
              <a:t>精确匹配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brand</a:t>
            </a:r>
            <a:r>
              <a:rPr lang="zh-CN" altLang="en-US"/>
              <a:t>精确匹配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starName</a:t>
            </a:r>
            <a:r>
              <a:rPr lang="zh-CN" altLang="en-US"/>
              <a:t>精确匹配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price</a:t>
            </a:r>
            <a:r>
              <a:rPr lang="zh-CN" altLang="en-US"/>
              <a:t>范围过滤</a:t>
            </a:r>
            <a:endParaRPr lang="en-US" altLang="zh-CN"/>
          </a:p>
          <a:p>
            <a:r>
              <a:rPr lang="zh-CN" altLang="en-US"/>
              <a:t>注意事项：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多个条件之间是</a:t>
            </a:r>
            <a:r>
              <a:rPr lang="en-US" altLang="zh-CN"/>
              <a:t>AND</a:t>
            </a:r>
            <a:r>
              <a:rPr lang="zh-CN" altLang="en-US"/>
              <a:t>关系，组合多条件用</a:t>
            </a:r>
            <a:r>
              <a:rPr lang="en-US" altLang="zh-CN"/>
              <a:t>BooleanQuery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参数存在才需要过滤，做好非空判断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附近的酒店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3</a:t>
            </a:r>
            <a:r>
              <a:rPr lang="zh-CN" altLang="en-US"/>
              <a:t>：我附近的酒店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798291"/>
            <a:ext cx="8139763" cy="3438700"/>
          </a:xfrm>
        </p:spPr>
        <p:txBody>
          <a:bodyPr/>
          <a:lstStyle/>
          <a:p>
            <a:r>
              <a:rPr lang="zh-CN" altLang="en-US"/>
              <a:t>前端页面点击定位后，会将你所在的位置发送到后台：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我们要根据这个坐标，将酒店结果按照到这个点的距离升序排序。</a:t>
            </a:r>
            <a:endParaRPr lang="en-US" altLang="zh-CN"/>
          </a:p>
          <a:p>
            <a:r>
              <a:rPr lang="zh-CN" altLang="en-US"/>
              <a:t>实现思路如下：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RequestParams</a:t>
            </a:r>
            <a:r>
              <a:rPr lang="zh-CN" altLang="en-US"/>
              <a:t>参数，接收</a:t>
            </a:r>
            <a:r>
              <a:rPr lang="en-US" altLang="zh-CN"/>
              <a:t>location</a:t>
            </a:r>
            <a:r>
              <a:rPr lang="zh-CN" altLang="en-US"/>
              <a:t>字段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</a:t>
            </a:r>
            <a:r>
              <a:rPr lang="en-US" altLang="zh-CN"/>
              <a:t>search</a:t>
            </a:r>
            <a:r>
              <a:rPr lang="zh-CN" altLang="en-US"/>
              <a:t>方法业务逻辑，如果</a:t>
            </a:r>
            <a:r>
              <a:rPr lang="en-US" altLang="zh-CN"/>
              <a:t>location</a:t>
            </a:r>
            <a:r>
              <a:rPr lang="zh-CN" altLang="en-US"/>
              <a:t>有值，添加根据</a:t>
            </a:r>
            <a:r>
              <a:rPr lang="en-US" altLang="zh-CN"/>
              <a:t>geo_distance</a:t>
            </a:r>
            <a:r>
              <a:rPr lang="zh-CN" altLang="en-US"/>
              <a:t>排序的功能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9282" y="1798291"/>
            <a:ext cx="3375953" cy="37036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41" y="2382225"/>
            <a:ext cx="3185436" cy="15546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附近的酒店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距离排序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距离排序与普通字段排序有所差异，</a:t>
            </a:r>
            <a:r>
              <a:rPr lang="en-US" altLang="zh-CN"/>
              <a:t>API</a:t>
            </a:r>
            <a:r>
              <a:rPr lang="zh-CN" altLang="en-US"/>
              <a:t>如下：</a:t>
            </a:r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0880" y="2508376"/>
            <a:ext cx="6291804" cy="2555123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价格排序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request.source().sort(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SortOrder.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距离排序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request.source().sort(SortBuilders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geoDistanceSort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"location"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GeoPoint(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"31.2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, 121.5"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.order(SortOrder.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ASC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.unit(DistanceUnit.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KILOMETERS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91949" y="1855807"/>
            <a:ext cx="3389172" cy="4287392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GET /indexName/_search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"match_all"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"sort"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"price"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{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"_geo_distance"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{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"FIELD"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纬度，经度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"order"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"asc"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2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"unit"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: </a:t>
            </a:r>
            <a:r>
              <a:rPr lang="en-US" altLang="zh-CN" sz="12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"km"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]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3858" y="3154416"/>
            <a:ext cx="4312532" cy="24306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417573" y="3248872"/>
            <a:ext cx="1814023" cy="664528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06375" y="3957318"/>
            <a:ext cx="5760813" cy="844951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691716" y="4105642"/>
            <a:ext cx="2578529" cy="1064870"/>
          </a:xfrm>
          <a:prstGeom prst="rect">
            <a:avLst/>
          </a:prstGeom>
          <a:noFill/>
          <a:ln>
            <a:solidFill>
              <a:srgbClr val="FF8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26" idx="3"/>
            <a:endCxn id="27" idx="1"/>
          </p:cNvCxnSpPr>
          <p:nvPr/>
        </p:nvCxnSpPr>
        <p:spPr>
          <a:xfrm>
            <a:off x="5096390" y="3275950"/>
            <a:ext cx="3321183" cy="305186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3"/>
            <a:endCxn id="29" idx="1"/>
          </p:cNvCxnSpPr>
          <p:nvPr/>
        </p:nvCxnSpPr>
        <p:spPr>
          <a:xfrm>
            <a:off x="6867188" y="4379794"/>
            <a:ext cx="1824528" cy="258283"/>
          </a:xfrm>
          <a:prstGeom prst="straightConnector1">
            <a:avLst/>
          </a:prstGeom>
          <a:ln w="19050">
            <a:solidFill>
              <a:srgbClr val="FF88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附近的酒店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距离排序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按照距离排序后，还需要显示具体的距离值：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995" y="2288565"/>
            <a:ext cx="9462168" cy="40026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的基本语法是什么？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GET /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索引库名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/_search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 "query": { "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查询类型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": { "FIELD": "TEXT"}}}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查询语法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-match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广告置顶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4</a:t>
            </a:r>
            <a:r>
              <a:rPr lang="zh-CN" altLang="en-US"/>
              <a:t>：让指定的酒店在搜索结果中排名置顶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2251237"/>
            <a:ext cx="4657634" cy="2438611"/>
          </a:xfrm>
        </p:spPr>
        <p:txBody>
          <a:bodyPr/>
          <a:lstStyle/>
          <a:p>
            <a:r>
              <a:rPr lang="zh-CN" altLang="en-US"/>
              <a:t>实现步骤分析：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给</a:t>
            </a:r>
            <a:r>
              <a:rPr lang="en-US" altLang="zh-CN"/>
              <a:t>HotelDoc</a:t>
            </a:r>
            <a:r>
              <a:rPr lang="zh-CN" altLang="en-US"/>
              <a:t>类添加</a:t>
            </a:r>
            <a:r>
              <a:rPr lang="en-US" altLang="zh-CN"/>
              <a:t>isAD</a:t>
            </a:r>
            <a:r>
              <a:rPr lang="zh-CN" altLang="en-US"/>
              <a:t>字段，</a:t>
            </a:r>
            <a:r>
              <a:rPr lang="en-US" altLang="zh-CN"/>
              <a:t>Boolean</a:t>
            </a:r>
            <a:r>
              <a:rPr lang="zh-CN" altLang="en-US"/>
              <a:t>类型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挑选几个你喜欢的酒店，给它的文档数据添加</a:t>
            </a:r>
            <a:r>
              <a:rPr lang="en-US" altLang="zh-CN"/>
              <a:t>isAD</a:t>
            </a:r>
            <a:r>
              <a:rPr lang="zh-CN" altLang="en-US"/>
              <a:t>字段，值为</a:t>
            </a:r>
            <a:r>
              <a:rPr lang="en-US" altLang="zh-CN"/>
              <a:t>true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search</a:t>
            </a:r>
            <a:r>
              <a:rPr lang="zh-CN" altLang="en-US"/>
              <a:t>方法，添加</a:t>
            </a:r>
            <a:r>
              <a:rPr lang="en-US" altLang="zh-CN"/>
              <a:t>function score</a:t>
            </a:r>
            <a:r>
              <a:rPr lang="zh-CN" altLang="en-US"/>
              <a:t>功能，给</a:t>
            </a:r>
            <a:r>
              <a:rPr lang="en-US" altLang="zh-CN"/>
              <a:t>isAD</a:t>
            </a:r>
            <a:r>
              <a:rPr lang="zh-CN" altLang="en-US"/>
              <a:t>值为</a:t>
            </a:r>
            <a:r>
              <a:rPr lang="en-US" altLang="zh-CN"/>
              <a:t>true</a:t>
            </a:r>
            <a:r>
              <a:rPr lang="zh-CN" altLang="en-US"/>
              <a:t>的酒店增加权重</a:t>
            </a:r>
            <a:endParaRPr lang="en-US" altLang="zh-CN"/>
          </a:p>
        </p:txBody>
      </p:sp>
      <p:sp>
        <p:nvSpPr>
          <p:cNvPr id="8" name="文本占位符 3"/>
          <p:cNvSpPr txBox="1"/>
          <p:nvPr/>
        </p:nvSpPr>
        <p:spPr>
          <a:xfrm>
            <a:off x="2118798" y="1736116"/>
            <a:ext cx="9237460" cy="24386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我们给需要置顶的酒店文档添加一个标记。然后利用</a:t>
            </a:r>
            <a:r>
              <a:rPr lang="en-US" altLang="zh-CN"/>
              <a:t>function score</a:t>
            </a:r>
            <a:r>
              <a:rPr lang="zh-CN" altLang="en-US"/>
              <a:t>给带有标记的文档增加权重。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3084" y="2251237"/>
            <a:ext cx="4661375" cy="42738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广告置顶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组合查询</a:t>
            </a:r>
            <a:r>
              <a:rPr lang="en-US" altLang="zh-CN"/>
              <a:t>-function score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/>
              <a:t>Function Score</a:t>
            </a:r>
            <a:r>
              <a:rPr lang="zh-CN" altLang="en-US"/>
              <a:t>查询可以控制文档的相关性算分，使用方式如下：</a:t>
            </a:r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0880" y="2371921"/>
            <a:ext cx="7180517" cy="3660617"/>
          </a:xfrm>
          <a:prstGeom prst="rect">
            <a:avLst/>
          </a:prstGeom>
          <a:solidFill>
            <a:srgbClr val="F8FB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55440" tIns="45720" rIns="55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7.function score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FunctionScoreQueryBuilder functionScoreQueryBuilder = </a:t>
            </a:r>
            <a:endParaRPr kumimoji="0" lang="en-US" altLang="zh-CN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QueryBuilders.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functionScoreQuery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QueryBuilders.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matchQuery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3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外滩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FunctionScoreQueryBuilder.FilterFunctionBuilder[]{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FunctionScoreQueryBuilder.FilterFunctionBuilder(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QueryBuilders.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termQuery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如家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        ScoreFunctionBuilders.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weightFactorFunction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</a:t>
            </a:r>
            <a:endParaRPr kumimoji="0" lang="en-US" altLang="zh-CN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sourceBuilder.query(functionScoreQueryBuilder);</a:t>
            </a:r>
            <a:endParaRPr kumimoji="0" lang="zh-CN" altLang="zh-CN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15655" y="1564052"/>
            <a:ext cx="3315569" cy="4493538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3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GET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/hotel/_search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"function_score"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"query"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"match"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外滩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},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"functions"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[ 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"filter"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"term"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{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"brand"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zh-CN" altLang="en-US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如家</a:t>
            </a:r>
            <a:r>
              <a:rPr lang="en-US" altLang="zh-CN" sz="13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  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},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  </a:t>
            </a:r>
            <a:r>
              <a:rPr lang="en-US" altLang="zh-CN" sz="1300" b="0">
                <a:solidFill>
                  <a:srgbClr val="0451A5"/>
                </a:solidFill>
                <a:effectLst/>
                <a:latin typeface="Source code pro" panose="020B0509030403020204" pitchFamily="49" charset="0"/>
              </a:rPr>
              <a:t>"weight"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 </a:t>
            </a:r>
            <a:r>
              <a:rPr lang="en-US" altLang="zh-CN" sz="1300">
                <a:solidFill>
                  <a:srgbClr val="098658"/>
                </a:solidFill>
                <a:latin typeface="Source code pro" panose="020B0509030403020204" pitchFamily="49" charset="0"/>
              </a:rPr>
              <a:t>5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  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  ]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  }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 }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3520" y="3367935"/>
            <a:ext cx="4396636" cy="247389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981162" y="2599391"/>
            <a:ext cx="1866378" cy="61064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9" idx="3"/>
            <a:endCxn id="10" idx="1"/>
          </p:cNvCxnSpPr>
          <p:nvPr/>
        </p:nvCxnSpPr>
        <p:spPr>
          <a:xfrm flipV="1">
            <a:off x="5830156" y="2904713"/>
            <a:ext cx="3151006" cy="58691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873020" y="4264076"/>
            <a:ext cx="4396636" cy="247389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419573" y="4023168"/>
            <a:ext cx="1728591" cy="573884"/>
          </a:xfrm>
          <a:prstGeom prst="rect">
            <a:avLst/>
          </a:prstGeom>
          <a:noFill/>
          <a:ln>
            <a:solidFill>
              <a:srgbClr val="F303E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5" idx="3"/>
            <a:endCxn id="20" idx="1"/>
          </p:cNvCxnSpPr>
          <p:nvPr/>
        </p:nvCxnSpPr>
        <p:spPr>
          <a:xfrm flipV="1">
            <a:off x="7269656" y="4310110"/>
            <a:ext cx="2149917" cy="77661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873019" y="4553114"/>
            <a:ext cx="4730279" cy="2452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235554" y="4776896"/>
            <a:ext cx="1248731" cy="23050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5" idx="3"/>
            <a:endCxn id="26" idx="1"/>
          </p:cNvCxnSpPr>
          <p:nvPr/>
        </p:nvCxnSpPr>
        <p:spPr>
          <a:xfrm>
            <a:off x="7603298" y="4675761"/>
            <a:ext cx="1632256" cy="216389"/>
          </a:xfrm>
          <a:prstGeom prst="straightConnector1">
            <a:avLst/>
          </a:prstGeom>
          <a:ln w="19050">
            <a:solidFill>
              <a:srgbClr val="F303E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5" grpId="0" animBg="1"/>
      <p:bldP spid="20" grpId="0" animBg="1"/>
      <p:bldP spid="25" grpId="0" animBg="1"/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给黑马旅游添加排序功能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3944135"/>
            <a:ext cx="9214230" cy="1695466"/>
          </a:xfrm>
        </p:spPr>
        <p:txBody>
          <a:bodyPr/>
          <a:lstStyle/>
          <a:p>
            <a:r>
              <a:rPr lang="zh-CN" altLang="en-US"/>
              <a:t>前端会传递</a:t>
            </a:r>
            <a:r>
              <a:rPr lang="en-US" altLang="zh-CN"/>
              <a:t>sortBy</a:t>
            </a:r>
            <a:r>
              <a:rPr lang="zh-CN" altLang="en-US"/>
              <a:t>参数，就是排序方式，我们需要判断</a:t>
            </a:r>
            <a:r>
              <a:rPr lang="en-US" altLang="zh-CN"/>
              <a:t>sortBy</a:t>
            </a:r>
            <a:r>
              <a:rPr lang="zh-CN" altLang="en-US"/>
              <a:t>值是什么：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default</a:t>
            </a:r>
            <a:r>
              <a:rPr lang="zh-CN" altLang="en-US"/>
              <a:t>：相关度算分排序，这个不用管，</a:t>
            </a:r>
            <a:r>
              <a:rPr lang="en-US" altLang="zh-CN"/>
              <a:t>es</a:t>
            </a:r>
            <a:r>
              <a:rPr lang="zh-CN" altLang="en-US"/>
              <a:t>的默认排序策略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score</a:t>
            </a:r>
            <a:r>
              <a:rPr lang="zh-CN" altLang="en-US"/>
              <a:t>：根据酒店的</a:t>
            </a:r>
            <a:r>
              <a:rPr lang="en-US" altLang="zh-CN"/>
              <a:t>score</a:t>
            </a:r>
            <a:r>
              <a:rPr lang="zh-CN" altLang="en-US"/>
              <a:t>字段排序，也就是用户评价，降序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price</a:t>
            </a:r>
            <a:r>
              <a:rPr lang="zh-CN" altLang="en-US"/>
              <a:t>：根据酒店的</a:t>
            </a:r>
            <a:r>
              <a:rPr lang="en-US" altLang="zh-CN"/>
              <a:t>price</a:t>
            </a:r>
            <a:r>
              <a:rPr lang="zh-CN" altLang="en-US"/>
              <a:t>字段排序，就是价格，升序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450" y="1830158"/>
            <a:ext cx="7782945" cy="16954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黑马旅游案例</a:t>
            </a:r>
            <a:r>
              <a:rPr lang="en-US" altLang="zh-CN"/>
              <a:t>-</a:t>
            </a:r>
            <a:r>
              <a:rPr lang="zh-CN" altLang="en-US"/>
              <a:t>高亮显示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给黑马旅游添加搜索关键字高亮效果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前端已经给</a:t>
            </a:r>
            <a:r>
              <a:rPr lang="en-US" altLang="zh-CN"/>
              <a:t>&lt;em&gt;</a:t>
            </a:r>
            <a:r>
              <a:rPr lang="zh-CN" altLang="en-US"/>
              <a:t>标签写好</a:t>
            </a:r>
            <a:r>
              <a:rPr lang="en-US" altLang="zh-CN"/>
              <a:t>CSS</a:t>
            </a:r>
            <a:r>
              <a:rPr lang="zh-CN" altLang="en-US"/>
              <a:t>样式了。我们只需要负责服务端高亮即可。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0916" y="2129284"/>
            <a:ext cx="6641035" cy="43547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全文检索查询</a:t>
            </a:r>
            <a:endParaRPr lang="en-US" altLang="zh-CN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431816"/>
          </a:xfrm>
        </p:spPr>
        <p:txBody>
          <a:bodyPr/>
          <a:lstStyle/>
          <a:p>
            <a:r>
              <a:rPr lang="zh-CN" altLang="en-US" b="0">
                <a:solidFill>
                  <a:srgbClr val="212529"/>
                </a:solidFill>
                <a:latin typeface="+mn-ea"/>
                <a:ea typeface="+mn-ea"/>
              </a:rPr>
              <a:t>全文检索查询，会对用户输入内容分词，常用于搜索框搜索：</a:t>
            </a:r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12529"/>
              </a:solidFill>
              <a:latin typeface="+mn-ea"/>
              <a:ea typeface="+mn-ea"/>
            </a:endParaRPr>
          </a:p>
          <a:p>
            <a:endParaRPr lang="en-US" altLang="zh-CN" b="0">
              <a:solidFill>
                <a:srgbClr val="212529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105277"/>
            <a:ext cx="10348857" cy="2400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885785"/>
            <a:ext cx="9640135" cy="16613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DSL</a:t>
            </a:r>
            <a:r>
              <a:rPr kumimoji="1"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查询语法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全文检索查询</a:t>
            </a: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064396"/>
          </a:xfrm>
        </p:spPr>
        <p:txBody>
          <a:bodyPr/>
          <a:lstStyle/>
          <a:p>
            <a:r>
              <a:rPr lang="en-US" altLang="zh-CN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match</a:t>
            </a:r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</a:t>
            </a:r>
            <a:r>
              <a:rPr lang="zh-CN" altLang="en-US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全文检索查询的一种，会对用户输入内容分词，然后去倒排索引库检索，语法：</a:t>
            </a:r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multi_match</a:t>
            </a:r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：与</a:t>
            </a:r>
            <a:r>
              <a:rPr lang="en-US" altLang="zh-CN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match</a:t>
            </a:r>
            <a:r>
              <a:rPr lang="zh-CN" altLang="en-US" b="0">
                <a:solidFill>
                  <a:srgbClr val="21252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查询类似，只不过允许同时查询多个字段，语法：</a:t>
            </a:r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en-US" altLang="zh-CN" b="0">
              <a:solidFill>
                <a:srgbClr val="21252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6229" y="2141083"/>
            <a:ext cx="3692026" cy="1815882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 /indexName/_search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"match"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"FIELD"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"TEXT"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 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6229" y="4592646"/>
            <a:ext cx="5653945" cy="2031325"/>
          </a:xfrm>
          <a:prstGeom prst="rect">
            <a:avLst/>
          </a:prstGeom>
          <a:solidFill>
            <a:srgbClr val="F9FCF6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 /indexName/_search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"multi_match"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 {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"query"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"TEXT"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     </a:t>
            </a:r>
            <a:r>
              <a:rPr lang="en-US" altLang="zh-CN" sz="1400">
                <a:solidFill>
                  <a:srgbClr val="0451A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"fields"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"FIELD1"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 </a:t>
            </a:r>
            <a:r>
              <a:rPr lang="en-US" altLang="zh-CN" sz="1400">
                <a:solidFill>
                  <a:srgbClr val="A3151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 FIELD12"</a:t>
            </a:r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 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 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match</a:t>
            </a:r>
            <a:r>
              <a:rPr lang="zh-CN" altLang="en-US"/>
              <a:t>和</a:t>
            </a:r>
            <a:r>
              <a:rPr lang="en-US" altLang="zh-CN"/>
              <a:t>multi_match</a:t>
            </a:r>
            <a:r>
              <a:rPr lang="zh-CN" altLang="en-US"/>
              <a:t>的区别是什么？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match</a:t>
            </a:r>
            <a:r>
              <a:rPr lang="zh-CN" altLang="en-US"/>
              <a:t>：根据一个字段查询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multi_match</a:t>
            </a:r>
            <a:r>
              <a:rPr lang="zh-CN" altLang="en-US"/>
              <a:t>：根据多个字段查询，参与查询字段越多，查询性能越差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DSL</a:t>
            </a:r>
            <a:r>
              <a:rPr kumimoji="1" lang="zh-CN" altLang="en-US"/>
              <a:t>查询语法</a:t>
            </a:r>
            <a:r>
              <a:rPr lang="en-US" altLang="zh-CN"/>
              <a:t>-</a:t>
            </a:r>
            <a:r>
              <a:rPr lang="zh-CN" altLang="en-US"/>
              <a:t>全文检索查询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ICON" val="#401114;#401135;#75875;#401135;"/>
</p:tagLst>
</file>

<file path=ppt/tags/tag2.xml><?xml version="1.0" encoding="utf-8"?>
<p:tagLst xmlns:p="http://schemas.openxmlformats.org/presentationml/2006/main">
  <p:tag name="ISLIDE.ICON" val="#401114;#401135;#75875;#401135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0</TotalTime>
  <Words>15814</Words>
  <Application>WPS 演示</Application>
  <PresentationFormat>宽屏</PresentationFormat>
  <Paragraphs>1110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64</vt:i4>
      </vt:variant>
    </vt:vector>
  </HeadingPairs>
  <TitlesOfParts>
    <vt:vector size="92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Source code pro</vt:lpstr>
      <vt:lpstr>Aurebesh</vt:lpstr>
      <vt:lpstr>Arial Unicode MS</vt:lpstr>
      <vt:lpstr>等线</vt:lpstr>
      <vt:lpstr>Cambria Math</vt:lpstr>
      <vt:lpstr>MS Mincho</vt:lpstr>
      <vt:lpstr>Courier New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分布式搜索引擎</vt:lpstr>
      <vt:lpstr>PowerPoint 演示文稿</vt:lpstr>
      <vt:lpstr>DSL查询文档</vt:lpstr>
      <vt:lpstr>DSL查询语法</vt:lpstr>
      <vt:lpstr>DSL查询语法</vt:lpstr>
      <vt:lpstr>DSL查询语法-match查询</vt:lpstr>
      <vt:lpstr>DSL查询语法</vt:lpstr>
      <vt:lpstr>DSL查询语法</vt:lpstr>
      <vt:lpstr>DSL查询语法-全文检索查询</vt:lpstr>
      <vt:lpstr>DSL查询语法</vt:lpstr>
      <vt:lpstr>DSL查询语法</vt:lpstr>
      <vt:lpstr>DSL查询语法-精确查询</vt:lpstr>
      <vt:lpstr>DSL查询语法</vt:lpstr>
      <vt:lpstr>DSL查询语法</vt:lpstr>
      <vt:lpstr>DSL查询语法</vt:lpstr>
      <vt:lpstr>DSL查询语法</vt:lpstr>
      <vt:lpstr>DSL查询语法</vt:lpstr>
      <vt:lpstr>DSL查询语法-相关性算分</vt:lpstr>
      <vt:lpstr>DSL查询语法</vt:lpstr>
      <vt:lpstr>DSL查询语法-Function Score Query</vt:lpstr>
      <vt:lpstr>DSL查询语法-Function Score Query</vt:lpstr>
      <vt:lpstr>DSL查询语法</vt:lpstr>
      <vt:lpstr>DSL查询语法-bool查询</vt:lpstr>
      <vt:lpstr>DSL查询语法-bool查询</vt:lpstr>
      <vt:lpstr>搜索结果处理</vt:lpstr>
      <vt:lpstr>搜索结果处理</vt:lpstr>
      <vt:lpstr>搜索结果处理-排序</vt:lpstr>
      <vt:lpstr>搜索结果处理-排序</vt:lpstr>
      <vt:lpstr>搜索结果处理</vt:lpstr>
      <vt:lpstr>搜索结果处理</vt:lpstr>
      <vt:lpstr>搜索结果处理</vt:lpstr>
      <vt:lpstr>结果集处理-分页</vt:lpstr>
      <vt:lpstr>搜索结果处理</vt:lpstr>
      <vt:lpstr>结果集处理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</vt:lpstr>
      <vt:lpstr>RestClient查询文档-结果处理</vt:lpstr>
      <vt:lpstr>黑马旅游案例</vt:lpstr>
      <vt:lpstr>黑马旅游案例-基本搜索和分页</vt:lpstr>
      <vt:lpstr>黑马旅游案例-基本搜索和分页</vt:lpstr>
      <vt:lpstr>黑马旅游案例-基本搜索和分页</vt:lpstr>
      <vt:lpstr>黑马旅游案例-基本搜索和分页</vt:lpstr>
      <vt:lpstr>黑马旅游案例-条件过滤</vt:lpstr>
      <vt:lpstr>黑马旅游案例-条件过滤</vt:lpstr>
      <vt:lpstr>黑马旅游案例-条件过滤</vt:lpstr>
      <vt:lpstr>黑马旅游案例-附近的酒店</vt:lpstr>
      <vt:lpstr>黑马旅游案例-附近的酒店</vt:lpstr>
      <vt:lpstr>黑马旅游案例-附近的酒店</vt:lpstr>
      <vt:lpstr>黑马旅游案例-广告置顶</vt:lpstr>
      <vt:lpstr>黑马旅游案例-广告置顶</vt:lpstr>
      <vt:lpstr>黑马旅游案例-排序</vt:lpstr>
      <vt:lpstr>黑马旅游案例-高亮显示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分布式搜索</dc:title>
  <dc:creator>huyi zhang</dc:creator>
  <cp:lastModifiedBy>味気ない世の中と嘆く悲観</cp:lastModifiedBy>
  <cp:revision>489</cp:revision>
  <dcterms:created xsi:type="dcterms:W3CDTF">2021-05-13T07:02:00Z</dcterms:created>
  <dcterms:modified xsi:type="dcterms:W3CDTF">2021-12-06T02:56:32Z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1DE878F1E2F94EA99C97C8FBEB3B223E</vt:lpwstr>
  </property>
  <property fmtid="{D5CDD505-2E9C-101B-9397-08002B2CF9AE}" pid="3" name="KSOProductBuildVer">
    <vt:lpwstr>2052-11.1.0.11115</vt:lpwstr>
  </property>
</Properties>
</file>