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3" r:id="rId4"/>
    <p:sldMasterId id="2147483655" r:id="rId5"/>
    <p:sldMasterId id="2147483657" r:id="rId6"/>
    <p:sldMasterId id="2147483670" r:id="rId7"/>
  </p:sldMasterIdLst>
  <p:notesMasterIdLst>
    <p:notesMasterId r:id="rId36"/>
  </p:notesMasterIdLst>
  <p:handoutMasterIdLst>
    <p:handoutMasterId r:id="rId37"/>
  </p:handoutMasterIdLst>
  <p:sldIdLst>
    <p:sldId id="462" r:id="rId8"/>
    <p:sldId id="561" r:id="rId9"/>
    <p:sldId id="570" r:id="rId10"/>
    <p:sldId id="562" r:id="rId11"/>
    <p:sldId id="571" r:id="rId12"/>
    <p:sldId id="587" r:id="rId13"/>
    <p:sldId id="572" r:id="rId14"/>
    <p:sldId id="563" r:id="rId15"/>
    <p:sldId id="574" r:id="rId16"/>
    <p:sldId id="564" r:id="rId17"/>
    <p:sldId id="575" r:id="rId18"/>
    <p:sldId id="565" r:id="rId19"/>
    <p:sldId id="576" r:id="rId20"/>
    <p:sldId id="567" r:id="rId21"/>
    <p:sldId id="579" r:id="rId22"/>
    <p:sldId id="581" r:id="rId23"/>
    <p:sldId id="580" r:id="rId24"/>
    <p:sldId id="566" r:id="rId25"/>
    <p:sldId id="527" r:id="rId26"/>
    <p:sldId id="528" r:id="rId27"/>
    <p:sldId id="577" r:id="rId28"/>
    <p:sldId id="530" r:id="rId29"/>
    <p:sldId id="529" r:id="rId30"/>
    <p:sldId id="586" r:id="rId31"/>
    <p:sldId id="578" r:id="rId32"/>
    <p:sldId id="582" r:id="rId33"/>
    <p:sldId id="583" r:id="rId34"/>
    <p:sldId id="588" r:id="rId35"/>
  </p:sldIdLst>
  <p:sldSz cx="12192000" cy="6858000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FF00FF"/>
    <a:srgbClr val="49504F"/>
    <a:srgbClr val="F0F8EB"/>
    <a:srgbClr val="FEF9F4"/>
    <a:srgbClr val="FEF4EC"/>
    <a:srgbClr val="B60206"/>
    <a:srgbClr val="B70006"/>
    <a:srgbClr val="FFFFE4"/>
    <a:srgbClr val="91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5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1" Type="http://schemas.openxmlformats.org/officeDocument/2006/relationships/tags" Target="tags/tag1.xml"/><Relationship Id="rId40" Type="http://schemas.openxmlformats.org/officeDocument/2006/relationships/tableStyles" Target="tableStyles.xml"/><Relationship Id="rId4" Type="http://schemas.openxmlformats.org/officeDocument/2006/relationships/slideMaster" Target="slideMasters/slideMaster3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六边形 23"/>
          <p:cNvSpPr/>
          <p:nvPr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面试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/>
              <a:t>问题说明：</a:t>
            </a:r>
            <a:endParaRPr lang="en-US" altLang="zh-CN"/>
          </a:p>
          <a:p>
            <a:pPr lvl="0"/>
            <a:r>
              <a:rPr lang="zh-CN" altLang="en-US"/>
              <a:t>难易程度：</a:t>
            </a:r>
            <a:endParaRPr lang="en-US" altLang="zh-CN"/>
          </a:p>
          <a:p>
            <a:pPr lvl="0"/>
            <a:r>
              <a:rPr lang="zh-CN" altLang="en-US"/>
              <a:t>参考话术：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dk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solidFill>
                  <a:schemeClr val="dk1">
                    <a:lumMod val="100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>
                <a:solidFill>
                  <a:schemeClr val="dk1">
                    <a:lumMod val="100000"/>
                  </a:schemeClr>
                </a:solidFill>
              </a:defRPr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4" Type="http://schemas.openxmlformats.org/officeDocument/2006/relationships/theme" Target="../theme/theme5.xml"/><Relationship Id="rId13" Type="http://schemas.openxmlformats.org/officeDocument/2006/relationships/image" Target="../media/image4.png"/><Relationship Id="rId12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/>
          <p:cNvSpPr/>
          <p:nvPr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1" fontAlgn="base" latinLnBrk="0" hangingPunct="1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1" fontAlgn="base" latinLnBrk="0" hangingPunct="1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  <a:endParaRPr lang="zh-CN" altLang="en-US" sz="2100" dirty="0">
              <a:solidFill>
                <a:srgbClr val="49504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libaba PuHuiTi" pitchFamily="18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/>
          <p:cNvSpPr>
            <a:spLocks noChangeArrowheads="1"/>
          </p:cNvSpPr>
          <p:nvPr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矩形 14"/>
          <p:cNvSpPr/>
          <p:nvPr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高级软件人才培训专家</a:t>
            </a:r>
            <a:endParaRPr lang="zh-CN" altLang="en-US" sz="16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libaba PuHuiTi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微服务面试篇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热点面试题及源码分析</a:t>
            </a:r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9358" y="1332152"/>
            <a:ext cx="5973761" cy="559278"/>
          </a:xfrm>
        </p:spPr>
        <p:txBody>
          <a:bodyPr/>
          <a:lstStyle/>
          <a:p>
            <a:r>
              <a:rPr lang="en-US" altLang="zh-CN" sz="1800">
                <a:solidFill>
                  <a:srgbClr val="49504F"/>
                </a:solidFill>
              </a:rPr>
              <a:t>SpringCloud</a:t>
            </a:r>
            <a:r>
              <a:rPr lang="zh-CN" altLang="en-US" sz="1800">
                <a:solidFill>
                  <a:srgbClr val="49504F"/>
                </a:solidFill>
              </a:rPr>
              <a:t>常见组件有哪些？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3" name="文本占位符 1"/>
          <p:cNvSpPr txBox="1"/>
          <p:nvPr/>
        </p:nvSpPr>
        <p:spPr>
          <a:xfrm>
            <a:off x="5019358" y="1891430"/>
            <a:ext cx="5973761" cy="559278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Nacos</a:t>
            </a:r>
            <a:r>
              <a:rPr lang="zh-CN" altLang="en-US"/>
              <a:t>的服务注册表结构是怎样的？</a:t>
            </a:r>
            <a:endParaRPr lang="en-US" altLang="zh-CN"/>
          </a:p>
        </p:txBody>
      </p:sp>
      <p:sp>
        <p:nvSpPr>
          <p:cNvPr id="4" name="文本占位符 1"/>
          <p:cNvSpPr txBox="1"/>
          <p:nvPr/>
        </p:nvSpPr>
        <p:spPr>
          <a:xfrm>
            <a:off x="5019358" y="2450708"/>
            <a:ext cx="5973761" cy="559279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Nacos</a:t>
            </a:r>
            <a:r>
              <a:rPr lang="zh-CN" altLang="en-US"/>
              <a:t>如何支撑数十万服务注册压力？</a:t>
            </a:r>
            <a:endParaRPr lang="en-US" altLang="zh-CN"/>
          </a:p>
        </p:txBody>
      </p:sp>
      <p:sp>
        <p:nvSpPr>
          <p:cNvPr id="5" name="文本占位符 1"/>
          <p:cNvSpPr txBox="1"/>
          <p:nvPr/>
        </p:nvSpPr>
        <p:spPr>
          <a:xfrm>
            <a:off x="5019358" y="2997382"/>
            <a:ext cx="5973761" cy="559278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AD2B26"/>
                </a:solidFill>
              </a:rPr>
              <a:t>Nacos</a:t>
            </a:r>
            <a:r>
              <a:rPr lang="zh-CN" altLang="en-US">
                <a:solidFill>
                  <a:srgbClr val="AD2B26"/>
                </a:solidFill>
              </a:rPr>
              <a:t>如何避免并发读写冲突问题？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6" name="文本占位符 1"/>
          <p:cNvSpPr txBox="1"/>
          <p:nvPr/>
        </p:nvSpPr>
        <p:spPr>
          <a:xfrm>
            <a:off x="5019357" y="3544056"/>
            <a:ext cx="5973761" cy="559278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Nacos</a:t>
            </a:r>
            <a:r>
              <a:rPr lang="zh-CN" altLang="en-US"/>
              <a:t>与</a:t>
            </a:r>
            <a:r>
              <a:rPr lang="en-US" altLang="zh-CN"/>
              <a:t>Eureka</a:t>
            </a:r>
            <a:r>
              <a:rPr lang="zh-CN" altLang="en-US"/>
              <a:t>的区别有哪些？</a:t>
            </a:r>
            <a:endParaRPr lang="en-US" altLang="zh-CN"/>
          </a:p>
        </p:txBody>
      </p:sp>
      <p:sp>
        <p:nvSpPr>
          <p:cNvPr id="8" name="文本占位符 1"/>
          <p:cNvSpPr txBox="1"/>
          <p:nvPr/>
        </p:nvSpPr>
        <p:spPr>
          <a:xfrm>
            <a:off x="5019357" y="4103334"/>
            <a:ext cx="5973761" cy="559278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Sentinel</a:t>
            </a:r>
            <a:r>
              <a:rPr lang="zh-CN" altLang="en-US"/>
              <a:t>的限流与</a:t>
            </a:r>
            <a:r>
              <a:rPr lang="en-US" altLang="zh-CN"/>
              <a:t>Gateway</a:t>
            </a:r>
            <a:r>
              <a:rPr lang="zh-CN" altLang="en-US"/>
              <a:t>的限流有什么差别？</a:t>
            </a:r>
            <a:endParaRPr lang="en-US" altLang="zh-CN"/>
          </a:p>
        </p:txBody>
      </p:sp>
      <p:sp>
        <p:nvSpPr>
          <p:cNvPr id="9" name="文本占位符 1"/>
          <p:cNvSpPr txBox="1"/>
          <p:nvPr/>
        </p:nvSpPr>
        <p:spPr>
          <a:xfrm>
            <a:off x="5019357" y="4637403"/>
            <a:ext cx="5973761" cy="559278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Sentinel</a:t>
            </a:r>
            <a:r>
              <a:rPr lang="zh-CN" altLang="en-US"/>
              <a:t>的线程隔离与</a:t>
            </a:r>
            <a:r>
              <a:rPr lang="en-US" altLang="zh-CN"/>
              <a:t>Hystix</a:t>
            </a:r>
            <a:r>
              <a:rPr lang="zh-CN" altLang="en-US"/>
              <a:t>的线程隔离有什么差别</a:t>
            </a:r>
            <a:r>
              <a:rPr lang="en-US" altLang="zh-CN"/>
              <a:t>?</a:t>
            </a:r>
            <a:endParaRPr lang="en-US" altLang="zh-CN"/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3455796"/>
          </a:xfrm>
        </p:spPr>
        <p:txBody>
          <a:bodyPr/>
          <a:lstStyle/>
          <a:p>
            <a:r>
              <a:rPr lang="zh-CN" altLang="en-US" b="1"/>
              <a:t>问题说明</a:t>
            </a:r>
            <a:r>
              <a:rPr lang="zh-CN" altLang="en-US"/>
              <a:t>：</a:t>
            </a:r>
            <a:r>
              <a:rPr lang="zh-CN" altLang="en-US" b="0"/>
              <a:t>考察对</a:t>
            </a:r>
            <a:r>
              <a:rPr lang="en-US" altLang="zh-CN" b="0"/>
              <a:t>Nacos</a:t>
            </a:r>
            <a:r>
              <a:rPr lang="zh-CN" altLang="en-US" b="0"/>
              <a:t>源码的掌握情况</a:t>
            </a:r>
            <a:endParaRPr lang="en-US" altLang="zh-CN" b="0"/>
          </a:p>
          <a:p>
            <a:r>
              <a:rPr lang="zh-CN" altLang="en-US" b="1"/>
              <a:t>难易程度</a:t>
            </a:r>
            <a:r>
              <a:rPr lang="zh-CN" altLang="en-US"/>
              <a:t>：难</a:t>
            </a:r>
            <a:endParaRPr lang="en-US" altLang="zh-CN"/>
          </a:p>
          <a:p>
            <a:r>
              <a:rPr lang="zh-CN" altLang="en-US" b="1"/>
              <a:t>参考话术</a:t>
            </a:r>
            <a:r>
              <a:rPr lang="zh-CN" altLang="en-US"/>
              <a:t>：</a:t>
            </a:r>
            <a:endParaRPr lang="en-US" altLang="zh-CN"/>
          </a:p>
          <a:p>
            <a:r>
              <a:rPr lang="en-US" altLang="zh-CN" b="0"/>
              <a:t>Nacos</a:t>
            </a:r>
            <a:r>
              <a:rPr lang="zh-CN" altLang="en-US" b="0"/>
              <a:t>在更新实例列表时，会采用</a:t>
            </a:r>
            <a:r>
              <a:rPr lang="en-US" altLang="zh-CN" b="0"/>
              <a:t>CopyOnWrite</a:t>
            </a:r>
            <a:r>
              <a:rPr lang="zh-CN" altLang="en-US" b="0"/>
              <a:t>技术，首先将旧的实例列表拷贝一份，然后更新拷贝的实例列表，再用更新后的实例列表来覆盖旧的实例列表。</a:t>
            </a:r>
            <a:endParaRPr lang="en-US" altLang="zh-CN" b="0"/>
          </a:p>
          <a:p>
            <a:r>
              <a:rPr lang="zh-CN" altLang="en-US" b="0"/>
              <a:t>这样在更新的过程中，就不会对读实例列表的请求产生影响，也不会出现脏读问题了。</a:t>
            </a:r>
            <a:endParaRPr lang="en-US" altLang="zh-CN" b="0"/>
          </a:p>
          <a:p>
            <a:endParaRPr lang="en-US" altLang="zh-CN" b="0"/>
          </a:p>
          <a:p>
            <a:r>
              <a:rPr lang="zh-CN" altLang="en-US" b="0"/>
              <a:t>详细内容请参考课前资料文档：</a:t>
            </a:r>
            <a:endParaRPr lang="en-US" altLang="zh-CN" b="0"/>
          </a:p>
          <a:p>
            <a:endParaRPr lang="en-US" altLang="zh-CN" b="0"/>
          </a:p>
        </p:txBody>
      </p:sp>
      <p:sp>
        <p:nvSpPr>
          <p:cNvPr id="7" name="文本占位符 1"/>
          <p:cNvSpPr txBox="1"/>
          <p:nvPr/>
        </p:nvSpPr>
        <p:spPr>
          <a:xfrm>
            <a:off x="710880" y="889485"/>
            <a:ext cx="5973761" cy="559278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B26"/>
                </a:solidFill>
              </a:rPr>
              <a:t>Nacos</a:t>
            </a:r>
            <a:r>
              <a:rPr lang="zh-CN" altLang="en-US" sz="2000">
                <a:solidFill>
                  <a:srgbClr val="AD2B26"/>
                </a:solidFill>
              </a:rPr>
              <a:t>如何避免并发读写冲突问题？</a:t>
            </a:r>
            <a:endParaRPr lang="en-US" altLang="zh-CN" sz="2000">
              <a:solidFill>
                <a:srgbClr val="AD2B26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4986437"/>
            <a:ext cx="1295512" cy="14098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9358" y="1332152"/>
            <a:ext cx="5973761" cy="559278"/>
          </a:xfrm>
        </p:spPr>
        <p:txBody>
          <a:bodyPr/>
          <a:lstStyle/>
          <a:p>
            <a:r>
              <a:rPr lang="en-US" altLang="zh-CN" sz="1800">
                <a:solidFill>
                  <a:srgbClr val="49504F"/>
                </a:solidFill>
              </a:rPr>
              <a:t>SpringCloud</a:t>
            </a:r>
            <a:r>
              <a:rPr lang="zh-CN" altLang="en-US" sz="1800">
                <a:solidFill>
                  <a:srgbClr val="49504F"/>
                </a:solidFill>
              </a:rPr>
              <a:t>常见组件有哪些？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3" name="文本占位符 1"/>
          <p:cNvSpPr txBox="1"/>
          <p:nvPr/>
        </p:nvSpPr>
        <p:spPr>
          <a:xfrm>
            <a:off x="5019358" y="1891430"/>
            <a:ext cx="5973761" cy="559278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Nacos</a:t>
            </a:r>
            <a:r>
              <a:rPr lang="zh-CN" altLang="en-US"/>
              <a:t>的服务注册表结构是怎样的？</a:t>
            </a:r>
            <a:endParaRPr lang="en-US" altLang="zh-CN"/>
          </a:p>
        </p:txBody>
      </p:sp>
      <p:sp>
        <p:nvSpPr>
          <p:cNvPr id="4" name="文本占位符 1"/>
          <p:cNvSpPr txBox="1"/>
          <p:nvPr/>
        </p:nvSpPr>
        <p:spPr>
          <a:xfrm>
            <a:off x="5019358" y="2450708"/>
            <a:ext cx="5973761" cy="559279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Nacos</a:t>
            </a:r>
            <a:r>
              <a:rPr lang="zh-CN" altLang="en-US"/>
              <a:t>如何支撑数十万服务注册压力？</a:t>
            </a:r>
            <a:endParaRPr lang="en-US" altLang="zh-CN"/>
          </a:p>
        </p:txBody>
      </p:sp>
      <p:sp>
        <p:nvSpPr>
          <p:cNvPr id="5" name="文本占位符 1"/>
          <p:cNvSpPr txBox="1"/>
          <p:nvPr/>
        </p:nvSpPr>
        <p:spPr>
          <a:xfrm>
            <a:off x="5019358" y="2997382"/>
            <a:ext cx="5973761" cy="559278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Nacos</a:t>
            </a:r>
            <a:r>
              <a:rPr lang="zh-CN" altLang="en-US"/>
              <a:t>如何避免并发读写冲突问题？</a:t>
            </a:r>
            <a:endParaRPr lang="en-US" altLang="zh-CN"/>
          </a:p>
        </p:txBody>
      </p:sp>
      <p:sp>
        <p:nvSpPr>
          <p:cNvPr id="6" name="文本占位符 1"/>
          <p:cNvSpPr txBox="1"/>
          <p:nvPr/>
        </p:nvSpPr>
        <p:spPr>
          <a:xfrm>
            <a:off x="5019357" y="3544056"/>
            <a:ext cx="5973761" cy="559278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AD2B26"/>
                </a:solidFill>
              </a:rPr>
              <a:t>Nacos</a:t>
            </a:r>
            <a:r>
              <a:rPr lang="zh-CN" altLang="en-US">
                <a:solidFill>
                  <a:srgbClr val="AD2B26"/>
                </a:solidFill>
              </a:rPr>
              <a:t>与</a:t>
            </a:r>
            <a:r>
              <a:rPr lang="en-US" altLang="zh-CN">
                <a:solidFill>
                  <a:srgbClr val="AD2B26"/>
                </a:solidFill>
              </a:rPr>
              <a:t>Eureka</a:t>
            </a:r>
            <a:r>
              <a:rPr lang="zh-CN" altLang="en-US">
                <a:solidFill>
                  <a:srgbClr val="AD2B26"/>
                </a:solidFill>
              </a:rPr>
              <a:t>的区别有哪些？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8" name="文本占位符 1"/>
          <p:cNvSpPr txBox="1"/>
          <p:nvPr/>
        </p:nvSpPr>
        <p:spPr>
          <a:xfrm>
            <a:off x="5019357" y="4103334"/>
            <a:ext cx="5973761" cy="559278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Sentinel</a:t>
            </a:r>
            <a:r>
              <a:rPr lang="zh-CN" altLang="en-US"/>
              <a:t>的限流与</a:t>
            </a:r>
            <a:r>
              <a:rPr lang="en-US" altLang="zh-CN"/>
              <a:t>Gateway</a:t>
            </a:r>
            <a:r>
              <a:rPr lang="zh-CN" altLang="en-US"/>
              <a:t>的限流有什么差别？</a:t>
            </a:r>
            <a:endParaRPr lang="en-US" altLang="zh-CN"/>
          </a:p>
        </p:txBody>
      </p:sp>
      <p:sp>
        <p:nvSpPr>
          <p:cNvPr id="9" name="文本占位符 1"/>
          <p:cNvSpPr txBox="1"/>
          <p:nvPr/>
        </p:nvSpPr>
        <p:spPr>
          <a:xfrm>
            <a:off x="5019357" y="4637403"/>
            <a:ext cx="5973761" cy="559278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Sentinel</a:t>
            </a:r>
            <a:r>
              <a:rPr lang="zh-CN" altLang="en-US"/>
              <a:t>的线程隔离与</a:t>
            </a:r>
            <a:r>
              <a:rPr lang="en-US" altLang="zh-CN"/>
              <a:t>Hystix</a:t>
            </a:r>
            <a:r>
              <a:rPr lang="zh-CN" altLang="en-US"/>
              <a:t>的线程隔离有什么差别</a:t>
            </a:r>
            <a:r>
              <a:rPr lang="en-US" altLang="zh-CN"/>
              <a:t>?</a:t>
            </a:r>
            <a:endParaRPr lang="en-US" altLang="zh-CN"/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345579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/>
              <a:t>问题说明</a:t>
            </a:r>
            <a:r>
              <a:rPr lang="zh-CN" altLang="en-US"/>
              <a:t>：</a:t>
            </a:r>
            <a:r>
              <a:rPr lang="zh-CN" altLang="en-US" b="0"/>
              <a:t>考察对</a:t>
            </a:r>
            <a:r>
              <a:rPr lang="en-US" altLang="zh-CN" b="0"/>
              <a:t>Nacos</a:t>
            </a:r>
            <a:r>
              <a:rPr lang="zh-CN" altLang="en-US" b="0"/>
              <a:t>、</a:t>
            </a:r>
            <a:r>
              <a:rPr lang="en-US" altLang="zh-CN" b="0"/>
              <a:t>Eureka</a:t>
            </a:r>
            <a:r>
              <a:rPr lang="zh-CN" altLang="en-US" b="0"/>
              <a:t>的底层实现的掌握情况</a:t>
            </a:r>
            <a:endParaRPr lang="en-US" altLang="zh-CN" b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/>
              <a:t>难易程度</a:t>
            </a:r>
            <a:r>
              <a:rPr lang="zh-CN" altLang="en-US"/>
              <a:t>：难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/>
              <a:t>参考话术</a:t>
            </a:r>
            <a:r>
              <a:rPr lang="zh-CN" altLang="en-US"/>
              <a:t>：</a:t>
            </a:r>
            <a:endParaRPr lang="en-US" altLang="zh-CN"/>
          </a:p>
          <a:p>
            <a:r>
              <a:rPr lang="en-US" altLang="zh-CN" b="0"/>
              <a:t>Nacos</a:t>
            </a:r>
            <a:r>
              <a:rPr lang="zh-CN" altLang="en-US" b="0"/>
              <a:t>与</a:t>
            </a:r>
            <a:r>
              <a:rPr lang="en-US" altLang="zh-CN" b="0"/>
              <a:t>Eureka</a:t>
            </a:r>
            <a:r>
              <a:rPr lang="zh-CN" altLang="en-US" b="0"/>
              <a:t>有相同点，也有不同之处，可以从以下几点来描述：</a:t>
            </a:r>
            <a:endParaRPr lang="en-US" altLang="zh-CN" b="0"/>
          </a:p>
          <a:p>
            <a:pPr marL="899795" lvl="1" indent="-285750">
              <a:buFont typeface="Wingdings" panose="05000000000000000000" pitchFamily="2" charset="2"/>
              <a:buChar char="ü"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接口方式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与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都对外暴露了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Rest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风格的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接口，用来实现服务注册、发现等功能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9795" lvl="1" indent="-285750">
              <a:buFont typeface="Wingdings" panose="05000000000000000000" pitchFamily="2" charset="2"/>
              <a:buChar char="ü"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实例类型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的实例有永久和临时实例之分；而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只支持临时实例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9795" lvl="1" indent="-285750">
              <a:buFont typeface="Wingdings" panose="05000000000000000000" pitchFamily="2" charset="2"/>
              <a:buChar char="ü"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健康检测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对临时实例采用心跳模式检测，对永久实例采用主动请求来检测；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只支持心跳模式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9795" lvl="1" indent="-285750">
              <a:buFont typeface="Wingdings" panose="05000000000000000000" pitchFamily="2" charset="2"/>
              <a:buChar char="ü"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服务发现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支持定时拉取和订阅推送两种模式；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只支持定时拉取模式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9795" lvl="1" indent="-285750">
              <a:buFont typeface="Wingdings" panose="05000000000000000000" pitchFamily="2" charset="2"/>
              <a:buChar char="ü"/>
            </a:pPr>
            <a:endParaRPr lang="en-US" altLang="zh-CN" b="0"/>
          </a:p>
          <a:p>
            <a:r>
              <a:rPr lang="zh-CN" altLang="en-US" b="0"/>
              <a:t>有关注册、心跳、服务发现的详细内容请参考课前资料文档：</a:t>
            </a:r>
            <a:endParaRPr lang="en-US" altLang="zh-CN" b="0"/>
          </a:p>
          <a:p>
            <a:endParaRPr lang="en-US" altLang="zh-CN" b="0"/>
          </a:p>
        </p:txBody>
      </p:sp>
      <p:sp>
        <p:nvSpPr>
          <p:cNvPr id="7" name="文本占位符 1"/>
          <p:cNvSpPr txBox="1"/>
          <p:nvPr/>
        </p:nvSpPr>
        <p:spPr>
          <a:xfrm>
            <a:off x="710880" y="889485"/>
            <a:ext cx="5973761" cy="559278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B26"/>
                </a:solidFill>
              </a:rPr>
              <a:t>Nacos</a:t>
            </a:r>
            <a:r>
              <a:rPr lang="zh-CN" altLang="en-US" sz="2000">
                <a:solidFill>
                  <a:srgbClr val="AD2B26"/>
                </a:solidFill>
              </a:rPr>
              <a:t>与</a:t>
            </a:r>
            <a:r>
              <a:rPr lang="en-US" altLang="zh-CN" sz="2000">
                <a:solidFill>
                  <a:srgbClr val="AD2B26"/>
                </a:solidFill>
              </a:rPr>
              <a:t>Eureka</a:t>
            </a:r>
            <a:r>
              <a:rPr lang="zh-CN" altLang="en-US" sz="2000">
                <a:solidFill>
                  <a:srgbClr val="AD2B26"/>
                </a:solidFill>
              </a:rPr>
              <a:t>的区别有哪些？</a:t>
            </a:r>
            <a:endParaRPr lang="en-US" altLang="zh-CN" sz="2000">
              <a:solidFill>
                <a:srgbClr val="AD2B26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5233795"/>
            <a:ext cx="1295512" cy="14098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9358" y="1332152"/>
            <a:ext cx="5973761" cy="559278"/>
          </a:xfrm>
        </p:spPr>
        <p:txBody>
          <a:bodyPr/>
          <a:lstStyle/>
          <a:p>
            <a:r>
              <a:rPr lang="en-US" altLang="zh-CN" sz="1800">
                <a:solidFill>
                  <a:srgbClr val="49504F"/>
                </a:solidFill>
              </a:rPr>
              <a:t>SpringCloud</a:t>
            </a:r>
            <a:r>
              <a:rPr lang="zh-CN" altLang="en-US" sz="1800">
                <a:solidFill>
                  <a:srgbClr val="49504F"/>
                </a:solidFill>
              </a:rPr>
              <a:t>常见组件有哪些？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3" name="文本占位符 1"/>
          <p:cNvSpPr txBox="1"/>
          <p:nvPr/>
        </p:nvSpPr>
        <p:spPr>
          <a:xfrm>
            <a:off x="5019358" y="1891430"/>
            <a:ext cx="5973761" cy="559278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Nacos</a:t>
            </a:r>
            <a:r>
              <a:rPr lang="zh-CN" altLang="en-US"/>
              <a:t>的服务注册表结构是怎样的？</a:t>
            </a:r>
            <a:endParaRPr lang="en-US" altLang="zh-CN"/>
          </a:p>
        </p:txBody>
      </p:sp>
      <p:sp>
        <p:nvSpPr>
          <p:cNvPr id="4" name="文本占位符 1"/>
          <p:cNvSpPr txBox="1"/>
          <p:nvPr/>
        </p:nvSpPr>
        <p:spPr>
          <a:xfrm>
            <a:off x="5019358" y="2450708"/>
            <a:ext cx="5973761" cy="559279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Nacos</a:t>
            </a:r>
            <a:r>
              <a:rPr lang="zh-CN" altLang="en-US"/>
              <a:t>如何支撑数十万服务注册压力？</a:t>
            </a:r>
            <a:endParaRPr lang="en-US" altLang="zh-CN"/>
          </a:p>
        </p:txBody>
      </p:sp>
      <p:sp>
        <p:nvSpPr>
          <p:cNvPr id="5" name="文本占位符 1"/>
          <p:cNvSpPr txBox="1"/>
          <p:nvPr/>
        </p:nvSpPr>
        <p:spPr>
          <a:xfrm>
            <a:off x="5019358" y="2997382"/>
            <a:ext cx="5973761" cy="559278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Nacos</a:t>
            </a:r>
            <a:r>
              <a:rPr lang="zh-CN" altLang="en-US"/>
              <a:t>如何避免并发读写冲突问题？</a:t>
            </a:r>
            <a:endParaRPr lang="en-US" altLang="zh-CN"/>
          </a:p>
        </p:txBody>
      </p:sp>
      <p:sp>
        <p:nvSpPr>
          <p:cNvPr id="6" name="文本占位符 1"/>
          <p:cNvSpPr txBox="1"/>
          <p:nvPr/>
        </p:nvSpPr>
        <p:spPr>
          <a:xfrm>
            <a:off x="5019357" y="3544056"/>
            <a:ext cx="5973761" cy="559278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Nacos</a:t>
            </a:r>
            <a:r>
              <a:rPr lang="zh-CN" altLang="en-US"/>
              <a:t>与</a:t>
            </a:r>
            <a:r>
              <a:rPr lang="en-US" altLang="zh-CN"/>
              <a:t>Eureka</a:t>
            </a:r>
            <a:r>
              <a:rPr lang="zh-CN" altLang="en-US"/>
              <a:t>的区别有哪些？</a:t>
            </a:r>
            <a:endParaRPr lang="en-US" altLang="zh-CN"/>
          </a:p>
        </p:txBody>
      </p:sp>
      <p:sp>
        <p:nvSpPr>
          <p:cNvPr id="8" name="文本占位符 1"/>
          <p:cNvSpPr txBox="1"/>
          <p:nvPr/>
        </p:nvSpPr>
        <p:spPr>
          <a:xfrm>
            <a:off x="5019356" y="4624799"/>
            <a:ext cx="5973761" cy="559278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Sentinel</a:t>
            </a:r>
            <a:r>
              <a:rPr lang="zh-CN" altLang="en-US"/>
              <a:t>的限流与</a:t>
            </a:r>
            <a:r>
              <a:rPr lang="en-US" altLang="zh-CN"/>
              <a:t>Gateway</a:t>
            </a:r>
            <a:r>
              <a:rPr lang="zh-CN" altLang="en-US"/>
              <a:t>的限流有什么差别？</a:t>
            </a:r>
            <a:endParaRPr lang="en-US" altLang="zh-CN"/>
          </a:p>
        </p:txBody>
      </p:sp>
      <p:sp>
        <p:nvSpPr>
          <p:cNvPr id="9" name="文本占位符 1"/>
          <p:cNvSpPr txBox="1"/>
          <p:nvPr/>
        </p:nvSpPr>
        <p:spPr>
          <a:xfrm>
            <a:off x="5019356" y="4078125"/>
            <a:ext cx="5973761" cy="559278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AD2B26"/>
                </a:solidFill>
              </a:rPr>
              <a:t>Sentinel</a:t>
            </a:r>
            <a:r>
              <a:rPr lang="zh-CN" altLang="en-US">
                <a:solidFill>
                  <a:srgbClr val="AD2B26"/>
                </a:solidFill>
              </a:rPr>
              <a:t>的线程隔离与</a:t>
            </a:r>
            <a:r>
              <a:rPr lang="en-US" altLang="zh-CN">
                <a:solidFill>
                  <a:srgbClr val="AD2B26"/>
                </a:solidFill>
              </a:rPr>
              <a:t>Hystix</a:t>
            </a:r>
            <a:r>
              <a:rPr lang="zh-CN" altLang="en-US">
                <a:solidFill>
                  <a:srgbClr val="AD2B26"/>
                </a:solidFill>
              </a:rPr>
              <a:t>的线程隔离有什么差别</a:t>
            </a:r>
            <a:r>
              <a:rPr lang="en-US" altLang="zh-CN">
                <a:solidFill>
                  <a:srgbClr val="AD2B26"/>
                </a:solidFill>
              </a:rPr>
              <a:t>?</a:t>
            </a:r>
            <a:endParaRPr lang="en-US" altLang="zh-CN">
              <a:solidFill>
                <a:srgbClr val="AD2B26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/>
          <p:cNvSpPr txBox="1"/>
          <p:nvPr/>
        </p:nvSpPr>
        <p:spPr>
          <a:xfrm>
            <a:off x="710880" y="889485"/>
            <a:ext cx="8015109" cy="559278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>
                <a:solidFill>
                  <a:srgbClr val="AD2B2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Sentinel</a:t>
            </a:r>
            <a:r>
              <a:rPr lang="zh-CN" altLang="en-US" sz="2400">
                <a:solidFill>
                  <a:srgbClr val="AD2B2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与</a:t>
            </a:r>
            <a:r>
              <a:rPr lang="en-US" altLang="zh-CN" sz="2400">
                <a:solidFill>
                  <a:srgbClr val="AD2B2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Hystix</a:t>
            </a:r>
            <a:r>
              <a:rPr lang="zh-CN" altLang="en-US" sz="2400">
                <a:solidFill>
                  <a:srgbClr val="AD2B2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的线程隔离有什么差别</a:t>
            </a:r>
            <a:r>
              <a:rPr lang="en-US" altLang="zh-CN" sz="2400">
                <a:solidFill>
                  <a:srgbClr val="AD2B2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?</a:t>
            </a:r>
            <a:endParaRPr lang="en-US" altLang="zh-CN" sz="2000">
              <a:solidFill>
                <a:srgbClr val="AD2B26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9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3861223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线程隔离有两种方式实现：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线程池隔离（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Hystix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默认采用）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信号量隔离（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Sentinel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默认采用）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4986561" y="1779229"/>
            <a:ext cx="6267451" cy="873760"/>
          </a:xfrm>
          <a:prstGeom prst="roundRect">
            <a:avLst>
              <a:gd name="adj" fmla="val 969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服务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I</a:t>
            </a: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5328831" y="5694680"/>
            <a:ext cx="1076960" cy="7721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服务</a:t>
            </a:r>
            <a:r>
              <a:rPr lang="en-US" altLang="zh-CN" sz="1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endParaRPr lang="zh-CN" altLang="en-US" sz="12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7581807" y="5694680"/>
            <a:ext cx="1076960" cy="7721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服务</a:t>
            </a:r>
            <a:r>
              <a:rPr lang="en-US" altLang="zh-CN" sz="1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endParaRPr lang="zh-CN" altLang="en-US" sz="12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9765577" y="5694680"/>
            <a:ext cx="1076960" cy="7721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服务</a:t>
            </a:r>
            <a:r>
              <a:rPr lang="en-US" altLang="zh-CN" sz="1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endParaRPr lang="zh-CN" altLang="en-US" sz="12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4" name="箭头: 下 13"/>
          <p:cNvSpPr/>
          <p:nvPr/>
        </p:nvSpPr>
        <p:spPr>
          <a:xfrm>
            <a:off x="6789964" y="1204960"/>
            <a:ext cx="396240" cy="1319813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用户请求</a:t>
            </a:r>
            <a:endParaRPr lang="zh-CN" altLang="en-US" sz="120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16107" y="3281680"/>
            <a:ext cx="1498600" cy="1656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服务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线程池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10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线程）</a:t>
            </a:r>
            <a:endParaRPr lang="zh-CN" altLang="en-US" sz="120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14556" y="3907845"/>
            <a:ext cx="901065" cy="420315"/>
          </a:xfrm>
          <a:prstGeom prst="rect">
            <a:avLst/>
          </a:prstGeom>
          <a:gradFill flip="none" rotWithShape="1">
            <a:gsLst>
              <a:gs pos="0">
                <a:srgbClr val="BCBCBC"/>
              </a:gs>
              <a:gs pos="70000">
                <a:srgbClr val="A6A6A6"/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访问服务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的线程</a:t>
            </a: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cxnSp>
        <p:nvCxnSpPr>
          <p:cNvPr id="17" name="直接箭头连接符 16"/>
          <p:cNvCxnSpPr>
            <a:stCxn id="14" idx="2"/>
            <a:endCxn id="16" idx="0"/>
          </p:cNvCxnSpPr>
          <p:nvPr/>
        </p:nvCxnSpPr>
        <p:spPr>
          <a:xfrm flipH="1">
            <a:off x="5865089" y="2524773"/>
            <a:ext cx="1122995" cy="138307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6" idx="2"/>
          </p:cNvCxnSpPr>
          <p:nvPr/>
        </p:nvCxnSpPr>
        <p:spPr>
          <a:xfrm flipH="1">
            <a:off x="5863503" y="4328160"/>
            <a:ext cx="1586" cy="38747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7375436" y="3281680"/>
            <a:ext cx="1498600" cy="1656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服务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线程池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5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线程）</a:t>
            </a:r>
            <a:endParaRPr lang="zh-CN" altLang="en-US" sz="120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682613" y="3899562"/>
            <a:ext cx="875348" cy="420315"/>
          </a:xfrm>
          <a:prstGeom prst="rect">
            <a:avLst/>
          </a:prstGeom>
          <a:gradFill flip="none" rotWithShape="1">
            <a:gsLst>
              <a:gs pos="0">
                <a:srgbClr val="BCBCBC"/>
              </a:gs>
              <a:gs pos="70000">
                <a:srgbClr val="A6A6A6"/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访问服务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的线程</a:t>
            </a: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cxnSp>
        <p:nvCxnSpPr>
          <p:cNvPr id="21" name="直接箭头连接符 20"/>
          <p:cNvCxnSpPr>
            <a:stCxn id="14" idx="2"/>
            <a:endCxn id="20" idx="0"/>
          </p:cNvCxnSpPr>
          <p:nvPr/>
        </p:nvCxnSpPr>
        <p:spPr>
          <a:xfrm>
            <a:off x="6988084" y="2524773"/>
            <a:ext cx="1132203" cy="137478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564915" y="3281680"/>
            <a:ext cx="1498600" cy="1656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信号量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（计数器：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10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en-US" sz="120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23" name="箭头: 下 22"/>
          <p:cNvSpPr/>
          <p:nvPr/>
        </p:nvSpPr>
        <p:spPr>
          <a:xfrm>
            <a:off x="10116095" y="1245596"/>
            <a:ext cx="396240" cy="1319813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用户请求</a:t>
            </a:r>
            <a:endParaRPr lang="zh-CN" altLang="en-US" sz="120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4" name="直接箭头连接符 23"/>
          <p:cNvCxnSpPr>
            <a:stCxn id="23" idx="2"/>
            <a:endCxn id="30" idx="0"/>
          </p:cNvCxnSpPr>
          <p:nvPr/>
        </p:nvCxnSpPr>
        <p:spPr>
          <a:xfrm flipH="1">
            <a:off x="10304057" y="2565409"/>
            <a:ext cx="10158" cy="212040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/>
          <p:cNvSpPr/>
          <p:nvPr/>
        </p:nvSpPr>
        <p:spPr>
          <a:xfrm>
            <a:off x="5344703" y="4715636"/>
            <a:ext cx="1040132" cy="51175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55440" tIns="45720" rIns="55440" bIns="45720" rtlCol="0" anchor="ctr"/>
          <a:lstStyle/>
          <a:p>
            <a:pPr algn="ctr"/>
            <a:r>
              <a:rPr lang="zh-CN" altLang="en-US" sz="105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服务</a:t>
            </a:r>
            <a:r>
              <a:rPr lang="en-US" altLang="zh-CN" sz="105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105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</a:t>
            </a:r>
            <a:endParaRPr lang="en-US" altLang="zh-CN" sz="1050">
              <a:solidFill>
                <a:schemeClr val="accent5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/>
            <a:r>
              <a:rPr lang="en-US" altLang="zh-CN" sz="105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FeignClient</a:t>
            </a:r>
            <a:endParaRPr lang="zh-CN" altLang="en-US" sz="1050">
              <a:solidFill>
                <a:schemeClr val="accent5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cxnSp>
        <p:nvCxnSpPr>
          <p:cNvPr id="26" name="直接箭头连接符 25"/>
          <p:cNvCxnSpPr>
            <a:stCxn id="25" idx="2"/>
            <a:endCxn id="11" idx="0"/>
          </p:cNvCxnSpPr>
          <p:nvPr/>
        </p:nvCxnSpPr>
        <p:spPr>
          <a:xfrm>
            <a:off x="5864769" y="5227391"/>
            <a:ext cx="2542" cy="46728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/>
          <p:cNvSpPr/>
          <p:nvPr/>
        </p:nvSpPr>
        <p:spPr>
          <a:xfrm>
            <a:off x="7600221" y="4715635"/>
            <a:ext cx="1040132" cy="51175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55440" tIns="45720" rIns="55440" bIns="45720" rtlCol="0" anchor="ctr"/>
          <a:lstStyle/>
          <a:p>
            <a:pPr algn="ctr"/>
            <a:r>
              <a:rPr lang="zh-CN" altLang="en-US" sz="105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服务</a:t>
            </a:r>
            <a:r>
              <a:rPr lang="en-US" altLang="zh-CN" sz="105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105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</a:t>
            </a:r>
            <a:endParaRPr lang="en-US" altLang="zh-CN" sz="1050">
              <a:solidFill>
                <a:schemeClr val="accent5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/>
            <a:r>
              <a:rPr lang="en-US" altLang="zh-CN" sz="105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FeignClient</a:t>
            </a:r>
            <a:endParaRPr lang="zh-CN" altLang="en-US" sz="1050">
              <a:solidFill>
                <a:schemeClr val="accent5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cxnSp>
        <p:nvCxnSpPr>
          <p:cNvPr id="28" name="直接箭头连接符 27"/>
          <p:cNvCxnSpPr>
            <a:stCxn id="20" idx="2"/>
            <a:endCxn id="27" idx="0"/>
          </p:cNvCxnSpPr>
          <p:nvPr/>
        </p:nvCxnSpPr>
        <p:spPr>
          <a:xfrm>
            <a:off x="8120287" y="4319877"/>
            <a:ext cx="0" cy="39575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7" idx="2"/>
            <a:endCxn id="12" idx="0"/>
          </p:cNvCxnSpPr>
          <p:nvPr/>
        </p:nvCxnSpPr>
        <p:spPr>
          <a:xfrm>
            <a:off x="8120287" y="5227390"/>
            <a:ext cx="0" cy="46729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/>
          <p:cNvSpPr/>
          <p:nvPr/>
        </p:nvSpPr>
        <p:spPr>
          <a:xfrm>
            <a:off x="9783991" y="4685812"/>
            <a:ext cx="1040132" cy="51175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55440" tIns="45720" rIns="55440" bIns="45720" rtlCol="0" anchor="ctr"/>
          <a:lstStyle/>
          <a:p>
            <a:pPr algn="ctr"/>
            <a:r>
              <a:rPr lang="zh-CN" altLang="en-US" sz="105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服务</a:t>
            </a:r>
            <a:r>
              <a:rPr lang="en-US" altLang="zh-CN" sz="105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105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</a:t>
            </a:r>
            <a:endParaRPr lang="en-US" altLang="zh-CN" sz="1050">
              <a:solidFill>
                <a:schemeClr val="accent5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/>
            <a:r>
              <a:rPr lang="en-US" altLang="zh-CN" sz="105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FeignClient</a:t>
            </a:r>
            <a:endParaRPr lang="zh-CN" altLang="en-US" sz="1050">
              <a:solidFill>
                <a:schemeClr val="accent5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cxnSp>
        <p:nvCxnSpPr>
          <p:cNvPr id="31" name="直接箭头连接符 30"/>
          <p:cNvCxnSpPr>
            <a:stCxn id="30" idx="2"/>
            <a:endCxn id="13" idx="0"/>
          </p:cNvCxnSpPr>
          <p:nvPr/>
        </p:nvCxnSpPr>
        <p:spPr>
          <a:xfrm>
            <a:off x="10304057" y="5197567"/>
            <a:ext cx="0" cy="49711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2" grpId="0" animBg="1"/>
      <p:bldP spid="23" grpId="0" animBg="1"/>
      <p:bldP spid="25" grpId="0" animBg="1"/>
      <p:bldP spid="27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/>
          <p:cNvSpPr txBox="1"/>
          <p:nvPr/>
        </p:nvSpPr>
        <p:spPr>
          <a:xfrm>
            <a:off x="710880" y="889485"/>
            <a:ext cx="8015109" cy="559278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>
                <a:solidFill>
                  <a:srgbClr val="AD2B26"/>
                </a:solidFill>
              </a:rPr>
              <a:t>Sentinel</a:t>
            </a:r>
            <a:r>
              <a:rPr lang="zh-CN" altLang="en-US" sz="2400">
                <a:solidFill>
                  <a:srgbClr val="AD2B26"/>
                </a:solidFill>
              </a:rPr>
              <a:t>与</a:t>
            </a:r>
            <a:r>
              <a:rPr lang="en-US" altLang="zh-CN" sz="2400">
                <a:solidFill>
                  <a:srgbClr val="AD2B26"/>
                </a:solidFill>
              </a:rPr>
              <a:t>Hystix</a:t>
            </a:r>
            <a:r>
              <a:rPr lang="zh-CN" altLang="en-US" sz="2400">
                <a:solidFill>
                  <a:srgbClr val="AD2B26"/>
                </a:solidFill>
              </a:rPr>
              <a:t>的线程隔离有什么差别</a:t>
            </a:r>
            <a:r>
              <a:rPr lang="en-US" altLang="zh-CN" sz="2400">
                <a:solidFill>
                  <a:srgbClr val="AD2B26"/>
                </a:solidFill>
              </a:rPr>
              <a:t>?</a:t>
            </a:r>
            <a:endParaRPr lang="en-US" altLang="zh-CN" sz="2000">
              <a:solidFill>
                <a:srgbClr val="AD2B26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-1158241" y="1655781"/>
            <a:ext cx="6742261" cy="3718073"/>
            <a:chOff x="-1158241" y="1655781"/>
            <a:chExt cx="6742261" cy="3718073"/>
          </a:xfrm>
        </p:grpSpPr>
        <p:sp>
          <p:nvSpPr>
            <p:cNvPr id="33" name="平行四边形 32"/>
            <p:cNvSpPr/>
            <p:nvPr/>
          </p:nvSpPr>
          <p:spPr>
            <a:xfrm>
              <a:off x="-1158240" y="1778087"/>
              <a:ext cx="6668122" cy="3514725"/>
            </a:xfrm>
            <a:prstGeom prst="parallelogram">
              <a:avLst/>
            </a:prstGeom>
            <a:gradFill flip="none" rotWithShape="1">
              <a:gsLst>
                <a:gs pos="36000">
                  <a:schemeClr val="bg1">
                    <a:lumMod val="95000"/>
                    <a:alpha val="0"/>
                  </a:schemeClr>
                </a:gs>
                <a:gs pos="100000">
                  <a:srgbClr val="AD2B26">
                    <a:alpha val="22000"/>
                  </a:srgbClr>
                </a:gs>
              </a:gsLst>
              <a:lin ang="1800000" scaled="0"/>
              <a:tileRect/>
            </a:gradFill>
            <a:ln w="19050">
              <a:gradFill flip="none" rotWithShape="1">
                <a:gsLst>
                  <a:gs pos="100000">
                    <a:srgbClr val="AD2B26"/>
                  </a:gs>
                  <a:gs pos="34000">
                    <a:schemeClr val="bg1">
                      <a:alpha val="0"/>
                    </a:schemeClr>
                  </a:gs>
                </a:gsLst>
                <a:lin ang="18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平行四边形 33"/>
            <p:cNvSpPr/>
            <p:nvPr/>
          </p:nvSpPr>
          <p:spPr>
            <a:xfrm>
              <a:off x="-1158241" y="1859129"/>
              <a:ext cx="6742261" cy="3514725"/>
            </a:xfrm>
            <a:prstGeom prst="parallelogram">
              <a:avLst/>
            </a:prstGeom>
            <a:noFill/>
            <a:ln w="9525">
              <a:gradFill flip="none" rotWithShape="1">
                <a:gsLst>
                  <a:gs pos="100000">
                    <a:srgbClr val="AD2B26">
                      <a:alpha val="51000"/>
                    </a:srgbClr>
                  </a:gs>
                  <a:gs pos="43000">
                    <a:schemeClr val="bg1">
                      <a:alpha val="0"/>
                    </a:schemeClr>
                  </a:gs>
                </a:gsLst>
                <a:lin ang="24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平行四边形 34"/>
            <p:cNvSpPr/>
            <p:nvPr/>
          </p:nvSpPr>
          <p:spPr>
            <a:xfrm>
              <a:off x="3794760" y="1655781"/>
              <a:ext cx="1597733" cy="366324"/>
            </a:xfrm>
            <a:prstGeom prst="parallelogram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7440" tIns="45720" rIns="37440" bIns="45720" rtlCol="0" anchor="ctr"/>
            <a:lstStyle/>
            <a:p>
              <a:pPr algn="ctr"/>
              <a:r>
                <a:rPr lang="zh-CN" altLang="en-US" i="1"/>
                <a:t>信号量隔离</a:t>
              </a:r>
              <a:endParaRPr lang="zh-CN" altLang="en-US" i="1"/>
            </a:p>
          </p:txBody>
        </p:sp>
      </p:grpSp>
      <p:sp>
        <p:nvSpPr>
          <p:cNvPr id="36" name="平行四边形 35"/>
          <p:cNvSpPr/>
          <p:nvPr/>
        </p:nvSpPr>
        <p:spPr>
          <a:xfrm>
            <a:off x="1841979" y="5622008"/>
            <a:ext cx="1025611" cy="70669"/>
          </a:xfrm>
          <a:prstGeom prst="parallelogram">
            <a:avLst/>
          </a:prstGeom>
          <a:gradFill>
            <a:gsLst>
              <a:gs pos="100000">
                <a:srgbClr val="AD2B26">
                  <a:alpha val="22000"/>
                </a:srgbClr>
              </a:gs>
              <a:gs pos="20000">
                <a:schemeClr val="bg1">
                  <a:alpha val="4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36"/>
          <p:cNvSpPr/>
          <p:nvPr/>
        </p:nvSpPr>
        <p:spPr>
          <a:xfrm>
            <a:off x="2496888" y="5812525"/>
            <a:ext cx="1025611" cy="179896"/>
          </a:xfrm>
          <a:prstGeom prst="parallelogram">
            <a:avLst/>
          </a:prstGeom>
          <a:gradFill>
            <a:gsLst>
              <a:gs pos="100000">
                <a:srgbClr val="AD2B26">
                  <a:alpha val="66000"/>
                </a:srgbClr>
              </a:gs>
              <a:gs pos="0">
                <a:schemeClr val="bg1">
                  <a:alpha val="78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平行四边形 37"/>
          <p:cNvSpPr/>
          <p:nvPr/>
        </p:nvSpPr>
        <p:spPr>
          <a:xfrm>
            <a:off x="1558546" y="6112269"/>
            <a:ext cx="1025611" cy="98854"/>
          </a:xfrm>
          <a:prstGeom prst="parallelogram">
            <a:avLst/>
          </a:prstGeom>
          <a:gradFill>
            <a:gsLst>
              <a:gs pos="100000">
                <a:srgbClr val="AD2B26">
                  <a:alpha val="46000"/>
                </a:srgbClr>
              </a:gs>
              <a:gs pos="0">
                <a:schemeClr val="bg1">
                  <a:alpha val="59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38"/>
          <p:cNvSpPr/>
          <p:nvPr/>
        </p:nvSpPr>
        <p:spPr>
          <a:xfrm>
            <a:off x="9409776" y="1975733"/>
            <a:ext cx="1025611" cy="70669"/>
          </a:xfrm>
          <a:prstGeom prst="parallelogram">
            <a:avLst/>
          </a:prstGeom>
          <a:gradFill flip="none" rotWithShape="1">
            <a:gsLst>
              <a:gs pos="100000">
                <a:srgbClr val="AD2B26">
                  <a:alpha val="22000"/>
                </a:srgbClr>
              </a:gs>
              <a:gs pos="20000">
                <a:schemeClr val="bg1">
                  <a:alpha val="4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平行四边形 39"/>
          <p:cNvSpPr/>
          <p:nvPr/>
        </p:nvSpPr>
        <p:spPr>
          <a:xfrm>
            <a:off x="8699132" y="2162038"/>
            <a:ext cx="1025611" cy="179896"/>
          </a:xfrm>
          <a:prstGeom prst="parallelogram">
            <a:avLst/>
          </a:prstGeom>
          <a:gradFill flip="none" rotWithShape="1">
            <a:gsLst>
              <a:gs pos="100000">
                <a:srgbClr val="AD2B26">
                  <a:alpha val="66000"/>
                </a:srgbClr>
              </a:gs>
              <a:gs pos="0">
                <a:schemeClr val="bg1">
                  <a:alpha val="78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平行四边形 40"/>
          <p:cNvSpPr/>
          <p:nvPr/>
        </p:nvSpPr>
        <p:spPr>
          <a:xfrm>
            <a:off x="9593841" y="2494952"/>
            <a:ext cx="1025611" cy="98854"/>
          </a:xfrm>
          <a:prstGeom prst="parallelogram">
            <a:avLst/>
          </a:prstGeom>
          <a:gradFill flip="none" rotWithShape="1">
            <a:gsLst>
              <a:gs pos="100000">
                <a:srgbClr val="AD2B26">
                  <a:alpha val="46000"/>
                </a:srgbClr>
              </a:gs>
              <a:gs pos="0">
                <a:schemeClr val="bg1">
                  <a:alpha val="59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6521072" y="2771255"/>
            <a:ext cx="7457821" cy="3753057"/>
            <a:chOff x="6521072" y="2771255"/>
            <a:chExt cx="7457821" cy="3753057"/>
          </a:xfrm>
        </p:grpSpPr>
        <p:sp>
          <p:nvSpPr>
            <p:cNvPr id="43" name="平行四边形 42"/>
            <p:cNvSpPr/>
            <p:nvPr/>
          </p:nvSpPr>
          <p:spPr>
            <a:xfrm>
              <a:off x="6644643" y="2771255"/>
              <a:ext cx="7334250" cy="3514725"/>
            </a:xfrm>
            <a:prstGeom prst="parallelogram">
              <a:avLst/>
            </a:prstGeom>
            <a:gradFill flip="none" rotWithShape="1">
              <a:gsLst>
                <a:gs pos="36000">
                  <a:schemeClr val="bg1">
                    <a:lumMod val="95000"/>
                    <a:alpha val="0"/>
                  </a:schemeClr>
                </a:gs>
                <a:gs pos="100000">
                  <a:srgbClr val="AD2B26">
                    <a:alpha val="22000"/>
                  </a:srgbClr>
                </a:gs>
              </a:gsLst>
              <a:lin ang="10800000" scaled="1"/>
              <a:tileRect/>
            </a:gradFill>
            <a:ln w="19050">
              <a:gradFill flip="none" rotWithShape="1">
                <a:gsLst>
                  <a:gs pos="100000">
                    <a:srgbClr val="AD2B26"/>
                  </a:gs>
                  <a:gs pos="34000">
                    <a:schemeClr val="bg1">
                      <a:alpha val="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/>
          </p:nvSpPr>
          <p:spPr>
            <a:xfrm>
              <a:off x="6521072" y="2852297"/>
              <a:ext cx="7334250" cy="3514725"/>
            </a:xfrm>
            <a:prstGeom prst="parallelogram">
              <a:avLst/>
            </a:prstGeom>
            <a:noFill/>
            <a:ln w="9525">
              <a:gradFill flip="none" rotWithShape="1">
                <a:gsLst>
                  <a:gs pos="100000">
                    <a:srgbClr val="AD2B26">
                      <a:alpha val="51000"/>
                    </a:srgbClr>
                  </a:gs>
                  <a:gs pos="43000">
                    <a:schemeClr val="bg1">
                      <a:alpha val="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/>
          </p:nvSpPr>
          <p:spPr>
            <a:xfrm>
              <a:off x="6819698" y="6161856"/>
              <a:ext cx="1577542" cy="362456"/>
            </a:xfrm>
            <a:prstGeom prst="parallelogram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7440" tIns="45720" rIns="37440" bIns="45720" rtlCol="0" anchor="ctr"/>
            <a:lstStyle/>
            <a:p>
              <a:pPr algn="ctr"/>
              <a:r>
                <a:rPr lang="zh-CN" altLang="en-US" i="1"/>
                <a:t>线程池隔离</a:t>
              </a:r>
              <a:endParaRPr lang="zh-CN" altLang="en-US" i="1"/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997133" y="2340915"/>
            <a:ext cx="3833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优点</a:t>
            </a:r>
            <a:endParaRPr lang="en-US" altLang="zh-CN" b="1" i="1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997133" y="2706040"/>
            <a:ext cx="3833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轻量级，无额外开销</a:t>
            </a:r>
            <a:endParaRPr lang="en-US" altLang="zh-CN" sz="1400" i="1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44735" y="3103359"/>
            <a:ext cx="3833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缺点</a:t>
            </a:r>
            <a:endParaRPr lang="en-US" altLang="zh-CN" b="1" i="1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27550" y="3458378"/>
            <a:ext cx="3833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不支持主动超时</a:t>
            </a:r>
            <a:endParaRPr lang="en-US" altLang="zh-CN" sz="1400" i="1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i="1">
                <a:solidFill>
                  <a:schemeClr val="tx1">
                    <a:lumMod val="65000"/>
                    <a:lumOff val="35000"/>
                  </a:schemeClr>
                </a:solidFill>
              </a:rPr>
              <a:t>不支持异步调用 </a:t>
            </a:r>
            <a:endParaRPr lang="en-US" altLang="zh-CN" sz="1400" i="1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10292" y="4046479"/>
            <a:ext cx="3833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场景</a:t>
            </a:r>
            <a:endParaRPr lang="en-US" altLang="zh-CN" b="1" i="1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93107" y="4401498"/>
            <a:ext cx="3833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i="1">
                <a:solidFill>
                  <a:schemeClr val="tx1">
                    <a:lumMod val="65000"/>
                    <a:lumOff val="35000"/>
                  </a:schemeClr>
                </a:solidFill>
              </a:rPr>
              <a:t>高频调用</a:t>
            </a:r>
            <a:endParaRPr lang="en-US" altLang="zh-CN" sz="1400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高扇出</a:t>
            </a:r>
            <a:endParaRPr lang="en-US" altLang="zh-CN" sz="1400" i="1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735649" y="3271081"/>
            <a:ext cx="3833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优点</a:t>
            </a:r>
            <a:endParaRPr lang="en-US" altLang="zh-CN" b="1" i="1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674689" y="3636206"/>
            <a:ext cx="3833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支持主动超时</a:t>
            </a:r>
            <a:endParaRPr lang="en-US" altLang="zh-CN" sz="1400" i="1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i="1">
                <a:solidFill>
                  <a:schemeClr val="tx1">
                    <a:lumMod val="65000"/>
                    <a:lumOff val="35000"/>
                  </a:schemeClr>
                </a:solidFill>
              </a:rPr>
              <a:t>支持异步调用 </a:t>
            </a:r>
            <a:endParaRPr lang="en-US" altLang="zh-CN" sz="1400" i="1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522291" y="4231645"/>
            <a:ext cx="3833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缺点</a:t>
            </a:r>
            <a:endParaRPr lang="en-US" altLang="zh-CN" b="1" i="1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7405106" y="4586664"/>
            <a:ext cx="3833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线程的额外开销比较大</a:t>
            </a:r>
            <a:endParaRPr lang="en-US" altLang="zh-CN" sz="1400" i="1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303088" y="4976645"/>
            <a:ext cx="3833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场景</a:t>
            </a:r>
            <a:endParaRPr lang="en-US" altLang="zh-CN" b="1" i="1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201143" y="5331664"/>
            <a:ext cx="3833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i="1">
                <a:solidFill>
                  <a:schemeClr val="tx1">
                    <a:lumMod val="65000"/>
                    <a:lumOff val="35000"/>
                  </a:schemeClr>
                </a:solidFill>
              </a:rPr>
              <a:t>低</a:t>
            </a:r>
            <a:r>
              <a:rPr lang="zh-CN" altLang="en-US" sz="14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扇出</a:t>
            </a:r>
            <a:endParaRPr lang="en-US" altLang="zh-CN" sz="1400" i="1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3108746"/>
          </a:xfrm>
        </p:spPr>
        <p:txBody>
          <a:bodyPr/>
          <a:lstStyle/>
          <a:p>
            <a:r>
              <a:rPr lang="zh-CN" altLang="en-US" b="1"/>
              <a:t>问题说明</a:t>
            </a:r>
            <a:r>
              <a:rPr lang="zh-CN" altLang="en-US"/>
              <a:t>：</a:t>
            </a:r>
            <a:r>
              <a:rPr lang="zh-CN" altLang="en-US" b="0"/>
              <a:t>考察对</a:t>
            </a:r>
            <a:r>
              <a:rPr lang="zh-CN" altLang="en-US"/>
              <a:t>线程隔离方案的掌握情况</a:t>
            </a:r>
            <a:endParaRPr lang="en-US" altLang="zh-CN" b="0"/>
          </a:p>
          <a:p>
            <a:r>
              <a:rPr lang="zh-CN" altLang="en-US" b="1"/>
              <a:t>难易程度</a:t>
            </a:r>
            <a:r>
              <a:rPr lang="zh-CN" altLang="en-US"/>
              <a:t>：一般</a:t>
            </a:r>
            <a:endParaRPr lang="en-US" altLang="zh-CN"/>
          </a:p>
          <a:p>
            <a:r>
              <a:rPr lang="zh-CN" altLang="en-US" b="1"/>
              <a:t>参考话术</a:t>
            </a:r>
            <a:r>
              <a:rPr lang="zh-CN" altLang="en-US"/>
              <a:t>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Hystix</a:t>
            </a:r>
            <a:r>
              <a:rPr lang="zh-CN" altLang="en-US"/>
              <a:t>默认是基于线程池实现的线程隔离，每一个被隔离的业务都要创建一个独立的线程池，线程过多会带来额外的</a:t>
            </a:r>
            <a:r>
              <a:rPr lang="en-US" altLang="zh-CN"/>
              <a:t>CPU</a:t>
            </a:r>
            <a:r>
              <a:rPr lang="zh-CN" altLang="en-US"/>
              <a:t>开销，性能一般，但是隔离性更强。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Sentinel</a:t>
            </a:r>
            <a:r>
              <a:rPr lang="zh-CN" altLang="en-US"/>
              <a:t>是基于信号量（计数器）实现的线程隔离，不用创建线程池，性能较好，但是隔离性一般。</a:t>
            </a:r>
            <a:endParaRPr lang="en-US" altLang="zh-CN"/>
          </a:p>
        </p:txBody>
      </p:sp>
      <p:sp>
        <p:nvSpPr>
          <p:cNvPr id="5" name="文本占位符 1"/>
          <p:cNvSpPr txBox="1"/>
          <p:nvPr/>
        </p:nvSpPr>
        <p:spPr>
          <a:xfrm>
            <a:off x="710880" y="889485"/>
            <a:ext cx="8015109" cy="559278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>
                <a:solidFill>
                  <a:srgbClr val="AD2B26"/>
                </a:solidFill>
              </a:rPr>
              <a:t>Sentinel</a:t>
            </a:r>
            <a:r>
              <a:rPr lang="zh-CN" altLang="en-US" sz="2400">
                <a:solidFill>
                  <a:srgbClr val="AD2B26"/>
                </a:solidFill>
              </a:rPr>
              <a:t>的线程隔离与</a:t>
            </a:r>
            <a:r>
              <a:rPr lang="en-US" altLang="zh-CN" sz="2400">
                <a:solidFill>
                  <a:srgbClr val="AD2B26"/>
                </a:solidFill>
              </a:rPr>
              <a:t>Hystix</a:t>
            </a:r>
            <a:r>
              <a:rPr lang="zh-CN" altLang="en-US" sz="2400">
                <a:solidFill>
                  <a:srgbClr val="AD2B26"/>
                </a:solidFill>
              </a:rPr>
              <a:t>的线程隔离有什么差别</a:t>
            </a:r>
            <a:r>
              <a:rPr lang="en-US" altLang="zh-CN" sz="2400">
                <a:solidFill>
                  <a:srgbClr val="AD2B26"/>
                </a:solidFill>
              </a:rPr>
              <a:t>?</a:t>
            </a:r>
            <a:endParaRPr lang="en-US" altLang="zh-CN" sz="2000">
              <a:solidFill>
                <a:srgbClr val="AD2B2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9358" y="1332152"/>
            <a:ext cx="5973761" cy="559278"/>
          </a:xfrm>
        </p:spPr>
        <p:txBody>
          <a:bodyPr/>
          <a:lstStyle/>
          <a:p>
            <a:r>
              <a:rPr lang="en-US" altLang="zh-CN" sz="1800">
                <a:solidFill>
                  <a:srgbClr val="49504F"/>
                </a:solidFill>
              </a:rPr>
              <a:t>SpringCloud</a:t>
            </a:r>
            <a:r>
              <a:rPr lang="zh-CN" altLang="en-US" sz="1800">
                <a:solidFill>
                  <a:srgbClr val="49504F"/>
                </a:solidFill>
              </a:rPr>
              <a:t>常见组件有哪些？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3" name="文本占位符 1"/>
          <p:cNvSpPr txBox="1"/>
          <p:nvPr/>
        </p:nvSpPr>
        <p:spPr>
          <a:xfrm>
            <a:off x="5019358" y="1891430"/>
            <a:ext cx="5973761" cy="559278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Nacos</a:t>
            </a:r>
            <a:r>
              <a:rPr lang="zh-CN" altLang="en-US"/>
              <a:t>的服务注册表结构是怎样的？</a:t>
            </a:r>
            <a:endParaRPr lang="en-US" altLang="zh-CN"/>
          </a:p>
        </p:txBody>
      </p:sp>
      <p:sp>
        <p:nvSpPr>
          <p:cNvPr id="4" name="文本占位符 1"/>
          <p:cNvSpPr txBox="1"/>
          <p:nvPr/>
        </p:nvSpPr>
        <p:spPr>
          <a:xfrm>
            <a:off x="5019358" y="2450708"/>
            <a:ext cx="5973761" cy="559279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Nacos</a:t>
            </a:r>
            <a:r>
              <a:rPr lang="zh-CN" altLang="en-US"/>
              <a:t>如何支撑数十万服务注册压力？</a:t>
            </a:r>
            <a:endParaRPr lang="en-US" altLang="zh-CN"/>
          </a:p>
        </p:txBody>
      </p:sp>
      <p:sp>
        <p:nvSpPr>
          <p:cNvPr id="5" name="文本占位符 1"/>
          <p:cNvSpPr txBox="1"/>
          <p:nvPr/>
        </p:nvSpPr>
        <p:spPr>
          <a:xfrm>
            <a:off x="5019358" y="2997382"/>
            <a:ext cx="5973761" cy="559278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Nacos</a:t>
            </a:r>
            <a:r>
              <a:rPr lang="zh-CN" altLang="en-US"/>
              <a:t>如何避免并发读写冲突问题？</a:t>
            </a:r>
            <a:endParaRPr lang="en-US" altLang="zh-CN"/>
          </a:p>
        </p:txBody>
      </p:sp>
      <p:sp>
        <p:nvSpPr>
          <p:cNvPr id="6" name="文本占位符 1"/>
          <p:cNvSpPr txBox="1"/>
          <p:nvPr/>
        </p:nvSpPr>
        <p:spPr>
          <a:xfrm>
            <a:off x="5019357" y="3544056"/>
            <a:ext cx="5973761" cy="559278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Nacos</a:t>
            </a:r>
            <a:r>
              <a:rPr lang="zh-CN" altLang="en-US"/>
              <a:t>与</a:t>
            </a:r>
            <a:r>
              <a:rPr lang="en-US" altLang="zh-CN"/>
              <a:t>Eureka</a:t>
            </a:r>
            <a:r>
              <a:rPr lang="zh-CN" altLang="en-US"/>
              <a:t>的区别有哪些？</a:t>
            </a:r>
            <a:endParaRPr lang="en-US" altLang="zh-CN"/>
          </a:p>
        </p:txBody>
      </p:sp>
      <p:sp>
        <p:nvSpPr>
          <p:cNvPr id="8" name="文本占位符 1"/>
          <p:cNvSpPr txBox="1"/>
          <p:nvPr/>
        </p:nvSpPr>
        <p:spPr>
          <a:xfrm>
            <a:off x="5019355" y="4612194"/>
            <a:ext cx="5973761" cy="559278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AD2B26"/>
                </a:solidFill>
              </a:rPr>
              <a:t>Sentinel</a:t>
            </a:r>
            <a:r>
              <a:rPr lang="zh-CN" altLang="en-US">
                <a:solidFill>
                  <a:srgbClr val="AD2B26"/>
                </a:solidFill>
              </a:rPr>
              <a:t>的限流与</a:t>
            </a:r>
            <a:r>
              <a:rPr lang="en-US" altLang="zh-CN">
                <a:solidFill>
                  <a:srgbClr val="AD2B26"/>
                </a:solidFill>
              </a:rPr>
              <a:t>Gateway</a:t>
            </a:r>
            <a:r>
              <a:rPr lang="zh-CN" altLang="en-US">
                <a:solidFill>
                  <a:srgbClr val="AD2B26"/>
                </a:solidFill>
              </a:rPr>
              <a:t>的限流有什么差别？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9" name="文本占位符 1"/>
          <p:cNvSpPr txBox="1"/>
          <p:nvPr/>
        </p:nvSpPr>
        <p:spPr>
          <a:xfrm>
            <a:off x="5019356" y="4078125"/>
            <a:ext cx="5973761" cy="559278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Sentinel</a:t>
            </a:r>
            <a:r>
              <a:rPr lang="zh-CN" altLang="en-US"/>
              <a:t>的线程隔离与</a:t>
            </a:r>
            <a:r>
              <a:rPr lang="en-US" altLang="zh-CN"/>
              <a:t>Hystix</a:t>
            </a:r>
            <a:r>
              <a:rPr lang="zh-CN" altLang="en-US"/>
              <a:t>的线程隔离有什么差别</a:t>
            </a:r>
            <a:r>
              <a:rPr lang="en-US" altLang="zh-CN"/>
              <a:t>?</a:t>
            </a:r>
            <a:endParaRPr lang="en-US" altLang="zh-CN"/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限流</a:t>
            </a:r>
            <a:r>
              <a:rPr kumimoji="1"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：对应用服务器的请求做限制，避免因过多请求而导致服务器过载甚至宕机。</a:t>
            </a:r>
            <a:endParaRPr kumimoji="1"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buNone/>
            </a:pPr>
            <a:r>
              <a:rPr kumimoji="1"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限流算法常见的包括两种：</a:t>
            </a:r>
            <a:endParaRPr kumimoji="1"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kumimoji="1"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计数器算法，又包括窗口计数器算法、滑动窗口计数器算法</a:t>
            </a:r>
            <a:endParaRPr kumimoji="1"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kumimoji="1" lang="zh-CN" altLang="en-US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令牌桶算法（</a:t>
            </a:r>
            <a:r>
              <a:rPr kumimoji="1" lang="en-US" altLang="zh-CN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Token Bucket</a:t>
            </a:r>
            <a:r>
              <a:rPr kumimoji="1" lang="zh-CN" altLang="en-US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kumimoji="1"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b="0" i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漏桶算法</a:t>
            </a:r>
            <a:r>
              <a:rPr lang="en-US" altLang="zh-CN" b="0" i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(Leaky Bucket)</a:t>
            </a:r>
            <a:endParaRPr kumimoji="1" lang="en-US" altLang="zh-CN" b="0" i="0">
              <a:solidFill>
                <a:srgbClr val="333333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1" name="文本占位符 1"/>
          <p:cNvSpPr txBox="1"/>
          <p:nvPr/>
        </p:nvSpPr>
        <p:spPr>
          <a:xfrm>
            <a:off x="710880" y="889485"/>
            <a:ext cx="5973761" cy="559278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B2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Sentinel</a:t>
            </a:r>
            <a:r>
              <a:rPr lang="zh-CN" altLang="en-US" sz="2000">
                <a:solidFill>
                  <a:srgbClr val="AD2B2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的限流与</a:t>
            </a:r>
            <a:r>
              <a:rPr lang="en-US" altLang="zh-CN" sz="2000">
                <a:solidFill>
                  <a:srgbClr val="AD2B2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Gateway</a:t>
            </a:r>
            <a:r>
              <a:rPr lang="zh-CN" altLang="en-US" sz="2000">
                <a:solidFill>
                  <a:srgbClr val="AD2B2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的限流有什么差别？</a:t>
            </a:r>
            <a:endParaRPr lang="en-US" altLang="zh-CN" sz="2000">
              <a:solidFill>
                <a:srgbClr val="AD2B26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9358" y="1332152"/>
            <a:ext cx="5973761" cy="559278"/>
          </a:xfrm>
        </p:spPr>
        <p:txBody>
          <a:bodyPr/>
          <a:lstStyle/>
          <a:p>
            <a:r>
              <a:rPr lang="en-US" altLang="zh-CN" sz="1800">
                <a:solidFill>
                  <a:srgbClr val="AD2B26"/>
                </a:solidFill>
              </a:rPr>
              <a:t>SpringCloud</a:t>
            </a:r>
            <a:r>
              <a:rPr lang="zh-CN" altLang="en-US" sz="1800">
                <a:solidFill>
                  <a:srgbClr val="AD2B26"/>
                </a:solidFill>
              </a:rPr>
              <a:t>常见组件有哪些？</a:t>
            </a:r>
            <a:endParaRPr lang="en-US" altLang="zh-CN" sz="1800">
              <a:solidFill>
                <a:srgbClr val="AD2B26"/>
              </a:solidFill>
            </a:endParaRPr>
          </a:p>
        </p:txBody>
      </p:sp>
      <p:sp>
        <p:nvSpPr>
          <p:cNvPr id="3" name="文本占位符 1"/>
          <p:cNvSpPr txBox="1"/>
          <p:nvPr/>
        </p:nvSpPr>
        <p:spPr>
          <a:xfrm>
            <a:off x="5019358" y="1891430"/>
            <a:ext cx="5973761" cy="559278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Nacos</a:t>
            </a:r>
            <a:r>
              <a:rPr lang="zh-CN" altLang="en-US"/>
              <a:t>的服务注册表结构是怎样的？</a:t>
            </a:r>
            <a:endParaRPr lang="en-US" altLang="zh-CN"/>
          </a:p>
        </p:txBody>
      </p:sp>
      <p:sp>
        <p:nvSpPr>
          <p:cNvPr id="4" name="文本占位符 1"/>
          <p:cNvSpPr txBox="1"/>
          <p:nvPr/>
        </p:nvSpPr>
        <p:spPr>
          <a:xfrm>
            <a:off x="5019358" y="2450708"/>
            <a:ext cx="5973761" cy="559279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Nacos</a:t>
            </a:r>
            <a:r>
              <a:rPr lang="zh-CN" altLang="en-US"/>
              <a:t>如何支撑数十万服务注册压力？</a:t>
            </a:r>
            <a:endParaRPr lang="en-US" altLang="zh-CN"/>
          </a:p>
        </p:txBody>
      </p:sp>
      <p:sp>
        <p:nvSpPr>
          <p:cNvPr id="5" name="文本占位符 1"/>
          <p:cNvSpPr txBox="1"/>
          <p:nvPr/>
        </p:nvSpPr>
        <p:spPr>
          <a:xfrm>
            <a:off x="5019358" y="2997382"/>
            <a:ext cx="5973761" cy="559278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Nacos</a:t>
            </a:r>
            <a:r>
              <a:rPr lang="zh-CN" altLang="en-US"/>
              <a:t>如何避免并发读写冲突问题？</a:t>
            </a:r>
            <a:endParaRPr lang="en-US" altLang="zh-CN"/>
          </a:p>
        </p:txBody>
      </p:sp>
      <p:sp>
        <p:nvSpPr>
          <p:cNvPr id="6" name="文本占位符 1"/>
          <p:cNvSpPr txBox="1"/>
          <p:nvPr/>
        </p:nvSpPr>
        <p:spPr>
          <a:xfrm>
            <a:off x="5019357" y="3544056"/>
            <a:ext cx="5973761" cy="559278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Nacos</a:t>
            </a:r>
            <a:r>
              <a:rPr lang="zh-CN" altLang="en-US"/>
              <a:t>与</a:t>
            </a:r>
            <a:r>
              <a:rPr lang="en-US" altLang="zh-CN"/>
              <a:t>Eureka</a:t>
            </a:r>
            <a:r>
              <a:rPr lang="zh-CN" altLang="en-US"/>
              <a:t>的区别有哪些？</a:t>
            </a:r>
            <a:endParaRPr lang="en-US" altLang="zh-CN"/>
          </a:p>
        </p:txBody>
      </p:sp>
      <p:sp>
        <p:nvSpPr>
          <p:cNvPr id="8" name="文本占位符 1"/>
          <p:cNvSpPr txBox="1"/>
          <p:nvPr/>
        </p:nvSpPr>
        <p:spPr>
          <a:xfrm>
            <a:off x="5019357" y="4103334"/>
            <a:ext cx="5973761" cy="559278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Sentinel</a:t>
            </a:r>
            <a:r>
              <a:rPr lang="zh-CN" altLang="en-US"/>
              <a:t>的限流与</a:t>
            </a:r>
            <a:r>
              <a:rPr lang="en-US" altLang="zh-CN"/>
              <a:t>Gateway</a:t>
            </a:r>
            <a:r>
              <a:rPr lang="zh-CN" altLang="en-US"/>
              <a:t>的限流有什么差别？</a:t>
            </a:r>
            <a:endParaRPr lang="en-US" altLang="zh-CN"/>
          </a:p>
        </p:txBody>
      </p:sp>
      <p:sp>
        <p:nvSpPr>
          <p:cNvPr id="9" name="文本占位符 1"/>
          <p:cNvSpPr txBox="1"/>
          <p:nvPr/>
        </p:nvSpPr>
        <p:spPr>
          <a:xfrm>
            <a:off x="5019357" y="4637403"/>
            <a:ext cx="5973761" cy="559278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Sentinel</a:t>
            </a:r>
            <a:r>
              <a:rPr lang="zh-CN" altLang="en-US"/>
              <a:t>的线程隔离与</a:t>
            </a:r>
            <a:r>
              <a:rPr lang="en-US" altLang="zh-CN"/>
              <a:t>Hystix</a:t>
            </a:r>
            <a:r>
              <a:rPr lang="zh-CN" altLang="en-US"/>
              <a:t>的线程隔离有什么差别</a:t>
            </a:r>
            <a:r>
              <a:rPr lang="en-US" altLang="zh-CN"/>
              <a:t>?</a:t>
            </a:r>
            <a:endParaRPr lang="en-US" altLang="zh-CN"/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/>
        </p:nvSpPr>
        <p:spPr>
          <a:xfrm>
            <a:off x="805284" y="3470439"/>
            <a:ext cx="1247769" cy="2422360"/>
          </a:xfrm>
          <a:prstGeom prst="roundRect">
            <a:avLst>
              <a:gd name="adj" fmla="val 6512"/>
            </a:avLst>
          </a:prstGeom>
          <a:noFill/>
          <a:ln w="19050"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矩形: 圆角 71"/>
          <p:cNvSpPr/>
          <p:nvPr/>
        </p:nvSpPr>
        <p:spPr>
          <a:xfrm>
            <a:off x="2127985" y="3470439"/>
            <a:ext cx="1236320" cy="2422360"/>
          </a:xfrm>
          <a:prstGeom prst="roundRect">
            <a:avLst>
              <a:gd name="adj" fmla="val 6512"/>
            </a:avLst>
          </a:prstGeom>
          <a:noFill/>
          <a:ln w="19050"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矩形: 圆角 72"/>
          <p:cNvSpPr/>
          <p:nvPr/>
        </p:nvSpPr>
        <p:spPr>
          <a:xfrm>
            <a:off x="3439237" y="3470439"/>
            <a:ext cx="1236320" cy="2422360"/>
          </a:xfrm>
          <a:prstGeom prst="roundRect">
            <a:avLst>
              <a:gd name="adj" fmla="val 6512"/>
            </a:avLst>
          </a:prstGeom>
          <a:noFill/>
          <a:ln w="19050"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" name="矩形: 圆角 73"/>
          <p:cNvSpPr/>
          <p:nvPr/>
        </p:nvSpPr>
        <p:spPr>
          <a:xfrm>
            <a:off x="4750489" y="3470439"/>
            <a:ext cx="1236320" cy="2422360"/>
          </a:xfrm>
          <a:prstGeom prst="roundRect">
            <a:avLst>
              <a:gd name="adj" fmla="val 6512"/>
            </a:avLst>
          </a:prstGeom>
          <a:noFill/>
          <a:ln w="19050"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" name="矩形: 圆角 74"/>
          <p:cNvSpPr/>
          <p:nvPr/>
        </p:nvSpPr>
        <p:spPr>
          <a:xfrm>
            <a:off x="6061741" y="3470439"/>
            <a:ext cx="1236320" cy="2422360"/>
          </a:xfrm>
          <a:prstGeom prst="roundRect">
            <a:avLst>
              <a:gd name="adj" fmla="val 6512"/>
            </a:avLst>
          </a:prstGeom>
          <a:noFill/>
          <a:ln w="19050"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6" name="矩形: 圆角 75"/>
          <p:cNvSpPr/>
          <p:nvPr/>
        </p:nvSpPr>
        <p:spPr>
          <a:xfrm>
            <a:off x="7372993" y="3470439"/>
            <a:ext cx="1236320" cy="2422360"/>
          </a:xfrm>
          <a:prstGeom prst="roundRect">
            <a:avLst>
              <a:gd name="adj" fmla="val 6512"/>
            </a:avLst>
          </a:prstGeom>
          <a:noFill/>
          <a:ln w="19050"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7" name="矩形: 圆角 76"/>
          <p:cNvSpPr/>
          <p:nvPr/>
        </p:nvSpPr>
        <p:spPr>
          <a:xfrm>
            <a:off x="8684245" y="3470439"/>
            <a:ext cx="1236320" cy="2422360"/>
          </a:xfrm>
          <a:prstGeom prst="roundRect">
            <a:avLst>
              <a:gd name="adj" fmla="val 6512"/>
            </a:avLst>
          </a:prstGeom>
          <a:noFill/>
          <a:ln w="19050"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8" name="矩形: 圆角 77"/>
          <p:cNvSpPr/>
          <p:nvPr/>
        </p:nvSpPr>
        <p:spPr>
          <a:xfrm>
            <a:off x="9995494" y="3470439"/>
            <a:ext cx="1236320" cy="2422360"/>
          </a:xfrm>
          <a:prstGeom prst="roundRect">
            <a:avLst>
              <a:gd name="adj" fmla="val 6512"/>
            </a:avLst>
          </a:prstGeom>
          <a:noFill/>
          <a:ln w="19050"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57" name="直接连接符 256"/>
          <p:cNvCxnSpPr>
            <a:stCxn id="31" idx="6"/>
          </p:cNvCxnSpPr>
          <p:nvPr/>
        </p:nvCxnSpPr>
        <p:spPr>
          <a:xfrm>
            <a:off x="754326" y="4462363"/>
            <a:ext cx="10440147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 algn="l" latinLnBrk="1">
              <a:buNone/>
            </a:pPr>
            <a:r>
              <a:rPr lang="zh-CN" altLang="en-US" b="0" i="0">
                <a:solidFill>
                  <a:srgbClr val="30303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固定窗口计数器算法概念如下：</a:t>
            </a:r>
            <a:endParaRPr lang="zh-CN" altLang="en-US" b="0" i="0">
              <a:solidFill>
                <a:srgbClr val="30303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l" latinLnBrk="1"/>
            <a:r>
              <a:rPr lang="zh-CN" altLang="en-US" b="0" i="0">
                <a:solidFill>
                  <a:srgbClr val="30303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将时间划分为多个窗口，窗口时间跨度称为</a:t>
            </a:r>
            <a:r>
              <a:rPr lang="en-US" altLang="zh-CN" b="0" i="0">
                <a:solidFill>
                  <a:srgbClr val="30303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Interval</a:t>
            </a:r>
            <a:r>
              <a:rPr lang="zh-CN" altLang="en-US" b="0" i="0">
                <a:solidFill>
                  <a:srgbClr val="30303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，本例中为</a:t>
            </a:r>
            <a:r>
              <a:rPr lang="en-US" altLang="zh-CN" b="0" i="0">
                <a:solidFill>
                  <a:srgbClr val="30303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1000ms</a:t>
            </a:r>
            <a:r>
              <a:rPr lang="zh-CN" altLang="en-US" b="0" i="0">
                <a:solidFill>
                  <a:srgbClr val="30303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；</a:t>
            </a:r>
            <a:endParaRPr lang="zh-CN" altLang="en-US" b="0" i="0">
              <a:solidFill>
                <a:srgbClr val="30303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latinLnBrk="1"/>
            <a:r>
              <a:rPr lang="zh-CN" altLang="en-US">
                <a:solidFill>
                  <a:srgbClr val="30303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每个窗口维护一个计数器，每有一次请求就将计数器加一，限流就是设置计数器阈值，本例为</a:t>
            </a:r>
            <a:r>
              <a:rPr lang="en-US" altLang="zh-CN">
                <a:solidFill>
                  <a:srgbClr val="30303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</a:t>
            </a:r>
            <a:endParaRPr lang="en-US" altLang="zh-CN">
              <a:solidFill>
                <a:srgbClr val="30303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latinLnBrk="1"/>
            <a:r>
              <a:rPr lang="zh-CN" altLang="en-US" b="0" i="0">
                <a:solidFill>
                  <a:srgbClr val="30303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如果计数器超过了限流阈值，则超出阈值的请求都被丢弃。</a:t>
            </a:r>
            <a:endParaRPr kumimoji="1"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固定窗口计数器算法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62" name="组合 261"/>
          <p:cNvGrpSpPr/>
          <p:nvPr/>
        </p:nvGrpSpPr>
        <p:grpSpPr>
          <a:xfrm>
            <a:off x="314319" y="3251199"/>
            <a:ext cx="440007" cy="2782677"/>
            <a:chOff x="314319" y="3121891"/>
            <a:chExt cx="440007" cy="2782677"/>
          </a:xfrm>
        </p:grpSpPr>
        <p:cxnSp>
          <p:nvCxnSpPr>
            <p:cNvPr id="17" name="直接箭头连接符 16"/>
            <p:cNvCxnSpPr/>
            <p:nvPr/>
          </p:nvCxnSpPr>
          <p:spPr>
            <a:xfrm flipV="1">
              <a:off x="710880" y="3121891"/>
              <a:ext cx="0" cy="266007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314319" y="5596791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14319" y="5130099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14319" y="4661065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14319" y="4192031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14319" y="3722997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14319" y="3253963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659922" y="5228571"/>
              <a:ext cx="94404" cy="944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659922" y="5703477"/>
              <a:ext cx="94404" cy="944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659922" y="4757929"/>
              <a:ext cx="94404" cy="944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659922" y="4285853"/>
              <a:ext cx="94404" cy="944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659922" y="3812381"/>
              <a:ext cx="94404" cy="944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659922" y="3341130"/>
              <a:ext cx="94404" cy="944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60" name="矩形: 圆角 259"/>
          <p:cNvSpPr/>
          <p:nvPr/>
        </p:nvSpPr>
        <p:spPr>
          <a:xfrm>
            <a:off x="1080682" y="5452283"/>
            <a:ext cx="812800" cy="36505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矩形: 圆角 41"/>
          <p:cNvSpPr/>
          <p:nvPr/>
        </p:nvSpPr>
        <p:spPr>
          <a:xfrm>
            <a:off x="1080682" y="4981641"/>
            <a:ext cx="812800" cy="36505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" name="矩形: 圆角 48"/>
          <p:cNvSpPr/>
          <p:nvPr/>
        </p:nvSpPr>
        <p:spPr>
          <a:xfrm>
            <a:off x="2319059" y="5452283"/>
            <a:ext cx="812800" cy="36505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" name="矩形: 圆角 49"/>
          <p:cNvSpPr/>
          <p:nvPr/>
        </p:nvSpPr>
        <p:spPr>
          <a:xfrm>
            <a:off x="3665742" y="5462466"/>
            <a:ext cx="812800" cy="36505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" name="矩形: 圆角 50"/>
          <p:cNvSpPr/>
          <p:nvPr/>
        </p:nvSpPr>
        <p:spPr>
          <a:xfrm>
            <a:off x="3665742" y="4999994"/>
            <a:ext cx="812800" cy="36505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" name="矩形: 圆角 51"/>
          <p:cNvSpPr/>
          <p:nvPr/>
        </p:nvSpPr>
        <p:spPr>
          <a:xfrm>
            <a:off x="3665742" y="4545063"/>
            <a:ext cx="812800" cy="36505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" name="矩形: 圆角 52"/>
          <p:cNvSpPr/>
          <p:nvPr/>
        </p:nvSpPr>
        <p:spPr>
          <a:xfrm>
            <a:off x="3665742" y="3993587"/>
            <a:ext cx="812800" cy="36505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" name="矩形: 圆角 53"/>
          <p:cNvSpPr/>
          <p:nvPr/>
        </p:nvSpPr>
        <p:spPr>
          <a:xfrm>
            <a:off x="3665742" y="3538656"/>
            <a:ext cx="812800" cy="36505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" name="矩形: 圆角 54"/>
          <p:cNvSpPr/>
          <p:nvPr/>
        </p:nvSpPr>
        <p:spPr>
          <a:xfrm>
            <a:off x="4947797" y="5452283"/>
            <a:ext cx="812800" cy="36505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" name="矩形: 圆角 55"/>
          <p:cNvSpPr/>
          <p:nvPr/>
        </p:nvSpPr>
        <p:spPr>
          <a:xfrm>
            <a:off x="4947797" y="4992821"/>
            <a:ext cx="812800" cy="36505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" name="矩形: 圆角 57"/>
          <p:cNvSpPr/>
          <p:nvPr/>
        </p:nvSpPr>
        <p:spPr>
          <a:xfrm>
            <a:off x="4947797" y="4521578"/>
            <a:ext cx="812800" cy="36505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" name="矩形: 圆角 58"/>
          <p:cNvSpPr/>
          <p:nvPr/>
        </p:nvSpPr>
        <p:spPr>
          <a:xfrm>
            <a:off x="4947797" y="3993587"/>
            <a:ext cx="812800" cy="36505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矩形: 圆角 59"/>
          <p:cNvSpPr/>
          <p:nvPr/>
        </p:nvSpPr>
        <p:spPr>
          <a:xfrm>
            <a:off x="6769424" y="5437865"/>
            <a:ext cx="410941" cy="36505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" name="矩形: 圆角 60"/>
          <p:cNvSpPr/>
          <p:nvPr/>
        </p:nvSpPr>
        <p:spPr>
          <a:xfrm>
            <a:off x="6769423" y="4999995"/>
            <a:ext cx="410941" cy="36505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矩形: 圆角 61"/>
          <p:cNvSpPr/>
          <p:nvPr/>
        </p:nvSpPr>
        <p:spPr>
          <a:xfrm>
            <a:off x="6769422" y="4525952"/>
            <a:ext cx="410941" cy="36505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矩形: 圆角 62"/>
          <p:cNvSpPr/>
          <p:nvPr/>
        </p:nvSpPr>
        <p:spPr>
          <a:xfrm>
            <a:off x="7490865" y="5437865"/>
            <a:ext cx="410941" cy="36505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4" name="矩形: 圆角 63"/>
          <p:cNvSpPr/>
          <p:nvPr/>
        </p:nvSpPr>
        <p:spPr>
          <a:xfrm>
            <a:off x="7483781" y="4988738"/>
            <a:ext cx="410941" cy="36505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5" name="矩形: 圆角 64"/>
          <p:cNvSpPr/>
          <p:nvPr/>
        </p:nvSpPr>
        <p:spPr>
          <a:xfrm>
            <a:off x="7490865" y="4509565"/>
            <a:ext cx="410941" cy="36505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710880" y="5892799"/>
            <a:ext cx="108756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781322" y="5939101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1000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93342" y="5939101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2000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05362" y="5939101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3000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17382" y="5939101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4000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29402" y="5939101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5000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41422" y="5939101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6000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653442" y="5939101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7000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965461" y="5939101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8000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050007" y="5847056"/>
            <a:ext cx="84384" cy="843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3361000" y="5847056"/>
            <a:ext cx="84384" cy="843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4671993" y="5847056"/>
            <a:ext cx="84384" cy="843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5982986" y="5847056"/>
            <a:ext cx="84384" cy="843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7293979" y="5847056"/>
            <a:ext cx="84384" cy="843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8604972" y="5847056"/>
            <a:ext cx="84384" cy="843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9915965" y="5847056"/>
            <a:ext cx="84384" cy="843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11226959" y="5847056"/>
            <a:ext cx="84384" cy="843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6635623" y="5847056"/>
            <a:ext cx="84384" cy="843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7991153" y="5847056"/>
            <a:ext cx="84384" cy="843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6376379" y="5911787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4500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7768401" y="5939100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5500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4" name="矩形: 圆角 83"/>
          <p:cNvSpPr/>
          <p:nvPr/>
        </p:nvSpPr>
        <p:spPr>
          <a:xfrm>
            <a:off x="6717619" y="3463889"/>
            <a:ext cx="1236320" cy="2422360"/>
          </a:xfrm>
          <a:prstGeom prst="roundRect">
            <a:avLst>
              <a:gd name="adj" fmla="val 6512"/>
            </a:avLst>
          </a:prstGeom>
          <a:solidFill>
            <a:srgbClr val="FF00FF">
              <a:alpha val="10000"/>
            </a:srgbClr>
          </a:solidFill>
          <a:ln w="19050">
            <a:solidFill>
              <a:srgbClr val="FF00FF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00"/>
                            </p:stCondLst>
                            <p:childTnLst>
                              <p:par>
                                <p:cTn id="19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"/>
                            </p:stCondLst>
                            <p:childTnLst>
                              <p:par>
                                <p:cTn id="2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000"/>
                            </p:stCondLst>
                            <p:childTnLst>
                              <p:par>
                                <p:cTn id="2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2500"/>
                            </p:stCondLst>
                            <p:childTnLst>
                              <p:par>
                                <p:cTn id="2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500"/>
                            </p:stCondLst>
                            <p:childTnLst>
                              <p:par>
                                <p:cTn id="24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6" presetClass="emph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 tmFilter="0, 0; .2, .5; .8, .5; 1, 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2" dur="250" autoRev="1" fill="hold"/>
                                        <p:tgtEl>
                                          <p:spTgt spid="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260" grpId="0" animBg="1"/>
      <p:bldP spid="42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5" grpId="0"/>
      <p:bldP spid="8" grpId="0"/>
      <p:bldP spid="9" grpId="0"/>
      <p:bldP spid="10" grpId="0"/>
      <p:bldP spid="11" grpId="0"/>
      <p:bldP spid="12" grpId="0"/>
      <p:bldP spid="13" grpId="0"/>
      <p:bldP spid="15" grpId="0"/>
      <p:bldP spid="2" grpId="0" animBg="1"/>
      <p:bldP spid="57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80" grpId="0" animBg="1"/>
      <p:bldP spid="81" grpId="0" animBg="1"/>
      <p:bldP spid="82" grpId="0"/>
      <p:bldP spid="83" grpId="0"/>
      <p:bldP spid="84" grpId="0" animBg="1"/>
      <p:bldP spid="84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矩形: 圆角 89"/>
          <p:cNvSpPr/>
          <p:nvPr/>
        </p:nvSpPr>
        <p:spPr>
          <a:xfrm>
            <a:off x="1426920" y="4494325"/>
            <a:ext cx="578309" cy="1399492"/>
          </a:xfrm>
          <a:prstGeom prst="roundRect">
            <a:avLst>
              <a:gd name="adj" fmla="val 6512"/>
            </a:avLst>
          </a:prstGeom>
          <a:noFill/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1" name="矩形: 圆角 90"/>
          <p:cNvSpPr/>
          <p:nvPr/>
        </p:nvSpPr>
        <p:spPr>
          <a:xfrm>
            <a:off x="767443" y="4494325"/>
            <a:ext cx="578309" cy="1399492"/>
          </a:xfrm>
          <a:prstGeom prst="roundRect">
            <a:avLst>
              <a:gd name="adj" fmla="val 6512"/>
            </a:avLst>
          </a:prstGeom>
          <a:noFill/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" name="矩形: 圆角 91"/>
          <p:cNvSpPr/>
          <p:nvPr/>
        </p:nvSpPr>
        <p:spPr>
          <a:xfrm>
            <a:off x="2086397" y="4494325"/>
            <a:ext cx="578309" cy="1399492"/>
          </a:xfrm>
          <a:prstGeom prst="roundRect">
            <a:avLst>
              <a:gd name="adj" fmla="val 6512"/>
            </a:avLst>
          </a:prstGeom>
          <a:noFill/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" name="矩形: 圆角 92"/>
          <p:cNvSpPr/>
          <p:nvPr/>
        </p:nvSpPr>
        <p:spPr>
          <a:xfrm>
            <a:off x="2745874" y="4494325"/>
            <a:ext cx="578309" cy="1399492"/>
          </a:xfrm>
          <a:prstGeom prst="roundRect">
            <a:avLst>
              <a:gd name="adj" fmla="val 6512"/>
            </a:avLst>
          </a:prstGeom>
          <a:noFill/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矩形: 圆角 93"/>
          <p:cNvSpPr/>
          <p:nvPr/>
        </p:nvSpPr>
        <p:spPr>
          <a:xfrm>
            <a:off x="3405351" y="4494325"/>
            <a:ext cx="578309" cy="1399492"/>
          </a:xfrm>
          <a:prstGeom prst="roundRect">
            <a:avLst>
              <a:gd name="adj" fmla="val 6512"/>
            </a:avLst>
          </a:prstGeom>
          <a:noFill/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" name="矩形: 圆角 94"/>
          <p:cNvSpPr/>
          <p:nvPr/>
        </p:nvSpPr>
        <p:spPr>
          <a:xfrm>
            <a:off x="4064828" y="4494325"/>
            <a:ext cx="578309" cy="1399492"/>
          </a:xfrm>
          <a:prstGeom prst="roundRect">
            <a:avLst>
              <a:gd name="adj" fmla="val 6512"/>
            </a:avLst>
          </a:prstGeom>
          <a:noFill/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6" name="矩形: 圆角 95"/>
          <p:cNvSpPr/>
          <p:nvPr/>
        </p:nvSpPr>
        <p:spPr>
          <a:xfrm>
            <a:off x="4724305" y="4494325"/>
            <a:ext cx="578309" cy="1399492"/>
          </a:xfrm>
          <a:prstGeom prst="roundRect">
            <a:avLst>
              <a:gd name="adj" fmla="val 6512"/>
            </a:avLst>
          </a:prstGeom>
          <a:noFill/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7" name="矩形: 圆角 96"/>
          <p:cNvSpPr/>
          <p:nvPr/>
        </p:nvSpPr>
        <p:spPr>
          <a:xfrm>
            <a:off x="5383782" y="4494325"/>
            <a:ext cx="578309" cy="1399492"/>
          </a:xfrm>
          <a:prstGeom prst="roundRect">
            <a:avLst>
              <a:gd name="adj" fmla="val 6512"/>
            </a:avLst>
          </a:prstGeom>
          <a:noFill/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8" name="矩形: 圆角 97"/>
          <p:cNvSpPr/>
          <p:nvPr/>
        </p:nvSpPr>
        <p:spPr>
          <a:xfrm>
            <a:off x="6043259" y="4494325"/>
            <a:ext cx="578309" cy="1399492"/>
          </a:xfrm>
          <a:prstGeom prst="roundRect">
            <a:avLst>
              <a:gd name="adj" fmla="val 6512"/>
            </a:avLst>
          </a:prstGeom>
          <a:noFill/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9" name="矩形: 圆角 98"/>
          <p:cNvSpPr/>
          <p:nvPr/>
        </p:nvSpPr>
        <p:spPr>
          <a:xfrm>
            <a:off x="6702736" y="4494325"/>
            <a:ext cx="578309" cy="1399492"/>
          </a:xfrm>
          <a:prstGeom prst="roundRect">
            <a:avLst>
              <a:gd name="adj" fmla="val 6512"/>
            </a:avLst>
          </a:prstGeom>
          <a:noFill/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0" name="矩形: 圆角 99"/>
          <p:cNvSpPr/>
          <p:nvPr/>
        </p:nvSpPr>
        <p:spPr>
          <a:xfrm>
            <a:off x="7362213" y="4494325"/>
            <a:ext cx="578309" cy="1399492"/>
          </a:xfrm>
          <a:prstGeom prst="roundRect">
            <a:avLst>
              <a:gd name="adj" fmla="val 6512"/>
            </a:avLst>
          </a:prstGeom>
          <a:noFill/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1" name="矩形: 圆角 100"/>
          <p:cNvSpPr/>
          <p:nvPr/>
        </p:nvSpPr>
        <p:spPr>
          <a:xfrm>
            <a:off x="8021690" y="4494325"/>
            <a:ext cx="578309" cy="1399492"/>
          </a:xfrm>
          <a:prstGeom prst="roundRect">
            <a:avLst>
              <a:gd name="adj" fmla="val 6512"/>
            </a:avLst>
          </a:prstGeom>
          <a:noFill/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" name="矩形: 圆角 101"/>
          <p:cNvSpPr/>
          <p:nvPr/>
        </p:nvSpPr>
        <p:spPr>
          <a:xfrm>
            <a:off x="8681167" y="4494325"/>
            <a:ext cx="578309" cy="1399492"/>
          </a:xfrm>
          <a:prstGeom prst="roundRect">
            <a:avLst>
              <a:gd name="adj" fmla="val 6512"/>
            </a:avLst>
          </a:prstGeom>
          <a:noFill/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" name="矩形: 圆角 102"/>
          <p:cNvSpPr/>
          <p:nvPr/>
        </p:nvSpPr>
        <p:spPr>
          <a:xfrm>
            <a:off x="9340644" y="4494325"/>
            <a:ext cx="578309" cy="1399492"/>
          </a:xfrm>
          <a:prstGeom prst="roundRect">
            <a:avLst>
              <a:gd name="adj" fmla="val 6512"/>
            </a:avLst>
          </a:prstGeom>
          <a:noFill/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4" name="矩形: 圆角 103"/>
          <p:cNvSpPr/>
          <p:nvPr/>
        </p:nvSpPr>
        <p:spPr>
          <a:xfrm>
            <a:off x="10000121" y="4494325"/>
            <a:ext cx="578309" cy="1399492"/>
          </a:xfrm>
          <a:prstGeom prst="roundRect">
            <a:avLst>
              <a:gd name="adj" fmla="val 6512"/>
            </a:avLst>
          </a:prstGeom>
          <a:noFill/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5" name="矩形: 圆角 104"/>
          <p:cNvSpPr/>
          <p:nvPr/>
        </p:nvSpPr>
        <p:spPr>
          <a:xfrm>
            <a:off x="10659592" y="4494325"/>
            <a:ext cx="578309" cy="1399492"/>
          </a:xfrm>
          <a:prstGeom prst="roundRect">
            <a:avLst>
              <a:gd name="adj" fmla="val 6512"/>
            </a:avLst>
          </a:prstGeom>
          <a:noFill/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57" name="直接连接符 256"/>
          <p:cNvCxnSpPr>
            <a:stCxn id="31" idx="6"/>
          </p:cNvCxnSpPr>
          <p:nvPr/>
        </p:nvCxnSpPr>
        <p:spPr>
          <a:xfrm>
            <a:off x="754326" y="4462363"/>
            <a:ext cx="10440147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33071"/>
            <a:ext cx="10749598" cy="2116266"/>
          </a:xfrm>
        </p:spPr>
        <p:txBody>
          <a:bodyPr/>
          <a:lstStyle/>
          <a:p>
            <a:pPr marL="0" indent="0" algn="l" latinLnBrk="1">
              <a:buNone/>
            </a:pPr>
            <a:r>
              <a:rPr lang="zh-CN" altLang="en-US" b="0" i="0">
                <a:solidFill>
                  <a:srgbClr val="30303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滑动窗口计数器算法会将一个窗口划分为</a:t>
            </a:r>
            <a:r>
              <a:rPr lang="en-US" altLang="zh-CN" b="0" i="0">
                <a:solidFill>
                  <a:srgbClr val="30303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n</a:t>
            </a:r>
            <a:r>
              <a:rPr lang="zh-CN" altLang="en-US" b="0" i="0">
                <a:solidFill>
                  <a:srgbClr val="30303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个更小的区间，例如</a:t>
            </a:r>
            <a:endParaRPr lang="en-US" altLang="zh-CN" b="0" i="0">
              <a:solidFill>
                <a:srgbClr val="30303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latinLnBrk="1"/>
            <a:r>
              <a:rPr lang="zh-CN" altLang="en-US">
                <a:solidFill>
                  <a:srgbClr val="30303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窗口时间跨度</a:t>
            </a:r>
            <a:r>
              <a:rPr lang="en-US" altLang="zh-CN">
                <a:solidFill>
                  <a:srgbClr val="30303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Interval</a:t>
            </a:r>
            <a:r>
              <a:rPr lang="zh-CN" altLang="en-US" b="0" i="0">
                <a:solidFill>
                  <a:srgbClr val="30303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为</a:t>
            </a:r>
            <a:r>
              <a:rPr lang="en-US" altLang="zh-CN" b="0" i="0">
                <a:solidFill>
                  <a:srgbClr val="30303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zh-CN" altLang="en-US" b="0" i="0">
                <a:solidFill>
                  <a:srgbClr val="30303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秒；区间数量</a:t>
            </a:r>
            <a:r>
              <a:rPr lang="en-US" altLang="zh-CN">
                <a:solidFill>
                  <a:srgbClr val="30303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n = 2 </a:t>
            </a:r>
            <a:r>
              <a:rPr lang="zh-CN" altLang="en-US">
                <a:solidFill>
                  <a:srgbClr val="30303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，则每个小区间时间跨度为</a:t>
            </a:r>
            <a:r>
              <a:rPr lang="en-US" altLang="zh-CN">
                <a:solidFill>
                  <a:srgbClr val="30303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500ms</a:t>
            </a:r>
            <a:endParaRPr lang="en-US" altLang="zh-CN">
              <a:solidFill>
                <a:srgbClr val="30303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latinLnBrk="1"/>
            <a:r>
              <a:rPr kumimoji="1"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限流阈值依然为</a:t>
            </a:r>
            <a:r>
              <a:rPr kumimoji="1"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</a:t>
            </a:r>
            <a:r>
              <a:rPr kumimoji="1"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，时间窗口（</a:t>
            </a:r>
            <a:r>
              <a:rPr kumimoji="1"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kumimoji="1"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秒）内请求超过阈值时，超出的请求被限流</a:t>
            </a:r>
            <a:endParaRPr kumimoji="1"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latinLnBrk="1"/>
            <a:r>
              <a:rPr kumimoji="1"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窗口会根据当前请求所在时间（</a:t>
            </a:r>
            <a:r>
              <a:rPr kumimoji="1"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currentTime</a:t>
            </a:r>
            <a:r>
              <a:rPr kumimoji="1"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）移动，窗口范围是从（</a:t>
            </a:r>
            <a:r>
              <a:rPr kumimoji="1"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currentTime-Interval</a:t>
            </a:r>
            <a:r>
              <a:rPr kumimoji="1"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）之后的第一个时区开始，到</a:t>
            </a:r>
            <a:r>
              <a:rPr kumimoji="1"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currentTime</a:t>
            </a:r>
            <a:r>
              <a:rPr kumimoji="1"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所在时区结束。</a:t>
            </a:r>
            <a:endParaRPr kumimoji="1"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滑动窗口计数器算法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62" name="组合 261"/>
          <p:cNvGrpSpPr/>
          <p:nvPr/>
        </p:nvGrpSpPr>
        <p:grpSpPr>
          <a:xfrm>
            <a:off x="314319" y="3251199"/>
            <a:ext cx="440007" cy="2782677"/>
            <a:chOff x="314319" y="3121891"/>
            <a:chExt cx="440007" cy="2782677"/>
          </a:xfrm>
        </p:grpSpPr>
        <p:cxnSp>
          <p:nvCxnSpPr>
            <p:cNvPr id="17" name="直接箭头连接符 16"/>
            <p:cNvCxnSpPr/>
            <p:nvPr/>
          </p:nvCxnSpPr>
          <p:spPr>
            <a:xfrm flipV="1">
              <a:off x="710880" y="3121891"/>
              <a:ext cx="0" cy="266007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314319" y="5596791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14319" y="5130099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14319" y="4661065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14319" y="4192031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14319" y="3722997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14319" y="3253963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659922" y="5228571"/>
              <a:ext cx="94404" cy="944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659922" y="5703477"/>
              <a:ext cx="94404" cy="944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659922" y="4757929"/>
              <a:ext cx="94404" cy="944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659922" y="4285853"/>
              <a:ext cx="94404" cy="944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659922" y="3812381"/>
              <a:ext cx="94404" cy="944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659922" y="3341130"/>
              <a:ext cx="94404" cy="944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6" name="矩形: 圆角 5"/>
          <p:cNvSpPr/>
          <p:nvPr/>
        </p:nvSpPr>
        <p:spPr>
          <a:xfrm>
            <a:off x="1420777" y="4494325"/>
            <a:ext cx="1241595" cy="1367402"/>
          </a:xfrm>
          <a:prstGeom prst="roundRect">
            <a:avLst>
              <a:gd name="adj" fmla="val 6512"/>
            </a:avLst>
          </a:prstGeom>
          <a:noFill/>
          <a:ln w="19050">
            <a:solidFill>
              <a:srgbClr val="FF00FF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710880" y="5892799"/>
            <a:ext cx="108756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174738" y="5971581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500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50678" y="597158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1000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72476" y="597158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2000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94274" y="597158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3000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16072" y="597158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4000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37870" y="597158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5000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020567" y="597158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6500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342365" y="597158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7500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010627" y="5855236"/>
            <a:ext cx="84384" cy="843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3327245" y="5855236"/>
            <a:ext cx="84384" cy="843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4643863" y="5855236"/>
            <a:ext cx="84384" cy="843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5960481" y="5855236"/>
            <a:ext cx="84384" cy="843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7277099" y="5855236"/>
            <a:ext cx="84384" cy="843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8593717" y="5855236"/>
            <a:ext cx="84384" cy="843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9910335" y="5855236"/>
            <a:ext cx="84384" cy="843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11226959" y="5855236"/>
            <a:ext cx="84384" cy="843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1352318" y="5855236"/>
            <a:ext cx="84384" cy="843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2668936" y="5855236"/>
            <a:ext cx="84384" cy="843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3985554" y="5855236"/>
            <a:ext cx="84384" cy="843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5302172" y="5855236"/>
            <a:ext cx="84384" cy="843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6618790" y="5855236"/>
            <a:ext cx="84384" cy="843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7935408" y="5855236"/>
            <a:ext cx="84384" cy="843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9252026" y="5855236"/>
            <a:ext cx="84384" cy="843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10568644" y="5855236"/>
            <a:ext cx="84384" cy="843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2411577" y="597158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1500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3733375" y="597158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2500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5055173" y="597158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3500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6376971" y="597158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4500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7698769" y="597158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5500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8359668" y="597158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6000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9681466" y="597158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7000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11003271" y="597158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8000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" name="矩形: 圆角 105"/>
          <p:cNvSpPr/>
          <p:nvPr/>
        </p:nvSpPr>
        <p:spPr>
          <a:xfrm>
            <a:off x="835488" y="5429793"/>
            <a:ext cx="428992" cy="36505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>
                <a:latin typeface="黑体" panose="02010609060101010101" pitchFamily="49" charset="-122"/>
                <a:ea typeface="黑体" panose="02010609060101010101" pitchFamily="49" charset="-122"/>
              </a:rPr>
              <a:t>200</a:t>
            </a:r>
            <a:endParaRPr lang="en-US" altLang="zh-CN" sz="105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7" name="矩形: 圆角 106"/>
          <p:cNvSpPr/>
          <p:nvPr/>
        </p:nvSpPr>
        <p:spPr>
          <a:xfrm>
            <a:off x="835488" y="4983610"/>
            <a:ext cx="428992" cy="36505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>
                <a:latin typeface="黑体" panose="02010609060101010101" pitchFamily="49" charset="-122"/>
                <a:ea typeface="黑体" panose="02010609060101010101" pitchFamily="49" charset="-122"/>
              </a:rPr>
              <a:t>400</a:t>
            </a:r>
            <a:endParaRPr lang="en-US" altLang="zh-CN" sz="105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8" name="矩形: 圆角 107"/>
          <p:cNvSpPr/>
          <p:nvPr/>
        </p:nvSpPr>
        <p:spPr>
          <a:xfrm>
            <a:off x="1476534" y="5419633"/>
            <a:ext cx="428992" cy="36505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>
                <a:latin typeface="黑体" panose="02010609060101010101" pitchFamily="49" charset="-122"/>
                <a:ea typeface="黑体" panose="02010609060101010101" pitchFamily="49" charset="-122"/>
              </a:rPr>
              <a:t>900</a:t>
            </a:r>
            <a:endParaRPr lang="en-US" altLang="zh-CN" sz="105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9" name="矩形: 圆角 108"/>
          <p:cNvSpPr/>
          <p:nvPr/>
        </p:nvSpPr>
        <p:spPr>
          <a:xfrm>
            <a:off x="2136977" y="5429793"/>
            <a:ext cx="428992" cy="36505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>
                <a:latin typeface="黑体" panose="02010609060101010101" pitchFamily="49" charset="-122"/>
                <a:ea typeface="黑体" panose="02010609060101010101" pitchFamily="49" charset="-122"/>
              </a:rPr>
              <a:t>1250</a:t>
            </a:r>
            <a:endParaRPr lang="en-US" altLang="zh-CN" sz="105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0" name="矩形: 圆角 109"/>
          <p:cNvSpPr/>
          <p:nvPr/>
        </p:nvSpPr>
        <p:spPr>
          <a:xfrm>
            <a:off x="2136977" y="5001380"/>
            <a:ext cx="428992" cy="36505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>
                <a:latin typeface="黑体" panose="02010609060101010101" pitchFamily="49" charset="-122"/>
                <a:ea typeface="黑体" panose="02010609060101010101" pitchFamily="49" charset="-122"/>
              </a:rPr>
              <a:t>1300</a:t>
            </a:r>
            <a:endParaRPr lang="en-US" altLang="zh-CN" sz="105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613098" y="5734770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ms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1" name="矩形: 圆角 110"/>
          <p:cNvSpPr/>
          <p:nvPr/>
        </p:nvSpPr>
        <p:spPr>
          <a:xfrm>
            <a:off x="2136977" y="4555647"/>
            <a:ext cx="428992" cy="36505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>
                <a:latin typeface="黑体" panose="02010609060101010101" pitchFamily="49" charset="-122"/>
                <a:ea typeface="黑体" panose="02010609060101010101" pitchFamily="49" charset="-122"/>
              </a:rPr>
              <a:t>1400</a:t>
            </a:r>
            <a:endParaRPr lang="en-US" altLang="zh-CN" sz="105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" name="矩形: 圆角 111"/>
          <p:cNvSpPr/>
          <p:nvPr/>
        </p:nvSpPr>
        <p:spPr>
          <a:xfrm>
            <a:off x="2129534" y="3967723"/>
            <a:ext cx="428992" cy="36505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>
                <a:latin typeface="黑体" panose="02010609060101010101" pitchFamily="49" charset="-122"/>
                <a:ea typeface="黑体" panose="02010609060101010101" pitchFamily="49" charset="-122"/>
              </a:rPr>
              <a:t>1400</a:t>
            </a:r>
            <a:endParaRPr lang="en-US" altLang="zh-CN" sz="105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3" name="矩形: 圆角 112"/>
          <p:cNvSpPr/>
          <p:nvPr/>
        </p:nvSpPr>
        <p:spPr>
          <a:xfrm>
            <a:off x="2778909" y="5452283"/>
            <a:ext cx="428992" cy="36505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>
                <a:latin typeface="黑体" panose="02010609060101010101" pitchFamily="49" charset="-122"/>
                <a:ea typeface="黑体" panose="02010609060101010101" pitchFamily="49" charset="-122"/>
              </a:rPr>
              <a:t>1600</a:t>
            </a:r>
            <a:endParaRPr lang="en-US" altLang="zh-CN" sz="105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4" name="矩形: 圆角 113"/>
          <p:cNvSpPr/>
          <p:nvPr/>
        </p:nvSpPr>
        <p:spPr>
          <a:xfrm>
            <a:off x="3449974" y="5452283"/>
            <a:ext cx="428992" cy="36505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>
                <a:latin typeface="黑体" panose="02010609060101010101" pitchFamily="49" charset="-122"/>
                <a:ea typeface="黑体" panose="02010609060101010101" pitchFamily="49" charset="-122"/>
              </a:rPr>
              <a:t>2100</a:t>
            </a:r>
            <a:endParaRPr lang="en-US" altLang="zh-CN" sz="105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20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xit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ntr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061 -0.085728 E" pathEditMode="relative" ptsTypes="">
                                      <p:cBhvr>
                                        <p:cTn id="18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1 0.085728 L 0 0 E" pathEditMode="relative" ptsTypes="">
                                      <p:cBhvr>
                                        <p:cTn id="18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6" presetID="6" presetClass="emp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7" dur="1000" fill="hold"/>
                                        <p:tgtEl>
                                          <p:spTgt spid="111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8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9" dur="1000" fill="hold"/>
                                        <p:tgtEl>
                                          <p:spTgt spid="112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11111E-6 L 0.05416 -1.11111E-6 " pathEditMode="relative" rAng="0" ptsTypes="AA">
                                      <p:cBhvr>
                                        <p:cTn id="19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16 -1.11111E-6 L 0.1082 0.00046 " pathEditMode="relative" rAng="0" ptsTypes="AA">
                                      <p:cBhvr>
                                        <p:cTn id="20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6" grpId="0" animBg="1"/>
      <p:bldP spid="6" grpId="1" animBg="1"/>
      <p:bldP spid="6" grpId="2" animBg="1"/>
      <p:bldP spid="5" grpId="0"/>
      <p:bldP spid="13" grpId="0"/>
      <p:bldP spid="15" grpId="0"/>
      <p:bldP spid="73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/>
      <p:bldP spid="83" grpId="0"/>
      <p:bldP spid="84" grpId="0"/>
      <p:bldP spid="85" grpId="0"/>
      <p:bldP spid="86" grpId="0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1" grpId="1" animBg="1"/>
      <p:bldP spid="111" grpId="2" animBg="1"/>
      <p:bldP spid="111" grpId="3" animBg="1"/>
      <p:bldP spid="112" grpId="0" animBg="1"/>
      <p:bldP spid="112" grpId="1" animBg="1"/>
      <p:bldP spid="112" grpId="2" animBg="1"/>
      <p:bldP spid="113" grpId="0" animBg="1"/>
      <p:bldP spid="1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令牌桶算法说明：</a:t>
            </a:r>
            <a:endParaRPr lang="en-US" altLang="zh-CN"/>
          </a:p>
          <a:p>
            <a:pPr latinLnBrk="1"/>
            <a:r>
              <a:rPr lang="zh-CN" altLang="en-US">
                <a:solidFill>
                  <a:srgbClr val="303030"/>
                </a:solidFill>
                <a:latin typeface="Helvetica Neue"/>
              </a:rPr>
              <a:t>以固定的速率生成令牌，存入令牌桶中，如果令牌桶满了以后，多余令牌丢弃</a:t>
            </a:r>
            <a:endParaRPr lang="en-US" altLang="zh-CN">
              <a:solidFill>
                <a:srgbClr val="303030"/>
              </a:solidFill>
              <a:latin typeface="Helvetica Neue"/>
            </a:endParaRPr>
          </a:p>
          <a:p>
            <a:pPr latinLnBrk="1"/>
            <a:r>
              <a:rPr lang="zh-CN" altLang="en-US">
                <a:solidFill>
                  <a:srgbClr val="303030"/>
                </a:solidFill>
                <a:latin typeface="Helvetica Neue"/>
              </a:rPr>
              <a:t>请求进入后，必须先尝试从桶中获取令牌，获取到令牌后才可以被处理</a:t>
            </a:r>
            <a:endParaRPr lang="en-US" altLang="zh-CN">
              <a:solidFill>
                <a:srgbClr val="303030"/>
              </a:solidFill>
              <a:latin typeface="Helvetica Neue"/>
            </a:endParaRPr>
          </a:p>
          <a:p>
            <a:pPr latinLnBrk="1"/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如果令牌桶中没有令牌，则请求等待或丢弃</a:t>
            </a:r>
            <a:endParaRPr lang="zh-CN" altLang="en-US" b="0" i="0">
              <a:solidFill>
                <a:srgbClr val="303030"/>
              </a:solidFill>
              <a:effectLst/>
              <a:latin typeface="Helvetica Neue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令牌桶算法</a:t>
            </a:r>
            <a:endParaRPr lang="zh-CN" altLang="en-US"/>
          </a:p>
        </p:txBody>
      </p:sp>
      <p:sp>
        <p:nvSpPr>
          <p:cNvPr id="63" name="任意多边形: 形状 62"/>
          <p:cNvSpPr/>
          <p:nvPr/>
        </p:nvSpPr>
        <p:spPr>
          <a:xfrm>
            <a:off x="5750747" y="3984248"/>
            <a:ext cx="1212423" cy="1112495"/>
          </a:xfrm>
          <a:custGeom>
            <a:avLst/>
            <a:gdLst>
              <a:gd name="connsiteX0" fmla="*/ 1265129 w 2542784"/>
              <a:gd name="connsiteY0" fmla="*/ 25053 h 2604080"/>
              <a:gd name="connsiteX1" fmla="*/ 12526 w 2542784"/>
              <a:gd name="connsiteY1" fmla="*/ 472282 h 2604080"/>
              <a:gd name="connsiteX2" fmla="*/ 1265129 w 2542784"/>
              <a:gd name="connsiteY2" fmla="*/ 919511 h 2604080"/>
              <a:gd name="connsiteX3" fmla="*/ 2517732 w 2542784"/>
              <a:gd name="connsiteY3" fmla="*/ 472282 h 2604080"/>
              <a:gd name="connsiteX4" fmla="*/ 1265129 w 2542784"/>
              <a:gd name="connsiteY4" fmla="*/ 25053 h 2604080"/>
              <a:gd name="connsiteX5" fmla="*/ 1271392 w 2542784"/>
              <a:gd name="connsiteY5" fmla="*/ 0 h 2604080"/>
              <a:gd name="connsiteX6" fmla="*/ 2542784 w 2542784"/>
              <a:gd name="connsiteY6" fmla="*/ 431587 h 2604080"/>
              <a:gd name="connsiteX7" fmla="*/ 2542784 w 2542784"/>
              <a:gd name="connsiteY7" fmla="*/ 523731 h 2604080"/>
              <a:gd name="connsiteX8" fmla="*/ 2146961 w 2542784"/>
              <a:gd name="connsiteY8" fmla="*/ 2462767 h 2604080"/>
              <a:gd name="connsiteX9" fmla="*/ 2135585 w 2542784"/>
              <a:gd name="connsiteY9" fmla="*/ 2462767 h 2604080"/>
              <a:gd name="connsiteX10" fmla="*/ 2131193 w 2542784"/>
              <a:gd name="connsiteY10" fmla="*/ 2476917 h 2604080"/>
              <a:gd name="connsiteX11" fmla="*/ 1265129 w 2542784"/>
              <a:gd name="connsiteY11" fmla="*/ 2604080 h 2604080"/>
              <a:gd name="connsiteX12" fmla="*/ 394570 w 2542784"/>
              <a:gd name="connsiteY12" fmla="*/ 2462434 h 2604080"/>
              <a:gd name="connsiteX13" fmla="*/ 395285 w 2542784"/>
              <a:gd name="connsiteY13" fmla="*/ 2460131 h 2604080"/>
              <a:gd name="connsiteX14" fmla="*/ 0 w 2542784"/>
              <a:gd name="connsiteY14" fmla="*/ 523731 h 2604080"/>
              <a:gd name="connsiteX15" fmla="*/ 0 w 2542784"/>
              <a:gd name="connsiteY15" fmla="*/ 431587 h 2604080"/>
              <a:gd name="connsiteX16" fmla="*/ 1271392 w 2542784"/>
              <a:gd name="connsiteY16" fmla="*/ 0 h 26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42784" h="2604080">
                <a:moveTo>
                  <a:pt x="1265129" y="25053"/>
                </a:moveTo>
                <a:cubicBezTo>
                  <a:pt x="573335" y="25053"/>
                  <a:pt x="12526" y="225284"/>
                  <a:pt x="12526" y="472282"/>
                </a:cubicBezTo>
                <a:cubicBezTo>
                  <a:pt x="12526" y="719280"/>
                  <a:pt x="573335" y="919511"/>
                  <a:pt x="1265129" y="919511"/>
                </a:cubicBezTo>
                <a:cubicBezTo>
                  <a:pt x="1956923" y="919511"/>
                  <a:pt x="2517732" y="719280"/>
                  <a:pt x="2517732" y="472282"/>
                </a:cubicBezTo>
                <a:cubicBezTo>
                  <a:pt x="2517732" y="225284"/>
                  <a:pt x="1956923" y="25053"/>
                  <a:pt x="1265129" y="25053"/>
                </a:cubicBezTo>
                <a:close/>
                <a:moveTo>
                  <a:pt x="1271392" y="0"/>
                </a:moveTo>
                <a:cubicBezTo>
                  <a:pt x="1973562" y="0"/>
                  <a:pt x="2542784" y="193228"/>
                  <a:pt x="2542784" y="431587"/>
                </a:cubicBezTo>
                <a:lnTo>
                  <a:pt x="2542784" y="523731"/>
                </a:lnTo>
                <a:lnTo>
                  <a:pt x="2146961" y="2462767"/>
                </a:lnTo>
                <a:lnTo>
                  <a:pt x="2135585" y="2462767"/>
                </a:lnTo>
                <a:lnTo>
                  <a:pt x="2131193" y="2476917"/>
                </a:lnTo>
                <a:cubicBezTo>
                  <a:pt x="2086612" y="2548343"/>
                  <a:pt x="1715875" y="2604080"/>
                  <a:pt x="1265129" y="2604080"/>
                </a:cubicBezTo>
                <a:cubicBezTo>
                  <a:pt x="784333" y="2604080"/>
                  <a:pt x="394570" y="2540663"/>
                  <a:pt x="394570" y="2462434"/>
                </a:cubicBezTo>
                <a:lnTo>
                  <a:pt x="395285" y="2460131"/>
                </a:lnTo>
                <a:lnTo>
                  <a:pt x="0" y="523731"/>
                </a:lnTo>
                <a:lnTo>
                  <a:pt x="0" y="431587"/>
                </a:lnTo>
                <a:cubicBezTo>
                  <a:pt x="0" y="193228"/>
                  <a:pt x="569222" y="0"/>
                  <a:pt x="1271392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/>
              <a:t>令牌桶</a:t>
            </a:r>
            <a:endParaRPr lang="zh-CN" altLang="en-US" sz="1400"/>
          </a:p>
        </p:txBody>
      </p:sp>
      <p:sp>
        <p:nvSpPr>
          <p:cNvPr id="265" name="泪滴形 264"/>
          <p:cNvSpPr/>
          <p:nvPr/>
        </p:nvSpPr>
        <p:spPr>
          <a:xfrm rot="18925227">
            <a:off x="6507181" y="3554706"/>
            <a:ext cx="212712" cy="212712"/>
          </a:xfrm>
          <a:prstGeom prst="teardrop">
            <a:avLst>
              <a:gd name="adj" fmla="val 142353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泪滴形 63"/>
          <p:cNvSpPr/>
          <p:nvPr/>
        </p:nvSpPr>
        <p:spPr>
          <a:xfrm rot="18925227">
            <a:off x="6250603" y="3993015"/>
            <a:ext cx="212712" cy="212712"/>
          </a:xfrm>
          <a:prstGeom prst="teardrop">
            <a:avLst>
              <a:gd name="adj" fmla="val 142353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泪滴形 64"/>
          <p:cNvSpPr/>
          <p:nvPr/>
        </p:nvSpPr>
        <p:spPr>
          <a:xfrm rot="18925227">
            <a:off x="5989644" y="3554707"/>
            <a:ext cx="212712" cy="212712"/>
          </a:xfrm>
          <a:prstGeom prst="teardrop">
            <a:avLst>
              <a:gd name="adj" fmla="val 142353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泪滴形 65"/>
          <p:cNvSpPr/>
          <p:nvPr/>
        </p:nvSpPr>
        <p:spPr>
          <a:xfrm rot="18925227">
            <a:off x="6250604" y="5635690"/>
            <a:ext cx="212712" cy="212712"/>
          </a:xfrm>
          <a:prstGeom prst="teardrop">
            <a:avLst>
              <a:gd name="adj" fmla="val 142353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标注: 双弯曲线形(无边框) 268"/>
          <p:cNvSpPr/>
          <p:nvPr/>
        </p:nvSpPr>
        <p:spPr>
          <a:xfrm>
            <a:off x="8113943" y="2953190"/>
            <a:ext cx="2475692" cy="822814"/>
          </a:xfrm>
          <a:prstGeom prst="callout3">
            <a:avLst>
              <a:gd name="adj1" fmla="val 79644"/>
              <a:gd name="adj2" fmla="val -52848"/>
              <a:gd name="adj3" fmla="val 46152"/>
              <a:gd name="adj4" fmla="val -1495"/>
              <a:gd name="adj5" fmla="val 75643"/>
              <a:gd name="adj6" fmla="val 9058"/>
              <a:gd name="adj7" fmla="val 76426"/>
              <a:gd name="adj8" fmla="val 99011"/>
            </a:avLst>
          </a:prstGeom>
          <a:noFill/>
          <a:ln w="95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固定速率生成令牌，存入令牌桶，桶满后暂停生成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标注: 双弯曲线形(无边框) 73"/>
          <p:cNvSpPr/>
          <p:nvPr/>
        </p:nvSpPr>
        <p:spPr>
          <a:xfrm>
            <a:off x="7953765" y="3679770"/>
            <a:ext cx="1594789" cy="822814"/>
          </a:xfrm>
          <a:prstGeom prst="callout3">
            <a:avLst>
              <a:gd name="adj1" fmla="val 122270"/>
              <a:gd name="adj2" fmla="val -64749"/>
              <a:gd name="adj3" fmla="val 46152"/>
              <a:gd name="adj4" fmla="val 3782"/>
              <a:gd name="adj5" fmla="val 72598"/>
              <a:gd name="adj6" fmla="val 14777"/>
              <a:gd name="adj7" fmla="val 71859"/>
              <a:gd name="adj8" fmla="val 95053"/>
            </a:avLst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令牌桶存储令牌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标注: 双弯曲线形(无边框) 75"/>
          <p:cNvSpPr/>
          <p:nvPr/>
        </p:nvSpPr>
        <p:spPr>
          <a:xfrm>
            <a:off x="8051186" y="5865036"/>
            <a:ext cx="3092159" cy="822814"/>
          </a:xfrm>
          <a:prstGeom prst="callout3">
            <a:avLst>
              <a:gd name="adj1" fmla="val 70510"/>
              <a:gd name="adj2" fmla="val 88102"/>
              <a:gd name="adj3" fmla="val 70510"/>
              <a:gd name="adj4" fmla="val 13413"/>
              <a:gd name="adj5" fmla="val 49763"/>
              <a:gd name="adj6" fmla="val 7151"/>
              <a:gd name="adj7" fmla="val 77949"/>
              <a:gd name="adj8" fmla="val -41378"/>
            </a:avLst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没有令牌的请求被阻塞或丢弃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1837939" y="6011813"/>
            <a:ext cx="82153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/>
          <p:cNvSpPr/>
          <p:nvPr/>
        </p:nvSpPr>
        <p:spPr>
          <a:xfrm>
            <a:off x="1837939" y="5439566"/>
            <a:ext cx="764088" cy="503199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/>
          <p:cNvSpPr/>
          <p:nvPr/>
        </p:nvSpPr>
        <p:spPr>
          <a:xfrm>
            <a:off x="2764161" y="5439566"/>
            <a:ext cx="764088" cy="503199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/>
          <p:cNvSpPr/>
          <p:nvPr/>
        </p:nvSpPr>
        <p:spPr>
          <a:xfrm>
            <a:off x="3692126" y="5448934"/>
            <a:ext cx="764088" cy="503199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/>
          <p:cNvSpPr/>
          <p:nvPr/>
        </p:nvSpPr>
        <p:spPr>
          <a:xfrm>
            <a:off x="4817988" y="5436874"/>
            <a:ext cx="764088" cy="503199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/>
          <p:cNvSpPr/>
          <p:nvPr/>
        </p:nvSpPr>
        <p:spPr>
          <a:xfrm>
            <a:off x="5945592" y="5436875"/>
            <a:ext cx="764088" cy="503199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标注: 双弯曲线形(无边框) 25"/>
          <p:cNvSpPr/>
          <p:nvPr/>
        </p:nvSpPr>
        <p:spPr>
          <a:xfrm>
            <a:off x="2713412" y="4214457"/>
            <a:ext cx="2601206" cy="822814"/>
          </a:xfrm>
          <a:prstGeom prst="callout3">
            <a:avLst>
              <a:gd name="adj1" fmla="val 132926"/>
              <a:gd name="adj2" fmla="val 122292"/>
              <a:gd name="adj3" fmla="val 52242"/>
              <a:gd name="adj4" fmla="val 92386"/>
              <a:gd name="adj5" fmla="val 66509"/>
              <a:gd name="adj6" fmla="val 85643"/>
              <a:gd name="adj7" fmla="val 67292"/>
              <a:gd name="adj8" fmla="val 7892"/>
            </a:avLst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请求要到令牌桶申请令牌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矩形: 圆角 30"/>
          <p:cNvSpPr/>
          <p:nvPr/>
        </p:nvSpPr>
        <p:spPr>
          <a:xfrm>
            <a:off x="5945592" y="6214605"/>
            <a:ext cx="764088" cy="50319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标注: 双弯曲线形(无边框) 31"/>
          <p:cNvSpPr/>
          <p:nvPr/>
        </p:nvSpPr>
        <p:spPr>
          <a:xfrm>
            <a:off x="8630444" y="4776033"/>
            <a:ext cx="1594789" cy="822814"/>
          </a:xfrm>
          <a:prstGeom prst="callout3">
            <a:avLst>
              <a:gd name="adj1" fmla="val 75077"/>
              <a:gd name="adj2" fmla="val -45112"/>
              <a:gd name="adj3" fmla="val 46152"/>
              <a:gd name="adj4" fmla="val 3782"/>
              <a:gd name="adj5" fmla="val 72598"/>
              <a:gd name="adj6" fmla="val 14777"/>
              <a:gd name="adj7" fmla="val 71859"/>
              <a:gd name="adj8" fmla="val 95053"/>
            </a:avLst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申请到令牌的请求才被服务处理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85185E-6 L 0.09948 1.85185E-6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74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48148E-6 L 0.09948 1.48148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265" grpId="0" animBg="1"/>
      <p:bldP spid="64" grpId="0" animBg="1"/>
      <p:bldP spid="65" grpId="0" animBg="1"/>
      <p:bldP spid="66" grpId="0" animBg="1"/>
      <p:bldP spid="66" grpId="1" animBg="1"/>
      <p:bldP spid="269" grpId="0" animBg="1"/>
      <p:bldP spid="74" grpId="0" animBg="1"/>
      <p:bldP spid="76" grpId="0" animBg="1"/>
      <p:bldP spid="6" grpId="0" animBg="1"/>
      <p:bldP spid="21" grpId="0" animBg="1"/>
      <p:bldP spid="22" grpId="0" animBg="1"/>
      <p:bldP spid="23" grpId="0" animBg="1"/>
      <p:bldP spid="24" grpId="0" animBg="1"/>
      <p:bldP spid="24" grpId="1" animBg="1"/>
      <p:bldP spid="26" grpId="0" animBg="1"/>
      <p:bldP spid="31" grpId="0" animBg="1"/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漏桶算法说明：</a:t>
            </a:r>
            <a:endParaRPr lang="en-US" altLang="zh-CN"/>
          </a:p>
          <a:p>
            <a:pPr algn="l" latinLnBrk="1"/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将每个请求视作</a:t>
            </a:r>
            <a:r>
              <a:rPr lang="en-US" altLang="zh-CN" b="0" i="0">
                <a:solidFill>
                  <a:srgbClr val="303030"/>
                </a:solidFill>
                <a:effectLst/>
                <a:latin typeface="Helvetica Neue"/>
              </a:rPr>
              <a:t>"</a:t>
            </a:r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水滴</a:t>
            </a:r>
            <a:r>
              <a:rPr lang="en-US" altLang="zh-CN" b="0" i="0">
                <a:solidFill>
                  <a:srgbClr val="303030"/>
                </a:solidFill>
                <a:effectLst/>
                <a:latin typeface="Helvetica Neue"/>
              </a:rPr>
              <a:t>"</a:t>
            </a:r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放入</a:t>
            </a:r>
            <a:r>
              <a:rPr lang="en-US" altLang="zh-CN" b="0" i="0">
                <a:solidFill>
                  <a:srgbClr val="303030"/>
                </a:solidFill>
                <a:effectLst/>
                <a:latin typeface="Helvetica Neue"/>
              </a:rPr>
              <a:t>"</a:t>
            </a:r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漏桶</a:t>
            </a:r>
            <a:r>
              <a:rPr lang="en-US" altLang="zh-CN" b="0" i="0">
                <a:solidFill>
                  <a:srgbClr val="303030"/>
                </a:solidFill>
                <a:effectLst/>
                <a:latin typeface="Helvetica Neue"/>
              </a:rPr>
              <a:t>"</a:t>
            </a:r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进行存储；</a:t>
            </a:r>
            <a:endParaRPr lang="zh-CN" altLang="en-US" b="0" i="0">
              <a:solidFill>
                <a:srgbClr val="303030"/>
              </a:solidFill>
              <a:effectLst/>
              <a:latin typeface="Helvetica Neue"/>
            </a:endParaRPr>
          </a:p>
          <a:p>
            <a:pPr algn="l" latinLnBrk="1"/>
            <a:r>
              <a:rPr lang="en-US" altLang="zh-CN" b="0" i="0">
                <a:solidFill>
                  <a:srgbClr val="303030"/>
                </a:solidFill>
                <a:effectLst/>
                <a:latin typeface="Helvetica Neue"/>
              </a:rPr>
              <a:t>"</a:t>
            </a:r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漏桶</a:t>
            </a:r>
            <a:r>
              <a:rPr lang="en-US" altLang="zh-CN" b="0" i="0">
                <a:solidFill>
                  <a:srgbClr val="303030"/>
                </a:solidFill>
                <a:effectLst/>
                <a:latin typeface="Helvetica Neue"/>
              </a:rPr>
              <a:t>"</a:t>
            </a:r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以固定速率向外</a:t>
            </a:r>
            <a:r>
              <a:rPr lang="en-US" altLang="zh-CN" b="0" i="0">
                <a:solidFill>
                  <a:srgbClr val="303030"/>
                </a:solidFill>
                <a:effectLst/>
                <a:latin typeface="Helvetica Neue"/>
              </a:rPr>
              <a:t>"</a:t>
            </a:r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漏</a:t>
            </a:r>
            <a:r>
              <a:rPr lang="en-US" altLang="zh-CN" b="0" i="0">
                <a:solidFill>
                  <a:srgbClr val="303030"/>
                </a:solidFill>
                <a:effectLst/>
                <a:latin typeface="Helvetica Neue"/>
              </a:rPr>
              <a:t>"</a:t>
            </a:r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出请求来执行，如果</a:t>
            </a:r>
            <a:r>
              <a:rPr lang="en-US" altLang="zh-CN" b="0" i="0">
                <a:solidFill>
                  <a:srgbClr val="303030"/>
                </a:solidFill>
                <a:effectLst/>
                <a:latin typeface="Helvetica Neue"/>
              </a:rPr>
              <a:t>"</a:t>
            </a:r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漏桶</a:t>
            </a:r>
            <a:r>
              <a:rPr lang="en-US" altLang="zh-CN" b="0" i="0">
                <a:solidFill>
                  <a:srgbClr val="303030"/>
                </a:solidFill>
                <a:effectLst/>
                <a:latin typeface="Helvetica Neue"/>
              </a:rPr>
              <a:t>"</a:t>
            </a:r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空了则停止</a:t>
            </a:r>
            <a:r>
              <a:rPr lang="en-US" altLang="zh-CN" b="0" i="0">
                <a:solidFill>
                  <a:srgbClr val="303030"/>
                </a:solidFill>
                <a:effectLst/>
                <a:latin typeface="Helvetica Neue"/>
              </a:rPr>
              <a:t>"</a:t>
            </a:r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漏水”；</a:t>
            </a:r>
            <a:endParaRPr lang="zh-CN" altLang="en-US" b="0" i="0">
              <a:solidFill>
                <a:srgbClr val="303030"/>
              </a:solidFill>
              <a:effectLst/>
              <a:latin typeface="Helvetica Neue"/>
            </a:endParaRPr>
          </a:p>
          <a:p>
            <a:pPr algn="l" latinLnBrk="1"/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如果</a:t>
            </a:r>
            <a:r>
              <a:rPr lang="en-US" altLang="zh-CN" b="0" i="0">
                <a:solidFill>
                  <a:srgbClr val="303030"/>
                </a:solidFill>
                <a:effectLst/>
                <a:latin typeface="Helvetica Neue"/>
              </a:rPr>
              <a:t>"</a:t>
            </a:r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漏桶</a:t>
            </a:r>
            <a:r>
              <a:rPr lang="en-US" altLang="zh-CN" b="0" i="0">
                <a:solidFill>
                  <a:srgbClr val="303030"/>
                </a:solidFill>
                <a:effectLst/>
                <a:latin typeface="Helvetica Neue"/>
              </a:rPr>
              <a:t>"</a:t>
            </a:r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满了则多余的</a:t>
            </a:r>
            <a:r>
              <a:rPr lang="en-US" altLang="zh-CN" b="0" i="0">
                <a:solidFill>
                  <a:srgbClr val="303030"/>
                </a:solidFill>
                <a:effectLst/>
                <a:latin typeface="Helvetica Neue"/>
              </a:rPr>
              <a:t>"</a:t>
            </a:r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水滴</a:t>
            </a:r>
            <a:r>
              <a:rPr lang="en-US" altLang="zh-CN" b="0" i="0">
                <a:solidFill>
                  <a:srgbClr val="303030"/>
                </a:solidFill>
                <a:effectLst/>
                <a:latin typeface="Helvetica Neue"/>
              </a:rPr>
              <a:t>"</a:t>
            </a:r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会被直接丢弃。</a:t>
            </a:r>
            <a:endParaRPr lang="en-US" altLang="zh-CN" b="0" i="0">
              <a:solidFill>
                <a:srgbClr val="303030"/>
              </a:solidFill>
              <a:effectLst/>
              <a:latin typeface="Helvetica Neue"/>
            </a:endParaRPr>
          </a:p>
          <a:p>
            <a:pPr algn="l" latinLnBrk="1"/>
            <a:r>
              <a:rPr lang="zh-CN" altLang="en-US">
                <a:solidFill>
                  <a:srgbClr val="AD2B26"/>
                </a:solidFill>
                <a:latin typeface="Helvetica Neue"/>
              </a:rPr>
              <a:t>可以理解成请求在桶内排队等待</a:t>
            </a:r>
            <a:endParaRPr lang="zh-CN" altLang="en-US" b="0" i="0">
              <a:solidFill>
                <a:srgbClr val="AD2B26"/>
              </a:solidFill>
              <a:effectLst/>
              <a:latin typeface="Helvetica Neue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漏桶算法</a:t>
            </a:r>
            <a:endParaRPr lang="zh-CN" altLang="en-US"/>
          </a:p>
        </p:txBody>
      </p:sp>
      <p:sp>
        <p:nvSpPr>
          <p:cNvPr id="63" name="任意多边形: 形状 62"/>
          <p:cNvSpPr/>
          <p:nvPr/>
        </p:nvSpPr>
        <p:spPr>
          <a:xfrm>
            <a:off x="5649237" y="4099370"/>
            <a:ext cx="1415442" cy="1260268"/>
          </a:xfrm>
          <a:custGeom>
            <a:avLst/>
            <a:gdLst>
              <a:gd name="connsiteX0" fmla="*/ 1265129 w 2542784"/>
              <a:gd name="connsiteY0" fmla="*/ 25053 h 2604080"/>
              <a:gd name="connsiteX1" fmla="*/ 12526 w 2542784"/>
              <a:gd name="connsiteY1" fmla="*/ 472282 h 2604080"/>
              <a:gd name="connsiteX2" fmla="*/ 1265129 w 2542784"/>
              <a:gd name="connsiteY2" fmla="*/ 919511 h 2604080"/>
              <a:gd name="connsiteX3" fmla="*/ 2517732 w 2542784"/>
              <a:gd name="connsiteY3" fmla="*/ 472282 h 2604080"/>
              <a:gd name="connsiteX4" fmla="*/ 1265129 w 2542784"/>
              <a:gd name="connsiteY4" fmla="*/ 25053 h 2604080"/>
              <a:gd name="connsiteX5" fmla="*/ 1271392 w 2542784"/>
              <a:gd name="connsiteY5" fmla="*/ 0 h 2604080"/>
              <a:gd name="connsiteX6" fmla="*/ 2542784 w 2542784"/>
              <a:gd name="connsiteY6" fmla="*/ 431587 h 2604080"/>
              <a:gd name="connsiteX7" fmla="*/ 2542784 w 2542784"/>
              <a:gd name="connsiteY7" fmla="*/ 523731 h 2604080"/>
              <a:gd name="connsiteX8" fmla="*/ 2146961 w 2542784"/>
              <a:gd name="connsiteY8" fmla="*/ 2462767 h 2604080"/>
              <a:gd name="connsiteX9" fmla="*/ 2135585 w 2542784"/>
              <a:gd name="connsiteY9" fmla="*/ 2462767 h 2604080"/>
              <a:gd name="connsiteX10" fmla="*/ 2131193 w 2542784"/>
              <a:gd name="connsiteY10" fmla="*/ 2476917 h 2604080"/>
              <a:gd name="connsiteX11" fmla="*/ 1265129 w 2542784"/>
              <a:gd name="connsiteY11" fmla="*/ 2604080 h 2604080"/>
              <a:gd name="connsiteX12" fmla="*/ 394570 w 2542784"/>
              <a:gd name="connsiteY12" fmla="*/ 2462434 h 2604080"/>
              <a:gd name="connsiteX13" fmla="*/ 395285 w 2542784"/>
              <a:gd name="connsiteY13" fmla="*/ 2460131 h 2604080"/>
              <a:gd name="connsiteX14" fmla="*/ 0 w 2542784"/>
              <a:gd name="connsiteY14" fmla="*/ 523731 h 2604080"/>
              <a:gd name="connsiteX15" fmla="*/ 0 w 2542784"/>
              <a:gd name="connsiteY15" fmla="*/ 431587 h 2604080"/>
              <a:gd name="connsiteX16" fmla="*/ 1271392 w 2542784"/>
              <a:gd name="connsiteY16" fmla="*/ 0 h 26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42784" h="2604080">
                <a:moveTo>
                  <a:pt x="1265129" y="25053"/>
                </a:moveTo>
                <a:cubicBezTo>
                  <a:pt x="573335" y="25053"/>
                  <a:pt x="12526" y="225284"/>
                  <a:pt x="12526" y="472282"/>
                </a:cubicBezTo>
                <a:cubicBezTo>
                  <a:pt x="12526" y="719280"/>
                  <a:pt x="573335" y="919511"/>
                  <a:pt x="1265129" y="919511"/>
                </a:cubicBezTo>
                <a:cubicBezTo>
                  <a:pt x="1956923" y="919511"/>
                  <a:pt x="2517732" y="719280"/>
                  <a:pt x="2517732" y="472282"/>
                </a:cubicBezTo>
                <a:cubicBezTo>
                  <a:pt x="2517732" y="225284"/>
                  <a:pt x="1956923" y="25053"/>
                  <a:pt x="1265129" y="25053"/>
                </a:cubicBezTo>
                <a:close/>
                <a:moveTo>
                  <a:pt x="1271392" y="0"/>
                </a:moveTo>
                <a:cubicBezTo>
                  <a:pt x="1973562" y="0"/>
                  <a:pt x="2542784" y="193228"/>
                  <a:pt x="2542784" y="431587"/>
                </a:cubicBezTo>
                <a:lnTo>
                  <a:pt x="2542784" y="523731"/>
                </a:lnTo>
                <a:lnTo>
                  <a:pt x="2146961" y="2462767"/>
                </a:lnTo>
                <a:lnTo>
                  <a:pt x="2135585" y="2462767"/>
                </a:lnTo>
                <a:lnTo>
                  <a:pt x="2131193" y="2476917"/>
                </a:lnTo>
                <a:cubicBezTo>
                  <a:pt x="2086612" y="2548343"/>
                  <a:pt x="1715875" y="2604080"/>
                  <a:pt x="1265129" y="2604080"/>
                </a:cubicBezTo>
                <a:cubicBezTo>
                  <a:pt x="784333" y="2604080"/>
                  <a:pt x="394570" y="2540663"/>
                  <a:pt x="394570" y="2462434"/>
                </a:cubicBezTo>
                <a:lnTo>
                  <a:pt x="395285" y="2460131"/>
                </a:lnTo>
                <a:lnTo>
                  <a:pt x="0" y="523731"/>
                </a:lnTo>
                <a:lnTo>
                  <a:pt x="0" y="431587"/>
                </a:lnTo>
                <a:cubicBezTo>
                  <a:pt x="0" y="193228"/>
                  <a:pt x="569222" y="0"/>
                  <a:pt x="1271392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5" name="泪滴形 264"/>
          <p:cNvSpPr/>
          <p:nvPr/>
        </p:nvSpPr>
        <p:spPr>
          <a:xfrm rot="18925227">
            <a:off x="6507181" y="3554706"/>
            <a:ext cx="212712" cy="212712"/>
          </a:xfrm>
          <a:prstGeom prst="teardrop">
            <a:avLst>
              <a:gd name="adj" fmla="val 142353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泪滴形 63"/>
          <p:cNvSpPr/>
          <p:nvPr/>
        </p:nvSpPr>
        <p:spPr>
          <a:xfrm rot="18925227">
            <a:off x="6250603" y="3993015"/>
            <a:ext cx="212712" cy="212712"/>
          </a:xfrm>
          <a:prstGeom prst="teardrop">
            <a:avLst>
              <a:gd name="adj" fmla="val 142353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泪滴形 64"/>
          <p:cNvSpPr/>
          <p:nvPr/>
        </p:nvSpPr>
        <p:spPr>
          <a:xfrm rot="18925227">
            <a:off x="5989644" y="3554707"/>
            <a:ext cx="212712" cy="212712"/>
          </a:xfrm>
          <a:prstGeom prst="teardrop">
            <a:avLst>
              <a:gd name="adj" fmla="val 142353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泪滴形 65"/>
          <p:cNvSpPr/>
          <p:nvPr/>
        </p:nvSpPr>
        <p:spPr>
          <a:xfrm rot="18925227">
            <a:off x="6250604" y="5635690"/>
            <a:ext cx="212712" cy="212712"/>
          </a:xfrm>
          <a:prstGeom prst="teardrop">
            <a:avLst>
              <a:gd name="adj" fmla="val 142353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泪滴形 66"/>
          <p:cNvSpPr/>
          <p:nvPr/>
        </p:nvSpPr>
        <p:spPr>
          <a:xfrm rot="18925227">
            <a:off x="6256867" y="6168504"/>
            <a:ext cx="212712" cy="212712"/>
          </a:xfrm>
          <a:prstGeom prst="teardrop">
            <a:avLst>
              <a:gd name="adj" fmla="val 142353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泪滴形 67"/>
          <p:cNvSpPr/>
          <p:nvPr/>
        </p:nvSpPr>
        <p:spPr>
          <a:xfrm rot="18925227">
            <a:off x="5373686" y="4511844"/>
            <a:ext cx="212712" cy="212712"/>
          </a:xfrm>
          <a:prstGeom prst="teardrop">
            <a:avLst>
              <a:gd name="adj" fmla="val 142353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泪滴形 68"/>
          <p:cNvSpPr/>
          <p:nvPr/>
        </p:nvSpPr>
        <p:spPr>
          <a:xfrm rot="18925227">
            <a:off x="5373685" y="5001520"/>
            <a:ext cx="212712" cy="212712"/>
          </a:xfrm>
          <a:prstGeom prst="teardrop">
            <a:avLst>
              <a:gd name="adj" fmla="val 142353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标注: 双弯曲线形(无边框) 268"/>
          <p:cNvSpPr/>
          <p:nvPr/>
        </p:nvSpPr>
        <p:spPr>
          <a:xfrm>
            <a:off x="7795650" y="2934971"/>
            <a:ext cx="1898943" cy="822814"/>
          </a:xfrm>
          <a:prstGeom prst="callout3">
            <a:avLst>
              <a:gd name="adj1" fmla="val 79644"/>
              <a:gd name="adj2" fmla="val -52848"/>
              <a:gd name="adj3" fmla="val 46152"/>
              <a:gd name="adj4" fmla="val -1495"/>
              <a:gd name="adj5" fmla="val 68031"/>
              <a:gd name="adj6" fmla="val 4441"/>
              <a:gd name="adj7" fmla="val 67292"/>
              <a:gd name="adj8" fmla="val 95053"/>
            </a:avLst>
          </a:prstGeom>
          <a:noFill/>
          <a:ln w="95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水滴代表请求的流量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标注: 双弯曲线形(无边框) 73"/>
          <p:cNvSpPr/>
          <p:nvPr/>
        </p:nvSpPr>
        <p:spPr>
          <a:xfrm>
            <a:off x="8461844" y="3990373"/>
            <a:ext cx="1594789" cy="822814"/>
          </a:xfrm>
          <a:prstGeom prst="callout3">
            <a:avLst>
              <a:gd name="adj1" fmla="val 99435"/>
              <a:gd name="adj2" fmla="val -88312"/>
              <a:gd name="adj3" fmla="val 46152"/>
              <a:gd name="adj4" fmla="val 3782"/>
              <a:gd name="adj5" fmla="val 72598"/>
              <a:gd name="adj6" fmla="val 14777"/>
              <a:gd name="adj7" fmla="val 71859"/>
              <a:gd name="adj8" fmla="val 95053"/>
            </a:avLst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漏桶存储请求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标注: 双弯曲线形(无边框) 74"/>
          <p:cNvSpPr/>
          <p:nvPr/>
        </p:nvSpPr>
        <p:spPr>
          <a:xfrm>
            <a:off x="1604783" y="3838371"/>
            <a:ext cx="2601206" cy="822814"/>
          </a:xfrm>
          <a:prstGeom prst="callout3">
            <a:avLst>
              <a:gd name="adj1" fmla="val 105524"/>
              <a:gd name="adj2" fmla="val 143961"/>
              <a:gd name="adj3" fmla="val 47675"/>
              <a:gd name="adj4" fmla="val 93350"/>
              <a:gd name="adj5" fmla="val 80209"/>
              <a:gd name="adj6" fmla="val 90460"/>
              <a:gd name="adj7" fmla="val 80994"/>
              <a:gd name="adj8" fmla="val 10782"/>
            </a:avLst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漏桶满后，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多余请求等待或抛弃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标注: 双弯曲线形(无边框) 75"/>
          <p:cNvSpPr/>
          <p:nvPr/>
        </p:nvSpPr>
        <p:spPr>
          <a:xfrm>
            <a:off x="7299027" y="5452046"/>
            <a:ext cx="2601206" cy="822814"/>
          </a:xfrm>
          <a:prstGeom prst="callout3">
            <a:avLst>
              <a:gd name="adj1" fmla="val 70510"/>
              <a:gd name="adj2" fmla="val 88102"/>
              <a:gd name="adj3" fmla="val 70510"/>
              <a:gd name="adj4" fmla="val 13413"/>
              <a:gd name="adj5" fmla="val 49763"/>
              <a:gd name="adj6" fmla="val 7151"/>
              <a:gd name="adj7" fmla="val 91650"/>
              <a:gd name="adj8" fmla="val -27742"/>
            </a:avLst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漏桶以固定频率漏出请求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265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269" grpId="0" animBg="1"/>
      <p:bldP spid="74" grpId="0" animBg="1"/>
      <p:bldP spid="75" grpId="0" animBg="1"/>
      <p:bldP spid="7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685481" y="1519422"/>
            <a:ext cx="10749598" cy="4219575"/>
          </a:xfrm>
        </p:spPr>
        <p:txBody>
          <a:bodyPr/>
          <a:lstStyle/>
          <a:p>
            <a:pPr marL="0" indent="0">
              <a:buNone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Sentinel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在实现漏桶时，采用了排队等待模式：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24292E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让所有请求进入一个队列中，然后按照阈值允许的时间间隔依次执行。并发的多个请求必须等待，预期的等待时长 </a:t>
            </a:r>
            <a:r>
              <a:rPr lang="en-US" altLang="zh-CN">
                <a:solidFill>
                  <a:srgbClr val="24292E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=</a:t>
            </a:r>
            <a:r>
              <a:rPr lang="zh-CN" altLang="en-US">
                <a:solidFill>
                  <a:srgbClr val="24292E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最近一次请求的预期等待时间 </a:t>
            </a:r>
            <a:r>
              <a:rPr lang="en-US" altLang="zh-CN">
                <a:solidFill>
                  <a:srgbClr val="24292E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+ </a:t>
            </a:r>
            <a:r>
              <a:rPr lang="zh-CN" altLang="en-US">
                <a:solidFill>
                  <a:srgbClr val="24292E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允许的间隔。如果请求预期的等待时间超出最大时长，则会被拒绝。</a:t>
            </a:r>
            <a:endParaRPr lang="zh-CN" altLang="en-US">
              <a:solidFill>
                <a:srgbClr val="24292E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24292E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例如：</a:t>
            </a:r>
            <a:r>
              <a:rPr lang="en-US" altLang="zh-CN">
                <a:solidFill>
                  <a:srgbClr val="24292E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QPS = 5</a:t>
            </a:r>
            <a:r>
              <a:rPr lang="zh-CN" altLang="en-US">
                <a:solidFill>
                  <a:srgbClr val="24292E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，意味着每</a:t>
            </a:r>
            <a:r>
              <a:rPr lang="en-US" altLang="zh-CN">
                <a:solidFill>
                  <a:srgbClr val="24292E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200ms</a:t>
            </a:r>
            <a:r>
              <a:rPr lang="zh-CN" altLang="en-US">
                <a:solidFill>
                  <a:srgbClr val="24292E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处理一个队列中的请求；</a:t>
            </a:r>
            <a:r>
              <a:rPr lang="en-US" altLang="zh-CN">
                <a:solidFill>
                  <a:srgbClr val="24292E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timeout = 2000</a:t>
            </a:r>
            <a:r>
              <a:rPr lang="zh-CN" altLang="en-US">
                <a:solidFill>
                  <a:srgbClr val="24292E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，意味着预期等待超过</a:t>
            </a:r>
            <a:r>
              <a:rPr lang="en-US" altLang="zh-CN">
                <a:solidFill>
                  <a:srgbClr val="24292E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2000ms</a:t>
            </a:r>
            <a:r>
              <a:rPr lang="zh-CN" altLang="en-US">
                <a:solidFill>
                  <a:srgbClr val="24292E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的请求会被拒绝并抛出异常</a:t>
            </a:r>
            <a:endParaRPr lang="zh-CN" altLang="en-US">
              <a:solidFill>
                <a:srgbClr val="24292E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b="0" i="0">
              <a:solidFill>
                <a:srgbClr val="30303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漏桶算法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1233996" y="4784470"/>
            <a:ext cx="900195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9677947" y="4908000"/>
            <a:ext cx="11160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预期等待时间线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2202" y="4325484"/>
            <a:ext cx="439544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0ms</a:t>
            </a:r>
            <a:endParaRPr lang="en-US" altLang="zh-CN" sz="11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526939" y="4325484"/>
            <a:ext cx="609462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200ms</a:t>
            </a:r>
            <a:endParaRPr lang="en-US" altLang="zh-CN" sz="11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140331" y="4325484"/>
            <a:ext cx="609462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400ms</a:t>
            </a:r>
            <a:endParaRPr lang="en-US" altLang="zh-CN" sz="11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763117" y="4325484"/>
            <a:ext cx="609462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600ms</a:t>
            </a:r>
            <a:endParaRPr lang="en-US" altLang="zh-CN" sz="11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381880" y="4325484"/>
            <a:ext cx="609462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800ms</a:t>
            </a:r>
            <a:endParaRPr lang="en-US" altLang="zh-CN" sz="11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953836" y="4325484"/>
            <a:ext cx="694421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1000ms</a:t>
            </a:r>
            <a:endParaRPr lang="en-US" altLang="zh-CN" sz="11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572599" y="4325484"/>
            <a:ext cx="694421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1200ms</a:t>
            </a:r>
            <a:endParaRPr lang="en-US" altLang="zh-CN" sz="11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185991" y="4325484"/>
            <a:ext cx="694421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1400ms</a:t>
            </a:r>
            <a:endParaRPr lang="en-US" altLang="zh-CN" sz="11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794015" y="4325484"/>
            <a:ext cx="694421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1600ms</a:t>
            </a:r>
            <a:endParaRPr lang="en-US" altLang="zh-CN" sz="11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407408" y="4325484"/>
            <a:ext cx="694421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1800ms</a:t>
            </a:r>
            <a:endParaRPr lang="en-US" altLang="zh-CN" sz="11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020800" y="4325484"/>
            <a:ext cx="694421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2000ms</a:t>
            </a:r>
            <a:endParaRPr lang="en-US" altLang="zh-CN" sz="11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9281698" y="4620510"/>
            <a:ext cx="327919" cy="32791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箭头: 下 30"/>
          <p:cNvSpPr/>
          <p:nvPr/>
        </p:nvSpPr>
        <p:spPr>
          <a:xfrm>
            <a:off x="9788348" y="3722279"/>
            <a:ext cx="526641" cy="820133"/>
          </a:xfrm>
          <a:prstGeom prst="downArrow">
            <a:avLst>
              <a:gd name="adj1" fmla="val 40282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565903" y="3471792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许多请求到来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9281698" y="4620510"/>
            <a:ext cx="327919" cy="32791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9284860" y="4620510"/>
            <a:ext cx="327919" cy="32791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9281698" y="4620510"/>
            <a:ext cx="327919" cy="32791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9281697" y="4613683"/>
            <a:ext cx="327919" cy="32791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9281697" y="4620510"/>
            <a:ext cx="327919" cy="32791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9278534" y="4620510"/>
            <a:ext cx="327919" cy="32791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9264862" y="4620510"/>
            <a:ext cx="327919" cy="32791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9288715" y="4620510"/>
            <a:ext cx="327919" cy="32791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9278534" y="4620510"/>
            <a:ext cx="327919" cy="32791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9290100" y="4620510"/>
            <a:ext cx="327919" cy="32791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9278533" y="4032312"/>
            <a:ext cx="327919" cy="32791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9616634" y="5333446"/>
            <a:ext cx="124906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AD2B2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预期等待时长超过</a:t>
            </a:r>
            <a:endParaRPr lang="en-US" altLang="zh-CN" sz="1050">
              <a:solidFill>
                <a:srgbClr val="AD2B26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2000ms</a:t>
            </a:r>
            <a:r>
              <a:rPr lang="zh-CN" altLang="en-US" sz="1050">
                <a:solidFill>
                  <a:srgbClr val="AD2B2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，被拒绝</a:t>
            </a:r>
            <a:endParaRPr lang="zh-CN" altLang="en-US" sz="1050" dirty="0">
              <a:solidFill>
                <a:srgbClr val="AD2B26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5943" y="5208710"/>
            <a:ext cx="7162153" cy="157567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81481E-6 L -0.67357 4.81481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6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81481E-6 L -0.62305 4.81481E-6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1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81481E-6 L -0.57331 4.81481E-6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81481E-6 L -0.52305 4.81481E-6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59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" presetClass="entr" presetSubtype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00"/>
                            </p:stCondLst>
                            <p:childTnLst>
                              <p:par>
                                <p:cTn id="7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22222E-6 L -0.47122 0.00116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68" y="46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" presetClass="entr" presetSubtype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500"/>
                            </p:stCondLst>
                            <p:childTnLst>
                              <p:par>
                                <p:cTn id="8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81481E-6 L -0.42201 4.81481E-6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07" y="0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" presetClass="entr" presetSubtype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500"/>
                            </p:stCondLst>
                            <p:childTnLst>
                              <p:par>
                                <p:cTn id="9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81481E-6 L -0.37266 4.81481E-6 " pathEditMode="relative" rAng="0" ptsTypes="AA">
                                      <p:cBhvr>
                                        <p:cTn id="9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33" y="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" presetClass="entr" presetSubtype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6500"/>
                            </p:stCondLst>
                            <p:childTnLst>
                              <p:par>
                                <p:cTn id="10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81481E-6 L -0.31979 4.81481E-6 " pathEditMode="relative" rAng="0" ptsTypes="AA">
                                      <p:cBhvr>
                                        <p:cTn id="10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90" y="0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" presetClass="entr" presetSubtype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500"/>
                            </p:stCondLst>
                            <p:childTnLst>
                              <p:par>
                                <p:cTn id="11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81481E-6 L -0.27083 -0.00093 " pathEditMode="relative" rAng="0" ptsTypes="AA">
                                      <p:cBhvr>
                                        <p:cTn id="11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42" y="-46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8500"/>
                            </p:stCondLst>
                            <p:childTnLst>
                              <p:par>
                                <p:cTn id="1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81481E-6 L -0.22096 0.00092 " pathEditMode="relative" rAng="0" ptsTypes="AA">
                                      <p:cBhvr>
                                        <p:cTn id="12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55" y="46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" presetClass="entr" presetSubtype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9500"/>
                            </p:stCondLst>
                            <p:childTnLst>
                              <p:par>
                                <p:cTn id="13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81481E-6 L -0.17096 4.81481E-6 " pathEditMode="relative" rAng="0" ptsTypes="AA">
                                      <p:cBhvr>
                                        <p:cTn id="13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55" y="0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L 8.33333E-7 0.25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 animBg="1"/>
      <p:bldP spid="30" grpId="1" animBg="1"/>
      <p:bldP spid="31" grpId="0" animBg="1"/>
      <p:bldP spid="32" grpId="0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51719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因为计数器算法一般都会采用滑动窗口计数器，所以这里我们对比三种算法：</a:t>
            </a:r>
            <a:endParaRPr lang="en-US" altLang="zh-CN" b="0" i="0">
              <a:solidFill>
                <a:srgbClr val="303030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zh-CN" altLang="en-US" b="0" i="0">
              <a:solidFill>
                <a:srgbClr val="303030"/>
              </a:solidFill>
              <a:effectLst/>
              <a:latin typeface="Helvetica Neue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限流算法对比</a:t>
            </a:r>
            <a:endParaRPr lang="zh-CN" altLang="en-US"/>
          </a:p>
        </p:txBody>
      </p:sp>
      <p:graphicFrame>
        <p:nvGraphicFramePr>
          <p:cNvPr id="2" name="表格 2"/>
          <p:cNvGraphicFramePr>
            <a:graphicFrameLocks noGrp="1"/>
          </p:cNvGraphicFramePr>
          <p:nvPr/>
        </p:nvGraphicFramePr>
        <p:xfrm>
          <a:off x="843278" y="2287209"/>
          <a:ext cx="10286276" cy="383927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2500813"/>
                <a:gridCol w="2642325"/>
                <a:gridCol w="2571569"/>
                <a:gridCol w="2571569"/>
              </a:tblGrid>
              <a:tr h="690695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对比项</a:t>
                      </a:r>
                      <a:endParaRPr lang="zh-CN" altLang="en-US"/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滑动时间窗口</a:t>
                      </a:r>
                      <a:endParaRPr lang="zh-CN" altLang="en-US"/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令牌桶</a:t>
                      </a:r>
                      <a:endParaRPr lang="zh-CN" altLang="en-US"/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漏桶</a:t>
                      </a:r>
                      <a:endParaRPr lang="zh-CN" altLang="en-US"/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</a:tr>
              <a:tr h="157428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/>
                        <a:t>能否保证流量曲线平滑</a:t>
                      </a:r>
                      <a:endParaRPr lang="zh-CN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/>
                        <a:t>不能，但窗口内区间越小，流量控制越平滑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/>
                        <a:t>基本能，在请求量持续高于令牌生成速度时，流量平滑。</a:t>
                      </a:r>
                      <a:br>
                        <a:rPr lang="en-US" altLang="zh-CN" sz="1400"/>
                      </a:br>
                      <a:r>
                        <a:rPr lang="zh-CN" altLang="en-US" sz="1400"/>
                        <a:t>但请求量在令牌生成速率上下波动时，无法保证曲线平滑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/>
                        <a:t>能，所有请求进入桶内，以恒定速率放行，绝对平滑</a:t>
                      </a:r>
                      <a:endParaRPr lang="zh-CN" altLang="en-US" sz="1400"/>
                    </a:p>
                  </a:txBody>
                  <a:tcPr anchor="ctr"/>
                </a:tc>
              </a:tr>
              <a:tr h="787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/>
                        <a:t>能否应对突增流量</a:t>
                      </a:r>
                      <a:endParaRPr lang="zh-CN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/>
                        <a:t>不能，徒增流量，只要高出限流阈值都会被拒绝。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/>
                        <a:t>能，桶内积累的令牌可以应对突增流量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/>
                        <a:t>能，请求可以暂存在桶内</a:t>
                      </a:r>
                      <a:endParaRPr lang="zh-CN" altLang="en-US" sz="1400"/>
                    </a:p>
                  </a:txBody>
                  <a:tcPr anchor="ctr"/>
                </a:tc>
              </a:tr>
              <a:tr h="787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/>
                        <a:t>流量控制精确度</a:t>
                      </a:r>
                      <a:endParaRPr lang="zh-CN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低，窗口区间越小，精度越高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高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高</a:t>
                      </a:r>
                      <a:endParaRPr lang="zh-CN" altLang="en-US" sz="140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3108746"/>
          </a:xfrm>
        </p:spPr>
        <p:txBody>
          <a:bodyPr/>
          <a:lstStyle/>
          <a:p>
            <a:r>
              <a:rPr lang="zh-CN" altLang="en-US" b="1"/>
              <a:t>问题说明</a:t>
            </a:r>
            <a:r>
              <a:rPr lang="zh-CN" altLang="en-US"/>
              <a:t>：</a:t>
            </a:r>
            <a:r>
              <a:rPr lang="zh-CN" altLang="en-US" b="0"/>
              <a:t>考察对</a:t>
            </a:r>
            <a:r>
              <a:rPr lang="zh-CN" altLang="en-US"/>
              <a:t>限流算法的掌握情况</a:t>
            </a:r>
            <a:endParaRPr lang="en-US" altLang="zh-CN" b="0"/>
          </a:p>
          <a:p>
            <a:r>
              <a:rPr lang="zh-CN" altLang="en-US" b="1"/>
              <a:t>难易程度</a:t>
            </a:r>
            <a:r>
              <a:rPr lang="zh-CN" altLang="en-US"/>
              <a:t>：难</a:t>
            </a:r>
            <a:endParaRPr lang="en-US" altLang="zh-CN"/>
          </a:p>
          <a:p>
            <a:r>
              <a:rPr lang="zh-CN" altLang="en-US" b="1"/>
              <a:t>参考话术</a:t>
            </a:r>
            <a:r>
              <a:rPr lang="zh-CN" altLang="en-US"/>
              <a:t>：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限流算法常见的有三种实现：滑动时间窗口、令牌桶算法、漏桶算法。</a:t>
            </a:r>
            <a:r>
              <a:rPr lang="en-US" altLang="zh-CN"/>
              <a:t>Gateway</a:t>
            </a:r>
            <a:r>
              <a:rPr lang="zh-CN" altLang="en-US"/>
              <a:t>则采用了基于</a:t>
            </a:r>
            <a:r>
              <a:rPr lang="en-US" altLang="zh-CN"/>
              <a:t>Redis</a:t>
            </a:r>
            <a:r>
              <a:rPr lang="zh-CN" altLang="en-US"/>
              <a:t>实现的令牌桶算法。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而</a:t>
            </a:r>
            <a:r>
              <a:rPr lang="en-US" altLang="zh-CN"/>
              <a:t>Sentinel</a:t>
            </a:r>
            <a:r>
              <a:rPr lang="zh-CN" altLang="en-US"/>
              <a:t>内部却比较复杂：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默认限流模式是基于滑动时间窗口算法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排队等待的限流模式则基于漏桶算法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而热点参数限流则是基于令牌桶算法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此时，如果面试官追问滑动时间窗口、令牌桶、漏桶算法原理，则根据上一节内容来回答。</a:t>
            </a:r>
            <a:endParaRPr lang="en-US" altLang="zh-CN"/>
          </a:p>
        </p:txBody>
      </p:sp>
      <p:sp>
        <p:nvSpPr>
          <p:cNvPr id="5" name="文本占位符 1"/>
          <p:cNvSpPr txBox="1"/>
          <p:nvPr/>
        </p:nvSpPr>
        <p:spPr>
          <a:xfrm>
            <a:off x="710880" y="889485"/>
            <a:ext cx="8015109" cy="559278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>
                <a:solidFill>
                  <a:srgbClr val="AD2B26"/>
                </a:solidFill>
              </a:rPr>
              <a:t>Sentinel</a:t>
            </a:r>
            <a:r>
              <a:rPr lang="zh-CN" altLang="en-US" sz="2400">
                <a:solidFill>
                  <a:srgbClr val="AD2B26"/>
                </a:solidFill>
              </a:rPr>
              <a:t>的限流与</a:t>
            </a:r>
            <a:r>
              <a:rPr lang="en-US" altLang="zh-CN" sz="2400">
                <a:solidFill>
                  <a:srgbClr val="AD2B26"/>
                </a:solidFill>
              </a:rPr>
              <a:t>Gateway</a:t>
            </a:r>
            <a:r>
              <a:rPr lang="zh-CN" altLang="en-US" sz="2400">
                <a:solidFill>
                  <a:srgbClr val="AD2B26"/>
                </a:solidFill>
              </a:rPr>
              <a:t>的限流有什么差别？</a:t>
            </a:r>
            <a:endParaRPr lang="en-US" altLang="zh-CN" sz="2400">
              <a:solidFill>
                <a:srgbClr val="AD2B2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Sentinel</a:t>
            </a:r>
            <a:r>
              <a:rPr lang="zh-CN" altLang="en-US"/>
              <a:t>源码分析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关于</a:t>
            </a:r>
            <a:r>
              <a:rPr lang="en-US" altLang="zh-CN"/>
              <a:t>Sentinel</a:t>
            </a:r>
            <a:r>
              <a:rPr lang="zh-CN" altLang="en-US"/>
              <a:t>的限流算法，可以参考课前资料文档：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9611" y="2280205"/>
            <a:ext cx="1295512" cy="140982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>
                <a:solidFill>
                  <a:srgbClr val="AD2B26"/>
                </a:solidFill>
              </a:rPr>
              <a:t>SpringCloud</a:t>
            </a:r>
            <a:r>
              <a:rPr lang="zh-CN" altLang="en-US" sz="2000">
                <a:solidFill>
                  <a:srgbClr val="AD2B26"/>
                </a:solidFill>
              </a:rPr>
              <a:t>常见组件有哪些？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4231564"/>
          </a:xfrm>
        </p:spPr>
        <p:txBody>
          <a:bodyPr/>
          <a:lstStyle/>
          <a:p>
            <a:r>
              <a:rPr lang="zh-CN" altLang="en-US" b="1"/>
              <a:t>问题说明</a:t>
            </a:r>
            <a:r>
              <a:rPr lang="zh-CN" altLang="en-US"/>
              <a:t>：这个题目主要考察对</a:t>
            </a:r>
            <a:r>
              <a:rPr lang="en-US" altLang="zh-CN"/>
              <a:t>SpringCloud</a:t>
            </a:r>
            <a:r>
              <a:rPr lang="zh-CN" altLang="en-US"/>
              <a:t>的组件基本了解</a:t>
            </a:r>
            <a:endParaRPr lang="en-US" altLang="zh-CN"/>
          </a:p>
          <a:p>
            <a:r>
              <a:rPr lang="zh-CN" altLang="en-US" b="1"/>
              <a:t>难易程度</a:t>
            </a:r>
            <a:r>
              <a:rPr lang="zh-CN" altLang="en-US"/>
              <a:t>：简单</a:t>
            </a:r>
            <a:endParaRPr lang="en-US" altLang="zh-CN"/>
          </a:p>
          <a:p>
            <a:r>
              <a:rPr lang="zh-CN" altLang="en-US" b="1"/>
              <a:t>参考话术</a:t>
            </a:r>
            <a:r>
              <a:rPr lang="zh-CN" altLang="en-US"/>
              <a:t>：</a:t>
            </a:r>
            <a:endParaRPr lang="en-US" altLang="zh-CN"/>
          </a:p>
          <a:p>
            <a:r>
              <a:rPr lang="en-US" altLang="zh-CN"/>
              <a:t>SpringCloud</a:t>
            </a:r>
            <a:r>
              <a:rPr lang="zh-CN" altLang="en-US"/>
              <a:t>包含的组件很多，有很多功能是重复的。其中最常用组件包括：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注册中心组件：</a:t>
            </a:r>
            <a:r>
              <a:rPr lang="en-US" altLang="zh-CN"/>
              <a:t>Eureka</a:t>
            </a:r>
            <a:r>
              <a:rPr lang="zh-CN" altLang="en-US"/>
              <a:t>、</a:t>
            </a:r>
            <a:r>
              <a:rPr lang="en-US" altLang="zh-CN"/>
              <a:t>Nacos</a:t>
            </a:r>
            <a:r>
              <a:rPr lang="zh-CN" altLang="en-US"/>
              <a:t>等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负载均衡组件：</a:t>
            </a:r>
            <a:r>
              <a:rPr lang="en-US" altLang="zh-CN"/>
              <a:t>Ribbon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远程调用组件：</a:t>
            </a:r>
            <a:r>
              <a:rPr lang="en-US" altLang="zh-CN"/>
              <a:t>OpenFeign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网关组件：</a:t>
            </a:r>
            <a:r>
              <a:rPr lang="en-US" altLang="zh-CN"/>
              <a:t>Zuul</a:t>
            </a:r>
            <a:r>
              <a:rPr lang="zh-CN" altLang="en-US"/>
              <a:t>、</a:t>
            </a:r>
            <a:r>
              <a:rPr lang="en-US" altLang="zh-CN"/>
              <a:t>Gateway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服务保护组件：</a:t>
            </a:r>
            <a:r>
              <a:rPr lang="en-US" altLang="zh-CN"/>
              <a:t>Hystrix</a:t>
            </a:r>
            <a:r>
              <a:rPr lang="zh-CN" altLang="en-US"/>
              <a:t>、</a:t>
            </a:r>
            <a:r>
              <a:rPr lang="en-US" altLang="zh-CN"/>
              <a:t>Sentinel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服务配置管理组件：</a:t>
            </a:r>
            <a:r>
              <a:rPr lang="en-US" altLang="zh-CN"/>
              <a:t>SpringCloudConfig</a:t>
            </a:r>
            <a:r>
              <a:rPr lang="zh-CN" altLang="en-US"/>
              <a:t>、</a:t>
            </a:r>
            <a:r>
              <a:rPr lang="en-US" altLang="zh-CN"/>
              <a:t>Nacos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9358" y="1332152"/>
            <a:ext cx="5973761" cy="559278"/>
          </a:xfrm>
        </p:spPr>
        <p:txBody>
          <a:bodyPr/>
          <a:lstStyle/>
          <a:p>
            <a:r>
              <a:rPr lang="en-US" altLang="zh-CN" sz="1800">
                <a:solidFill>
                  <a:srgbClr val="49504F"/>
                </a:solidFill>
              </a:rPr>
              <a:t>SpringCloud</a:t>
            </a:r>
            <a:r>
              <a:rPr lang="zh-CN" altLang="en-US" sz="1800">
                <a:solidFill>
                  <a:srgbClr val="49504F"/>
                </a:solidFill>
              </a:rPr>
              <a:t>常见组件有哪些？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3" name="文本占位符 1"/>
          <p:cNvSpPr txBox="1"/>
          <p:nvPr/>
        </p:nvSpPr>
        <p:spPr>
          <a:xfrm>
            <a:off x="5019358" y="1891430"/>
            <a:ext cx="5973761" cy="559278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AD2B26"/>
                </a:solidFill>
              </a:rPr>
              <a:t>Nacos</a:t>
            </a:r>
            <a:r>
              <a:rPr lang="zh-CN" altLang="en-US">
                <a:solidFill>
                  <a:srgbClr val="AD2B26"/>
                </a:solidFill>
              </a:rPr>
              <a:t>的服务注册表结构是怎样的？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4" name="文本占位符 1"/>
          <p:cNvSpPr txBox="1"/>
          <p:nvPr/>
        </p:nvSpPr>
        <p:spPr>
          <a:xfrm>
            <a:off x="5019358" y="2450708"/>
            <a:ext cx="5973761" cy="559279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Nacos</a:t>
            </a:r>
            <a:r>
              <a:rPr lang="zh-CN" altLang="en-US"/>
              <a:t>如何支撑数十万服务注册压力？</a:t>
            </a:r>
            <a:endParaRPr lang="en-US" altLang="zh-CN"/>
          </a:p>
        </p:txBody>
      </p:sp>
      <p:sp>
        <p:nvSpPr>
          <p:cNvPr id="5" name="文本占位符 1"/>
          <p:cNvSpPr txBox="1"/>
          <p:nvPr/>
        </p:nvSpPr>
        <p:spPr>
          <a:xfrm>
            <a:off x="5019358" y="2997382"/>
            <a:ext cx="5973761" cy="559278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Nacos</a:t>
            </a:r>
            <a:r>
              <a:rPr lang="zh-CN" altLang="en-US"/>
              <a:t>如何避免并发读写冲突问题？</a:t>
            </a:r>
            <a:endParaRPr lang="en-US" altLang="zh-CN"/>
          </a:p>
        </p:txBody>
      </p:sp>
      <p:sp>
        <p:nvSpPr>
          <p:cNvPr id="6" name="文本占位符 1"/>
          <p:cNvSpPr txBox="1"/>
          <p:nvPr/>
        </p:nvSpPr>
        <p:spPr>
          <a:xfrm>
            <a:off x="5019357" y="3544056"/>
            <a:ext cx="5973761" cy="559278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Nacos</a:t>
            </a:r>
            <a:r>
              <a:rPr lang="zh-CN" altLang="en-US"/>
              <a:t>与</a:t>
            </a:r>
            <a:r>
              <a:rPr lang="en-US" altLang="zh-CN"/>
              <a:t>Eureka</a:t>
            </a:r>
            <a:r>
              <a:rPr lang="zh-CN" altLang="en-US"/>
              <a:t>的区别有哪些？</a:t>
            </a:r>
            <a:endParaRPr lang="en-US" altLang="zh-CN"/>
          </a:p>
        </p:txBody>
      </p:sp>
      <p:sp>
        <p:nvSpPr>
          <p:cNvPr id="8" name="文本占位符 1"/>
          <p:cNvSpPr txBox="1"/>
          <p:nvPr/>
        </p:nvSpPr>
        <p:spPr>
          <a:xfrm>
            <a:off x="5019357" y="4103334"/>
            <a:ext cx="5973761" cy="559278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Sentinel</a:t>
            </a:r>
            <a:r>
              <a:rPr lang="zh-CN" altLang="en-US"/>
              <a:t>的限流与</a:t>
            </a:r>
            <a:r>
              <a:rPr lang="en-US" altLang="zh-CN"/>
              <a:t>Gateway</a:t>
            </a:r>
            <a:r>
              <a:rPr lang="zh-CN" altLang="en-US"/>
              <a:t>的限流有什么差别？</a:t>
            </a:r>
            <a:endParaRPr lang="en-US" altLang="zh-CN"/>
          </a:p>
        </p:txBody>
      </p:sp>
      <p:sp>
        <p:nvSpPr>
          <p:cNvPr id="9" name="文本占位符 1"/>
          <p:cNvSpPr txBox="1"/>
          <p:nvPr/>
        </p:nvSpPr>
        <p:spPr>
          <a:xfrm>
            <a:off x="5019357" y="4637403"/>
            <a:ext cx="5973761" cy="559278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Sentinel</a:t>
            </a:r>
            <a:r>
              <a:rPr lang="zh-CN" altLang="en-US"/>
              <a:t>的线程隔离与</a:t>
            </a:r>
            <a:r>
              <a:rPr lang="en-US" altLang="zh-CN"/>
              <a:t>Hystix</a:t>
            </a:r>
            <a:r>
              <a:rPr lang="zh-CN" altLang="en-US"/>
              <a:t>的线程隔离有什么差别</a:t>
            </a:r>
            <a:r>
              <a:rPr lang="en-US" altLang="zh-CN"/>
              <a:t>?</a:t>
            </a:r>
            <a:endParaRPr lang="en-US" altLang="zh-CN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文本占位符 1"/>
          <p:cNvSpPr txBox="1"/>
          <p:nvPr/>
        </p:nvSpPr>
        <p:spPr>
          <a:xfrm>
            <a:off x="710880" y="889485"/>
            <a:ext cx="5973761" cy="559278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B2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Nacos</a:t>
            </a:r>
            <a:r>
              <a:rPr lang="zh-CN" altLang="en-US" sz="2000">
                <a:solidFill>
                  <a:srgbClr val="AD2B2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的服务注册表结构是怎样的？</a:t>
            </a:r>
            <a:endParaRPr lang="en-US" altLang="zh-CN" sz="2000">
              <a:solidFill>
                <a:srgbClr val="AD2B26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91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3861223"/>
          </a:xfrm>
        </p:spPr>
        <p:txBody>
          <a:bodyPr/>
          <a:lstStyle/>
          <a:p>
            <a:r>
              <a:rPr lang="zh-CN" altLang="en-US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要了解</a:t>
            </a:r>
            <a:r>
              <a:rPr lang="en-US" altLang="zh-CN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Nacos</a:t>
            </a:r>
            <a:r>
              <a:rPr lang="zh-CN" altLang="en-US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的服务注册表结构，需要从两方面入手：</a:t>
            </a:r>
            <a:endParaRPr lang="en-US" altLang="zh-CN" b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一是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Nacos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的分级存储模型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二是</a:t>
            </a:r>
            <a:r>
              <a:rPr lang="en-US" altLang="zh-CN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Nacos</a:t>
            </a:r>
            <a:r>
              <a:rPr lang="zh-CN" altLang="en-US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的服务端源码</a:t>
            </a:r>
            <a:endParaRPr lang="en-US" altLang="zh-CN" b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源码部分，可以参考课前资料提供的文档：</a:t>
            </a:r>
            <a:endParaRPr lang="en-US" altLang="zh-CN" b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93" name="图片 9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8324" y="3890014"/>
            <a:ext cx="1295512" cy="1409822"/>
          </a:xfrm>
          <a:prstGeom prst="rect">
            <a:avLst/>
          </a:prstGeom>
        </p:spPr>
      </p:pic>
      <p:sp>
        <p:nvSpPr>
          <p:cNvPr id="5" name="矩形: 圆角 4"/>
          <p:cNvSpPr/>
          <p:nvPr/>
        </p:nvSpPr>
        <p:spPr>
          <a:xfrm>
            <a:off x="5805674" y="1542646"/>
            <a:ext cx="6024631" cy="4822589"/>
          </a:xfrm>
          <a:prstGeom prst="roundRect">
            <a:avLst>
              <a:gd name="adj" fmla="val 4035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Namespace</a:t>
            </a:r>
            <a:r>
              <a:rPr lang="zh-CN" altLang="en-US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：环境隔离</a:t>
            </a:r>
            <a:endParaRPr lang="zh-CN" altLang="en-US">
              <a:solidFill>
                <a:schemeClr val="accent5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6096000" y="2068740"/>
            <a:ext cx="5443978" cy="4083484"/>
          </a:xfrm>
          <a:prstGeom prst="roundRect">
            <a:avLst>
              <a:gd name="adj" fmla="val 403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Group</a:t>
            </a:r>
            <a:r>
              <a:rPr lang="zh-CN" altLang="en-US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：服务分组</a:t>
            </a:r>
            <a:endParaRPr lang="zh-CN" altLang="en-US">
              <a:solidFill>
                <a:schemeClr val="accent5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082017" y="2603346"/>
            <a:ext cx="1236941" cy="1236941"/>
          </a:xfrm>
          <a:prstGeom prst="ellipse">
            <a:avLst/>
          </a:prstGeom>
          <a:gradFill>
            <a:gsLst>
              <a:gs pos="0">
                <a:srgbClr val="00B0F0"/>
              </a:gs>
              <a:gs pos="80000">
                <a:srgbClr val="25C6FF"/>
              </a:gs>
              <a:gs pos="100000">
                <a:srgbClr val="57D3FF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阿里巴巴普惠体" panose="00020600040101010101" pitchFamily="18" charset="-122"/>
              </a:rPr>
              <a:t>服务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825191" y="4108568"/>
            <a:ext cx="999149" cy="999149"/>
          </a:xfrm>
          <a:prstGeom prst="ellipse">
            <a:avLst/>
          </a:prstGeom>
          <a:gradFill>
            <a:gsLst>
              <a:gs pos="0">
                <a:srgbClr val="028BE0"/>
              </a:gs>
              <a:gs pos="99099">
                <a:srgbClr val="389EFA"/>
              </a:gs>
              <a:gs pos="74000">
                <a:srgbClr val="2E85FA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集群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HZ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9598665" y="4105544"/>
            <a:ext cx="999149" cy="999149"/>
          </a:xfrm>
          <a:prstGeom prst="ellipse">
            <a:avLst/>
          </a:prstGeom>
          <a:gradFill>
            <a:gsLst>
              <a:gs pos="0">
                <a:srgbClr val="028BE0"/>
              </a:gs>
              <a:gs pos="99099">
                <a:srgbClr val="389EFA"/>
              </a:gs>
              <a:gs pos="74000">
                <a:srgbClr val="2E85FA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集群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SH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206534" y="5402079"/>
            <a:ext cx="618657" cy="6186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阿里巴巴普惠体" panose="00020600040101010101" pitchFamily="18" charset="-122"/>
              </a:rPr>
              <a:t>实例</a:t>
            </a: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864558" y="5421119"/>
            <a:ext cx="618657" cy="6186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阿里巴巴普惠体" panose="00020600040101010101" pitchFamily="18" charset="-122"/>
              </a:rPr>
              <a:t>实例</a:t>
            </a: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9009630" y="5444380"/>
            <a:ext cx="618657" cy="6186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阿里巴巴普惠体" panose="00020600040101010101" pitchFamily="18" charset="-122"/>
              </a:rPr>
              <a:t>实例</a:t>
            </a: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0668543" y="5444381"/>
            <a:ext cx="618657" cy="6186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阿里巴巴普惠体" panose="00020600040101010101" pitchFamily="18" charset="-122"/>
              </a:rPr>
              <a:t>实例</a:t>
            </a: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阿里巴巴普惠体" panose="00020600040101010101" pitchFamily="18" charset="-122"/>
            </a:endParaRPr>
          </a:p>
        </p:txBody>
      </p:sp>
      <p:cxnSp>
        <p:nvCxnSpPr>
          <p:cNvPr id="14" name="直接连接符 13"/>
          <p:cNvCxnSpPr>
            <a:stCxn id="8" idx="3"/>
            <a:endCxn id="10" idx="0"/>
          </p:cNvCxnSpPr>
          <p:nvPr/>
        </p:nvCxnSpPr>
        <p:spPr>
          <a:xfrm flipH="1">
            <a:off x="6515863" y="4961395"/>
            <a:ext cx="455650" cy="44068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3"/>
            <a:endCxn id="8" idx="0"/>
          </p:cNvCxnSpPr>
          <p:nvPr/>
        </p:nvCxnSpPr>
        <p:spPr>
          <a:xfrm flipH="1">
            <a:off x="7324766" y="3659141"/>
            <a:ext cx="938397" cy="44942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8" idx="5"/>
            <a:endCxn id="11" idx="0"/>
          </p:cNvCxnSpPr>
          <p:nvPr/>
        </p:nvCxnSpPr>
        <p:spPr>
          <a:xfrm>
            <a:off x="7678018" y="4961395"/>
            <a:ext cx="495869" cy="45972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7" idx="5"/>
            <a:endCxn id="9" idx="0"/>
          </p:cNvCxnSpPr>
          <p:nvPr/>
        </p:nvCxnSpPr>
        <p:spPr>
          <a:xfrm>
            <a:off x="9137812" y="3659141"/>
            <a:ext cx="960428" cy="44640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9" idx="3"/>
            <a:endCxn id="12" idx="0"/>
          </p:cNvCxnSpPr>
          <p:nvPr/>
        </p:nvCxnSpPr>
        <p:spPr>
          <a:xfrm flipH="1">
            <a:off x="9318959" y="4958371"/>
            <a:ext cx="426028" cy="486009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9" idx="5"/>
            <a:endCxn id="13" idx="0"/>
          </p:cNvCxnSpPr>
          <p:nvPr/>
        </p:nvCxnSpPr>
        <p:spPr>
          <a:xfrm>
            <a:off x="10451492" y="4958371"/>
            <a:ext cx="526380" cy="48601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: 圆角 34"/>
          <p:cNvSpPr/>
          <p:nvPr/>
        </p:nvSpPr>
        <p:spPr>
          <a:xfrm>
            <a:off x="291328" y="1791221"/>
            <a:ext cx="6024631" cy="4822589"/>
          </a:xfrm>
          <a:prstGeom prst="roundRect">
            <a:avLst>
              <a:gd name="adj" fmla="val 4035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Namespace</a:t>
            </a:r>
            <a:r>
              <a:rPr lang="zh-CN" altLang="en-US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：环境隔离</a:t>
            </a:r>
            <a:endParaRPr lang="zh-CN" altLang="en-US">
              <a:solidFill>
                <a:schemeClr val="accent5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6" name="矩形: 圆角 35"/>
          <p:cNvSpPr/>
          <p:nvPr/>
        </p:nvSpPr>
        <p:spPr>
          <a:xfrm>
            <a:off x="581654" y="2317315"/>
            <a:ext cx="5443978" cy="4083484"/>
          </a:xfrm>
          <a:prstGeom prst="roundRect">
            <a:avLst>
              <a:gd name="adj" fmla="val 403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Group</a:t>
            </a:r>
            <a:r>
              <a:rPr lang="zh-CN" altLang="en-US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：服务分组</a:t>
            </a:r>
            <a:endParaRPr lang="zh-CN" altLang="en-US">
              <a:solidFill>
                <a:schemeClr val="accent5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567671" y="2851921"/>
            <a:ext cx="1236941" cy="1236941"/>
          </a:xfrm>
          <a:prstGeom prst="ellipse">
            <a:avLst/>
          </a:prstGeom>
          <a:gradFill>
            <a:gsLst>
              <a:gs pos="0">
                <a:srgbClr val="00B0F0"/>
              </a:gs>
              <a:gs pos="80000">
                <a:srgbClr val="25C6FF"/>
              </a:gs>
              <a:gs pos="100000">
                <a:srgbClr val="57D3FF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阿里巴巴普惠体" panose="00020600040101010101" pitchFamily="18" charset="-122"/>
              </a:rPr>
              <a:t>服务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  <a:cs typeface="阿里巴巴普惠体" panose="00020600040101010101" pitchFamily="18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1310845" y="4357143"/>
            <a:ext cx="999149" cy="999149"/>
          </a:xfrm>
          <a:prstGeom prst="ellipse">
            <a:avLst/>
          </a:prstGeom>
          <a:gradFill>
            <a:gsLst>
              <a:gs pos="0">
                <a:srgbClr val="028BE0"/>
              </a:gs>
              <a:gs pos="99099">
                <a:srgbClr val="389EFA"/>
              </a:gs>
              <a:gs pos="74000">
                <a:srgbClr val="2E85FA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集群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HZ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4084319" y="4354119"/>
            <a:ext cx="999149" cy="999149"/>
          </a:xfrm>
          <a:prstGeom prst="ellipse">
            <a:avLst/>
          </a:prstGeom>
          <a:gradFill>
            <a:gsLst>
              <a:gs pos="0">
                <a:srgbClr val="028BE0"/>
              </a:gs>
              <a:gs pos="99099">
                <a:srgbClr val="389EFA"/>
              </a:gs>
              <a:gs pos="74000">
                <a:srgbClr val="2E85FA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集群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SH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692188" y="5650654"/>
            <a:ext cx="618657" cy="6186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阿里巴巴普惠体" panose="00020600040101010101" pitchFamily="18" charset="-122"/>
              </a:rPr>
              <a:t>实例</a:t>
            </a: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2350212" y="5669694"/>
            <a:ext cx="618657" cy="6186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阿里巴巴普惠体" panose="00020600040101010101" pitchFamily="18" charset="-122"/>
              </a:rPr>
              <a:t>实例</a:t>
            </a: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阿里巴巴普惠体" panose="00020600040101010101" pitchFamily="18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495284" y="5692955"/>
            <a:ext cx="618657" cy="6186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阿里巴巴普惠体" panose="00020600040101010101" pitchFamily="18" charset="-122"/>
              </a:rPr>
              <a:t>实例</a:t>
            </a: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阿里巴巴普惠体" panose="00020600040101010101" pitchFamily="18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5154197" y="5692956"/>
            <a:ext cx="618657" cy="6186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阿里巴巴普惠体" panose="00020600040101010101" pitchFamily="18" charset="-122"/>
              </a:rPr>
              <a:t>实例</a:t>
            </a: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阿里巴巴普惠体" panose="00020600040101010101" pitchFamily="18" charset="-122"/>
            </a:endParaRPr>
          </a:p>
        </p:txBody>
      </p:sp>
      <p:cxnSp>
        <p:nvCxnSpPr>
          <p:cNvPr id="44" name="直接连接符 43"/>
          <p:cNvCxnSpPr>
            <a:stCxn id="38" idx="3"/>
            <a:endCxn id="40" idx="0"/>
          </p:cNvCxnSpPr>
          <p:nvPr/>
        </p:nvCxnSpPr>
        <p:spPr>
          <a:xfrm flipH="1">
            <a:off x="1001517" y="5209970"/>
            <a:ext cx="455650" cy="44068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7" idx="3"/>
            <a:endCxn id="38" idx="0"/>
          </p:cNvCxnSpPr>
          <p:nvPr/>
        </p:nvCxnSpPr>
        <p:spPr>
          <a:xfrm flipH="1">
            <a:off x="1810420" y="3907716"/>
            <a:ext cx="938397" cy="44942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38" idx="5"/>
            <a:endCxn id="41" idx="0"/>
          </p:cNvCxnSpPr>
          <p:nvPr/>
        </p:nvCxnSpPr>
        <p:spPr>
          <a:xfrm>
            <a:off x="2163672" y="5209970"/>
            <a:ext cx="495869" cy="45972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37" idx="5"/>
            <a:endCxn id="39" idx="0"/>
          </p:cNvCxnSpPr>
          <p:nvPr/>
        </p:nvCxnSpPr>
        <p:spPr>
          <a:xfrm>
            <a:off x="3623466" y="3907716"/>
            <a:ext cx="960428" cy="44640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39" idx="3"/>
            <a:endCxn id="42" idx="0"/>
          </p:cNvCxnSpPr>
          <p:nvPr/>
        </p:nvCxnSpPr>
        <p:spPr>
          <a:xfrm flipH="1">
            <a:off x="3804613" y="5206946"/>
            <a:ext cx="426028" cy="486009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39" idx="5"/>
            <a:endCxn id="43" idx="0"/>
          </p:cNvCxnSpPr>
          <p:nvPr/>
        </p:nvCxnSpPr>
        <p:spPr>
          <a:xfrm>
            <a:off x="4937146" y="5206946"/>
            <a:ext cx="526380" cy="48601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7076316" y="2719753"/>
            <a:ext cx="4257897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Map&lt;String, Map&lt;String, Service&gt;&gt;</a:t>
            </a:r>
            <a:endParaRPr lang="en-US" altLang="zh-CN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626285" y="2743298"/>
            <a:ext cx="782427" cy="26746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2" name="连接符: 肘形 51"/>
          <p:cNvCxnSpPr>
            <a:stCxn id="53" idx="3"/>
            <a:endCxn id="51" idx="0"/>
          </p:cNvCxnSpPr>
          <p:nvPr/>
        </p:nvCxnSpPr>
        <p:spPr>
          <a:xfrm>
            <a:off x="4506012" y="2033963"/>
            <a:ext cx="3511487" cy="709335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2007007" y="1900229"/>
            <a:ext cx="2499005" cy="26746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9117317" y="2743297"/>
            <a:ext cx="782427" cy="267467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5" name="连接符: 肘形 54"/>
          <p:cNvCxnSpPr>
            <a:stCxn id="56" idx="3"/>
            <a:endCxn id="54" idx="0"/>
          </p:cNvCxnSpPr>
          <p:nvPr/>
        </p:nvCxnSpPr>
        <p:spPr>
          <a:xfrm>
            <a:off x="4744787" y="2535209"/>
            <a:ext cx="4763744" cy="208088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2245782" y="2401475"/>
            <a:ext cx="2499005" cy="267467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0048730" y="2755296"/>
            <a:ext cx="950832" cy="267467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连接符: 肘形 57"/>
          <p:cNvCxnSpPr>
            <a:stCxn id="37" idx="6"/>
            <a:endCxn id="57" idx="2"/>
          </p:cNvCxnSpPr>
          <p:nvPr/>
        </p:nvCxnSpPr>
        <p:spPr>
          <a:xfrm flipV="1">
            <a:off x="3804612" y="3022763"/>
            <a:ext cx="6719534" cy="447629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9205264" y="3998757"/>
            <a:ext cx="2653290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Map&lt;String, Cluster&gt;</a:t>
            </a:r>
            <a:endParaRPr lang="en-US" altLang="zh-CN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箭头: 下 59"/>
          <p:cNvSpPr/>
          <p:nvPr/>
        </p:nvSpPr>
        <p:spPr>
          <a:xfrm>
            <a:off x="10617257" y="3093850"/>
            <a:ext cx="606510" cy="862155"/>
          </a:xfrm>
          <a:prstGeom prst="downArrow">
            <a:avLst>
              <a:gd name="adj1" fmla="val 31349"/>
              <a:gd name="adj2" fmla="val 4067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9759109" y="4034300"/>
            <a:ext cx="782427" cy="267467"/>
          </a:xfrm>
          <a:prstGeom prst="rect">
            <a:avLst/>
          </a:prstGeom>
          <a:noFill/>
          <a:ln w="1905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2" name="连接符: 肘形 61"/>
          <p:cNvCxnSpPr>
            <a:stCxn id="39" idx="6"/>
            <a:endCxn id="61" idx="0"/>
          </p:cNvCxnSpPr>
          <p:nvPr/>
        </p:nvCxnSpPr>
        <p:spPr>
          <a:xfrm flipV="1">
            <a:off x="5083468" y="4034300"/>
            <a:ext cx="5066855" cy="819394"/>
          </a:xfrm>
          <a:prstGeom prst="bentConnector4">
            <a:avLst>
              <a:gd name="adj1" fmla="val 46139"/>
              <a:gd name="adj2" fmla="val 127899"/>
            </a:avLst>
          </a:prstGeom>
          <a:ln w="19050">
            <a:solidFill>
              <a:srgbClr val="00B0F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箭头: 下 62"/>
          <p:cNvSpPr/>
          <p:nvPr/>
        </p:nvSpPr>
        <p:spPr>
          <a:xfrm>
            <a:off x="10920512" y="4414380"/>
            <a:ext cx="606510" cy="862155"/>
          </a:xfrm>
          <a:prstGeom prst="downArrow">
            <a:avLst>
              <a:gd name="adj1" fmla="val 31349"/>
              <a:gd name="adj2" fmla="val 40674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0069282" y="5308011"/>
            <a:ext cx="1789272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Set&lt;Instance&gt;</a:t>
            </a:r>
            <a:endParaRPr lang="en-US" altLang="zh-CN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0635552" y="5335350"/>
            <a:ext cx="974794" cy="267467"/>
          </a:xfrm>
          <a:prstGeom prst="rect">
            <a:avLst/>
          </a:prstGeom>
          <a:noFill/>
          <a:ln w="19050">
            <a:solidFill>
              <a:srgbClr val="FF00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6" name="连接符: 肘形 65"/>
          <p:cNvCxnSpPr>
            <a:stCxn id="43" idx="6"/>
            <a:endCxn id="65" idx="2"/>
          </p:cNvCxnSpPr>
          <p:nvPr/>
        </p:nvCxnSpPr>
        <p:spPr>
          <a:xfrm flipV="1">
            <a:off x="5772854" y="5602817"/>
            <a:ext cx="5350095" cy="399468"/>
          </a:xfrm>
          <a:prstGeom prst="bentConnector2">
            <a:avLst/>
          </a:prstGeom>
          <a:ln w="19050">
            <a:solidFill>
              <a:srgbClr val="FF00FF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5" name="文本占位符 1"/>
          <p:cNvSpPr txBox="1"/>
          <p:nvPr/>
        </p:nvSpPr>
        <p:spPr>
          <a:xfrm>
            <a:off x="541994" y="889485"/>
            <a:ext cx="5973761" cy="559278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B2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Nacos</a:t>
            </a:r>
            <a:r>
              <a:rPr lang="zh-CN" altLang="en-US" sz="2000">
                <a:solidFill>
                  <a:srgbClr val="AD2B2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的服务注册表结构是怎样的？</a:t>
            </a:r>
            <a:endParaRPr lang="en-US" altLang="zh-CN" sz="2000">
              <a:solidFill>
                <a:srgbClr val="AD2B26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50" grpId="0" animBg="1"/>
      <p:bldP spid="51" grpId="0" animBg="1"/>
      <p:bldP spid="53" grpId="0" animBg="1"/>
      <p:bldP spid="54" grpId="0" animBg="1"/>
      <p:bldP spid="56" grpId="0" animBg="1"/>
      <p:bldP spid="57" grpId="0" animBg="1"/>
      <p:bldP spid="59" grpId="0" animBg="1"/>
      <p:bldP spid="60" grpId="0" animBg="1"/>
      <p:bldP spid="61" grpId="0" animBg="1"/>
      <p:bldP spid="63" grpId="0" animBg="1"/>
      <p:bldP spid="64" grpId="0" animBg="1"/>
      <p:bldP spid="6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>
                <a:solidFill>
                  <a:srgbClr val="AD2B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rPr>
              <a:t>Nacos</a:t>
            </a:r>
            <a:r>
              <a:rPr lang="zh-CN" altLang="en-US" sz="2000">
                <a:solidFill>
                  <a:srgbClr val="AD2B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rPr>
              <a:t>的服务注册表结构是怎样的？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/>
              <a:t>问题说明</a:t>
            </a:r>
            <a:r>
              <a:rPr lang="zh-CN" altLang="en-US"/>
              <a:t>：</a:t>
            </a:r>
            <a:r>
              <a:rPr lang="zh-CN" altLang="en-US" b="0"/>
              <a:t>考察对</a:t>
            </a:r>
            <a:r>
              <a:rPr lang="en-US" altLang="zh-CN" b="0"/>
              <a:t>Nacos</a:t>
            </a:r>
            <a:r>
              <a:rPr lang="zh-CN" altLang="en-US" b="0"/>
              <a:t>数据分级结构的了解，以及</a:t>
            </a:r>
            <a:r>
              <a:rPr lang="en-US" altLang="zh-CN" b="0"/>
              <a:t>Nacos</a:t>
            </a:r>
            <a:r>
              <a:rPr lang="zh-CN" altLang="en-US" b="0"/>
              <a:t>源码的掌握情况</a:t>
            </a:r>
            <a:endParaRPr lang="en-US" altLang="zh-CN" b="0"/>
          </a:p>
          <a:p>
            <a:r>
              <a:rPr lang="zh-CN" altLang="en-US" b="1"/>
              <a:t>难易程度</a:t>
            </a:r>
            <a:r>
              <a:rPr lang="zh-CN" altLang="en-US"/>
              <a:t>：一般</a:t>
            </a:r>
            <a:endParaRPr lang="en-US" altLang="zh-CN"/>
          </a:p>
          <a:p>
            <a:r>
              <a:rPr lang="zh-CN" altLang="en-US" b="1"/>
              <a:t>参考话术</a:t>
            </a:r>
            <a:r>
              <a:rPr lang="zh-CN" altLang="en-US"/>
              <a:t>：</a:t>
            </a:r>
            <a:endParaRPr lang="en-US" altLang="zh-CN"/>
          </a:p>
          <a:p>
            <a:r>
              <a:rPr lang="en-US" altLang="zh-CN" b="0"/>
              <a:t>Nacos</a:t>
            </a:r>
            <a:r>
              <a:rPr lang="zh-CN" altLang="en-US" b="0"/>
              <a:t>采用了数据的分级存储模型，最外层是</a:t>
            </a:r>
            <a:r>
              <a:rPr lang="en-US" altLang="zh-CN" b="0"/>
              <a:t>Namespace</a:t>
            </a:r>
            <a:r>
              <a:rPr lang="zh-CN" altLang="en-US" b="0"/>
              <a:t>，用来隔离环境。然后是</a:t>
            </a:r>
            <a:r>
              <a:rPr lang="en-US" altLang="zh-CN" b="0"/>
              <a:t>Group</a:t>
            </a:r>
            <a:r>
              <a:rPr lang="zh-CN" altLang="en-US" b="0"/>
              <a:t>，用来对服务分组。接下来就是服务（</a:t>
            </a:r>
            <a:r>
              <a:rPr lang="en-US" altLang="zh-CN" b="0"/>
              <a:t>Service</a:t>
            </a:r>
            <a:r>
              <a:rPr lang="zh-CN" altLang="en-US" b="0"/>
              <a:t>）了，一个服务包含多个实例，但是可能处于不同机房，因此</a:t>
            </a:r>
            <a:r>
              <a:rPr lang="en-US" altLang="zh-CN" b="0"/>
              <a:t>Service</a:t>
            </a:r>
            <a:r>
              <a:rPr lang="zh-CN" altLang="en-US" b="0"/>
              <a:t>下有多个集群（</a:t>
            </a:r>
            <a:r>
              <a:rPr lang="en-US" altLang="zh-CN" b="0"/>
              <a:t>Cluster</a:t>
            </a:r>
            <a:r>
              <a:rPr lang="zh-CN" altLang="en-US" b="0"/>
              <a:t>），</a:t>
            </a:r>
            <a:r>
              <a:rPr lang="en-US" altLang="zh-CN" b="0"/>
              <a:t>Cluster</a:t>
            </a:r>
            <a:r>
              <a:rPr lang="zh-CN" altLang="en-US" b="0"/>
              <a:t>下是不同的实例（</a:t>
            </a:r>
            <a:r>
              <a:rPr lang="en-US" altLang="zh-CN" b="0"/>
              <a:t>Instance</a:t>
            </a:r>
            <a:r>
              <a:rPr lang="zh-CN" altLang="en-US" b="0"/>
              <a:t>）。</a:t>
            </a:r>
            <a:endParaRPr lang="en-US" altLang="zh-CN" b="0"/>
          </a:p>
          <a:p>
            <a:r>
              <a:rPr lang="zh-CN" altLang="en-US" b="0"/>
              <a:t>对应到</a:t>
            </a:r>
            <a:r>
              <a:rPr lang="en-US" altLang="zh-CN" b="0"/>
              <a:t>Java</a:t>
            </a:r>
            <a:r>
              <a:rPr lang="zh-CN" altLang="en-US" b="0"/>
              <a:t>代码中，</a:t>
            </a:r>
            <a:r>
              <a:rPr lang="en-US" altLang="zh-CN" b="0"/>
              <a:t>Nacos</a:t>
            </a:r>
            <a:r>
              <a:rPr lang="zh-CN" altLang="en-US" b="0"/>
              <a:t>采用了一个多层的</a:t>
            </a:r>
            <a:r>
              <a:rPr lang="en-US" altLang="zh-CN" b="0"/>
              <a:t>Map</a:t>
            </a:r>
            <a:r>
              <a:rPr lang="zh-CN" altLang="en-US" b="0"/>
              <a:t>来表示。结构为</a:t>
            </a:r>
            <a:r>
              <a:rPr lang="en-US" altLang="zh-CN" b="0"/>
              <a:t>Map&lt;String, Map&lt;String, Service&gt;&gt;</a:t>
            </a:r>
            <a:r>
              <a:rPr lang="zh-CN" altLang="en-US" b="0"/>
              <a:t>，其中最外层</a:t>
            </a:r>
            <a:r>
              <a:rPr lang="en-US" altLang="zh-CN" b="0"/>
              <a:t>Map</a:t>
            </a:r>
            <a:r>
              <a:rPr lang="zh-CN" altLang="en-US" b="0"/>
              <a:t>的</a:t>
            </a:r>
            <a:r>
              <a:rPr lang="en-US" altLang="zh-CN" b="0"/>
              <a:t>key</a:t>
            </a:r>
            <a:r>
              <a:rPr lang="zh-CN" altLang="en-US" b="0"/>
              <a:t>就是</a:t>
            </a:r>
            <a:r>
              <a:rPr lang="en-US" altLang="zh-CN" b="0"/>
              <a:t>namespaceId</a:t>
            </a:r>
            <a:r>
              <a:rPr lang="zh-CN" altLang="en-US" b="0"/>
              <a:t>，值是一个</a:t>
            </a:r>
            <a:r>
              <a:rPr lang="en-US" altLang="zh-CN" b="0"/>
              <a:t>Map</a:t>
            </a:r>
            <a:r>
              <a:rPr lang="zh-CN" altLang="en-US" b="0"/>
              <a:t>。内层</a:t>
            </a:r>
            <a:r>
              <a:rPr lang="en-US" altLang="zh-CN" b="0"/>
              <a:t>Map</a:t>
            </a:r>
            <a:r>
              <a:rPr lang="zh-CN" altLang="en-US" b="0"/>
              <a:t>的</a:t>
            </a:r>
            <a:r>
              <a:rPr lang="en-US" altLang="zh-CN" b="0"/>
              <a:t>key</a:t>
            </a:r>
            <a:r>
              <a:rPr lang="zh-CN" altLang="en-US" b="0"/>
              <a:t>是</a:t>
            </a:r>
            <a:r>
              <a:rPr lang="en-US" altLang="zh-CN" b="0"/>
              <a:t>group</a:t>
            </a:r>
            <a:r>
              <a:rPr lang="zh-CN" altLang="en-US" b="0"/>
              <a:t>拼接</a:t>
            </a:r>
            <a:r>
              <a:rPr lang="en-US" altLang="zh-CN" b="0"/>
              <a:t>serviceName</a:t>
            </a:r>
            <a:r>
              <a:rPr lang="zh-CN" altLang="en-US" b="0"/>
              <a:t>，值是</a:t>
            </a:r>
            <a:r>
              <a:rPr lang="en-US" altLang="zh-CN" b="0"/>
              <a:t>Service</a:t>
            </a:r>
            <a:r>
              <a:rPr lang="zh-CN" altLang="en-US" b="0"/>
              <a:t>对象。</a:t>
            </a:r>
            <a:r>
              <a:rPr lang="en-US" altLang="zh-CN" b="0"/>
              <a:t>Service</a:t>
            </a:r>
            <a:r>
              <a:rPr lang="zh-CN" altLang="en-US" b="0"/>
              <a:t>对象内部又是一个</a:t>
            </a:r>
            <a:r>
              <a:rPr lang="en-US" altLang="zh-CN" b="0"/>
              <a:t>Map</a:t>
            </a:r>
            <a:r>
              <a:rPr lang="zh-CN" altLang="en-US" b="0"/>
              <a:t>，</a:t>
            </a:r>
            <a:r>
              <a:rPr lang="en-US" altLang="zh-CN" b="0"/>
              <a:t>key</a:t>
            </a:r>
            <a:r>
              <a:rPr lang="zh-CN" altLang="en-US" b="0"/>
              <a:t>是集群名称，值是</a:t>
            </a:r>
            <a:r>
              <a:rPr lang="en-US" altLang="zh-CN" b="0"/>
              <a:t>Cluster</a:t>
            </a:r>
            <a:r>
              <a:rPr lang="zh-CN" altLang="en-US" b="0"/>
              <a:t>对象。而</a:t>
            </a:r>
            <a:r>
              <a:rPr lang="en-US" altLang="zh-CN" b="0"/>
              <a:t>Cluster</a:t>
            </a:r>
            <a:r>
              <a:rPr lang="zh-CN" altLang="en-US" b="0"/>
              <a:t>对象内部维护了</a:t>
            </a:r>
            <a:r>
              <a:rPr lang="en-US" altLang="zh-CN" b="0"/>
              <a:t>Instance</a:t>
            </a:r>
            <a:r>
              <a:rPr lang="zh-CN" altLang="en-US" b="0"/>
              <a:t>的集合。</a:t>
            </a:r>
            <a:endParaRPr lang="en-US" altLang="zh-CN" b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9358" y="1332152"/>
            <a:ext cx="5973761" cy="559278"/>
          </a:xfrm>
        </p:spPr>
        <p:txBody>
          <a:bodyPr/>
          <a:lstStyle/>
          <a:p>
            <a:r>
              <a:rPr lang="en-US" altLang="zh-CN" sz="1800">
                <a:solidFill>
                  <a:srgbClr val="49504F"/>
                </a:solidFill>
              </a:rPr>
              <a:t>SpringCloud</a:t>
            </a:r>
            <a:r>
              <a:rPr lang="zh-CN" altLang="en-US" sz="1800">
                <a:solidFill>
                  <a:srgbClr val="49504F"/>
                </a:solidFill>
              </a:rPr>
              <a:t>常见组件有哪些？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3" name="文本占位符 1"/>
          <p:cNvSpPr txBox="1"/>
          <p:nvPr/>
        </p:nvSpPr>
        <p:spPr>
          <a:xfrm>
            <a:off x="5019358" y="1891430"/>
            <a:ext cx="5973761" cy="559278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Nacos</a:t>
            </a:r>
            <a:r>
              <a:rPr lang="zh-CN" altLang="en-US"/>
              <a:t>的服务注册表结构是怎样的？</a:t>
            </a:r>
            <a:endParaRPr lang="en-US" altLang="zh-CN"/>
          </a:p>
        </p:txBody>
      </p:sp>
      <p:sp>
        <p:nvSpPr>
          <p:cNvPr id="4" name="文本占位符 1"/>
          <p:cNvSpPr txBox="1"/>
          <p:nvPr/>
        </p:nvSpPr>
        <p:spPr>
          <a:xfrm>
            <a:off x="5019358" y="2450708"/>
            <a:ext cx="5973761" cy="559279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AD2B26"/>
                </a:solidFill>
              </a:rPr>
              <a:t>Nacos</a:t>
            </a:r>
            <a:r>
              <a:rPr lang="zh-CN" altLang="en-US">
                <a:solidFill>
                  <a:srgbClr val="AD2B26"/>
                </a:solidFill>
              </a:rPr>
              <a:t>如何支撑数十万服务注册压力？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5" name="文本占位符 1"/>
          <p:cNvSpPr txBox="1"/>
          <p:nvPr/>
        </p:nvSpPr>
        <p:spPr>
          <a:xfrm>
            <a:off x="5019358" y="2997382"/>
            <a:ext cx="5973761" cy="559278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Nacos</a:t>
            </a:r>
            <a:r>
              <a:rPr lang="zh-CN" altLang="en-US"/>
              <a:t>如何避免并发读写冲突问题？</a:t>
            </a:r>
            <a:endParaRPr lang="en-US" altLang="zh-CN"/>
          </a:p>
        </p:txBody>
      </p:sp>
      <p:sp>
        <p:nvSpPr>
          <p:cNvPr id="6" name="文本占位符 1"/>
          <p:cNvSpPr txBox="1"/>
          <p:nvPr/>
        </p:nvSpPr>
        <p:spPr>
          <a:xfrm>
            <a:off x="5019357" y="3544056"/>
            <a:ext cx="5973761" cy="559278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Nacos</a:t>
            </a:r>
            <a:r>
              <a:rPr lang="zh-CN" altLang="en-US"/>
              <a:t>与</a:t>
            </a:r>
            <a:r>
              <a:rPr lang="en-US" altLang="zh-CN"/>
              <a:t>Eureka</a:t>
            </a:r>
            <a:r>
              <a:rPr lang="zh-CN" altLang="en-US"/>
              <a:t>的区别有哪些？</a:t>
            </a:r>
            <a:endParaRPr lang="en-US" altLang="zh-CN"/>
          </a:p>
        </p:txBody>
      </p:sp>
      <p:sp>
        <p:nvSpPr>
          <p:cNvPr id="8" name="文本占位符 1"/>
          <p:cNvSpPr txBox="1"/>
          <p:nvPr/>
        </p:nvSpPr>
        <p:spPr>
          <a:xfrm>
            <a:off x="5019357" y="4103334"/>
            <a:ext cx="5973761" cy="559278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Sentinel</a:t>
            </a:r>
            <a:r>
              <a:rPr lang="zh-CN" altLang="en-US"/>
              <a:t>的限流与</a:t>
            </a:r>
            <a:r>
              <a:rPr lang="en-US" altLang="zh-CN"/>
              <a:t>Gateway</a:t>
            </a:r>
            <a:r>
              <a:rPr lang="zh-CN" altLang="en-US"/>
              <a:t>的限流有什么差别？</a:t>
            </a:r>
            <a:endParaRPr lang="en-US" altLang="zh-CN"/>
          </a:p>
        </p:txBody>
      </p:sp>
      <p:sp>
        <p:nvSpPr>
          <p:cNvPr id="9" name="文本占位符 1"/>
          <p:cNvSpPr txBox="1"/>
          <p:nvPr/>
        </p:nvSpPr>
        <p:spPr>
          <a:xfrm>
            <a:off x="5019357" y="4637403"/>
            <a:ext cx="5973761" cy="559278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Sentinel</a:t>
            </a:r>
            <a:r>
              <a:rPr lang="zh-CN" altLang="en-US"/>
              <a:t>的线程隔离与</a:t>
            </a:r>
            <a:r>
              <a:rPr lang="en-US" altLang="zh-CN"/>
              <a:t>Hystix</a:t>
            </a:r>
            <a:r>
              <a:rPr lang="zh-CN" altLang="en-US"/>
              <a:t>的线程隔离有什么差别</a:t>
            </a:r>
            <a:r>
              <a:rPr lang="en-US" altLang="zh-CN"/>
              <a:t>?</a:t>
            </a:r>
            <a:endParaRPr lang="en-US" altLang="zh-CN"/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3455796"/>
          </a:xfrm>
        </p:spPr>
        <p:txBody>
          <a:bodyPr/>
          <a:lstStyle/>
          <a:p>
            <a:r>
              <a:rPr lang="zh-CN" altLang="en-US" b="1"/>
              <a:t>问题说明</a:t>
            </a:r>
            <a:r>
              <a:rPr lang="zh-CN" altLang="en-US"/>
              <a:t>：</a:t>
            </a:r>
            <a:r>
              <a:rPr lang="zh-CN" altLang="en-US" b="0"/>
              <a:t>考察对</a:t>
            </a:r>
            <a:r>
              <a:rPr lang="en-US" altLang="zh-CN" b="0"/>
              <a:t>Nacos</a:t>
            </a:r>
            <a:r>
              <a:rPr lang="zh-CN" altLang="en-US" b="0"/>
              <a:t>源码的掌握情况</a:t>
            </a:r>
            <a:endParaRPr lang="en-US" altLang="zh-CN" b="0"/>
          </a:p>
          <a:p>
            <a:r>
              <a:rPr lang="zh-CN" altLang="en-US" b="1"/>
              <a:t>难易程度</a:t>
            </a:r>
            <a:r>
              <a:rPr lang="zh-CN" altLang="en-US"/>
              <a:t>：难</a:t>
            </a:r>
            <a:endParaRPr lang="en-US" altLang="zh-CN"/>
          </a:p>
          <a:p>
            <a:r>
              <a:rPr lang="zh-CN" altLang="en-US" b="1"/>
              <a:t>参考话术</a:t>
            </a:r>
            <a:r>
              <a:rPr lang="zh-CN" altLang="en-US"/>
              <a:t>：</a:t>
            </a:r>
            <a:endParaRPr lang="en-US" altLang="zh-CN"/>
          </a:p>
          <a:p>
            <a:r>
              <a:rPr lang="en-US" altLang="zh-CN" b="0"/>
              <a:t>Nacos</a:t>
            </a:r>
            <a:r>
              <a:rPr lang="zh-CN" altLang="en-US" b="0"/>
              <a:t>内部接收到注册的请求时，不会立即写数据，而是将服务注册的任务放入一个阻塞队列就立即响应给客户端。然后利用线程池读取阻塞队列中的任务，异步来完成实例更新，从而提高并发写能力。</a:t>
            </a:r>
            <a:endParaRPr lang="en-US" altLang="zh-CN" b="0"/>
          </a:p>
          <a:p>
            <a:endParaRPr lang="en-US" altLang="zh-CN" b="0"/>
          </a:p>
          <a:p>
            <a:r>
              <a:rPr lang="zh-CN" altLang="en-US" b="0"/>
              <a:t>详细内容请参考课前资料文档：</a:t>
            </a:r>
            <a:endParaRPr lang="en-US" altLang="zh-CN" b="0"/>
          </a:p>
          <a:p>
            <a:endParaRPr lang="en-US" altLang="zh-CN" b="0"/>
          </a:p>
        </p:txBody>
      </p:sp>
      <p:sp>
        <p:nvSpPr>
          <p:cNvPr id="7" name="文本占位符 1"/>
          <p:cNvSpPr txBox="1"/>
          <p:nvPr/>
        </p:nvSpPr>
        <p:spPr>
          <a:xfrm>
            <a:off x="710880" y="889485"/>
            <a:ext cx="5973761" cy="559278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B26"/>
                </a:solidFill>
              </a:rPr>
              <a:t>Nacos</a:t>
            </a:r>
            <a:r>
              <a:rPr lang="zh-CN" altLang="en-US" sz="2000">
                <a:solidFill>
                  <a:srgbClr val="AD2B26"/>
                </a:solidFill>
              </a:rPr>
              <a:t>如何支撑数十万服务注册压力？</a:t>
            </a:r>
            <a:endParaRPr lang="en-US" altLang="zh-CN" sz="2000">
              <a:solidFill>
                <a:srgbClr val="AD2B26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684" y="4630837"/>
            <a:ext cx="1295512" cy="14098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ISLIDE.GUIDESSETTING" val="{&quot;Id&quot;:&quot;7eace493-e18e-4ecb-8e2d-aeca06ce7217&quot;,&quot;Name&quot;:null,&quot;Kind&quot;:&quot;Custom&quot;,&quot;OldGuidesSetting&quot;:{&quot;HeaderHeight&quot;:0.0,&quot;FooterHeight&quot;:0.0,&quot;SideMargin&quot;:0.0,&quot;TopMargin&quot;:0.0,&quot;BottomMargin&quot;:0.0,&quot;IntervalMargin&quot;:0.0}}"/>
</p:tagLst>
</file>

<file path=ppt/theme/theme1.xml><?xml version="1.0" encoding="utf-8"?>
<a:theme xmlns:a="http://schemas.openxmlformats.org/drawingml/2006/main" name="双元模板v2.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编程学科双元产品模板</Template>
  <TotalTime>0</TotalTime>
  <Words>4821</Words>
  <Application>WPS 演示</Application>
  <PresentationFormat>宽屏</PresentationFormat>
  <Paragraphs>539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28</vt:i4>
      </vt:variant>
    </vt:vector>
  </HeadingPairs>
  <TitlesOfParts>
    <vt:vector size="58" baseType="lpstr">
      <vt:lpstr>Arial</vt:lpstr>
      <vt:lpstr>宋体</vt:lpstr>
      <vt:lpstr>Wingdings</vt:lpstr>
      <vt:lpstr>Calibri</vt:lpstr>
      <vt:lpstr>黑体</vt:lpstr>
      <vt:lpstr>Alibaba PuHuiTi B</vt:lpstr>
      <vt:lpstr>Alibaba PuHuiTi R</vt:lpstr>
      <vt:lpstr>Segoe UI</vt:lpstr>
      <vt:lpstr>微软雅黑</vt:lpstr>
      <vt:lpstr>Verdana</vt:lpstr>
      <vt:lpstr>阿里巴巴普惠体</vt:lpstr>
      <vt:lpstr>华文楷体</vt:lpstr>
      <vt:lpstr>Alibaba PuHuiTi</vt:lpstr>
      <vt:lpstr>Alibaba PuHuiTi Medium</vt:lpstr>
      <vt:lpstr>Alibaba PuHuiTi M</vt:lpstr>
      <vt:lpstr>Segoe UI Light</vt:lpstr>
      <vt:lpstr>微软雅黑 Light</vt:lpstr>
      <vt:lpstr>Arial Unicode MS</vt:lpstr>
      <vt:lpstr>等线</vt:lpstr>
      <vt:lpstr>Helvetica Neue</vt:lpstr>
      <vt:lpstr>-apple-system</vt:lpstr>
      <vt:lpstr>Aurebesh</vt:lpstr>
      <vt:lpstr>Source Code Pro</vt:lpstr>
      <vt:lpstr>方正舒体</vt:lpstr>
      <vt:lpstr>双元模板v2.0</vt:lpstr>
      <vt:lpstr>目录</vt:lpstr>
      <vt:lpstr>学习目标</vt:lpstr>
      <vt:lpstr>章节页版式（一级+二级标题）</vt:lpstr>
      <vt:lpstr>正文设计方案</vt:lpstr>
      <vt:lpstr>5_结束页设计方案</vt:lpstr>
      <vt:lpstr>微服务面试篇</vt:lpstr>
      <vt:lpstr>PowerPoint 演示文稿</vt:lpstr>
      <vt:lpstr>SpringCloud常见组件有哪些？</vt:lpstr>
      <vt:lpstr>PowerPoint 演示文稿</vt:lpstr>
      <vt:lpstr>PowerPoint 演示文稿</vt:lpstr>
      <vt:lpstr>PowerPoint 演示文稿</vt:lpstr>
      <vt:lpstr>Nacos的服务注册表结构是怎样的？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固定窗口计数器算法</vt:lpstr>
      <vt:lpstr>滑动窗口计数器算法</vt:lpstr>
      <vt:lpstr>令牌桶算法</vt:lpstr>
      <vt:lpstr>漏桶算法</vt:lpstr>
      <vt:lpstr>漏桶算法</vt:lpstr>
      <vt:lpstr>限流算法对比</vt:lpstr>
      <vt:lpstr>PowerPoint 演示文稿</vt:lpstr>
      <vt:lpstr>Sentinel源码分析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输入标题</dc:title>
  <dc:creator>huyi zhang</dc:creator>
  <cp:lastModifiedBy>味気ない世の中と嘆く悲観</cp:lastModifiedBy>
  <cp:revision>598</cp:revision>
  <dcterms:created xsi:type="dcterms:W3CDTF">2021-04-08T11:09:00Z</dcterms:created>
  <dcterms:modified xsi:type="dcterms:W3CDTF">2021-12-18T04:06:19Z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C9BA2BF185594EDABE73E08F75367535</vt:lpwstr>
  </property>
  <property fmtid="{D5CDD505-2E9C-101B-9397-08002B2CF9AE}" pid="3" name="KSOProductBuildVer">
    <vt:lpwstr>2052-11.1.0.11115</vt:lpwstr>
  </property>
</Properties>
</file>