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7" r:id="rId8"/>
  </p:sldMasterIdLst>
  <p:notesMasterIdLst>
    <p:notesMasterId r:id="rId24"/>
  </p:notesMasterIdLst>
  <p:handoutMasterIdLst>
    <p:handoutMasterId r:id="rId74"/>
  </p:handoutMasterIdLst>
  <p:sldIdLst>
    <p:sldId id="462" r:id="rId9"/>
    <p:sldId id="463" r:id="rId10"/>
    <p:sldId id="539" r:id="rId11"/>
    <p:sldId id="604" r:id="rId12"/>
    <p:sldId id="605" r:id="rId13"/>
    <p:sldId id="607" r:id="rId14"/>
    <p:sldId id="608" r:id="rId15"/>
    <p:sldId id="609" r:id="rId16"/>
    <p:sldId id="610" r:id="rId17"/>
    <p:sldId id="550" r:id="rId18"/>
    <p:sldId id="509" r:id="rId19"/>
    <p:sldId id="606" r:id="rId20"/>
    <p:sldId id="611" r:id="rId21"/>
    <p:sldId id="614" r:id="rId22"/>
    <p:sldId id="612" r:id="rId23"/>
    <p:sldId id="615" r:id="rId25"/>
    <p:sldId id="616" r:id="rId26"/>
    <p:sldId id="617" r:id="rId27"/>
    <p:sldId id="469" r:id="rId28"/>
    <p:sldId id="618" r:id="rId29"/>
    <p:sldId id="619" r:id="rId30"/>
    <p:sldId id="493" r:id="rId31"/>
    <p:sldId id="620" r:id="rId32"/>
    <p:sldId id="496" r:id="rId33"/>
    <p:sldId id="622" r:id="rId34"/>
    <p:sldId id="621" r:id="rId35"/>
    <p:sldId id="498" r:id="rId36"/>
    <p:sldId id="623" r:id="rId37"/>
    <p:sldId id="497" r:id="rId38"/>
    <p:sldId id="644" r:id="rId39"/>
    <p:sldId id="533" r:id="rId40"/>
    <p:sldId id="646" r:id="rId41"/>
    <p:sldId id="461" r:id="rId42"/>
    <p:sldId id="534" r:id="rId43"/>
    <p:sldId id="627" r:id="rId44"/>
    <p:sldId id="561" r:id="rId45"/>
    <p:sldId id="545" r:id="rId46"/>
    <p:sldId id="546" r:id="rId47"/>
    <p:sldId id="628" r:id="rId48"/>
    <p:sldId id="547" r:id="rId49"/>
    <p:sldId id="548" r:id="rId50"/>
    <p:sldId id="629" r:id="rId51"/>
    <p:sldId id="551" r:id="rId52"/>
    <p:sldId id="647" r:id="rId53"/>
    <p:sldId id="451" r:id="rId54"/>
    <p:sldId id="630" r:id="rId55"/>
    <p:sldId id="613" r:id="rId56"/>
    <p:sldId id="635" r:id="rId57"/>
    <p:sldId id="637" r:id="rId58"/>
    <p:sldId id="579" r:id="rId59"/>
    <p:sldId id="583" r:id="rId60"/>
    <p:sldId id="582" r:id="rId61"/>
    <p:sldId id="584" r:id="rId62"/>
    <p:sldId id="638" r:id="rId63"/>
    <p:sldId id="589" r:id="rId64"/>
    <p:sldId id="640" r:id="rId65"/>
    <p:sldId id="649" r:id="rId66"/>
    <p:sldId id="648" r:id="rId67"/>
    <p:sldId id="588" r:id="rId68"/>
    <p:sldId id="639" r:id="rId69"/>
    <p:sldId id="594" r:id="rId70"/>
    <p:sldId id="595" r:id="rId71"/>
    <p:sldId id="596" r:id="rId72"/>
    <p:sldId id="264" r:id="rId73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EB"/>
    <a:srgbClr val="2C6AB6"/>
    <a:srgbClr val="545454"/>
    <a:srgbClr val="464646"/>
    <a:srgbClr val="363636"/>
    <a:srgbClr val="6B9EDB"/>
    <a:srgbClr val="3C7FD0"/>
    <a:srgbClr val="3278CC"/>
    <a:srgbClr val="2963A9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8" Type="http://schemas.openxmlformats.org/officeDocument/2006/relationships/tags" Target="tags/tag2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  <a:endParaRPr lang="en-US" altLang="zh-CN"/>
          </a:p>
          <a:p>
            <a:r>
              <a:rPr lang="en-US" altLang="zh-CN"/>
              <a:t>--name mn \</a:t>
            </a:r>
            <a:endParaRPr lang="en-US" altLang="zh-CN"/>
          </a:p>
          <a:p>
            <a:r>
              <a:rPr lang="en-US" altLang="zh-CN"/>
              <a:t>-p 80:80 \</a:t>
            </a:r>
            <a:endParaRPr lang="en-US" altLang="zh-CN"/>
          </a:p>
          <a:p>
            <a:r>
              <a:rPr lang="en-US" altLang="zh-CN"/>
              <a:t>-v html:/usr/share/nginx/html \</a:t>
            </a:r>
            <a:endParaRPr lang="en-US" altLang="zh-CN"/>
          </a:p>
          <a:p>
            <a:r>
              <a:rPr lang="en-US" altLang="zh-CN"/>
              <a:t>-v $PWD/nginx.conf:/etc/nginx/nginx.conf \</a:t>
            </a:r>
            <a:endParaRPr lang="en-US" altLang="zh-CN"/>
          </a:p>
          <a:p>
            <a:r>
              <a:rPr lang="en-US" altLang="zh-CN"/>
              <a:t>--privileged \</a:t>
            </a:r>
            <a:endParaRPr lang="en-US" altLang="zh-CN"/>
          </a:p>
          <a:p>
            <a:r>
              <a:rPr lang="en-US" altLang="zh-CN"/>
              <a:t>-d \</a:t>
            </a:r>
            <a:endParaRPr lang="en-US" altLang="zh-CN"/>
          </a:p>
          <a:p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FROM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ubuntu:16.04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JAVA_DIR /usr</a:t>
            </a:r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./docker-demo.jar /tmp/app.jar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./jdk8.tar.gz $JAVA_DIR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RUN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cd $JAVA_DIR \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tar -xf ./jdk8.tar.gz \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rm -rf ./jdk8.tar.gz \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mv ./jdk1.8.0_144 ./java8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JAVA_HOME $JAVA_DIR/java8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PATH $PATH:$JAVA_HOME/bin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EXPOSE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8090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ENTRYPOINT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 java -jar /tmp/app.jar</a:t>
            </a:r>
            <a:endParaRPr lang="en-US" altLang="zh-CN" sz="1200" b="0">
              <a:solidFill>
                <a:srgbClr val="000000"/>
              </a:solidFill>
              <a:effectLst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./</a:t>
            </a:r>
            <a:r>
              <a:rPr lang="en-US" altLang="zh-CN"/>
              <a:t>docker-demo.jar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 java -jar /tmp/app.jar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气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257542" y="1875357"/>
            <a:ext cx="9418061" cy="4266922"/>
            <a:chOff x="824838" y="1091932"/>
            <a:chExt cx="11095918" cy="503458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4838" y="6014906"/>
              <a:ext cx="11095918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2158068" y="5937762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942278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11764" y="5909517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324697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325930" y="5909213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206153" y="4323999"/>
              <a:ext cx="109757" cy="15657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09415" y="243574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06678" y="4084037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3981777" y="3543267"/>
              <a:ext cx="109756" cy="24244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6896" y="109193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94010" y="2874083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051049" y="3888447"/>
              <a:ext cx="109756" cy="19863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28874" y="1938585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22309" y="3741169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53328" y="3458623"/>
              <a:ext cx="109756" cy="2413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342433" y="121316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982095" y="2975682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10364794" y="4521733"/>
              <a:ext cx="109756" cy="13850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359059" y="2465121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64392" y="4323831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74592" y="430045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53856" y="3109196"/>
              <a:ext cx="755702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82155" y="393449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41222" y="3188264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024237" y="4527655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文本占位符 9"/>
          <p:cNvSpPr txBox="1"/>
          <p:nvPr userDrawn="1"/>
        </p:nvSpPr>
        <p:spPr>
          <a:xfrm>
            <a:off x="1724472" y="3423971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请输入文字，请输入文字，请输入文字</a:t>
            </a:r>
            <a:endParaRPr lang="zh-CN" altLang="en-US" dirty="0"/>
          </a:p>
        </p:txBody>
      </p:sp>
      <p:sp>
        <p:nvSpPr>
          <p:cNvPr id="31" name="文本占位符 9"/>
          <p:cNvSpPr txBox="1"/>
          <p:nvPr userDrawn="1"/>
        </p:nvSpPr>
        <p:spPr>
          <a:xfrm>
            <a:off x="3310178" y="2348366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2" name="文本占位符 9"/>
          <p:cNvSpPr txBox="1"/>
          <p:nvPr userDrawn="1"/>
        </p:nvSpPr>
        <p:spPr>
          <a:xfrm>
            <a:off x="4979544" y="308038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3" name="文本占位符 9"/>
          <p:cNvSpPr txBox="1"/>
          <p:nvPr userDrawn="1"/>
        </p:nvSpPr>
        <p:spPr>
          <a:xfrm>
            <a:off x="6937616" y="242206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4" name="文本占位符 9"/>
          <p:cNvSpPr txBox="1"/>
          <p:nvPr userDrawn="1"/>
        </p:nvSpPr>
        <p:spPr>
          <a:xfrm>
            <a:off x="8671964" y="3503557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，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4" name="直接连接符 26"/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8"/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15" name="îSḻïḍê"/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6" name="iSľiḑé"/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7" name="iṥ1îḓe"/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8" name="iŝḷïḓê"/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9" name="îşlíḑé"/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20" name="íSlíḓè"/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" name="iŝ1íḋè"/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2" name="iṡlïdè"/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3" name="iṩḷíḑe"/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4" name="ïṩľïďê"/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8" name="直接连接符 29"/>
              <p:cNvCxnSpPr>
                <a:stCxn id="15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0"/>
              <p:cNvCxnSpPr>
                <a:stCxn id="15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 userDrawn="1"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22" name="直接连接符 24"/>
            <p:cNvCxnSpPr>
              <a:stCxn id="15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ļîḓé"/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25" name="直接连接符 25"/>
            <p:cNvCxnSpPr/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sļîḍè"/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28" name="直接连接符 23"/>
            <p:cNvCxnSpPr/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îṡ1íḍè"/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8159120" y="2202412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 userDrawn="1"/>
        </p:nvSpPr>
        <p:spPr bwMode="auto">
          <a:xfrm>
            <a:off x="8158582" y="2571736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对数据卷做出的任何修改，会直接作用于容器，并且在容器内可见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3528821" y="2212731"/>
            <a:ext cx="63990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矩形 47"/>
          <p:cNvSpPr>
            <a:spLocks noChangeArrowheads="1"/>
          </p:cNvSpPr>
          <p:nvPr userDrawn="1"/>
        </p:nvSpPr>
        <p:spPr bwMode="auto">
          <a:xfrm>
            <a:off x="1042039" y="2580168"/>
            <a:ext cx="3126682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8149972" y="4383231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解耦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 userDrawn="1"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数据卷是挂载在容器外的目录，修改数据卷不会影响容器关联的镜像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数据安全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 userDrawn="1"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对数据卷的修改会报存在宿主机，不会随着容器的删除而删除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39" name="直接连接符 27"/>
            <p:cNvCxnSpPr/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sḷíďê"/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" name="组合 3"/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27000" dist="88900" algn="l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F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  <a:endPara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任意多边形: 形状 4"/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022285" y="2444536"/>
            <a:ext cx="2306658" cy="2741239"/>
            <a:chOff x="5022285" y="2444536"/>
            <a:chExt cx="2306658" cy="2741239"/>
          </a:xfrm>
        </p:grpSpPr>
        <p:grpSp>
          <p:nvGrpSpPr>
            <p:cNvPr id="11" name="组合 10"/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E608B6"/>
              </a:solidFill>
              <a:ln>
                <a:noFill/>
              </a:ln>
              <a:effectLst>
                <a:outerShdw blurRad="127000" dist="88900" algn="l" rotWithShape="0">
                  <a:srgbClr val="E608B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E608B6"/>
                    </a:solidFill>
                    <a:latin typeface="+mn-lt"/>
                    <a:ea typeface="+mn-ea"/>
                  </a:rPr>
                  <a:t>数据不安全</a:t>
                </a:r>
                <a:endParaRPr lang="zh-CN" altLang="en-US" sz="1600" dirty="0">
                  <a:solidFill>
                    <a:srgbClr val="E608B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791192" y="393895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对容器版本升级时，需要删除容器，那么之前容器记录的数据会随之删除，一切数据都丢失了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.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任意多边形: 形状 11"/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E60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8434078" y="2447405"/>
            <a:ext cx="2306658" cy="2738370"/>
            <a:chOff x="8434078" y="2447405"/>
            <a:chExt cx="2306658" cy="2738370"/>
          </a:xfrm>
        </p:grpSpPr>
        <p:grpSp>
          <p:nvGrpSpPr>
            <p:cNvPr id="18" name="组合 17"/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27000" dist="88900" algn="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50"/>
                    </a:solidFill>
                    <a:latin typeface="+mn-lt"/>
                    <a:ea typeface="+mn-ea"/>
                  </a:rPr>
                  <a:t>体积过大</a:t>
                </a:r>
                <a:endParaRPr lang="zh-CN" altLang="en-US" sz="1600" dirty="0">
                  <a:solidFill>
                    <a:srgbClr val="00B05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793631" y="4003203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随着容器内记录的数据越来越多，容器体积会越来越大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任意多边形: 形状 18"/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hyperlink" Target="https://cr.console.aliyun.com/" TargetMode="External"/><Relationship Id="rId1" Type="http://schemas.openxmlformats.org/officeDocument/2006/relationships/hyperlink" Target="https://c.163yun.com/hub#/home" TargetMode="Externa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hub.docker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ocs.docker.com/engine/reference/builde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hyperlink" Target="http://192.168.150.101:8090/hello/count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hyperlink" Target="https://docs.docker.com/compose/compose-file/" TargetMode="Externa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cr.console.aliyun.com/" TargetMode="External"/><Relationship Id="rId3" Type="http://schemas.openxmlformats.org/officeDocument/2006/relationships/hyperlink" Target="https://hub.daocloud.io/" TargetMode="External"/><Relationship Id="rId2" Type="http://schemas.openxmlformats.org/officeDocument/2006/relationships/hyperlink" Target="https://c.163.com/hub#/m/library" TargetMode="External"/><Relationship Id="rId1" Type="http://schemas.openxmlformats.org/officeDocument/2006/relationships/hyperlink" Target="https://hub.docker.com/" TargetMode="Externa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154017"/>
            <a:ext cx="5288280" cy="36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: 形状 9"/>
          <p:cNvSpPr/>
          <p:nvPr/>
        </p:nvSpPr>
        <p:spPr>
          <a:xfrm>
            <a:off x="0" y="0"/>
            <a:ext cx="12192000" cy="6783283"/>
          </a:xfrm>
          <a:custGeom>
            <a:avLst/>
            <a:gdLst>
              <a:gd name="connsiteX0" fmla="*/ 0 w 12192000"/>
              <a:gd name="connsiteY0" fmla="*/ 0 h 6783283"/>
              <a:gd name="connsiteX1" fmla="*/ 12192000 w 12192000"/>
              <a:gd name="connsiteY1" fmla="*/ 0 h 6783283"/>
              <a:gd name="connsiteX2" fmla="*/ 12192000 w 12192000"/>
              <a:gd name="connsiteY2" fmla="*/ 6783283 h 6783283"/>
              <a:gd name="connsiteX3" fmla="*/ 0 w 12192000"/>
              <a:gd name="connsiteY3" fmla="*/ 6783283 h 6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83283">
                <a:moveTo>
                  <a:pt x="0" y="0"/>
                </a:moveTo>
                <a:lnTo>
                  <a:pt x="12192000" y="0"/>
                </a:lnTo>
                <a:lnTo>
                  <a:pt x="12192000" y="6783283"/>
                </a:lnTo>
                <a:lnTo>
                  <a:pt x="0" y="67832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5">
                  <a:lumMod val="20000"/>
                  <a:lumOff val="80000"/>
                  <a:alpha val="66000"/>
                </a:schemeClr>
              </a:gs>
            </a:gsLst>
            <a:lin ang="48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0880" y="1728231"/>
            <a:ext cx="7238165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如何解决大型项目依赖关系复杂，不同组件依赖的兼容性问题？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9504F"/>
                </a:solidFill>
              </a:rPr>
              <a:t>Docker</a:t>
            </a:r>
            <a:r>
              <a:rPr lang="zh-CN" altLang="en-US" sz="1600">
                <a:solidFill>
                  <a:srgbClr val="49504F"/>
                </a:solidFill>
              </a:rPr>
              <a:t>允许开发中将应用、依赖、函数库、配置一起</a:t>
            </a:r>
            <a:r>
              <a:rPr lang="zh-CN" altLang="en-US" sz="1600" b="1">
                <a:solidFill>
                  <a:srgbClr val="AD2B26"/>
                </a:solidFill>
              </a:rPr>
              <a:t>打包</a:t>
            </a:r>
            <a:r>
              <a:rPr lang="zh-CN" altLang="en-US" sz="1600">
                <a:solidFill>
                  <a:srgbClr val="49504F"/>
                </a:solidFill>
              </a:rPr>
              <a:t>，形成可移植镜像</a:t>
            </a:r>
            <a:endParaRPr lang="en-US" altLang="zh-CN" sz="1600">
              <a:solidFill>
                <a:srgbClr val="49504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应用运行在容器中，使用沙箱机制，相互</a:t>
            </a:r>
            <a:r>
              <a:rPr lang="zh-CN" altLang="en-US" sz="1600" b="1" noProof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如何解决开发、测试、生产环境有差异的问题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镜像中包含完整运行环境，包括系统函数库，仅依赖系统的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内核，因此可以在任意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操作系统上运行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是一个快速交付应用、运行应用的技术：</a:t>
            </a:r>
            <a:endParaRPr lang="en-US" altLang="zh-CN"/>
          </a:p>
          <a:p>
            <a:r>
              <a:rPr lang="zh-CN" altLang="en-US"/>
              <a:t>可以将程序及其依赖、运行环境一起打包为一个镜像，可以迁移到任意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en-US" altLang="zh-CN"/>
          </a:p>
          <a:p>
            <a:r>
              <a:rPr lang="zh-CN" altLang="en-US"/>
              <a:t>运行时利用沙箱机制形成隔离容器，各个应用互不干扰</a:t>
            </a:r>
            <a:endParaRPr lang="en-US" altLang="zh-CN"/>
          </a:p>
          <a:p>
            <a:r>
              <a:rPr lang="zh-CN" altLang="en-US"/>
              <a:t>启动、移除都可以通过一行命令完成，方便快捷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/>
          <p:cNvSpPr/>
          <p:nvPr/>
        </p:nvSpPr>
        <p:spPr>
          <a:xfrm>
            <a:off x="2444759" y="2861871"/>
            <a:ext cx="2754337" cy="2419302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417690" y="2174033"/>
            <a:ext cx="2754337" cy="324068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62" y="2697687"/>
            <a:ext cx="686589" cy="6865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56" y="2724923"/>
            <a:ext cx="686589" cy="686589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7523804" y="2709757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7690674" y="3757636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8" name="矩形: 圆角 27"/>
          <p:cNvSpPr/>
          <p:nvPr/>
        </p:nvSpPr>
        <p:spPr>
          <a:xfrm>
            <a:off x="8877144" y="2709758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9044014" y="3757638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7690674" y="4131657"/>
            <a:ext cx="832190" cy="462870"/>
            <a:chOff x="5756110" y="3436463"/>
            <a:chExt cx="832190" cy="462870"/>
          </a:xfrm>
        </p:grpSpPr>
        <p:sp>
          <p:nvSpPr>
            <p:cNvPr id="58" name="矩形: 圆角 57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9044014" y="4131659"/>
            <a:ext cx="832190" cy="462870"/>
            <a:chOff x="5756110" y="3436463"/>
            <a:chExt cx="832190" cy="462870"/>
          </a:xfrm>
        </p:grpSpPr>
        <p:sp>
          <p:nvSpPr>
            <p:cNvPr id="66" name="矩形: 圆角 65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zh-CN" altLang="en-US" sz="1400">
                <a:solidFill>
                  <a:srgbClr val="49504F"/>
                </a:solidFill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51" name="矩形: 圆角 50"/>
          <p:cNvSpPr/>
          <p:nvPr/>
        </p:nvSpPr>
        <p:spPr>
          <a:xfrm>
            <a:off x="2418372" y="5995304"/>
            <a:ext cx="2790443" cy="51718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grpSp>
        <p:nvGrpSpPr>
          <p:cNvPr id="32" name="组合 31"/>
          <p:cNvGrpSpPr/>
          <p:nvPr/>
        </p:nvGrpSpPr>
        <p:grpSpPr>
          <a:xfrm>
            <a:off x="2418372" y="5388508"/>
            <a:ext cx="2790443" cy="517190"/>
            <a:chOff x="2418372" y="5388508"/>
            <a:chExt cx="2790443" cy="517190"/>
          </a:xfrm>
        </p:grpSpPr>
        <p:sp>
          <p:nvSpPr>
            <p:cNvPr id="52" name="矩形: 圆角 51"/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  <a:endParaRPr lang="zh-CN" altLang="en-US" sz="1400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sp>
        <p:nvSpPr>
          <p:cNvPr id="59" name="矩形: 圆角 58"/>
          <p:cNvSpPr/>
          <p:nvPr/>
        </p:nvSpPr>
        <p:spPr>
          <a:xfrm>
            <a:off x="7417691" y="6056967"/>
            <a:ext cx="2790443" cy="51718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grpSp>
        <p:nvGrpSpPr>
          <p:cNvPr id="56" name="组合 55"/>
          <p:cNvGrpSpPr/>
          <p:nvPr/>
        </p:nvGrpSpPr>
        <p:grpSpPr>
          <a:xfrm>
            <a:off x="7417691" y="5450171"/>
            <a:ext cx="2790443" cy="517190"/>
            <a:chOff x="7417691" y="5450171"/>
            <a:chExt cx="2790443" cy="517190"/>
          </a:xfrm>
        </p:grpSpPr>
        <p:sp>
          <p:nvSpPr>
            <p:cNvPr id="60" name="矩形: 圆角 59"/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  <a:endParaRPr lang="zh-CN" altLang="en-US" sz="1400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3" y="3346754"/>
            <a:ext cx="686589" cy="68658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9" y="3428069"/>
            <a:ext cx="686589" cy="686589"/>
          </a:xfrm>
          <a:prstGeom prst="rect">
            <a:avLst/>
          </a:prstGeom>
        </p:spPr>
      </p:pic>
      <p:sp>
        <p:nvSpPr>
          <p:cNvPr id="64" name="矩形: 圆角 63"/>
          <p:cNvSpPr/>
          <p:nvPr/>
        </p:nvSpPr>
        <p:spPr>
          <a:xfrm>
            <a:off x="2561989" y="3346754"/>
            <a:ext cx="1165931" cy="170726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728860" y="423550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2" name="矩形: 圆角 71"/>
          <p:cNvSpPr/>
          <p:nvPr/>
        </p:nvSpPr>
        <p:spPr>
          <a:xfrm>
            <a:off x="2728859" y="4583737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3" name="矩形: 圆角 72"/>
          <p:cNvSpPr/>
          <p:nvPr/>
        </p:nvSpPr>
        <p:spPr>
          <a:xfrm>
            <a:off x="3877874" y="3346754"/>
            <a:ext cx="1165931" cy="170726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4076524" y="423550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5" name="矩形: 圆角 74"/>
          <p:cNvSpPr/>
          <p:nvPr/>
        </p:nvSpPr>
        <p:spPr>
          <a:xfrm>
            <a:off x="4076523" y="4583737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1" name="矩形: 圆角 20"/>
          <p:cNvSpPr/>
          <p:nvPr/>
        </p:nvSpPr>
        <p:spPr>
          <a:xfrm>
            <a:off x="7417691" y="4882835"/>
            <a:ext cx="2754337" cy="452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3708"/>
          </a:xfrm>
        </p:spPr>
        <p:txBody>
          <a:bodyPr/>
          <a:lstStyle/>
          <a:p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）是在操作系统中</a:t>
            </a:r>
            <a:r>
              <a:rPr lang="zh-CN" altLang="en-US">
                <a:solidFill>
                  <a:srgbClr val="111111"/>
                </a:solidFill>
              </a:rPr>
              <a:t>模拟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硬件设备，然后运行另一个操作系统，比如在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系统，这样就可以运行任意的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7669961" y="335711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7" name="矩形: 圆角 36"/>
          <p:cNvSpPr/>
          <p:nvPr/>
        </p:nvSpPr>
        <p:spPr>
          <a:xfrm>
            <a:off x="9017625" y="335711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2" grpId="0" animBg="1"/>
      <p:bldP spid="5" grpId="0" animBg="1"/>
      <p:bldP spid="25" grpId="0" animBg="1"/>
      <p:bldP spid="28" grpId="0" animBg="1"/>
      <p:bldP spid="34" grpId="0" animBg="1"/>
      <p:bldP spid="51" grpId="0" animBg="1"/>
      <p:bldP spid="59" grpId="0" animBg="1"/>
      <p:bldP spid="64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21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510886" y="3591032"/>
          <a:ext cx="5213915" cy="2105058"/>
        </p:xfrm>
        <a:graphic>
          <a:graphicData uri="http://schemas.openxmlformats.org/drawingml/2006/table">
            <a:tbl>
              <a:tblPr/>
              <a:tblGrid>
                <a:gridCol w="1020385"/>
                <a:gridCol w="2374397"/>
                <a:gridCol w="1819133"/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Docker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矩形: 圆角 36"/>
          <p:cNvSpPr/>
          <p:nvPr/>
        </p:nvSpPr>
        <p:spPr>
          <a:xfrm>
            <a:off x="710880" y="2247270"/>
            <a:ext cx="2386147" cy="2095898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689320" y="5126435"/>
            <a:ext cx="2417426" cy="448053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grpSp>
        <p:nvGrpSpPr>
          <p:cNvPr id="39" name="组合 38"/>
          <p:cNvGrpSpPr/>
          <p:nvPr/>
        </p:nvGrpSpPr>
        <p:grpSpPr>
          <a:xfrm>
            <a:off x="689320" y="4519639"/>
            <a:ext cx="2417426" cy="448054"/>
            <a:chOff x="2418372" y="5388508"/>
            <a:chExt cx="2790443" cy="517190"/>
          </a:xfrm>
        </p:grpSpPr>
        <p:sp>
          <p:nvSpPr>
            <p:cNvPr id="40" name="矩形: 圆角 39"/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  <a:endParaRPr lang="zh-CN" altLang="en-US" sz="1400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85" y="2795883"/>
            <a:ext cx="594808" cy="5948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5" y="2822853"/>
            <a:ext cx="594808" cy="594808"/>
          </a:xfrm>
          <a:prstGeom prst="rect">
            <a:avLst/>
          </a:prstGeom>
        </p:spPr>
      </p:pic>
      <p:sp>
        <p:nvSpPr>
          <p:cNvPr id="44" name="矩形: 圆角 43"/>
          <p:cNvSpPr/>
          <p:nvPr/>
        </p:nvSpPr>
        <p:spPr>
          <a:xfrm>
            <a:off x="847003" y="2752580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969260" y="3455069"/>
            <a:ext cx="720945" cy="271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6" name="矩形: 圆角 45"/>
          <p:cNvSpPr/>
          <p:nvPr/>
        </p:nvSpPr>
        <p:spPr>
          <a:xfrm>
            <a:off x="969259" y="3803300"/>
            <a:ext cx="720946" cy="271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47" name="矩形: 圆角 46"/>
          <p:cNvSpPr/>
          <p:nvPr/>
        </p:nvSpPr>
        <p:spPr>
          <a:xfrm>
            <a:off x="1963194" y="2752579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2117230" y="3455069"/>
            <a:ext cx="720945" cy="271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9" name="矩形: 圆角 48"/>
          <p:cNvSpPr/>
          <p:nvPr/>
        </p:nvSpPr>
        <p:spPr>
          <a:xfrm>
            <a:off x="2117229" y="3803300"/>
            <a:ext cx="720946" cy="271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53" name="矩形: 圆角 52"/>
          <p:cNvSpPr/>
          <p:nvPr/>
        </p:nvSpPr>
        <p:spPr>
          <a:xfrm>
            <a:off x="9124552" y="1517072"/>
            <a:ext cx="2419517" cy="299099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69" y="1945707"/>
            <a:ext cx="603126" cy="60312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66" y="2001007"/>
            <a:ext cx="603126" cy="603126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9247782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9374083" y="3004752"/>
            <a:ext cx="731028" cy="275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1" name="矩形: 圆角 70"/>
          <p:cNvSpPr/>
          <p:nvPr/>
        </p:nvSpPr>
        <p:spPr>
          <a:xfrm>
            <a:off x="10390917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10517218" y="3004754"/>
            <a:ext cx="731028" cy="275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77" name="组合 76"/>
          <p:cNvGrpSpPr/>
          <p:nvPr/>
        </p:nvGrpSpPr>
        <p:grpSpPr>
          <a:xfrm>
            <a:off x="9374083" y="3396884"/>
            <a:ext cx="731028" cy="406603"/>
            <a:chOff x="5756110" y="3436463"/>
            <a:chExt cx="832190" cy="462870"/>
          </a:xfrm>
        </p:grpSpPr>
        <p:sp>
          <p:nvSpPr>
            <p:cNvPr id="78" name="矩形: 圆角 77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/>
        </p:nvGrpSpPr>
        <p:grpSpPr>
          <a:xfrm>
            <a:off x="10517218" y="3396886"/>
            <a:ext cx="731028" cy="406603"/>
            <a:chOff x="5756110" y="3436463"/>
            <a:chExt cx="832190" cy="462870"/>
          </a:xfrm>
        </p:grpSpPr>
        <p:sp>
          <p:nvSpPr>
            <p:cNvPr id="81" name="矩形: 圆角 80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zh-CN" altLang="en-US" sz="1200">
                <a:solidFill>
                  <a:srgbClr val="49504F"/>
                </a:solidFill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83" name="矩形: 圆角 82"/>
          <p:cNvSpPr/>
          <p:nvPr/>
        </p:nvSpPr>
        <p:spPr>
          <a:xfrm>
            <a:off x="9128942" y="5118595"/>
            <a:ext cx="2451234" cy="45431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grpSp>
        <p:nvGrpSpPr>
          <p:cNvPr id="84" name="组合 83"/>
          <p:cNvGrpSpPr/>
          <p:nvPr/>
        </p:nvGrpSpPr>
        <p:grpSpPr>
          <a:xfrm>
            <a:off x="9128942" y="4511799"/>
            <a:ext cx="2451234" cy="454320"/>
            <a:chOff x="7417691" y="5450171"/>
            <a:chExt cx="2790443" cy="517190"/>
          </a:xfrm>
        </p:grpSpPr>
        <p:sp>
          <p:nvSpPr>
            <p:cNvPr id="85" name="矩形: 圆角 84"/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  <a:endParaRPr lang="zh-CN" altLang="en-US" sz="1400"/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sp>
        <p:nvSpPr>
          <p:cNvPr id="87" name="矩形: 圆角 86"/>
          <p:cNvSpPr/>
          <p:nvPr/>
        </p:nvSpPr>
        <p:spPr>
          <a:xfrm>
            <a:off x="9124553" y="4031167"/>
            <a:ext cx="2419517" cy="397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9359176" y="2588740"/>
            <a:ext cx="755523" cy="2849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52" name="矩形: 圆角 51"/>
          <p:cNvSpPr/>
          <p:nvPr/>
        </p:nvSpPr>
        <p:spPr>
          <a:xfrm>
            <a:off x="10517218" y="2569125"/>
            <a:ext cx="755523" cy="2849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和虚拟机的差异：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是一个系统进程；虚拟机是在操作系统中的操作系统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体积小、启动速度快、性能好；虚拟机体积大、启动速度慢、性能一般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70925" y="5415295"/>
            <a:ext cx="5992196" cy="1271015"/>
            <a:chOff x="2270925" y="5415295"/>
            <a:chExt cx="5992196" cy="1271015"/>
          </a:xfrm>
        </p:grpSpPr>
        <p:sp>
          <p:nvSpPr>
            <p:cNvPr id="50" name="立方体 49"/>
            <p:cNvSpPr/>
            <p:nvPr/>
          </p:nvSpPr>
          <p:spPr>
            <a:xfrm>
              <a:off x="2270925" y="5415295"/>
              <a:ext cx="5992196" cy="1208676"/>
            </a:xfrm>
            <a:prstGeom prst="cube">
              <a:avLst>
                <a:gd name="adj" fmla="val 587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  (mysql:5.7)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49" y="6091502"/>
              <a:ext cx="594808" cy="59480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镜像和容器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2057579"/>
          </a:xfrm>
        </p:spPr>
        <p:txBody>
          <a:bodyPr/>
          <a:lstStyle/>
          <a:p>
            <a:r>
              <a:rPr lang="zh-CN" altLang="en-US" b="1">
                <a:solidFill>
                  <a:srgbClr val="111111"/>
                </a:solidFill>
              </a:rPr>
              <a:t>镜像（</a:t>
            </a:r>
            <a:r>
              <a:rPr lang="en-US" altLang="zh-CN" b="1">
                <a:solidFill>
                  <a:srgbClr val="111111"/>
                </a:solidFill>
              </a:rPr>
              <a:t>Image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将应用程序及其所需的依赖、函数库、环境、配置等文件打包在一起，称为镜像。</a:t>
            </a:r>
            <a:endParaRPr lang="en-US" altLang="zh-CN">
              <a:solidFill>
                <a:srgbClr val="111111"/>
              </a:solidFill>
            </a:endParaRPr>
          </a:p>
          <a:p>
            <a:r>
              <a:rPr lang="zh-CN" altLang="en-US" b="1">
                <a:solidFill>
                  <a:srgbClr val="111111"/>
                </a:solidFill>
              </a:rPr>
              <a:t>容器（</a:t>
            </a:r>
            <a:r>
              <a:rPr lang="en-US" altLang="zh-CN" b="1">
                <a:solidFill>
                  <a:srgbClr val="111111"/>
                </a:solidFill>
              </a:rPr>
              <a:t>Container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：镜像中的应用程序运行后形成的进程就是</a:t>
            </a: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，只是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会给容器做隔离，对外不可见。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672124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6" name="文本框 65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730671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9" name="文本框 68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765131" y="5415417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72" name="文本框 71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bin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823678" y="541529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87" name="文本框 86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lib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88" name="立方体 87"/>
          <p:cNvSpPr/>
          <p:nvPr/>
        </p:nvSpPr>
        <p:spPr>
          <a:xfrm>
            <a:off x="3513941" y="5336101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立方体 88"/>
          <p:cNvSpPr/>
          <p:nvPr/>
        </p:nvSpPr>
        <p:spPr>
          <a:xfrm>
            <a:off x="3498417" y="5358409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801118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4" name="文本框 93"/>
            <p:cNvSpPr txBox="1"/>
            <p:nvPr/>
          </p:nvSpPr>
          <p:spPr>
            <a:xfrm>
              <a:off x="7058486" y="3773279"/>
              <a:ext cx="607160" cy="25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share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645661" y="5415293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8" name="文本框 97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673371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07" name="文本框 106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707831" y="542162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0" name="文本框 109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717601" y="5424432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3" name="文本框 112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 rot="18946639">
            <a:off x="7456531" y="578113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readonly</a:t>
            </a:r>
            <a:endParaRPr lang="en-US" altLang="zh-CN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只读</a:t>
            </a:r>
            <a:endParaRPr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9805 -0.2541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7903 -0.2557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834 -0.259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645 -0.264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768 -0.2601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7696 -0.2606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8" grpId="0" animBg="1" uiExpand="1"/>
      <p:bldP spid="88" grpId="1" animBg="1" uiExpand="1"/>
      <p:bldP spid="89" grpId="0" animBg="1"/>
      <p:bldP spid="89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/>
          <p:cNvSpPr/>
          <p:nvPr/>
        </p:nvSpPr>
        <p:spPr>
          <a:xfrm>
            <a:off x="8971290" y="2277806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阿里云</a:t>
            </a:r>
            <a:endParaRPr lang="zh-CN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云形 28"/>
          <p:cNvSpPr/>
          <p:nvPr/>
        </p:nvSpPr>
        <p:spPr>
          <a:xfrm>
            <a:off x="10055258" y="3291841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网易云</a:t>
            </a:r>
            <a:endParaRPr lang="zh-CN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云形 25"/>
          <p:cNvSpPr/>
          <p:nvPr/>
        </p:nvSpPr>
        <p:spPr>
          <a:xfrm>
            <a:off x="6096000" y="3058161"/>
            <a:ext cx="3048000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DockerHub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695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是一个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镜像的托管平台。这样的平台称为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国内也有类似于</a:t>
            </a:r>
            <a:r>
              <a:rPr lang="en-US" altLang="zh-CN" b="0">
                <a:solidFill>
                  <a:srgbClr val="111111"/>
                </a:solidFill>
              </a:rPr>
              <a:t>DockerHub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1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2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891280" y="5285406"/>
            <a:ext cx="1656122" cy="1039956"/>
          </a:xfrm>
          <a:prstGeom prst="roundRect">
            <a:avLst>
              <a:gd name="adj" fmla="val 132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</a:t>
            </a:r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1518546" y="5466324"/>
            <a:ext cx="742511" cy="873839"/>
            <a:chOff x="847986" y="5578859"/>
            <a:chExt cx="742511" cy="873839"/>
          </a:xfrm>
        </p:grpSpPr>
        <p:sp>
          <p:nvSpPr>
            <p:cNvPr id="11" name="iconfont-1187-868307"/>
            <p:cNvSpPr/>
            <p:nvPr/>
          </p:nvSpPr>
          <p:spPr>
            <a:xfrm>
              <a:off x="914399" y="5578859"/>
              <a:ext cx="609685" cy="59684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7986" y="61756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Client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4" y="5444689"/>
            <a:ext cx="797614" cy="7976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3" y="5521941"/>
            <a:ext cx="643111" cy="6431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65" y="5507290"/>
            <a:ext cx="692585" cy="6724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8" y="5734393"/>
            <a:ext cx="948106" cy="218206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11" idx="8"/>
            <a:endCxn id="12" idx="1"/>
          </p:cNvCxnSpPr>
          <p:nvPr/>
        </p:nvCxnSpPr>
        <p:spPr>
          <a:xfrm>
            <a:off x="2023890" y="5802650"/>
            <a:ext cx="186739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66439" y="550749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 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94039" y="40721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DockerHub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云形 29"/>
          <p:cNvSpPr/>
          <p:nvPr/>
        </p:nvSpPr>
        <p:spPr>
          <a:xfrm>
            <a:off x="4097933" y="2800362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私有云</a:t>
            </a:r>
            <a:endParaRPr lang="zh-CN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1498 -3.3333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0.19558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33333E-6 L 0.27553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3.33333E-6 L 0.36459 -3.33333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8 -3.33333E-6 L 0.29284 -0.35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175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1.85185E-6 L 0.15313 -0.337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6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3 -0.00046 L 0.2198 -0.311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55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9 -3.33333E-6 L 0.22214 -0.381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6" grpId="0" animBg="1"/>
      <p:bldP spid="12" grpId="0" animBg="1"/>
      <p:bldP spid="23" grpId="0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</a:t>
            </a:r>
            <a:r>
              <a:rPr lang="en-US" altLang="zh-CN"/>
              <a:t>(server)</a:t>
            </a:r>
            <a:r>
              <a:rPr lang="zh-CN" altLang="en-US"/>
              <a:t>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en-US" altLang="zh-CN"/>
              <a:t>(client)</a:t>
            </a:r>
            <a:r>
              <a:rPr lang="zh-CN" altLang="en-US"/>
              <a:t>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1218769" y="421560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222318" y="4641663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8947621" y="2479743"/>
            <a:ext cx="1944835" cy="1426215"/>
            <a:chOff x="8275075" y="3486182"/>
            <a:chExt cx="1944835" cy="142621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27" y="4695564"/>
            <a:ext cx="948106" cy="218206"/>
          </a:xfrm>
          <a:prstGeom prst="rect">
            <a:avLst/>
          </a:prstGeom>
        </p:spPr>
      </p:pic>
      <p:cxnSp>
        <p:nvCxnSpPr>
          <p:cNvPr id="69" name="连接符: 曲线 68"/>
          <p:cNvCxnSpPr>
            <a:stCxn id="17" idx="3"/>
            <a:endCxn id="32" idx="1"/>
          </p:cNvCxnSpPr>
          <p:nvPr/>
        </p:nvCxnSpPr>
        <p:spPr>
          <a:xfrm flipV="1">
            <a:off x="2670187" y="3592646"/>
            <a:ext cx="1215645" cy="759015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/>
          <p:cNvCxnSpPr>
            <a:stCxn id="18" idx="3"/>
            <a:endCxn id="32" idx="1"/>
          </p:cNvCxnSpPr>
          <p:nvPr/>
        </p:nvCxnSpPr>
        <p:spPr>
          <a:xfrm flipV="1">
            <a:off x="2673736" y="3592646"/>
            <a:ext cx="1212096" cy="11850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/>
          <p:cNvCxnSpPr>
            <a:stCxn id="32" idx="3"/>
          </p:cNvCxnSpPr>
          <p:nvPr/>
        </p:nvCxnSpPr>
        <p:spPr>
          <a:xfrm>
            <a:off x="7216261" y="3592646"/>
            <a:ext cx="1242568" cy="877999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/>
          <p:cNvCxnSpPr>
            <a:endCxn id="53" idx="3"/>
          </p:cNvCxnSpPr>
          <p:nvPr/>
        </p:nvCxnSpPr>
        <p:spPr>
          <a:xfrm rot="10800000" flipV="1">
            <a:off x="6947316" y="4509364"/>
            <a:ext cx="1511513" cy="1098832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/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/>
          <p:cNvCxnSpPr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/>
          <p:cNvCxnSpPr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6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6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6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sp>
        <p:nvSpPr>
          <p:cNvPr id="46" name="矩形: 圆角 45"/>
          <p:cNvSpPr/>
          <p:nvPr/>
        </p:nvSpPr>
        <p:spPr>
          <a:xfrm>
            <a:off x="1218769" y="3750792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连接符: 曲线 46"/>
          <p:cNvCxnSpPr>
            <a:stCxn id="46" idx="3"/>
            <a:endCxn id="32" idx="1"/>
          </p:cNvCxnSpPr>
          <p:nvPr/>
        </p:nvCxnSpPr>
        <p:spPr>
          <a:xfrm flipV="1">
            <a:off x="2670187" y="3592646"/>
            <a:ext cx="1215645" cy="2942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/>
          <p:cNvCxnSpPr>
            <a:stCxn id="32" idx="2"/>
            <a:endCxn id="56" idx="1"/>
          </p:cNvCxnSpPr>
          <p:nvPr/>
        </p:nvCxnSpPr>
        <p:spPr>
          <a:xfrm rot="16200000" flipH="1">
            <a:off x="5306458" y="3943698"/>
            <a:ext cx="1105558" cy="616380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599 0.1319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结构：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服务端：接收命令或远程请求，操作镜像或容器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客户端：发送命令或者请求到</a:t>
            </a:r>
            <a:r>
              <a:rPr lang="en-US" altLang="zh-CN" sz="1600"/>
              <a:t>Docker</a:t>
            </a:r>
            <a:r>
              <a:rPr lang="zh-CN" altLang="en-US" sz="1600"/>
              <a:t>服务端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DockerHub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一个镜像托管的服务器，类似的还有阿里云镜像服务，统称为</a:t>
            </a:r>
            <a:r>
              <a:rPr lang="en-US" altLang="zh-CN" sz="1600"/>
              <a:t>DockerRegistry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企业部署一般都是采用</a:t>
            </a:r>
            <a:r>
              <a:rPr lang="en-US" altLang="zh-CN"/>
              <a:t>Linux</a:t>
            </a:r>
            <a:r>
              <a:rPr lang="zh-CN" altLang="en-US"/>
              <a:t>操作系统，而其中又数</a:t>
            </a:r>
            <a:r>
              <a:rPr lang="en-US" altLang="zh-CN"/>
              <a:t>CentOS</a:t>
            </a:r>
            <a:r>
              <a:rPr lang="zh-CN" altLang="en-US"/>
              <a:t>发行版占比最多，因此我们在</a:t>
            </a:r>
            <a:r>
              <a:rPr lang="en-US" altLang="zh-CN"/>
              <a:t>CentOS</a:t>
            </a:r>
            <a:r>
              <a:rPr lang="zh-CN" altLang="en-US"/>
              <a:t>下安装</a:t>
            </a:r>
            <a:r>
              <a:rPr lang="en-US" altLang="zh-CN"/>
              <a:t>Docker</a:t>
            </a:r>
            <a:r>
              <a:rPr lang="zh-CN" altLang="en-US"/>
              <a:t>。参考课前资料中的文档：</a:t>
            </a:r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63555" y="2879660"/>
          <a:ext cx="2777172" cy="88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包装程序外壳对象" showAsIcon="1" r:id="rId1" imgW="2019300" imgH="638175" progId="Package">
                  <p:embed/>
                </p:oleObj>
              </mc:Choice>
              <mc:Fallback>
                <p:oleObj name="包装程序外壳对象" showAsIcon="1" r:id="rId1" imgW="2019300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3555" y="2879660"/>
                        <a:ext cx="2777172" cy="88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en-US" altLang="zh-CN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Docker-Compose</a:t>
            </a:r>
            <a:endParaRPr kumimoji="1" lang="en-US" altLang="zh-CN"/>
          </a:p>
          <a:p>
            <a:r>
              <a:rPr kumimoji="1" lang="en-US" altLang="zh-CN"/>
              <a:t>Docker</a:t>
            </a:r>
            <a:r>
              <a:rPr kumimoji="1" lang="zh-CN" altLang="en-US"/>
              <a:t>镜像仓库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</a:t>
            </a:r>
            <a:r>
              <a:rPr lang="en-US" altLang="zh-CN"/>
              <a:t>Docker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帮助我们快速构建应用镜像、交付应用、运行应用的技术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将应用程序及其依赖、环境、配置打包在一起就是镜像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工作流：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构建自定义镜像或者从</a:t>
            </a:r>
            <a:r>
              <a:rPr lang="en-US" altLang="zh-CN" sz="1600"/>
              <a:t>DockerRegistry</a:t>
            </a:r>
            <a:r>
              <a:rPr lang="zh-CN" altLang="en-US" sz="1600"/>
              <a:t>拉取镜像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根据镜像创建容器，并运行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  <a:endParaRPr lang="en-US" altLang="zh-CN"/>
          </a:p>
          <a:p>
            <a:r>
              <a:rPr lang="zh-CN" altLang="en-US"/>
              <a:t>容器操作</a:t>
            </a:r>
            <a:endParaRPr lang="en-US" altLang="zh-CN"/>
          </a:p>
          <a:p>
            <a:r>
              <a:rPr lang="zh-CN" altLang="en-US"/>
              <a:t>数据卷（容器数据管理）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614900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4757531" y="3530271"/>
            <a:ext cx="1232452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7531" y="3575462"/>
            <a:ext cx="2120348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标注: 双弯曲线形(无边框) 11"/>
          <p:cNvSpPr/>
          <p:nvPr/>
        </p:nvSpPr>
        <p:spPr>
          <a:xfrm>
            <a:off x="12409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注: 双弯曲线形(无边框) 12"/>
          <p:cNvSpPr/>
          <p:nvPr/>
        </p:nvSpPr>
        <p:spPr>
          <a:xfrm>
            <a:off x="7354957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5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镜像操作命令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  <a:endParaRPr lang="zh-CN" altLang="en-US" sz="1400"/>
          </a:p>
        </p:txBody>
      </p:sp>
      <p:sp>
        <p:nvSpPr>
          <p:cNvPr id="8" name="云形 7"/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  <a:endParaRPr lang="en-US" altLang="zh-CN" sz="1400"/>
          </a:p>
          <a:p>
            <a:pPr algn="ctr"/>
            <a:r>
              <a:rPr lang="zh-CN" altLang="en-US" sz="1400"/>
              <a:t>镜像服务器</a:t>
            </a:r>
            <a:endParaRPr lang="zh-CN" altLang="en-US" sz="1400"/>
          </a:p>
        </p:txBody>
      </p:sp>
      <p:sp>
        <p:nvSpPr>
          <p:cNvPr id="12" name="任意多边形: 形状 11"/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-1" fmla="*/ 495603 w 495603"/>
              <a:gd name="connsiteY0-2" fmla="*/ 1981200 h 1981200"/>
              <a:gd name="connsiteX1-3" fmla="*/ 222 w 495603"/>
              <a:gd name="connsiteY1-4" fmla="*/ 1069927 h 1981200"/>
              <a:gd name="connsiteX2-5" fmla="*/ 454963 w 495603"/>
              <a:gd name="connsiteY2-6" fmla="*/ 0 h 1981200"/>
              <a:gd name="connsiteX0-7" fmla="*/ 542700 w 542700"/>
              <a:gd name="connsiteY0-8" fmla="*/ 1981200 h 1981200"/>
              <a:gd name="connsiteX1-9" fmla="*/ 170 w 542700"/>
              <a:gd name="connsiteY1-10" fmla="*/ 1069927 h 1981200"/>
              <a:gd name="connsiteX2-11" fmla="*/ 502060 w 542700"/>
              <a:gd name="connsiteY2-12" fmla="*/ 0 h 1981200"/>
              <a:gd name="connsiteX0-13" fmla="*/ 564660 w 564660"/>
              <a:gd name="connsiteY0-14" fmla="*/ 1981200 h 1981200"/>
              <a:gd name="connsiteX1-15" fmla="*/ 22130 w 564660"/>
              <a:gd name="connsiteY1-16" fmla="*/ 1069927 h 1981200"/>
              <a:gd name="connsiteX2-17" fmla="*/ 524020 w 564660"/>
              <a:gd name="connsiteY2-18" fmla="*/ 0 h 1981200"/>
              <a:gd name="connsiteX0-19" fmla="*/ 543386 w 543386"/>
              <a:gd name="connsiteY0-20" fmla="*/ 1981200 h 1981200"/>
              <a:gd name="connsiteX1-21" fmla="*/ 856 w 543386"/>
              <a:gd name="connsiteY1-22" fmla="*/ 1069927 h 1981200"/>
              <a:gd name="connsiteX2-23" fmla="*/ 502746 w 543386"/>
              <a:gd name="connsiteY2-24" fmla="*/ 0 h 1981200"/>
              <a:gd name="connsiteX0-25" fmla="*/ 543386 w 543386"/>
              <a:gd name="connsiteY0-26" fmla="*/ 1981200 h 1981200"/>
              <a:gd name="connsiteX1-27" fmla="*/ 856 w 543386"/>
              <a:gd name="connsiteY1-28" fmla="*/ 1069927 h 1981200"/>
              <a:gd name="connsiteX2-29" fmla="*/ 502746 w 543386"/>
              <a:gd name="connsiteY2-30" fmla="*/ 0 h 1981200"/>
              <a:gd name="connsiteX0-31" fmla="*/ 543386 w 543386"/>
              <a:gd name="connsiteY0-32" fmla="*/ 1981200 h 1981200"/>
              <a:gd name="connsiteX1-33" fmla="*/ 856 w 543386"/>
              <a:gd name="connsiteY1-34" fmla="*/ 1069927 h 1981200"/>
              <a:gd name="connsiteX2-35" fmla="*/ 502746 w 543386"/>
              <a:gd name="connsiteY2-36" fmla="*/ 0 h 1981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34" name="直接箭头连接符 33"/>
          <p:cNvCxnSpPr>
            <a:endCxn id="7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-1" fmla="*/ 510823 w 510823"/>
              <a:gd name="connsiteY0-2" fmla="*/ 1981200 h 1981200"/>
              <a:gd name="connsiteX1-3" fmla="*/ 203 w 510823"/>
              <a:gd name="connsiteY1-4" fmla="*/ 942237 h 1981200"/>
              <a:gd name="connsiteX2-5" fmla="*/ 470183 w 510823"/>
              <a:gd name="connsiteY2-6" fmla="*/ 0 h 1981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 animBg="1"/>
      <p:bldP spid="47" grpId="0"/>
      <p:bldP spid="55" grpId="0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DockerHub</a:t>
            </a:r>
            <a:r>
              <a:rPr lang="zh-CN" altLang="en-US"/>
              <a:t>中拉取一个</a:t>
            </a:r>
            <a:r>
              <a:rPr lang="en-US" altLang="zh-CN"/>
              <a:t>nginx</a:t>
            </a:r>
            <a:r>
              <a:rPr lang="zh-CN" altLang="en-US"/>
              <a:t>镜像并查看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897674" cy="42195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首先去镜像仓库搜索</a:t>
            </a:r>
            <a:r>
              <a:rPr lang="en-US" altLang="zh-CN"/>
              <a:t>nginx</a:t>
            </a:r>
            <a:r>
              <a:rPr lang="zh-CN" altLang="en-US"/>
              <a:t>镜像，比如</a:t>
            </a:r>
            <a:r>
              <a:rPr lang="en-US" altLang="zh-CN">
                <a:hlinkClick r:id="rId1"/>
              </a:rPr>
              <a:t>DockerHub</a:t>
            </a:r>
            <a:r>
              <a:rPr lang="en-US" altLang="zh-CN"/>
              <a:t>: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根据查看到的镜像名称，拉取自己需要的镜像，通过命令：</a:t>
            </a:r>
            <a:r>
              <a:rPr lang="en-US" altLang="zh-CN"/>
              <a:t>docker pull nginx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通过命令：</a:t>
            </a:r>
            <a:r>
              <a:rPr lang="en-US" altLang="zh-CN"/>
              <a:t>docker images </a:t>
            </a:r>
            <a:r>
              <a:rPr lang="zh-CN" altLang="en-US"/>
              <a:t>查看拉取到的镜像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将</a:t>
            </a:r>
            <a:r>
              <a:rPr lang="en-US" altLang="zh-CN"/>
              <a:t>nginx</a:t>
            </a:r>
            <a:r>
              <a:rPr lang="zh-CN" altLang="en-US"/>
              <a:t>镜像导出磁盘，然后再通过</a:t>
            </a:r>
            <a:r>
              <a:rPr lang="en-US" altLang="zh-CN"/>
              <a:t>load</a:t>
            </a:r>
            <a:r>
              <a:rPr lang="zh-CN" altLang="en-US"/>
              <a:t>加载回来</a:t>
            </a:r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202747" y="1622266"/>
            <a:ext cx="8294677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步骤一：利用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xx --help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命令查看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的语法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步骤二：使用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导出镜像到磁盘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步骤三：使用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加载镜像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镜像操作有哪些？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images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rmi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pull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push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save 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load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搜索并拉取一个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查看</a:t>
            </a:r>
            <a:r>
              <a:rPr lang="en-US" altLang="zh-CN"/>
              <a:t>Redis</a:t>
            </a:r>
            <a:r>
              <a:rPr lang="zh-CN" altLang="en-US"/>
              <a:t>镜像的名称和版本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pull</a:t>
            </a:r>
            <a:r>
              <a:rPr lang="zh-CN" altLang="en-US"/>
              <a:t>命令拉取镜像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命令将 </a:t>
            </a:r>
            <a:r>
              <a:rPr lang="en-US" altLang="zh-CN"/>
              <a:t>redis:latest</a:t>
            </a:r>
            <a:r>
              <a:rPr lang="zh-CN" altLang="en-US"/>
              <a:t>打包为一个</a:t>
            </a:r>
            <a:r>
              <a:rPr lang="en-US" altLang="zh-CN"/>
              <a:t>redis.tar</a:t>
            </a:r>
            <a:r>
              <a:rPr lang="zh-CN" altLang="en-US"/>
              <a:t>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rmi </a:t>
            </a:r>
            <a:r>
              <a:rPr lang="zh-CN" altLang="en-US"/>
              <a:t>删除本地的</a:t>
            </a:r>
            <a:r>
              <a:rPr lang="en-US" altLang="zh-CN"/>
              <a:t>redis:latest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load </a:t>
            </a:r>
            <a:r>
              <a:rPr lang="zh-CN" altLang="en-US"/>
              <a:t>重新加载 </a:t>
            </a:r>
            <a:r>
              <a:rPr lang="en-US" altLang="zh-CN"/>
              <a:t>redis.tar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  <a:endParaRPr lang="zh-CN" altLang="en-US" sz="1600"/>
          </a:p>
        </p:txBody>
      </p:sp>
      <p:sp>
        <p:nvSpPr>
          <p:cNvPr id="8" name="矩形: 圆角 7"/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  <a:endParaRPr lang="zh-CN" altLang="en-US" sz="1600"/>
          </a:p>
        </p:txBody>
      </p:sp>
      <p:sp>
        <p:nvSpPr>
          <p:cNvPr id="12" name="矩形: 圆角 11"/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  <a:endParaRPr lang="zh-CN" altLang="en-US" sz="1600"/>
          </a:p>
        </p:txBody>
      </p:sp>
      <p:sp>
        <p:nvSpPr>
          <p:cNvPr id="13" name="矩形: 圆角 12"/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  <a:endParaRPr lang="zh-CN" altLang="en-US" sz="1600"/>
          </a:p>
        </p:txBody>
      </p:sp>
      <p:sp>
        <p:nvSpPr>
          <p:cNvPr id="23" name="任意多边形: 形状 22"/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10" grpId="0"/>
      <p:bldP spid="30" grpId="0"/>
      <p:bldP spid="31" grpId="0"/>
      <p:bldP spid="33" grpId="0"/>
      <p:bldP spid="34" grpId="0"/>
      <p:bldP spid="36" grpId="0"/>
      <p:bldP spid="38" grpId="0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3" name="立方体 12"/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文本框 30"/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创建运行一个</a:t>
            </a:r>
            <a:r>
              <a:rPr lang="en-US" altLang="zh-CN"/>
              <a:t>Nginx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343860" cy="229891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：去</a:t>
            </a:r>
            <a:r>
              <a:rPr lang="en-US" altLang="zh-CN"/>
              <a:t>docker hub</a:t>
            </a:r>
            <a:r>
              <a:rPr lang="zh-CN" altLang="en-US"/>
              <a:t>查看</a:t>
            </a:r>
            <a:r>
              <a:rPr lang="en-US" altLang="zh-CN"/>
              <a:t>Nginx</a:t>
            </a:r>
            <a:r>
              <a:rPr lang="zh-CN" altLang="en-US"/>
              <a:t>的容器运行命令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docker run </a:t>
            </a:r>
            <a:r>
              <a:rPr lang="zh-CN" altLang="en-US"/>
              <a:t>：创建并运行一个容器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--name : </a:t>
            </a:r>
            <a:r>
              <a:rPr lang="zh-CN" altLang="en-US"/>
              <a:t>给容器起一个名字，比如叫做</a:t>
            </a:r>
            <a:r>
              <a:rPr lang="en-US" altLang="zh-CN"/>
              <a:t>mn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-p </a:t>
            </a:r>
            <a:r>
              <a:rPr lang="zh-CN" altLang="en-US"/>
              <a:t>：将宿主机端口与容器端口映射，冒号左侧是宿主机端口，右侧是容器端口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-d</a:t>
            </a:r>
            <a:r>
              <a:rPr lang="zh-CN" altLang="en-US"/>
              <a:t>：后台运行容器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nginx</a:t>
            </a:r>
            <a:r>
              <a:rPr lang="zh-CN" altLang="en-US"/>
              <a:t>：镜像名称，例如</a:t>
            </a:r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containerName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9" name="椭圆 8"/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9832949" y="5477248"/>
            <a:ext cx="1367228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Nginx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80</a:t>
            </a:r>
            <a:endParaRPr lang="zh-CN" altLang="en-US" sz="1600"/>
          </a:p>
        </p:txBody>
      </p: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>
            <a:off x="6292888" y="5591243"/>
            <a:ext cx="3540061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22" idx="1"/>
          </p:cNvCxnSpPr>
          <p:nvPr/>
        </p:nvCxnSpPr>
        <p:spPr>
          <a:xfrm flipV="1">
            <a:off x="6292888" y="4786331"/>
            <a:ext cx="388704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0179937" y="4545713"/>
            <a:ext cx="563217" cy="4812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10461546" y="5026949"/>
            <a:ext cx="406350" cy="86247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20936603">
            <a:off x="6493004" y="4942871"/>
            <a:ext cx="32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latin typeface="+mn-lt"/>
                <a:ea typeface="+mn-ea"/>
              </a:rPr>
              <a:t>http://192.168.150.101:80</a:t>
            </a:r>
            <a:endParaRPr lang="zh-CN" altLang="en-US" sz="1200" i="1" dirty="0">
              <a:latin typeface="+mn-lt"/>
              <a:ea typeface="+mn-ea"/>
            </a:endParaRPr>
          </a:p>
        </p:txBody>
      </p:sp>
      <p:sp>
        <p:nvSpPr>
          <p:cNvPr id="34" name="乘号 33"/>
          <p:cNvSpPr/>
          <p:nvPr/>
        </p:nvSpPr>
        <p:spPr>
          <a:xfrm>
            <a:off x="7897644" y="5283451"/>
            <a:ext cx="1327367" cy="1049509"/>
          </a:xfrm>
          <a:prstGeom prst="mathMultiply">
            <a:avLst>
              <a:gd name="adj1" fmla="val 50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/>
          <p:cNvSpPr/>
          <p:nvPr/>
        </p:nvSpPr>
        <p:spPr>
          <a:xfrm rot="16200000">
            <a:off x="10505138" y="3548405"/>
            <a:ext cx="2314196" cy="2418550"/>
          </a:xfrm>
          <a:custGeom>
            <a:avLst/>
            <a:gdLst>
              <a:gd name="connsiteX0" fmla="*/ 327686 w 2314196"/>
              <a:gd name="connsiteY0" fmla="*/ 43708 h 1073463"/>
              <a:gd name="connsiteX1" fmla="*/ 231415 w 2314196"/>
              <a:gd name="connsiteY1" fmla="*/ 163195 h 1073463"/>
              <a:gd name="connsiteX2" fmla="*/ 96271 w 2314196"/>
              <a:gd name="connsiteY2" fmla="*/ 163195 h 1073463"/>
              <a:gd name="connsiteX3" fmla="*/ 0 w 2314196"/>
              <a:gd name="connsiteY3" fmla="*/ 43708 h 1073463"/>
              <a:gd name="connsiteX4" fmla="*/ 35216 w 2314196"/>
              <a:gd name="connsiteY4" fmla="*/ 0 h 1073463"/>
              <a:gd name="connsiteX5" fmla="*/ 292470 w 2314196"/>
              <a:gd name="connsiteY5" fmla="*/ 0 h 1073463"/>
              <a:gd name="connsiteX6" fmla="*/ 329081 w 2314196"/>
              <a:gd name="connsiteY6" fmla="*/ 593059 h 1073463"/>
              <a:gd name="connsiteX7" fmla="*/ 232810 w 2314196"/>
              <a:gd name="connsiteY7" fmla="*/ 712546 h 1073463"/>
              <a:gd name="connsiteX8" fmla="*/ 97666 w 2314196"/>
              <a:gd name="connsiteY8" fmla="*/ 712546 h 1073463"/>
              <a:gd name="connsiteX9" fmla="*/ 1395 w 2314196"/>
              <a:gd name="connsiteY9" fmla="*/ 593059 h 1073463"/>
              <a:gd name="connsiteX10" fmla="*/ 97666 w 2314196"/>
              <a:gd name="connsiteY10" fmla="*/ 473572 h 1073463"/>
              <a:gd name="connsiteX11" fmla="*/ 232810 w 2314196"/>
              <a:gd name="connsiteY11" fmla="*/ 473572 h 1073463"/>
              <a:gd name="connsiteX12" fmla="*/ 334579 w 2314196"/>
              <a:gd name="connsiteY12" fmla="*/ 322670 h 1073463"/>
              <a:gd name="connsiteX13" fmla="*/ 238308 w 2314196"/>
              <a:gd name="connsiteY13" fmla="*/ 442157 h 1073463"/>
              <a:gd name="connsiteX14" fmla="*/ 103164 w 2314196"/>
              <a:gd name="connsiteY14" fmla="*/ 442157 h 1073463"/>
              <a:gd name="connsiteX15" fmla="*/ 6893 w 2314196"/>
              <a:gd name="connsiteY15" fmla="*/ 322670 h 1073463"/>
              <a:gd name="connsiteX16" fmla="*/ 103164 w 2314196"/>
              <a:gd name="connsiteY16" fmla="*/ 203183 h 1073463"/>
              <a:gd name="connsiteX17" fmla="*/ 238308 w 2314196"/>
              <a:gd name="connsiteY17" fmla="*/ 203183 h 1073463"/>
              <a:gd name="connsiteX18" fmla="*/ 335961 w 2314196"/>
              <a:gd name="connsiteY18" fmla="*/ 869599 h 1073463"/>
              <a:gd name="connsiteX19" fmla="*/ 239690 w 2314196"/>
              <a:gd name="connsiteY19" fmla="*/ 989086 h 1073463"/>
              <a:gd name="connsiteX20" fmla="*/ 104546 w 2314196"/>
              <a:gd name="connsiteY20" fmla="*/ 989086 h 1073463"/>
              <a:gd name="connsiteX21" fmla="*/ 8275 w 2314196"/>
              <a:gd name="connsiteY21" fmla="*/ 869600 h 1073463"/>
              <a:gd name="connsiteX22" fmla="*/ 104546 w 2314196"/>
              <a:gd name="connsiteY22" fmla="*/ 750112 h 1073463"/>
              <a:gd name="connsiteX23" fmla="*/ 239690 w 2314196"/>
              <a:gd name="connsiteY23" fmla="*/ 750112 h 1073463"/>
              <a:gd name="connsiteX24" fmla="*/ 609704 w 2314196"/>
              <a:gd name="connsiteY24" fmla="*/ 186885 h 1073463"/>
              <a:gd name="connsiteX25" fmla="*/ 513434 w 2314196"/>
              <a:gd name="connsiteY25" fmla="*/ 306372 h 1073463"/>
              <a:gd name="connsiteX26" fmla="*/ 378290 w 2314196"/>
              <a:gd name="connsiteY26" fmla="*/ 306372 h 1073463"/>
              <a:gd name="connsiteX27" fmla="*/ 282019 w 2314196"/>
              <a:gd name="connsiteY27" fmla="*/ 186885 h 1073463"/>
              <a:gd name="connsiteX28" fmla="*/ 378290 w 2314196"/>
              <a:gd name="connsiteY28" fmla="*/ 67398 h 1073463"/>
              <a:gd name="connsiteX29" fmla="*/ 513434 w 2314196"/>
              <a:gd name="connsiteY29" fmla="*/ 67398 h 1073463"/>
              <a:gd name="connsiteX30" fmla="*/ 611099 w 2314196"/>
              <a:gd name="connsiteY30" fmla="*/ 736237 h 1073463"/>
              <a:gd name="connsiteX31" fmla="*/ 514828 w 2314196"/>
              <a:gd name="connsiteY31" fmla="*/ 855723 h 1073463"/>
              <a:gd name="connsiteX32" fmla="*/ 379684 w 2314196"/>
              <a:gd name="connsiteY32" fmla="*/ 855723 h 1073463"/>
              <a:gd name="connsiteX33" fmla="*/ 283413 w 2314196"/>
              <a:gd name="connsiteY33" fmla="*/ 736237 h 1073463"/>
              <a:gd name="connsiteX34" fmla="*/ 379684 w 2314196"/>
              <a:gd name="connsiteY34" fmla="*/ 616750 h 1073463"/>
              <a:gd name="connsiteX35" fmla="*/ 514828 w 2314196"/>
              <a:gd name="connsiteY35" fmla="*/ 616750 h 1073463"/>
              <a:gd name="connsiteX36" fmla="*/ 616597 w 2314196"/>
              <a:gd name="connsiteY36" fmla="*/ 465848 h 1073463"/>
              <a:gd name="connsiteX37" fmla="*/ 520326 w 2314196"/>
              <a:gd name="connsiteY37" fmla="*/ 585334 h 1073463"/>
              <a:gd name="connsiteX38" fmla="*/ 385182 w 2314196"/>
              <a:gd name="connsiteY38" fmla="*/ 585334 h 1073463"/>
              <a:gd name="connsiteX39" fmla="*/ 288912 w 2314196"/>
              <a:gd name="connsiteY39" fmla="*/ 465848 h 1073463"/>
              <a:gd name="connsiteX40" fmla="*/ 385182 w 2314196"/>
              <a:gd name="connsiteY40" fmla="*/ 346361 h 1073463"/>
              <a:gd name="connsiteX41" fmla="*/ 520326 w 2314196"/>
              <a:gd name="connsiteY41" fmla="*/ 346361 h 1073463"/>
              <a:gd name="connsiteX42" fmla="*/ 617979 w 2314196"/>
              <a:gd name="connsiteY42" fmla="*/ 1012777 h 1073463"/>
              <a:gd name="connsiteX43" fmla="*/ 569084 w 2314196"/>
              <a:gd name="connsiteY43" fmla="*/ 1073463 h 1073463"/>
              <a:gd name="connsiteX44" fmla="*/ 339188 w 2314196"/>
              <a:gd name="connsiteY44" fmla="*/ 1073463 h 1073463"/>
              <a:gd name="connsiteX45" fmla="*/ 290293 w 2314196"/>
              <a:gd name="connsiteY45" fmla="*/ 1012777 h 1073463"/>
              <a:gd name="connsiteX46" fmla="*/ 386564 w 2314196"/>
              <a:gd name="connsiteY46" fmla="*/ 893290 h 1073463"/>
              <a:gd name="connsiteX47" fmla="*/ 521708 w 2314196"/>
              <a:gd name="connsiteY47" fmla="*/ 893290 h 1073463"/>
              <a:gd name="connsiteX48" fmla="*/ 897222 w 2314196"/>
              <a:gd name="connsiteY48" fmla="*/ 48866 h 1073463"/>
              <a:gd name="connsiteX49" fmla="*/ 800951 w 2314196"/>
              <a:gd name="connsiteY49" fmla="*/ 168353 h 1073463"/>
              <a:gd name="connsiteX50" fmla="*/ 665807 w 2314196"/>
              <a:gd name="connsiteY50" fmla="*/ 168353 h 1073463"/>
              <a:gd name="connsiteX51" fmla="*/ 569536 w 2314196"/>
              <a:gd name="connsiteY51" fmla="*/ 48866 h 1073463"/>
              <a:gd name="connsiteX52" fmla="*/ 608908 w 2314196"/>
              <a:gd name="connsiteY52" fmla="*/ 0 h 1073463"/>
              <a:gd name="connsiteX53" fmla="*/ 857850 w 2314196"/>
              <a:gd name="connsiteY53" fmla="*/ 0 h 1073463"/>
              <a:gd name="connsiteX54" fmla="*/ 898616 w 2314196"/>
              <a:gd name="connsiteY54" fmla="*/ 598217 h 1073463"/>
              <a:gd name="connsiteX55" fmla="*/ 802346 w 2314196"/>
              <a:gd name="connsiteY55" fmla="*/ 717704 h 1073463"/>
              <a:gd name="connsiteX56" fmla="*/ 667201 w 2314196"/>
              <a:gd name="connsiteY56" fmla="*/ 717704 h 1073463"/>
              <a:gd name="connsiteX57" fmla="*/ 570931 w 2314196"/>
              <a:gd name="connsiteY57" fmla="*/ 598217 h 1073463"/>
              <a:gd name="connsiteX58" fmla="*/ 667201 w 2314196"/>
              <a:gd name="connsiteY58" fmla="*/ 478730 h 1073463"/>
              <a:gd name="connsiteX59" fmla="*/ 802346 w 2314196"/>
              <a:gd name="connsiteY59" fmla="*/ 478730 h 1073463"/>
              <a:gd name="connsiteX60" fmla="*/ 904115 w 2314196"/>
              <a:gd name="connsiteY60" fmla="*/ 327828 h 1073463"/>
              <a:gd name="connsiteX61" fmla="*/ 807844 w 2314196"/>
              <a:gd name="connsiteY61" fmla="*/ 447315 h 1073463"/>
              <a:gd name="connsiteX62" fmla="*/ 672700 w 2314196"/>
              <a:gd name="connsiteY62" fmla="*/ 447315 h 1073463"/>
              <a:gd name="connsiteX63" fmla="*/ 576429 w 2314196"/>
              <a:gd name="connsiteY63" fmla="*/ 327828 h 1073463"/>
              <a:gd name="connsiteX64" fmla="*/ 672700 w 2314196"/>
              <a:gd name="connsiteY64" fmla="*/ 208341 h 1073463"/>
              <a:gd name="connsiteX65" fmla="*/ 807844 w 2314196"/>
              <a:gd name="connsiteY65" fmla="*/ 208341 h 1073463"/>
              <a:gd name="connsiteX66" fmla="*/ 905497 w 2314196"/>
              <a:gd name="connsiteY66" fmla="*/ 874757 h 1073463"/>
              <a:gd name="connsiteX67" fmla="*/ 809226 w 2314196"/>
              <a:gd name="connsiteY67" fmla="*/ 994244 h 1073463"/>
              <a:gd name="connsiteX68" fmla="*/ 674082 w 2314196"/>
              <a:gd name="connsiteY68" fmla="*/ 994244 h 1073463"/>
              <a:gd name="connsiteX69" fmla="*/ 577811 w 2314196"/>
              <a:gd name="connsiteY69" fmla="*/ 874757 h 1073463"/>
              <a:gd name="connsiteX70" fmla="*/ 674082 w 2314196"/>
              <a:gd name="connsiteY70" fmla="*/ 755270 h 1073463"/>
              <a:gd name="connsiteX71" fmla="*/ 809226 w 2314196"/>
              <a:gd name="connsiteY71" fmla="*/ 755270 h 1073463"/>
              <a:gd name="connsiteX72" fmla="*/ 1179241 w 2314196"/>
              <a:gd name="connsiteY72" fmla="*/ 185816 h 1073463"/>
              <a:gd name="connsiteX73" fmla="*/ 1082970 w 2314196"/>
              <a:gd name="connsiteY73" fmla="*/ 305302 h 1073463"/>
              <a:gd name="connsiteX74" fmla="*/ 947826 w 2314196"/>
              <a:gd name="connsiteY74" fmla="*/ 305302 h 1073463"/>
              <a:gd name="connsiteX75" fmla="*/ 851555 w 2314196"/>
              <a:gd name="connsiteY75" fmla="*/ 185815 h 1073463"/>
              <a:gd name="connsiteX76" fmla="*/ 947826 w 2314196"/>
              <a:gd name="connsiteY76" fmla="*/ 66328 h 1073463"/>
              <a:gd name="connsiteX77" fmla="*/ 1082970 w 2314196"/>
              <a:gd name="connsiteY77" fmla="*/ 66328 h 1073463"/>
              <a:gd name="connsiteX78" fmla="*/ 1180636 w 2314196"/>
              <a:gd name="connsiteY78" fmla="*/ 735167 h 1073463"/>
              <a:gd name="connsiteX79" fmla="*/ 1084365 w 2314196"/>
              <a:gd name="connsiteY79" fmla="*/ 854653 h 1073463"/>
              <a:gd name="connsiteX80" fmla="*/ 949221 w 2314196"/>
              <a:gd name="connsiteY80" fmla="*/ 854653 h 1073463"/>
              <a:gd name="connsiteX81" fmla="*/ 852950 w 2314196"/>
              <a:gd name="connsiteY81" fmla="*/ 735166 h 1073463"/>
              <a:gd name="connsiteX82" fmla="*/ 949221 w 2314196"/>
              <a:gd name="connsiteY82" fmla="*/ 615679 h 1073463"/>
              <a:gd name="connsiteX83" fmla="*/ 1084365 w 2314196"/>
              <a:gd name="connsiteY83" fmla="*/ 615679 h 1073463"/>
              <a:gd name="connsiteX84" fmla="*/ 1186134 w 2314196"/>
              <a:gd name="connsiteY84" fmla="*/ 464778 h 1073463"/>
              <a:gd name="connsiteX85" fmla="*/ 1089863 w 2314196"/>
              <a:gd name="connsiteY85" fmla="*/ 584264 h 1073463"/>
              <a:gd name="connsiteX86" fmla="*/ 954719 w 2314196"/>
              <a:gd name="connsiteY86" fmla="*/ 584264 h 1073463"/>
              <a:gd name="connsiteX87" fmla="*/ 858448 w 2314196"/>
              <a:gd name="connsiteY87" fmla="*/ 464778 h 1073463"/>
              <a:gd name="connsiteX88" fmla="*/ 954719 w 2314196"/>
              <a:gd name="connsiteY88" fmla="*/ 345291 h 1073463"/>
              <a:gd name="connsiteX89" fmla="*/ 1089863 w 2314196"/>
              <a:gd name="connsiteY89" fmla="*/ 345291 h 1073463"/>
              <a:gd name="connsiteX90" fmla="*/ 1187516 w 2314196"/>
              <a:gd name="connsiteY90" fmla="*/ 1011707 h 1073463"/>
              <a:gd name="connsiteX91" fmla="*/ 1137759 w 2314196"/>
              <a:gd name="connsiteY91" fmla="*/ 1073463 h 1073463"/>
              <a:gd name="connsiteX92" fmla="*/ 909587 w 2314196"/>
              <a:gd name="connsiteY92" fmla="*/ 1073463 h 1073463"/>
              <a:gd name="connsiteX93" fmla="*/ 859830 w 2314196"/>
              <a:gd name="connsiteY93" fmla="*/ 1011707 h 1073463"/>
              <a:gd name="connsiteX94" fmla="*/ 956101 w 2314196"/>
              <a:gd name="connsiteY94" fmla="*/ 892220 h 1073463"/>
              <a:gd name="connsiteX95" fmla="*/ 1091245 w 2314196"/>
              <a:gd name="connsiteY95" fmla="*/ 892220 h 1073463"/>
              <a:gd name="connsiteX96" fmla="*/ 1454367 w 2314196"/>
              <a:gd name="connsiteY96" fmla="*/ 43708 h 1073463"/>
              <a:gd name="connsiteX97" fmla="*/ 1358096 w 2314196"/>
              <a:gd name="connsiteY97" fmla="*/ 163195 h 1073463"/>
              <a:gd name="connsiteX98" fmla="*/ 1222952 w 2314196"/>
              <a:gd name="connsiteY98" fmla="*/ 163195 h 1073463"/>
              <a:gd name="connsiteX99" fmla="*/ 1126681 w 2314196"/>
              <a:gd name="connsiteY99" fmla="*/ 43708 h 1073463"/>
              <a:gd name="connsiteX100" fmla="*/ 1161897 w 2314196"/>
              <a:gd name="connsiteY100" fmla="*/ 0 h 1073463"/>
              <a:gd name="connsiteX101" fmla="*/ 1419151 w 2314196"/>
              <a:gd name="connsiteY101" fmla="*/ 0 h 1073463"/>
              <a:gd name="connsiteX102" fmla="*/ 1455761 w 2314196"/>
              <a:gd name="connsiteY102" fmla="*/ 593059 h 1073463"/>
              <a:gd name="connsiteX103" fmla="*/ 1359490 w 2314196"/>
              <a:gd name="connsiteY103" fmla="*/ 712546 h 1073463"/>
              <a:gd name="connsiteX104" fmla="*/ 1224346 w 2314196"/>
              <a:gd name="connsiteY104" fmla="*/ 712546 h 1073463"/>
              <a:gd name="connsiteX105" fmla="*/ 1128075 w 2314196"/>
              <a:gd name="connsiteY105" fmla="*/ 593059 h 1073463"/>
              <a:gd name="connsiteX106" fmla="*/ 1224346 w 2314196"/>
              <a:gd name="connsiteY106" fmla="*/ 473572 h 1073463"/>
              <a:gd name="connsiteX107" fmla="*/ 1359490 w 2314196"/>
              <a:gd name="connsiteY107" fmla="*/ 473572 h 1073463"/>
              <a:gd name="connsiteX108" fmla="*/ 1461259 w 2314196"/>
              <a:gd name="connsiteY108" fmla="*/ 322671 h 1073463"/>
              <a:gd name="connsiteX109" fmla="*/ 1364989 w 2314196"/>
              <a:gd name="connsiteY109" fmla="*/ 442157 h 1073463"/>
              <a:gd name="connsiteX110" fmla="*/ 1229845 w 2314196"/>
              <a:gd name="connsiteY110" fmla="*/ 442157 h 1073463"/>
              <a:gd name="connsiteX111" fmla="*/ 1133574 w 2314196"/>
              <a:gd name="connsiteY111" fmla="*/ 322670 h 1073463"/>
              <a:gd name="connsiteX112" fmla="*/ 1229845 w 2314196"/>
              <a:gd name="connsiteY112" fmla="*/ 203183 h 1073463"/>
              <a:gd name="connsiteX113" fmla="*/ 1364989 w 2314196"/>
              <a:gd name="connsiteY113" fmla="*/ 203183 h 1073463"/>
              <a:gd name="connsiteX114" fmla="*/ 1462641 w 2314196"/>
              <a:gd name="connsiteY114" fmla="*/ 869600 h 1073463"/>
              <a:gd name="connsiteX115" fmla="*/ 1366371 w 2314196"/>
              <a:gd name="connsiteY115" fmla="*/ 989086 h 1073463"/>
              <a:gd name="connsiteX116" fmla="*/ 1231226 w 2314196"/>
              <a:gd name="connsiteY116" fmla="*/ 989086 h 1073463"/>
              <a:gd name="connsiteX117" fmla="*/ 1134956 w 2314196"/>
              <a:gd name="connsiteY117" fmla="*/ 869599 h 1073463"/>
              <a:gd name="connsiteX118" fmla="*/ 1231226 w 2314196"/>
              <a:gd name="connsiteY118" fmla="*/ 750112 h 1073463"/>
              <a:gd name="connsiteX119" fmla="*/ 1366371 w 2314196"/>
              <a:gd name="connsiteY119" fmla="*/ 750112 h 1073463"/>
              <a:gd name="connsiteX120" fmla="*/ 1736385 w 2314196"/>
              <a:gd name="connsiteY120" fmla="*/ 186886 h 1073463"/>
              <a:gd name="connsiteX121" fmla="*/ 1640114 w 2314196"/>
              <a:gd name="connsiteY121" fmla="*/ 306373 h 1073463"/>
              <a:gd name="connsiteX122" fmla="*/ 1504970 w 2314196"/>
              <a:gd name="connsiteY122" fmla="*/ 306373 h 1073463"/>
              <a:gd name="connsiteX123" fmla="*/ 1408699 w 2314196"/>
              <a:gd name="connsiteY123" fmla="*/ 186886 h 1073463"/>
              <a:gd name="connsiteX124" fmla="*/ 1504970 w 2314196"/>
              <a:gd name="connsiteY124" fmla="*/ 67399 h 1073463"/>
              <a:gd name="connsiteX125" fmla="*/ 1640114 w 2314196"/>
              <a:gd name="connsiteY125" fmla="*/ 67399 h 1073463"/>
              <a:gd name="connsiteX126" fmla="*/ 1737780 w 2314196"/>
              <a:gd name="connsiteY126" fmla="*/ 736237 h 1073463"/>
              <a:gd name="connsiteX127" fmla="*/ 1641509 w 2314196"/>
              <a:gd name="connsiteY127" fmla="*/ 855724 h 1073463"/>
              <a:gd name="connsiteX128" fmla="*/ 1506365 w 2314196"/>
              <a:gd name="connsiteY128" fmla="*/ 855724 h 1073463"/>
              <a:gd name="connsiteX129" fmla="*/ 1410094 w 2314196"/>
              <a:gd name="connsiteY129" fmla="*/ 736237 h 1073463"/>
              <a:gd name="connsiteX130" fmla="*/ 1506365 w 2314196"/>
              <a:gd name="connsiteY130" fmla="*/ 616750 h 1073463"/>
              <a:gd name="connsiteX131" fmla="*/ 1641509 w 2314196"/>
              <a:gd name="connsiteY131" fmla="*/ 616750 h 1073463"/>
              <a:gd name="connsiteX132" fmla="*/ 1743278 w 2314196"/>
              <a:gd name="connsiteY132" fmla="*/ 465848 h 1073463"/>
              <a:gd name="connsiteX133" fmla="*/ 1647007 w 2314196"/>
              <a:gd name="connsiteY133" fmla="*/ 585335 h 1073463"/>
              <a:gd name="connsiteX134" fmla="*/ 1511863 w 2314196"/>
              <a:gd name="connsiteY134" fmla="*/ 585335 h 1073463"/>
              <a:gd name="connsiteX135" fmla="*/ 1415592 w 2314196"/>
              <a:gd name="connsiteY135" fmla="*/ 465848 h 1073463"/>
              <a:gd name="connsiteX136" fmla="*/ 1511863 w 2314196"/>
              <a:gd name="connsiteY136" fmla="*/ 346361 h 1073463"/>
              <a:gd name="connsiteX137" fmla="*/ 1647007 w 2314196"/>
              <a:gd name="connsiteY137" fmla="*/ 346361 h 1073463"/>
              <a:gd name="connsiteX138" fmla="*/ 1744660 w 2314196"/>
              <a:gd name="connsiteY138" fmla="*/ 1012777 h 1073463"/>
              <a:gd name="connsiteX139" fmla="*/ 1695765 w 2314196"/>
              <a:gd name="connsiteY139" fmla="*/ 1073463 h 1073463"/>
              <a:gd name="connsiteX140" fmla="*/ 1465869 w 2314196"/>
              <a:gd name="connsiteY140" fmla="*/ 1073463 h 1073463"/>
              <a:gd name="connsiteX141" fmla="*/ 1416974 w 2314196"/>
              <a:gd name="connsiteY141" fmla="*/ 1012777 h 1073463"/>
              <a:gd name="connsiteX142" fmla="*/ 1513245 w 2314196"/>
              <a:gd name="connsiteY142" fmla="*/ 893290 h 1073463"/>
              <a:gd name="connsiteX143" fmla="*/ 1648389 w 2314196"/>
              <a:gd name="connsiteY143" fmla="*/ 893290 h 1073463"/>
              <a:gd name="connsiteX144" fmla="*/ 2023903 w 2314196"/>
              <a:gd name="connsiteY144" fmla="*/ 48866 h 1073463"/>
              <a:gd name="connsiteX145" fmla="*/ 1927632 w 2314196"/>
              <a:gd name="connsiteY145" fmla="*/ 168353 h 1073463"/>
              <a:gd name="connsiteX146" fmla="*/ 1792488 w 2314196"/>
              <a:gd name="connsiteY146" fmla="*/ 168353 h 1073463"/>
              <a:gd name="connsiteX147" fmla="*/ 1696217 w 2314196"/>
              <a:gd name="connsiteY147" fmla="*/ 48866 h 1073463"/>
              <a:gd name="connsiteX148" fmla="*/ 1735589 w 2314196"/>
              <a:gd name="connsiteY148" fmla="*/ 0 h 1073463"/>
              <a:gd name="connsiteX149" fmla="*/ 1984531 w 2314196"/>
              <a:gd name="connsiteY149" fmla="*/ 0 h 1073463"/>
              <a:gd name="connsiteX150" fmla="*/ 2025297 w 2314196"/>
              <a:gd name="connsiteY150" fmla="*/ 598217 h 1073463"/>
              <a:gd name="connsiteX151" fmla="*/ 1929026 w 2314196"/>
              <a:gd name="connsiteY151" fmla="*/ 717704 h 1073463"/>
              <a:gd name="connsiteX152" fmla="*/ 1793882 w 2314196"/>
              <a:gd name="connsiteY152" fmla="*/ 717704 h 1073463"/>
              <a:gd name="connsiteX153" fmla="*/ 1697611 w 2314196"/>
              <a:gd name="connsiteY153" fmla="*/ 598217 h 1073463"/>
              <a:gd name="connsiteX154" fmla="*/ 1793882 w 2314196"/>
              <a:gd name="connsiteY154" fmla="*/ 478730 h 1073463"/>
              <a:gd name="connsiteX155" fmla="*/ 1929026 w 2314196"/>
              <a:gd name="connsiteY155" fmla="*/ 478730 h 1073463"/>
              <a:gd name="connsiteX156" fmla="*/ 2030795 w 2314196"/>
              <a:gd name="connsiteY156" fmla="*/ 327829 h 1073463"/>
              <a:gd name="connsiteX157" fmla="*/ 1934525 w 2314196"/>
              <a:gd name="connsiteY157" fmla="*/ 447315 h 1073463"/>
              <a:gd name="connsiteX158" fmla="*/ 1799380 w 2314196"/>
              <a:gd name="connsiteY158" fmla="*/ 447315 h 1073463"/>
              <a:gd name="connsiteX159" fmla="*/ 1703110 w 2314196"/>
              <a:gd name="connsiteY159" fmla="*/ 327829 h 1073463"/>
              <a:gd name="connsiteX160" fmla="*/ 1799380 w 2314196"/>
              <a:gd name="connsiteY160" fmla="*/ 208341 h 1073463"/>
              <a:gd name="connsiteX161" fmla="*/ 1934525 w 2314196"/>
              <a:gd name="connsiteY161" fmla="*/ 208341 h 1073463"/>
              <a:gd name="connsiteX162" fmla="*/ 2032177 w 2314196"/>
              <a:gd name="connsiteY162" fmla="*/ 874758 h 1073463"/>
              <a:gd name="connsiteX163" fmla="*/ 1935906 w 2314196"/>
              <a:gd name="connsiteY163" fmla="*/ 994244 h 1073463"/>
              <a:gd name="connsiteX164" fmla="*/ 1800762 w 2314196"/>
              <a:gd name="connsiteY164" fmla="*/ 994244 h 1073463"/>
              <a:gd name="connsiteX165" fmla="*/ 1704491 w 2314196"/>
              <a:gd name="connsiteY165" fmla="*/ 874758 h 1073463"/>
              <a:gd name="connsiteX166" fmla="*/ 1800762 w 2314196"/>
              <a:gd name="connsiteY166" fmla="*/ 755270 h 1073463"/>
              <a:gd name="connsiteX167" fmla="*/ 1935906 w 2314196"/>
              <a:gd name="connsiteY167" fmla="*/ 755270 h 1073463"/>
              <a:gd name="connsiteX168" fmla="*/ 2305922 w 2314196"/>
              <a:gd name="connsiteY168" fmla="*/ 185816 h 1073463"/>
              <a:gd name="connsiteX169" fmla="*/ 2209651 w 2314196"/>
              <a:gd name="connsiteY169" fmla="*/ 305302 h 1073463"/>
              <a:gd name="connsiteX170" fmla="*/ 2074507 w 2314196"/>
              <a:gd name="connsiteY170" fmla="*/ 305302 h 1073463"/>
              <a:gd name="connsiteX171" fmla="*/ 1978236 w 2314196"/>
              <a:gd name="connsiteY171" fmla="*/ 185816 h 1073463"/>
              <a:gd name="connsiteX172" fmla="*/ 2074507 w 2314196"/>
              <a:gd name="connsiteY172" fmla="*/ 66328 h 1073463"/>
              <a:gd name="connsiteX173" fmla="*/ 2209651 w 2314196"/>
              <a:gd name="connsiteY173" fmla="*/ 66328 h 1073463"/>
              <a:gd name="connsiteX174" fmla="*/ 2307316 w 2314196"/>
              <a:gd name="connsiteY174" fmla="*/ 735166 h 1073463"/>
              <a:gd name="connsiteX175" fmla="*/ 2211045 w 2314196"/>
              <a:gd name="connsiteY175" fmla="*/ 854653 h 1073463"/>
              <a:gd name="connsiteX176" fmla="*/ 2075901 w 2314196"/>
              <a:gd name="connsiteY176" fmla="*/ 854653 h 1073463"/>
              <a:gd name="connsiteX177" fmla="*/ 1979630 w 2314196"/>
              <a:gd name="connsiteY177" fmla="*/ 735167 h 1073463"/>
              <a:gd name="connsiteX178" fmla="*/ 2075901 w 2314196"/>
              <a:gd name="connsiteY178" fmla="*/ 615679 h 1073463"/>
              <a:gd name="connsiteX179" fmla="*/ 2211045 w 2314196"/>
              <a:gd name="connsiteY179" fmla="*/ 615679 h 1073463"/>
              <a:gd name="connsiteX180" fmla="*/ 2312815 w 2314196"/>
              <a:gd name="connsiteY180" fmla="*/ 464778 h 1073463"/>
              <a:gd name="connsiteX181" fmla="*/ 2216544 w 2314196"/>
              <a:gd name="connsiteY181" fmla="*/ 584264 h 1073463"/>
              <a:gd name="connsiteX182" fmla="*/ 2081400 w 2314196"/>
              <a:gd name="connsiteY182" fmla="*/ 584264 h 1073463"/>
              <a:gd name="connsiteX183" fmla="*/ 1985129 w 2314196"/>
              <a:gd name="connsiteY183" fmla="*/ 464778 h 1073463"/>
              <a:gd name="connsiteX184" fmla="*/ 2081400 w 2314196"/>
              <a:gd name="connsiteY184" fmla="*/ 345291 h 1073463"/>
              <a:gd name="connsiteX185" fmla="*/ 2216544 w 2314196"/>
              <a:gd name="connsiteY185" fmla="*/ 345291 h 1073463"/>
              <a:gd name="connsiteX186" fmla="*/ 2314196 w 2314196"/>
              <a:gd name="connsiteY186" fmla="*/ 1011707 h 1073463"/>
              <a:gd name="connsiteX187" fmla="*/ 2264439 w 2314196"/>
              <a:gd name="connsiteY187" fmla="*/ 1073463 h 1073463"/>
              <a:gd name="connsiteX188" fmla="*/ 2036267 w 2314196"/>
              <a:gd name="connsiteY188" fmla="*/ 1073463 h 1073463"/>
              <a:gd name="connsiteX189" fmla="*/ 1986511 w 2314196"/>
              <a:gd name="connsiteY189" fmla="*/ 1011707 h 1073463"/>
              <a:gd name="connsiteX190" fmla="*/ 2082781 w 2314196"/>
              <a:gd name="connsiteY190" fmla="*/ 892220 h 1073463"/>
              <a:gd name="connsiteX191" fmla="*/ 2217926 w 2314196"/>
              <a:gd name="connsiteY191" fmla="*/ 892220 h 10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14196" h="1073463">
                <a:moveTo>
                  <a:pt x="327686" y="43708"/>
                </a:moveTo>
                <a:lnTo>
                  <a:pt x="231415" y="163195"/>
                </a:lnTo>
                <a:lnTo>
                  <a:pt x="96271" y="163195"/>
                </a:lnTo>
                <a:lnTo>
                  <a:pt x="0" y="43708"/>
                </a:lnTo>
                <a:lnTo>
                  <a:pt x="35216" y="0"/>
                </a:lnTo>
                <a:lnTo>
                  <a:pt x="292470" y="0"/>
                </a:lnTo>
                <a:close/>
                <a:moveTo>
                  <a:pt x="329081" y="593059"/>
                </a:moveTo>
                <a:lnTo>
                  <a:pt x="232810" y="712546"/>
                </a:lnTo>
                <a:lnTo>
                  <a:pt x="97666" y="712546"/>
                </a:lnTo>
                <a:lnTo>
                  <a:pt x="1395" y="593059"/>
                </a:lnTo>
                <a:lnTo>
                  <a:pt x="97666" y="473572"/>
                </a:lnTo>
                <a:lnTo>
                  <a:pt x="232810" y="473572"/>
                </a:lnTo>
                <a:close/>
                <a:moveTo>
                  <a:pt x="334579" y="322670"/>
                </a:moveTo>
                <a:lnTo>
                  <a:pt x="238308" y="442157"/>
                </a:lnTo>
                <a:lnTo>
                  <a:pt x="103164" y="442157"/>
                </a:lnTo>
                <a:lnTo>
                  <a:pt x="6893" y="322670"/>
                </a:lnTo>
                <a:lnTo>
                  <a:pt x="103164" y="203183"/>
                </a:lnTo>
                <a:lnTo>
                  <a:pt x="238308" y="203183"/>
                </a:lnTo>
                <a:close/>
                <a:moveTo>
                  <a:pt x="335961" y="869599"/>
                </a:moveTo>
                <a:lnTo>
                  <a:pt x="239690" y="989086"/>
                </a:lnTo>
                <a:lnTo>
                  <a:pt x="104546" y="989086"/>
                </a:lnTo>
                <a:lnTo>
                  <a:pt x="8275" y="869600"/>
                </a:lnTo>
                <a:lnTo>
                  <a:pt x="104546" y="750112"/>
                </a:lnTo>
                <a:lnTo>
                  <a:pt x="239690" y="750112"/>
                </a:lnTo>
                <a:close/>
                <a:moveTo>
                  <a:pt x="609704" y="186885"/>
                </a:moveTo>
                <a:lnTo>
                  <a:pt x="513434" y="306372"/>
                </a:lnTo>
                <a:lnTo>
                  <a:pt x="378290" y="306372"/>
                </a:lnTo>
                <a:lnTo>
                  <a:pt x="282019" y="186885"/>
                </a:lnTo>
                <a:lnTo>
                  <a:pt x="378290" y="67398"/>
                </a:lnTo>
                <a:lnTo>
                  <a:pt x="513434" y="67398"/>
                </a:lnTo>
                <a:close/>
                <a:moveTo>
                  <a:pt x="611099" y="736237"/>
                </a:moveTo>
                <a:lnTo>
                  <a:pt x="514828" y="855723"/>
                </a:lnTo>
                <a:lnTo>
                  <a:pt x="379684" y="855723"/>
                </a:lnTo>
                <a:lnTo>
                  <a:pt x="283413" y="736237"/>
                </a:lnTo>
                <a:lnTo>
                  <a:pt x="379684" y="616750"/>
                </a:lnTo>
                <a:lnTo>
                  <a:pt x="514828" y="616750"/>
                </a:lnTo>
                <a:close/>
                <a:moveTo>
                  <a:pt x="616597" y="465848"/>
                </a:moveTo>
                <a:lnTo>
                  <a:pt x="520326" y="585334"/>
                </a:lnTo>
                <a:lnTo>
                  <a:pt x="385182" y="585334"/>
                </a:lnTo>
                <a:lnTo>
                  <a:pt x="288912" y="465848"/>
                </a:lnTo>
                <a:lnTo>
                  <a:pt x="385182" y="346361"/>
                </a:lnTo>
                <a:lnTo>
                  <a:pt x="520326" y="346361"/>
                </a:lnTo>
                <a:close/>
                <a:moveTo>
                  <a:pt x="617979" y="1012777"/>
                </a:moveTo>
                <a:lnTo>
                  <a:pt x="569084" y="1073463"/>
                </a:lnTo>
                <a:lnTo>
                  <a:pt x="339188" y="1073463"/>
                </a:lnTo>
                <a:lnTo>
                  <a:pt x="290293" y="1012777"/>
                </a:lnTo>
                <a:lnTo>
                  <a:pt x="386564" y="893290"/>
                </a:lnTo>
                <a:lnTo>
                  <a:pt x="521708" y="893290"/>
                </a:lnTo>
                <a:close/>
                <a:moveTo>
                  <a:pt x="897222" y="48866"/>
                </a:moveTo>
                <a:lnTo>
                  <a:pt x="800951" y="168353"/>
                </a:lnTo>
                <a:lnTo>
                  <a:pt x="665807" y="168353"/>
                </a:lnTo>
                <a:lnTo>
                  <a:pt x="569536" y="48866"/>
                </a:lnTo>
                <a:lnTo>
                  <a:pt x="608908" y="0"/>
                </a:lnTo>
                <a:lnTo>
                  <a:pt x="857850" y="0"/>
                </a:lnTo>
                <a:close/>
                <a:moveTo>
                  <a:pt x="898616" y="598217"/>
                </a:moveTo>
                <a:lnTo>
                  <a:pt x="802346" y="717704"/>
                </a:lnTo>
                <a:lnTo>
                  <a:pt x="667201" y="717704"/>
                </a:lnTo>
                <a:lnTo>
                  <a:pt x="570931" y="598217"/>
                </a:lnTo>
                <a:lnTo>
                  <a:pt x="667201" y="478730"/>
                </a:lnTo>
                <a:lnTo>
                  <a:pt x="802346" y="478730"/>
                </a:lnTo>
                <a:close/>
                <a:moveTo>
                  <a:pt x="904115" y="327828"/>
                </a:moveTo>
                <a:lnTo>
                  <a:pt x="807844" y="447315"/>
                </a:lnTo>
                <a:lnTo>
                  <a:pt x="672700" y="447315"/>
                </a:lnTo>
                <a:lnTo>
                  <a:pt x="576429" y="327828"/>
                </a:lnTo>
                <a:lnTo>
                  <a:pt x="672700" y="208341"/>
                </a:lnTo>
                <a:lnTo>
                  <a:pt x="807844" y="208341"/>
                </a:lnTo>
                <a:close/>
                <a:moveTo>
                  <a:pt x="905497" y="874757"/>
                </a:moveTo>
                <a:lnTo>
                  <a:pt x="809226" y="994244"/>
                </a:lnTo>
                <a:lnTo>
                  <a:pt x="674082" y="994244"/>
                </a:lnTo>
                <a:lnTo>
                  <a:pt x="577811" y="874757"/>
                </a:lnTo>
                <a:lnTo>
                  <a:pt x="674082" y="755270"/>
                </a:lnTo>
                <a:lnTo>
                  <a:pt x="809226" y="755270"/>
                </a:lnTo>
                <a:close/>
                <a:moveTo>
                  <a:pt x="1179241" y="185816"/>
                </a:moveTo>
                <a:lnTo>
                  <a:pt x="1082970" y="305302"/>
                </a:lnTo>
                <a:lnTo>
                  <a:pt x="947826" y="305302"/>
                </a:lnTo>
                <a:lnTo>
                  <a:pt x="851555" y="185815"/>
                </a:lnTo>
                <a:lnTo>
                  <a:pt x="947826" y="66328"/>
                </a:lnTo>
                <a:lnTo>
                  <a:pt x="1082970" y="66328"/>
                </a:lnTo>
                <a:close/>
                <a:moveTo>
                  <a:pt x="1180636" y="735167"/>
                </a:moveTo>
                <a:lnTo>
                  <a:pt x="1084365" y="854653"/>
                </a:lnTo>
                <a:lnTo>
                  <a:pt x="949221" y="854653"/>
                </a:lnTo>
                <a:lnTo>
                  <a:pt x="852950" y="735166"/>
                </a:lnTo>
                <a:lnTo>
                  <a:pt x="949221" y="615679"/>
                </a:lnTo>
                <a:lnTo>
                  <a:pt x="1084365" y="615679"/>
                </a:lnTo>
                <a:close/>
                <a:moveTo>
                  <a:pt x="1186134" y="464778"/>
                </a:moveTo>
                <a:lnTo>
                  <a:pt x="1089863" y="584264"/>
                </a:lnTo>
                <a:lnTo>
                  <a:pt x="954719" y="584264"/>
                </a:lnTo>
                <a:lnTo>
                  <a:pt x="858448" y="464778"/>
                </a:lnTo>
                <a:lnTo>
                  <a:pt x="954719" y="345291"/>
                </a:lnTo>
                <a:lnTo>
                  <a:pt x="1089863" y="345291"/>
                </a:lnTo>
                <a:close/>
                <a:moveTo>
                  <a:pt x="1187516" y="1011707"/>
                </a:moveTo>
                <a:lnTo>
                  <a:pt x="1137759" y="1073463"/>
                </a:lnTo>
                <a:lnTo>
                  <a:pt x="909587" y="1073463"/>
                </a:lnTo>
                <a:lnTo>
                  <a:pt x="859830" y="1011707"/>
                </a:lnTo>
                <a:lnTo>
                  <a:pt x="956101" y="892220"/>
                </a:lnTo>
                <a:lnTo>
                  <a:pt x="1091245" y="892220"/>
                </a:lnTo>
                <a:close/>
                <a:moveTo>
                  <a:pt x="1454367" y="43708"/>
                </a:moveTo>
                <a:lnTo>
                  <a:pt x="1358096" y="163195"/>
                </a:lnTo>
                <a:lnTo>
                  <a:pt x="1222952" y="163195"/>
                </a:lnTo>
                <a:lnTo>
                  <a:pt x="1126681" y="43708"/>
                </a:lnTo>
                <a:lnTo>
                  <a:pt x="1161897" y="0"/>
                </a:lnTo>
                <a:lnTo>
                  <a:pt x="1419151" y="0"/>
                </a:lnTo>
                <a:close/>
                <a:moveTo>
                  <a:pt x="1455761" y="593059"/>
                </a:moveTo>
                <a:lnTo>
                  <a:pt x="1359490" y="712546"/>
                </a:lnTo>
                <a:lnTo>
                  <a:pt x="1224346" y="712546"/>
                </a:lnTo>
                <a:lnTo>
                  <a:pt x="1128075" y="593059"/>
                </a:lnTo>
                <a:lnTo>
                  <a:pt x="1224346" y="473572"/>
                </a:lnTo>
                <a:lnTo>
                  <a:pt x="1359490" y="473572"/>
                </a:lnTo>
                <a:close/>
                <a:moveTo>
                  <a:pt x="1461259" y="322671"/>
                </a:moveTo>
                <a:lnTo>
                  <a:pt x="1364989" y="442157"/>
                </a:lnTo>
                <a:lnTo>
                  <a:pt x="1229845" y="442157"/>
                </a:lnTo>
                <a:lnTo>
                  <a:pt x="1133574" y="322670"/>
                </a:lnTo>
                <a:lnTo>
                  <a:pt x="1229845" y="203183"/>
                </a:lnTo>
                <a:lnTo>
                  <a:pt x="1364989" y="203183"/>
                </a:lnTo>
                <a:close/>
                <a:moveTo>
                  <a:pt x="1462641" y="869600"/>
                </a:moveTo>
                <a:lnTo>
                  <a:pt x="1366371" y="989086"/>
                </a:lnTo>
                <a:lnTo>
                  <a:pt x="1231226" y="989086"/>
                </a:lnTo>
                <a:lnTo>
                  <a:pt x="1134956" y="869599"/>
                </a:lnTo>
                <a:lnTo>
                  <a:pt x="1231226" y="750112"/>
                </a:lnTo>
                <a:lnTo>
                  <a:pt x="1366371" y="750112"/>
                </a:lnTo>
                <a:close/>
                <a:moveTo>
                  <a:pt x="1736385" y="186886"/>
                </a:moveTo>
                <a:lnTo>
                  <a:pt x="1640114" y="306373"/>
                </a:lnTo>
                <a:lnTo>
                  <a:pt x="1504970" y="306373"/>
                </a:lnTo>
                <a:lnTo>
                  <a:pt x="1408699" y="186886"/>
                </a:lnTo>
                <a:lnTo>
                  <a:pt x="1504970" y="67399"/>
                </a:lnTo>
                <a:lnTo>
                  <a:pt x="1640114" y="67399"/>
                </a:lnTo>
                <a:close/>
                <a:moveTo>
                  <a:pt x="1737780" y="736237"/>
                </a:moveTo>
                <a:lnTo>
                  <a:pt x="1641509" y="855724"/>
                </a:lnTo>
                <a:lnTo>
                  <a:pt x="1506365" y="855724"/>
                </a:lnTo>
                <a:lnTo>
                  <a:pt x="1410094" y="736237"/>
                </a:lnTo>
                <a:lnTo>
                  <a:pt x="1506365" y="616750"/>
                </a:lnTo>
                <a:lnTo>
                  <a:pt x="1641509" y="616750"/>
                </a:lnTo>
                <a:close/>
                <a:moveTo>
                  <a:pt x="1743278" y="465848"/>
                </a:moveTo>
                <a:lnTo>
                  <a:pt x="1647007" y="585335"/>
                </a:lnTo>
                <a:lnTo>
                  <a:pt x="1511863" y="585335"/>
                </a:lnTo>
                <a:lnTo>
                  <a:pt x="1415592" y="465848"/>
                </a:lnTo>
                <a:lnTo>
                  <a:pt x="1511863" y="346361"/>
                </a:lnTo>
                <a:lnTo>
                  <a:pt x="1647007" y="346361"/>
                </a:lnTo>
                <a:close/>
                <a:moveTo>
                  <a:pt x="1744660" y="1012777"/>
                </a:moveTo>
                <a:lnTo>
                  <a:pt x="1695765" y="1073463"/>
                </a:lnTo>
                <a:lnTo>
                  <a:pt x="1465869" y="1073463"/>
                </a:lnTo>
                <a:lnTo>
                  <a:pt x="1416974" y="1012777"/>
                </a:lnTo>
                <a:lnTo>
                  <a:pt x="1513245" y="893290"/>
                </a:lnTo>
                <a:lnTo>
                  <a:pt x="1648389" y="893290"/>
                </a:lnTo>
                <a:close/>
                <a:moveTo>
                  <a:pt x="2023903" y="48866"/>
                </a:moveTo>
                <a:lnTo>
                  <a:pt x="1927632" y="168353"/>
                </a:lnTo>
                <a:lnTo>
                  <a:pt x="1792488" y="168353"/>
                </a:lnTo>
                <a:lnTo>
                  <a:pt x="1696217" y="48866"/>
                </a:lnTo>
                <a:lnTo>
                  <a:pt x="1735589" y="0"/>
                </a:lnTo>
                <a:lnTo>
                  <a:pt x="1984531" y="0"/>
                </a:lnTo>
                <a:close/>
                <a:moveTo>
                  <a:pt x="2025297" y="598217"/>
                </a:moveTo>
                <a:lnTo>
                  <a:pt x="1929026" y="717704"/>
                </a:lnTo>
                <a:lnTo>
                  <a:pt x="1793882" y="717704"/>
                </a:lnTo>
                <a:lnTo>
                  <a:pt x="1697611" y="598217"/>
                </a:lnTo>
                <a:lnTo>
                  <a:pt x="1793882" y="478730"/>
                </a:lnTo>
                <a:lnTo>
                  <a:pt x="1929026" y="478730"/>
                </a:lnTo>
                <a:close/>
                <a:moveTo>
                  <a:pt x="2030795" y="327829"/>
                </a:moveTo>
                <a:lnTo>
                  <a:pt x="1934525" y="447315"/>
                </a:lnTo>
                <a:lnTo>
                  <a:pt x="1799380" y="447315"/>
                </a:lnTo>
                <a:lnTo>
                  <a:pt x="1703110" y="327829"/>
                </a:lnTo>
                <a:lnTo>
                  <a:pt x="1799380" y="208341"/>
                </a:lnTo>
                <a:lnTo>
                  <a:pt x="1934525" y="208341"/>
                </a:lnTo>
                <a:close/>
                <a:moveTo>
                  <a:pt x="2032177" y="874758"/>
                </a:moveTo>
                <a:lnTo>
                  <a:pt x="1935906" y="994244"/>
                </a:lnTo>
                <a:lnTo>
                  <a:pt x="1800762" y="994244"/>
                </a:lnTo>
                <a:lnTo>
                  <a:pt x="1704491" y="874758"/>
                </a:lnTo>
                <a:lnTo>
                  <a:pt x="1800762" y="755270"/>
                </a:lnTo>
                <a:lnTo>
                  <a:pt x="1935906" y="755270"/>
                </a:lnTo>
                <a:close/>
                <a:moveTo>
                  <a:pt x="2305922" y="185816"/>
                </a:moveTo>
                <a:lnTo>
                  <a:pt x="2209651" y="305302"/>
                </a:lnTo>
                <a:lnTo>
                  <a:pt x="2074507" y="305302"/>
                </a:lnTo>
                <a:lnTo>
                  <a:pt x="1978236" y="185816"/>
                </a:lnTo>
                <a:lnTo>
                  <a:pt x="2074507" y="66328"/>
                </a:lnTo>
                <a:lnTo>
                  <a:pt x="2209651" y="66328"/>
                </a:lnTo>
                <a:close/>
                <a:moveTo>
                  <a:pt x="2307316" y="735166"/>
                </a:moveTo>
                <a:lnTo>
                  <a:pt x="2211045" y="854653"/>
                </a:lnTo>
                <a:lnTo>
                  <a:pt x="2075901" y="854653"/>
                </a:lnTo>
                <a:lnTo>
                  <a:pt x="1979630" y="735167"/>
                </a:lnTo>
                <a:lnTo>
                  <a:pt x="2075901" y="615679"/>
                </a:lnTo>
                <a:lnTo>
                  <a:pt x="2211045" y="615679"/>
                </a:lnTo>
                <a:close/>
                <a:moveTo>
                  <a:pt x="2312815" y="464778"/>
                </a:moveTo>
                <a:lnTo>
                  <a:pt x="2216544" y="584264"/>
                </a:lnTo>
                <a:lnTo>
                  <a:pt x="2081400" y="584264"/>
                </a:lnTo>
                <a:lnTo>
                  <a:pt x="1985129" y="464778"/>
                </a:lnTo>
                <a:lnTo>
                  <a:pt x="2081400" y="345291"/>
                </a:lnTo>
                <a:lnTo>
                  <a:pt x="2216544" y="345291"/>
                </a:lnTo>
                <a:close/>
                <a:moveTo>
                  <a:pt x="2314196" y="1011707"/>
                </a:moveTo>
                <a:lnTo>
                  <a:pt x="2264439" y="1073463"/>
                </a:lnTo>
                <a:lnTo>
                  <a:pt x="2036267" y="1073463"/>
                </a:lnTo>
                <a:lnTo>
                  <a:pt x="1986511" y="1011707"/>
                </a:lnTo>
                <a:lnTo>
                  <a:pt x="2082781" y="892220"/>
                </a:lnTo>
                <a:lnTo>
                  <a:pt x="2217926" y="892220"/>
                </a:lnTo>
                <a:close/>
              </a:path>
            </a:pathLst>
          </a:custGeom>
          <a:gradFill flip="none" rotWithShape="1">
            <a:gsLst>
              <a:gs pos="0">
                <a:srgbClr val="4E4B23"/>
              </a:gs>
              <a:gs pos="70000">
                <a:srgbClr val="1E1C11"/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2Top">
              <a:rot lat="17090525" lon="19088305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32" grpId="0"/>
      <p:bldP spid="34" grpId="0" animBg="1"/>
      <p:bldP spid="34" grpId="1" animBg="1"/>
      <p:bldP spid="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docker run</a:t>
            </a:r>
            <a:r>
              <a:rPr lang="zh-CN" altLang="en-US" sz="1600"/>
              <a:t>命令的常见参数有哪些？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--name</a:t>
            </a:r>
            <a:r>
              <a:rPr lang="zh-CN" altLang="en-US" sz="1600"/>
              <a:t>：指定容器名称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-p</a:t>
            </a:r>
            <a:r>
              <a:rPr lang="zh-CN" altLang="en-US" sz="1600"/>
              <a:t>：指定端口映射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-d</a:t>
            </a:r>
            <a:r>
              <a:rPr lang="zh-CN" altLang="en-US" sz="1600"/>
              <a:t>：让容器后台运行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查看容器日志的命令：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logs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添加 </a:t>
            </a:r>
            <a:r>
              <a:rPr lang="en-US" altLang="zh-CN" sz="1600"/>
              <a:t>-f </a:t>
            </a:r>
            <a:r>
              <a:rPr lang="zh-CN" altLang="en-US" sz="1600"/>
              <a:t>参数可以持续查看日志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ps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HTML</a:t>
            </a:r>
            <a:r>
              <a:rPr lang="zh-CN" altLang="en-US"/>
              <a:t>文件内容，添加“传智教育欢迎您”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：进入容器。进入我们刚刚创建的</a:t>
            </a:r>
            <a:r>
              <a:rPr lang="en-US" altLang="zh-CN"/>
              <a:t>nginx</a:t>
            </a:r>
            <a:r>
              <a:rPr lang="zh-CN" altLang="en-US"/>
              <a:t>容器的命令为：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docker exec </a:t>
            </a:r>
            <a:r>
              <a:rPr lang="zh-CN" altLang="en-US"/>
              <a:t>：进入容器内部，执行一个命令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-it : </a:t>
            </a:r>
            <a:r>
              <a:rPr lang="zh-CN" altLang="en-US"/>
              <a:t>给当前进入的容器创建一个标准输入、输出终端，允许我们与容器交互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mn </a:t>
            </a:r>
            <a:r>
              <a:rPr lang="zh-CN" altLang="en-US"/>
              <a:t>：要进入的容器的名称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bash</a:t>
            </a:r>
            <a:r>
              <a:rPr lang="zh-CN" altLang="en-US"/>
              <a:t>：进入容器后执行的命令，</a:t>
            </a:r>
            <a:r>
              <a:rPr lang="en-US" altLang="zh-CN"/>
              <a:t>bash</a:t>
            </a:r>
            <a:r>
              <a:rPr lang="zh-CN" altLang="en-US"/>
              <a:t>是一个</a:t>
            </a:r>
            <a:r>
              <a:rPr lang="en-US" altLang="zh-CN"/>
              <a:t>linux</a:t>
            </a:r>
            <a:r>
              <a:rPr lang="zh-CN" altLang="en-US"/>
              <a:t>终端交互命令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mn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40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6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/>
            </a:lvl4pPr>
            <a:lvl5pPr marL="27432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/>
            </a:lvl5pPr>
            <a:lvl6pPr marL="33528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624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720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816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zh-CN" altLang="en-US" b="1"/>
              <a:t>步骤二</a:t>
            </a:r>
            <a:r>
              <a:rPr lang="zh-CN" altLang="en-US"/>
              <a:t>：进入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所在目录 </a:t>
            </a:r>
            <a:r>
              <a:rPr lang="en-US" altLang="zh-CN"/>
              <a:t>/usr/share/nginx/html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40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6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/>
            </a:lvl4pPr>
            <a:lvl5pPr marL="27432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/>
            </a:lvl5pPr>
            <a:lvl6pPr marL="33528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624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720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816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's#Welcome to nginx#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</a:t>
            </a:r>
            <a:r>
              <a:rPr lang="zh-CN" altLang="en-US" sz="1400"/>
              <a:t>教育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欢迎您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  <a:endParaRPr lang="en-US" altLang="zh-CN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's#&lt;head&gt;#&lt;head&gt;&lt;meta charset="utf-8"&gt;#g' index.html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ps 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添加</a:t>
            </a:r>
            <a:r>
              <a:rPr lang="en-US" altLang="zh-CN" sz="1600"/>
              <a:t>-a</a:t>
            </a:r>
            <a:r>
              <a:rPr lang="zh-CN" altLang="en-US" sz="1600"/>
              <a:t>参数查看所有状态的容器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删除容器：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rm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不能删除运行中的容器，除非添加 </a:t>
            </a:r>
            <a:r>
              <a:rPr lang="en-US" altLang="zh-CN" sz="1600"/>
              <a:t>-f </a:t>
            </a:r>
            <a:r>
              <a:rPr lang="zh-CN" altLang="en-US" sz="1600"/>
              <a:t>参数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进入容器：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命令是</a:t>
            </a:r>
            <a:r>
              <a:rPr lang="en-US" altLang="zh-CN" sz="1600"/>
              <a:t>docker exec -it [</a:t>
            </a:r>
            <a:r>
              <a:rPr lang="zh-CN" altLang="en-US" sz="1600"/>
              <a:t>容器名</a:t>
            </a:r>
            <a:r>
              <a:rPr lang="en-US" altLang="zh-CN" sz="1600"/>
              <a:t>] [</a:t>
            </a:r>
            <a:r>
              <a:rPr lang="zh-CN" altLang="en-US" sz="1600"/>
              <a:t>要执行的命令</a:t>
            </a:r>
            <a:r>
              <a:rPr lang="en-US" altLang="zh-CN" sz="1600"/>
              <a:t>]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exec</a:t>
            </a:r>
            <a:r>
              <a:rPr lang="zh-CN" altLang="en-US" sz="1600"/>
              <a:t>命令可以进入容器修改文件，但是在容器内修改文件是不推荐的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创建并运行一个</a:t>
            </a:r>
            <a:r>
              <a:rPr lang="en-US" altLang="zh-CN"/>
              <a:t>redis</a:t>
            </a:r>
            <a:r>
              <a:rPr lang="zh-CN" altLang="en-US"/>
              <a:t>容器，并且支持数据持久化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步骤一：到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镜像文档中的帮助信息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run </a:t>
            </a:r>
            <a:r>
              <a:rPr lang="zh-CN" altLang="en-US"/>
              <a:t>命令运行一个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redis</a:t>
            </a:r>
            <a:r>
              <a:rPr lang="zh-CN" altLang="en-US"/>
              <a:t>容器，并执行</a:t>
            </a:r>
            <a:r>
              <a:rPr lang="en-US" altLang="zh-CN"/>
              <a:t>redis-cli</a:t>
            </a:r>
            <a:r>
              <a:rPr lang="zh-CN" altLang="en-US"/>
              <a:t>客户端命令，存入</a:t>
            </a:r>
            <a:r>
              <a:rPr lang="en-US" altLang="zh-CN"/>
              <a:t>num=666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/>
              <a:t>步骤一：进入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容器与数据耦合的问题</a:t>
            </a:r>
            <a:endParaRPr lang="en-US" altLang="zh-CN"/>
          </a:p>
        </p:txBody>
      </p:sp>
      <p:grpSp>
        <p:nvGrpSpPr>
          <p:cNvPr id="67" name="组合 66"/>
          <p:cNvGrpSpPr/>
          <p:nvPr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4" name="组合 43"/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70C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  <a:endPara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4" name="任意多边形: 形状 63"/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32414" y="2444536"/>
            <a:ext cx="2306658" cy="2741239"/>
            <a:chOff x="5022285" y="2444536"/>
            <a:chExt cx="2306658" cy="2741239"/>
          </a:xfrm>
        </p:grpSpPr>
        <p:grpSp>
          <p:nvGrpSpPr>
            <p:cNvPr id="45" name="组合 44"/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46" name="矩形: 圆角 45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  <a:latin typeface="+mn-lt"/>
                    <a:ea typeface="+mn-ea"/>
                  </a:rPr>
                  <a:t>数据不</a:t>
                </a:r>
                <a:r>
                  <a:rPr lang="zh-CN" altLang="en-US" sz="1600">
                    <a:solidFill>
                      <a:srgbClr val="AD2B26"/>
                    </a:solidFill>
                  </a:rPr>
                  <a:t>可复用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791192" y="3938954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在容器内的修改对外是不可见的。所有修改对新创建的容器是不可复用的。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5" name="任意多边形: 形状 64"/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434078" y="2445970"/>
            <a:ext cx="2306658" cy="2738370"/>
            <a:chOff x="8434078" y="2447405"/>
            <a:chExt cx="2306658" cy="2738370"/>
          </a:xfrm>
        </p:grpSpPr>
        <p:grpSp>
          <p:nvGrpSpPr>
            <p:cNvPr id="51" name="组合 50"/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升级维护困难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793631" y="4003203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数据在容器内，如果要升级容器必然删除旧容器，所有数据都跟着删除了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6" name="任意多边形: 形状 65"/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917692"/>
          </a:xfrm>
        </p:spPr>
        <p:txBody>
          <a:bodyPr/>
          <a:lstStyle/>
          <a:p>
            <a:r>
              <a:rPr lang="zh-CN" altLang="en-US" b="1"/>
              <a:t>数据卷（</a:t>
            </a:r>
            <a:r>
              <a:rPr lang="en-US" altLang="zh-CN" b="1"/>
              <a:t>volume</a:t>
            </a:r>
            <a:r>
              <a:rPr lang="zh-CN" altLang="en-US" b="1"/>
              <a:t>）</a:t>
            </a:r>
            <a:r>
              <a:rPr lang="zh-CN" altLang="en-US"/>
              <a:t>是一个虚拟目录，指向宿主机文件系统中的某个目录。</a:t>
            </a:r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>
            <a:off x="2037260" y="2964160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/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232692" y="4470670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/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219709" y="3431347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/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04553" y="3712747"/>
            <a:ext cx="701458" cy="481752"/>
            <a:chOff x="7058486" y="3634771"/>
            <a:chExt cx="702079" cy="50866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/>
          <p:cNvSpPr/>
          <p:nvPr/>
        </p:nvSpPr>
        <p:spPr>
          <a:xfrm>
            <a:off x="2727779" y="4880802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2723722" y="5710739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3363983" y="5051203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3989776" y="5232004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4883627" y="5407009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505623" y="4810211"/>
            <a:ext cx="0" cy="12529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21" idx="1"/>
          </p:cNvCxnSpPr>
          <p:nvPr/>
        </p:nvCxnSpPr>
        <p:spPr>
          <a:xfrm>
            <a:off x="2505623" y="4987592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76" idx="1"/>
          </p:cNvCxnSpPr>
          <p:nvPr/>
        </p:nvCxnSpPr>
        <p:spPr>
          <a:xfrm flipH="1" flipV="1">
            <a:off x="2503595" y="5808796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stCxn id="77" idx="1"/>
            <a:endCxn id="21" idx="2"/>
          </p:cNvCxnSpPr>
          <p:nvPr/>
        </p:nvCxnSpPr>
        <p:spPr>
          <a:xfrm rot="10800000">
            <a:off x="2988419" y="5094384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78" idx="1"/>
            <a:endCxn id="77" idx="2"/>
          </p:cNvCxnSpPr>
          <p:nvPr/>
        </p:nvCxnSpPr>
        <p:spPr>
          <a:xfrm rot="10800000">
            <a:off x="3624622" y="5264785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/>
          <p:cNvCxnSpPr>
            <a:stCxn id="79" idx="1"/>
            <a:endCxn id="78" idx="2"/>
          </p:cNvCxnSpPr>
          <p:nvPr/>
        </p:nvCxnSpPr>
        <p:spPr>
          <a:xfrm rot="10800000">
            <a:off x="4384443" y="5445586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/>
          <p:cNvSpPr/>
          <p:nvPr/>
        </p:nvSpPr>
        <p:spPr>
          <a:xfrm>
            <a:off x="5920458" y="559691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/>
          <p:cNvCxnSpPr>
            <a:stCxn id="86" idx="1"/>
            <a:endCxn id="79" idx="2"/>
          </p:cNvCxnSpPr>
          <p:nvPr/>
        </p:nvCxnSpPr>
        <p:spPr>
          <a:xfrm rot="10800000">
            <a:off x="5349584" y="5626370"/>
            <a:ext cx="570874" cy="8930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/>
          <p:cNvSpPr/>
          <p:nvPr/>
        </p:nvSpPr>
        <p:spPr>
          <a:xfrm>
            <a:off x="5920458" y="588765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/>
          <p:cNvCxnSpPr>
            <a:stCxn id="90" idx="1"/>
            <a:endCxn id="79" idx="2"/>
          </p:cNvCxnSpPr>
          <p:nvPr/>
        </p:nvCxnSpPr>
        <p:spPr>
          <a:xfrm rot="10800000">
            <a:off x="5349584" y="5626370"/>
            <a:ext cx="570874" cy="3800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4694133" y="3712747"/>
            <a:ext cx="701458" cy="481752"/>
            <a:chOff x="7058486" y="3634771"/>
            <a:chExt cx="702079" cy="508664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173643" y="2337286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8269254" y="3426592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79300" y="2810634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/>
          <p:cNvCxnSpPr>
            <a:stCxn id="100" idx="1"/>
            <a:endCxn id="13" idx="3"/>
          </p:cNvCxnSpPr>
          <p:nvPr/>
        </p:nvCxnSpPr>
        <p:spPr>
          <a:xfrm flipH="1">
            <a:off x="6411176" y="3565092"/>
            <a:ext cx="1858078" cy="43272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1"/>
            <a:endCxn id="94" idx="13"/>
          </p:cNvCxnSpPr>
          <p:nvPr/>
        </p:nvCxnSpPr>
        <p:spPr>
          <a:xfrm flipH="1">
            <a:off x="5393332" y="2949134"/>
            <a:ext cx="2885968" cy="84925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3" idx="2"/>
            <a:endCxn id="86" idx="0"/>
          </p:cNvCxnSpPr>
          <p:nvPr/>
        </p:nvCxnSpPr>
        <p:spPr>
          <a:xfrm>
            <a:off x="6107865" y="4151704"/>
            <a:ext cx="141907" cy="1445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95" idx="2"/>
            <a:endCxn id="90" idx="0"/>
          </p:cNvCxnSpPr>
          <p:nvPr/>
        </p:nvCxnSpPr>
        <p:spPr>
          <a:xfrm>
            <a:off x="4997445" y="4151704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10" idx="1"/>
            <a:endCxn id="94" idx="19"/>
          </p:cNvCxnSpPr>
          <p:nvPr/>
        </p:nvCxnSpPr>
        <p:spPr>
          <a:xfrm flipH="1" flipV="1">
            <a:off x="5298466" y="4194499"/>
            <a:ext cx="2975605" cy="86741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8168414" y="4450067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7" name="矩形 106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8" name="矩形: 圆角 10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8264025" y="5539373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274071" y="4923415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100" grpId="0" animBg="1"/>
      <p:bldP spid="105" grpId="0" animBg="1"/>
      <p:bldP spid="109" grpId="0" animBg="1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/>
              <a:t>数据卷操作的基本语法如下：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volume</a:t>
            </a:r>
            <a:r>
              <a:rPr lang="zh-CN" altLang="en-US"/>
              <a:t>命令是数据卷操作，根据命令后跟随的</a:t>
            </a:r>
            <a:r>
              <a:rPr lang="en-US" altLang="zh-CN"/>
              <a:t>command</a:t>
            </a:r>
            <a:r>
              <a:rPr lang="zh-CN" altLang="en-US"/>
              <a:t>来确定下一步的操作：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create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inspect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ls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prune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rm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COMMAND]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创建数据卷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查看所有数据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查看数据卷详细信息卷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数据卷的作用：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将容器与数据分离，解耦合，方便操作容器内数据，保证数据安全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数据卷操作：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create</a:t>
            </a:r>
            <a:endParaRPr lang="en-US" altLang="zh-CN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ls</a:t>
            </a:r>
            <a:endParaRPr lang="en-US" altLang="zh-CN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inspect</a:t>
            </a:r>
            <a:endParaRPr lang="en-US" altLang="zh-CN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rm</a:t>
            </a:r>
            <a:endParaRPr lang="en-US" altLang="zh-CN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prune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Fire? - How Fire Works | HowStuffWorks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845" b="98446" l="2759" r="95172">
                        <a14:foregroundMark x1="8621" y1="89119" x2="22069" y2="92746"/>
                        <a14:foregroundMark x1="22069" y1="92746" x2="48621" y2="91710"/>
                        <a14:foregroundMark x1="48621" y1="91710" x2="80345" y2="92746"/>
                        <a14:foregroundMark x1="90690" y1="51295" x2="89655" y2="69430"/>
                        <a14:foregroundMark x1="89655" y1="69430" x2="87586" y2="72021"/>
                        <a14:foregroundMark x1="2759" y1="98446" x2="5517" y2="91710"/>
                        <a14:foregroundMark x1="93793" y1="52332" x2="95172" y2="63731"/>
                        <a14:foregroundMark x1="50690" y1="59585" x2="50690" y2="59585"/>
                        <a14:foregroundMark x1="51724" y1="63731" x2="51724" y2="63731"/>
                        <a14:backgroundMark x1="46897" y1="69430" x2="47931" y2="75130"/>
                        <a14:backgroundMark x1="48276" y1="78238" x2="48276" y2="78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08" y="3247725"/>
            <a:ext cx="4456921" cy="1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项目部署的问题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653205"/>
          </a:xfrm>
        </p:spPr>
        <p:txBody>
          <a:bodyPr/>
          <a:lstStyle/>
          <a:p>
            <a:r>
              <a:rPr lang="zh-CN" altLang="en-US"/>
              <a:t>大型项目组件较多，运行环境也较为复杂，部署时会碰到一些问题：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依赖关系复杂，容易出现兼容性问题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开发、测试、生产环境有差异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31" y="2371921"/>
            <a:ext cx="860680" cy="860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7" y="2371921"/>
            <a:ext cx="886500" cy="860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5" y="2371921"/>
            <a:ext cx="860680" cy="860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3" y="2371921"/>
            <a:ext cx="860680" cy="860680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Linux</a:t>
            </a:r>
            <a:r>
              <a:rPr lang="zh-CN" altLang="en-US" sz="1400"/>
              <a:t>操作系统</a:t>
            </a:r>
            <a:endParaRPr lang="zh-CN" altLang="en-US" sz="1400"/>
          </a:p>
        </p:txBody>
      </p:sp>
      <p:sp>
        <p:nvSpPr>
          <p:cNvPr id="15" name="矩形: 圆角 14"/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6342335" y="4426116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gcc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761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epel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563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scoat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49871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glibc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44376" y="4426116"/>
            <a:ext cx="12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libstdc++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4925" y="4426116"/>
            <a:ext cx="108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binutils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cxnSp>
        <p:nvCxnSpPr>
          <p:cNvPr id="25" name="直接箭头连接符 24"/>
          <p:cNvCxnSpPr>
            <a:endCxn id="22" idx="0"/>
          </p:cNvCxnSpPr>
          <p:nvPr/>
        </p:nvCxnSpPr>
        <p:spPr>
          <a:xfrm>
            <a:off x="6222124" y="3232601"/>
            <a:ext cx="76687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3" idx="0"/>
          </p:cNvCxnSpPr>
          <p:nvPr/>
        </p:nvCxnSpPr>
        <p:spPr>
          <a:xfrm>
            <a:off x="6222124" y="3232601"/>
            <a:ext cx="340765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22" idx="0"/>
          </p:cNvCxnSpPr>
          <p:nvPr/>
        </p:nvCxnSpPr>
        <p:spPr>
          <a:xfrm flipH="1">
            <a:off x="6989001" y="3232601"/>
            <a:ext cx="626916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2" idx="0"/>
          </p:cNvCxnSpPr>
          <p:nvPr/>
        </p:nvCxnSpPr>
        <p:spPr>
          <a:xfrm flipH="1">
            <a:off x="6989001" y="3232601"/>
            <a:ext cx="2026770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2"/>
            <a:endCxn id="22" idx="0"/>
          </p:cNvCxnSpPr>
          <p:nvPr/>
        </p:nvCxnSpPr>
        <p:spPr>
          <a:xfrm flipH="1">
            <a:off x="6989001" y="3232601"/>
            <a:ext cx="341371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23" idx="0"/>
          </p:cNvCxnSpPr>
          <p:nvPr/>
        </p:nvCxnSpPr>
        <p:spPr>
          <a:xfrm flipH="1">
            <a:off x="9629778" y="3232601"/>
            <a:ext cx="77293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23" idx="0"/>
          </p:cNvCxnSpPr>
          <p:nvPr/>
        </p:nvCxnSpPr>
        <p:spPr>
          <a:xfrm>
            <a:off x="9015771" y="3232601"/>
            <a:ext cx="61400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2"/>
            <a:endCxn id="23" idx="0"/>
          </p:cNvCxnSpPr>
          <p:nvPr/>
        </p:nvCxnSpPr>
        <p:spPr>
          <a:xfrm>
            <a:off x="7615917" y="3232601"/>
            <a:ext cx="2013861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14" idx="0"/>
          </p:cNvCxnSpPr>
          <p:nvPr/>
        </p:nvCxnSpPr>
        <p:spPr>
          <a:xfrm>
            <a:off x="6216063" y="3232601"/>
            <a:ext cx="2093328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2"/>
            <a:endCxn id="14" idx="0"/>
          </p:cNvCxnSpPr>
          <p:nvPr/>
        </p:nvCxnSpPr>
        <p:spPr>
          <a:xfrm>
            <a:off x="7615917" y="3232601"/>
            <a:ext cx="69347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2"/>
            <a:endCxn id="14" idx="0"/>
          </p:cNvCxnSpPr>
          <p:nvPr/>
        </p:nvCxnSpPr>
        <p:spPr>
          <a:xfrm flipH="1">
            <a:off x="8309391" y="3232601"/>
            <a:ext cx="706380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" idx="2"/>
            <a:endCxn id="14" idx="0"/>
          </p:cNvCxnSpPr>
          <p:nvPr/>
        </p:nvCxnSpPr>
        <p:spPr>
          <a:xfrm flipH="1">
            <a:off x="8309391" y="3232601"/>
            <a:ext cx="209332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参数来挂载一个数据卷到某个容器目录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  <a:endParaRPr kumimoji="1"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/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mn \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nginx</a:t>
            </a:r>
            <a:r>
              <a:rPr lang="zh-CN" altLang="en-US"/>
              <a:t>容器，修改容器内的</a:t>
            </a:r>
            <a:r>
              <a:rPr lang="en-US" altLang="zh-CN"/>
              <a:t>html</a:t>
            </a:r>
            <a:r>
              <a:rPr lang="zh-CN" altLang="en-US"/>
              <a:t>目录内的</a:t>
            </a:r>
            <a:r>
              <a:rPr lang="en-US" altLang="zh-CN"/>
              <a:t>index.html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r>
              <a:rPr lang="zh-CN" altLang="en-US"/>
              <a:t>需求说明：上个案例中，我们进入</a:t>
            </a:r>
            <a:r>
              <a:rPr lang="en-US" altLang="zh-CN"/>
              <a:t>nginx</a:t>
            </a:r>
            <a:r>
              <a:rPr lang="zh-CN" altLang="en-US"/>
              <a:t>容器内部，已经知道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目录所在位置</a:t>
            </a:r>
            <a:r>
              <a:rPr lang="en-US" altLang="zh-CN"/>
              <a:t>/usr/share/nginx/html </a:t>
            </a:r>
            <a:r>
              <a:rPr lang="zh-CN" altLang="en-US"/>
              <a:t>，我们需要把这个目录挂载到</a:t>
            </a:r>
            <a:r>
              <a:rPr lang="en-US" altLang="zh-CN"/>
              <a:t>html</a:t>
            </a:r>
            <a:r>
              <a:rPr lang="zh-CN" altLang="en-US"/>
              <a:t>这个数据卷上，方便操作其中的内容。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：运行容器时使用 </a:t>
            </a:r>
            <a:r>
              <a:rPr lang="en-US" altLang="zh-CN"/>
              <a:t>-v </a:t>
            </a:r>
            <a:r>
              <a:rPr lang="zh-CN" altLang="en-US"/>
              <a:t>参数挂载数据卷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创建容器并挂载数据卷到容器内的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html</a:t>
            </a:r>
            <a:r>
              <a:rPr lang="zh-CN" altLang="en-US"/>
              <a:t>数据卷所在位置，并修改</a:t>
            </a:r>
            <a:r>
              <a:rPr lang="en-US" altLang="zh-CN"/>
              <a:t>HTML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956" y="4012472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956" y="4904575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数据卷挂载方式：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-v volumeName: /targetContainerPath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如果容器运行时</a:t>
            </a:r>
            <a:r>
              <a:rPr lang="en-US" altLang="zh-CN" sz="1600"/>
              <a:t>volume</a:t>
            </a:r>
            <a:r>
              <a:rPr lang="zh-CN" altLang="en-US" sz="1600"/>
              <a:t>不存在，会自动被创建出来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0"/>
          </a:xfrm>
        </p:spPr>
        <p:txBody>
          <a:bodyPr anchor="t"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创建并运行一个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容器，将宿主机目录直接挂载到容器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23123"/>
            <a:ext cx="9214230" cy="44555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提示：目录挂载与数据卷挂载的语法是类似的：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宿主机目录</a:t>
            </a:r>
            <a:r>
              <a:rPr lang="en-US" altLang="zh-CN"/>
              <a:t>]:[</a:t>
            </a:r>
            <a:r>
              <a:rPr lang="zh-CN" altLang="en-US"/>
              <a:t>容器内目录</a:t>
            </a:r>
            <a:r>
              <a:rPr lang="en-US" altLang="zh-CN"/>
              <a:t>]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宿主机文件</a:t>
            </a:r>
            <a:r>
              <a:rPr lang="en-US" altLang="zh-CN"/>
              <a:t>]:[</a:t>
            </a:r>
            <a:r>
              <a:rPr lang="zh-CN" altLang="en-US"/>
              <a:t>容器内文件</a:t>
            </a:r>
            <a:r>
              <a:rPr lang="en-US" altLang="zh-CN"/>
              <a:t>]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在将课前资料中的</a:t>
            </a:r>
            <a:r>
              <a:rPr lang="en-US" altLang="zh-CN"/>
              <a:t>mysql.tar</a:t>
            </a:r>
            <a:r>
              <a:rPr lang="zh-CN" altLang="en-US"/>
              <a:t>文件上传到虚拟机，通过</a:t>
            </a:r>
            <a:r>
              <a:rPr lang="en-US" altLang="zh-CN"/>
              <a:t>load</a:t>
            </a:r>
            <a:r>
              <a:rPr lang="zh-CN" altLang="en-US"/>
              <a:t>命令加载为镜像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/tmp/mysql/data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/tmp/mysql/conf</a:t>
            </a:r>
            <a:r>
              <a:rPr lang="zh-CN" altLang="en-US"/>
              <a:t>，将课前资料提供的</a:t>
            </a:r>
            <a:r>
              <a:rPr lang="en-US" altLang="zh-CN"/>
              <a:t>hmy.cnf</a:t>
            </a:r>
            <a:r>
              <a:rPr lang="zh-CN" altLang="en-US"/>
              <a:t>文件上传到</a:t>
            </a:r>
            <a:r>
              <a:rPr lang="en-US" altLang="zh-CN"/>
              <a:t>/tmp/mysql/conf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查阅资料，创建并运行</a:t>
            </a:r>
            <a:r>
              <a:rPr lang="en-US" altLang="zh-CN"/>
              <a:t>MySQL</a:t>
            </a:r>
            <a:r>
              <a:rPr lang="zh-CN" altLang="en-US"/>
              <a:t>容器，要求：</a:t>
            </a:r>
            <a:endParaRPr lang="en-US" altLang="zh-CN"/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/tmp/mysql/data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容器内数据存储目录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/tmp/mysql/conf/hmy.cnf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容器的配置文件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数据卷挂载的方式对比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73643" y="2015164"/>
            <a:ext cx="2197793" cy="1089306"/>
            <a:chOff x="893618" y="3106879"/>
            <a:chExt cx="1981096" cy="1247352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893618" y="3262744"/>
              <a:ext cx="1981096" cy="10914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76455" y="2577375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68414" y="4295900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264025" y="5385206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4071" y="4769248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39265" y="1835870"/>
            <a:ext cx="4898123" cy="4298793"/>
            <a:chOff x="893618" y="3131851"/>
            <a:chExt cx="4898123" cy="3588316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6" name="矩形 25"/>
            <p:cNvSpPr/>
            <p:nvPr/>
          </p:nvSpPr>
          <p:spPr>
            <a:xfrm>
              <a:off x="893618" y="3262745"/>
              <a:ext cx="4898123" cy="34574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893618" y="3131851"/>
              <a:ext cx="1465117" cy="2296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16035" y="3155760"/>
            <a:ext cx="4552912" cy="2698980"/>
            <a:chOff x="893618" y="3106880"/>
            <a:chExt cx="4552912" cy="2519680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893618" y="3249386"/>
              <a:ext cx="4552912" cy="2377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6035" y="2202625"/>
            <a:ext cx="4558591" cy="805415"/>
            <a:chOff x="887939" y="3001089"/>
            <a:chExt cx="4558591" cy="84840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893618" y="3099083"/>
              <a:ext cx="4552912" cy="7504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887939" y="3001089"/>
              <a:ext cx="1081486" cy="25879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92175" y="2414300"/>
            <a:ext cx="684396" cy="464386"/>
            <a:chOff x="7058486" y="3634771"/>
            <a:chExt cx="702079" cy="50866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36" name="文本框 35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37" name="矩形: 圆角 36"/>
          <p:cNvSpPr/>
          <p:nvPr/>
        </p:nvSpPr>
        <p:spPr>
          <a:xfrm>
            <a:off x="1911122" y="3565893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907065" y="4489136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2547326" y="3736294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173119" y="3917095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4066970" y="4092100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688966" y="3495302"/>
            <a:ext cx="0" cy="22402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7" idx="1"/>
          </p:cNvCxnSpPr>
          <p:nvPr/>
        </p:nvCxnSpPr>
        <p:spPr>
          <a:xfrm>
            <a:off x="1688966" y="3672683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1"/>
          </p:cNvCxnSpPr>
          <p:nvPr/>
        </p:nvCxnSpPr>
        <p:spPr>
          <a:xfrm flipH="1" flipV="1">
            <a:off x="1686938" y="4587193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39" idx="1"/>
            <a:endCxn id="37" idx="2"/>
          </p:cNvCxnSpPr>
          <p:nvPr/>
        </p:nvCxnSpPr>
        <p:spPr>
          <a:xfrm rot="10800000">
            <a:off x="2171762" y="3779475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0" idx="1"/>
            <a:endCxn id="39" idx="2"/>
          </p:cNvCxnSpPr>
          <p:nvPr/>
        </p:nvCxnSpPr>
        <p:spPr>
          <a:xfrm rot="10800000">
            <a:off x="2807965" y="3949876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41" idx="1"/>
            <a:endCxn id="40" idx="2"/>
          </p:cNvCxnSpPr>
          <p:nvPr/>
        </p:nvCxnSpPr>
        <p:spPr>
          <a:xfrm rot="10800000">
            <a:off x="3567786" y="4130677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5103801" y="4396309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连接符: 肘形 48"/>
          <p:cNvCxnSpPr>
            <a:stCxn id="48" idx="1"/>
            <a:endCxn id="41" idx="2"/>
          </p:cNvCxnSpPr>
          <p:nvPr/>
        </p:nvCxnSpPr>
        <p:spPr>
          <a:xfrm rot="10800000">
            <a:off x="4532927" y="4311462"/>
            <a:ext cx="570874" cy="20360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8" idx="0"/>
          </p:cNvCxnSpPr>
          <p:nvPr/>
        </p:nvCxnSpPr>
        <p:spPr>
          <a:xfrm flipH="1">
            <a:off x="5433115" y="2837433"/>
            <a:ext cx="54994" cy="1558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897994" y="5333603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连接符 63"/>
          <p:cNvCxnSpPr>
            <a:stCxn id="63" idx="1"/>
          </p:cNvCxnSpPr>
          <p:nvPr/>
        </p:nvCxnSpPr>
        <p:spPr>
          <a:xfrm flipH="1" flipV="1">
            <a:off x="1677867" y="5431660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2548644" y="4646197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3482809" y="4994339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连接符: 肘形 66"/>
          <p:cNvCxnSpPr>
            <a:stCxn id="65" idx="1"/>
            <a:endCxn id="38" idx="2"/>
          </p:cNvCxnSpPr>
          <p:nvPr/>
        </p:nvCxnSpPr>
        <p:spPr>
          <a:xfrm rot="10800000">
            <a:off x="2200338" y="4685252"/>
            <a:ext cx="348307" cy="6773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66" idx="1"/>
            <a:endCxn id="65" idx="2"/>
          </p:cNvCxnSpPr>
          <p:nvPr/>
        </p:nvCxnSpPr>
        <p:spPr>
          <a:xfrm rot="10800000">
            <a:off x="2943311" y="4859778"/>
            <a:ext cx="539498" cy="2413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3492140" y="5302742"/>
            <a:ext cx="693922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连接符: 肘形 74"/>
          <p:cNvCxnSpPr>
            <a:stCxn id="74" idx="1"/>
            <a:endCxn id="65" idx="2"/>
          </p:cNvCxnSpPr>
          <p:nvPr/>
        </p:nvCxnSpPr>
        <p:spPr>
          <a:xfrm rot="10800000">
            <a:off x="2943312" y="4859779"/>
            <a:ext cx="548829" cy="54975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1"/>
            <a:endCxn id="36" idx="3"/>
          </p:cNvCxnSpPr>
          <p:nvPr/>
        </p:nvCxnSpPr>
        <p:spPr>
          <a:xfrm flipH="1" flipV="1">
            <a:off x="5784043" y="2689092"/>
            <a:ext cx="2492412" cy="26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5" idx="1"/>
            <a:endCxn id="66" idx="3"/>
          </p:cNvCxnSpPr>
          <p:nvPr/>
        </p:nvCxnSpPr>
        <p:spPr>
          <a:xfrm flipH="1">
            <a:off x="4272143" y="4907748"/>
            <a:ext cx="4001928" cy="19338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1"/>
            <a:endCxn id="74" idx="3"/>
          </p:cNvCxnSpPr>
          <p:nvPr/>
        </p:nvCxnSpPr>
        <p:spPr>
          <a:xfrm flipH="1" flipV="1">
            <a:off x="4186062" y="5409533"/>
            <a:ext cx="4077963" cy="1141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63" grpId="0" animBg="1"/>
      <p:bldP spid="65" grpId="0" animBg="1"/>
      <p:bldP spid="66" grpId="0" animBg="1"/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/>
              <a:t>docker run</a:t>
            </a:r>
            <a:r>
              <a:rPr lang="zh-CN" altLang="en-US"/>
              <a:t>的命令中通过 </a:t>
            </a:r>
            <a:r>
              <a:rPr lang="en-US" altLang="zh-CN"/>
              <a:t>-v </a:t>
            </a:r>
            <a:r>
              <a:rPr lang="zh-CN" altLang="en-US"/>
              <a:t>参数挂载文件或目录到容器中：</a:t>
            </a:r>
            <a:endParaRPr lang="en-US" altLang="zh-CN"/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宿主机目录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/>
              <a:t>数据卷挂载与目录直接挂载的</a:t>
            </a:r>
            <a:endParaRPr lang="en-US" altLang="zh-CN" sz="1600"/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数据卷挂载耦合度低，由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来管理目录，但是目录较深，不好找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目录挂载耦合度高，需要我们自己管理目录，不过目录容易寻找查看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自定义镜像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  <a:endParaRPr lang="en-US" altLang="zh-CN" sz="3200"/>
          </a:p>
          <a:p>
            <a:r>
              <a:rPr lang="en-US" altLang="zh-CN" sz="3200"/>
              <a:t> /lib</a:t>
            </a:r>
            <a:endParaRPr lang="en-US" altLang="zh-CN" sz="3200"/>
          </a:p>
          <a:p>
            <a:r>
              <a:rPr lang="en-US" altLang="zh-CN" sz="3200"/>
              <a:t> /proc</a:t>
            </a:r>
            <a:endParaRPr lang="en-US" altLang="zh-CN" sz="3200"/>
          </a:p>
          <a:p>
            <a:r>
              <a:rPr lang="en-US" altLang="zh-CN" sz="3200"/>
              <a:t> /bin</a:t>
            </a:r>
            <a:endParaRPr lang="en-US" altLang="zh-CN" sz="3200"/>
          </a:p>
          <a:p>
            <a:r>
              <a:rPr lang="en-US" altLang="zh-CN" sz="3200"/>
              <a:t> ...</a:t>
            </a:r>
            <a:endParaRPr lang="en-US" altLang="zh-CN" sz="3200"/>
          </a:p>
          <a:p>
            <a:pPr algn="ctr"/>
            <a:r>
              <a:rPr lang="en-US" altLang="zh-CN" sz="3200"/>
              <a:t>Ubuntu 16.4</a:t>
            </a:r>
            <a:endParaRPr lang="en-US" altLang="zh-CN" sz="3200"/>
          </a:p>
          <a:p>
            <a:pPr algn="ctr"/>
            <a:r>
              <a:rPr lang="en-US" altLang="zh-CN" sz="3200"/>
              <a:t>BaseImage</a:t>
            </a:r>
            <a:endParaRPr lang="en-US" altLang="zh-CN" sz="3200"/>
          </a:p>
        </p:txBody>
      </p:sp>
      <p:sp>
        <p:nvSpPr>
          <p:cNvPr id="16" name="矩形: 圆角 15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  <a:endParaRPr lang="en-US" altLang="zh-CN" sz="3200"/>
          </a:p>
          <a:p>
            <a:pPr algn="ctr"/>
            <a:r>
              <a:rPr lang="en-US" altLang="zh-CN" sz="3200"/>
              <a:t>./mysql-5.7.rpm</a:t>
            </a:r>
            <a:endParaRPr lang="en-US" altLang="zh-CN" sz="3200"/>
          </a:p>
          <a:p>
            <a:pPr algn="ctr"/>
            <a:r>
              <a:rPr lang="en-US" altLang="zh-CN" sz="3200"/>
              <a:t>/tmp/</a:t>
            </a:r>
            <a:endParaRPr lang="en-US" altLang="zh-CN" sz="3200"/>
          </a:p>
        </p:txBody>
      </p:sp>
      <p:sp>
        <p:nvSpPr>
          <p:cNvPr id="17" name="矩形: 圆角 16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  <a:endParaRPr lang="en-US" altLang="zh-CN" sz="3200"/>
          </a:p>
          <a:p>
            <a:pPr algn="ctr"/>
            <a:r>
              <a:rPr lang="en-US" altLang="zh-CN" sz="3200"/>
              <a:t>&amp;&amp; touch /etc/my.cnf &amp;&amp; ...</a:t>
            </a:r>
            <a:endParaRPr lang="en-US" altLang="zh-CN" sz="3200"/>
          </a:p>
        </p:txBody>
      </p:sp>
      <p:sp>
        <p:nvSpPr>
          <p:cNvPr id="18" name="矩形: 圆角 17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  <a:endParaRPr lang="en-US" altLang="zh-CN" sz="3200"/>
          </a:p>
          <a:p>
            <a:pPr algn="ctr"/>
            <a:r>
              <a:rPr lang="en-US" altLang="zh-CN" sz="3200"/>
              <a:t>systemctl start mysql</a:t>
            </a:r>
            <a:endParaRPr lang="en-US" altLang="zh-CN" sz="3200"/>
          </a:p>
        </p:txBody>
      </p:sp>
      <p:sp>
        <p:nvSpPr>
          <p:cNvPr id="23" name="矩形: 圆角 22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  <a:endParaRPr lang="en-US" altLang="zh-CN" sz="36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98" y="2985608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sp>
        <p:nvSpPr>
          <p:cNvPr id="40" name="文本占位符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镜像是将应用程序及其需要的系统函数库、环境、配置、依赖打包而成。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  <a:endParaRPr lang="zh-CN" altLang="en-US"/>
          </a:p>
        </p:txBody>
      </p:sp>
      <p:sp>
        <p:nvSpPr>
          <p:cNvPr id="13" name="文本占位符 9"/>
          <p:cNvSpPr txBox="1"/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在</a:t>
            </a:r>
            <a:r>
              <a:rPr lang="en-US" altLang="zh-CN" sz="1400"/>
              <a:t>BaseImage</a:t>
            </a:r>
            <a:r>
              <a:rPr lang="zh-CN" altLang="en-US" sz="1400"/>
              <a:t>基础上添加安装包、依赖、配置等，每次操作都形成新的一层。</a:t>
            </a:r>
            <a:endParaRPr lang="zh-CN" altLang="en-US" sz="1400"/>
          </a:p>
        </p:txBody>
      </p:sp>
      <p:sp>
        <p:nvSpPr>
          <p:cNvPr id="14" name="文本占位符 9"/>
          <p:cNvSpPr txBox="1"/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  <a:endParaRPr lang="zh-CN" altLang="en-US" sz="1400"/>
          </a:p>
        </p:txBody>
      </p:sp>
      <p:sp>
        <p:nvSpPr>
          <p:cNvPr id="4" name="矩形: 圆角 3"/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  <a:endParaRPr lang="en-US" altLang="zh-CN" sz="3200"/>
          </a:p>
          <a:p>
            <a:r>
              <a:rPr lang="en-US" altLang="zh-CN" sz="3200"/>
              <a:t> /lib</a:t>
            </a:r>
            <a:endParaRPr lang="en-US" altLang="zh-CN" sz="3200"/>
          </a:p>
          <a:p>
            <a:r>
              <a:rPr lang="en-US" altLang="zh-CN" sz="3200"/>
              <a:t> /proc</a:t>
            </a:r>
            <a:endParaRPr lang="en-US" altLang="zh-CN" sz="3200"/>
          </a:p>
          <a:p>
            <a:r>
              <a:rPr lang="en-US" altLang="zh-CN" sz="3200"/>
              <a:t> /bin</a:t>
            </a:r>
            <a:endParaRPr lang="en-US" altLang="zh-CN" sz="3200"/>
          </a:p>
          <a:p>
            <a:r>
              <a:rPr lang="en-US" altLang="zh-CN" sz="3200"/>
              <a:t> ...</a:t>
            </a:r>
            <a:endParaRPr lang="en-US" altLang="zh-CN" sz="3200"/>
          </a:p>
          <a:p>
            <a:pPr algn="ctr"/>
            <a:r>
              <a:rPr lang="en-US" altLang="zh-CN" sz="3200"/>
              <a:t>Ubuntu 16.4</a:t>
            </a:r>
            <a:endParaRPr lang="en-US" altLang="zh-CN" sz="3200"/>
          </a:p>
          <a:p>
            <a:pPr algn="ctr"/>
            <a:r>
              <a:rPr lang="en-US" altLang="zh-CN" sz="3200"/>
              <a:t>BaseImage</a:t>
            </a:r>
            <a:endParaRPr lang="en-US" altLang="zh-CN" sz="3200"/>
          </a:p>
        </p:txBody>
      </p:sp>
      <p:sp>
        <p:nvSpPr>
          <p:cNvPr id="16" name="矩形: 圆角 15"/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  <a:endParaRPr lang="en-US" altLang="zh-CN" sz="3200"/>
          </a:p>
          <a:p>
            <a:pPr algn="ctr"/>
            <a:r>
              <a:rPr lang="en-US" altLang="zh-CN" sz="3200"/>
              <a:t>./mysql-5.7.rpm</a:t>
            </a:r>
            <a:endParaRPr lang="en-US" altLang="zh-CN" sz="3200"/>
          </a:p>
          <a:p>
            <a:pPr algn="ctr"/>
            <a:r>
              <a:rPr lang="en-US" altLang="zh-CN" sz="3200"/>
              <a:t>/tmp/</a:t>
            </a:r>
            <a:endParaRPr lang="en-US" altLang="zh-CN" sz="3200"/>
          </a:p>
        </p:txBody>
      </p:sp>
      <p:sp>
        <p:nvSpPr>
          <p:cNvPr id="17" name="矩形: 圆角 16"/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  <a:endParaRPr lang="en-US" altLang="zh-CN" sz="3200"/>
          </a:p>
          <a:p>
            <a:pPr algn="ctr"/>
            <a:r>
              <a:rPr lang="en-US" altLang="zh-CN" sz="3200"/>
              <a:t>&amp;&amp; touch /etc/my.cnf &amp;&amp; ...</a:t>
            </a:r>
            <a:endParaRPr lang="en-US" altLang="zh-CN" sz="3200"/>
          </a:p>
        </p:txBody>
      </p:sp>
      <p:sp>
        <p:nvSpPr>
          <p:cNvPr id="18" name="矩形: 圆角 17"/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  <a:endParaRPr lang="en-US" altLang="zh-CN" sz="3200"/>
          </a:p>
          <a:p>
            <a:pPr algn="ctr"/>
            <a:r>
              <a:rPr lang="en-US" altLang="zh-CN" sz="3200"/>
              <a:t>systemctl start mysql</a:t>
            </a:r>
            <a:endParaRPr lang="en-US" altLang="zh-CN" sz="3200"/>
          </a:p>
        </p:txBody>
      </p:sp>
      <p:sp>
        <p:nvSpPr>
          <p:cNvPr id="23" name="矩形: 圆角 22"/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  <a:endParaRPr lang="en-US" altLang="zh-CN" sz="36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5" y="724903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</p:spPr>
      </p:pic>
      <p:cxnSp>
        <p:nvCxnSpPr>
          <p:cNvPr id="7" name="直接连接符 6"/>
          <p:cNvCxnSpPr>
            <a:stCxn id="14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镜像是分层结构，每一层称为一个</a:t>
            </a:r>
            <a:r>
              <a:rPr lang="en-US" altLang="zh-CN"/>
              <a:t>Layer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BaseImage</a:t>
            </a:r>
            <a:r>
              <a:rPr lang="zh-CN" altLang="en-US" sz="1400"/>
              <a:t>层：包含基本的系统函数库、环境变量、文件系统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Entrypoint</a:t>
            </a:r>
            <a:r>
              <a:rPr lang="zh-CN" altLang="en-US" sz="1400"/>
              <a:t>：入口，是镜像中应用启动的命令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其它：在</a:t>
            </a:r>
            <a:r>
              <a:rPr lang="en-US" altLang="zh-CN" sz="1400"/>
              <a:t>BaseImage</a:t>
            </a:r>
            <a:r>
              <a:rPr lang="zh-CN" altLang="en-US" sz="1400"/>
              <a:t>基础上添加依赖、安装程序、完成整个应用的安装和配置</a:t>
            </a:r>
            <a:endParaRPr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</a:t>
            </a:r>
            <a:r>
              <a:rPr lang="zh-CN" altLang="en-US"/>
              <a:t>镜像结构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4242120" cy="1773000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如何解决依赖的兼容问题的？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将应用的</a:t>
            </a:r>
            <a:r>
              <a:rPr lang="en-US" altLang="zh-CN"/>
              <a:t>Libs</a:t>
            </a:r>
            <a:r>
              <a:rPr lang="zh-CN" altLang="en-US"/>
              <a:t>（函数库）、</a:t>
            </a:r>
            <a:r>
              <a:rPr lang="en-US" altLang="zh-CN"/>
              <a:t>Deps</a:t>
            </a:r>
            <a:r>
              <a:rPr lang="zh-CN" altLang="en-US"/>
              <a:t>（依赖）、配置与应用一起打包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将每个应用放到一个隔离</a:t>
            </a:r>
            <a:r>
              <a:rPr lang="zh-CN" altLang="en-US" b="1"/>
              <a:t>容器</a:t>
            </a:r>
            <a:r>
              <a:rPr lang="zh-CN" altLang="en-US"/>
              <a:t>去运行，避免互相干扰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9" y="2371921"/>
            <a:ext cx="686589" cy="686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56" y="2371921"/>
            <a:ext cx="707186" cy="6865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66" y="2371921"/>
            <a:ext cx="686589" cy="6865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9" y="2371921"/>
            <a:ext cx="686589" cy="686589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操作系统</a:t>
            </a:r>
            <a:endParaRPr lang="zh-CN" altLang="en-US" sz="1400"/>
          </a:p>
        </p:txBody>
      </p:sp>
      <p:sp>
        <p:nvSpPr>
          <p:cNvPr id="15" name="矩形: 圆角 14"/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  <a:endParaRPr lang="zh-CN" altLang="en-US" sz="1400"/>
          </a:p>
        </p:txBody>
      </p:sp>
      <p:sp>
        <p:nvSpPr>
          <p:cNvPr id="22" name="矩形: 圆角 21"/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sp>
        <p:nvSpPr>
          <p:cNvPr id="5" name="矩形: 圆角 4"/>
          <p:cNvSpPr/>
          <p:nvPr/>
        </p:nvSpPr>
        <p:spPr>
          <a:xfrm>
            <a:off x="5540828" y="2314138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5707699" y="3542877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25" name="矩形: 圆角 24"/>
          <p:cNvSpPr/>
          <p:nvPr/>
        </p:nvSpPr>
        <p:spPr>
          <a:xfrm>
            <a:off x="5707698" y="3891108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6" name="矩形: 圆角 25"/>
          <p:cNvSpPr/>
          <p:nvPr/>
        </p:nvSpPr>
        <p:spPr>
          <a:xfrm>
            <a:off x="6994792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8463846" y="2314137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9932900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7161663" y="3542877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0" name="矩形: 圆角 29"/>
          <p:cNvSpPr/>
          <p:nvPr/>
        </p:nvSpPr>
        <p:spPr>
          <a:xfrm>
            <a:off x="7161662" y="3891108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1" name="矩形: 圆角 30"/>
          <p:cNvSpPr/>
          <p:nvPr/>
        </p:nvSpPr>
        <p:spPr>
          <a:xfrm>
            <a:off x="8630716" y="3517589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2" name="矩形: 圆角 31"/>
          <p:cNvSpPr/>
          <p:nvPr/>
        </p:nvSpPr>
        <p:spPr>
          <a:xfrm>
            <a:off x="8630715" y="3865820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3" name="矩形: 圆角 32"/>
          <p:cNvSpPr/>
          <p:nvPr/>
        </p:nvSpPr>
        <p:spPr>
          <a:xfrm>
            <a:off x="10111939" y="3500731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4" name="矩形: 圆角 33"/>
          <p:cNvSpPr/>
          <p:nvPr/>
        </p:nvSpPr>
        <p:spPr>
          <a:xfrm>
            <a:off x="10111938" y="3848962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7318 -0.22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8984 -0.171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856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55580"/>
            <a:ext cx="10698800" cy="7673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用指令来说明要执行什么操作来构建镜像。每一个指令都会形成一层</a:t>
            </a:r>
            <a:r>
              <a:rPr lang="en-US" altLang="zh-CN">
                <a:solidFill>
                  <a:srgbClr val="2C3E50"/>
                </a:solidFill>
              </a:rPr>
              <a:t>Layer</a:t>
            </a:r>
            <a:r>
              <a:rPr lang="zh-CN" altLang="en-US">
                <a:solidFill>
                  <a:srgbClr val="2C3E50"/>
                </a:solidFill>
              </a:rPr>
              <a:t>。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1"/>
              </a:rPr>
              <a:t>https://docs.docker.com/engine/reference/builder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62977" y="2276174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/>
                <a:gridCol w="4975984"/>
                <a:gridCol w="3233097"/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./mysql-5.7.rpm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yum install gcc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Ubuntu</a:t>
            </a:r>
            <a:r>
              <a:rPr lang="zh-CN" altLang="en-US"/>
              <a:t>镜像构建一个新镜像，运行一个</a:t>
            </a:r>
            <a:r>
              <a:rPr lang="en-US" altLang="zh-CN"/>
              <a:t>java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570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新建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一个空文件夹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docker-demo.jar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jdk8.tar.gz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D2B26"/>
                </a:solidFill>
              </a:rPr>
              <a:t>步骤</a:t>
            </a:r>
            <a:r>
              <a:rPr lang="en-US" altLang="zh-CN">
                <a:solidFill>
                  <a:srgbClr val="AD2B26"/>
                </a:solidFill>
              </a:rPr>
              <a:t>4</a:t>
            </a:r>
            <a:r>
              <a:rPr lang="zh-CN" altLang="en-US"/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拷贝课前资料提供的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Dockerfile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运行命令：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最后访问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hlinkClick r:id="rId1"/>
              </a:rPr>
              <a:t>http://192.168.150.101:8090/hello/count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，其中的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改成你的虚拟机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9316" y="3808520"/>
            <a:ext cx="8362765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docker build -t javaweb:1.0 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docker-demo.jar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暴露端口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创建容器并运行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的本质是一个文件，通过指令描述镜像的构建过程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的第一行必须是</a:t>
            </a:r>
            <a:r>
              <a:rPr lang="en-US" altLang="zh-CN"/>
              <a:t>FROM</a:t>
            </a:r>
            <a:r>
              <a:rPr lang="zh-CN" altLang="en-US"/>
              <a:t>，从一个基础镜像来构建</a:t>
            </a:r>
            <a:endParaRPr lang="en-US" altLang="zh-CN"/>
          </a:p>
          <a:p>
            <a:r>
              <a:rPr lang="zh-CN" altLang="en-US"/>
              <a:t>基础镜像可以是基本操作系统，如</a:t>
            </a:r>
            <a:r>
              <a:rPr lang="en-US" altLang="zh-CN"/>
              <a:t>Ubuntu</a:t>
            </a:r>
            <a:r>
              <a:rPr lang="zh-CN" altLang="en-US"/>
              <a:t>。也可以是其他人制作好的镜像，例如：</a:t>
            </a:r>
            <a:r>
              <a:rPr lang="en-US" altLang="zh-CN"/>
              <a:t>java:8-alpine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DockerCompose</a:t>
            </a:r>
            <a:endParaRPr lang="en-US" altLang="zh-CN"/>
          </a:p>
          <a:p>
            <a:r>
              <a:rPr lang="zh-CN" altLang="en-US"/>
              <a:t>部署微服务集群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14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Compose</a:t>
            </a:r>
            <a:r>
              <a:rPr lang="zh-CN" altLang="en-US"/>
              <a:t>可以基于</a:t>
            </a:r>
            <a:r>
              <a:rPr lang="en-US" altLang="zh-CN"/>
              <a:t>Compose</a:t>
            </a:r>
            <a:r>
              <a:rPr lang="zh-CN" altLang="en-US"/>
              <a:t>文件帮我们快速的部署分布式应用，而无需手动一个个创建和运行容器！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Compose</a:t>
            </a:r>
            <a:r>
              <a:rPr lang="zh-CN" altLang="en-US"/>
              <a:t>文件是一个文本文件，通过指令定义集群中的每个容器如何运行。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DockerCompose</a:t>
            </a:r>
            <a:r>
              <a:rPr lang="zh-CN" altLang="en-US"/>
              <a:t>的详细语法参考官网：</a:t>
            </a:r>
            <a:r>
              <a:rPr lang="en-US" altLang="zh-CN">
                <a:hlinkClick r:id="rId1"/>
              </a:rPr>
              <a:t>https://docs.docker.com/compose/compose-file/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 descr="Docker Comp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19" y="2754354"/>
            <a:ext cx="2850430" cy="31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68251" y="2643627"/>
            <a:ext cx="6641804" cy="3108543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0000"/>
                </a:solidFill>
                <a:effectLst/>
              </a:rPr>
              <a:t>version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"3.8"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br>
              <a:rPr lang="en-US" altLang="zh-CN" sz="1400" b="0">
                <a:solidFill>
                  <a:srgbClr val="000000"/>
                </a:solidFill>
                <a:effectLst/>
              </a:rPr>
            </a:br>
            <a:r>
              <a:rPr lang="en-US" altLang="zh-CN" sz="1400" b="0">
                <a:solidFill>
                  <a:srgbClr val="800000"/>
                </a:solidFill>
                <a:effectLst/>
              </a:rPr>
              <a:t>services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  <a:endParaRPr lang="en-US" altLang="zh-CN" sz="1400" b="0">
              <a:solidFill>
                <a:srgbClr val="000000"/>
              </a:solidFill>
              <a:effectLst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mysql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  <a:endParaRPr lang="en-US" altLang="zh-CN" sz="1400" b="0">
              <a:solidFill>
                <a:srgbClr val="000000"/>
              </a:solidFill>
              <a:effectLst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image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00FF"/>
                </a:solidFill>
                <a:effectLst/>
              </a:rPr>
              <a:t>mysql:5.7.25</a:t>
            </a:r>
            <a:endParaRPr lang="en-US" altLang="zh-CN" sz="1400" b="0">
              <a:solidFill>
                <a:srgbClr val="0000FF"/>
              </a:solidFill>
              <a:effectLst/>
            </a:endParaRPr>
          </a:p>
          <a:p>
            <a:r>
              <a:rPr lang="en-US" altLang="zh-CN" sz="1400">
                <a:solidFill>
                  <a:srgbClr val="800000"/>
                </a:solidFill>
              </a:rPr>
              <a:t>    environment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     </a:t>
            </a:r>
            <a:r>
              <a:rPr lang="zh-CN" altLang="zh-CN" sz="1400">
                <a:solidFill>
                  <a:srgbClr val="0000FF"/>
                </a:solidFill>
              </a:rPr>
              <a:t>MYSQL_ROOT_PASSWORD: </a:t>
            </a:r>
            <a:r>
              <a:rPr lang="en-US" altLang="zh-CN" sz="1400">
                <a:solidFill>
                  <a:srgbClr val="0000FF"/>
                </a:solidFill>
              </a:rPr>
              <a:t>123</a:t>
            </a:r>
            <a:r>
              <a:rPr lang="zh-CN" altLang="zh-CN" sz="1400">
                <a:solidFill>
                  <a:srgbClr val="0000FF"/>
                </a:solidFill>
              </a:rPr>
              <a:t> </a:t>
            </a:r>
            <a:endParaRPr lang="en-US" altLang="zh-CN" sz="1400">
              <a:solidFill>
                <a:srgbClr val="0000FF"/>
              </a:solidFill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volumes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  <a:endParaRPr lang="en-US" altLang="zh-CN" sz="1400" b="0">
              <a:solidFill>
                <a:srgbClr val="000000"/>
              </a:solidFill>
              <a:effectLst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/tmp/mysql/data:/var/lib/mysql"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98658"/>
                </a:solidFill>
              </a:rPr>
              <a:t> 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/tmp/mysql/conf/hmy.cnf:/etc/mysql/conf.d/hmy.cnf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web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build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098658"/>
                </a:solidFill>
              </a:rPr>
              <a:t>.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ports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 - </a:t>
            </a:r>
            <a:r>
              <a:rPr lang="en-US" altLang="zh-CN" sz="1400">
                <a:solidFill>
                  <a:srgbClr val="098658"/>
                </a:solidFill>
              </a:rPr>
              <a:t>"8090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r>
              <a:rPr lang="en-US" altLang="zh-CN" sz="1400">
                <a:solidFill>
                  <a:srgbClr val="098658"/>
                </a:solidFill>
              </a:rPr>
              <a:t>8090"</a:t>
            </a:r>
            <a:endParaRPr lang="en-US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5588" y="2564678"/>
          <a:ext cx="2708831" cy="86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包装程序外壳对象" showAsIcon="1" r:id="rId1" imgW="2019300" imgH="638175" progId="Package">
                  <p:embed/>
                </p:oleObj>
              </mc:Choice>
              <mc:Fallback>
                <p:oleObj name="包装程序外壳对象" showAsIcon="1" r:id="rId1" imgW="2019300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5588" y="2564678"/>
                        <a:ext cx="2708831" cy="86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DockerCompose</a:t>
            </a:r>
            <a:r>
              <a:rPr lang="zh-CN" altLang="en-US"/>
              <a:t>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帮助我们快速部署分布式应用，无需一个个微服务去构建镜像和部署。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DockerCompose-</a:t>
            </a:r>
            <a:r>
              <a:rPr lang="zh-CN" altLang="en-US"/>
              <a:t>部署微服务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将之前学习的</a:t>
            </a:r>
            <a:r>
              <a:rPr lang="en-US" altLang="zh-CN"/>
              <a:t>cloud-demo</a:t>
            </a:r>
            <a:r>
              <a:rPr lang="zh-CN" altLang="en-US"/>
              <a:t>微服务集群利用</a:t>
            </a:r>
            <a:r>
              <a:rPr lang="en-US" altLang="zh-CN"/>
              <a:t>DockerCompose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查看课前资料提供的</a:t>
            </a:r>
            <a:r>
              <a:rPr lang="en-US" altLang="zh-CN"/>
              <a:t>cloud-demo</a:t>
            </a:r>
            <a:r>
              <a:rPr lang="zh-CN" altLang="en-US"/>
              <a:t>文件夹，里面已经编写好了</a:t>
            </a:r>
            <a:r>
              <a:rPr lang="en-US" altLang="zh-CN"/>
              <a:t>docker-compose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修改自己的</a:t>
            </a:r>
            <a:r>
              <a:rPr lang="en-US" altLang="zh-CN"/>
              <a:t>cloud-demo</a:t>
            </a:r>
            <a:r>
              <a:rPr lang="zh-CN" altLang="en-US"/>
              <a:t>项目，将数据库、</a:t>
            </a:r>
            <a:r>
              <a:rPr lang="en-US" altLang="zh-CN"/>
              <a:t>nacos</a:t>
            </a:r>
            <a:r>
              <a:rPr lang="zh-CN" altLang="en-US"/>
              <a:t>地址都命名为</a:t>
            </a:r>
            <a:r>
              <a:rPr lang="en-US" altLang="zh-CN"/>
              <a:t>docker-compose</a:t>
            </a:r>
            <a:r>
              <a:rPr lang="zh-CN" altLang="en-US"/>
              <a:t>中的服务名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打包工具，将项目中的每个微服务都打包为</a:t>
            </a:r>
            <a:r>
              <a:rPr lang="en-US" altLang="zh-CN"/>
              <a:t>app.jar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将打包好的</a:t>
            </a:r>
            <a:r>
              <a:rPr lang="en-US" altLang="zh-CN"/>
              <a:t>app.jar</a:t>
            </a:r>
            <a:r>
              <a:rPr lang="zh-CN" altLang="en-US"/>
              <a:t>拷贝到</a:t>
            </a:r>
            <a:r>
              <a:rPr lang="en-US" altLang="zh-CN"/>
              <a:t>cloud-demo</a:t>
            </a:r>
            <a:r>
              <a:rPr lang="zh-CN" altLang="en-US"/>
              <a:t>中的每一个对应的子目录中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cloud-demo</a:t>
            </a:r>
            <a:r>
              <a:rPr lang="zh-CN" altLang="en-US"/>
              <a:t>上传至虚拟机，利用 </a:t>
            </a:r>
            <a:r>
              <a:rPr lang="en-US" altLang="zh-CN"/>
              <a:t>docker-compose up -d </a:t>
            </a:r>
            <a:r>
              <a:rPr lang="zh-CN" altLang="en-US"/>
              <a:t>来部署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817" y="2552624"/>
            <a:ext cx="4305673" cy="17527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搭建私有镜像仓库</a:t>
            </a:r>
            <a:endParaRPr lang="en-US" altLang="zh-CN"/>
          </a:p>
          <a:p>
            <a:r>
              <a:rPr lang="zh-CN" altLang="en-US"/>
              <a:t>向镜像仓库推送镜像</a:t>
            </a:r>
            <a:endParaRPr lang="en-US" altLang="zh-CN"/>
          </a:p>
          <a:p>
            <a:r>
              <a:rPr lang="zh-CN" altLang="en-US"/>
              <a:t>从镜像仓库拉取镜像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3466331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3466329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517190"/>
          </a:xfrm>
        </p:spPr>
        <p:txBody>
          <a:bodyPr/>
          <a:lstStyle/>
          <a:p>
            <a:r>
              <a:rPr lang="zh-CN" altLang="en-US"/>
              <a:t>不同环境的操作系统不同，</a:t>
            </a:r>
            <a:r>
              <a:rPr lang="en-US" altLang="zh-CN"/>
              <a:t>Docker</a:t>
            </a:r>
            <a:r>
              <a:rPr lang="zh-CN" altLang="en-US"/>
              <a:t>如何解决？我们先来了解下操作系统结构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7" y="2371921"/>
            <a:ext cx="5642959" cy="3706240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4899615"/>
            <a:ext cx="1018304" cy="101830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5" y="4868900"/>
            <a:ext cx="1209261" cy="1209261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7" y="4868900"/>
            <a:ext cx="1209263" cy="1209263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45" name="标注: 双弯曲线形(无边框) 44"/>
          <p:cNvSpPr/>
          <p:nvPr/>
        </p:nvSpPr>
        <p:spPr>
          <a:xfrm>
            <a:off x="-2035905" y="3429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6" name="标注: 双弯曲线形(无边框) 45"/>
          <p:cNvSpPr/>
          <p:nvPr/>
        </p:nvSpPr>
        <p:spPr>
          <a:xfrm>
            <a:off x="-29310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7" name="标注: 双弯曲线形(无边框) 46"/>
          <p:cNvSpPr/>
          <p:nvPr/>
        </p:nvSpPr>
        <p:spPr>
          <a:xfrm>
            <a:off x="-36452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  <a:endParaRPr lang="zh-CN" altLang="en-US" sz="1400">
              <a:solidFill>
                <a:srgbClr val="49504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常见镜像仓库服务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111111"/>
                </a:solidFill>
              </a:rPr>
              <a:t>镜像</a:t>
            </a:r>
            <a:r>
              <a:rPr lang="zh-CN" altLang="en-US">
                <a:solidFill>
                  <a:srgbClr val="111111"/>
                </a:solidFill>
              </a:rPr>
              <a:t>仓库</a:t>
            </a:r>
            <a:r>
              <a:rPr lang="zh-CN" altLang="en-US" b="0">
                <a:solidFill>
                  <a:srgbClr val="111111"/>
                </a:solidFill>
              </a:rPr>
              <a:t>（</a:t>
            </a:r>
            <a:r>
              <a:rPr lang="en-US" altLang="zh-CN" b="0">
                <a:solidFill>
                  <a:srgbClr val="111111"/>
                </a:solidFill>
              </a:rPr>
              <a:t> Docker Registry </a:t>
            </a:r>
            <a:r>
              <a:rPr lang="zh-CN" altLang="en-US" b="0">
                <a:solidFill>
                  <a:srgbClr val="111111"/>
                </a:solidFill>
              </a:rPr>
              <a:t>）有公共的和私有的两种形式：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公共仓库：</a:t>
            </a:r>
            <a:r>
              <a:rPr lang="zh-CN" altLang="en-US">
                <a:solidFill>
                  <a:srgbClr val="111111"/>
                </a:solidFill>
              </a:rPr>
              <a:t>例如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 b="0">
                <a:solidFill>
                  <a:srgbClr val="111111"/>
                </a:solidFill>
              </a:rPr>
              <a:t>官方的 </a:t>
            </a:r>
            <a:r>
              <a:rPr lang="en-US" altLang="zh-CN" b="0">
                <a:solidFill>
                  <a:srgbClr val="111111"/>
                </a:solidFill>
                <a:hlinkClick r:id="rId1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2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  <a:hlinkClick r:id="rId3"/>
              </a:rPr>
              <a:t>DaoCloud </a:t>
            </a:r>
            <a:r>
              <a:rPr lang="zh-CN" altLang="en-US">
                <a:solidFill>
                  <a:srgbClr val="111111"/>
                </a:solidFill>
                <a:hlinkClick r:id="rId3"/>
              </a:rPr>
              <a:t>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>
                <a:solidFill>
                  <a:srgbClr val="111111"/>
                </a:solidFill>
                <a:hlinkClick r:id="rId4"/>
              </a:rPr>
              <a:t>阿里云镜像服务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除了使用公开仓库外，用户还可以在本地搭建私有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。企业自己的镜像最好是采用私有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来实现。</a:t>
            </a:r>
            <a:endParaRPr lang="en-US" altLang="zh-CN">
              <a:solidFill>
                <a:srgbClr val="11111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搭建方式参考课前资料中的文档：</a:t>
            </a: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31425" y="2357521"/>
          <a:ext cx="2255375" cy="7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包装程序外壳对象" showAsIcon="1" r:id="rId1" imgW="2019300" imgH="638175" progId="Package">
                  <p:embed/>
                </p:oleObj>
              </mc:Choice>
              <mc:Fallback>
                <p:oleObj name="包装程序外壳对象" showAsIcon="1" r:id="rId1" imgW="2019300" imgH="638175" progId="Packag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1425" y="2357521"/>
                        <a:ext cx="2255375" cy="71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本地镜像，名称前缀为私有仓库的地址：</a:t>
            </a:r>
            <a:r>
              <a:rPr lang="en-US" altLang="zh-CN"/>
              <a:t>192.168.150.101:8080/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47766" y="3627497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147766" y="4680216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推送本地镜像到仓库前都必须重命名</a:t>
            </a:r>
            <a:r>
              <a:rPr lang="en-US" altLang="zh-CN"/>
              <a:t>(docker tag)</a:t>
            </a:r>
            <a:r>
              <a:rPr lang="zh-CN" altLang="en-US"/>
              <a:t>镜像，以镜像仓库地址为前缀</a:t>
            </a:r>
            <a:endParaRPr lang="en-US" altLang="zh-CN"/>
          </a:p>
          <a:p>
            <a:r>
              <a:rPr lang="zh-CN" altLang="en-US"/>
              <a:t>镜像仓库推送前需要把仓库地址配置到</a:t>
            </a:r>
            <a:r>
              <a:rPr lang="en-US" altLang="zh-CN"/>
              <a:t>docker</a:t>
            </a:r>
            <a:r>
              <a:rPr lang="zh-CN" altLang="en-US"/>
              <a:t>服务的</a:t>
            </a:r>
            <a:r>
              <a:rPr lang="en-US" altLang="zh-CN"/>
              <a:t>daemon.json</a:t>
            </a:r>
            <a:r>
              <a:rPr lang="zh-CN" altLang="en-US"/>
              <a:t>文件中，被</a:t>
            </a:r>
            <a:r>
              <a:rPr lang="en-US" altLang="zh-CN"/>
              <a:t>docker</a:t>
            </a:r>
            <a:r>
              <a:rPr lang="zh-CN" altLang="en-US"/>
              <a:t>信任</a:t>
            </a:r>
            <a:endParaRPr lang="en-US" altLang="zh-CN"/>
          </a:p>
          <a:p>
            <a:r>
              <a:rPr lang="zh-CN" altLang="en-US"/>
              <a:t>推送使用</a:t>
            </a:r>
            <a:r>
              <a:rPr lang="en-US" altLang="zh-CN"/>
              <a:t>docker push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zh-CN" altLang="en-US"/>
              <a:t>拉取使用</a:t>
            </a:r>
            <a:r>
              <a:rPr lang="en-US" altLang="zh-CN"/>
              <a:t>docker pull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832506"/>
          </a:xfrm>
        </p:spPr>
        <p:txBody>
          <a:bodyPr/>
          <a:lstStyle/>
          <a:p>
            <a:r>
              <a:rPr lang="zh-CN" altLang="en-US"/>
              <a:t>内核与硬件交互，提供操作硬件的指令</a:t>
            </a:r>
            <a:endParaRPr lang="en-US" altLang="zh-CN"/>
          </a:p>
          <a:p>
            <a:r>
              <a:rPr lang="zh-CN" altLang="en-US"/>
              <a:t>系统应用封装内核指令为函数，便于程序员调用</a:t>
            </a:r>
            <a:endParaRPr lang="en-US" altLang="zh-CN"/>
          </a:p>
          <a:p>
            <a:r>
              <a:rPr lang="zh-CN" altLang="en-US"/>
              <a:t>用户程序基于系统函数库实现功能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240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852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630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/>
          <p:cNvSpPr/>
          <p:nvPr/>
        </p:nvSpPr>
        <p:spPr>
          <a:xfrm>
            <a:off x="1461894" y="361288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1" name="标注: 双弯曲线形(无边框) 40"/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2" name="标注: 双弯曲线形(无边框) 41"/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  <a:endParaRPr lang="zh-CN" altLang="en-US" sz="1400">
              <a:solidFill>
                <a:srgbClr val="49504F"/>
              </a:solidFill>
            </a:endParaRPr>
          </a:p>
        </p:txBody>
      </p:sp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箭头: 下 50"/>
          <p:cNvSpPr/>
          <p:nvPr/>
        </p:nvSpPr>
        <p:spPr>
          <a:xfrm>
            <a:off x="4625681" y="2700363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52" name="箭头: 下 51"/>
          <p:cNvSpPr/>
          <p:nvPr/>
        </p:nvSpPr>
        <p:spPr>
          <a:xfrm>
            <a:off x="6592433" y="4521075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/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516196" cy="517190"/>
          </a:xfrm>
        </p:spPr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和</a:t>
            </a:r>
            <a:r>
              <a:rPr lang="en-US" altLang="zh-CN"/>
              <a:t>CentOS</a:t>
            </a:r>
            <a:r>
              <a:rPr lang="zh-CN" altLang="en-US"/>
              <a:t>都是基于</a:t>
            </a:r>
            <a:r>
              <a:rPr lang="en-US" altLang="zh-CN"/>
              <a:t>Linux</a:t>
            </a:r>
            <a:r>
              <a:rPr lang="zh-CN" altLang="en-US"/>
              <a:t>内核，只是系统应用不同，提供的函数库有差异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1" y="2365911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6" y="2041603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09" y="1829600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/>
          <p:cNvSpPr/>
          <p:nvPr/>
        </p:nvSpPr>
        <p:spPr>
          <a:xfrm>
            <a:off x="-39317" y="4012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1" name="标注: 双弯曲线形(无边框) 40"/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2" name="标注: 双弯曲线形(无边框) 41"/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  <a:endParaRPr lang="zh-CN" altLang="en-US" sz="1400">
              <a:solidFill>
                <a:srgbClr val="49504F"/>
              </a:solidFill>
            </a:endParaRPr>
          </a:p>
        </p:txBody>
      </p:sp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 15"/>
          <p:cNvSpPr/>
          <p:nvPr/>
        </p:nvSpPr>
        <p:spPr>
          <a:xfrm>
            <a:off x="4725138" y="4199138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7619284" y="3727389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>
            <a:off x="1574993" y="2863526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20" name="箭头: 下 19"/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8105914" y="2138482"/>
            <a:ext cx="1418259" cy="350026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AD2B26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open()</a:t>
            </a:r>
            <a:endParaRPr lang="zh-CN" altLang="en-US" sz="1000"/>
          </a:p>
        </p:txBody>
      </p:sp>
      <p:sp>
        <p:nvSpPr>
          <p:cNvPr id="6" name="乘号 5"/>
          <p:cNvSpPr/>
          <p:nvPr/>
        </p:nvSpPr>
        <p:spPr>
          <a:xfrm>
            <a:off x="8186854" y="2015623"/>
            <a:ext cx="1254044" cy="549610"/>
          </a:xfrm>
          <a:prstGeom prst="mathMultiply">
            <a:avLst>
              <a:gd name="adj1" fmla="val 6367"/>
            </a:avLst>
          </a:prstGeom>
          <a:solidFill>
            <a:srgbClr val="FF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45273 -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7602769" y="48785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7534329" y="40490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935444" cy="179639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如何解决不同系统环境的问题？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将用户程序与所需要调用的系统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Ubuntu)</a:t>
            </a:r>
            <a:r>
              <a:rPr lang="zh-CN" altLang="en-US"/>
              <a:t>函数库一起打包</a:t>
            </a:r>
            <a:endParaRPr lang="zh-CN" altLang="en-US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0" y="3501596"/>
            <a:ext cx="3104178" cy="2038794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1" y="2488508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47" y="1718264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73" y="2066022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8635418" y="2968254"/>
            <a:ext cx="3217021" cy="2112906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/>
          <p:cNvSpPr/>
          <p:nvPr/>
        </p:nvSpPr>
        <p:spPr>
          <a:xfrm>
            <a:off x="5121121" y="1688289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5570171" y="3170115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49" name="矩形: 圆角 48"/>
          <p:cNvSpPr/>
          <p:nvPr/>
        </p:nvSpPr>
        <p:spPr>
          <a:xfrm>
            <a:off x="5808677" y="3344440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0" name="标注: 双弯曲线形(无边框) 59"/>
          <p:cNvSpPr/>
          <p:nvPr/>
        </p:nvSpPr>
        <p:spPr>
          <a:xfrm>
            <a:off x="3491581" y="457077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61" name="标注: 双弯曲线形(无边框) 60"/>
          <p:cNvSpPr/>
          <p:nvPr/>
        </p:nvSpPr>
        <p:spPr>
          <a:xfrm>
            <a:off x="5121121" y="532334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62" name="标注: 双弯曲线形(无边框) 61"/>
          <p:cNvSpPr/>
          <p:nvPr/>
        </p:nvSpPr>
        <p:spPr>
          <a:xfrm>
            <a:off x="5251828" y="6130762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7181622" y="1350591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7642461" y="2838835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65" name="矩形: 圆角 64"/>
          <p:cNvSpPr/>
          <p:nvPr/>
        </p:nvSpPr>
        <p:spPr>
          <a:xfrm>
            <a:off x="7865343" y="3011856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9" name="矩形: 圆角 68"/>
          <p:cNvSpPr/>
          <p:nvPr/>
        </p:nvSpPr>
        <p:spPr>
          <a:xfrm>
            <a:off x="9140725" y="1000055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9586246" y="2483342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71" name="矩形: 圆角 70"/>
          <p:cNvSpPr/>
          <p:nvPr/>
        </p:nvSpPr>
        <p:spPr>
          <a:xfrm>
            <a:off x="9833126" y="2661771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10" name="箭头: 下 9"/>
          <p:cNvSpPr/>
          <p:nvPr/>
        </p:nvSpPr>
        <p:spPr>
          <a:xfrm>
            <a:off x="7483929" y="3598583"/>
            <a:ext cx="814615" cy="1510828"/>
          </a:xfrm>
          <a:prstGeom prst="downArrow">
            <a:avLst>
              <a:gd name="adj1" fmla="val 50001"/>
              <a:gd name="adj2" fmla="val 30911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/>
          <p:cNvSpPr/>
          <p:nvPr/>
        </p:nvSpPr>
        <p:spPr>
          <a:xfrm>
            <a:off x="9411661" y="3309708"/>
            <a:ext cx="874594" cy="1510828"/>
          </a:xfrm>
          <a:prstGeom prst="downArrow">
            <a:avLst>
              <a:gd name="adj1" fmla="val 44610"/>
              <a:gd name="adj2" fmla="val 32379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/>
          <p:cNvSpPr/>
          <p:nvPr/>
        </p:nvSpPr>
        <p:spPr>
          <a:xfrm>
            <a:off x="9040137" y="5782746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Ubuntu 18 and Pepper QiSDK Emulator troubleshooting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2126"/>
          <a:stretch>
            <a:fillRect/>
          </a:stretch>
        </p:blipFill>
        <p:spPr bwMode="auto">
          <a:xfrm>
            <a:off x="6638917" y="3849950"/>
            <a:ext cx="2078649" cy="1383815"/>
          </a:xfrm>
          <a:custGeom>
            <a:avLst/>
            <a:gdLst>
              <a:gd name="connsiteX0" fmla="*/ 0 w 2078649"/>
              <a:gd name="connsiteY0" fmla="*/ 0 h 1383815"/>
              <a:gd name="connsiteX1" fmla="*/ 2078649 w 2078649"/>
              <a:gd name="connsiteY1" fmla="*/ 0 h 1383815"/>
              <a:gd name="connsiteX2" fmla="*/ 2078649 w 2078649"/>
              <a:gd name="connsiteY2" fmla="*/ 1383815 h 1383815"/>
              <a:gd name="connsiteX3" fmla="*/ 0 w 2078649"/>
              <a:gd name="connsiteY3" fmla="*/ 1383815 h 13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649" h="1383815">
                <a:moveTo>
                  <a:pt x="0" y="0"/>
                </a:moveTo>
                <a:lnTo>
                  <a:pt x="2078649" y="0"/>
                </a:lnTo>
                <a:lnTo>
                  <a:pt x="2078649" y="1383815"/>
                </a:lnTo>
                <a:lnTo>
                  <a:pt x="0" y="1383815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 descr="CentOS 8 and CentOS Stream Edition Released | From Linu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24674" r="50097" b="350"/>
          <a:stretch>
            <a:fillRect/>
          </a:stretch>
        </p:blipFill>
        <p:spPr bwMode="auto">
          <a:xfrm>
            <a:off x="8829874" y="3411283"/>
            <a:ext cx="1604842" cy="1589726"/>
          </a:xfrm>
          <a:custGeom>
            <a:avLst/>
            <a:gdLst>
              <a:gd name="connsiteX0" fmla="*/ 0 w 1604842"/>
              <a:gd name="connsiteY0" fmla="*/ 0 h 1589726"/>
              <a:gd name="connsiteX1" fmla="*/ 1604842 w 1604842"/>
              <a:gd name="connsiteY1" fmla="*/ 0 h 1589726"/>
              <a:gd name="connsiteX2" fmla="*/ 1604842 w 1604842"/>
              <a:gd name="connsiteY2" fmla="*/ 1589726 h 1589726"/>
              <a:gd name="connsiteX3" fmla="*/ 0 w 1604842"/>
              <a:gd name="connsiteY3" fmla="*/ 1589726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842" h="1589726">
                <a:moveTo>
                  <a:pt x="0" y="0"/>
                </a:moveTo>
                <a:lnTo>
                  <a:pt x="1604842" y="0"/>
                </a:lnTo>
                <a:lnTo>
                  <a:pt x="1604842" y="1589726"/>
                </a:lnTo>
                <a:lnTo>
                  <a:pt x="0" y="1589726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65" y="3030933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6" y="2658125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4" y="2338530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75" name="文本占位符 3"/>
          <p:cNvSpPr txBox="1"/>
          <p:nvPr/>
        </p:nvSpPr>
        <p:spPr>
          <a:xfrm>
            <a:off x="710860" y="2595161"/>
            <a:ext cx="3746418" cy="17963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运行到不同操作系统时，直接基于打包的库函数，借助于操作系统的</a:t>
            </a:r>
            <a:r>
              <a:rPr lang="en-US" altLang="zh-CN"/>
              <a:t>Linux</a:t>
            </a:r>
            <a:r>
              <a:rPr lang="zh-CN" altLang="en-US"/>
              <a:t>内核来运行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10" grpId="0" animBg="1"/>
      <p:bldP spid="84" grpId="0" animBg="1"/>
    </p:bldLst>
  </p:timing>
</p:sld>
</file>

<file path=ppt/tags/tag1.xml><?xml version="1.0" encoding="utf-8"?>
<p:tagLst xmlns:p="http://schemas.openxmlformats.org/presentationml/2006/main">
  <p:tag name="ISLIDE.ICON" val="#405337;"/>
</p:tagLst>
</file>

<file path=ppt/tags/tag2.xml><?xml version="1.0" encoding="utf-8"?>
<p:tagLst xmlns:p="http://schemas.openxmlformats.org/presentationml/2006/main">
  <p:tag name="ISLIDE.GUIDESSETTING" val="{&quot;Id&quot;:&quot;e13ab3e6-ea3f-41bf-8231-cb1db946fce4&quot;,&quot;Name&quot;:null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JetBrains Mono Medium"/>
        <a:ea typeface="阿里巴巴普惠体 Heavy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10380</Words>
  <Application>WPS 演示</Application>
  <PresentationFormat>宽屏</PresentationFormat>
  <Paragraphs>1138</Paragraphs>
  <Slides>64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10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仿宋_GB2312</vt:lpstr>
      <vt:lpstr>仿宋</vt:lpstr>
      <vt:lpstr>Alibaba PuHuiTi M</vt:lpstr>
      <vt:lpstr>Segoe UI Light</vt:lpstr>
      <vt:lpstr>微软雅黑 Light</vt:lpstr>
      <vt:lpstr>Arial Unicode MS</vt:lpstr>
      <vt:lpstr>等线</vt:lpstr>
      <vt:lpstr>阿里巴巴普惠体 Medium</vt:lpstr>
      <vt:lpstr>Alibaba PuHuiTi R</vt:lpstr>
      <vt:lpstr>Consolas</vt:lpstr>
      <vt:lpstr>Georgia Pro</vt:lpstr>
      <vt:lpstr>Georgia</vt:lpstr>
      <vt:lpstr>Courier New</vt:lpstr>
      <vt:lpstr>JetBrains Mono</vt:lpstr>
      <vt:lpstr>Aurebesh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Package</vt:lpstr>
      <vt:lpstr>Package</vt:lpstr>
      <vt:lpstr>Docker</vt:lpstr>
      <vt:lpstr>PowerPoint 演示文稿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认识Docker</vt:lpstr>
      <vt:lpstr>Docker基本操作</vt:lpstr>
      <vt:lpstr>Docker基本操作</vt:lpstr>
      <vt:lpstr>Docker基本操作</vt:lpstr>
      <vt:lpstr>Docker基本操作-镜像</vt:lpstr>
      <vt:lpstr>Docker基本操作-镜像</vt:lpstr>
      <vt:lpstr>Docker基本操作-镜像</vt:lpstr>
      <vt:lpstr>Docker基本操作-镜像操作</vt:lpstr>
      <vt:lpstr>Docker基本操作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</vt:lpstr>
      <vt:lpstr>Docker基本操作</vt:lpstr>
      <vt:lpstr>Docker基本操作</vt:lpstr>
      <vt:lpstr>Docker基本操作-数据卷</vt:lpstr>
      <vt:lpstr>Docker基本操作-数据卷</vt:lpstr>
      <vt:lpstr>Docker基本操作</vt:lpstr>
      <vt:lpstr>Docker基本操作-数据卷</vt:lpstr>
      <vt:lpstr>Docker基本操作-数据卷</vt:lpstr>
      <vt:lpstr>Docker基本操作-数据卷</vt:lpstr>
      <vt:lpstr>Docker基本操作-数据卷</vt:lpstr>
      <vt:lpstr>数据卷管理</vt:lpstr>
      <vt:lpstr>Dockerfile自定义镜像</vt:lpstr>
      <vt:lpstr>自定义镜像</vt:lpstr>
      <vt:lpstr>自定义镜像</vt:lpstr>
      <vt:lpstr>自定义镜像-镜像结构</vt:lpstr>
      <vt:lpstr>自定义镜像</vt:lpstr>
      <vt:lpstr>自定义镜像-Dockerfile</vt:lpstr>
      <vt:lpstr>自定义镜像-Dockerfile</vt:lpstr>
      <vt:lpstr>自定义镜像-Dockerfile</vt:lpstr>
      <vt:lpstr>DockerCompose</vt:lpstr>
      <vt:lpstr>DockerCompose</vt:lpstr>
      <vt:lpstr>DockerCompose</vt:lpstr>
      <vt:lpstr>DockerCompose</vt:lpstr>
      <vt:lpstr>DockerCompose-部署微服务</vt:lpstr>
      <vt:lpstr>Docker镜像仓库</vt:lpstr>
      <vt:lpstr>Docker镜像仓库</vt:lpstr>
      <vt:lpstr>Docker镜像仓库</vt:lpstr>
      <vt:lpstr>Docker镜像仓库</vt:lpstr>
      <vt:lpstr>镜像服务器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味気ない世の中と嘆く悲観</cp:lastModifiedBy>
  <cp:revision>1545</cp:revision>
  <dcterms:created xsi:type="dcterms:W3CDTF">2021-01-12T09:51:00Z</dcterms:created>
  <dcterms:modified xsi:type="dcterms:W3CDTF">2021-11-23T13:44:43Z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C7E3569B07B74E1EAC5254444FCF55FE</vt:lpwstr>
  </property>
  <property fmtid="{D5CDD505-2E9C-101B-9397-08002B2CF9AE}" pid="3" name="KSOProductBuildVer">
    <vt:lpwstr>2052-11.1.0.11115</vt:lpwstr>
  </property>
</Properties>
</file>