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75" r:id="rId8"/>
  </p:sldMasterIdLst>
  <p:notesMasterIdLst>
    <p:notesMasterId r:id="rId67"/>
  </p:notesMasterIdLst>
  <p:handoutMasterIdLst>
    <p:handoutMasterId r:id="rId68"/>
  </p:handoutMasterIdLst>
  <p:sldIdLst>
    <p:sldId id="462" r:id="rId9"/>
    <p:sldId id="535" r:id="rId10"/>
    <p:sldId id="463" r:id="rId11"/>
    <p:sldId id="601" r:id="rId12"/>
    <p:sldId id="469" r:id="rId13"/>
    <p:sldId id="490" r:id="rId14"/>
    <p:sldId id="603" r:id="rId15"/>
    <p:sldId id="602" r:id="rId16"/>
    <p:sldId id="604" r:id="rId17"/>
    <p:sldId id="605" r:id="rId18"/>
    <p:sldId id="606" r:id="rId19"/>
    <p:sldId id="607" r:id="rId20"/>
    <p:sldId id="597" r:id="rId21"/>
    <p:sldId id="608" r:id="rId22"/>
    <p:sldId id="598" r:id="rId23"/>
    <p:sldId id="609" r:id="rId24"/>
    <p:sldId id="599" r:id="rId25"/>
    <p:sldId id="610" r:id="rId26"/>
    <p:sldId id="611" r:id="rId27"/>
    <p:sldId id="612" r:id="rId28"/>
    <p:sldId id="613" r:id="rId29"/>
    <p:sldId id="471" r:id="rId30"/>
    <p:sldId id="549" r:id="rId31"/>
    <p:sldId id="616" r:id="rId32"/>
    <p:sldId id="619" r:id="rId33"/>
    <p:sldId id="614" r:id="rId34"/>
    <p:sldId id="621" r:id="rId35"/>
    <p:sldId id="623" r:id="rId36"/>
    <p:sldId id="620" r:id="rId37"/>
    <p:sldId id="622" r:id="rId38"/>
    <p:sldId id="624" r:id="rId39"/>
    <p:sldId id="615" r:id="rId40"/>
    <p:sldId id="625" r:id="rId41"/>
    <p:sldId id="626" r:id="rId42"/>
    <p:sldId id="629" r:id="rId43"/>
    <p:sldId id="627" r:id="rId44"/>
    <p:sldId id="628" r:id="rId45"/>
    <p:sldId id="630" r:id="rId46"/>
    <p:sldId id="593" r:id="rId47"/>
    <p:sldId id="645" r:id="rId48"/>
    <p:sldId id="631" r:id="rId49"/>
    <p:sldId id="646" r:id="rId50"/>
    <p:sldId id="632" r:id="rId51"/>
    <p:sldId id="633" r:id="rId52"/>
    <p:sldId id="634" r:id="rId53"/>
    <p:sldId id="595" r:id="rId54"/>
    <p:sldId id="596" r:id="rId55"/>
    <p:sldId id="592" r:id="rId56"/>
    <p:sldId id="635" r:id="rId57"/>
    <p:sldId id="638" r:id="rId58"/>
    <p:sldId id="642" r:id="rId59"/>
    <p:sldId id="636" r:id="rId60"/>
    <p:sldId id="639" r:id="rId61"/>
    <p:sldId id="637" r:id="rId62"/>
    <p:sldId id="640" r:id="rId63"/>
    <p:sldId id="643" r:id="rId64"/>
    <p:sldId id="644" r:id="rId65"/>
    <p:sldId id="264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8504F"/>
    <a:srgbClr val="F5FAF2"/>
    <a:srgbClr val="1C1C1C"/>
    <a:srgbClr val="61BB2F"/>
    <a:srgbClr val="D7271B"/>
    <a:srgbClr val="B60004"/>
    <a:srgbClr val="F8FBF6"/>
    <a:srgbClr val="AD2A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5" autoAdjust="0"/>
    <p:restoredTop sz="95244" autoAdjust="0"/>
  </p:normalViewPr>
  <p:slideViewPr>
    <p:cSldViewPr snapToGrid="0">
      <p:cViewPr varScale="1">
        <p:scale>
          <a:sx n="72" d="100"/>
          <a:sy n="72" d="100"/>
        </p:scale>
        <p:origin x="72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59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Master" Target="slideMasters/slideMaster6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notesMaster" Target="notesMasters/notesMaster1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举例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27004"/>
            <a:ext cx="10749598" cy="38505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运算符：对常量或者变量进行操作的</a:t>
            </a:r>
            <a:r>
              <a:rPr lang="zh-CN" altLang="en-US" dirty="0">
                <a:solidFill>
                  <a:srgbClr val="AD2B26"/>
                </a:solidFill>
              </a:rPr>
              <a:t>符号</a:t>
            </a:r>
            <a:endParaRPr lang="en-US" altLang="zh-CN" sz="2665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表达式：用</a:t>
            </a:r>
            <a:r>
              <a:rPr lang="zh-CN" altLang="en-US" dirty="0">
                <a:solidFill>
                  <a:srgbClr val="AD2B26"/>
                </a:solidFill>
              </a:rPr>
              <a:t>运算符</a:t>
            </a:r>
            <a:r>
              <a:rPr lang="zh-CN" altLang="en-US" dirty="0">
                <a:solidFill>
                  <a:srgbClr val="262626"/>
                </a:solidFill>
              </a:rPr>
              <a:t>把常量或者变量连接起来</a:t>
            </a:r>
            <a:r>
              <a:rPr lang="zh-CN" altLang="en-US" dirty="0">
                <a:solidFill>
                  <a:srgbClr val="AD2B26"/>
                </a:solidFill>
              </a:rPr>
              <a:t>符合</a:t>
            </a:r>
            <a:r>
              <a:rPr lang="en-US" altLang="zh-CN" dirty="0">
                <a:solidFill>
                  <a:srgbClr val="AD2B26"/>
                </a:solidFill>
              </a:rPr>
              <a:t>java</a:t>
            </a:r>
            <a:r>
              <a:rPr lang="zh-CN" altLang="en-US" dirty="0">
                <a:solidFill>
                  <a:srgbClr val="AD2B26"/>
                </a:solidFill>
              </a:rPr>
              <a:t>语法的式子</a:t>
            </a:r>
            <a:r>
              <a:rPr lang="zh-CN" altLang="en-US" dirty="0">
                <a:solidFill>
                  <a:srgbClr val="262626"/>
                </a:solidFill>
              </a:rPr>
              <a:t>就可以称为表达式。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                  </a:t>
            </a:r>
            <a:r>
              <a:rPr lang="zh-CN" altLang="en-US" dirty="0">
                <a:solidFill>
                  <a:srgbClr val="262626"/>
                </a:solidFill>
              </a:rPr>
              <a:t>   </a:t>
            </a:r>
            <a:r>
              <a:rPr lang="en-US" altLang="zh-CN" dirty="0">
                <a:solidFill>
                  <a:srgbClr val="262626"/>
                </a:solidFill>
              </a:rPr>
              <a:t>  </a:t>
            </a:r>
            <a:r>
              <a:rPr lang="zh-CN" altLang="en-US" dirty="0">
                <a:solidFill>
                  <a:srgbClr val="262626"/>
                </a:solidFill>
              </a:rPr>
              <a:t>不同运算符连接的表达式体现的是不同类型的</a:t>
            </a:r>
            <a:r>
              <a:rPr lang="zh-CN" altLang="en-US">
                <a:solidFill>
                  <a:srgbClr val="262626"/>
                </a:solidFill>
              </a:rPr>
              <a:t>表达式。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5" name="标题 2"/>
          <p:cNvSpPr txBox="1"/>
          <p:nvPr userDrawn="1"/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运算符和表达式</a:t>
            </a:r>
            <a:endParaRPr kumimoji="1" lang="zh-CN" altLang="en-US" sz="2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950464" y="3813472"/>
            <a:ext cx="7784108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" name="三角形 5"/>
          <p:cNvSpPr/>
          <p:nvPr userDrawn="1"/>
        </p:nvSpPr>
        <p:spPr>
          <a:xfrm rot="2651319">
            <a:off x="851567" y="369174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44880" y="3335875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44952" y="34083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文本占位符 1"/>
          <p:cNvSpPr txBox="1"/>
          <p:nvPr userDrawn="1"/>
        </p:nvSpPr>
        <p:spPr>
          <a:xfrm>
            <a:off x="1141908" y="3781757"/>
            <a:ext cx="3267532" cy="160622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int a = 10;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b = 20;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c = a + b;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209542" y="4136592"/>
            <a:ext cx="7045962" cy="70839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注释的背景颜色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+ b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8" Type="http://schemas.openxmlformats.org/officeDocument/2006/relationships/theme" Target="../theme/theme6.xml"/><Relationship Id="rId17" Type="http://schemas.openxmlformats.org/officeDocument/2006/relationships/image" Target="../media/image4.png"/><Relationship Id="rId16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9590666" y="6582370"/>
            <a:ext cx="1533203" cy="270519"/>
          </a:xfrm>
          <a:prstGeom prst="parallelogram">
            <a:avLst>
              <a:gd name="adj" fmla="val 79569"/>
            </a:avLst>
          </a:pr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2"/>
          <p:cNvSpPr>
            <a:spLocks noChangeArrowheads="1"/>
          </p:cNvSpPr>
          <p:nvPr userDrawn="1"/>
        </p:nvSpPr>
        <p:spPr bwMode="auto">
          <a:xfrm>
            <a:off x="-1" y="6787663"/>
            <a:ext cx="12187759" cy="1024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" y="6799927"/>
            <a:ext cx="10047353" cy="83354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 spd="slow">
    <p:push dir="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microsoft.com/office/2007/relationships/hdphoto" Target="../media/image14.wdp"/><Relationship Id="rId1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服务异步通讯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高级篇</a:t>
            </a:r>
            <a:r>
              <a:rPr kumimoji="1" lang="en-US" altLang="zh-CN"/>
              <a:t>-rabbitmq</a:t>
            </a:r>
            <a:r>
              <a:rPr kumimoji="1" lang="zh-CN" altLang="en-US"/>
              <a:t>的高级特性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SpringAMQP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实现生产者确认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348810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每个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RabbitTemplate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只能配置一个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ReturnCallback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，因此需要在项目启动过程中配置：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2320" y="2199470"/>
            <a:ext cx="10924786" cy="3323987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@Slf4j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@Configuration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CommonConfig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implements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ApplicationContextAware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@Override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public 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setApplicationContext(ApplicationContext applicationContext)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throws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BeansException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获取RabbitTemplate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RabbitTemplate rabbitTemplate = applicationContext.getBean(RabbitTemplate.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class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设置ReturnCallback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rabbitTemplate.setReturnCallback((message, replyCode, replyText, exchange, routingKey) -&gt;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log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.info(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消息发送失败，应答码{}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，原因{}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，交换机{}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，路由键{},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消息{}"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replyCode, replyText, exchange, routingKey, message.toString());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});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SpringAMQP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实现生产者确认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348810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发送消息，指定消息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、消息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ConfirmCallback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10880" y="2048976"/>
            <a:ext cx="10338086" cy="4493538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@Test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public 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testSendMessage2SimpleQueue()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throws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InterruptedException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消息体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 message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"hello, spring amqp!"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消息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ID，需要封装到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CorrelationData中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CorrelationData correlationData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CorrelationData(UUID.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randomUUID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().toString());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添加callback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correlationData.getFuture().addCallback(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result -&gt;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if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(result.isAck()){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ack，消息成功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log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.debug(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消息发送成功, ID:{}"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correlationData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.getId());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}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nack，消息失败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log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.error(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消息发送失败, ID:{},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原因{}"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correlationData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.getId(), result.getReason());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},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ex -&gt;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log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.error(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消息发送异常, ID:{},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原因{}"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correlationData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.getId(),ex.getMessage())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发送消息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rabbitTemplate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.convertAndSend(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"amq.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direct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"simple"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message, correlationData);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668663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SpringAMQP</a:t>
            </a:r>
            <a:r>
              <a:rPr lang="zh-CN" altLang="en-US"/>
              <a:t>中处理消息确认的几种情况：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publisher-comfirm</a:t>
            </a:r>
            <a:r>
              <a:rPr lang="zh-CN" altLang="en-US"/>
              <a:t>：</a:t>
            </a:r>
            <a:endParaRPr lang="en-US" altLang="zh-CN"/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zh-CN" altLang="en-US" sz="1600" b="0"/>
              <a:t>消息成功发送到</a:t>
            </a:r>
            <a:r>
              <a:rPr lang="en-US" altLang="zh-CN" sz="1600" b="0"/>
              <a:t>exchange</a:t>
            </a:r>
            <a:r>
              <a:rPr lang="zh-CN" altLang="en-US" sz="1600" b="0"/>
              <a:t>，返回</a:t>
            </a:r>
            <a:r>
              <a:rPr lang="en-US" altLang="zh-CN" sz="1600" b="0"/>
              <a:t>ack</a:t>
            </a:r>
            <a:endParaRPr lang="en-US" altLang="zh-CN" sz="1600" b="0"/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zh-CN" altLang="en-US" sz="1600" b="0"/>
              <a:t>消息发送失败，没有到达交换机，返回</a:t>
            </a:r>
            <a:r>
              <a:rPr lang="en-US" altLang="zh-CN" sz="1600" b="0"/>
              <a:t>nack</a:t>
            </a:r>
            <a:endParaRPr lang="en-US" altLang="zh-CN" sz="1600" b="0"/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zh-CN" altLang="en-US" sz="1600" b="0"/>
              <a:t>消息发送过程中出现异常，没有收到回执</a:t>
            </a:r>
            <a:endParaRPr lang="en-US" altLang="zh-CN" sz="1600" b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消息成功发送到</a:t>
            </a:r>
            <a:r>
              <a:rPr lang="en-US" altLang="zh-CN"/>
              <a:t>exchange</a:t>
            </a:r>
            <a:r>
              <a:rPr lang="zh-CN" altLang="en-US"/>
              <a:t>，但没有路由到</a:t>
            </a:r>
            <a:r>
              <a:rPr lang="en-US" altLang="zh-CN"/>
              <a:t>queue</a:t>
            </a:r>
            <a:r>
              <a:rPr lang="zh-CN" altLang="en-US"/>
              <a:t>，调用</a:t>
            </a:r>
            <a:r>
              <a:rPr lang="en-US" altLang="zh-CN"/>
              <a:t>ReturnCallback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8504F"/>
                </a:solidFill>
              </a:rPr>
              <a:t>生产者消息确认</a:t>
            </a:r>
            <a:endParaRPr lang="en-US" altLang="zh-CN">
              <a:solidFill>
                <a:srgbClr val="48504F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消息持久化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消费者消息确认</a:t>
            </a:r>
            <a:endParaRPr lang="en-US" altLang="zh-CN"/>
          </a:p>
          <a:p>
            <a:r>
              <a:rPr lang="zh-CN" altLang="en-US"/>
              <a:t>消费失败重试机制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消息持久化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083774"/>
          </a:xfrm>
        </p:spPr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MQ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默认是内存存储消息，开启持久化功能可以确保缓存在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MQ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中的消息不丢失。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交换机持久化：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队列持久化：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消息持久化，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SpringAMQP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中的的消息默认是持久的，可以通过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MessageProperties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DeliveryMode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来指定的：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2321" y="2503891"/>
            <a:ext cx="7904480" cy="1092607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@Bean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DirectExchange simpleExchange(){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三个参数：交换机名称、是否持久化、当没有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queue与其绑定时是否自动删除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return 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DirectExchange(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"simple.direct"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true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false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2320" y="4141188"/>
            <a:ext cx="7904480" cy="1092607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300">
                <a:solidFill>
                  <a:srgbClr val="8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@Bean</a:t>
            </a:r>
            <a:br>
              <a:rPr lang="zh-CN" altLang="zh-CN" sz="1300">
                <a:solidFill>
                  <a:srgbClr val="8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zh-CN" sz="13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public </a:t>
            </a:r>
            <a:r>
              <a:rPr lang="zh-CN" altLang="zh-CN" sz="13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Queue simpleQueue(){</a:t>
            </a:r>
            <a:br>
              <a:rPr lang="zh-CN" altLang="zh-CN" sz="13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zh-CN" sz="13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zh-CN" sz="13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使用</a:t>
            </a:r>
            <a:r>
              <a:rPr lang="zh-CN" altLang="zh-CN" sz="13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QueueBuilder构建队列，</a:t>
            </a:r>
            <a:r>
              <a:rPr lang="zh-CN" altLang="zh-CN" sz="13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durable就是持久化的</a:t>
            </a:r>
            <a:br>
              <a:rPr lang="zh-CN" altLang="zh-CN" sz="13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zh-CN" sz="13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zh-CN" sz="13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return </a:t>
            </a:r>
            <a:r>
              <a:rPr lang="zh-CN" altLang="zh-CN" sz="13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QueueBuilder.</a:t>
            </a:r>
            <a:r>
              <a:rPr lang="zh-CN" altLang="zh-CN" sz="1300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durable</a:t>
            </a:r>
            <a:r>
              <a:rPr lang="zh-CN" altLang="zh-CN" sz="13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lang="zh-CN" altLang="zh-CN" sz="13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"simple.queue"</a:t>
            </a:r>
            <a:r>
              <a:rPr lang="zh-CN" altLang="zh-CN" sz="13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).build();</a:t>
            </a:r>
            <a:br>
              <a:rPr lang="zh-CN" altLang="zh-CN" sz="13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zh-CN" sz="13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82320" y="5815427"/>
            <a:ext cx="7904480" cy="892552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Message msg = MessageBuilder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withBody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(message.getBytes(StandardCharsets.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UTF_8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))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消息体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.setDeliveryMode(MessageDeliveryMode.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PERSISTENT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持久化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.build();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8504F"/>
                </a:solidFill>
              </a:rPr>
              <a:t>生产者消息确认</a:t>
            </a:r>
            <a:endParaRPr lang="en-US" altLang="zh-CN">
              <a:solidFill>
                <a:srgbClr val="48504F"/>
              </a:solidFill>
            </a:endParaRPr>
          </a:p>
          <a:p>
            <a:r>
              <a:rPr lang="zh-CN" altLang="en-US"/>
              <a:t>消息持久化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消费者消息确认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消费失败重试机制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消费者确认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083774"/>
          </a:xfrm>
        </p:spPr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RabbitMQ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支持消费者确认机制，即：消费者处理消息后可以向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MQ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发送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ack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回执，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MQ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收到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ack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回执后才会删除该消息。而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SpringAMQP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则允许配置三种确认模式：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manual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：手动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ack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，需要在业务代码结束后，调用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发送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ack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auto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：自动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ack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，由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监测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listener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代码是否出现异常，没有异常则返回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ack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；抛出异常则返回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nack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none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：关闭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ack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MQ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假定消费者获取消息后会成功处理，因此消息投递后立即被删除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配置方式是修改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application.yml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文件，添加下面配置：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82320" y="4541297"/>
            <a:ext cx="9051685" cy="1384995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rabbitmq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listener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simple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prefetch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acknowledge-mode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none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none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关闭ack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；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manual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，手动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ack</a:t>
            </a:r>
            <a:r>
              <a:rPr lang="zh-CN" altLang="en-US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；</a:t>
            </a:r>
            <a:r>
              <a:rPr lang="en-US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auto</a:t>
            </a:r>
            <a:r>
              <a:rPr lang="zh-CN" altLang="en-US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：自动</a:t>
            </a:r>
            <a:r>
              <a:rPr lang="en-US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ack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8504F"/>
                </a:solidFill>
              </a:rPr>
              <a:t>生产者消息确认</a:t>
            </a:r>
            <a:endParaRPr lang="en-US" altLang="zh-CN">
              <a:solidFill>
                <a:srgbClr val="48504F"/>
              </a:solidFill>
            </a:endParaRPr>
          </a:p>
          <a:p>
            <a:r>
              <a:rPr lang="zh-CN" altLang="en-US"/>
              <a:t>消息持久化</a:t>
            </a:r>
            <a:endParaRPr lang="en-US" altLang="zh-CN"/>
          </a:p>
          <a:p>
            <a:r>
              <a:rPr lang="zh-CN" altLang="en-US"/>
              <a:t>消费者消息确认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失败重试机制</a:t>
            </a:r>
            <a:endParaRPr lang="en-US" altLang="zh-CN">
              <a:solidFill>
                <a:srgbClr val="AD2B26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消费者失败重试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517489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当消费者出现异常后，消息会不断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requeue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（重新入队）到队列，再重新发送给消费者，然后再次异常，再次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requeue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，无限循环，导致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mq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的消息处理飙升，带来不必要的压力：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我们可以利用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retry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机制，在消费者出现异常时利用本地重试，而不是无限制的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requeue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mq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队列。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390912"/>
            <a:ext cx="9581035" cy="12049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82320" y="4139198"/>
            <a:ext cx="8892178" cy="2292935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rabbitmq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listener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simple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prefetch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retry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enabled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true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开启消费者失败重试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initial-interval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1000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初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始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的失败等待时长为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1秒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multiplier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1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下次失败的等待时长倍数，下次等待时长 = multiplier * 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last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-interval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max-attempts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最大重试次数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stateless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true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true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无状态；false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有状态。如果业务中包含事务，这里改为false</a:t>
            </a:r>
            <a:endParaRPr kumimoji="0" lang="zh-CN" altLang="zh-CN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消费者失败消息处理策略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517489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在开启重试模式后，重试次数耗尽，如果消息依然失败，则需要有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MessageRecoverer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接口来处理，它包含三种不同的实现：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RejectAndDontRequeueRecoverer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：重试耗尽后，直接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reject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，丢弃消息。默认就是这种方式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ImmediateRequeueMessageRecoverer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：重试耗尽后，返回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nack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，消息重新入队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RepublishMessageRecoverer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：重试耗尽后，将失败消息投递到指定的交换机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160068" y="4012110"/>
            <a:ext cx="1304925" cy="6381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publisher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9524494" y="4012109"/>
            <a:ext cx="1703487" cy="6381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consumer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柱体 5"/>
          <p:cNvSpPr/>
          <p:nvPr/>
        </p:nvSpPr>
        <p:spPr>
          <a:xfrm rot="16200000">
            <a:off x="6985783" y="3349788"/>
            <a:ext cx="747711" cy="196281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simple.queue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>
            <a:stCxn id="4" idx="3"/>
            <a:endCxn id="9" idx="2"/>
          </p:cNvCxnSpPr>
          <p:nvPr/>
        </p:nvCxnSpPr>
        <p:spPr>
          <a:xfrm>
            <a:off x="2464993" y="4331198"/>
            <a:ext cx="1199154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3"/>
            <a:endCxn id="5" idx="1"/>
          </p:cNvCxnSpPr>
          <p:nvPr/>
        </p:nvCxnSpPr>
        <p:spPr>
          <a:xfrm>
            <a:off x="8341048" y="4331197"/>
            <a:ext cx="1183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流程图: 磁盘 8"/>
          <p:cNvSpPr/>
          <p:nvPr/>
        </p:nvSpPr>
        <p:spPr>
          <a:xfrm>
            <a:off x="3664147" y="4061085"/>
            <a:ext cx="1629730" cy="556409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simple.direct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9" idx="4"/>
            <a:endCxn id="6" idx="1"/>
          </p:cNvCxnSpPr>
          <p:nvPr/>
        </p:nvCxnSpPr>
        <p:spPr>
          <a:xfrm flipV="1">
            <a:off x="5293877" y="4331197"/>
            <a:ext cx="1084353" cy="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174755" y="4228252"/>
            <a:ext cx="205886" cy="205886"/>
          </a:xfrm>
          <a:prstGeom prst="ellipse">
            <a:avLst/>
          </a:prstGeom>
          <a:solidFill>
            <a:srgbClr val="48504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流程图: 磁盘 13"/>
          <p:cNvSpPr/>
          <p:nvPr/>
        </p:nvSpPr>
        <p:spPr>
          <a:xfrm>
            <a:off x="5099541" y="5973189"/>
            <a:ext cx="1514670" cy="556409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error.direct</a:t>
            </a:r>
            <a:endParaRPr lang="en-US" altLang="zh-CN" sz="14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柱体 14"/>
          <p:cNvSpPr/>
          <p:nvPr/>
        </p:nvSpPr>
        <p:spPr>
          <a:xfrm rot="16200000">
            <a:off x="8421178" y="5269983"/>
            <a:ext cx="747711" cy="196281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error.queue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>
            <a:stCxn id="14" idx="4"/>
            <a:endCxn id="15" idx="1"/>
          </p:cNvCxnSpPr>
          <p:nvPr/>
        </p:nvCxnSpPr>
        <p:spPr>
          <a:xfrm flipV="1">
            <a:off x="6614211" y="6251392"/>
            <a:ext cx="119941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858283" y="4236346"/>
            <a:ext cx="205886" cy="205886"/>
          </a:xfrm>
          <a:prstGeom prst="ellipse">
            <a:avLst/>
          </a:prstGeom>
          <a:solidFill>
            <a:srgbClr val="48504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>
            <a:stCxn id="5" idx="2"/>
            <a:endCxn id="14" idx="1"/>
          </p:cNvCxnSpPr>
          <p:nvPr/>
        </p:nvCxnSpPr>
        <p:spPr>
          <a:xfrm flipH="1">
            <a:off x="5856876" y="4650284"/>
            <a:ext cx="4519362" cy="1322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477107" y="3581475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Retry</a:t>
            </a:r>
            <a:endParaRPr lang="en-US" altLang="zh-CN" sz="1200">
              <a:solidFill>
                <a:srgbClr val="AD2B2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Exhausted</a:t>
            </a:r>
            <a:endParaRPr lang="zh-CN" altLang="en-US" sz="1200" dirty="0">
              <a:solidFill>
                <a:srgbClr val="AD2B2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0.79883 -1.48148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5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362 -0.00116 L 1.45833E-6 1.11111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674" y="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-0.4194 0.25092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77" y="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4 0.25092 L -0.22839 0.2463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3" grpId="0" animBg="1"/>
      <p:bldP spid="13" grpId="1" animBg="1"/>
      <p:bldP spid="13" grpId="2" animBg="1"/>
      <p:bldP spid="13" grpId="3" animBg="1"/>
      <p:bldP spid="14" grpId="0" animBg="1"/>
      <p:bldP spid="15" grpId="0" animBg="1"/>
      <p:bldP spid="17" grpId="0" animBg="1"/>
      <p:bldP spid="17" grpId="1" animBg="1"/>
      <p:bldP spid="17" grpId="2" animBg="1"/>
      <p:bldP spid="17" grpId="4" animBg="1"/>
      <p:bldP spid="17" grpId="5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的一些常见问题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071967" y="2743680"/>
            <a:ext cx="4048065" cy="1833623"/>
          </a:xfrm>
          <a:prstGeom prst="ellipse">
            <a:avLst/>
          </a:prstGeom>
          <a:noFill/>
          <a:ln w="25400" cap="rnd">
            <a:solidFill>
              <a:srgbClr val="9191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 rot="5400000">
            <a:off x="4067272" y="2743680"/>
            <a:ext cx="4048065" cy="1833623"/>
          </a:xfrm>
          <a:prstGeom prst="ellipse">
            <a:avLst/>
          </a:prstGeom>
          <a:noFill/>
          <a:ln w="25400" cap="rnd">
            <a:solidFill>
              <a:srgbClr val="9191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91819" y="2142576"/>
            <a:ext cx="1398111" cy="1398111"/>
            <a:chOff x="6291819" y="2142576"/>
            <a:chExt cx="1398111" cy="1398111"/>
          </a:xfrm>
        </p:grpSpPr>
        <p:sp>
          <p:nvSpPr>
            <p:cNvPr id="7" name="圆角矩形 7"/>
            <p:cNvSpPr/>
            <p:nvPr/>
          </p:nvSpPr>
          <p:spPr>
            <a:xfrm>
              <a:off x="6291819" y="2142576"/>
              <a:ext cx="1398111" cy="1398111"/>
            </a:xfrm>
            <a:prstGeom prst="round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97101" y="2518466"/>
              <a:ext cx="7875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52228" y="3823388"/>
            <a:ext cx="1412744" cy="1398111"/>
            <a:chOff x="4552228" y="3823388"/>
            <a:chExt cx="1412744" cy="1398111"/>
          </a:xfrm>
        </p:grpSpPr>
        <p:sp>
          <p:nvSpPr>
            <p:cNvPr id="9" name="圆角矩形 9"/>
            <p:cNvSpPr/>
            <p:nvPr/>
          </p:nvSpPr>
          <p:spPr>
            <a:xfrm>
              <a:off x="4559545" y="3823388"/>
              <a:ext cx="1398111" cy="1398111"/>
            </a:xfrm>
            <a:prstGeom prst="roundRect">
              <a:avLst/>
            </a:prstGeom>
            <a:solidFill>
              <a:srgbClr val="4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552228" y="4199278"/>
              <a:ext cx="141274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91819" y="3809037"/>
            <a:ext cx="1398111" cy="1398111"/>
            <a:chOff x="6291819" y="3809037"/>
            <a:chExt cx="1398111" cy="1398111"/>
          </a:xfrm>
        </p:grpSpPr>
        <p:sp>
          <p:nvSpPr>
            <p:cNvPr id="8" name="圆角矩形 8"/>
            <p:cNvSpPr/>
            <p:nvPr/>
          </p:nvSpPr>
          <p:spPr>
            <a:xfrm>
              <a:off x="6291819" y="3809037"/>
              <a:ext cx="1398111" cy="1398111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09695" y="4184927"/>
              <a:ext cx="76235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76"/>
          <p:cNvSpPr txBox="1"/>
          <p:nvPr/>
        </p:nvSpPr>
        <p:spPr>
          <a:xfrm>
            <a:off x="8120032" y="1882082"/>
            <a:ext cx="2014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延迟消息问题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20032" y="2357949"/>
            <a:ext cx="305134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如何实现消息的延迟投递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8120032" y="4423246"/>
            <a:ext cx="2014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AD2A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消息堆积问题</a:t>
            </a:r>
            <a:endParaRPr lang="zh-CN" altLang="en-US" sz="2000" b="1" dirty="0">
              <a:solidFill>
                <a:srgbClr val="AD2A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97267" y="4963034"/>
            <a:ext cx="305134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如何解决数百万消息堆积，无法及时消费的问题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2107631" y="1882082"/>
            <a:ext cx="2014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rgbClr val="AD2A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消息可靠性问题</a:t>
            </a:r>
            <a:endParaRPr lang="zh-CN" altLang="en-US" sz="2000" b="1" dirty="0">
              <a:solidFill>
                <a:srgbClr val="AD2A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33998" y="2357949"/>
            <a:ext cx="305134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如何确保发送的消息至少被消费一次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2107631" y="4423246"/>
            <a:ext cx="2014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高可用问题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33998" y="4939130"/>
            <a:ext cx="305134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如何避免单点的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MQ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故障而导致的不可用问题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66861" y="2142576"/>
            <a:ext cx="1398111" cy="1398111"/>
            <a:chOff x="4566861" y="2142576"/>
            <a:chExt cx="1398111" cy="1398111"/>
          </a:xfrm>
        </p:grpSpPr>
        <p:sp>
          <p:nvSpPr>
            <p:cNvPr id="6" name="圆角矩形 6"/>
            <p:cNvSpPr/>
            <p:nvPr/>
          </p:nvSpPr>
          <p:spPr>
            <a:xfrm>
              <a:off x="4566861" y="2142576"/>
              <a:ext cx="1398111" cy="1398111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872143" y="2518466"/>
              <a:ext cx="7875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消费者失败消息处理策略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517489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测试下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RepublishMessageRecoverer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处理模式：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首先，定义接收失败消息的交换机、队列及其绑定关系：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然后，定义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RepublishMessageRecoverer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2320" y="2505235"/>
            <a:ext cx="8831264" cy="2492990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@Bean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DirectExchange errorMessageExchange(){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return 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DirectExchange(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"error.direct"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@Bean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Queue errorQueue(){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return 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Queue(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"error.queue"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@Bean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Binding errorBinding(){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BindingBuilder.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bind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(errorQueue()).to(errorMessageExchange()).with(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error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2320" y="5842321"/>
            <a:ext cx="8831264" cy="892552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@Bean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MessageRecoverer republishMessageRecoverer(RabbitTemplate rabbitTemplate){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return 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RepublishMessageRecoverer(rabbitTemplate,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"error.direct"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"error"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如何确保</a:t>
            </a:r>
            <a:r>
              <a:rPr lang="en-US" altLang="zh-CN"/>
              <a:t>RabbitMQ</a:t>
            </a:r>
            <a:r>
              <a:rPr lang="zh-CN" altLang="en-US"/>
              <a:t>消息的可靠性？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开启生产者确认机制，确保生产者的消息能到达队列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开启持久化功能，确保消息未消费前在队列中不会丢失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开启消费者确认机制为</a:t>
            </a:r>
            <a:r>
              <a:rPr lang="en-US" altLang="zh-CN" sz="1600"/>
              <a:t>auto</a:t>
            </a:r>
            <a:r>
              <a:rPr lang="zh-CN" altLang="en-US" sz="1600"/>
              <a:t>，由</a:t>
            </a:r>
            <a:r>
              <a:rPr lang="en-US" altLang="zh-CN" sz="1600"/>
              <a:t>spring</a:t>
            </a:r>
            <a:r>
              <a:rPr lang="zh-CN" altLang="en-US" sz="1600"/>
              <a:t>确认消息处理成功后完成</a:t>
            </a:r>
            <a:r>
              <a:rPr lang="en-US" altLang="zh-CN" sz="1600"/>
              <a:t>ack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开启消费者失败重试机制，并设置</a:t>
            </a:r>
            <a:r>
              <a:rPr lang="en-US" altLang="zh-CN" sz="1600"/>
              <a:t>MessageRecoverer</a:t>
            </a:r>
            <a:r>
              <a:rPr lang="zh-CN" altLang="en-US" sz="1600"/>
              <a:t>，多次重试失败后将消息投递到异常交换机，交由人工处理</a:t>
            </a:r>
            <a:endParaRPr lang="en-US" altLang="zh-CN" sz="16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死信交换机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初识死信交换机</a:t>
            </a:r>
            <a:endParaRPr lang="en-US" altLang="zh-CN"/>
          </a:p>
          <a:p>
            <a:r>
              <a:rPr lang="en-US" altLang="zh-CN"/>
              <a:t>TTL</a:t>
            </a:r>
            <a:endParaRPr lang="en-US" altLang="zh-CN"/>
          </a:p>
          <a:p>
            <a:r>
              <a:rPr lang="zh-CN" altLang="en-US"/>
              <a:t>延迟队列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初识死信交换机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/>
              <a:t>TTL</a:t>
            </a:r>
            <a:endParaRPr lang="en-US" altLang="zh-CN"/>
          </a:p>
          <a:p>
            <a:r>
              <a:rPr lang="zh-CN" altLang="en-US"/>
              <a:t>延迟队列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初识死信交换机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当一个队列中的消息满足下列情况之一时，可以成为</a:t>
            </a:r>
            <a:r>
              <a:rPr lang="zh-CN" altLang="en-US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死信（</a:t>
            </a:r>
            <a:r>
              <a:rPr lang="en-US" altLang="zh-CN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dead letter</a:t>
            </a:r>
            <a:r>
              <a:rPr lang="zh-CN" altLang="en-US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）：</a:t>
            </a:r>
            <a:endParaRPr lang="en-US" altLang="zh-CN">
              <a:solidFill>
                <a:srgbClr val="AD2B2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消费者使用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basic.reject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或 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basic.nack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声明消费失败，并且消息的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requeue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参数设置为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false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消息是一个过期消息，超时无人消费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要投递的队列消息堆积满了，最早的消息可能成为死信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如果该队列配置了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dead-letter-exchange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属性，指定了一个交换机，那么队列中的死信就会投递到这个交换机中，而这个交换机称为</a:t>
            </a:r>
            <a:r>
              <a:rPr lang="zh-CN" altLang="en-US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死信交换机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Dead Letter Exchange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，简称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DLX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160067" y="4540853"/>
            <a:ext cx="1304925" cy="6381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publisher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9524493" y="4540852"/>
            <a:ext cx="1304925" cy="6381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consumer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柱体 5"/>
          <p:cNvSpPr/>
          <p:nvPr/>
        </p:nvSpPr>
        <p:spPr>
          <a:xfrm rot="16200000">
            <a:off x="6985782" y="3878531"/>
            <a:ext cx="747711" cy="196281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simple.queue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>
            <a:stCxn id="4" idx="3"/>
            <a:endCxn id="9" idx="2"/>
          </p:cNvCxnSpPr>
          <p:nvPr/>
        </p:nvCxnSpPr>
        <p:spPr>
          <a:xfrm>
            <a:off x="2464992" y="4859941"/>
            <a:ext cx="1199154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3"/>
            <a:endCxn id="5" idx="1"/>
          </p:cNvCxnSpPr>
          <p:nvPr/>
        </p:nvCxnSpPr>
        <p:spPr>
          <a:xfrm>
            <a:off x="8341047" y="4859939"/>
            <a:ext cx="11834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流程图: 磁盘 8"/>
          <p:cNvSpPr/>
          <p:nvPr/>
        </p:nvSpPr>
        <p:spPr>
          <a:xfrm>
            <a:off x="3664146" y="4589828"/>
            <a:ext cx="1629730" cy="556409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simple.direct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>
            <a:stCxn id="9" idx="4"/>
            <a:endCxn id="6" idx="1"/>
          </p:cNvCxnSpPr>
          <p:nvPr/>
        </p:nvCxnSpPr>
        <p:spPr>
          <a:xfrm flipV="1">
            <a:off x="5293876" y="4859940"/>
            <a:ext cx="1084353" cy="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9357631" y="4369121"/>
            <a:ext cx="133457" cy="9816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91575" y="413738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reject</a:t>
            </a:r>
            <a:endParaRPr lang="en-US" altLang="zh-CN" sz="1050" dirty="0">
              <a:solidFill>
                <a:srgbClr val="AD2B2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74754" y="4756995"/>
            <a:ext cx="205886" cy="205886"/>
          </a:xfrm>
          <a:prstGeom prst="ellipse">
            <a:avLst/>
          </a:prstGeom>
          <a:solidFill>
            <a:srgbClr val="48504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流程图: 磁盘 22"/>
          <p:cNvSpPr/>
          <p:nvPr/>
        </p:nvSpPr>
        <p:spPr>
          <a:xfrm>
            <a:off x="3664146" y="6001769"/>
            <a:ext cx="1514670" cy="556409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dl.direct</a:t>
            </a:r>
            <a:endParaRPr lang="en-US" altLang="zh-CN" sz="14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柱体 25"/>
          <p:cNvSpPr/>
          <p:nvPr/>
        </p:nvSpPr>
        <p:spPr>
          <a:xfrm rot="16200000">
            <a:off x="6985783" y="5298563"/>
            <a:ext cx="747711" cy="196281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dl.queue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箭头连接符 26"/>
          <p:cNvCxnSpPr>
            <a:stCxn id="23" idx="4"/>
            <a:endCxn id="26" idx="1"/>
          </p:cNvCxnSpPr>
          <p:nvPr/>
        </p:nvCxnSpPr>
        <p:spPr>
          <a:xfrm flipV="1">
            <a:off x="5178816" y="6279972"/>
            <a:ext cx="119941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9149861" y="4756995"/>
            <a:ext cx="205886" cy="205886"/>
          </a:xfrm>
          <a:prstGeom prst="ellipse">
            <a:avLst/>
          </a:prstGeom>
          <a:solidFill>
            <a:srgbClr val="48504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6" idx="2"/>
            <a:endCxn id="23" idx="1"/>
          </p:cNvCxnSpPr>
          <p:nvPr/>
        </p:nvCxnSpPr>
        <p:spPr>
          <a:xfrm flipH="1">
            <a:off x="4421481" y="5233796"/>
            <a:ext cx="2938157" cy="767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452388" y="5366303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dead-letter-exchange = dl.direct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74719" y="5510831"/>
            <a:ext cx="3067493" cy="283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dead-letter-routing-key = dl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88948" y="601391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dl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54126 0 E" pathEditMode="relative" ptsTypes="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4126 0 L 0 0 E" pathEditMode="relative" ptsTypes="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18072 -4.81481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072 -4.81481E-6 L -0.3957 0.18357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55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7 0.18357 L -0.20846 0.1875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7" grpId="0" animBg="1"/>
      <p:bldP spid="18" grpId="0"/>
      <p:bldP spid="19" grpId="0" animBg="1"/>
      <p:bldP spid="19" grpId="1" animBg="1"/>
      <p:bldP spid="19" grpId="2" animBg="1"/>
      <p:bldP spid="19" grpId="3" animBg="1"/>
      <p:bldP spid="23" grpId="0" animBg="1"/>
      <p:bldP spid="26" grpId="0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1" grpId="0"/>
      <p:bldP spid="22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什么样的消息会成为死信？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消息被消费者</a:t>
            </a:r>
            <a:r>
              <a:rPr lang="en-US" altLang="zh-CN" sz="1600"/>
              <a:t>reject</a:t>
            </a:r>
            <a:r>
              <a:rPr lang="zh-CN" altLang="en-US" sz="1600"/>
              <a:t>或者返回</a:t>
            </a:r>
            <a:r>
              <a:rPr lang="en-US" altLang="zh-CN" sz="1600"/>
              <a:t>nack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消息超时未消费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队列满了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如何给队列绑定死信交换机？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给队列设置</a:t>
            </a:r>
            <a:r>
              <a:rPr lang="en-US" altLang="zh-CN" sz="1600"/>
              <a:t>dead-letter-exchange</a:t>
            </a:r>
            <a:r>
              <a:rPr lang="zh-CN" altLang="en-US" sz="1600"/>
              <a:t>属性，指定一个交换机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给队列设置</a:t>
            </a:r>
            <a:r>
              <a:rPr lang="en-US" altLang="zh-CN" sz="1600"/>
              <a:t>dead-letter-routing-key</a:t>
            </a:r>
            <a:r>
              <a:rPr lang="zh-CN" altLang="en-US" sz="1600"/>
              <a:t>属性，设置死信交换机与死信队列的</a:t>
            </a:r>
            <a:r>
              <a:rPr lang="en-US" altLang="zh-CN" sz="1600"/>
              <a:t>RoutingKey</a:t>
            </a:r>
            <a:endParaRPr lang="en-US" altLang="zh-CN" sz="16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初识死信交换机</a:t>
            </a:r>
            <a:endParaRPr lang="en-US" altLang="zh-CN"/>
          </a:p>
          <a:p>
            <a:r>
              <a:rPr lang="en-US" altLang="zh-CN">
                <a:solidFill>
                  <a:srgbClr val="AD2B26"/>
                </a:solidFill>
              </a:rPr>
              <a:t>TTL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延迟队列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/>
          <p:cNvSpPr/>
          <p:nvPr/>
        </p:nvSpPr>
        <p:spPr>
          <a:xfrm>
            <a:off x="10287000" y="5267965"/>
            <a:ext cx="1122680" cy="6381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consumer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442028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TTL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，也就是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Time-To-Live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如果一个队列中的消息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TTL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结束仍未消费，则会变为死信，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ttl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超时分为两种情况：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消息所在的队列设置了存活时间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消息本身设置了存活时间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195486" y="3527641"/>
            <a:ext cx="1304925" cy="6381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publisher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柱体 7"/>
          <p:cNvSpPr/>
          <p:nvPr/>
        </p:nvSpPr>
        <p:spPr>
          <a:xfrm rot="16200000">
            <a:off x="8021201" y="2865319"/>
            <a:ext cx="747711" cy="196281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ttl.queue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11" idx="2"/>
          </p:cNvCxnSpPr>
          <p:nvPr/>
        </p:nvCxnSpPr>
        <p:spPr>
          <a:xfrm>
            <a:off x="3500411" y="3846729"/>
            <a:ext cx="1239246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/>
          <p:cNvSpPr/>
          <p:nvPr/>
        </p:nvSpPr>
        <p:spPr>
          <a:xfrm>
            <a:off x="4739657" y="3576616"/>
            <a:ext cx="1514670" cy="556409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ttl.direct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>
            <a:stCxn id="11" idx="4"/>
            <a:endCxn id="8" idx="1"/>
          </p:cNvCxnSpPr>
          <p:nvPr/>
        </p:nvCxnSpPr>
        <p:spPr>
          <a:xfrm flipV="1">
            <a:off x="6254327" y="3846728"/>
            <a:ext cx="1159321" cy="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流程图: 磁盘 14"/>
          <p:cNvSpPr/>
          <p:nvPr/>
        </p:nvSpPr>
        <p:spPr>
          <a:xfrm>
            <a:off x="3870038" y="5308849"/>
            <a:ext cx="1962820" cy="556409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dl.direct</a:t>
            </a:r>
            <a:endParaRPr lang="en-US" altLang="zh-CN" sz="14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柱体 15"/>
          <p:cNvSpPr/>
          <p:nvPr/>
        </p:nvSpPr>
        <p:spPr>
          <a:xfrm rot="16200000">
            <a:off x="8021202" y="4605644"/>
            <a:ext cx="747711" cy="196281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dl.queue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stCxn id="15" idx="4"/>
            <a:endCxn id="16" idx="1"/>
          </p:cNvCxnSpPr>
          <p:nvPr/>
        </p:nvCxnSpPr>
        <p:spPr>
          <a:xfrm flipV="1">
            <a:off x="5832858" y="5587053"/>
            <a:ext cx="15807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2213209" y="3751877"/>
            <a:ext cx="205886" cy="205886"/>
          </a:xfrm>
          <a:prstGeom prst="ellipse">
            <a:avLst/>
          </a:prstGeom>
          <a:solidFill>
            <a:srgbClr val="48504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011016" y="3385061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rgbClr val="AD2B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sz="5400" b="0" cap="none" spc="0">
              <a:ln w="0"/>
              <a:solidFill>
                <a:srgbClr val="AD2B2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箭头连接符 21"/>
          <p:cNvCxnSpPr>
            <a:stCxn id="8" idx="2"/>
            <a:endCxn id="15" idx="1"/>
          </p:cNvCxnSpPr>
          <p:nvPr/>
        </p:nvCxnSpPr>
        <p:spPr>
          <a:xfrm flipH="1">
            <a:off x="4851448" y="4220584"/>
            <a:ext cx="3543609" cy="1088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011016" y="3385061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rgbClr val="AD2B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5400" b="0" cap="none" spc="0">
              <a:ln w="0"/>
              <a:solidFill>
                <a:srgbClr val="AD2B2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011016" y="3385061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rgbClr val="AD2B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5400" b="0" cap="none" spc="0">
              <a:ln w="0"/>
              <a:solidFill>
                <a:srgbClr val="AD2B2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11016" y="3385061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rgbClr val="AD2B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5400" b="0" cap="none" spc="0">
              <a:ln w="0"/>
              <a:solidFill>
                <a:srgbClr val="AD2B2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011016" y="3385061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rgbClr val="AD2B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5400" b="0" cap="none" spc="0">
              <a:ln w="0"/>
              <a:solidFill>
                <a:srgbClr val="AD2B2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11427" y="371632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 = 5000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箭头连接符 35"/>
          <p:cNvCxnSpPr>
            <a:stCxn id="16" idx="3"/>
            <a:endCxn id="35" idx="1"/>
          </p:cNvCxnSpPr>
          <p:nvPr/>
        </p:nvCxnSpPr>
        <p:spPr>
          <a:xfrm>
            <a:off x="9376467" y="5587053"/>
            <a:ext cx="910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671256" y="361304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38434" y="538096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dl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274605" y="3151819"/>
            <a:ext cx="2240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x-message-ttl 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= 10000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0.55664 -0.00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26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5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664 -0.0044 L 0.21068 0.21389 " pathEditMode="relative" rAng="0" ptsTypes="AA">
                                      <p:cBhvr>
                                        <p:cTn id="11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34" y="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68 0.21389 L 0.46237 0.21389 " pathEditMode="relative" rAng="0" ptsTypes="AA">
                                      <p:cBhvr>
                                        <p:cTn id="122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237 0.21389 L 0.6655 0.22268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 animBg="1"/>
      <p:bldP spid="8" grpId="0" animBg="1"/>
      <p:bldP spid="11" grpId="0" animBg="1"/>
      <p:bldP spid="15" grpId="0" animBg="1"/>
      <p:bldP spid="16" grpId="0" animBg="1"/>
      <p:bldP spid="18" grpId="4" animBg="1"/>
      <p:bldP spid="18" grpId="5" animBg="1"/>
      <p:bldP spid="18" grpId="6" animBg="1"/>
      <p:bldP spid="18" grpId="7" animBg="1"/>
      <p:bldP spid="18" grpId="8" animBg="1"/>
      <p:bldP spid="20" grpId="0"/>
      <p:bldP spid="20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5" grpId="0"/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我们声明一组死信交换机和队列，基于注解方式：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2320" y="2107805"/>
            <a:ext cx="8939904" cy="2642390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@RabbitListener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(bindings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@QueueBinding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value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@Queue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(name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"dl.queue"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durable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"true"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),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exchange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@Exchange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(name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"dl.direct"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),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key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dl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public 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listenDlQueue(String msg){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log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.info(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接收到 dl.queue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的延迟消息：{}"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msg);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要给队列设置超时时间，需要在声明队列时配置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x-message-ttl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属性：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2320" y="2098557"/>
            <a:ext cx="8872668" cy="3539430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DirectExchange ttlExchange(){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DirectExchange(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"ttl.direct"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Queue ttlQueue(){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QueueBuilder.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durable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"ttl.queue"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指定队列名称，并持久化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.ttl(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10000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设置队列的超时时间，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10秒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.deadLetterExchange(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"dl.direct"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指定死信交换机</a:t>
            </a:r>
            <a:endParaRPr kumimoji="0" lang="en-US" altLang="zh-CN" sz="14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.deadLetterRoutingKey(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dl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指定死信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RoutingKey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.build();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Binding simpleBinding(){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BindingBuilder.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bind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(ttlQueue()).to(ttlExchange()).with(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4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ttl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消息可靠性</a:t>
            </a:r>
            <a:endParaRPr kumimoji="1" lang="en-US" altLang="zh-CN"/>
          </a:p>
          <a:p>
            <a:r>
              <a:rPr kumimoji="1" lang="zh-CN" altLang="en-US"/>
              <a:t>死信交换机</a:t>
            </a:r>
            <a:endParaRPr kumimoji="1" lang="en-US" altLang="zh-CN" dirty="0"/>
          </a:p>
          <a:p>
            <a:r>
              <a:rPr kumimoji="1" lang="zh-CN" altLang="en-US"/>
              <a:t>惰性队列</a:t>
            </a:r>
            <a:endParaRPr kumimoji="1" lang="en-US" altLang="zh-CN"/>
          </a:p>
          <a:p>
            <a:r>
              <a:rPr kumimoji="1" lang="en-US" altLang="zh-CN"/>
              <a:t>MQ</a:t>
            </a:r>
            <a:r>
              <a:rPr kumimoji="1" lang="zh-CN" altLang="en-US"/>
              <a:t>集群</a:t>
            </a:r>
            <a:endParaRPr kumimoji="1"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发送消息时，给消息本身设置超时时间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2320" y="2308319"/>
            <a:ext cx="8930650" cy="2492990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@Test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public 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testTTLMsg()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创建消息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Message message = MessageBuilder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withBody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"hello, ttl message"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.getBytes(StandardCharsets.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UTF_8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.setExpiration(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"5000"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.build();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消息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ID，需要封装到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CorrelationData中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CorrelationData correlationData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CorrelationData(UUID.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randomUUID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().toString());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发送消息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rabbitTemplate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.convertAndSend(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3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ttl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.direct"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ttl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message, correlationData);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消息超时的两种方式是？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给队列设置</a:t>
            </a:r>
            <a:r>
              <a:rPr lang="en-US" altLang="zh-CN" sz="1600"/>
              <a:t>ttl</a:t>
            </a:r>
            <a:r>
              <a:rPr lang="zh-CN" altLang="en-US" sz="1600"/>
              <a:t>属性，进入队列后超过</a:t>
            </a:r>
            <a:r>
              <a:rPr lang="en-US" altLang="zh-CN" sz="1600"/>
              <a:t>ttl</a:t>
            </a:r>
            <a:r>
              <a:rPr lang="zh-CN" altLang="en-US" sz="1600"/>
              <a:t>时间的消息变为死信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给消息设置</a:t>
            </a:r>
            <a:r>
              <a:rPr lang="en-US" altLang="zh-CN" sz="1600"/>
              <a:t>ttl</a:t>
            </a:r>
            <a:r>
              <a:rPr lang="zh-CN" altLang="en-US" sz="1600"/>
              <a:t>属性，队列接收到消息超过</a:t>
            </a:r>
            <a:r>
              <a:rPr lang="en-US" altLang="zh-CN" sz="1600"/>
              <a:t>ttl</a:t>
            </a:r>
            <a:r>
              <a:rPr lang="zh-CN" altLang="en-US" sz="1600"/>
              <a:t>时间后变为死信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两者共存时，以时间短的</a:t>
            </a:r>
            <a:r>
              <a:rPr lang="en-US" altLang="zh-CN" sz="1600"/>
              <a:t>ttl</a:t>
            </a:r>
            <a:r>
              <a:rPr lang="zh-CN" altLang="en-US" sz="1600"/>
              <a:t>为准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如何实现发送一个消息</a:t>
            </a:r>
            <a:r>
              <a:rPr lang="en-US" altLang="zh-CN" sz="1600"/>
              <a:t>20</a:t>
            </a:r>
            <a:r>
              <a:rPr lang="zh-CN" altLang="en-US" sz="1600"/>
              <a:t>秒后消费者才收到消息？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给消息的目标队列指定死信交换机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消费者监听与死信交换机绑定的队列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发送消息时给消息设置</a:t>
            </a:r>
            <a:r>
              <a:rPr lang="en-US" altLang="zh-CN" sz="1600"/>
              <a:t>ttl</a:t>
            </a:r>
            <a:r>
              <a:rPr lang="zh-CN" altLang="en-US" sz="1600"/>
              <a:t>为</a:t>
            </a:r>
            <a:r>
              <a:rPr lang="en-US" altLang="zh-CN" sz="1600"/>
              <a:t>20</a:t>
            </a:r>
            <a:r>
              <a:rPr lang="zh-CN" altLang="en-US" sz="1600"/>
              <a:t>秒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初识死信交换机</a:t>
            </a:r>
            <a:endParaRPr lang="en-US" altLang="zh-CN"/>
          </a:p>
          <a:p>
            <a:r>
              <a:rPr lang="en-US" altLang="zh-CN"/>
              <a:t>TTL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延迟队列</a:t>
            </a:r>
            <a:endParaRPr lang="en-US" altLang="zh-CN">
              <a:solidFill>
                <a:srgbClr val="AD2B26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延迟队列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利用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TTL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结合死信交换机，我们实现了消息发出后，消费者延迟收到消息的效果。这种消息模式就称为</a:t>
            </a:r>
            <a:r>
              <a:rPr lang="zh-CN" altLang="en-US">
                <a:solidFill>
                  <a:srgbClr val="AD2B26"/>
                </a:solidFill>
              </a:rPr>
              <a:t>延迟队列（</a:t>
            </a:r>
            <a:r>
              <a:rPr lang="en-US" altLang="zh-CN">
                <a:solidFill>
                  <a:srgbClr val="AD2B26"/>
                </a:solidFill>
              </a:rPr>
              <a:t>Delay Queue</a:t>
            </a:r>
            <a:r>
              <a:rPr lang="zh-CN" altLang="en-US">
                <a:solidFill>
                  <a:srgbClr val="AD2B26"/>
                </a:solidFill>
              </a:rPr>
              <a:t>）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模式。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延迟队列的使用场景包括：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延迟发送短信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用户下单，</a:t>
            </a:r>
            <a:r>
              <a:rPr lang="zh-CN" alt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如果用户在</a:t>
            </a:r>
            <a:r>
              <a:rPr lang="en-US" altLang="zh-CN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15 </a:t>
            </a:r>
            <a:r>
              <a:rPr lang="zh-CN" alt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分钟内未支付，则自动取消</a:t>
            </a:r>
            <a:endParaRPr lang="en-US" altLang="zh-CN" b="0" i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02124"/>
                </a:solidFill>
                <a:latin typeface="Arial" panose="020B0604020202020204" pitchFamily="34" charset="0"/>
              </a:rPr>
              <a:t>预约工作会议，</a:t>
            </a:r>
            <a:r>
              <a:rPr lang="en-US" altLang="zh-CN">
                <a:solidFill>
                  <a:srgbClr val="202124"/>
                </a:solidFill>
                <a:latin typeface="Arial" panose="020B0604020202020204" pitchFamily="34" charset="0"/>
              </a:rPr>
              <a:t>20</a:t>
            </a:r>
            <a:r>
              <a:rPr lang="zh-CN" altLang="en-US">
                <a:solidFill>
                  <a:srgbClr val="202124"/>
                </a:solidFill>
                <a:latin typeface="Arial" panose="020B0604020202020204" pitchFamily="34" charset="0"/>
              </a:rPr>
              <a:t>分钟后自动通知所有参会人员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07054" y="2640923"/>
            <a:ext cx="2554941" cy="2944906"/>
            <a:chOff x="4975411" y="2796988"/>
            <a:chExt cx="2554941" cy="2944906"/>
          </a:xfrm>
        </p:grpSpPr>
        <p:sp>
          <p:nvSpPr>
            <p:cNvPr id="13" name="对话气泡: 圆角矩形 12"/>
            <p:cNvSpPr/>
            <p:nvPr/>
          </p:nvSpPr>
          <p:spPr>
            <a:xfrm>
              <a:off x="4975411" y="2796988"/>
              <a:ext cx="2554941" cy="2944906"/>
            </a:xfrm>
            <a:prstGeom prst="wedgeRoundRectCallout">
              <a:avLst>
                <a:gd name="adj1" fmla="val -155112"/>
                <a:gd name="adj2" fmla="val -16582"/>
                <a:gd name="adj3" fmla="val 16667"/>
              </a:avLst>
            </a:prstGeom>
            <a:solidFill>
              <a:schemeClr val="bg1"/>
            </a:solidFill>
            <a:ln>
              <a:solidFill>
                <a:srgbClr val="48504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73658" y="3001092"/>
              <a:ext cx="2248095" cy="2484335"/>
            </a:xfrm>
            <a:prstGeom prst="rect">
              <a:avLst/>
            </a:prstGeom>
            <a:effectLst/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延迟队列插件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20421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因为延迟队列的需求非常多，所以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RabbitMQ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的官方也推出了一个插件，原生支持延迟队列效果。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详细安装过程参考课前资料文档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《RabbitMQ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部署指南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.md》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中的第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节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《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安装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DelayExchange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插件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02" y="2798675"/>
            <a:ext cx="1390495" cy="177261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0.36628 1.48148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使用延迟队列插件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20421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DelayExchange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的本质还是官方的三种交换机，只是添加了延迟功能。因此使用时只需要声明一个交换机，交换机的类型可以是</a:t>
            </a:r>
            <a:r>
              <a:rPr lang="zh-CN" altLang="en-US"/>
              <a:t>任意类型，然后设定</a:t>
            </a:r>
            <a:r>
              <a:rPr lang="en-US" altLang="zh-CN"/>
              <a:t>delayed</a:t>
            </a:r>
            <a:r>
              <a:rPr lang="zh-CN" altLang="en-US"/>
              <a:t>属性为</a:t>
            </a:r>
            <a:r>
              <a:rPr lang="en-US" altLang="zh-CN"/>
              <a:t>true</a:t>
            </a:r>
            <a:r>
              <a:rPr lang="zh-CN" altLang="en-US"/>
              <a:t>即可。</a:t>
            </a:r>
            <a:endParaRPr lang="en-US" altLang="zh-CN"/>
          </a:p>
          <a:p>
            <a:r>
              <a:rPr lang="zh-CN" altLang="en-US"/>
              <a:t>基于注解方式：</a:t>
            </a:r>
            <a:endParaRPr lang="en-US" altLang="zh-CN"/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849407"/>
            <a:ext cx="7648986" cy="22785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使用延迟队列插件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20421"/>
          </a:xfrm>
        </p:spPr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java</a:t>
            </a:r>
            <a:r>
              <a:rPr lang="zh-CN" altLang="en-US"/>
              <a:t>代码的方式：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19" y="2184414"/>
            <a:ext cx="9921539" cy="41798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使用延迟队列插件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20421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然后我们向这个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delay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true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的交换机中发送消息，一定要给消息添加一个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header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x-delay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，值为延迟的时间，单位为毫秒：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570074"/>
            <a:ext cx="10698800" cy="33564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延迟队列插件的使用步骤包括哪些？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声明一个交换机，添加</a:t>
            </a:r>
            <a:r>
              <a:rPr lang="en-US" altLang="zh-CN"/>
              <a:t>delayed</a:t>
            </a:r>
            <a:r>
              <a:rPr lang="zh-CN" altLang="en-US"/>
              <a:t>属性为</a:t>
            </a:r>
            <a:r>
              <a:rPr lang="en-US" altLang="zh-CN"/>
              <a:t>true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发送消息时，添加</a:t>
            </a:r>
            <a:r>
              <a:rPr lang="en-US" altLang="zh-CN"/>
              <a:t>x-delay</a:t>
            </a:r>
            <a:r>
              <a:rPr lang="zh-CN" altLang="en-US"/>
              <a:t>头，值为超时时间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惰性队列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消息堆积问题</a:t>
            </a:r>
            <a:endParaRPr lang="en-US" altLang="zh-CN"/>
          </a:p>
          <a:p>
            <a:r>
              <a:rPr lang="zh-CN" altLang="en-US"/>
              <a:t>惰性队列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消息可靠性问题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34881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消息从生产者发送到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exchange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，再到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queue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，再到消费者，有哪些导致消息丢失的可能性？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发送时丢失：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72009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生产者发送的消息未送达</a:t>
            </a:r>
            <a:r>
              <a:rPr lang="en-US" altLang="zh-CN" sz="16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exchange</a:t>
            </a:r>
            <a:endParaRPr lang="en-US" altLang="zh-CN" sz="16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72009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消息到达</a:t>
            </a:r>
            <a:r>
              <a:rPr lang="en-US" altLang="zh-CN" sz="16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exchange</a:t>
            </a:r>
            <a:r>
              <a:rPr lang="zh-CN" altLang="en-US" sz="16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后未到达</a:t>
            </a:r>
            <a:r>
              <a:rPr lang="en-US" altLang="zh-CN" sz="16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queue</a:t>
            </a:r>
            <a:endParaRPr lang="en-US" altLang="zh-CN" sz="16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MQ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宕机，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queue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将消息丢失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consumer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接收到消息后未消费就宕机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12149" y="4297895"/>
            <a:ext cx="1304925" cy="6381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publisher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9481901" y="3427659"/>
            <a:ext cx="1304925" cy="6381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consumer1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柱体 9"/>
          <p:cNvSpPr/>
          <p:nvPr/>
        </p:nvSpPr>
        <p:spPr>
          <a:xfrm rot="16200000">
            <a:off x="6943190" y="2765338"/>
            <a:ext cx="747711" cy="196281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queue1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>
            <a:stCxn id="8" idx="3"/>
            <a:endCxn id="13" idx="2"/>
          </p:cNvCxnSpPr>
          <p:nvPr/>
        </p:nvCxnSpPr>
        <p:spPr>
          <a:xfrm>
            <a:off x="2317074" y="4616983"/>
            <a:ext cx="1239246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3"/>
            <a:endCxn id="9" idx="1"/>
          </p:cNvCxnSpPr>
          <p:nvPr/>
        </p:nvCxnSpPr>
        <p:spPr>
          <a:xfrm>
            <a:off x="8298455" y="3746746"/>
            <a:ext cx="11834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流程图: 磁盘 12"/>
          <p:cNvSpPr/>
          <p:nvPr/>
        </p:nvSpPr>
        <p:spPr>
          <a:xfrm>
            <a:off x="3556320" y="4346870"/>
            <a:ext cx="1514670" cy="556409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exchange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9436698" y="5140842"/>
            <a:ext cx="1304925" cy="6381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consumer2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柱体 14"/>
          <p:cNvSpPr/>
          <p:nvPr/>
        </p:nvSpPr>
        <p:spPr>
          <a:xfrm rot="16200000">
            <a:off x="6943191" y="4461079"/>
            <a:ext cx="747711" cy="196281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queue2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>
            <a:stCxn id="15" idx="3"/>
            <a:endCxn id="14" idx="1"/>
          </p:cNvCxnSpPr>
          <p:nvPr/>
        </p:nvCxnSpPr>
        <p:spPr>
          <a:xfrm>
            <a:off x="8298456" y="5442488"/>
            <a:ext cx="1138242" cy="17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4"/>
            <a:endCxn id="10" idx="1"/>
          </p:cNvCxnSpPr>
          <p:nvPr/>
        </p:nvCxnSpPr>
        <p:spPr>
          <a:xfrm flipV="1">
            <a:off x="5070990" y="3746747"/>
            <a:ext cx="1264647" cy="878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4"/>
            <a:endCxn id="15" idx="1"/>
          </p:cNvCxnSpPr>
          <p:nvPr/>
        </p:nvCxnSpPr>
        <p:spPr>
          <a:xfrm>
            <a:off x="5070990" y="4625075"/>
            <a:ext cx="1264648" cy="8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消息堆积问题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惰性队列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573" b="96714" l="7463" r="95522">
                        <a14:foregroundMark x1="51741" y1="96714" x2="51741" y2="96714"/>
                        <a14:foregroundMark x1="77114" y1="93897" x2="77114" y2="93897"/>
                        <a14:foregroundMark x1="92040" y1="35211" x2="92040" y2="35211"/>
                        <a14:foregroundMark x1="51741" y1="7042" x2="51741" y2="7042"/>
                        <a14:foregroundMark x1="7960" y1="20188" x2="7960" y2="20188"/>
                        <a14:foregroundMark x1="95522" y1="22066" x2="95522" y2="220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3365" y="5044166"/>
            <a:ext cx="1531753" cy="16232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消息堆积问题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当生产者发送消息的速度超过了消费者处理消息的速度，就会导致队列中的消息堆积，直到队列存储消息达到上限。最早接收到的消息，可能就会成为死信，会被丢弃，这就是</a:t>
            </a:r>
            <a:r>
              <a:rPr lang="zh-CN" altLang="en-US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消息堆积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问题。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解决消息堆积有三种种思路：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增加更多消费者，提高消费速度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在消费者内开启线程池加快消息处理速度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扩大队列容积，提高堆积上限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3645043" y="3109911"/>
            <a:ext cx="1304925" cy="6381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publisher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9522245" y="3109911"/>
            <a:ext cx="1304925" cy="6381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consumer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柱体 5"/>
          <p:cNvSpPr/>
          <p:nvPr/>
        </p:nvSpPr>
        <p:spPr>
          <a:xfrm rot="16200000">
            <a:off x="6983534" y="2447590"/>
            <a:ext cx="747711" cy="196281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queue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>
            <a:stCxn id="6" idx="3"/>
            <a:endCxn id="5" idx="1"/>
          </p:cNvCxnSpPr>
          <p:nvPr/>
        </p:nvCxnSpPr>
        <p:spPr>
          <a:xfrm>
            <a:off x="8338799" y="3428998"/>
            <a:ext cx="11834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4949968" y="3428999"/>
            <a:ext cx="1426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6752551" y="3058029"/>
            <a:ext cx="160236" cy="747711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130594" y="3058029"/>
            <a:ext cx="160236" cy="747711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508637" y="3058029"/>
            <a:ext cx="160236" cy="747711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886679" y="3058029"/>
            <a:ext cx="160236" cy="747711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柱体 24"/>
          <p:cNvSpPr/>
          <p:nvPr/>
        </p:nvSpPr>
        <p:spPr>
          <a:xfrm rot="16200000">
            <a:off x="4351936" y="3183054"/>
            <a:ext cx="761000" cy="470541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柱体 25"/>
          <p:cNvSpPr/>
          <p:nvPr/>
        </p:nvSpPr>
        <p:spPr>
          <a:xfrm rot="16200000">
            <a:off x="4307085" y="3196501"/>
            <a:ext cx="761000" cy="470541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柱体 26"/>
          <p:cNvSpPr/>
          <p:nvPr/>
        </p:nvSpPr>
        <p:spPr>
          <a:xfrm rot="16200000">
            <a:off x="4307306" y="3193709"/>
            <a:ext cx="761000" cy="4705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柱体 27"/>
          <p:cNvSpPr/>
          <p:nvPr/>
        </p:nvSpPr>
        <p:spPr>
          <a:xfrm rot="16200000">
            <a:off x="4320533" y="3189810"/>
            <a:ext cx="761000" cy="4705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圆柱体 28"/>
          <p:cNvSpPr/>
          <p:nvPr/>
        </p:nvSpPr>
        <p:spPr>
          <a:xfrm rot="16200000">
            <a:off x="4347426" y="3203194"/>
            <a:ext cx="761000" cy="4705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圆柱体 30"/>
          <p:cNvSpPr/>
          <p:nvPr/>
        </p:nvSpPr>
        <p:spPr>
          <a:xfrm rot="16200000">
            <a:off x="4320530" y="3194599"/>
            <a:ext cx="761000" cy="4705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573" b="96714" l="7463" r="95522">
                        <a14:foregroundMark x1="51741" y1="96714" x2="51741" y2="96714"/>
                        <a14:foregroundMark x1="77114" y1="93897" x2="77114" y2="93897"/>
                        <a14:foregroundMark x1="92040" y1="35211" x2="92040" y2="35211"/>
                        <a14:foregroundMark x1="51741" y1="7042" x2="51741" y2="7042"/>
                        <a14:foregroundMark x1="7960" y1="20188" x2="7960" y2="20188"/>
                        <a14:foregroundMark x1="95522" y1="22066" x2="95522" y2="22066"/>
                        <a14:foregroundMark x1="68159" y1="30047" x2="68159" y2="30047"/>
                        <a14:backgroundMark x1="47761" y1="19249" x2="47761" y2="19249"/>
                        <a14:backgroundMark x1="35821" y1="7512" x2="35821" y2="7512"/>
                        <a14:backgroundMark x1="25871" y1="9859" x2="25871" y2="9859"/>
                        <a14:backgroundMark x1="85572" y1="16901" x2="85572" y2="16901"/>
                        <a14:backgroundMark x1="51741" y1="6573" x2="51741" y2="65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3365" y="5044166"/>
            <a:ext cx="1531753" cy="16232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27774 0.00255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25066 -2.96296E-6 " pathEditMode="relative" rAng="0" ptsTypes="AA">
                                      <p:cBhvr>
                                        <p:cTn id="15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21979 0.00139 " pathEditMode="relative" rAng="0" ptsTypes="AA">
                                      <p:cBhvr>
                                        <p:cTn id="21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18802 0.00185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0.15495 -0.0007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74 0.00255 L 0.28971 0.33102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66 -2.96296E-6 L 0.28151 0.0004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79 0.00139 L 0.25052 0.0004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-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00185 L 0.21875 0.0020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25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95 -0.0007 L 0.18581 -0.0002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0.15716 0.00069 " pathEditMode="relative" rAng="0" ptsTypes="AA">
                                      <p:cBhvr>
                                        <p:cTn id="53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1" grpId="0" animBg="1"/>
      <p:bldP spid="3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消息堆积问题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惰性队列</a:t>
            </a:r>
            <a:endParaRPr lang="en-US" altLang="zh-CN">
              <a:solidFill>
                <a:srgbClr val="AD2B26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惰性队列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RabbitMQ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3.6.0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版本开始，就增加了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Lazy Queues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的概念，也就是</a:t>
            </a:r>
            <a:r>
              <a:rPr lang="zh-CN" altLang="en-US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惰性队列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惰性队列的特征如下：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接收到消息后直接存入磁盘而非内存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消费者要消费消息时才会从磁盘中读取并加载到内存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支持数百万条的消息存储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而要设置一个队列为惰性队列，只需要在声明队列时，指定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x-queue-mode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属性为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lazy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即可。可以通过命令行将一个运行中的队列修改为惰性队列：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82320" y="4531942"/>
            <a:ext cx="9421169" cy="307777"/>
          </a:xfrm>
          <a:prstGeom prst="rect">
            <a:avLst/>
          </a:prstGeom>
          <a:solidFill>
            <a:srgbClr val="1C1C1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rabbitmqctl set_policy Lazy "^lazy-queue$" '{"queue-mode":"lazy"}' --apply-to queues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惰性队列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SpringAMQP</a:t>
            </a:r>
            <a:r>
              <a:rPr lang="zh-CN" altLang="en-US"/>
              <a:t>声明惰性队列分两种方式：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@Bean</a:t>
            </a:r>
            <a:r>
              <a:rPr lang="zh-CN" altLang="en-US"/>
              <a:t>的方式：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注解方式：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725" y="2285072"/>
            <a:ext cx="4638338" cy="18003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25" y="4458292"/>
            <a:ext cx="6870550" cy="20273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消息堆积问题的解决方案？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队列上绑定多个消费者，提高消费速度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给消费者开启线程池，提高消费速度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使用惰性队列，可以再</a:t>
            </a:r>
            <a:r>
              <a:rPr lang="en-US" altLang="zh-CN" sz="1600"/>
              <a:t>mq</a:t>
            </a:r>
            <a:r>
              <a:rPr lang="zh-CN" altLang="en-US" sz="1600"/>
              <a:t>中保存更多消息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惰性队列的优点有哪些？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基于磁盘存储，消息上限高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没有间歇性的</a:t>
            </a:r>
            <a:r>
              <a:rPr lang="en-US" altLang="zh-CN" sz="1600"/>
              <a:t>page-out</a:t>
            </a:r>
            <a:r>
              <a:rPr lang="zh-CN" altLang="en-US" sz="1600"/>
              <a:t>，性能比较稳定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惰性队列的缺点有哪些？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基于磁盘存储，消息时效性会降低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性能受限于磁盘的</a:t>
            </a:r>
            <a:r>
              <a:rPr lang="en-US" altLang="zh-CN" sz="1600"/>
              <a:t>IO</a:t>
            </a:r>
            <a:endParaRPr lang="zh-CN" altLang="en-US" sz="16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集群分类</a:t>
            </a:r>
            <a:endParaRPr lang="en-US" altLang="zh-CN"/>
          </a:p>
          <a:p>
            <a:r>
              <a:rPr lang="zh-CN" altLang="en-US"/>
              <a:t>普通集群</a:t>
            </a:r>
            <a:endParaRPr lang="en-US" altLang="zh-CN"/>
          </a:p>
          <a:p>
            <a:r>
              <a:rPr lang="zh-CN" altLang="en-US"/>
              <a:t>镜像集群</a:t>
            </a:r>
            <a:endParaRPr lang="en-US" altLang="zh-CN"/>
          </a:p>
          <a:p>
            <a:r>
              <a:rPr lang="zh-CN" altLang="en-US"/>
              <a:t>仲裁队列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集群分类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普通集群</a:t>
            </a:r>
            <a:endParaRPr lang="en-US" altLang="zh-CN"/>
          </a:p>
          <a:p>
            <a:r>
              <a:rPr lang="zh-CN" altLang="en-US"/>
              <a:t>镜像集群</a:t>
            </a:r>
            <a:endParaRPr lang="en-US" altLang="zh-CN"/>
          </a:p>
          <a:p>
            <a:r>
              <a:rPr lang="zh-CN" altLang="en-US"/>
              <a:t>仲裁队列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集群分类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47418"/>
          </a:xfrm>
        </p:spPr>
        <p:txBody>
          <a:bodyPr/>
          <a:lstStyle/>
          <a:p>
            <a:r>
              <a:rPr lang="en-US" altLang="zh-CN"/>
              <a:t>RabbitMQ</a:t>
            </a:r>
            <a:r>
              <a:rPr lang="zh-CN" altLang="en-US"/>
              <a:t>的是基于</a:t>
            </a:r>
            <a:r>
              <a:rPr lang="en-US" altLang="zh-CN"/>
              <a:t>Erlang</a:t>
            </a:r>
            <a:r>
              <a:rPr lang="zh-CN" altLang="en-US"/>
              <a:t>语言编写，而</a:t>
            </a:r>
            <a:r>
              <a:rPr lang="en-US" altLang="zh-CN"/>
              <a:t>Erlang</a:t>
            </a:r>
            <a:r>
              <a:rPr lang="zh-CN" altLang="en-US"/>
              <a:t>又是一个面向并发的语言，天然支持集群模式。</a:t>
            </a:r>
            <a:r>
              <a:rPr lang="en-US" altLang="zh-CN"/>
              <a:t>RabbitMQ</a:t>
            </a:r>
            <a:r>
              <a:rPr lang="zh-CN" altLang="en-US"/>
              <a:t>的集群有两种模式：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普通集群</a:t>
            </a:r>
            <a:r>
              <a:rPr lang="zh-CN" altLang="en-US"/>
              <a:t>：是一种分布式集群，将队列分散到集群的各个节点，从而提高整个集群的并发能力。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镜像集群</a:t>
            </a:r>
            <a:r>
              <a:rPr lang="zh-CN" altLang="en-US"/>
              <a:t>：是一种主从集群，普通集群的基础上，添加了主从备份功能，提高集群的数据可用性。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镜像集群虽然支持主从，但主从同步并不是强一致的，某些情况下可能有数据丢失的风险。因此在</a:t>
            </a:r>
            <a:r>
              <a:rPr lang="en-US" altLang="zh-CN"/>
              <a:t>RabbitMQ</a:t>
            </a:r>
            <a:r>
              <a:rPr lang="zh-CN" altLang="en-US"/>
              <a:t>的</a:t>
            </a:r>
            <a:r>
              <a:rPr lang="en-US" altLang="zh-CN"/>
              <a:t>3.8</a:t>
            </a:r>
            <a:r>
              <a:rPr lang="zh-CN" altLang="en-US"/>
              <a:t>版本以后，推出了新的功能：</a:t>
            </a:r>
            <a:r>
              <a:rPr lang="zh-CN" altLang="en-US" b="1"/>
              <a:t>仲裁队列</a:t>
            </a:r>
            <a:r>
              <a:rPr lang="zh-CN" altLang="en-US"/>
              <a:t>来代替镜像集群，底层采用</a:t>
            </a:r>
            <a:r>
              <a:rPr lang="en-US" altLang="zh-CN"/>
              <a:t>Raft</a:t>
            </a:r>
            <a:r>
              <a:rPr lang="zh-CN" altLang="en-US"/>
              <a:t>协议确保主从的数据一致性。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集群分类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普通集群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镜像集群</a:t>
            </a:r>
            <a:endParaRPr lang="en-US" altLang="zh-CN"/>
          </a:p>
          <a:p>
            <a:r>
              <a:rPr lang="zh-CN" altLang="en-US"/>
              <a:t>仲裁队列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消息可靠性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生产者消息确认</a:t>
            </a:r>
            <a:endParaRPr lang="en-US" altLang="zh-CN"/>
          </a:p>
          <a:p>
            <a:r>
              <a:rPr lang="zh-CN" altLang="en-US"/>
              <a:t>消息持久化</a:t>
            </a:r>
            <a:endParaRPr lang="en-US" altLang="zh-CN"/>
          </a:p>
          <a:p>
            <a:r>
              <a:rPr lang="zh-CN" altLang="en-US"/>
              <a:t>消费者消息确认</a:t>
            </a:r>
            <a:endParaRPr lang="en-US" altLang="zh-CN"/>
          </a:p>
          <a:p>
            <a:r>
              <a:rPr lang="zh-CN" altLang="en-US"/>
              <a:t>消费失败重试机制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650965" y="4352384"/>
            <a:ext cx="3404394" cy="765544"/>
            <a:chOff x="6791422" y="3402796"/>
            <a:chExt cx="3404394" cy="765544"/>
          </a:xfrm>
        </p:grpSpPr>
        <p:sp>
          <p:nvSpPr>
            <p:cNvPr id="41" name="矩形: 圆角 40"/>
            <p:cNvSpPr/>
            <p:nvPr/>
          </p:nvSpPr>
          <p:spPr>
            <a:xfrm>
              <a:off x="6791422" y="3402796"/>
              <a:ext cx="3404394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663373" y="5696120"/>
            <a:ext cx="3391986" cy="765544"/>
            <a:chOff x="6791422" y="3402796"/>
            <a:chExt cx="3391986" cy="765544"/>
          </a:xfrm>
        </p:grpSpPr>
        <p:sp>
          <p:nvSpPr>
            <p:cNvPr id="44" name="矩形: 圆角 43"/>
            <p:cNvSpPr/>
            <p:nvPr/>
          </p:nvSpPr>
          <p:spPr>
            <a:xfrm>
              <a:off x="6791422" y="3402796"/>
              <a:ext cx="3391986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普通集群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47418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普通集群，或者叫标准集群（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classic cluster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），具备下列特征：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会在集群的各个节点间共享部分数据，包括：交换机、队列元信息。不包含队列中的消息。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当访问集群某节点时，如果队列不在该节点，会从数据所在节点传递到当前节点并返回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队列所在节点宕机，队列中的消息就会丢失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50965" y="3008648"/>
            <a:ext cx="3404394" cy="765544"/>
            <a:chOff x="6791422" y="3402796"/>
            <a:chExt cx="3404394" cy="765544"/>
          </a:xfrm>
        </p:grpSpPr>
        <p:sp>
          <p:nvSpPr>
            <p:cNvPr id="7" name="矩形: 圆角 6"/>
            <p:cNvSpPr/>
            <p:nvPr/>
          </p:nvSpPr>
          <p:spPr>
            <a:xfrm>
              <a:off x="6791422" y="3402796"/>
              <a:ext cx="3404394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92801" y="4754282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test.exchange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92800" y="4762817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test.exchange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1816" y="4765337"/>
            <a:ext cx="1245141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test.queue1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90832" y="4779964"/>
            <a:ext cx="1245141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test.queue2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90832" y="4758336"/>
            <a:ext cx="1245141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test.queue3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92308" y="4768614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test.exchange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92308" y="4769686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test.exchange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9843888" y="3072332"/>
            <a:ext cx="1470578" cy="6381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consumer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bind-queue1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连接符: 肘形 24"/>
          <p:cNvCxnSpPr>
            <a:stCxn id="23" idx="2"/>
            <a:endCxn id="26" idx="3"/>
          </p:cNvCxnSpPr>
          <p:nvPr/>
        </p:nvCxnSpPr>
        <p:spPr>
          <a:xfrm rot="5400000">
            <a:off x="8590703" y="4109623"/>
            <a:ext cx="2387590" cy="1589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886429" y="5971139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test.queue1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86429" y="4634362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test.queue1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连接符: 肘形 35"/>
          <p:cNvCxnSpPr>
            <a:stCxn id="26" idx="1"/>
          </p:cNvCxnSpPr>
          <p:nvPr/>
        </p:nvCxnSpPr>
        <p:spPr>
          <a:xfrm rot="10800000">
            <a:off x="7404993" y="3594631"/>
            <a:ext cx="481437" cy="2503466"/>
          </a:xfrm>
          <a:prstGeom prst="bentConnector3">
            <a:avLst>
              <a:gd name="adj1" fmla="val 50000"/>
            </a:avLst>
          </a:prstGeom>
          <a:ln>
            <a:solidFill>
              <a:srgbClr val="AD2B2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/>
          <p:cNvCxnSpPr>
            <a:stCxn id="27" idx="1"/>
          </p:cNvCxnSpPr>
          <p:nvPr/>
        </p:nvCxnSpPr>
        <p:spPr>
          <a:xfrm rot="10800000">
            <a:off x="7404993" y="3594632"/>
            <a:ext cx="481437" cy="1166689"/>
          </a:xfrm>
          <a:prstGeom prst="bentConnector3">
            <a:avLst>
              <a:gd name="adj1" fmla="val 50000"/>
            </a:avLst>
          </a:prstGeom>
          <a:ln>
            <a:solidFill>
              <a:srgbClr val="AD2B2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/>
          <p:cNvSpPr/>
          <p:nvPr/>
        </p:nvSpPr>
        <p:spPr>
          <a:xfrm>
            <a:off x="5650965" y="3008648"/>
            <a:ext cx="3404394" cy="765544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xit" presetSubtype="0" ac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decel="48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2.96296E-6 L 0.41836 -0.2502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-1252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41537 -0.05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68" y="-25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41836 0.14352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41849 -0.19167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-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4155 0.00023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41849 0.2053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2" animBg="1"/>
      <p:bldP spid="15" grpId="1" animBg="1"/>
      <p:bldP spid="15" grpId="2" animBg="1"/>
      <p:bldP spid="15" grpId="3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6" grpId="0" animBg="1"/>
      <p:bldP spid="27" grpId="0" animBg="1"/>
      <p:bldP spid="52" grpId="0" animBg="1"/>
      <p:bldP spid="52" grpId="1" animBg="1"/>
      <p:bldP spid="52" grpId="2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普通集群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47418"/>
          </a:xfrm>
        </p:spPr>
        <p:txBody>
          <a:bodyPr/>
          <a:lstStyle/>
          <a:p>
            <a:r>
              <a:rPr lang="zh-CN" altLang="en-US"/>
              <a:t>详细的搭建步骤可以参考课前资料：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4327" y="2271623"/>
            <a:ext cx="1407069" cy="179374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集群分类</a:t>
            </a:r>
            <a:endParaRPr lang="en-US" altLang="zh-CN"/>
          </a:p>
          <a:p>
            <a:r>
              <a:rPr lang="zh-CN" altLang="en-US"/>
              <a:t>普通集群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镜像集群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仲裁队列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镜像集群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8709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镜像集群：本质是主从模式，具备下面的特征：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交换机、队列、队列中的消息会在各个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mq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的镜像节点之间同步备份。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创建队列的节点被称为该队列的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主节点，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备份到的其它节点叫做该队列的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镜像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节点。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一个队列的主节点可能是另一个队列的镜像节点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所有操作都是主节点完成，然后同步给镜像节点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主宕机后，镜像节点会替代成新的主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详细的搭建步骤可以参考课前资料：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269" y="4602416"/>
            <a:ext cx="1407069" cy="179374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309871" y="4389964"/>
            <a:ext cx="3404394" cy="765544"/>
            <a:chOff x="6791422" y="3402796"/>
            <a:chExt cx="3404394" cy="765544"/>
          </a:xfrm>
        </p:grpSpPr>
        <p:sp>
          <p:nvSpPr>
            <p:cNvPr id="7" name="矩形: 圆角 6"/>
            <p:cNvSpPr/>
            <p:nvPr/>
          </p:nvSpPr>
          <p:spPr>
            <a:xfrm>
              <a:off x="6791422" y="3402796"/>
              <a:ext cx="3404394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22279" y="5733700"/>
            <a:ext cx="3391986" cy="765544"/>
            <a:chOff x="6791422" y="3402796"/>
            <a:chExt cx="3391986" cy="765544"/>
          </a:xfrm>
        </p:grpSpPr>
        <p:sp>
          <p:nvSpPr>
            <p:cNvPr id="10" name="矩形: 圆角 9"/>
            <p:cNvSpPr/>
            <p:nvPr/>
          </p:nvSpPr>
          <p:spPr>
            <a:xfrm>
              <a:off x="6791422" y="3402796"/>
              <a:ext cx="3391986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09871" y="3046228"/>
            <a:ext cx="3404394" cy="765544"/>
            <a:chOff x="6791422" y="3402796"/>
            <a:chExt cx="3404394" cy="765544"/>
          </a:xfrm>
        </p:grpSpPr>
        <p:sp>
          <p:nvSpPr>
            <p:cNvPr id="13" name="矩形: 圆角 12"/>
            <p:cNvSpPr/>
            <p:nvPr/>
          </p:nvSpPr>
          <p:spPr>
            <a:xfrm>
              <a:off x="6791422" y="3402796"/>
              <a:ext cx="3404394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545335" y="6008719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test.queue2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45335" y="4671942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test.queue1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连接符: 肘形 16"/>
          <p:cNvCxnSpPr>
            <a:stCxn id="15" idx="1"/>
            <a:endCxn id="24" idx="3"/>
          </p:cNvCxnSpPr>
          <p:nvPr/>
        </p:nvCxnSpPr>
        <p:spPr>
          <a:xfrm rot="10800000">
            <a:off x="8063899" y="4950311"/>
            <a:ext cx="481436" cy="1185366"/>
          </a:xfrm>
          <a:prstGeom prst="bentConnector3">
            <a:avLst>
              <a:gd name="adj1" fmla="val 58379"/>
            </a:avLst>
          </a:prstGeom>
          <a:ln>
            <a:solidFill>
              <a:srgbClr val="AD2B2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16" idx="1"/>
            <a:endCxn id="23" idx="3"/>
          </p:cNvCxnSpPr>
          <p:nvPr/>
        </p:nvCxnSpPr>
        <p:spPr>
          <a:xfrm rot="10800000">
            <a:off x="8051491" y="3591750"/>
            <a:ext cx="493844" cy="1207150"/>
          </a:xfrm>
          <a:prstGeom prst="bentConnector3">
            <a:avLst>
              <a:gd name="adj1" fmla="val 58169"/>
            </a:avLst>
          </a:prstGeom>
          <a:ln>
            <a:solidFill>
              <a:srgbClr val="AD2B2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818758" y="3098830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test.exchange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18758" y="4418026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test.exchange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18758" y="5767320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test.exchange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14393" y="3464792"/>
            <a:ext cx="1237098" cy="253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test.queue1</a:t>
            </a:r>
            <a:endParaRPr lang="en-US" altLang="zh-CN" sz="105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26801" y="4823353"/>
            <a:ext cx="1237098" cy="253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test.queue2</a:t>
            </a:r>
            <a:endParaRPr lang="en-US" altLang="zh-CN" sz="105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14393" y="6142244"/>
            <a:ext cx="1237098" cy="253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test.queue3</a:t>
            </a:r>
            <a:endParaRPr lang="en-US" altLang="zh-CN" sz="105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488714" y="3327283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test.queue3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连接符: 肘形 31"/>
          <p:cNvCxnSpPr>
            <a:stCxn id="31" idx="1"/>
            <a:endCxn id="28" idx="3"/>
          </p:cNvCxnSpPr>
          <p:nvPr/>
        </p:nvCxnSpPr>
        <p:spPr>
          <a:xfrm rot="10800000" flipV="1">
            <a:off x="8051492" y="3454240"/>
            <a:ext cx="437223" cy="2814961"/>
          </a:xfrm>
          <a:prstGeom prst="bentConnector3">
            <a:avLst>
              <a:gd name="adj1" fmla="val 19244"/>
            </a:avLst>
          </a:prstGeom>
          <a:ln>
            <a:solidFill>
              <a:srgbClr val="AD2B2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集群分类</a:t>
            </a:r>
            <a:endParaRPr lang="en-US" altLang="zh-CN"/>
          </a:p>
          <a:p>
            <a:r>
              <a:rPr lang="zh-CN" altLang="en-US"/>
              <a:t>普通集群</a:t>
            </a:r>
            <a:endParaRPr lang="en-US" altLang="zh-CN"/>
          </a:p>
          <a:p>
            <a:r>
              <a:rPr lang="zh-CN" altLang="en-US"/>
              <a:t>镜像集群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仲裁队列</a:t>
            </a:r>
            <a:endParaRPr lang="en-US" altLang="zh-CN">
              <a:solidFill>
                <a:srgbClr val="AD2B26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仲裁队列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87090"/>
          </a:xfrm>
        </p:spPr>
        <p:txBody>
          <a:bodyPr/>
          <a:lstStyle/>
          <a:p>
            <a:r>
              <a:rPr lang="zh-CN" altLang="en-US"/>
              <a:t>仲裁队列：仲裁队列是</a:t>
            </a:r>
            <a:r>
              <a:rPr lang="en-US" altLang="zh-CN"/>
              <a:t>3.8</a:t>
            </a:r>
            <a:r>
              <a:rPr lang="zh-CN" altLang="en-US"/>
              <a:t>版本以后才有的新功能，用来替代镜像队列，具备下列特征：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与镜像队列一样，都是主从模式，支持主从数据同步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使用非常简单，没有复杂的配置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主从同步基于</a:t>
            </a:r>
            <a:r>
              <a:rPr lang="en-US" altLang="zh-CN"/>
              <a:t>Raft</a:t>
            </a:r>
            <a:r>
              <a:rPr lang="zh-CN" altLang="en-US"/>
              <a:t>协议，强一致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详细的搭建步骤可以参考课前资料：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631" y="4336924"/>
            <a:ext cx="1407069" cy="179374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仲裁队列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87090"/>
          </a:xfrm>
        </p:spPr>
        <p:txBody>
          <a:bodyPr/>
          <a:lstStyle/>
          <a:p>
            <a:r>
              <a:rPr lang="en-US" altLang="zh-CN"/>
              <a:t>SpringAMQP</a:t>
            </a:r>
            <a:r>
              <a:rPr lang="zh-CN" altLang="en-US"/>
              <a:t>创建仲裁队列：</a:t>
            </a:r>
            <a:endParaRPr lang="en-US" altLang="zh-C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5692" y="2217749"/>
            <a:ext cx="7048073" cy="1492716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Queue quorumQueue()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QueueBuilder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durable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"quorum.queue"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持久化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.quorum()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仲裁队列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.build();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仲裁队列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87090"/>
          </a:xfrm>
        </p:spPr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SpringAMQP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连接集群，只需要在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yaml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中配置即可：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6791" y="2257094"/>
            <a:ext cx="9186155" cy="1384995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rabbitmq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addresses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 192.168.150.105:8071, 192.168.150.105:8072, 192.168.150.105:8073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username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 itcast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password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 123321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virtual-host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 /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生产者消息确认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消息持久化</a:t>
            </a:r>
            <a:endParaRPr lang="en-US" altLang="zh-CN"/>
          </a:p>
          <a:p>
            <a:r>
              <a:rPr lang="zh-CN" altLang="en-US"/>
              <a:t>消费者消息确认</a:t>
            </a:r>
            <a:endParaRPr lang="en-US" altLang="zh-CN"/>
          </a:p>
          <a:p>
            <a:r>
              <a:rPr lang="zh-CN" altLang="en-US"/>
              <a:t>消费失败重试机制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生产者确认机制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348810"/>
          </a:xfrm>
        </p:spPr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RabbitMQ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提供了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publisher confirm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机制来避免消息发送到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MQ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过程中丢失。消息发送到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MQ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以后，会返回一个结果给发送者，表示消息是否处理成功。结果有两种请求：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publisher-confirm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，发送者确认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720090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消息成功投递到交换机，返回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ack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720090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消息未投递到交换机，返回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nack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publisher-return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，发送者回执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720090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消息投递到交换机了，但是没有路由到队列。返回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ACK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，及路由失败原因。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912796" y="5278008"/>
            <a:ext cx="1304925" cy="6381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publisher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9034894" y="4893444"/>
            <a:ext cx="1215618" cy="5141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consumer1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柱体 21"/>
          <p:cNvSpPr/>
          <p:nvPr/>
        </p:nvSpPr>
        <p:spPr>
          <a:xfrm rot="16200000">
            <a:off x="6905968" y="4518217"/>
            <a:ext cx="514192" cy="126465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queue1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/>
          <p:cNvCxnSpPr>
            <a:stCxn id="20" idx="3"/>
            <a:endCxn id="25" idx="2"/>
          </p:cNvCxnSpPr>
          <p:nvPr/>
        </p:nvCxnSpPr>
        <p:spPr>
          <a:xfrm>
            <a:off x="2217721" y="5597096"/>
            <a:ext cx="1239246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3"/>
            <a:endCxn id="21" idx="1"/>
          </p:cNvCxnSpPr>
          <p:nvPr/>
        </p:nvCxnSpPr>
        <p:spPr>
          <a:xfrm flipV="1">
            <a:off x="7795389" y="5150541"/>
            <a:ext cx="12395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流程图: 磁盘 24"/>
          <p:cNvSpPr/>
          <p:nvPr/>
        </p:nvSpPr>
        <p:spPr>
          <a:xfrm>
            <a:off x="3456967" y="5326983"/>
            <a:ext cx="1514670" cy="556409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exchange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9094335" y="5858883"/>
            <a:ext cx="1215617" cy="5141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consumer2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柱体 26"/>
          <p:cNvSpPr/>
          <p:nvPr/>
        </p:nvSpPr>
        <p:spPr>
          <a:xfrm rot="16200000">
            <a:off x="6930485" y="5508173"/>
            <a:ext cx="514193" cy="1215616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queue2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箭头连接符 27"/>
          <p:cNvCxnSpPr>
            <a:stCxn id="27" idx="3"/>
            <a:endCxn id="26" idx="1"/>
          </p:cNvCxnSpPr>
          <p:nvPr/>
        </p:nvCxnSpPr>
        <p:spPr>
          <a:xfrm>
            <a:off x="7795390" y="6115981"/>
            <a:ext cx="1298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" idx="4"/>
            <a:endCxn id="22" idx="1"/>
          </p:cNvCxnSpPr>
          <p:nvPr/>
        </p:nvCxnSpPr>
        <p:spPr>
          <a:xfrm flipV="1">
            <a:off x="4971637" y="5150542"/>
            <a:ext cx="1559102" cy="454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4"/>
            <a:endCxn id="27" idx="1"/>
          </p:cNvCxnSpPr>
          <p:nvPr/>
        </p:nvCxnSpPr>
        <p:spPr>
          <a:xfrm>
            <a:off x="4971637" y="5605188"/>
            <a:ext cx="1608137" cy="510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874931" y="5278008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Fanout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乘号 3"/>
          <p:cNvSpPr/>
          <p:nvPr/>
        </p:nvSpPr>
        <p:spPr>
          <a:xfrm>
            <a:off x="2466345" y="5114081"/>
            <a:ext cx="888528" cy="982211"/>
          </a:xfrm>
          <a:prstGeom prst="mathMultiply">
            <a:avLst>
              <a:gd name="adj1" fmla="val 60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5336" y="5888543"/>
            <a:ext cx="13869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nack</a:t>
            </a:r>
            <a:endParaRPr lang="en-US" altLang="zh-CN" sz="1050">
              <a:solidFill>
                <a:srgbClr val="AD2B2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publish-confirm</a:t>
            </a:r>
            <a:endParaRPr lang="zh-CN" altLang="en-US" sz="1050" dirty="0">
              <a:solidFill>
                <a:srgbClr val="AD2B2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乘号 31"/>
          <p:cNvSpPr/>
          <p:nvPr/>
        </p:nvSpPr>
        <p:spPr>
          <a:xfrm>
            <a:off x="5396611" y="5377865"/>
            <a:ext cx="888528" cy="982211"/>
          </a:xfrm>
          <a:prstGeom prst="mathMultiply">
            <a:avLst>
              <a:gd name="adj1" fmla="val 60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86812" y="6046816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ack</a:t>
            </a:r>
            <a:endParaRPr lang="en-US" altLang="zh-CN" sz="1050">
              <a:solidFill>
                <a:srgbClr val="AD2B2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publish-return</a:t>
            </a:r>
            <a:endParaRPr lang="zh-CN" altLang="en-US" sz="1050" dirty="0">
              <a:solidFill>
                <a:srgbClr val="AD2B2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5512" y="4588621"/>
            <a:ext cx="14792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61BB2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ack</a:t>
            </a:r>
            <a:endParaRPr lang="en-US" altLang="zh-CN" sz="1050">
              <a:solidFill>
                <a:srgbClr val="61BB2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61BB2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publish-confirm</a:t>
            </a:r>
            <a:endParaRPr lang="zh-CN" altLang="en-US" sz="1050" dirty="0">
              <a:solidFill>
                <a:srgbClr val="61BB2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438623" y="2688373"/>
            <a:ext cx="3811889" cy="932123"/>
            <a:chOff x="7485382" y="2843371"/>
            <a:chExt cx="3811889" cy="932123"/>
          </a:xfrm>
        </p:grpSpPr>
        <p:sp>
          <p:nvSpPr>
            <p:cNvPr id="39" name="矩形 38"/>
            <p:cNvSpPr/>
            <p:nvPr/>
          </p:nvSpPr>
          <p:spPr>
            <a:xfrm>
              <a:off x="7604160" y="2843371"/>
              <a:ext cx="3693111" cy="932123"/>
            </a:xfrm>
            <a:prstGeom prst="rect">
              <a:avLst/>
            </a:prstGeom>
            <a:noFill/>
            <a:ln w="12700">
              <a:solidFill>
                <a:srgbClr val="48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485382" y="2912884"/>
              <a:ext cx="564498" cy="229811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12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16200000">
              <a:off x="7490319" y="3141688"/>
              <a:ext cx="104783" cy="106795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795389" y="3216685"/>
              <a:ext cx="3348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确认机制发送消息时，需要给每个消息设置一个全局唯一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id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，以区分不同消息，避免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ack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冲突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1" grpId="0"/>
      <p:bldP spid="4" grpId="0" animBg="1"/>
      <p:bldP spid="5" grpId="0"/>
      <p:bldP spid="32" grpId="0" animBg="1"/>
      <p:bldP spid="3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Demo</a:t>
            </a:r>
            <a:r>
              <a:rPr lang="zh-CN" altLang="en-US"/>
              <a:t>工程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348810"/>
          </a:xfrm>
        </p:spPr>
        <p:txBody>
          <a:bodyPr/>
          <a:lstStyle/>
          <a:p>
            <a:r>
              <a:rPr lang="zh-CN" altLang="en-US"/>
              <a:t>首先，我们需要引入课前资料提供的</a:t>
            </a:r>
            <a:r>
              <a:rPr lang="en-US" altLang="zh-CN"/>
              <a:t>mq-advanced-demo</a:t>
            </a:r>
            <a:r>
              <a:rPr lang="zh-CN" altLang="en-US"/>
              <a:t>工程：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19" y="2174141"/>
            <a:ext cx="1883059" cy="209550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SpringAMQP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实现生产者确认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34881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publisher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这个微服务的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application.yml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中添加配置：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配置说明：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publish-confirm-type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：开启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publisher-confirm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，这里支持两种类型：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080135" lvl="1" indent="-285750">
              <a:buFont typeface="Wingdings" panose="05000000000000000000" pitchFamily="2" charset="2"/>
              <a:buChar char="l"/>
            </a:pPr>
            <a:r>
              <a:rPr lang="en-US" altLang="zh-CN" sz="1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simple</a:t>
            </a:r>
            <a:r>
              <a:rPr lang="zh-CN" altLang="en-US" sz="1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：同步等待</a:t>
            </a:r>
            <a:r>
              <a:rPr lang="en-US" altLang="zh-CN" sz="1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confirm</a:t>
            </a:r>
            <a:r>
              <a:rPr lang="zh-CN" altLang="en-US" sz="1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结果，直到超时</a:t>
            </a:r>
            <a:endParaRPr lang="en-US" altLang="zh-CN" sz="1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080135" lvl="1" indent="-285750">
              <a:buFont typeface="Wingdings" panose="05000000000000000000" pitchFamily="2" charset="2"/>
              <a:buChar char="l"/>
            </a:pPr>
            <a:r>
              <a:rPr lang="en-US" altLang="zh-CN" sz="1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correlated</a:t>
            </a:r>
            <a:r>
              <a:rPr lang="zh-CN" altLang="en-US" sz="1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：异步回调，定义</a:t>
            </a:r>
            <a:r>
              <a:rPr lang="en-US" altLang="zh-CN" sz="1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ConfirmCallback</a:t>
            </a:r>
            <a:r>
              <a:rPr lang="zh-CN" altLang="en-US" sz="1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</a:t>
            </a:r>
            <a:r>
              <a:rPr lang="en-US" altLang="zh-CN" sz="1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MQ</a:t>
            </a:r>
            <a:r>
              <a:rPr lang="zh-CN" altLang="en-US" sz="1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返回结果时会回调这个</a:t>
            </a:r>
            <a:r>
              <a:rPr lang="en-US" altLang="zh-CN" sz="1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ConfirmCallback</a:t>
            </a:r>
            <a:endParaRPr lang="en-US" altLang="zh-CN" sz="1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89535" indent="-285750">
              <a:buFont typeface="Wingdings" panose="05000000000000000000" pitchFamily="2" charset="2"/>
              <a:buChar char="l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publish-returns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：开启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publish-return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功能，同样是基于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callback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机制，不过是定义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ReturnCallback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89535" indent="-285750">
              <a:buFont typeface="Wingdings" panose="05000000000000000000" pitchFamily="2" charset="2"/>
              <a:buChar char="l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template.mandatory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：定义消息路由失败时的策略。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true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，则调用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ReturnCallback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；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false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：则直接丢弃消息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2320" y="2188106"/>
            <a:ext cx="10324951" cy="1624419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rabbitmq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publisher-confirm-type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correlated </a:t>
            </a:r>
            <a:endParaRPr kumimoji="0" lang="en-US" altLang="zh-CN" sz="1400" b="0" i="1" u="none" strike="noStrike" cap="none" normalizeH="0" baseline="0">
              <a:ln>
                <a:noFill/>
              </a:ln>
              <a:solidFill>
                <a:srgbClr val="660E7A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i="1">
                <a:solidFill>
                  <a:srgbClr val="660E7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publisher-returns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true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mandatory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ISLIDE.ICON" val="#405265;#404313;"/>
</p:tagLst>
</file>

<file path=ppt/tags/tag2.xml><?xml version="1.0" encoding="utf-8"?>
<p:tagLst xmlns:p="http://schemas.openxmlformats.org/presentationml/2006/main">
  <p:tag name="ISLIDE.ICON" val="#405265;#404313;"/>
</p:tagLst>
</file>

<file path=ppt/tags/tag3.xml><?xml version="1.0" encoding="utf-8"?>
<p:tagLst xmlns:p="http://schemas.openxmlformats.org/presentationml/2006/main">
  <p:tag name="ISLIDE.ICON" val="#405265;#404313;"/>
</p:tagLst>
</file>

<file path=ppt/tags/tag4.xml><?xml version="1.0" encoding="utf-8"?>
<p:tagLst xmlns:p="http://schemas.openxmlformats.org/presentationml/2006/main">
  <p:tag name="ISLIDE.ICON" val="#405265;#404313;"/>
</p:tagLst>
</file>

<file path=ppt/tags/tag5.xml><?xml version="1.0" encoding="utf-8"?>
<p:tagLst xmlns:p="http://schemas.openxmlformats.org/presentationml/2006/main">
  <p:tag name="ISLIDE.ICON" val="#405265;#404313;"/>
</p:tagLst>
</file>

<file path=ppt/tags/tag6.xml><?xml version="1.0" encoding="utf-8"?>
<p:tagLst xmlns:p="http://schemas.openxmlformats.org/presentationml/2006/main">
  <p:tag name="ISLIDE.ICON" val="#405265;#404313;"/>
</p:tagLst>
</file>

<file path=ppt/tags/tag7.xml><?xml version="1.0" encoding="utf-8"?>
<p:tagLst xmlns:p="http://schemas.openxmlformats.org/presentationml/2006/main">
  <p:tag name="ISLIDE.ICON" val="#405265;#404313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编程学科双元产品模板v2.0</Template>
  <TotalTime>0</TotalTime>
  <Words>10337</Words>
  <Application>WPS 演示</Application>
  <PresentationFormat>宽屏</PresentationFormat>
  <Paragraphs>613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58</vt:i4>
      </vt:variant>
    </vt:vector>
  </HeadingPairs>
  <TitlesOfParts>
    <vt:vector size="87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华文楷体</vt:lpstr>
      <vt:lpstr>Alibaba PuHuiTi</vt:lpstr>
      <vt:lpstr>Alibaba PuHuiTi Medium</vt:lpstr>
      <vt:lpstr>Alibaba PuHuiTi M</vt:lpstr>
      <vt:lpstr>Segoe UI Light</vt:lpstr>
      <vt:lpstr>微软雅黑 Light</vt:lpstr>
      <vt:lpstr>Source Code Pro</vt:lpstr>
      <vt:lpstr>Courier New</vt:lpstr>
      <vt:lpstr>Aurebesh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服务异步通讯</vt:lpstr>
      <vt:lpstr>MQ的一些常见问题</vt:lpstr>
      <vt:lpstr>PowerPoint 演示文稿</vt:lpstr>
      <vt:lpstr>消息可靠性问题</vt:lpstr>
      <vt:lpstr>消息可靠性</vt:lpstr>
      <vt:lpstr>PowerPoint 演示文稿</vt:lpstr>
      <vt:lpstr>生产者确认机制</vt:lpstr>
      <vt:lpstr>引入Demo工程</vt:lpstr>
      <vt:lpstr>SpringAMQP实现生产者确认</vt:lpstr>
      <vt:lpstr>SpringAMQP实现生产者确认</vt:lpstr>
      <vt:lpstr>SpringAMQP实现生产者确认</vt:lpstr>
      <vt:lpstr>PowerPoint 演示文稿</vt:lpstr>
      <vt:lpstr>PowerPoint 演示文稿</vt:lpstr>
      <vt:lpstr>消息持久化</vt:lpstr>
      <vt:lpstr>PowerPoint 演示文稿</vt:lpstr>
      <vt:lpstr>消费者确认</vt:lpstr>
      <vt:lpstr>PowerPoint 演示文稿</vt:lpstr>
      <vt:lpstr>消费者失败重试</vt:lpstr>
      <vt:lpstr>消费者失败消息处理策略</vt:lpstr>
      <vt:lpstr>消费者失败消息处理策略</vt:lpstr>
      <vt:lpstr>PowerPoint 演示文稿</vt:lpstr>
      <vt:lpstr>死信交换机</vt:lpstr>
      <vt:lpstr>PowerPoint 演示文稿</vt:lpstr>
      <vt:lpstr>初识死信交换机</vt:lpstr>
      <vt:lpstr>PowerPoint 演示文稿</vt:lpstr>
      <vt:lpstr>PowerPoint 演示文稿</vt:lpstr>
      <vt:lpstr>TTL</vt:lpstr>
      <vt:lpstr>TTL</vt:lpstr>
      <vt:lpstr>TTL</vt:lpstr>
      <vt:lpstr>TTL</vt:lpstr>
      <vt:lpstr>PowerPoint 演示文稿</vt:lpstr>
      <vt:lpstr>PowerPoint 演示文稿</vt:lpstr>
      <vt:lpstr>延迟队列</vt:lpstr>
      <vt:lpstr>延迟队列插件</vt:lpstr>
      <vt:lpstr>SpringAMQP使用延迟队列插件</vt:lpstr>
      <vt:lpstr>SpringAMQP使用延迟队列插件</vt:lpstr>
      <vt:lpstr>SpringAMQP使用延迟队列插件</vt:lpstr>
      <vt:lpstr>PowerPoint 演示文稿</vt:lpstr>
      <vt:lpstr>惰性队列</vt:lpstr>
      <vt:lpstr>PowerPoint 演示文稿</vt:lpstr>
      <vt:lpstr>消息堆积问题</vt:lpstr>
      <vt:lpstr>PowerPoint 演示文稿</vt:lpstr>
      <vt:lpstr>惰性队列</vt:lpstr>
      <vt:lpstr>惰性队列</vt:lpstr>
      <vt:lpstr>PowerPoint 演示文稿</vt:lpstr>
      <vt:lpstr>MQ集群</vt:lpstr>
      <vt:lpstr>PowerPoint 演示文稿</vt:lpstr>
      <vt:lpstr>集群分类</vt:lpstr>
      <vt:lpstr>PowerPoint 演示文稿</vt:lpstr>
      <vt:lpstr>普通集群</vt:lpstr>
      <vt:lpstr>普通集群</vt:lpstr>
      <vt:lpstr>PowerPoint 演示文稿</vt:lpstr>
      <vt:lpstr>镜像集群</vt:lpstr>
      <vt:lpstr>PowerPoint 演示文稿</vt:lpstr>
      <vt:lpstr>仲裁队列</vt:lpstr>
      <vt:lpstr>仲裁队列</vt:lpstr>
      <vt:lpstr>仲裁队列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味気ない世の中と嘆く悲観</cp:lastModifiedBy>
  <cp:revision>1818</cp:revision>
  <dcterms:created xsi:type="dcterms:W3CDTF">2021-06-08T03:05:00Z</dcterms:created>
  <dcterms:modified xsi:type="dcterms:W3CDTF">2021-12-16T14:48:10Z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2823D1D909CE4A38B04494EE6238EFFB</vt:lpwstr>
  </property>
  <property fmtid="{D5CDD505-2E9C-101B-9397-08002B2CF9AE}" pid="3" name="KSOProductBuildVer">
    <vt:lpwstr>2052-11.1.0.11115</vt:lpwstr>
  </property>
</Properties>
</file>