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20"/>
  </p:notesMasterIdLst>
  <p:handoutMasterIdLst>
    <p:handoutMasterId r:id="rId87"/>
  </p:handoutMasterIdLst>
  <p:sldIdLst>
    <p:sldId id="462" r:id="rId9"/>
    <p:sldId id="463" r:id="rId10"/>
    <p:sldId id="465" r:id="rId11"/>
    <p:sldId id="635" r:id="rId12"/>
    <p:sldId id="609" r:id="rId13"/>
    <p:sldId id="588" r:id="rId14"/>
    <p:sldId id="632" r:id="rId15"/>
    <p:sldId id="615" r:id="rId16"/>
    <p:sldId id="601" r:id="rId17"/>
    <p:sldId id="637" r:id="rId18"/>
    <p:sldId id="633" r:id="rId19"/>
    <p:sldId id="638" r:id="rId21"/>
    <p:sldId id="634" r:id="rId22"/>
    <p:sldId id="639" r:id="rId23"/>
    <p:sldId id="488" r:id="rId24"/>
    <p:sldId id="489" r:id="rId25"/>
    <p:sldId id="474" r:id="rId26"/>
    <p:sldId id="623" r:id="rId27"/>
    <p:sldId id="597" r:id="rId28"/>
    <p:sldId id="624" r:id="rId29"/>
    <p:sldId id="594" r:id="rId30"/>
    <p:sldId id="622" r:id="rId31"/>
    <p:sldId id="497" r:id="rId32"/>
    <p:sldId id="500" r:id="rId33"/>
    <p:sldId id="505" r:id="rId34"/>
    <p:sldId id="592" r:id="rId35"/>
    <p:sldId id="625" r:id="rId36"/>
    <p:sldId id="617" r:id="rId37"/>
    <p:sldId id="473" r:id="rId38"/>
    <p:sldId id="476" r:id="rId39"/>
    <p:sldId id="477" r:id="rId40"/>
    <p:sldId id="485" r:id="rId41"/>
    <p:sldId id="509" r:id="rId42"/>
    <p:sldId id="627" r:id="rId43"/>
    <p:sldId id="618" r:id="rId44"/>
    <p:sldId id="508" r:id="rId45"/>
    <p:sldId id="480" r:id="rId46"/>
    <p:sldId id="626" r:id="rId47"/>
    <p:sldId id="481" r:id="rId48"/>
    <p:sldId id="619" r:id="rId49"/>
    <p:sldId id="482" r:id="rId50"/>
    <p:sldId id="620" r:id="rId51"/>
    <p:sldId id="475" r:id="rId52"/>
    <p:sldId id="467" r:id="rId53"/>
    <p:sldId id="511" r:id="rId54"/>
    <p:sldId id="510" r:id="rId55"/>
    <p:sldId id="513" r:id="rId56"/>
    <p:sldId id="512" r:id="rId57"/>
    <p:sldId id="514" r:id="rId58"/>
    <p:sldId id="515" r:id="rId59"/>
    <p:sldId id="516" r:id="rId60"/>
    <p:sldId id="568" r:id="rId61"/>
    <p:sldId id="569" r:id="rId62"/>
    <p:sldId id="570" r:id="rId63"/>
    <p:sldId id="572" r:id="rId64"/>
    <p:sldId id="573" r:id="rId65"/>
    <p:sldId id="574" r:id="rId66"/>
    <p:sldId id="602" r:id="rId67"/>
    <p:sldId id="577" r:id="rId68"/>
    <p:sldId id="579" r:id="rId69"/>
    <p:sldId id="608" r:id="rId70"/>
    <p:sldId id="578" r:id="rId71"/>
    <p:sldId id="607" r:id="rId72"/>
    <p:sldId id="575" r:id="rId73"/>
    <p:sldId id="605" r:id="rId74"/>
    <p:sldId id="604" r:id="rId75"/>
    <p:sldId id="586" r:id="rId76"/>
    <p:sldId id="580" r:id="rId77"/>
    <p:sldId id="581" r:id="rId78"/>
    <p:sldId id="582" r:id="rId79"/>
    <p:sldId id="583" r:id="rId80"/>
    <p:sldId id="584" r:id="rId81"/>
    <p:sldId id="585" r:id="rId82"/>
    <p:sldId id="631" r:id="rId83"/>
    <p:sldId id="629" r:id="rId84"/>
    <p:sldId id="630" r:id="rId85"/>
    <p:sldId id="264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CBCBCB"/>
    <a:srgbClr val="F2F6EA"/>
    <a:srgbClr val="70BDD2"/>
    <a:srgbClr val="3B99B3"/>
    <a:srgbClr val="3C9FBA"/>
    <a:srgbClr val="3590A9"/>
    <a:srgbClr val="3BA0BB"/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5" autoAdjust="0"/>
    <p:restoredTop sz="93116" autoAdjust="0"/>
  </p:normalViewPr>
  <p:slideViewPr>
    <p:cSldViewPr snapToGrid="0">
      <p:cViewPr varScale="1">
        <p:scale>
          <a:sx n="74" d="100"/>
          <a:sy n="7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1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handoutMaster" Target="handoutMasters/handoutMaster1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80" Type="http://schemas.openxmlformats.org/officeDocument/2006/relationships/slide" Target="slides/slide71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0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com.alibaba.cloud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spring-cloud-alibaba-dependencies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2.2.5.RELEASE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pom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import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br>
              <a:rPr lang="en-US" altLang="zh-CN"/>
            </a:b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spring.io/projects/spring-cloud" TargetMode="External"/><Relationship Id="rId4" Type="http://schemas.openxmlformats.org/officeDocument/2006/relationships/image" Target="../media/image6.svg"/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sv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5.png"/><Relationship Id="rId3" Type="http://schemas.openxmlformats.org/officeDocument/2006/relationships/hyperlink" Target="https://github.com/Netflix/eureka" TargetMode="External"/><Relationship Id="rId2" Type="http://schemas.openxmlformats.org/officeDocument/2006/relationships/hyperlink" Target="https://spring.io/projects/spring-cloud" TargetMode="External"/><Relationship Id="rId1" Type="http://schemas.openxmlformats.org/officeDocument/2006/relationships/hyperlink" Target="https://nacos.io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微服务技术对比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SpringCloud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微服务结构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微服务这种方案需要技术框架来落地，全球的互联网公司都在积极尝试自己的微服务落地技术。在国内最知名的就是</a:t>
            </a:r>
            <a:r>
              <a:rPr lang="en-US" altLang="zh-CN"/>
              <a:t>SpringCloud</a:t>
            </a:r>
            <a:r>
              <a:rPr lang="zh-CN" altLang="en-US"/>
              <a:t>和阿里巴巴的</a:t>
            </a:r>
            <a:r>
              <a:rPr lang="en-US" altLang="zh-CN"/>
              <a:t>Dubbo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0" name="矩形: 圆角 19"/>
          <p:cNvSpPr/>
          <p:nvPr/>
        </p:nvSpPr>
        <p:spPr>
          <a:xfrm>
            <a:off x="5854772" y="3751351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369578" y="5876648"/>
            <a:ext cx="561157" cy="551273"/>
            <a:chOff x="9848527" y="3462444"/>
            <a:chExt cx="1399567" cy="1399567"/>
          </a:xfrm>
        </p:grpSpPr>
        <p:pic>
          <p:nvPicPr>
            <p:cNvPr id="22" name="图形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3" name="矩形: 圆角 22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95458" y="5876648"/>
            <a:ext cx="561157" cy="551273"/>
            <a:chOff x="5177729" y="2108903"/>
            <a:chExt cx="1399567" cy="1399567"/>
          </a:xfrm>
        </p:grpSpPr>
        <p:pic>
          <p:nvPicPr>
            <p:cNvPr id="25" name="图形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26" name="矩形: 圆角 25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369578" y="4019685"/>
            <a:ext cx="561157" cy="551273"/>
            <a:chOff x="3974962" y="3994894"/>
            <a:chExt cx="1399567" cy="1399567"/>
          </a:xfrm>
        </p:grpSpPr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29" name="矩形: 圆角 28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95458" y="4019685"/>
            <a:ext cx="561157" cy="551273"/>
            <a:chOff x="8387693" y="4466462"/>
            <a:chExt cx="1399567" cy="1399567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32" name="矩形: 圆角 31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06637" y="5876648"/>
            <a:ext cx="561157" cy="551273"/>
            <a:chOff x="9848527" y="3462444"/>
            <a:chExt cx="1399567" cy="1399567"/>
          </a:xfrm>
        </p:grpSpPr>
        <p:pic>
          <p:nvPicPr>
            <p:cNvPr id="34" name="图形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6637" y="4019685"/>
            <a:ext cx="561157" cy="551273"/>
            <a:chOff x="3974962" y="3994894"/>
            <a:chExt cx="1399567" cy="1399567"/>
          </a:xfrm>
        </p:grpSpPr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38" name="矩形: 圆角 37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32518" y="5876648"/>
            <a:ext cx="561157" cy="551273"/>
            <a:chOff x="5177729" y="2108903"/>
            <a:chExt cx="1399567" cy="1399567"/>
          </a:xfrm>
        </p:grpSpPr>
        <p:pic>
          <p:nvPicPr>
            <p:cNvPr id="40" name="图形 3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41" name="矩形: 圆角 40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32518" y="4019685"/>
            <a:ext cx="561157" cy="551273"/>
            <a:chOff x="8387693" y="4466462"/>
            <a:chExt cx="1399567" cy="1399567"/>
          </a:xfrm>
        </p:grpSpPr>
        <p:pic>
          <p:nvPicPr>
            <p:cNvPr id="43" name="图形 4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4" name="矩形: 圆角 43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95458" y="4948167"/>
            <a:ext cx="561157" cy="551273"/>
            <a:chOff x="8387693" y="4466462"/>
            <a:chExt cx="1399567" cy="1399567"/>
          </a:xfrm>
        </p:grpSpPr>
        <p:pic>
          <p:nvPicPr>
            <p:cNvPr id="46" name="图形 4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432518" y="4948167"/>
            <a:ext cx="561157" cy="551273"/>
            <a:chOff x="8387693" y="4466462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0" name="矩形: 圆角 49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369578" y="4948167"/>
            <a:ext cx="561157" cy="551273"/>
            <a:chOff x="8387693" y="4466462"/>
            <a:chExt cx="1399567" cy="1399567"/>
          </a:xfrm>
        </p:grpSpPr>
        <p:pic>
          <p:nvPicPr>
            <p:cNvPr id="52" name="图形 5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3" name="矩形: 圆角 52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306637" y="4948167"/>
            <a:ext cx="561157" cy="551273"/>
            <a:chOff x="8387693" y="4466462"/>
            <a:chExt cx="1399567" cy="1399567"/>
          </a:xfrm>
        </p:grpSpPr>
        <p:pic>
          <p:nvPicPr>
            <p:cNvPr id="55" name="图形 5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6" name="矩形: 圆角 55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57" name="直接箭头连接符 56"/>
          <p:cNvCxnSpPr>
            <a:stCxn id="31" idx="2"/>
            <a:endCxn id="49" idx="0"/>
          </p:cNvCxnSpPr>
          <p:nvPr/>
        </p:nvCxnSpPr>
        <p:spPr>
          <a:xfrm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1" idx="2"/>
            <a:endCxn id="46" idx="0"/>
          </p:cNvCxnSpPr>
          <p:nvPr/>
        </p:nvCxnSpPr>
        <p:spPr>
          <a:xfrm>
            <a:off x="677603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1" idx="2"/>
            <a:endCxn id="52" idx="0"/>
          </p:cNvCxnSpPr>
          <p:nvPr/>
        </p:nvCxnSpPr>
        <p:spPr>
          <a:xfrm>
            <a:off x="6776037" y="4570958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2"/>
            <a:endCxn id="49" idx="0"/>
          </p:cNvCxnSpPr>
          <p:nvPr/>
        </p:nvCxnSpPr>
        <p:spPr>
          <a:xfrm flipH="1">
            <a:off x="7713097" y="4570958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2"/>
            <a:endCxn id="52" idx="0"/>
          </p:cNvCxnSpPr>
          <p:nvPr/>
        </p:nvCxnSpPr>
        <p:spPr>
          <a:xfrm flipH="1"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2"/>
            <a:endCxn id="55" idx="0"/>
          </p:cNvCxnSpPr>
          <p:nvPr/>
        </p:nvCxnSpPr>
        <p:spPr>
          <a:xfrm>
            <a:off x="9587216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8" idx="2"/>
            <a:endCxn id="55" idx="0"/>
          </p:cNvCxnSpPr>
          <p:nvPr/>
        </p:nvCxnSpPr>
        <p:spPr>
          <a:xfrm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8" idx="2"/>
            <a:endCxn id="49" idx="0"/>
          </p:cNvCxnSpPr>
          <p:nvPr/>
        </p:nvCxnSpPr>
        <p:spPr>
          <a:xfrm flipH="1"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8" idx="2"/>
            <a:endCxn id="52" idx="0"/>
          </p:cNvCxnSpPr>
          <p:nvPr/>
        </p:nvCxnSpPr>
        <p:spPr>
          <a:xfrm>
            <a:off x="865015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3" idx="2"/>
            <a:endCxn id="52" idx="0"/>
          </p:cNvCxnSpPr>
          <p:nvPr/>
        </p:nvCxnSpPr>
        <p:spPr>
          <a:xfrm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3" idx="2"/>
            <a:endCxn id="49" idx="0"/>
          </p:cNvCxnSpPr>
          <p:nvPr/>
        </p:nvCxnSpPr>
        <p:spPr>
          <a:xfrm>
            <a:off x="771309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3" idx="2"/>
            <a:endCxn id="46" idx="0"/>
          </p:cNvCxnSpPr>
          <p:nvPr/>
        </p:nvCxnSpPr>
        <p:spPr>
          <a:xfrm flipH="1"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0" idx="0"/>
          </p:cNvCxnSpPr>
          <p:nvPr/>
        </p:nvCxnSpPr>
        <p:spPr>
          <a:xfrm>
            <a:off x="6798615" y="5498380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798615" y="5498380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22" idx="0"/>
          </p:cNvCxnSpPr>
          <p:nvPr/>
        </p:nvCxnSpPr>
        <p:spPr>
          <a:xfrm>
            <a:off x="6798615" y="5498380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5" idx="2"/>
            <a:endCxn id="40" idx="0"/>
          </p:cNvCxnSpPr>
          <p:nvPr/>
        </p:nvCxnSpPr>
        <p:spPr>
          <a:xfrm flipH="1">
            <a:off x="7713097" y="5499440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5" idx="2"/>
            <a:endCxn id="22" idx="0"/>
          </p:cNvCxnSpPr>
          <p:nvPr/>
        </p:nvCxnSpPr>
        <p:spPr>
          <a:xfrm flipH="1"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5" idx="2"/>
            <a:endCxn id="34" idx="0"/>
          </p:cNvCxnSpPr>
          <p:nvPr/>
        </p:nvCxnSpPr>
        <p:spPr>
          <a:xfrm>
            <a:off x="9587216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2" idx="2"/>
            <a:endCxn id="34" idx="0"/>
          </p:cNvCxnSpPr>
          <p:nvPr/>
        </p:nvCxnSpPr>
        <p:spPr>
          <a:xfrm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2" idx="2"/>
            <a:endCxn id="40" idx="0"/>
          </p:cNvCxnSpPr>
          <p:nvPr/>
        </p:nvCxnSpPr>
        <p:spPr>
          <a:xfrm flipH="1"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2" idx="2"/>
            <a:endCxn id="22" idx="0"/>
          </p:cNvCxnSpPr>
          <p:nvPr/>
        </p:nvCxnSpPr>
        <p:spPr>
          <a:xfrm>
            <a:off x="865015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49" idx="2"/>
            <a:endCxn id="22" idx="0"/>
          </p:cNvCxnSpPr>
          <p:nvPr/>
        </p:nvCxnSpPr>
        <p:spPr>
          <a:xfrm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9" idx="2"/>
            <a:endCxn id="40" idx="0"/>
          </p:cNvCxnSpPr>
          <p:nvPr/>
        </p:nvCxnSpPr>
        <p:spPr>
          <a:xfrm>
            <a:off x="771309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9" idx="2"/>
          </p:cNvCxnSpPr>
          <p:nvPr/>
        </p:nvCxnSpPr>
        <p:spPr>
          <a:xfrm flipH="1">
            <a:off x="6798617" y="5499440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5426966" y="2159493"/>
            <a:ext cx="2505459" cy="1073427"/>
            <a:chOff x="4979529" y="1094896"/>
            <a:chExt cx="2505459" cy="1073427"/>
          </a:xfrm>
        </p:grpSpPr>
        <p:sp>
          <p:nvSpPr>
            <p:cNvPr id="97" name="矩形: 圆角 96"/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  <a:endParaRPr lang="zh-CN" alt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05" name="图形 10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6" name="矩形: 圆角 105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03" name="图形 10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4" name="矩形: 圆角 103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01" name="图形 10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2" name="矩形: 圆角 101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3822553" y="3751351"/>
            <a:ext cx="1192885" cy="2935111"/>
            <a:chOff x="2663053" y="2686754"/>
            <a:chExt cx="1192885" cy="2935111"/>
          </a:xfrm>
        </p:grpSpPr>
        <p:sp>
          <p:nvSpPr>
            <p:cNvPr id="108" name="矩形: 圆角 107"/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19" name="图形 118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0" name="矩形: 圆角 119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17" name="图形 11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8" name="矩形: 圆角 117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15" name="图形 11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6" name="矩形: 圆角 115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13" name="图形 11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4" name="矩形: 圆角 113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121" name="图形 1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78" y="4714558"/>
            <a:ext cx="991032" cy="991032"/>
          </a:xfrm>
          <a:prstGeom prst="rect">
            <a:avLst/>
          </a:prstGeom>
        </p:spPr>
      </p:pic>
      <p:cxnSp>
        <p:nvCxnSpPr>
          <p:cNvPr id="122" name="直接箭头连接符 121"/>
          <p:cNvCxnSpPr>
            <a:stCxn id="121" idx="3"/>
            <a:endCxn id="108" idx="1"/>
          </p:cNvCxnSpPr>
          <p:nvPr/>
        </p:nvCxnSpPr>
        <p:spPr>
          <a:xfrm>
            <a:off x="3000910" y="5210074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8117992" y="2159493"/>
            <a:ext cx="2376559" cy="1073427"/>
            <a:chOff x="7670555" y="1094896"/>
            <a:chExt cx="2376559" cy="1073427"/>
          </a:xfrm>
        </p:grpSpPr>
        <p:sp>
          <p:nvSpPr>
            <p:cNvPr id="124" name="矩形: 圆角 123"/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32" name="图形 13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3" name="矩形: 圆角 132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130" name="图形 12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1" name="矩形: 圆角 130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128" name="图形 12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9" name="矩形: 圆角 128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134" name="连接符: 肘形 133"/>
          <p:cNvCxnSpPr>
            <a:stCxn id="20" idx="0"/>
            <a:endCxn id="97" idx="2"/>
          </p:cNvCxnSpPr>
          <p:nvPr/>
        </p:nvCxnSpPr>
        <p:spPr>
          <a:xfrm rot="16200000" flipV="1">
            <a:off x="7116788" y="2795829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8061918" y="3232921"/>
            <a:ext cx="1233963" cy="518431"/>
            <a:chOff x="7402733" y="2422363"/>
            <a:chExt cx="1233963" cy="518431"/>
          </a:xfrm>
        </p:grpSpPr>
        <p:cxnSp>
          <p:nvCxnSpPr>
            <p:cNvPr id="136" name="连接符: 肘形 135"/>
            <p:cNvCxnSpPr>
              <a:stCxn id="20" idx="0"/>
              <a:endCxn id="124" idx="2"/>
            </p:cNvCxnSpPr>
            <p:nvPr/>
          </p:nvCxnSpPr>
          <p:spPr>
            <a:xfrm rot="5400000" flipH="1" flipV="1">
              <a:off x="7760499" y="2064597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7499826" y="2464052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6094733" y="3503976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5015437" y="5008824"/>
            <a:ext cx="884729" cy="489556"/>
            <a:chOff x="2935696" y="3944227"/>
            <a:chExt cx="884729" cy="489556"/>
          </a:xfrm>
        </p:grpSpPr>
        <p:cxnSp>
          <p:nvCxnSpPr>
            <p:cNvPr id="140" name="直接箭头连接符 139"/>
            <p:cNvCxnSpPr>
              <a:stCxn id="108" idx="3"/>
              <a:endCxn id="20" idx="1"/>
            </p:cNvCxnSpPr>
            <p:nvPr/>
          </p:nvCxnSpPr>
          <p:spPr>
            <a:xfrm>
              <a:off x="2935696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3010333" y="3944227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033030" y="4156784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认识微服务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微服务技术对比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表格 9"/>
          <p:cNvGraphicFramePr>
            <a:graphicFrameLocks noGrp="1"/>
          </p:cNvGraphicFramePr>
          <p:nvPr/>
        </p:nvGraphicFramePr>
        <p:xfrm>
          <a:off x="710880" y="1639093"/>
          <a:ext cx="10698800" cy="367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5677"/>
                <a:gridCol w="2130136"/>
                <a:gridCol w="3148445"/>
                <a:gridCol w="3564542"/>
              </a:tblGrid>
              <a:tr h="723884"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Dubbo</a:t>
                      </a:r>
                      <a:endParaRPr lang="en-US" altLang="zh-CN" sz="18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SpringCloud</a:t>
                      </a:r>
                      <a:endParaRPr lang="en-US" altLang="zh-CN" sz="18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SpringCloudAlibaba</a:t>
                      </a:r>
                      <a:endParaRPr lang="en-US" altLang="zh-CN" sz="18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注册中心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zookeeper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Redis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Eureka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Consul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Nacos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Eureka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服务远程调用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Dubbo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协议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Feign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（</a:t>
                      </a: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http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协议）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Dubbo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Feign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配置中心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SpringCloudConfig</a:t>
                      </a:r>
                      <a:endParaRPr lang="en-US" altLang="zh-CN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SpringCloudConfig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Nacos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服务网关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SpringCloudGateway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Zuul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SpringCloudGateway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、</a:t>
                      </a:r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Zuul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服务监控和保护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dubbo-admin</a:t>
                      </a:r>
                      <a:r>
                        <a:rPr lang="zh-CN" altLang="en-US" sz="140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，功能弱</a:t>
                      </a:r>
                      <a:endParaRPr lang="zh-CN" altLang="en-US" sz="140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Hystix</a:t>
                      </a:r>
                      <a:endParaRPr lang="en-US" altLang="zh-CN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Sentinel</a:t>
                      </a:r>
                      <a:endParaRPr lang="en-US" altLang="zh-CN" sz="14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589298" y="2415890"/>
            <a:ext cx="2119746" cy="288867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96691" y="2410695"/>
            <a:ext cx="3148445" cy="2899062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5136" y="2415891"/>
            <a:ext cx="3564544" cy="28963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企业需求</a:t>
            </a:r>
            <a:endParaRPr lang="zh-CN" altLang="en-US"/>
          </a:p>
        </p:txBody>
      </p:sp>
      <p:sp>
        <p:nvSpPr>
          <p:cNvPr id="14" name="弧形 10"/>
          <p:cNvSpPr/>
          <p:nvPr/>
        </p:nvSpPr>
        <p:spPr>
          <a:xfrm>
            <a:off x="4467337" y="2065079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弧形 11"/>
          <p:cNvSpPr/>
          <p:nvPr/>
        </p:nvSpPr>
        <p:spPr>
          <a:xfrm flipH="1">
            <a:off x="6347941" y="2663371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弧形 12"/>
          <p:cNvSpPr/>
          <p:nvPr/>
        </p:nvSpPr>
        <p:spPr>
          <a:xfrm>
            <a:off x="4445289" y="2663371"/>
            <a:ext cx="1406357" cy="2512786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48"/>
          <p:cNvSpPr/>
          <p:nvPr/>
        </p:nvSpPr>
        <p:spPr bwMode="auto">
          <a:xfrm>
            <a:off x="7051252" y="2444002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Feign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矩形: 圆角 49"/>
          <p:cNvSpPr/>
          <p:nvPr/>
        </p:nvSpPr>
        <p:spPr bwMode="auto">
          <a:xfrm>
            <a:off x="7051252" y="4955603"/>
            <a:ext cx="216000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原始模式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: 圆角 50"/>
          <p:cNvSpPr/>
          <p:nvPr/>
        </p:nvSpPr>
        <p:spPr bwMode="auto">
          <a:xfrm flipH="1">
            <a:off x="2984026" y="2444002"/>
            <a:ext cx="2160000" cy="374571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 + Feign</a:t>
            </a:r>
            <a:endParaRPr lang="en-US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矩形: 圆角 51"/>
          <p:cNvSpPr/>
          <p:nvPr/>
        </p:nvSpPr>
        <p:spPr bwMode="auto">
          <a:xfrm flipH="1">
            <a:off x="2984026" y="4955603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Dubbo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弧形 17"/>
          <p:cNvSpPr/>
          <p:nvPr/>
        </p:nvSpPr>
        <p:spPr>
          <a:xfrm flipH="1">
            <a:off x="6356978" y="2051290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12576" y="3169183"/>
            <a:ext cx="1561578" cy="1561578"/>
          </a:xfrm>
          <a:prstGeom prst="ellipse">
            <a:avLst/>
          </a:prstGeom>
          <a:solidFill>
            <a:srgbClr val="AD2A2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07973" y="2243832"/>
            <a:ext cx="2679227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46846" y="4739738"/>
            <a:ext cx="2448766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基于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老旧技术体系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9991" y="2243832"/>
            <a:ext cx="2351532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6388" y="4739738"/>
            <a:ext cx="2610493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8428" y="3688931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微服务</a:t>
            </a:r>
            <a:endParaRPr kumimoji="1" lang="zh-CN" altLang="en-US" sz="2400" b="1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/>
              <a:t>微服务技术对比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SpringCloud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6" name="椭圆 5"/>
            <p:cNvSpPr/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34" name="任意多边形: 形状 33"/>
            <p:cNvSpPr/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: 形状 40"/>
          <p:cNvSpPr/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8" name="组合 7"/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文本占位符 9"/>
            <p:cNvSpPr txBox="1"/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占位符 9"/>
            <p:cNvSpPr txBox="1"/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46" name="文本占位符 9"/>
            <p:cNvSpPr txBox="1"/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占位符 9"/>
            <p:cNvSpPr txBox="1"/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8" name="文本占位符 9"/>
            <p:cNvSpPr txBox="1"/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占位符 9"/>
            <p:cNvSpPr txBox="1"/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50" name="文本占位符 9"/>
            <p:cNvSpPr txBox="1"/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占位符 9"/>
            <p:cNvSpPr txBox="1"/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52" name="文本占位符 9"/>
            <p:cNvSpPr txBox="1"/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占位符 9"/>
            <p:cNvSpPr txBox="1"/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4" name="文本占位符 9"/>
            <p:cNvSpPr txBox="1"/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9"/>
            <p:cNvSpPr txBox="1"/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6" name="文本占位符 9"/>
            <p:cNvSpPr txBox="1"/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63" name="任意多边形: 形状 62"/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32" name="任意多边形: 形状 31"/>
            <p:cNvSpPr/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2376"/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39" name="椭圆 38"/>
            <p:cNvSpPr/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/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35" name="椭圆 34"/>
            <p:cNvSpPr/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8" name="图形 6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4" name="组合 73"/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40" name="任意多边形: 形状 39"/>
            <p:cNvSpPr/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0" name="图形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sp>
        <p:nvSpPr>
          <p:cNvPr id="8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82320" y="1404819"/>
            <a:ext cx="10698800" cy="4967679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5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820" y="935626"/>
            <a:ext cx="518205" cy="3810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537" y="940081"/>
            <a:ext cx="518205" cy="381033"/>
          </a:xfrm>
          <a:prstGeom prst="rect">
            <a:avLst/>
          </a:prstGeom>
        </p:spPr>
      </p:pic>
      <p:sp>
        <p:nvSpPr>
          <p:cNvPr id="8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2"/>
            <a:ext cx="10698800" cy="4967679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SpringCloud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的版本兼容关系如下：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我们课堂学习的版本是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Hoxton.SR10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，因此对应的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2.3.x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版本。</a:t>
            </a:r>
            <a:endParaRPr lang="en-US" altLang="zh-CN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6" y="2209799"/>
            <a:ext cx="8430735" cy="34459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服务拆分及远程调用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/>
              <a:t>服务间调用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服务拆分注意事项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单一职责：不同微服务，不要重复开发相同业务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数据独立：不要访问其它微服务的数据库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面向服务：将自己的业务暴露为接口，供其它微服务调用</a:t>
            </a:r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8444702" y="4159532"/>
            <a:ext cx="1055139" cy="1036554"/>
            <a:chOff x="9848527" y="3462444"/>
            <a:chExt cx="1399567" cy="139956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4702" y="4159532"/>
            <a:ext cx="1055139" cy="1036554"/>
            <a:chOff x="5177729" y="2108903"/>
            <a:chExt cx="1399567" cy="1399567"/>
          </a:xfrm>
        </p:grpSpPr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44702" y="4159532"/>
            <a:ext cx="1055139" cy="1036554"/>
            <a:chOff x="3974962" y="3994894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44702" y="4159532"/>
            <a:ext cx="1055139" cy="1036554"/>
            <a:chOff x="8387693" y="4466462"/>
            <a:chExt cx="1399567" cy="1399567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624984" y="3457190"/>
            <a:ext cx="2432702" cy="2432702"/>
            <a:chOff x="8976978" y="3073886"/>
            <a:chExt cx="2432702" cy="2432702"/>
          </a:xfrm>
        </p:grpSpPr>
        <p:pic>
          <p:nvPicPr>
            <p:cNvPr id="55" name="图形 5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/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/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/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/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cxnSp>
        <p:nvCxnSpPr>
          <p:cNvPr id="23" name="直接箭头连接符 22"/>
          <p:cNvCxnSpPr/>
          <p:nvPr/>
        </p:nvCxnSpPr>
        <p:spPr>
          <a:xfrm flipV="1">
            <a:off x="10546780" y="3457190"/>
            <a:ext cx="0" cy="23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7654643" y="6244939"/>
            <a:ext cx="240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543807" y="3325093"/>
            <a:ext cx="2587337" cy="24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柱体 75"/>
          <p:cNvSpPr/>
          <p:nvPr/>
        </p:nvSpPr>
        <p:spPr>
          <a:xfrm>
            <a:off x="5242659" y="4989146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圆柱体 76"/>
          <p:cNvSpPr/>
          <p:nvPr/>
        </p:nvSpPr>
        <p:spPr>
          <a:xfrm>
            <a:off x="11232335" y="586329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圆柱体 78"/>
          <p:cNvSpPr/>
          <p:nvPr/>
        </p:nvSpPr>
        <p:spPr>
          <a:xfrm>
            <a:off x="11235330" y="2475604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圆柱体 79"/>
          <p:cNvSpPr/>
          <p:nvPr/>
        </p:nvSpPr>
        <p:spPr>
          <a:xfrm>
            <a:off x="5242659" y="328225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直接箭头连接符 42"/>
          <p:cNvCxnSpPr>
            <a:endCxn id="80" idx="4"/>
          </p:cNvCxnSpPr>
          <p:nvPr/>
        </p:nvCxnSpPr>
        <p:spPr>
          <a:xfrm flipH="1">
            <a:off x="6096000" y="3325093"/>
            <a:ext cx="441617" cy="38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6" idx="4"/>
          </p:cNvCxnSpPr>
          <p:nvPr/>
        </p:nvCxnSpPr>
        <p:spPr>
          <a:xfrm flipH="1" flipV="1">
            <a:off x="6096000" y="5413891"/>
            <a:ext cx="512929" cy="44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9" idx="2"/>
          </p:cNvCxnSpPr>
          <p:nvPr/>
        </p:nvCxnSpPr>
        <p:spPr>
          <a:xfrm>
            <a:off x="11045536" y="2900349"/>
            <a:ext cx="189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77" idx="2"/>
          </p:cNvCxnSpPr>
          <p:nvPr/>
        </p:nvCxnSpPr>
        <p:spPr>
          <a:xfrm flipV="1">
            <a:off x="11057305" y="6288037"/>
            <a:ext cx="175030" cy="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929 0.2347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7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4675 0.2347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656 -0.259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-129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53 -0.2592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24046"/>
            <a:ext cx="4066309" cy="36515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导入服务拆分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698800" cy="365153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导入课前资料提供的工程：</a:t>
            </a:r>
            <a:r>
              <a:rPr lang="en-US" altLang="zh-CN"/>
              <a:t>cloud-demo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项目结构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将课前资料准备的</a:t>
            </a:r>
            <a:r>
              <a:rPr lang="en-US" altLang="zh-CN"/>
              <a:t>sql</a:t>
            </a:r>
            <a:r>
              <a:rPr lang="zh-CN" altLang="en-US"/>
              <a:t>导入数据库中：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39885" y="2118696"/>
          <a:ext cx="1663555" cy="77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包装程序外壳对象" showAsIcon="1" r:id="rId2" imgW="1371600" imgH="638175" progId="Package">
                  <p:embed/>
                </p:oleObj>
              </mc:Choice>
              <mc:Fallback>
                <p:oleObj name="包装程序外壳对象" showAsIcon="1" r:id="rId2" imgW="1371600" imgH="638175" progId="Packag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9885" y="2118696"/>
                        <a:ext cx="1663555" cy="779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82977" y="5272207"/>
          <a:ext cx="1515574" cy="7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包装程序外壳对象" showAsIcon="1" r:id="rId4" imgW="1228725" imgH="638175" progId="Package">
                  <p:embed/>
                </p:oleObj>
              </mc:Choice>
              <mc:Fallback>
                <p:oleObj name="包装程序外壳对象" showAsIcon="1" r:id="rId4" imgW="1228725" imgH="638175" progId="Packag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2977" y="5272207"/>
                        <a:ext cx="1515574" cy="79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50668" y="5272207"/>
          <a:ext cx="1629660" cy="7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包装程序外壳对象" showAsIcon="1" r:id="rId6" imgW="1343025" imgH="638175" progId="Package">
                  <p:embed/>
                </p:oleObj>
              </mc:Choice>
              <mc:Fallback>
                <p:oleObj name="包装程序外壳对象" showAsIcon="1" r:id="rId6" imgW="1343025" imgH="638175" progId="Packag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0668" y="5272207"/>
                        <a:ext cx="1629660" cy="7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3138 0.0078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认识微服务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微服务拆分案例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en-US" altLang="zh-CN"/>
          </a:p>
          <a:p>
            <a:r>
              <a:rPr lang="en-US" altLang="zh-CN"/>
              <a:t>Ribbon</a:t>
            </a:r>
            <a:r>
              <a:rPr lang="zh-CN" altLang="en-US"/>
              <a:t>负载均衡原理</a:t>
            </a:r>
            <a:endParaRPr lang="en-US" altLang="zh-CN"/>
          </a:p>
          <a:p>
            <a:r>
              <a:rPr kumimoji="1" lang="en-US" altLang="zh-CN"/>
              <a:t>nacos</a:t>
            </a:r>
            <a:r>
              <a:rPr kumimoji="1" lang="zh-CN" altLang="en-US"/>
              <a:t>注册中心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 sz="1600">
                <a:solidFill>
                  <a:prstClr val="black"/>
                </a:solidFill>
              </a:rPr>
              <a:t>微服务需要根据业务模块拆分，做到单一职责</a:t>
            </a:r>
            <a:r>
              <a:rPr lang="en-US" altLang="zh-CN" sz="1600">
                <a:solidFill>
                  <a:prstClr val="black"/>
                </a:solidFill>
              </a:rPr>
              <a:t>,</a:t>
            </a:r>
            <a:r>
              <a:rPr lang="zh-CN" altLang="en-US" sz="1600">
                <a:solidFill>
                  <a:prstClr val="black"/>
                </a:solidFill>
              </a:rPr>
              <a:t>不要重复开发相同业务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微服务可以将业务暴露为接口，供其它微服务使用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不同微服务都应该有自己独立的数据库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微服务远程调用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根据订单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查询订单功能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需求：根据订单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查询订单的同时，把订单所属的用户信息一起返回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164153" y="2647321"/>
            <a:ext cx="1055139" cy="1036554"/>
            <a:chOff x="9848527" y="3462444"/>
            <a:chExt cx="1399567" cy="1399567"/>
          </a:xfrm>
        </p:grpSpPr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" name="矩形: 圆角 9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26762" y="2638793"/>
            <a:ext cx="1055139" cy="1036554"/>
            <a:chOff x="5177729" y="2108903"/>
            <a:chExt cx="1399567" cy="1399567"/>
          </a:xfrm>
        </p:grpSpPr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用户模块</a:t>
              </a:r>
              <a:endParaRPr lang="zh-CN" altLang="en-US" sz="12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14" name="图形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51" y="2670082"/>
            <a:ext cx="991032" cy="991032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14" idx="3"/>
            <a:endCxn id="9" idx="1"/>
          </p:cNvCxnSpPr>
          <p:nvPr/>
        </p:nvCxnSpPr>
        <p:spPr>
          <a:xfrm>
            <a:off x="2956683" y="3165598"/>
            <a:ext cx="220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2" idx="1"/>
          </p:cNvCxnSpPr>
          <p:nvPr/>
        </p:nvCxnSpPr>
        <p:spPr>
          <a:xfrm flipV="1">
            <a:off x="6219292" y="3157070"/>
            <a:ext cx="2207470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65036" y="5272409"/>
            <a:ext cx="3444644" cy="861774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上海市航头镇航都路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4" name="圆柱体 23"/>
          <p:cNvSpPr/>
          <p:nvPr/>
        </p:nvSpPr>
        <p:spPr>
          <a:xfrm>
            <a:off x="8528308" y="435832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数据库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cxnSp>
        <p:nvCxnSpPr>
          <p:cNvPr id="26" name="直接箭头连接符 25"/>
          <p:cNvCxnSpPr>
            <a:stCxn id="12" idx="2"/>
            <a:endCxn id="24" idx="1"/>
          </p:cNvCxnSpPr>
          <p:nvPr/>
        </p:nvCxnSpPr>
        <p:spPr>
          <a:xfrm>
            <a:off x="8954332" y="3675347"/>
            <a:ext cx="647" cy="68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柱体 27"/>
          <p:cNvSpPr/>
          <p:nvPr/>
        </p:nvSpPr>
        <p:spPr>
          <a:xfrm>
            <a:off x="5265051" y="435251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数据库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cxnSp>
        <p:nvCxnSpPr>
          <p:cNvPr id="31" name="直接箭头连接符 30"/>
          <p:cNvCxnSpPr>
            <a:stCxn id="9" idx="2"/>
            <a:endCxn id="28" idx="1"/>
          </p:cNvCxnSpPr>
          <p:nvPr/>
        </p:nvCxnSpPr>
        <p:spPr>
          <a:xfrm flipH="1">
            <a:off x="5691722" y="3683875"/>
            <a:ext cx="1" cy="6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92225" y="5272409"/>
            <a:ext cx="2630802" cy="1169551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"userId"</a:t>
            </a:r>
            <a:r>
              <a:rPr lang="en-US" altLang="zh-CN" sz="1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endParaRPr lang="en-US" altLang="zh-CN" sz="1000">
              <a:solidFill>
                <a:srgbClr val="09885A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3311" y="3705700"/>
            <a:ext cx="3035135" cy="1938992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上海市浦东新区航头镇航都路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30364" y="28886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根据订单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查询订单和用户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27001" y="389877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查询订单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30973" y="285231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根据用户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8730" y="388603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6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远程调用方式分析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612024" y="2952674"/>
            <a:ext cx="1055139" cy="1036554"/>
            <a:chOff x="5177729" y="2108903"/>
            <a:chExt cx="1399567" cy="1399567"/>
          </a:xfrm>
        </p:grpSpPr>
        <p:pic>
          <p:nvPicPr>
            <p:cNvPr id="6" name="图形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7" name="矩形: 圆角 6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21" name="直接箭头连接符 20"/>
          <p:cNvCxnSpPr>
            <a:stCxn id="8" idx="3"/>
            <a:endCxn id="6" idx="1"/>
          </p:cNvCxnSpPr>
          <p:nvPr/>
        </p:nvCxnSpPr>
        <p:spPr>
          <a:xfrm>
            <a:off x="3169328" y="2250727"/>
            <a:ext cx="5442696" cy="12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757714">
            <a:off x="790377" y="174815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93544" y="4169997"/>
            <a:ext cx="1055139" cy="1036554"/>
            <a:chOff x="9848527" y="3462444"/>
            <a:chExt cx="1399567" cy="1399567"/>
          </a:xfrm>
        </p:grpSpPr>
        <p:pic>
          <p:nvPicPr>
            <p:cNvPr id="26" name="图形 2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7" name="矩形: 圆角 26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29" name="直接箭头连接符 28"/>
          <p:cNvCxnSpPr>
            <a:stCxn id="26" idx="3"/>
            <a:endCxn id="6" idx="1"/>
          </p:cNvCxnSpPr>
          <p:nvPr/>
        </p:nvCxnSpPr>
        <p:spPr>
          <a:xfrm flipV="1">
            <a:off x="2648683" y="3470951"/>
            <a:ext cx="5963341" cy="12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091953" y="1633729"/>
            <a:ext cx="2077375" cy="1725683"/>
            <a:chOff x="1091953" y="2716567"/>
            <a:chExt cx="2077375" cy="1725683"/>
          </a:xfrm>
        </p:grpSpPr>
        <p:sp>
          <p:nvSpPr>
            <p:cNvPr id="13" name="等腰三角形 12"/>
            <p:cNvSpPr/>
            <p:nvPr/>
          </p:nvSpPr>
          <p:spPr>
            <a:xfrm>
              <a:off x="1917577" y="3666473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1953" y="2716567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603723" y="4154745"/>
              <a:ext cx="1055138" cy="28750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17577" y="4145867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Windows 10的默认壁纸是这样拍出来的_科技_腾讯网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2755847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图形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7722" y="2891618"/>
              <a:ext cx="386002" cy="386002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4993" y="3379701"/>
              <a:ext cx="388551" cy="401360"/>
            </a:xfrm>
            <a:prstGeom prst="rect">
              <a:avLst/>
            </a:prstGeom>
          </p:spPr>
        </p:pic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15" y="1669241"/>
            <a:ext cx="2015231" cy="1167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286" y="1808780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22563" y="3172201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endParaRPr lang="en-US" altLang="zh-CN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 rot="20918843">
            <a:off x="828571" y="4619335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22563" y="3238993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endParaRPr lang="en-US" altLang="zh-CN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22204" y="5206551"/>
            <a:ext cx="2630802" cy="116955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Consolas" panose="020B0609020204030204" pitchFamily="49" charset="0"/>
              </a:rPr>
              <a:t>    "user"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null</a:t>
            </a:r>
            <a:endParaRPr lang="en-US" altLang="zh-CN" sz="1000">
              <a:solidFill>
                <a:srgbClr val="09885A"/>
              </a:solidFill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十字形 37"/>
          <p:cNvSpPr/>
          <p:nvPr/>
        </p:nvSpPr>
        <p:spPr>
          <a:xfrm>
            <a:off x="2964461" y="5574601"/>
            <a:ext cx="556657" cy="584776"/>
          </a:xfrm>
          <a:prstGeom prst="plus">
            <a:avLst>
              <a:gd name="adj" fmla="val 35807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/>
          <p:cNvSpPr/>
          <p:nvPr/>
        </p:nvSpPr>
        <p:spPr>
          <a:xfrm>
            <a:off x="7062537" y="5498938"/>
            <a:ext cx="763990" cy="584776"/>
          </a:xfrm>
          <a:prstGeom prst="rightArrow">
            <a:avLst>
              <a:gd name="adj1" fmla="val 37655"/>
              <a:gd name="adj2" fmla="val 50000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2136" y="4904361"/>
            <a:ext cx="2546479" cy="1785104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89040" y="2566344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@GetMapping("/user/{id}")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44 L 0.30221 0.1106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57604 -0.1620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28619 -0.0710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62435 0.3032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9" grpId="0"/>
      <p:bldP spid="30" grpId="0"/>
      <p:bldP spid="30" grpId="1"/>
      <p:bldP spid="40" grpId="0"/>
      <p:bldP spid="40" grpId="1"/>
      <p:bldP spid="41" grpId="0"/>
      <p:bldP spid="41" grpId="1"/>
      <p:bldP spid="42" grpId="0" animBg="1"/>
      <p:bldP spid="38" grpId="0" animBg="1"/>
      <p:bldP spid="43" grpId="0" animBg="1"/>
      <p:bldP spid="45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微服务远程调用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查询订单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）注册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RestTemplate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OrderApplication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中注册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RestTemplate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41180" y="2219210"/>
            <a:ext cx="8516964" cy="3093154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@MapperScan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"cn.itcast.order.mapper"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@SpringBootApplication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OrderApplication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public static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main(String[] args)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    SpringApplication.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run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(OrderApplication.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, args);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}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@Bean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RestTemplate restTemplate(){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微服务远程调用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查询订单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）服务远程调用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RestTemplate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queryOrderById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方法：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55248" y="2163941"/>
            <a:ext cx="8494633" cy="4247317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@Service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OrderService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@Autowired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private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RestTemplate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 queryOrderById(Long orderId)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1.查询订单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 order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orderMapper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.findById(orderId);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TODO 2.查询用户</a:t>
            </a:r>
            <a:r>
              <a:rPr kumimoji="0" lang="en-US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 url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"http://localhost:8081/user/"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+  order.getUserId();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 user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.getForObject(url, User.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3.封装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user信息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order.setUser(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4.返回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return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微服务调用方式</a:t>
            </a:r>
            <a:endParaRPr lang="en-US" altLang="zh-CN"/>
          </a:p>
          <a:p>
            <a:pPr marL="8953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请求实现远程调用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请求做远程调用是与语言无关的调用，只要知道对方的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、端口、接口路径、请求参数即可。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提供者与消费者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298161" y="4197905"/>
            <a:ext cx="1384492" cy="641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947147" y="4197904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682653" y="4518856"/>
            <a:ext cx="42644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服务提供者：一次业务中，被其它微服务调用的服务。（提供接口给其它微服务）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服务消费者：一次业务中，调用其它微服务的服务。（调用其它微服务提供的接口）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98406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420" y="457819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</a:t>
            </a:r>
            <a:r>
              <a:rPr lang="en-US" altLang="zh-CN"/>
              <a:t>A</a:t>
            </a:r>
            <a:r>
              <a:rPr lang="zh-CN" altLang="en-US"/>
              <a:t>调用服务</a:t>
            </a:r>
            <a:r>
              <a:rPr lang="en-US" altLang="zh-CN"/>
              <a:t>B</a:t>
            </a:r>
            <a:r>
              <a:rPr lang="zh-CN" altLang="en-US"/>
              <a:t>，服务</a:t>
            </a:r>
            <a:r>
              <a:rPr lang="en-US" altLang="zh-CN"/>
              <a:t>B</a:t>
            </a:r>
            <a:r>
              <a:rPr lang="zh-CN" altLang="en-US"/>
              <a:t>调用服务</a:t>
            </a:r>
            <a:r>
              <a:rPr lang="en-US" altLang="zh-CN"/>
              <a:t>C</a:t>
            </a:r>
            <a:r>
              <a:rPr lang="zh-CN" altLang="en-US"/>
              <a:t>，那么服务</a:t>
            </a:r>
            <a:r>
              <a:rPr lang="en-US" altLang="zh-CN"/>
              <a:t>B</a:t>
            </a:r>
            <a:r>
              <a:rPr lang="zh-CN" altLang="en-US"/>
              <a:t>是什么角色？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消费者与提供者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服务调用关系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服务提供者：暴露接口给其它微服务调用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调用其它微服务提供的接口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提供者与消费者角色其实是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一个服务可以同时是服务提供者和服务消费者</a:t>
            </a:r>
            <a:endParaRPr lang="en-US" altLang="zh-CN" sz="14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分布式服务案例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远程调用的问题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原理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en-US" altLang="zh-CN"/>
          </a:p>
          <a:p>
            <a:r>
              <a:rPr lang="zh-CN" altLang="en-US"/>
              <a:t>服务注册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认识微服务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服务架构演变</a:t>
            </a:r>
            <a:endParaRPr lang="en-US" altLang="zh-CN"/>
          </a:p>
          <a:p>
            <a:r>
              <a:rPr lang="zh-CN" altLang="en-US"/>
              <a:t>微服务技术对比</a:t>
            </a:r>
            <a:endParaRPr lang="en-US" altLang="zh-CN"/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服务调用出现的问题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605916" y="3868121"/>
            <a:ext cx="1384492" cy="641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8487478" y="3868120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/>
          <p:cNvCxnSpPr>
            <a:stCxn id="5" idx="3"/>
            <a:endCxn id="13" idx="1"/>
          </p:cNvCxnSpPr>
          <p:nvPr/>
        </p:nvCxnSpPr>
        <p:spPr>
          <a:xfrm flipV="1">
            <a:off x="2990408" y="4189072"/>
            <a:ext cx="5497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服务消费者该如何获取服务提供者的地址信息？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如果有多个服务提供者，消费者该如何选择？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消费者如何得知服务提供者的健康状态？</a:t>
            </a:r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24342" y="4241608"/>
            <a:ext cx="50292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带走很多问号的表情包(第1页) - 一起扣扣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69" y="4493954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0.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2599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208506" y="4012707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eureka-client</a:t>
            </a:r>
            <a:endParaRPr lang="en-US" altLang="zh-CN">
              <a:solidFill>
                <a:srgbClr val="AD2B2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的作用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560495" y="4385429"/>
            <a:ext cx="1384492" cy="641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order-service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8209481" y="4385428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209480" y="4385428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8209479" y="4385428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102086" y="1646133"/>
            <a:ext cx="1643271" cy="6419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eureka-server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14" idx="0"/>
            <a:endCxn id="10" idx="3"/>
          </p:cNvCxnSpPr>
          <p:nvPr/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60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14607" y="1370292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user-service: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    localhost: 8081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    localhost: 8082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    localhost: 8083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order-service: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60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直接箭头连接符 28"/>
          <p:cNvCxnSpPr>
            <a:stCxn id="10" idx="1"/>
            <a:endCxn id="27" idx="0"/>
          </p:cNvCxnSpPr>
          <p:nvPr/>
        </p:nvCxnSpPr>
        <p:spPr>
          <a:xfrm flipH="1">
            <a:off x="3282105" y="1967085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74936" y="2869341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）拉取服务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user-service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70126" y="5513047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63314" y="5709127"/>
            <a:ext cx="156334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localhost: 8081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cxnSp>
        <p:nvCxnSpPr>
          <p:cNvPr id="37" name="直接箭头连接符 36"/>
          <p:cNvCxnSpPr>
            <a:stCxn id="5" idx="3"/>
            <a:endCxn id="13" idx="1"/>
          </p:cNvCxnSpPr>
          <p:nvPr/>
        </p:nvCxnSpPr>
        <p:spPr>
          <a:xfrm flipV="1">
            <a:off x="3944987" y="4706380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45" name="直接箭头连接符 44"/>
          <p:cNvCxnSpPr>
            <a:endCxn id="10" idx="2"/>
          </p:cNvCxnSpPr>
          <p:nvPr/>
        </p:nvCxnSpPr>
        <p:spPr>
          <a:xfrm flipH="1" flipV="1">
            <a:off x="5923722" y="2288036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349782" y="35169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09206" y="1209575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user-service: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    localhost: 8081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    localhost: 8082</a:t>
            </a:r>
            <a:endParaRPr lang="en-US" altLang="zh-CN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rgbClr val="49504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思想气泡: 云 6"/>
          <p:cNvSpPr/>
          <p:nvPr/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50599 0.596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9" y="2979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50104 0.5923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60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104 0.590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51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209 0.5921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4" y="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01412 L 0.11015 -0.04908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0" grpId="0" animBg="1"/>
      <p:bldP spid="14" grpId="0" animBg="1"/>
      <p:bldP spid="27" grpId="0" animBg="1"/>
      <p:bldP spid="30" grpId="0"/>
      <p:bldP spid="31" grpId="0"/>
      <p:bldP spid="34" grpId="0"/>
      <p:bldP spid="35" grpId="0" animBg="1"/>
      <p:bldP spid="35" grpId="1" animBg="1"/>
      <p:bldP spid="43" grpId="0"/>
      <p:bldP spid="48" grpId="0"/>
      <p:bldP spid="33" grpId="0" build="allAtOnce"/>
      <p:bldP spid="33" grpId="1" uiExpand="1" build="allAtOnce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消费者该如何获取服务提供者具体信息？</a:t>
            </a:r>
            <a:endParaRPr lang="en-US" altLang="zh-CN" sz="1800"/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服务提供者启动时向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保存这些信息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拉取提供者信息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如果有多个服务提供者，消费者该如何选择？</a:t>
            </a:r>
            <a:endParaRPr lang="zh-CN" altLang="en-US" sz="1800"/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消费者如何感知服务提供者健康状态？</a:t>
            </a:r>
            <a:endParaRPr lang="en-US" altLang="zh-CN" sz="1800"/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服务提供者会每隔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发送心跳请求，报告健康状态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会更新记录服务列表信息，心跳不正常会被剔除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消费者就可以拉取到最新的信息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 txBox="1"/>
          <p:nvPr/>
        </p:nvSpPr>
        <p:spPr>
          <a:xfrm>
            <a:off x="4581546" y="1664878"/>
            <a:ext cx="6258090" cy="4219575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架构中，微服务角色有两类：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：服务端，注册中心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记录服务信息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心跳监控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EurekaClient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：客户端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Provider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：服务提供者，例如案例中的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195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195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每隔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consumer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：服务消费者，例如案例中的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195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根据服务名称从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195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基于服务列表做负载均衡，选中一个微服务后发起远程调用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动手实践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9625" y="4515820"/>
            <a:ext cx="2546016" cy="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EurekaServer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03086" y="2239375"/>
            <a:ext cx="1967897" cy="1970991"/>
            <a:chOff x="1393278" y="1580877"/>
            <a:chExt cx="2707454" cy="2711710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1474164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34471" y="2239374"/>
            <a:ext cx="1964804" cy="1970992"/>
            <a:chOff x="4584708" y="1580876"/>
            <a:chExt cx="2703198" cy="2711712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4584708" y="1580876"/>
              <a:ext cx="2703198" cy="2711712"/>
            </a:xfrm>
            <a:prstGeom prst="ellipse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4681644" y="1661761"/>
              <a:ext cx="2545688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62763" y="2239374"/>
            <a:ext cx="1964804" cy="1970992"/>
            <a:chOff x="7853261" y="1580876"/>
            <a:chExt cx="2703198" cy="2711712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7853261" y="1580876"/>
              <a:ext cx="2703198" cy="2711712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7934146" y="1661761"/>
              <a:ext cx="2541432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54959" y="3145672"/>
            <a:ext cx="1130719" cy="158402"/>
            <a:chOff x="2929691" y="2081563"/>
            <a:chExt cx="900366" cy="190467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68656" y="3145672"/>
            <a:ext cx="1130719" cy="158402"/>
            <a:chOff x="5627069" y="2081563"/>
            <a:chExt cx="900366" cy="190467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594518" y="3238758"/>
            <a:ext cx="155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搭建注册中心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8441" y="3251343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服务注册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04685" y="3228945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服务发现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962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08091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7238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22992" y="4515820"/>
            <a:ext cx="2546016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将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user-service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、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都注册到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66359" y="4515820"/>
            <a:ext cx="2546016" cy="1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在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中完成服务拉取，然后通过负载均衡挑选一个服务，实现远程调用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搭建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EurekaServer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搭建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EurekaServer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服务步骤如下：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创建项目，引入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spring-cloud-starter-netflix-eureka-server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的依赖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编写启动类，添加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@EnableEurekaServer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注解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添加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文件，编写下面的配置：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7758" y="2636904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&gt;spring-cloud-starter-netflix-eureka-server&lt;/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7758" y="4612223"/>
            <a:ext cx="8379216" cy="2031325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server: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port: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10086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eurekaserver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user-service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服务注册到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EurekaServer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步骤如下：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项目引入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spring-cloud-starter-netflix-eureka-client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的依赖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文件，编写下面的配置：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7758" y="2551837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7758" y="43174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userservice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另外，我们可以将</a:t>
            </a:r>
            <a:r>
              <a:rPr lang="en-US" altLang="zh-CN"/>
              <a:t>user-service</a:t>
            </a:r>
            <a:r>
              <a:rPr lang="zh-CN" altLang="en-US"/>
              <a:t>多次启动， 模拟多实例部署，但为了避免端口冲突，需要修改端口设置：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356" y="2799224"/>
            <a:ext cx="4679633" cy="25458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77" y="2559597"/>
            <a:ext cx="5307058" cy="302511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451566" y="3582295"/>
            <a:ext cx="796834" cy="979714"/>
          </a:xfrm>
          <a:prstGeom prst="rightArrow">
            <a:avLst/>
          </a:prstGeom>
          <a:solidFill>
            <a:srgbClr val="49504F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完成服务注册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虽然是消费者，但与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一样都是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端，同样可以实现服务注册：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项目引入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spring-cloud-starter-netflix-eureka-client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的依赖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文件，编写下面的配置：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7758" y="2657058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7758" y="44017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orderservice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无论是消费者还是提供者，引入</a:t>
            </a:r>
            <a:r>
              <a:rPr lang="en-US" altLang="zh-CN"/>
              <a:t>eureka-client</a:t>
            </a:r>
            <a:r>
              <a:rPr lang="zh-CN" altLang="en-US"/>
              <a:t>依赖、知道</a:t>
            </a:r>
            <a:r>
              <a:rPr lang="en-US" altLang="zh-CN"/>
              <a:t>eureka</a:t>
            </a:r>
            <a:r>
              <a:rPr lang="zh-CN" altLang="en-US"/>
              <a:t>地址后，都可以完成服务注册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完成服务拉取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服务拉取是基于服务名称获取服务列表，然后在对服务列表做负载均衡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的代码，修改访问的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url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路径，用服务名代替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、端口：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项目的启动类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OrderApplication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RestTemplate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添加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负载均衡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注解：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77295" y="4032449"/>
            <a:ext cx="8038185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lang="zh-CN" altLang="zh-CN" sz="1400">
                <a:solidFill>
                  <a:srgbClr val="8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@LoadBalanced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RestTemplate restTemplate()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JetBrains Mono" panose="02000009000000000000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077294" y="2709512"/>
            <a:ext cx="8038185" cy="30777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"http: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//userservice/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+ order.getUserId();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服务注册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@LoadBalanced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用服务提供者的服务名称远程调用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负载均衡原理</a:t>
            </a:r>
            <a:endParaRPr lang="en-US" altLang="zh-CN"/>
          </a:p>
          <a:p>
            <a:r>
              <a:rPr lang="zh-CN" altLang="en-US"/>
              <a:t>负载均衡策略</a:t>
            </a:r>
            <a:endParaRPr lang="en-US" altLang="zh-CN"/>
          </a:p>
          <a:p>
            <a:r>
              <a:rPr lang="zh-CN" altLang="en-US"/>
              <a:t>懒加载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1039132" y="3813065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582047" y="1702081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流程图: 决策 17">
            <a:hlinkClick r:id="rId1" action="ppaction://hlinksldjump"/>
          </p:cNvPr>
          <p:cNvSpPr/>
          <p:nvPr/>
        </p:nvSpPr>
        <p:spPr>
          <a:xfrm>
            <a:off x="4519555" y="3660107"/>
            <a:ext cx="1795272" cy="8231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9321788" y="3173684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9321788" y="4291075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/>
          <p:cNvCxnSpPr>
            <a:stCxn id="18" idx="0"/>
            <a:endCxn id="17" idx="1"/>
          </p:cNvCxnSpPr>
          <p:nvPr/>
        </p:nvCxnSpPr>
        <p:spPr>
          <a:xfrm rot="16200000" flipV="1">
            <a:off x="4178088" y="2421004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7" idx="3"/>
            <a:endCxn id="18" idx="0"/>
          </p:cNvCxnSpPr>
          <p:nvPr/>
        </p:nvCxnSpPr>
        <p:spPr>
          <a:xfrm flipH="1">
            <a:off x="5417191" y="2017045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18" idx="3"/>
            <a:endCxn id="19" idx="1"/>
          </p:cNvCxnSpPr>
          <p:nvPr/>
        </p:nvCxnSpPr>
        <p:spPr>
          <a:xfrm flipV="1">
            <a:off x="6314827" y="3515474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8" idx="3"/>
            <a:endCxn id="20" idx="1"/>
          </p:cNvCxnSpPr>
          <p:nvPr/>
        </p:nvCxnSpPr>
        <p:spPr>
          <a:xfrm>
            <a:off x="6314827" y="4071660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87822" y="4213044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817904" y="214259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50370" y="2068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39950" y="3936764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18" idx="1"/>
          </p:cNvCxnSpPr>
          <p:nvPr/>
        </p:nvCxnSpPr>
        <p:spPr>
          <a:xfrm>
            <a:off x="2455697" y="4071660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5" grpId="0"/>
      <p:bldP spid="36" grpId="0"/>
      <p:bldP spid="37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81868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879790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0227591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0227591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en-US" altLang="zh-CN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/>
          <p:cNvCxnSpPr>
            <a:stCxn id="106" idx="0"/>
            <a:endCxn id="17" idx="1"/>
          </p:cNvCxnSpPr>
          <p:nvPr/>
        </p:nvCxnSpPr>
        <p:spPr>
          <a:xfrm rot="16200000" flipV="1">
            <a:off x="3745026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7" idx="3"/>
            <a:endCxn id="106" idx="0"/>
          </p:cNvCxnSpPr>
          <p:nvPr/>
        </p:nvCxnSpPr>
        <p:spPr>
          <a:xfrm flipH="1">
            <a:off x="4563309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98" idx="3"/>
            <a:endCxn id="19" idx="1"/>
          </p:cNvCxnSpPr>
          <p:nvPr/>
        </p:nvCxnSpPr>
        <p:spPr>
          <a:xfrm flipV="1">
            <a:off x="6935821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98" idx="3"/>
            <a:endCxn id="20" idx="1"/>
          </p:cNvCxnSpPr>
          <p:nvPr/>
        </p:nvCxnSpPr>
        <p:spPr>
          <a:xfrm>
            <a:off x="6935821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7710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31222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02627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73512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85" idx="1"/>
          </p:cNvCxnSpPr>
          <p:nvPr/>
        </p:nvCxnSpPr>
        <p:spPr>
          <a:xfrm>
            <a:off x="1788224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矩形: 圆角 84"/>
          <p:cNvSpPr/>
          <p:nvPr/>
        </p:nvSpPr>
        <p:spPr>
          <a:xfrm>
            <a:off x="2784759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  <a:endParaRPr lang="zh-CN" altLang="en-US" sz="1600" b="1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4455268" y="4165842"/>
            <a:ext cx="2480553" cy="4001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  <a:endParaRPr lang="en-US" altLang="zh-CN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9" name="直接箭头连接符 98"/>
          <p:cNvCxnSpPr>
            <a:stCxn id="85" idx="1"/>
            <a:endCxn id="98" idx="1"/>
          </p:cNvCxnSpPr>
          <p:nvPr/>
        </p:nvCxnSpPr>
        <p:spPr>
          <a:xfrm flipV="1">
            <a:off x="2784759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/>
          <p:cNvSpPr/>
          <p:nvPr/>
        </p:nvSpPr>
        <p:spPr>
          <a:xfrm>
            <a:off x="3420300" y="2610374"/>
            <a:ext cx="2286018" cy="4001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  <a:endParaRPr lang="en-US" altLang="zh-CN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9" name="连接符: 肘形 108"/>
          <p:cNvCxnSpPr>
            <a:stCxn id="98" idx="0"/>
            <a:endCxn id="106" idx="1"/>
          </p:cNvCxnSpPr>
          <p:nvPr/>
        </p:nvCxnSpPr>
        <p:spPr>
          <a:xfrm rot="16200000" flipV="1">
            <a:off x="3880217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184836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矩形: 圆角 114"/>
          <p:cNvSpPr/>
          <p:nvPr/>
        </p:nvSpPr>
        <p:spPr>
          <a:xfrm>
            <a:off x="7053227" y="2598274"/>
            <a:ext cx="882995" cy="424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  <a:endParaRPr lang="en-US" altLang="zh-CN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1" name="直接箭头连接符 150"/>
          <p:cNvCxnSpPr>
            <a:stCxn id="106" idx="3"/>
            <a:endCxn id="115" idx="1"/>
          </p:cNvCxnSpPr>
          <p:nvPr/>
        </p:nvCxnSpPr>
        <p:spPr>
          <a:xfrm>
            <a:off x="5706318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5945377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7" name="连接符: 肘形 156"/>
          <p:cNvCxnSpPr>
            <a:stCxn id="115" idx="3"/>
            <a:endCxn id="98" idx="0"/>
          </p:cNvCxnSpPr>
          <p:nvPr/>
        </p:nvCxnSpPr>
        <p:spPr>
          <a:xfrm flipH="1">
            <a:off x="5695545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6517420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202848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85" grpId="0" animBg="1"/>
      <p:bldP spid="85" grpId="1" animBg="1"/>
      <p:bldP spid="98" grpId="0" animBg="1"/>
      <p:bldP spid="106" grpId="0" animBg="1"/>
      <p:bldP spid="112" grpId="0"/>
      <p:bldP spid="115" grpId="0" animBg="1"/>
      <p:bldP spid="115" grpId="1" animBg="1"/>
      <p:bldP spid="156" grpId="0"/>
      <p:bldP spid="160" grpId="0"/>
      <p:bldP spid="18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867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的负载均衡规则是一个叫做</a:t>
            </a:r>
            <a:r>
              <a:rPr lang="en-US" altLang="zh-CN"/>
              <a:t>IRule</a:t>
            </a:r>
            <a:r>
              <a:rPr lang="zh-CN" altLang="en-US"/>
              <a:t>的接口来定义的，每一个子接口都是一种规则：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340013"/>
            <a:ext cx="10159804" cy="3988485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5693664" y="5619215"/>
            <a:ext cx="2206752" cy="377952"/>
          </a:xfrm>
          <a:prstGeom prst="roundRect">
            <a:avLst/>
          </a:prstGeom>
          <a:solidFill>
            <a:srgbClr val="FA6C0D">
              <a:alpha val="39000"/>
            </a:srgbClr>
          </a:solidFill>
          <a:ln>
            <a:solidFill>
              <a:srgbClr val="FA6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3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31521" y="1439309"/>
          <a:ext cx="10749600" cy="5174502"/>
        </p:xfrm>
        <a:graphic>
          <a:graphicData uri="http://schemas.openxmlformats.org/drawingml/2006/table">
            <a:tbl>
              <a:tblPr/>
              <a:tblGrid>
                <a:gridCol w="2507808"/>
                <a:gridCol w="8241792"/>
              </a:tblGrid>
              <a:tr h="613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内置负载均衡规则类</a:t>
                      </a:r>
                      <a:endParaRPr lang="zh-CN" altLang="en-US" sz="1600" b="1">
                        <a:solidFill>
                          <a:schemeClr val="bg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规则描述</a:t>
                      </a:r>
                      <a:endParaRPr lang="zh-CN" altLang="en-US" sz="1600" b="1">
                        <a:solidFill>
                          <a:schemeClr val="bg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</a:tr>
              <a:tr h="4142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RoundRobinRule</a:t>
                      </a:r>
                      <a:endParaRPr 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简单轮询服务列表来选择服务器。它是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Ribbon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默认的负载均衡规则。</a:t>
                      </a:r>
                      <a:endParaRPr lang="zh-CN" alt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53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endParaRPr 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对以下两种服务器进行忽略：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）在默认情况下，这台服务器如果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次连接失败，这台服务器就会被设置为“短路”状态。短路状态将持续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30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秒，如果再次连接失败，短路的持续时间就会几何级地增加。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）并发数过高的服务器。如果一个服务器的并发连接数过高，配置了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规则的客户端也会将其忽略。并发连接数的上限，可以由客户端的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&lt;clientName&gt;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&lt;clientConfigNameSpace&gt;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.ActiveConnectionsLimit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属性进行配置。</a:t>
                      </a:r>
                      <a:endParaRPr lang="zh-CN" alt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982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WeightedResponseTimeRule</a:t>
                      </a:r>
                      <a:endParaRPr 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  <a:endParaRPr lang="zh-CN" alt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1989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ZoneAvoidanceRule</a:t>
                      </a:r>
                      <a:endParaRPr lang="en-US" sz="1400" b="0">
                        <a:solidFill>
                          <a:srgbClr val="AD2B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以区域可用的服务器为基础进行服务器的选择。使用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对服务器进行分类，这个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可以理解为一个机房、一个机架等。而后再对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内的多个服务做轮询。</a:t>
                      </a:r>
                      <a:endParaRPr lang="zh-CN" alt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893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BestAvailableRule</a:t>
                      </a:r>
                      <a:endParaRPr 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忽略那些短路的服务器，并选择并发数较低的服务器。</a:t>
                      </a:r>
                      <a:endParaRPr lang="zh-CN" alt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5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RandomRule</a:t>
                      </a:r>
                      <a:endParaRPr 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随机选择一个可用的服务器。</a:t>
                      </a:r>
                      <a:endParaRPr lang="zh-CN" alt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86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RetryRule</a:t>
                      </a:r>
                      <a:endParaRPr 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重试机制的选择逻辑</a:t>
                      </a:r>
                      <a:endParaRPr lang="zh-CN" altLang="en-US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Ribbon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负载均衡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负载均衡策略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842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通过定义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IRule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实现可以修改负载均衡规则，有两种方式：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代码方式：在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OrderApplication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类中，定义一个新的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IRule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配置文件方式：在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文件中，添加新的配置也可以修改规则：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607610"/>
            <a:ext cx="8699581" cy="135139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IRule randomRule(){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RandomRule();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82320" y="4722192"/>
            <a:ext cx="8699581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lang="zh-CN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com.netflix.loadbalancer.RandomRule</a:t>
            </a:r>
            <a:r>
              <a:rPr lang="en-US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zh-CN" sz="1400" i="1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Ribbon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负载均衡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饥饿加载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26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Ribbon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默认是采用懒加载，即第一次访问时才会去创建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LoadBalanceClient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，请求时间会很长。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而饥饿加载则会在项目启动时创建，降低第一次访问的耗时，通过下面配置开启饥饿加载：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2320" y="2682240"/>
            <a:ext cx="8699581" cy="135498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eager-load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enabled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true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开启饥饿加载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clients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指定对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userservice这个服务饥饿加载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523451" y="2371480"/>
            <a:ext cx="3670125" cy="3363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/>
              <a:t>xx</a:t>
            </a:r>
            <a:r>
              <a:rPr lang="zh-CN" altLang="en-US"/>
              <a:t>商城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单体架构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555431" cy="4575466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耦合度高</a:t>
            </a:r>
            <a:endParaRPr lang="en-US" altLang="zh-CN"/>
          </a:p>
        </p:txBody>
      </p:sp>
      <p:grpSp>
        <p:nvGrpSpPr>
          <p:cNvPr id="44" name="组合 43"/>
          <p:cNvGrpSpPr/>
          <p:nvPr/>
        </p:nvGrpSpPr>
        <p:grpSpPr>
          <a:xfrm>
            <a:off x="3103063" y="2565445"/>
            <a:ext cx="1555176" cy="1302327"/>
            <a:chOff x="4082471" y="3038764"/>
            <a:chExt cx="1555176" cy="1302327"/>
          </a:xfrm>
        </p:grpSpPr>
        <p:sp>
          <p:nvSpPr>
            <p:cNvPr id="32" name="任意多边形: 形状 31"/>
            <p:cNvSpPr/>
            <p:nvPr/>
          </p:nvSpPr>
          <p:spPr>
            <a:xfrm>
              <a:off x="4082471" y="3038764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84072" y="3515767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20471" y="2565446"/>
            <a:ext cx="1319612" cy="1555176"/>
            <a:chOff x="5399879" y="3038765"/>
            <a:chExt cx="1319612" cy="1555176"/>
          </a:xfrm>
        </p:grpSpPr>
        <p:sp>
          <p:nvSpPr>
            <p:cNvPr id="33" name="任意多边形: 形状 32"/>
            <p:cNvSpPr/>
            <p:nvPr/>
          </p:nvSpPr>
          <p:spPr>
            <a:xfrm rot="5400000">
              <a:off x="5273455" y="3165189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620363" y="3524470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67623" y="3867772"/>
            <a:ext cx="1555176" cy="1302327"/>
            <a:chOff x="5147031" y="4341091"/>
            <a:chExt cx="1555176" cy="1302327"/>
          </a:xfrm>
        </p:grpSpPr>
        <p:sp>
          <p:nvSpPr>
            <p:cNvPr id="36" name="任意多边形: 形状 35"/>
            <p:cNvSpPr/>
            <p:nvPr/>
          </p:nvSpPr>
          <p:spPr>
            <a:xfrm rot="10800000">
              <a:off x="5147031" y="43410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546436" y="4812146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03064" y="3621148"/>
            <a:ext cx="1302327" cy="1555176"/>
            <a:chOff x="4082472" y="4094467"/>
            <a:chExt cx="1302327" cy="1555176"/>
          </a:xfrm>
        </p:grpSpPr>
        <p:sp>
          <p:nvSpPr>
            <p:cNvPr id="34" name="任意多边形: 形状 33"/>
            <p:cNvSpPr/>
            <p:nvPr/>
          </p:nvSpPr>
          <p:spPr>
            <a:xfrm rot="16200000">
              <a:off x="3956048" y="42208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square" rtlCol="0" anchor="ctr">
              <a:noAutofit/>
            </a:bodyPr>
            <a:lstStyle/>
            <a:p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184072" y="4821382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156534" y="3102344"/>
            <a:ext cx="1905000" cy="2273007"/>
            <a:chOff x="9784273" y="3168122"/>
            <a:chExt cx="1905000" cy="227300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784273" y="3168122"/>
              <a:ext cx="1905000" cy="1905000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10341473" y="5102575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093280" y="2570510"/>
            <a:ext cx="2637020" cy="2610879"/>
            <a:chOff x="5205600" y="2551159"/>
            <a:chExt cx="2637020" cy="2610879"/>
          </a:xfrm>
        </p:grpSpPr>
        <p:grpSp>
          <p:nvGrpSpPr>
            <p:cNvPr id="74" name="组合 73"/>
            <p:cNvGrpSpPr/>
            <p:nvPr/>
          </p:nvGrpSpPr>
          <p:grpSpPr>
            <a:xfrm>
              <a:off x="5205600" y="2551159"/>
              <a:ext cx="1555176" cy="1302327"/>
              <a:chOff x="4082471" y="3038764"/>
              <a:chExt cx="1555176" cy="1302327"/>
            </a:xfrm>
          </p:grpSpPr>
          <p:sp>
            <p:nvSpPr>
              <p:cNvPr id="75" name="任意多边形: 形状 74"/>
              <p:cNvSpPr/>
              <p:nvPr/>
            </p:nvSpPr>
            <p:spPr>
              <a:xfrm>
                <a:off x="4082471" y="3038764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184072" y="3515767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6523008" y="2551160"/>
              <a:ext cx="1319612" cy="1555176"/>
              <a:chOff x="5399879" y="3038765"/>
              <a:chExt cx="1319612" cy="1555176"/>
            </a:xfrm>
          </p:grpSpPr>
          <p:sp>
            <p:nvSpPr>
              <p:cNvPr id="78" name="任意多边形: 形状 77"/>
              <p:cNvSpPr/>
              <p:nvPr/>
            </p:nvSpPr>
            <p:spPr>
              <a:xfrm rot="5400000">
                <a:off x="5273455" y="3165189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620363" y="3524470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6270160" y="3853486"/>
              <a:ext cx="1555176" cy="1302327"/>
              <a:chOff x="5147031" y="4341091"/>
              <a:chExt cx="1555176" cy="1302327"/>
            </a:xfrm>
          </p:grpSpPr>
          <p:sp>
            <p:nvSpPr>
              <p:cNvPr id="81" name="任意多边形: 形状 80"/>
              <p:cNvSpPr/>
              <p:nvPr/>
            </p:nvSpPr>
            <p:spPr>
              <a:xfrm rot="10800000">
                <a:off x="5147031" y="43410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546436" y="4812146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205601" y="3606862"/>
              <a:ext cx="1302327" cy="1555176"/>
              <a:chOff x="4082472" y="4094467"/>
              <a:chExt cx="1302327" cy="1555176"/>
            </a:xfrm>
          </p:grpSpPr>
          <p:sp>
            <p:nvSpPr>
              <p:cNvPr id="84" name="任意多边形: 形状 83"/>
              <p:cNvSpPr/>
              <p:nvPr/>
            </p:nvSpPr>
            <p:spPr>
              <a:xfrm rot="16200000">
                <a:off x="3956048" y="42208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eaVert" wrap="square" rtlCol="0" anchor="ctr">
                <a:noAutofit/>
              </a:bodyPr>
              <a:lstStyle/>
              <a:p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184072" y="4821382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99" name="图形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279" y="3542872"/>
            <a:ext cx="991032" cy="991032"/>
          </a:xfrm>
          <a:prstGeom prst="rect">
            <a:avLst/>
          </a:prstGeom>
        </p:spPr>
      </p:pic>
      <p:cxnSp>
        <p:nvCxnSpPr>
          <p:cNvPr id="100" name="直接箭头连接符 99"/>
          <p:cNvCxnSpPr>
            <a:stCxn id="99" idx="3"/>
            <a:endCxn id="48" idx="1"/>
          </p:cNvCxnSpPr>
          <p:nvPr/>
        </p:nvCxnSpPr>
        <p:spPr>
          <a:xfrm>
            <a:off x="4284311" y="4038388"/>
            <a:ext cx="2872223" cy="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圆柱体 87"/>
          <p:cNvSpPr/>
          <p:nvPr/>
        </p:nvSpPr>
        <p:spPr>
          <a:xfrm>
            <a:off x="10418135" y="3556095"/>
            <a:ext cx="1112245" cy="100220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9" name="直接箭头连接符 88"/>
          <p:cNvCxnSpPr>
            <a:stCxn id="48" idx="3"/>
            <a:endCxn id="88" idx="2"/>
          </p:cNvCxnSpPr>
          <p:nvPr/>
        </p:nvCxnSpPr>
        <p:spPr>
          <a:xfrm>
            <a:off x="9061534" y="4054844"/>
            <a:ext cx="1356601" cy="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负载均衡规则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规则接口是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默认实现是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ZoneAvoidanceRule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，根据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选择服务列表，然后轮询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负载均衡自定义方式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代码方式：配置灵活，但修改时需要重新打包发布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配置方式：直观，方便，无需重新打包发布，但是无法做全局配置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饥饿加载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开启饥饿加载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指定饥饿加载的微服务名称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认识和安装</a:t>
            </a:r>
            <a:r>
              <a:rPr lang="en-US" altLang="zh-CN"/>
              <a:t>Nacos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hlinkClick r:id="rId1"/>
              </a:rPr>
              <a:t>Nacos</a:t>
            </a:r>
            <a:r>
              <a:rPr lang="zh-CN" altLang="en-US"/>
              <a:t>是阿里巴巴的产品，现在是</a:t>
            </a:r>
            <a:r>
              <a:rPr lang="en-US" altLang="zh-CN">
                <a:hlinkClick r:id="rId2"/>
              </a:rPr>
              <a:t>SpringCloud</a:t>
            </a:r>
            <a:r>
              <a:rPr lang="zh-CN" altLang="en-US"/>
              <a:t>中的一个组件。相比</a:t>
            </a:r>
            <a:r>
              <a:rPr lang="en-US" altLang="zh-CN">
                <a:hlinkClick r:id="rId3"/>
              </a:rPr>
              <a:t>Eureka</a:t>
            </a:r>
            <a:r>
              <a:rPr lang="zh-CN" altLang="en-US"/>
              <a:t>功能更加丰富，在国内受欢迎程度较高。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2417802"/>
            <a:ext cx="10108120" cy="4086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详见课前资料提供的文档</a:t>
            </a:r>
            <a:r>
              <a:rPr lang="en-US" altLang="zh-CN"/>
              <a:t>《Nacos</a:t>
            </a:r>
            <a:r>
              <a:rPr lang="zh-CN" altLang="en-US"/>
              <a:t>安装指南</a:t>
            </a:r>
            <a:r>
              <a:rPr lang="en-US" altLang="zh-CN"/>
              <a:t>.md》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141" y="2469326"/>
            <a:ext cx="1273075" cy="167160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服务注册到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cloud-demo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父工程中添加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spring-cloud-alilbaba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的管理依赖：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注释掉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中原有的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依赖。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添加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的客户端依赖：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0234" y="2163790"/>
            <a:ext cx="800491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&gt;spring-cloud-alibaba-dependencies&lt;/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&gt;2.2.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.RELEASE&lt;/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&gt;pom&lt;/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&gt;import&lt;/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90195" y="4617224"/>
            <a:ext cx="8024954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&lt;!-- nacos</a:t>
            </a:r>
            <a:r>
              <a:rPr lang="zh-CN" altLang="en-US" sz="1400" i="1">
                <a:solidFill>
                  <a:srgbClr val="8C8C8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客户端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依赖 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&gt;spring-cloud-starter-alibaba-nacos-discovery&lt;/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服务注册到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85850" y="2166536"/>
            <a:ext cx="8038192" cy="95410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nacos 服务端地址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49" y="3737358"/>
            <a:ext cx="8038193" cy="2757710"/>
          </a:xfrm>
          <a:prstGeom prst="rect">
            <a:avLst/>
          </a:prstGeom>
        </p:spPr>
      </p:pic>
      <p:sp>
        <p:nvSpPr>
          <p:cNvPr id="12" name="文本占位符 1"/>
          <p:cNvSpPr txBox="1"/>
          <p:nvPr/>
        </p:nvSpPr>
        <p:spPr>
          <a:xfrm>
            <a:off x="761678" y="1635973"/>
            <a:ext cx="9686865" cy="127690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user-service&amp;order-service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文件，注释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eureka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地址，添加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地址：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启动并测试：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服务搭建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下载安装包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目录下运行指令：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startup.cmd -m standalone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Nacos</a:t>
            </a:r>
            <a:r>
              <a:rPr lang="zh-CN" altLang="en-US"/>
              <a:t>服务注册或发现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nacos.discovery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spring.cloud.nacos.server-addr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/>
          <p:cNvSpPr/>
          <p:nvPr/>
        </p:nvSpPr>
        <p:spPr>
          <a:xfrm>
            <a:off x="372427" y="3418326"/>
            <a:ext cx="2472491" cy="24011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北京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3665220" y="5219798"/>
            <a:ext cx="3658909" cy="1503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上海</a:t>
            </a:r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483609" y="3948896"/>
            <a:ext cx="3136239" cy="22414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杭州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567012" y="1852474"/>
            <a:ext cx="1870364" cy="1870364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66071" y="2929425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4800" y="3619245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95435" y="4727922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04804" y="4118041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372558" y="292942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90492" y="5744396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099024" y="5744396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42765" y="4925123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946476" y="4186092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5"/>
          <p:cNvCxnSpPr>
            <a:stCxn id="2" idx="2"/>
            <a:endCxn id="9" idx="7"/>
          </p:cNvCxnSpPr>
          <p:nvPr/>
        </p:nvCxnSpPr>
        <p:spPr>
          <a:xfrm flipH="1">
            <a:off x="3518898" y="2787656"/>
            <a:ext cx="1048114" cy="2880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6"/>
          </p:cNvCxnSpPr>
          <p:nvPr/>
        </p:nvCxnSpPr>
        <p:spPr>
          <a:xfrm flipH="1">
            <a:off x="1743457" y="3429000"/>
            <a:ext cx="922614" cy="4995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3"/>
            <a:endCxn id="16" idx="7"/>
          </p:cNvCxnSpPr>
          <p:nvPr/>
        </p:nvCxnSpPr>
        <p:spPr>
          <a:xfrm flipH="1">
            <a:off x="2423492" y="3782252"/>
            <a:ext cx="388901" cy="10362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3"/>
            <a:endCxn id="19" idx="0"/>
          </p:cNvCxnSpPr>
          <p:nvPr/>
        </p:nvCxnSpPr>
        <p:spPr>
          <a:xfrm flipH="1">
            <a:off x="4699821" y="4970868"/>
            <a:ext cx="251305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" idx="4"/>
            <a:endCxn id="17" idx="0"/>
          </p:cNvCxnSpPr>
          <p:nvPr/>
        </p:nvCxnSpPr>
        <p:spPr>
          <a:xfrm flipH="1">
            <a:off x="5304379" y="3722838"/>
            <a:ext cx="197815" cy="3952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5"/>
            <a:endCxn id="20" idx="0"/>
          </p:cNvCxnSpPr>
          <p:nvPr/>
        </p:nvCxnSpPr>
        <p:spPr>
          <a:xfrm>
            <a:off x="5657631" y="4970868"/>
            <a:ext cx="750722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" idx="6"/>
            <a:endCxn id="18" idx="1"/>
          </p:cNvCxnSpPr>
          <p:nvPr/>
        </p:nvCxnSpPr>
        <p:spPr>
          <a:xfrm>
            <a:off x="6437376" y="2787656"/>
            <a:ext cx="1081504" cy="2880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4"/>
            <a:endCxn id="21" idx="0"/>
          </p:cNvCxnSpPr>
          <p:nvPr/>
        </p:nvCxnSpPr>
        <p:spPr>
          <a:xfrm>
            <a:off x="7872133" y="3928573"/>
            <a:ext cx="179961" cy="9965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8" idx="5"/>
            <a:endCxn id="22" idx="1"/>
          </p:cNvCxnSpPr>
          <p:nvPr/>
        </p:nvCxnSpPr>
        <p:spPr>
          <a:xfrm>
            <a:off x="8225385" y="3782251"/>
            <a:ext cx="811691" cy="4944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7" idx="1"/>
            <a:endCxn id="2" idx="7"/>
          </p:cNvCxnSpPr>
          <p:nvPr/>
        </p:nvCxnSpPr>
        <p:spPr>
          <a:xfrm flipH="1">
            <a:off x="6163468" y="1711561"/>
            <a:ext cx="1000755" cy="414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164223" y="1580756"/>
            <a:ext cx="2904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例如：提供用户功能的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连接符 67"/>
          <p:cNvCxnSpPr>
            <a:stCxn id="69" idx="1"/>
            <a:endCxn id="18" idx="7"/>
          </p:cNvCxnSpPr>
          <p:nvPr/>
        </p:nvCxnSpPr>
        <p:spPr>
          <a:xfrm flipH="1">
            <a:off x="8225385" y="2887352"/>
            <a:ext cx="656394" cy="1883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881779" y="2671908"/>
            <a:ext cx="187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以机房划分集群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例如：杭州集群、上海集群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2" name="直接连接符 81"/>
          <p:cNvCxnSpPr>
            <a:stCxn id="83" idx="1"/>
            <a:endCxn id="22" idx="7"/>
          </p:cNvCxnSpPr>
          <p:nvPr/>
        </p:nvCxnSpPr>
        <p:spPr>
          <a:xfrm flipH="1">
            <a:off x="9474533" y="4008048"/>
            <a:ext cx="456926" cy="2686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9931459" y="3792604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连接符 66"/>
          <p:cNvCxnSpPr>
            <a:stCxn id="74" idx="1"/>
            <a:endCxn id="21" idx="6"/>
          </p:cNvCxnSpPr>
          <p:nvPr/>
        </p:nvCxnSpPr>
        <p:spPr>
          <a:xfrm flipH="1" flipV="1">
            <a:off x="8361422" y="5234452"/>
            <a:ext cx="904117" cy="427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265539" y="5061800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直接连接符 74"/>
          <p:cNvCxnSpPr>
            <a:stCxn id="76" idx="3"/>
            <a:endCxn id="19" idx="2"/>
          </p:cNvCxnSpPr>
          <p:nvPr/>
        </p:nvCxnSpPr>
        <p:spPr>
          <a:xfrm flipV="1">
            <a:off x="3835092" y="6053725"/>
            <a:ext cx="555400" cy="52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492414" y="5890568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1" grpId="0" animBg="1"/>
      <p:bldP spid="39" grpId="0" animBg="1"/>
      <p:bldP spid="2" grpId="0" animBg="1"/>
      <p:bldP spid="9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7" grpId="0"/>
      <p:bldP spid="69" grpId="0"/>
      <p:bldP spid="83" grpId="0"/>
      <p:bldP spid="74" grpId="0"/>
      <p:bldP spid="7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288473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杭州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服务跨集群调用问题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620982" y="3616037"/>
            <a:ext cx="1215737" cy="51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620982" y="4623954"/>
            <a:ext cx="1215737" cy="51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3002973" y="4623954"/>
            <a:ext cx="1215737" cy="51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3002972" y="3616037"/>
            <a:ext cx="1215737" cy="51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6837219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上海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7169728" y="3616037"/>
            <a:ext cx="1215737" cy="51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7169728" y="4623954"/>
            <a:ext cx="1215737" cy="51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8551719" y="4623954"/>
            <a:ext cx="1215737" cy="51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8551718" y="3616037"/>
            <a:ext cx="1215737" cy="51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/>
          <p:cNvCxnSpPr>
            <a:stCxn id="54" idx="2"/>
            <a:endCxn id="53" idx="0"/>
          </p:cNvCxnSpPr>
          <p:nvPr/>
        </p:nvCxnSpPr>
        <p:spPr>
          <a:xfrm>
            <a:off x="3610841" y="4133227"/>
            <a:ext cx="1" cy="490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文本占位符 1"/>
          <p:cNvSpPr txBox="1"/>
          <p:nvPr/>
        </p:nvSpPr>
        <p:spPr>
          <a:xfrm>
            <a:off x="761678" y="1635974"/>
            <a:ext cx="9906321" cy="115133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服务调用尽可能选择本地集群的服务，跨集群调用延迟较高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本地集群不可访问时，再去访问其它集群</a:t>
            </a:r>
            <a:endParaRPr lang="en-US" altLang="zh-CN"/>
          </a:p>
        </p:txBody>
      </p:sp>
      <p:cxnSp>
        <p:nvCxnSpPr>
          <p:cNvPr id="75" name="直接箭头连接符 74"/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5" grpId="0" animBg="1"/>
      <p:bldP spid="66" grpId="0" animBg="1"/>
      <p:bldP spid="6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服务集群属性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4"/>
            <a:ext cx="9906321" cy="325562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，添加如下内容：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控制台可以看到集群变化：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5850" y="2175090"/>
            <a:ext cx="7400678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nacos 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HZ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配置集群名称，也就是机房位置，例如：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HZ，杭州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4175200"/>
            <a:ext cx="9937341" cy="24386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分布式架构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r>
              <a:rPr lang="zh-CN" altLang="en-US" b="1"/>
              <a:t>分布式架构</a:t>
            </a:r>
            <a:r>
              <a:rPr lang="zh-CN" altLang="en-US"/>
              <a:t>：根据业务功能对系统进行拆分，每个业务模块作为独立项目开发，称为一个服务。</a:t>
            </a:r>
            <a:endParaRPr lang="en-US" altLang="zh-CN"/>
          </a:p>
          <a:p>
            <a:r>
              <a:rPr lang="zh-CN" altLang="en-US" b="1"/>
              <a:t>优点：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降低服务耦合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有利于服务升级拓展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6886059" y="3910148"/>
            <a:ext cx="1055139" cy="1036554"/>
            <a:chOff x="9848527" y="3462444"/>
            <a:chExt cx="1399567" cy="139956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86059" y="3910148"/>
            <a:ext cx="1055139" cy="1036554"/>
            <a:chOff x="5177729" y="2108903"/>
            <a:chExt cx="1399567" cy="1399567"/>
          </a:xfrm>
        </p:grpSpPr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86059" y="3910148"/>
            <a:ext cx="1055139" cy="1036554"/>
            <a:chOff x="3974962" y="3994894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86059" y="3910148"/>
            <a:ext cx="1055139" cy="1036554"/>
            <a:chOff x="8387693" y="4466462"/>
            <a:chExt cx="1399567" cy="1399567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83" name="图形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540" y="3865289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/>
          <p:cNvCxnSpPr>
            <a:stCxn id="83" idx="3"/>
          </p:cNvCxnSpPr>
          <p:nvPr/>
        </p:nvCxnSpPr>
        <p:spPr>
          <a:xfrm flipV="1">
            <a:off x="2986572" y="2763982"/>
            <a:ext cx="2479046" cy="1596823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3" idx="3"/>
          </p:cNvCxnSpPr>
          <p:nvPr/>
        </p:nvCxnSpPr>
        <p:spPr>
          <a:xfrm>
            <a:off x="2986572" y="4360805"/>
            <a:ext cx="2504439" cy="18875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3"/>
          </p:cNvCxnSpPr>
          <p:nvPr/>
        </p:nvCxnSpPr>
        <p:spPr>
          <a:xfrm flipV="1">
            <a:off x="2986572" y="3692769"/>
            <a:ext cx="5130408" cy="668036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3" idx="3"/>
          </p:cNvCxnSpPr>
          <p:nvPr/>
        </p:nvCxnSpPr>
        <p:spPr>
          <a:xfrm>
            <a:off x="2986572" y="4360805"/>
            <a:ext cx="5083516" cy="8207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066341" y="3207806"/>
            <a:ext cx="2432702" cy="2432702"/>
            <a:chOff x="8976978" y="3073886"/>
            <a:chExt cx="2432702" cy="2432702"/>
          </a:xfrm>
        </p:grpSpPr>
        <p:pic>
          <p:nvPicPr>
            <p:cNvPr id="55" name="图形 5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/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/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/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/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sp>
        <p:nvSpPr>
          <p:cNvPr id="66" name="圆柱体 65"/>
          <p:cNvSpPr/>
          <p:nvPr/>
        </p:nvSpPr>
        <p:spPr>
          <a:xfrm>
            <a:off x="10271980" y="3924003"/>
            <a:ext cx="1112245" cy="100220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箭头连接符 66"/>
          <p:cNvCxnSpPr>
            <a:endCxn id="66" idx="2"/>
          </p:cNvCxnSpPr>
          <p:nvPr/>
        </p:nvCxnSpPr>
        <p:spPr>
          <a:xfrm>
            <a:off x="9205428" y="3735141"/>
            <a:ext cx="1066552" cy="68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66" idx="2"/>
          </p:cNvCxnSpPr>
          <p:nvPr/>
        </p:nvCxnSpPr>
        <p:spPr>
          <a:xfrm flipV="1">
            <a:off x="9205428" y="4425104"/>
            <a:ext cx="1066552" cy="68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endCxn id="66" idx="1"/>
          </p:cNvCxnSpPr>
          <p:nvPr/>
        </p:nvCxnSpPr>
        <p:spPr>
          <a:xfrm>
            <a:off x="6560314" y="2593083"/>
            <a:ext cx="4267789" cy="1330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/>
          <p:cNvCxnSpPr>
            <a:endCxn id="66" idx="3"/>
          </p:cNvCxnSpPr>
          <p:nvPr/>
        </p:nvCxnSpPr>
        <p:spPr>
          <a:xfrm flipV="1">
            <a:off x="6555191" y="4926205"/>
            <a:ext cx="4272912" cy="12870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026 0.107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5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0.264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321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117 -0.109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5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-0.263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一级是服务，例如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二级是集群，例如杭州或上海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三级是实例，例如杭州机房的某台部署了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的服务器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如何设置实例的集群属性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文件，添加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spring.cloud.nacos.discovery.cluster-name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属性即可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-Nacos</a:t>
            </a:r>
            <a:r>
              <a:rPr lang="zh-CN" altLang="en-US"/>
              <a:t>服务分级模型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我们修改</a:t>
            </a:r>
            <a:r>
              <a:rPr lang="en-US" altLang="zh-CN"/>
              <a:t>user-service</a:t>
            </a:r>
            <a:r>
              <a:rPr lang="zh-CN" altLang="en-US"/>
              <a:t>集群属性配置，达到下面的效果：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398" y="2181872"/>
            <a:ext cx="9238880" cy="446670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根据集群负载均衡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，设置集群为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HZ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然后在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中设置负载均衡的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IRule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NacosRule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，这个规则优先会寻找与自己同集群的服务：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5850" y="2175090"/>
            <a:ext cx="9906320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nacos 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HZ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配置集群名称，也就是机房位置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5850" y="4207949"/>
            <a:ext cx="9906320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com.alibaba.cloud.nacos.ribbon.NacosRule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zh-CN" sz="1400" i="1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NacosRule</a:t>
            </a:r>
            <a:r>
              <a:rPr lang="zh-CN" altLang="en-US"/>
              <a:t>负载均衡策略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优先选择同集群服务实例列表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本地集群找不到提供者，才去其它集群寻找，并且会报警告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确定了可用实例列表后，再采用随机负载均衡挑选实例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集群负载均衡策略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实际部署中会出现这样的场景：</a:t>
            </a:r>
            <a:endParaRPr lang="en-US" altLang="zh-CN"/>
          </a:p>
          <a:p>
            <a:r>
              <a:rPr lang="zh-CN" altLang="en-US"/>
              <a:t>服务器设备性能有差异，部分实例所在机器性能较好，另一些较差，我们希望性能好的机器承担更多的用户请求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提供了权重配置来控制访问频率，权重越大则访问频率越高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控制台可以设置实例的权重值，首先选中实例后面的编辑按钮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将权重设置为</a:t>
            </a:r>
            <a:r>
              <a:rPr lang="en-US" altLang="zh-CN"/>
              <a:t>0.1</a:t>
            </a:r>
            <a:r>
              <a:rPr lang="zh-CN" altLang="en-US"/>
              <a:t>，测试可以发现</a:t>
            </a:r>
            <a:r>
              <a:rPr lang="en-US" altLang="zh-CN"/>
              <a:t>8081</a:t>
            </a:r>
            <a:r>
              <a:rPr lang="zh-CN" altLang="en-US"/>
              <a:t>被访问到的频率大大降低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887" y="1992821"/>
            <a:ext cx="8895017" cy="22218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4545016"/>
            <a:ext cx="4961276" cy="206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实例的权重控制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控制台可以设置实例的权重值，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同集群内的多个实例，权重越高被访问的频率越高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权重设置为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则完全不会被访问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加权负载均衡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4"/>
            <a:ext cx="9906321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中服务存储和数据存储的最外层都是一个名为</a:t>
            </a:r>
            <a:r>
              <a:rPr lang="en-US" altLang="zh-CN"/>
              <a:t>namespace</a:t>
            </a:r>
            <a:r>
              <a:rPr lang="zh-CN" altLang="en-US"/>
              <a:t>的东西，用来做最外层隔离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2428568" y="2354062"/>
            <a:ext cx="6518788" cy="4219575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72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effectLst>
            <a:outerShdw blurRad="76200" dist="63500" dir="75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 prstMaterial="matte">
            <a:bevelT w="1397000" h="1905000"/>
            <a:bevelB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3522" y="3627256"/>
            <a:ext cx="4168879" cy="2694039"/>
          </a:xfrm>
          <a:prstGeom prst="ellipse">
            <a:avLst/>
          </a:prstGeom>
          <a:gradFill flip="none" rotWithShape="1">
            <a:gsLst>
              <a:gs pos="0">
                <a:srgbClr val="2D7A8F"/>
              </a:gs>
              <a:gs pos="29000">
                <a:srgbClr val="3590A9"/>
              </a:gs>
              <a:gs pos="100000">
                <a:srgbClr val="2C778C"/>
              </a:gs>
            </a:gsLst>
            <a:lin ang="5400000" scaled="1"/>
            <a:tileRect/>
          </a:gradFill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01613" y="4463849"/>
            <a:ext cx="2772696" cy="1709963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6000">
                <a:srgbClr val="2B75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Service/Data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控制台可以创建</a:t>
            </a:r>
            <a:r>
              <a:rPr lang="en-US" altLang="zh-CN"/>
              <a:t>namespace</a:t>
            </a:r>
            <a:r>
              <a:rPr lang="zh-CN" altLang="en-US"/>
              <a:t>，用来隔离不同环境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2151747"/>
            <a:ext cx="6897814" cy="4185371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然后填写一个新的命名空间信息：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792" y="2220277"/>
            <a:ext cx="688657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认识微服务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服务治理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929019" y="4818668"/>
            <a:ext cx="720540" cy="707848"/>
            <a:chOff x="9848527" y="3462444"/>
            <a:chExt cx="1399567" cy="139956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05511" y="5728948"/>
            <a:ext cx="720540" cy="707848"/>
            <a:chOff x="5177729" y="2108903"/>
            <a:chExt cx="1399567" cy="1399567"/>
          </a:xfrm>
        </p:grpSpPr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930755" y="3148987"/>
            <a:ext cx="718804" cy="706143"/>
            <a:chOff x="3974962" y="3994894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56539" y="2171298"/>
            <a:ext cx="743231" cy="730140"/>
            <a:chOff x="8387693" y="4466462"/>
            <a:chExt cx="1399567" cy="1399567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83" name="图形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8781" y="3861681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/>
          <p:cNvCxnSpPr>
            <a:stCxn id="83" idx="3"/>
          </p:cNvCxnSpPr>
          <p:nvPr/>
        </p:nvCxnSpPr>
        <p:spPr>
          <a:xfrm flipV="1">
            <a:off x="4079813" y="2608966"/>
            <a:ext cx="2369203" cy="1748231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3" idx="3"/>
          </p:cNvCxnSpPr>
          <p:nvPr/>
        </p:nvCxnSpPr>
        <p:spPr>
          <a:xfrm>
            <a:off x="4079813" y="4357197"/>
            <a:ext cx="2369203" cy="164811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3"/>
          </p:cNvCxnSpPr>
          <p:nvPr/>
        </p:nvCxnSpPr>
        <p:spPr>
          <a:xfrm flipV="1">
            <a:off x="4079813" y="3513909"/>
            <a:ext cx="4698429" cy="843288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3" idx="3"/>
          </p:cNvCxnSpPr>
          <p:nvPr/>
        </p:nvCxnSpPr>
        <p:spPr>
          <a:xfrm>
            <a:off x="4079813" y="4357197"/>
            <a:ext cx="4659240" cy="71119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7386390" y="2171298"/>
            <a:ext cx="743231" cy="730140"/>
            <a:chOff x="8387693" y="4466462"/>
            <a:chExt cx="1399567" cy="1399567"/>
          </a:xfrm>
        </p:grpSpPr>
        <p:pic>
          <p:nvPicPr>
            <p:cNvPr id="63" name="图形 6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65" name="矩形: 圆角 64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756090" y="3134710"/>
            <a:ext cx="718804" cy="706143"/>
            <a:chOff x="3974962" y="3994894"/>
            <a:chExt cx="1399567" cy="1399567"/>
          </a:xfrm>
        </p:grpSpPr>
        <p:pic>
          <p:nvPicPr>
            <p:cNvPr id="71" name="图形 7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72" name="矩形: 圆角 71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9756090" y="4818668"/>
            <a:ext cx="720540" cy="707848"/>
            <a:chOff x="9848527" y="3462444"/>
            <a:chExt cx="1399567" cy="1399567"/>
          </a:xfrm>
        </p:grpSpPr>
        <p:pic>
          <p:nvPicPr>
            <p:cNvPr id="82" name="图形 8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90" name="矩形: 圆角 89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386390" y="5724657"/>
            <a:ext cx="720540" cy="707848"/>
            <a:chOff x="5177729" y="2108903"/>
            <a:chExt cx="1399567" cy="1399567"/>
          </a:xfrm>
        </p:grpSpPr>
        <p:pic>
          <p:nvPicPr>
            <p:cNvPr id="93" name="图形 9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94" name="矩形: 圆角 93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矩形: 圆角 23"/>
          <p:cNvSpPr/>
          <p:nvPr/>
        </p:nvSpPr>
        <p:spPr>
          <a:xfrm>
            <a:off x="6466112" y="210138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矩形: 圆角 94"/>
          <p:cNvSpPr/>
          <p:nvPr/>
        </p:nvSpPr>
        <p:spPr>
          <a:xfrm>
            <a:off x="8817424" y="3062036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8817424" y="4733783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" name="矩形: 圆角 96"/>
          <p:cNvSpPr/>
          <p:nvPr/>
        </p:nvSpPr>
        <p:spPr>
          <a:xfrm>
            <a:off x="6466112" y="561645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>
            <a:stCxn id="96" idx="0"/>
            <a:endCxn id="95" idx="2"/>
          </p:cNvCxnSpPr>
          <p:nvPr/>
        </p:nvCxnSpPr>
        <p:spPr>
          <a:xfrm flipV="1">
            <a:off x="9692636" y="3939654"/>
            <a:ext cx="0" cy="79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6" idx="0"/>
            <a:endCxn id="24" idx="2"/>
          </p:cNvCxnSpPr>
          <p:nvPr/>
        </p:nvCxnSpPr>
        <p:spPr>
          <a:xfrm flipH="1" flipV="1">
            <a:off x="7341324" y="2979006"/>
            <a:ext cx="2351312" cy="175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6" idx="2"/>
            <a:endCxn id="97" idx="3"/>
          </p:cNvCxnSpPr>
          <p:nvPr/>
        </p:nvCxnSpPr>
        <p:spPr>
          <a:xfrm flipH="1">
            <a:off x="8216535" y="5611401"/>
            <a:ext cx="1476101" cy="44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6"/>
          <p:cNvSpPr txBox="1"/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分布式架构的要考虑的问题：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服务拆分粒度如何？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服务集群地址如何维护？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服务之间如何实现远程调用？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服务健康状态如何感知？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" name="云形 118"/>
          <p:cNvSpPr/>
          <p:nvPr/>
        </p:nvSpPr>
        <p:spPr>
          <a:xfrm>
            <a:off x="7987137" y="3769416"/>
            <a:ext cx="2081627" cy="131781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Hession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云形 119"/>
          <p:cNvSpPr/>
          <p:nvPr/>
        </p:nvSpPr>
        <p:spPr>
          <a:xfrm>
            <a:off x="7524637" y="4195161"/>
            <a:ext cx="2081627" cy="131781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Dubbo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云形 120"/>
          <p:cNvSpPr/>
          <p:nvPr/>
        </p:nvSpPr>
        <p:spPr>
          <a:xfrm>
            <a:off x="6411776" y="2451603"/>
            <a:ext cx="2081627" cy="131781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WebService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" name="云形 121"/>
          <p:cNvSpPr/>
          <p:nvPr/>
        </p:nvSpPr>
        <p:spPr>
          <a:xfrm>
            <a:off x="5289494" y="4228660"/>
            <a:ext cx="2081627" cy="131781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Spring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Cloud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云形 122"/>
          <p:cNvSpPr/>
          <p:nvPr/>
        </p:nvSpPr>
        <p:spPr>
          <a:xfrm>
            <a:off x="4757545" y="3202774"/>
            <a:ext cx="2081627" cy="1317813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ESB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4" name="云形 123"/>
          <p:cNvSpPr/>
          <p:nvPr/>
        </p:nvSpPr>
        <p:spPr>
          <a:xfrm>
            <a:off x="6054696" y="3693711"/>
            <a:ext cx="2081627" cy="131781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微服务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5" grpId="0" animBg="1"/>
      <p:bldP spid="96" grpId="0" animBg="1"/>
      <p:bldP spid="97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保存后会在控制台看到这个命名空间的</a:t>
            </a:r>
            <a:r>
              <a:rPr lang="en-US" altLang="zh-CN"/>
              <a:t>id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446" y="2052637"/>
            <a:ext cx="807720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环境隔离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 namespace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修改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order-service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application.yml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，添加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namespace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2518" y="2190057"/>
            <a:ext cx="9906321" cy="366549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datasource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url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jdbc:mysql://localhost:3306/heima?useSSL=false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username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root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password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123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driver-class-name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com.mysql.jdbc.Driver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localhost:8848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discovery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cluster-name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SH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上海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namespace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492a7d5d-237b-46a1-a99a-fa8e98e4b0f9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命名空间，填ID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重启</a:t>
            </a:r>
            <a:r>
              <a:rPr lang="en-US" altLang="zh-CN"/>
              <a:t>order-service</a:t>
            </a:r>
            <a:r>
              <a:rPr lang="zh-CN" altLang="en-US"/>
              <a:t>后，再来查看控制台：</a:t>
            </a: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此时访问</a:t>
            </a:r>
            <a:r>
              <a:rPr lang="en-US" altLang="zh-CN"/>
              <a:t>order-service</a:t>
            </a:r>
            <a:r>
              <a:rPr lang="zh-CN" altLang="en-US"/>
              <a:t>，因为</a:t>
            </a:r>
            <a:r>
              <a:rPr lang="en-US" altLang="zh-CN"/>
              <a:t>namespace</a:t>
            </a:r>
            <a:r>
              <a:rPr lang="zh-CN" altLang="en-US"/>
              <a:t>不同，会导致找不到</a:t>
            </a:r>
            <a:r>
              <a:rPr lang="en-US" altLang="zh-CN"/>
              <a:t>userservice</a:t>
            </a:r>
            <a:r>
              <a:rPr lang="zh-CN" altLang="en-US"/>
              <a:t>，控制台会报错：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5728" y="2106243"/>
            <a:ext cx="5041712" cy="2037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8" y="2106243"/>
            <a:ext cx="5444050" cy="20463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" y="4848363"/>
            <a:ext cx="9760077" cy="176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时要写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下的服务互相不可见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负载均衡策略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注册中心原理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注册中心细节分析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879608" y="4385429"/>
            <a:ext cx="2065379" cy="641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8209481" y="4385428"/>
            <a:ext cx="2065379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204483" y="1646133"/>
            <a:ext cx="1384492" cy="6419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endCxn id="10" idx="3"/>
          </p:cNvCxnSpPr>
          <p:nvPr/>
        </p:nvCxnSpPr>
        <p:spPr>
          <a:xfrm flipH="1" flipV="1">
            <a:off x="6588975" y="1967085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0"/>
            <a:endCxn id="10" idx="1"/>
          </p:cNvCxnSpPr>
          <p:nvPr/>
        </p:nvCxnSpPr>
        <p:spPr>
          <a:xfrm flipV="1">
            <a:off x="2912298" y="1967085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470844" y="310589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61348" y="280471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pull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37" name="直接箭头连接符 36"/>
          <p:cNvCxnSpPr>
            <a:stCxn id="5" idx="3"/>
            <a:endCxn id="9" idx="1"/>
          </p:cNvCxnSpPr>
          <p:nvPr/>
        </p:nvCxnSpPr>
        <p:spPr>
          <a:xfrm flipV="1">
            <a:off x="3944987" y="4706380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96419" y="483271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/>
          <p:cNvCxnSpPr>
            <a:endCxn id="10" idx="2"/>
          </p:cNvCxnSpPr>
          <p:nvPr/>
        </p:nvCxnSpPr>
        <p:spPr>
          <a:xfrm flipH="1" flipV="1">
            <a:off x="5896729" y="2288036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073167" y="3244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箭头连接符 31"/>
          <p:cNvCxnSpPr>
            <a:endCxn id="9" idx="0"/>
          </p:cNvCxnSpPr>
          <p:nvPr/>
        </p:nvCxnSpPr>
        <p:spPr>
          <a:xfrm>
            <a:off x="6362168" y="2254019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32952" y="33219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3763751" y="2309818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65143" y="3459074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push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67996" y="5204893"/>
            <a:ext cx="1190879" cy="1119468"/>
            <a:chOff x="473916" y="4971213"/>
            <a:chExt cx="1190879" cy="1119468"/>
          </a:xfrm>
        </p:grpSpPr>
        <p:sp>
          <p:nvSpPr>
            <p:cNvPr id="7" name="矩形: 圆角 6"/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阿里巴巴普惠体" panose="00020600040101010101" pitchFamily="18" charset="-122"/>
                </a:rPr>
                <a:t>服务列表缓存</a:t>
              </a:r>
              <a:endParaRPr lang="zh-CN" altLang="en-US" sz="120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user-service:</a:t>
              </a: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localhost:8081</a:t>
              </a: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0" grpId="0"/>
      <p:bldP spid="31" grpId="0"/>
      <p:bldP spid="43" grpId="0"/>
      <p:bldP spid="48" grpId="0"/>
      <p:bldP spid="36" grpId="0"/>
      <p:bldP spid="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注册中心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临时实例和非临时实例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服务注册到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时，可以选择注册为临时或非临时实例，通过下面的配置来设置：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临时实例宕机时，会从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的服务列表中剔除，而非临时实例则不会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80699" y="2184035"/>
            <a:ext cx="7867061" cy="116955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ephemeral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false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# 设置为非临时实例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的共同点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都支持服务注册和服务拉取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都支持服务提供者心跳方式做健康检测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支持服务端主动检测提供者状态：临时实例采用心跳模式，非临时实例采用主动检测模式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临时实例心跳不正常会被剔除，非临时实例则不会被剔除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支持服务列表变更的消息推送模式，服务列表更新更及时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方式，当集群中存在非临时实例时，采用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zh-CN" altLang="en-US" sz="1600"/>
          </a:p>
          <a:p>
            <a:pPr marL="952500" lvl="1" indent="-342900">
              <a:buFont typeface="+mj-ea"/>
              <a:buAutoNum type="circleNumDbPlain"/>
            </a:pP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微服务是一种经过良好架构设计的</a:t>
            </a:r>
            <a:r>
              <a:rPr lang="zh-CN" altLang="en-US" b="1"/>
              <a:t>分布式</a:t>
            </a:r>
            <a:r>
              <a:rPr lang="zh-CN" altLang="en-US"/>
              <a:t>架构方案，微服务架构特征：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单一职责：微服务拆分粒度更小，每一个服务都对应唯一的业务能力，做到单一职责，避免重复业务开发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面向服务：微服务对外暴露业务接口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自治：团队独立、技术独立、数据独立、部署独立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隔离性强：服务调用做好隔离、容错、降级，避免出现级联问题</a:t>
            </a:r>
            <a:endParaRPr lang="en-US" altLang="zh-CN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2345" y="5111316"/>
            <a:ext cx="602032" cy="670618"/>
          </a:xfrm>
          <a:prstGeom prst="rect">
            <a:avLst/>
          </a:prstGeom>
        </p:spPr>
      </p:pic>
      <p:sp>
        <p:nvSpPr>
          <p:cNvPr id="72" name="矩形: 圆角 71"/>
          <p:cNvSpPr/>
          <p:nvPr/>
        </p:nvSpPr>
        <p:spPr>
          <a:xfrm>
            <a:off x="3933805" y="5140883"/>
            <a:ext cx="966932" cy="61582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服务网关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5" name="流程图: 磁盘 74"/>
          <p:cNvSpPr/>
          <p:nvPr/>
        </p:nvSpPr>
        <p:spPr>
          <a:xfrm>
            <a:off x="8632978" y="4440381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V="1">
            <a:off x="8036003" y="4646758"/>
            <a:ext cx="596975" cy="1054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/>
          <p:cNvSpPr/>
          <p:nvPr/>
        </p:nvSpPr>
        <p:spPr>
          <a:xfrm>
            <a:off x="7069071" y="5222611"/>
            <a:ext cx="966944" cy="3906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积分服务</a:t>
            </a:r>
            <a:endParaRPr lang="zh-CN" altLang="en-US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流程图: 磁盘 78"/>
          <p:cNvSpPr/>
          <p:nvPr/>
        </p:nvSpPr>
        <p:spPr>
          <a:xfrm>
            <a:off x="8632977" y="5211576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 b="1">
              <a:solidFill>
                <a:schemeClr val="l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0" name="直接箭头连接符 79"/>
          <p:cNvCxnSpPr>
            <a:stCxn id="78" idx="3"/>
            <a:endCxn id="79" idx="2"/>
          </p:cNvCxnSpPr>
          <p:nvPr/>
        </p:nvCxnSpPr>
        <p:spPr>
          <a:xfrm>
            <a:off x="8036015" y="5417953"/>
            <a:ext cx="59696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/>
          <p:cNvSpPr/>
          <p:nvPr/>
        </p:nvSpPr>
        <p:spPr>
          <a:xfrm>
            <a:off x="7069071" y="5238081"/>
            <a:ext cx="966944" cy="3906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会员服务</a:t>
            </a:r>
            <a:endParaRPr lang="zh-CN" altLang="en-US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0" name="流程图: 磁盘 89"/>
          <p:cNvSpPr/>
          <p:nvPr/>
        </p:nvSpPr>
        <p:spPr>
          <a:xfrm>
            <a:off x="8632977" y="5982772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 b="1">
              <a:solidFill>
                <a:schemeClr val="l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2" name="直接箭头连接符 91"/>
          <p:cNvCxnSpPr>
            <a:endCxn id="90" idx="2"/>
          </p:cNvCxnSpPr>
          <p:nvPr/>
        </p:nvCxnSpPr>
        <p:spPr>
          <a:xfrm>
            <a:off x="8005597" y="6189147"/>
            <a:ext cx="627380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1" idx="3"/>
            <a:endCxn id="72" idx="1"/>
          </p:cNvCxnSpPr>
          <p:nvPr/>
        </p:nvCxnSpPr>
        <p:spPr>
          <a:xfrm>
            <a:off x="3184377" y="5446625"/>
            <a:ext cx="749428" cy="216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2" idx="3"/>
          </p:cNvCxnSpPr>
          <p:nvPr/>
        </p:nvCxnSpPr>
        <p:spPr>
          <a:xfrm flipV="1">
            <a:off x="4900737" y="4657305"/>
            <a:ext cx="2168334" cy="791489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2" idx="3"/>
            <a:endCxn id="78" idx="1"/>
          </p:cNvCxnSpPr>
          <p:nvPr/>
        </p:nvCxnSpPr>
        <p:spPr>
          <a:xfrm flipV="1">
            <a:off x="4900737" y="5417953"/>
            <a:ext cx="2168334" cy="30841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2" idx="3"/>
          </p:cNvCxnSpPr>
          <p:nvPr/>
        </p:nvCxnSpPr>
        <p:spPr>
          <a:xfrm>
            <a:off x="4900737" y="5448794"/>
            <a:ext cx="2137928" cy="690667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/>
          <p:cNvSpPr/>
          <p:nvPr/>
        </p:nvSpPr>
        <p:spPr>
          <a:xfrm>
            <a:off x="7069071" y="5245741"/>
            <a:ext cx="966944" cy="3906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用户服务</a:t>
            </a:r>
            <a:endParaRPr lang="zh-CN" altLang="en-US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1.04167E-6 0.112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0026 -0.1131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78" grpId="1" animBg="1"/>
      <p:bldP spid="79" grpId="0" animBg="1"/>
      <p:bldP spid="82" grpId="0" animBg="1"/>
      <p:bldP spid="82" grpId="1" animBg="1"/>
      <p:bldP spid="90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单体架构特点？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简单方便，高度耦合，扩展性差，适合小型项目。例如：学生管理系统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松耦合，扩展性好，但架构复杂，难度大。适合大型互联网项目，例如：京东、淘宝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微服务：一种良好的分布式架构方案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优点：拆分粒度更小、服务更独立、耦合度更低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缺点：架构非常复杂，运维、监控、部署难度提高</a:t>
            </a:r>
            <a:endParaRPr lang="zh-CN" altLang="en-US" sz="1600" b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13557</Words>
  <Application>WPS 演示</Application>
  <PresentationFormat>宽屏</PresentationFormat>
  <Paragraphs>1341</Paragraphs>
  <Slides>77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77</vt:i4>
      </vt:variant>
    </vt:vector>
  </HeadingPairs>
  <TitlesOfParts>
    <vt:vector size="115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思源黑体 CN Normal</vt:lpstr>
      <vt:lpstr>Alibaba PuHuiTi</vt:lpstr>
      <vt:lpstr>Gill Sans</vt:lpstr>
      <vt:lpstr>Arial</vt:lpstr>
      <vt:lpstr>Open Sans</vt:lpstr>
      <vt:lpstr>Segoe Print</vt:lpstr>
      <vt:lpstr>JetBrains Mono</vt:lpstr>
      <vt:lpstr>Consolas</vt:lpstr>
      <vt:lpstr>Unispace</vt:lpstr>
      <vt:lpstr>Source Code Pro</vt:lpstr>
      <vt:lpstr>Aurebesh</vt:lpstr>
      <vt:lpstr>Gill Sans MT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Package</vt:lpstr>
      <vt:lpstr>Package</vt:lpstr>
      <vt:lpstr>Package</vt:lpstr>
      <vt:lpstr>微服务框架</vt:lpstr>
      <vt:lpstr>PowerPoint 演示文稿</vt:lpstr>
      <vt:lpstr>认识微服务</vt:lpstr>
      <vt:lpstr>PowerPoint 演示文稿</vt:lpstr>
      <vt:lpstr>认识微服务</vt:lpstr>
      <vt:lpstr>认识微服务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服务拆分及远程调用</vt:lpstr>
      <vt:lpstr>服务拆分及远程调用</vt:lpstr>
      <vt:lpstr>服务拆分及远程调用</vt:lpstr>
      <vt:lpstr>服务拆分及远程调用</vt:lpstr>
      <vt:lpstr>微服务远程调用</vt:lpstr>
      <vt:lpstr>微服务远程调用</vt:lpstr>
      <vt:lpstr>微服务远程调用-查询订单</vt:lpstr>
      <vt:lpstr>微服务远程调用-查询订单</vt:lpstr>
      <vt:lpstr>微服务远程调用</vt:lpstr>
      <vt:lpstr>微服务远程调用</vt:lpstr>
      <vt:lpstr>消费者与提供者</vt:lpstr>
      <vt:lpstr>分布式服务案例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Nacos注册中心-Nacos服务分级模型</vt:lpstr>
      <vt:lpstr>Nacos注册中心</vt:lpstr>
      <vt:lpstr>Nacos注册中心</vt:lpstr>
      <vt:lpstr>Nacos注册中心-集群负载均衡策略</vt:lpstr>
      <vt:lpstr>Nacos注册中心</vt:lpstr>
      <vt:lpstr>Nacos注册中心</vt:lpstr>
      <vt:lpstr>Nacos注册中心-加权负载均衡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Nacos负载均衡策略</vt:lpstr>
      <vt:lpstr>Nacos注册中心原理</vt:lpstr>
      <vt:lpstr>Nacos注册中心</vt:lpstr>
      <vt:lpstr>Nacos注册中心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味気ない世の中と嘆く悲観</cp:lastModifiedBy>
  <cp:revision>816</cp:revision>
  <dcterms:created xsi:type="dcterms:W3CDTF">2021-03-23T01:42:00Z</dcterms:created>
  <dcterms:modified xsi:type="dcterms:W3CDTF">2021-11-13T06:09:59Z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38D97DF00B2F4FAF88F156C80FE40A74</vt:lpwstr>
  </property>
  <property fmtid="{D5CDD505-2E9C-101B-9397-08002B2CF9AE}" pid="3" name="KSOProductBuildVer">
    <vt:lpwstr>2052-11.1.0.11045</vt:lpwstr>
  </property>
</Properties>
</file>