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  <p:sldId id="380" r:id="rId130"/>
    <p:sldId id="381" r:id="rId131"/>
    <p:sldId id="382" r:id="rId132"/>
    <p:sldId id="383" r:id="rId133"/>
    <p:sldId id="384" r:id="rId134"/>
    <p:sldId id="385" r:id="rId135"/>
    <p:sldId id="386" r:id="rId136"/>
    <p:sldId id="387" r:id="rId137"/>
    <p:sldId id="388" r:id="rId138"/>
    <p:sldId id="389" r:id="rId139"/>
    <p:sldId id="390" r:id="rId140"/>
    <p:sldId id="391" r:id="rId141"/>
    <p:sldId id="392" r:id="rId142"/>
    <p:sldId id="393" r:id="rId143"/>
    <p:sldId id="394" r:id="rId144"/>
    <p:sldId id="395" r:id="rId145"/>
    <p:sldId id="396" r:id="rId146"/>
    <p:sldId id="397" r:id="rId147"/>
    <p:sldId id="398" r:id="rId148"/>
    <p:sldId id="399" r:id="rId149"/>
    <p:sldId id="400" r:id="rId150"/>
    <p:sldId id="401" r:id="rId151"/>
    <p:sldId id="402" r:id="rId152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Relationship Id="rId94" Type="http://schemas.openxmlformats.org/officeDocument/2006/relationships/slide" Target="slides/slide89.xml"/><Relationship Id="rId95" Type="http://schemas.openxmlformats.org/officeDocument/2006/relationships/slide" Target="slides/slide90.xml"/><Relationship Id="rId96" Type="http://schemas.openxmlformats.org/officeDocument/2006/relationships/slide" Target="slides/slide91.xml"/><Relationship Id="rId97" Type="http://schemas.openxmlformats.org/officeDocument/2006/relationships/slide" Target="slides/slide92.xml"/><Relationship Id="rId98" Type="http://schemas.openxmlformats.org/officeDocument/2006/relationships/slide" Target="slides/slide93.xml"/><Relationship Id="rId99" Type="http://schemas.openxmlformats.org/officeDocument/2006/relationships/slide" Target="slides/slide94.xml"/><Relationship Id="rId100" Type="http://schemas.openxmlformats.org/officeDocument/2006/relationships/slide" Target="slides/slide95.xml"/><Relationship Id="rId101" Type="http://schemas.openxmlformats.org/officeDocument/2006/relationships/slide" Target="slides/slide96.xml"/><Relationship Id="rId102" Type="http://schemas.openxmlformats.org/officeDocument/2006/relationships/slide" Target="slides/slide97.xml"/><Relationship Id="rId103" Type="http://schemas.openxmlformats.org/officeDocument/2006/relationships/slide" Target="slides/slide98.xml"/><Relationship Id="rId104" Type="http://schemas.openxmlformats.org/officeDocument/2006/relationships/slide" Target="slides/slide99.xml"/><Relationship Id="rId105" Type="http://schemas.openxmlformats.org/officeDocument/2006/relationships/slide" Target="slides/slide100.xml"/><Relationship Id="rId106" Type="http://schemas.openxmlformats.org/officeDocument/2006/relationships/slide" Target="slides/slide101.xml"/><Relationship Id="rId107" Type="http://schemas.openxmlformats.org/officeDocument/2006/relationships/slide" Target="slides/slide102.xml"/><Relationship Id="rId108" Type="http://schemas.openxmlformats.org/officeDocument/2006/relationships/slide" Target="slides/slide103.xml"/><Relationship Id="rId109" Type="http://schemas.openxmlformats.org/officeDocument/2006/relationships/slide" Target="slides/slide104.xml"/><Relationship Id="rId110" Type="http://schemas.openxmlformats.org/officeDocument/2006/relationships/slide" Target="slides/slide105.xml"/><Relationship Id="rId111" Type="http://schemas.openxmlformats.org/officeDocument/2006/relationships/slide" Target="slides/slide106.xml"/><Relationship Id="rId112" Type="http://schemas.openxmlformats.org/officeDocument/2006/relationships/slide" Target="slides/slide107.xml"/><Relationship Id="rId113" Type="http://schemas.openxmlformats.org/officeDocument/2006/relationships/slide" Target="slides/slide108.xml"/><Relationship Id="rId114" Type="http://schemas.openxmlformats.org/officeDocument/2006/relationships/slide" Target="slides/slide109.xml"/><Relationship Id="rId115" Type="http://schemas.openxmlformats.org/officeDocument/2006/relationships/slide" Target="slides/slide110.xml"/><Relationship Id="rId116" Type="http://schemas.openxmlformats.org/officeDocument/2006/relationships/slide" Target="slides/slide111.xml"/><Relationship Id="rId117" Type="http://schemas.openxmlformats.org/officeDocument/2006/relationships/slide" Target="slides/slide112.xml"/><Relationship Id="rId118" Type="http://schemas.openxmlformats.org/officeDocument/2006/relationships/slide" Target="slides/slide113.xml"/><Relationship Id="rId119" Type="http://schemas.openxmlformats.org/officeDocument/2006/relationships/slide" Target="slides/slide114.xml"/><Relationship Id="rId120" Type="http://schemas.openxmlformats.org/officeDocument/2006/relationships/slide" Target="slides/slide115.xml"/><Relationship Id="rId121" Type="http://schemas.openxmlformats.org/officeDocument/2006/relationships/slide" Target="slides/slide116.xml"/><Relationship Id="rId122" Type="http://schemas.openxmlformats.org/officeDocument/2006/relationships/slide" Target="slides/slide117.xml"/><Relationship Id="rId123" Type="http://schemas.openxmlformats.org/officeDocument/2006/relationships/slide" Target="slides/slide118.xml"/><Relationship Id="rId124" Type="http://schemas.openxmlformats.org/officeDocument/2006/relationships/slide" Target="slides/slide119.xml"/><Relationship Id="rId125" Type="http://schemas.openxmlformats.org/officeDocument/2006/relationships/slide" Target="slides/slide120.xml"/><Relationship Id="rId126" Type="http://schemas.openxmlformats.org/officeDocument/2006/relationships/slide" Target="slides/slide121.xml"/><Relationship Id="rId127" Type="http://schemas.openxmlformats.org/officeDocument/2006/relationships/slide" Target="slides/slide122.xml"/><Relationship Id="rId128" Type="http://schemas.openxmlformats.org/officeDocument/2006/relationships/slide" Target="slides/slide123.xml"/><Relationship Id="rId129" Type="http://schemas.openxmlformats.org/officeDocument/2006/relationships/slide" Target="slides/slide124.xml"/><Relationship Id="rId130" Type="http://schemas.openxmlformats.org/officeDocument/2006/relationships/slide" Target="slides/slide125.xml"/><Relationship Id="rId131" Type="http://schemas.openxmlformats.org/officeDocument/2006/relationships/slide" Target="slides/slide126.xml"/><Relationship Id="rId132" Type="http://schemas.openxmlformats.org/officeDocument/2006/relationships/slide" Target="slides/slide127.xml"/><Relationship Id="rId133" Type="http://schemas.openxmlformats.org/officeDocument/2006/relationships/slide" Target="slides/slide128.xml"/><Relationship Id="rId134" Type="http://schemas.openxmlformats.org/officeDocument/2006/relationships/slide" Target="slides/slide129.xml"/><Relationship Id="rId135" Type="http://schemas.openxmlformats.org/officeDocument/2006/relationships/slide" Target="slides/slide130.xml"/><Relationship Id="rId136" Type="http://schemas.openxmlformats.org/officeDocument/2006/relationships/slide" Target="slides/slide131.xml"/><Relationship Id="rId137" Type="http://schemas.openxmlformats.org/officeDocument/2006/relationships/slide" Target="slides/slide132.xml"/><Relationship Id="rId138" Type="http://schemas.openxmlformats.org/officeDocument/2006/relationships/slide" Target="slides/slide133.xml"/><Relationship Id="rId139" Type="http://schemas.openxmlformats.org/officeDocument/2006/relationships/slide" Target="slides/slide134.xml"/><Relationship Id="rId140" Type="http://schemas.openxmlformats.org/officeDocument/2006/relationships/slide" Target="slides/slide135.xml"/><Relationship Id="rId141" Type="http://schemas.openxmlformats.org/officeDocument/2006/relationships/slide" Target="slides/slide136.xml"/><Relationship Id="rId142" Type="http://schemas.openxmlformats.org/officeDocument/2006/relationships/slide" Target="slides/slide137.xml"/><Relationship Id="rId143" Type="http://schemas.openxmlformats.org/officeDocument/2006/relationships/slide" Target="slides/slide138.xml"/><Relationship Id="rId144" Type="http://schemas.openxmlformats.org/officeDocument/2006/relationships/slide" Target="slides/slide139.xml"/><Relationship Id="rId145" Type="http://schemas.openxmlformats.org/officeDocument/2006/relationships/slide" Target="slides/slide140.xml"/><Relationship Id="rId146" Type="http://schemas.openxmlformats.org/officeDocument/2006/relationships/slide" Target="slides/slide141.xml"/><Relationship Id="rId147" Type="http://schemas.openxmlformats.org/officeDocument/2006/relationships/slide" Target="slides/slide142.xml"/><Relationship Id="rId148" Type="http://schemas.openxmlformats.org/officeDocument/2006/relationships/slide" Target="slides/slide143.xml"/><Relationship Id="rId149" Type="http://schemas.openxmlformats.org/officeDocument/2006/relationships/slide" Target="slides/slide144.xml"/><Relationship Id="rId150" Type="http://schemas.openxmlformats.org/officeDocument/2006/relationships/slide" Target="slides/slide145.xml"/><Relationship Id="rId151" Type="http://schemas.openxmlformats.org/officeDocument/2006/relationships/slide" Target="slides/slide146.xml"/><Relationship Id="rId152" Type="http://schemas.openxmlformats.org/officeDocument/2006/relationships/slide" Target="slides/slide14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华文楷体"/>
                <a:cs typeface="华文楷体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0"/>
              <a:t>高级软件人才培训专家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48504F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FF0000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华文楷体"/>
                <a:cs typeface="华文楷体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0"/>
              <a:t>高级软件人才培训专家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48504F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华文楷体"/>
                <a:cs typeface="华文楷体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0"/>
              <a:t>高级软件人才培训专家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48504F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华文楷体"/>
                <a:cs typeface="华文楷体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0"/>
              <a:t>高级软件人才培训专家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870959" y="2337816"/>
            <a:ext cx="1137285" cy="1320165"/>
          </a:xfrm>
          <a:custGeom>
            <a:avLst/>
            <a:gdLst/>
            <a:ahLst/>
            <a:cxnLst/>
            <a:rect l="l" t="t" r="r" b="b"/>
            <a:pathLst>
              <a:path w="1137285" h="1320164">
                <a:moveTo>
                  <a:pt x="568451" y="0"/>
                </a:moveTo>
                <a:lnTo>
                  <a:pt x="0" y="284225"/>
                </a:lnTo>
                <a:lnTo>
                  <a:pt x="0" y="1035558"/>
                </a:lnTo>
                <a:lnTo>
                  <a:pt x="568451" y="1319784"/>
                </a:lnTo>
                <a:lnTo>
                  <a:pt x="1136903" y="1035558"/>
                </a:lnTo>
                <a:lnTo>
                  <a:pt x="1136903" y="284225"/>
                </a:lnTo>
                <a:lnTo>
                  <a:pt x="568451" y="0"/>
                </a:lnTo>
                <a:close/>
              </a:path>
            </a:pathLst>
          </a:custGeom>
          <a:solidFill>
            <a:srgbClr val="AC2B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3596640" y="3227832"/>
            <a:ext cx="370840" cy="429895"/>
          </a:xfrm>
          <a:custGeom>
            <a:avLst/>
            <a:gdLst/>
            <a:ahLst/>
            <a:cxnLst/>
            <a:rect l="l" t="t" r="r" b="b"/>
            <a:pathLst>
              <a:path w="370839" h="429895">
                <a:moveTo>
                  <a:pt x="185165" y="0"/>
                </a:moveTo>
                <a:lnTo>
                  <a:pt x="0" y="92582"/>
                </a:lnTo>
                <a:lnTo>
                  <a:pt x="0" y="337184"/>
                </a:lnTo>
                <a:lnTo>
                  <a:pt x="185165" y="429767"/>
                </a:lnTo>
                <a:lnTo>
                  <a:pt x="370332" y="337184"/>
                </a:lnTo>
                <a:lnTo>
                  <a:pt x="370332" y="92582"/>
                </a:lnTo>
                <a:lnTo>
                  <a:pt x="18516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华文楷体"/>
                <a:cs typeface="华文楷体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0"/>
              <a:t>高级软件人才培训专家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13566" y="166682"/>
            <a:ext cx="2017007" cy="58560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2015" y="272034"/>
            <a:ext cx="11427968" cy="345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rgbClr val="48504F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43753" y="2201036"/>
            <a:ext cx="5208270" cy="2952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FF0000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0030206" y="6557667"/>
            <a:ext cx="2052320" cy="2895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bg1"/>
                </a:solidFill>
                <a:latin typeface="华文楷体"/>
                <a:cs typeface="华文楷体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0"/>
              <a:t>高级软件人才培训专家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
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3.png"/><Relationship Id="rId3" Type="http://schemas.openxmlformats.org/officeDocument/2006/relationships/image" Target="../media/image484.png"/></Relationships>
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2.png"/><Relationship Id="rId3" Type="http://schemas.openxmlformats.org/officeDocument/2006/relationships/image" Target="../media/image485.png"/><Relationship Id="rId4" Type="http://schemas.openxmlformats.org/officeDocument/2006/relationships/image" Target="../media/image472.png"/><Relationship Id="rId5" Type="http://schemas.openxmlformats.org/officeDocument/2006/relationships/image" Target="../media/image419.png"/><Relationship Id="rId6" Type="http://schemas.openxmlformats.org/officeDocument/2006/relationships/image" Target="../media/image486.png"/><Relationship Id="rId7" Type="http://schemas.openxmlformats.org/officeDocument/2006/relationships/image" Target="../media/image487.png"/><Relationship Id="rId8" Type="http://schemas.openxmlformats.org/officeDocument/2006/relationships/image" Target="../media/image488.png"/><Relationship Id="rId9" Type="http://schemas.openxmlformats.org/officeDocument/2006/relationships/image" Target="../media/image282.png"/><Relationship Id="rId10" Type="http://schemas.openxmlformats.org/officeDocument/2006/relationships/image" Target="../media/image489.png"/><Relationship Id="rId11" Type="http://schemas.openxmlformats.org/officeDocument/2006/relationships/image" Target="../media/image490.png"/><Relationship Id="rId12" Type="http://schemas.openxmlformats.org/officeDocument/2006/relationships/image" Target="../media/image491.png"/><Relationship Id="rId13" Type="http://schemas.openxmlformats.org/officeDocument/2006/relationships/image" Target="../media/image492.png"/><Relationship Id="rId14" Type="http://schemas.openxmlformats.org/officeDocument/2006/relationships/image" Target="../media/image482.png"/><Relationship Id="rId15" Type="http://schemas.openxmlformats.org/officeDocument/2006/relationships/image" Target="../media/image493.png"/><Relationship Id="rId16" Type="http://schemas.openxmlformats.org/officeDocument/2006/relationships/image" Target="../media/image494.png"/><Relationship Id="rId17" Type="http://schemas.openxmlformats.org/officeDocument/2006/relationships/image" Target="../media/image495.png"/><Relationship Id="rId18" Type="http://schemas.openxmlformats.org/officeDocument/2006/relationships/image" Target="../media/image496.png"/><Relationship Id="rId19" Type="http://schemas.openxmlformats.org/officeDocument/2006/relationships/image" Target="../media/image497.png"/><Relationship Id="rId20" Type="http://schemas.openxmlformats.org/officeDocument/2006/relationships/image" Target="../media/image498.png"/><Relationship Id="rId21" Type="http://schemas.openxmlformats.org/officeDocument/2006/relationships/image" Target="../media/image499.png"/><Relationship Id="rId22" Type="http://schemas.openxmlformats.org/officeDocument/2006/relationships/image" Target="../media/image500.png"/><Relationship Id="rId23" Type="http://schemas.openxmlformats.org/officeDocument/2006/relationships/image" Target="../media/image176.png"/></Relationships>
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1.png"/><Relationship Id="rId3" Type="http://schemas.openxmlformats.org/officeDocument/2006/relationships/image" Target="../media/image502.png"/><Relationship Id="rId4" Type="http://schemas.openxmlformats.org/officeDocument/2006/relationships/image" Target="../media/image503.png"/><Relationship Id="rId5" Type="http://schemas.openxmlformats.org/officeDocument/2006/relationships/image" Target="../media/image504.png"/><Relationship Id="rId6" Type="http://schemas.openxmlformats.org/officeDocument/2006/relationships/image" Target="../media/image505.png"/><Relationship Id="rId7" Type="http://schemas.openxmlformats.org/officeDocument/2006/relationships/image" Target="../media/image506.png"/><Relationship Id="rId8" Type="http://schemas.openxmlformats.org/officeDocument/2006/relationships/image" Target="../media/image507.png"/><Relationship Id="rId9" Type="http://schemas.openxmlformats.org/officeDocument/2006/relationships/image" Target="../media/image508.png"/><Relationship Id="rId10" Type="http://schemas.openxmlformats.org/officeDocument/2006/relationships/image" Target="../media/image509.png"/><Relationship Id="rId11" Type="http://schemas.openxmlformats.org/officeDocument/2006/relationships/image" Target="../media/image510.png"/><Relationship Id="rId12" Type="http://schemas.openxmlformats.org/officeDocument/2006/relationships/image" Target="../media/image511.png"/><Relationship Id="rId13" Type="http://schemas.openxmlformats.org/officeDocument/2006/relationships/image" Target="../media/image512.png"/><Relationship Id="rId14" Type="http://schemas.openxmlformats.org/officeDocument/2006/relationships/image" Target="../media/image491.png"/><Relationship Id="rId15" Type="http://schemas.openxmlformats.org/officeDocument/2006/relationships/image" Target="../media/image497.png"/><Relationship Id="rId16" Type="http://schemas.openxmlformats.org/officeDocument/2006/relationships/image" Target="../media/image490.png"/><Relationship Id="rId17" Type="http://schemas.openxmlformats.org/officeDocument/2006/relationships/image" Target="../media/image513.png"/></Relationships>
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
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14.png"/><Relationship Id="rId4" Type="http://schemas.openxmlformats.org/officeDocument/2006/relationships/image" Target="../media/image515.png"/><Relationship Id="rId5" Type="http://schemas.openxmlformats.org/officeDocument/2006/relationships/image" Target="../media/image516.png"/><Relationship Id="rId6" Type="http://schemas.openxmlformats.org/officeDocument/2006/relationships/image" Target="../media/image517.png"/></Relationships>
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18.png"/><Relationship Id="rId4" Type="http://schemas.openxmlformats.org/officeDocument/2006/relationships/image" Target="../media/image519.png"/><Relationship Id="rId5" Type="http://schemas.openxmlformats.org/officeDocument/2006/relationships/image" Target="../media/image520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
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1.jpg"/><Relationship Id="rId3" Type="http://schemas.openxmlformats.org/officeDocument/2006/relationships/image" Target="../media/image522.png"/><Relationship Id="rId4" Type="http://schemas.openxmlformats.org/officeDocument/2006/relationships/image" Target="../media/image523.jpg"/><Relationship Id="rId5" Type="http://schemas.openxmlformats.org/officeDocument/2006/relationships/image" Target="../media/image524.png"/></Relationships>
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5.png"/></Relationships>
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2.png"/><Relationship Id="rId3" Type="http://schemas.openxmlformats.org/officeDocument/2006/relationships/image" Target="../media/image263.png"/><Relationship Id="rId4" Type="http://schemas.openxmlformats.org/officeDocument/2006/relationships/image" Target="../media/image254.png"/><Relationship Id="rId5" Type="http://schemas.openxmlformats.org/officeDocument/2006/relationships/image" Target="../media/image526.png"/><Relationship Id="rId6" Type="http://schemas.openxmlformats.org/officeDocument/2006/relationships/image" Target="../media/image257.png"/><Relationship Id="rId7" Type="http://schemas.openxmlformats.org/officeDocument/2006/relationships/image" Target="../media/image527.png"/><Relationship Id="rId8" Type="http://schemas.openxmlformats.org/officeDocument/2006/relationships/image" Target="../media/image528.png"/><Relationship Id="rId9" Type="http://schemas.openxmlformats.org/officeDocument/2006/relationships/image" Target="../media/image287.png"/><Relationship Id="rId10" Type="http://schemas.openxmlformats.org/officeDocument/2006/relationships/image" Target="../media/image342.png"/><Relationship Id="rId11" Type="http://schemas.openxmlformats.org/officeDocument/2006/relationships/image" Target="../media/image525.png"/></Relationships>
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5.png"/><Relationship Id="rId3" Type="http://schemas.openxmlformats.org/officeDocument/2006/relationships/image" Target="../media/image262.png"/><Relationship Id="rId4" Type="http://schemas.openxmlformats.org/officeDocument/2006/relationships/image" Target="../media/image263.png"/><Relationship Id="rId5" Type="http://schemas.openxmlformats.org/officeDocument/2006/relationships/image" Target="../media/image529.png"/><Relationship Id="rId6" Type="http://schemas.openxmlformats.org/officeDocument/2006/relationships/image" Target="../media/image530.png"/><Relationship Id="rId7" Type="http://schemas.openxmlformats.org/officeDocument/2006/relationships/image" Target="../media/image531.png"/><Relationship Id="rId8" Type="http://schemas.openxmlformats.org/officeDocument/2006/relationships/image" Target="../media/image342.png"/><Relationship Id="rId9" Type="http://schemas.openxmlformats.org/officeDocument/2006/relationships/image" Target="../media/image527.png"/><Relationship Id="rId10" Type="http://schemas.openxmlformats.org/officeDocument/2006/relationships/image" Target="../media/image532.png"/><Relationship Id="rId11" Type="http://schemas.openxmlformats.org/officeDocument/2006/relationships/image" Target="../media/image533.png"/><Relationship Id="rId12" Type="http://schemas.openxmlformats.org/officeDocument/2006/relationships/image" Target="../media/image534.png"/></Relationships>
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2.png"/><Relationship Id="rId3" Type="http://schemas.openxmlformats.org/officeDocument/2006/relationships/image" Target="../media/image263.png"/><Relationship Id="rId4" Type="http://schemas.openxmlformats.org/officeDocument/2006/relationships/image" Target="../media/image535.png"/><Relationship Id="rId5" Type="http://schemas.openxmlformats.org/officeDocument/2006/relationships/image" Target="../media/image536.png"/><Relationship Id="rId6" Type="http://schemas.openxmlformats.org/officeDocument/2006/relationships/image" Target="../media/image537.png"/><Relationship Id="rId7" Type="http://schemas.openxmlformats.org/officeDocument/2006/relationships/image" Target="../media/image538.png"/><Relationship Id="rId8" Type="http://schemas.openxmlformats.org/officeDocument/2006/relationships/image" Target="../media/image342.png"/><Relationship Id="rId9" Type="http://schemas.openxmlformats.org/officeDocument/2006/relationships/image" Target="../media/image527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2.png"/><Relationship Id="rId3" Type="http://schemas.openxmlformats.org/officeDocument/2006/relationships/image" Target="../media/image263.png"/><Relationship Id="rId4" Type="http://schemas.openxmlformats.org/officeDocument/2006/relationships/image" Target="../media/image539.png"/><Relationship Id="rId5" Type="http://schemas.openxmlformats.org/officeDocument/2006/relationships/image" Target="../media/image540.png"/><Relationship Id="rId6" Type="http://schemas.openxmlformats.org/officeDocument/2006/relationships/image" Target="../media/image541.png"/></Relationships>
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7.png"/><Relationship Id="rId3" Type="http://schemas.openxmlformats.org/officeDocument/2006/relationships/image" Target="../media/image542.png"/><Relationship Id="rId4" Type="http://schemas.openxmlformats.org/officeDocument/2006/relationships/image" Target="../media/image543.png"/><Relationship Id="rId5" Type="http://schemas.openxmlformats.org/officeDocument/2006/relationships/image" Target="../media/image544.png"/><Relationship Id="rId6" Type="http://schemas.openxmlformats.org/officeDocument/2006/relationships/image" Target="../media/image545.png"/><Relationship Id="rId7" Type="http://schemas.openxmlformats.org/officeDocument/2006/relationships/image" Target="../media/image546.png"/><Relationship Id="rId8" Type="http://schemas.openxmlformats.org/officeDocument/2006/relationships/image" Target="../media/image180.png"/><Relationship Id="rId9" Type="http://schemas.openxmlformats.org/officeDocument/2006/relationships/image" Target="../media/image547.png"/><Relationship Id="rId10" Type="http://schemas.openxmlformats.org/officeDocument/2006/relationships/image" Target="../media/image548.png"/></Relationships>
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9.png"/><Relationship Id="rId3" Type="http://schemas.openxmlformats.org/officeDocument/2006/relationships/image" Target="../media/image550.png"/><Relationship Id="rId4" Type="http://schemas.openxmlformats.org/officeDocument/2006/relationships/image" Target="../media/image551.png"/><Relationship Id="rId5" Type="http://schemas.openxmlformats.org/officeDocument/2006/relationships/image" Target="../media/image552.png"/><Relationship Id="rId6" Type="http://schemas.openxmlformats.org/officeDocument/2006/relationships/image" Target="../media/image553.png"/><Relationship Id="rId7" Type="http://schemas.openxmlformats.org/officeDocument/2006/relationships/image" Target="../media/image554.png"/></Relationships>
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6.png"/></Relationships>
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5.png"/><Relationship Id="rId3" Type="http://schemas.openxmlformats.org/officeDocument/2006/relationships/image" Target="../media/image556.png"/><Relationship Id="rId4" Type="http://schemas.openxmlformats.org/officeDocument/2006/relationships/image" Target="../media/image557.png"/><Relationship Id="rId5" Type="http://schemas.openxmlformats.org/officeDocument/2006/relationships/image" Target="../media/image558.png"/><Relationship Id="rId6" Type="http://schemas.openxmlformats.org/officeDocument/2006/relationships/image" Target="../media/image559.png"/><Relationship Id="rId7" Type="http://schemas.openxmlformats.org/officeDocument/2006/relationships/image" Target="../media/image560.png"/><Relationship Id="rId8" Type="http://schemas.openxmlformats.org/officeDocument/2006/relationships/image" Target="../media/image561.png"/><Relationship Id="rId9" Type="http://schemas.openxmlformats.org/officeDocument/2006/relationships/image" Target="../media/image562.png"/><Relationship Id="rId10" Type="http://schemas.openxmlformats.org/officeDocument/2006/relationships/image" Target="../media/image563.png"/><Relationship Id="rId11" Type="http://schemas.openxmlformats.org/officeDocument/2006/relationships/image" Target="../media/image564.png"/><Relationship Id="rId12" Type="http://schemas.openxmlformats.org/officeDocument/2006/relationships/image" Target="../media/image565.png"/><Relationship Id="rId13" Type="http://schemas.openxmlformats.org/officeDocument/2006/relationships/image" Target="../media/image566.png"/><Relationship Id="rId14" Type="http://schemas.openxmlformats.org/officeDocument/2006/relationships/image" Target="../media/image567.png"/><Relationship Id="rId15" Type="http://schemas.openxmlformats.org/officeDocument/2006/relationships/image" Target="../media/image568.png"/><Relationship Id="rId16" Type="http://schemas.openxmlformats.org/officeDocument/2006/relationships/image" Target="../media/image569.png"/><Relationship Id="rId17" Type="http://schemas.openxmlformats.org/officeDocument/2006/relationships/image" Target="../media/image570.png"/><Relationship Id="rId18" Type="http://schemas.openxmlformats.org/officeDocument/2006/relationships/image" Target="../media/image571.png"/><Relationship Id="rId19" Type="http://schemas.openxmlformats.org/officeDocument/2006/relationships/image" Target="../media/image572.png"/><Relationship Id="rId20" Type="http://schemas.openxmlformats.org/officeDocument/2006/relationships/image" Target="../media/image573.png"/><Relationship Id="rId21" Type="http://schemas.openxmlformats.org/officeDocument/2006/relationships/image" Target="../media/image574.png"/><Relationship Id="rId22" Type="http://schemas.openxmlformats.org/officeDocument/2006/relationships/image" Target="../media/image575.png"/><Relationship Id="rId23" Type="http://schemas.openxmlformats.org/officeDocument/2006/relationships/image" Target="../media/image576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
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7.png"/><Relationship Id="rId3" Type="http://schemas.openxmlformats.org/officeDocument/2006/relationships/image" Target="../media/image578.jpg"/><Relationship Id="rId4" Type="http://schemas.openxmlformats.org/officeDocument/2006/relationships/image" Target="../media/image579.jpg"/><Relationship Id="rId5" Type="http://schemas.openxmlformats.org/officeDocument/2006/relationships/image" Target="../media/image580.png"/><Relationship Id="rId6" Type="http://schemas.openxmlformats.org/officeDocument/2006/relationships/image" Target="../media/image581.png"/><Relationship Id="rId7" Type="http://schemas.openxmlformats.org/officeDocument/2006/relationships/image" Target="../media/image582.png"/></Relationships>
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3.png"/><Relationship Id="rId3" Type="http://schemas.openxmlformats.org/officeDocument/2006/relationships/image" Target="../media/image584.png"/><Relationship Id="rId4" Type="http://schemas.openxmlformats.org/officeDocument/2006/relationships/image" Target="../media/image585.png"/><Relationship Id="rId5" Type="http://schemas.openxmlformats.org/officeDocument/2006/relationships/image" Target="../media/image176.png"/><Relationship Id="rId6" Type="http://schemas.openxmlformats.org/officeDocument/2006/relationships/image" Target="../media/image586.png"/></Relationships>
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7.png"/><Relationship Id="rId3" Type="http://schemas.openxmlformats.org/officeDocument/2006/relationships/image" Target="../media/image588.png"/><Relationship Id="rId4" Type="http://schemas.openxmlformats.org/officeDocument/2006/relationships/image" Target="../media/image176.png"/><Relationship Id="rId5" Type="http://schemas.openxmlformats.org/officeDocument/2006/relationships/image" Target="../media/image585.png"/><Relationship Id="rId6" Type="http://schemas.openxmlformats.org/officeDocument/2006/relationships/image" Target="../media/image586.png"/></Relationships>
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9.png"/><Relationship Id="rId3" Type="http://schemas.openxmlformats.org/officeDocument/2006/relationships/image" Target="../media/image590.png"/><Relationship Id="rId4" Type="http://schemas.openxmlformats.org/officeDocument/2006/relationships/image" Target="../media/image591.png"/><Relationship Id="rId5" Type="http://schemas.openxmlformats.org/officeDocument/2006/relationships/image" Target="../media/image592.png"/><Relationship Id="rId6" Type="http://schemas.openxmlformats.org/officeDocument/2006/relationships/image" Target="../media/image593.png"/></Relationships>
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jpg"/><Relationship Id="rId3" Type="http://schemas.openxmlformats.org/officeDocument/2006/relationships/image" Target="../media/image45.jpg"/><Relationship Id="rId4" Type="http://schemas.openxmlformats.org/officeDocument/2006/relationships/image" Target="../media/image46.jpg"/><Relationship Id="rId5" Type="http://schemas.openxmlformats.org/officeDocument/2006/relationships/image" Target="../media/image47.jpg"/></Relationships>
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4.png"/><Relationship Id="rId3" Type="http://schemas.openxmlformats.org/officeDocument/2006/relationships/image" Target="../media/image595.png"/><Relationship Id="rId4" Type="http://schemas.openxmlformats.org/officeDocument/2006/relationships/image" Target="../media/image596.png"/><Relationship Id="rId5" Type="http://schemas.openxmlformats.org/officeDocument/2006/relationships/image" Target="../media/image597.png"/><Relationship Id="rId6" Type="http://schemas.openxmlformats.org/officeDocument/2006/relationships/image" Target="../media/image598.png"/><Relationship Id="rId7" Type="http://schemas.openxmlformats.org/officeDocument/2006/relationships/image" Target="../media/image599.png"/><Relationship Id="rId8" Type="http://schemas.openxmlformats.org/officeDocument/2006/relationships/image" Target="../media/image600.png"/></Relationships>
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1.png"/><Relationship Id="rId3" Type="http://schemas.openxmlformats.org/officeDocument/2006/relationships/image" Target="../media/image602.png"/><Relationship Id="rId4" Type="http://schemas.openxmlformats.org/officeDocument/2006/relationships/image" Target="../media/image603.png"/><Relationship Id="rId5" Type="http://schemas.openxmlformats.org/officeDocument/2006/relationships/image" Target="../media/image604.png"/><Relationship Id="rId6" Type="http://schemas.openxmlformats.org/officeDocument/2006/relationships/image" Target="../media/image605.png"/><Relationship Id="rId7" Type="http://schemas.openxmlformats.org/officeDocument/2006/relationships/image" Target="../media/image606.png"/><Relationship Id="rId8" Type="http://schemas.openxmlformats.org/officeDocument/2006/relationships/image" Target="../media/image607.png"/><Relationship Id="rId9" Type="http://schemas.openxmlformats.org/officeDocument/2006/relationships/image" Target="../media/image608.png"/><Relationship Id="rId10" Type="http://schemas.openxmlformats.org/officeDocument/2006/relationships/image" Target="../media/image609.png"/></Relationships>
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0.png"/><Relationship Id="rId3" Type="http://schemas.openxmlformats.org/officeDocument/2006/relationships/image" Target="../media/image611.png"/><Relationship Id="rId4" Type="http://schemas.openxmlformats.org/officeDocument/2006/relationships/image" Target="../media/image607.png"/><Relationship Id="rId5" Type="http://schemas.openxmlformats.org/officeDocument/2006/relationships/image" Target="../media/image612.png"/><Relationship Id="rId6" Type="http://schemas.openxmlformats.org/officeDocument/2006/relationships/image" Target="../media/image613.png"/><Relationship Id="rId7" Type="http://schemas.openxmlformats.org/officeDocument/2006/relationships/image" Target="../media/image614.png"/><Relationship Id="rId8" Type="http://schemas.openxmlformats.org/officeDocument/2006/relationships/image" Target="../media/image615.png"/></Relationships>
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6.png"/><Relationship Id="rId3" Type="http://schemas.openxmlformats.org/officeDocument/2006/relationships/image" Target="../media/image617.png"/><Relationship Id="rId4" Type="http://schemas.openxmlformats.org/officeDocument/2006/relationships/image" Target="../media/image618.png"/><Relationship Id="rId5" Type="http://schemas.openxmlformats.org/officeDocument/2006/relationships/image" Target="../media/image619.png"/><Relationship Id="rId6" Type="http://schemas.openxmlformats.org/officeDocument/2006/relationships/image" Target="../media/image620.png"/><Relationship Id="rId7" Type="http://schemas.openxmlformats.org/officeDocument/2006/relationships/image" Target="../media/image621.png"/><Relationship Id="rId8" Type="http://schemas.openxmlformats.org/officeDocument/2006/relationships/image" Target="../media/image622.png"/><Relationship Id="rId9" Type="http://schemas.openxmlformats.org/officeDocument/2006/relationships/image" Target="../media/image623.png"/><Relationship Id="rId10" Type="http://schemas.openxmlformats.org/officeDocument/2006/relationships/image" Target="../media/image624.png"/><Relationship Id="rId11" Type="http://schemas.openxmlformats.org/officeDocument/2006/relationships/image" Target="../media/image625.png"/><Relationship Id="rId12" Type="http://schemas.openxmlformats.org/officeDocument/2006/relationships/image" Target="../media/image626.png"/><Relationship Id="rId13" Type="http://schemas.openxmlformats.org/officeDocument/2006/relationships/image" Target="../media/image627.png"/><Relationship Id="rId14" Type="http://schemas.openxmlformats.org/officeDocument/2006/relationships/image" Target="../media/image628.png"/><Relationship Id="rId15" Type="http://schemas.openxmlformats.org/officeDocument/2006/relationships/image" Target="../media/image629.png"/><Relationship Id="rId16" Type="http://schemas.openxmlformats.org/officeDocument/2006/relationships/image" Target="../media/image630.png"/><Relationship Id="rId17" Type="http://schemas.openxmlformats.org/officeDocument/2006/relationships/image" Target="../media/image631.png"/><Relationship Id="rId18" Type="http://schemas.openxmlformats.org/officeDocument/2006/relationships/image" Target="../media/image632.png"/><Relationship Id="rId19" Type="http://schemas.openxmlformats.org/officeDocument/2006/relationships/image" Target="../media/image633.png"/><Relationship Id="rId20" Type="http://schemas.openxmlformats.org/officeDocument/2006/relationships/image" Target="../media/image634.png"/><Relationship Id="rId21" Type="http://schemas.openxmlformats.org/officeDocument/2006/relationships/image" Target="../media/image635.png"/><Relationship Id="rId22" Type="http://schemas.openxmlformats.org/officeDocument/2006/relationships/image" Target="../media/image636.png"/><Relationship Id="rId23" Type="http://schemas.openxmlformats.org/officeDocument/2006/relationships/image" Target="../media/image637.png"/><Relationship Id="rId24" Type="http://schemas.openxmlformats.org/officeDocument/2006/relationships/image" Target="../media/image638.png"/></Relationships>
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39.png"/><Relationship Id="rId3" Type="http://schemas.openxmlformats.org/officeDocument/2006/relationships/image" Target="../media/image640.png"/><Relationship Id="rId4" Type="http://schemas.openxmlformats.org/officeDocument/2006/relationships/image" Target="../media/image641.png"/><Relationship Id="rId5" Type="http://schemas.openxmlformats.org/officeDocument/2006/relationships/image" Target="../media/image642.png"/><Relationship Id="rId6" Type="http://schemas.openxmlformats.org/officeDocument/2006/relationships/image" Target="../media/image643.png"/><Relationship Id="rId7" Type="http://schemas.openxmlformats.org/officeDocument/2006/relationships/image" Target="../media/image644.png"/><Relationship Id="rId8" Type="http://schemas.openxmlformats.org/officeDocument/2006/relationships/image" Target="../media/image645.png"/><Relationship Id="rId9" Type="http://schemas.openxmlformats.org/officeDocument/2006/relationships/image" Target="../media/image646.png"/><Relationship Id="rId10" Type="http://schemas.openxmlformats.org/officeDocument/2006/relationships/image" Target="../media/image647.png"/><Relationship Id="rId11" Type="http://schemas.openxmlformats.org/officeDocument/2006/relationships/image" Target="../media/image648.png"/><Relationship Id="rId12" Type="http://schemas.openxmlformats.org/officeDocument/2006/relationships/image" Target="../media/image649.png"/><Relationship Id="rId13" Type="http://schemas.openxmlformats.org/officeDocument/2006/relationships/image" Target="../media/image650.png"/><Relationship Id="rId14" Type="http://schemas.openxmlformats.org/officeDocument/2006/relationships/image" Target="../media/image651.png"/><Relationship Id="rId15" Type="http://schemas.openxmlformats.org/officeDocument/2006/relationships/image" Target="../media/image652.png"/><Relationship Id="rId16" Type="http://schemas.openxmlformats.org/officeDocument/2006/relationships/image" Target="../media/image653.png"/></Relationships>
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54.jpg"/><Relationship Id="rId3" Type="http://schemas.openxmlformats.org/officeDocument/2006/relationships/image" Target="../media/image655.jpg"/><Relationship Id="rId4" Type="http://schemas.openxmlformats.org/officeDocument/2006/relationships/image" Target="../media/image656.png"/><Relationship Id="rId5" Type="http://schemas.openxmlformats.org/officeDocument/2006/relationships/image" Target="../media/image657.png"/><Relationship Id="rId6" Type="http://schemas.openxmlformats.org/officeDocument/2006/relationships/image" Target="../media/image658.png"/><Relationship Id="rId7" Type="http://schemas.openxmlformats.org/officeDocument/2006/relationships/image" Target="../media/image659.png"/><Relationship Id="rId8" Type="http://schemas.openxmlformats.org/officeDocument/2006/relationships/image" Target="../media/image660.jpg"/></Relationships>
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61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jp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jpg"/><Relationship Id="rId3" Type="http://schemas.openxmlformats.org/officeDocument/2006/relationships/image" Target="../media/image55.jpg"/><Relationship Id="rId4" Type="http://schemas.openxmlformats.org/officeDocument/2006/relationships/image" Target="../media/image56.jpg"/><Relationship Id="rId5" Type="http://schemas.openxmlformats.org/officeDocument/2006/relationships/image" Target="../media/image57.jpg"/><Relationship Id="rId6" Type="http://schemas.openxmlformats.org/officeDocument/2006/relationships/image" Target="../media/image58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jpg"/><Relationship Id="rId3" Type="http://schemas.openxmlformats.org/officeDocument/2006/relationships/image" Target="../media/image60.jpg"/><Relationship Id="rId4" Type="http://schemas.openxmlformats.org/officeDocument/2006/relationships/image" Target="../media/image55.jpg"/><Relationship Id="rId5" Type="http://schemas.openxmlformats.org/officeDocument/2006/relationships/image" Target="../media/image56.jpg"/><Relationship Id="rId6" Type="http://schemas.openxmlformats.org/officeDocument/2006/relationships/image" Target="../media/image61.jpg"/><Relationship Id="rId7" Type="http://schemas.openxmlformats.org/officeDocument/2006/relationships/image" Target="../media/image62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5" Type="http://schemas.openxmlformats.org/officeDocument/2006/relationships/image" Target="../media/image9.jpg"/><Relationship Id="rId6" Type="http://schemas.openxmlformats.org/officeDocument/2006/relationships/image" Target="../media/image10.jpg"/><Relationship Id="rId7" Type="http://schemas.openxmlformats.org/officeDocument/2006/relationships/image" Target="../media/image11.jpg"/><Relationship Id="rId8" Type="http://schemas.openxmlformats.org/officeDocument/2006/relationships/image" Target="../media/image12.jpg"/><Relationship Id="rId9" Type="http://schemas.openxmlformats.org/officeDocument/2006/relationships/image" Target="../media/image13.jpg"/><Relationship Id="rId10" Type="http://schemas.openxmlformats.org/officeDocument/2006/relationships/image" Target="../media/image14.jpg"/><Relationship Id="rId11" Type="http://schemas.openxmlformats.org/officeDocument/2006/relationships/image" Target="../media/image15.jpg"/><Relationship Id="rId12" Type="http://schemas.openxmlformats.org/officeDocument/2006/relationships/image" Target="../media/image16.jp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.mysql.com/downloads/windows/installer/8.0.html" TargetMode="External"/><Relationship Id="rId3" Type="http://schemas.openxmlformats.org/officeDocument/2006/relationships/image" Target="../media/image63.jpg"/><Relationship Id="rId4" Type="http://schemas.openxmlformats.org/officeDocument/2006/relationships/image" Target="../media/image64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5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9.jpg"/><Relationship Id="rId3" Type="http://schemas.openxmlformats.org/officeDocument/2006/relationships/image" Target="../media/image70.png"/><Relationship Id="rId4" Type="http://schemas.openxmlformats.org/officeDocument/2006/relationships/image" Target="../media/image71.png"/><Relationship Id="rId5" Type="http://schemas.openxmlformats.org/officeDocument/2006/relationships/image" Target="../media/image72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3.png"/><Relationship Id="rId3" Type="http://schemas.openxmlformats.org/officeDocument/2006/relationships/image" Target="../media/image74.png"/><Relationship Id="rId4" Type="http://schemas.openxmlformats.org/officeDocument/2006/relationships/image" Target="../media/image75.png"/><Relationship Id="rId5" Type="http://schemas.openxmlformats.org/officeDocument/2006/relationships/image" Target="../media/image76.png"/><Relationship Id="rId6" Type="http://schemas.openxmlformats.org/officeDocument/2006/relationships/image" Target="../media/image77.png"/><Relationship Id="rId7" Type="http://schemas.openxmlformats.org/officeDocument/2006/relationships/image" Target="../media/image78.png"/><Relationship Id="rId8" Type="http://schemas.openxmlformats.org/officeDocument/2006/relationships/image" Target="../media/image79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jp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image" Target="../media/image83.png"/><Relationship Id="rId7" Type="http://schemas.openxmlformats.org/officeDocument/2006/relationships/image" Target="../media/image84.jpg"/><Relationship Id="rId8" Type="http://schemas.openxmlformats.org/officeDocument/2006/relationships/image" Target="../media/image85.jp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Relationship Id="rId3" Type="http://schemas.openxmlformats.org/officeDocument/2006/relationships/image" Target="../media/image18.jp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86.png"/><Relationship Id="rId4" Type="http://schemas.openxmlformats.org/officeDocument/2006/relationships/image" Target="../media/image87.png"/><Relationship Id="rId5" Type="http://schemas.openxmlformats.org/officeDocument/2006/relationships/image" Target="../media/image88.png"/><Relationship Id="rId6" Type="http://schemas.openxmlformats.org/officeDocument/2006/relationships/image" Target="../media/image89.png"/><Relationship Id="rId7" Type="http://schemas.openxmlformats.org/officeDocument/2006/relationships/image" Target="../media/image90.png"/><Relationship Id="rId8" Type="http://schemas.openxmlformats.org/officeDocument/2006/relationships/image" Target="../media/image91.png"/><Relationship Id="rId9" Type="http://schemas.openxmlformats.org/officeDocument/2006/relationships/image" Target="../media/image92.png"/><Relationship Id="rId10" Type="http://schemas.openxmlformats.org/officeDocument/2006/relationships/image" Target="../media/image93.png"/><Relationship Id="rId11" Type="http://schemas.openxmlformats.org/officeDocument/2006/relationships/image" Target="../media/image94.png"/><Relationship Id="rId12" Type="http://schemas.openxmlformats.org/officeDocument/2006/relationships/image" Target="../media/image95.png"/><Relationship Id="rId13" Type="http://schemas.openxmlformats.org/officeDocument/2006/relationships/image" Target="../media/image81.png"/><Relationship Id="rId14" Type="http://schemas.openxmlformats.org/officeDocument/2006/relationships/image" Target="../media/image96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7.png"/><Relationship Id="rId3" Type="http://schemas.openxmlformats.org/officeDocument/2006/relationships/image" Target="../media/image98.png"/><Relationship Id="rId4" Type="http://schemas.openxmlformats.org/officeDocument/2006/relationships/image" Target="../media/image99.png"/><Relationship Id="rId5" Type="http://schemas.openxmlformats.org/officeDocument/2006/relationships/image" Target="../media/image100.png"/><Relationship Id="rId6" Type="http://schemas.openxmlformats.org/officeDocument/2006/relationships/image" Target="../media/image101.png"/><Relationship Id="rId7" Type="http://schemas.openxmlformats.org/officeDocument/2006/relationships/image" Target="../media/image102.png"/><Relationship Id="rId8" Type="http://schemas.openxmlformats.org/officeDocument/2006/relationships/image" Target="../media/image103.png"/><Relationship Id="rId9" Type="http://schemas.openxmlformats.org/officeDocument/2006/relationships/image" Target="../media/image104.png"/><Relationship Id="rId10" Type="http://schemas.openxmlformats.org/officeDocument/2006/relationships/image" Target="../media/image105.png"/><Relationship Id="rId11" Type="http://schemas.openxmlformats.org/officeDocument/2006/relationships/image" Target="../media/image106.png"/><Relationship Id="rId12" Type="http://schemas.openxmlformats.org/officeDocument/2006/relationships/image" Target="../media/image107.png"/><Relationship Id="rId13" Type="http://schemas.openxmlformats.org/officeDocument/2006/relationships/image" Target="../media/image108.png"/><Relationship Id="rId14" Type="http://schemas.openxmlformats.org/officeDocument/2006/relationships/image" Target="../media/image109.png"/><Relationship Id="rId15" Type="http://schemas.openxmlformats.org/officeDocument/2006/relationships/image" Target="../media/image110.png"/><Relationship Id="rId16" Type="http://schemas.openxmlformats.org/officeDocument/2006/relationships/image" Target="../media/image111.png"/><Relationship Id="rId17" Type="http://schemas.openxmlformats.org/officeDocument/2006/relationships/image" Target="../media/image112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3.png"/><Relationship Id="rId3" Type="http://schemas.openxmlformats.org/officeDocument/2006/relationships/image" Target="../media/image100.png"/><Relationship Id="rId4" Type="http://schemas.openxmlformats.org/officeDocument/2006/relationships/image" Target="../media/image114.png"/><Relationship Id="rId5" Type="http://schemas.openxmlformats.org/officeDocument/2006/relationships/image" Target="../media/image115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6.png"/><Relationship Id="rId3" Type="http://schemas.openxmlformats.org/officeDocument/2006/relationships/image" Target="../media/image117.png"/><Relationship Id="rId4" Type="http://schemas.openxmlformats.org/officeDocument/2006/relationships/image" Target="../media/image118.png"/><Relationship Id="rId5" Type="http://schemas.openxmlformats.org/officeDocument/2006/relationships/image" Target="../media/image119.png"/><Relationship Id="rId6" Type="http://schemas.openxmlformats.org/officeDocument/2006/relationships/image" Target="../media/image120.png"/><Relationship Id="rId7" Type="http://schemas.openxmlformats.org/officeDocument/2006/relationships/image" Target="../media/image121.png"/><Relationship Id="rId8" Type="http://schemas.openxmlformats.org/officeDocument/2006/relationships/image" Target="../media/image122.png"/><Relationship Id="rId9" Type="http://schemas.openxmlformats.org/officeDocument/2006/relationships/image" Target="../media/image123.png"/><Relationship Id="rId10" Type="http://schemas.openxmlformats.org/officeDocument/2006/relationships/image" Target="../media/image124.png"/><Relationship Id="rId11" Type="http://schemas.openxmlformats.org/officeDocument/2006/relationships/image" Target="../media/image125.png"/><Relationship Id="rId12" Type="http://schemas.openxmlformats.org/officeDocument/2006/relationships/image" Target="../media/image126.png"/><Relationship Id="rId13" Type="http://schemas.openxmlformats.org/officeDocument/2006/relationships/image" Target="../media/image127.png"/><Relationship Id="rId14" Type="http://schemas.openxmlformats.org/officeDocument/2006/relationships/image" Target="../media/image128.png"/><Relationship Id="rId15" Type="http://schemas.openxmlformats.org/officeDocument/2006/relationships/image" Target="../media/image129.png"/><Relationship Id="rId16" Type="http://schemas.openxmlformats.org/officeDocument/2006/relationships/image" Target="../media/image130.png"/><Relationship Id="rId17" Type="http://schemas.openxmlformats.org/officeDocument/2006/relationships/image" Target="../media/image131.png"/><Relationship Id="rId18" Type="http://schemas.openxmlformats.org/officeDocument/2006/relationships/image" Target="../media/image132.png"/><Relationship Id="rId19" Type="http://schemas.openxmlformats.org/officeDocument/2006/relationships/image" Target="../media/image133.png"/><Relationship Id="rId20" Type="http://schemas.openxmlformats.org/officeDocument/2006/relationships/image" Target="../media/image134.png"/><Relationship Id="rId21" Type="http://schemas.openxmlformats.org/officeDocument/2006/relationships/image" Target="../media/image135.png"/><Relationship Id="rId22" Type="http://schemas.openxmlformats.org/officeDocument/2006/relationships/image" Target="../media/image136.png"/><Relationship Id="rId23" Type="http://schemas.openxmlformats.org/officeDocument/2006/relationships/image" Target="../media/image137.png"/><Relationship Id="rId24" Type="http://schemas.openxmlformats.org/officeDocument/2006/relationships/image" Target="../media/image138.png"/><Relationship Id="rId25" Type="http://schemas.openxmlformats.org/officeDocument/2006/relationships/image" Target="../media/image139.png"/><Relationship Id="rId26" Type="http://schemas.openxmlformats.org/officeDocument/2006/relationships/image" Target="../media/image140.png"/><Relationship Id="rId27" Type="http://schemas.openxmlformats.org/officeDocument/2006/relationships/image" Target="../media/image141.png"/><Relationship Id="rId28" Type="http://schemas.openxmlformats.org/officeDocument/2006/relationships/image" Target="../media/image142.png"/><Relationship Id="rId29" Type="http://schemas.openxmlformats.org/officeDocument/2006/relationships/image" Target="../media/image143.png"/><Relationship Id="rId30" Type="http://schemas.openxmlformats.org/officeDocument/2006/relationships/image" Target="../media/image144.png"/><Relationship Id="rId31" Type="http://schemas.openxmlformats.org/officeDocument/2006/relationships/image" Target="../media/image145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6.pn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7.png"/><Relationship Id="rId3" Type="http://schemas.openxmlformats.org/officeDocument/2006/relationships/image" Target="../media/image148.png"/><Relationship Id="rId4" Type="http://schemas.openxmlformats.org/officeDocument/2006/relationships/image" Target="../media/image117.png"/><Relationship Id="rId5" Type="http://schemas.openxmlformats.org/officeDocument/2006/relationships/image" Target="../media/image149.png"/><Relationship Id="rId6" Type="http://schemas.openxmlformats.org/officeDocument/2006/relationships/image" Target="../media/image150.png"/><Relationship Id="rId7" Type="http://schemas.openxmlformats.org/officeDocument/2006/relationships/image" Target="../media/image151.png"/><Relationship Id="rId8" Type="http://schemas.openxmlformats.org/officeDocument/2006/relationships/image" Target="../media/image109.png"/><Relationship Id="rId9" Type="http://schemas.openxmlformats.org/officeDocument/2006/relationships/image" Target="../media/image152.png"/><Relationship Id="rId10" Type="http://schemas.openxmlformats.org/officeDocument/2006/relationships/image" Target="../media/image153.png"/><Relationship Id="rId11" Type="http://schemas.openxmlformats.org/officeDocument/2006/relationships/image" Target="../media/image154.png"/><Relationship Id="rId12" Type="http://schemas.openxmlformats.org/officeDocument/2006/relationships/image" Target="../media/image155.png"/><Relationship Id="rId13" Type="http://schemas.openxmlformats.org/officeDocument/2006/relationships/image" Target="../media/image156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7.png"/><Relationship Id="rId3" Type="http://schemas.openxmlformats.org/officeDocument/2006/relationships/image" Target="../media/image157.png"/><Relationship Id="rId4" Type="http://schemas.openxmlformats.org/officeDocument/2006/relationships/image" Target="../media/image117.png"/><Relationship Id="rId5" Type="http://schemas.openxmlformats.org/officeDocument/2006/relationships/image" Target="../media/image158.png"/><Relationship Id="rId6" Type="http://schemas.openxmlformats.org/officeDocument/2006/relationships/image" Target="../media/image150.png"/><Relationship Id="rId7" Type="http://schemas.openxmlformats.org/officeDocument/2006/relationships/image" Target="../media/image159.png"/><Relationship Id="rId8" Type="http://schemas.openxmlformats.org/officeDocument/2006/relationships/image" Target="../media/image109.png"/><Relationship Id="rId9" Type="http://schemas.openxmlformats.org/officeDocument/2006/relationships/image" Target="../media/image152.png"/><Relationship Id="rId10" Type="http://schemas.openxmlformats.org/officeDocument/2006/relationships/image" Target="../media/image160.png"/><Relationship Id="rId11" Type="http://schemas.openxmlformats.org/officeDocument/2006/relationships/image" Target="../media/image161.png"/><Relationship Id="rId12" Type="http://schemas.openxmlformats.org/officeDocument/2006/relationships/image" Target="../media/image155.png"/><Relationship Id="rId13" Type="http://schemas.openxmlformats.org/officeDocument/2006/relationships/image" Target="../media/image156.png"/><Relationship Id="rId14" Type="http://schemas.openxmlformats.org/officeDocument/2006/relationships/image" Target="../media/image162.png"/><Relationship Id="rId15" Type="http://schemas.openxmlformats.org/officeDocument/2006/relationships/image" Target="../media/image163.pn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7.png"/><Relationship Id="rId3" Type="http://schemas.openxmlformats.org/officeDocument/2006/relationships/image" Target="../media/image164.png"/><Relationship Id="rId4" Type="http://schemas.openxmlformats.org/officeDocument/2006/relationships/image" Target="../media/image165.png"/><Relationship Id="rId5" Type="http://schemas.openxmlformats.org/officeDocument/2006/relationships/image" Target="../media/image166.png"/><Relationship Id="rId6" Type="http://schemas.openxmlformats.org/officeDocument/2006/relationships/image" Target="../media/image167.pn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7.png"/><Relationship Id="rId3" Type="http://schemas.openxmlformats.org/officeDocument/2006/relationships/image" Target="../media/image152.png"/><Relationship Id="rId4" Type="http://schemas.openxmlformats.org/officeDocument/2006/relationships/image" Target="../media/image168.png"/><Relationship Id="rId5" Type="http://schemas.openxmlformats.org/officeDocument/2006/relationships/image" Target="../media/image169.png"/><Relationship Id="rId6" Type="http://schemas.openxmlformats.org/officeDocument/2006/relationships/image" Target="../media/image170.png"/><Relationship Id="rId7" Type="http://schemas.openxmlformats.org/officeDocument/2006/relationships/image" Target="../media/image100.pn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1.png"/><Relationship Id="rId3" Type="http://schemas.openxmlformats.org/officeDocument/2006/relationships/image" Target="../media/image105.png"/><Relationship Id="rId4" Type="http://schemas.openxmlformats.org/officeDocument/2006/relationships/image" Target="../media/image172.png"/><Relationship Id="rId5" Type="http://schemas.openxmlformats.org/officeDocument/2006/relationships/image" Target="../media/image173.png"/><Relationship Id="rId6" Type="http://schemas.openxmlformats.org/officeDocument/2006/relationships/image" Target="../media/image100.png"/><Relationship Id="rId7" Type="http://schemas.openxmlformats.org/officeDocument/2006/relationships/image" Target="../media/image174.pn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5.png"/><Relationship Id="rId3" Type="http://schemas.openxmlformats.org/officeDocument/2006/relationships/image" Target="../media/image176.png"/><Relationship Id="rId4" Type="http://schemas.openxmlformats.org/officeDocument/2006/relationships/image" Target="../media/image177.png"/><Relationship Id="rId5" Type="http://schemas.openxmlformats.org/officeDocument/2006/relationships/image" Target="../media/image178.png"/><Relationship Id="rId6" Type="http://schemas.openxmlformats.org/officeDocument/2006/relationships/image" Target="../media/image179.png"/><Relationship Id="rId7" Type="http://schemas.openxmlformats.org/officeDocument/2006/relationships/image" Target="../media/image180.png"/><Relationship Id="rId8" Type="http://schemas.openxmlformats.org/officeDocument/2006/relationships/image" Target="../media/image181.png"/><Relationship Id="rId9" Type="http://schemas.openxmlformats.org/officeDocument/2006/relationships/image" Target="../media/image182.png"/><Relationship Id="rId10" Type="http://schemas.openxmlformats.org/officeDocument/2006/relationships/image" Target="../media/image183.png"/><Relationship Id="rId11" Type="http://schemas.openxmlformats.org/officeDocument/2006/relationships/image" Target="../media/image184.png"/><Relationship Id="rId12" Type="http://schemas.openxmlformats.org/officeDocument/2006/relationships/image" Target="../media/image185.png"/><Relationship Id="rId13" Type="http://schemas.openxmlformats.org/officeDocument/2006/relationships/image" Target="../media/image186.png"/><Relationship Id="rId14" Type="http://schemas.openxmlformats.org/officeDocument/2006/relationships/image" Target="../media/image187.png"/><Relationship Id="rId15" Type="http://schemas.openxmlformats.org/officeDocument/2006/relationships/image" Target="../media/image188.png"/><Relationship Id="rId16" Type="http://schemas.openxmlformats.org/officeDocument/2006/relationships/image" Target="../media/image189.png"/><Relationship Id="rId17" Type="http://schemas.openxmlformats.org/officeDocument/2006/relationships/image" Target="../media/image190.png"/><Relationship Id="rId18" Type="http://schemas.openxmlformats.org/officeDocument/2006/relationships/image" Target="../media/image191.png"/><Relationship Id="rId19" Type="http://schemas.openxmlformats.org/officeDocument/2006/relationships/image" Target="../media/image192.png"/><Relationship Id="rId20" Type="http://schemas.openxmlformats.org/officeDocument/2006/relationships/image" Target="../media/image193.png"/><Relationship Id="rId21" Type="http://schemas.openxmlformats.org/officeDocument/2006/relationships/image" Target="../media/image194.png"/><Relationship Id="rId22" Type="http://schemas.openxmlformats.org/officeDocument/2006/relationships/image" Target="../media/image195.png"/><Relationship Id="rId23" Type="http://schemas.openxmlformats.org/officeDocument/2006/relationships/image" Target="../media/image196.png"/><Relationship Id="rId24" Type="http://schemas.openxmlformats.org/officeDocument/2006/relationships/image" Target="../media/image197.png"/><Relationship Id="rId25" Type="http://schemas.openxmlformats.org/officeDocument/2006/relationships/image" Target="../media/image198.png"/><Relationship Id="rId26" Type="http://schemas.openxmlformats.org/officeDocument/2006/relationships/image" Target="../media/image199.png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0.jpg"/><Relationship Id="rId3" Type="http://schemas.openxmlformats.org/officeDocument/2006/relationships/image" Target="../media/image201.jpg"/><Relationship Id="rId4" Type="http://schemas.openxmlformats.org/officeDocument/2006/relationships/image" Target="../media/image202.jpg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3.png"/><Relationship Id="rId3" Type="http://schemas.openxmlformats.org/officeDocument/2006/relationships/image" Target="../media/image204.png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5.png"/><Relationship Id="rId3" Type="http://schemas.openxmlformats.org/officeDocument/2006/relationships/image" Target="../media/image117.png"/><Relationship Id="rId4" Type="http://schemas.openxmlformats.org/officeDocument/2006/relationships/image" Target="../media/image206.png"/><Relationship Id="rId5" Type="http://schemas.openxmlformats.org/officeDocument/2006/relationships/image" Target="../media/image207.png"/><Relationship Id="rId6" Type="http://schemas.openxmlformats.org/officeDocument/2006/relationships/image" Target="../media/image208.png"/><Relationship Id="rId7" Type="http://schemas.openxmlformats.org/officeDocument/2006/relationships/image" Target="../media/image209.png"/><Relationship Id="rId8" Type="http://schemas.openxmlformats.org/officeDocument/2006/relationships/image" Target="../media/image210.png"/><Relationship Id="rId9" Type="http://schemas.openxmlformats.org/officeDocument/2006/relationships/image" Target="../media/image211.png"/><Relationship Id="rId10" Type="http://schemas.openxmlformats.org/officeDocument/2006/relationships/image" Target="../media/image212.png"/><Relationship Id="rId11" Type="http://schemas.openxmlformats.org/officeDocument/2006/relationships/image" Target="../media/image213.png"/><Relationship Id="rId12" Type="http://schemas.openxmlformats.org/officeDocument/2006/relationships/image" Target="../media/image214.png"/><Relationship Id="rId13" Type="http://schemas.openxmlformats.org/officeDocument/2006/relationships/image" Target="../media/image215.png"/><Relationship Id="rId14" Type="http://schemas.openxmlformats.org/officeDocument/2006/relationships/image" Target="../media/image216.png"/><Relationship Id="rId15" Type="http://schemas.openxmlformats.org/officeDocument/2006/relationships/image" Target="../media/image217.png"/><Relationship Id="rId16" Type="http://schemas.openxmlformats.org/officeDocument/2006/relationships/image" Target="../media/image218.png"/><Relationship Id="rId17" Type="http://schemas.openxmlformats.org/officeDocument/2006/relationships/image" Target="../media/image219.png"/><Relationship Id="rId18" Type="http://schemas.openxmlformats.org/officeDocument/2006/relationships/image" Target="../media/image220.png"/><Relationship Id="rId19" Type="http://schemas.openxmlformats.org/officeDocument/2006/relationships/image" Target="../media/image221.png"/><Relationship Id="rId20" Type="http://schemas.openxmlformats.org/officeDocument/2006/relationships/image" Target="../media/image222.png"/><Relationship Id="rId21" Type="http://schemas.openxmlformats.org/officeDocument/2006/relationships/image" Target="../media/image223.png"/><Relationship Id="rId22" Type="http://schemas.openxmlformats.org/officeDocument/2006/relationships/image" Target="../media/image224.png"/><Relationship Id="rId23" Type="http://schemas.openxmlformats.org/officeDocument/2006/relationships/image" Target="../media/image225.png"/><Relationship Id="rId24" Type="http://schemas.openxmlformats.org/officeDocument/2006/relationships/image" Target="../media/image226.png"/><Relationship Id="rId25" Type="http://schemas.openxmlformats.org/officeDocument/2006/relationships/image" Target="../media/image227.png"/><Relationship Id="rId26" Type="http://schemas.openxmlformats.org/officeDocument/2006/relationships/image" Target="../media/image228.png"/><Relationship Id="rId27" Type="http://schemas.openxmlformats.org/officeDocument/2006/relationships/image" Target="../media/image229.png"/><Relationship Id="rId28" Type="http://schemas.openxmlformats.org/officeDocument/2006/relationships/image" Target="../media/image230.png"/><Relationship Id="rId29" Type="http://schemas.openxmlformats.org/officeDocument/2006/relationships/image" Target="../media/image231.png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2.png"/><Relationship Id="rId3" Type="http://schemas.openxmlformats.org/officeDocument/2006/relationships/image" Target="../media/image233.png"/><Relationship Id="rId4" Type="http://schemas.openxmlformats.org/officeDocument/2006/relationships/image" Target="../media/image234.png"/><Relationship Id="rId5" Type="http://schemas.openxmlformats.org/officeDocument/2006/relationships/image" Target="../media/image235.png"/><Relationship Id="rId6" Type="http://schemas.openxmlformats.org/officeDocument/2006/relationships/image" Target="../media/image236.png"/><Relationship Id="rId7" Type="http://schemas.openxmlformats.org/officeDocument/2006/relationships/image" Target="../media/image237.png"/><Relationship Id="rId8" Type="http://schemas.openxmlformats.org/officeDocument/2006/relationships/image" Target="../media/image238.png"/><Relationship Id="rId9" Type="http://schemas.openxmlformats.org/officeDocument/2006/relationships/image" Target="../media/image239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Relationship Id="rId11" Type="http://schemas.openxmlformats.org/officeDocument/2006/relationships/image" Target="../media/image29.png"/><Relationship Id="rId12" Type="http://schemas.openxmlformats.org/officeDocument/2006/relationships/image" Target="../media/image30.png"/><Relationship Id="rId13" Type="http://schemas.openxmlformats.org/officeDocument/2006/relationships/image" Target="../media/image31.png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0.png"/><Relationship Id="rId3" Type="http://schemas.openxmlformats.org/officeDocument/2006/relationships/image" Target="../media/image102.png"/><Relationship Id="rId4" Type="http://schemas.openxmlformats.org/officeDocument/2006/relationships/image" Target="../media/image238.png"/><Relationship Id="rId5" Type="http://schemas.openxmlformats.org/officeDocument/2006/relationships/image" Target="../media/image104.png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1.png"/><Relationship Id="rId3" Type="http://schemas.openxmlformats.org/officeDocument/2006/relationships/image" Target="../media/image242.png"/><Relationship Id="rId4" Type="http://schemas.openxmlformats.org/officeDocument/2006/relationships/image" Target="../media/image243.png"/><Relationship Id="rId5" Type="http://schemas.openxmlformats.org/officeDocument/2006/relationships/image" Target="../media/image244.png"/><Relationship Id="rId6" Type="http://schemas.openxmlformats.org/officeDocument/2006/relationships/image" Target="../media/image245.png"/><Relationship Id="rId7" Type="http://schemas.openxmlformats.org/officeDocument/2006/relationships/image" Target="../media/image246.png"/><Relationship Id="rId8" Type="http://schemas.openxmlformats.org/officeDocument/2006/relationships/image" Target="../media/image247.png"/><Relationship Id="rId9" Type="http://schemas.openxmlformats.org/officeDocument/2006/relationships/image" Target="../media/image248.png"/><Relationship Id="rId10" Type="http://schemas.openxmlformats.org/officeDocument/2006/relationships/image" Target="../media/image249.png"/><Relationship Id="rId11" Type="http://schemas.openxmlformats.org/officeDocument/2006/relationships/image" Target="../media/image250.png"/><Relationship Id="rId12" Type="http://schemas.openxmlformats.org/officeDocument/2006/relationships/image" Target="../media/image251.png"/><Relationship Id="rId13" Type="http://schemas.openxmlformats.org/officeDocument/2006/relationships/image" Target="../media/image252.png"/><Relationship Id="rId14" Type="http://schemas.openxmlformats.org/officeDocument/2006/relationships/image" Target="../media/image253.png"/><Relationship Id="rId15" Type="http://schemas.openxmlformats.org/officeDocument/2006/relationships/image" Target="../media/image254.png"/><Relationship Id="rId16" Type="http://schemas.openxmlformats.org/officeDocument/2006/relationships/image" Target="../media/image255.png"/><Relationship Id="rId17" Type="http://schemas.openxmlformats.org/officeDocument/2006/relationships/image" Target="../media/image256.png"/><Relationship Id="rId18" Type="http://schemas.openxmlformats.org/officeDocument/2006/relationships/image" Target="../media/image257.png"/><Relationship Id="rId19" Type="http://schemas.openxmlformats.org/officeDocument/2006/relationships/image" Target="../media/image258.png"/><Relationship Id="rId20" Type="http://schemas.openxmlformats.org/officeDocument/2006/relationships/image" Target="../media/image259.png"/><Relationship Id="rId21" Type="http://schemas.openxmlformats.org/officeDocument/2006/relationships/image" Target="../media/image260.png"/><Relationship Id="rId22" Type="http://schemas.openxmlformats.org/officeDocument/2006/relationships/image" Target="../media/image261.png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2.png"/><Relationship Id="rId3" Type="http://schemas.openxmlformats.org/officeDocument/2006/relationships/image" Target="../media/image263.png"/><Relationship Id="rId4" Type="http://schemas.openxmlformats.org/officeDocument/2006/relationships/image" Target="../media/image257.png"/><Relationship Id="rId5" Type="http://schemas.openxmlformats.org/officeDocument/2006/relationships/image" Target="../media/image264.png"/><Relationship Id="rId6" Type="http://schemas.openxmlformats.org/officeDocument/2006/relationships/image" Target="../media/image265.png"/><Relationship Id="rId7" Type="http://schemas.openxmlformats.org/officeDocument/2006/relationships/image" Target="../media/image266.png"/><Relationship Id="rId8" Type="http://schemas.openxmlformats.org/officeDocument/2006/relationships/image" Target="../media/image267.png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2.png"/><Relationship Id="rId3" Type="http://schemas.openxmlformats.org/officeDocument/2006/relationships/image" Target="../media/image263.png"/><Relationship Id="rId4" Type="http://schemas.openxmlformats.org/officeDocument/2006/relationships/image" Target="../media/image257.png"/><Relationship Id="rId5" Type="http://schemas.openxmlformats.org/officeDocument/2006/relationships/image" Target="../media/image264.png"/><Relationship Id="rId6" Type="http://schemas.openxmlformats.org/officeDocument/2006/relationships/image" Target="../media/image265.png"/><Relationship Id="rId7" Type="http://schemas.openxmlformats.org/officeDocument/2006/relationships/image" Target="../media/image266.png"/><Relationship Id="rId8" Type="http://schemas.openxmlformats.org/officeDocument/2006/relationships/image" Target="../media/image267.png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2.png"/><Relationship Id="rId3" Type="http://schemas.openxmlformats.org/officeDocument/2006/relationships/image" Target="../media/image268.png"/><Relationship Id="rId4" Type="http://schemas.openxmlformats.org/officeDocument/2006/relationships/image" Target="../media/image269.png"/><Relationship Id="rId5" Type="http://schemas.openxmlformats.org/officeDocument/2006/relationships/image" Target="../media/image270.png"/><Relationship Id="rId6" Type="http://schemas.openxmlformats.org/officeDocument/2006/relationships/image" Target="../media/image263.png"/><Relationship Id="rId7" Type="http://schemas.openxmlformats.org/officeDocument/2006/relationships/image" Target="../media/image176.png"/><Relationship Id="rId8" Type="http://schemas.openxmlformats.org/officeDocument/2006/relationships/image" Target="../media/image271.png"/><Relationship Id="rId9" Type="http://schemas.openxmlformats.org/officeDocument/2006/relationships/image" Target="../media/image272.png"/><Relationship Id="rId10" Type="http://schemas.openxmlformats.org/officeDocument/2006/relationships/image" Target="../media/image273.png"/><Relationship Id="rId11" Type="http://schemas.openxmlformats.org/officeDocument/2006/relationships/image" Target="../media/image274.png"/><Relationship Id="rId12" Type="http://schemas.openxmlformats.org/officeDocument/2006/relationships/image" Target="../media/image275.png"/><Relationship Id="rId13" Type="http://schemas.openxmlformats.org/officeDocument/2006/relationships/image" Target="../media/image276.png"/><Relationship Id="rId14" Type="http://schemas.openxmlformats.org/officeDocument/2006/relationships/image" Target="../media/image277.png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2.png"/><Relationship Id="rId3" Type="http://schemas.openxmlformats.org/officeDocument/2006/relationships/image" Target="../media/image263.png"/><Relationship Id="rId4" Type="http://schemas.openxmlformats.org/officeDocument/2006/relationships/image" Target="../media/image257.png"/><Relationship Id="rId5" Type="http://schemas.openxmlformats.org/officeDocument/2006/relationships/image" Target="../media/image264.png"/><Relationship Id="rId6" Type="http://schemas.openxmlformats.org/officeDocument/2006/relationships/image" Target="../media/image265.png"/><Relationship Id="rId7" Type="http://schemas.openxmlformats.org/officeDocument/2006/relationships/image" Target="../media/image266.png"/><Relationship Id="rId8" Type="http://schemas.openxmlformats.org/officeDocument/2006/relationships/image" Target="../media/image267.png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2.png"/><Relationship Id="rId3" Type="http://schemas.openxmlformats.org/officeDocument/2006/relationships/image" Target="../media/image263.png"/><Relationship Id="rId4" Type="http://schemas.openxmlformats.org/officeDocument/2006/relationships/image" Target="../media/image278.png"/><Relationship Id="rId5" Type="http://schemas.openxmlformats.org/officeDocument/2006/relationships/image" Target="../media/image176.png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2.png"/><Relationship Id="rId3" Type="http://schemas.openxmlformats.org/officeDocument/2006/relationships/image" Target="../media/image263.png"/><Relationship Id="rId4" Type="http://schemas.openxmlformats.org/officeDocument/2006/relationships/image" Target="../media/image257.png"/><Relationship Id="rId5" Type="http://schemas.openxmlformats.org/officeDocument/2006/relationships/image" Target="../media/image264.png"/><Relationship Id="rId6" Type="http://schemas.openxmlformats.org/officeDocument/2006/relationships/image" Target="../media/image265.png"/><Relationship Id="rId7" Type="http://schemas.openxmlformats.org/officeDocument/2006/relationships/image" Target="../media/image266.png"/><Relationship Id="rId8" Type="http://schemas.openxmlformats.org/officeDocument/2006/relationships/image" Target="../media/image267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3.png"/><Relationship Id="rId4" Type="http://schemas.openxmlformats.org/officeDocument/2006/relationships/image" Target="../media/image32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3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2.png"/><Relationship Id="rId3" Type="http://schemas.openxmlformats.org/officeDocument/2006/relationships/image" Target="../media/image279.png"/><Relationship Id="rId4" Type="http://schemas.openxmlformats.org/officeDocument/2006/relationships/image" Target="../media/image280.png"/><Relationship Id="rId5" Type="http://schemas.openxmlformats.org/officeDocument/2006/relationships/image" Target="../media/image263.png"/><Relationship Id="rId6" Type="http://schemas.openxmlformats.org/officeDocument/2006/relationships/image" Target="../media/image176.png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2.png"/><Relationship Id="rId3" Type="http://schemas.openxmlformats.org/officeDocument/2006/relationships/image" Target="../media/image263.png"/><Relationship Id="rId4" Type="http://schemas.openxmlformats.org/officeDocument/2006/relationships/image" Target="../media/image257.png"/><Relationship Id="rId5" Type="http://schemas.openxmlformats.org/officeDocument/2006/relationships/image" Target="../media/image264.png"/><Relationship Id="rId6" Type="http://schemas.openxmlformats.org/officeDocument/2006/relationships/image" Target="../media/image265.png"/><Relationship Id="rId7" Type="http://schemas.openxmlformats.org/officeDocument/2006/relationships/image" Target="../media/image266.png"/><Relationship Id="rId8" Type="http://schemas.openxmlformats.org/officeDocument/2006/relationships/image" Target="../media/image267.png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2.png"/><Relationship Id="rId3" Type="http://schemas.openxmlformats.org/officeDocument/2006/relationships/image" Target="../media/image263.png"/><Relationship Id="rId4" Type="http://schemas.openxmlformats.org/officeDocument/2006/relationships/image" Target="../media/image281.png"/><Relationship Id="rId5" Type="http://schemas.openxmlformats.org/officeDocument/2006/relationships/image" Target="../media/image257.png"/><Relationship Id="rId6" Type="http://schemas.openxmlformats.org/officeDocument/2006/relationships/image" Target="../media/image282.png"/><Relationship Id="rId7" Type="http://schemas.openxmlformats.org/officeDocument/2006/relationships/image" Target="../media/image283.png"/><Relationship Id="rId8" Type="http://schemas.openxmlformats.org/officeDocument/2006/relationships/image" Target="../media/image260.png"/><Relationship Id="rId9" Type="http://schemas.openxmlformats.org/officeDocument/2006/relationships/image" Target="../media/image265.png"/><Relationship Id="rId10" Type="http://schemas.openxmlformats.org/officeDocument/2006/relationships/image" Target="../media/image284.png"/></Relationships>
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2.png"/><Relationship Id="rId3" Type="http://schemas.openxmlformats.org/officeDocument/2006/relationships/image" Target="../media/image263.png"/><Relationship Id="rId4" Type="http://schemas.openxmlformats.org/officeDocument/2006/relationships/image" Target="../media/image257.png"/><Relationship Id="rId5" Type="http://schemas.openxmlformats.org/officeDocument/2006/relationships/image" Target="../media/image264.png"/><Relationship Id="rId6" Type="http://schemas.openxmlformats.org/officeDocument/2006/relationships/image" Target="../media/image265.png"/><Relationship Id="rId7" Type="http://schemas.openxmlformats.org/officeDocument/2006/relationships/image" Target="../media/image266.png"/><Relationship Id="rId8" Type="http://schemas.openxmlformats.org/officeDocument/2006/relationships/image" Target="../media/image267.png"/></Relationships>
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2.png"/><Relationship Id="rId3" Type="http://schemas.openxmlformats.org/officeDocument/2006/relationships/image" Target="../media/image263.png"/><Relationship Id="rId4" Type="http://schemas.openxmlformats.org/officeDocument/2006/relationships/image" Target="../media/image285.png"/><Relationship Id="rId5" Type="http://schemas.openxmlformats.org/officeDocument/2006/relationships/image" Target="../media/image286.png"/><Relationship Id="rId6" Type="http://schemas.openxmlformats.org/officeDocument/2006/relationships/image" Target="../media/image254.png"/><Relationship Id="rId7" Type="http://schemas.openxmlformats.org/officeDocument/2006/relationships/image" Target="../media/image287.png"/><Relationship Id="rId8" Type="http://schemas.openxmlformats.org/officeDocument/2006/relationships/image" Target="../media/image288.png"/></Relationships>
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2.png"/><Relationship Id="rId3" Type="http://schemas.openxmlformats.org/officeDocument/2006/relationships/image" Target="../media/image263.png"/><Relationship Id="rId4" Type="http://schemas.openxmlformats.org/officeDocument/2006/relationships/image" Target="../media/image257.png"/><Relationship Id="rId5" Type="http://schemas.openxmlformats.org/officeDocument/2006/relationships/image" Target="../media/image264.png"/><Relationship Id="rId6" Type="http://schemas.openxmlformats.org/officeDocument/2006/relationships/image" Target="../media/image265.png"/><Relationship Id="rId7" Type="http://schemas.openxmlformats.org/officeDocument/2006/relationships/image" Target="../media/image266.png"/><Relationship Id="rId8" Type="http://schemas.openxmlformats.org/officeDocument/2006/relationships/image" Target="../media/image267.png"/></Relationships>
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2.png"/><Relationship Id="rId3" Type="http://schemas.openxmlformats.org/officeDocument/2006/relationships/image" Target="../media/image263.png"/><Relationship Id="rId4" Type="http://schemas.openxmlformats.org/officeDocument/2006/relationships/image" Target="../media/image289.png"/><Relationship Id="rId5" Type="http://schemas.openxmlformats.org/officeDocument/2006/relationships/image" Target="../media/image290.png"/><Relationship Id="rId6" Type="http://schemas.openxmlformats.org/officeDocument/2006/relationships/image" Target="../media/image176.png"/><Relationship Id="rId7" Type="http://schemas.openxmlformats.org/officeDocument/2006/relationships/image" Target="../media/image291.png"/><Relationship Id="rId8" Type="http://schemas.openxmlformats.org/officeDocument/2006/relationships/image" Target="../media/image292.png"/></Relationships>
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6.png"/></Relationships>
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2.png"/><Relationship Id="rId3" Type="http://schemas.openxmlformats.org/officeDocument/2006/relationships/image" Target="../media/image263.png"/><Relationship Id="rId4" Type="http://schemas.openxmlformats.org/officeDocument/2006/relationships/image" Target="../media/image257.png"/><Relationship Id="rId5" Type="http://schemas.openxmlformats.org/officeDocument/2006/relationships/image" Target="../media/image264.png"/><Relationship Id="rId6" Type="http://schemas.openxmlformats.org/officeDocument/2006/relationships/image" Target="../media/image265.png"/><Relationship Id="rId7" Type="http://schemas.openxmlformats.org/officeDocument/2006/relationships/image" Target="../media/image266.png"/><Relationship Id="rId8" Type="http://schemas.openxmlformats.org/officeDocument/2006/relationships/image" Target="../media/image267.png"/></Relationships>
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2.png"/><Relationship Id="rId3" Type="http://schemas.openxmlformats.org/officeDocument/2006/relationships/image" Target="../media/image263.png"/><Relationship Id="rId4" Type="http://schemas.openxmlformats.org/officeDocument/2006/relationships/image" Target="../media/image257.png"/><Relationship Id="rId5" Type="http://schemas.openxmlformats.org/officeDocument/2006/relationships/image" Target="../media/image264.png"/><Relationship Id="rId6" Type="http://schemas.openxmlformats.org/officeDocument/2006/relationships/image" Target="../media/image265.png"/><Relationship Id="rId7" Type="http://schemas.openxmlformats.org/officeDocument/2006/relationships/image" Target="../media/image266.png"/><Relationship Id="rId8" Type="http://schemas.openxmlformats.org/officeDocument/2006/relationships/image" Target="../media/image293.png"/><Relationship Id="rId9" Type="http://schemas.openxmlformats.org/officeDocument/2006/relationships/image" Target="../media/image260.png"/><Relationship Id="rId10" Type="http://schemas.openxmlformats.org/officeDocument/2006/relationships/image" Target="../media/image294.png"/><Relationship Id="rId11" Type="http://schemas.openxmlformats.org/officeDocument/2006/relationships/image" Target="../media/image282.png"/><Relationship Id="rId12" Type="http://schemas.openxmlformats.org/officeDocument/2006/relationships/image" Target="../media/image295.png"/><Relationship Id="rId13" Type="http://schemas.openxmlformats.org/officeDocument/2006/relationships/image" Target="../media/image296.png"/><Relationship Id="rId14" Type="http://schemas.openxmlformats.org/officeDocument/2006/relationships/image" Target="../media/image297.png"/><Relationship Id="rId15" Type="http://schemas.openxmlformats.org/officeDocument/2006/relationships/image" Target="../media/image298.png"/><Relationship Id="rId16" Type="http://schemas.openxmlformats.org/officeDocument/2006/relationships/image" Target="../media/image299.png"/><Relationship Id="rId17" Type="http://schemas.openxmlformats.org/officeDocument/2006/relationships/image" Target="../media/image300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/Relationships>
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1.png"/><Relationship Id="rId3" Type="http://schemas.openxmlformats.org/officeDocument/2006/relationships/image" Target="../media/image302.png"/><Relationship Id="rId4" Type="http://schemas.openxmlformats.org/officeDocument/2006/relationships/image" Target="../media/image303.png"/><Relationship Id="rId5" Type="http://schemas.openxmlformats.org/officeDocument/2006/relationships/image" Target="../media/image304.png"/><Relationship Id="rId6" Type="http://schemas.openxmlformats.org/officeDocument/2006/relationships/image" Target="../media/image305.png"/><Relationship Id="rId7" Type="http://schemas.openxmlformats.org/officeDocument/2006/relationships/image" Target="../media/image32.png"/><Relationship Id="rId8" Type="http://schemas.openxmlformats.org/officeDocument/2006/relationships/image" Target="../media/image85.jpg"/></Relationships>
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6.png"/><Relationship Id="rId3" Type="http://schemas.openxmlformats.org/officeDocument/2006/relationships/image" Target="../media/image307.png"/><Relationship Id="rId4" Type="http://schemas.openxmlformats.org/officeDocument/2006/relationships/image" Target="../media/image308.png"/><Relationship Id="rId5" Type="http://schemas.openxmlformats.org/officeDocument/2006/relationships/image" Target="../media/image309.png"/><Relationship Id="rId6" Type="http://schemas.openxmlformats.org/officeDocument/2006/relationships/image" Target="../media/image310.png"/><Relationship Id="rId7" Type="http://schemas.openxmlformats.org/officeDocument/2006/relationships/image" Target="../media/image311.png"/><Relationship Id="rId8" Type="http://schemas.openxmlformats.org/officeDocument/2006/relationships/image" Target="../media/image312.png"/><Relationship Id="rId9" Type="http://schemas.openxmlformats.org/officeDocument/2006/relationships/image" Target="../media/image313.png"/><Relationship Id="rId10" Type="http://schemas.openxmlformats.org/officeDocument/2006/relationships/image" Target="../media/image314.png"/><Relationship Id="rId11" Type="http://schemas.openxmlformats.org/officeDocument/2006/relationships/image" Target="../media/image315.png"/><Relationship Id="rId12" Type="http://schemas.openxmlformats.org/officeDocument/2006/relationships/image" Target="../media/image316.png"/><Relationship Id="rId13" Type="http://schemas.openxmlformats.org/officeDocument/2006/relationships/image" Target="../media/image317.png"/><Relationship Id="rId14" Type="http://schemas.openxmlformats.org/officeDocument/2006/relationships/image" Target="../media/image318.png"/><Relationship Id="rId15" Type="http://schemas.openxmlformats.org/officeDocument/2006/relationships/image" Target="../media/image319.png"/><Relationship Id="rId16" Type="http://schemas.openxmlformats.org/officeDocument/2006/relationships/image" Target="../media/image320.png"/><Relationship Id="rId17" Type="http://schemas.openxmlformats.org/officeDocument/2006/relationships/image" Target="../media/image321.png"/><Relationship Id="rId18" Type="http://schemas.openxmlformats.org/officeDocument/2006/relationships/image" Target="../media/image322.png"/><Relationship Id="rId19" Type="http://schemas.openxmlformats.org/officeDocument/2006/relationships/image" Target="../media/image323.png"/><Relationship Id="rId20" Type="http://schemas.openxmlformats.org/officeDocument/2006/relationships/image" Target="../media/image324.png"/><Relationship Id="rId21" Type="http://schemas.openxmlformats.org/officeDocument/2006/relationships/image" Target="../media/image325.png"/><Relationship Id="rId22" Type="http://schemas.openxmlformats.org/officeDocument/2006/relationships/image" Target="../media/image326.png"/><Relationship Id="rId23" Type="http://schemas.openxmlformats.org/officeDocument/2006/relationships/image" Target="../media/image327.png"/><Relationship Id="rId24" Type="http://schemas.openxmlformats.org/officeDocument/2006/relationships/image" Target="../media/image328.png"/><Relationship Id="rId25" Type="http://schemas.openxmlformats.org/officeDocument/2006/relationships/image" Target="../media/image329.png"/><Relationship Id="rId26" Type="http://schemas.openxmlformats.org/officeDocument/2006/relationships/image" Target="../media/image330.png"/></Relationships>
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.mysql.com/doc/refman/8.0/en/privileges-provided.html#priv_all" TargetMode="External"/></Relationships>
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1.png"/><Relationship Id="rId3" Type="http://schemas.openxmlformats.org/officeDocument/2006/relationships/image" Target="../media/image332.png"/><Relationship Id="rId4" Type="http://schemas.openxmlformats.org/officeDocument/2006/relationships/image" Target="../media/image312.png"/><Relationship Id="rId5" Type="http://schemas.openxmlformats.org/officeDocument/2006/relationships/image" Target="../media/image333.png"/><Relationship Id="rId6" Type="http://schemas.openxmlformats.org/officeDocument/2006/relationships/image" Target="../media/image316.png"/><Relationship Id="rId7" Type="http://schemas.openxmlformats.org/officeDocument/2006/relationships/image" Target="../media/image334.png"/><Relationship Id="rId8" Type="http://schemas.openxmlformats.org/officeDocument/2006/relationships/image" Target="../media/image335.png"/><Relationship Id="rId9" Type="http://schemas.openxmlformats.org/officeDocument/2006/relationships/image" Target="../media/image336.png"/><Relationship Id="rId10" Type="http://schemas.openxmlformats.org/officeDocument/2006/relationships/image" Target="../media/image337.png"/><Relationship Id="rId11" Type="http://schemas.openxmlformats.org/officeDocument/2006/relationships/image" Target="../media/image338.png"/><Relationship Id="rId12" Type="http://schemas.openxmlformats.org/officeDocument/2006/relationships/image" Target="../media/image339.png"/><Relationship Id="rId13" Type="http://schemas.openxmlformats.org/officeDocument/2006/relationships/image" Target="../media/image340.png"/><Relationship Id="rId14" Type="http://schemas.openxmlformats.org/officeDocument/2006/relationships/image" Target="../media/image341.png"/><Relationship Id="rId15" Type="http://schemas.openxmlformats.org/officeDocument/2006/relationships/image" Target="../media/image342.png"/><Relationship Id="rId16" Type="http://schemas.openxmlformats.org/officeDocument/2006/relationships/image" Target="../media/image263.png"/><Relationship Id="rId17" Type="http://schemas.openxmlformats.org/officeDocument/2006/relationships/image" Target="../media/image343.png"/><Relationship Id="rId18" Type="http://schemas.openxmlformats.org/officeDocument/2006/relationships/image" Target="../media/image344.png"/><Relationship Id="rId19" Type="http://schemas.openxmlformats.org/officeDocument/2006/relationships/image" Target="../media/image345.png"/></Relationships>
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6.png"/><Relationship Id="rId3" Type="http://schemas.openxmlformats.org/officeDocument/2006/relationships/image" Target="../media/image347.png"/><Relationship Id="rId4" Type="http://schemas.openxmlformats.org/officeDocument/2006/relationships/image" Target="../media/image312.png"/><Relationship Id="rId5" Type="http://schemas.openxmlformats.org/officeDocument/2006/relationships/image" Target="../media/image348.png"/><Relationship Id="rId6" Type="http://schemas.openxmlformats.org/officeDocument/2006/relationships/image" Target="../media/image349.png"/><Relationship Id="rId7" Type="http://schemas.openxmlformats.org/officeDocument/2006/relationships/image" Target="../media/image350.png"/><Relationship Id="rId8" Type="http://schemas.openxmlformats.org/officeDocument/2006/relationships/image" Target="../media/image345.png"/><Relationship Id="rId9" Type="http://schemas.openxmlformats.org/officeDocument/2006/relationships/image" Target="../media/image351.png"/><Relationship Id="rId10" Type="http://schemas.openxmlformats.org/officeDocument/2006/relationships/image" Target="../media/image352.png"/><Relationship Id="rId11" Type="http://schemas.openxmlformats.org/officeDocument/2006/relationships/image" Target="../media/image353.png"/><Relationship Id="rId12" Type="http://schemas.openxmlformats.org/officeDocument/2006/relationships/image" Target="../media/image354.png"/><Relationship Id="rId13" Type="http://schemas.openxmlformats.org/officeDocument/2006/relationships/image" Target="../media/image355.png"/><Relationship Id="rId14" Type="http://schemas.openxmlformats.org/officeDocument/2006/relationships/image" Target="../media/image327.png"/><Relationship Id="rId15" Type="http://schemas.openxmlformats.org/officeDocument/2006/relationships/image" Target="../media/image356.png"/><Relationship Id="rId16" Type="http://schemas.openxmlformats.org/officeDocument/2006/relationships/image" Target="../media/image357.png"/><Relationship Id="rId17" Type="http://schemas.openxmlformats.org/officeDocument/2006/relationships/image" Target="../media/image358.png"/><Relationship Id="rId18" Type="http://schemas.openxmlformats.org/officeDocument/2006/relationships/image" Target="../media/image334.png"/><Relationship Id="rId19" Type="http://schemas.openxmlformats.org/officeDocument/2006/relationships/image" Target="../media/image335.png"/><Relationship Id="rId20" Type="http://schemas.openxmlformats.org/officeDocument/2006/relationships/image" Target="../media/image336.png"/><Relationship Id="rId21" Type="http://schemas.openxmlformats.org/officeDocument/2006/relationships/image" Target="../media/image337.png"/><Relationship Id="rId22" Type="http://schemas.openxmlformats.org/officeDocument/2006/relationships/image" Target="../media/image359.png"/><Relationship Id="rId23" Type="http://schemas.openxmlformats.org/officeDocument/2006/relationships/image" Target="../media/image360.png"/><Relationship Id="rId24" Type="http://schemas.openxmlformats.org/officeDocument/2006/relationships/image" Target="../media/image341.png"/><Relationship Id="rId25" Type="http://schemas.openxmlformats.org/officeDocument/2006/relationships/image" Target="../media/image342.png"/><Relationship Id="rId26" Type="http://schemas.openxmlformats.org/officeDocument/2006/relationships/image" Target="../media/image263.png"/><Relationship Id="rId27" Type="http://schemas.openxmlformats.org/officeDocument/2006/relationships/image" Target="../media/image361.png"/><Relationship Id="rId28" Type="http://schemas.openxmlformats.org/officeDocument/2006/relationships/image" Target="../media/image362.png"/></Relationships>
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
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3.jpg"/><Relationship Id="rId3" Type="http://schemas.openxmlformats.org/officeDocument/2006/relationships/image" Target="../media/image364.png"/></Relationships>
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5.png"/><Relationship Id="rId3" Type="http://schemas.openxmlformats.org/officeDocument/2006/relationships/image" Target="../media/image366.png"/><Relationship Id="rId4" Type="http://schemas.openxmlformats.org/officeDocument/2006/relationships/image" Target="../media/image367.png"/><Relationship Id="rId5" Type="http://schemas.openxmlformats.org/officeDocument/2006/relationships/image" Target="../media/image368.png"/><Relationship Id="rId6" Type="http://schemas.openxmlformats.org/officeDocument/2006/relationships/image" Target="../media/image369.png"/><Relationship Id="rId7" Type="http://schemas.openxmlformats.org/officeDocument/2006/relationships/image" Target="../media/image370.png"/><Relationship Id="rId8" Type="http://schemas.openxmlformats.org/officeDocument/2006/relationships/image" Target="../media/image371.png"/><Relationship Id="rId9" Type="http://schemas.openxmlformats.org/officeDocument/2006/relationships/image" Target="../media/image372.png"/><Relationship Id="rId10" Type="http://schemas.openxmlformats.org/officeDocument/2006/relationships/image" Target="../media/image373.png"/><Relationship Id="rId11" Type="http://schemas.openxmlformats.org/officeDocument/2006/relationships/image" Target="../media/image374.png"/><Relationship Id="rId12" Type="http://schemas.openxmlformats.org/officeDocument/2006/relationships/image" Target="../media/image375.png"/><Relationship Id="rId13" Type="http://schemas.openxmlformats.org/officeDocument/2006/relationships/image" Target="../media/image376.png"/><Relationship Id="rId14" Type="http://schemas.openxmlformats.org/officeDocument/2006/relationships/image" Target="../media/image377.png"/><Relationship Id="rId15" Type="http://schemas.openxmlformats.org/officeDocument/2006/relationships/image" Target="../media/image378.png"/><Relationship Id="rId16" Type="http://schemas.openxmlformats.org/officeDocument/2006/relationships/image" Target="../media/image379.png"/><Relationship Id="rId17" Type="http://schemas.openxmlformats.org/officeDocument/2006/relationships/image" Target="../media/image380.png"/><Relationship Id="rId18" Type="http://schemas.openxmlformats.org/officeDocument/2006/relationships/image" Target="../media/image262.png"/><Relationship Id="rId19" Type="http://schemas.openxmlformats.org/officeDocument/2006/relationships/image" Target="../media/image279.png"/><Relationship Id="rId20" Type="http://schemas.openxmlformats.org/officeDocument/2006/relationships/image" Target="../media/image381.png"/></Relationships>
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6.png"/></Relationships>
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2.png"/><Relationship Id="rId3" Type="http://schemas.openxmlformats.org/officeDocument/2006/relationships/image" Target="../media/image383.png"/><Relationship Id="rId4" Type="http://schemas.openxmlformats.org/officeDocument/2006/relationships/image" Target="../media/image384.png"/><Relationship Id="rId5" Type="http://schemas.openxmlformats.org/officeDocument/2006/relationships/image" Target="../media/image385.png"/><Relationship Id="rId6" Type="http://schemas.openxmlformats.org/officeDocument/2006/relationships/image" Target="../media/image386.png"/><Relationship Id="rId7" Type="http://schemas.openxmlformats.org/officeDocument/2006/relationships/image" Target="../media/image387.png"/><Relationship Id="rId8" Type="http://schemas.openxmlformats.org/officeDocument/2006/relationships/image" Target="../media/image388.png"/><Relationship Id="rId9" Type="http://schemas.openxmlformats.org/officeDocument/2006/relationships/image" Target="../media/image389.png"/><Relationship Id="rId10" Type="http://schemas.openxmlformats.org/officeDocument/2006/relationships/image" Target="../media/image390.png"/></Relationships>
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6.png"/></Relationships>
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1.png"/><Relationship Id="rId3" Type="http://schemas.openxmlformats.org/officeDocument/2006/relationships/image" Target="../media/image392.png"/><Relationship Id="rId4" Type="http://schemas.openxmlformats.org/officeDocument/2006/relationships/image" Target="../media/image393.png"/><Relationship Id="rId5" Type="http://schemas.openxmlformats.org/officeDocument/2006/relationships/image" Target="../media/image394.png"/><Relationship Id="rId6" Type="http://schemas.openxmlformats.org/officeDocument/2006/relationships/image" Target="../media/image395.png"/><Relationship Id="rId7" Type="http://schemas.openxmlformats.org/officeDocument/2006/relationships/image" Target="../media/image396.png"/><Relationship Id="rId8" Type="http://schemas.openxmlformats.org/officeDocument/2006/relationships/image" Target="../media/image397.png"/><Relationship Id="rId9" Type="http://schemas.openxmlformats.org/officeDocument/2006/relationships/image" Target="../media/image398.png"/><Relationship Id="rId10" Type="http://schemas.openxmlformats.org/officeDocument/2006/relationships/image" Target="../media/image399.png"/><Relationship Id="rId11" Type="http://schemas.openxmlformats.org/officeDocument/2006/relationships/image" Target="../media/image400.png"/><Relationship Id="rId12" Type="http://schemas.openxmlformats.org/officeDocument/2006/relationships/image" Target="../media/image401.png"/><Relationship Id="rId13" Type="http://schemas.openxmlformats.org/officeDocument/2006/relationships/image" Target="../media/image402.png"/><Relationship Id="rId14" Type="http://schemas.openxmlformats.org/officeDocument/2006/relationships/image" Target="../media/image403.png"/><Relationship Id="rId15" Type="http://schemas.openxmlformats.org/officeDocument/2006/relationships/image" Target="../media/image404.png"/><Relationship Id="rId16" Type="http://schemas.openxmlformats.org/officeDocument/2006/relationships/image" Target="../media/image405.png"/></Relationships>
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6.png"/></Relationships>
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6.png"/><Relationship Id="rId3" Type="http://schemas.openxmlformats.org/officeDocument/2006/relationships/image" Target="../media/image407.png"/><Relationship Id="rId4" Type="http://schemas.openxmlformats.org/officeDocument/2006/relationships/image" Target="../media/image408.png"/><Relationship Id="rId5" Type="http://schemas.openxmlformats.org/officeDocument/2006/relationships/image" Target="../media/image409.png"/><Relationship Id="rId6" Type="http://schemas.openxmlformats.org/officeDocument/2006/relationships/image" Target="../media/image410.png"/><Relationship Id="rId7" Type="http://schemas.openxmlformats.org/officeDocument/2006/relationships/image" Target="../media/image411.png"/><Relationship Id="rId8" Type="http://schemas.openxmlformats.org/officeDocument/2006/relationships/image" Target="../media/image412.png"/><Relationship Id="rId9" Type="http://schemas.openxmlformats.org/officeDocument/2006/relationships/image" Target="../media/image413.png"/><Relationship Id="rId10" Type="http://schemas.openxmlformats.org/officeDocument/2006/relationships/image" Target="../media/image414.png"/><Relationship Id="rId11" Type="http://schemas.openxmlformats.org/officeDocument/2006/relationships/image" Target="../media/image415.png"/><Relationship Id="rId12" Type="http://schemas.openxmlformats.org/officeDocument/2006/relationships/image" Target="../media/image416.png"/><Relationship Id="rId13" Type="http://schemas.openxmlformats.org/officeDocument/2006/relationships/image" Target="../media/image417.png"/><Relationship Id="rId14" Type="http://schemas.openxmlformats.org/officeDocument/2006/relationships/image" Target="../media/image418.png"/><Relationship Id="rId15" Type="http://schemas.openxmlformats.org/officeDocument/2006/relationships/image" Target="../media/image419.png"/><Relationship Id="rId16" Type="http://schemas.openxmlformats.org/officeDocument/2006/relationships/image" Target="../media/image420.png"/><Relationship Id="rId17" Type="http://schemas.openxmlformats.org/officeDocument/2006/relationships/image" Target="../media/image421.png"/><Relationship Id="rId18" Type="http://schemas.openxmlformats.org/officeDocument/2006/relationships/image" Target="../media/image422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2.jpg"/></Relationships>
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6.png"/></Relationships>
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3.png"/><Relationship Id="rId3" Type="http://schemas.openxmlformats.org/officeDocument/2006/relationships/image" Target="../media/image424.png"/><Relationship Id="rId4" Type="http://schemas.openxmlformats.org/officeDocument/2006/relationships/image" Target="../media/image425.png"/><Relationship Id="rId5" Type="http://schemas.openxmlformats.org/officeDocument/2006/relationships/image" Target="../media/image426.png"/></Relationships>
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3.jpg"/><Relationship Id="rId3" Type="http://schemas.openxmlformats.org/officeDocument/2006/relationships/image" Target="../media/image364.png"/></Relationships>
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
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7.png"/><Relationship Id="rId3" Type="http://schemas.openxmlformats.org/officeDocument/2006/relationships/image" Target="../media/image428.png"/><Relationship Id="rId4" Type="http://schemas.openxmlformats.org/officeDocument/2006/relationships/image" Target="../media/image429.png"/><Relationship Id="rId5" Type="http://schemas.openxmlformats.org/officeDocument/2006/relationships/image" Target="../media/image430.png"/><Relationship Id="rId6" Type="http://schemas.openxmlformats.org/officeDocument/2006/relationships/image" Target="../media/image431.png"/><Relationship Id="rId7" Type="http://schemas.openxmlformats.org/officeDocument/2006/relationships/image" Target="../media/image432.png"/><Relationship Id="rId8" Type="http://schemas.openxmlformats.org/officeDocument/2006/relationships/image" Target="../media/image433.png"/><Relationship Id="rId9" Type="http://schemas.openxmlformats.org/officeDocument/2006/relationships/image" Target="../media/image434.png"/><Relationship Id="rId10" Type="http://schemas.openxmlformats.org/officeDocument/2006/relationships/image" Target="../media/image435.png"/></Relationships>
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6.png"/><Relationship Id="rId3" Type="http://schemas.openxmlformats.org/officeDocument/2006/relationships/image" Target="../media/image436.png"/><Relationship Id="rId4" Type="http://schemas.openxmlformats.org/officeDocument/2006/relationships/image" Target="../media/image437.png"/><Relationship Id="rId5" Type="http://schemas.openxmlformats.org/officeDocument/2006/relationships/image" Target="../media/image438.png"/><Relationship Id="rId6" Type="http://schemas.openxmlformats.org/officeDocument/2006/relationships/image" Target="../media/image439.png"/><Relationship Id="rId7" Type="http://schemas.openxmlformats.org/officeDocument/2006/relationships/image" Target="../media/image440.png"/><Relationship Id="rId8" Type="http://schemas.openxmlformats.org/officeDocument/2006/relationships/image" Target="../media/image441.png"/><Relationship Id="rId9" Type="http://schemas.openxmlformats.org/officeDocument/2006/relationships/image" Target="../media/image442.png"/><Relationship Id="rId10" Type="http://schemas.openxmlformats.org/officeDocument/2006/relationships/image" Target="../media/image443.png"/><Relationship Id="rId11" Type="http://schemas.openxmlformats.org/officeDocument/2006/relationships/image" Target="../media/image444.png"/><Relationship Id="rId12" Type="http://schemas.openxmlformats.org/officeDocument/2006/relationships/image" Target="../media/image298.png"/><Relationship Id="rId13" Type="http://schemas.openxmlformats.org/officeDocument/2006/relationships/image" Target="../media/image445.png"/><Relationship Id="rId14" Type="http://schemas.openxmlformats.org/officeDocument/2006/relationships/image" Target="../media/image434.png"/><Relationship Id="rId15" Type="http://schemas.openxmlformats.org/officeDocument/2006/relationships/image" Target="../media/image446.png"/><Relationship Id="rId16" Type="http://schemas.openxmlformats.org/officeDocument/2006/relationships/image" Target="../media/image447.png"/><Relationship Id="rId17" Type="http://schemas.openxmlformats.org/officeDocument/2006/relationships/image" Target="../media/image448.png"/><Relationship Id="rId18" Type="http://schemas.openxmlformats.org/officeDocument/2006/relationships/image" Target="../media/image431.png"/><Relationship Id="rId19" Type="http://schemas.openxmlformats.org/officeDocument/2006/relationships/image" Target="../media/image449.png"/><Relationship Id="rId20" Type="http://schemas.openxmlformats.org/officeDocument/2006/relationships/image" Target="../media/image450.png"/><Relationship Id="rId21" Type="http://schemas.openxmlformats.org/officeDocument/2006/relationships/image" Target="../media/image451.png"/><Relationship Id="rId22" Type="http://schemas.openxmlformats.org/officeDocument/2006/relationships/image" Target="../media/image452.png"/><Relationship Id="rId23" Type="http://schemas.openxmlformats.org/officeDocument/2006/relationships/image" Target="../media/image453.png"/><Relationship Id="rId24" Type="http://schemas.openxmlformats.org/officeDocument/2006/relationships/image" Target="../media/image454.png"/><Relationship Id="rId25" Type="http://schemas.openxmlformats.org/officeDocument/2006/relationships/image" Target="../media/image455.png"/><Relationship Id="rId26" Type="http://schemas.openxmlformats.org/officeDocument/2006/relationships/image" Target="../media/image456.png"/><Relationship Id="rId27" Type="http://schemas.openxmlformats.org/officeDocument/2006/relationships/image" Target="../media/image457.png"/><Relationship Id="rId28" Type="http://schemas.openxmlformats.org/officeDocument/2006/relationships/image" Target="../media/image458.png"/><Relationship Id="rId29" Type="http://schemas.openxmlformats.org/officeDocument/2006/relationships/image" Target="../media/image459.png"/><Relationship Id="rId30" Type="http://schemas.openxmlformats.org/officeDocument/2006/relationships/image" Target="../media/image460.png"/><Relationship Id="rId31" Type="http://schemas.openxmlformats.org/officeDocument/2006/relationships/image" Target="../media/image461.png"/><Relationship Id="rId32" Type="http://schemas.openxmlformats.org/officeDocument/2006/relationships/image" Target="../media/image462.png"/><Relationship Id="rId33" Type="http://schemas.openxmlformats.org/officeDocument/2006/relationships/image" Target="../media/image463.png"/><Relationship Id="rId34" Type="http://schemas.openxmlformats.org/officeDocument/2006/relationships/image" Target="../media/image464.png"/><Relationship Id="rId35" Type="http://schemas.openxmlformats.org/officeDocument/2006/relationships/image" Target="../media/image465.png"/><Relationship Id="rId36" Type="http://schemas.openxmlformats.org/officeDocument/2006/relationships/image" Target="../media/image466.png"/><Relationship Id="rId37" Type="http://schemas.openxmlformats.org/officeDocument/2006/relationships/image" Target="../media/image467.png"/><Relationship Id="rId38" Type="http://schemas.openxmlformats.org/officeDocument/2006/relationships/image" Target="../media/image468.png"/><Relationship Id="rId39" Type="http://schemas.openxmlformats.org/officeDocument/2006/relationships/image" Target="../media/image469.png"/><Relationship Id="rId40" Type="http://schemas.openxmlformats.org/officeDocument/2006/relationships/image" Target="../media/image470.png"/><Relationship Id="rId41" Type="http://schemas.openxmlformats.org/officeDocument/2006/relationships/image" Target="../media/image471.png"/><Relationship Id="rId42" Type="http://schemas.openxmlformats.org/officeDocument/2006/relationships/image" Target="../media/image472.png"/><Relationship Id="rId43" Type="http://schemas.openxmlformats.org/officeDocument/2006/relationships/image" Target="../media/image473.png"/><Relationship Id="rId44" Type="http://schemas.openxmlformats.org/officeDocument/2006/relationships/image" Target="../media/image474.png"/><Relationship Id="rId45" Type="http://schemas.openxmlformats.org/officeDocument/2006/relationships/image" Target="../media/image475.png"/><Relationship Id="rId46" Type="http://schemas.openxmlformats.org/officeDocument/2006/relationships/image" Target="../media/image476.png"/><Relationship Id="rId47" Type="http://schemas.openxmlformats.org/officeDocument/2006/relationships/image" Target="../media/image477.png"/><Relationship Id="rId48" Type="http://schemas.openxmlformats.org/officeDocument/2006/relationships/image" Target="../media/image478.png"/><Relationship Id="rId49" Type="http://schemas.openxmlformats.org/officeDocument/2006/relationships/image" Target="../media/image479.png"/><Relationship Id="rId50" Type="http://schemas.openxmlformats.org/officeDocument/2006/relationships/image" Target="../media/image480.png"/><Relationship Id="rId51" Type="http://schemas.openxmlformats.org/officeDocument/2006/relationships/image" Target="../media/image481.png"/><Relationship Id="rId52" Type="http://schemas.openxmlformats.org/officeDocument/2006/relationships/image" Target="../media/image482.png"/></Relationships>
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21268" y="0"/>
            <a:ext cx="1137285" cy="841375"/>
          </a:xfrm>
          <a:custGeom>
            <a:avLst/>
            <a:gdLst/>
            <a:ahLst/>
            <a:cxnLst/>
            <a:rect l="l" t="t" r="r" b="b"/>
            <a:pathLst>
              <a:path w="1137284" h="841375">
                <a:moveTo>
                  <a:pt x="1136903" y="0"/>
                </a:moveTo>
                <a:lnTo>
                  <a:pt x="0" y="0"/>
                </a:lnTo>
                <a:lnTo>
                  <a:pt x="0" y="557022"/>
                </a:lnTo>
                <a:lnTo>
                  <a:pt x="568451" y="841248"/>
                </a:lnTo>
                <a:lnTo>
                  <a:pt x="1136903" y="557022"/>
                </a:lnTo>
                <a:lnTo>
                  <a:pt x="1136903" y="0"/>
                </a:lnTo>
                <a:close/>
              </a:path>
            </a:pathLst>
          </a:custGeom>
          <a:solidFill>
            <a:srgbClr val="AC2B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557004" y="717804"/>
            <a:ext cx="451484" cy="523240"/>
          </a:xfrm>
          <a:custGeom>
            <a:avLst/>
            <a:gdLst/>
            <a:ahLst/>
            <a:cxnLst/>
            <a:rect l="l" t="t" r="r" b="b"/>
            <a:pathLst>
              <a:path w="451484" h="523240">
                <a:moveTo>
                  <a:pt x="225551" y="0"/>
                </a:moveTo>
                <a:lnTo>
                  <a:pt x="0" y="112775"/>
                </a:lnTo>
                <a:lnTo>
                  <a:pt x="0" y="409956"/>
                </a:lnTo>
                <a:lnTo>
                  <a:pt x="225551" y="522732"/>
                </a:lnTo>
                <a:lnTo>
                  <a:pt x="451103" y="409956"/>
                </a:lnTo>
                <a:lnTo>
                  <a:pt x="451103" y="112775"/>
                </a:lnTo>
                <a:lnTo>
                  <a:pt x="225551" y="0"/>
                </a:lnTo>
                <a:close/>
              </a:path>
            </a:pathLst>
          </a:custGeom>
          <a:solidFill>
            <a:srgbClr val="48504F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064245" y="962405"/>
            <a:ext cx="451484" cy="523240"/>
          </a:xfrm>
          <a:custGeom>
            <a:avLst/>
            <a:gdLst/>
            <a:ahLst/>
            <a:cxnLst/>
            <a:rect l="l" t="t" r="r" b="b"/>
            <a:pathLst>
              <a:path w="451484" h="523240">
                <a:moveTo>
                  <a:pt x="225551" y="0"/>
                </a:moveTo>
                <a:lnTo>
                  <a:pt x="451103" y="112776"/>
                </a:lnTo>
                <a:lnTo>
                  <a:pt x="451103" y="409956"/>
                </a:lnTo>
                <a:lnTo>
                  <a:pt x="225551" y="522732"/>
                </a:lnTo>
                <a:lnTo>
                  <a:pt x="0" y="409956"/>
                </a:lnTo>
                <a:lnTo>
                  <a:pt x="0" y="112776"/>
                </a:lnTo>
                <a:lnTo>
                  <a:pt x="225551" y="0"/>
                </a:lnTo>
                <a:close/>
              </a:path>
            </a:pathLst>
          </a:custGeom>
          <a:ln w="25400">
            <a:solidFill>
              <a:srgbClr val="A6A6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300716" y="128015"/>
            <a:ext cx="170687" cy="196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745991" y="832103"/>
            <a:ext cx="763905" cy="887094"/>
          </a:xfrm>
          <a:custGeom>
            <a:avLst/>
            <a:gdLst/>
            <a:ahLst/>
            <a:cxnLst/>
            <a:rect l="l" t="t" r="r" b="b"/>
            <a:pathLst>
              <a:path w="763904" h="887094">
                <a:moveTo>
                  <a:pt x="381762" y="0"/>
                </a:moveTo>
                <a:lnTo>
                  <a:pt x="763524" y="190881"/>
                </a:lnTo>
                <a:lnTo>
                  <a:pt x="763524" y="696087"/>
                </a:lnTo>
                <a:lnTo>
                  <a:pt x="381762" y="886968"/>
                </a:lnTo>
                <a:lnTo>
                  <a:pt x="0" y="696087"/>
                </a:lnTo>
                <a:lnTo>
                  <a:pt x="0" y="190881"/>
                </a:lnTo>
                <a:lnTo>
                  <a:pt x="381762" y="0"/>
                </a:lnTo>
                <a:close/>
              </a:path>
            </a:pathLst>
          </a:custGeom>
          <a:ln w="9525">
            <a:solidFill>
              <a:srgbClr val="AC2B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275885" y="1206817"/>
            <a:ext cx="187832" cy="21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32688" y="662940"/>
            <a:ext cx="178308" cy="2057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590288" y="749808"/>
            <a:ext cx="318770" cy="368935"/>
          </a:xfrm>
          <a:custGeom>
            <a:avLst/>
            <a:gdLst/>
            <a:ahLst/>
            <a:cxnLst/>
            <a:rect l="l" t="t" r="r" b="b"/>
            <a:pathLst>
              <a:path w="318770" h="368934">
                <a:moveTo>
                  <a:pt x="159258" y="0"/>
                </a:moveTo>
                <a:lnTo>
                  <a:pt x="0" y="79628"/>
                </a:lnTo>
                <a:lnTo>
                  <a:pt x="0" y="289178"/>
                </a:lnTo>
                <a:lnTo>
                  <a:pt x="159258" y="368807"/>
                </a:lnTo>
                <a:lnTo>
                  <a:pt x="318515" y="289178"/>
                </a:lnTo>
                <a:lnTo>
                  <a:pt x="318515" y="79628"/>
                </a:lnTo>
                <a:lnTo>
                  <a:pt x="159258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997440" y="1130808"/>
            <a:ext cx="647065" cy="396875"/>
          </a:xfrm>
          <a:custGeom>
            <a:avLst/>
            <a:gdLst/>
            <a:ahLst/>
            <a:cxnLst/>
            <a:rect l="l" t="t" r="r" b="b"/>
            <a:pathLst>
              <a:path w="647065" h="396875">
                <a:moveTo>
                  <a:pt x="0" y="0"/>
                </a:moveTo>
                <a:lnTo>
                  <a:pt x="647064" y="396620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898391" y="466344"/>
            <a:ext cx="692150" cy="366395"/>
          </a:xfrm>
          <a:custGeom>
            <a:avLst/>
            <a:gdLst/>
            <a:ahLst/>
            <a:cxnLst/>
            <a:rect l="l" t="t" r="r" b="b"/>
            <a:pathLst>
              <a:path w="692150" h="366394">
                <a:moveTo>
                  <a:pt x="0" y="0"/>
                </a:moveTo>
                <a:lnTo>
                  <a:pt x="691896" y="366267"/>
                </a:lnTo>
              </a:path>
            </a:pathLst>
          </a:custGeom>
          <a:ln w="9524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312920" y="5312071"/>
            <a:ext cx="3566160" cy="5498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856102" y="2859735"/>
            <a:ext cx="6481445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5">
                <a:solidFill>
                  <a:srgbClr val="252525"/>
                </a:solidFill>
                <a:latin typeface="微软雅黑"/>
                <a:cs typeface="微软雅黑"/>
              </a:rPr>
              <a:t>MySQL从入门到精通</a:t>
            </a:r>
            <a:endParaRPr sz="5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90504" y="6822185"/>
            <a:ext cx="1301750" cy="0"/>
          </a:xfrm>
          <a:custGeom>
            <a:avLst/>
            <a:gdLst/>
            <a:ahLst/>
            <a:cxnLst/>
            <a:rect l="l" t="t" r="r" b="b"/>
            <a:pathLst>
              <a:path w="1301750" h="0">
                <a:moveTo>
                  <a:pt x="0" y="0"/>
                </a:moveTo>
                <a:lnTo>
                  <a:pt x="1301496" y="0"/>
                </a:lnTo>
              </a:path>
            </a:pathLst>
          </a:custGeom>
          <a:ln w="71628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6822185"/>
            <a:ext cx="10819130" cy="0"/>
          </a:xfrm>
          <a:custGeom>
            <a:avLst/>
            <a:gdLst/>
            <a:ahLst/>
            <a:cxnLst/>
            <a:rect l="l" t="t" r="r" b="b"/>
            <a:pathLst>
              <a:path w="10819130" h="0">
                <a:moveTo>
                  <a:pt x="0" y="0"/>
                </a:moveTo>
                <a:lnTo>
                  <a:pt x="10818876" y="0"/>
                </a:lnTo>
              </a:path>
            </a:pathLst>
          </a:custGeom>
          <a:ln w="71628">
            <a:solidFill>
              <a:srgbClr val="AC2B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36089" y="2238514"/>
            <a:ext cx="1625600" cy="1151255"/>
          </a:xfrm>
          <a:prstGeom prst="rect"/>
        </p:spPr>
        <p:txBody>
          <a:bodyPr wrap="square" lIns="0" tIns="48260" rIns="0" bIns="0" rtlCol="0" vert="horz">
            <a:spAutoFit/>
          </a:bodyPr>
          <a:lstStyle/>
          <a:p>
            <a:pPr marL="546100">
              <a:lnSpc>
                <a:spcPct val="100000"/>
              </a:lnSpc>
              <a:spcBef>
                <a:spcPts val="380"/>
              </a:spcBef>
            </a:pPr>
            <a:r>
              <a:rPr dirty="0" sz="4200" b="1">
                <a:solidFill>
                  <a:srgbClr val="000000"/>
                </a:solidFill>
                <a:latin typeface="微软雅黑"/>
                <a:cs typeface="微软雅黑"/>
              </a:rPr>
              <a:t>目录</a:t>
            </a:r>
            <a:endParaRPr sz="42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2800" spc="-10">
                <a:solidFill>
                  <a:srgbClr val="D9D9D9"/>
                </a:solidFill>
                <a:latin typeface="Verdana"/>
                <a:cs typeface="Verdana"/>
              </a:rPr>
              <a:t>Contents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07408" y="2336292"/>
            <a:ext cx="0" cy="1062355"/>
          </a:xfrm>
          <a:custGeom>
            <a:avLst/>
            <a:gdLst/>
            <a:ahLst/>
            <a:cxnLst/>
            <a:rect l="l" t="t" r="r" b="b"/>
            <a:pathLst>
              <a:path w="0" h="1062354">
                <a:moveTo>
                  <a:pt x="0" y="0"/>
                </a:moveTo>
                <a:lnTo>
                  <a:pt x="0" y="1062228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14955" y="2410967"/>
            <a:ext cx="376555" cy="437515"/>
          </a:xfrm>
          <a:custGeom>
            <a:avLst/>
            <a:gdLst/>
            <a:ahLst/>
            <a:cxnLst/>
            <a:rect l="l" t="t" r="r" b="b"/>
            <a:pathLst>
              <a:path w="376555" h="437514">
                <a:moveTo>
                  <a:pt x="188213" y="0"/>
                </a:moveTo>
                <a:lnTo>
                  <a:pt x="0" y="94107"/>
                </a:lnTo>
                <a:lnTo>
                  <a:pt x="0" y="343281"/>
                </a:lnTo>
                <a:lnTo>
                  <a:pt x="188213" y="437388"/>
                </a:lnTo>
                <a:lnTo>
                  <a:pt x="376427" y="343281"/>
                </a:lnTo>
                <a:lnTo>
                  <a:pt x="376427" y="94107"/>
                </a:lnTo>
                <a:lnTo>
                  <a:pt x="188213" y="0"/>
                </a:lnTo>
                <a:close/>
              </a:path>
            </a:pathLst>
          </a:custGeom>
          <a:solidFill>
            <a:srgbClr val="AC2B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196083" y="2628900"/>
            <a:ext cx="211836" cy="2468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211317" y="1408303"/>
            <a:ext cx="172021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Wingdings"/>
              <a:buChar char=""/>
              <a:tabLst>
                <a:tab pos="469265" algn="l"/>
                <a:tab pos="469900" algn="l"/>
              </a:tabLst>
            </a:pPr>
            <a:r>
              <a:rPr dirty="0" sz="1800" spc="-5">
                <a:solidFill>
                  <a:srgbClr val="252525"/>
                </a:solidFill>
                <a:latin typeface="微软雅黑"/>
                <a:cs typeface="微软雅黑"/>
              </a:rPr>
              <a:t>My</a:t>
            </a:r>
            <a:r>
              <a:rPr dirty="0" sz="1800" spc="5">
                <a:solidFill>
                  <a:srgbClr val="252525"/>
                </a:solidFill>
                <a:latin typeface="微软雅黑"/>
                <a:cs typeface="微软雅黑"/>
              </a:rPr>
              <a:t>S</a:t>
            </a:r>
            <a:r>
              <a:rPr dirty="0" sz="1800">
                <a:solidFill>
                  <a:srgbClr val="252525"/>
                </a:solidFill>
                <a:latin typeface="微软雅黑"/>
                <a:cs typeface="微软雅黑"/>
              </a:rPr>
              <a:t>Q</a:t>
            </a:r>
            <a:r>
              <a:rPr dirty="0" sz="1800" spc="-5">
                <a:solidFill>
                  <a:srgbClr val="252525"/>
                </a:solidFill>
                <a:latin typeface="微软雅黑"/>
                <a:cs typeface="微软雅黑"/>
              </a:rPr>
              <a:t>L</a:t>
            </a:r>
            <a:r>
              <a:rPr dirty="0" sz="1800">
                <a:solidFill>
                  <a:srgbClr val="252525"/>
                </a:solidFill>
                <a:latin typeface="微软雅黑"/>
                <a:cs typeface="微软雅黑"/>
              </a:rPr>
              <a:t>概述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11317" y="2012060"/>
            <a:ext cx="9182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Wingdings"/>
              <a:buChar char=""/>
              <a:tabLst>
                <a:tab pos="469265" algn="l"/>
                <a:tab pos="469900" algn="l"/>
              </a:tabLst>
            </a:pPr>
            <a:r>
              <a:rPr dirty="0" sz="1800" spc="-5">
                <a:solidFill>
                  <a:srgbClr val="252525"/>
                </a:solidFill>
                <a:latin typeface="微软雅黑"/>
                <a:cs typeface="微软雅黑"/>
              </a:rPr>
              <a:t>SQL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11317" y="2615565"/>
            <a:ext cx="9398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Wingdings"/>
              <a:buChar char=""/>
              <a:tabLst>
                <a:tab pos="469265" algn="l"/>
                <a:tab pos="469900" algn="l"/>
              </a:tabLst>
            </a:pPr>
            <a:r>
              <a:rPr dirty="0" sz="1800">
                <a:solidFill>
                  <a:srgbClr val="252525"/>
                </a:solidFill>
                <a:latin typeface="微软雅黑"/>
                <a:cs typeface="微软雅黑"/>
              </a:rPr>
              <a:t>函数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11317" y="3218764"/>
            <a:ext cx="9398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Wingdings"/>
              <a:buChar char=""/>
              <a:tabLst>
                <a:tab pos="469265" algn="l"/>
                <a:tab pos="469900" algn="l"/>
              </a:tabLst>
            </a:pPr>
            <a:r>
              <a:rPr dirty="0" sz="1800" spc="-5">
                <a:solidFill>
                  <a:srgbClr val="252525"/>
                </a:solidFill>
                <a:latin typeface="微软雅黑"/>
                <a:cs typeface="微软雅黑"/>
              </a:rPr>
              <a:t>约束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11317" y="3822954"/>
            <a:ext cx="1397000" cy="903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Wingdings"/>
              <a:buChar char=""/>
              <a:tabLst>
                <a:tab pos="469265" algn="l"/>
                <a:tab pos="469900" algn="l"/>
              </a:tabLst>
            </a:pPr>
            <a:r>
              <a:rPr dirty="0" sz="1800">
                <a:solidFill>
                  <a:srgbClr val="252525"/>
                </a:solidFill>
                <a:latin typeface="微软雅黑"/>
                <a:cs typeface="微软雅黑"/>
              </a:rPr>
              <a:t>多表查询</a:t>
            </a:r>
            <a:endParaRPr sz="18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buClr>
                <a:srgbClr val="252525"/>
              </a:buClr>
              <a:buFont typeface="Wingdings"/>
              <a:buChar char=""/>
            </a:pPr>
            <a:endParaRPr sz="225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Font typeface="Wingdings"/>
              <a:buChar char=""/>
              <a:tabLst>
                <a:tab pos="469265" algn="l"/>
                <a:tab pos="469900" algn="l"/>
              </a:tabLst>
            </a:pPr>
            <a:r>
              <a:rPr dirty="0" sz="1800" spc="-5">
                <a:solidFill>
                  <a:srgbClr val="252525"/>
                </a:solidFill>
                <a:latin typeface="微软雅黑"/>
                <a:cs typeface="微软雅黑"/>
              </a:rPr>
              <a:t>事务</a:t>
            </a:r>
            <a:endParaRPr sz="1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 h="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 h="0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 h="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9838" y="1074801"/>
            <a:ext cx="6069330" cy="12477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35">
                <a:solidFill>
                  <a:srgbClr val="AC2A25"/>
                </a:solidFill>
                <a:latin typeface="宋体"/>
                <a:cs typeface="宋体"/>
              </a:rPr>
              <a:t>外键约束</a:t>
            </a:r>
            <a:endParaRPr sz="2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99085" algn="l"/>
              </a:tabLst>
            </a:pPr>
            <a:r>
              <a:rPr dirty="0" sz="1400" spc="695">
                <a:solidFill>
                  <a:srgbClr val="252525"/>
                </a:solidFill>
                <a:latin typeface="Wingdings"/>
                <a:cs typeface="Wingdings"/>
              </a:rPr>
              <a:t>⚫</a:t>
            </a:r>
            <a:r>
              <a:rPr dirty="0" sz="1400" spc="695">
                <a:solidFill>
                  <a:srgbClr val="252525"/>
                </a:solidFill>
                <a:latin typeface="Times New Roman"/>
                <a:cs typeface="Times New Roman"/>
              </a:rPr>
              <a:t>	</a:t>
            </a:r>
            <a:r>
              <a:rPr dirty="0" sz="1400" spc="-25">
                <a:solidFill>
                  <a:srgbClr val="252525"/>
                </a:solidFill>
                <a:latin typeface="宋体"/>
                <a:cs typeface="宋体"/>
              </a:rPr>
              <a:t>概念</a:t>
            </a:r>
            <a:endParaRPr sz="1400">
              <a:latin typeface="宋体"/>
              <a:cs typeface="宋体"/>
            </a:endParaRPr>
          </a:p>
          <a:p>
            <a:pPr marL="288290">
              <a:lnSpc>
                <a:spcPct val="100000"/>
              </a:lnSpc>
              <a:spcBef>
                <a:spcPts val="1175"/>
              </a:spcBef>
            </a:pPr>
            <a:r>
              <a:rPr dirty="0" sz="1400" spc="-25">
                <a:solidFill>
                  <a:srgbClr val="252525"/>
                </a:solidFill>
                <a:latin typeface="宋体"/>
                <a:cs typeface="宋体"/>
              </a:rPr>
              <a:t>外键用来让两张表的</a:t>
            </a:r>
            <a:r>
              <a:rPr dirty="0" sz="1400" spc="-40">
                <a:solidFill>
                  <a:srgbClr val="252525"/>
                </a:solidFill>
                <a:latin typeface="宋体"/>
                <a:cs typeface="宋体"/>
              </a:rPr>
              <a:t>数</a:t>
            </a:r>
            <a:r>
              <a:rPr dirty="0" sz="1400" spc="-25">
                <a:solidFill>
                  <a:srgbClr val="252525"/>
                </a:solidFill>
                <a:latin typeface="宋体"/>
                <a:cs typeface="宋体"/>
              </a:rPr>
              <a:t>据</a:t>
            </a:r>
            <a:r>
              <a:rPr dirty="0" sz="1400" spc="-40">
                <a:solidFill>
                  <a:srgbClr val="252525"/>
                </a:solidFill>
                <a:latin typeface="宋体"/>
                <a:cs typeface="宋体"/>
              </a:rPr>
              <a:t>之</a:t>
            </a:r>
            <a:r>
              <a:rPr dirty="0" sz="1400" spc="-25">
                <a:solidFill>
                  <a:srgbClr val="252525"/>
                </a:solidFill>
                <a:latin typeface="宋体"/>
                <a:cs typeface="宋体"/>
              </a:rPr>
              <a:t>间</a:t>
            </a:r>
            <a:r>
              <a:rPr dirty="0" sz="1400" spc="-40">
                <a:solidFill>
                  <a:srgbClr val="252525"/>
                </a:solidFill>
                <a:latin typeface="宋体"/>
                <a:cs typeface="宋体"/>
              </a:rPr>
              <a:t>建</a:t>
            </a:r>
            <a:r>
              <a:rPr dirty="0" sz="1400" spc="-25">
                <a:solidFill>
                  <a:srgbClr val="252525"/>
                </a:solidFill>
                <a:latin typeface="宋体"/>
                <a:cs typeface="宋体"/>
              </a:rPr>
              <a:t>立连</a:t>
            </a:r>
            <a:r>
              <a:rPr dirty="0" sz="1400" spc="-40">
                <a:solidFill>
                  <a:srgbClr val="252525"/>
                </a:solidFill>
                <a:latin typeface="宋体"/>
                <a:cs typeface="宋体"/>
              </a:rPr>
              <a:t>接</a:t>
            </a:r>
            <a:r>
              <a:rPr dirty="0" sz="1400" spc="-25">
                <a:solidFill>
                  <a:srgbClr val="252525"/>
                </a:solidFill>
                <a:latin typeface="宋体"/>
                <a:cs typeface="宋体"/>
              </a:rPr>
              <a:t>，</a:t>
            </a:r>
            <a:r>
              <a:rPr dirty="0" sz="1400" spc="-40">
                <a:solidFill>
                  <a:srgbClr val="252525"/>
                </a:solidFill>
                <a:latin typeface="宋体"/>
                <a:cs typeface="宋体"/>
              </a:rPr>
              <a:t>从</a:t>
            </a:r>
            <a:r>
              <a:rPr dirty="0" sz="1400" spc="-25">
                <a:solidFill>
                  <a:srgbClr val="252525"/>
                </a:solidFill>
                <a:latin typeface="宋体"/>
                <a:cs typeface="宋体"/>
              </a:rPr>
              <a:t>而保</a:t>
            </a:r>
            <a:r>
              <a:rPr dirty="0" sz="1400" spc="-40">
                <a:solidFill>
                  <a:srgbClr val="252525"/>
                </a:solidFill>
                <a:latin typeface="宋体"/>
                <a:cs typeface="宋体"/>
              </a:rPr>
              <a:t>证</a:t>
            </a:r>
            <a:r>
              <a:rPr dirty="0" sz="1400" spc="-25">
                <a:solidFill>
                  <a:srgbClr val="252525"/>
                </a:solidFill>
                <a:latin typeface="宋体"/>
                <a:cs typeface="宋体"/>
              </a:rPr>
              <a:t>数</a:t>
            </a:r>
            <a:r>
              <a:rPr dirty="0" sz="1400" spc="-40">
                <a:solidFill>
                  <a:srgbClr val="252525"/>
                </a:solidFill>
                <a:latin typeface="宋体"/>
                <a:cs typeface="宋体"/>
              </a:rPr>
              <a:t>据</a:t>
            </a:r>
            <a:r>
              <a:rPr dirty="0" sz="1400" spc="-25">
                <a:solidFill>
                  <a:srgbClr val="252525"/>
                </a:solidFill>
                <a:latin typeface="宋体"/>
                <a:cs typeface="宋体"/>
              </a:rPr>
              <a:t>的</a:t>
            </a:r>
            <a:r>
              <a:rPr dirty="0" sz="1400" spc="-40">
                <a:solidFill>
                  <a:srgbClr val="252525"/>
                </a:solidFill>
                <a:latin typeface="宋体"/>
                <a:cs typeface="宋体"/>
              </a:rPr>
              <a:t>一</a:t>
            </a:r>
            <a:r>
              <a:rPr dirty="0" sz="1400" spc="-25">
                <a:solidFill>
                  <a:srgbClr val="252525"/>
                </a:solidFill>
                <a:latin typeface="宋体"/>
                <a:cs typeface="宋体"/>
              </a:rPr>
              <a:t>致性</a:t>
            </a:r>
            <a:r>
              <a:rPr dirty="0" sz="1400" spc="-40">
                <a:solidFill>
                  <a:srgbClr val="252525"/>
                </a:solidFill>
                <a:latin typeface="宋体"/>
                <a:cs typeface="宋体"/>
              </a:rPr>
              <a:t>和</a:t>
            </a:r>
            <a:r>
              <a:rPr dirty="0" sz="1400" spc="-25">
                <a:solidFill>
                  <a:srgbClr val="252525"/>
                </a:solidFill>
                <a:latin typeface="宋体"/>
                <a:cs typeface="宋体"/>
              </a:rPr>
              <a:t>完</a:t>
            </a:r>
            <a:r>
              <a:rPr dirty="0" sz="1400" spc="-40">
                <a:solidFill>
                  <a:srgbClr val="252525"/>
                </a:solidFill>
                <a:latin typeface="宋体"/>
                <a:cs typeface="宋体"/>
              </a:rPr>
              <a:t>整</a:t>
            </a:r>
            <a:r>
              <a:rPr dirty="0" sz="1400" spc="-25">
                <a:solidFill>
                  <a:srgbClr val="252525"/>
                </a:solidFill>
                <a:latin typeface="宋体"/>
                <a:cs typeface="宋体"/>
              </a:rPr>
              <a:t>性。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311008" y="2908173"/>
            <a:ext cx="2697480" cy="250825"/>
          </a:xfrm>
          <a:custGeom>
            <a:avLst/>
            <a:gdLst/>
            <a:ahLst/>
            <a:cxnLst/>
            <a:rect l="l" t="t" r="r" b="b"/>
            <a:pathLst>
              <a:path w="2697479" h="250825">
                <a:moveTo>
                  <a:pt x="2664587" y="0"/>
                </a:moveTo>
                <a:lnTo>
                  <a:pt x="4318" y="0"/>
                </a:lnTo>
                <a:lnTo>
                  <a:pt x="0" y="4317"/>
                </a:lnTo>
                <a:lnTo>
                  <a:pt x="0" y="250825"/>
                </a:lnTo>
                <a:lnTo>
                  <a:pt x="19050" y="250825"/>
                </a:lnTo>
                <a:lnTo>
                  <a:pt x="19050" y="19050"/>
                </a:lnTo>
                <a:lnTo>
                  <a:pt x="9525" y="19050"/>
                </a:lnTo>
                <a:lnTo>
                  <a:pt x="19050" y="9525"/>
                </a:lnTo>
                <a:lnTo>
                  <a:pt x="2668778" y="9525"/>
                </a:lnTo>
                <a:lnTo>
                  <a:pt x="2668778" y="4317"/>
                </a:lnTo>
                <a:lnTo>
                  <a:pt x="2664587" y="0"/>
                </a:lnTo>
                <a:close/>
              </a:path>
              <a:path w="2697479" h="250825">
                <a:moveTo>
                  <a:pt x="2649728" y="161925"/>
                </a:moveTo>
                <a:lnTo>
                  <a:pt x="2621153" y="161925"/>
                </a:lnTo>
                <a:lnTo>
                  <a:pt x="2659253" y="238125"/>
                </a:lnTo>
                <a:lnTo>
                  <a:pt x="2691003" y="174625"/>
                </a:lnTo>
                <a:lnTo>
                  <a:pt x="2649728" y="174625"/>
                </a:lnTo>
                <a:lnTo>
                  <a:pt x="2649728" y="161925"/>
                </a:lnTo>
                <a:close/>
              </a:path>
              <a:path w="2697479" h="250825">
                <a:moveTo>
                  <a:pt x="2649728" y="9525"/>
                </a:moveTo>
                <a:lnTo>
                  <a:pt x="2649728" y="174625"/>
                </a:lnTo>
                <a:lnTo>
                  <a:pt x="2668778" y="174625"/>
                </a:lnTo>
                <a:lnTo>
                  <a:pt x="2668778" y="19050"/>
                </a:lnTo>
                <a:lnTo>
                  <a:pt x="2659253" y="19050"/>
                </a:lnTo>
                <a:lnTo>
                  <a:pt x="2649728" y="9525"/>
                </a:lnTo>
                <a:close/>
              </a:path>
              <a:path w="2697479" h="250825">
                <a:moveTo>
                  <a:pt x="2697353" y="161925"/>
                </a:moveTo>
                <a:lnTo>
                  <a:pt x="2668778" y="161925"/>
                </a:lnTo>
                <a:lnTo>
                  <a:pt x="2668778" y="174625"/>
                </a:lnTo>
                <a:lnTo>
                  <a:pt x="2691003" y="174625"/>
                </a:lnTo>
                <a:lnTo>
                  <a:pt x="2697353" y="161925"/>
                </a:lnTo>
                <a:close/>
              </a:path>
              <a:path w="2697479" h="250825">
                <a:moveTo>
                  <a:pt x="19050" y="9525"/>
                </a:move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  <a:path w="2697479" h="250825">
                <a:moveTo>
                  <a:pt x="2649728" y="9525"/>
                </a:moveTo>
                <a:lnTo>
                  <a:pt x="19050" y="9525"/>
                </a:lnTo>
                <a:lnTo>
                  <a:pt x="19050" y="19050"/>
                </a:lnTo>
                <a:lnTo>
                  <a:pt x="2649728" y="19050"/>
                </a:lnTo>
                <a:lnTo>
                  <a:pt x="2649728" y="9525"/>
                </a:lnTo>
                <a:close/>
              </a:path>
              <a:path w="2697479" h="250825">
                <a:moveTo>
                  <a:pt x="2668778" y="9525"/>
                </a:moveTo>
                <a:lnTo>
                  <a:pt x="2649728" y="9525"/>
                </a:lnTo>
                <a:lnTo>
                  <a:pt x="2659253" y="19050"/>
                </a:lnTo>
                <a:lnTo>
                  <a:pt x="2668778" y="19050"/>
                </a:lnTo>
                <a:lnTo>
                  <a:pt x="2668778" y="9525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164132" y="5916879"/>
            <a:ext cx="7188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0000"/>
                </a:solidFill>
                <a:latin typeface="黑体"/>
                <a:cs typeface="黑体"/>
              </a:rPr>
              <a:t>注意：目前上述的两张表，在数据库层面，并未建立外键关联，所以是无法保证数据的一致性和完整性的。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809480" y="4879035"/>
            <a:ext cx="125539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585858"/>
                </a:solidFill>
                <a:latin typeface="黑体"/>
                <a:cs typeface="黑体"/>
              </a:rPr>
              <a:t>部门</a:t>
            </a: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表</a:t>
            </a:r>
            <a:r>
              <a:rPr dirty="0" sz="1200" spc="-360">
                <a:solidFill>
                  <a:srgbClr val="585858"/>
                </a:solidFill>
                <a:latin typeface="黑体"/>
                <a:cs typeface="黑体"/>
              </a:rPr>
              <a:t> </a:t>
            </a:r>
            <a:r>
              <a:rPr dirty="0" sz="1200">
                <a:solidFill>
                  <a:srgbClr val="585858"/>
                </a:solidFill>
                <a:latin typeface="Calibri"/>
                <a:cs typeface="Calibri"/>
              </a:rPr>
              <a:t>dept</a:t>
            </a:r>
            <a:r>
              <a:rPr dirty="0" sz="1200" spc="9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baseline="2314" sz="1800" spc="-7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dirty="0" baseline="2314" sz="1800">
                <a:solidFill>
                  <a:srgbClr val="FF0000"/>
                </a:solidFill>
                <a:latin typeface="黑体"/>
                <a:cs typeface="黑体"/>
              </a:rPr>
              <a:t>父表</a:t>
            </a:r>
            <a:r>
              <a:rPr dirty="0" baseline="2314" sz="180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endParaRPr baseline="2314"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94126" y="4905502"/>
            <a:ext cx="12395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员工</a:t>
            </a:r>
            <a:r>
              <a:rPr dirty="0" sz="1200" spc="275">
                <a:solidFill>
                  <a:srgbClr val="585858"/>
                </a:solidFill>
                <a:latin typeface="黑体"/>
                <a:cs typeface="黑体"/>
              </a:rPr>
              <a:t>表</a:t>
            </a:r>
            <a:r>
              <a:rPr dirty="0" sz="1200">
                <a:solidFill>
                  <a:srgbClr val="585858"/>
                </a:solidFill>
                <a:latin typeface="Calibri"/>
                <a:cs typeface="Calibri"/>
              </a:rPr>
              <a:t>emp</a:t>
            </a:r>
            <a:r>
              <a:rPr dirty="0" sz="1200" spc="1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dirty="0" sz="1200">
                <a:solidFill>
                  <a:srgbClr val="FF0000"/>
                </a:solidFill>
                <a:latin typeface="黑体"/>
                <a:cs typeface="黑体"/>
              </a:rPr>
              <a:t>子表</a:t>
            </a:r>
            <a:r>
              <a:rPr dirty="0" sz="120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544811" y="3145535"/>
            <a:ext cx="1882140" cy="16687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9544050" y="3146298"/>
            <a:ext cx="852169" cy="1668780"/>
          </a:xfrm>
          <a:custGeom>
            <a:avLst/>
            <a:gdLst/>
            <a:ahLst/>
            <a:cxnLst/>
            <a:rect l="l" t="t" r="r" b="b"/>
            <a:pathLst>
              <a:path w="852170" h="1668779">
                <a:moveTo>
                  <a:pt x="0" y="1668779"/>
                </a:moveTo>
                <a:lnTo>
                  <a:pt x="851916" y="1668779"/>
                </a:lnTo>
                <a:lnTo>
                  <a:pt x="851916" y="0"/>
                </a:lnTo>
                <a:lnTo>
                  <a:pt x="0" y="0"/>
                </a:lnTo>
                <a:lnTo>
                  <a:pt x="0" y="1668779"/>
                </a:lnTo>
                <a:close/>
              </a:path>
            </a:pathLst>
          </a:custGeom>
          <a:ln w="19050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037844" y="3142488"/>
            <a:ext cx="6815328" cy="17236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822185" y="3158489"/>
            <a:ext cx="995680" cy="1710055"/>
          </a:xfrm>
          <a:custGeom>
            <a:avLst/>
            <a:gdLst/>
            <a:ahLst/>
            <a:cxnLst/>
            <a:rect l="l" t="t" r="r" b="b"/>
            <a:pathLst>
              <a:path w="995679" h="1710054">
                <a:moveTo>
                  <a:pt x="0" y="1709927"/>
                </a:moveTo>
                <a:lnTo>
                  <a:pt x="995172" y="1709927"/>
                </a:lnTo>
                <a:lnTo>
                  <a:pt x="995172" y="0"/>
                </a:lnTo>
                <a:lnTo>
                  <a:pt x="0" y="0"/>
                </a:lnTo>
                <a:lnTo>
                  <a:pt x="0" y="1709927"/>
                </a:lnTo>
                <a:close/>
              </a:path>
            </a:pathLst>
          </a:custGeom>
          <a:ln w="19049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0"/>
              <a:t>高级软件人才培训专家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 h="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 h="0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 h="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9838" y="1074801"/>
            <a:ext cx="102552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35">
                <a:solidFill>
                  <a:srgbClr val="AC2A25"/>
                </a:solidFill>
                <a:latin typeface="宋体"/>
                <a:cs typeface="宋体"/>
              </a:rPr>
              <a:t>外键约束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205483" y="2461260"/>
            <a:ext cx="9904730" cy="1477010"/>
          </a:xfrm>
          <a:custGeom>
            <a:avLst/>
            <a:gdLst/>
            <a:ahLst/>
            <a:cxnLst/>
            <a:rect l="l" t="t" r="r" b="b"/>
            <a:pathLst>
              <a:path w="9904730" h="1477010">
                <a:moveTo>
                  <a:pt x="0" y="1476756"/>
                </a:moveTo>
                <a:lnTo>
                  <a:pt x="9904476" y="1476756"/>
                </a:lnTo>
                <a:lnTo>
                  <a:pt x="9904476" y="0"/>
                </a:lnTo>
                <a:lnTo>
                  <a:pt x="0" y="0"/>
                </a:lnTo>
                <a:lnTo>
                  <a:pt x="0" y="1476756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205483" y="2461260"/>
            <a:ext cx="9904730" cy="1477010"/>
          </a:xfrm>
          <a:custGeom>
            <a:avLst/>
            <a:gdLst/>
            <a:ahLst/>
            <a:cxnLst/>
            <a:rect l="l" t="t" r="r" b="b"/>
            <a:pathLst>
              <a:path w="9904730" h="1477010">
                <a:moveTo>
                  <a:pt x="0" y="1476756"/>
                </a:moveTo>
                <a:lnTo>
                  <a:pt x="9904476" y="1476756"/>
                </a:lnTo>
                <a:lnTo>
                  <a:pt x="9904476" y="0"/>
                </a:lnTo>
                <a:lnTo>
                  <a:pt x="0" y="0"/>
                </a:lnTo>
                <a:lnTo>
                  <a:pt x="0" y="1476756"/>
                </a:lnTo>
                <a:close/>
              </a:path>
            </a:pathLst>
          </a:custGeom>
          <a:ln w="3175">
            <a:solidFill>
              <a:srgbClr val="9191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296924" y="2531998"/>
            <a:ext cx="1060564" cy="236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586482" y="2531998"/>
            <a:ext cx="94487" cy="2362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978150" y="2806319"/>
            <a:ext cx="79248" cy="2362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765045" y="3080639"/>
            <a:ext cx="158495" cy="2362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765045" y="3354959"/>
            <a:ext cx="88392" cy="2362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809242" y="3354959"/>
            <a:ext cx="947166" cy="2362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670301" y="3354959"/>
            <a:ext cx="235915" cy="2362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2866898" y="3371215"/>
            <a:ext cx="6223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外键名称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476497" y="3354959"/>
            <a:ext cx="156463" cy="2362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593846" y="3354959"/>
            <a:ext cx="1026096" cy="2362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546727" y="3354959"/>
            <a:ext cx="94487" cy="2362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4593971" y="3371215"/>
            <a:ext cx="7747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外键字段名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355971" y="3354959"/>
            <a:ext cx="192404" cy="2362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509895" y="3354959"/>
            <a:ext cx="937107" cy="23622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814693" y="3354959"/>
            <a:ext cx="94488" cy="2362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6473063" y="3371215"/>
            <a:ext cx="10115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主表</a:t>
            </a:r>
            <a:r>
              <a:rPr dirty="0" sz="1200" spc="-30">
                <a:solidFill>
                  <a:srgbClr val="585858"/>
                </a:solidFill>
                <a:latin typeface="黑体"/>
                <a:cs typeface="黑体"/>
              </a:rPr>
              <a:t> </a:t>
            </a: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主表列名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471536" y="3354959"/>
            <a:ext cx="94488" cy="23622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296924" y="3629278"/>
            <a:ext cx="148590" cy="23621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789838" y="1720088"/>
            <a:ext cx="2201545" cy="1311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⚫"/>
              <a:tabLst>
                <a:tab pos="299085" algn="l"/>
                <a:tab pos="299720" algn="l"/>
              </a:tabLst>
            </a:pPr>
            <a:r>
              <a:rPr dirty="0" sz="1400" spc="-25">
                <a:solidFill>
                  <a:srgbClr val="252525"/>
                </a:solidFill>
                <a:latin typeface="宋体"/>
                <a:cs typeface="宋体"/>
              </a:rPr>
              <a:t>语法</a:t>
            </a:r>
            <a:endParaRPr sz="1400">
              <a:latin typeface="宋体"/>
              <a:cs typeface="宋体"/>
            </a:endParaRPr>
          </a:p>
          <a:p>
            <a:pPr lvl="1" marL="431800" indent="-172720">
              <a:lnSpc>
                <a:spcPct val="100000"/>
              </a:lnSpc>
              <a:spcBef>
                <a:spcPts val="1490"/>
              </a:spcBef>
              <a:buFont typeface="Wingdings"/>
              <a:buChar char=""/>
              <a:tabLst>
                <a:tab pos="432434" algn="l"/>
              </a:tabLst>
            </a:pPr>
            <a:r>
              <a:rPr dirty="0" sz="1200" spc="-25">
                <a:solidFill>
                  <a:srgbClr val="585858"/>
                </a:solidFill>
                <a:latin typeface="宋体"/>
                <a:cs typeface="宋体"/>
              </a:rPr>
              <a:t>添加外键</a:t>
            </a:r>
            <a:endParaRPr sz="12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Times New Roman"/>
              <a:cs typeface="Times New Roman"/>
            </a:endParaRPr>
          </a:p>
          <a:p>
            <a:pPr algn="r" marR="396240">
              <a:lnSpc>
                <a:spcPct val="100000"/>
              </a:lnSpc>
            </a:pP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表名</a:t>
            </a:r>
            <a:endParaRPr sz="1200">
              <a:latin typeface="黑体"/>
              <a:cs typeface="黑体"/>
            </a:endParaRPr>
          </a:p>
          <a:p>
            <a:pPr marL="974725">
              <a:lnSpc>
                <a:spcPct val="100000"/>
              </a:lnSpc>
              <a:spcBef>
                <a:spcPts val="720"/>
              </a:spcBef>
              <a:tabLst>
                <a:tab pos="1578610" algn="l"/>
              </a:tabLst>
            </a:pP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字段名	数据类型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037336" y="4922011"/>
            <a:ext cx="7950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185420" algn="l"/>
              </a:tabLst>
            </a:pPr>
            <a:r>
              <a:rPr dirty="0" sz="1200" spc="-25">
                <a:solidFill>
                  <a:srgbClr val="585858"/>
                </a:solidFill>
                <a:latin typeface="宋体"/>
                <a:cs typeface="宋体"/>
              </a:rPr>
              <a:t>删除外键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205483" y="4070603"/>
            <a:ext cx="9904730" cy="370840"/>
          </a:xfrm>
          <a:custGeom>
            <a:avLst/>
            <a:gdLst/>
            <a:ahLst/>
            <a:cxnLst/>
            <a:rect l="l" t="t" r="r" b="b"/>
            <a:pathLst>
              <a:path w="9904730" h="370839">
                <a:moveTo>
                  <a:pt x="0" y="370332"/>
                </a:moveTo>
                <a:lnTo>
                  <a:pt x="9904476" y="370332"/>
                </a:lnTo>
                <a:lnTo>
                  <a:pt x="9904476" y="0"/>
                </a:lnTo>
                <a:lnTo>
                  <a:pt x="0" y="0"/>
                </a:lnTo>
                <a:lnTo>
                  <a:pt x="0" y="370332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296924" y="4142232"/>
            <a:ext cx="1063472" cy="23621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708401" y="4142232"/>
            <a:ext cx="1315974" cy="23621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764659" y="4142232"/>
            <a:ext cx="682751" cy="23621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471795" y="4142232"/>
            <a:ext cx="329184" cy="23621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753734" y="4142232"/>
            <a:ext cx="94487" cy="23621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562979" y="4142232"/>
            <a:ext cx="156464" cy="23621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680581" y="4142232"/>
            <a:ext cx="937107" cy="23621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948548" y="4142232"/>
            <a:ext cx="94488" cy="23621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1205483" y="4070603"/>
            <a:ext cx="9904730" cy="370840"/>
          </a:xfrm>
          <a:prstGeom prst="rect">
            <a:avLst/>
          </a:prstGeom>
          <a:ln w="3175">
            <a:solidFill>
              <a:srgbClr val="919191"/>
            </a:solidFill>
          </a:ln>
        </p:spPr>
        <p:txBody>
          <a:bodyPr wrap="square" lIns="0" tIns="100330" rIns="0" bIns="0" rtlCol="0" vert="horz">
            <a:spAutoFit/>
          </a:bodyPr>
          <a:lstStyle/>
          <a:p>
            <a:pPr marL="1088390">
              <a:lnSpc>
                <a:spcPct val="100000"/>
              </a:lnSpc>
              <a:spcBef>
                <a:spcPts val="790"/>
              </a:spcBef>
              <a:tabLst>
                <a:tab pos="2839085" algn="l"/>
                <a:tab pos="4594860" algn="l"/>
                <a:tab pos="6401435" algn="l"/>
              </a:tabLst>
            </a:pP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表名	外键名称	外键字段名	主表</a:t>
            </a:r>
            <a:r>
              <a:rPr dirty="0" sz="1200" spc="55">
                <a:solidFill>
                  <a:srgbClr val="585858"/>
                </a:solidFill>
                <a:latin typeface="黑体"/>
                <a:cs typeface="黑体"/>
              </a:rPr>
              <a:t> </a:t>
            </a: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主表列名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8605393" y="4142232"/>
            <a:ext cx="176783" cy="23621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205483" y="5317235"/>
            <a:ext cx="9904730" cy="338455"/>
          </a:xfrm>
          <a:custGeom>
            <a:avLst/>
            <a:gdLst/>
            <a:ahLst/>
            <a:cxnLst/>
            <a:rect l="l" t="t" r="r" b="b"/>
            <a:pathLst>
              <a:path w="9904730" h="338454">
                <a:moveTo>
                  <a:pt x="0" y="338327"/>
                </a:moveTo>
                <a:lnTo>
                  <a:pt x="9904476" y="338327"/>
                </a:lnTo>
                <a:lnTo>
                  <a:pt x="9904476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296924" y="5387949"/>
            <a:ext cx="1063472" cy="2362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2708401" y="5387949"/>
            <a:ext cx="1517014" cy="23622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1205483" y="5317235"/>
            <a:ext cx="9904730" cy="338455"/>
          </a:xfrm>
          <a:prstGeom prst="rect">
            <a:avLst/>
          </a:prstGeom>
          <a:ln w="3175">
            <a:solidFill>
              <a:srgbClr val="919191"/>
            </a:solidFill>
          </a:ln>
        </p:spPr>
        <p:txBody>
          <a:bodyPr wrap="square" lIns="0" tIns="99695" rIns="0" bIns="0" rtlCol="0" vert="horz">
            <a:spAutoFit/>
          </a:bodyPr>
          <a:lstStyle/>
          <a:p>
            <a:pPr marL="1088390">
              <a:lnSpc>
                <a:spcPct val="100000"/>
              </a:lnSpc>
              <a:spcBef>
                <a:spcPts val="785"/>
              </a:spcBef>
              <a:tabLst>
                <a:tab pos="2947035" algn="l"/>
              </a:tabLst>
            </a:pP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表名	外键名称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4763134" y="5387949"/>
            <a:ext cx="103632" cy="23622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0"/>
              <a:t>高级软件人才培训专家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 h="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 h="0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 h="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9838" y="1074801"/>
            <a:ext cx="1453515" cy="8851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35">
                <a:solidFill>
                  <a:srgbClr val="AC2A25"/>
                </a:solidFill>
                <a:latin typeface="宋体"/>
                <a:cs typeface="宋体"/>
              </a:rPr>
              <a:t>外键约束</a:t>
            </a:r>
            <a:endParaRPr sz="2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99085" algn="l"/>
              </a:tabLst>
            </a:pPr>
            <a:r>
              <a:rPr dirty="0" sz="1400" spc="695">
                <a:solidFill>
                  <a:srgbClr val="252525"/>
                </a:solidFill>
                <a:latin typeface="Wingdings"/>
                <a:cs typeface="Wingdings"/>
              </a:rPr>
              <a:t>⚫</a:t>
            </a:r>
            <a:r>
              <a:rPr dirty="0" sz="1400" spc="695">
                <a:solidFill>
                  <a:srgbClr val="252525"/>
                </a:solidFill>
                <a:latin typeface="Times New Roman"/>
                <a:cs typeface="Times New Roman"/>
              </a:rPr>
              <a:t>	</a:t>
            </a:r>
            <a:r>
              <a:rPr dirty="0" sz="1400" spc="-25">
                <a:solidFill>
                  <a:srgbClr val="252525"/>
                </a:solidFill>
                <a:latin typeface="宋体"/>
                <a:cs typeface="宋体"/>
              </a:rPr>
              <a:t>删除</a:t>
            </a:r>
            <a:r>
              <a:rPr dirty="0" sz="1400" spc="5">
                <a:solidFill>
                  <a:srgbClr val="252525"/>
                </a:solidFill>
                <a:latin typeface="宋体"/>
                <a:cs typeface="宋体"/>
              </a:rPr>
              <a:t>/</a:t>
            </a:r>
            <a:r>
              <a:rPr dirty="0" sz="1400" spc="-25">
                <a:solidFill>
                  <a:srgbClr val="252525"/>
                </a:solidFill>
                <a:latin typeface="宋体"/>
                <a:cs typeface="宋体"/>
              </a:rPr>
              <a:t>更新行为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93762" y="2658808"/>
            <a:ext cx="1419860" cy="389890"/>
          </a:xfrm>
          <a:custGeom>
            <a:avLst/>
            <a:gdLst/>
            <a:ahLst/>
            <a:cxnLst/>
            <a:rect l="l" t="t" r="r" b="b"/>
            <a:pathLst>
              <a:path w="1419860" h="389889">
                <a:moveTo>
                  <a:pt x="0" y="389699"/>
                </a:moveTo>
                <a:lnTo>
                  <a:pt x="1419733" y="389699"/>
                </a:lnTo>
                <a:lnTo>
                  <a:pt x="1419733" y="0"/>
                </a:lnTo>
                <a:lnTo>
                  <a:pt x="0" y="0"/>
                </a:lnTo>
                <a:lnTo>
                  <a:pt x="0" y="3896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513583" y="2658808"/>
            <a:ext cx="9004935" cy="389890"/>
          </a:xfrm>
          <a:custGeom>
            <a:avLst/>
            <a:gdLst/>
            <a:ahLst/>
            <a:cxnLst/>
            <a:rect l="l" t="t" r="r" b="b"/>
            <a:pathLst>
              <a:path w="9004935" h="389889">
                <a:moveTo>
                  <a:pt x="0" y="389699"/>
                </a:moveTo>
                <a:lnTo>
                  <a:pt x="9004935" y="389699"/>
                </a:lnTo>
                <a:lnTo>
                  <a:pt x="9004935" y="0"/>
                </a:lnTo>
                <a:lnTo>
                  <a:pt x="0" y="0"/>
                </a:lnTo>
                <a:lnTo>
                  <a:pt x="0" y="3896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093762" y="3048444"/>
            <a:ext cx="1419860" cy="389890"/>
          </a:xfrm>
          <a:custGeom>
            <a:avLst/>
            <a:gdLst/>
            <a:ahLst/>
            <a:cxnLst/>
            <a:rect l="l" t="t" r="r" b="b"/>
            <a:pathLst>
              <a:path w="1419860" h="389889">
                <a:moveTo>
                  <a:pt x="0" y="389699"/>
                </a:moveTo>
                <a:lnTo>
                  <a:pt x="1419733" y="389699"/>
                </a:lnTo>
                <a:lnTo>
                  <a:pt x="1419733" y="0"/>
                </a:lnTo>
                <a:lnTo>
                  <a:pt x="0" y="0"/>
                </a:lnTo>
                <a:lnTo>
                  <a:pt x="0" y="3896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513583" y="3048444"/>
            <a:ext cx="9004935" cy="389890"/>
          </a:xfrm>
          <a:custGeom>
            <a:avLst/>
            <a:gdLst/>
            <a:ahLst/>
            <a:cxnLst/>
            <a:rect l="l" t="t" r="r" b="b"/>
            <a:pathLst>
              <a:path w="9004935" h="389889">
                <a:moveTo>
                  <a:pt x="0" y="389699"/>
                </a:moveTo>
                <a:lnTo>
                  <a:pt x="9004935" y="389699"/>
                </a:lnTo>
                <a:lnTo>
                  <a:pt x="9004935" y="0"/>
                </a:lnTo>
                <a:lnTo>
                  <a:pt x="0" y="0"/>
                </a:lnTo>
                <a:lnTo>
                  <a:pt x="0" y="3896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093762" y="3438207"/>
            <a:ext cx="1419860" cy="389890"/>
          </a:xfrm>
          <a:custGeom>
            <a:avLst/>
            <a:gdLst/>
            <a:ahLst/>
            <a:cxnLst/>
            <a:rect l="l" t="t" r="r" b="b"/>
            <a:pathLst>
              <a:path w="1419860" h="389889">
                <a:moveTo>
                  <a:pt x="0" y="389699"/>
                </a:moveTo>
                <a:lnTo>
                  <a:pt x="1419733" y="389699"/>
                </a:lnTo>
                <a:lnTo>
                  <a:pt x="1419733" y="0"/>
                </a:lnTo>
                <a:lnTo>
                  <a:pt x="0" y="0"/>
                </a:lnTo>
                <a:lnTo>
                  <a:pt x="0" y="3896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093762" y="3827843"/>
            <a:ext cx="1419860" cy="389890"/>
          </a:xfrm>
          <a:custGeom>
            <a:avLst/>
            <a:gdLst/>
            <a:ahLst/>
            <a:cxnLst/>
            <a:rect l="l" t="t" r="r" b="b"/>
            <a:pathLst>
              <a:path w="1419860" h="389889">
                <a:moveTo>
                  <a:pt x="0" y="389699"/>
                </a:moveTo>
                <a:lnTo>
                  <a:pt x="1419733" y="389699"/>
                </a:lnTo>
                <a:lnTo>
                  <a:pt x="1419733" y="0"/>
                </a:lnTo>
                <a:lnTo>
                  <a:pt x="0" y="0"/>
                </a:lnTo>
                <a:lnTo>
                  <a:pt x="0" y="3896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093762" y="4217606"/>
            <a:ext cx="1419860" cy="389890"/>
          </a:xfrm>
          <a:custGeom>
            <a:avLst/>
            <a:gdLst/>
            <a:ahLst/>
            <a:cxnLst/>
            <a:rect l="l" t="t" r="r" b="b"/>
            <a:pathLst>
              <a:path w="1419860" h="389889">
                <a:moveTo>
                  <a:pt x="0" y="389699"/>
                </a:moveTo>
                <a:lnTo>
                  <a:pt x="1419733" y="389699"/>
                </a:lnTo>
                <a:lnTo>
                  <a:pt x="1419733" y="0"/>
                </a:lnTo>
                <a:lnTo>
                  <a:pt x="0" y="0"/>
                </a:lnTo>
                <a:lnTo>
                  <a:pt x="0" y="3896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403603" y="2721864"/>
            <a:ext cx="880110" cy="236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9392411" y="2724911"/>
            <a:ext cx="718311" cy="2362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498091" y="3111373"/>
            <a:ext cx="685799" cy="2362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9392411" y="3114420"/>
            <a:ext cx="877087" cy="2362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1087412" y="2117851"/>
          <a:ext cx="10443845" cy="24961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9860"/>
                <a:gridCol w="9004935"/>
              </a:tblGrid>
              <a:tr h="5345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0"/>
                        </a:spcBef>
                      </a:pPr>
                      <a:r>
                        <a:rPr dirty="0" sz="1400" spc="-2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行为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1460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2B2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150"/>
                        </a:spcBef>
                      </a:pPr>
                      <a:r>
                        <a:rPr dirty="0" sz="1400" spc="-2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说明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1460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2B25"/>
                    </a:solidFill>
                  </a:tcPr>
                </a:tc>
              </a:tr>
              <a:tr h="3897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45"/>
                        </a:spcBef>
                        <a:tabLst>
                          <a:tab pos="7524750" algn="l"/>
                        </a:tabLst>
                      </a:pPr>
                      <a:r>
                        <a:rPr dirty="0" sz="1200">
                          <a:solidFill>
                            <a:srgbClr val="585858"/>
                          </a:solidFill>
                          <a:latin typeface="黑体"/>
                          <a:cs typeface="黑体"/>
                        </a:rPr>
                        <a:t>当在父表中删除</a:t>
                      </a:r>
                      <a:r>
                        <a:rPr dirty="0" sz="120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dirty="0" sz="1200">
                          <a:solidFill>
                            <a:srgbClr val="585858"/>
                          </a:solidFill>
                          <a:latin typeface="黑体"/>
                          <a:cs typeface="黑体"/>
                        </a:rPr>
                        <a:t>更新对应记录时，首先检查该记录是否有对应外键，如果有则不允许删</a:t>
                      </a:r>
                      <a:r>
                        <a:rPr dirty="0" sz="1200" spc="5">
                          <a:solidFill>
                            <a:srgbClr val="585858"/>
                          </a:solidFill>
                          <a:latin typeface="黑体"/>
                          <a:cs typeface="黑体"/>
                        </a:rPr>
                        <a:t>除</a:t>
                      </a:r>
                      <a:r>
                        <a:rPr dirty="0" sz="120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dirty="0" sz="1200">
                          <a:solidFill>
                            <a:srgbClr val="585858"/>
                          </a:solidFill>
                          <a:latin typeface="黑体"/>
                          <a:cs typeface="黑体"/>
                        </a:rPr>
                        <a:t>更新</a:t>
                      </a:r>
                      <a:r>
                        <a:rPr dirty="0" sz="1200" spc="260">
                          <a:solidFill>
                            <a:srgbClr val="585858"/>
                          </a:solidFill>
                          <a:latin typeface="黑体"/>
                          <a:cs typeface="黑体"/>
                        </a:rPr>
                        <a:t>。</a:t>
                      </a:r>
                      <a:r>
                        <a:rPr dirty="0" sz="1200" spc="-5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dirty="0" sz="1200">
                          <a:solidFill>
                            <a:srgbClr val="585858"/>
                          </a:solidFill>
                          <a:latin typeface="黑体"/>
                          <a:cs typeface="黑体"/>
                        </a:rPr>
                        <a:t>与	</a:t>
                      </a:r>
                      <a:r>
                        <a:rPr dirty="0" sz="12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一致</a:t>
                      </a:r>
                      <a:r>
                        <a:rPr dirty="0" sz="120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946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896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45"/>
                        </a:spcBef>
                        <a:tabLst>
                          <a:tab pos="7675880" algn="l"/>
                        </a:tabLst>
                      </a:pPr>
                      <a:r>
                        <a:rPr dirty="0" sz="1200">
                          <a:solidFill>
                            <a:srgbClr val="585858"/>
                          </a:solidFill>
                          <a:latin typeface="黑体"/>
                          <a:cs typeface="黑体"/>
                        </a:rPr>
                        <a:t>当在父表中删除</a:t>
                      </a:r>
                      <a:r>
                        <a:rPr dirty="0" sz="120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dirty="0" sz="1200">
                          <a:solidFill>
                            <a:srgbClr val="585858"/>
                          </a:solidFill>
                          <a:latin typeface="黑体"/>
                          <a:cs typeface="黑体"/>
                        </a:rPr>
                        <a:t>更新对应记录时，首先检查该记录是否有对应外键，如果有则不允许删</a:t>
                      </a:r>
                      <a:r>
                        <a:rPr dirty="0" sz="1200" spc="5">
                          <a:solidFill>
                            <a:srgbClr val="585858"/>
                          </a:solidFill>
                          <a:latin typeface="黑体"/>
                          <a:cs typeface="黑体"/>
                        </a:rPr>
                        <a:t>除</a:t>
                      </a:r>
                      <a:r>
                        <a:rPr dirty="0" sz="120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dirty="0" sz="1200">
                          <a:solidFill>
                            <a:srgbClr val="585858"/>
                          </a:solidFill>
                          <a:latin typeface="黑体"/>
                          <a:cs typeface="黑体"/>
                        </a:rPr>
                        <a:t>更新</a:t>
                      </a:r>
                      <a:r>
                        <a:rPr dirty="0" sz="1200" spc="260">
                          <a:solidFill>
                            <a:srgbClr val="585858"/>
                          </a:solidFill>
                          <a:latin typeface="黑体"/>
                          <a:cs typeface="黑体"/>
                        </a:rPr>
                        <a:t>。</a:t>
                      </a:r>
                      <a:r>
                        <a:rPr dirty="0" sz="1200" spc="-5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dirty="0" sz="1200">
                          <a:solidFill>
                            <a:srgbClr val="585858"/>
                          </a:solidFill>
                          <a:latin typeface="黑体"/>
                          <a:cs typeface="黑体"/>
                        </a:rPr>
                        <a:t>与	</a:t>
                      </a:r>
                      <a:r>
                        <a:rPr dirty="0" sz="12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一致</a:t>
                      </a:r>
                      <a:r>
                        <a:rPr dirty="0" sz="120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946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897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1200">
                          <a:solidFill>
                            <a:srgbClr val="585858"/>
                          </a:solidFill>
                          <a:latin typeface="黑体"/>
                          <a:cs typeface="黑体"/>
                        </a:rPr>
                        <a:t>当在父表中删除</a:t>
                      </a:r>
                      <a:r>
                        <a:rPr dirty="0" sz="120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dirty="0" sz="1200">
                          <a:solidFill>
                            <a:srgbClr val="585858"/>
                          </a:solidFill>
                          <a:latin typeface="黑体"/>
                          <a:cs typeface="黑体"/>
                        </a:rPr>
                        <a:t>更新对应记录时，首先检查该记录是否有对应外键，如果有，则也删</a:t>
                      </a:r>
                      <a:r>
                        <a:rPr dirty="0" sz="1200" spc="5">
                          <a:solidFill>
                            <a:srgbClr val="585858"/>
                          </a:solidFill>
                          <a:latin typeface="黑体"/>
                          <a:cs typeface="黑体"/>
                        </a:rPr>
                        <a:t>除</a:t>
                      </a:r>
                      <a:r>
                        <a:rPr dirty="0" sz="120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dirty="0" sz="1200">
                          <a:solidFill>
                            <a:srgbClr val="585858"/>
                          </a:solidFill>
                          <a:latin typeface="黑体"/>
                          <a:cs typeface="黑体"/>
                        </a:rPr>
                        <a:t>更新外键在子表中的记录。</a:t>
                      </a:r>
                      <a:endParaRPr sz="1200">
                        <a:latin typeface="黑体"/>
                        <a:cs typeface="黑体"/>
                      </a:endParaRPr>
                    </a:p>
                  </a:txBody>
                  <a:tcPr marL="0" marR="0" marB="0" marT="952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3896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dirty="0" sz="1200">
                          <a:solidFill>
                            <a:srgbClr val="585858"/>
                          </a:solidFill>
                          <a:latin typeface="黑体"/>
                          <a:cs typeface="黑体"/>
                        </a:rPr>
                        <a:t>当在父表中删除对应记录时，首先检查该记录是否有对应外键，如果有则设置子表中该外键值</a:t>
                      </a:r>
                      <a:r>
                        <a:rPr dirty="0" sz="1200" spc="5">
                          <a:solidFill>
                            <a:srgbClr val="585858"/>
                          </a:solidFill>
                          <a:latin typeface="黑体"/>
                          <a:cs typeface="黑体"/>
                        </a:rPr>
                        <a:t>为</a:t>
                      </a:r>
                      <a:r>
                        <a:rPr dirty="0" sz="1200" spc="-5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r>
                        <a:rPr dirty="0" sz="1200" spc="-5">
                          <a:solidFill>
                            <a:srgbClr val="585858"/>
                          </a:solidFill>
                          <a:latin typeface="黑体"/>
                          <a:cs typeface="黑体"/>
                        </a:rPr>
                        <a:t>（</a:t>
                      </a:r>
                      <a:r>
                        <a:rPr dirty="0" sz="1200">
                          <a:solidFill>
                            <a:srgbClr val="585858"/>
                          </a:solidFill>
                          <a:latin typeface="黑体"/>
                          <a:cs typeface="黑体"/>
                        </a:rPr>
                        <a:t>这就要求</a:t>
                      </a:r>
                      <a:r>
                        <a:rPr dirty="0" sz="1200" spc="-15">
                          <a:solidFill>
                            <a:srgbClr val="585858"/>
                          </a:solidFill>
                          <a:latin typeface="黑体"/>
                          <a:cs typeface="黑体"/>
                        </a:rPr>
                        <a:t>该</a:t>
                      </a:r>
                      <a:r>
                        <a:rPr dirty="0" sz="1200">
                          <a:solidFill>
                            <a:srgbClr val="585858"/>
                          </a:solidFill>
                          <a:latin typeface="黑体"/>
                          <a:cs typeface="黑体"/>
                        </a:rPr>
                        <a:t>外键允许取</a:t>
                      </a:r>
                      <a:r>
                        <a:rPr dirty="0" sz="1200" spc="-5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r>
                        <a:rPr dirty="0" sz="1200" spc="-5">
                          <a:solidFill>
                            <a:srgbClr val="585858"/>
                          </a:solidFill>
                          <a:latin typeface="黑体"/>
                          <a:cs typeface="黑体"/>
                        </a:rPr>
                        <a:t>）</a:t>
                      </a:r>
                      <a:r>
                        <a:rPr dirty="0" sz="1200">
                          <a:solidFill>
                            <a:srgbClr val="585858"/>
                          </a:solidFill>
                          <a:latin typeface="黑体"/>
                          <a:cs typeface="黑体"/>
                        </a:rPr>
                        <a:t>。</a:t>
                      </a:r>
                      <a:endParaRPr sz="1200">
                        <a:latin typeface="黑体"/>
                        <a:cs typeface="黑体"/>
                      </a:endParaRPr>
                    </a:p>
                  </a:txBody>
                  <a:tcPr marL="0" marR="0" marB="0" marT="977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3897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dirty="0" sz="1200">
                          <a:solidFill>
                            <a:srgbClr val="585858"/>
                          </a:solidFill>
                          <a:latin typeface="黑体"/>
                          <a:cs typeface="黑体"/>
                        </a:rPr>
                        <a:t>父表有变更时，子表将外键列设置成一个默认的值</a:t>
                      </a:r>
                      <a:r>
                        <a:rPr dirty="0" sz="1200" spc="-330">
                          <a:solidFill>
                            <a:srgbClr val="585858"/>
                          </a:solidFill>
                          <a:latin typeface="黑体"/>
                          <a:cs typeface="黑体"/>
                        </a:rPr>
                        <a:t> </a:t>
                      </a:r>
                      <a:r>
                        <a:rPr dirty="0" sz="1200" spc="-5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(Innodb</a:t>
                      </a:r>
                      <a:r>
                        <a:rPr dirty="0" sz="1200">
                          <a:solidFill>
                            <a:srgbClr val="585858"/>
                          </a:solidFill>
                          <a:latin typeface="黑体"/>
                          <a:cs typeface="黑体"/>
                        </a:rPr>
                        <a:t>不支持</a:t>
                      </a:r>
                      <a:r>
                        <a:rPr dirty="0" sz="120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984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sp>
        <p:nvSpPr>
          <p:cNvPr id="24" name="object 24"/>
          <p:cNvSpPr/>
          <p:nvPr/>
        </p:nvSpPr>
        <p:spPr>
          <a:xfrm>
            <a:off x="1488694" y="3501263"/>
            <a:ext cx="717931" cy="2362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471930" y="3891026"/>
            <a:ext cx="751205" cy="2362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348739" y="4280915"/>
            <a:ext cx="985647" cy="23621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094232" y="5106923"/>
            <a:ext cx="10675620" cy="370840"/>
          </a:xfrm>
          <a:custGeom>
            <a:avLst/>
            <a:gdLst/>
            <a:ahLst/>
            <a:cxnLst/>
            <a:rect l="l" t="t" r="r" b="b"/>
            <a:pathLst>
              <a:path w="10675620" h="370839">
                <a:moveTo>
                  <a:pt x="0" y="370331"/>
                </a:moveTo>
                <a:lnTo>
                  <a:pt x="10675620" y="370331"/>
                </a:lnTo>
                <a:lnTo>
                  <a:pt x="10675620" y="0"/>
                </a:lnTo>
                <a:lnTo>
                  <a:pt x="0" y="0"/>
                </a:lnTo>
                <a:lnTo>
                  <a:pt x="0" y="370331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185367" y="5178552"/>
            <a:ext cx="994587" cy="2362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486914" y="5178552"/>
            <a:ext cx="1308989" cy="2362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433315" y="5178552"/>
            <a:ext cx="713232" cy="2362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067553" y="5178552"/>
            <a:ext cx="413004" cy="23622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042914" y="5178552"/>
            <a:ext cx="194310" cy="23622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198361" y="5178552"/>
            <a:ext cx="937107" cy="23622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654163" y="5178552"/>
            <a:ext cx="94488" cy="2362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1094232" y="5106923"/>
            <a:ext cx="10675620" cy="370840"/>
          </a:xfrm>
          <a:prstGeom prst="rect">
            <a:avLst/>
          </a:prstGeom>
          <a:ln w="3175">
            <a:solidFill>
              <a:srgbClr val="919191"/>
            </a:solidFill>
          </a:ln>
        </p:spPr>
        <p:txBody>
          <a:bodyPr wrap="square" lIns="0" tIns="100330" rIns="0" bIns="0" rtlCol="0" vert="horz">
            <a:spAutoFit/>
          </a:bodyPr>
          <a:lstStyle/>
          <a:p>
            <a:pPr marL="1014730">
              <a:lnSpc>
                <a:spcPct val="100000"/>
              </a:lnSpc>
              <a:spcBef>
                <a:spcPts val="790"/>
              </a:spcBef>
              <a:tabLst>
                <a:tab pos="2656205" algn="l"/>
                <a:tab pos="4338955" algn="l"/>
                <a:tab pos="6065520" algn="l"/>
              </a:tabLst>
            </a:pP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表名	外键名称	外键字段	主表名</a:t>
            </a:r>
            <a:r>
              <a:rPr dirty="0" sz="1200" spc="55">
                <a:solidFill>
                  <a:srgbClr val="585858"/>
                </a:solidFill>
                <a:latin typeface="黑体"/>
                <a:cs typeface="黑体"/>
              </a:rPr>
              <a:t> </a:t>
            </a: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主表字段名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8463406" y="5178552"/>
            <a:ext cx="192404" cy="23622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617331" y="5178552"/>
            <a:ext cx="3028061" cy="23622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0"/>
              <a:t>高级软件人才培训专家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 h="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 h="0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 h="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194816" y="4261103"/>
            <a:ext cx="588645" cy="588645"/>
          </a:xfrm>
          <a:custGeom>
            <a:avLst/>
            <a:gdLst/>
            <a:ahLst/>
            <a:cxnLst/>
            <a:rect l="l" t="t" r="r" b="b"/>
            <a:pathLst>
              <a:path w="588644" h="588645">
                <a:moveTo>
                  <a:pt x="0" y="294132"/>
                </a:moveTo>
                <a:lnTo>
                  <a:pt x="3850" y="246425"/>
                </a:lnTo>
                <a:lnTo>
                  <a:pt x="14996" y="201168"/>
                </a:lnTo>
                <a:lnTo>
                  <a:pt x="32832" y="158966"/>
                </a:lnTo>
                <a:lnTo>
                  <a:pt x="56753" y="120426"/>
                </a:lnTo>
                <a:lnTo>
                  <a:pt x="86153" y="86153"/>
                </a:lnTo>
                <a:lnTo>
                  <a:pt x="120426" y="56753"/>
                </a:lnTo>
                <a:lnTo>
                  <a:pt x="158966" y="32832"/>
                </a:lnTo>
                <a:lnTo>
                  <a:pt x="201168" y="14996"/>
                </a:lnTo>
                <a:lnTo>
                  <a:pt x="246425" y="3850"/>
                </a:lnTo>
                <a:lnTo>
                  <a:pt x="294131" y="0"/>
                </a:lnTo>
                <a:lnTo>
                  <a:pt x="341838" y="3850"/>
                </a:lnTo>
                <a:lnTo>
                  <a:pt x="387096" y="14996"/>
                </a:lnTo>
                <a:lnTo>
                  <a:pt x="429297" y="32832"/>
                </a:lnTo>
                <a:lnTo>
                  <a:pt x="467837" y="56753"/>
                </a:lnTo>
                <a:lnTo>
                  <a:pt x="502110" y="86153"/>
                </a:lnTo>
                <a:lnTo>
                  <a:pt x="531510" y="120426"/>
                </a:lnTo>
                <a:lnTo>
                  <a:pt x="555431" y="158966"/>
                </a:lnTo>
                <a:lnTo>
                  <a:pt x="573267" y="201167"/>
                </a:lnTo>
                <a:lnTo>
                  <a:pt x="584413" y="246425"/>
                </a:lnTo>
                <a:lnTo>
                  <a:pt x="588264" y="294132"/>
                </a:lnTo>
                <a:lnTo>
                  <a:pt x="584413" y="341838"/>
                </a:lnTo>
                <a:lnTo>
                  <a:pt x="573267" y="387096"/>
                </a:lnTo>
                <a:lnTo>
                  <a:pt x="555431" y="429297"/>
                </a:lnTo>
                <a:lnTo>
                  <a:pt x="531510" y="467837"/>
                </a:lnTo>
                <a:lnTo>
                  <a:pt x="502110" y="502110"/>
                </a:lnTo>
                <a:lnTo>
                  <a:pt x="467837" y="531510"/>
                </a:lnTo>
                <a:lnTo>
                  <a:pt x="429297" y="555431"/>
                </a:lnTo>
                <a:lnTo>
                  <a:pt x="387095" y="573267"/>
                </a:lnTo>
                <a:lnTo>
                  <a:pt x="341838" y="584413"/>
                </a:lnTo>
                <a:lnTo>
                  <a:pt x="294131" y="588264"/>
                </a:lnTo>
                <a:lnTo>
                  <a:pt x="246425" y="584413"/>
                </a:lnTo>
                <a:lnTo>
                  <a:pt x="201168" y="573267"/>
                </a:lnTo>
                <a:lnTo>
                  <a:pt x="158966" y="555431"/>
                </a:lnTo>
                <a:lnTo>
                  <a:pt x="120426" y="531510"/>
                </a:lnTo>
                <a:lnTo>
                  <a:pt x="86153" y="502110"/>
                </a:lnTo>
                <a:lnTo>
                  <a:pt x="56753" y="467837"/>
                </a:lnTo>
                <a:lnTo>
                  <a:pt x="32832" y="429297"/>
                </a:lnTo>
                <a:lnTo>
                  <a:pt x="14996" y="387096"/>
                </a:lnTo>
                <a:lnTo>
                  <a:pt x="3850" y="341838"/>
                </a:lnTo>
                <a:lnTo>
                  <a:pt x="0" y="294132"/>
                </a:lnTo>
                <a:close/>
              </a:path>
            </a:pathLst>
          </a:custGeom>
          <a:ln w="12699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808732" y="3668267"/>
            <a:ext cx="927100" cy="927100"/>
          </a:xfrm>
          <a:custGeom>
            <a:avLst/>
            <a:gdLst/>
            <a:ahLst/>
            <a:cxnLst/>
            <a:rect l="l" t="t" r="r" b="b"/>
            <a:pathLst>
              <a:path w="927100" h="927100">
                <a:moveTo>
                  <a:pt x="463295" y="0"/>
                </a:moveTo>
                <a:lnTo>
                  <a:pt x="415921" y="2391"/>
                </a:lnTo>
                <a:lnTo>
                  <a:pt x="369916" y="9411"/>
                </a:lnTo>
                <a:lnTo>
                  <a:pt x="325513" y="20825"/>
                </a:lnTo>
                <a:lnTo>
                  <a:pt x="282946" y="36403"/>
                </a:lnTo>
                <a:lnTo>
                  <a:pt x="242446" y="55910"/>
                </a:lnTo>
                <a:lnTo>
                  <a:pt x="204247" y="79114"/>
                </a:lnTo>
                <a:lnTo>
                  <a:pt x="168582" y="105783"/>
                </a:lnTo>
                <a:lnTo>
                  <a:pt x="135683" y="135683"/>
                </a:lnTo>
                <a:lnTo>
                  <a:pt x="105783" y="168582"/>
                </a:lnTo>
                <a:lnTo>
                  <a:pt x="79114" y="204247"/>
                </a:lnTo>
                <a:lnTo>
                  <a:pt x="55910" y="242446"/>
                </a:lnTo>
                <a:lnTo>
                  <a:pt x="36403" y="282946"/>
                </a:lnTo>
                <a:lnTo>
                  <a:pt x="20825" y="325513"/>
                </a:lnTo>
                <a:lnTo>
                  <a:pt x="9411" y="369916"/>
                </a:lnTo>
                <a:lnTo>
                  <a:pt x="2391" y="415921"/>
                </a:lnTo>
                <a:lnTo>
                  <a:pt x="0" y="463295"/>
                </a:lnTo>
                <a:lnTo>
                  <a:pt x="2391" y="510670"/>
                </a:lnTo>
                <a:lnTo>
                  <a:pt x="9411" y="556675"/>
                </a:lnTo>
                <a:lnTo>
                  <a:pt x="20825" y="601078"/>
                </a:lnTo>
                <a:lnTo>
                  <a:pt x="36403" y="643645"/>
                </a:lnTo>
                <a:lnTo>
                  <a:pt x="55910" y="684145"/>
                </a:lnTo>
                <a:lnTo>
                  <a:pt x="79114" y="722344"/>
                </a:lnTo>
                <a:lnTo>
                  <a:pt x="105783" y="758009"/>
                </a:lnTo>
                <a:lnTo>
                  <a:pt x="135683" y="790908"/>
                </a:lnTo>
                <a:lnTo>
                  <a:pt x="168582" y="820808"/>
                </a:lnTo>
                <a:lnTo>
                  <a:pt x="204247" y="847477"/>
                </a:lnTo>
                <a:lnTo>
                  <a:pt x="242446" y="870681"/>
                </a:lnTo>
                <a:lnTo>
                  <a:pt x="282946" y="890188"/>
                </a:lnTo>
                <a:lnTo>
                  <a:pt x="325513" y="905766"/>
                </a:lnTo>
                <a:lnTo>
                  <a:pt x="369916" y="917180"/>
                </a:lnTo>
                <a:lnTo>
                  <a:pt x="415921" y="924200"/>
                </a:lnTo>
                <a:lnTo>
                  <a:pt x="463295" y="926591"/>
                </a:lnTo>
                <a:lnTo>
                  <a:pt x="510670" y="924200"/>
                </a:lnTo>
                <a:lnTo>
                  <a:pt x="556675" y="917180"/>
                </a:lnTo>
                <a:lnTo>
                  <a:pt x="601078" y="905766"/>
                </a:lnTo>
                <a:lnTo>
                  <a:pt x="643645" y="890188"/>
                </a:lnTo>
                <a:lnTo>
                  <a:pt x="684145" y="870681"/>
                </a:lnTo>
                <a:lnTo>
                  <a:pt x="722344" y="847477"/>
                </a:lnTo>
                <a:lnTo>
                  <a:pt x="758009" y="820808"/>
                </a:lnTo>
                <a:lnTo>
                  <a:pt x="790908" y="790908"/>
                </a:lnTo>
                <a:lnTo>
                  <a:pt x="820808" y="758009"/>
                </a:lnTo>
                <a:lnTo>
                  <a:pt x="847477" y="722344"/>
                </a:lnTo>
                <a:lnTo>
                  <a:pt x="870681" y="684145"/>
                </a:lnTo>
                <a:lnTo>
                  <a:pt x="890188" y="643645"/>
                </a:lnTo>
                <a:lnTo>
                  <a:pt x="905766" y="601078"/>
                </a:lnTo>
                <a:lnTo>
                  <a:pt x="917180" y="556675"/>
                </a:lnTo>
                <a:lnTo>
                  <a:pt x="924200" y="510670"/>
                </a:lnTo>
                <a:lnTo>
                  <a:pt x="926592" y="463295"/>
                </a:lnTo>
                <a:lnTo>
                  <a:pt x="924200" y="415921"/>
                </a:lnTo>
                <a:lnTo>
                  <a:pt x="917180" y="369916"/>
                </a:lnTo>
                <a:lnTo>
                  <a:pt x="905766" y="325513"/>
                </a:lnTo>
                <a:lnTo>
                  <a:pt x="890188" y="282946"/>
                </a:lnTo>
                <a:lnTo>
                  <a:pt x="870681" y="242446"/>
                </a:lnTo>
                <a:lnTo>
                  <a:pt x="847477" y="204247"/>
                </a:lnTo>
                <a:lnTo>
                  <a:pt x="820808" y="168582"/>
                </a:lnTo>
                <a:lnTo>
                  <a:pt x="790908" y="135683"/>
                </a:lnTo>
                <a:lnTo>
                  <a:pt x="758009" y="105783"/>
                </a:lnTo>
                <a:lnTo>
                  <a:pt x="722344" y="79114"/>
                </a:lnTo>
                <a:lnTo>
                  <a:pt x="684145" y="55910"/>
                </a:lnTo>
                <a:lnTo>
                  <a:pt x="643645" y="36403"/>
                </a:lnTo>
                <a:lnTo>
                  <a:pt x="601078" y="20825"/>
                </a:lnTo>
                <a:lnTo>
                  <a:pt x="556675" y="9411"/>
                </a:lnTo>
                <a:lnTo>
                  <a:pt x="510670" y="2391"/>
                </a:lnTo>
                <a:lnTo>
                  <a:pt x="463295" y="0"/>
                </a:lnTo>
                <a:close/>
              </a:path>
            </a:pathLst>
          </a:custGeom>
          <a:solidFill>
            <a:srgbClr val="515151">
              <a:alpha val="6313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708148" y="2263139"/>
            <a:ext cx="1590040" cy="1590040"/>
          </a:xfrm>
          <a:custGeom>
            <a:avLst/>
            <a:gdLst/>
            <a:ahLst/>
            <a:cxnLst/>
            <a:rect l="l" t="t" r="r" b="b"/>
            <a:pathLst>
              <a:path w="1590039" h="1590039">
                <a:moveTo>
                  <a:pt x="0" y="794765"/>
                </a:moveTo>
                <a:lnTo>
                  <a:pt x="1450" y="746353"/>
                </a:lnTo>
                <a:lnTo>
                  <a:pt x="5746" y="698708"/>
                </a:lnTo>
                <a:lnTo>
                  <a:pt x="12805" y="651912"/>
                </a:lnTo>
                <a:lnTo>
                  <a:pt x="22543" y="606049"/>
                </a:lnTo>
                <a:lnTo>
                  <a:pt x="34878" y="561203"/>
                </a:lnTo>
                <a:lnTo>
                  <a:pt x="49725" y="517456"/>
                </a:lnTo>
                <a:lnTo>
                  <a:pt x="67002" y="474892"/>
                </a:lnTo>
                <a:lnTo>
                  <a:pt x="86626" y="433593"/>
                </a:lnTo>
                <a:lnTo>
                  <a:pt x="108514" y="393643"/>
                </a:lnTo>
                <a:lnTo>
                  <a:pt x="132582" y="355125"/>
                </a:lnTo>
                <a:lnTo>
                  <a:pt x="158747" y="318123"/>
                </a:lnTo>
                <a:lnTo>
                  <a:pt x="186927" y="282718"/>
                </a:lnTo>
                <a:lnTo>
                  <a:pt x="217037" y="248995"/>
                </a:lnTo>
                <a:lnTo>
                  <a:pt x="248995" y="217037"/>
                </a:lnTo>
                <a:lnTo>
                  <a:pt x="282718" y="186927"/>
                </a:lnTo>
                <a:lnTo>
                  <a:pt x="318123" y="158747"/>
                </a:lnTo>
                <a:lnTo>
                  <a:pt x="355125" y="132582"/>
                </a:lnTo>
                <a:lnTo>
                  <a:pt x="393643" y="108514"/>
                </a:lnTo>
                <a:lnTo>
                  <a:pt x="433593" y="86626"/>
                </a:lnTo>
                <a:lnTo>
                  <a:pt x="474892" y="67002"/>
                </a:lnTo>
                <a:lnTo>
                  <a:pt x="517456" y="49725"/>
                </a:lnTo>
                <a:lnTo>
                  <a:pt x="561203" y="34878"/>
                </a:lnTo>
                <a:lnTo>
                  <a:pt x="606049" y="22543"/>
                </a:lnTo>
                <a:lnTo>
                  <a:pt x="651912" y="12805"/>
                </a:lnTo>
                <a:lnTo>
                  <a:pt x="698708" y="5746"/>
                </a:lnTo>
                <a:lnTo>
                  <a:pt x="746353" y="1450"/>
                </a:lnTo>
                <a:lnTo>
                  <a:pt x="794765" y="0"/>
                </a:lnTo>
                <a:lnTo>
                  <a:pt x="843178" y="1450"/>
                </a:lnTo>
                <a:lnTo>
                  <a:pt x="890823" y="5746"/>
                </a:lnTo>
                <a:lnTo>
                  <a:pt x="937619" y="12805"/>
                </a:lnTo>
                <a:lnTo>
                  <a:pt x="983482" y="22543"/>
                </a:lnTo>
                <a:lnTo>
                  <a:pt x="1028328" y="34878"/>
                </a:lnTo>
                <a:lnTo>
                  <a:pt x="1072075" y="49725"/>
                </a:lnTo>
                <a:lnTo>
                  <a:pt x="1114639" y="67002"/>
                </a:lnTo>
                <a:lnTo>
                  <a:pt x="1155938" y="86626"/>
                </a:lnTo>
                <a:lnTo>
                  <a:pt x="1195888" y="108514"/>
                </a:lnTo>
                <a:lnTo>
                  <a:pt x="1234406" y="132582"/>
                </a:lnTo>
                <a:lnTo>
                  <a:pt x="1271408" y="158747"/>
                </a:lnTo>
                <a:lnTo>
                  <a:pt x="1306813" y="186927"/>
                </a:lnTo>
                <a:lnTo>
                  <a:pt x="1340536" y="217037"/>
                </a:lnTo>
                <a:lnTo>
                  <a:pt x="1372494" y="248995"/>
                </a:lnTo>
                <a:lnTo>
                  <a:pt x="1402604" y="282718"/>
                </a:lnTo>
                <a:lnTo>
                  <a:pt x="1430784" y="318123"/>
                </a:lnTo>
                <a:lnTo>
                  <a:pt x="1456949" y="355125"/>
                </a:lnTo>
                <a:lnTo>
                  <a:pt x="1481017" y="393643"/>
                </a:lnTo>
                <a:lnTo>
                  <a:pt x="1502905" y="433593"/>
                </a:lnTo>
                <a:lnTo>
                  <a:pt x="1522529" y="474892"/>
                </a:lnTo>
                <a:lnTo>
                  <a:pt x="1539806" y="517456"/>
                </a:lnTo>
                <a:lnTo>
                  <a:pt x="1554653" y="561203"/>
                </a:lnTo>
                <a:lnTo>
                  <a:pt x="1566988" y="606049"/>
                </a:lnTo>
                <a:lnTo>
                  <a:pt x="1576726" y="651912"/>
                </a:lnTo>
                <a:lnTo>
                  <a:pt x="1583785" y="698708"/>
                </a:lnTo>
                <a:lnTo>
                  <a:pt x="1588081" y="746353"/>
                </a:lnTo>
                <a:lnTo>
                  <a:pt x="1589531" y="794765"/>
                </a:lnTo>
                <a:lnTo>
                  <a:pt x="1588081" y="843178"/>
                </a:lnTo>
                <a:lnTo>
                  <a:pt x="1583785" y="890823"/>
                </a:lnTo>
                <a:lnTo>
                  <a:pt x="1576726" y="937619"/>
                </a:lnTo>
                <a:lnTo>
                  <a:pt x="1566988" y="983482"/>
                </a:lnTo>
                <a:lnTo>
                  <a:pt x="1554653" y="1028328"/>
                </a:lnTo>
                <a:lnTo>
                  <a:pt x="1539806" y="1072075"/>
                </a:lnTo>
                <a:lnTo>
                  <a:pt x="1522529" y="1114639"/>
                </a:lnTo>
                <a:lnTo>
                  <a:pt x="1502905" y="1155938"/>
                </a:lnTo>
                <a:lnTo>
                  <a:pt x="1481017" y="1195888"/>
                </a:lnTo>
                <a:lnTo>
                  <a:pt x="1456949" y="1234406"/>
                </a:lnTo>
                <a:lnTo>
                  <a:pt x="1430784" y="1271408"/>
                </a:lnTo>
                <a:lnTo>
                  <a:pt x="1402604" y="1306813"/>
                </a:lnTo>
                <a:lnTo>
                  <a:pt x="1372494" y="1340536"/>
                </a:lnTo>
                <a:lnTo>
                  <a:pt x="1340536" y="1372494"/>
                </a:lnTo>
                <a:lnTo>
                  <a:pt x="1306813" y="1402604"/>
                </a:lnTo>
                <a:lnTo>
                  <a:pt x="1271408" y="1430784"/>
                </a:lnTo>
                <a:lnTo>
                  <a:pt x="1234406" y="1456949"/>
                </a:lnTo>
                <a:lnTo>
                  <a:pt x="1195888" y="1481017"/>
                </a:lnTo>
                <a:lnTo>
                  <a:pt x="1155938" y="1502905"/>
                </a:lnTo>
                <a:lnTo>
                  <a:pt x="1114639" y="1522529"/>
                </a:lnTo>
                <a:lnTo>
                  <a:pt x="1072075" y="1539806"/>
                </a:lnTo>
                <a:lnTo>
                  <a:pt x="1028328" y="1554653"/>
                </a:lnTo>
                <a:lnTo>
                  <a:pt x="983482" y="1566988"/>
                </a:lnTo>
                <a:lnTo>
                  <a:pt x="937619" y="1576726"/>
                </a:lnTo>
                <a:lnTo>
                  <a:pt x="890823" y="1583785"/>
                </a:lnTo>
                <a:lnTo>
                  <a:pt x="843178" y="1588081"/>
                </a:lnTo>
                <a:lnTo>
                  <a:pt x="794765" y="1589532"/>
                </a:lnTo>
                <a:lnTo>
                  <a:pt x="746353" y="1588081"/>
                </a:lnTo>
                <a:lnTo>
                  <a:pt x="698708" y="1583785"/>
                </a:lnTo>
                <a:lnTo>
                  <a:pt x="651912" y="1576726"/>
                </a:lnTo>
                <a:lnTo>
                  <a:pt x="606049" y="1566988"/>
                </a:lnTo>
                <a:lnTo>
                  <a:pt x="561203" y="1554653"/>
                </a:lnTo>
                <a:lnTo>
                  <a:pt x="517456" y="1539806"/>
                </a:lnTo>
                <a:lnTo>
                  <a:pt x="474892" y="1522529"/>
                </a:lnTo>
                <a:lnTo>
                  <a:pt x="433593" y="1502905"/>
                </a:lnTo>
                <a:lnTo>
                  <a:pt x="393643" y="1481017"/>
                </a:lnTo>
                <a:lnTo>
                  <a:pt x="355125" y="1456949"/>
                </a:lnTo>
                <a:lnTo>
                  <a:pt x="318123" y="1430784"/>
                </a:lnTo>
                <a:lnTo>
                  <a:pt x="282718" y="1402604"/>
                </a:lnTo>
                <a:lnTo>
                  <a:pt x="248995" y="1372494"/>
                </a:lnTo>
                <a:lnTo>
                  <a:pt x="217037" y="1340536"/>
                </a:lnTo>
                <a:lnTo>
                  <a:pt x="186927" y="1306813"/>
                </a:lnTo>
                <a:lnTo>
                  <a:pt x="158747" y="1271408"/>
                </a:lnTo>
                <a:lnTo>
                  <a:pt x="132582" y="1234406"/>
                </a:lnTo>
                <a:lnTo>
                  <a:pt x="108514" y="1195888"/>
                </a:lnTo>
                <a:lnTo>
                  <a:pt x="86626" y="1155938"/>
                </a:lnTo>
                <a:lnTo>
                  <a:pt x="67002" y="1114639"/>
                </a:lnTo>
                <a:lnTo>
                  <a:pt x="49725" y="1072075"/>
                </a:lnTo>
                <a:lnTo>
                  <a:pt x="34878" y="1028328"/>
                </a:lnTo>
                <a:lnTo>
                  <a:pt x="22543" y="983482"/>
                </a:lnTo>
                <a:lnTo>
                  <a:pt x="12805" y="937619"/>
                </a:lnTo>
                <a:lnTo>
                  <a:pt x="5746" y="890823"/>
                </a:lnTo>
                <a:lnTo>
                  <a:pt x="1450" y="843178"/>
                </a:lnTo>
                <a:lnTo>
                  <a:pt x="0" y="794765"/>
                </a:lnTo>
                <a:close/>
              </a:path>
            </a:pathLst>
          </a:custGeom>
          <a:ln w="12700">
            <a:solidFill>
              <a:srgbClr val="515151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489710" y="2439161"/>
            <a:ext cx="1925320" cy="1896110"/>
          </a:xfrm>
          <a:custGeom>
            <a:avLst/>
            <a:gdLst/>
            <a:ahLst/>
            <a:cxnLst/>
            <a:rect l="l" t="t" r="r" b="b"/>
            <a:pathLst>
              <a:path w="1925320" h="1896110">
                <a:moveTo>
                  <a:pt x="962406" y="0"/>
                </a:moveTo>
                <a:lnTo>
                  <a:pt x="914374" y="1160"/>
                </a:lnTo>
                <a:lnTo>
                  <a:pt x="866952" y="4604"/>
                </a:lnTo>
                <a:lnTo>
                  <a:pt x="820194" y="10278"/>
                </a:lnTo>
                <a:lnTo>
                  <a:pt x="774156" y="18128"/>
                </a:lnTo>
                <a:lnTo>
                  <a:pt x="728893" y="28099"/>
                </a:lnTo>
                <a:lnTo>
                  <a:pt x="684460" y="40136"/>
                </a:lnTo>
                <a:lnTo>
                  <a:pt x="640912" y="54187"/>
                </a:lnTo>
                <a:lnTo>
                  <a:pt x="598304" y="70195"/>
                </a:lnTo>
                <a:lnTo>
                  <a:pt x="556691" y="88108"/>
                </a:lnTo>
                <a:lnTo>
                  <a:pt x="516129" y="107869"/>
                </a:lnTo>
                <a:lnTo>
                  <a:pt x="476673" y="129427"/>
                </a:lnTo>
                <a:lnTo>
                  <a:pt x="438377" y="152725"/>
                </a:lnTo>
                <a:lnTo>
                  <a:pt x="401298" y="177709"/>
                </a:lnTo>
                <a:lnTo>
                  <a:pt x="365490" y="204326"/>
                </a:lnTo>
                <a:lnTo>
                  <a:pt x="331007" y="232521"/>
                </a:lnTo>
                <a:lnTo>
                  <a:pt x="297907" y="262240"/>
                </a:lnTo>
                <a:lnTo>
                  <a:pt x="266243" y="293427"/>
                </a:lnTo>
                <a:lnTo>
                  <a:pt x="236071" y="326030"/>
                </a:lnTo>
                <a:lnTo>
                  <a:pt x="207445" y="359994"/>
                </a:lnTo>
                <a:lnTo>
                  <a:pt x="180422" y="395263"/>
                </a:lnTo>
                <a:lnTo>
                  <a:pt x="155056" y="431785"/>
                </a:lnTo>
                <a:lnTo>
                  <a:pt x="131402" y="469504"/>
                </a:lnTo>
                <a:lnTo>
                  <a:pt x="109516" y="508367"/>
                </a:lnTo>
                <a:lnTo>
                  <a:pt x="89452" y="548319"/>
                </a:lnTo>
                <a:lnTo>
                  <a:pt x="71267" y="589305"/>
                </a:lnTo>
                <a:lnTo>
                  <a:pt x="55014" y="631272"/>
                </a:lnTo>
                <a:lnTo>
                  <a:pt x="40749" y="674165"/>
                </a:lnTo>
                <a:lnTo>
                  <a:pt x="28528" y="717930"/>
                </a:lnTo>
                <a:lnTo>
                  <a:pt x="18405" y="762512"/>
                </a:lnTo>
                <a:lnTo>
                  <a:pt x="10435" y="807857"/>
                </a:lnTo>
                <a:lnTo>
                  <a:pt x="4674" y="853911"/>
                </a:lnTo>
                <a:lnTo>
                  <a:pt x="1177" y="900619"/>
                </a:lnTo>
                <a:lnTo>
                  <a:pt x="0" y="947927"/>
                </a:lnTo>
                <a:lnTo>
                  <a:pt x="1177" y="995236"/>
                </a:lnTo>
                <a:lnTo>
                  <a:pt x="4674" y="1041944"/>
                </a:lnTo>
                <a:lnTo>
                  <a:pt x="10435" y="1087998"/>
                </a:lnTo>
                <a:lnTo>
                  <a:pt x="18405" y="1133343"/>
                </a:lnTo>
                <a:lnTo>
                  <a:pt x="28528" y="1177925"/>
                </a:lnTo>
                <a:lnTo>
                  <a:pt x="40749" y="1221690"/>
                </a:lnTo>
                <a:lnTo>
                  <a:pt x="55014" y="1264583"/>
                </a:lnTo>
                <a:lnTo>
                  <a:pt x="71267" y="1306550"/>
                </a:lnTo>
                <a:lnTo>
                  <a:pt x="89452" y="1347536"/>
                </a:lnTo>
                <a:lnTo>
                  <a:pt x="109516" y="1387488"/>
                </a:lnTo>
                <a:lnTo>
                  <a:pt x="131402" y="1426351"/>
                </a:lnTo>
                <a:lnTo>
                  <a:pt x="155056" y="1464070"/>
                </a:lnTo>
                <a:lnTo>
                  <a:pt x="180422" y="1500592"/>
                </a:lnTo>
                <a:lnTo>
                  <a:pt x="207445" y="1535861"/>
                </a:lnTo>
                <a:lnTo>
                  <a:pt x="236071" y="1569825"/>
                </a:lnTo>
                <a:lnTo>
                  <a:pt x="266243" y="1602428"/>
                </a:lnTo>
                <a:lnTo>
                  <a:pt x="297907" y="1633615"/>
                </a:lnTo>
                <a:lnTo>
                  <a:pt x="331007" y="1663334"/>
                </a:lnTo>
                <a:lnTo>
                  <a:pt x="365490" y="1691529"/>
                </a:lnTo>
                <a:lnTo>
                  <a:pt x="401298" y="1718146"/>
                </a:lnTo>
                <a:lnTo>
                  <a:pt x="438377" y="1743130"/>
                </a:lnTo>
                <a:lnTo>
                  <a:pt x="476673" y="1766428"/>
                </a:lnTo>
                <a:lnTo>
                  <a:pt x="516129" y="1787986"/>
                </a:lnTo>
                <a:lnTo>
                  <a:pt x="556691" y="1807747"/>
                </a:lnTo>
                <a:lnTo>
                  <a:pt x="598304" y="1825660"/>
                </a:lnTo>
                <a:lnTo>
                  <a:pt x="640912" y="1841668"/>
                </a:lnTo>
                <a:lnTo>
                  <a:pt x="684460" y="1855719"/>
                </a:lnTo>
                <a:lnTo>
                  <a:pt x="728893" y="1867756"/>
                </a:lnTo>
                <a:lnTo>
                  <a:pt x="774156" y="1877727"/>
                </a:lnTo>
                <a:lnTo>
                  <a:pt x="820194" y="1885577"/>
                </a:lnTo>
                <a:lnTo>
                  <a:pt x="866952" y="1891251"/>
                </a:lnTo>
                <a:lnTo>
                  <a:pt x="914374" y="1894695"/>
                </a:lnTo>
                <a:lnTo>
                  <a:pt x="962406" y="1895856"/>
                </a:lnTo>
                <a:lnTo>
                  <a:pt x="1010437" y="1894695"/>
                </a:lnTo>
                <a:lnTo>
                  <a:pt x="1057859" y="1891251"/>
                </a:lnTo>
                <a:lnTo>
                  <a:pt x="1104617" y="1885577"/>
                </a:lnTo>
                <a:lnTo>
                  <a:pt x="1150655" y="1877727"/>
                </a:lnTo>
                <a:lnTo>
                  <a:pt x="1195918" y="1867756"/>
                </a:lnTo>
                <a:lnTo>
                  <a:pt x="1240351" y="1855719"/>
                </a:lnTo>
                <a:lnTo>
                  <a:pt x="1283899" y="1841668"/>
                </a:lnTo>
                <a:lnTo>
                  <a:pt x="1326507" y="1825660"/>
                </a:lnTo>
                <a:lnTo>
                  <a:pt x="1368120" y="1807747"/>
                </a:lnTo>
                <a:lnTo>
                  <a:pt x="1408682" y="1787986"/>
                </a:lnTo>
                <a:lnTo>
                  <a:pt x="1448138" y="1766428"/>
                </a:lnTo>
                <a:lnTo>
                  <a:pt x="1486434" y="1743130"/>
                </a:lnTo>
                <a:lnTo>
                  <a:pt x="1523513" y="1718146"/>
                </a:lnTo>
                <a:lnTo>
                  <a:pt x="1559321" y="1691529"/>
                </a:lnTo>
                <a:lnTo>
                  <a:pt x="1593804" y="1663334"/>
                </a:lnTo>
                <a:lnTo>
                  <a:pt x="1626904" y="1633615"/>
                </a:lnTo>
                <a:lnTo>
                  <a:pt x="1658568" y="1602428"/>
                </a:lnTo>
                <a:lnTo>
                  <a:pt x="1688740" y="1569825"/>
                </a:lnTo>
                <a:lnTo>
                  <a:pt x="1717366" y="1535861"/>
                </a:lnTo>
                <a:lnTo>
                  <a:pt x="1744389" y="1500592"/>
                </a:lnTo>
                <a:lnTo>
                  <a:pt x="1769755" y="1464070"/>
                </a:lnTo>
                <a:lnTo>
                  <a:pt x="1793409" y="1426351"/>
                </a:lnTo>
                <a:lnTo>
                  <a:pt x="1815295" y="1387488"/>
                </a:lnTo>
                <a:lnTo>
                  <a:pt x="1835359" y="1347536"/>
                </a:lnTo>
                <a:lnTo>
                  <a:pt x="1853544" y="1306550"/>
                </a:lnTo>
                <a:lnTo>
                  <a:pt x="1869797" y="1264583"/>
                </a:lnTo>
                <a:lnTo>
                  <a:pt x="1884062" y="1221690"/>
                </a:lnTo>
                <a:lnTo>
                  <a:pt x="1896283" y="1177925"/>
                </a:lnTo>
                <a:lnTo>
                  <a:pt x="1906406" y="1133343"/>
                </a:lnTo>
                <a:lnTo>
                  <a:pt x="1914376" y="1087998"/>
                </a:lnTo>
                <a:lnTo>
                  <a:pt x="1920137" y="1041944"/>
                </a:lnTo>
                <a:lnTo>
                  <a:pt x="1923634" y="995236"/>
                </a:lnTo>
                <a:lnTo>
                  <a:pt x="1924812" y="947927"/>
                </a:lnTo>
                <a:lnTo>
                  <a:pt x="1923634" y="900619"/>
                </a:lnTo>
                <a:lnTo>
                  <a:pt x="1920137" y="853911"/>
                </a:lnTo>
                <a:lnTo>
                  <a:pt x="1914376" y="807857"/>
                </a:lnTo>
                <a:lnTo>
                  <a:pt x="1906406" y="762512"/>
                </a:lnTo>
                <a:lnTo>
                  <a:pt x="1896283" y="717930"/>
                </a:lnTo>
                <a:lnTo>
                  <a:pt x="1884062" y="674165"/>
                </a:lnTo>
                <a:lnTo>
                  <a:pt x="1869797" y="631272"/>
                </a:lnTo>
                <a:lnTo>
                  <a:pt x="1853544" y="589305"/>
                </a:lnTo>
                <a:lnTo>
                  <a:pt x="1835359" y="548319"/>
                </a:lnTo>
                <a:lnTo>
                  <a:pt x="1815295" y="508367"/>
                </a:lnTo>
                <a:lnTo>
                  <a:pt x="1793409" y="469504"/>
                </a:lnTo>
                <a:lnTo>
                  <a:pt x="1769755" y="431785"/>
                </a:lnTo>
                <a:lnTo>
                  <a:pt x="1744389" y="395263"/>
                </a:lnTo>
                <a:lnTo>
                  <a:pt x="1717366" y="359994"/>
                </a:lnTo>
                <a:lnTo>
                  <a:pt x="1688740" y="326030"/>
                </a:lnTo>
                <a:lnTo>
                  <a:pt x="1658568" y="293427"/>
                </a:lnTo>
                <a:lnTo>
                  <a:pt x="1626904" y="262240"/>
                </a:lnTo>
                <a:lnTo>
                  <a:pt x="1593804" y="232521"/>
                </a:lnTo>
                <a:lnTo>
                  <a:pt x="1559321" y="204326"/>
                </a:lnTo>
                <a:lnTo>
                  <a:pt x="1523513" y="177709"/>
                </a:lnTo>
                <a:lnTo>
                  <a:pt x="1486434" y="152725"/>
                </a:lnTo>
                <a:lnTo>
                  <a:pt x="1448138" y="129427"/>
                </a:lnTo>
                <a:lnTo>
                  <a:pt x="1408682" y="107869"/>
                </a:lnTo>
                <a:lnTo>
                  <a:pt x="1368120" y="88108"/>
                </a:lnTo>
                <a:lnTo>
                  <a:pt x="1326507" y="70195"/>
                </a:lnTo>
                <a:lnTo>
                  <a:pt x="1283899" y="54187"/>
                </a:lnTo>
                <a:lnTo>
                  <a:pt x="1240351" y="40136"/>
                </a:lnTo>
                <a:lnTo>
                  <a:pt x="1195918" y="28099"/>
                </a:lnTo>
                <a:lnTo>
                  <a:pt x="1150655" y="18128"/>
                </a:lnTo>
                <a:lnTo>
                  <a:pt x="1104617" y="10278"/>
                </a:lnTo>
                <a:lnTo>
                  <a:pt x="1057859" y="4604"/>
                </a:lnTo>
                <a:lnTo>
                  <a:pt x="1010437" y="1160"/>
                </a:lnTo>
                <a:lnTo>
                  <a:pt x="9624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489710" y="2439161"/>
            <a:ext cx="1925320" cy="1896110"/>
          </a:xfrm>
          <a:custGeom>
            <a:avLst/>
            <a:gdLst/>
            <a:ahLst/>
            <a:cxnLst/>
            <a:rect l="l" t="t" r="r" b="b"/>
            <a:pathLst>
              <a:path w="1925320" h="1896110">
                <a:moveTo>
                  <a:pt x="0" y="947927"/>
                </a:moveTo>
                <a:lnTo>
                  <a:pt x="1177" y="900619"/>
                </a:lnTo>
                <a:lnTo>
                  <a:pt x="4674" y="853911"/>
                </a:lnTo>
                <a:lnTo>
                  <a:pt x="10435" y="807857"/>
                </a:lnTo>
                <a:lnTo>
                  <a:pt x="18405" y="762512"/>
                </a:lnTo>
                <a:lnTo>
                  <a:pt x="28528" y="717930"/>
                </a:lnTo>
                <a:lnTo>
                  <a:pt x="40749" y="674165"/>
                </a:lnTo>
                <a:lnTo>
                  <a:pt x="55014" y="631272"/>
                </a:lnTo>
                <a:lnTo>
                  <a:pt x="71267" y="589305"/>
                </a:lnTo>
                <a:lnTo>
                  <a:pt x="89452" y="548319"/>
                </a:lnTo>
                <a:lnTo>
                  <a:pt x="109516" y="508367"/>
                </a:lnTo>
                <a:lnTo>
                  <a:pt x="131402" y="469504"/>
                </a:lnTo>
                <a:lnTo>
                  <a:pt x="155056" y="431785"/>
                </a:lnTo>
                <a:lnTo>
                  <a:pt x="180422" y="395263"/>
                </a:lnTo>
                <a:lnTo>
                  <a:pt x="207445" y="359994"/>
                </a:lnTo>
                <a:lnTo>
                  <a:pt x="236071" y="326030"/>
                </a:lnTo>
                <a:lnTo>
                  <a:pt x="266243" y="293427"/>
                </a:lnTo>
                <a:lnTo>
                  <a:pt x="297907" y="262240"/>
                </a:lnTo>
                <a:lnTo>
                  <a:pt x="331007" y="232521"/>
                </a:lnTo>
                <a:lnTo>
                  <a:pt x="365490" y="204326"/>
                </a:lnTo>
                <a:lnTo>
                  <a:pt x="401298" y="177709"/>
                </a:lnTo>
                <a:lnTo>
                  <a:pt x="438377" y="152725"/>
                </a:lnTo>
                <a:lnTo>
                  <a:pt x="476673" y="129427"/>
                </a:lnTo>
                <a:lnTo>
                  <a:pt x="516129" y="107869"/>
                </a:lnTo>
                <a:lnTo>
                  <a:pt x="556691" y="88108"/>
                </a:lnTo>
                <a:lnTo>
                  <a:pt x="598304" y="70195"/>
                </a:lnTo>
                <a:lnTo>
                  <a:pt x="640912" y="54187"/>
                </a:lnTo>
                <a:lnTo>
                  <a:pt x="684460" y="40136"/>
                </a:lnTo>
                <a:lnTo>
                  <a:pt x="728893" y="28099"/>
                </a:lnTo>
                <a:lnTo>
                  <a:pt x="774156" y="18128"/>
                </a:lnTo>
                <a:lnTo>
                  <a:pt x="820194" y="10278"/>
                </a:lnTo>
                <a:lnTo>
                  <a:pt x="866952" y="4604"/>
                </a:lnTo>
                <a:lnTo>
                  <a:pt x="914374" y="1160"/>
                </a:lnTo>
                <a:lnTo>
                  <a:pt x="962406" y="0"/>
                </a:lnTo>
                <a:lnTo>
                  <a:pt x="1010437" y="1160"/>
                </a:lnTo>
                <a:lnTo>
                  <a:pt x="1057859" y="4604"/>
                </a:lnTo>
                <a:lnTo>
                  <a:pt x="1104617" y="10278"/>
                </a:lnTo>
                <a:lnTo>
                  <a:pt x="1150655" y="18128"/>
                </a:lnTo>
                <a:lnTo>
                  <a:pt x="1195918" y="28099"/>
                </a:lnTo>
                <a:lnTo>
                  <a:pt x="1240351" y="40136"/>
                </a:lnTo>
                <a:lnTo>
                  <a:pt x="1283899" y="54187"/>
                </a:lnTo>
                <a:lnTo>
                  <a:pt x="1326507" y="70195"/>
                </a:lnTo>
                <a:lnTo>
                  <a:pt x="1368120" y="88108"/>
                </a:lnTo>
                <a:lnTo>
                  <a:pt x="1408682" y="107869"/>
                </a:lnTo>
                <a:lnTo>
                  <a:pt x="1448138" y="129427"/>
                </a:lnTo>
                <a:lnTo>
                  <a:pt x="1486434" y="152725"/>
                </a:lnTo>
                <a:lnTo>
                  <a:pt x="1523513" y="177709"/>
                </a:lnTo>
                <a:lnTo>
                  <a:pt x="1559321" y="204326"/>
                </a:lnTo>
                <a:lnTo>
                  <a:pt x="1593804" y="232521"/>
                </a:lnTo>
                <a:lnTo>
                  <a:pt x="1626904" y="262240"/>
                </a:lnTo>
                <a:lnTo>
                  <a:pt x="1658568" y="293427"/>
                </a:lnTo>
                <a:lnTo>
                  <a:pt x="1688740" y="326030"/>
                </a:lnTo>
                <a:lnTo>
                  <a:pt x="1717366" y="359994"/>
                </a:lnTo>
                <a:lnTo>
                  <a:pt x="1744389" y="395263"/>
                </a:lnTo>
                <a:lnTo>
                  <a:pt x="1769755" y="431785"/>
                </a:lnTo>
                <a:lnTo>
                  <a:pt x="1793409" y="469504"/>
                </a:lnTo>
                <a:lnTo>
                  <a:pt x="1815295" y="508367"/>
                </a:lnTo>
                <a:lnTo>
                  <a:pt x="1835359" y="548319"/>
                </a:lnTo>
                <a:lnTo>
                  <a:pt x="1853544" y="589305"/>
                </a:lnTo>
                <a:lnTo>
                  <a:pt x="1869797" y="631272"/>
                </a:lnTo>
                <a:lnTo>
                  <a:pt x="1884062" y="674165"/>
                </a:lnTo>
                <a:lnTo>
                  <a:pt x="1896283" y="717930"/>
                </a:lnTo>
                <a:lnTo>
                  <a:pt x="1906406" y="762512"/>
                </a:lnTo>
                <a:lnTo>
                  <a:pt x="1914376" y="807857"/>
                </a:lnTo>
                <a:lnTo>
                  <a:pt x="1920137" y="853911"/>
                </a:lnTo>
                <a:lnTo>
                  <a:pt x="1923634" y="900619"/>
                </a:lnTo>
                <a:lnTo>
                  <a:pt x="1924812" y="947927"/>
                </a:lnTo>
                <a:lnTo>
                  <a:pt x="1923634" y="995236"/>
                </a:lnTo>
                <a:lnTo>
                  <a:pt x="1920137" y="1041944"/>
                </a:lnTo>
                <a:lnTo>
                  <a:pt x="1914376" y="1087998"/>
                </a:lnTo>
                <a:lnTo>
                  <a:pt x="1906406" y="1133343"/>
                </a:lnTo>
                <a:lnTo>
                  <a:pt x="1896283" y="1177925"/>
                </a:lnTo>
                <a:lnTo>
                  <a:pt x="1884062" y="1221690"/>
                </a:lnTo>
                <a:lnTo>
                  <a:pt x="1869797" y="1264583"/>
                </a:lnTo>
                <a:lnTo>
                  <a:pt x="1853544" y="1306550"/>
                </a:lnTo>
                <a:lnTo>
                  <a:pt x="1835359" y="1347536"/>
                </a:lnTo>
                <a:lnTo>
                  <a:pt x="1815295" y="1387488"/>
                </a:lnTo>
                <a:lnTo>
                  <a:pt x="1793409" y="1426351"/>
                </a:lnTo>
                <a:lnTo>
                  <a:pt x="1769755" y="1464070"/>
                </a:lnTo>
                <a:lnTo>
                  <a:pt x="1744389" y="1500592"/>
                </a:lnTo>
                <a:lnTo>
                  <a:pt x="1717366" y="1535861"/>
                </a:lnTo>
                <a:lnTo>
                  <a:pt x="1688740" y="1569825"/>
                </a:lnTo>
                <a:lnTo>
                  <a:pt x="1658568" y="1602428"/>
                </a:lnTo>
                <a:lnTo>
                  <a:pt x="1626904" y="1633615"/>
                </a:lnTo>
                <a:lnTo>
                  <a:pt x="1593804" y="1663334"/>
                </a:lnTo>
                <a:lnTo>
                  <a:pt x="1559321" y="1691529"/>
                </a:lnTo>
                <a:lnTo>
                  <a:pt x="1523513" y="1718146"/>
                </a:lnTo>
                <a:lnTo>
                  <a:pt x="1486434" y="1743130"/>
                </a:lnTo>
                <a:lnTo>
                  <a:pt x="1448138" y="1766428"/>
                </a:lnTo>
                <a:lnTo>
                  <a:pt x="1408682" y="1787986"/>
                </a:lnTo>
                <a:lnTo>
                  <a:pt x="1368120" y="1807747"/>
                </a:lnTo>
                <a:lnTo>
                  <a:pt x="1326507" y="1825660"/>
                </a:lnTo>
                <a:lnTo>
                  <a:pt x="1283899" y="1841668"/>
                </a:lnTo>
                <a:lnTo>
                  <a:pt x="1240351" y="1855719"/>
                </a:lnTo>
                <a:lnTo>
                  <a:pt x="1195918" y="1867756"/>
                </a:lnTo>
                <a:lnTo>
                  <a:pt x="1150655" y="1877727"/>
                </a:lnTo>
                <a:lnTo>
                  <a:pt x="1104617" y="1885577"/>
                </a:lnTo>
                <a:lnTo>
                  <a:pt x="1057859" y="1891251"/>
                </a:lnTo>
                <a:lnTo>
                  <a:pt x="1010437" y="1894695"/>
                </a:lnTo>
                <a:lnTo>
                  <a:pt x="962406" y="1895856"/>
                </a:lnTo>
                <a:lnTo>
                  <a:pt x="914374" y="1894695"/>
                </a:lnTo>
                <a:lnTo>
                  <a:pt x="866952" y="1891251"/>
                </a:lnTo>
                <a:lnTo>
                  <a:pt x="820194" y="1885577"/>
                </a:lnTo>
                <a:lnTo>
                  <a:pt x="774156" y="1877727"/>
                </a:lnTo>
                <a:lnTo>
                  <a:pt x="728893" y="1867756"/>
                </a:lnTo>
                <a:lnTo>
                  <a:pt x="684460" y="1855719"/>
                </a:lnTo>
                <a:lnTo>
                  <a:pt x="640912" y="1841668"/>
                </a:lnTo>
                <a:lnTo>
                  <a:pt x="598304" y="1825660"/>
                </a:lnTo>
                <a:lnTo>
                  <a:pt x="556691" y="1807747"/>
                </a:lnTo>
                <a:lnTo>
                  <a:pt x="516129" y="1787986"/>
                </a:lnTo>
                <a:lnTo>
                  <a:pt x="476673" y="1766428"/>
                </a:lnTo>
                <a:lnTo>
                  <a:pt x="438377" y="1743130"/>
                </a:lnTo>
                <a:lnTo>
                  <a:pt x="401298" y="1718146"/>
                </a:lnTo>
                <a:lnTo>
                  <a:pt x="365490" y="1691529"/>
                </a:lnTo>
                <a:lnTo>
                  <a:pt x="331007" y="1663334"/>
                </a:lnTo>
                <a:lnTo>
                  <a:pt x="297907" y="1633615"/>
                </a:lnTo>
                <a:lnTo>
                  <a:pt x="266243" y="1602428"/>
                </a:lnTo>
                <a:lnTo>
                  <a:pt x="236071" y="1569825"/>
                </a:lnTo>
                <a:lnTo>
                  <a:pt x="207445" y="1535861"/>
                </a:lnTo>
                <a:lnTo>
                  <a:pt x="180422" y="1500592"/>
                </a:lnTo>
                <a:lnTo>
                  <a:pt x="155056" y="1464070"/>
                </a:lnTo>
                <a:lnTo>
                  <a:pt x="131402" y="1426351"/>
                </a:lnTo>
                <a:lnTo>
                  <a:pt x="109516" y="1387488"/>
                </a:lnTo>
                <a:lnTo>
                  <a:pt x="89452" y="1347536"/>
                </a:lnTo>
                <a:lnTo>
                  <a:pt x="71267" y="1306550"/>
                </a:lnTo>
                <a:lnTo>
                  <a:pt x="55014" y="1264583"/>
                </a:lnTo>
                <a:lnTo>
                  <a:pt x="40749" y="1221690"/>
                </a:lnTo>
                <a:lnTo>
                  <a:pt x="28528" y="1177925"/>
                </a:lnTo>
                <a:lnTo>
                  <a:pt x="18405" y="1133343"/>
                </a:lnTo>
                <a:lnTo>
                  <a:pt x="10435" y="1087998"/>
                </a:lnTo>
                <a:lnTo>
                  <a:pt x="4674" y="1041944"/>
                </a:lnTo>
                <a:lnTo>
                  <a:pt x="1177" y="995236"/>
                </a:lnTo>
                <a:lnTo>
                  <a:pt x="0" y="947927"/>
                </a:lnTo>
                <a:close/>
              </a:path>
            </a:pathLst>
          </a:custGeom>
          <a:ln w="114300">
            <a:solidFill>
              <a:srgbClr val="AC2B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10183" y="1813560"/>
            <a:ext cx="805180" cy="803275"/>
          </a:xfrm>
          <a:custGeom>
            <a:avLst/>
            <a:gdLst/>
            <a:ahLst/>
            <a:cxnLst/>
            <a:rect l="l" t="t" r="r" b="b"/>
            <a:pathLst>
              <a:path w="805180" h="803275">
                <a:moveTo>
                  <a:pt x="402335" y="0"/>
                </a:moveTo>
                <a:lnTo>
                  <a:pt x="355416" y="2702"/>
                </a:lnTo>
                <a:lnTo>
                  <a:pt x="310085" y="10608"/>
                </a:lnTo>
                <a:lnTo>
                  <a:pt x="266646" y="23415"/>
                </a:lnTo>
                <a:lnTo>
                  <a:pt x="225400" y="40823"/>
                </a:lnTo>
                <a:lnTo>
                  <a:pt x="186650" y="62530"/>
                </a:lnTo>
                <a:lnTo>
                  <a:pt x="150697" y="88234"/>
                </a:lnTo>
                <a:lnTo>
                  <a:pt x="117843" y="117633"/>
                </a:lnTo>
                <a:lnTo>
                  <a:pt x="88390" y="150427"/>
                </a:lnTo>
                <a:lnTo>
                  <a:pt x="62640" y="186313"/>
                </a:lnTo>
                <a:lnTo>
                  <a:pt x="40894" y="224989"/>
                </a:lnTo>
                <a:lnTo>
                  <a:pt x="23456" y="266155"/>
                </a:lnTo>
                <a:lnTo>
                  <a:pt x="10626" y="309509"/>
                </a:lnTo>
                <a:lnTo>
                  <a:pt x="2706" y="354749"/>
                </a:lnTo>
                <a:lnTo>
                  <a:pt x="0" y="401574"/>
                </a:lnTo>
                <a:lnTo>
                  <a:pt x="2706" y="448398"/>
                </a:lnTo>
                <a:lnTo>
                  <a:pt x="10626" y="493638"/>
                </a:lnTo>
                <a:lnTo>
                  <a:pt x="23456" y="536992"/>
                </a:lnTo>
                <a:lnTo>
                  <a:pt x="40894" y="578158"/>
                </a:lnTo>
                <a:lnTo>
                  <a:pt x="62640" y="616834"/>
                </a:lnTo>
                <a:lnTo>
                  <a:pt x="88390" y="652720"/>
                </a:lnTo>
                <a:lnTo>
                  <a:pt x="117843" y="685514"/>
                </a:lnTo>
                <a:lnTo>
                  <a:pt x="150697" y="714913"/>
                </a:lnTo>
                <a:lnTo>
                  <a:pt x="186650" y="740617"/>
                </a:lnTo>
                <a:lnTo>
                  <a:pt x="225400" y="762324"/>
                </a:lnTo>
                <a:lnTo>
                  <a:pt x="266646" y="779732"/>
                </a:lnTo>
                <a:lnTo>
                  <a:pt x="310085" y="792539"/>
                </a:lnTo>
                <a:lnTo>
                  <a:pt x="355416" y="800445"/>
                </a:lnTo>
                <a:lnTo>
                  <a:pt x="402335" y="803148"/>
                </a:lnTo>
                <a:lnTo>
                  <a:pt x="449265" y="800445"/>
                </a:lnTo>
                <a:lnTo>
                  <a:pt x="494602" y="792539"/>
                </a:lnTo>
                <a:lnTo>
                  <a:pt x="538045" y="779732"/>
                </a:lnTo>
                <a:lnTo>
                  <a:pt x="579293" y="762324"/>
                </a:lnTo>
                <a:lnTo>
                  <a:pt x="618043" y="740617"/>
                </a:lnTo>
                <a:lnTo>
                  <a:pt x="653995" y="714913"/>
                </a:lnTo>
                <a:lnTo>
                  <a:pt x="686847" y="685514"/>
                </a:lnTo>
                <a:lnTo>
                  <a:pt x="716297" y="652720"/>
                </a:lnTo>
                <a:lnTo>
                  <a:pt x="742044" y="616834"/>
                </a:lnTo>
                <a:lnTo>
                  <a:pt x="763786" y="578158"/>
                </a:lnTo>
                <a:lnTo>
                  <a:pt x="781221" y="536992"/>
                </a:lnTo>
                <a:lnTo>
                  <a:pt x="794048" y="493638"/>
                </a:lnTo>
                <a:lnTo>
                  <a:pt x="801965" y="448398"/>
                </a:lnTo>
                <a:lnTo>
                  <a:pt x="804672" y="401574"/>
                </a:lnTo>
                <a:lnTo>
                  <a:pt x="801965" y="354749"/>
                </a:lnTo>
                <a:lnTo>
                  <a:pt x="794048" y="309509"/>
                </a:lnTo>
                <a:lnTo>
                  <a:pt x="781221" y="266155"/>
                </a:lnTo>
                <a:lnTo>
                  <a:pt x="763786" y="224989"/>
                </a:lnTo>
                <a:lnTo>
                  <a:pt x="742044" y="186313"/>
                </a:lnTo>
                <a:lnTo>
                  <a:pt x="716297" y="150427"/>
                </a:lnTo>
                <a:lnTo>
                  <a:pt x="686847" y="117633"/>
                </a:lnTo>
                <a:lnTo>
                  <a:pt x="653995" y="88234"/>
                </a:lnTo>
                <a:lnTo>
                  <a:pt x="618043" y="62530"/>
                </a:lnTo>
                <a:lnTo>
                  <a:pt x="579293" y="40823"/>
                </a:lnTo>
                <a:lnTo>
                  <a:pt x="538045" y="23415"/>
                </a:lnTo>
                <a:lnTo>
                  <a:pt x="494602" y="10608"/>
                </a:lnTo>
                <a:lnTo>
                  <a:pt x="449265" y="2702"/>
                </a:lnTo>
                <a:lnTo>
                  <a:pt x="402335" y="0"/>
                </a:lnTo>
                <a:close/>
              </a:path>
            </a:pathLst>
          </a:custGeom>
          <a:solidFill>
            <a:srgbClr val="F1F1F1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104388" y="1918716"/>
            <a:ext cx="314325" cy="315595"/>
          </a:xfrm>
          <a:custGeom>
            <a:avLst/>
            <a:gdLst/>
            <a:ahLst/>
            <a:cxnLst/>
            <a:rect l="l" t="t" r="r" b="b"/>
            <a:pathLst>
              <a:path w="314325" h="315594">
                <a:moveTo>
                  <a:pt x="156972" y="0"/>
                </a:moveTo>
                <a:lnTo>
                  <a:pt x="107338" y="8040"/>
                </a:lnTo>
                <a:lnTo>
                  <a:pt x="64245" y="30431"/>
                </a:lnTo>
                <a:lnTo>
                  <a:pt x="30272" y="64574"/>
                </a:lnTo>
                <a:lnTo>
                  <a:pt x="7997" y="107874"/>
                </a:lnTo>
                <a:lnTo>
                  <a:pt x="0" y="157734"/>
                </a:lnTo>
                <a:lnTo>
                  <a:pt x="7997" y="207593"/>
                </a:lnTo>
                <a:lnTo>
                  <a:pt x="30272" y="250893"/>
                </a:lnTo>
                <a:lnTo>
                  <a:pt x="64245" y="285036"/>
                </a:lnTo>
                <a:lnTo>
                  <a:pt x="107338" y="307427"/>
                </a:lnTo>
                <a:lnTo>
                  <a:pt x="156972" y="315468"/>
                </a:lnTo>
                <a:lnTo>
                  <a:pt x="206605" y="307427"/>
                </a:lnTo>
                <a:lnTo>
                  <a:pt x="249698" y="285036"/>
                </a:lnTo>
                <a:lnTo>
                  <a:pt x="283671" y="250893"/>
                </a:lnTo>
                <a:lnTo>
                  <a:pt x="305946" y="207593"/>
                </a:lnTo>
                <a:lnTo>
                  <a:pt x="313944" y="157734"/>
                </a:lnTo>
                <a:lnTo>
                  <a:pt x="305946" y="107874"/>
                </a:lnTo>
                <a:lnTo>
                  <a:pt x="283671" y="64574"/>
                </a:lnTo>
                <a:lnTo>
                  <a:pt x="249698" y="30431"/>
                </a:lnTo>
                <a:lnTo>
                  <a:pt x="206605" y="8040"/>
                </a:lnTo>
                <a:lnTo>
                  <a:pt x="156972" y="0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940179" y="3050286"/>
            <a:ext cx="102552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70">
                <a:latin typeface="宋体"/>
                <a:cs typeface="宋体"/>
              </a:rPr>
              <a:t>总结</a:t>
            </a:r>
            <a:endParaRPr sz="4000">
              <a:latin typeface="宋体"/>
              <a:cs typeface="宋体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0"/>
              <a:t>高级软件人才培训专家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169153" y="2162048"/>
            <a:ext cx="205104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0">
                <a:latin typeface="宋体"/>
                <a:cs typeface="宋体"/>
              </a:rPr>
              <a:t>1.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69153" y="2698495"/>
            <a:ext cx="205104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0">
                <a:latin typeface="宋体"/>
                <a:cs typeface="宋体"/>
              </a:rPr>
              <a:t>2.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169153" y="3235198"/>
            <a:ext cx="205104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0">
                <a:latin typeface="宋体"/>
                <a:cs typeface="宋体"/>
              </a:rPr>
              <a:t>3.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169153" y="3771646"/>
            <a:ext cx="205104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0">
                <a:latin typeface="宋体"/>
                <a:cs typeface="宋体"/>
              </a:rPr>
              <a:t>4.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169153" y="4844922"/>
            <a:ext cx="205104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0">
                <a:latin typeface="宋体"/>
                <a:cs typeface="宋体"/>
              </a:rPr>
              <a:t>6.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81000">
              <a:lnSpc>
                <a:spcPct val="100000"/>
              </a:lnSpc>
              <a:spcBef>
                <a:spcPts val="95"/>
              </a:spcBef>
            </a:pPr>
            <a:r>
              <a:rPr dirty="0" baseline="10416" sz="2400" spc="-44">
                <a:solidFill>
                  <a:srgbClr val="000000"/>
                </a:solidFill>
              </a:rPr>
              <a:t>非空约束</a:t>
            </a:r>
            <a:r>
              <a:rPr dirty="0" baseline="10416" sz="2400" spc="284">
                <a:solidFill>
                  <a:srgbClr val="000000"/>
                </a:solidFill>
              </a:rPr>
              <a:t>：</a:t>
            </a:r>
            <a:r>
              <a:rPr dirty="0" sz="1600" spc="190"/>
              <a:t>NOT</a:t>
            </a:r>
            <a:r>
              <a:rPr dirty="0" sz="1600" spc="20"/>
              <a:t> </a:t>
            </a:r>
            <a:r>
              <a:rPr dirty="0" sz="1600" spc="175"/>
              <a:t>NULL</a:t>
            </a:r>
            <a:endParaRPr sz="1600"/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>
              <a:latin typeface="Times New Roman"/>
              <a:cs typeface="Times New Roman"/>
            </a:endParaRPr>
          </a:p>
          <a:p>
            <a:pPr marL="381000">
              <a:lnSpc>
                <a:spcPct val="100000"/>
              </a:lnSpc>
            </a:pPr>
            <a:r>
              <a:rPr dirty="0" baseline="10416" sz="2400" spc="-44">
                <a:solidFill>
                  <a:srgbClr val="000000"/>
                </a:solidFill>
              </a:rPr>
              <a:t>唯一约束</a:t>
            </a:r>
            <a:r>
              <a:rPr dirty="0" baseline="10416" sz="2400" spc="232">
                <a:solidFill>
                  <a:srgbClr val="000000"/>
                </a:solidFill>
              </a:rPr>
              <a:t>：</a:t>
            </a:r>
            <a:r>
              <a:rPr dirty="0" sz="1600" spc="155"/>
              <a:t>UNIQUE</a:t>
            </a:r>
            <a:endParaRPr sz="1600"/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>
              <a:latin typeface="Times New Roman"/>
              <a:cs typeface="Times New Roman"/>
            </a:endParaRPr>
          </a:p>
          <a:p>
            <a:pPr marL="381000">
              <a:lnSpc>
                <a:spcPct val="100000"/>
              </a:lnSpc>
            </a:pPr>
            <a:r>
              <a:rPr dirty="0" baseline="10416" sz="2400" spc="-44">
                <a:solidFill>
                  <a:srgbClr val="000000"/>
                </a:solidFill>
              </a:rPr>
              <a:t>主键约束</a:t>
            </a:r>
            <a:r>
              <a:rPr dirty="0" baseline="10416" sz="2400" spc="195">
                <a:solidFill>
                  <a:srgbClr val="000000"/>
                </a:solidFill>
              </a:rPr>
              <a:t>：</a:t>
            </a:r>
            <a:r>
              <a:rPr dirty="0" sz="1600" spc="130"/>
              <a:t>PRIMARY</a:t>
            </a:r>
            <a:r>
              <a:rPr dirty="0" sz="1600" spc="-375"/>
              <a:t> </a:t>
            </a:r>
            <a:r>
              <a:rPr dirty="0" sz="1600" spc="135"/>
              <a:t>KEY</a:t>
            </a:r>
            <a:r>
              <a:rPr dirty="0" sz="1600" spc="20"/>
              <a:t> </a:t>
            </a:r>
            <a:r>
              <a:rPr dirty="0" sz="1600" spc="-225"/>
              <a:t>(</a:t>
            </a:r>
            <a:r>
              <a:rPr dirty="0" sz="1600" spc="-30"/>
              <a:t>自增</a:t>
            </a:r>
            <a:r>
              <a:rPr dirty="0" sz="1600" spc="-200"/>
              <a:t>:</a:t>
            </a:r>
            <a:r>
              <a:rPr dirty="0" sz="1600" spc="-385"/>
              <a:t> </a:t>
            </a:r>
            <a:r>
              <a:rPr dirty="0" sz="1600" spc="145"/>
              <a:t>AUTO_INCREMENT)</a:t>
            </a:r>
            <a:endParaRPr sz="1600"/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>
              <a:latin typeface="Times New Roman"/>
              <a:cs typeface="Times New Roman"/>
            </a:endParaRPr>
          </a:p>
          <a:p>
            <a:pPr marL="381000">
              <a:lnSpc>
                <a:spcPct val="100000"/>
              </a:lnSpc>
            </a:pPr>
            <a:r>
              <a:rPr dirty="0" baseline="10416" sz="2400" spc="-44">
                <a:solidFill>
                  <a:srgbClr val="000000"/>
                </a:solidFill>
              </a:rPr>
              <a:t>默认约束</a:t>
            </a:r>
            <a:r>
              <a:rPr dirty="0" baseline="10416" sz="2400" spc="195">
                <a:solidFill>
                  <a:srgbClr val="000000"/>
                </a:solidFill>
              </a:rPr>
              <a:t>：</a:t>
            </a:r>
            <a:r>
              <a:rPr dirty="0" sz="1600" spc="130"/>
              <a:t>DEFAULT</a:t>
            </a:r>
            <a:endParaRPr sz="1600"/>
          </a:p>
          <a:p>
            <a:pPr marL="38100">
              <a:lnSpc>
                <a:spcPct val="100000"/>
              </a:lnSpc>
              <a:spcBef>
                <a:spcPts val="1995"/>
              </a:spcBef>
              <a:tabLst>
                <a:tab pos="380365" algn="l"/>
              </a:tabLst>
            </a:pPr>
            <a:r>
              <a:rPr dirty="0" spc="-100">
                <a:solidFill>
                  <a:srgbClr val="000000"/>
                </a:solidFill>
              </a:rPr>
              <a:t>5.	</a:t>
            </a:r>
            <a:r>
              <a:rPr dirty="0" spc="-35">
                <a:solidFill>
                  <a:srgbClr val="000000"/>
                </a:solidFill>
              </a:rPr>
              <a:t>检查约束</a:t>
            </a:r>
            <a:r>
              <a:rPr dirty="0" spc="145">
                <a:solidFill>
                  <a:srgbClr val="000000"/>
                </a:solidFill>
              </a:rPr>
              <a:t>：</a:t>
            </a:r>
            <a:r>
              <a:rPr dirty="0" baseline="-10416" sz="2400" spc="217"/>
              <a:t>CHECK</a:t>
            </a:r>
            <a:endParaRPr baseline="-10416" sz="2400"/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50">
              <a:latin typeface="Times New Roman"/>
              <a:cs typeface="Times New Roman"/>
            </a:endParaRPr>
          </a:p>
          <a:p>
            <a:pPr marL="381000">
              <a:lnSpc>
                <a:spcPct val="100000"/>
              </a:lnSpc>
              <a:spcBef>
                <a:spcPts val="5"/>
              </a:spcBef>
            </a:pPr>
            <a:r>
              <a:rPr dirty="0" baseline="10416" sz="2400" spc="-44">
                <a:solidFill>
                  <a:srgbClr val="000000"/>
                </a:solidFill>
              </a:rPr>
              <a:t>外键约束</a:t>
            </a:r>
            <a:r>
              <a:rPr dirty="0" baseline="10416" sz="2400" spc="179">
                <a:solidFill>
                  <a:srgbClr val="000000"/>
                </a:solidFill>
              </a:rPr>
              <a:t>：</a:t>
            </a:r>
            <a:r>
              <a:rPr dirty="0" sz="1600" spc="120"/>
              <a:t>FOREIGN</a:t>
            </a:r>
            <a:r>
              <a:rPr dirty="0" sz="1600" spc="-390"/>
              <a:t> </a:t>
            </a:r>
            <a:r>
              <a:rPr dirty="0" sz="1600" spc="135"/>
              <a:t>KEY</a:t>
            </a:r>
            <a:endParaRPr sz="160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90504" y="6822185"/>
            <a:ext cx="1301750" cy="0"/>
          </a:xfrm>
          <a:custGeom>
            <a:avLst/>
            <a:gdLst/>
            <a:ahLst/>
            <a:cxnLst/>
            <a:rect l="l" t="t" r="r" b="b"/>
            <a:pathLst>
              <a:path w="1301750" h="0">
                <a:moveTo>
                  <a:pt x="0" y="0"/>
                </a:moveTo>
                <a:lnTo>
                  <a:pt x="1301496" y="0"/>
                </a:lnTo>
              </a:path>
            </a:pathLst>
          </a:custGeom>
          <a:ln w="71628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6822185"/>
            <a:ext cx="10819130" cy="0"/>
          </a:xfrm>
          <a:custGeom>
            <a:avLst/>
            <a:gdLst/>
            <a:ahLst/>
            <a:cxnLst/>
            <a:rect l="l" t="t" r="r" b="b"/>
            <a:pathLst>
              <a:path w="10819130" h="0">
                <a:moveTo>
                  <a:pt x="0" y="0"/>
                </a:moveTo>
                <a:lnTo>
                  <a:pt x="10818876" y="0"/>
                </a:lnTo>
              </a:path>
            </a:pathLst>
          </a:custGeom>
          <a:ln w="71628">
            <a:solidFill>
              <a:srgbClr val="AC2B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36089" y="2238514"/>
            <a:ext cx="1625600" cy="1151255"/>
          </a:xfrm>
          <a:prstGeom prst="rect"/>
        </p:spPr>
        <p:txBody>
          <a:bodyPr wrap="square" lIns="0" tIns="48260" rIns="0" bIns="0" rtlCol="0" vert="horz">
            <a:spAutoFit/>
          </a:bodyPr>
          <a:lstStyle/>
          <a:p>
            <a:pPr marL="546100">
              <a:lnSpc>
                <a:spcPct val="100000"/>
              </a:lnSpc>
              <a:spcBef>
                <a:spcPts val="380"/>
              </a:spcBef>
            </a:pPr>
            <a:r>
              <a:rPr dirty="0" sz="4200" b="1">
                <a:solidFill>
                  <a:srgbClr val="000000"/>
                </a:solidFill>
                <a:latin typeface="微软雅黑"/>
                <a:cs typeface="微软雅黑"/>
              </a:rPr>
              <a:t>目录</a:t>
            </a:r>
            <a:endParaRPr sz="42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2800" spc="-10">
                <a:solidFill>
                  <a:srgbClr val="D9D9D9"/>
                </a:solidFill>
                <a:latin typeface="Verdana"/>
                <a:cs typeface="Verdana"/>
              </a:rPr>
              <a:t>Contents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07408" y="2336292"/>
            <a:ext cx="0" cy="1062355"/>
          </a:xfrm>
          <a:custGeom>
            <a:avLst/>
            <a:gdLst/>
            <a:ahLst/>
            <a:cxnLst/>
            <a:rect l="l" t="t" r="r" b="b"/>
            <a:pathLst>
              <a:path w="0" h="1062354">
                <a:moveTo>
                  <a:pt x="0" y="0"/>
                </a:moveTo>
                <a:lnTo>
                  <a:pt x="0" y="1062228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14955" y="2410967"/>
            <a:ext cx="376555" cy="437515"/>
          </a:xfrm>
          <a:custGeom>
            <a:avLst/>
            <a:gdLst/>
            <a:ahLst/>
            <a:cxnLst/>
            <a:rect l="l" t="t" r="r" b="b"/>
            <a:pathLst>
              <a:path w="376555" h="437514">
                <a:moveTo>
                  <a:pt x="188213" y="0"/>
                </a:moveTo>
                <a:lnTo>
                  <a:pt x="0" y="94107"/>
                </a:lnTo>
                <a:lnTo>
                  <a:pt x="0" y="343281"/>
                </a:lnTo>
                <a:lnTo>
                  <a:pt x="188213" y="437388"/>
                </a:lnTo>
                <a:lnTo>
                  <a:pt x="376427" y="343281"/>
                </a:lnTo>
                <a:lnTo>
                  <a:pt x="376427" y="94107"/>
                </a:lnTo>
                <a:lnTo>
                  <a:pt x="188213" y="0"/>
                </a:lnTo>
                <a:close/>
              </a:path>
            </a:pathLst>
          </a:custGeom>
          <a:solidFill>
            <a:srgbClr val="AC2B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196083" y="2628900"/>
            <a:ext cx="211836" cy="2468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211317" y="1408303"/>
            <a:ext cx="172021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Wingdings"/>
              <a:buChar char=""/>
              <a:tabLst>
                <a:tab pos="469265" algn="l"/>
                <a:tab pos="469900" algn="l"/>
              </a:tabLst>
            </a:pPr>
            <a:r>
              <a:rPr dirty="0" sz="1800" spc="-5">
                <a:latin typeface="微软雅黑"/>
                <a:cs typeface="微软雅黑"/>
              </a:rPr>
              <a:t>My</a:t>
            </a:r>
            <a:r>
              <a:rPr dirty="0" sz="1800" spc="5">
                <a:latin typeface="微软雅黑"/>
                <a:cs typeface="微软雅黑"/>
              </a:rPr>
              <a:t>S</a:t>
            </a:r>
            <a:r>
              <a:rPr dirty="0" sz="1800">
                <a:latin typeface="微软雅黑"/>
                <a:cs typeface="微软雅黑"/>
              </a:rPr>
              <a:t>Q</a:t>
            </a:r>
            <a:r>
              <a:rPr dirty="0" sz="1800" spc="-5">
                <a:latin typeface="微软雅黑"/>
                <a:cs typeface="微软雅黑"/>
              </a:rPr>
              <a:t>L</a:t>
            </a:r>
            <a:r>
              <a:rPr dirty="0" sz="1800">
                <a:latin typeface="微软雅黑"/>
                <a:cs typeface="微软雅黑"/>
              </a:rPr>
              <a:t>概述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11317" y="2012060"/>
            <a:ext cx="9182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Wingdings"/>
              <a:buChar char=""/>
              <a:tabLst>
                <a:tab pos="469265" algn="l"/>
                <a:tab pos="469900" algn="l"/>
              </a:tabLst>
            </a:pPr>
            <a:r>
              <a:rPr dirty="0" sz="1800" spc="-5">
                <a:solidFill>
                  <a:srgbClr val="252525"/>
                </a:solidFill>
                <a:latin typeface="微软雅黑"/>
                <a:cs typeface="微软雅黑"/>
              </a:rPr>
              <a:t>SQL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11317" y="2615565"/>
            <a:ext cx="9398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Wingdings"/>
              <a:buChar char=""/>
              <a:tabLst>
                <a:tab pos="469265" algn="l"/>
                <a:tab pos="469900" algn="l"/>
              </a:tabLst>
            </a:pPr>
            <a:r>
              <a:rPr dirty="0" sz="1800">
                <a:latin typeface="微软雅黑"/>
                <a:cs typeface="微软雅黑"/>
              </a:rPr>
              <a:t>函数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11317" y="3218764"/>
            <a:ext cx="9398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Wingdings"/>
              <a:buChar char=""/>
              <a:tabLst>
                <a:tab pos="469265" algn="l"/>
                <a:tab pos="469900" algn="l"/>
              </a:tabLst>
            </a:pPr>
            <a:r>
              <a:rPr dirty="0" sz="1800" spc="-5">
                <a:solidFill>
                  <a:srgbClr val="252525"/>
                </a:solidFill>
                <a:latin typeface="微软雅黑"/>
                <a:cs typeface="微软雅黑"/>
              </a:rPr>
              <a:t>约束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11317" y="3822954"/>
            <a:ext cx="1397000" cy="903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Wingdings"/>
              <a:buChar char=""/>
              <a:tabLst>
                <a:tab pos="469265" algn="l"/>
                <a:tab pos="469900" algn="l"/>
              </a:tabLst>
            </a:pPr>
            <a:r>
              <a:rPr dirty="0" sz="1800">
                <a:solidFill>
                  <a:srgbClr val="FF0000"/>
                </a:solidFill>
                <a:latin typeface="微软雅黑"/>
                <a:cs typeface="微软雅黑"/>
              </a:rPr>
              <a:t>多表查询</a:t>
            </a:r>
            <a:endParaRPr sz="18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buChar char=""/>
            </a:pPr>
            <a:endParaRPr sz="225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Font typeface="Wingdings"/>
              <a:buChar char=""/>
              <a:tabLst>
                <a:tab pos="469265" algn="l"/>
                <a:tab pos="469900" algn="l"/>
              </a:tabLst>
            </a:pPr>
            <a:r>
              <a:rPr dirty="0" sz="1800" spc="-5">
                <a:solidFill>
                  <a:srgbClr val="252525"/>
                </a:solidFill>
                <a:latin typeface="微软雅黑"/>
                <a:cs typeface="微软雅黑"/>
              </a:rPr>
              <a:t>事务</a:t>
            </a:r>
            <a:endParaRPr sz="1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70959" y="2337816"/>
            <a:ext cx="1137285" cy="1320165"/>
          </a:xfrm>
          <a:custGeom>
            <a:avLst/>
            <a:gdLst/>
            <a:ahLst/>
            <a:cxnLst/>
            <a:rect l="l" t="t" r="r" b="b"/>
            <a:pathLst>
              <a:path w="1137285" h="1320164">
                <a:moveTo>
                  <a:pt x="568451" y="0"/>
                </a:moveTo>
                <a:lnTo>
                  <a:pt x="0" y="284225"/>
                </a:lnTo>
                <a:lnTo>
                  <a:pt x="0" y="1035558"/>
                </a:lnTo>
                <a:lnTo>
                  <a:pt x="568451" y="1319784"/>
                </a:lnTo>
                <a:lnTo>
                  <a:pt x="1136903" y="1035558"/>
                </a:lnTo>
                <a:lnTo>
                  <a:pt x="1136903" y="284225"/>
                </a:lnTo>
                <a:lnTo>
                  <a:pt x="568451" y="0"/>
                </a:lnTo>
                <a:close/>
              </a:path>
            </a:pathLst>
          </a:custGeom>
          <a:solidFill>
            <a:srgbClr val="AC2B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96640" y="3227832"/>
            <a:ext cx="370840" cy="429895"/>
          </a:xfrm>
          <a:custGeom>
            <a:avLst/>
            <a:gdLst/>
            <a:ahLst/>
            <a:cxnLst/>
            <a:rect l="l" t="t" r="r" b="b"/>
            <a:pathLst>
              <a:path w="370839" h="429895">
                <a:moveTo>
                  <a:pt x="185165" y="0"/>
                </a:moveTo>
                <a:lnTo>
                  <a:pt x="0" y="92582"/>
                </a:lnTo>
                <a:lnTo>
                  <a:pt x="0" y="337184"/>
                </a:lnTo>
                <a:lnTo>
                  <a:pt x="185165" y="429767"/>
                </a:lnTo>
                <a:lnTo>
                  <a:pt x="370332" y="337184"/>
                </a:lnTo>
                <a:lnTo>
                  <a:pt x="370332" y="92582"/>
                </a:lnTo>
                <a:lnTo>
                  <a:pt x="18516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2415" y="2438526"/>
            <a:ext cx="1653539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252525"/>
                </a:solidFill>
                <a:latin typeface="微软雅黑"/>
                <a:cs typeface="微软雅黑"/>
              </a:rPr>
              <a:t>多表查询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2415" y="3174618"/>
            <a:ext cx="1470660" cy="32264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latin typeface="微软雅黑"/>
                <a:cs typeface="微软雅黑"/>
              </a:rPr>
              <a:t>多表关系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latin typeface="微软雅黑"/>
                <a:cs typeface="微软雅黑"/>
              </a:rPr>
              <a:t>多表查询概述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latin typeface="微软雅黑"/>
                <a:cs typeface="微软雅黑"/>
              </a:rPr>
              <a:t>内连接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10">
                <a:latin typeface="微软雅黑"/>
                <a:cs typeface="微软雅黑"/>
              </a:rPr>
              <a:t>外连接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latin typeface="微软雅黑"/>
                <a:cs typeface="微软雅黑"/>
              </a:rPr>
              <a:t>自连接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latin typeface="微软雅黑"/>
                <a:cs typeface="微软雅黑"/>
              </a:rPr>
              <a:t>子查询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latin typeface="微软雅黑"/>
                <a:cs typeface="微软雅黑"/>
              </a:rPr>
              <a:t>多表查询案例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77105" y="2677413"/>
            <a:ext cx="33845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 b="1">
                <a:solidFill>
                  <a:srgbClr val="FFFFFF"/>
                </a:solidFill>
                <a:latin typeface="微软雅黑"/>
                <a:cs typeface="微软雅黑"/>
              </a:rPr>
              <a:t>5</a:t>
            </a:r>
            <a:endParaRPr sz="4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70959" y="2337816"/>
            <a:ext cx="1137285" cy="1320165"/>
          </a:xfrm>
          <a:custGeom>
            <a:avLst/>
            <a:gdLst/>
            <a:ahLst/>
            <a:cxnLst/>
            <a:rect l="l" t="t" r="r" b="b"/>
            <a:pathLst>
              <a:path w="1137285" h="1320164">
                <a:moveTo>
                  <a:pt x="568451" y="0"/>
                </a:moveTo>
                <a:lnTo>
                  <a:pt x="0" y="284225"/>
                </a:lnTo>
                <a:lnTo>
                  <a:pt x="0" y="1035558"/>
                </a:lnTo>
                <a:lnTo>
                  <a:pt x="568451" y="1319784"/>
                </a:lnTo>
                <a:lnTo>
                  <a:pt x="1136903" y="1035558"/>
                </a:lnTo>
                <a:lnTo>
                  <a:pt x="1136903" y="284225"/>
                </a:lnTo>
                <a:lnTo>
                  <a:pt x="568451" y="0"/>
                </a:lnTo>
                <a:close/>
              </a:path>
            </a:pathLst>
          </a:custGeom>
          <a:solidFill>
            <a:srgbClr val="AC2B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96640" y="3227832"/>
            <a:ext cx="370840" cy="429895"/>
          </a:xfrm>
          <a:custGeom>
            <a:avLst/>
            <a:gdLst/>
            <a:ahLst/>
            <a:cxnLst/>
            <a:rect l="l" t="t" r="r" b="b"/>
            <a:pathLst>
              <a:path w="370839" h="429895">
                <a:moveTo>
                  <a:pt x="185165" y="0"/>
                </a:moveTo>
                <a:lnTo>
                  <a:pt x="0" y="92582"/>
                </a:lnTo>
                <a:lnTo>
                  <a:pt x="0" y="337184"/>
                </a:lnTo>
                <a:lnTo>
                  <a:pt x="185165" y="429767"/>
                </a:lnTo>
                <a:lnTo>
                  <a:pt x="370332" y="337184"/>
                </a:lnTo>
                <a:lnTo>
                  <a:pt x="370332" y="92582"/>
                </a:lnTo>
                <a:lnTo>
                  <a:pt x="18516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2415" y="2438526"/>
            <a:ext cx="1653539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252525"/>
                </a:solidFill>
                <a:latin typeface="微软雅黑"/>
                <a:cs typeface="微软雅黑"/>
              </a:rPr>
              <a:t>多表查询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2415" y="3174618"/>
            <a:ext cx="1470660" cy="32264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solidFill>
                  <a:srgbClr val="FF0000"/>
                </a:solidFill>
                <a:latin typeface="微软雅黑"/>
                <a:cs typeface="微软雅黑"/>
              </a:rPr>
              <a:t>多表关系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latin typeface="微软雅黑"/>
                <a:cs typeface="微软雅黑"/>
              </a:rPr>
              <a:t>多表查询概述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latin typeface="微软雅黑"/>
                <a:cs typeface="微软雅黑"/>
              </a:rPr>
              <a:t>内连接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10">
                <a:latin typeface="微软雅黑"/>
                <a:cs typeface="微软雅黑"/>
              </a:rPr>
              <a:t>外连接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latin typeface="微软雅黑"/>
                <a:cs typeface="微软雅黑"/>
              </a:rPr>
              <a:t>自连接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latin typeface="微软雅黑"/>
                <a:cs typeface="微软雅黑"/>
              </a:rPr>
              <a:t>子查询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latin typeface="微软雅黑"/>
                <a:cs typeface="微软雅黑"/>
              </a:rPr>
              <a:t>多表查询案例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77105" y="2677413"/>
            <a:ext cx="33845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 b="1">
                <a:solidFill>
                  <a:srgbClr val="FFFFFF"/>
                </a:solidFill>
                <a:latin typeface="微软雅黑"/>
                <a:cs typeface="微软雅黑"/>
              </a:rPr>
              <a:t>5</a:t>
            </a:r>
            <a:endParaRPr sz="4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 h="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 h="0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 h="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9838" y="1074801"/>
            <a:ext cx="1025525" cy="9232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35">
                <a:solidFill>
                  <a:srgbClr val="AC2A25"/>
                </a:solidFill>
                <a:latin typeface="宋体"/>
                <a:cs typeface="宋体"/>
              </a:rPr>
              <a:t>多表关系</a:t>
            </a:r>
            <a:endParaRPr sz="2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99085" algn="l"/>
              </a:tabLst>
            </a:pPr>
            <a:r>
              <a:rPr dirty="0" sz="1600" spc="780">
                <a:solidFill>
                  <a:srgbClr val="252525"/>
                </a:solidFill>
                <a:latin typeface="Wingdings"/>
                <a:cs typeface="Wingdings"/>
              </a:rPr>
              <a:t>⚫</a:t>
            </a:r>
            <a:r>
              <a:rPr dirty="0" sz="1600" spc="780">
                <a:solidFill>
                  <a:srgbClr val="252525"/>
                </a:solidFill>
                <a:latin typeface="Times New Roman"/>
                <a:cs typeface="Times New Roman"/>
              </a:rPr>
              <a:t>	</a:t>
            </a:r>
            <a:r>
              <a:rPr dirty="0" sz="1600" spc="-30">
                <a:solidFill>
                  <a:srgbClr val="252525"/>
                </a:solidFill>
                <a:latin typeface="宋体"/>
                <a:cs typeface="宋体"/>
              </a:rPr>
              <a:t>概述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0"/>
              <a:t>高级软件人才培训专家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036421" y="2564383"/>
            <a:ext cx="10157460" cy="20751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项目开发中，在进</a:t>
            </a:r>
            <a:r>
              <a:rPr dirty="0" sz="1400" spc="-35">
                <a:solidFill>
                  <a:srgbClr val="585858"/>
                </a:solidFill>
                <a:latin typeface="宋体"/>
                <a:cs typeface="宋体"/>
              </a:rPr>
              <a:t>行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数</a:t>
            </a:r>
            <a:r>
              <a:rPr dirty="0" sz="1400" spc="-35">
                <a:solidFill>
                  <a:srgbClr val="585858"/>
                </a:solidFill>
                <a:latin typeface="宋体"/>
                <a:cs typeface="宋体"/>
              </a:rPr>
              <a:t>据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库表</a:t>
            </a:r>
            <a:r>
              <a:rPr dirty="0" sz="1400" spc="-35">
                <a:solidFill>
                  <a:srgbClr val="585858"/>
                </a:solidFill>
                <a:latin typeface="宋体"/>
                <a:cs typeface="宋体"/>
              </a:rPr>
              <a:t>结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构</a:t>
            </a:r>
            <a:r>
              <a:rPr dirty="0" sz="1400" spc="-35">
                <a:solidFill>
                  <a:srgbClr val="585858"/>
                </a:solidFill>
                <a:latin typeface="宋体"/>
                <a:cs typeface="宋体"/>
              </a:rPr>
              <a:t>设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计时</a:t>
            </a:r>
            <a:r>
              <a:rPr dirty="0" sz="1400" spc="-35">
                <a:solidFill>
                  <a:srgbClr val="585858"/>
                </a:solidFill>
                <a:latin typeface="宋体"/>
                <a:cs typeface="宋体"/>
              </a:rPr>
              <a:t>，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会</a:t>
            </a:r>
            <a:r>
              <a:rPr dirty="0" sz="1400" spc="-35">
                <a:solidFill>
                  <a:srgbClr val="585858"/>
                </a:solidFill>
                <a:latin typeface="宋体"/>
                <a:cs typeface="宋体"/>
              </a:rPr>
              <a:t>根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据</a:t>
            </a:r>
            <a:r>
              <a:rPr dirty="0" sz="1400" spc="-35">
                <a:solidFill>
                  <a:srgbClr val="585858"/>
                </a:solidFill>
                <a:latin typeface="宋体"/>
                <a:cs typeface="宋体"/>
              </a:rPr>
              <a:t>业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务需</a:t>
            </a:r>
            <a:r>
              <a:rPr dirty="0" sz="1400" spc="-35">
                <a:solidFill>
                  <a:srgbClr val="585858"/>
                </a:solidFill>
                <a:latin typeface="宋体"/>
                <a:cs typeface="宋体"/>
              </a:rPr>
              <a:t>求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及</a:t>
            </a:r>
            <a:r>
              <a:rPr dirty="0" sz="1400" spc="-35">
                <a:solidFill>
                  <a:srgbClr val="585858"/>
                </a:solidFill>
                <a:latin typeface="宋体"/>
                <a:cs typeface="宋体"/>
              </a:rPr>
              <a:t>业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务模</a:t>
            </a:r>
            <a:r>
              <a:rPr dirty="0" sz="1400" spc="-35">
                <a:solidFill>
                  <a:srgbClr val="585858"/>
                </a:solidFill>
                <a:latin typeface="宋体"/>
                <a:cs typeface="宋体"/>
              </a:rPr>
              <a:t>块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之</a:t>
            </a:r>
            <a:r>
              <a:rPr dirty="0" sz="1400" spc="-35">
                <a:solidFill>
                  <a:srgbClr val="585858"/>
                </a:solidFill>
                <a:latin typeface="宋体"/>
                <a:cs typeface="宋体"/>
              </a:rPr>
              <a:t>间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的</a:t>
            </a:r>
            <a:r>
              <a:rPr dirty="0" sz="1400" spc="-35">
                <a:solidFill>
                  <a:srgbClr val="585858"/>
                </a:solidFill>
                <a:latin typeface="宋体"/>
                <a:cs typeface="宋体"/>
              </a:rPr>
              <a:t>关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系，</a:t>
            </a:r>
            <a:r>
              <a:rPr dirty="0" sz="1400" spc="-35">
                <a:solidFill>
                  <a:srgbClr val="585858"/>
                </a:solidFill>
                <a:latin typeface="宋体"/>
                <a:cs typeface="宋体"/>
              </a:rPr>
              <a:t>分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析</a:t>
            </a:r>
            <a:r>
              <a:rPr dirty="0" sz="1400" spc="-35">
                <a:solidFill>
                  <a:srgbClr val="585858"/>
                </a:solidFill>
                <a:latin typeface="宋体"/>
                <a:cs typeface="宋体"/>
              </a:rPr>
              <a:t>并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设计</a:t>
            </a:r>
            <a:r>
              <a:rPr dirty="0" sz="1400" spc="-35">
                <a:solidFill>
                  <a:srgbClr val="585858"/>
                </a:solidFill>
                <a:latin typeface="宋体"/>
                <a:cs typeface="宋体"/>
              </a:rPr>
              <a:t>表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结</a:t>
            </a:r>
            <a:r>
              <a:rPr dirty="0" sz="1400" spc="-35">
                <a:solidFill>
                  <a:srgbClr val="585858"/>
                </a:solidFill>
                <a:latin typeface="宋体"/>
                <a:cs typeface="宋体"/>
              </a:rPr>
              <a:t>构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，</a:t>
            </a:r>
            <a:r>
              <a:rPr dirty="0" sz="1400" spc="-35">
                <a:solidFill>
                  <a:srgbClr val="585858"/>
                </a:solidFill>
                <a:latin typeface="宋体"/>
                <a:cs typeface="宋体"/>
              </a:rPr>
              <a:t>由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于业</a:t>
            </a:r>
            <a:r>
              <a:rPr dirty="0" sz="1400" spc="-35">
                <a:solidFill>
                  <a:srgbClr val="585858"/>
                </a:solidFill>
                <a:latin typeface="宋体"/>
                <a:cs typeface="宋体"/>
              </a:rPr>
              <a:t>务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之</a:t>
            </a:r>
            <a:r>
              <a:rPr dirty="0" sz="1400" spc="-35">
                <a:solidFill>
                  <a:srgbClr val="585858"/>
                </a:solidFill>
                <a:latin typeface="宋体"/>
                <a:cs typeface="宋体"/>
              </a:rPr>
              <a:t>间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相互</a:t>
            </a:r>
            <a:r>
              <a:rPr dirty="0" sz="1400" spc="-35">
                <a:solidFill>
                  <a:srgbClr val="585858"/>
                </a:solidFill>
                <a:latin typeface="宋体"/>
                <a:cs typeface="宋体"/>
              </a:rPr>
              <a:t>关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联</a:t>
            </a:r>
            <a:r>
              <a:rPr dirty="0" sz="1400" spc="-35">
                <a:solidFill>
                  <a:srgbClr val="585858"/>
                </a:solidFill>
                <a:latin typeface="宋体"/>
                <a:cs typeface="宋体"/>
              </a:rPr>
              <a:t>，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所</a:t>
            </a:r>
            <a:endParaRPr sz="1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以各个表结构之间</a:t>
            </a:r>
            <a:r>
              <a:rPr dirty="0" sz="1400" spc="-35">
                <a:solidFill>
                  <a:srgbClr val="585858"/>
                </a:solidFill>
                <a:latin typeface="宋体"/>
                <a:cs typeface="宋体"/>
              </a:rPr>
              <a:t>也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存</a:t>
            </a:r>
            <a:r>
              <a:rPr dirty="0" sz="1400" spc="-35">
                <a:solidFill>
                  <a:srgbClr val="585858"/>
                </a:solidFill>
                <a:latin typeface="宋体"/>
                <a:cs typeface="宋体"/>
              </a:rPr>
              <a:t>在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着各</a:t>
            </a:r>
            <a:r>
              <a:rPr dirty="0" sz="1400" spc="-35">
                <a:solidFill>
                  <a:srgbClr val="585858"/>
                </a:solidFill>
                <a:latin typeface="宋体"/>
                <a:cs typeface="宋体"/>
              </a:rPr>
              <a:t>种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联</a:t>
            </a:r>
            <a:r>
              <a:rPr dirty="0" sz="1400" spc="-35">
                <a:solidFill>
                  <a:srgbClr val="585858"/>
                </a:solidFill>
                <a:latin typeface="宋体"/>
                <a:cs typeface="宋体"/>
              </a:rPr>
              <a:t>系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，基</a:t>
            </a:r>
            <a:r>
              <a:rPr dirty="0" sz="1400" spc="-35">
                <a:solidFill>
                  <a:srgbClr val="585858"/>
                </a:solidFill>
                <a:latin typeface="宋体"/>
                <a:cs typeface="宋体"/>
              </a:rPr>
              <a:t>本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上</a:t>
            </a:r>
            <a:r>
              <a:rPr dirty="0" sz="1400" spc="-35">
                <a:solidFill>
                  <a:srgbClr val="585858"/>
                </a:solidFill>
                <a:latin typeface="宋体"/>
                <a:cs typeface="宋体"/>
              </a:rPr>
              <a:t>分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为</a:t>
            </a:r>
            <a:r>
              <a:rPr dirty="0" sz="1400" spc="-35">
                <a:solidFill>
                  <a:srgbClr val="585858"/>
                </a:solidFill>
                <a:latin typeface="宋体"/>
                <a:cs typeface="宋体"/>
              </a:rPr>
              <a:t>三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种：</a:t>
            </a:r>
            <a:endParaRPr sz="14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17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一对多</a:t>
            </a:r>
            <a:r>
              <a:rPr dirty="0" sz="1400" spc="-200">
                <a:solidFill>
                  <a:srgbClr val="585858"/>
                </a:solidFill>
                <a:latin typeface="宋体"/>
                <a:cs typeface="宋体"/>
              </a:rPr>
              <a:t>(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多对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一</a:t>
            </a:r>
            <a:r>
              <a:rPr dirty="0" sz="1400" spc="-200">
                <a:solidFill>
                  <a:srgbClr val="585858"/>
                </a:solidFill>
                <a:latin typeface="宋体"/>
                <a:cs typeface="宋体"/>
              </a:rPr>
              <a:t>)</a:t>
            </a:r>
            <a:endParaRPr sz="1400">
              <a:latin typeface="宋体"/>
              <a:cs typeface="宋体"/>
            </a:endParaRPr>
          </a:p>
          <a:p>
            <a:pPr>
              <a:lnSpc>
                <a:spcPct val="100000"/>
              </a:lnSpc>
              <a:buClr>
                <a:srgbClr val="585858"/>
              </a:buClr>
              <a:buFont typeface="Wingdings"/>
              <a:buChar char=""/>
            </a:pPr>
            <a:endParaRPr sz="17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多对多</a:t>
            </a:r>
            <a:endParaRPr sz="14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585858"/>
              </a:buClr>
              <a:buFont typeface="Wingdings"/>
              <a:buChar char=""/>
            </a:pPr>
            <a:endParaRPr sz="17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一对一</a:t>
            </a:r>
            <a:endParaRPr sz="1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003" y="3225038"/>
            <a:ext cx="3777615" cy="202565"/>
          </a:xfrm>
          <a:custGeom>
            <a:avLst/>
            <a:gdLst/>
            <a:ahLst/>
            <a:cxnLst/>
            <a:rect l="l" t="t" r="r" b="b"/>
            <a:pathLst>
              <a:path w="3777615" h="202564">
                <a:moveTo>
                  <a:pt x="0" y="0"/>
                </a:moveTo>
                <a:lnTo>
                  <a:pt x="3777348" y="0"/>
                </a:lnTo>
                <a:lnTo>
                  <a:pt x="3777348" y="202374"/>
                </a:lnTo>
                <a:lnTo>
                  <a:pt x="0" y="202374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13566" y="166682"/>
            <a:ext cx="2017007" cy="5856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 h="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 h="0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 h="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89838" y="1074801"/>
            <a:ext cx="4723130" cy="190753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35">
                <a:solidFill>
                  <a:srgbClr val="AC2A25"/>
                </a:solidFill>
                <a:latin typeface="宋体"/>
                <a:cs typeface="宋体"/>
              </a:rPr>
              <a:t>多表关系</a:t>
            </a:r>
            <a:endParaRPr sz="2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⚫"/>
              <a:tabLst>
                <a:tab pos="299085" algn="l"/>
                <a:tab pos="299720" algn="l"/>
              </a:tabLst>
            </a:pPr>
            <a:r>
              <a:rPr dirty="0" sz="1600" spc="-30">
                <a:solidFill>
                  <a:srgbClr val="252525"/>
                </a:solidFill>
                <a:latin typeface="宋体"/>
                <a:cs typeface="宋体"/>
              </a:rPr>
              <a:t>一对多</a:t>
            </a:r>
            <a:r>
              <a:rPr dirty="0" sz="1600" spc="-229">
                <a:solidFill>
                  <a:srgbClr val="252525"/>
                </a:solidFill>
                <a:latin typeface="宋体"/>
                <a:cs typeface="宋体"/>
              </a:rPr>
              <a:t>(</a:t>
            </a:r>
            <a:r>
              <a:rPr dirty="0" sz="1600" spc="-30">
                <a:solidFill>
                  <a:srgbClr val="252525"/>
                </a:solidFill>
                <a:latin typeface="宋体"/>
                <a:cs typeface="宋体"/>
              </a:rPr>
              <a:t>多对一</a:t>
            </a:r>
            <a:r>
              <a:rPr dirty="0" sz="1600" spc="-229">
                <a:solidFill>
                  <a:srgbClr val="252525"/>
                </a:solidFill>
                <a:latin typeface="宋体"/>
                <a:cs typeface="宋体"/>
              </a:rPr>
              <a:t>)</a:t>
            </a:r>
            <a:endParaRPr sz="16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252525"/>
              </a:buClr>
              <a:buFont typeface="Wingdings"/>
              <a:buChar char="⚫"/>
            </a:pPr>
            <a:endParaRPr sz="2050">
              <a:latin typeface="Times New Roman"/>
              <a:cs typeface="Times New Roman"/>
            </a:endParaRPr>
          </a:p>
          <a:p>
            <a:pPr lvl="1" marL="568960" indent="-287020">
              <a:lnSpc>
                <a:spcPct val="100000"/>
              </a:lnSpc>
              <a:buFont typeface="Wingdings"/>
              <a:buChar char=""/>
              <a:tabLst>
                <a:tab pos="568960" algn="l"/>
                <a:tab pos="569595" algn="l"/>
              </a:tabLst>
            </a:pP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案例</a:t>
            </a:r>
            <a:r>
              <a:rPr dirty="0" sz="1400" spc="-170">
                <a:solidFill>
                  <a:srgbClr val="585858"/>
                </a:solidFill>
                <a:latin typeface="宋体"/>
                <a:cs typeface="宋体"/>
              </a:rPr>
              <a:t>:</a:t>
            </a:r>
            <a:r>
              <a:rPr dirty="0" sz="1400" spc="-360">
                <a:solidFill>
                  <a:srgbClr val="585858"/>
                </a:solidFill>
                <a:latin typeface="宋体"/>
                <a:cs typeface="宋体"/>
              </a:rPr>
              <a:t> 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部</a:t>
            </a:r>
            <a:r>
              <a:rPr dirty="0" sz="1400" spc="325">
                <a:solidFill>
                  <a:srgbClr val="585858"/>
                </a:solidFill>
                <a:latin typeface="宋体"/>
                <a:cs typeface="宋体"/>
              </a:rPr>
              <a:t>门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与</a:t>
            </a:r>
            <a:r>
              <a:rPr dirty="0" sz="1400" spc="-345">
                <a:solidFill>
                  <a:srgbClr val="585858"/>
                </a:solidFill>
                <a:latin typeface="宋体"/>
                <a:cs typeface="宋体"/>
              </a:rPr>
              <a:t> 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员工的关系</a:t>
            </a:r>
            <a:endParaRPr sz="1400">
              <a:latin typeface="宋体"/>
              <a:cs typeface="宋体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585858"/>
              </a:buClr>
              <a:buFont typeface="Wingdings"/>
              <a:buChar char=""/>
            </a:pPr>
            <a:endParaRPr sz="1750">
              <a:latin typeface="Times New Roman"/>
              <a:cs typeface="Times New Roman"/>
            </a:endParaRPr>
          </a:p>
          <a:p>
            <a:pPr lvl="1" marL="568960" indent="-287020">
              <a:lnSpc>
                <a:spcPct val="100000"/>
              </a:lnSpc>
              <a:buFont typeface="Wingdings"/>
              <a:buChar char=""/>
              <a:tabLst>
                <a:tab pos="568960" algn="l"/>
                <a:tab pos="569595" algn="l"/>
              </a:tabLst>
            </a:pP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关系</a:t>
            </a:r>
            <a:r>
              <a:rPr dirty="0" sz="1400" spc="-170">
                <a:solidFill>
                  <a:srgbClr val="585858"/>
                </a:solidFill>
                <a:latin typeface="宋体"/>
                <a:cs typeface="宋体"/>
              </a:rPr>
              <a:t>:</a:t>
            </a:r>
            <a:r>
              <a:rPr dirty="0" sz="1400" spc="-405">
                <a:solidFill>
                  <a:srgbClr val="585858"/>
                </a:solidFill>
                <a:latin typeface="宋体"/>
                <a:cs typeface="宋体"/>
              </a:rPr>
              <a:t> 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一个部门对应多个</a:t>
            </a:r>
            <a:r>
              <a:rPr dirty="0" sz="1400" spc="-35">
                <a:solidFill>
                  <a:srgbClr val="585858"/>
                </a:solidFill>
                <a:latin typeface="宋体"/>
                <a:cs typeface="宋体"/>
              </a:rPr>
              <a:t>员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工，</a:t>
            </a:r>
            <a:r>
              <a:rPr dirty="0" sz="1400" spc="-35">
                <a:solidFill>
                  <a:srgbClr val="585858"/>
                </a:solidFill>
                <a:latin typeface="宋体"/>
                <a:cs typeface="宋体"/>
              </a:rPr>
              <a:t>一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个</a:t>
            </a:r>
            <a:r>
              <a:rPr dirty="0" sz="1400" spc="-35">
                <a:solidFill>
                  <a:srgbClr val="585858"/>
                </a:solidFill>
                <a:latin typeface="宋体"/>
                <a:cs typeface="宋体"/>
              </a:rPr>
              <a:t>员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工</a:t>
            </a:r>
            <a:r>
              <a:rPr dirty="0" sz="1400" spc="-35">
                <a:solidFill>
                  <a:srgbClr val="585858"/>
                </a:solidFill>
                <a:latin typeface="宋体"/>
                <a:cs typeface="宋体"/>
              </a:rPr>
              <a:t>对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应一</a:t>
            </a:r>
            <a:r>
              <a:rPr dirty="0" sz="1400" spc="-35">
                <a:solidFill>
                  <a:srgbClr val="585858"/>
                </a:solidFill>
                <a:latin typeface="宋体"/>
                <a:cs typeface="宋体"/>
              </a:rPr>
              <a:t>个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部门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001359" y="4089237"/>
            <a:ext cx="4743516" cy="2196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975636" y="4111085"/>
            <a:ext cx="2169087" cy="15683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220461" y="4078985"/>
            <a:ext cx="1501140" cy="318770"/>
          </a:xfrm>
          <a:custGeom>
            <a:avLst/>
            <a:gdLst/>
            <a:ahLst/>
            <a:cxnLst/>
            <a:rect l="l" t="t" r="r" b="b"/>
            <a:pathLst>
              <a:path w="1501140" h="318770">
                <a:moveTo>
                  <a:pt x="0" y="53086"/>
                </a:moveTo>
                <a:lnTo>
                  <a:pt x="4169" y="32414"/>
                </a:lnTo>
                <a:lnTo>
                  <a:pt x="15541" y="15541"/>
                </a:lnTo>
                <a:lnTo>
                  <a:pt x="32414" y="4169"/>
                </a:lnTo>
                <a:lnTo>
                  <a:pt x="53086" y="0"/>
                </a:lnTo>
                <a:lnTo>
                  <a:pt x="1448054" y="0"/>
                </a:lnTo>
                <a:lnTo>
                  <a:pt x="1468725" y="4169"/>
                </a:lnTo>
                <a:lnTo>
                  <a:pt x="1485598" y="15541"/>
                </a:lnTo>
                <a:lnTo>
                  <a:pt x="1496970" y="32414"/>
                </a:lnTo>
                <a:lnTo>
                  <a:pt x="1501139" y="53086"/>
                </a:lnTo>
                <a:lnTo>
                  <a:pt x="1501139" y="265430"/>
                </a:lnTo>
                <a:lnTo>
                  <a:pt x="1496970" y="286101"/>
                </a:lnTo>
                <a:lnTo>
                  <a:pt x="1485598" y="302974"/>
                </a:lnTo>
                <a:lnTo>
                  <a:pt x="1468725" y="314346"/>
                </a:lnTo>
                <a:lnTo>
                  <a:pt x="1448054" y="318515"/>
                </a:lnTo>
                <a:lnTo>
                  <a:pt x="53086" y="318515"/>
                </a:lnTo>
                <a:lnTo>
                  <a:pt x="32414" y="314346"/>
                </a:lnTo>
                <a:lnTo>
                  <a:pt x="15541" y="302974"/>
                </a:lnTo>
                <a:lnTo>
                  <a:pt x="4169" y="286101"/>
                </a:lnTo>
                <a:lnTo>
                  <a:pt x="0" y="265430"/>
                </a:lnTo>
                <a:lnTo>
                  <a:pt x="0" y="53086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968233" y="4088129"/>
            <a:ext cx="954405" cy="309880"/>
          </a:xfrm>
          <a:custGeom>
            <a:avLst/>
            <a:gdLst/>
            <a:ahLst/>
            <a:cxnLst/>
            <a:rect l="l" t="t" r="r" b="b"/>
            <a:pathLst>
              <a:path w="954404" h="309879">
                <a:moveTo>
                  <a:pt x="0" y="51562"/>
                </a:moveTo>
                <a:lnTo>
                  <a:pt x="4056" y="31503"/>
                </a:lnTo>
                <a:lnTo>
                  <a:pt x="15113" y="15113"/>
                </a:lnTo>
                <a:lnTo>
                  <a:pt x="31503" y="4056"/>
                </a:lnTo>
                <a:lnTo>
                  <a:pt x="51562" y="0"/>
                </a:lnTo>
                <a:lnTo>
                  <a:pt x="902462" y="0"/>
                </a:lnTo>
                <a:lnTo>
                  <a:pt x="922520" y="4056"/>
                </a:lnTo>
                <a:lnTo>
                  <a:pt x="938911" y="15113"/>
                </a:lnTo>
                <a:lnTo>
                  <a:pt x="949967" y="31503"/>
                </a:lnTo>
                <a:lnTo>
                  <a:pt x="954024" y="51562"/>
                </a:lnTo>
                <a:lnTo>
                  <a:pt x="954024" y="257810"/>
                </a:lnTo>
                <a:lnTo>
                  <a:pt x="949967" y="277868"/>
                </a:lnTo>
                <a:lnTo>
                  <a:pt x="938910" y="294259"/>
                </a:lnTo>
                <a:lnTo>
                  <a:pt x="922520" y="305315"/>
                </a:lnTo>
                <a:lnTo>
                  <a:pt x="902462" y="309372"/>
                </a:lnTo>
                <a:lnTo>
                  <a:pt x="51562" y="309372"/>
                </a:lnTo>
                <a:lnTo>
                  <a:pt x="31503" y="305315"/>
                </a:lnTo>
                <a:lnTo>
                  <a:pt x="15113" y="294259"/>
                </a:lnTo>
                <a:lnTo>
                  <a:pt x="4056" y="277868"/>
                </a:lnTo>
                <a:lnTo>
                  <a:pt x="0" y="257810"/>
                </a:lnTo>
                <a:lnTo>
                  <a:pt x="0" y="51562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721602" y="4200144"/>
            <a:ext cx="1247140" cy="85725"/>
          </a:xfrm>
          <a:custGeom>
            <a:avLst/>
            <a:gdLst/>
            <a:ahLst/>
            <a:cxnLst/>
            <a:rect l="l" t="t" r="r" b="b"/>
            <a:pathLst>
              <a:path w="1247140" h="85725">
                <a:moveTo>
                  <a:pt x="1160906" y="57225"/>
                </a:moveTo>
                <a:lnTo>
                  <a:pt x="1160779" y="85724"/>
                </a:lnTo>
                <a:lnTo>
                  <a:pt x="1218270" y="57276"/>
                </a:lnTo>
                <a:lnTo>
                  <a:pt x="1175257" y="57276"/>
                </a:lnTo>
                <a:lnTo>
                  <a:pt x="1160906" y="57225"/>
                </a:lnTo>
                <a:close/>
              </a:path>
              <a:path w="1247140" h="85725">
                <a:moveTo>
                  <a:pt x="1161033" y="28651"/>
                </a:moveTo>
                <a:lnTo>
                  <a:pt x="1160906" y="57225"/>
                </a:lnTo>
                <a:lnTo>
                  <a:pt x="1175257" y="57276"/>
                </a:lnTo>
                <a:lnTo>
                  <a:pt x="1175257" y="28701"/>
                </a:lnTo>
                <a:lnTo>
                  <a:pt x="1161033" y="28651"/>
                </a:lnTo>
                <a:close/>
              </a:path>
              <a:path w="1247140" h="85725">
                <a:moveTo>
                  <a:pt x="1161161" y="0"/>
                </a:moveTo>
                <a:lnTo>
                  <a:pt x="1161033" y="28651"/>
                </a:lnTo>
                <a:lnTo>
                  <a:pt x="1175257" y="28701"/>
                </a:lnTo>
                <a:lnTo>
                  <a:pt x="1175257" y="57276"/>
                </a:lnTo>
                <a:lnTo>
                  <a:pt x="1218270" y="57276"/>
                </a:lnTo>
                <a:lnTo>
                  <a:pt x="1246758" y="43179"/>
                </a:lnTo>
                <a:lnTo>
                  <a:pt x="1161161" y="0"/>
                </a:lnTo>
                <a:close/>
              </a:path>
              <a:path w="1247140" h="85725">
                <a:moveTo>
                  <a:pt x="0" y="24510"/>
                </a:moveTo>
                <a:lnTo>
                  <a:pt x="0" y="53085"/>
                </a:lnTo>
                <a:lnTo>
                  <a:pt x="1160906" y="57225"/>
                </a:lnTo>
                <a:lnTo>
                  <a:pt x="1161033" y="28651"/>
                </a:lnTo>
                <a:lnTo>
                  <a:pt x="0" y="2451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210555" y="4044696"/>
            <a:ext cx="1737359" cy="23195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818132" y="5658611"/>
            <a:ext cx="5526024" cy="7879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8201025" y="3801236"/>
            <a:ext cx="136461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1475" algn="l"/>
              </a:tabLst>
            </a:pPr>
            <a:r>
              <a:rPr dirty="0" sz="1400">
                <a:solidFill>
                  <a:srgbClr val="FF0000"/>
                </a:solidFill>
                <a:latin typeface="Calibri"/>
                <a:cs typeface="Calibri"/>
              </a:rPr>
              <a:t>1	</a:t>
            </a:r>
            <a:r>
              <a:rPr dirty="0" baseline="1984" sz="2100" spc="15">
                <a:solidFill>
                  <a:srgbClr val="585858"/>
                </a:solidFill>
                <a:latin typeface="黑体"/>
                <a:cs typeface="黑体"/>
              </a:rPr>
              <a:t>部</a:t>
            </a:r>
            <a:r>
              <a:rPr dirty="0" baseline="1984" sz="2100" spc="22">
                <a:solidFill>
                  <a:srgbClr val="585858"/>
                </a:solidFill>
                <a:latin typeface="黑体"/>
                <a:cs typeface="黑体"/>
              </a:rPr>
              <a:t>门</a:t>
            </a:r>
            <a:r>
              <a:rPr dirty="0" baseline="1984" sz="2100">
                <a:solidFill>
                  <a:srgbClr val="585858"/>
                </a:solidFill>
                <a:latin typeface="黑体"/>
                <a:cs typeface="黑体"/>
              </a:rPr>
              <a:t>表</a:t>
            </a:r>
            <a:r>
              <a:rPr dirty="0" baseline="1984" sz="2100" spc="-7">
                <a:solidFill>
                  <a:srgbClr val="585858"/>
                </a:solidFill>
                <a:latin typeface="Calibri"/>
                <a:cs typeface="Calibri"/>
              </a:rPr>
              <a:t>(dept)</a:t>
            </a:r>
            <a:endParaRPr baseline="1984" sz="2100">
              <a:latin typeface="Calibri"/>
              <a:cs typeface="Calibri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0"/>
              <a:t>高级软件人才培训专家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060196" y="3212338"/>
            <a:ext cx="4097654" cy="7804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实现</a:t>
            </a:r>
            <a:r>
              <a:rPr dirty="0" sz="1400" spc="-170">
                <a:solidFill>
                  <a:srgbClr val="585858"/>
                </a:solidFill>
                <a:latin typeface="宋体"/>
                <a:cs typeface="宋体"/>
              </a:rPr>
              <a:t>:</a:t>
            </a:r>
            <a:r>
              <a:rPr dirty="0" sz="1400" spc="-405">
                <a:solidFill>
                  <a:srgbClr val="585858"/>
                </a:solidFill>
                <a:latin typeface="宋体"/>
                <a:cs typeface="宋体"/>
              </a:rPr>
              <a:t> </a:t>
            </a:r>
            <a:r>
              <a:rPr dirty="0" sz="1400" spc="-20">
                <a:solidFill>
                  <a:srgbClr val="FF0000"/>
                </a:solidFill>
                <a:latin typeface="宋体"/>
                <a:cs typeface="宋体"/>
              </a:rPr>
              <a:t>在</a:t>
            </a:r>
            <a:r>
              <a:rPr dirty="0" sz="1400" spc="-25">
                <a:solidFill>
                  <a:srgbClr val="FF0000"/>
                </a:solidFill>
                <a:latin typeface="宋体"/>
                <a:cs typeface="宋体"/>
              </a:rPr>
              <a:t>多的一方建立外</a:t>
            </a:r>
            <a:r>
              <a:rPr dirty="0" sz="1400" spc="-35">
                <a:solidFill>
                  <a:srgbClr val="FF0000"/>
                </a:solidFill>
                <a:latin typeface="宋体"/>
                <a:cs typeface="宋体"/>
              </a:rPr>
              <a:t>键</a:t>
            </a:r>
            <a:r>
              <a:rPr dirty="0" sz="1400" spc="-25">
                <a:solidFill>
                  <a:srgbClr val="FF0000"/>
                </a:solidFill>
                <a:latin typeface="宋体"/>
                <a:cs typeface="宋体"/>
              </a:rPr>
              <a:t>，指</a:t>
            </a:r>
            <a:r>
              <a:rPr dirty="0" sz="1400" spc="-35">
                <a:solidFill>
                  <a:srgbClr val="FF0000"/>
                </a:solidFill>
                <a:latin typeface="宋体"/>
                <a:cs typeface="宋体"/>
              </a:rPr>
              <a:t>向</a:t>
            </a:r>
            <a:r>
              <a:rPr dirty="0" sz="1400" spc="-25">
                <a:solidFill>
                  <a:srgbClr val="FF0000"/>
                </a:solidFill>
                <a:latin typeface="宋体"/>
                <a:cs typeface="宋体"/>
              </a:rPr>
              <a:t>一</a:t>
            </a:r>
            <a:r>
              <a:rPr dirty="0" sz="1400" spc="-35">
                <a:solidFill>
                  <a:srgbClr val="FF0000"/>
                </a:solidFill>
                <a:latin typeface="宋体"/>
                <a:cs typeface="宋体"/>
              </a:rPr>
              <a:t>的</a:t>
            </a:r>
            <a:r>
              <a:rPr dirty="0" sz="1400" spc="-25">
                <a:solidFill>
                  <a:srgbClr val="FF0000"/>
                </a:solidFill>
                <a:latin typeface="宋体"/>
                <a:cs typeface="宋体"/>
              </a:rPr>
              <a:t>一</a:t>
            </a:r>
            <a:r>
              <a:rPr dirty="0" sz="1400" spc="-35">
                <a:solidFill>
                  <a:srgbClr val="FF0000"/>
                </a:solidFill>
                <a:latin typeface="宋体"/>
                <a:cs typeface="宋体"/>
              </a:rPr>
              <a:t>方</a:t>
            </a:r>
            <a:r>
              <a:rPr dirty="0" sz="1400" spc="-25">
                <a:solidFill>
                  <a:srgbClr val="FF0000"/>
                </a:solidFill>
                <a:latin typeface="宋体"/>
                <a:cs typeface="宋体"/>
              </a:rPr>
              <a:t>的主键</a:t>
            </a:r>
            <a:endParaRPr sz="14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00">
              <a:latin typeface="Times New Roman"/>
              <a:cs typeface="Times New Roman"/>
            </a:endParaRPr>
          </a:p>
          <a:p>
            <a:pPr algn="r" marR="34925">
              <a:lnSpc>
                <a:spcPct val="100000"/>
              </a:lnSpc>
              <a:tabLst>
                <a:tab pos="1113790" algn="l"/>
              </a:tabLst>
            </a:pPr>
            <a:r>
              <a:rPr dirty="0" sz="1400" spc="10">
                <a:solidFill>
                  <a:srgbClr val="585858"/>
                </a:solidFill>
                <a:latin typeface="黑体"/>
                <a:cs typeface="黑体"/>
              </a:rPr>
              <a:t>员工</a:t>
            </a:r>
            <a:r>
              <a:rPr dirty="0" sz="1400">
                <a:solidFill>
                  <a:srgbClr val="585858"/>
                </a:solidFill>
                <a:latin typeface="黑体"/>
                <a:cs typeface="黑体"/>
              </a:rPr>
              <a:t>表</a:t>
            </a:r>
            <a:r>
              <a:rPr dirty="0" sz="1400" spc="-10">
                <a:solidFill>
                  <a:srgbClr val="585858"/>
                </a:solidFill>
                <a:latin typeface="Calibri"/>
                <a:cs typeface="Calibri"/>
              </a:rPr>
              <a:t>(</a:t>
            </a:r>
            <a:r>
              <a:rPr dirty="0" sz="140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dirty="0" sz="1400" spc="-10">
                <a:solidFill>
                  <a:srgbClr val="585858"/>
                </a:solidFill>
                <a:latin typeface="Calibri"/>
                <a:cs typeface="Calibri"/>
              </a:rPr>
              <a:t>mp</a:t>
            </a:r>
            <a:r>
              <a:rPr dirty="0" sz="1400">
                <a:solidFill>
                  <a:srgbClr val="585858"/>
                </a:solidFill>
                <a:latin typeface="Calibri"/>
                <a:cs typeface="Calibri"/>
              </a:rPr>
              <a:t>)</a:t>
            </a:r>
            <a:r>
              <a:rPr dirty="0" sz="140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dirty="0" baseline="1984" sz="210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endParaRPr baseline="1984"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8214" y="3197351"/>
            <a:ext cx="5522595" cy="202565"/>
          </a:xfrm>
          <a:custGeom>
            <a:avLst/>
            <a:gdLst/>
            <a:ahLst/>
            <a:cxnLst/>
            <a:rect l="l" t="t" r="r" b="b"/>
            <a:pathLst>
              <a:path w="5522595" h="202564">
                <a:moveTo>
                  <a:pt x="0" y="0"/>
                </a:moveTo>
                <a:lnTo>
                  <a:pt x="5522366" y="0"/>
                </a:lnTo>
                <a:lnTo>
                  <a:pt x="5522366" y="202374"/>
                </a:lnTo>
                <a:lnTo>
                  <a:pt x="0" y="202374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13566" y="166682"/>
            <a:ext cx="2017007" cy="5856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 h="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 h="0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 h="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89838" y="1074801"/>
            <a:ext cx="6150610" cy="23495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35">
                <a:solidFill>
                  <a:srgbClr val="AC2A25"/>
                </a:solidFill>
                <a:latin typeface="宋体"/>
                <a:cs typeface="宋体"/>
              </a:rPr>
              <a:t>多表关系</a:t>
            </a:r>
            <a:endParaRPr sz="2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⚫"/>
              <a:tabLst>
                <a:tab pos="299085" algn="l"/>
                <a:tab pos="299720" algn="l"/>
              </a:tabLst>
            </a:pPr>
            <a:r>
              <a:rPr dirty="0" sz="1600" spc="-30">
                <a:solidFill>
                  <a:srgbClr val="252525"/>
                </a:solidFill>
                <a:latin typeface="宋体"/>
                <a:cs typeface="宋体"/>
              </a:rPr>
              <a:t>多对多</a:t>
            </a:r>
            <a:endParaRPr sz="16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252525"/>
              </a:buClr>
              <a:buFont typeface="Wingdings"/>
              <a:buChar char="⚫"/>
            </a:pPr>
            <a:endParaRPr sz="1850">
              <a:latin typeface="Times New Roman"/>
              <a:cs typeface="Times New Roman"/>
            </a:endParaRPr>
          </a:p>
          <a:p>
            <a:pPr lvl="1" marL="606425" indent="-287020">
              <a:lnSpc>
                <a:spcPct val="100000"/>
              </a:lnSpc>
              <a:buFont typeface="Wingdings"/>
              <a:buChar char=""/>
              <a:tabLst>
                <a:tab pos="606425" algn="l"/>
                <a:tab pos="607060" algn="l"/>
              </a:tabLst>
            </a:pP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案例</a:t>
            </a:r>
            <a:r>
              <a:rPr dirty="0" sz="1400" spc="-170">
                <a:solidFill>
                  <a:srgbClr val="585858"/>
                </a:solidFill>
                <a:latin typeface="宋体"/>
                <a:cs typeface="宋体"/>
              </a:rPr>
              <a:t>:</a:t>
            </a:r>
            <a:r>
              <a:rPr dirty="0" sz="1400" spc="-360">
                <a:solidFill>
                  <a:srgbClr val="585858"/>
                </a:solidFill>
                <a:latin typeface="宋体"/>
                <a:cs typeface="宋体"/>
              </a:rPr>
              <a:t> 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学</a:t>
            </a:r>
            <a:r>
              <a:rPr dirty="0" sz="1400" spc="325">
                <a:solidFill>
                  <a:srgbClr val="585858"/>
                </a:solidFill>
                <a:latin typeface="宋体"/>
                <a:cs typeface="宋体"/>
              </a:rPr>
              <a:t>生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与</a:t>
            </a:r>
            <a:r>
              <a:rPr dirty="0" sz="1400" spc="-345">
                <a:solidFill>
                  <a:srgbClr val="585858"/>
                </a:solidFill>
                <a:latin typeface="宋体"/>
                <a:cs typeface="宋体"/>
              </a:rPr>
              <a:t> 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课程的关系</a:t>
            </a:r>
            <a:endParaRPr sz="1400">
              <a:latin typeface="宋体"/>
              <a:cs typeface="宋体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585858"/>
              </a:buClr>
              <a:buFont typeface="Wingdings"/>
              <a:buChar char=""/>
            </a:pPr>
            <a:endParaRPr sz="1750">
              <a:latin typeface="Times New Roman"/>
              <a:cs typeface="Times New Roman"/>
            </a:endParaRPr>
          </a:p>
          <a:p>
            <a:pPr lvl="1" marL="606425" indent="-28702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606425" algn="l"/>
                <a:tab pos="607060" algn="l"/>
              </a:tabLst>
            </a:pP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关系</a:t>
            </a:r>
            <a:r>
              <a:rPr dirty="0" sz="1400" spc="-170">
                <a:solidFill>
                  <a:srgbClr val="585858"/>
                </a:solidFill>
                <a:latin typeface="宋体"/>
                <a:cs typeface="宋体"/>
              </a:rPr>
              <a:t>:</a:t>
            </a:r>
            <a:r>
              <a:rPr dirty="0" sz="1400" spc="-365">
                <a:solidFill>
                  <a:srgbClr val="585858"/>
                </a:solidFill>
                <a:latin typeface="宋体"/>
                <a:cs typeface="宋体"/>
              </a:rPr>
              <a:t> 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一个学生可以选修</a:t>
            </a:r>
            <a:r>
              <a:rPr dirty="0" sz="1400" spc="-35">
                <a:solidFill>
                  <a:srgbClr val="585858"/>
                </a:solidFill>
                <a:latin typeface="宋体"/>
                <a:cs typeface="宋体"/>
              </a:rPr>
              <a:t>多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门课</a:t>
            </a:r>
            <a:r>
              <a:rPr dirty="0" sz="1400" spc="-35">
                <a:solidFill>
                  <a:srgbClr val="585858"/>
                </a:solidFill>
                <a:latin typeface="宋体"/>
                <a:cs typeface="宋体"/>
              </a:rPr>
              <a:t>程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，</a:t>
            </a:r>
            <a:r>
              <a:rPr dirty="0" sz="1400" spc="-35">
                <a:solidFill>
                  <a:srgbClr val="585858"/>
                </a:solidFill>
                <a:latin typeface="宋体"/>
                <a:cs typeface="宋体"/>
              </a:rPr>
              <a:t>一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门</a:t>
            </a:r>
            <a:r>
              <a:rPr dirty="0" sz="1400" spc="-35">
                <a:solidFill>
                  <a:srgbClr val="585858"/>
                </a:solidFill>
                <a:latin typeface="宋体"/>
                <a:cs typeface="宋体"/>
              </a:rPr>
              <a:t>课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程也</a:t>
            </a:r>
            <a:r>
              <a:rPr dirty="0" sz="1400" spc="-35">
                <a:solidFill>
                  <a:srgbClr val="585858"/>
                </a:solidFill>
                <a:latin typeface="宋体"/>
                <a:cs typeface="宋体"/>
              </a:rPr>
              <a:t>可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以</a:t>
            </a:r>
            <a:r>
              <a:rPr dirty="0" sz="1400" spc="-35">
                <a:solidFill>
                  <a:srgbClr val="585858"/>
                </a:solidFill>
                <a:latin typeface="宋体"/>
                <a:cs typeface="宋体"/>
              </a:rPr>
              <a:t>供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多个</a:t>
            </a:r>
            <a:r>
              <a:rPr dirty="0" sz="1400" spc="-35">
                <a:solidFill>
                  <a:srgbClr val="585858"/>
                </a:solidFill>
                <a:latin typeface="宋体"/>
                <a:cs typeface="宋体"/>
              </a:rPr>
              <a:t>学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生</a:t>
            </a:r>
            <a:r>
              <a:rPr dirty="0" sz="1400" spc="-35">
                <a:solidFill>
                  <a:srgbClr val="585858"/>
                </a:solidFill>
                <a:latin typeface="宋体"/>
                <a:cs typeface="宋体"/>
              </a:rPr>
              <a:t>选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择</a:t>
            </a:r>
            <a:endParaRPr sz="1400">
              <a:latin typeface="宋体"/>
              <a:cs typeface="宋体"/>
            </a:endParaRPr>
          </a:p>
          <a:p>
            <a:pPr lvl="1">
              <a:lnSpc>
                <a:spcPct val="100000"/>
              </a:lnSpc>
              <a:buClr>
                <a:srgbClr val="585858"/>
              </a:buClr>
              <a:buFont typeface="Wingdings"/>
              <a:buChar char=""/>
            </a:pPr>
            <a:endParaRPr sz="1750">
              <a:latin typeface="Times New Roman"/>
              <a:cs typeface="Times New Roman"/>
            </a:endParaRPr>
          </a:p>
          <a:p>
            <a:pPr lvl="1" marL="606425" indent="-287020">
              <a:lnSpc>
                <a:spcPct val="100000"/>
              </a:lnSpc>
              <a:buFont typeface="Wingdings"/>
              <a:buChar char=""/>
              <a:tabLst>
                <a:tab pos="606425" algn="l"/>
                <a:tab pos="607060" algn="l"/>
              </a:tabLst>
            </a:pP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实现</a:t>
            </a:r>
            <a:r>
              <a:rPr dirty="0" sz="1400" spc="-170">
                <a:solidFill>
                  <a:srgbClr val="585858"/>
                </a:solidFill>
                <a:latin typeface="宋体"/>
                <a:cs typeface="宋体"/>
              </a:rPr>
              <a:t>:</a:t>
            </a:r>
            <a:r>
              <a:rPr dirty="0" sz="1400" spc="-395">
                <a:solidFill>
                  <a:srgbClr val="585858"/>
                </a:solidFill>
                <a:latin typeface="宋体"/>
                <a:cs typeface="宋体"/>
              </a:rPr>
              <a:t> </a:t>
            </a:r>
            <a:r>
              <a:rPr dirty="0" sz="1400" spc="-20">
                <a:solidFill>
                  <a:srgbClr val="FF0000"/>
                </a:solidFill>
                <a:latin typeface="宋体"/>
                <a:cs typeface="宋体"/>
              </a:rPr>
              <a:t>建</a:t>
            </a:r>
            <a:r>
              <a:rPr dirty="0" sz="1400" spc="-25">
                <a:solidFill>
                  <a:srgbClr val="FF0000"/>
                </a:solidFill>
                <a:latin typeface="宋体"/>
                <a:cs typeface="宋体"/>
              </a:rPr>
              <a:t>立</a:t>
            </a:r>
            <a:r>
              <a:rPr dirty="0" sz="1400" spc="-20">
                <a:solidFill>
                  <a:srgbClr val="FF0000"/>
                </a:solidFill>
                <a:latin typeface="宋体"/>
                <a:cs typeface="宋体"/>
              </a:rPr>
              <a:t>第三</a:t>
            </a:r>
            <a:r>
              <a:rPr dirty="0" sz="1400" spc="-25">
                <a:solidFill>
                  <a:srgbClr val="FF0000"/>
                </a:solidFill>
                <a:latin typeface="宋体"/>
                <a:cs typeface="宋体"/>
              </a:rPr>
              <a:t>张</a:t>
            </a:r>
            <a:r>
              <a:rPr dirty="0" sz="1400" spc="-20">
                <a:solidFill>
                  <a:srgbClr val="FF0000"/>
                </a:solidFill>
                <a:latin typeface="宋体"/>
                <a:cs typeface="宋体"/>
              </a:rPr>
              <a:t>中间</a:t>
            </a:r>
            <a:r>
              <a:rPr dirty="0" sz="1400" spc="-25">
                <a:solidFill>
                  <a:srgbClr val="FF0000"/>
                </a:solidFill>
                <a:latin typeface="宋体"/>
                <a:cs typeface="宋体"/>
              </a:rPr>
              <a:t>表</a:t>
            </a:r>
            <a:r>
              <a:rPr dirty="0" sz="1400" spc="-35">
                <a:solidFill>
                  <a:srgbClr val="FF0000"/>
                </a:solidFill>
                <a:latin typeface="宋体"/>
                <a:cs typeface="宋体"/>
              </a:rPr>
              <a:t>，</a:t>
            </a:r>
            <a:r>
              <a:rPr dirty="0" sz="1400" spc="-20">
                <a:solidFill>
                  <a:srgbClr val="FF0000"/>
                </a:solidFill>
                <a:latin typeface="宋体"/>
                <a:cs typeface="宋体"/>
              </a:rPr>
              <a:t>中间</a:t>
            </a:r>
            <a:r>
              <a:rPr dirty="0" sz="1400" spc="-40">
                <a:solidFill>
                  <a:srgbClr val="FF0000"/>
                </a:solidFill>
                <a:latin typeface="宋体"/>
                <a:cs typeface="宋体"/>
              </a:rPr>
              <a:t>表</a:t>
            </a:r>
            <a:r>
              <a:rPr dirty="0" sz="1400" spc="-20">
                <a:solidFill>
                  <a:srgbClr val="FF0000"/>
                </a:solidFill>
                <a:latin typeface="宋体"/>
                <a:cs typeface="宋体"/>
              </a:rPr>
              <a:t>至</a:t>
            </a:r>
            <a:r>
              <a:rPr dirty="0" sz="1400" spc="-40">
                <a:solidFill>
                  <a:srgbClr val="FF0000"/>
                </a:solidFill>
                <a:latin typeface="宋体"/>
                <a:cs typeface="宋体"/>
              </a:rPr>
              <a:t>少</a:t>
            </a:r>
            <a:r>
              <a:rPr dirty="0" sz="1400" spc="-20">
                <a:solidFill>
                  <a:srgbClr val="FF0000"/>
                </a:solidFill>
                <a:latin typeface="宋体"/>
                <a:cs typeface="宋体"/>
              </a:rPr>
              <a:t>包</a:t>
            </a:r>
            <a:r>
              <a:rPr dirty="0" sz="1400" spc="-40">
                <a:solidFill>
                  <a:srgbClr val="FF0000"/>
                </a:solidFill>
                <a:latin typeface="宋体"/>
                <a:cs typeface="宋体"/>
              </a:rPr>
              <a:t>含</a:t>
            </a:r>
            <a:r>
              <a:rPr dirty="0" sz="1400" spc="-20">
                <a:solidFill>
                  <a:srgbClr val="FF0000"/>
                </a:solidFill>
                <a:latin typeface="宋体"/>
                <a:cs typeface="宋体"/>
              </a:rPr>
              <a:t>两个</a:t>
            </a:r>
            <a:r>
              <a:rPr dirty="0" sz="1400" spc="-40">
                <a:solidFill>
                  <a:srgbClr val="FF0000"/>
                </a:solidFill>
                <a:latin typeface="宋体"/>
                <a:cs typeface="宋体"/>
              </a:rPr>
              <a:t>外</a:t>
            </a:r>
            <a:r>
              <a:rPr dirty="0" sz="1400" spc="-20">
                <a:solidFill>
                  <a:srgbClr val="FF0000"/>
                </a:solidFill>
                <a:latin typeface="宋体"/>
                <a:cs typeface="宋体"/>
              </a:rPr>
              <a:t>键</a:t>
            </a:r>
            <a:r>
              <a:rPr dirty="0" sz="1400" spc="-40">
                <a:solidFill>
                  <a:srgbClr val="FF0000"/>
                </a:solidFill>
                <a:latin typeface="宋体"/>
                <a:cs typeface="宋体"/>
              </a:rPr>
              <a:t>，</a:t>
            </a:r>
            <a:r>
              <a:rPr dirty="0" sz="1400" spc="-20">
                <a:solidFill>
                  <a:srgbClr val="FF0000"/>
                </a:solidFill>
                <a:latin typeface="宋体"/>
                <a:cs typeface="宋体"/>
              </a:rPr>
              <a:t>分别</a:t>
            </a:r>
            <a:r>
              <a:rPr dirty="0" sz="1400" spc="-40">
                <a:solidFill>
                  <a:srgbClr val="FF0000"/>
                </a:solidFill>
                <a:latin typeface="宋体"/>
                <a:cs typeface="宋体"/>
              </a:rPr>
              <a:t>关</a:t>
            </a:r>
            <a:r>
              <a:rPr dirty="0" sz="1400" spc="-20">
                <a:solidFill>
                  <a:srgbClr val="FF0000"/>
                </a:solidFill>
                <a:latin typeface="宋体"/>
                <a:cs typeface="宋体"/>
              </a:rPr>
              <a:t>联</a:t>
            </a:r>
            <a:r>
              <a:rPr dirty="0" sz="1400" spc="-40">
                <a:solidFill>
                  <a:srgbClr val="FF0000"/>
                </a:solidFill>
                <a:latin typeface="宋体"/>
                <a:cs typeface="宋体"/>
              </a:rPr>
              <a:t>两</a:t>
            </a:r>
            <a:r>
              <a:rPr dirty="0" sz="1400" spc="-20">
                <a:solidFill>
                  <a:srgbClr val="FF0000"/>
                </a:solidFill>
                <a:latin typeface="宋体"/>
                <a:cs typeface="宋体"/>
              </a:rPr>
              <a:t>方</a:t>
            </a:r>
            <a:r>
              <a:rPr dirty="0" sz="1400" spc="-40">
                <a:solidFill>
                  <a:srgbClr val="FF0000"/>
                </a:solidFill>
                <a:latin typeface="宋体"/>
                <a:cs typeface="宋体"/>
              </a:rPr>
              <a:t>主</a:t>
            </a:r>
            <a:r>
              <a:rPr dirty="0" sz="1400" spc="-20">
                <a:solidFill>
                  <a:srgbClr val="FF0000"/>
                </a:solidFill>
                <a:latin typeface="宋体"/>
                <a:cs typeface="宋体"/>
              </a:rPr>
              <a:t>键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224246" y="4648200"/>
            <a:ext cx="3142826" cy="14148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178471" y="4663920"/>
            <a:ext cx="1932540" cy="13991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120636" y="3750550"/>
            <a:ext cx="2804171" cy="147372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5544058" y="5249926"/>
            <a:ext cx="250317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10">
                <a:solidFill>
                  <a:srgbClr val="585858"/>
                </a:solidFill>
                <a:latin typeface="黑体"/>
                <a:cs typeface="黑体"/>
              </a:rPr>
              <a:t>学生</a:t>
            </a:r>
            <a:r>
              <a:rPr dirty="0" sz="1400">
                <a:solidFill>
                  <a:srgbClr val="585858"/>
                </a:solidFill>
                <a:latin typeface="黑体"/>
                <a:cs typeface="黑体"/>
              </a:rPr>
              <a:t>课程</a:t>
            </a:r>
            <a:r>
              <a:rPr dirty="0" sz="1400" spc="-15">
                <a:solidFill>
                  <a:srgbClr val="585858"/>
                </a:solidFill>
                <a:latin typeface="黑体"/>
                <a:cs typeface="黑体"/>
              </a:rPr>
              <a:t>关</a:t>
            </a:r>
            <a:r>
              <a:rPr dirty="0" sz="1400">
                <a:solidFill>
                  <a:srgbClr val="585858"/>
                </a:solidFill>
                <a:latin typeface="黑体"/>
                <a:cs typeface="黑体"/>
              </a:rPr>
              <a:t>系</a:t>
            </a:r>
            <a:r>
              <a:rPr dirty="0" sz="1400" spc="5">
                <a:solidFill>
                  <a:srgbClr val="585858"/>
                </a:solidFill>
                <a:latin typeface="黑体"/>
                <a:cs typeface="黑体"/>
              </a:rPr>
              <a:t>表</a:t>
            </a:r>
            <a:r>
              <a:rPr dirty="0" sz="1400" spc="-10">
                <a:solidFill>
                  <a:srgbClr val="585858"/>
                </a:solidFill>
                <a:latin typeface="Calibri"/>
                <a:cs typeface="Calibri"/>
              </a:rPr>
              <a:t>(student_course)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47951" y="6142431"/>
            <a:ext cx="147193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400" spc="10">
                <a:solidFill>
                  <a:srgbClr val="585858"/>
                </a:solidFill>
                <a:latin typeface="黑体"/>
                <a:cs typeface="黑体"/>
              </a:rPr>
              <a:t>学生</a:t>
            </a:r>
            <a:r>
              <a:rPr dirty="0" sz="1400">
                <a:solidFill>
                  <a:srgbClr val="585858"/>
                </a:solidFill>
                <a:latin typeface="黑体"/>
                <a:cs typeface="黑体"/>
              </a:rPr>
              <a:t>表</a:t>
            </a:r>
            <a:r>
              <a:rPr dirty="0" sz="1400" spc="-5">
                <a:solidFill>
                  <a:srgbClr val="585858"/>
                </a:solidFill>
                <a:latin typeface="Calibri"/>
                <a:cs typeface="Calibri"/>
              </a:rPr>
              <a:t>(student)</a:t>
            </a:r>
            <a:r>
              <a:rPr dirty="0" sz="1400" spc="26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baseline="-5952" sz="210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endParaRPr baseline="-5952" sz="21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333356" y="6117132"/>
            <a:ext cx="133604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z="1400" spc="18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baseline="1984" sz="2100" spc="15">
                <a:solidFill>
                  <a:srgbClr val="585858"/>
                </a:solidFill>
                <a:latin typeface="黑体"/>
                <a:cs typeface="黑体"/>
              </a:rPr>
              <a:t>课程</a:t>
            </a:r>
            <a:r>
              <a:rPr dirty="0" baseline="1984" sz="2100">
                <a:solidFill>
                  <a:srgbClr val="585858"/>
                </a:solidFill>
                <a:latin typeface="黑体"/>
                <a:cs typeface="黑体"/>
              </a:rPr>
              <a:t>表</a:t>
            </a:r>
            <a:r>
              <a:rPr dirty="0" baseline="1984" sz="2100" spc="-15">
                <a:solidFill>
                  <a:srgbClr val="585858"/>
                </a:solidFill>
                <a:latin typeface="Calibri"/>
                <a:cs typeface="Calibri"/>
              </a:rPr>
              <a:t>(course)</a:t>
            </a:r>
            <a:endParaRPr baseline="1984" sz="21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901690" y="3760470"/>
            <a:ext cx="1051560" cy="204470"/>
          </a:xfrm>
          <a:custGeom>
            <a:avLst/>
            <a:gdLst/>
            <a:ahLst/>
            <a:cxnLst/>
            <a:rect l="l" t="t" r="r" b="b"/>
            <a:pathLst>
              <a:path w="1051559" h="204470">
                <a:moveTo>
                  <a:pt x="0" y="34035"/>
                </a:moveTo>
                <a:lnTo>
                  <a:pt x="2674" y="20788"/>
                </a:lnTo>
                <a:lnTo>
                  <a:pt x="9969" y="9969"/>
                </a:lnTo>
                <a:lnTo>
                  <a:pt x="20788" y="2674"/>
                </a:lnTo>
                <a:lnTo>
                  <a:pt x="34036" y="0"/>
                </a:lnTo>
                <a:lnTo>
                  <a:pt x="1017524" y="0"/>
                </a:lnTo>
                <a:lnTo>
                  <a:pt x="1030771" y="2674"/>
                </a:lnTo>
                <a:lnTo>
                  <a:pt x="1041590" y="9969"/>
                </a:lnTo>
                <a:lnTo>
                  <a:pt x="1048885" y="20788"/>
                </a:lnTo>
                <a:lnTo>
                  <a:pt x="1051560" y="34035"/>
                </a:lnTo>
                <a:lnTo>
                  <a:pt x="1051560" y="170179"/>
                </a:lnTo>
                <a:lnTo>
                  <a:pt x="1048885" y="183427"/>
                </a:lnTo>
                <a:lnTo>
                  <a:pt x="1041590" y="194246"/>
                </a:lnTo>
                <a:lnTo>
                  <a:pt x="1030771" y="201541"/>
                </a:lnTo>
                <a:lnTo>
                  <a:pt x="1017524" y="204215"/>
                </a:lnTo>
                <a:lnTo>
                  <a:pt x="34036" y="204215"/>
                </a:lnTo>
                <a:lnTo>
                  <a:pt x="20788" y="201541"/>
                </a:lnTo>
                <a:lnTo>
                  <a:pt x="9969" y="194246"/>
                </a:lnTo>
                <a:lnTo>
                  <a:pt x="2674" y="183427"/>
                </a:lnTo>
                <a:lnTo>
                  <a:pt x="0" y="170179"/>
                </a:lnTo>
                <a:lnTo>
                  <a:pt x="0" y="34035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997445" y="3760470"/>
            <a:ext cx="922019" cy="204470"/>
          </a:xfrm>
          <a:custGeom>
            <a:avLst/>
            <a:gdLst/>
            <a:ahLst/>
            <a:cxnLst/>
            <a:rect l="l" t="t" r="r" b="b"/>
            <a:pathLst>
              <a:path w="922020" h="204470">
                <a:moveTo>
                  <a:pt x="0" y="34035"/>
                </a:moveTo>
                <a:lnTo>
                  <a:pt x="2674" y="20788"/>
                </a:lnTo>
                <a:lnTo>
                  <a:pt x="9969" y="9969"/>
                </a:lnTo>
                <a:lnTo>
                  <a:pt x="20788" y="2674"/>
                </a:lnTo>
                <a:lnTo>
                  <a:pt x="34035" y="0"/>
                </a:lnTo>
                <a:lnTo>
                  <a:pt x="887983" y="0"/>
                </a:lnTo>
                <a:lnTo>
                  <a:pt x="901231" y="2674"/>
                </a:lnTo>
                <a:lnTo>
                  <a:pt x="912050" y="9969"/>
                </a:lnTo>
                <a:lnTo>
                  <a:pt x="919345" y="20788"/>
                </a:lnTo>
                <a:lnTo>
                  <a:pt x="922020" y="34035"/>
                </a:lnTo>
                <a:lnTo>
                  <a:pt x="922020" y="170179"/>
                </a:lnTo>
                <a:lnTo>
                  <a:pt x="919345" y="183427"/>
                </a:lnTo>
                <a:lnTo>
                  <a:pt x="912050" y="194246"/>
                </a:lnTo>
                <a:lnTo>
                  <a:pt x="901231" y="201541"/>
                </a:lnTo>
                <a:lnTo>
                  <a:pt x="887983" y="204215"/>
                </a:lnTo>
                <a:lnTo>
                  <a:pt x="34035" y="204215"/>
                </a:lnTo>
                <a:lnTo>
                  <a:pt x="20788" y="201541"/>
                </a:lnTo>
                <a:lnTo>
                  <a:pt x="9969" y="194246"/>
                </a:lnTo>
                <a:lnTo>
                  <a:pt x="2674" y="183427"/>
                </a:lnTo>
                <a:lnTo>
                  <a:pt x="0" y="170179"/>
                </a:lnTo>
                <a:lnTo>
                  <a:pt x="0" y="34035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209294" y="4658105"/>
            <a:ext cx="885825" cy="245745"/>
          </a:xfrm>
          <a:custGeom>
            <a:avLst/>
            <a:gdLst/>
            <a:ahLst/>
            <a:cxnLst/>
            <a:rect l="l" t="t" r="r" b="b"/>
            <a:pathLst>
              <a:path w="885825" h="245745">
                <a:moveTo>
                  <a:pt x="0" y="40894"/>
                </a:moveTo>
                <a:lnTo>
                  <a:pt x="3214" y="24967"/>
                </a:lnTo>
                <a:lnTo>
                  <a:pt x="11979" y="11969"/>
                </a:lnTo>
                <a:lnTo>
                  <a:pt x="24978" y="3210"/>
                </a:lnTo>
                <a:lnTo>
                  <a:pt x="40893" y="0"/>
                </a:lnTo>
                <a:lnTo>
                  <a:pt x="844550" y="0"/>
                </a:lnTo>
                <a:lnTo>
                  <a:pt x="860476" y="3210"/>
                </a:lnTo>
                <a:lnTo>
                  <a:pt x="873474" y="11969"/>
                </a:lnTo>
                <a:lnTo>
                  <a:pt x="882233" y="24967"/>
                </a:lnTo>
                <a:lnTo>
                  <a:pt x="885444" y="40894"/>
                </a:lnTo>
                <a:lnTo>
                  <a:pt x="885444" y="204470"/>
                </a:lnTo>
                <a:lnTo>
                  <a:pt x="882233" y="220396"/>
                </a:lnTo>
                <a:lnTo>
                  <a:pt x="873474" y="233394"/>
                </a:lnTo>
                <a:lnTo>
                  <a:pt x="860476" y="242153"/>
                </a:lnTo>
                <a:lnTo>
                  <a:pt x="844550" y="245364"/>
                </a:lnTo>
                <a:lnTo>
                  <a:pt x="40893" y="245364"/>
                </a:lnTo>
                <a:lnTo>
                  <a:pt x="24978" y="242153"/>
                </a:lnTo>
                <a:lnTo>
                  <a:pt x="11979" y="233394"/>
                </a:lnTo>
                <a:lnTo>
                  <a:pt x="3214" y="220396"/>
                </a:lnTo>
                <a:lnTo>
                  <a:pt x="0" y="204470"/>
                </a:lnTo>
                <a:lnTo>
                  <a:pt x="0" y="40894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9147809" y="4648961"/>
            <a:ext cx="885825" cy="245745"/>
          </a:xfrm>
          <a:custGeom>
            <a:avLst/>
            <a:gdLst/>
            <a:ahLst/>
            <a:cxnLst/>
            <a:rect l="l" t="t" r="r" b="b"/>
            <a:pathLst>
              <a:path w="885825" h="245745">
                <a:moveTo>
                  <a:pt x="0" y="40893"/>
                </a:moveTo>
                <a:lnTo>
                  <a:pt x="3210" y="24967"/>
                </a:lnTo>
                <a:lnTo>
                  <a:pt x="11969" y="11969"/>
                </a:lnTo>
                <a:lnTo>
                  <a:pt x="24967" y="3210"/>
                </a:lnTo>
                <a:lnTo>
                  <a:pt x="40894" y="0"/>
                </a:lnTo>
                <a:lnTo>
                  <a:pt x="844550" y="0"/>
                </a:lnTo>
                <a:lnTo>
                  <a:pt x="860476" y="3210"/>
                </a:lnTo>
                <a:lnTo>
                  <a:pt x="873474" y="11969"/>
                </a:lnTo>
                <a:lnTo>
                  <a:pt x="882233" y="24967"/>
                </a:lnTo>
                <a:lnTo>
                  <a:pt x="885444" y="40893"/>
                </a:lnTo>
                <a:lnTo>
                  <a:pt x="885444" y="204469"/>
                </a:lnTo>
                <a:lnTo>
                  <a:pt x="882233" y="220396"/>
                </a:lnTo>
                <a:lnTo>
                  <a:pt x="873474" y="233394"/>
                </a:lnTo>
                <a:lnTo>
                  <a:pt x="860476" y="242153"/>
                </a:lnTo>
                <a:lnTo>
                  <a:pt x="844550" y="245363"/>
                </a:lnTo>
                <a:lnTo>
                  <a:pt x="40894" y="245363"/>
                </a:lnTo>
                <a:lnTo>
                  <a:pt x="24967" y="242153"/>
                </a:lnTo>
                <a:lnTo>
                  <a:pt x="11969" y="233394"/>
                </a:lnTo>
                <a:lnTo>
                  <a:pt x="3210" y="220396"/>
                </a:lnTo>
                <a:lnTo>
                  <a:pt x="0" y="204469"/>
                </a:lnTo>
                <a:lnTo>
                  <a:pt x="0" y="40893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919466" y="3853053"/>
            <a:ext cx="1709420" cy="796290"/>
          </a:xfrm>
          <a:custGeom>
            <a:avLst/>
            <a:gdLst/>
            <a:ahLst/>
            <a:cxnLst/>
            <a:rect l="l" t="t" r="r" b="b"/>
            <a:pathLst>
              <a:path w="1709420" h="796289">
                <a:moveTo>
                  <a:pt x="1661286" y="719836"/>
                </a:moveTo>
                <a:lnTo>
                  <a:pt x="1632711" y="719836"/>
                </a:lnTo>
                <a:lnTo>
                  <a:pt x="1670811" y="796036"/>
                </a:lnTo>
                <a:lnTo>
                  <a:pt x="1702561" y="732536"/>
                </a:lnTo>
                <a:lnTo>
                  <a:pt x="1661286" y="732536"/>
                </a:lnTo>
                <a:lnTo>
                  <a:pt x="1661286" y="719836"/>
                </a:lnTo>
                <a:close/>
              </a:path>
              <a:path w="1709420" h="796289">
                <a:moveTo>
                  <a:pt x="1661286" y="9525"/>
                </a:moveTo>
                <a:lnTo>
                  <a:pt x="1661286" y="732536"/>
                </a:lnTo>
                <a:lnTo>
                  <a:pt x="1680336" y="732536"/>
                </a:lnTo>
                <a:lnTo>
                  <a:pt x="1680336" y="19050"/>
                </a:lnTo>
                <a:lnTo>
                  <a:pt x="1670811" y="19050"/>
                </a:lnTo>
                <a:lnTo>
                  <a:pt x="1661286" y="9525"/>
                </a:lnTo>
                <a:close/>
              </a:path>
              <a:path w="1709420" h="796289">
                <a:moveTo>
                  <a:pt x="1708911" y="719836"/>
                </a:moveTo>
                <a:lnTo>
                  <a:pt x="1680336" y="719836"/>
                </a:lnTo>
                <a:lnTo>
                  <a:pt x="1680336" y="732536"/>
                </a:lnTo>
                <a:lnTo>
                  <a:pt x="1702561" y="732536"/>
                </a:lnTo>
                <a:lnTo>
                  <a:pt x="1708911" y="719836"/>
                </a:lnTo>
                <a:close/>
              </a:path>
              <a:path w="1709420" h="796289">
                <a:moveTo>
                  <a:pt x="1676018" y="0"/>
                </a:moveTo>
                <a:lnTo>
                  <a:pt x="0" y="0"/>
                </a:lnTo>
                <a:lnTo>
                  <a:pt x="0" y="19050"/>
                </a:lnTo>
                <a:lnTo>
                  <a:pt x="1661286" y="19050"/>
                </a:lnTo>
                <a:lnTo>
                  <a:pt x="1661286" y="9525"/>
                </a:lnTo>
                <a:lnTo>
                  <a:pt x="1680336" y="9525"/>
                </a:lnTo>
                <a:lnTo>
                  <a:pt x="1680336" y="4318"/>
                </a:lnTo>
                <a:lnTo>
                  <a:pt x="1676018" y="0"/>
                </a:lnTo>
                <a:close/>
              </a:path>
              <a:path w="1709420" h="796289">
                <a:moveTo>
                  <a:pt x="1680336" y="9525"/>
                </a:moveTo>
                <a:lnTo>
                  <a:pt x="1661286" y="9525"/>
                </a:lnTo>
                <a:lnTo>
                  <a:pt x="1670811" y="19050"/>
                </a:lnTo>
                <a:lnTo>
                  <a:pt x="1680336" y="19050"/>
                </a:lnTo>
                <a:lnTo>
                  <a:pt x="1680336" y="95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614677" y="3853053"/>
            <a:ext cx="4287520" cy="805180"/>
          </a:xfrm>
          <a:custGeom>
            <a:avLst/>
            <a:gdLst/>
            <a:ahLst/>
            <a:cxnLst/>
            <a:rect l="l" t="t" r="r" b="b"/>
            <a:pathLst>
              <a:path w="4287520" h="805179">
                <a:moveTo>
                  <a:pt x="28574" y="728472"/>
                </a:moveTo>
                <a:lnTo>
                  <a:pt x="0" y="728472"/>
                </a:lnTo>
                <a:lnTo>
                  <a:pt x="38099" y="804672"/>
                </a:lnTo>
                <a:lnTo>
                  <a:pt x="69849" y="741172"/>
                </a:lnTo>
                <a:lnTo>
                  <a:pt x="28574" y="741172"/>
                </a:lnTo>
                <a:lnTo>
                  <a:pt x="28574" y="728472"/>
                </a:lnTo>
                <a:close/>
              </a:path>
              <a:path w="4287520" h="805179">
                <a:moveTo>
                  <a:pt x="4287266" y="0"/>
                </a:moveTo>
                <a:lnTo>
                  <a:pt x="32892" y="0"/>
                </a:lnTo>
                <a:lnTo>
                  <a:pt x="28574" y="4318"/>
                </a:lnTo>
                <a:lnTo>
                  <a:pt x="28574" y="741172"/>
                </a:lnTo>
                <a:lnTo>
                  <a:pt x="47624" y="741172"/>
                </a:lnTo>
                <a:lnTo>
                  <a:pt x="47624" y="19050"/>
                </a:lnTo>
                <a:lnTo>
                  <a:pt x="38099" y="19050"/>
                </a:lnTo>
                <a:lnTo>
                  <a:pt x="47624" y="9525"/>
                </a:lnTo>
                <a:lnTo>
                  <a:pt x="4287266" y="9525"/>
                </a:lnTo>
                <a:lnTo>
                  <a:pt x="4287266" y="0"/>
                </a:lnTo>
                <a:close/>
              </a:path>
              <a:path w="4287520" h="805179">
                <a:moveTo>
                  <a:pt x="76199" y="728472"/>
                </a:moveTo>
                <a:lnTo>
                  <a:pt x="47624" y="728472"/>
                </a:lnTo>
                <a:lnTo>
                  <a:pt x="47624" y="741172"/>
                </a:lnTo>
                <a:lnTo>
                  <a:pt x="69849" y="741172"/>
                </a:lnTo>
                <a:lnTo>
                  <a:pt x="76199" y="728472"/>
                </a:lnTo>
                <a:close/>
              </a:path>
              <a:path w="4287520" h="805179">
                <a:moveTo>
                  <a:pt x="47624" y="9525"/>
                </a:moveTo>
                <a:lnTo>
                  <a:pt x="38099" y="19050"/>
                </a:lnTo>
                <a:lnTo>
                  <a:pt x="47624" y="19050"/>
                </a:lnTo>
                <a:lnTo>
                  <a:pt x="47624" y="9525"/>
                </a:lnTo>
                <a:close/>
              </a:path>
              <a:path w="4287520" h="805179">
                <a:moveTo>
                  <a:pt x="4287266" y="9525"/>
                </a:moveTo>
                <a:lnTo>
                  <a:pt x="47624" y="9525"/>
                </a:lnTo>
                <a:lnTo>
                  <a:pt x="47624" y="19050"/>
                </a:lnTo>
                <a:lnTo>
                  <a:pt x="4287266" y="19050"/>
                </a:lnTo>
                <a:lnTo>
                  <a:pt x="4287266" y="95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0"/>
              <a:t>高级软件人才培训专家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90504" y="6822185"/>
            <a:ext cx="1301750" cy="0"/>
          </a:xfrm>
          <a:custGeom>
            <a:avLst/>
            <a:gdLst/>
            <a:ahLst/>
            <a:cxnLst/>
            <a:rect l="l" t="t" r="r" b="b"/>
            <a:pathLst>
              <a:path w="1301750" h="0">
                <a:moveTo>
                  <a:pt x="0" y="0"/>
                </a:moveTo>
                <a:lnTo>
                  <a:pt x="1301496" y="0"/>
                </a:lnTo>
              </a:path>
            </a:pathLst>
          </a:custGeom>
          <a:ln w="71628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6822185"/>
            <a:ext cx="10819130" cy="0"/>
          </a:xfrm>
          <a:custGeom>
            <a:avLst/>
            <a:gdLst/>
            <a:ahLst/>
            <a:cxnLst/>
            <a:rect l="l" t="t" r="r" b="b"/>
            <a:pathLst>
              <a:path w="10819130" h="0">
                <a:moveTo>
                  <a:pt x="0" y="0"/>
                </a:moveTo>
                <a:lnTo>
                  <a:pt x="10818876" y="0"/>
                </a:lnTo>
              </a:path>
            </a:pathLst>
          </a:custGeom>
          <a:ln w="71628">
            <a:solidFill>
              <a:srgbClr val="AC2B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36089" y="2238514"/>
            <a:ext cx="1625600" cy="1151255"/>
          </a:xfrm>
          <a:prstGeom prst="rect"/>
        </p:spPr>
        <p:txBody>
          <a:bodyPr wrap="square" lIns="0" tIns="48260" rIns="0" bIns="0" rtlCol="0" vert="horz">
            <a:spAutoFit/>
          </a:bodyPr>
          <a:lstStyle/>
          <a:p>
            <a:pPr marL="546100">
              <a:lnSpc>
                <a:spcPct val="100000"/>
              </a:lnSpc>
              <a:spcBef>
                <a:spcPts val="380"/>
              </a:spcBef>
            </a:pPr>
            <a:r>
              <a:rPr dirty="0" sz="4200" b="1">
                <a:solidFill>
                  <a:srgbClr val="000000"/>
                </a:solidFill>
                <a:latin typeface="微软雅黑"/>
                <a:cs typeface="微软雅黑"/>
              </a:rPr>
              <a:t>目录</a:t>
            </a:r>
            <a:endParaRPr sz="42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2800" spc="-10">
                <a:solidFill>
                  <a:srgbClr val="D9D9D9"/>
                </a:solidFill>
                <a:latin typeface="Verdana"/>
                <a:cs typeface="Verdana"/>
              </a:rPr>
              <a:t>Contents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07408" y="2336292"/>
            <a:ext cx="0" cy="1062355"/>
          </a:xfrm>
          <a:custGeom>
            <a:avLst/>
            <a:gdLst/>
            <a:ahLst/>
            <a:cxnLst/>
            <a:rect l="l" t="t" r="r" b="b"/>
            <a:pathLst>
              <a:path w="0" h="1062354">
                <a:moveTo>
                  <a:pt x="0" y="0"/>
                </a:moveTo>
                <a:lnTo>
                  <a:pt x="0" y="1062228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14955" y="2410967"/>
            <a:ext cx="376555" cy="437515"/>
          </a:xfrm>
          <a:custGeom>
            <a:avLst/>
            <a:gdLst/>
            <a:ahLst/>
            <a:cxnLst/>
            <a:rect l="l" t="t" r="r" b="b"/>
            <a:pathLst>
              <a:path w="376555" h="437514">
                <a:moveTo>
                  <a:pt x="188213" y="0"/>
                </a:moveTo>
                <a:lnTo>
                  <a:pt x="0" y="94107"/>
                </a:lnTo>
                <a:lnTo>
                  <a:pt x="0" y="343281"/>
                </a:lnTo>
                <a:lnTo>
                  <a:pt x="188213" y="437388"/>
                </a:lnTo>
                <a:lnTo>
                  <a:pt x="376427" y="343281"/>
                </a:lnTo>
                <a:lnTo>
                  <a:pt x="376427" y="94107"/>
                </a:lnTo>
                <a:lnTo>
                  <a:pt x="188213" y="0"/>
                </a:lnTo>
                <a:close/>
              </a:path>
            </a:pathLst>
          </a:custGeom>
          <a:solidFill>
            <a:srgbClr val="AC2B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196083" y="2628900"/>
            <a:ext cx="211836" cy="2468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211317" y="1408303"/>
            <a:ext cx="172021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Wingdings"/>
              <a:buChar char=""/>
              <a:tabLst>
                <a:tab pos="469265" algn="l"/>
                <a:tab pos="469900" algn="l"/>
              </a:tabLst>
            </a:pPr>
            <a:r>
              <a:rPr dirty="0" sz="1800" spc="-5">
                <a:solidFill>
                  <a:srgbClr val="FF0000"/>
                </a:solidFill>
                <a:latin typeface="微软雅黑"/>
                <a:cs typeface="微软雅黑"/>
              </a:rPr>
              <a:t>My</a:t>
            </a:r>
            <a:r>
              <a:rPr dirty="0" sz="1800" spc="5">
                <a:solidFill>
                  <a:srgbClr val="FF0000"/>
                </a:solidFill>
                <a:latin typeface="微软雅黑"/>
                <a:cs typeface="微软雅黑"/>
              </a:rPr>
              <a:t>S</a:t>
            </a:r>
            <a:r>
              <a:rPr dirty="0" sz="1800">
                <a:solidFill>
                  <a:srgbClr val="FF0000"/>
                </a:solidFill>
                <a:latin typeface="微软雅黑"/>
                <a:cs typeface="微软雅黑"/>
              </a:rPr>
              <a:t>Q</a:t>
            </a:r>
            <a:r>
              <a:rPr dirty="0" sz="1800" spc="-5">
                <a:solidFill>
                  <a:srgbClr val="FF0000"/>
                </a:solidFill>
                <a:latin typeface="微软雅黑"/>
                <a:cs typeface="微软雅黑"/>
              </a:rPr>
              <a:t>L</a:t>
            </a:r>
            <a:r>
              <a:rPr dirty="0" sz="1800">
                <a:solidFill>
                  <a:srgbClr val="FF0000"/>
                </a:solidFill>
                <a:latin typeface="微软雅黑"/>
                <a:cs typeface="微软雅黑"/>
              </a:rPr>
              <a:t>概述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11317" y="2012060"/>
            <a:ext cx="9182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Wingdings"/>
              <a:buChar char=""/>
              <a:tabLst>
                <a:tab pos="469265" algn="l"/>
                <a:tab pos="469900" algn="l"/>
              </a:tabLst>
            </a:pPr>
            <a:r>
              <a:rPr dirty="0" sz="1800" spc="-5">
                <a:solidFill>
                  <a:srgbClr val="252525"/>
                </a:solidFill>
                <a:latin typeface="微软雅黑"/>
                <a:cs typeface="微软雅黑"/>
              </a:rPr>
              <a:t>SQL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11317" y="2615565"/>
            <a:ext cx="9398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Wingdings"/>
              <a:buChar char=""/>
              <a:tabLst>
                <a:tab pos="469265" algn="l"/>
                <a:tab pos="469900" algn="l"/>
              </a:tabLst>
            </a:pPr>
            <a:r>
              <a:rPr dirty="0" sz="1800">
                <a:solidFill>
                  <a:srgbClr val="252525"/>
                </a:solidFill>
                <a:latin typeface="微软雅黑"/>
                <a:cs typeface="微软雅黑"/>
              </a:rPr>
              <a:t>函数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11317" y="3218764"/>
            <a:ext cx="9398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Wingdings"/>
              <a:buChar char=""/>
              <a:tabLst>
                <a:tab pos="469265" algn="l"/>
                <a:tab pos="469900" algn="l"/>
              </a:tabLst>
            </a:pPr>
            <a:r>
              <a:rPr dirty="0" sz="1800" spc="-5">
                <a:solidFill>
                  <a:srgbClr val="252525"/>
                </a:solidFill>
                <a:latin typeface="微软雅黑"/>
                <a:cs typeface="微软雅黑"/>
              </a:rPr>
              <a:t>约束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11317" y="3822954"/>
            <a:ext cx="1397000" cy="903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Wingdings"/>
              <a:buChar char=""/>
              <a:tabLst>
                <a:tab pos="469265" algn="l"/>
                <a:tab pos="469900" algn="l"/>
              </a:tabLst>
            </a:pPr>
            <a:r>
              <a:rPr dirty="0" sz="1800">
                <a:solidFill>
                  <a:srgbClr val="252525"/>
                </a:solidFill>
                <a:latin typeface="微软雅黑"/>
                <a:cs typeface="微软雅黑"/>
              </a:rPr>
              <a:t>多表查询</a:t>
            </a:r>
            <a:endParaRPr sz="18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buClr>
                <a:srgbClr val="252525"/>
              </a:buClr>
              <a:buFont typeface="Wingdings"/>
              <a:buChar char=""/>
            </a:pPr>
            <a:endParaRPr sz="225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Font typeface="Wingdings"/>
              <a:buChar char=""/>
              <a:tabLst>
                <a:tab pos="469265" algn="l"/>
                <a:tab pos="469900" algn="l"/>
              </a:tabLst>
            </a:pPr>
            <a:r>
              <a:rPr dirty="0" sz="1800" spc="-5">
                <a:solidFill>
                  <a:srgbClr val="252525"/>
                </a:solidFill>
                <a:latin typeface="微软雅黑"/>
                <a:cs typeface="微软雅黑"/>
              </a:rPr>
              <a:t>事务</a:t>
            </a:r>
            <a:endParaRPr sz="1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 h="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 h="0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 h="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9838" y="1074801"/>
            <a:ext cx="10006330" cy="23495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35">
                <a:solidFill>
                  <a:srgbClr val="AC2A25"/>
                </a:solidFill>
                <a:latin typeface="宋体"/>
                <a:cs typeface="宋体"/>
              </a:rPr>
              <a:t>多表关系</a:t>
            </a:r>
            <a:endParaRPr sz="2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⚫"/>
              <a:tabLst>
                <a:tab pos="299085" algn="l"/>
                <a:tab pos="299720" algn="l"/>
              </a:tabLst>
            </a:pPr>
            <a:r>
              <a:rPr dirty="0" sz="1600" spc="-30">
                <a:solidFill>
                  <a:srgbClr val="252525"/>
                </a:solidFill>
                <a:latin typeface="宋体"/>
                <a:cs typeface="宋体"/>
              </a:rPr>
              <a:t>一对一</a:t>
            </a:r>
            <a:endParaRPr sz="16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252525"/>
              </a:buClr>
              <a:buFont typeface="Wingdings"/>
              <a:buChar char="⚫"/>
            </a:pPr>
            <a:endParaRPr sz="1850">
              <a:latin typeface="Times New Roman"/>
              <a:cs typeface="Times New Roman"/>
            </a:endParaRPr>
          </a:p>
          <a:p>
            <a:pPr lvl="1" marL="606425" indent="-287020">
              <a:lnSpc>
                <a:spcPct val="100000"/>
              </a:lnSpc>
              <a:buFont typeface="Wingdings"/>
              <a:buChar char=""/>
              <a:tabLst>
                <a:tab pos="606425" algn="l"/>
                <a:tab pos="607060" algn="l"/>
              </a:tabLst>
            </a:pP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案例</a:t>
            </a:r>
            <a:r>
              <a:rPr dirty="0" sz="1400" spc="-170">
                <a:solidFill>
                  <a:srgbClr val="585858"/>
                </a:solidFill>
                <a:latin typeface="宋体"/>
                <a:cs typeface="宋体"/>
              </a:rPr>
              <a:t>:</a:t>
            </a:r>
            <a:r>
              <a:rPr dirty="0" sz="1400" spc="-360">
                <a:solidFill>
                  <a:srgbClr val="585858"/>
                </a:solidFill>
                <a:latin typeface="宋体"/>
                <a:cs typeface="宋体"/>
              </a:rPr>
              <a:t> 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用</a:t>
            </a:r>
            <a:r>
              <a:rPr dirty="0" sz="1400" spc="325">
                <a:solidFill>
                  <a:srgbClr val="585858"/>
                </a:solidFill>
                <a:latin typeface="宋体"/>
                <a:cs typeface="宋体"/>
              </a:rPr>
              <a:t>户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与</a:t>
            </a:r>
            <a:r>
              <a:rPr dirty="0" sz="1400" spc="-345">
                <a:solidFill>
                  <a:srgbClr val="585858"/>
                </a:solidFill>
                <a:latin typeface="宋体"/>
                <a:cs typeface="宋体"/>
              </a:rPr>
              <a:t> 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用户详情的关系</a:t>
            </a:r>
            <a:endParaRPr sz="1400">
              <a:latin typeface="宋体"/>
              <a:cs typeface="宋体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585858"/>
              </a:buClr>
              <a:buFont typeface="Wingdings"/>
              <a:buChar char=""/>
            </a:pPr>
            <a:endParaRPr sz="1750">
              <a:latin typeface="Times New Roman"/>
              <a:cs typeface="Times New Roman"/>
            </a:endParaRPr>
          </a:p>
          <a:p>
            <a:pPr lvl="1" marL="606425" indent="-28702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606425" algn="l"/>
                <a:tab pos="607060" algn="l"/>
              </a:tabLst>
            </a:pP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关系</a:t>
            </a:r>
            <a:r>
              <a:rPr dirty="0" sz="1400" spc="-170">
                <a:solidFill>
                  <a:srgbClr val="585858"/>
                </a:solidFill>
                <a:latin typeface="宋体"/>
                <a:cs typeface="宋体"/>
              </a:rPr>
              <a:t>:</a:t>
            </a:r>
            <a:r>
              <a:rPr dirty="0" sz="1400" spc="-370">
                <a:solidFill>
                  <a:srgbClr val="585858"/>
                </a:solidFill>
                <a:latin typeface="宋体"/>
                <a:cs typeface="宋体"/>
              </a:rPr>
              <a:t> 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一对一关系，多用</a:t>
            </a:r>
            <a:r>
              <a:rPr dirty="0" sz="1400" spc="-35">
                <a:solidFill>
                  <a:srgbClr val="585858"/>
                </a:solidFill>
                <a:latin typeface="宋体"/>
                <a:cs typeface="宋体"/>
              </a:rPr>
              <a:t>于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单表</a:t>
            </a:r>
            <a:r>
              <a:rPr dirty="0" sz="1400" spc="-35">
                <a:solidFill>
                  <a:srgbClr val="585858"/>
                </a:solidFill>
                <a:latin typeface="宋体"/>
                <a:cs typeface="宋体"/>
              </a:rPr>
              <a:t>拆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分</a:t>
            </a:r>
            <a:r>
              <a:rPr dirty="0" sz="1400" spc="-35">
                <a:solidFill>
                  <a:srgbClr val="585858"/>
                </a:solidFill>
                <a:latin typeface="宋体"/>
                <a:cs typeface="宋体"/>
              </a:rPr>
              <a:t>，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将</a:t>
            </a:r>
            <a:r>
              <a:rPr dirty="0" sz="1400" spc="-35">
                <a:solidFill>
                  <a:srgbClr val="585858"/>
                </a:solidFill>
                <a:latin typeface="宋体"/>
                <a:cs typeface="宋体"/>
              </a:rPr>
              <a:t>一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张表</a:t>
            </a:r>
            <a:r>
              <a:rPr dirty="0" sz="1400" spc="-35">
                <a:solidFill>
                  <a:srgbClr val="585858"/>
                </a:solidFill>
                <a:latin typeface="宋体"/>
                <a:cs typeface="宋体"/>
              </a:rPr>
              <a:t>的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基</a:t>
            </a:r>
            <a:r>
              <a:rPr dirty="0" sz="1400" spc="-35">
                <a:solidFill>
                  <a:srgbClr val="585858"/>
                </a:solidFill>
                <a:latin typeface="宋体"/>
                <a:cs typeface="宋体"/>
              </a:rPr>
              <a:t>础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字段</a:t>
            </a:r>
            <a:r>
              <a:rPr dirty="0" sz="1400" spc="-35">
                <a:solidFill>
                  <a:srgbClr val="585858"/>
                </a:solidFill>
                <a:latin typeface="宋体"/>
                <a:cs typeface="宋体"/>
              </a:rPr>
              <a:t>放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在</a:t>
            </a:r>
            <a:r>
              <a:rPr dirty="0" sz="1400" spc="-35">
                <a:solidFill>
                  <a:srgbClr val="585858"/>
                </a:solidFill>
                <a:latin typeface="宋体"/>
                <a:cs typeface="宋体"/>
              </a:rPr>
              <a:t>一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张</a:t>
            </a:r>
            <a:r>
              <a:rPr dirty="0" sz="1400" spc="-35">
                <a:solidFill>
                  <a:srgbClr val="585858"/>
                </a:solidFill>
                <a:latin typeface="宋体"/>
                <a:cs typeface="宋体"/>
              </a:rPr>
              <a:t>表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中，</a:t>
            </a:r>
            <a:r>
              <a:rPr dirty="0" sz="1400" spc="-35">
                <a:solidFill>
                  <a:srgbClr val="585858"/>
                </a:solidFill>
                <a:latin typeface="宋体"/>
                <a:cs typeface="宋体"/>
              </a:rPr>
              <a:t>其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他</a:t>
            </a:r>
            <a:r>
              <a:rPr dirty="0" sz="1400" spc="-35">
                <a:solidFill>
                  <a:srgbClr val="585858"/>
                </a:solidFill>
                <a:latin typeface="宋体"/>
                <a:cs typeface="宋体"/>
              </a:rPr>
              <a:t>详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情字</a:t>
            </a:r>
            <a:r>
              <a:rPr dirty="0" sz="1400" spc="-35">
                <a:solidFill>
                  <a:srgbClr val="585858"/>
                </a:solidFill>
                <a:latin typeface="宋体"/>
                <a:cs typeface="宋体"/>
              </a:rPr>
              <a:t>段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放</a:t>
            </a:r>
            <a:r>
              <a:rPr dirty="0" sz="1400" spc="-35">
                <a:solidFill>
                  <a:srgbClr val="585858"/>
                </a:solidFill>
                <a:latin typeface="宋体"/>
                <a:cs typeface="宋体"/>
              </a:rPr>
              <a:t>在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另</a:t>
            </a:r>
            <a:r>
              <a:rPr dirty="0" sz="1400" spc="-35">
                <a:solidFill>
                  <a:srgbClr val="585858"/>
                </a:solidFill>
                <a:latin typeface="宋体"/>
                <a:cs typeface="宋体"/>
              </a:rPr>
              <a:t>一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张表</a:t>
            </a:r>
            <a:r>
              <a:rPr dirty="0" sz="1400" spc="-35">
                <a:solidFill>
                  <a:srgbClr val="585858"/>
                </a:solidFill>
                <a:latin typeface="宋体"/>
                <a:cs typeface="宋体"/>
              </a:rPr>
              <a:t>中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，</a:t>
            </a:r>
            <a:r>
              <a:rPr dirty="0" sz="1400" spc="-35">
                <a:solidFill>
                  <a:srgbClr val="585858"/>
                </a:solidFill>
                <a:latin typeface="宋体"/>
                <a:cs typeface="宋体"/>
              </a:rPr>
              <a:t>以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提升</a:t>
            </a:r>
            <a:r>
              <a:rPr dirty="0" sz="1400" spc="-35">
                <a:solidFill>
                  <a:srgbClr val="585858"/>
                </a:solidFill>
                <a:latin typeface="宋体"/>
                <a:cs typeface="宋体"/>
              </a:rPr>
              <a:t>操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作</a:t>
            </a:r>
            <a:r>
              <a:rPr dirty="0" sz="1400" spc="-35">
                <a:solidFill>
                  <a:srgbClr val="585858"/>
                </a:solidFill>
                <a:latin typeface="宋体"/>
                <a:cs typeface="宋体"/>
              </a:rPr>
              <a:t>效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率</a:t>
            </a:r>
            <a:endParaRPr sz="1400">
              <a:latin typeface="宋体"/>
              <a:cs typeface="宋体"/>
            </a:endParaRPr>
          </a:p>
          <a:p>
            <a:pPr lvl="1">
              <a:lnSpc>
                <a:spcPct val="100000"/>
              </a:lnSpc>
              <a:buClr>
                <a:srgbClr val="585858"/>
              </a:buClr>
              <a:buFont typeface="Wingdings"/>
              <a:buChar char=""/>
            </a:pPr>
            <a:endParaRPr sz="1750">
              <a:latin typeface="Times New Roman"/>
              <a:cs typeface="Times New Roman"/>
            </a:endParaRPr>
          </a:p>
          <a:p>
            <a:pPr lvl="1" marL="606425" indent="-287020">
              <a:lnSpc>
                <a:spcPct val="100000"/>
              </a:lnSpc>
              <a:buFont typeface="Wingdings"/>
              <a:buChar char=""/>
              <a:tabLst>
                <a:tab pos="606425" algn="l"/>
                <a:tab pos="607060" algn="l"/>
              </a:tabLst>
            </a:pP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实现</a:t>
            </a:r>
            <a:r>
              <a:rPr dirty="0" sz="1400" spc="-170">
                <a:solidFill>
                  <a:srgbClr val="585858"/>
                </a:solidFill>
                <a:latin typeface="宋体"/>
                <a:cs typeface="宋体"/>
              </a:rPr>
              <a:t>:</a:t>
            </a:r>
            <a:r>
              <a:rPr dirty="0" sz="1400" spc="-360">
                <a:solidFill>
                  <a:srgbClr val="585858"/>
                </a:solidFill>
                <a:latin typeface="宋体"/>
                <a:cs typeface="宋体"/>
              </a:rPr>
              <a:t> </a:t>
            </a:r>
            <a:r>
              <a:rPr dirty="0" sz="1400" spc="-20">
                <a:solidFill>
                  <a:srgbClr val="FF0000"/>
                </a:solidFill>
                <a:latin typeface="宋体"/>
                <a:cs typeface="宋体"/>
              </a:rPr>
              <a:t>在任意一方加入外</a:t>
            </a:r>
            <a:r>
              <a:rPr dirty="0" sz="1400" spc="-35">
                <a:solidFill>
                  <a:srgbClr val="FF0000"/>
                </a:solidFill>
                <a:latin typeface="宋体"/>
                <a:cs typeface="宋体"/>
              </a:rPr>
              <a:t>键</a:t>
            </a:r>
            <a:r>
              <a:rPr dirty="0" sz="1400" spc="-20">
                <a:solidFill>
                  <a:srgbClr val="FF0000"/>
                </a:solidFill>
                <a:latin typeface="宋体"/>
                <a:cs typeface="宋体"/>
              </a:rPr>
              <a:t>，关</a:t>
            </a:r>
            <a:r>
              <a:rPr dirty="0" sz="1400" spc="-35">
                <a:solidFill>
                  <a:srgbClr val="FF0000"/>
                </a:solidFill>
                <a:latin typeface="宋体"/>
                <a:cs typeface="宋体"/>
              </a:rPr>
              <a:t>联</a:t>
            </a:r>
            <a:r>
              <a:rPr dirty="0" sz="1400" spc="-20">
                <a:solidFill>
                  <a:srgbClr val="FF0000"/>
                </a:solidFill>
                <a:latin typeface="宋体"/>
                <a:cs typeface="宋体"/>
              </a:rPr>
              <a:t>另</a:t>
            </a:r>
            <a:r>
              <a:rPr dirty="0" sz="1400" spc="-35">
                <a:solidFill>
                  <a:srgbClr val="FF0000"/>
                </a:solidFill>
                <a:latin typeface="宋体"/>
                <a:cs typeface="宋体"/>
              </a:rPr>
              <a:t>外</a:t>
            </a:r>
            <a:r>
              <a:rPr dirty="0" sz="1400" spc="-20">
                <a:solidFill>
                  <a:srgbClr val="FF0000"/>
                </a:solidFill>
                <a:latin typeface="宋体"/>
                <a:cs typeface="宋体"/>
              </a:rPr>
              <a:t>一</a:t>
            </a:r>
            <a:r>
              <a:rPr dirty="0" sz="1400" spc="-35">
                <a:solidFill>
                  <a:srgbClr val="FF0000"/>
                </a:solidFill>
                <a:latin typeface="宋体"/>
                <a:cs typeface="宋体"/>
              </a:rPr>
              <a:t>方</a:t>
            </a:r>
            <a:r>
              <a:rPr dirty="0" sz="1400" spc="-20">
                <a:solidFill>
                  <a:srgbClr val="FF0000"/>
                </a:solidFill>
                <a:latin typeface="宋体"/>
                <a:cs typeface="宋体"/>
              </a:rPr>
              <a:t>的主</a:t>
            </a:r>
            <a:r>
              <a:rPr dirty="0" sz="1400" spc="-35">
                <a:solidFill>
                  <a:srgbClr val="FF0000"/>
                </a:solidFill>
                <a:latin typeface="宋体"/>
                <a:cs typeface="宋体"/>
              </a:rPr>
              <a:t>键</a:t>
            </a:r>
            <a:r>
              <a:rPr dirty="0" sz="1400" spc="-20">
                <a:solidFill>
                  <a:srgbClr val="FF0000"/>
                </a:solidFill>
                <a:latin typeface="宋体"/>
                <a:cs typeface="宋体"/>
              </a:rPr>
              <a:t>，</a:t>
            </a:r>
            <a:r>
              <a:rPr dirty="0" sz="1400" spc="-35">
                <a:solidFill>
                  <a:srgbClr val="FF0000"/>
                </a:solidFill>
                <a:latin typeface="宋体"/>
                <a:cs typeface="宋体"/>
              </a:rPr>
              <a:t>并</a:t>
            </a:r>
            <a:r>
              <a:rPr dirty="0" sz="1400" spc="-20">
                <a:solidFill>
                  <a:srgbClr val="FF0000"/>
                </a:solidFill>
                <a:latin typeface="宋体"/>
                <a:cs typeface="宋体"/>
              </a:rPr>
              <a:t>且设</a:t>
            </a:r>
            <a:r>
              <a:rPr dirty="0" sz="1400" spc="-35">
                <a:solidFill>
                  <a:srgbClr val="FF0000"/>
                </a:solidFill>
                <a:latin typeface="宋体"/>
                <a:cs typeface="宋体"/>
              </a:rPr>
              <a:t>置</a:t>
            </a:r>
            <a:r>
              <a:rPr dirty="0" sz="1400" spc="-20">
                <a:solidFill>
                  <a:srgbClr val="FF0000"/>
                </a:solidFill>
                <a:latin typeface="宋体"/>
                <a:cs typeface="宋体"/>
              </a:rPr>
              <a:t>外</a:t>
            </a:r>
            <a:r>
              <a:rPr dirty="0" sz="1400" spc="-35">
                <a:solidFill>
                  <a:srgbClr val="FF0000"/>
                </a:solidFill>
                <a:latin typeface="宋体"/>
                <a:cs typeface="宋体"/>
              </a:rPr>
              <a:t>键</a:t>
            </a:r>
            <a:r>
              <a:rPr dirty="0" sz="1400" spc="-20">
                <a:solidFill>
                  <a:srgbClr val="FF0000"/>
                </a:solidFill>
                <a:latin typeface="宋体"/>
                <a:cs typeface="宋体"/>
              </a:rPr>
              <a:t>为</a:t>
            </a:r>
            <a:r>
              <a:rPr dirty="0" sz="1400" spc="-35">
                <a:solidFill>
                  <a:srgbClr val="FF0000"/>
                </a:solidFill>
                <a:latin typeface="宋体"/>
                <a:cs typeface="宋体"/>
              </a:rPr>
              <a:t>唯</a:t>
            </a:r>
            <a:r>
              <a:rPr dirty="0" sz="1400" spc="-20">
                <a:solidFill>
                  <a:srgbClr val="FF0000"/>
                </a:solidFill>
                <a:latin typeface="宋体"/>
                <a:cs typeface="宋体"/>
              </a:rPr>
              <a:t>一</a:t>
            </a:r>
            <a:r>
              <a:rPr dirty="0" sz="1400" spc="-80">
                <a:solidFill>
                  <a:srgbClr val="FF0000"/>
                </a:solidFill>
                <a:latin typeface="宋体"/>
                <a:cs typeface="宋体"/>
              </a:rPr>
              <a:t>的</a:t>
            </a:r>
            <a:r>
              <a:rPr dirty="0" sz="1400" spc="75">
                <a:solidFill>
                  <a:srgbClr val="FF0000"/>
                </a:solidFill>
                <a:latin typeface="宋体"/>
                <a:cs typeface="宋体"/>
              </a:rPr>
              <a:t>(UNIQUE)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30864" y="4102428"/>
            <a:ext cx="10109290" cy="14923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004316" y="4102608"/>
            <a:ext cx="3710940" cy="1525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297423" y="4102608"/>
            <a:ext cx="6533388" cy="14950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1056619" y="4079747"/>
            <a:ext cx="797051" cy="15179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57381" y="4103370"/>
            <a:ext cx="774700" cy="264160"/>
          </a:xfrm>
          <a:custGeom>
            <a:avLst/>
            <a:gdLst/>
            <a:ahLst/>
            <a:cxnLst/>
            <a:rect l="l" t="t" r="r" b="b"/>
            <a:pathLst>
              <a:path w="774700" h="264160">
                <a:moveTo>
                  <a:pt x="0" y="43941"/>
                </a:moveTo>
                <a:lnTo>
                  <a:pt x="3454" y="26842"/>
                </a:lnTo>
                <a:lnTo>
                  <a:pt x="12874" y="12874"/>
                </a:lnTo>
                <a:lnTo>
                  <a:pt x="26842" y="3454"/>
                </a:lnTo>
                <a:lnTo>
                  <a:pt x="43942" y="0"/>
                </a:lnTo>
                <a:lnTo>
                  <a:pt x="730250" y="0"/>
                </a:lnTo>
                <a:lnTo>
                  <a:pt x="747349" y="3454"/>
                </a:lnTo>
                <a:lnTo>
                  <a:pt x="761317" y="12874"/>
                </a:lnTo>
                <a:lnTo>
                  <a:pt x="770737" y="26842"/>
                </a:lnTo>
                <a:lnTo>
                  <a:pt x="774192" y="43941"/>
                </a:lnTo>
                <a:lnTo>
                  <a:pt x="774192" y="219709"/>
                </a:lnTo>
                <a:lnTo>
                  <a:pt x="770737" y="236809"/>
                </a:lnTo>
                <a:lnTo>
                  <a:pt x="761317" y="250777"/>
                </a:lnTo>
                <a:lnTo>
                  <a:pt x="747349" y="260197"/>
                </a:lnTo>
                <a:lnTo>
                  <a:pt x="730250" y="263651"/>
                </a:lnTo>
                <a:lnTo>
                  <a:pt x="43942" y="263651"/>
                </a:lnTo>
                <a:lnTo>
                  <a:pt x="26842" y="260197"/>
                </a:lnTo>
                <a:lnTo>
                  <a:pt x="12874" y="250777"/>
                </a:lnTo>
                <a:lnTo>
                  <a:pt x="3454" y="236809"/>
                </a:lnTo>
                <a:lnTo>
                  <a:pt x="0" y="219709"/>
                </a:lnTo>
                <a:lnTo>
                  <a:pt x="0" y="43941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283969" y="3865245"/>
            <a:ext cx="10171430" cy="271780"/>
          </a:xfrm>
          <a:custGeom>
            <a:avLst/>
            <a:gdLst/>
            <a:ahLst/>
            <a:cxnLst/>
            <a:rect l="l" t="t" r="r" b="b"/>
            <a:pathLst>
              <a:path w="10171430" h="271779">
                <a:moveTo>
                  <a:pt x="28575" y="195452"/>
                </a:moveTo>
                <a:lnTo>
                  <a:pt x="0" y="195452"/>
                </a:lnTo>
                <a:lnTo>
                  <a:pt x="38100" y="271652"/>
                </a:lnTo>
                <a:lnTo>
                  <a:pt x="69850" y="208152"/>
                </a:lnTo>
                <a:lnTo>
                  <a:pt x="28575" y="208152"/>
                </a:lnTo>
                <a:lnTo>
                  <a:pt x="28575" y="195452"/>
                </a:lnTo>
                <a:close/>
              </a:path>
              <a:path w="10171430" h="271779">
                <a:moveTo>
                  <a:pt x="10152126" y="9524"/>
                </a:moveTo>
                <a:lnTo>
                  <a:pt x="10152126" y="238124"/>
                </a:lnTo>
                <a:lnTo>
                  <a:pt x="10171176" y="238124"/>
                </a:lnTo>
                <a:lnTo>
                  <a:pt x="10171176" y="19049"/>
                </a:lnTo>
                <a:lnTo>
                  <a:pt x="10161651" y="19049"/>
                </a:lnTo>
                <a:lnTo>
                  <a:pt x="10152126" y="9524"/>
                </a:lnTo>
                <a:close/>
              </a:path>
              <a:path w="10171430" h="271779">
                <a:moveTo>
                  <a:pt x="10166858" y="0"/>
                </a:moveTo>
                <a:lnTo>
                  <a:pt x="32893" y="0"/>
                </a:lnTo>
                <a:lnTo>
                  <a:pt x="28575" y="4317"/>
                </a:lnTo>
                <a:lnTo>
                  <a:pt x="28575" y="208152"/>
                </a:lnTo>
                <a:lnTo>
                  <a:pt x="47625" y="208152"/>
                </a:lnTo>
                <a:lnTo>
                  <a:pt x="47625" y="19049"/>
                </a:lnTo>
                <a:lnTo>
                  <a:pt x="38100" y="19049"/>
                </a:lnTo>
                <a:lnTo>
                  <a:pt x="47625" y="9524"/>
                </a:lnTo>
                <a:lnTo>
                  <a:pt x="10171176" y="9524"/>
                </a:lnTo>
                <a:lnTo>
                  <a:pt x="10171176" y="4317"/>
                </a:lnTo>
                <a:lnTo>
                  <a:pt x="10166858" y="0"/>
                </a:lnTo>
                <a:close/>
              </a:path>
              <a:path w="10171430" h="271779">
                <a:moveTo>
                  <a:pt x="76200" y="195452"/>
                </a:moveTo>
                <a:lnTo>
                  <a:pt x="47625" y="195452"/>
                </a:lnTo>
                <a:lnTo>
                  <a:pt x="47625" y="208152"/>
                </a:lnTo>
                <a:lnTo>
                  <a:pt x="69850" y="208152"/>
                </a:lnTo>
                <a:lnTo>
                  <a:pt x="76200" y="195452"/>
                </a:lnTo>
                <a:close/>
              </a:path>
              <a:path w="10171430" h="271779">
                <a:moveTo>
                  <a:pt x="47625" y="9524"/>
                </a:moveTo>
                <a:lnTo>
                  <a:pt x="38100" y="19049"/>
                </a:lnTo>
                <a:lnTo>
                  <a:pt x="47625" y="19049"/>
                </a:lnTo>
                <a:lnTo>
                  <a:pt x="47625" y="9524"/>
                </a:lnTo>
                <a:close/>
              </a:path>
              <a:path w="10171430" h="271779">
                <a:moveTo>
                  <a:pt x="10152126" y="9524"/>
                </a:moveTo>
                <a:lnTo>
                  <a:pt x="47625" y="9524"/>
                </a:lnTo>
                <a:lnTo>
                  <a:pt x="47625" y="19049"/>
                </a:lnTo>
                <a:lnTo>
                  <a:pt x="10152126" y="19049"/>
                </a:lnTo>
                <a:lnTo>
                  <a:pt x="10152126" y="9524"/>
                </a:lnTo>
                <a:close/>
              </a:path>
              <a:path w="10171430" h="271779">
                <a:moveTo>
                  <a:pt x="10171176" y="9524"/>
                </a:moveTo>
                <a:lnTo>
                  <a:pt x="10152126" y="9524"/>
                </a:lnTo>
                <a:lnTo>
                  <a:pt x="10161651" y="19049"/>
                </a:lnTo>
                <a:lnTo>
                  <a:pt x="10171176" y="19049"/>
                </a:lnTo>
                <a:lnTo>
                  <a:pt x="10171176" y="95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018794" y="4136897"/>
            <a:ext cx="605155" cy="230504"/>
          </a:xfrm>
          <a:custGeom>
            <a:avLst/>
            <a:gdLst/>
            <a:ahLst/>
            <a:cxnLst/>
            <a:rect l="l" t="t" r="r" b="b"/>
            <a:pathLst>
              <a:path w="605155" h="230504">
                <a:moveTo>
                  <a:pt x="0" y="38353"/>
                </a:moveTo>
                <a:lnTo>
                  <a:pt x="3013" y="23413"/>
                </a:lnTo>
                <a:lnTo>
                  <a:pt x="11233" y="11223"/>
                </a:lnTo>
                <a:lnTo>
                  <a:pt x="23424" y="3010"/>
                </a:lnTo>
                <a:lnTo>
                  <a:pt x="38353" y="0"/>
                </a:lnTo>
                <a:lnTo>
                  <a:pt x="566674" y="0"/>
                </a:lnTo>
                <a:lnTo>
                  <a:pt x="581614" y="3010"/>
                </a:lnTo>
                <a:lnTo>
                  <a:pt x="593804" y="11223"/>
                </a:lnTo>
                <a:lnTo>
                  <a:pt x="602017" y="23413"/>
                </a:lnTo>
                <a:lnTo>
                  <a:pt x="605028" y="38353"/>
                </a:lnTo>
                <a:lnTo>
                  <a:pt x="605028" y="191769"/>
                </a:lnTo>
                <a:lnTo>
                  <a:pt x="602017" y="206710"/>
                </a:lnTo>
                <a:lnTo>
                  <a:pt x="593804" y="218900"/>
                </a:lnTo>
                <a:lnTo>
                  <a:pt x="581614" y="227113"/>
                </a:lnTo>
                <a:lnTo>
                  <a:pt x="566674" y="230124"/>
                </a:lnTo>
                <a:lnTo>
                  <a:pt x="38353" y="230124"/>
                </a:lnTo>
                <a:lnTo>
                  <a:pt x="23424" y="227113"/>
                </a:lnTo>
                <a:lnTo>
                  <a:pt x="11233" y="218900"/>
                </a:lnTo>
                <a:lnTo>
                  <a:pt x="3013" y="206710"/>
                </a:lnTo>
                <a:lnTo>
                  <a:pt x="0" y="191769"/>
                </a:lnTo>
                <a:lnTo>
                  <a:pt x="0" y="38353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241550" y="5686450"/>
            <a:ext cx="193738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10">
                <a:solidFill>
                  <a:srgbClr val="585858"/>
                </a:solidFill>
                <a:latin typeface="黑体"/>
                <a:cs typeface="黑体"/>
              </a:rPr>
              <a:t>用户</a:t>
            </a:r>
            <a:r>
              <a:rPr dirty="0" sz="1400">
                <a:solidFill>
                  <a:srgbClr val="585858"/>
                </a:solidFill>
                <a:latin typeface="黑体"/>
                <a:cs typeface="黑体"/>
              </a:rPr>
              <a:t>基本</a:t>
            </a:r>
            <a:r>
              <a:rPr dirty="0" sz="1400" spc="-15">
                <a:solidFill>
                  <a:srgbClr val="585858"/>
                </a:solidFill>
                <a:latin typeface="黑体"/>
                <a:cs typeface="黑体"/>
              </a:rPr>
              <a:t>信</a:t>
            </a:r>
            <a:r>
              <a:rPr dirty="0" sz="1400">
                <a:solidFill>
                  <a:srgbClr val="585858"/>
                </a:solidFill>
                <a:latin typeface="黑体"/>
                <a:cs typeface="黑体"/>
              </a:rPr>
              <a:t>息表</a:t>
            </a:r>
            <a:r>
              <a:rPr dirty="0" sz="1400" spc="-5">
                <a:solidFill>
                  <a:srgbClr val="585858"/>
                </a:solidFill>
                <a:latin typeface="Calibri"/>
                <a:cs typeface="Calibri"/>
              </a:rPr>
              <a:t>(tb_user)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0"/>
              <a:t>高级软件人才培训专家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7369809" y="5686450"/>
            <a:ext cx="230060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10">
                <a:solidFill>
                  <a:srgbClr val="585858"/>
                </a:solidFill>
                <a:latin typeface="黑体"/>
                <a:cs typeface="黑体"/>
              </a:rPr>
              <a:t>用户</a:t>
            </a:r>
            <a:r>
              <a:rPr dirty="0" sz="1400">
                <a:solidFill>
                  <a:srgbClr val="585858"/>
                </a:solidFill>
                <a:latin typeface="黑体"/>
                <a:cs typeface="黑体"/>
              </a:rPr>
              <a:t>教育</a:t>
            </a:r>
            <a:r>
              <a:rPr dirty="0" sz="1400" spc="-15">
                <a:solidFill>
                  <a:srgbClr val="585858"/>
                </a:solidFill>
                <a:latin typeface="黑体"/>
                <a:cs typeface="黑体"/>
              </a:rPr>
              <a:t>信</a:t>
            </a:r>
            <a:r>
              <a:rPr dirty="0" sz="1400">
                <a:solidFill>
                  <a:srgbClr val="585858"/>
                </a:solidFill>
                <a:latin typeface="黑体"/>
                <a:cs typeface="黑体"/>
              </a:rPr>
              <a:t>息表</a:t>
            </a:r>
            <a:r>
              <a:rPr dirty="0" sz="1400" spc="-5">
                <a:solidFill>
                  <a:srgbClr val="585858"/>
                </a:solidFill>
                <a:latin typeface="Calibri"/>
                <a:cs typeface="Calibri"/>
              </a:rPr>
              <a:t>(tb_user_edu)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70959" y="2337816"/>
            <a:ext cx="1137285" cy="1320165"/>
          </a:xfrm>
          <a:custGeom>
            <a:avLst/>
            <a:gdLst/>
            <a:ahLst/>
            <a:cxnLst/>
            <a:rect l="l" t="t" r="r" b="b"/>
            <a:pathLst>
              <a:path w="1137285" h="1320164">
                <a:moveTo>
                  <a:pt x="568451" y="0"/>
                </a:moveTo>
                <a:lnTo>
                  <a:pt x="0" y="284225"/>
                </a:lnTo>
                <a:lnTo>
                  <a:pt x="0" y="1035558"/>
                </a:lnTo>
                <a:lnTo>
                  <a:pt x="568451" y="1319784"/>
                </a:lnTo>
                <a:lnTo>
                  <a:pt x="1136903" y="1035558"/>
                </a:lnTo>
                <a:lnTo>
                  <a:pt x="1136903" y="284225"/>
                </a:lnTo>
                <a:lnTo>
                  <a:pt x="568451" y="0"/>
                </a:lnTo>
                <a:close/>
              </a:path>
            </a:pathLst>
          </a:custGeom>
          <a:solidFill>
            <a:srgbClr val="AC2B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96640" y="3227832"/>
            <a:ext cx="370840" cy="429895"/>
          </a:xfrm>
          <a:custGeom>
            <a:avLst/>
            <a:gdLst/>
            <a:ahLst/>
            <a:cxnLst/>
            <a:rect l="l" t="t" r="r" b="b"/>
            <a:pathLst>
              <a:path w="370839" h="429895">
                <a:moveTo>
                  <a:pt x="185165" y="0"/>
                </a:moveTo>
                <a:lnTo>
                  <a:pt x="0" y="92582"/>
                </a:lnTo>
                <a:lnTo>
                  <a:pt x="0" y="337184"/>
                </a:lnTo>
                <a:lnTo>
                  <a:pt x="185165" y="429767"/>
                </a:lnTo>
                <a:lnTo>
                  <a:pt x="370332" y="337184"/>
                </a:lnTo>
                <a:lnTo>
                  <a:pt x="370332" y="92582"/>
                </a:lnTo>
                <a:lnTo>
                  <a:pt x="18516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2415" y="2438526"/>
            <a:ext cx="1653539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252525"/>
                </a:solidFill>
                <a:latin typeface="微软雅黑"/>
                <a:cs typeface="微软雅黑"/>
              </a:rPr>
              <a:t>多表查询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2415" y="3174618"/>
            <a:ext cx="1470660" cy="32264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latin typeface="微软雅黑"/>
                <a:cs typeface="微软雅黑"/>
              </a:rPr>
              <a:t>多表关系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solidFill>
                  <a:srgbClr val="FF0000"/>
                </a:solidFill>
                <a:latin typeface="微软雅黑"/>
                <a:cs typeface="微软雅黑"/>
              </a:rPr>
              <a:t>多表查询概述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latin typeface="微软雅黑"/>
                <a:cs typeface="微软雅黑"/>
              </a:rPr>
              <a:t>内连接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10">
                <a:latin typeface="微软雅黑"/>
                <a:cs typeface="微软雅黑"/>
              </a:rPr>
              <a:t>外连接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latin typeface="微软雅黑"/>
                <a:cs typeface="微软雅黑"/>
              </a:rPr>
              <a:t>自连接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latin typeface="微软雅黑"/>
                <a:cs typeface="微软雅黑"/>
              </a:rPr>
              <a:t>子查询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latin typeface="微软雅黑"/>
                <a:cs typeface="微软雅黑"/>
              </a:rPr>
              <a:t>多表查询案例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77105" y="2677413"/>
            <a:ext cx="33845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 b="1">
                <a:solidFill>
                  <a:srgbClr val="FFFFFF"/>
                </a:solidFill>
                <a:latin typeface="微软雅黑"/>
                <a:cs typeface="微软雅黑"/>
              </a:rPr>
              <a:t>5</a:t>
            </a:r>
            <a:endParaRPr sz="4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 h="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 h="0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 h="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9838" y="1074801"/>
            <a:ext cx="10473690" cy="20389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35">
                <a:solidFill>
                  <a:srgbClr val="AC2A25"/>
                </a:solidFill>
                <a:latin typeface="宋体"/>
                <a:cs typeface="宋体"/>
              </a:rPr>
              <a:t>多表查询概述</a:t>
            </a:r>
            <a:endParaRPr sz="2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/>
              <a:buChar char="⚫"/>
              <a:tabLst>
                <a:tab pos="299085" algn="l"/>
                <a:tab pos="299720" algn="l"/>
              </a:tabLst>
            </a:pPr>
            <a:r>
              <a:rPr dirty="0" sz="1600" spc="-30">
                <a:solidFill>
                  <a:srgbClr val="585858"/>
                </a:solidFill>
                <a:latin typeface="宋体"/>
                <a:cs typeface="宋体"/>
              </a:rPr>
              <a:t>概述</a:t>
            </a:r>
            <a:r>
              <a:rPr dirty="0" sz="1600" spc="-200">
                <a:solidFill>
                  <a:srgbClr val="585858"/>
                </a:solidFill>
                <a:latin typeface="宋体"/>
                <a:cs typeface="宋体"/>
              </a:rPr>
              <a:t>:</a:t>
            </a:r>
            <a:r>
              <a:rPr dirty="0" sz="1600" spc="-390">
                <a:solidFill>
                  <a:srgbClr val="585858"/>
                </a:solidFill>
                <a:latin typeface="宋体"/>
                <a:cs typeface="宋体"/>
              </a:rPr>
              <a:t> </a:t>
            </a:r>
            <a:r>
              <a:rPr dirty="0" sz="1600" spc="-30">
                <a:solidFill>
                  <a:srgbClr val="585858"/>
                </a:solidFill>
                <a:latin typeface="宋体"/>
                <a:cs typeface="宋体"/>
              </a:rPr>
              <a:t>指从多张表中查询数据</a:t>
            </a:r>
            <a:endParaRPr sz="1600">
              <a:latin typeface="宋体"/>
              <a:cs typeface="宋体"/>
            </a:endParaRPr>
          </a:p>
          <a:p>
            <a:pPr marL="299085" marR="5080" indent="-287020">
              <a:lnSpc>
                <a:spcPct val="200000"/>
              </a:lnSpc>
              <a:spcBef>
                <a:spcPts val="385"/>
              </a:spcBef>
              <a:buFont typeface="Wingdings"/>
              <a:buChar char="⚫"/>
              <a:tabLst>
                <a:tab pos="299085" algn="l"/>
                <a:tab pos="299720" algn="l"/>
              </a:tabLst>
            </a:pPr>
            <a:r>
              <a:rPr dirty="0" sz="1600" spc="-30">
                <a:solidFill>
                  <a:srgbClr val="585858"/>
                </a:solidFill>
                <a:latin typeface="宋体"/>
                <a:cs typeface="宋体"/>
              </a:rPr>
              <a:t>笛卡尔积</a:t>
            </a:r>
            <a:r>
              <a:rPr dirty="0" sz="1600" spc="-200">
                <a:solidFill>
                  <a:srgbClr val="585858"/>
                </a:solidFill>
                <a:latin typeface="宋体"/>
                <a:cs typeface="宋体"/>
              </a:rPr>
              <a:t>:</a:t>
            </a:r>
            <a:r>
              <a:rPr dirty="0" sz="1600" spc="-405">
                <a:solidFill>
                  <a:srgbClr val="585858"/>
                </a:solidFill>
                <a:latin typeface="宋体"/>
                <a:cs typeface="宋体"/>
              </a:rPr>
              <a:t> </a:t>
            </a:r>
            <a:r>
              <a:rPr dirty="0" sz="1600" spc="-30">
                <a:solidFill>
                  <a:srgbClr val="585858"/>
                </a:solidFill>
                <a:latin typeface="宋体"/>
                <a:cs typeface="宋体"/>
              </a:rPr>
              <a:t>笛卡尔乘积是指在数学中，两个集合</a:t>
            </a:r>
            <a:r>
              <a:rPr dirty="0" sz="1600" spc="260">
                <a:solidFill>
                  <a:srgbClr val="585858"/>
                </a:solidFill>
                <a:latin typeface="宋体"/>
                <a:cs typeface="宋体"/>
              </a:rPr>
              <a:t>A</a:t>
            </a:r>
            <a:r>
              <a:rPr dirty="0" sz="1600" spc="-30">
                <a:solidFill>
                  <a:srgbClr val="585858"/>
                </a:solidFill>
                <a:latin typeface="宋体"/>
                <a:cs typeface="宋体"/>
              </a:rPr>
              <a:t>集合</a:t>
            </a:r>
            <a:r>
              <a:rPr dirty="0" sz="1600" spc="-350">
                <a:solidFill>
                  <a:srgbClr val="585858"/>
                </a:solidFill>
                <a:latin typeface="宋体"/>
                <a:cs typeface="宋体"/>
              </a:rPr>
              <a:t> </a:t>
            </a:r>
            <a:r>
              <a:rPr dirty="0" sz="1600" spc="-30">
                <a:solidFill>
                  <a:srgbClr val="585858"/>
                </a:solidFill>
                <a:latin typeface="宋体"/>
                <a:cs typeface="宋体"/>
              </a:rPr>
              <a:t>和</a:t>
            </a:r>
            <a:r>
              <a:rPr dirty="0" sz="1600" spc="-415">
                <a:solidFill>
                  <a:srgbClr val="585858"/>
                </a:solidFill>
                <a:latin typeface="宋体"/>
                <a:cs typeface="宋体"/>
              </a:rPr>
              <a:t> </a:t>
            </a:r>
            <a:r>
              <a:rPr dirty="0" sz="1600" spc="175">
                <a:solidFill>
                  <a:srgbClr val="585858"/>
                </a:solidFill>
                <a:latin typeface="宋体"/>
                <a:cs typeface="宋体"/>
              </a:rPr>
              <a:t>B</a:t>
            </a:r>
            <a:r>
              <a:rPr dirty="0" sz="1600" spc="-30">
                <a:solidFill>
                  <a:srgbClr val="585858"/>
                </a:solidFill>
                <a:latin typeface="宋体"/>
                <a:cs typeface="宋体"/>
              </a:rPr>
              <a:t>集合的所有组合情况。</a:t>
            </a:r>
            <a:r>
              <a:rPr dirty="0" sz="1600" spc="-229">
                <a:solidFill>
                  <a:srgbClr val="585858"/>
                </a:solidFill>
                <a:latin typeface="宋体"/>
                <a:cs typeface="宋体"/>
              </a:rPr>
              <a:t>(</a:t>
            </a:r>
            <a:r>
              <a:rPr dirty="0" sz="1600" spc="-30">
                <a:solidFill>
                  <a:srgbClr val="FF0000"/>
                </a:solidFill>
                <a:latin typeface="宋体"/>
                <a:cs typeface="宋体"/>
              </a:rPr>
              <a:t>在多表查询时，需</a:t>
            </a:r>
            <a:r>
              <a:rPr dirty="0" sz="1600" spc="-20">
                <a:solidFill>
                  <a:srgbClr val="FF0000"/>
                </a:solidFill>
                <a:latin typeface="宋体"/>
                <a:cs typeface="宋体"/>
              </a:rPr>
              <a:t>要</a:t>
            </a:r>
            <a:r>
              <a:rPr dirty="0" sz="1600" spc="-30">
                <a:solidFill>
                  <a:srgbClr val="FF0000"/>
                </a:solidFill>
                <a:latin typeface="宋体"/>
                <a:cs typeface="宋体"/>
              </a:rPr>
              <a:t>消除无</a:t>
            </a:r>
            <a:r>
              <a:rPr dirty="0" sz="1600" spc="-20">
                <a:solidFill>
                  <a:srgbClr val="FF0000"/>
                </a:solidFill>
                <a:latin typeface="宋体"/>
                <a:cs typeface="宋体"/>
              </a:rPr>
              <a:t>效</a:t>
            </a:r>
            <a:r>
              <a:rPr dirty="0" sz="1600" spc="-30">
                <a:solidFill>
                  <a:srgbClr val="FF0000"/>
                </a:solidFill>
                <a:latin typeface="宋体"/>
                <a:cs typeface="宋体"/>
              </a:rPr>
              <a:t>的</a:t>
            </a:r>
            <a:r>
              <a:rPr dirty="0" sz="1600" spc="-95">
                <a:solidFill>
                  <a:srgbClr val="FF0000"/>
                </a:solidFill>
                <a:latin typeface="宋体"/>
                <a:cs typeface="宋体"/>
              </a:rPr>
              <a:t>笛 </a:t>
            </a:r>
            <a:r>
              <a:rPr dirty="0" sz="1600" spc="-30">
                <a:solidFill>
                  <a:srgbClr val="FF0000"/>
                </a:solidFill>
                <a:latin typeface="宋体"/>
                <a:cs typeface="宋体"/>
              </a:rPr>
              <a:t>卡尔积</a:t>
            </a:r>
            <a:r>
              <a:rPr dirty="0" sz="1600" spc="-229">
                <a:solidFill>
                  <a:srgbClr val="585858"/>
                </a:solidFill>
                <a:latin typeface="宋体"/>
                <a:cs typeface="宋体"/>
              </a:rPr>
              <a:t>)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91933" y="4395342"/>
            <a:ext cx="933450" cy="12700"/>
          </a:xfrm>
          <a:custGeom>
            <a:avLst/>
            <a:gdLst/>
            <a:ahLst/>
            <a:cxnLst/>
            <a:rect l="l" t="t" r="r" b="b"/>
            <a:pathLst>
              <a:path w="933450" h="12700">
                <a:moveTo>
                  <a:pt x="0" y="12699"/>
                </a:moveTo>
                <a:lnTo>
                  <a:pt x="933030" y="12699"/>
                </a:lnTo>
                <a:lnTo>
                  <a:pt x="933030" y="0"/>
                </a:lnTo>
                <a:lnTo>
                  <a:pt x="0" y="0"/>
                </a:lnTo>
                <a:lnTo>
                  <a:pt x="0" y="12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191933" y="4716017"/>
            <a:ext cx="933450" cy="19050"/>
          </a:xfrm>
          <a:custGeom>
            <a:avLst/>
            <a:gdLst/>
            <a:ahLst/>
            <a:cxnLst/>
            <a:rect l="l" t="t" r="r" b="b"/>
            <a:pathLst>
              <a:path w="933450" h="19050">
                <a:moveTo>
                  <a:pt x="0" y="19037"/>
                </a:moveTo>
                <a:lnTo>
                  <a:pt x="933030" y="19037"/>
                </a:lnTo>
                <a:lnTo>
                  <a:pt x="933030" y="0"/>
                </a:lnTo>
                <a:lnTo>
                  <a:pt x="0" y="0"/>
                </a:lnTo>
                <a:lnTo>
                  <a:pt x="0" y="190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204633" y="4408042"/>
            <a:ext cx="908050" cy="307975"/>
          </a:xfrm>
          <a:prstGeom prst="rect">
            <a:avLst/>
          </a:prstGeom>
          <a:solidFill>
            <a:srgbClr val="FBD4B5"/>
          </a:solidFill>
        </p:spPr>
        <p:txBody>
          <a:bodyPr wrap="square" lIns="0" tIns="285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25"/>
              </a:spcBef>
            </a:pP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198283" y="4728717"/>
            <a:ext cx="0" cy="358775"/>
          </a:xfrm>
          <a:custGeom>
            <a:avLst/>
            <a:gdLst/>
            <a:ahLst/>
            <a:cxnLst/>
            <a:rect l="l" t="t" r="r" b="b"/>
            <a:pathLst>
              <a:path w="0" h="358775">
                <a:moveTo>
                  <a:pt x="0" y="0"/>
                </a:moveTo>
                <a:lnTo>
                  <a:pt x="0" y="358774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118614" y="4728717"/>
            <a:ext cx="0" cy="358775"/>
          </a:xfrm>
          <a:custGeom>
            <a:avLst/>
            <a:gdLst/>
            <a:ahLst/>
            <a:cxnLst/>
            <a:rect l="l" t="t" r="r" b="b"/>
            <a:pathLst>
              <a:path w="0" h="358775">
                <a:moveTo>
                  <a:pt x="0" y="0"/>
                </a:moveTo>
                <a:lnTo>
                  <a:pt x="0" y="358774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191933" y="4728717"/>
            <a:ext cx="933450" cy="12700"/>
          </a:xfrm>
          <a:custGeom>
            <a:avLst/>
            <a:gdLst/>
            <a:ahLst/>
            <a:cxnLst/>
            <a:rect l="l" t="t" r="r" b="b"/>
            <a:pathLst>
              <a:path w="933450" h="12700">
                <a:moveTo>
                  <a:pt x="0" y="12699"/>
                </a:moveTo>
                <a:lnTo>
                  <a:pt x="933030" y="12699"/>
                </a:lnTo>
                <a:lnTo>
                  <a:pt x="933030" y="0"/>
                </a:lnTo>
                <a:lnTo>
                  <a:pt x="0" y="0"/>
                </a:lnTo>
                <a:lnTo>
                  <a:pt x="0" y="12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191933" y="5068442"/>
            <a:ext cx="933450" cy="0"/>
          </a:xfrm>
          <a:custGeom>
            <a:avLst/>
            <a:gdLst/>
            <a:ahLst/>
            <a:cxnLst/>
            <a:rect l="l" t="t" r="r" b="b"/>
            <a:pathLst>
              <a:path w="933450" h="0">
                <a:moveTo>
                  <a:pt x="0" y="0"/>
                </a:moveTo>
                <a:lnTo>
                  <a:pt x="93303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204633" y="4741417"/>
            <a:ext cx="908050" cy="307975"/>
          </a:xfrm>
          <a:prstGeom prst="rect">
            <a:avLst/>
          </a:prstGeom>
          <a:solidFill>
            <a:srgbClr val="FBD4B5"/>
          </a:solidFill>
        </p:spPr>
        <p:txBody>
          <a:bodyPr wrap="square" lIns="0" tIns="285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25"/>
              </a:spcBef>
            </a:pP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2796667" y="4061967"/>
          <a:ext cx="939800" cy="1358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0115"/>
              </a:tblGrid>
              <a:tr h="327024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400" b="1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A8FA9F"/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b="1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A8FA9F"/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b="1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A8FA9F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b="1"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8FA9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6283833" y="3451225"/>
          <a:ext cx="1917064" cy="2884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0115"/>
                <a:gridCol w="56515"/>
                <a:gridCol w="920115"/>
              </a:tblGrid>
              <a:tr h="333375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A8FA9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400" b="1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8FA9F"/>
                    </a:solidFill>
                  </a:tcPr>
                </a:tc>
              </a:tr>
              <a:tr h="370331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159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400" b="1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159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8FA9F"/>
                    </a:solidFill>
                  </a:tcPr>
                </a:tc>
              </a:tr>
              <a:tr h="350266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571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dirty="0" sz="1400" b="1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514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8FA9F"/>
                    </a:solidFill>
                  </a:tcPr>
                </a:tc>
              </a:tr>
              <a:tr h="360299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159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400" b="1"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159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8FA9F"/>
                    </a:solidFill>
                  </a:tcPr>
                </a:tc>
              </a:tr>
              <a:tr h="3632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476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A8FA9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1400" b="1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476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A8FA9F"/>
                    </a:solidFill>
                  </a:tcPr>
                </a:tc>
              </a:tr>
              <a:tr h="3703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22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dirty="0" sz="1400" b="1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22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8FA9F"/>
                    </a:solidFill>
                  </a:tcPr>
                </a:tc>
              </a:tr>
              <a:tr h="3502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577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1400" b="1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8FA9F"/>
                    </a:solidFill>
                  </a:tcPr>
                </a:tc>
              </a:tr>
              <a:tr h="3602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22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dirty="0" sz="1400" b="1"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22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8FA9F"/>
                    </a:solidFill>
                  </a:tcPr>
                </a:tc>
              </a:tr>
            </a:tbl>
          </a:graphicData>
        </a:graphic>
      </p:graphicFrame>
      <p:sp>
        <p:nvSpPr>
          <p:cNvPr id="22" name="object 22"/>
          <p:cNvSpPr txBox="1"/>
          <p:nvPr/>
        </p:nvSpPr>
        <p:spPr>
          <a:xfrm>
            <a:off x="2350135" y="4454778"/>
            <a:ext cx="21018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585858"/>
                </a:solidFill>
                <a:latin typeface="Calibri"/>
                <a:cs typeface="Calibri"/>
              </a:rPr>
              <a:t>X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424171" y="4344923"/>
            <a:ext cx="1165860" cy="753110"/>
          </a:xfrm>
          <a:custGeom>
            <a:avLst/>
            <a:gdLst/>
            <a:ahLst/>
            <a:cxnLst/>
            <a:rect l="l" t="t" r="r" b="b"/>
            <a:pathLst>
              <a:path w="1165860" h="753110">
                <a:moveTo>
                  <a:pt x="646049" y="0"/>
                </a:moveTo>
                <a:lnTo>
                  <a:pt x="646049" y="188213"/>
                </a:lnTo>
                <a:lnTo>
                  <a:pt x="0" y="188213"/>
                </a:lnTo>
                <a:lnTo>
                  <a:pt x="0" y="564642"/>
                </a:lnTo>
                <a:lnTo>
                  <a:pt x="646049" y="564642"/>
                </a:lnTo>
                <a:lnTo>
                  <a:pt x="646049" y="752856"/>
                </a:lnTo>
                <a:lnTo>
                  <a:pt x="1165860" y="376427"/>
                </a:lnTo>
                <a:lnTo>
                  <a:pt x="646049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888730" y="4627626"/>
            <a:ext cx="1710055" cy="490855"/>
          </a:xfrm>
          <a:custGeom>
            <a:avLst/>
            <a:gdLst/>
            <a:ahLst/>
            <a:cxnLst/>
            <a:rect l="l" t="t" r="r" b="b"/>
            <a:pathLst>
              <a:path w="1710054" h="490854">
                <a:moveTo>
                  <a:pt x="0" y="245363"/>
                </a:moveTo>
                <a:lnTo>
                  <a:pt x="11189" y="205565"/>
                </a:lnTo>
                <a:lnTo>
                  <a:pt x="43586" y="167810"/>
                </a:lnTo>
                <a:lnTo>
                  <a:pt x="95429" y="132605"/>
                </a:lnTo>
                <a:lnTo>
                  <a:pt x="164957" y="100455"/>
                </a:lnTo>
                <a:lnTo>
                  <a:pt x="205804" y="85684"/>
                </a:lnTo>
                <a:lnTo>
                  <a:pt x="250412" y="71866"/>
                </a:lnTo>
                <a:lnTo>
                  <a:pt x="298561" y="59064"/>
                </a:lnTo>
                <a:lnTo>
                  <a:pt x="350032" y="47341"/>
                </a:lnTo>
                <a:lnTo>
                  <a:pt x="404604" y="36761"/>
                </a:lnTo>
                <a:lnTo>
                  <a:pt x="462057" y="27387"/>
                </a:lnTo>
                <a:lnTo>
                  <a:pt x="522172" y="19282"/>
                </a:lnTo>
                <a:lnTo>
                  <a:pt x="584728" y="12508"/>
                </a:lnTo>
                <a:lnTo>
                  <a:pt x="649505" y="7131"/>
                </a:lnTo>
                <a:lnTo>
                  <a:pt x="716283" y="3211"/>
                </a:lnTo>
                <a:lnTo>
                  <a:pt x="784843" y="813"/>
                </a:lnTo>
                <a:lnTo>
                  <a:pt x="854964" y="0"/>
                </a:lnTo>
                <a:lnTo>
                  <a:pt x="925084" y="813"/>
                </a:lnTo>
                <a:lnTo>
                  <a:pt x="993644" y="3211"/>
                </a:lnTo>
                <a:lnTo>
                  <a:pt x="1060422" y="7131"/>
                </a:lnTo>
                <a:lnTo>
                  <a:pt x="1125199" y="12508"/>
                </a:lnTo>
                <a:lnTo>
                  <a:pt x="1187755" y="19282"/>
                </a:lnTo>
                <a:lnTo>
                  <a:pt x="1247870" y="27387"/>
                </a:lnTo>
                <a:lnTo>
                  <a:pt x="1305323" y="36761"/>
                </a:lnTo>
                <a:lnTo>
                  <a:pt x="1359895" y="47341"/>
                </a:lnTo>
                <a:lnTo>
                  <a:pt x="1411366" y="59064"/>
                </a:lnTo>
                <a:lnTo>
                  <a:pt x="1459515" y="71866"/>
                </a:lnTo>
                <a:lnTo>
                  <a:pt x="1504123" y="85684"/>
                </a:lnTo>
                <a:lnTo>
                  <a:pt x="1544970" y="100455"/>
                </a:lnTo>
                <a:lnTo>
                  <a:pt x="1581835" y="116117"/>
                </a:lnTo>
                <a:lnTo>
                  <a:pt x="1642741" y="149858"/>
                </a:lnTo>
                <a:lnTo>
                  <a:pt x="1685080" y="186400"/>
                </a:lnTo>
                <a:lnTo>
                  <a:pt x="1707093" y="225240"/>
                </a:lnTo>
                <a:lnTo>
                  <a:pt x="1709927" y="245363"/>
                </a:lnTo>
                <a:lnTo>
                  <a:pt x="1707093" y="265487"/>
                </a:lnTo>
                <a:lnTo>
                  <a:pt x="1685080" y="304327"/>
                </a:lnTo>
                <a:lnTo>
                  <a:pt x="1642741" y="340869"/>
                </a:lnTo>
                <a:lnTo>
                  <a:pt x="1581835" y="374610"/>
                </a:lnTo>
                <a:lnTo>
                  <a:pt x="1544970" y="390272"/>
                </a:lnTo>
                <a:lnTo>
                  <a:pt x="1504123" y="405043"/>
                </a:lnTo>
                <a:lnTo>
                  <a:pt x="1459515" y="418861"/>
                </a:lnTo>
                <a:lnTo>
                  <a:pt x="1411366" y="431663"/>
                </a:lnTo>
                <a:lnTo>
                  <a:pt x="1359895" y="443386"/>
                </a:lnTo>
                <a:lnTo>
                  <a:pt x="1305323" y="453966"/>
                </a:lnTo>
                <a:lnTo>
                  <a:pt x="1247870" y="463340"/>
                </a:lnTo>
                <a:lnTo>
                  <a:pt x="1187755" y="471445"/>
                </a:lnTo>
                <a:lnTo>
                  <a:pt x="1125199" y="478219"/>
                </a:lnTo>
                <a:lnTo>
                  <a:pt x="1060422" y="483596"/>
                </a:lnTo>
                <a:lnTo>
                  <a:pt x="993644" y="487516"/>
                </a:lnTo>
                <a:lnTo>
                  <a:pt x="925084" y="489914"/>
                </a:lnTo>
                <a:lnTo>
                  <a:pt x="854964" y="490728"/>
                </a:lnTo>
                <a:lnTo>
                  <a:pt x="784843" y="489914"/>
                </a:lnTo>
                <a:lnTo>
                  <a:pt x="716283" y="487516"/>
                </a:lnTo>
                <a:lnTo>
                  <a:pt x="649505" y="483596"/>
                </a:lnTo>
                <a:lnTo>
                  <a:pt x="584728" y="478219"/>
                </a:lnTo>
                <a:lnTo>
                  <a:pt x="522172" y="471445"/>
                </a:lnTo>
                <a:lnTo>
                  <a:pt x="462057" y="463340"/>
                </a:lnTo>
                <a:lnTo>
                  <a:pt x="404604" y="453966"/>
                </a:lnTo>
                <a:lnTo>
                  <a:pt x="350032" y="443386"/>
                </a:lnTo>
                <a:lnTo>
                  <a:pt x="298561" y="431663"/>
                </a:lnTo>
                <a:lnTo>
                  <a:pt x="250412" y="418861"/>
                </a:lnTo>
                <a:lnTo>
                  <a:pt x="205804" y="405043"/>
                </a:lnTo>
                <a:lnTo>
                  <a:pt x="164957" y="390272"/>
                </a:lnTo>
                <a:lnTo>
                  <a:pt x="128092" y="374610"/>
                </a:lnTo>
                <a:lnTo>
                  <a:pt x="67186" y="340869"/>
                </a:lnTo>
                <a:lnTo>
                  <a:pt x="24847" y="304327"/>
                </a:lnTo>
                <a:lnTo>
                  <a:pt x="2834" y="265487"/>
                </a:lnTo>
                <a:lnTo>
                  <a:pt x="0" y="245363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9273667" y="4712334"/>
            <a:ext cx="9398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0000"/>
                </a:solidFill>
                <a:latin typeface="黑体"/>
                <a:cs typeface="黑体"/>
              </a:rPr>
              <a:t>笛卡尔积</a:t>
            </a:r>
            <a:endParaRPr sz="1800">
              <a:latin typeface="黑体"/>
              <a:cs typeface="黑体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0"/>
              <a:t>高级软件人才培训专家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 h="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 h="0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 h="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9838" y="1074801"/>
            <a:ext cx="6231890" cy="46723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35">
                <a:solidFill>
                  <a:srgbClr val="AC2A25"/>
                </a:solidFill>
                <a:latin typeface="宋体"/>
                <a:cs typeface="宋体"/>
              </a:rPr>
              <a:t>多表查询概述</a:t>
            </a:r>
            <a:endParaRPr sz="2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⚫"/>
              <a:tabLst>
                <a:tab pos="299085" algn="l"/>
                <a:tab pos="299720" algn="l"/>
              </a:tabLst>
            </a:pPr>
            <a:r>
              <a:rPr dirty="0" sz="1600" spc="-30">
                <a:solidFill>
                  <a:srgbClr val="585858"/>
                </a:solidFill>
                <a:latin typeface="宋体"/>
                <a:cs typeface="宋体"/>
              </a:rPr>
              <a:t>多表查询分类</a:t>
            </a:r>
            <a:endParaRPr sz="16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585858"/>
              </a:buClr>
              <a:buFont typeface="Wingdings"/>
              <a:buChar char="⚫"/>
            </a:pPr>
            <a:endParaRPr sz="1950">
              <a:latin typeface="Times New Roman"/>
              <a:cs typeface="Times New Roman"/>
            </a:endParaRPr>
          </a:p>
          <a:p>
            <a:pPr lvl="1" marL="648335" indent="-287020">
              <a:lnSpc>
                <a:spcPct val="100000"/>
              </a:lnSpc>
              <a:buFont typeface="Wingdings"/>
              <a:buChar char=""/>
              <a:tabLst>
                <a:tab pos="648970" algn="l"/>
              </a:tabLst>
            </a:pPr>
            <a:r>
              <a:rPr dirty="0" sz="1600" spc="-30">
                <a:solidFill>
                  <a:srgbClr val="585858"/>
                </a:solidFill>
                <a:latin typeface="宋体"/>
                <a:cs typeface="宋体"/>
              </a:rPr>
              <a:t>连接查询</a:t>
            </a:r>
            <a:endParaRPr sz="1600">
              <a:latin typeface="宋体"/>
              <a:cs typeface="宋体"/>
            </a:endParaRPr>
          </a:p>
          <a:p>
            <a:pPr marL="793115" marR="1975485">
              <a:lnSpc>
                <a:spcPct val="220000"/>
              </a:lnSpc>
            </a:pPr>
            <a:r>
              <a:rPr dirty="0" sz="1600" spc="-30">
                <a:solidFill>
                  <a:srgbClr val="585858"/>
                </a:solidFill>
                <a:latin typeface="宋体"/>
                <a:cs typeface="宋体"/>
              </a:rPr>
              <a:t>内连接：相当于查询</a:t>
            </a:r>
            <a:r>
              <a:rPr dirty="0" sz="1600" spc="260">
                <a:solidFill>
                  <a:srgbClr val="585858"/>
                </a:solidFill>
                <a:latin typeface="宋体"/>
                <a:cs typeface="宋体"/>
              </a:rPr>
              <a:t>A</a:t>
            </a:r>
            <a:r>
              <a:rPr dirty="0" sz="1600" spc="-30">
                <a:solidFill>
                  <a:srgbClr val="585858"/>
                </a:solidFill>
                <a:latin typeface="宋体"/>
                <a:cs typeface="宋体"/>
              </a:rPr>
              <a:t>、</a:t>
            </a:r>
            <a:r>
              <a:rPr dirty="0" sz="1600" spc="175">
                <a:solidFill>
                  <a:srgbClr val="585858"/>
                </a:solidFill>
                <a:latin typeface="宋体"/>
                <a:cs typeface="宋体"/>
              </a:rPr>
              <a:t>B</a:t>
            </a:r>
            <a:r>
              <a:rPr dirty="0" sz="1600" spc="-30">
                <a:solidFill>
                  <a:srgbClr val="585858"/>
                </a:solidFill>
                <a:latin typeface="宋体"/>
                <a:cs typeface="宋体"/>
              </a:rPr>
              <a:t>交集部分数据 </a:t>
            </a:r>
            <a:r>
              <a:rPr dirty="0" sz="1600" spc="-30">
                <a:solidFill>
                  <a:srgbClr val="585858"/>
                </a:solidFill>
                <a:latin typeface="宋体"/>
                <a:cs typeface="宋体"/>
              </a:rPr>
              <a:t>外连接：</a:t>
            </a:r>
            <a:endParaRPr sz="1600">
              <a:latin typeface="宋体"/>
              <a:cs typeface="宋体"/>
            </a:endParaRPr>
          </a:p>
          <a:p>
            <a:pPr marL="1226185" marR="5080">
              <a:lnSpc>
                <a:spcPct val="220000"/>
              </a:lnSpc>
              <a:spcBef>
                <a:spcPts val="5"/>
              </a:spcBef>
            </a:pPr>
            <a:r>
              <a:rPr dirty="0" sz="1600" spc="-30">
                <a:solidFill>
                  <a:srgbClr val="585858"/>
                </a:solidFill>
                <a:latin typeface="宋体"/>
                <a:cs typeface="宋体"/>
              </a:rPr>
              <a:t>左外连接：查询</a:t>
            </a:r>
            <a:r>
              <a:rPr dirty="0" sz="1600" spc="-30">
                <a:solidFill>
                  <a:srgbClr val="FF0000"/>
                </a:solidFill>
                <a:latin typeface="宋体"/>
                <a:cs typeface="宋体"/>
              </a:rPr>
              <a:t>左表</a:t>
            </a:r>
            <a:r>
              <a:rPr dirty="0" sz="1600" spc="-30">
                <a:solidFill>
                  <a:srgbClr val="585858"/>
                </a:solidFill>
                <a:latin typeface="宋体"/>
                <a:cs typeface="宋体"/>
              </a:rPr>
              <a:t>所有数据，以及两张</a:t>
            </a:r>
            <a:r>
              <a:rPr dirty="0" sz="1600" spc="-35">
                <a:solidFill>
                  <a:srgbClr val="585858"/>
                </a:solidFill>
                <a:latin typeface="宋体"/>
                <a:cs typeface="宋体"/>
              </a:rPr>
              <a:t>表</a:t>
            </a:r>
            <a:r>
              <a:rPr dirty="0" sz="1600" spc="-30">
                <a:solidFill>
                  <a:srgbClr val="585858"/>
                </a:solidFill>
                <a:latin typeface="宋体"/>
                <a:cs typeface="宋体"/>
              </a:rPr>
              <a:t>交</a:t>
            </a:r>
            <a:r>
              <a:rPr dirty="0" sz="1600" spc="-20">
                <a:solidFill>
                  <a:srgbClr val="585858"/>
                </a:solidFill>
                <a:latin typeface="宋体"/>
                <a:cs typeface="宋体"/>
              </a:rPr>
              <a:t>集</a:t>
            </a:r>
            <a:r>
              <a:rPr dirty="0" sz="1600" spc="-30">
                <a:solidFill>
                  <a:srgbClr val="585858"/>
                </a:solidFill>
                <a:latin typeface="宋体"/>
                <a:cs typeface="宋体"/>
              </a:rPr>
              <a:t>部分数据 右外连接：查询</a:t>
            </a:r>
            <a:r>
              <a:rPr dirty="0" sz="1600" spc="-30">
                <a:solidFill>
                  <a:srgbClr val="FF0000"/>
                </a:solidFill>
                <a:latin typeface="宋体"/>
                <a:cs typeface="宋体"/>
              </a:rPr>
              <a:t>右表</a:t>
            </a:r>
            <a:r>
              <a:rPr dirty="0" sz="1600" spc="-30">
                <a:solidFill>
                  <a:srgbClr val="585858"/>
                </a:solidFill>
                <a:latin typeface="宋体"/>
                <a:cs typeface="宋体"/>
              </a:rPr>
              <a:t>所有数据，以及两张表交</a:t>
            </a:r>
            <a:r>
              <a:rPr dirty="0" sz="1600" spc="-20">
                <a:solidFill>
                  <a:srgbClr val="585858"/>
                </a:solidFill>
                <a:latin typeface="宋体"/>
                <a:cs typeface="宋体"/>
              </a:rPr>
              <a:t>集</a:t>
            </a:r>
            <a:r>
              <a:rPr dirty="0" sz="1600" spc="-30">
                <a:solidFill>
                  <a:srgbClr val="585858"/>
                </a:solidFill>
                <a:latin typeface="宋体"/>
                <a:cs typeface="宋体"/>
              </a:rPr>
              <a:t>部分数据</a:t>
            </a:r>
            <a:endParaRPr sz="16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>
              <a:latin typeface="Times New Roman"/>
              <a:cs typeface="Times New Roman"/>
            </a:endParaRPr>
          </a:p>
          <a:p>
            <a:pPr marL="793115">
              <a:lnSpc>
                <a:spcPct val="100000"/>
              </a:lnSpc>
            </a:pPr>
            <a:r>
              <a:rPr dirty="0" sz="1600" spc="-30">
                <a:solidFill>
                  <a:srgbClr val="585858"/>
                </a:solidFill>
                <a:latin typeface="宋体"/>
                <a:cs typeface="宋体"/>
              </a:rPr>
              <a:t>自连接：当前表与自身的连接查询，自连接必</a:t>
            </a:r>
            <a:r>
              <a:rPr dirty="0" sz="1600" spc="-15">
                <a:solidFill>
                  <a:srgbClr val="585858"/>
                </a:solidFill>
                <a:latin typeface="宋体"/>
                <a:cs typeface="宋体"/>
              </a:rPr>
              <a:t>须</a:t>
            </a:r>
            <a:r>
              <a:rPr dirty="0" sz="1600" spc="-30">
                <a:solidFill>
                  <a:srgbClr val="585858"/>
                </a:solidFill>
                <a:latin typeface="宋体"/>
                <a:cs typeface="宋体"/>
              </a:rPr>
              <a:t>使用表</a:t>
            </a:r>
            <a:r>
              <a:rPr dirty="0" sz="1600" spc="-15">
                <a:solidFill>
                  <a:srgbClr val="585858"/>
                </a:solidFill>
                <a:latin typeface="宋体"/>
                <a:cs typeface="宋体"/>
              </a:rPr>
              <a:t>别</a:t>
            </a:r>
            <a:r>
              <a:rPr dirty="0" sz="1600" spc="-30">
                <a:solidFill>
                  <a:srgbClr val="585858"/>
                </a:solidFill>
                <a:latin typeface="宋体"/>
                <a:cs typeface="宋体"/>
              </a:rPr>
              <a:t>名</a:t>
            </a:r>
            <a:endParaRPr sz="16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>
              <a:latin typeface="Times New Roman"/>
              <a:cs typeface="Times New Roman"/>
            </a:endParaRPr>
          </a:p>
          <a:p>
            <a:pPr lvl="1" marL="648335" indent="-287020">
              <a:lnSpc>
                <a:spcPct val="100000"/>
              </a:lnSpc>
              <a:buFont typeface="Wingdings"/>
              <a:buChar char=""/>
              <a:tabLst>
                <a:tab pos="648970" algn="l"/>
              </a:tabLst>
            </a:pPr>
            <a:r>
              <a:rPr dirty="0" sz="1600" spc="-30">
                <a:solidFill>
                  <a:srgbClr val="585858"/>
                </a:solidFill>
                <a:latin typeface="宋体"/>
                <a:cs typeface="宋体"/>
              </a:rPr>
              <a:t>子查询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72164" y="5621428"/>
            <a:ext cx="3858230" cy="10154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0"/>
              <a:t>高级软件人才培训专家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70959" y="2337816"/>
            <a:ext cx="1137285" cy="1320165"/>
          </a:xfrm>
          <a:custGeom>
            <a:avLst/>
            <a:gdLst/>
            <a:ahLst/>
            <a:cxnLst/>
            <a:rect l="l" t="t" r="r" b="b"/>
            <a:pathLst>
              <a:path w="1137285" h="1320164">
                <a:moveTo>
                  <a:pt x="568451" y="0"/>
                </a:moveTo>
                <a:lnTo>
                  <a:pt x="0" y="284225"/>
                </a:lnTo>
                <a:lnTo>
                  <a:pt x="0" y="1035558"/>
                </a:lnTo>
                <a:lnTo>
                  <a:pt x="568451" y="1319784"/>
                </a:lnTo>
                <a:lnTo>
                  <a:pt x="1136903" y="1035558"/>
                </a:lnTo>
                <a:lnTo>
                  <a:pt x="1136903" y="284225"/>
                </a:lnTo>
                <a:lnTo>
                  <a:pt x="568451" y="0"/>
                </a:lnTo>
                <a:close/>
              </a:path>
            </a:pathLst>
          </a:custGeom>
          <a:solidFill>
            <a:srgbClr val="AC2B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96640" y="3227832"/>
            <a:ext cx="370840" cy="429895"/>
          </a:xfrm>
          <a:custGeom>
            <a:avLst/>
            <a:gdLst/>
            <a:ahLst/>
            <a:cxnLst/>
            <a:rect l="l" t="t" r="r" b="b"/>
            <a:pathLst>
              <a:path w="370839" h="429895">
                <a:moveTo>
                  <a:pt x="185165" y="0"/>
                </a:moveTo>
                <a:lnTo>
                  <a:pt x="0" y="92582"/>
                </a:lnTo>
                <a:lnTo>
                  <a:pt x="0" y="337184"/>
                </a:lnTo>
                <a:lnTo>
                  <a:pt x="185165" y="429767"/>
                </a:lnTo>
                <a:lnTo>
                  <a:pt x="370332" y="337184"/>
                </a:lnTo>
                <a:lnTo>
                  <a:pt x="370332" y="92582"/>
                </a:lnTo>
                <a:lnTo>
                  <a:pt x="18516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2415" y="2438526"/>
            <a:ext cx="1653539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252525"/>
                </a:solidFill>
                <a:latin typeface="微软雅黑"/>
                <a:cs typeface="微软雅黑"/>
              </a:rPr>
              <a:t>多表查询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2415" y="3174618"/>
            <a:ext cx="1470660" cy="32264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latin typeface="微软雅黑"/>
                <a:cs typeface="微软雅黑"/>
              </a:rPr>
              <a:t>多表关系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latin typeface="微软雅黑"/>
                <a:cs typeface="微软雅黑"/>
              </a:rPr>
              <a:t>多表查询概述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solidFill>
                  <a:srgbClr val="FF0000"/>
                </a:solidFill>
                <a:latin typeface="微软雅黑"/>
                <a:cs typeface="微软雅黑"/>
              </a:rPr>
              <a:t>内连接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10">
                <a:latin typeface="微软雅黑"/>
                <a:cs typeface="微软雅黑"/>
              </a:rPr>
              <a:t>外连接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latin typeface="微软雅黑"/>
                <a:cs typeface="微软雅黑"/>
              </a:rPr>
              <a:t>自连接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latin typeface="微软雅黑"/>
                <a:cs typeface="微软雅黑"/>
              </a:rPr>
              <a:t>子查询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latin typeface="微软雅黑"/>
                <a:cs typeface="微软雅黑"/>
              </a:rPr>
              <a:t>多表查询案例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77105" y="2677413"/>
            <a:ext cx="33845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 b="1">
                <a:solidFill>
                  <a:srgbClr val="FFFFFF"/>
                </a:solidFill>
                <a:latin typeface="微软雅黑"/>
                <a:cs typeface="微软雅黑"/>
              </a:rPr>
              <a:t>5</a:t>
            </a:r>
            <a:endParaRPr sz="4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 h="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 h="0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 h="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030206" y="6554825"/>
            <a:ext cx="20523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FFFFFF"/>
                </a:solidFill>
                <a:latin typeface="华文楷体"/>
                <a:cs typeface="华文楷体"/>
              </a:rPr>
              <a:t>高级软件人才培训专家</a:t>
            </a:r>
            <a:endParaRPr sz="1600">
              <a:latin typeface="华文楷体"/>
              <a:cs typeface="华文楷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9838" y="1074801"/>
            <a:ext cx="1886585" cy="14662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35">
                <a:solidFill>
                  <a:srgbClr val="AC2A25"/>
                </a:solidFill>
                <a:latin typeface="宋体"/>
                <a:cs typeface="宋体"/>
              </a:rPr>
              <a:t>连接查询</a:t>
            </a:r>
            <a:r>
              <a:rPr dirty="0" sz="2000" spc="-130">
                <a:solidFill>
                  <a:srgbClr val="AC2A25"/>
                </a:solidFill>
                <a:latin typeface="宋体"/>
                <a:cs typeface="宋体"/>
              </a:rPr>
              <a:t>-</a:t>
            </a:r>
            <a:r>
              <a:rPr dirty="0" sz="2000" spc="-35">
                <a:solidFill>
                  <a:srgbClr val="AC2A25"/>
                </a:solidFill>
                <a:latin typeface="宋体"/>
                <a:cs typeface="宋体"/>
              </a:rPr>
              <a:t>内连接</a:t>
            </a:r>
            <a:endParaRPr sz="2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spc="-30">
                <a:solidFill>
                  <a:srgbClr val="585858"/>
                </a:solidFill>
                <a:latin typeface="宋体"/>
                <a:cs typeface="宋体"/>
              </a:rPr>
              <a:t>内连接查询语法</a:t>
            </a:r>
            <a:r>
              <a:rPr dirty="0" sz="1600" spc="-200">
                <a:solidFill>
                  <a:srgbClr val="585858"/>
                </a:solidFill>
                <a:latin typeface="宋体"/>
                <a:cs typeface="宋体"/>
              </a:rPr>
              <a:t>:</a:t>
            </a:r>
            <a:endParaRPr sz="16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dirty="0" sz="1600" spc="-30">
                <a:solidFill>
                  <a:srgbClr val="585858"/>
                </a:solidFill>
                <a:latin typeface="宋体"/>
                <a:cs typeface="宋体"/>
              </a:rPr>
              <a:t>隐式内连接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9838" y="3515614"/>
            <a:ext cx="13106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299720" algn="l"/>
              </a:tabLst>
            </a:pPr>
            <a:r>
              <a:rPr dirty="0" sz="1600" spc="-30">
                <a:solidFill>
                  <a:srgbClr val="585858"/>
                </a:solidFill>
                <a:latin typeface="宋体"/>
                <a:cs typeface="宋体"/>
              </a:rPr>
              <a:t>显式内连接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38200" y="2743200"/>
            <a:ext cx="9904730" cy="370840"/>
          </a:xfrm>
          <a:custGeom>
            <a:avLst/>
            <a:gdLst/>
            <a:ahLst/>
            <a:cxnLst/>
            <a:rect l="l" t="t" r="r" b="b"/>
            <a:pathLst>
              <a:path w="9904730" h="370839">
                <a:moveTo>
                  <a:pt x="0" y="370332"/>
                </a:moveTo>
                <a:lnTo>
                  <a:pt x="9904476" y="370332"/>
                </a:lnTo>
                <a:lnTo>
                  <a:pt x="9904476" y="0"/>
                </a:lnTo>
                <a:lnTo>
                  <a:pt x="0" y="0"/>
                </a:lnTo>
                <a:lnTo>
                  <a:pt x="0" y="370332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29335" y="2814573"/>
            <a:ext cx="558647" cy="236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199132" y="2814573"/>
            <a:ext cx="489584" cy="2362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854451" y="2814573"/>
            <a:ext cx="243839" cy="2362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201923" y="2814573"/>
            <a:ext cx="240029" cy="2362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393947" y="2814573"/>
            <a:ext cx="576072" cy="2362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838200" y="2743200"/>
            <a:ext cx="9904730" cy="370840"/>
          </a:xfrm>
          <a:prstGeom prst="rect">
            <a:avLst/>
          </a:prstGeom>
          <a:ln w="3175">
            <a:solidFill>
              <a:srgbClr val="919191"/>
            </a:solidFill>
          </a:ln>
        </p:spPr>
        <p:txBody>
          <a:bodyPr wrap="square" lIns="0" tIns="100330" rIns="0" bIns="0" rtlCol="0" vert="horz">
            <a:spAutoFit/>
          </a:bodyPr>
          <a:lstStyle/>
          <a:p>
            <a:pPr marL="641350">
              <a:lnSpc>
                <a:spcPct val="100000"/>
              </a:lnSpc>
              <a:spcBef>
                <a:spcPts val="790"/>
              </a:spcBef>
              <a:tabLst>
                <a:tab pos="1863725" algn="l"/>
                <a:tab pos="2211070" algn="l"/>
                <a:tab pos="3145155" algn="l"/>
              </a:tabLst>
            </a:pP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字段列表	表	表	条件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325365" y="2814573"/>
            <a:ext cx="248716" cy="2362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38200" y="3945635"/>
            <a:ext cx="9904730" cy="368935"/>
          </a:xfrm>
          <a:custGeom>
            <a:avLst/>
            <a:gdLst/>
            <a:ahLst/>
            <a:cxnLst/>
            <a:rect l="l" t="t" r="r" b="b"/>
            <a:pathLst>
              <a:path w="9904730" h="368935">
                <a:moveTo>
                  <a:pt x="0" y="368807"/>
                </a:moveTo>
                <a:lnTo>
                  <a:pt x="9904476" y="368807"/>
                </a:lnTo>
                <a:lnTo>
                  <a:pt x="9904476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929335" y="4015994"/>
            <a:ext cx="558647" cy="2362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199132" y="4015994"/>
            <a:ext cx="489584" cy="2362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854451" y="4015994"/>
            <a:ext cx="1157147" cy="23621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137914" y="4015994"/>
            <a:ext cx="207263" cy="23621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293361" y="4015994"/>
            <a:ext cx="326898" cy="23621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838200" y="3945635"/>
            <a:ext cx="9904730" cy="368935"/>
          </a:xfrm>
          <a:prstGeom prst="rect">
            <a:avLst/>
          </a:prstGeom>
          <a:ln w="3175">
            <a:solidFill>
              <a:srgbClr val="919191"/>
            </a:solidFill>
          </a:ln>
        </p:spPr>
        <p:txBody>
          <a:bodyPr wrap="square" lIns="0" tIns="99060" rIns="0" bIns="0" rtlCol="0" vert="horz">
            <a:spAutoFit/>
          </a:bodyPr>
          <a:lstStyle/>
          <a:p>
            <a:pPr marL="641350">
              <a:lnSpc>
                <a:spcPct val="100000"/>
              </a:lnSpc>
              <a:spcBef>
                <a:spcPts val="780"/>
              </a:spcBef>
              <a:tabLst>
                <a:tab pos="1863725" algn="l"/>
                <a:tab pos="3147060" algn="l"/>
                <a:tab pos="3745865" algn="l"/>
              </a:tabLst>
            </a:pP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字段列表	表	表	连接条件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230621" y="4015994"/>
            <a:ext cx="248716" cy="2362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282595" y="5485102"/>
            <a:ext cx="3544779" cy="105907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854455" y="4608067"/>
            <a:ext cx="264985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solidFill>
                  <a:srgbClr val="FF0000"/>
                </a:solidFill>
                <a:latin typeface="宋体"/>
                <a:cs typeface="宋体"/>
              </a:rPr>
              <a:t>内连接查询的是两</a:t>
            </a:r>
            <a:r>
              <a:rPr dirty="0" sz="1400" spc="-35">
                <a:solidFill>
                  <a:srgbClr val="FF0000"/>
                </a:solidFill>
                <a:latin typeface="宋体"/>
                <a:cs typeface="宋体"/>
              </a:rPr>
              <a:t>张</a:t>
            </a:r>
            <a:r>
              <a:rPr dirty="0" sz="1400" spc="-25">
                <a:solidFill>
                  <a:srgbClr val="FF0000"/>
                </a:solidFill>
                <a:latin typeface="宋体"/>
                <a:cs typeface="宋体"/>
              </a:rPr>
              <a:t>表</a:t>
            </a:r>
            <a:r>
              <a:rPr dirty="0" sz="1400" spc="-35">
                <a:solidFill>
                  <a:srgbClr val="FF0000"/>
                </a:solidFill>
                <a:latin typeface="宋体"/>
                <a:cs typeface="宋体"/>
              </a:rPr>
              <a:t>交</a:t>
            </a:r>
            <a:r>
              <a:rPr dirty="0" sz="1400" spc="-25">
                <a:solidFill>
                  <a:srgbClr val="FF0000"/>
                </a:solidFill>
                <a:latin typeface="宋体"/>
                <a:cs typeface="宋体"/>
              </a:rPr>
              <a:t>集的</a:t>
            </a:r>
            <a:r>
              <a:rPr dirty="0" sz="1400" spc="-35">
                <a:solidFill>
                  <a:srgbClr val="FF0000"/>
                </a:solidFill>
                <a:latin typeface="宋体"/>
                <a:cs typeface="宋体"/>
              </a:rPr>
              <a:t>部</a:t>
            </a:r>
            <a:r>
              <a:rPr dirty="0" sz="1400" spc="-20">
                <a:solidFill>
                  <a:srgbClr val="FF0000"/>
                </a:solidFill>
                <a:latin typeface="宋体"/>
                <a:cs typeface="宋体"/>
              </a:rPr>
              <a:t>分</a:t>
            </a:r>
            <a:endParaRPr sz="1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70959" y="2337816"/>
            <a:ext cx="1137285" cy="1320165"/>
          </a:xfrm>
          <a:custGeom>
            <a:avLst/>
            <a:gdLst/>
            <a:ahLst/>
            <a:cxnLst/>
            <a:rect l="l" t="t" r="r" b="b"/>
            <a:pathLst>
              <a:path w="1137285" h="1320164">
                <a:moveTo>
                  <a:pt x="568451" y="0"/>
                </a:moveTo>
                <a:lnTo>
                  <a:pt x="0" y="284225"/>
                </a:lnTo>
                <a:lnTo>
                  <a:pt x="0" y="1035558"/>
                </a:lnTo>
                <a:lnTo>
                  <a:pt x="568451" y="1319784"/>
                </a:lnTo>
                <a:lnTo>
                  <a:pt x="1136903" y="1035558"/>
                </a:lnTo>
                <a:lnTo>
                  <a:pt x="1136903" y="284225"/>
                </a:lnTo>
                <a:lnTo>
                  <a:pt x="568451" y="0"/>
                </a:lnTo>
                <a:close/>
              </a:path>
            </a:pathLst>
          </a:custGeom>
          <a:solidFill>
            <a:srgbClr val="AC2B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96640" y="3227832"/>
            <a:ext cx="370840" cy="429895"/>
          </a:xfrm>
          <a:custGeom>
            <a:avLst/>
            <a:gdLst/>
            <a:ahLst/>
            <a:cxnLst/>
            <a:rect l="l" t="t" r="r" b="b"/>
            <a:pathLst>
              <a:path w="370839" h="429895">
                <a:moveTo>
                  <a:pt x="185165" y="0"/>
                </a:moveTo>
                <a:lnTo>
                  <a:pt x="0" y="92582"/>
                </a:lnTo>
                <a:lnTo>
                  <a:pt x="0" y="337184"/>
                </a:lnTo>
                <a:lnTo>
                  <a:pt x="185165" y="429767"/>
                </a:lnTo>
                <a:lnTo>
                  <a:pt x="370332" y="337184"/>
                </a:lnTo>
                <a:lnTo>
                  <a:pt x="370332" y="92582"/>
                </a:lnTo>
                <a:lnTo>
                  <a:pt x="18516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2415" y="2438526"/>
            <a:ext cx="1653539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252525"/>
                </a:solidFill>
                <a:latin typeface="微软雅黑"/>
                <a:cs typeface="微软雅黑"/>
              </a:rPr>
              <a:t>多表查询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2415" y="3174618"/>
            <a:ext cx="1470660" cy="32264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latin typeface="微软雅黑"/>
                <a:cs typeface="微软雅黑"/>
              </a:rPr>
              <a:t>多表关系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latin typeface="微软雅黑"/>
                <a:cs typeface="微软雅黑"/>
              </a:rPr>
              <a:t>多表查询概述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latin typeface="微软雅黑"/>
                <a:cs typeface="微软雅黑"/>
              </a:rPr>
              <a:t>内连接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10">
                <a:solidFill>
                  <a:srgbClr val="FF0000"/>
                </a:solidFill>
                <a:latin typeface="微软雅黑"/>
                <a:cs typeface="微软雅黑"/>
              </a:rPr>
              <a:t>外连接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latin typeface="微软雅黑"/>
                <a:cs typeface="微软雅黑"/>
              </a:rPr>
              <a:t>自连接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latin typeface="微软雅黑"/>
                <a:cs typeface="微软雅黑"/>
              </a:rPr>
              <a:t>子查询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latin typeface="微软雅黑"/>
                <a:cs typeface="微软雅黑"/>
              </a:rPr>
              <a:t>多表查询案例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77105" y="2677413"/>
            <a:ext cx="33845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 b="1">
                <a:solidFill>
                  <a:srgbClr val="FFFFFF"/>
                </a:solidFill>
                <a:latin typeface="微软雅黑"/>
                <a:cs typeface="微软雅黑"/>
              </a:rPr>
              <a:t>5</a:t>
            </a:r>
            <a:endParaRPr sz="4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 h="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 h="0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 h="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030206" y="6554825"/>
            <a:ext cx="20523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FFFFFF"/>
                </a:solidFill>
                <a:latin typeface="华文楷体"/>
                <a:cs typeface="华文楷体"/>
              </a:rPr>
              <a:t>高级软件人才培训专家</a:t>
            </a:r>
            <a:endParaRPr sz="1600">
              <a:latin typeface="华文楷体"/>
              <a:cs typeface="华文楷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9838" y="1074801"/>
            <a:ext cx="1886585" cy="14662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35">
                <a:solidFill>
                  <a:srgbClr val="AC2A25"/>
                </a:solidFill>
                <a:latin typeface="宋体"/>
                <a:cs typeface="宋体"/>
              </a:rPr>
              <a:t>连接查询</a:t>
            </a:r>
            <a:r>
              <a:rPr dirty="0" sz="2000" spc="-130">
                <a:solidFill>
                  <a:srgbClr val="AC2A25"/>
                </a:solidFill>
                <a:latin typeface="宋体"/>
                <a:cs typeface="宋体"/>
              </a:rPr>
              <a:t>-</a:t>
            </a:r>
            <a:r>
              <a:rPr dirty="0" sz="2000" spc="-35">
                <a:solidFill>
                  <a:srgbClr val="AC2A25"/>
                </a:solidFill>
                <a:latin typeface="宋体"/>
                <a:cs typeface="宋体"/>
              </a:rPr>
              <a:t>外连接</a:t>
            </a:r>
            <a:endParaRPr sz="2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spc="-30">
                <a:solidFill>
                  <a:srgbClr val="585858"/>
                </a:solidFill>
                <a:latin typeface="宋体"/>
                <a:cs typeface="宋体"/>
              </a:rPr>
              <a:t>外连接查询语法</a:t>
            </a:r>
            <a:r>
              <a:rPr dirty="0" sz="1600" spc="-200">
                <a:solidFill>
                  <a:srgbClr val="585858"/>
                </a:solidFill>
                <a:latin typeface="宋体"/>
                <a:cs typeface="宋体"/>
              </a:rPr>
              <a:t>:</a:t>
            </a:r>
            <a:endParaRPr sz="16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dirty="0" sz="1600" spc="-30">
                <a:solidFill>
                  <a:srgbClr val="585858"/>
                </a:solidFill>
                <a:latin typeface="宋体"/>
                <a:cs typeface="宋体"/>
              </a:rPr>
              <a:t>左外连接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282595" y="5485102"/>
            <a:ext cx="3544779" cy="10590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38200" y="2743200"/>
            <a:ext cx="9904730" cy="370840"/>
          </a:xfrm>
          <a:custGeom>
            <a:avLst/>
            <a:gdLst/>
            <a:ahLst/>
            <a:cxnLst/>
            <a:rect l="l" t="t" r="r" b="b"/>
            <a:pathLst>
              <a:path w="9904730" h="370839">
                <a:moveTo>
                  <a:pt x="0" y="370332"/>
                </a:moveTo>
                <a:lnTo>
                  <a:pt x="9904476" y="370332"/>
                </a:lnTo>
                <a:lnTo>
                  <a:pt x="9904476" y="0"/>
                </a:lnTo>
                <a:lnTo>
                  <a:pt x="0" y="0"/>
                </a:lnTo>
                <a:lnTo>
                  <a:pt x="0" y="370332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29335" y="2814573"/>
            <a:ext cx="558647" cy="2362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199132" y="2814573"/>
            <a:ext cx="489584" cy="2362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854451" y="2814573"/>
            <a:ext cx="207263" cy="2362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009900" y="2814573"/>
            <a:ext cx="1448562" cy="2362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547870" y="2814573"/>
            <a:ext cx="207263" cy="2362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703317" y="2814573"/>
            <a:ext cx="326898" cy="2362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838200" y="2743200"/>
            <a:ext cx="9904730" cy="370840"/>
          </a:xfrm>
          <a:prstGeom prst="rect">
            <a:avLst/>
          </a:prstGeom>
          <a:ln w="3175">
            <a:solidFill>
              <a:srgbClr val="919191"/>
            </a:solidFill>
          </a:ln>
        </p:spPr>
        <p:txBody>
          <a:bodyPr wrap="square" lIns="0" tIns="100330" rIns="0" bIns="0" rtlCol="0" vert="horz">
            <a:spAutoFit/>
          </a:bodyPr>
          <a:lstStyle/>
          <a:p>
            <a:pPr marL="641350">
              <a:lnSpc>
                <a:spcPct val="100000"/>
              </a:lnSpc>
              <a:spcBef>
                <a:spcPts val="790"/>
              </a:spcBef>
              <a:tabLst>
                <a:tab pos="1863725" algn="l"/>
                <a:tab pos="3556635" algn="l"/>
                <a:tab pos="4156075" algn="l"/>
              </a:tabLst>
            </a:pP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字段列表	表	表	条件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335778" y="2814573"/>
            <a:ext cx="248716" cy="2362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38200" y="4328159"/>
            <a:ext cx="9904730" cy="370840"/>
          </a:xfrm>
          <a:custGeom>
            <a:avLst/>
            <a:gdLst/>
            <a:ahLst/>
            <a:cxnLst/>
            <a:rect l="l" t="t" r="r" b="b"/>
            <a:pathLst>
              <a:path w="9904730" h="370839">
                <a:moveTo>
                  <a:pt x="0" y="370331"/>
                </a:moveTo>
                <a:lnTo>
                  <a:pt x="9904476" y="370331"/>
                </a:lnTo>
                <a:lnTo>
                  <a:pt x="9904476" y="0"/>
                </a:lnTo>
                <a:lnTo>
                  <a:pt x="0" y="0"/>
                </a:lnTo>
                <a:lnTo>
                  <a:pt x="0" y="370331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29335" y="4399788"/>
            <a:ext cx="558647" cy="2362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199132" y="4399788"/>
            <a:ext cx="489584" cy="2362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854451" y="4399788"/>
            <a:ext cx="207263" cy="23621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009900" y="4399788"/>
            <a:ext cx="1544447" cy="23621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642358" y="4399788"/>
            <a:ext cx="209296" cy="23621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799329" y="4399788"/>
            <a:ext cx="326898" cy="23621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838200" y="4328159"/>
            <a:ext cx="9904730" cy="370840"/>
          </a:xfrm>
          <a:prstGeom prst="rect">
            <a:avLst/>
          </a:prstGeom>
          <a:ln w="3175">
            <a:solidFill>
              <a:srgbClr val="919191"/>
            </a:solidFill>
          </a:ln>
        </p:spPr>
        <p:txBody>
          <a:bodyPr wrap="square" lIns="0" tIns="100330" rIns="0" bIns="0" rtlCol="0" vert="horz">
            <a:spAutoFit/>
          </a:bodyPr>
          <a:lstStyle/>
          <a:p>
            <a:pPr marL="641350">
              <a:lnSpc>
                <a:spcPct val="100000"/>
              </a:lnSpc>
              <a:spcBef>
                <a:spcPts val="790"/>
              </a:spcBef>
              <a:tabLst>
                <a:tab pos="1863725" algn="l"/>
                <a:tab pos="3651250" algn="l"/>
                <a:tab pos="4250055" algn="l"/>
              </a:tabLst>
            </a:pP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字段列表	表	表	条件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430265" y="4399788"/>
            <a:ext cx="248716" cy="23621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789838" y="3242563"/>
            <a:ext cx="4934585" cy="95694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10">
                <a:solidFill>
                  <a:srgbClr val="FF0000"/>
                </a:solidFill>
                <a:latin typeface="黑体"/>
                <a:cs typeface="黑体"/>
              </a:rPr>
              <a:t>相当</a:t>
            </a:r>
            <a:r>
              <a:rPr dirty="0" sz="1400">
                <a:solidFill>
                  <a:srgbClr val="FF0000"/>
                </a:solidFill>
                <a:latin typeface="黑体"/>
                <a:cs typeface="黑体"/>
              </a:rPr>
              <a:t>于查</a:t>
            </a:r>
            <a:r>
              <a:rPr dirty="0" sz="1400" spc="-15">
                <a:solidFill>
                  <a:srgbClr val="FF0000"/>
                </a:solidFill>
                <a:latin typeface="黑体"/>
                <a:cs typeface="黑体"/>
              </a:rPr>
              <a:t>询</a:t>
            </a:r>
            <a:r>
              <a:rPr dirty="0" sz="1400">
                <a:solidFill>
                  <a:srgbClr val="FF0000"/>
                </a:solidFill>
                <a:latin typeface="黑体"/>
                <a:cs typeface="黑体"/>
              </a:rPr>
              <a:t>表</a:t>
            </a:r>
            <a:r>
              <a:rPr dirty="0" sz="1400" spc="-10">
                <a:solidFill>
                  <a:srgbClr val="FF0000"/>
                </a:solidFill>
                <a:latin typeface="Calibri"/>
                <a:cs typeface="Calibri"/>
              </a:rPr>
              <a:t>1(</a:t>
            </a:r>
            <a:r>
              <a:rPr dirty="0" sz="1400">
                <a:solidFill>
                  <a:srgbClr val="FF0000"/>
                </a:solidFill>
                <a:latin typeface="黑体"/>
                <a:cs typeface="黑体"/>
              </a:rPr>
              <a:t>左表</a:t>
            </a:r>
            <a:r>
              <a:rPr dirty="0" sz="1400" spc="-1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dirty="0" sz="1400">
                <a:solidFill>
                  <a:srgbClr val="FF0000"/>
                </a:solidFill>
                <a:latin typeface="黑体"/>
                <a:cs typeface="黑体"/>
              </a:rPr>
              <a:t>的所有</a:t>
            </a:r>
            <a:r>
              <a:rPr dirty="0" sz="1400" spc="-15">
                <a:solidFill>
                  <a:srgbClr val="FF0000"/>
                </a:solidFill>
                <a:latin typeface="黑体"/>
                <a:cs typeface="黑体"/>
              </a:rPr>
              <a:t>数</a:t>
            </a:r>
            <a:r>
              <a:rPr dirty="0" sz="1400">
                <a:solidFill>
                  <a:srgbClr val="FF0000"/>
                </a:solidFill>
                <a:latin typeface="黑体"/>
                <a:cs typeface="黑体"/>
              </a:rPr>
              <a:t>据</a:t>
            </a:r>
            <a:r>
              <a:rPr dirty="0" sz="1400" spc="-420">
                <a:solidFill>
                  <a:srgbClr val="FF0000"/>
                </a:solidFill>
                <a:latin typeface="黑体"/>
                <a:cs typeface="黑体"/>
              </a:rPr>
              <a:t> </a:t>
            </a:r>
            <a:r>
              <a:rPr dirty="0" sz="1400" spc="10">
                <a:solidFill>
                  <a:srgbClr val="FF0000"/>
                </a:solidFill>
                <a:latin typeface="黑体"/>
                <a:cs typeface="黑体"/>
              </a:rPr>
              <a:t>包</a:t>
            </a:r>
            <a:r>
              <a:rPr dirty="0" sz="1400" spc="285">
                <a:solidFill>
                  <a:srgbClr val="FF0000"/>
                </a:solidFill>
                <a:latin typeface="黑体"/>
                <a:cs typeface="黑体"/>
              </a:rPr>
              <a:t>含</a:t>
            </a:r>
            <a:r>
              <a:rPr dirty="0" sz="1400" spc="10">
                <a:solidFill>
                  <a:srgbClr val="FF0000"/>
                </a:solidFill>
                <a:latin typeface="黑体"/>
                <a:cs typeface="黑体"/>
              </a:rPr>
              <a:t>表</a:t>
            </a:r>
            <a:r>
              <a:rPr dirty="0" sz="1400" spc="-5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dirty="0" sz="1400" spc="10">
                <a:solidFill>
                  <a:srgbClr val="FF0000"/>
                </a:solidFill>
                <a:latin typeface="黑体"/>
                <a:cs typeface="黑体"/>
              </a:rPr>
              <a:t>和表</a:t>
            </a:r>
            <a:r>
              <a:rPr dirty="0" sz="1400" spc="-5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dirty="0" sz="1400">
                <a:solidFill>
                  <a:srgbClr val="FF0000"/>
                </a:solidFill>
                <a:latin typeface="黑体"/>
                <a:cs typeface="黑体"/>
              </a:rPr>
              <a:t>交</a:t>
            </a:r>
            <a:r>
              <a:rPr dirty="0" sz="1400" spc="-15">
                <a:solidFill>
                  <a:srgbClr val="FF0000"/>
                </a:solidFill>
                <a:latin typeface="黑体"/>
                <a:cs typeface="黑体"/>
              </a:rPr>
              <a:t>集</a:t>
            </a:r>
            <a:r>
              <a:rPr dirty="0" sz="1400">
                <a:solidFill>
                  <a:srgbClr val="FF0000"/>
                </a:solidFill>
                <a:latin typeface="黑体"/>
                <a:cs typeface="黑体"/>
              </a:rPr>
              <a:t>部分</a:t>
            </a:r>
            <a:r>
              <a:rPr dirty="0" sz="1400" spc="-15">
                <a:solidFill>
                  <a:srgbClr val="FF0000"/>
                </a:solidFill>
                <a:latin typeface="黑体"/>
                <a:cs typeface="黑体"/>
              </a:rPr>
              <a:t>的</a:t>
            </a:r>
            <a:r>
              <a:rPr dirty="0" sz="1400">
                <a:solidFill>
                  <a:srgbClr val="FF0000"/>
                </a:solidFill>
                <a:latin typeface="黑体"/>
                <a:cs typeface="黑体"/>
              </a:rPr>
              <a:t>数据</a:t>
            </a:r>
            <a:endParaRPr sz="1400">
              <a:latin typeface="黑体"/>
              <a:cs typeface="黑体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dirty="0" sz="1600" spc="-30">
                <a:solidFill>
                  <a:srgbClr val="585858"/>
                </a:solidFill>
                <a:latin typeface="宋体"/>
                <a:cs typeface="宋体"/>
              </a:rPr>
              <a:t>右外连接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89838" y="4840351"/>
            <a:ext cx="493458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10">
                <a:solidFill>
                  <a:srgbClr val="FF0000"/>
                </a:solidFill>
                <a:latin typeface="黑体"/>
                <a:cs typeface="黑体"/>
              </a:rPr>
              <a:t>相当</a:t>
            </a:r>
            <a:r>
              <a:rPr dirty="0" sz="1400">
                <a:solidFill>
                  <a:srgbClr val="FF0000"/>
                </a:solidFill>
                <a:latin typeface="黑体"/>
                <a:cs typeface="黑体"/>
              </a:rPr>
              <a:t>于查</a:t>
            </a:r>
            <a:r>
              <a:rPr dirty="0" sz="1400" spc="-15">
                <a:solidFill>
                  <a:srgbClr val="FF0000"/>
                </a:solidFill>
                <a:latin typeface="黑体"/>
                <a:cs typeface="黑体"/>
              </a:rPr>
              <a:t>询</a:t>
            </a:r>
            <a:r>
              <a:rPr dirty="0" sz="1400">
                <a:solidFill>
                  <a:srgbClr val="FF0000"/>
                </a:solidFill>
                <a:latin typeface="黑体"/>
                <a:cs typeface="黑体"/>
              </a:rPr>
              <a:t>表</a:t>
            </a:r>
            <a:r>
              <a:rPr dirty="0" sz="1400" spc="-10">
                <a:solidFill>
                  <a:srgbClr val="FF0000"/>
                </a:solidFill>
                <a:latin typeface="Calibri"/>
                <a:cs typeface="Calibri"/>
              </a:rPr>
              <a:t>2(</a:t>
            </a:r>
            <a:r>
              <a:rPr dirty="0" sz="1400">
                <a:solidFill>
                  <a:srgbClr val="FF0000"/>
                </a:solidFill>
                <a:latin typeface="黑体"/>
                <a:cs typeface="黑体"/>
              </a:rPr>
              <a:t>右表</a:t>
            </a:r>
            <a:r>
              <a:rPr dirty="0" sz="1400" spc="-1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dirty="0" sz="1400">
                <a:solidFill>
                  <a:srgbClr val="FF0000"/>
                </a:solidFill>
                <a:latin typeface="黑体"/>
                <a:cs typeface="黑体"/>
              </a:rPr>
              <a:t>的所有</a:t>
            </a:r>
            <a:r>
              <a:rPr dirty="0" sz="1400" spc="-15">
                <a:solidFill>
                  <a:srgbClr val="FF0000"/>
                </a:solidFill>
                <a:latin typeface="黑体"/>
                <a:cs typeface="黑体"/>
              </a:rPr>
              <a:t>数</a:t>
            </a:r>
            <a:r>
              <a:rPr dirty="0" sz="1400">
                <a:solidFill>
                  <a:srgbClr val="FF0000"/>
                </a:solidFill>
                <a:latin typeface="黑体"/>
                <a:cs typeface="黑体"/>
              </a:rPr>
              <a:t>据</a:t>
            </a:r>
            <a:r>
              <a:rPr dirty="0" sz="1400" spc="-420">
                <a:solidFill>
                  <a:srgbClr val="FF0000"/>
                </a:solidFill>
                <a:latin typeface="黑体"/>
                <a:cs typeface="黑体"/>
              </a:rPr>
              <a:t> </a:t>
            </a:r>
            <a:r>
              <a:rPr dirty="0" sz="1400" spc="10">
                <a:solidFill>
                  <a:srgbClr val="FF0000"/>
                </a:solidFill>
                <a:latin typeface="黑体"/>
                <a:cs typeface="黑体"/>
              </a:rPr>
              <a:t>包</a:t>
            </a:r>
            <a:r>
              <a:rPr dirty="0" sz="1400" spc="285">
                <a:solidFill>
                  <a:srgbClr val="FF0000"/>
                </a:solidFill>
                <a:latin typeface="黑体"/>
                <a:cs typeface="黑体"/>
              </a:rPr>
              <a:t>含</a:t>
            </a:r>
            <a:r>
              <a:rPr dirty="0" sz="1400" spc="10">
                <a:solidFill>
                  <a:srgbClr val="FF0000"/>
                </a:solidFill>
                <a:latin typeface="黑体"/>
                <a:cs typeface="黑体"/>
              </a:rPr>
              <a:t>表</a:t>
            </a:r>
            <a:r>
              <a:rPr dirty="0" sz="1400" spc="-5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dirty="0" sz="1400" spc="10">
                <a:solidFill>
                  <a:srgbClr val="FF0000"/>
                </a:solidFill>
                <a:latin typeface="黑体"/>
                <a:cs typeface="黑体"/>
              </a:rPr>
              <a:t>和表</a:t>
            </a:r>
            <a:r>
              <a:rPr dirty="0" sz="1400" spc="-5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dirty="0" sz="1400">
                <a:solidFill>
                  <a:srgbClr val="FF0000"/>
                </a:solidFill>
                <a:latin typeface="黑体"/>
                <a:cs typeface="黑体"/>
              </a:rPr>
              <a:t>交</a:t>
            </a:r>
            <a:r>
              <a:rPr dirty="0" sz="1400" spc="-15">
                <a:solidFill>
                  <a:srgbClr val="FF0000"/>
                </a:solidFill>
                <a:latin typeface="黑体"/>
                <a:cs typeface="黑体"/>
              </a:rPr>
              <a:t>集</a:t>
            </a:r>
            <a:r>
              <a:rPr dirty="0" sz="1400">
                <a:solidFill>
                  <a:srgbClr val="FF0000"/>
                </a:solidFill>
                <a:latin typeface="黑体"/>
                <a:cs typeface="黑体"/>
              </a:rPr>
              <a:t>部分</a:t>
            </a:r>
            <a:r>
              <a:rPr dirty="0" sz="1400" spc="-15">
                <a:solidFill>
                  <a:srgbClr val="FF0000"/>
                </a:solidFill>
                <a:latin typeface="黑体"/>
                <a:cs typeface="黑体"/>
              </a:rPr>
              <a:t>的</a:t>
            </a:r>
            <a:r>
              <a:rPr dirty="0" sz="1400">
                <a:solidFill>
                  <a:srgbClr val="FF0000"/>
                </a:solidFill>
                <a:latin typeface="黑体"/>
                <a:cs typeface="黑体"/>
              </a:rPr>
              <a:t>数据</a:t>
            </a:r>
            <a:endParaRPr sz="14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70959" y="2337816"/>
            <a:ext cx="1137285" cy="1320165"/>
          </a:xfrm>
          <a:custGeom>
            <a:avLst/>
            <a:gdLst/>
            <a:ahLst/>
            <a:cxnLst/>
            <a:rect l="l" t="t" r="r" b="b"/>
            <a:pathLst>
              <a:path w="1137285" h="1320164">
                <a:moveTo>
                  <a:pt x="568451" y="0"/>
                </a:moveTo>
                <a:lnTo>
                  <a:pt x="0" y="284225"/>
                </a:lnTo>
                <a:lnTo>
                  <a:pt x="0" y="1035558"/>
                </a:lnTo>
                <a:lnTo>
                  <a:pt x="568451" y="1319784"/>
                </a:lnTo>
                <a:lnTo>
                  <a:pt x="1136903" y="1035558"/>
                </a:lnTo>
                <a:lnTo>
                  <a:pt x="1136903" y="284225"/>
                </a:lnTo>
                <a:lnTo>
                  <a:pt x="568451" y="0"/>
                </a:lnTo>
                <a:close/>
              </a:path>
            </a:pathLst>
          </a:custGeom>
          <a:solidFill>
            <a:srgbClr val="AC2B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96640" y="3227832"/>
            <a:ext cx="370840" cy="429895"/>
          </a:xfrm>
          <a:custGeom>
            <a:avLst/>
            <a:gdLst/>
            <a:ahLst/>
            <a:cxnLst/>
            <a:rect l="l" t="t" r="r" b="b"/>
            <a:pathLst>
              <a:path w="370839" h="429895">
                <a:moveTo>
                  <a:pt x="185165" y="0"/>
                </a:moveTo>
                <a:lnTo>
                  <a:pt x="0" y="92582"/>
                </a:lnTo>
                <a:lnTo>
                  <a:pt x="0" y="337184"/>
                </a:lnTo>
                <a:lnTo>
                  <a:pt x="185165" y="429767"/>
                </a:lnTo>
                <a:lnTo>
                  <a:pt x="370332" y="337184"/>
                </a:lnTo>
                <a:lnTo>
                  <a:pt x="370332" y="92582"/>
                </a:lnTo>
                <a:lnTo>
                  <a:pt x="18516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2415" y="2438526"/>
            <a:ext cx="1653539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252525"/>
                </a:solidFill>
                <a:latin typeface="微软雅黑"/>
                <a:cs typeface="微软雅黑"/>
              </a:rPr>
              <a:t>多表查询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2415" y="3174618"/>
            <a:ext cx="1470660" cy="32264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latin typeface="微软雅黑"/>
                <a:cs typeface="微软雅黑"/>
              </a:rPr>
              <a:t>多表关系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latin typeface="微软雅黑"/>
                <a:cs typeface="微软雅黑"/>
              </a:rPr>
              <a:t>多表查询概述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latin typeface="微软雅黑"/>
                <a:cs typeface="微软雅黑"/>
              </a:rPr>
              <a:t>内连接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10">
                <a:latin typeface="微软雅黑"/>
                <a:cs typeface="微软雅黑"/>
              </a:rPr>
              <a:t>外连接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solidFill>
                  <a:srgbClr val="FF0000"/>
                </a:solidFill>
                <a:latin typeface="微软雅黑"/>
                <a:cs typeface="微软雅黑"/>
              </a:rPr>
              <a:t>自连接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latin typeface="微软雅黑"/>
                <a:cs typeface="微软雅黑"/>
              </a:rPr>
              <a:t>子查询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latin typeface="微软雅黑"/>
                <a:cs typeface="微软雅黑"/>
              </a:rPr>
              <a:t>多表查询案例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77105" y="2677413"/>
            <a:ext cx="33845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 b="1">
                <a:solidFill>
                  <a:srgbClr val="FFFFFF"/>
                </a:solidFill>
                <a:latin typeface="微软雅黑"/>
                <a:cs typeface="微软雅黑"/>
              </a:rPr>
              <a:t>5</a:t>
            </a:r>
            <a:endParaRPr sz="4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 h="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 h="0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 h="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9838" y="1074801"/>
            <a:ext cx="1886585" cy="9232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35">
                <a:solidFill>
                  <a:srgbClr val="AC2A25"/>
                </a:solidFill>
                <a:latin typeface="宋体"/>
                <a:cs typeface="宋体"/>
              </a:rPr>
              <a:t>连接查询</a:t>
            </a:r>
            <a:r>
              <a:rPr dirty="0" sz="2000" spc="-130">
                <a:solidFill>
                  <a:srgbClr val="AC2A25"/>
                </a:solidFill>
                <a:latin typeface="宋体"/>
                <a:cs typeface="宋体"/>
              </a:rPr>
              <a:t>-</a:t>
            </a:r>
            <a:r>
              <a:rPr dirty="0" sz="2000" spc="-35">
                <a:solidFill>
                  <a:srgbClr val="AC2A25"/>
                </a:solidFill>
                <a:latin typeface="宋体"/>
                <a:cs typeface="宋体"/>
              </a:rPr>
              <a:t>自连接</a:t>
            </a:r>
            <a:endParaRPr sz="2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spc="-30">
                <a:solidFill>
                  <a:srgbClr val="585858"/>
                </a:solidFill>
                <a:latin typeface="宋体"/>
                <a:cs typeface="宋体"/>
              </a:rPr>
              <a:t>自连接查询语法</a:t>
            </a:r>
            <a:r>
              <a:rPr dirty="0" sz="1600" spc="-200">
                <a:solidFill>
                  <a:srgbClr val="585858"/>
                </a:solidFill>
                <a:latin typeface="宋体"/>
                <a:cs typeface="宋体"/>
              </a:rPr>
              <a:t>: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47344" y="2276855"/>
            <a:ext cx="9904730" cy="370840"/>
          </a:xfrm>
          <a:custGeom>
            <a:avLst/>
            <a:gdLst/>
            <a:ahLst/>
            <a:cxnLst/>
            <a:rect l="l" t="t" r="r" b="b"/>
            <a:pathLst>
              <a:path w="9904730" h="370839">
                <a:moveTo>
                  <a:pt x="0" y="370332"/>
                </a:moveTo>
                <a:lnTo>
                  <a:pt x="9904476" y="370332"/>
                </a:lnTo>
                <a:lnTo>
                  <a:pt x="9904476" y="0"/>
                </a:lnTo>
                <a:lnTo>
                  <a:pt x="0" y="0"/>
                </a:lnTo>
                <a:lnTo>
                  <a:pt x="0" y="370332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38479" y="2348229"/>
            <a:ext cx="558291" cy="236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208022" y="2348229"/>
            <a:ext cx="489585" cy="2362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863595" y="2348229"/>
            <a:ext cx="251460" cy="2362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369564" y="2348229"/>
            <a:ext cx="251460" cy="2362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570732" y="2348229"/>
            <a:ext cx="419608" cy="2362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082796" y="2348229"/>
            <a:ext cx="285292" cy="2362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625340" y="2348229"/>
            <a:ext cx="247650" cy="2362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823459" y="2348229"/>
            <a:ext cx="326898" cy="2362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847344" y="2276855"/>
            <a:ext cx="9904730" cy="370840"/>
          </a:xfrm>
          <a:prstGeom prst="rect">
            <a:avLst/>
          </a:prstGeom>
          <a:ln w="3175">
            <a:solidFill>
              <a:srgbClr val="919191"/>
            </a:solidFill>
          </a:ln>
        </p:spPr>
        <p:txBody>
          <a:bodyPr wrap="square" lIns="0" tIns="100330" rIns="0" bIns="0" rtlCol="0" vert="horz">
            <a:spAutoFit/>
          </a:bodyPr>
          <a:lstStyle/>
          <a:p>
            <a:pPr marL="641350">
              <a:lnSpc>
                <a:spcPct val="100000"/>
              </a:lnSpc>
              <a:spcBef>
                <a:spcPts val="790"/>
              </a:spcBef>
              <a:tabLst>
                <a:tab pos="1863089" algn="l"/>
                <a:tab pos="2216785" algn="l"/>
                <a:tab pos="3082925" algn="l"/>
                <a:tab pos="3472815" algn="l"/>
                <a:tab pos="4266565" algn="l"/>
              </a:tabLst>
            </a:pP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字段列表	表	别名	表	别名	条件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456173" y="2348229"/>
            <a:ext cx="248716" cy="2362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789838" y="3000501"/>
            <a:ext cx="446913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FF0000"/>
                </a:solidFill>
                <a:latin typeface="黑体"/>
                <a:cs typeface="黑体"/>
              </a:rPr>
              <a:t>自连接</a:t>
            </a:r>
            <a:r>
              <a:rPr dirty="0" sz="1400" spc="-15">
                <a:solidFill>
                  <a:srgbClr val="FF0000"/>
                </a:solidFill>
                <a:latin typeface="黑体"/>
                <a:cs typeface="黑体"/>
              </a:rPr>
              <a:t>查</a:t>
            </a:r>
            <a:r>
              <a:rPr dirty="0" sz="1400">
                <a:solidFill>
                  <a:srgbClr val="FF0000"/>
                </a:solidFill>
                <a:latin typeface="黑体"/>
                <a:cs typeface="黑体"/>
              </a:rPr>
              <a:t>询，</a:t>
            </a:r>
            <a:r>
              <a:rPr dirty="0" sz="1400" spc="-15">
                <a:solidFill>
                  <a:srgbClr val="FF0000"/>
                </a:solidFill>
                <a:latin typeface="黑体"/>
                <a:cs typeface="黑体"/>
              </a:rPr>
              <a:t>可以</a:t>
            </a:r>
            <a:r>
              <a:rPr dirty="0" sz="1400">
                <a:solidFill>
                  <a:srgbClr val="FF0000"/>
                </a:solidFill>
                <a:latin typeface="黑体"/>
                <a:cs typeface="黑体"/>
              </a:rPr>
              <a:t>是内连</a:t>
            </a:r>
            <a:r>
              <a:rPr dirty="0" sz="1400" spc="-15">
                <a:solidFill>
                  <a:srgbClr val="FF0000"/>
                </a:solidFill>
                <a:latin typeface="黑体"/>
                <a:cs typeface="黑体"/>
              </a:rPr>
              <a:t>接</a:t>
            </a:r>
            <a:r>
              <a:rPr dirty="0" sz="1400">
                <a:solidFill>
                  <a:srgbClr val="FF0000"/>
                </a:solidFill>
                <a:latin typeface="黑体"/>
                <a:cs typeface="黑体"/>
              </a:rPr>
              <a:t>查询</a:t>
            </a:r>
            <a:r>
              <a:rPr dirty="0" sz="1400" spc="-15">
                <a:solidFill>
                  <a:srgbClr val="FF0000"/>
                </a:solidFill>
                <a:latin typeface="黑体"/>
                <a:cs typeface="黑体"/>
              </a:rPr>
              <a:t>，也</a:t>
            </a:r>
            <a:r>
              <a:rPr dirty="0" sz="1400">
                <a:solidFill>
                  <a:srgbClr val="FF0000"/>
                </a:solidFill>
                <a:latin typeface="黑体"/>
                <a:cs typeface="黑体"/>
              </a:rPr>
              <a:t>可以是</a:t>
            </a:r>
            <a:r>
              <a:rPr dirty="0" sz="1400" spc="-15">
                <a:solidFill>
                  <a:srgbClr val="FF0000"/>
                </a:solidFill>
                <a:latin typeface="黑体"/>
                <a:cs typeface="黑体"/>
              </a:rPr>
              <a:t>外</a:t>
            </a:r>
            <a:r>
              <a:rPr dirty="0" sz="1400">
                <a:solidFill>
                  <a:srgbClr val="FF0000"/>
                </a:solidFill>
                <a:latin typeface="黑体"/>
                <a:cs typeface="黑体"/>
              </a:rPr>
              <a:t>连接</a:t>
            </a:r>
            <a:r>
              <a:rPr dirty="0" sz="1400" spc="-15">
                <a:solidFill>
                  <a:srgbClr val="FF0000"/>
                </a:solidFill>
                <a:latin typeface="黑体"/>
                <a:cs typeface="黑体"/>
              </a:rPr>
              <a:t>查询</a:t>
            </a:r>
            <a:r>
              <a:rPr dirty="0" sz="1400">
                <a:solidFill>
                  <a:srgbClr val="FF0000"/>
                </a:solidFill>
                <a:latin typeface="黑体"/>
                <a:cs typeface="黑体"/>
              </a:rPr>
              <a:t>。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0"/>
              <a:t>高级软件人才培训专家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70959" y="2337816"/>
            <a:ext cx="1137285" cy="1320165"/>
          </a:xfrm>
          <a:custGeom>
            <a:avLst/>
            <a:gdLst/>
            <a:ahLst/>
            <a:cxnLst/>
            <a:rect l="l" t="t" r="r" b="b"/>
            <a:pathLst>
              <a:path w="1137285" h="1320164">
                <a:moveTo>
                  <a:pt x="568451" y="0"/>
                </a:moveTo>
                <a:lnTo>
                  <a:pt x="0" y="284225"/>
                </a:lnTo>
                <a:lnTo>
                  <a:pt x="0" y="1035558"/>
                </a:lnTo>
                <a:lnTo>
                  <a:pt x="568451" y="1319784"/>
                </a:lnTo>
                <a:lnTo>
                  <a:pt x="1136903" y="1035558"/>
                </a:lnTo>
                <a:lnTo>
                  <a:pt x="1136903" y="284225"/>
                </a:lnTo>
                <a:lnTo>
                  <a:pt x="568451" y="0"/>
                </a:lnTo>
                <a:close/>
              </a:path>
            </a:pathLst>
          </a:custGeom>
          <a:solidFill>
            <a:srgbClr val="AC2B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96640" y="3227832"/>
            <a:ext cx="370840" cy="429895"/>
          </a:xfrm>
          <a:custGeom>
            <a:avLst/>
            <a:gdLst/>
            <a:ahLst/>
            <a:cxnLst/>
            <a:rect l="l" t="t" r="r" b="b"/>
            <a:pathLst>
              <a:path w="370839" h="429895">
                <a:moveTo>
                  <a:pt x="185165" y="0"/>
                </a:moveTo>
                <a:lnTo>
                  <a:pt x="0" y="92582"/>
                </a:lnTo>
                <a:lnTo>
                  <a:pt x="0" y="337184"/>
                </a:lnTo>
                <a:lnTo>
                  <a:pt x="185165" y="429767"/>
                </a:lnTo>
                <a:lnTo>
                  <a:pt x="370332" y="337184"/>
                </a:lnTo>
                <a:lnTo>
                  <a:pt x="370332" y="92582"/>
                </a:lnTo>
                <a:lnTo>
                  <a:pt x="18516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2415" y="2367788"/>
            <a:ext cx="222821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>
                <a:solidFill>
                  <a:srgbClr val="252525"/>
                </a:solidFill>
                <a:latin typeface="微软雅黑"/>
                <a:cs typeface="微软雅黑"/>
              </a:rPr>
              <a:t>MySQL</a:t>
            </a:r>
            <a:r>
              <a:rPr dirty="0" sz="3200">
                <a:solidFill>
                  <a:srgbClr val="252525"/>
                </a:solidFill>
                <a:latin typeface="微软雅黑"/>
                <a:cs typeface="微软雅黑"/>
              </a:rPr>
              <a:t>概述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2415" y="3174618"/>
            <a:ext cx="16732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solidFill>
                  <a:srgbClr val="585858"/>
                </a:solidFill>
                <a:latin typeface="微软雅黑"/>
                <a:cs typeface="微软雅黑"/>
              </a:rPr>
              <a:t>数据库相关概念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2415" y="3667125"/>
            <a:ext cx="155321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10">
                <a:solidFill>
                  <a:srgbClr val="585858"/>
                </a:solidFill>
                <a:latin typeface="微软雅黑"/>
                <a:cs typeface="微软雅黑"/>
              </a:rPr>
              <a:t>MySQL</a:t>
            </a:r>
            <a:r>
              <a:rPr dirty="0" sz="1600" spc="-5">
                <a:solidFill>
                  <a:srgbClr val="585858"/>
                </a:solidFill>
                <a:latin typeface="微软雅黑"/>
                <a:cs typeface="微软雅黑"/>
              </a:rPr>
              <a:t>数据库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77105" y="2677413"/>
            <a:ext cx="33845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 b="1">
                <a:solidFill>
                  <a:srgbClr val="FFFFFF"/>
                </a:solidFill>
                <a:latin typeface="微软雅黑"/>
                <a:cs typeface="微软雅黑"/>
              </a:rPr>
              <a:t>1</a:t>
            </a:r>
            <a:endParaRPr sz="4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 h="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 h="0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 h="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9838" y="1074801"/>
            <a:ext cx="6106160" cy="9201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35">
                <a:solidFill>
                  <a:srgbClr val="AC2A25"/>
                </a:solidFill>
                <a:latin typeface="宋体"/>
                <a:cs typeface="宋体"/>
              </a:rPr>
              <a:t>联合查询</a:t>
            </a:r>
            <a:r>
              <a:rPr dirty="0" sz="2000" spc="70">
                <a:solidFill>
                  <a:srgbClr val="AC2A25"/>
                </a:solidFill>
                <a:latin typeface="宋体"/>
                <a:cs typeface="宋体"/>
              </a:rPr>
              <a:t>-union</a:t>
            </a:r>
            <a:r>
              <a:rPr dirty="0" sz="2000" spc="-520">
                <a:solidFill>
                  <a:srgbClr val="AC2A25"/>
                </a:solidFill>
                <a:latin typeface="宋体"/>
                <a:cs typeface="宋体"/>
              </a:rPr>
              <a:t> </a:t>
            </a:r>
            <a:r>
              <a:rPr dirty="0" sz="2000" spc="-360">
                <a:solidFill>
                  <a:srgbClr val="AC2A25"/>
                </a:solidFill>
                <a:latin typeface="宋体"/>
                <a:cs typeface="宋体"/>
              </a:rPr>
              <a:t>,</a:t>
            </a:r>
            <a:r>
              <a:rPr dirty="0" sz="2000" spc="-484">
                <a:solidFill>
                  <a:srgbClr val="AC2A25"/>
                </a:solidFill>
                <a:latin typeface="宋体"/>
                <a:cs typeface="宋体"/>
              </a:rPr>
              <a:t> </a:t>
            </a:r>
            <a:r>
              <a:rPr dirty="0" sz="2000" spc="110">
                <a:solidFill>
                  <a:srgbClr val="AC2A25"/>
                </a:solidFill>
                <a:latin typeface="宋体"/>
                <a:cs typeface="宋体"/>
              </a:rPr>
              <a:t>union</a:t>
            </a:r>
            <a:r>
              <a:rPr dirty="0" sz="2000" spc="-484">
                <a:solidFill>
                  <a:srgbClr val="AC2A25"/>
                </a:solidFill>
                <a:latin typeface="宋体"/>
                <a:cs typeface="宋体"/>
              </a:rPr>
              <a:t> </a:t>
            </a:r>
            <a:r>
              <a:rPr dirty="0" sz="2000" spc="-195">
                <a:solidFill>
                  <a:srgbClr val="AC2A25"/>
                </a:solidFill>
                <a:latin typeface="宋体"/>
                <a:cs typeface="宋体"/>
              </a:rPr>
              <a:t>all</a:t>
            </a:r>
            <a:endParaRPr sz="2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对于</a:t>
            </a:r>
            <a:r>
              <a:rPr dirty="0" sz="1400" spc="65">
                <a:solidFill>
                  <a:srgbClr val="585858"/>
                </a:solidFill>
                <a:latin typeface="宋体"/>
                <a:cs typeface="宋体"/>
              </a:rPr>
              <a:t>union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查询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，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就是</a:t>
            </a:r>
            <a:r>
              <a:rPr dirty="0" sz="1400" spc="-40">
                <a:solidFill>
                  <a:srgbClr val="585858"/>
                </a:solidFill>
                <a:latin typeface="宋体"/>
                <a:cs typeface="宋体"/>
              </a:rPr>
              <a:t>把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多次</a:t>
            </a:r>
            <a:r>
              <a:rPr dirty="0" sz="1400" spc="-40">
                <a:solidFill>
                  <a:srgbClr val="585858"/>
                </a:solidFill>
                <a:latin typeface="宋体"/>
                <a:cs typeface="宋体"/>
              </a:rPr>
              <a:t>查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询</a:t>
            </a:r>
            <a:r>
              <a:rPr dirty="0" sz="1400" spc="-40">
                <a:solidFill>
                  <a:srgbClr val="585858"/>
                </a:solidFill>
                <a:latin typeface="宋体"/>
                <a:cs typeface="宋体"/>
              </a:rPr>
              <a:t>的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结果</a:t>
            </a:r>
            <a:r>
              <a:rPr dirty="0" sz="1400" spc="-40">
                <a:solidFill>
                  <a:srgbClr val="585858"/>
                </a:solidFill>
                <a:latin typeface="宋体"/>
                <a:cs typeface="宋体"/>
              </a:rPr>
              <a:t>合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并</a:t>
            </a:r>
            <a:r>
              <a:rPr dirty="0" sz="1400" spc="-40">
                <a:solidFill>
                  <a:srgbClr val="585858"/>
                </a:solidFill>
                <a:latin typeface="宋体"/>
                <a:cs typeface="宋体"/>
              </a:rPr>
              <a:t>起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来</a:t>
            </a:r>
            <a:r>
              <a:rPr dirty="0" sz="1400" spc="-40">
                <a:solidFill>
                  <a:srgbClr val="585858"/>
                </a:solidFill>
                <a:latin typeface="宋体"/>
                <a:cs typeface="宋体"/>
              </a:rPr>
              <a:t>，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形成</a:t>
            </a:r>
            <a:r>
              <a:rPr dirty="0" sz="1400" spc="-40">
                <a:solidFill>
                  <a:srgbClr val="585858"/>
                </a:solidFill>
                <a:latin typeface="宋体"/>
                <a:cs typeface="宋体"/>
              </a:rPr>
              <a:t>一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个</a:t>
            </a:r>
            <a:r>
              <a:rPr dirty="0" sz="1400" spc="-40">
                <a:solidFill>
                  <a:srgbClr val="585858"/>
                </a:solidFill>
                <a:latin typeface="宋体"/>
                <a:cs typeface="宋体"/>
              </a:rPr>
              <a:t>新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的查</a:t>
            </a:r>
            <a:r>
              <a:rPr dirty="0" sz="1400" spc="-30">
                <a:solidFill>
                  <a:srgbClr val="585858"/>
                </a:solidFill>
                <a:latin typeface="宋体"/>
                <a:cs typeface="宋体"/>
              </a:rPr>
              <a:t>询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结</a:t>
            </a:r>
            <a:r>
              <a:rPr dirty="0" sz="1400" spc="-40">
                <a:solidFill>
                  <a:srgbClr val="585858"/>
                </a:solidFill>
                <a:latin typeface="宋体"/>
                <a:cs typeface="宋体"/>
              </a:rPr>
              <a:t>果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集。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00100" y="2362200"/>
            <a:ext cx="9906000" cy="923925"/>
          </a:xfrm>
          <a:custGeom>
            <a:avLst/>
            <a:gdLst/>
            <a:ahLst/>
            <a:cxnLst/>
            <a:rect l="l" t="t" r="r" b="b"/>
            <a:pathLst>
              <a:path w="9906000" h="923925">
                <a:moveTo>
                  <a:pt x="0" y="923544"/>
                </a:moveTo>
                <a:lnTo>
                  <a:pt x="9906000" y="923544"/>
                </a:lnTo>
                <a:lnTo>
                  <a:pt x="9906000" y="0"/>
                </a:lnTo>
                <a:lnTo>
                  <a:pt x="0" y="0"/>
                </a:lnTo>
                <a:lnTo>
                  <a:pt x="0" y="923544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00100" y="2362200"/>
            <a:ext cx="9906000" cy="923925"/>
          </a:xfrm>
          <a:custGeom>
            <a:avLst/>
            <a:gdLst/>
            <a:ahLst/>
            <a:cxnLst/>
            <a:rect l="l" t="t" r="r" b="b"/>
            <a:pathLst>
              <a:path w="9906000" h="923925">
                <a:moveTo>
                  <a:pt x="0" y="923544"/>
                </a:moveTo>
                <a:lnTo>
                  <a:pt x="9906000" y="923544"/>
                </a:lnTo>
                <a:lnTo>
                  <a:pt x="9906000" y="0"/>
                </a:lnTo>
                <a:lnTo>
                  <a:pt x="0" y="0"/>
                </a:lnTo>
                <a:lnTo>
                  <a:pt x="0" y="923544"/>
                </a:lnTo>
                <a:close/>
              </a:path>
            </a:pathLst>
          </a:custGeom>
          <a:ln w="3175">
            <a:solidFill>
              <a:srgbClr val="9191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92149" y="2432557"/>
            <a:ext cx="558291" cy="236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442338" y="2448814"/>
            <a:ext cx="6223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字段列表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161667" y="2432557"/>
            <a:ext cx="489584" cy="2362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664841" y="2448814"/>
            <a:ext cx="1651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表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817241" y="2432557"/>
            <a:ext cx="401193" cy="2362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92149" y="2706877"/>
            <a:ext cx="961758" cy="2362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92149" y="2981198"/>
            <a:ext cx="558291" cy="236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442338" y="2997453"/>
            <a:ext cx="6223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字段列表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125091" y="2981198"/>
            <a:ext cx="489584" cy="2362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2628010" y="2997453"/>
            <a:ext cx="1651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表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780664" y="2981198"/>
            <a:ext cx="418338" cy="2362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808062" y="3656914"/>
            <a:ext cx="5706745" cy="177165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90"/>
              </a:lnSpc>
            </a:pPr>
            <a:r>
              <a:rPr dirty="0" sz="1400">
                <a:solidFill>
                  <a:srgbClr val="FF0000"/>
                </a:solidFill>
                <a:latin typeface="黑体"/>
                <a:cs typeface="黑体"/>
              </a:rPr>
              <a:t>对于联</a:t>
            </a:r>
            <a:r>
              <a:rPr dirty="0" sz="1400" spc="-15">
                <a:solidFill>
                  <a:srgbClr val="FF0000"/>
                </a:solidFill>
                <a:latin typeface="黑体"/>
                <a:cs typeface="黑体"/>
              </a:rPr>
              <a:t>合</a:t>
            </a:r>
            <a:r>
              <a:rPr dirty="0" sz="1400">
                <a:solidFill>
                  <a:srgbClr val="FF0000"/>
                </a:solidFill>
                <a:latin typeface="黑体"/>
                <a:cs typeface="黑体"/>
              </a:rPr>
              <a:t>查询</a:t>
            </a:r>
            <a:r>
              <a:rPr dirty="0" sz="1400" spc="-15">
                <a:solidFill>
                  <a:srgbClr val="FF0000"/>
                </a:solidFill>
                <a:latin typeface="黑体"/>
                <a:cs typeface="黑体"/>
              </a:rPr>
              <a:t>的多</a:t>
            </a:r>
            <a:r>
              <a:rPr dirty="0" sz="1400">
                <a:solidFill>
                  <a:srgbClr val="FF0000"/>
                </a:solidFill>
                <a:latin typeface="黑体"/>
                <a:cs typeface="黑体"/>
              </a:rPr>
              <a:t>张表的</a:t>
            </a:r>
            <a:r>
              <a:rPr dirty="0" sz="1400" spc="-15">
                <a:solidFill>
                  <a:srgbClr val="FF0000"/>
                </a:solidFill>
                <a:latin typeface="黑体"/>
                <a:cs typeface="黑体"/>
              </a:rPr>
              <a:t>列</a:t>
            </a:r>
            <a:r>
              <a:rPr dirty="0" sz="1400">
                <a:solidFill>
                  <a:srgbClr val="FF0000"/>
                </a:solidFill>
                <a:latin typeface="黑体"/>
                <a:cs typeface="黑体"/>
              </a:rPr>
              <a:t>数必</a:t>
            </a:r>
            <a:r>
              <a:rPr dirty="0" sz="1400" spc="-15">
                <a:solidFill>
                  <a:srgbClr val="FF0000"/>
                </a:solidFill>
                <a:latin typeface="黑体"/>
                <a:cs typeface="黑体"/>
              </a:rPr>
              <a:t>须保</a:t>
            </a:r>
            <a:r>
              <a:rPr dirty="0" sz="1400" spc="5">
                <a:solidFill>
                  <a:srgbClr val="FF0000"/>
                </a:solidFill>
                <a:latin typeface="黑体"/>
                <a:cs typeface="黑体"/>
              </a:rPr>
              <a:t>持</a:t>
            </a:r>
            <a:r>
              <a:rPr dirty="0" sz="1400">
                <a:solidFill>
                  <a:srgbClr val="FF0000"/>
                </a:solidFill>
                <a:latin typeface="黑体"/>
                <a:cs typeface="黑体"/>
              </a:rPr>
              <a:t>一致</a:t>
            </a:r>
            <a:r>
              <a:rPr dirty="0" sz="1400" spc="-15">
                <a:solidFill>
                  <a:srgbClr val="FF0000"/>
                </a:solidFill>
                <a:latin typeface="黑体"/>
                <a:cs typeface="黑体"/>
              </a:rPr>
              <a:t>，</a:t>
            </a:r>
            <a:r>
              <a:rPr dirty="0" sz="1400">
                <a:solidFill>
                  <a:srgbClr val="FF0000"/>
                </a:solidFill>
                <a:latin typeface="黑体"/>
                <a:cs typeface="黑体"/>
              </a:rPr>
              <a:t>字段</a:t>
            </a:r>
            <a:r>
              <a:rPr dirty="0" sz="1400" spc="-15">
                <a:solidFill>
                  <a:srgbClr val="FF0000"/>
                </a:solidFill>
                <a:latin typeface="黑体"/>
                <a:cs typeface="黑体"/>
              </a:rPr>
              <a:t>类型</a:t>
            </a:r>
            <a:r>
              <a:rPr dirty="0" sz="1400">
                <a:solidFill>
                  <a:srgbClr val="FF0000"/>
                </a:solidFill>
                <a:latin typeface="黑体"/>
                <a:cs typeface="黑体"/>
              </a:rPr>
              <a:t>也需要</a:t>
            </a:r>
            <a:r>
              <a:rPr dirty="0" sz="1400" spc="-15">
                <a:solidFill>
                  <a:srgbClr val="FF0000"/>
                </a:solidFill>
                <a:latin typeface="黑体"/>
                <a:cs typeface="黑体"/>
              </a:rPr>
              <a:t>保</a:t>
            </a:r>
            <a:r>
              <a:rPr dirty="0" sz="1400">
                <a:solidFill>
                  <a:srgbClr val="FF0000"/>
                </a:solidFill>
                <a:latin typeface="黑体"/>
                <a:cs typeface="黑体"/>
              </a:rPr>
              <a:t>持一</a:t>
            </a:r>
            <a:r>
              <a:rPr dirty="0" sz="1400" spc="-15">
                <a:solidFill>
                  <a:srgbClr val="FF0000"/>
                </a:solidFill>
                <a:latin typeface="黑体"/>
                <a:cs typeface="黑体"/>
              </a:rPr>
              <a:t>致</a:t>
            </a:r>
            <a:r>
              <a:rPr dirty="0" sz="1400">
                <a:solidFill>
                  <a:srgbClr val="FF0000"/>
                </a:solidFill>
                <a:latin typeface="黑体"/>
                <a:cs typeface="黑体"/>
              </a:rPr>
              <a:t>。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0"/>
              <a:t>高级软件人才培训专家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815378" y="4241927"/>
            <a:ext cx="5935980" cy="205740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ts val="1610"/>
              </a:lnSpc>
              <a:spcBef>
                <a:spcPts val="5"/>
              </a:spcBef>
            </a:pPr>
            <a:r>
              <a:rPr dirty="0" sz="1400" spc="-5">
                <a:solidFill>
                  <a:srgbClr val="FF0000"/>
                </a:solidFill>
                <a:latin typeface="Calibri"/>
                <a:cs typeface="Calibri"/>
              </a:rPr>
              <a:t>union</a:t>
            </a:r>
            <a:r>
              <a:rPr dirty="0" sz="1400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0000"/>
                </a:solidFill>
                <a:latin typeface="Calibri"/>
                <a:cs typeface="Calibri"/>
              </a:rPr>
              <a:t>all</a:t>
            </a:r>
            <a:r>
              <a:rPr dirty="0" sz="1400" spc="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FF0000"/>
                </a:solidFill>
                <a:latin typeface="黑体"/>
                <a:cs typeface="黑体"/>
              </a:rPr>
              <a:t>会将</a:t>
            </a:r>
            <a:r>
              <a:rPr dirty="0" sz="1400">
                <a:solidFill>
                  <a:srgbClr val="FF0000"/>
                </a:solidFill>
                <a:latin typeface="黑体"/>
                <a:cs typeface="黑体"/>
              </a:rPr>
              <a:t>全部的</a:t>
            </a:r>
            <a:r>
              <a:rPr dirty="0" sz="1400" spc="-15">
                <a:solidFill>
                  <a:srgbClr val="FF0000"/>
                </a:solidFill>
                <a:latin typeface="黑体"/>
                <a:cs typeface="黑体"/>
              </a:rPr>
              <a:t>数</a:t>
            </a:r>
            <a:r>
              <a:rPr dirty="0" sz="1400">
                <a:solidFill>
                  <a:srgbClr val="FF0000"/>
                </a:solidFill>
                <a:latin typeface="黑体"/>
                <a:cs typeface="黑体"/>
              </a:rPr>
              <a:t>据直</a:t>
            </a:r>
            <a:r>
              <a:rPr dirty="0" sz="1400" spc="-15">
                <a:solidFill>
                  <a:srgbClr val="FF0000"/>
                </a:solidFill>
                <a:latin typeface="黑体"/>
                <a:cs typeface="黑体"/>
              </a:rPr>
              <a:t>接</a:t>
            </a:r>
            <a:r>
              <a:rPr dirty="0" sz="1400">
                <a:solidFill>
                  <a:srgbClr val="FF0000"/>
                </a:solidFill>
                <a:latin typeface="黑体"/>
                <a:cs typeface="黑体"/>
              </a:rPr>
              <a:t>合并</a:t>
            </a:r>
            <a:r>
              <a:rPr dirty="0" sz="1400" spc="-15">
                <a:solidFill>
                  <a:srgbClr val="FF0000"/>
                </a:solidFill>
                <a:latin typeface="黑体"/>
                <a:cs typeface="黑体"/>
              </a:rPr>
              <a:t>在</a:t>
            </a:r>
            <a:r>
              <a:rPr dirty="0" sz="1400">
                <a:solidFill>
                  <a:srgbClr val="FF0000"/>
                </a:solidFill>
                <a:latin typeface="黑体"/>
                <a:cs typeface="黑体"/>
              </a:rPr>
              <a:t>一起</a:t>
            </a:r>
            <a:r>
              <a:rPr dirty="0" sz="1400" spc="-5">
                <a:solidFill>
                  <a:srgbClr val="FF0000"/>
                </a:solidFill>
                <a:latin typeface="黑体"/>
                <a:cs typeface="黑体"/>
              </a:rPr>
              <a:t>，</a:t>
            </a:r>
            <a:r>
              <a:rPr dirty="0" sz="1400" spc="-5">
                <a:solidFill>
                  <a:srgbClr val="FF0000"/>
                </a:solidFill>
                <a:latin typeface="Calibri"/>
                <a:cs typeface="Calibri"/>
              </a:rPr>
              <a:t>union</a:t>
            </a:r>
            <a:r>
              <a:rPr dirty="0" sz="1400" spc="-2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FF0000"/>
                </a:solidFill>
                <a:latin typeface="黑体"/>
                <a:cs typeface="黑体"/>
              </a:rPr>
              <a:t>会对</a:t>
            </a:r>
            <a:r>
              <a:rPr dirty="0" sz="1400">
                <a:solidFill>
                  <a:srgbClr val="FF0000"/>
                </a:solidFill>
                <a:latin typeface="黑体"/>
                <a:cs typeface="黑体"/>
              </a:rPr>
              <a:t>合并之</a:t>
            </a:r>
            <a:r>
              <a:rPr dirty="0" sz="1400" spc="-15">
                <a:solidFill>
                  <a:srgbClr val="FF0000"/>
                </a:solidFill>
                <a:latin typeface="黑体"/>
                <a:cs typeface="黑体"/>
              </a:rPr>
              <a:t>后</a:t>
            </a:r>
            <a:r>
              <a:rPr dirty="0" sz="1400">
                <a:solidFill>
                  <a:srgbClr val="FF0000"/>
                </a:solidFill>
                <a:latin typeface="黑体"/>
                <a:cs typeface="黑体"/>
              </a:rPr>
              <a:t>的数</a:t>
            </a:r>
            <a:r>
              <a:rPr dirty="0" sz="1400" spc="-15">
                <a:solidFill>
                  <a:srgbClr val="FF0000"/>
                </a:solidFill>
                <a:latin typeface="黑体"/>
                <a:cs typeface="黑体"/>
              </a:rPr>
              <a:t>据</a:t>
            </a:r>
            <a:r>
              <a:rPr dirty="0" sz="1400">
                <a:solidFill>
                  <a:srgbClr val="FF0000"/>
                </a:solidFill>
                <a:latin typeface="黑体"/>
                <a:cs typeface="黑体"/>
              </a:rPr>
              <a:t>去重。</a:t>
            </a:r>
            <a:endParaRPr sz="14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70959" y="2337816"/>
            <a:ext cx="1137285" cy="1320165"/>
          </a:xfrm>
          <a:custGeom>
            <a:avLst/>
            <a:gdLst/>
            <a:ahLst/>
            <a:cxnLst/>
            <a:rect l="l" t="t" r="r" b="b"/>
            <a:pathLst>
              <a:path w="1137285" h="1320164">
                <a:moveTo>
                  <a:pt x="568451" y="0"/>
                </a:moveTo>
                <a:lnTo>
                  <a:pt x="0" y="284225"/>
                </a:lnTo>
                <a:lnTo>
                  <a:pt x="0" y="1035558"/>
                </a:lnTo>
                <a:lnTo>
                  <a:pt x="568451" y="1319784"/>
                </a:lnTo>
                <a:lnTo>
                  <a:pt x="1136903" y="1035558"/>
                </a:lnTo>
                <a:lnTo>
                  <a:pt x="1136903" y="284225"/>
                </a:lnTo>
                <a:lnTo>
                  <a:pt x="568451" y="0"/>
                </a:lnTo>
                <a:close/>
              </a:path>
            </a:pathLst>
          </a:custGeom>
          <a:solidFill>
            <a:srgbClr val="AC2B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96640" y="3227832"/>
            <a:ext cx="370840" cy="429895"/>
          </a:xfrm>
          <a:custGeom>
            <a:avLst/>
            <a:gdLst/>
            <a:ahLst/>
            <a:cxnLst/>
            <a:rect l="l" t="t" r="r" b="b"/>
            <a:pathLst>
              <a:path w="370839" h="429895">
                <a:moveTo>
                  <a:pt x="185165" y="0"/>
                </a:moveTo>
                <a:lnTo>
                  <a:pt x="0" y="92582"/>
                </a:lnTo>
                <a:lnTo>
                  <a:pt x="0" y="337184"/>
                </a:lnTo>
                <a:lnTo>
                  <a:pt x="185165" y="429767"/>
                </a:lnTo>
                <a:lnTo>
                  <a:pt x="370332" y="337184"/>
                </a:lnTo>
                <a:lnTo>
                  <a:pt x="370332" y="92582"/>
                </a:lnTo>
                <a:lnTo>
                  <a:pt x="18516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2415" y="2438526"/>
            <a:ext cx="1653539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252525"/>
                </a:solidFill>
                <a:latin typeface="微软雅黑"/>
                <a:cs typeface="微软雅黑"/>
              </a:rPr>
              <a:t>多表查询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2415" y="3174618"/>
            <a:ext cx="1470660" cy="32264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latin typeface="微软雅黑"/>
                <a:cs typeface="微软雅黑"/>
              </a:rPr>
              <a:t>多表关系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latin typeface="微软雅黑"/>
                <a:cs typeface="微软雅黑"/>
              </a:rPr>
              <a:t>多表查询概述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latin typeface="微软雅黑"/>
                <a:cs typeface="微软雅黑"/>
              </a:rPr>
              <a:t>内连接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10">
                <a:latin typeface="微软雅黑"/>
                <a:cs typeface="微软雅黑"/>
              </a:rPr>
              <a:t>外连接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latin typeface="微软雅黑"/>
                <a:cs typeface="微软雅黑"/>
              </a:rPr>
              <a:t>自连接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solidFill>
                  <a:srgbClr val="FF0000"/>
                </a:solidFill>
                <a:latin typeface="微软雅黑"/>
                <a:cs typeface="微软雅黑"/>
              </a:rPr>
              <a:t>子查询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latin typeface="微软雅黑"/>
                <a:cs typeface="微软雅黑"/>
              </a:rPr>
              <a:t>多表查询案例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77105" y="2677413"/>
            <a:ext cx="33845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 b="1">
                <a:solidFill>
                  <a:srgbClr val="FFFFFF"/>
                </a:solidFill>
                <a:latin typeface="微软雅黑"/>
                <a:cs typeface="微软雅黑"/>
              </a:rPr>
              <a:t>5</a:t>
            </a:r>
            <a:endParaRPr sz="4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 h="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 h="0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 h="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9838" y="1074801"/>
            <a:ext cx="5418455" cy="8591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35">
                <a:solidFill>
                  <a:srgbClr val="AC2A25"/>
                </a:solidFill>
                <a:latin typeface="宋体"/>
                <a:cs typeface="宋体"/>
              </a:rPr>
              <a:t>子查询</a:t>
            </a:r>
            <a:endParaRPr sz="2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99085" algn="l"/>
              </a:tabLst>
            </a:pPr>
            <a:r>
              <a:rPr dirty="0" sz="1400" spc="700">
                <a:solidFill>
                  <a:srgbClr val="585858"/>
                </a:solidFill>
                <a:latin typeface="Wingdings"/>
                <a:cs typeface="Wingdings"/>
              </a:rPr>
              <a:t>⚫</a:t>
            </a:r>
            <a:r>
              <a:rPr dirty="0" sz="1400" spc="700">
                <a:solidFill>
                  <a:srgbClr val="585858"/>
                </a:solidFill>
                <a:latin typeface="Times New Roman"/>
                <a:cs typeface="Times New Roman"/>
              </a:rPr>
              <a:t>	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概念</a:t>
            </a:r>
            <a:r>
              <a:rPr dirty="0" sz="1400" spc="100">
                <a:solidFill>
                  <a:srgbClr val="585858"/>
                </a:solidFill>
                <a:latin typeface="宋体"/>
                <a:cs typeface="宋体"/>
              </a:rPr>
              <a:t>：SQL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语句中嵌</a:t>
            </a:r>
            <a:r>
              <a:rPr dirty="0" sz="1400" spc="-40">
                <a:solidFill>
                  <a:srgbClr val="585858"/>
                </a:solidFill>
                <a:latin typeface="宋体"/>
                <a:cs typeface="宋体"/>
              </a:rPr>
              <a:t>套</a:t>
            </a:r>
            <a:r>
              <a:rPr dirty="0" sz="1400" spc="70">
                <a:solidFill>
                  <a:srgbClr val="585858"/>
                </a:solidFill>
                <a:latin typeface="宋体"/>
                <a:cs typeface="宋体"/>
              </a:rPr>
              <a:t>SELECT</a:t>
            </a:r>
            <a:r>
              <a:rPr dirty="0" sz="1400" spc="-40">
                <a:solidFill>
                  <a:srgbClr val="585858"/>
                </a:solidFill>
                <a:latin typeface="宋体"/>
                <a:cs typeface="宋体"/>
              </a:rPr>
              <a:t>语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句</a:t>
            </a:r>
            <a:r>
              <a:rPr dirty="0" sz="1400" spc="-40">
                <a:solidFill>
                  <a:srgbClr val="585858"/>
                </a:solidFill>
                <a:latin typeface="宋体"/>
                <a:cs typeface="宋体"/>
              </a:rPr>
              <a:t>，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称</a:t>
            </a:r>
            <a:r>
              <a:rPr dirty="0" sz="1400" spc="-45">
                <a:solidFill>
                  <a:srgbClr val="585858"/>
                </a:solidFill>
                <a:latin typeface="宋体"/>
                <a:cs typeface="宋体"/>
              </a:rPr>
              <a:t>为</a:t>
            </a:r>
            <a:r>
              <a:rPr dirty="0" sz="1400" spc="-20">
                <a:solidFill>
                  <a:srgbClr val="FF0000"/>
                </a:solidFill>
                <a:latin typeface="宋体"/>
                <a:cs typeface="宋体"/>
              </a:rPr>
              <a:t>嵌</a:t>
            </a:r>
            <a:r>
              <a:rPr dirty="0" sz="1400" spc="-30">
                <a:solidFill>
                  <a:srgbClr val="FF0000"/>
                </a:solidFill>
                <a:latin typeface="宋体"/>
                <a:cs typeface="宋体"/>
              </a:rPr>
              <a:t>套</a:t>
            </a:r>
            <a:r>
              <a:rPr dirty="0" sz="1400" spc="-40">
                <a:solidFill>
                  <a:srgbClr val="FF0000"/>
                </a:solidFill>
                <a:latin typeface="宋体"/>
                <a:cs typeface="宋体"/>
              </a:rPr>
              <a:t>查</a:t>
            </a:r>
            <a:r>
              <a:rPr dirty="0" sz="1400" spc="-25">
                <a:solidFill>
                  <a:srgbClr val="FF0000"/>
                </a:solidFill>
                <a:latin typeface="宋体"/>
                <a:cs typeface="宋体"/>
              </a:rPr>
              <a:t>询</a:t>
            </a:r>
            <a:r>
              <a:rPr dirty="0" sz="1400" spc="-40">
                <a:solidFill>
                  <a:srgbClr val="585858"/>
                </a:solidFill>
                <a:latin typeface="宋体"/>
                <a:cs typeface="宋体"/>
              </a:rPr>
              <a:t>，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又</a:t>
            </a:r>
            <a:r>
              <a:rPr dirty="0" sz="1400" spc="-30">
                <a:solidFill>
                  <a:srgbClr val="585858"/>
                </a:solidFill>
                <a:latin typeface="宋体"/>
                <a:cs typeface="宋体"/>
              </a:rPr>
              <a:t>称</a:t>
            </a:r>
            <a:r>
              <a:rPr dirty="0" sz="1400" spc="-40">
                <a:solidFill>
                  <a:srgbClr val="FF0000"/>
                </a:solidFill>
                <a:latin typeface="宋体"/>
                <a:cs typeface="宋体"/>
              </a:rPr>
              <a:t>子</a:t>
            </a:r>
            <a:r>
              <a:rPr dirty="0" sz="1400" spc="-20">
                <a:solidFill>
                  <a:srgbClr val="FF0000"/>
                </a:solidFill>
                <a:latin typeface="宋体"/>
                <a:cs typeface="宋体"/>
              </a:rPr>
              <a:t>查</a:t>
            </a:r>
            <a:r>
              <a:rPr dirty="0" sz="1400" spc="-45">
                <a:solidFill>
                  <a:srgbClr val="FF0000"/>
                </a:solidFill>
                <a:latin typeface="宋体"/>
                <a:cs typeface="宋体"/>
              </a:rPr>
              <a:t>询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。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9838" y="5517591"/>
            <a:ext cx="556133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9085" algn="l"/>
              </a:tabLst>
            </a:pPr>
            <a:r>
              <a:rPr dirty="0" sz="1400" spc="695">
                <a:solidFill>
                  <a:srgbClr val="585858"/>
                </a:solidFill>
                <a:latin typeface="Wingdings"/>
                <a:cs typeface="Wingdings"/>
              </a:rPr>
              <a:t>⚫</a:t>
            </a:r>
            <a:r>
              <a:rPr dirty="0" sz="1400" spc="695">
                <a:solidFill>
                  <a:srgbClr val="585858"/>
                </a:solidFill>
                <a:latin typeface="Times New Roman"/>
                <a:cs typeface="Times New Roman"/>
              </a:rPr>
              <a:t>	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根据子查询位置，</a:t>
            </a:r>
            <a:r>
              <a:rPr dirty="0" sz="1400" spc="-35">
                <a:solidFill>
                  <a:srgbClr val="585858"/>
                </a:solidFill>
                <a:latin typeface="宋体"/>
                <a:cs typeface="宋体"/>
              </a:rPr>
              <a:t>分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为</a:t>
            </a:r>
            <a:r>
              <a:rPr dirty="0" sz="1400" spc="185">
                <a:solidFill>
                  <a:srgbClr val="585858"/>
                </a:solidFill>
                <a:latin typeface="宋体"/>
                <a:cs typeface="宋体"/>
              </a:rPr>
              <a:t>：WHERE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之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后</a:t>
            </a:r>
            <a:r>
              <a:rPr dirty="0" sz="1400" spc="-405">
                <a:solidFill>
                  <a:srgbClr val="585858"/>
                </a:solidFill>
                <a:latin typeface="宋体"/>
                <a:cs typeface="宋体"/>
              </a:rPr>
              <a:t> 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、</a:t>
            </a:r>
            <a:r>
              <a:rPr dirty="0" sz="1400" spc="250">
                <a:solidFill>
                  <a:srgbClr val="585858"/>
                </a:solidFill>
                <a:latin typeface="宋体"/>
                <a:cs typeface="宋体"/>
              </a:rPr>
              <a:t>FROM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之后、</a:t>
            </a:r>
            <a:r>
              <a:rPr dirty="0" sz="1400" spc="70">
                <a:solidFill>
                  <a:srgbClr val="585858"/>
                </a:solidFill>
                <a:latin typeface="宋体"/>
                <a:cs typeface="宋体"/>
              </a:rPr>
              <a:t>SELECT</a:t>
            </a:r>
            <a:r>
              <a:rPr dirty="0" sz="1400" spc="-390">
                <a:solidFill>
                  <a:srgbClr val="585858"/>
                </a:solidFill>
                <a:latin typeface="宋体"/>
                <a:cs typeface="宋体"/>
              </a:rPr>
              <a:t> 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之后。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54608" y="2107692"/>
            <a:ext cx="9904730" cy="344805"/>
          </a:xfrm>
          <a:custGeom>
            <a:avLst/>
            <a:gdLst/>
            <a:ahLst/>
            <a:cxnLst/>
            <a:rect l="l" t="t" r="r" b="b"/>
            <a:pathLst>
              <a:path w="9904730" h="344805">
                <a:moveTo>
                  <a:pt x="0" y="344424"/>
                </a:moveTo>
                <a:lnTo>
                  <a:pt x="9904476" y="344424"/>
                </a:lnTo>
                <a:lnTo>
                  <a:pt x="9904476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054608" y="2107692"/>
            <a:ext cx="9904730" cy="344805"/>
          </a:xfrm>
          <a:custGeom>
            <a:avLst/>
            <a:gdLst/>
            <a:ahLst/>
            <a:cxnLst/>
            <a:rect l="l" t="t" r="r" b="b"/>
            <a:pathLst>
              <a:path w="9904730" h="344805">
                <a:moveTo>
                  <a:pt x="0" y="344424"/>
                </a:moveTo>
                <a:lnTo>
                  <a:pt x="9904476" y="344424"/>
                </a:lnTo>
                <a:lnTo>
                  <a:pt x="9904476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ln w="3175">
            <a:solidFill>
              <a:srgbClr val="9191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145743" y="2179066"/>
            <a:ext cx="666038" cy="236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828545" y="2179066"/>
            <a:ext cx="573024" cy="2362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329942" y="2179066"/>
            <a:ext cx="194310" cy="2362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567685" y="2179066"/>
            <a:ext cx="633984" cy="2362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122422" y="2179066"/>
            <a:ext cx="708431" cy="2362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752088" y="2179066"/>
            <a:ext cx="281940" cy="2362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992879" y="2179066"/>
            <a:ext cx="618934" cy="2362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543044" y="2179066"/>
            <a:ext cx="1209801" cy="2362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675376" y="2179066"/>
            <a:ext cx="316750" cy="2362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789838" y="2659507"/>
            <a:ext cx="5438775" cy="21863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829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FF0000"/>
                </a:solidFill>
                <a:latin typeface="宋体"/>
                <a:cs typeface="宋体"/>
              </a:rPr>
              <a:t>子查询外部的语句可以是</a:t>
            </a:r>
            <a:r>
              <a:rPr dirty="0" sz="1200" spc="50">
                <a:solidFill>
                  <a:srgbClr val="FF0000"/>
                </a:solidFill>
                <a:latin typeface="宋体"/>
                <a:cs typeface="宋体"/>
              </a:rPr>
              <a:t>INSERT</a:t>
            </a:r>
            <a:r>
              <a:rPr dirty="0" sz="1200" spc="-315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dirty="0" sz="1200">
                <a:solidFill>
                  <a:srgbClr val="FF0000"/>
                </a:solidFill>
                <a:latin typeface="宋体"/>
                <a:cs typeface="宋体"/>
              </a:rPr>
              <a:t>/</a:t>
            </a:r>
            <a:r>
              <a:rPr dirty="0" sz="1200" spc="-280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dirty="0" sz="1200" spc="145">
                <a:solidFill>
                  <a:srgbClr val="FF0000"/>
                </a:solidFill>
                <a:latin typeface="宋体"/>
                <a:cs typeface="宋体"/>
              </a:rPr>
              <a:t>UPDATE</a:t>
            </a:r>
            <a:r>
              <a:rPr dirty="0" sz="1200" spc="-310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dirty="0" sz="1200">
                <a:solidFill>
                  <a:srgbClr val="FF0000"/>
                </a:solidFill>
                <a:latin typeface="宋体"/>
                <a:cs typeface="宋体"/>
              </a:rPr>
              <a:t>/</a:t>
            </a:r>
            <a:r>
              <a:rPr dirty="0" sz="1200" spc="-295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dirty="0" sz="1200" spc="80">
                <a:solidFill>
                  <a:srgbClr val="FF0000"/>
                </a:solidFill>
                <a:latin typeface="宋体"/>
                <a:cs typeface="宋体"/>
              </a:rPr>
              <a:t>DELETE</a:t>
            </a:r>
            <a:r>
              <a:rPr dirty="0" sz="1200" spc="-320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dirty="0" sz="1200">
                <a:solidFill>
                  <a:srgbClr val="FF0000"/>
                </a:solidFill>
                <a:latin typeface="宋体"/>
                <a:cs typeface="宋体"/>
              </a:rPr>
              <a:t>/</a:t>
            </a:r>
            <a:r>
              <a:rPr dirty="0" sz="1200" spc="-290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dirty="0" sz="1200" spc="60">
                <a:solidFill>
                  <a:srgbClr val="FF0000"/>
                </a:solidFill>
                <a:latin typeface="宋体"/>
                <a:cs typeface="宋体"/>
              </a:rPr>
              <a:t>SELECT</a:t>
            </a:r>
            <a:r>
              <a:rPr dirty="0" sz="1200" spc="-285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dirty="0" sz="1200" spc="-25">
                <a:solidFill>
                  <a:srgbClr val="FF0000"/>
                </a:solidFill>
                <a:latin typeface="宋体"/>
                <a:cs typeface="宋体"/>
              </a:rPr>
              <a:t>的任何一个</a:t>
            </a:r>
            <a:r>
              <a:rPr dirty="0" sz="1200" spc="-20">
                <a:solidFill>
                  <a:srgbClr val="FF0000"/>
                </a:solidFill>
                <a:latin typeface="宋体"/>
                <a:cs typeface="宋体"/>
              </a:rPr>
              <a:t>。</a:t>
            </a:r>
            <a:endParaRPr sz="12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⚫"/>
              <a:tabLst>
                <a:tab pos="299085" algn="l"/>
                <a:tab pos="299720" algn="l"/>
              </a:tabLst>
            </a:pP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根据子查询结果不</a:t>
            </a:r>
            <a:r>
              <a:rPr dirty="0" sz="1400" spc="-40">
                <a:solidFill>
                  <a:srgbClr val="585858"/>
                </a:solidFill>
                <a:latin typeface="宋体"/>
                <a:cs typeface="宋体"/>
              </a:rPr>
              <a:t>同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，</a:t>
            </a:r>
            <a:r>
              <a:rPr dirty="0" sz="1400" spc="-40">
                <a:solidFill>
                  <a:srgbClr val="585858"/>
                </a:solidFill>
                <a:latin typeface="宋体"/>
                <a:cs typeface="宋体"/>
              </a:rPr>
              <a:t>分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为：</a:t>
            </a:r>
            <a:endParaRPr sz="14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85858"/>
              </a:buClr>
              <a:buFont typeface="Wingdings"/>
              <a:buChar char="⚫"/>
            </a:pPr>
            <a:endParaRPr sz="1500">
              <a:latin typeface="Times New Roman"/>
              <a:cs typeface="Times New Roman"/>
            </a:endParaRPr>
          </a:p>
          <a:p>
            <a:pPr lvl="1" marL="641985" indent="-287020">
              <a:lnSpc>
                <a:spcPct val="100000"/>
              </a:lnSpc>
              <a:buFont typeface="Wingdings"/>
              <a:buChar char=""/>
              <a:tabLst>
                <a:tab pos="641985" algn="l"/>
                <a:tab pos="642620" algn="l"/>
              </a:tabLst>
            </a:pP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标量子查询（子查询结果为单个值）</a:t>
            </a:r>
            <a:endParaRPr sz="1200">
              <a:latin typeface="黑体"/>
              <a:cs typeface="黑体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585858"/>
              </a:buClr>
              <a:buFont typeface="Wingdings"/>
              <a:buChar char=""/>
            </a:pPr>
            <a:endParaRPr sz="1250">
              <a:latin typeface="Times New Roman"/>
              <a:cs typeface="Times New Roman"/>
            </a:endParaRPr>
          </a:p>
          <a:p>
            <a:pPr lvl="1" marL="641985" indent="-287020">
              <a:lnSpc>
                <a:spcPct val="100000"/>
              </a:lnSpc>
              <a:buFont typeface="Wingdings"/>
              <a:buChar char=""/>
              <a:tabLst>
                <a:tab pos="641985" algn="l"/>
                <a:tab pos="642620" algn="l"/>
              </a:tabLst>
            </a:pP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列子查询</a:t>
            </a:r>
            <a:r>
              <a:rPr dirty="0" sz="1200" spc="-5">
                <a:solidFill>
                  <a:srgbClr val="585858"/>
                </a:solidFill>
                <a:latin typeface="Calibri"/>
                <a:cs typeface="Calibri"/>
              </a:rPr>
              <a:t>(</a:t>
            </a: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子查询结果为一列</a:t>
            </a:r>
            <a:r>
              <a:rPr dirty="0" sz="1200">
                <a:solidFill>
                  <a:srgbClr val="585858"/>
                </a:solidFill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Clr>
                <a:srgbClr val="585858"/>
              </a:buClr>
              <a:buFont typeface="Wingdings"/>
              <a:buChar char=""/>
            </a:pPr>
            <a:endParaRPr sz="1250">
              <a:latin typeface="Times New Roman"/>
              <a:cs typeface="Times New Roman"/>
            </a:endParaRPr>
          </a:p>
          <a:p>
            <a:pPr lvl="1" marL="641985" indent="-28702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641985" algn="l"/>
                <a:tab pos="642620" algn="l"/>
              </a:tabLst>
            </a:pP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行子查询</a:t>
            </a:r>
            <a:r>
              <a:rPr dirty="0" sz="1200" spc="-5">
                <a:solidFill>
                  <a:srgbClr val="585858"/>
                </a:solidFill>
                <a:latin typeface="Calibri"/>
                <a:cs typeface="Calibri"/>
              </a:rPr>
              <a:t>(</a:t>
            </a: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子查询结果为一行</a:t>
            </a:r>
            <a:r>
              <a:rPr dirty="0" sz="1200">
                <a:solidFill>
                  <a:srgbClr val="585858"/>
                </a:solidFill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Clr>
                <a:srgbClr val="585858"/>
              </a:buClr>
              <a:buFont typeface="Wingdings"/>
              <a:buChar char=""/>
            </a:pPr>
            <a:endParaRPr sz="1250">
              <a:latin typeface="Times New Roman"/>
              <a:cs typeface="Times New Roman"/>
            </a:endParaRPr>
          </a:p>
          <a:p>
            <a:pPr lvl="1" marL="641985" indent="-287020">
              <a:lnSpc>
                <a:spcPct val="100000"/>
              </a:lnSpc>
              <a:buFont typeface="Wingdings"/>
              <a:buChar char=""/>
              <a:tabLst>
                <a:tab pos="641985" algn="l"/>
                <a:tab pos="642620" algn="l"/>
              </a:tabLst>
            </a:pP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表子查询</a:t>
            </a:r>
            <a:r>
              <a:rPr dirty="0" sz="1200" spc="-5">
                <a:solidFill>
                  <a:srgbClr val="585858"/>
                </a:solidFill>
                <a:latin typeface="Calibri"/>
                <a:cs typeface="Calibri"/>
              </a:rPr>
              <a:t>(</a:t>
            </a: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子查询结果为多行多列</a:t>
            </a:r>
            <a:r>
              <a:rPr dirty="0" sz="1200">
                <a:solidFill>
                  <a:srgbClr val="585858"/>
                </a:solidFill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0"/>
              <a:t>高级软件人才培训专家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 h="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 h="0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 h="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9838" y="1074801"/>
            <a:ext cx="8153400" cy="19253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35">
                <a:solidFill>
                  <a:srgbClr val="AC2A25"/>
                </a:solidFill>
                <a:latin typeface="宋体"/>
                <a:cs typeface="宋体"/>
              </a:rPr>
              <a:t>子查询</a:t>
            </a:r>
            <a:endParaRPr sz="2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99085" algn="l"/>
              </a:tabLst>
            </a:pPr>
            <a:r>
              <a:rPr dirty="0" sz="1400" spc="700">
                <a:solidFill>
                  <a:srgbClr val="585858"/>
                </a:solidFill>
                <a:latin typeface="Wingdings"/>
                <a:cs typeface="Wingdings"/>
              </a:rPr>
              <a:t>⚫</a:t>
            </a:r>
            <a:r>
              <a:rPr dirty="0" sz="1400" spc="700">
                <a:solidFill>
                  <a:srgbClr val="585858"/>
                </a:solidFill>
                <a:latin typeface="Times New Roman"/>
                <a:cs typeface="Times New Roman"/>
              </a:rPr>
              <a:t>	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标量子查询</a:t>
            </a:r>
            <a:endParaRPr sz="14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00">
              <a:latin typeface="Times New Roman"/>
              <a:cs typeface="Times New Roman"/>
            </a:endParaRPr>
          </a:p>
          <a:p>
            <a:pPr marL="274955">
              <a:lnSpc>
                <a:spcPct val="100000"/>
              </a:lnSpc>
            </a:pP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子查询返回的结果</a:t>
            </a:r>
            <a:r>
              <a:rPr dirty="0" sz="1400" spc="-35">
                <a:solidFill>
                  <a:srgbClr val="585858"/>
                </a:solidFill>
                <a:latin typeface="宋体"/>
                <a:cs typeface="宋体"/>
              </a:rPr>
              <a:t>是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单</a:t>
            </a:r>
            <a:r>
              <a:rPr dirty="0" sz="1400" spc="-35">
                <a:solidFill>
                  <a:srgbClr val="585858"/>
                </a:solidFill>
                <a:latin typeface="宋体"/>
                <a:cs typeface="宋体"/>
              </a:rPr>
              <a:t>个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值（</a:t>
            </a:r>
            <a:r>
              <a:rPr dirty="0" sz="1400" spc="-35">
                <a:solidFill>
                  <a:srgbClr val="585858"/>
                </a:solidFill>
                <a:latin typeface="宋体"/>
                <a:cs typeface="宋体"/>
              </a:rPr>
              <a:t>数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字</a:t>
            </a:r>
            <a:r>
              <a:rPr dirty="0" sz="1400" spc="-35">
                <a:solidFill>
                  <a:srgbClr val="585858"/>
                </a:solidFill>
                <a:latin typeface="宋体"/>
                <a:cs typeface="宋体"/>
              </a:rPr>
              <a:t>、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字符</a:t>
            </a:r>
            <a:r>
              <a:rPr dirty="0" sz="1400" spc="-35">
                <a:solidFill>
                  <a:srgbClr val="585858"/>
                </a:solidFill>
                <a:latin typeface="宋体"/>
                <a:cs typeface="宋体"/>
              </a:rPr>
              <a:t>串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、</a:t>
            </a:r>
            <a:r>
              <a:rPr dirty="0" sz="1400" spc="-35">
                <a:solidFill>
                  <a:srgbClr val="585858"/>
                </a:solidFill>
                <a:latin typeface="宋体"/>
                <a:cs typeface="宋体"/>
              </a:rPr>
              <a:t>日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期</a:t>
            </a:r>
            <a:r>
              <a:rPr dirty="0" sz="1400" spc="-35">
                <a:solidFill>
                  <a:srgbClr val="585858"/>
                </a:solidFill>
                <a:latin typeface="宋体"/>
                <a:cs typeface="宋体"/>
              </a:rPr>
              <a:t>等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），</a:t>
            </a:r>
            <a:r>
              <a:rPr dirty="0" sz="1400" spc="-35">
                <a:solidFill>
                  <a:srgbClr val="585858"/>
                </a:solidFill>
                <a:latin typeface="宋体"/>
                <a:cs typeface="宋体"/>
              </a:rPr>
              <a:t>最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简</a:t>
            </a:r>
            <a:r>
              <a:rPr dirty="0" sz="1400" spc="-35">
                <a:solidFill>
                  <a:srgbClr val="585858"/>
                </a:solidFill>
                <a:latin typeface="宋体"/>
                <a:cs typeface="宋体"/>
              </a:rPr>
              <a:t>单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的形</a:t>
            </a:r>
            <a:r>
              <a:rPr dirty="0" sz="1400" spc="-35">
                <a:solidFill>
                  <a:srgbClr val="585858"/>
                </a:solidFill>
                <a:latin typeface="宋体"/>
                <a:cs typeface="宋体"/>
              </a:rPr>
              <a:t>式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，</a:t>
            </a:r>
            <a:r>
              <a:rPr dirty="0" sz="1400" spc="-35">
                <a:solidFill>
                  <a:srgbClr val="585858"/>
                </a:solidFill>
                <a:latin typeface="宋体"/>
                <a:cs typeface="宋体"/>
              </a:rPr>
              <a:t>这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种</a:t>
            </a:r>
            <a:r>
              <a:rPr dirty="0" sz="1400" spc="-35">
                <a:solidFill>
                  <a:srgbClr val="585858"/>
                </a:solidFill>
                <a:latin typeface="宋体"/>
                <a:cs typeface="宋体"/>
              </a:rPr>
              <a:t>子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查询</a:t>
            </a:r>
            <a:r>
              <a:rPr dirty="0" sz="1400" spc="-35">
                <a:solidFill>
                  <a:srgbClr val="585858"/>
                </a:solidFill>
                <a:latin typeface="宋体"/>
                <a:cs typeface="宋体"/>
              </a:rPr>
              <a:t>成</a:t>
            </a:r>
            <a:r>
              <a:rPr dirty="0" sz="1400" spc="-10">
                <a:solidFill>
                  <a:srgbClr val="585858"/>
                </a:solidFill>
                <a:latin typeface="宋体"/>
                <a:cs typeface="宋体"/>
              </a:rPr>
              <a:t>为</a:t>
            </a:r>
            <a:r>
              <a:rPr dirty="0" sz="1400" spc="-35">
                <a:solidFill>
                  <a:srgbClr val="FF0000"/>
                </a:solidFill>
                <a:latin typeface="宋体"/>
                <a:cs typeface="宋体"/>
              </a:rPr>
              <a:t>标</a:t>
            </a:r>
            <a:r>
              <a:rPr dirty="0" sz="1400" spc="-20">
                <a:solidFill>
                  <a:srgbClr val="FF0000"/>
                </a:solidFill>
                <a:latin typeface="宋体"/>
                <a:cs typeface="宋体"/>
              </a:rPr>
              <a:t>量子</a:t>
            </a:r>
            <a:r>
              <a:rPr dirty="0" sz="1400" spc="-40">
                <a:solidFill>
                  <a:srgbClr val="FF0000"/>
                </a:solidFill>
                <a:latin typeface="宋体"/>
                <a:cs typeface="宋体"/>
              </a:rPr>
              <a:t>查</a:t>
            </a:r>
            <a:r>
              <a:rPr dirty="0" sz="1400" spc="-25">
                <a:solidFill>
                  <a:srgbClr val="FF0000"/>
                </a:solidFill>
                <a:latin typeface="宋体"/>
                <a:cs typeface="宋体"/>
              </a:rPr>
              <a:t>询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。</a:t>
            </a:r>
            <a:endParaRPr sz="14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Times New Roman"/>
              <a:cs typeface="Times New Roman"/>
            </a:endParaRPr>
          </a:p>
          <a:p>
            <a:pPr marL="274955">
              <a:lnSpc>
                <a:spcPct val="100000"/>
              </a:lnSpc>
              <a:tabLst>
                <a:tab pos="1733550" algn="l"/>
                <a:tab pos="2114550" algn="l"/>
                <a:tab pos="2443480" algn="l"/>
                <a:tab pos="2869565" algn="l"/>
                <a:tab pos="3152775" algn="l"/>
              </a:tabLst>
            </a:pP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常用的操作符</a:t>
            </a:r>
            <a:r>
              <a:rPr dirty="0" sz="1400" spc="25">
                <a:solidFill>
                  <a:srgbClr val="585858"/>
                </a:solidFill>
                <a:latin typeface="宋体"/>
                <a:cs typeface="宋体"/>
              </a:rPr>
              <a:t>：=	</a:t>
            </a:r>
            <a:r>
              <a:rPr dirty="0" sz="1400" spc="75">
                <a:solidFill>
                  <a:srgbClr val="585858"/>
                </a:solidFill>
                <a:latin typeface="宋体"/>
                <a:cs typeface="宋体"/>
              </a:rPr>
              <a:t>&lt;&gt;	&gt;	&gt;=	&lt;	&lt;=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0"/>
              <a:t>高级软件人才培训专家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 h="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 h="0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 h="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9838" y="1074801"/>
            <a:ext cx="5708015" cy="19253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35">
                <a:solidFill>
                  <a:srgbClr val="AC2A25"/>
                </a:solidFill>
                <a:latin typeface="宋体"/>
                <a:cs typeface="宋体"/>
              </a:rPr>
              <a:t>子查询</a:t>
            </a:r>
            <a:endParaRPr sz="2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99085" algn="l"/>
              </a:tabLst>
            </a:pPr>
            <a:r>
              <a:rPr dirty="0" sz="1400" spc="700">
                <a:solidFill>
                  <a:srgbClr val="585858"/>
                </a:solidFill>
                <a:latin typeface="Wingdings"/>
                <a:cs typeface="Wingdings"/>
              </a:rPr>
              <a:t>⚫</a:t>
            </a:r>
            <a:r>
              <a:rPr dirty="0" sz="1400" spc="700">
                <a:solidFill>
                  <a:srgbClr val="585858"/>
                </a:solidFill>
                <a:latin typeface="Times New Roman"/>
                <a:cs typeface="Times New Roman"/>
              </a:rPr>
              <a:t>	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列子查询</a:t>
            </a:r>
            <a:endParaRPr sz="14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00">
              <a:latin typeface="Times New Roman"/>
              <a:cs typeface="Times New Roman"/>
            </a:endParaRPr>
          </a:p>
          <a:p>
            <a:pPr marL="274955">
              <a:lnSpc>
                <a:spcPct val="100000"/>
              </a:lnSpc>
            </a:pP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子查询返回的结果</a:t>
            </a:r>
            <a:r>
              <a:rPr dirty="0" sz="1400" spc="-35">
                <a:solidFill>
                  <a:srgbClr val="585858"/>
                </a:solidFill>
                <a:latin typeface="宋体"/>
                <a:cs typeface="宋体"/>
              </a:rPr>
              <a:t>是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一</a:t>
            </a:r>
            <a:r>
              <a:rPr dirty="0" sz="1400" spc="-35">
                <a:solidFill>
                  <a:srgbClr val="585858"/>
                </a:solidFill>
                <a:latin typeface="宋体"/>
                <a:cs typeface="宋体"/>
              </a:rPr>
              <a:t>列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（可</a:t>
            </a:r>
            <a:r>
              <a:rPr dirty="0" sz="1400" spc="-35">
                <a:solidFill>
                  <a:srgbClr val="585858"/>
                </a:solidFill>
                <a:latin typeface="宋体"/>
                <a:cs typeface="宋体"/>
              </a:rPr>
              <a:t>以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是</a:t>
            </a:r>
            <a:r>
              <a:rPr dirty="0" sz="1400" spc="-35">
                <a:solidFill>
                  <a:srgbClr val="585858"/>
                </a:solidFill>
                <a:latin typeface="宋体"/>
                <a:cs typeface="宋体"/>
              </a:rPr>
              <a:t>多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行</a:t>
            </a:r>
            <a:r>
              <a:rPr dirty="0" sz="1400" spc="-30">
                <a:solidFill>
                  <a:srgbClr val="585858"/>
                </a:solidFill>
                <a:latin typeface="宋体"/>
                <a:cs typeface="宋体"/>
              </a:rPr>
              <a:t>），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这</a:t>
            </a:r>
            <a:r>
              <a:rPr dirty="0" sz="1400" spc="-35">
                <a:solidFill>
                  <a:srgbClr val="585858"/>
                </a:solidFill>
                <a:latin typeface="宋体"/>
                <a:cs typeface="宋体"/>
              </a:rPr>
              <a:t>种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子</a:t>
            </a:r>
            <a:r>
              <a:rPr dirty="0" sz="1400" spc="-40">
                <a:solidFill>
                  <a:srgbClr val="585858"/>
                </a:solidFill>
                <a:latin typeface="宋体"/>
                <a:cs typeface="宋体"/>
              </a:rPr>
              <a:t>查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询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称</a:t>
            </a:r>
            <a:r>
              <a:rPr dirty="0" sz="1400" spc="-35">
                <a:solidFill>
                  <a:srgbClr val="585858"/>
                </a:solidFill>
                <a:latin typeface="宋体"/>
                <a:cs typeface="宋体"/>
              </a:rPr>
              <a:t>为</a:t>
            </a:r>
            <a:r>
              <a:rPr dirty="0" sz="1400" spc="-25">
                <a:solidFill>
                  <a:srgbClr val="FF0000"/>
                </a:solidFill>
                <a:latin typeface="宋体"/>
                <a:cs typeface="宋体"/>
              </a:rPr>
              <a:t>列</a:t>
            </a:r>
            <a:r>
              <a:rPr dirty="0" sz="1400" spc="-35">
                <a:solidFill>
                  <a:srgbClr val="FF0000"/>
                </a:solidFill>
                <a:latin typeface="宋体"/>
                <a:cs typeface="宋体"/>
              </a:rPr>
              <a:t>子</a:t>
            </a:r>
            <a:r>
              <a:rPr dirty="0" sz="1400" spc="-20">
                <a:solidFill>
                  <a:srgbClr val="FF0000"/>
                </a:solidFill>
                <a:latin typeface="宋体"/>
                <a:cs typeface="宋体"/>
              </a:rPr>
              <a:t>查</a:t>
            </a:r>
            <a:r>
              <a:rPr dirty="0" sz="1400" spc="-25">
                <a:solidFill>
                  <a:srgbClr val="FF0000"/>
                </a:solidFill>
                <a:latin typeface="宋体"/>
                <a:cs typeface="宋体"/>
              </a:rPr>
              <a:t>询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。</a:t>
            </a:r>
            <a:endParaRPr sz="14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Times New Roman"/>
              <a:cs typeface="Times New Roman"/>
            </a:endParaRPr>
          </a:p>
          <a:p>
            <a:pPr marL="274955">
              <a:lnSpc>
                <a:spcPct val="100000"/>
              </a:lnSpc>
            </a:pP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常用的操作符</a:t>
            </a:r>
            <a:r>
              <a:rPr dirty="0" sz="1400">
                <a:solidFill>
                  <a:srgbClr val="585858"/>
                </a:solidFill>
                <a:latin typeface="宋体"/>
                <a:cs typeface="宋体"/>
              </a:rPr>
              <a:t>：IN</a:t>
            </a:r>
            <a:r>
              <a:rPr dirty="0" sz="1400" spc="-15">
                <a:solidFill>
                  <a:srgbClr val="585858"/>
                </a:solidFill>
                <a:latin typeface="宋体"/>
                <a:cs typeface="宋体"/>
              </a:rPr>
              <a:t> 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、</a:t>
            </a:r>
            <a:r>
              <a:rPr dirty="0" sz="1400" spc="235">
                <a:solidFill>
                  <a:srgbClr val="585858"/>
                </a:solidFill>
                <a:latin typeface="宋体"/>
                <a:cs typeface="宋体"/>
              </a:rPr>
              <a:t>NOT</a:t>
            </a:r>
            <a:r>
              <a:rPr dirty="0" sz="1400" spc="-355">
                <a:solidFill>
                  <a:srgbClr val="585858"/>
                </a:solidFill>
                <a:latin typeface="宋体"/>
                <a:cs typeface="宋体"/>
              </a:rPr>
              <a:t> </a:t>
            </a:r>
            <a:r>
              <a:rPr dirty="0" sz="1400" spc="10">
                <a:solidFill>
                  <a:srgbClr val="585858"/>
                </a:solidFill>
                <a:latin typeface="宋体"/>
                <a:cs typeface="宋体"/>
              </a:rPr>
              <a:t>IN</a:t>
            </a:r>
            <a:r>
              <a:rPr dirty="0" sz="1400" spc="-335">
                <a:solidFill>
                  <a:srgbClr val="585858"/>
                </a:solidFill>
                <a:latin typeface="宋体"/>
                <a:cs typeface="宋体"/>
              </a:rPr>
              <a:t> 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、</a:t>
            </a:r>
            <a:r>
              <a:rPr dirty="0" sz="1400" spc="-345">
                <a:solidFill>
                  <a:srgbClr val="585858"/>
                </a:solidFill>
                <a:latin typeface="宋体"/>
                <a:cs typeface="宋体"/>
              </a:rPr>
              <a:t> </a:t>
            </a:r>
            <a:r>
              <a:rPr dirty="0" sz="1400" spc="229">
                <a:solidFill>
                  <a:srgbClr val="585858"/>
                </a:solidFill>
                <a:latin typeface="宋体"/>
                <a:cs typeface="宋体"/>
              </a:rPr>
              <a:t>ANY</a:t>
            </a:r>
            <a:r>
              <a:rPr dirty="0" sz="1400" spc="35">
                <a:solidFill>
                  <a:srgbClr val="585858"/>
                </a:solidFill>
                <a:latin typeface="宋体"/>
                <a:cs typeface="宋体"/>
              </a:rPr>
              <a:t> 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、</a:t>
            </a:r>
            <a:r>
              <a:rPr dirty="0" sz="1400" spc="245">
                <a:solidFill>
                  <a:srgbClr val="585858"/>
                </a:solidFill>
                <a:latin typeface="宋体"/>
                <a:cs typeface="宋体"/>
              </a:rPr>
              <a:t>SOME</a:t>
            </a:r>
            <a:r>
              <a:rPr dirty="0" sz="1400" spc="-370">
                <a:solidFill>
                  <a:srgbClr val="585858"/>
                </a:solidFill>
                <a:latin typeface="宋体"/>
                <a:cs typeface="宋体"/>
              </a:rPr>
              <a:t> 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、</a:t>
            </a:r>
            <a:r>
              <a:rPr dirty="0" sz="1400" spc="-345">
                <a:solidFill>
                  <a:srgbClr val="585858"/>
                </a:solidFill>
                <a:latin typeface="宋体"/>
                <a:cs typeface="宋体"/>
              </a:rPr>
              <a:t> </a:t>
            </a:r>
            <a:r>
              <a:rPr dirty="0" sz="1400" spc="80">
                <a:solidFill>
                  <a:srgbClr val="585858"/>
                </a:solidFill>
                <a:latin typeface="宋体"/>
                <a:cs typeface="宋体"/>
              </a:rPr>
              <a:t>ALL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63180" y="3723830"/>
            <a:ext cx="2550795" cy="389890"/>
          </a:xfrm>
          <a:custGeom>
            <a:avLst/>
            <a:gdLst/>
            <a:ahLst/>
            <a:cxnLst/>
            <a:rect l="l" t="t" r="r" b="b"/>
            <a:pathLst>
              <a:path w="2550795" h="389889">
                <a:moveTo>
                  <a:pt x="0" y="389699"/>
                </a:moveTo>
                <a:lnTo>
                  <a:pt x="2550413" y="389699"/>
                </a:lnTo>
                <a:lnTo>
                  <a:pt x="2550413" y="0"/>
                </a:lnTo>
                <a:lnTo>
                  <a:pt x="0" y="0"/>
                </a:lnTo>
                <a:lnTo>
                  <a:pt x="0" y="3896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063180" y="4113466"/>
            <a:ext cx="2550795" cy="389890"/>
          </a:xfrm>
          <a:custGeom>
            <a:avLst/>
            <a:gdLst/>
            <a:ahLst/>
            <a:cxnLst/>
            <a:rect l="l" t="t" r="r" b="b"/>
            <a:pathLst>
              <a:path w="2550795" h="389889">
                <a:moveTo>
                  <a:pt x="0" y="389699"/>
                </a:moveTo>
                <a:lnTo>
                  <a:pt x="2550413" y="389699"/>
                </a:lnTo>
                <a:lnTo>
                  <a:pt x="2550413" y="0"/>
                </a:lnTo>
                <a:lnTo>
                  <a:pt x="0" y="0"/>
                </a:lnTo>
                <a:lnTo>
                  <a:pt x="0" y="3896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063180" y="4503229"/>
            <a:ext cx="2550795" cy="389890"/>
          </a:xfrm>
          <a:custGeom>
            <a:avLst/>
            <a:gdLst/>
            <a:ahLst/>
            <a:cxnLst/>
            <a:rect l="l" t="t" r="r" b="b"/>
            <a:pathLst>
              <a:path w="2550795" h="389889">
                <a:moveTo>
                  <a:pt x="0" y="389699"/>
                </a:moveTo>
                <a:lnTo>
                  <a:pt x="2550413" y="389699"/>
                </a:lnTo>
                <a:lnTo>
                  <a:pt x="2550413" y="0"/>
                </a:lnTo>
                <a:lnTo>
                  <a:pt x="0" y="0"/>
                </a:lnTo>
                <a:lnTo>
                  <a:pt x="0" y="3896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063180" y="4892865"/>
            <a:ext cx="2550795" cy="389890"/>
          </a:xfrm>
          <a:custGeom>
            <a:avLst/>
            <a:gdLst/>
            <a:ahLst/>
            <a:cxnLst/>
            <a:rect l="l" t="t" r="r" b="b"/>
            <a:pathLst>
              <a:path w="2550795" h="389889">
                <a:moveTo>
                  <a:pt x="0" y="389699"/>
                </a:moveTo>
                <a:lnTo>
                  <a:pt x="2550413" y="389699"/>
                </a:lnTo>
                <a:lnTo>
                  <a:pt x="2550413" y="0"/>
                </a:lnTo>
                <a:lnTo>
                  <a:pt x="0" y="0"/>
                </a:lnTo>
                <a:lnTo>
                  <a:pt x="0" y="3896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613658" y="4892865"/>
            <a:ext cx="7547609" cy="389890"/>
          </a:xfrm>
          <a:custGeom>
            <a:avLst/>
            <a:gdLst/>
            <a:ahLst/>
            <a:cxnLst/>
            <a:rect l="l" t="t" r="r" b="b"/>
            <a:pathLst>
              <a:path w="7547609" h="389889">
                <a:moveTo>
                  <a:pt x="0" y="389699"/>
                </a:moveTo>
                <a:lnTo>
                  <a:pt x="7547483" y="389699"/>
                </a:lnTo>
                <a:lnTo>
                  <a:pt x="7547483" y="0"/>
                </a:lnTo>
                <a:lnTo>
                  <a:pt x="0" y="0"/>
                </a:lnTo>
                <a:lnTo>
                  <a:pt x="0" y="3896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063180" y="5282628"/>
            <a:ext cx="2550795" cy="389890"/>
          </a:xfrm>
          <a:custGeom>
            <a:avLst/>
            <a:gdLst/>
            <a:ahLst/>
            <a:cxnLst/>
            <a:rect l="l" t="t" r="r" b="b"/>
            <a:pathLst>
              <a:path w="2550795" h="389889">
                <a:moveTo>
                  <a:pt x="0" y="389699"/>
                </a:moveTo>
                <a:lnTo>
                  <a:pt x="2550413" y="389699"/>
                </a:lnTo>
                <a:lnTo>
                  <a:pt x="2550413" y="0"/>
                </a:lnTo>
                <a:lnTo>
                  <a:pt x="0" y="0"/>
                </a:lnTo>
                <a:lnTo>
                  <a:pt x="0" y="3896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266188" y="3786581"/>
            <a:ext cx="214884" cy="236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083307" y="4176648"/>
            <a:ext cx="581736" cy="2362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197607" y="4566539"/>
            <a:ext cx="375919" cy="2362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142744" y="4956302"/>
            <a:ext cx="489584" cy="2362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854830" y="4956302"/>
            <a:ext cx="375920" cy="2362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883784" y="4956302"/>
            <a:ext cx="489585" cy="2362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1056830" y="3182873"/>
          <a:ext cx="10117455" cy="24961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0795"/>
                <a:gridCol w="7547609"/>
              </a:tblGrid>
              <a:tr h="5345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dirty="0" sz="1600" spc="-3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操作符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1289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2B2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dirty="0" sz="1600" spc="-3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描述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1289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2B25"/>
                    </a:solidFill>
                  </a:tcPr>
                </a:tc>
              </a:tr>
              <a:tr h="3897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200" spc="-3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在指定的集合范围之内，多选一</a:t>
                      </a:r>
                      <a:endParaRPr sz="1200">
                        <a:latin typeface="宋体"/>
                        <a:cs typeface="宋体"/>
                      </a:endParaRPr>
                    </a:p>
                  </a:txBody>
                  <a:tcPr marL="0" marR="0" marB="0" marT="920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3896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2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不在指定的集合范围之内</a:t>
                      </a:r>
                      <a:endParaRPr sz="1200">
                        <a:latin typeface="宋体"/>
                        <a:cs typeface="宋体"/>
                      </a:endParaRPr>
                    </a:p>
                  </a:txBody>
                  <a:tcPr marL="0" marR="0" marB="0" marT="920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3897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2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子查询返回列表中，有任意一个满足即可</a:t>
                      </a:r>
                      <a:endParaRPr sz="1200">
                        <a:latin typeface="宋体"/>
                        <a:cs typeface="宋体"/>
                      </a:endParaRPr>
                    </a:p>
                  </a:txBody>
                  <a:tcPr marL="0" marR="0" marB="0" marT="920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3896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25"/>
                        </a:spcBef>
                        <a:tabLst>
                          <a:tab pos="522605" algn="l"/>
                          <a:tab pos="1661160" algn="l"/>
                        </a:tabLst>
                      </a:pPr>
                      <a:r>
                        <a:rPr dirty="0" sz="1200" spc="-2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与	</a:t>
                      </a:r>
                      <a:r>
                        <a:rPr dirty="0" sz="12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等同，使</a:t>
                      </a:r>
                      <a:r>
                        <a:rPr dirty="0" sz="1200" spc="-2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用	</a:t>
                      </a:r>
                      <a:r>
                        <a:rPr dirty="0" sz="12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的地方都可以使用</a:t>
                      </a:r>
                      <a:endParaRPr sz="1200">
                        <a:latin typeface="宋体"/>
                        <a:cs typeface="宋体"/>
                      </a:endParaRPr>
                    </a:p>
                  </a:txBody>
                  <a:tcPr marL="0" marR="0" marB="0" marT="920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897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2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子查询返回列表的所有值都必须满足</a:t>
                      </a:r>
                      <a:endParaRPr sz="1200">
                        <a:latin typeface="宋体"/>
                        <a:cs typeface="宋体"/>
                      </a:endParaRPr>
                    </a:p>
                  </a:txBody>
                  <a:tcPr marL="0" marR="0" marB="0" marT="920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sp>
        <p:nvSpPr>
          <p:cNvPr id="25" name="object 25"/>
          <p:cNvSpPr/>
          <p:nvPr/>
        </p:nvSpPr>
        <p:spPr>
          <a:xfrm>
            <a:off x="6470269" y="4956302"/>
            <a:ext cx="373888" cy="2362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220467" y="5346191"/>
            <a:ext cx="314960" cy="2362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0"/>
              <a:t>高级软件人才培训专家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 h="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 h="0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 h="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9838" y="1074801"/>
            <a:ext cx="5708015" cy="19253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35">
                <a:solidFill>
                  <a:srgbClr val="AC2A25"/>
                </a:solidFill>
                <a:latin typeface="宋体"/>
                <a:cs typeface="宋体"/>
              </a:rPr>
              <a:t>子查询</a:t>
            </a:r>
            <a:endParaRPr sz="2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99085" algn="l"/>
              </a:tabLst>
            </a:pPr>
            <a:r>
              <a:rPr dirty="0" sz="1400" spc="700">
                <a:solidFill>
                  <a:srgbClr val="585858"/>
                </a:solidFill>
                <a:latin typeface="Wingdings"/>
                <a:cs typeface="Wingdings"/>
              </a:rPr>
              <a:t>⚫</a:t>
            </a:r>
            <a:r>
              <a:rPr dirty="0" sz="1400" spc="700">
                <a:solidFill>
                  <a:srgbClr val="585858"/>
                </a:solidFill>
                <a:latin typeface="Times New Roman"/>
                <a:cs typeface="Times New Roman"/>
              </a:rPr>
              <a:t>	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行子查询</a:t>
            </a:r>
            <a:endParaRPr sz="14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00">
              <a:latin typeface="Times New Roman"/>
              <a:cs typeface="Times New Roman"/>
            </a:endParaRPr>
          </a:p>
          <a:p>
            <a:pPr marL="274955">
              <a:lnSpc>
                <a:spcPct val="100000"/>
              </a:lnSpc>
            </a:pP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子查询返回的结果</a:t>
            </a:r>
            <a:r>
              <a:rPr dirty="0" sz="1400" spc="-35">
                <a:solidFill>
                  <a:srgbClr val="585858"/>
                </a:solidFill>
                <a:latin typeface="宋体"/>
                <a:cs typeface="宋体"/>
              </a:rPr>
              <a:t>是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一</a:t>
            </a:r>
            <a:r>
              <a:rPr dirty="0" sz="1400" spc="-35">
                <a:solidFill>
                  <a:srgbClr val="585858"/>
                </a:solidFill>
                <a:latin typeface="宋体"/>
                <a:cs typeface="宋体"/>
              </a:rPr>
              <a:t>行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（可</a:t>
            </a:r>
            <a:r>
              <a:rPr dirty="0" sz="1400" spc="-35">
                <a:solidFill>
                  <a:srgbClr val="585858"/>
                </a:solidFill>
                <a:latin typeface="宋体"/>
                <a:cs typeface="宋体"/>
              </a:rPr>
              <a:t>以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是</a:t>
            </a:r>
            <a:r>
              <a:rPr dirty="0" sz="1400" spc="-35">
                <a:solidFill>
                  <a:srgbClr val="585858"/>
                </a:solidFill>
                <a:latin typeface="宋体"/>
                <a:cs typeface="宋体"/>
              </a:rPr>
              <a:t>多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列</a:t>
            </a:r>
            <a:r>
              <a:rPr dirty="0" sz="1400" spc="-30">
                <a:solidFill>
                  <a:srgbClr val="585858"/>
                </a:solidFill>
                <a:latin typeface="宋体"/>
                <a:cs typeface="宋体"/>
              </a:rPr>
              <a:t>），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这</a:t>
            </a:r>
            <a:r>
              <a:rPr dirty="0" sz="1400" spc="-35">
                <a:solidFill>
                  <a:srgbClr val="585858"/>
                </a:solidFill>
                <a:latin typeface="宋体"/>
                <a:cs typeface="宋体"/>
              </a:rPr>
              <a:t>种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子</a:t>
            </a:r>
            <a:r>
              <a:rPr dirty="0" sz="1400" spc="-35">
                <a:solidFill>
                  <a:srgbClr val="585858"/>
                </a:solidFill>
                <a:latin typeface="宋体"/>
                <a:cs typeface="宋体"/>
              </a:rPr>
              <a:t>查</a:t>
            </a:r>
            <a:r>
              <a:rPr dirty="0" sz="1400" spc="-15">
                <a:solidFill>
                  <a:srgbClr val="585858"/>
                </a:solidFill>
                <a:latin typeface="宋体"/>
                <a:cs typeface="宋体"/>
              </a:rPr>
              <a:t>询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称</a:t>
            </a:r>
            <a:r>
              <a:rPr dirty="0" sz="1400" spc="-35">
                <a:solidFill>
                  <a:srgbClr val="585858"/>
                </a:solidFill>
                <a:latin typeface="宋体"/>
                <a:cs typeface="宋体"/>
              </a:rPr>
              <a:t>为</a:t>
            </a:r>
            <a:r>
              <a:rPr dirty="0" sz="1400" spc="-20">
                <a:solidFill>
                  <a:srgbClr val="FF0000"/>
                </a:solidFill>
                <a:latin typeface="宋体"/>
                <a:cs typeface="宋体"/>
              </a:rPr>
              <a:t>行</a:t>
            </a:r>
            <a:r>
              <a:rPr dirty="0" sz="1400" spc="-40">
                <a:solidFill>
                  <a:srgbClr val="FF0000"/>
                </a:solidFill>
                <a:latin typeface="宋体"/>
                <a:cs typeface="宋体"/>
              </a:rPr>
              <a:t>子</a:t>
            </a:r>
            <a:r>
              <a:rPr dirty="0" sz="1400" spc="-20">
                <a:solidFill>
                  <a:srgbClr val="FF0000"/>
                </a:solidFill>
                <a:latin typeface="宋体"/>
                <a:cs typeface="宋体"/>
              </a:rPr>
              <a:t>查</a:t>
            </a:r>
            <a:r>
              <a:rPr dirty="0" sz="1400" spc="-25">
                <a:solidFill>
                  <a:srgbClr val="FF0000"/>
                </a:solidFill>
                <a:latin typeface="宋体"/>
                <a:cs typeface="宋体"/>
              </a:rPr>
              <a:t>询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。</a:t>
            </a:r>
            <a:endParaRPr sz="14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Times New Roman"/>
              <a:cs typeface="Times New Roman"/>
            </a:endParaRPr>
          </a:p>
          <a:p>
            <a:pPr marL="274955">
              <a:lnSpc>
                <a:spcPct val="100000"/>
              </a:lnSpc>
            </a:pP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常用的操作符</a:t>
            </a:r>
            <a:r>
              <a:rPr dirty="0" sz="1400" spc="25">
                <a:solidFill>
                  <a:srgbClr val="585858"/>
                </a:solidFill>
                <a:latin typeface="宋体"/>
                <a:cs typeface="宋体"/>
              </a:rPr>
              <a:t>：=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 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、</a:t>
            </a:r>
            <a:r>
              <a:rPr dirty="0" sz="1400" spc="75">
                <a:solidFill>
                  <a:srgbClr val="585858"/>
                </a:solidFill>
                <a:latin typeface="宋体"/>
                <a:cs typeface="宋体"/>
              </a:rPr>
              <a:t>&lt;&gt;</a:t>
            </a:r>
            <a:r>
              <a:rPr dirty="0" sz="1400" spc="-350">
                <a:solidFill>
                  <a:srgbClr val="585858"/>
                </a:solidFill>
                <a:latin typeface="宋体"/>
                <a:cs typeface="宋体"/>
              </a:rPr>
              <a:t> 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、</a:t>
            </a:r>
            <a:r>
              <a:rPr dirty="0" sz="1400" spc="10">
                <a:solidFill>
                  <a:srgbClr val="585858"/>
                </a:solidFill>
                <a:latin typeface="宋体"/>
                <a:cs typeface="宋体"/>
              </a:rPr>
              <a:t>IN</a:t>
            </a:r>
            <a:r>
              <a:rPr dirty="0" sz="1400" spc="-335">
                <a:solidFill>
                  <a:srgbClr val="585858"/>
                </a:solidFill>
                <a:latin typeface="宋体"/>
                <a:cs typeface="宋体"/>
              </a:rPr>
              <a:t> 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、</a:t>
            </a:r>
            <a:r>
              <a:rPr dirty="0" sz="1400" spc="235">
                <a:solidFill>
                  <a:srgbClr val="585858"/>
                </a:solidFill>
                <a:latin typeface="宋体"/>
                <a:cs typeface="宋体"/>
              </a:rPr>
              <a:t>NOT</a:t>
            </a:r>
            <a:r>
              <a:rPr dirty="0" sz="1400" spc="10">
                <a:solidFill>
                  <a:srgbClr val="585858"/>
                </a:solidFill>
                <a:latin typeface="宋体"/>
                <a:cs typeface="宋体"/>
              </a:rPr>
              <a:t> IN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0"/>
              <a:t>高级软件人才培训专家</a:t>
            </a: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 h="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 h="0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 h="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9838" y="1074801"/>
            <a:ext cx="4834890" cy="19253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35">
                <a:solidFill>
                  <a:srgbClr val="AC2A25"/>
                </a:solidFill>
                <a:latin typeface="宋体"/>
                <a:cs typeface="宋体"/>
              </a:rPr>
              <a:t>子查询</a:t>
            </a:r>
            <a:endParaRPr sz="2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99085" algn="l"/>
              </a:tabLst>
            </a:pPr>
            <a:r>
              <a:rPr dirty="0" sz="1400" spc="700">
                <a:solidFill>
                  <a:srgbClr val="585858"/>
                </a:solidFill>
                <a:latin typeface="Wingdings"/>
                <a:cs typeface="Wingdings"/>
              </a:rPr>
              <a:t>⚫</a:t>
            </a:r>
            <a:r>
              <a:rPr dirty="0" sz="1400" spc="700">
                <a:solidFill>
                  <a:srgbClr val="585858"/>
                </a:solidFill>
                <a:latin typeface="Times New Roman"/>
                <a:cs typeface="Times New Roman"/>
              </a:rPr>
              <a:t>	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表子查询</a:t>
            </a:r>
            <a:endParaRPr sz="14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00">
              <a:latin typeface="Times New Roman"/>
              <a:cs typeface="Times New Roman"/>
            </a:endParaRPr>
          </a:p>
          <a:p>
            <a:pPr marL="274955">
              <a:lnSpc>
                <a:spcPct val="100000"/>
              </a:lnSpc>
            </a:pP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子查询返回的结果</a:t>
            </a:r>
            <a:r>
              <a:rPr dirty="0" sz="1400" spc="-35">
                <a:solidFill>
                  <a:srgbClr val="585858"/>
                </a:solidFill>
                <a:latin typeface="宋体"/>
                <a:cs typeface="宋体"/>
              </a:rPr>
              <a:t>是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多</a:t>
            </a:r>
            <a:r>
              <a:rPr dirty="0" sz="1400" spc="-35">
                <a:solidFill>
                  <a:srgbClr val="585858"/>
                </a:solidFill>
                <a:latin typeface="宋体"/>
                <a:cs typeface="宋体"/>
              </a:rPr>
              <a:t>行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多列</a:t>
            </a:r>
            <a:r>
              <a:rPr dirty="0" sz="1400" spc="-35">
                <a:solidFill>
                  <a:srgbClr val="585858"/>
                </a:solidFill>
                <a:latin typeface="宋体"/>
                <a:cs typeface="宋体"/>
              </a:rPr>
              <a:t>，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这</a:t>
            </a:r>
            <a:r>
              <a:rPr dirty="0" sz="1400" spc="-35">
                <a:solidFill>
                  <a:srgbClr val="585858"/>
                </a:solidFill>
                <a:latin typeface="宋体"/>
                <a:cs typeface="宋体"/>
              </a:rPr>
              <a:t>种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子查</a:t>
            </a:r>
            <a:r>
              <a:rPr dirty="0" sz="1400" spc="-35">
                <a:solidFill>
                  <a:srgbClr val="585858"/>
                </a:solidFill>
                <a:latin typeface="宋体"/>
                <a:cs typeface="宋体"/>
              </a:rPr>
              <a:t>询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称</a:t>
            </a:r>
            <a:r>
              <a:rPr dirty="0" sz="1400" spc="-30">
                <a:solidFill>
                  <a:srgbClr val="585858"/>
                </a:solidFill>
                <a:latin typeface="宋体"/>
                <a:cs typeface="宋体"/>
              </a:rPr>
              <a:t>为</a:t>
            </a:r>
            <a:r>
              <a:rPr dirty="0" sz="1400" spc="-25">
                <a:solidFill>
                  <a:srgbClr val="FF0000"/>
                </a:solidFill>
                <a:latin typeface="宋体"/>
                <a:cs typeface="宋体"/>
              </a:rPr>
              <a:t>表</a:t>
            </a:r>
            <a:r>
              <a:rPr dirty="0" sz="1400" spc="-35">
                <a:solidFill>
                  <a:srgbClr val="FF0000"/>
                </a:solidFill>
                <a:latin typeface="宋体"/>
                <a:cs typeface="宋体"/>
              </a:rPr>
              <a:t>子</a:t>
            </a:r>
            <a:r>
              <a:rPr dirty="0" sz="1400" spc="-20">
                <a:solidFill>
                  <a:srgbClr val="FF0000"/>
                </a:solidFill>
                <a:latin typeface="宋体"/>
                <a:cs typeface="宋体"/>
              </a:rPr>
              <a:t>查</a:t>
            </a:r>
            <a:r>
              <a:rPr dirty="0" sz="1400" spc="-25">
                <a:solidFill>
                  <a:srgbClr val="FF0000"/>
                </a:solidFill>
                <a:latin typeface="宋体"/>
                <a:cs typeface="宋体"/>
              </a:rPr>
              <a:t>询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。</a:t>
            </a:r>
            <a:endParaRPr sz="14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Times New Roman"/>
              <a:cs typeface="Times New Roman"/>
            </a:endParaRPr>
          </a:p>
          <a:p>
            <a:pPr marL="274955">
              <a:lnSpc>
                <a:spcPct val="100000"/>
              </a:lnSpc>
            </a:pP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常用的操作符</a:t>
            </a:r>
            <a:r>
              <a:rPr dirty="0" sz="1400" spc="-5">
                <a:solidFill>
                  <a:srgbClr val="585858"/>
                </a:solidFill>
                <a:latin typeface="宋体"/>
                <a:cs typeface="宋体"/>
              </a:rPr>
              <a:t>：IN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0"/>
              <a:t>高级软件人才培训专家</a:t>
            </a: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70959" y="2337816"/>
            <a:ext cx="1137285" cy="1320165"/>
          </a:xfrm>
          <a:custGeom>
            <a:avLst/>
            <a:gdLst/>
            <a:ahLst/>
            <a:cxnLst/>
            <a:rect l="l" t="t" r="r" b="b"/>
            <a:pathLst>
              <a:path w="1137285" h="1320164">
                <a:moveTo>
                  <a:pt x="568451" y="0"/>
                </a:moveTo>
                <a:lnTo>
                  <a:pt x="0" y="284225"/>
                </a:lnTo>
                <a:lnTo>
                  <a:pt x="0" y="1035558"/>
                </a:lnTo>
                <a:lnTo>
                  <a:pt x="568451" y="1319784"/>
                </a:lnTo>
                <a:lnTo>
                  <a:pt x="1136903" y="1035558"/>
                </a:lnTo>
                <a:lnTo>
                  <a:pt x="1136903" y="284225"/>
                </a:lnTo>
                <a:lnTo>
                  <a:pt x="568451" y="0"/>
                </a:lnTo>
                <a:close/>
              </a:path>
            </a:pathLst>
          </a:custGeom>
          <a:solidFill>
            <a:srgbClr val="AC2B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96640" y="3227832"/>
            <a:ext cx="370840" cy="429895"/>
          </a:xfrm>
          <a:custGeom>
            <a:avLst/>
            <a:gdLst/>
            <a:ahLst/>
            <a:cxnLst/>
            <a:rect l="l" t="t" r="r" b="b"/>
            <a:pathLst>
              <a:path w="370839" h="429895">
                <a:moveTo>
                  <a:pt x="185165" y="0"/>
                </a:moveTo>
                <a:lnTo>
                  <a:pt x="0" y="92582"/>
                </a:lnTo>
                <a:lnTo>
                  <a:pt x="0" y="337184"/>
                </a:lnTo>
                <a:lnTo>
                  <a:pt x="185165" y="429767"/>
                </a:lnTo>
                <a:lnTo>
                  <a:pt x="370332" y="337184"/>
                </a:lnTo>
                <a:lnTo>
                  <a:pt x="370332" y="92582"/>
                </a:lnTo>
                <a:lnTo>
                  <a:pt x="18516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2415" y="2438526"/>
            <a:ext cx="1653539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252525"/>
                </a:solidFill>
                <a:latin typeface="微软雅黑"/>
                <a:cs typeface="微软雅黑"/>
              </a:rPr>
              <a:t>多表查询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2415" y="3174618"/>
            <a:ext cx="1470660" cy="32264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latin typeface="微软雅黑"/>
                <a:cs typeface="微软雅黑"/>
              </a:rPr>
              <a:t>多表关系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latin typeface="微软雅黑"/>
                <a:cs typeface="微软雅黑"/>
              </a:rPr>
              <a:t>多表查询概述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latin typeface="微软雅黑"/>
                <a:cs typeface="微软雅黑"/>
              </a:rPr>
              <a:t>内连接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10">
                <a:latin typeface="微软雅黑"/>
                <a:cs typeface="微软雅黑"/>
              </a:rPr>
              <a:t>外连接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latin typeface="微软雅黑"/>
                <a:cs typeface="微软雅黑"/>
              </a:rPr>
              <a:t>自连接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latin typeface="微软雅黑"/>
                <a:cs typeface="微软雅黑"/>
              </a:rPr>
              <a:t>子查询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solidFill>
                  <a:srgbClr val="FF0000"/>
                </a:solidFill>
                <a:latin typeface="微软雅黑"/>
                <a:cs typeface="微软雅黑"/>
              </a:rPr>
              <a:t>多表查询案例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77105" y="2677413"/>
            <a:ext cx="33845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 b="1">
                <a:solidFill>
                  <a:srgbClr val="FFFFFF"/>
                </a:solidFill>
                <a:latin typeface="微软雅黑"/>
                <a:cs typeface="微软雅黑"/>
              </a:rPr>
              <a:t>5</a:t>
            </a:r>
            <a:endParaRPr sz="4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 h="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 h="0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 h="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99744" y="1086611"/>
            <a:ext cx="1001394" cy="376555"/>
          </a:xfrm>
          <a:custGeom>
            <a:avLst/>
            <a:gdLst/>
            <a:ahLst/>
            <a:cxnLst/>
            <a:rect l="l" t="t" r="r" b="b"/>
            <a:pathLst>
              <a:path w="1001394" h="376555">
                <a:moveTo>
                  <a:pt x="0" y="376427"/>
                </a:moveTo>
                <a:lnTo>
                  <a:pt x="1001268" y="376427"/>
                </a:lnTo>
                <a:lnTo>
                  <a:pt x="1001268" y="0"/>
                </a:lnTo>
                <a:lnTo>
                  <a:pt x="0" y="0"/>
                </a:lnTo>
                <a:lnTo>
                  <a:pt x="0" y="376427"/>
                </a:lnTo>
                <a:close/>
              </a:path>
            </a:pathLst>
          </a:custGeom>
          <a:ln w="12700">
            <a:solidFill>
              <a:srgbClr val="AC2B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06195" y="1036319"/>
            <a:ext cx="398145" cy="462280"/>
          </a:xfrm>
          <a:custGeom>
            <a:avLst/>
            <a:gdLst/>
            <a:ahLst/>
            <a:cxnLst/>
            <a:rect l="l" t="t" r="r" b="b"/>
            <a:pathLst>
              <a:path w="398144" h="462280">
                <a:moveTo>
                  <a:pt x="198882" y="0"/>
                </a:moveTo>
                <a:lnTo>
                  <a:pt x="0" y="99440"/>
                </a:lnTo>
                <a:lnTo>
                  <a:pt x="0" y="362330"/>
                </a:lnTo>
                <a:lnTo>
                  <a:pt x="198882" y="461771"/>
                </a:lnTo>
                <a:lnTo>
                  <a:pt x="397764" y="362330"/>
                </a:lnTo>
                <a:lnTo>
                  <a:pt x="397764" y="99440"/>
                </a:lnTo>
                <a:lnTo>
                  <a:pt x="198882" y="0"/>
                </a:lnTo>
                <a:close/>
              </a:path>
            </a:pathLst>
          </a:custGeom>
          <a:solidFill>
            <a:srgbClr val="AC2B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99859" y="1160313"/>
            <a:ext cx="199685" cy="2003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338452" y="1090676"/>
            <a:ext cx="53467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AC2B25"/>
                </a:solidFill>
                <a:latin typeface="微软雅黑"/>
                <a:cs typeface="微软雅黑"/>
              </a:rPr>
              <a:t>练习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0"/>
              <a:t>高级软件人才培训专家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274570" y="1066876"/>
            <a:ext cx="426402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AC2B25"/>
                </a:solidFill>
                <a:latin typeface="微软雅黑"/>
                <a:cs typeface="微软雅黑"/>
              </a:rPr>
              <a:t>根据需求，完成SQL语句的编写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74570" y="1563751"/>
            <a:ext cx="7701280" cy="42303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查询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员工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的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姓名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、</a:t>
            </a:r>
            <a:r>
              <a:rPr dirty="0" sz="1400" spc="-35">
                <a:solidFill>
                  <a:srgbClr val="585858"/>
                </a:solidFill>
                <a:latin typeface="宋体"/>
                <a:cs typeface="宋体"/>
              </a:rPr>
              <a:t>年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龄</a:t>
            </a:r>
            <a:r>
              <a:rPr dirty="0" sz="1400" spc="-40">
                <a:solidFill>
                  <a:srgbClr val="585858"/>
                </a:solidFill>
                <a:latin typeface="宋体"/>
                <a:cs typeface="宋体"/>
              </a:rPr>
              <a:t>、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职位</a:t>
            </a:r>
            <a:r>
              <a:rPr dirty="0" sz="1400" spc="-40">
                <a:solidFill>
                  <a:srgbClr val="585858"/>
                </a:solidFill>
                <a:latin typeface="宋体"/>
                <a:cs typeface="宋体"/>
              </a:rPr>
              <a:t>、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部</a:t>
            </a:r>
            <a:r>
              <a:rPr dirty="0" sz="1400" spc="-40">
                <a:solidFill>
                  <a:srgbClr val="585858"/>
                </a:solidFill>
                <a:latin typeface="宋体"/>
                <a:cs typeface="宋体"/>
              </a:rPr>
              <a:t>门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信息。</a:t>
            </a:r>
            <a:endParaRPr sz="14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117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查询年龄小于</a:t>
            </a:r>
            <a:r>
              <a:rPr dirty="0" sz="1400" spc="100">
                <a:solidFill>
                  <a:srgbClr val="585858"/>
                </a:solidFill>
                <a:latin typeface="宋体"/>
                <a:cs typeface="宋体"/>
              </a:rPr>
              <a:t>30</a:t>
            </a:r>
            <a:r>
              <a:rPr dirty="0" sz="1400" spc="-35">
                <a:solidFill>
                  <a:srgbClr val="585858"/>
                </a:solidFill>
                <a:latin typeface="宋体"/>
                <a:cs typeface="宋体"/>
              </a:rPr>
              <a:t>岁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的员</a:t>
            </a:r>
            <a:r>
              <a:rPr dirty="0" sz="1400" spc="-40">
                <a:solidFill>
                  <a:srgbClr val="585858"/>
                </a:solidFill>
                <a:latin typeface="宋体"/>
                <a:cs typeface="宋体"/>
              </a:rPr>
              <a:t>工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姓</a:t>
            </a:r>
            <a:r>
              <a:rPr dirty="0" sz="1400" spc="-40">
                <a:solidFill>
                  <a:srgbClr val="585858"/>
                </a:solidFill>
                <a:latin typeface="宋体"/>
                <a:cs typeface="宋体"/>
              </a:rPr>
              <a:t>名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、年</a:t>
            </a:r>
            <a:r>
              <a:rPr dirty="0" sz="1400" spc="-40">
                <a:solidFill>
                  <a:srgbClr val="585858"/>
                </a:solidFill>
                <a:latin typeface="宋体"/>
                <a:cs typeface="宋体"/>
              </a:rPr>
              <a:t>龄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、</a:t>
            </a:r>
            <a:r>
              <a:rPr dirty="0" sz="1400" spc="-40">
                <a:solidFill>
                  <a:srgbClr val="585858"/>
                </a:solidFill>
                <a:latin typeface="宋体"/>
                <a:cs typeface="宋体"/>
              </a:rPr>
              <a:t>职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位</a:t>
            </a:r>
            <a:r>
              <a:rPr dirty="0" sz="1400" spc="-40">
                <a:solidFill>
                  <a:srgbClr val="585858"/>
                </a:solidFill>
                <a:latin typeface="宋体"/>
                <a:cs typeface="宋体"/>
              </a:rPr>
              <a:t>、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部门</a:t>
            </a:r>
            <a:r>
              <a:rPr dirty="0" sz="1400" spc="-40">
                <a:solidFill>
                  <a:srgbClr val="585858"/>
                </a:solidFill>
                <a:latin typeface="宋体"/>
                <a:cs typeface="宋体"/>
              </a:rPr>
              <a:t>信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息。</a:t>
            </a:r>
            <a:endParaRPr sz="14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117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查询拥有员工的部</a:t>
            </a:r>
            <a:r>
              <a:rPr dirty="0" sz="1400" spc="-35">
                <a:solidFill>
                  <a:srgbClr val="585858"/>
                </a:solidFill>
                <a:latin typeface="宋体"/>
                <a:cs typeface="宋体"/>
              </a:rPr>
              <a:t>门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ID</a:t>
            </a:r>
            <a:r>
              <a:rPr dirty="0" sz="1400" spc="-35">
                <a:solidFill>
                  <a:srgbClr val="585858"/>
                </a:solidFill>
                <a:latin typeface="宋体"/>
                <a:cs typeface="宋体"/>
              </a:rPr>
              <a:t>、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部门</a:t>
            </a:r>
            <a:r>
              <a:rPr dirty="0" sz="1400" spc="-40">
                <a:solidFill>
                  <a:srgbClr val="585858"/>
                </a:solidFill>
                <a:latin typeface="宋体"/>
                <a:cs typeface="宋体"/>
              </a:rPr>
              <a:t>名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称。</a:t>
            </a:r>
            <a:endParaRPr sz="14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117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查询所有年龄大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于</a:t>
            </a:r>
            <a:r>
              <a:rPr dirty="0" sz="1400" spc="90">
                <a:solidFill>
                  <a:srgbClr val="585858"/>
                </a:solidFill>
                <a:latin typeface="宋体"/>
                <a:cs typeface="宋体"/>
              </a:rPr>
              <a:t>40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岁</a:t>
            </a:r>
            <a:r>
              <a:rPr dirty="0" sz="1400" spc="-40">
                <a:solidFill>
                  <a:srgbClr val="585858"/>
                </a:solidFill>
                <a:latin typeface="宋体"/>
                <a:cs typeface="宋体"/>
              </a:rPr>
              <a:t>的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员</a:t>
            </a:r>
            <a:r>
              <a:rPr dirty="0" sz="1400" spc="-35">
                <a:solidFill>
                  <a:srgbClr val="585858"/>
                </a:solidFill>
                <a:latin typeface="宋体"/>
                <a:cs typeface="宋体"/>
              </a:rPr>
              <a:t>工</a:t>
            </a:r>
            <a:r>
              <a:rPr dirty="0" sz="1400" spc="-280">
                <a:solidFill>
                  <a:srgbClr val="585858"/>
                </a:solidFill>
                <a:latin typeface="宋体"/>
                <a:cs typeface="宋体"/>
              </a:rPr>
              <a:t>,</a:t>
            </a:r>
            <a:r>
              <a:rPr dirty="0" sz="1400" spc="-380">
                <a:solidFill>
                  <a:srgbClr val="585858"/>
                </a:solidFill>
                <a:latin typeface="宋体"/>
                <a:cs typeface="宋体"/>
              </a:rPr>
              <a:t> 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及其归属的部门名</a:t>
            </a:r>
            <a:r>
              <a:rPr dirty="0" sz="1400" spc="-35">
                <a:solidFill>
                  <a:srgbClr val="585858"/>
                </a:solidFill>
                <a:latin typeface="宋体"/>
                <a:cs typeface="宋体"/>
              </a:rPr>
              <a:t>称</a:t>
            </a:r>
            <a:r>
              <a:rPr dirty="0" sz="1400" spc="-170">
                <a:solidFill>
                  <a:srgbClr val="585858"/>
                </a:solidFill>
                <a:latin typeface="宋体"/>
                <a:cs typeface="宋体"/>
              </a:rPr>
              <a:t>;</a:t>
            </a:r>
            <a:r>
              <a:rPr dirty="0" sz="1400" spc="-385">
                <a:solidFill>
                  <a:srgbClr val="585858"/>
                </a:solidFill>
                <a:latin typeface="宋体"/>
                <a:cs typeface="宋体"/>
              </a:rPr>
              <a:t> 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如果员工没有分配</a:t>
            </a:r>
            <a:r>
              <a:rPr dirty="0" sz="1400" spc="-35">
                <a:solidFill>
                  <a:srgbClr val="585858"/>
                </a:solidFill>
                <a:latin typeface="宋体"/>
                <a:cs typeface="宋体"/>
              </a:rPr>
              <a:t>部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门</a:t>
            </a:r>
            <a:r>
              <a:rPr dirty="0" sz="1400" spc="-280">
                <a:solidFill>
                  <a:srgbClr val="585858"/>
                </a:solidFill>
                <a:latin typeface="宋体"/>
                <a:cs typeface="宋体"/>
              </a:rPr>
              <a:t>,</a:t>
            </a:r>
            <a:r>
              <a:rPr dirty="0" sz="1400" spc="-375">
                <a:solidFill>
                  <a:srgbClr val="585858"/>
                </a:solidFill>
                <a:latin typeface="宋体"/>
                <a:cs typeface="宋体"/>
              </a:rPr>
              <a:t> 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也需要展示出来。</a:t>
            </a:r>
            <a:endParaRPr sz="14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118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查询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所有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员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工的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工</a:t>
            </a:r>
            <a:r>
              <a:rPr dirty="0" sz="1400" spc="-35">
                <a:solidFill>
                  <a:srgbClr val="585858"/>
                </a:solidFill>
                <a:latin typeface="宋体"/>
                <a:cs typeface="宋体"/>
              </a:rPr>
              <a:t>资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等</a:t>
            </a:r>
            <a:r>
              <a:rPr dirty="0" sz="1400" spc="-40">
                <a:solidFill>
                  <a:srgbClr val="585858"/>
                </a:solidFill>
                <a:latin typeface="宋体"/>
                <a:cs typeface="宋体"/>
              </a:rPr>
              <a:t>级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。</a:t>
            </a:r>
            <a:endParaRPr sz="14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117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查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询</a:t>
            </a:r>
            <a:r>
              <a:rPr dirty="0" sz="1400" spc="-360">
                <a:solidFill>
                  <a:srgbClr val="585858"/>
                </a:solidFill>
                <a:latin typeface="宋体"/>
                <a:cs typeface="宋体"/>
              </a:rPr>
              <a:t> </a:t>
            </a:r>
            <a:r>
              <a:rPr dirty="0" sz="1400" spc="-140">
                <a:solidFill>
                  <a:srgbClr val="585858"/>
                </a:solidFill>
                <a:latin typeface="宋体"/>
                <a:cs typeface="宋体"/>
              </a:rPr>
              <a:t>"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研发部</a:t>
            </a:r>
            <a:r>
              <a:rPr dirty="0" sz="1400" spc="-135">
                <a:solidFill>
                  <a:srgbClr val="585858"/>
                </a:solidFill>
                <a:latin typeface="宋体"/>
                <a:cs typeface="宋体"/>
              </a:rPr>
              <a:t>"</a:t>
            </a:r>
            <a:r>
              <a:rPr dirty="0" sz="1400" spc="-360">
                <a:solidFill>
                  <a:srgbClr val="585858"/>
                </a:solidFill>
                <a:latin typeface="宋体"/>
                <a:cs typeface="宋体"/>
              </a:rPr>
              <a:t> 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所有员工的信息及</a:t>
            </a:r>
            <a:r>
              <a:rPr dirty="0" sz="1400" spc="-35">
                <a:solidFill>
                  <a:srgbClr val="585858"/>
                </a:solidFill>
                <a:latin typeface="宋体"/>
                <a:cs typeface="宋体"/>
              </a:rPr>
              <a:t>工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资等</a:t>
            </a:r>
            <a:r>
              <a:rPr dirty="0" sz="1400" spc="-35">
                <a:solidFill>
                  <a:srgbClr val="585858"/>
                </a:solidFill>
                <a:latin typeface="宋体"/>
                <a:cs typeface="宋体"/>
              </a:rPr>
              <a:t>级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。</a:t>
            </a:r>
            <a:endParaRPr sz="14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117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查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询</a:t>
            </a:r>
            <a:r>
              <a:rPr dirty="0" sz="1400" spc="-365">
                <a:solidFill>
                  <a:srgbClr val="585858"/>
                </a:solidFill>
                <a:latin typeface="宋体"/>
                <a:cs typeface="宋体"/>
              </a:rPr>
              <a:t> </a:t>
            </a:r>
            <a:r>
              <a:rPr dirty="0" sz="1400" spc="-145">
                <a:solidFill>
                  <a:srgbClr val="585858"/>
                </a:solidFill>
                <a:latin typeface="宋体"/>
                <a:cs typeface="宋体"/>
              </a:rPr>
              <a:t>"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研发部</a:t>
            </a:r>
            <a:r>
              <a:rPr dirty="0" sz="1400" spc="-135">
                <a:solidFill>
                  <a:srgbClr val="585858"/>
                </a:solidFill>
                <a:latin typeface="宋体"/>
                <a:cs typeface="宋体"/>
              </a:rPr>
              <a:t>"</a:t>
            </a:r>
            <a:r>
              <a:rPr dirty="0" sz="1400" spc="-360">
                <a:solidFill>
                  <a:srgbClr val="585858"/>
                </a:solidFill>
                <a:latin typeface="宋体"/>
                <a:cs typeface="宋体"/>
              </a:rPr>
              <a:t> 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员工的平均工资。</a:t>
            </a:r>
            <a:endParaRPr sz="14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118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查询工资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比</a:t>
            </a:r>
            <a:r>
              <a:rPr dirty="0" sz="1400" spc="-375">
                <a:solidFill>
                  <a:srgbClr val="585858"/>
                </a:solidFill>
                <a:latin typeface="宋体"/>
                <a:cs typeface="宋体"/>
              </a:rPr>
              <a:t> </a:t>
            </a:r>
            <a:r>
              <a:rPr dirty="0" sz="1400" spc="-140">
                <a:solidFill>
                  <a:srgbClr val="585858"/>
                </a:solidFill>
                <a:latin typeface="宋体"/>
                <a:cs typeface="宋体"/>
              </a:rPr>
              <a:t>"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灭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绝</a:t>
            </a:r>
            <a:r>
              <a:rPr dirty="0" sz="1400" spc="-135">
                <a:solidFill>
                  <a:srgbClr val="585858"/>
                </a:solidFill>
                <a:latin typeface="宋体"/>
                <a:cs typeface="宋体"/>
              </a:rPr>
              <a:t>"</a:t>
            </a:r>
            <a:r>
              <a:rPr dirty="0" sz="1400" spc="-360">
                <a:solidFill>
                  <a:srgbClr val="585858"/>
                </a:solidFill>
                <a:latin typeface="宋体"/>
                <a:cs typeface="宋体"/>
              </a:rPr>
              <a:t> 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高的员工信息。</a:t>
            </a:r>
            <a:endParaRPr sz="14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117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查询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比平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均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薪资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高</a:t>
            </a:r>
            <a:r>
              <a:rPr dirty="0" sz="1400" spc="-35">
                <a:solidFill>
                  <a:srgbClr val="585858"/>
                </a:solidFill>
                <a:latin typeface="宋体"/>
                <a:cs typeface="宋体"/>
              </a:rPr>
              <a:t>的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员</a:t>
            </a:r>
            <a:r>
              <a:rPr dirty="0" sz="1400" spc="-40">
                <a:solidFill>
                  <a:srgbClr val="585858"/>
                </a:solidFill>
                <a:latin typeface="宋体"/>
                <a:cs typeface="宋体"/>
              </a:rPr>
              <a:t>工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信息。</a:t>
            </a:r>
            <a:endParaRPr sz="14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1175"/>
              </a:spcBef>
              <a:buAutoNum type="arabicPeriod"/>
              <a:tabLst>
                <a:tab pos="355600" algn="l"/>
              </a:tabLst>
            </a:pP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查询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低于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本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部门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平</a:t>
            </a:r>
            <a:r>
              <a:rPr dirty="0" sz="1400" spc="-35">
                <a:solidFill>
                  <a:srgbClr val="585858"/>
                </a:solidFill>
                <a:latin typeface="宋体"/>
                <a:cs typeface="宋体"/>
              </a:rPr>
              <a:t>均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工</a:t>
            </a:r>
            <a:r>
              <a:rPr dirty="0" sz="1400" spc="-40">
                <a:solidFill>
                  <a:srgbClr val="585858"/>
                </a:solidFill>
                <a:latin typeface="宋体"/>
                <a:cs typeface="宋体"/>
              </a:rPr>
              <a:t>资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的员</a:t>
            </a:r>
            <a:r>
              <a:rPr dirty="0" sz="1400" spc="-40">
                <a:solidFill>
                  <a:srgbClr val="585858"/>
                </a:solidFill>
                <a:latin typeface="宋体"/>
                <a:cs typeface="宋体"/>
              </a:rPr>
              <a:t>工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信</a:t>
            </a:r>
            <a:r>
              <a:rPr dirty="0" sz="1400" spc="-40">
                <a:solidFill>
                  <a:srgbClr val="585858"/>
                </a:solidFill>
                <a:latin typeface="宋体"/>
                <a:cs typeface="宋体"/>
              </a:rPr>
              <a:t>息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。</a:t>
            </a:r>
            <a:endParaRPr sz="14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1175"/>
              </a:spcBef>
              <a:buAutoNum type="arabicPeriod"/>
              <a:tabLst>
                <a:tab pos="355600" algn="l"/>
              </a:tabLst>
            </a:pP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查询所有的部门信</a:t>
            </a:r>
            <a:r>
              <a:rPr dirty="0" sz="1400" spc="-35">
                <a:solidFill>
                  <a:srgbClr val="585858"/>
                </a:solidFill>
                <a:latin typeface="宋体"/>
                <a:cs typeface="宋体"/>
              </a:rPr>
              <a:t>息</a:t>
            </a:r>
            <a:r>
              <a:rPr dirty="0" sz="1400" spc="-280">
                <a:solidFill>
                  <a:srgbClr val="585858"/>
                </a:solidFill>
                <a:latin typeface="宋体"/>
                <a:cs typeface="宋体"/>
              </a:rPr>
              <a:t>,</a:t>
            </a:r>
            <a:r>
              <a:rPr dirty="0" sz="1400" spc="-375">
                <a:solidFill>
                  <a:srgbClr val="585858"/>
                </a:solidFill>
                <a:latin typeface="宋体"/>
                <a:cs typeface="宋体"/>
              </a:rPr>
              <a:t> 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并统计部门的员工</a:t>
            </a:r>
            <a:r>
              <a:rPr dirty="0" sz="1400" spc="-40">
                <a:solidFill>
                  <a:srgbClr val="585858"/>
                </a:solidFill>
                <a:latin typeface="宋体"/>
                <a:cs typeface="宋体"/>
              </a:rPr>
              <a:t>人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数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。</a:t>
            </a:r>
            <a:endParaRPr sz="14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1180"/>
              </a:spcBef>
              <a:buAutoNum type="arabicPeriod"/>
              <a:tabLst>
                <a:tab pos="355600" algn="l"/>
              </a:tabLst>
            </a:pP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查询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所有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学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生的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选</a:t>
            </a:r>
            <a:r>
              <a:rPr dirty="0" sz="1400" spc="-35">
                <a:solidFill>
                  <a:srgbClr val="585858"/>
                </a:solidFill>
                <a:latin typeface="宋体"/>
                <a:cs typeface="宋体"/>
              </a:rPr>
              <a:t>课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情</a:t>
            </a:r>
            <a:r>
              <a:rPr dirty="0" sz="1400" spc="-35">
                <a:solidFill>
                  <a:srgbClr val="585858"/>
                </a:solidFill>
                <a:latin typeface="宋体"/>
                <a:cs typeface="宋体"/>
              </a:rPr>
              <a:t>况</a:t>
            </a:r>
            <a:r>
              <a:rPr dirty="0" sz="1400" spc="-280">
                <a:solidFill>
                  <a:srgbClr val="585858"/>
                </a:solidFill>
                <a:latin typeface="宋体"/>
                <a:cs typeface="宋体"/>
              </a:rPr>
              <a:t>,</a:t>
            </a:r>
            <a:r>
              <a:rPr dirty="0" sz="1400" spc="-375">
                <a:solidFill>
                  <a:srgbClr val="585858"/>
                </a:solidFill>
                <a:latin typeface="宋体"/>
                <a:cs typeface="宋体"/>
              </a:rPr>
              <a:t> 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展示出学生名称</a:t>
            </a:r>
            <a:r>
              <a:rPr dirty="0" sz="1400" spc="-280">
                <a:solidFill>
                  <a:srgbClr val="585858"/>
                </a:solidFill>
                <a:latin typeface="宋体"/>
                <a:cs typeface="宋体"/>
              </a:rPr>
              <a:t>,</a:t>
            </a:r>
            <a:r>
              <a:rPr dirty="0" sz="1400" spc="-370">
                <a:solidFill>
                  <a:srgbClr val="585858"/>
                </a:solidFill>
                <a:latin typeface="宋体"/>
                <a:cs typeface="宋体"/>
              </a:rPr>
              <a:t> 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学号</a:t>
            </a:r>
            <a:r>
              <a:rPr dirty="0" sz="1400" spc="-280">
                <a:solidFill>
                  <a:srgbClr val="585858"/>
                </a:solidFill>
                <a:latin typeface="宋体"/>
                <a:cs typeface="宋体"/>
              </a:rPr>
              <a:t>,</a:t>
            </a:r>
            <a:r>
              <a:rPr dirty="0" sz="1400" spc="-345">
                <a:solidFill>
                  <a:srgbClr val="585858"/>
                </a:solidFill>
                <a:latin typeface="宋体"/>
                <a:cs typeface="宋体"/>
              </a:rPr>
              <a:t> 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课程名称</a:t>
            </a:r>
            <a:endParaRPr sz="1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 h="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 h="0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 h="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194816" y="4261103"/>
            <a:ext cx="588645" cy="588645"/>
          </a:xfrm>
          <a:custGeom>
            <a:avLst/>
            <a:gdLst/>
            <a:ahLst/>
            <a:cxnLst/>
            <a:rect l="l" t="t" r="r" b="b"/>
            <a:pathLst>
              <a:path w="588644" h="588645">
                <a:moveTo>
                  <a:pt x="0" y="294132"/>
                </a:moveTo>
                <a:lnTo>
                  <a:pt x="3850" y="246425"/>
                </a:lnTo>
                <a:lnTo>
                  <a:pt x="14996" y="201168"/>
                </a:lnTo>
                <a:lnTo>
                  <a:pt x="32832" y="158966"/>
                </a:lnTo>
                <a:lnTo>
                  <a:pt x="56753" y="120426"/>
                </a:lnTo>
                <a:lnTo>
                  <a:pt x="86153" y="86153"/>
                </a:lnTo>
                <a:lnTo>
                  <a:pt x="120426" y="56753"/>
                </a:lnTo>
                <a:lnTo>
                  <a:pt x="158966" y="32832"/>
                </a:lnTo>
                <a:lnTo>
                  <a:pt x="201168" y="14996"/>
                </a:lnTo>
                <a:lnTo>
                  <a:pt x="246425" y="3850"/>
                </a:lnTo>
                <a:lnTo>
                  <a:pt x="294131" y="0"/>
                </a:lnTo>
                <a:lnTo>
                  <a:pt x="341838" y="3850"/>
                </a:lnTo>
                <a:lnTo>
                  <a:pt x="387096" y="14996"/>
                </a:lnTo>
                <a:lnTo>
                  <a:pt x="429297" y="32832"/>
                </a:lnTo>
                <a:lnTo>
                  <a:pt x="467837" y="56753"/>
                </a:lnTo>
                <a:lnTo>
                  <a:pt x="502110" y="86153"/>
                </a:lnTo>
                <a:lnTo>
                  <a:pt x="531510" y="120426"/>
                </a:lnTo>
                <a:lnTo>
                  <a:pt x="555431" y="158966"/>
                </a:lnTo>
                <a:lnTo>
                  <a:pt x="573267" y="201167"/>
                </a:lnTo>
                <a:lnTo>
                  <a:pt x="584413" y="246425"/>
                </a:lnTo>
                <a:lnTo>
                  <a:pt x="588264" y="294132"/>
                </a:lnTo>
                <a:lnTo>
                  <a:pt x="584413" y="341838"/>
                </a:lnTo>
                <a:lnTo>
                  <a:pt x="573267" y="387096"/>
                </a:lnTo>
                <a:lnTo>
                  <a:pt x="555431" y="429297"/>
                </a:lnTo>
                <a:lnTo>
                  <a:pt x="531510" y="467837"/>
                </a:lnTo>
                <a:lnTo>
                  <a:pt x="502110" y="502110"/>
                </a:lnTo>
                <a:lnTo>
                  <a:pt x="467837" y="531510"/>
                </a:lnTo>
                <a:lnTo>
                  <a:pt x="429297" y="555431"/>
                </a:lnTo>
                <a:lnTo>
                  <a:pt x="387095" y="573267"/>
                </a:lnTo>
                <a:lnTo>
                  <a:pt x="341838" y="584413"/>
                </a:lnTo>
                <a:lnTo>
                  <a:pt x="294131" y="588264"/>
                </a:lnTo>
                <a:lnTo>
                  <a:pt x="246425" y="584413"/>
                </a:lnTo>
                <a:lnTo>
                  <a:pt x="201168" y="573267"/>
                </a:lnTo>
                <a:lnTo>
                  <a:pt x="158966" y="555431"/>
                </a:lnTo>
                <a:lnTo>
                  <a:pt x="120426" y="531510"/>
                </a:lnTo>
                <a:lnTo>
                  <a:pt x="86153" y="502110"/>
                </a:lnTo>
                <a:lnTo>
                  <a:pt x="56753" y="467837"/>
                </a:lnTo>
                <a:lnTo>
                  <a:pt x="32832" y="429297"/>
                </a:lnTo>
                <a:lnTo>
                  <a:pt x="14996" y="387096"/>
                </a:lnTo>
                <a:lnTo>
                  <a:pt x="3850" y="341838"/>
                </a:lnTo>
                <a:lnTo>
                  <a:pt x="0" y="294132"/>
                </a:lnTo>
                <a:close/>
              </a:path>
            </a:pathLst>
          </a:custGeom>
          <a:ln w="12699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808732" y="3668267"/>
            <a:ext cx="927100" cy="927100"/>
          </a:xfrm>
          <a:custGeom>
            <a:avLst/>
            <a:gdLst/>
            <a:ahLst/>
            <a:cxnLst/>
            <a:rect l="l" t="t" r="r" b="b"/>
            <a:pathLst>
              <a:path w="927100" h="927100">
                <a:moveTo>
                  <a:pt x="463295" y="0"/>
                </a:moveTo>
                <a:lnTo>
                  <a:pt x="415921" y="2391"/>
                </a:lnTo>
                <a:lnTo>
                  <a:pt x="369916" y="9411"/>
                </a:lnTo>
                <a:lnTo>
                  <a:pt x="325513" y="20825"/>
                </a:lnTo>
                <a:lnTo>
                  <a:pt x="282946" y="36403"/>
                </a:lnTo>
                <a:lnTo>
                  <a:pt x="242446" y="55910"/>
                </a:lnTo>
                <a:lnTo>
                  <a:pt x="204247" y="79114"/>
                </a:lnTo>
                <a:lnTo>
                  <a:pt x="168582" y="105783"/>
                </a:lnTo>
                <a:lnTo>
                  <a:pt x="135683" y="135683"/>
                </a:lnTo>
                <a:lnTo>
                  <a:pt x="105783" y="168582"/>
                </a:lnTo>
                <a:lnTo>
                  <a:pt x="79114" y="204247"/>
                </a:lnTo>
                <a:lnTo>
                  <a:pt x="55910" y="242446"/>
                </a:lnTo>
                <a:lnTo>
                  <a:pt x="36403" y="282946"/>
                </a:lnTo>
                <a:lnTo>
                  <a:pt x="20825" y="325513"/>
                </a:lnTo>
                <a:lnTo>
                  <a:pt x="9411" y="369916"/>
                </a:lnTo>
                <a:lnTo>
                  <a:pt x="2391" y="415921"/>
                </a:lnTo>
                <a:lnTo>
                  <a:pt x="0" y="463295"/>
                </a:lnTo>
                <a:lnTo>
                  <a:pt x="2391" y="510670"/>
                </a:lnTo>
                <a:lnTo>
                  <a:pt x="9411" y="556675"/>
                </a:lnTo>
                <a:lnTo>
                  <a:pt x="20825" y="601078"/>
                </a:lnTo>
                <a:lnTo>
                  <a:pt x="36403" y="643645"/>
                </a:lnTo>
                <a:lnTo>
                  <a:pt x="55910" y="684145"/>
                </a:lnTo>
                <a:lnTo>
                  <a:pt x="79114" y="722344"/>
                </a:lnTo>
                <a:lnTo>
                  <a:pt x="105783" y="758009"/>
                </a:lnTo>
                <a:lnTo>
                  <a:pt x="135683" y="790908"/>
                </a:lnTo>
                <a:lnTo>
                  <a:pt x="168582" y="820808"/>
                </a:lnTo>
                <a:lnTo>
                  <a:pt x="204247" y="847477"/>
                </a:lnTo>
                <a:lnTo>
                  <a:pt x="242446" y="870681"/>
                </a:lnTo>
                <a:lnTo>
                  <a:pt x="282946" y="890188"/>
                </a:lnTo>
                <a:lnTo>
                  <a:pt x="325513" y="905766"/>
                </a:lnTo>
                <a:lnTo>
                  <a:pt x="369916" y="917180"/>
                </a:lnTo>
                <a:lnTo>
                  <a:pt x="415921" y="924200"/>
                </a:lnTo>
                <a:lnTo>
                  <a:pt x="463295" y="926591"/>
                </a:lnTo>
                <a:lnTo>
                  <a:pt x="510670" y="924200"/>
                </a:lnTo>
                <a:lnTo>
                  <a:pt x="556675" y="917180"/>
                </a:lnTo>
                <a:lnTo>
                  <a:pt x="601078" y="905766"/>
                </a:lnTo>
                <a:lnTo>
                  <a:pt x="643645" y="890188"/>
                </a:lnTo>
                <a:lnTo>
                  <a:pt x="684145" y="870681"/>
                </a:lnTo>
                <a:lnTo>
                  <a:pt x="722344" y="847477"/>
                </a:lnTo>
                <a:lnTo>
                  <a:pt x="758009" y="820808"/>
                </a:lnTo>
                <a:lnTo>
                  <a:pt x="790908" y="790908"/>
                </a:lnTo>
                <a:lnTo>
                  <a:pt x="820808" y="758009"/>
                </a:lnTo>
                <a:lnTo>
                  <a:pt x="847477" y="722344"/>
                </a:lnTo>
                <a:lnTo>
                  <a:pt x="870681" y="684145"/>
                </a:lnTo>
                <a:lnTo>
                  <a:pt x="890188" y="643645"/>
                </a:lnTo>
                <a:lnTo>
                  <a:pt x="905766" y="601078"/>
                </a:lnTo>
                <a:lnTo>
                  <a:pt x="917180" y="556675"/>
                </a:lnTo>
                <a:lnTo>
                  <a:pt x="924200" y="510670"/>
                </a:lnTo>
                <a:lnTo>
                  <a:pt x="926592" y="463295"/>
                </a:lnTo>
                <a:lnTo>
                  <a:pt x="924200" y="415921"/>
                </a:lnTo>
                <a:lnTo>
                  <a:pt x="917180" y="369916"/>
                </a:lnTo>
                <a:lnTo>
                  <a:pt x="905766" y="325513"/>
                </a:lnTo>
                <a:lnTo>
                  <a:pt x="890188" y="282946"/>
                </a:lnTo>
                <a:lnTo>
                  <a:pt x="870681" y="242446"/>
                </a:lnTo>
                <a:lnTo>
                  <a:pt x="847477" y="204247"/>
                </a:lnTo>
                <a:lnTo>
                  <a:pt x="820808" y="168582"/>
                </a:lnTo>
                <a:lnTo>
                  <a:pt x="790908" y="135683"/>
                </a:lnTo>
                <a:lnTo>
                  <a:pt x="758009" y="105783"/>
                </a:lnTo>
                <a:lnTo>
                  <a:pt x="722344" y="79114"/>
                </a:lnTo>
                <a:lnTo>
                  <a:pt x="684145" y="55910"/>
                </a:lnTo>
                <a:lnTo>
                  <a:pt x="643645" y="36403"/>
                </a:lnTo>
                <a:lnTo>
                  <a:pt x="601078" y="20825"/>
                </a:lnTo>
                <a:lnTo>
                  <a:pt x="556675" y="9411"/>
                </a:lnTo>
                <a:lnTo>
                  <a:pt x="510670" y="2391"/>
                </a:lnTo>
                <a:lnTo>
                  <a:pt x="463295" y="0"/>
                </a:lnTo>
                <a:close/>
              </a:path>
            </a:pathLst>
          </a:custGeom>
          <a:solidFill>
            <a:srgbClr val="515151">
              <a:alpha val="6313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708148" y="2263139"/>
            <a:ext cx="1590040" cy="1590040"/>
          </a:xfrm>
          <a:custGeom>
            <a:avLst/>
            <a:gdLst/>
            <a:ahLst/>
            <a:cxnLst/>
            <a:rect l="l" t="t" r="r" b="b"/>
            <a:pathLst>
              <a:path w="1590039" h="1590039">
                <a:moveTo>
                  <a:pt x="0" y="794765"/>
                </a:moveTo>
                <a:lnTo>
                  <a:pt x="1450" y="746353"/>
                </a:lnTo>
                <a:lnTo>
                  <a:pt x="5746" y="698708"/>
                </a:lnTo>
                <a:lnTo>
                  <a:pt x="12805" y="651912"/>
                </a:lnTo>
                <a:lnTo>
                  <a:pt x="22543" y="606049"/>
                </a:lnTo>
                <a:lnTo>
                  <a:pt x="34878" y="561203"/>
                </a:lnTo>
                <a:lnTo>
                  <a:pt x="49725" y="517456"/>
                </a:lnTo>
                <a:lnTo>
                  <a:pt x="67002" y="474892"/>
                </a:lnTo>
                <a:lnTo>
                  <a:pt x="86626" y="433593"/>
                </a:lnTo>
                <a:lnTo>
                  <a:pt x="108514" y="393643"/>
                </a:lnTo>
                <a:lnTo>
                  <a:pt x="132582" y="355125"/>
                </a:lnTo>
                <a:lnTo>
                  <a:pt x="158747" y="318123"/>
                </a:lnTo>
                <a:lnTo>
                  <a:pt x="186927" y="282718"/>
                </a:lnTo>
                <a:lnTo>
                  <a:pt x="217037" y="248995"/>
                </a:lnTo>
                <a:lnTo>
                  <a:pt x="248995" y="217037"/>
                </a:lnTo>
                <a:lnTo>
                  <a:pt x="282718" y="186927"/>
                </a:lnTo>
                <a:lnTo>
                  <a:pt x="318123" y="158747"/>
                </a:lnTo>
                <a:lnTo>
                  <a:pt x="355125" y="132582"/>
                </a:lnTo>
                <a:lnTo>
                  <a:pt x="393643" y="108514"/>
                </a:lnTo>
                <a:lnTo>
                  <a:pt x="433593" y="86626"/>
                </a:lnTo>
                <a:lnTo>
                  <a:pt x="474892" y="67002"/>
                </a:lnTo>
                <a:lnTo>
                  <a:pt x="517456" y="49725"/>
                </a:lnTo>
                <a:lnTo>
                  <a:pt x="561203" y="34878"/>
                </a:lnTo>
                <a:lnTo>
                  <a:pt x="606049" y="22543"/>
                </a:lnTo>
                <a:lnTo>
                  <a:pt x="651912" y="12805"/>
                </a:lnTo>
                <a:lnTo>
                  <a:pt x="698708" y="5746"/>
                </a:lnTo>
                <a:lnTo>
                  <a:pt x="746353" y="1450"/>
                </a:lnTo>
                <a:lnTo>
                  <a:pt x="794765" y="0"/>
                </a:lnTo>
                <a:lnTo>
                  <a:pt x="843178" y="1450"/>
                </a:lnTo>
                <a:lnTo>
                  <a:pt x="890823" y="5746"/>
                </a:lnTo>
                <a:lnTo>
                  <a:pt x="937619" y="12805"/>
                </a:lnTo>
                <a:lnTo>
                  <a:pt x="983482" y="22543"/>
                </a:lnTo>
                <a:lnTo>
                  <a:pt x="1028328" y="34878"/>
                </a:lnTo>
                <a:lnTo>
                  <a:pt x="1072075" y="49725"/>
                </a:lnTo>
                <a:lnTo>
                  <a:pt x="1114639" y="67002"/>
                </a:lnTo>
                <a:lnTo>
                  <a:pt x="1155938" y="86626"/>
                </a:lnTo>
                <a:lnTo>
                  <a:pt x="1195888" y="108514"/>
                </a:lnTo>
                <a:lnTo>
                  <a:pt x="1234406" y="132582"/>
                </a:lnTo>
                <a:lnTo>
                  <a:pt x="1271408" y="158747"/>
                </a:lnTo>
                <a:lnTo>
                  <a:pt x="1306813" y="186927"/>
                </a:lnTo>
                <a:lnTo>
                  <a:pt x="1340536" y="217037"/>
                </a:lnTo>
                <a:lnTo>
                  <a:pt x="1372494" y="248995"/>
                </a:lnTo>
                <a:lnTo>
                  <a:pt x="1402604" y="282718"/>
                </a:lnTo>
                <a:lnTo>
                  <a:pt x="1430784" y="318123"/>
                </a:lnTo>
                <a:lnTo>
                  <a:pt x="1456949" y="355125"/>
                </a:lnTo>
                <a:lnTo>
                  <a:pt x="1481017" y="393643"/>
                </a:lnTo>
                <a:lnTo>
                  <a:pt x="1502905" y="433593"/>
                </a:lnTo>
                <a:lnTo>
                  <a:pt x="1522529" y="474892"/>
                </a:lnTo>
                <a:lnTo>
                  <a:pt x="1539806" y="517456"/>
                </a:lnTo>
                <a:lnTo>
                  <a:pt x="1554653" y="561203"/>
                </a:lnTo>
                <a:lnTo>
                  <a:pt x="1566988" y="606049"/>
                </a:lnTo>
                <a:lnTo>
                  <a:pt x="1576726" y="651912"/>
                </a:lnTo>
                <a:lnTo>
                  <a:pt x="1583785" y="698708"/>
                </a:lnTo>
                <a:lnTo>
                  <a:pt x="1588081" y="746353"/>
                </a:lnTo>
                <a:lnTo>
                  <a:pt x="1589531" y="794765"/>
                </a:lnTo>
                <a:lnTo>
                  <a:pt x="1588081" y="843178"/>
                </a:lnTo>
                <a:lnTo>
                  <a:pt x="1583785" y="890823"/>
                </a:lnTo>
                <a:lnTo>
                  <a:pt x="1576726" y="937619"/>
                </a:lnTo>
                <a:lnTo>
                  <a:pt x="1566988" y="983482"/>
                </a:lnTo>
                <a:lnTo>
                  <a:pt x="1554653" y="1028328"/>
                </a:lnTo>
                <a:lnTo>
                  <a:pt x="1539806" y="1072075"/>
                </a:lnTo>
                <a:lnTo>
                  <a:pt x="1522529" y="1114639"/>
                </a:lnTo>
                <a:lnTo>
                  <a:pt x="1502905" y="1155938"/>
                </a:lnTo>
                <a:lnTo>
                  <a:pt x="1481017" y="1195888"/>
                </a:lnTo>
                <a:lnTo>
                  <a:pt x="1456949" y="1234406"/>
                </a:lnTo>
                <a:lnTo>
                  <a:pt x="1430784" y="1271408"/>
                </a:lnTo>
                <a:lnTo>
                  <a:pt x="1402604" y="1306813"/>
                </a:lnTo>
                <a:lnTo>
                  <a:pt x="1372494" y="1340536"/>
                </a:lnTo>
                <a:lnTo>
                  <a:pt x="1340536" y="1372494"/>
                </a:lnTo>
                <a:lnTo>
                  <a:pt x="1306813" y="1402604"/>
                </a:lnTo>
                <a:lnTo>
                  <a:pt x="1271408" y="1430784"/>
                </a:lnTo>
                <a:lnTo>
                  <a:pt x="1234406" y="1456949"/>
                </a:lnTo>
                <a:lnTo>
                  <a:pt x="1195888" y="1481017"/>
                </a:lnTo>
                <a:lnTo>
                  <a:pt x="1155938" y="1502905"/>
                </a:lnTo>
                <a:lnTo>
                  <a:pt x="1114639" y="1522529"/>
                </a:lnTo>
                <a:lnTo>
                  <a:pt x="1072075" y="1539806"/>
                </a:lnTo>
                <a:lnTo>
                  <a:pt x="1028328" y="1554653"/>
                </a:lnTo>
                <a:lnTo>
                  <a:pt x="983482" y="1566988"/>
                </a:lnTo>
                <a:lnTo>
                  <a:pt x="937619" y="1576726"/>
                </a:lnTo>
                <a:lnTo>
                  <a:pt x="890823" y="1583785"/>
                </a:lnTo>
                <a:lnTo>
                  <a:pt x="843178" y="1588081"/>
                </a:lnTo>
                <a:lnTo>
                  <a:pt x="794765" y="1589532"/>
                </a:lnTo>
                <a:lnTo>
                  <a:pt x="746353" y="1588081"/>
                </a:lnTo>
                <a:lnTo>
                  <a:pt x="698708" y="1583785"/>
                </a:lnTo>
                <a:lnTo>
                  <a:pt x="651912" y="1576726"/>
                </a:lnTo>
                <a:lnTo>
                  <a:pt x="606049" y="1566988"/>
                </a:lnTo>
                <a:lnTo>
                  <a:pt x="561203" y="1554653"/>
                </a:lnTo>
                <a:lnTo>
                  <a:pt x="517456" y="1539806"/>
                </a:lnTo>
                <a:lnTo>
                  <a:pt x="474892" y="1522529"/>
                </a:lnTo>
                <a:lnTo>
                  <a:pt x="433593" y="1502905"/>
                </a:lnTo>
                <a:lnTo>
                  <a:pt x="393643" y="1481017"/>
                </a:lnTo>
                <a:lnTo>
                  <a:pt x="355125" y="1456949"/>
                </a:lnTo>
                <a:lnTo>
                  <a:pt x="318123" y="1430784"/>
                </a:lnTo>
                <a:lnTo>
                  <a:pt x="282718" y="1402604"/>
                </a:lnTo>
                <a:lnTo>
                  <a:pt x="248995" y="1372494"/>
                </a:lnTo>
                <a:lnTo>
                  <a:pt x="217037" y="1340536"/>
                </a:lnTo>
                <a:lnTo>
                  <a:pt x="186927" y="1306813"/>
                </a:lnTo>
                <a:lnTo>
                  <a:pt x="158747" y="1271408"/>
                </a:lnTo>
                <a:lnTo>
                  <a:pt x="132582" y="1234406"/>
                </a:lnTo>
                <a:lnTo>
                  <a:pt x="108514" y="1195888"/>
                </a:lnTo>
                <a:lnTo>
                  <a:pt x="86626" y="1155938"/>
                </a:lnTo>
                <a:lnTo>
                  <a:pt x="67002" y="1114639"/>
                </a:lnTo>
                <a:lnTo>
                  <a:pt x="49725" y="1072075"/>
                </a:lnTo>
                <a:lnTo>
                  <a:pt x="34878" y="1028328"/>
                </a:lnTo>
                <a:lnTo>
                  <a:pt x="22543" y="983482"/>
                </a:lnTo>
                <a:lnTo>
                  <a:pt x="12805" y="937619"/>
                </a:lnTo>
                <a:lnTo>
                  <a:pt x="5746" y="890823"/>
                </a:lnTo>
                <a:lnTo>
                  <a:pt x="1450" y="843178"/>
                </a:lnTo>
                <a:lnTo>
                  <a:pt x="0" y="794765"/>
                </a:lnTo>
                <a:close/>
              </a:path>
            </a:pathLst>
          </a:custGeom>
          <a:ln w="12700">
            <a:solidFill>
              <a:srgbClr val="515151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489710" y="2439161"/>
            <a:ext cx="1925320" cy="1896110"/>
          </a:xfrm>
          <a:custGeom>
            <a:avLst/>
            <a:gdLst/>
            <a:ahLst/>
            <a:cxnLst/>
            <a:rect l="l" t="t" r="r" b="b"/>
            <a:pathLst>
              <a:path w="1925320" h="1896110">
                <a:moveTo>
                  <a:pt x="962406" y="0"/>
                </a:moveTo>
                <a:lnTo>
                  <a:pt x="914374" y="1160"/>
                </a:lnTo>
                <a:lnTo>
                  <a:pt x="866952" y="4604"/>
                </a:lnTo>
                <a:lnTo>
                  <a:pt x="820194" y="10278"/>
                </a:lnTo>
                <a:lnTo>
                  <a:pt x="774156" y="18128"/>
                </a:lnTo>
                <a:lnTo>
                  <a:pt x="728893" y="28099"/>
                </a:lnTo>
                <a:lnTo>
                  <a:pt x="684460" y="40136"/>
                </a:lnTo>
                <a:lnTo>
                  <a:pt x="640912" y="54187"/>
                </a:lnTo>
                <a:lnTo>
                  <a:pt x="598304" y="70195"/>
                </a:lnTo>
                <a:lnTo>
                  <a:pt x="556691" y="88108"/>
                </a:lnTo>
                <a:lnTo>
                  <a:pt x="516129" y="107869"/>
                </a:lnTo>
                <a:lnTo>
                  <a:pt x="476673" y="129427"/>
                </a:lnTo>
                <a:lnTo>
                  <a:pt x="438377" y="152725"/>
                </a:lnTo>
                <a:lnTo>
                  <a:pt x="401298" y="177709"/>
                </a:lnTo>
                <a:lnTo>
                  <a:pt x="365490" y="204326"/>
                </a:lnTo>
                <a:lnTo>
                  <a:pt x="331007" y="232521"/>
                </a:lnTo>
                <a:lnTo>
                  <a:pt x="297907" y="262240"/>
                </a:lnTo>
                <a:lnTo>
                  <a:pt x="266243" y="293427"/>
                </a:lnTo>
                <a:lnTo>
                  <a:pt x="236071" y="326030"/>
                </a:lnTo>
                <a:lnTo>
                  <a:pt x="207445" y="359994"/>
                </a:lnTo>
                <a:lnTo>
                  <a:pt x="180422" y="395263"/>
                </a:lnTo>
                <a:lnTo>
                  <a:pt x="155056" y="431785"/>
                </a:lnTo>
                <a:lnTo>
                  <a:pt x="131402" y="469504"/>
                </a:lnTo>
                <a:lnTo>
                  <a:pt x="109516" y="508367"/>
                </a:lnTo>
                <a:lnTo>
                  <a:pt x="89452" y="548319"/>
                </a:lnTo>
                <a:lnTo>
                  <a:pt x="71267" y="589305"/>
                </a:lnTo>
                <a:lnTo>
                  <a:pt x="55014" y="631272"/>
                </a:lnTo>
                <a:lnTo>
                  <a:pt x="40749" y="674165"/>
                </a:lnTo>
                <a:lnTo>
                  <a:pt x="28528" y="717930"/>
                </a:lnTo>
                <a:lnTo>
                  <a:pt x="18405" y="762512"/>
                </a:lnTo>
                <a:lnTo>
                  <a:pt x="10435" y="807857"/>
                </a:lnTo>
                <a:lnTo>
                  <a:pt x="4674" y="853911"/>
                </a:lnTo>
                <a:lnTo>
                  <a:pt x="1177" y="900619"/>
                </a:lnTo>
                <a:lnTo>
                  <a:pt x="0" y="947927"/>
                </a:lnTo>
                <a:lnTo>
                  <a:pt x="1177" y="995236"/>
                </a:lnTo>
                <a:lnTo>
                  <a:pt x="4674" y="1041944"/>
                </a:lnTo>
                <a:lnTo>
                  <a:pt x="10435" y="1087998"/>
                </a:lnTo>
                <a:lnTo>
                  <a:pt x="18405" y="1133343"/>
                </a:lnTo>
                <a:lnTo>
                  <a:pt x="28528" y="1177925"/>
                </a:lnTo>
                <a:lnTo>
                  <a:pt x="40749" y="1221690"/>
                </a:lnTo>
                <a:lnTo>
                  <a:pt x="55014" y="1264583"/>
                </a:lnTo>
                <a:lnTo>
                  <a:pt x="71267" y="1306550"/>
                </a:lnTo>
                <a:lnTo>
                  <a:pt x="89452" y="1347536"/>
                </a:lnTo>
                <a:lnTo>
                  <a:pt x="109516" y="1387488"/>
                </a:lnTo>
                <a:lnTo>
                  <a:pt x="131402" y="1426351"/>
                </a:lnTo>
                <a:lnTo>
                  <a:pt x="155056" y="1464070"/>
                </a:lnTo>
                <a:lnTo>
                  <a:pt x="180422" y="1500592"/>
                </a:lnTo>
                <a:lnTo>
                  <a:pt x="207445" y="1535861"/>
                </a:lnTo>
                <a:lnTo>
                  <a:pt x="236071" y="1569825"/>
                </a:lnTo>
                <a:lnTo>
                  <a:pt x="266243" y="1602428"/>
                </a:lnTo>
                <a:lnTo>
                  <a:pt x="297907" y="1633615"/>
                </a:lnTo>
                <a:lnTo>
                  <a:pt x="331007" y="1663334"/>
                </a:lnTo>
                <a:lnTo>
                  <a:pt x="365490" y="1691529"/>
                </a:lnTo>
                <a:lnTo>
                  <a:pt x="401298" y="1718146"/>
                </a:lnTo>
                <a:lnTo>
                  <a:pt x="438377" y="1743130"/>
                </a:lnTo>
                <a:lnTo>
                  <a:pt x="476673" y="1766428"/>
                </a:lnTo>
                <a:lnTo>
                  <a:pt x="516129" y="1787986"/>
                </a:lnTo>
                <a:lnTo>
                  <a:pt x="556691" y="1807747"/>
                </a:lnTo>
                <a:lnTo>
                  <a:pt x="598304" y="1825660"/>
                </a:lnTo>
                <a:lnTo>
                  <a:pt x="640912" y="1841668"/>
                </a:lnTo>
                <a:lnTo>
                  <a:pt x="684460" y="1855719"/>
                </a:lnTo>
                <a:lnTo>
                  <a:pt x="728893" y="1867756"/>
                </a:lnTo>
                <a:lnTo>
                  <a:pt x="774156" y="1877727"/>
                </a:lnTo>
                <a:lnTo>
                  <a:pt x="820194" y="1885577"/>
                </a:lnTo>
                <a:lnTo>
                  <a:pt x="866952" y="1891251"/>
                </a:lnTo>
                <a:lnTo>
                  <a:pt x="914374" y="1894695"/>
                </a:lnTo>
                <a:lnTo>
                  <a:pt x="962406" y="1895856"/>
                </a:lnTo>
                <a:lnTo>
                  <a:pt x="1010437" y="1894695"/>
                </a:lnTo>
                <a:lnTo>
                  <a:pt x="1057859" y="1891251"/>
                </a:lnTo>
                <a:lnTo>
                  <a:pt x="1104617" y="1885577"/>
                </a:lnTo>
                <a:lnTo>
                  <a:pt x="1150655" y="1877727"/>
                </a:lnTo>
                <a:lnTo>
                  <a:pt x="1195918" y="1867756"/>
                </a:lnTo>
                <a:lnTo>
                  <a:pt x="1240351" y="1855719"/>
                </a:lnTo>
                <a:lnTo>
                  <a:pt x="1283899" y="1841668"/>
                </a:lnTo>
                <a:lnTo>
                  <a:pt x="1326507" y="1825660"/>
                </a:lnTo>
                <a:lnTo>
                  <a:pt x="1368120" y="1807747"/>
                </a:lnTo>
                <a:lnTo>
                  <a:pt x="1408682" y="1787986"/>
                </a:lnTo>
                <a:lnTo>
                  <a:pt x="1448138" y="1766428"/>
                </a:lnTo>
                <a:lnTo>
                  <a:pt x="1486434" y="1743130"/>
                </a:lnTo>
                <a:lnTo>
                  <a:pt x="1523513" y="1718146"/>
                </a:lnTo>
                <a:lnTo>
                  <a:pt x="1559321" y="1691529"/>
                </a:lnTo>
                <a:lnTo>
                  <a:pt x="1593804" y="1663334"/>
                </a:lnTo>
                <a:lnTo>
                  <a:pt x="1626904" y="1633615"/>
                </a:lnTo>
                <a:lnTo>
                  <a:pt x="1658568" y="1602428"/>
                </a:lnTo>
                <a:lnTo>
                  <a:pt x="1688740" y="1569825"/>
                </a:lnTo>
                <a:lnTo>
                  <a:pt x="1717366" y="1535861"/>
                </a:lnTo>
                <a:lnTo>
                  <a:pt x="1744389" y="1500592"/>
                </a:lnTo>
                <a:lnTo>
                  <a:pt x="1769755" y="1464070"/>
                </a:lnTo>
                <a:lnTo>
                  <a:pt x="1793409" y="1426351"/>
                </a:lnTo>
                <a:lnTo>
                  <a:pt x="1815295" y="1387488"/>
                </a:lnTo>
                <a:lnTo>
                  <a:pt x="1835359" y="1347536"/>
                </a:lnTo>
                <a:lnTo>
                  <a:pt x="1853544" y="1306550"/>
                </a:lnTo>
                <a:lnTo>
                  <a:pt x="1869797" y="1264583"/>
                </a:lnTo>
                <a:lnTo>
                  <a:pt x="1884062" y="1221690"/>
                </a:lnTo>
                <a:lnTo>
                  <a:pt x="1896283" y="1177925"/>
                </a:lnTo>
                <a:lnTo>
                  <a:pt x="1906406" y="1133343"/>
                </a:lnTo>
                <a:lnTo>
                  <a:pt x="1914376" y="1087998"/>
                </a:lnTo>
                <a:lnTo>
                  <a:pt x="1920137" y="1041944"/>
                </a:lnTo>
                <a:lnTo>
                  <a:pt x="1923634" y="995236"/>
                </a:lnTo>
                <a:lnTo>
                  <a:pt x="1924812" y="947927"/>
                </a:lnTo>
                <a:lnTo>
                  <a:pt x="1923634" y="900619"/>
                </a:lnTo>
                <a:lnTo>
                  <a:pt x="1920137" y="853911"/>
                </a:lnTo>
                <a:lnTo>
                  <a:pt x="1914376" y="807857"/>
                </a:lnTo>
                <a:lnTo>
                  <a:pt x="1906406" y="762512"/>
                </a:lnTo>
                <a:lnTo>
                  <a:pt x="1896283" y="717930"/>
                </a:lnTo>
                <a:lnTo>
                  <a:pt x="1884062" y="674165"/>
                </a:lnTo>
                <a:lnTo>
                  <a:pt x="1869797" y="631272"/>
                </a:lnTo>
                <a:lnTo>
                  <a:pt x="1853544" y="589305"/>
                </a:lnTo>
                <a:lnTo>
                  <a:pt x="1835359" y="548319"/>
                </a:lnTo>
                <a:lnTo>
                  <a:pt x="1815295" y="508367"/>
                </a:lnTo>
                <a:lnTo>
                  <a:pt x="1793409" y="469504"/>
                </a:lnTo>
                <a:lnTo>
                  <a:pt x="1769755" y="431785"/>
                </a:lnTo>
                <a:lnTo>
                  <a:pt x="1744389" y="395263"/>
                </a:lnTo>
                <a:lnTo>
                  <a:pt x="1717366" y="359994"/>
                </a:lnTo>
                <a:lnTo>
                  <a:pt x="1688740" y="326030"/>
                </a:lnTo>
                <a:lnTo>
                  <a:pt x="1658568" y="293427"/>
                </a:lnTo>
                <a:lnTo>
                  <a:pt x="1626904" y="262240"/>
                </a:lnTo>
                <a:lnTo>
                  <a:pt x="1593804" y="232521"/>
                </a:lnTo>
                <a:lnTo>
                  <a:pt x="1559321" y="204326"/>
                </a:lnTo>
                <a:lnTo>
                  <a:pt x="1523513" y="177709"/>
                </a:lnTo>
                <a:lnTo>
                  <a:pt x="1486434" y="152725"/>
                </a:lnTo>
                <a:lnTo>
                  <a:pt x="1448138" y="129427"/>
                </a:lnTo>
                <a:lnTo>
                  <a:pt x="1408682" y="107869"/>
                </a:lnTo>
                <a:lnTo>
                  <a:pt x="1368120" y="88108"/>
                </a:lnTo>
                <a:lnTo>
                  <a:pt x="1326507" y="70195"/>
                </a:lnTo>
                <a:lnTo>
                  <a:pt x="1283899" y="54187"/>
                </a:lnTo>
                <a:lnTo>
                  <a:pt x="1240351" y="40136"/>
                </a:lnTo>
                <a:lnTo>
                  <a:pt x="1195918" y="28099"/>
                </a:lnTo>
                <a:lnTo>
                  <a:pt x="1150655" y="18128"/>
                </a:lnTo>
                <a:lnTo>
                  <a:pt x="1104617" y="10278"/>
                </a:lnTo>
                <a:lnTo>
                  <a:pt x="1057859" y="4604"/>
                </a:lnTo>
                <a:lnTo>
                  <a:pt x="1010437" y="1160"/>
                </a:lnTo>
                <a:lnTo>
                  <a:pt x="9624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489710" y="2439161"/>
            <a:ext cx="1925320" cy="1896110"/>
          </a:xfrm>
          <a:custGeom>
            <a:avLst/>
            <a:gdLst/>
            <a:ahLst/>
            <a:cxnLst/>
            <a:rect l="l" t="t" r="r" b="b"/>
            <a:pathLst>
              <a:path w="1925320" h="1896110">
                <a:moveTo>
                  <a:pt x="0" y="947927"/>
                </a:moveTo>
                <a:lnTo>
                  <a:pt x="1177" y="900619"/>
                </a:lnTo>
                <a:lnTo>
                  <a:pt x="4674" y="853911"/>
                </a:lnTo>
                <a:lnTo>
                  <a:pt x="10435" y="807857"/>
                </a:lnTo>
                <a:lnTo>
                  <a:pt x="18405" y="762512"/>
                </a:lnTo>
                <a:lnTo>
                  <a:pt x="28528" y="717930"/>
                </a:lnTo>
                <a:lnTo>
                  <a:pt x="40749" y="674165"/>
                </a:lnTo>
                <a:lnTo>
                  <a:pt x="55014" y="631272"/>
                </a:lnTo>
                <a:lnTo>
                  <a:pt x="71267" y="589305"/>
                </a:lnTo>
                <a:lnTo>
                  <a:pt x="89452" y="548319"/>
                </a:lnTo>
                <a:lnTo>
                  <a:pt x="109516" y="508367"/>
                </a:lnTo>
                <a:lnTo>
                  <a:pt x="131402" y="469504"/>
                </a:lnTo>
                <a:lnTo>
                  <a:pt x="155056" y="431785"/>
                </a:lnTo>
                <a:lnTo>
                  <a:pt x="180422" y="395263"/>
                </a:lnTo>
                <a:lnTo>
                  <a:pt x="207445" y="359994"/>
                </a:lnTo>
                <a:lnTo>
                  <a:pt x="236071" y="326030"/>
                </a:lnTo>
                <a:lnTo>
                  <a:pt x="266243" y="293427"/>
                </a:lnTo>
                <a:lnTo>
                  <a:pt x="297907" y="262240"/>
                </a:lnTo>
                <a:lnTo>
                  <a:pt x="331007" y="232521"/>
                </a:lnTo>
                <a:lnTo>
                  <a:pt x="365490" y="204326"/>
                </a:lnTo>
                <a:lnTo>
                  <a:pt x="401298" y="177709"/>
                </a:lnTo>
                <a:lnTo>
                  <a:pt x="438377" y="152725"/>
                </a:lnTo>
                <a:lnTo>
                  <a:pt x="476673" y="129427"/>
                </a:lnTo>
                <a:lnTo>
                  <a:pt x="516129" y="107869"/>
                </a:lnTo>
                <a:lnTo>
                  <a:pt x="556691" y="88108"/>
                </a:lnTo>
                <a:lnTo>
                  <a:pt x="598304" y="70195"/>
                </a:lnTo>
                <a:lnTo>
                  <a:pt x="640912" y="54187"/>
                </a:lnTo>
                <a:lnTo>
                  <a:pt x="684460" y="40136"/>
                </a:lnTo>
                <a:lnTo>
                  <a:pt x="728893" y="28099"/>
                </a:lnTo>
                <a:lnTo>
                  <a:pt x="774156" y="18128"/>
                </a:lnTo>
                <a:lnTo>
                  <a:pt x="820194" y="10278"/>
                </a:lnTo>
                <a:lnTo>
                  <a:pt x="866952" y="4604"/>
                </a:lnTo>
                <a:lnTo>
                  <a:pt x="914374" y="1160"/>
                </a:lnTo>
                <a:lnTo>
                  <a:pt x="962406" y="0"/>
                </a:lnTo>
                <a:lnTo>
                  <a:pt x="1010437" y="1160"/>
                </a:lnTo>
                <a:lnTo>
                  <a:pt x="1057859" y="4604"/>
                </a:lnTo>
                <a:lnTo>
                  <a:pt x="1104617" y="10278"/>
                </a:lnTo>
                <a:lnTo>
                  <a:pt x="1150655" y="18128"/>
                </a:lnTo>
                <a:lnTo>
                  <a:pt x="1195918" y="28099"/>
                </a:lnTo>
                <a:lnTo>
                  <a:pt x="1240351" y="40136"/>
                </a:lnTo>
                <a:lnTo>
                  <a:pt x="1283899" y="54187"/>
                </a:lnTo>
                <a:lnTo>
                  <a:pt x="1326507" y="70195"/>
                </a:lnTo>
                <a:lnTo>
                  <a:pt x="1368120" y="88108"/>
                </a:lnTo>
                <a:lnTo>
                  <a:pt x="1408682" y="107869"/>
                </a:lnTo>
                <a:lnTo>
                  <a:pt x="1448138" y="129427"/>
                </a:lnTo>
                <a:lnTo>
                  <a:pt x="1486434" y="152725"/>
                </a:lnTo>
                <a:lnTo>
                  <a:pt x="1523513" y="177709"/>
                </a:lnTo>
                <a:lnTo>
                  <a:pt x="1559321" y="204326"/>
                </a:lnTo>
                <a:lnTo>
                  <a:pt x="1593804" y="232521"/>
                </a:lnTo>
                <a:lnTo>
                  <a:pt x="1626904" y="262240"/>
                </a:lnTo>
                <a:lnTo>
                  <a:pt x="1658568" y="293427"/>
                </a:lnTo>
                <a:lnTo>
                  <a:pt x="1688740" y="326030"/>
                </a:lnTo>
                <a:lnTo>
                  <a:pt x="1717366" y="359994"/>
                </a:lnTo>
                <a:lnTo>
                  <a:pt x="1744389" y="395263"/>
                </a:lnTo>
                <a:lnTo>
                  <a:pt x="1769755" y="431785"/>
                </a:lnTo>
                <a:lnTo>
                  <a:pt x="1793409" y="469504"/>
                </a:lnTo>
                <a:lnTo>
                  <a:pt x="1815295" y="508367"/>
                </a:lnTo>
                <a:lnTo>
                  <a:pt x="1835359" y="548319"/>
                </a:lnTo>
                <a:lnTo>
                  <a:pt x="1853544" y="589305"/>
                </a:lnTo>
                <a:lnTo>
                  <a:pt x="1869797" y="631272"/>
                </a:lnTo>
                <a:lnTo>
                  <a:pt x="1884062" y="674165"/>
                </a:lnTo>
                <a:lnTo>
                  <a:pt x="1896283" y="717930"/>
                </a:lnTo>
                <a:lnTo>
                  <a:pt x="1906406" y="762512"/>
                </a:lnTo>
                <a:lnTo>
                  <a:pt x="1914376" y="807857"/>
                </a:lnTo>
                <a:lnTo>
                  <a:pt x="1920137" y="853911"/>
                </a:lnTo>
                <a:lnTo>
                  <a:pt x="1923634" y="900619"/>
                </a:lnTo>
                <a:lnTo>
                  <a:pt x="1924812" y="947927"/>
                </a:lnTo>
                <a:lnTo>
                  <a:pt x="1923634" y="995236"/>
                </a:lnTo>
                <a:lnTo>
                  <a:pt x="1920137" y="1041944"/>
                </a:lnTo>
                <a:lnTo>
                  <a:pt x="1914376" y="1087998"/>
                </a:lnTo>
                <a:lnTo>
                  <a:pt x="1906406" y="1133343"/>
                </a:lnTo>
                <a:lnTo>
                  <a:pt x="1896283" y="1177925"/>
                </a:lnTo>
                <a:lnTo>
                  <a:pt x="1884062" y="1221690"/>
                </a:lnTo>
                <a:lnTo>
                  <a:pt x="1869797" y="1264583"/>
                </a:lnTo>
                <a:lnTo>
                  <a:pt x="1853544" y="1306550"/>
                </a:lnTo>
                <a:lnTo>
                  <a:pt x="1835359" y="1347536"/>
                </a:lnTo>
                <a:lnTo>
                  <a:pt x="1815295" y="1387488"/>
                </a:lnTo>
                <a:lnTo>
                  <a:pt x="1793409" y="1426351"/>
                </a:lnTo>
                <a:lnTo>
                  <a:pt x="1769755" y="1464070"/>
                </a:lnTo>
                <a:lnTo>
                  <a:pt x="1744389" y="1500592"/>
                </a:lnTo>
                <a:lnTo>
                  <a:pt x="1717366" y="1535861"/>
                </a:lnTo>
                <a:lnTo>
                  <a:pt x="1688740" y="1569825"/>
                </a:lnTo>
                <a:lnTo>
                  <a:pt x="1658568" y="1602428"/>
                </a:lnTo>
                <a:lnTo>
                  <a:pt x="1626904" y="1633615"/>
                </a:lnTo>
                <a:lnTo>
                  <a:pt x="1593804" y="1663334"/>
                </a:lnTo>
                <a:lnTo>
                  <a:pt x="1559321" y="1691529"/>
                </a:lnTo>
                <a:lnTo>
                  <a:pt x="1523513" y="1718146"/>
                </a:lnTo>
                <a:lnTo>
                  <a:pt x="1486434" y="1743130"/>
                </a:lnTo>
                <a:lnTo>
                  <a:pt x="1448138" y="1766428"/>
                </a:lnTo>
                <a:lnTo>
                  <a:pt x="1408682" y="1787986"/>
                </a:lnTo>
                <a:lnTo>
                  <a:pt x="1368120" y="1807747"/>
                </a:lnTo>
                <a:lnTo>
                  <a:pt x="1326507" y="1825660"/>
                </a:lnTo>
                <a:lnTo>
                  <a:pt x="1283899" y="1841668"/>
                </a:lnTo>
                <a:lnTo>
                  <a:pt x="1240351" y="1855719"/>
                </a:lnTo>
                <a:lnTo>
                  <a:pt x="1195918" y="1867756"/>
                </a:lnTo>
                <a:lnTo>
                  <a:pt x="1150655" y="1877727"/>
                </a:lnTo>
                <a:lnTo>
                  <a:pt x="1104617" y="1885577"/>
                </a:lnTo>
                <a:lnTo>
                  <a:pt x="1057859" y="1891251"/>
                </a:lnTo>
                <a:lnTo>
                  <a:pt x="1010437" y="1894695"/>
                </a:lnTo>
                <a:lnTo>
                  <a:pt x="962406" y="1895856"/>
                </a:lnTo>
                <a:lnTo>
                  <a:pt x="914374" y="1894695"/>
                </a:lnTo>
                <a:lnTo>
                  <a:pt x="866952" y="1891251"/>
                </a:lnTo>
                <a:lnTo>
                  <a:pt x="820194" y="1885577"/>
                </a:lnTo>
                <a:lnTo>
                  <a:pt x="774156" y="1877727"/>
                </a:lnTo>
                <a:lnTo>
                  <a:pt x="728893" y="1867756"/>
                </a:lnTo>
                <a:lnTo>
                  <a:pt x="684460" y="1855719"/>
                </a:lnTo>
                <a:lnTo>
                  <a:pt x="640912" y="1841668"/>
                </a:lnTo>
                <a:lnTo>
                  <a:pt x="598304" y="1825660"/>
                </a:lnTo>
                <a:lnTo>
                  <a:pt x="556691" y="1807747"/>
                </a:lnTo>
                <a:lnTo>
                  <a:pt x="516129" y="1787986"/>
                </a:lnTo>
                <a:lnTo>
                  <a:pt x="476673" y="1766428"/>
                </a:lnTo>
                <a:lnTo>
                  <a:pt x="438377" y="1743130"/>
                </a:lnTo>
                <a:lnTo>
                  <a:pt x="401298" y="1718146"/>
                </a:lnTo>
                <a:lnTo>
                  <a:pt x="365490" y="1691529"/>
                </a:lnTo>
                <a:lnTo>
                  <a:pt x="331007" y="1663334"/>
                </a:lnTo>
                <a:lnTo>
                  <a:pt x="297907" y="1633615"/>
                </a:lnTo>
                <a:lnTo>
                  <a:pt x="266243" y="1602428"/>
                </a:lnTo>
                <a:lnTo>
                  <a:pt x="236071" y="1569825"/>
                </a:lnTo>
                <a:lnTo>
                  <a:pt x="207445" y="1535861"/>
                </a:lnTo>
                <a:lnTo>
                  <a:pt x="180422" y="1500592"/>
                </a:lnTo>
                <a:lnTo>
                  <a:pt x="155056" y="1464070"/>
                </a:lnTo>
                <a:lnTo>
                  <a:pt x="131402" y="1426351"/>
                </a:lnTo>
                <a:lnTo>
                  <a:pt x="109516" y="1387488"/>
                </a:lnTo>
                <a:lnTo>
                  <a:pt x="89452" y="1347536"/>
                </a:lnTo>
                <a:lnTo>
                  <a:pt x="71267" y="1306550"/>
                </a:lnTo>
                <a:lnTo>
                  <a:pt x="55014" y="1264583"/>
                </a:lnTo>
                <a:lnTo>
                  <a:pt x="40749" y="1221690"/>
                </a:lnTo>
                <a:lnTo>
                  <a:pt x="28528" y="1177925"/>
                </a:lnTo>
                <a:lnTo>
                  <a:pt x="18405" y="1133343"/>
                </a:lnTo>
                <a:lnTo>
                  <a:pt x="10435" y="1087998"/>
                </a:lnTo>
                <a:lnTo>
                  <a:pt x="4674" y="1041944"/>
                </a:lnTo>
                <a:lnTo>
                  <a:pt x="1177" y="995236"/>
                </a:lnTo>
                <a:lnTo>
                  <a:pt x="0" y="947927"/>
                </a:lnTo>
                <a:close/>
              </a:path>
            </a:pathLst>
          </a:custGeom>
          <a:ln w="114300">
            <a:solidFill>
              <a:srgbClr val="AC2B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10183" y="1813560"/>
            <a:ext cx="805180" cy="803275"/>
          </a:xfrm>
          <a:custGeom>
            <a:avLst/>
            <a:gdLst/>
            <a:ahLst/>
            <a:cxnLst/>
            <a:rect l="l" t="t" r="r" b="b"/>
            <a:pathLst>
              <a:path w="805180" h="803275">
                <a:moveTo>
                  <a:pt x="402335" y="0"/>
                </a:moveTo>
                <a:lnTo>
                  <a:pt x="355416" y="2702"/>
                </a:lnTo>
                <a:lnTo>
                  <a:pt x="310085" y="10608"/>
                </a:lnTo>
                <a:lnTo>
                  <a:pt x="266646" y="23415"/>
                </a:lnTo>
                <a:lnTo>
                  <a:pt x="225400" y="40823"/>
                </a:lnTo>
                <a:lnTo>
                  <a:pt x="186650" y="62530"/>
                </a:lnTo>
                <a:lnTo>
                  <a:pt x="150697" y="88234"/>
                </a:lnTo>
                <a:lnTo>
                  <a:pt x="117843" y="117633"/>
                </a:lnTo>
                <a:lnTo>
                  <a:pt x="88390" y="150427"/>
                </a:lnTo>
                <a:lnTo>
                  <a:pt x="62640" y="186313"/>
                </a:lnTo>
                <a:lnTo>
                  <a:pt x="40894" y="224989"/>
                </a:lnTo>
                <a:lnTo>
                  <a:pt x="23456" y="266155"/>
                </a:lnTo>
                <a:lnTo>
                  <a:pt x="10626" y="309509"/>
                </a:lnTo>
                <a:lnTo>
                  <a:pt x="2706" y="354749"/>
                </a:lnTo>
                <a:lnTo>
                  <a:pt x="0" y="401574"/>
                </a:lnTo>
                <a:lnTo>
                  <a:pt x="2706" y="448398"/>
                </a:lnTo>
                <a:lnTo>
                  <a:pt x="10626" y="493638"/>
                </a:lnTo>
                <a:lnTo>
                  <a:pt x="23456" y="536992"/>
                </a:lnTo>
                <a:lnTo>
                  <a:pt x="40894" y="578158"/>
                </a:lnTo>
                <a:lnTo>
                  <a:pt x="62640" y="616834"/>
                </a:lnTo>
                <a:lnTo>
                  <a:pt x="88390" y="652720"/>
                </a:lnTo>
                <a:lnTo>
                  <a:pt x="117843" y="685514"/>
                </a:lnTo>
                <a:lnTo>
                  <a:pt x="150697" y="714913"/>
                </a:lnTo>
                <a:lnTo>
                  <a:pt x="186650" y="740617"/>
                </a:lnTo>
                <a:lnTo>
                  <a:pt x="225400" y="762324"/>
                </a:lnTo>
                <a:lnTo>
                  <a:pt x="266646" y="779732"/>
                </a:lnTo>
                <a:lnTo>
                  <a:pt x="310085" y="792539"/>
                </a:lnTo>
                <a:lnTo>
                  <a:pt x="355416" y="800445"/>
                </a:lnTo>
                <a:lnTo>
                  <a:pt x="402335" y="803148"/>
                </a:lnTo>
                <a:lnTo>
                  <a:pt x="449265" y="800445"/>
                </a:lnTo>
                <a:lnTo>
                  <a:pt x="494602" y="792539"/>
                </a:lnTo>
                <a:lnTo>
                  <a:pt x="538045" y="779732"/>
                </a:lnTo>
                <a:lnTo>
                  <a:pt x="579293" y="762324"/>
                </a:lnTo>
                <a:lnTo>
                  <a:pt x="618043" y="740617"/>
                </a:lnTo>
                <a:lnTo>
                  <a:pt x="653995" y="714913"/>
                </a:lnTo>
                <a:lnTo>
                  <a:pt x="686847" y="685514"/>
                </a:lnTo>
                <a:lnTo>
                  <a:pt x="716297" y="652720"/>
                </a:lnTo>
                <a:lnTo>
                  <a:pt x="742044" y="616834"/>
                </a:lnTo>
                <a:lnTo>
                  <a:pt x="763786" y="578158"/>
                </a:lnTo>
                <a:lnTo>
                  <a:pt x="781221" y="536992"/>
                </a:lnTo>
                <a:lnTo>
                  <a:pt x="794048" y="493638"/>
                </a:lnTo>
                <a:lnTo>
                  <a:pt x="801965" y="448398"/>
                </a:lnTo>
                <a:lnTo>
                  <a:pt x="804672" y="401574"/>
                </a:lnTo>
                <a:lnTo>
                  <a:pt x="801965" y="354749"/>
                </a:lnTo>
                <a:lnTo>
                  <a:pt x="794048" y="309509"/>
                </a:lnTo>
                <a:lnTo>
                  <a:pt x="781221" y="266155"/>
                </a:lnTo>
                <a:lnTo>
                  <a:pt x="763786" y="224989"/>
                </a:lnTo>
                <a:lnTo>
                  <a:pt x="742044" y="186313"/>
                </a:lnTo>
                <a:lnTo>
                  <a:pt x="716297" y="150427"/>
                </a:lnTo>
                <a:lnTo>
                  <a:pt x="686847" y="117633"/>
                </a:lnTo>
                <a:lnTo>
                  <a:pt x="653995" y="88234"/>
                </a:lnTo>
                <a:lnTo>
                  <a:pt x="618043" y="62530"/>
                </a:lnTo>
                <a:lnTo>
                  <a:pt x="579293" y="40823"/>
                </a:lnTo>
                <a:lnTo>
                  <a:pt x="538045" y="23415"/>
                </a:lnTo>
                <a:lnTo>
                  <a:pt x="494602" y="10608"/>
                </a:lnTo>
                <a:lnTo>
                  <a:pt x="449265" y="2702"/>
                </a:lnTo>
                <a:lnTo>
                  <a:pt x="402335" y="0"/>
                </a:lnTo>
                <a:close/>
              </a:path>
            </a:pathLst>
          </a:custGeom>
          <a:solidFill>
            <a:srgbClr val="F1F1F1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104388" y="1918716"/>
            <a:ext cx="314325" cy="315595"/>
          </a:xfrm>
          <a:custGeom>
            <a:avLst/>
            <a:gdLst/>
            <a:ahLst/>
            <a:cxnLst/>
            <a:rect l="l" t="t" r="r" b="b"/>
            <a:pathLst>
              <a:path w="314325" h="315594">
                <a:moveTo>
                  <a:pt x="156972" y="0"/>
                </a:moveTo>
                <a:lnTo>
                  <a:pt x="107338" y="8040"/>
                </a:lnTo>
                <a:lnTo>
                  <a:pt x="64245" y="30431"/>
                </a:lnTo>
                <a:lnTo>
                  <a:pt x="30272" y="64574"/>
                </a:lnTo>
                <a:lnTo>
                  <a:pt x="7997" y="107874"/>
                </a:lnTo>
                <a:lnTo>
                  <a:pt x="0" y="157734"/>
                </a:lnTo>
                <a:lnTo>
                  <a:pt x="7997" y="207593"/>
                </a:lnTo>
                <a:lnTo>
                  <a:pt x="30272" y="250893"/>
                </a:lnTo>
                <a:lnTo>
                  <a:pt x="64245" y="285036"/>
                </a:lnTo>
                <a:lnTo>
                  <a:pt x="107338" y="307427"/>
                </a:lnTo>
                <a:lnTo>
                  <a:pt x="156972" y="315468"/>
                </a:lnTo>
                <a:lnTo>
                  <a:pt x="206605" y="307427"/>
                </a:lnTo>
                <a:lnTo>
                  <a:pt x="249698" y="285036"/>
                </a:lnTo>
                <a:lnTo>
                  <a:pt x="283671" y="250893"/>
                </a:lnTo>
                <a:lnTo>
                  <a:pt x="305946" y="207593"/>
                </a:lnTo>
                <a:lnTo>
                  <a:pt x="313944" y="157734"/>
                </a:lnTo>
                <a:lnTo>
                  <a:pt x="305946" y="107874"/>
                </a:lnTo>
                <a:lnTo>
                  <a:pt x="283671" y="64574"/>
                </a:lnTo>
                <a:lnTo>
                  <a:pt x="249698" y="30431"/>
                </a:lnTo>
                <a:lnTo>
                  <a:pt x="206605" y="8040"/>
                </a:lnTo>
                <a:lnTo>
                  <a:pt x="156972" y="0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940179" y="3050286"/>
            <a:ext cx="102552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70">
                <a:latin typeface="宋体"/>
                <a:cs typeface="宋体"/>
              </a:rPr>
              <a:t>总结</a:t>
            </a:r>
            <a:endParaRPr sz="4000">
              <a:latin typeface="宋体"/>
              <a:cs typeface="宋体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06110" y="1126058"/>
            <a:ext cx="12706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14">
                <a:latin typeface="宋体"/>
                <a:cs typeface="宋体"/>
              </a:rPr>
              <a:t>1.</a:t>
            </a:r>
            <a:r>
              <a:rPr dirty="0" sz="1800" spc="145">
                <a:latin typeface="宋体"/>
                <a:cs typeface="宋体"/>
              </a:rPr>
              <a:t> </a:t>
            </a:r>
            <a:r>
              <a:rPr dirty="0" sz="1800" spc="-30">
                <a:latin typeface="宋体"/>
                <a:cs typeface="宋体"/>
              </a:rPr>
              <a:t>多表关系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06110" y="2937509"/>
            <a:ext cx="12706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14">
                <a:latin typeface="宋体"/>
                <a:cs typeface="宋体"/>
              </a:rPr>
              <a:t>2.</a:t>
            </a:r>
            <a:r>
              <a:rPr dirty="0" sz="1800" spc="135">
                <a:latin typeface="宋体"/>
                <a:cs typeface="宋体"/>
              </a:rPr>
              <a:t> </a:t>
            </a:r>
            <a:r>
              <a:rPr dirty="0" sz="1800" spc="-30">
                <a:latin typeface="宋体"/>
                <a:cs typeface="宋体"/>
              </a:rPr>
              <a:t>多表查询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554979" y="1490472"/>
            <a:ext cx="5803900" cy="1199515"/>
          </a:xfrm>
          <a:custGeom>
            <a:avLst/>
            <a:gdLst/>
            <a:ahLst/>
            <a:cxnLst/>
            <a:rect l="l" t="t" r="r" b="b"/>
            <a:pathLst>
              <a:path w="5803900" h="1199514">
                <a:moveTo>
                  <a:pt x="0" y="1199388"/>
                </a:moveTo>
                <a:lnTo>
                  <a:pt x="5803391" y="1199388"/>
                </a:lnTo>
                <a:lnTo>
                  <a:pt x="5803391" y="0"/>
                </a:lnTo>
                <a:lnTo>
                  <a:pt x="0" y="0"/>
                </a:lnTo>
                <a:lnTo>
                  <a:pt x="0" y="1199388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554979" y="1490472"/>
            <a:ext cx="5803900" cy="1199515"/>
          </a:xfrm>
          <a:custGeom>
            <a:avLst/>
            <a:gdLst/>
            <a:ahLst/>
            <a:cxnLst/>
            <a:rect l="l" t="t" r="r" b="b"/>
            <a:pathLst>
              <a:path w="5803900" h="1199514">
                <a:moveTo>
                  <a:pt x="0" y="1199388"/>
                </a:moveTo>
                <a:lnTo>
                  <a:pt x="5803391" y="1199388"/>
                </a:lnTo>
                <a:lnTo>
                  <a:pt x="5803391" y="0"/>
                </a:lnTo>
                <a:lnTo>
                  <a:pt x="0" y="0"/>
                </a:lnTo>
                <a:lnTo>
                  <a:pt x="0" y="1199388"/>
                </a:lnTo>
                <a:close/>
              </a:path>
            </a:pathLst>
          </a:custGeom>
          <a:ln w="3175">
            <a:solidFill>
              <a:srgbClr val="9191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9152255" y="2360676"/>
            <a:ext cx="708088" cy="236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5646420" y="1645158"/>
            <a:ext cx="5520055" cy="940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一对多：</a:t>
            </a:r>
            <a:r>
              <a:rPr dirty="0" sz="1200">
                <a:solidFill>
                  <a:srgbClr val="FF0000"/>
                </a:solidFill>
                <a:latin typeface="黑体"/>
                <a:cs typeface="黑体"/>
              </a:rPr>
              <a:t>在多的一方设置外键，关联一的一方的主键</a:t>
            </a:r>
            <a:endParaRPr sz="1200">
              <a:latin typeface="黑体"/>
              <a:cs typeface="黑体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多对多：</a:t>
            </a:r>
            <a:r>
              <a:rPr dirty="0" sz="1200">
                <a:solidFill>
                  <a:srgbClr val="FF0000"/>
                </a:solidFill>
                <a:latin typeface="黑体"/>
                <a:cs typeface="黑体"/>
              </a:rPr>
              <a:t>建立中间表，中间表包含两个外键，关联两张表的主键</a:t>
            </a:r>
            <a:endParaRPr sz="120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tabLst>
                <a:tab pos="4135120" algn="l"/>
              </a:tabLst>
            </a:pP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一对一：</a:t>
            </a:r>
            <a:r>
              <a:rPr dirty="0" sz="1200">
                <a:solidFill>
                  <a:srgbClr val="FF0000"/>
                </a:solidFill>
                <a:latin typeface="黑体"/>
                <a:cs typeface="黑体"/>
              </a:rPr>
              <a:t>用于表结构拆分，在其中任何一方设置外键	，关联另一方的主键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554979" y="3305555"/>
            <a:ext cx="5803900" cy="3048000"/>
          </a:xfrm>
          <a:custGeom>
            <a:avLst/>
            <a:gdLst/>
            <a:ahLst/>
            <a:cxnLst/>
            <a:rect l="l" t="t" r="r" b="b"/>
            <a:pathLst>
              <a:path w="5803900" h="3048000">
                <a:moveTo>
                  <a:pt x="0" y="3048000"/>
                </a:moveTo>
                <a:lnTo>
                  <a:pt x="5803391" y="3048000"/>
                </a:lnTo>
                <a:lnTo>
                  <a:pt x="5803391" y="0"/>
                </a:lnTo>
                <a:lnTo>
                  <a:pt x="0" y="0"/>
                </a:lnTo>
                <a:lnTo>
                  <a:pt x="0" y="3048000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554979" y="3305555"/>
            <a:ext cx="5803900" cy="3048000"/>
          </a:xfrm>
          <a:custGeom>
            <a:avLst/>
            <a:gdLst/>
            <a:ahLst/>
            <a:cxnLst/>
            <a:rect l="l" t="t" r="r" b="b"/>
            <a:pathLst>
              <a:path w="5803900" h="3048000">
                <a:moveTo>
                  <a:pt x="0" y="3048000"/>
                </a:moveTo>
                <a:lnTo>
                  <a:pt x="5803391" y="3048000"/>
                </a:lnTo>
                <a:lnTo>
                  <a:pt x="5803391" y="0"/>
                </a:lnTo>
                <a:lnTo>
                  <a:pt x="0" y="0"/>
                </a:lnTo>
                <a:lnTo>
                  <a:pt x="0" y="3048000"/>
                </a:lnTo>
                <a:close/>
              </a:path>
            </a:pathLst>
          </a:custGeom>
          <a:ln w="3175">
            <a:solidFill>
              <a:srgbClr val="9191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5646420" y="3462020"/>
            <a:ext cx="4699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内连接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114288" y="3827779"/>
            <a:ext cx="4699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隐式：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571742" y="3811523"/>
            <a:ext cx="1167472" cy="2362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822945" y="3811523"/>
            <a:ext cx="255270" cy="2362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7670545" y="3827779"/>
            <a:ext cx="5219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356235" algn="l"/>
              </a:tabLst>
            </a:pPr>
            <a:r>
              <a:rPr dirty="0" sz="1200">
                <a:solidFill>
                  <a:srgbClr val="FF0000"/>
                </a:solidFill>
                <a:latin typeface="黑体"/>
                <a:cs typeface="黑体"/>
              </a:rPr>
              <a:t>表	表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179561" y="3811523"/>
            <a:ext cx="787907" cy="2362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8895842" y="3827779"/>
            <a:ext cx="3175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0000"/>
                </a:solidFill>
                <a:latin typeface="黑体"/>
                <a:cs typeface="黑体"/>
              </a:rPr>
              <a:t>条件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9237598" y="3811523"/>
            <a:ext cx="158496" cy="2362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6114288" y="4193540"/>
            <a:ext cx="4699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显式：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571742" y="4177284"/>
            <a:ext cx="1167472" cy="2362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7670545" y="4193540"/>
            <a:ext cx="1651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0000"/>
                </a:solidFill>
                <a:latin typeface="黑体"/>
                <a:cs typeface="黑体"/>
              </a:rPr>
              <a:t>表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822945" y="4177284"/>
            <a:ext cx="1082040" cy="2362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8839454" y="4193540"/>
            <a:ext cx="1651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0000"/>
                </a:solidFill>
                <a:latin typeface="黑体"/>
                <a:cs typeface="黑体"/>
              </a:rPr>
              <a:t>表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8992234" y="4177284"/>
            <a:ext cx="187451" cy="23621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9117203" y="4177284"/>
            <a:ext cx="337311" cy="23621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9370186" y="4193540"/>
            <a:ext cx="3175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0000"/>
                </a:solidFill>
                <a:latin typeface="黑体"/>
                <a:cs typeface="黑体"/>
              </a:rPr>
              <a:t>条件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9711563" y="4177284"/>
            <a:ext cx="158496" cy="2362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5646420" y="4559554"/>
            <a:ext cx="4699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外连接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114288" y="4925314"/>
            <a:ext cx="4699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左外：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608318" y="4909058"/>
            <a:ext cx="1167472" cy="2362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7707121" y="4925314"/>
            <a:ext cx="1651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0000"/>
                </a:solidFill>
                <a:latin typeface="黑体"/>
                <a:cs typeface="黑体"/>
              </a:rPr>
              <a:t>表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7859521" y="4909058"/>
            <a:ext cx="219455" cy="23621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8024114" y="4909058"/>
            <a:ext cx="439166" cy="23621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8400542" y="4909058"/>
            <a:ext cx="417829" cy="23621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8758681" y="4925314"/>
            <a:ext cx="1651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0000"/>
                </a:solidFill>
                <a:latin typeface="黑体"/>
                <a:cs typeface="黑体"/>
              </a:rPr>
              <a:t>表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911081" y="4909058"/>
            <a:ext cx="455739" cy="23621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9290939" y="4925314"/>
            <a:ext cx="3175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0000"/>
                </a:solidFill>
                <a:latin typeface="黑体"/>
                <a:cs typeface="黑体"/>
              </a:rPr>
              <a:t>条件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9632315" y="4909058"/>
            <a:ext cx="158496" cy="2362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6114288" y="5291073"/>
            <a:ext cx="4699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右外：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6571742" y="5274817"/>
            <a:ext cx="1167472" cy="2362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7670545" y="5291073"/>
            <a:ext cx="1651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0000"/>
                </a:solidFill>
                <a:latin typeface="黑体"/>
                <a:cs typeface="黑体"/>
              </a:rPr>
              <a:t>表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7822945" y="5274817"/>
            <a:ext cx="219455" cy="23621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7987538" y="5274817"/>
            <a:ext cx="539927" cy="23621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8459978" y="5274817"/>
            <a:ext cx="417829" cy="23621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8818118" y="5291073"/>
            <a:ext cx="1651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0000"/>
                </a:solidFill>
                <a:latin typeface="黑体"/>
                <a:cs typeface="黑体"/>
              </a:rPr>
              <a:t>表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8970898" y="5274817"/>
            <a:ext cx="455371" cy="23621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9350375" y="5291073"/>
            <a:ext cx="3175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0000"/>
                </a:solidFill>
                <a:latin typeface="黑体"/>
                <a:cs typeface="黑体"/>
              </a:rPr>
              <a:t>条件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9691751" y="5274817"/>
            <a:ext cx="158496" cy="2362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140196" y="5640323"/>
            <a:ext cx="132587" cy="23652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228588" y="5640323"/>
            <a:ext cx="1167803" cy="23652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7480045" y="5640323"/>
            <a:ext cx="219455" cy="23652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7949438" y="5640323"/>
            <a:ext cx="245745" cy="23652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8298433" y="5640323"/>
            <a:ext cx="219455" cy="23652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8767826" y="5640323"/>
            <a:ext cx="207264" cy="23652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8923273" y="5640323"/>
            <a:ext cx="634326" cy="23652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 txBox="1"/>
          <p:nvPr/>
        </p:nvSpPr>
        <p:spPr>
          <a:xfrm>
            <a:off x="9478391" y="5656884"/>
            <a:ext cx="3175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0000"/>
                </a:solidFill>
                <a:latin typeface="黑体"/>
                <a:cs typeface="黑体"/>
              </a:rPr>
              <a:t>条件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9819767" y="5640323"/>
            <a:ext cx="158496" cy="23652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6140196" y="6006693"/>
            <a:ext cx="132587" cy="23622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 txBox="1"/>
          <p:nvPr/>
        </p:nvSpPr>
        <p:spPr>
          <a:xfrm>
            <a:off x="5646420" y="5656884"/>
            <a:ext cx="364299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680845" algn="l"/>
                <a:tab pos="1997710" algn="l"/>
                <a:tab pos="2499360" algn="l"/>
                <a:tab pos="2816225" algn="l"/>
              </a:tabLst>
            </a:pP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自连接	</a:t>
            </a:r>
            <a:r>
              <a:rPr dirty="0" sz="1200">
                <a:solidFill>
                  <a:srgbClr val="FF0000"/>
                </a:solidFill>
                <a:latin typeface="黑体"/>
                <a:cs typeface="黑体"/>
              </a:rPr>
              <a:t>表	别名	表	别名</a:t>
            </a:r>
            <a:endParaRPr sz="120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子查询</a:t>
            </a:r>
            <a:r>
              <a:rPr dirty="0" sz="1200" spc="285">
                <a:solidFill>
                  <a:srgbClr val="585858"/>
                </a:solidFill>
                <a:latin typeface="黑体"/>
                <a:cs typeface="黑体"/>
              </a:rPr>
              <a:t> </a:t>
            </a:r>
            <a:r>
              <a:rPr dirty="0" sz="1200">
                <a:solidFill>
                  <a:srgbClr val="FF0000"/>
                </a:solidFill>
                <a:latin typeface="黑体"/>
                <a:cs typeface="黑体"/>
              </a:rPr>
              <a:t>标量子查询、列子查询、行子查询、表子查询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76" name="object 7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0"/>
              <a:t>高级软件人才培训专家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70959" y="2337816"/>
            <a:ext cx="1137285" cy="1320165"/>
          </a:xfrm>
          <a:custGeom>
            <a:avLst/>
            <a:gdLst/>
            <a:ahLst/>
            <a:cxnLst/>
            <a:rect l="l" t="t" r="r" b="b"/>
            <a:pathLst>
              <a:path w="1137285" h="1320164">
                <a:moveTo>
                  <a:pt x="568451" y="0"/>
                </a:moveTo>
                <a:lnTo>
                  <a:pt x="0" y="284225"/>
                </a:lnTo>
                <a:lnTo>
                  <a:pt x="0" y="1035558"/>
                </a:lnTo>
                <a:lnTo>
                  <a:pt x="568451" y="1319784"/>
                </a:lnTo>
                <a:lnTo>
                  <a:pt x="1136903" y="1035558"/>
                </a:lnTo>
                <a:lnTo>
                  <a:pt x="1136903" y="284225"/>
                </a:lnTo>
                <a:lnTo>
                  <a:pt x="568451" y="0"/>
                </a:lnTo>
                <a:close/>
              </a:path>
            </a:pathLst>
          </a:custGeom>
          <a:solidFill>
            <a:srgbClr val="AC2B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96640" y="3227832"/>
            <a:ext cx="370840" cy="429895"/>
          </a:xfrm>
          <a:custGeom>
            <a:avLst/>
            <a:gdLst/>
            <a:ahLst/>
            <a:cxnLst/>
            <a:rect l="l" t="t" r="r" b="b"/>
            <a:pathLst>
              <a:path w="370839" h="429895">
                <a:moveTo>
                  <a:pt x="185165" y="0"/>
                </a:moveTo>
                <a:lnTo>
                  <a:pt x="0" y="92582"/>
                </a:lnTo>
                <a:lnTo>
                  <a:pt x="0" y="337184"/>
                </a:lnTo>
                <a:lnTo>
                  <a:pt x="185165" y="429767"/>
                </a:lnTo>
                <a:lnTo>
                  <a:pt x="370332" y="337184"/>
                </a:lnTo>
                <a:lnTo>
                  <a:pt x="370332" y="92582"/>
                </a:lnTo>
                <a:lnTo>
                  <a:pt x="18516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2415" y="2367788"/>
            <a:ext cx="222821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>
                <a:solidFill>
                  <a:srgbClr val="252525"/>
                </a:solidFill>
                <a:latin typeface="微软雅黑"/>
                <a:cs typeface="微软雅黑"/>
              </a:rPr>
              <a:t>MySQL</a:t>
            </a:r>
            <a:r>
              <a:rPr dirty="0" sz="3200">
                <a:solidFill>
                  <a:srgbClr val="252525"/>
                </a:solidFill>
                <a:latin typeface="微软雅黑"/>
                <a:cs typeface="微软雅黑"/>
              </a:rPr>
              <a:t>概述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2415" y="3174618"/>
            <a:ext cx="16732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solidFill>
                  <a:srgbClr val="FF0000"/>
                </a:solidFill>
                <a:latin typeface="微软雅黑"/>
                <a:cs typeface="微软雅黑"/>
              </a:rPr>
              <a:t>数据库相关概念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2415" y="3667125"/>
            <a:ext cx="155321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10">
                <a:solidFill>
                  <a:srgbClr val="585858"/>
                </a:solidFill>
                <a:latin typeface="微软雅黑"/>
                <a:cs typeface="微软雅黑"/>
              </a:rPr>
              <a:t>MySQL</a:t>
            </a:r>
            <a:r>
              <a:rPr dirty="0" sz="1600" spc="-5">
                <a:solidFill>
                  <a:srgbClr val="585858"/>
                </a:solidFill>
                <a:latin typeface="微软雅黑"/>
                <a:cs typeface="微软雅黑"/>
              </a:rPr>
              <a:t>数据库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77105" y="2677413"/>
            <a:ext cx="33845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 b="1">
                <a:solidFill>
                  <a:srgbClr val="FFFFFF"/>
                </a:solidFill>
                <a:latin typeface="微软雅黑"/>
                <a:cs typeface="微软雅黑"/>
              </a:rPr>
              <a:t>1</a:t>
            </a:r>
            <a:endParaRPr sz="4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90504" y="6822185"/>
            <a:ext cx="1301750" cy="0"/>
          </a:xfrm>
          <a:custGeom>
            <a:avLst/>
            <a:gdLst/>
            <a:ahLst/>
            <a:cxnLst/>
            <a:rect l="l" t="t" r="r" b="b"/>
            <a:pathLst>
              <a:path w="1301750" h="0">
                <a:moveTo>
                  <a:pt x="0" y="0"/>
                </a:moveTo>
                <a:lnTo>
                  <a:pt x="1301496" y="0"/>
                </a:lnTo>
              </a:path>
            </a:pathLst>
          </a:custGeom>
          <a:ln w="71628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6822185"/>
            <a:ext cx="10819130" cy="0"/>
          </a:xfrm>
          <a:custGeom>
            <a:avLst/>
            <a:gdLst/>
            <a:ahLst/>
            <a:cxnLst/>
            <a:rect l="l" t="t" r="r" b="b"/>
            <a:pathLst>
              <a:path w="10819130" h="0">
                <a:moveTo>
                  <a:pt x="0" y="0"/>
                </a:moveTo>
                <a:lnTo>
                  <a:pt x="10818876" y="0"/>
                </a:lnTo>
              </a:path>
            </a:pathLst>
          </a:custGeom>
          <a:ln w="71628">
            <a:solidFill>
              <a:srgbClr val="AC2B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36089" y="2238514"/>
            <a:ext cx="1625600" cy="1151255"/>
          </a:xfrm>
          <a:prstGeom prst="rect"/>
        </p:spPr>
        <p:txBody>
          <a:bodyPr wrap="square" lIns="0" tIns="48260" rIns="0" bIns="0" rtlCol="0" vert="horz">
            <a:spAutoFit/>
          </a:bodyPr>
          <a:lstStyle/>
          <a:p>
            <a:pPr marL="546100">
              <a:lnSpc>
                <a:spcPct val="100000"/>
              </a:lnSpc>
              <a:spcBef>
                <a:spcPts val="380"/>
              </a:spcBef>
            </a:pPr>
            <a:r>
              <a:rPr dirty="0" sz="4200" b="1">
                <a:solidFill>
                  <a:srgbClr val="000000"/>
                </a:solidFill>
                <a:latin typeface="微软雅黑"/>
                <a:cs typeface="微软雅黑"/>
              </a:rPr>
              <a:t>目录</a:t>
            </a:r>
            <a:endParaRPr sz="42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2800" spc="-10">
                <a:solidFill>
                  <a:srgbClr val="D9D9D9"/>
                </a:solidFill>
                <a:latin typeface="Verdana"/>
                <a:cs typeface="Verdana"/>
              </a:rPr>
              <a:t>Contents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07408" y="2336292"/>
            <a:ext cx="0" cy="1062355"/>
          </a:xfrm>
          <a:custGeom>
            <a:avLst/>
            <a:gdLst/>
            <a:ahLst/>
            <a:cxnLst/>
            <a:rect l="l" t="t" r="r" b="b"/>
            <a:pathLst>
              <a:path w="0" h="1062354">
                <a:moveTo>
                  <a:pt x="0" y="0"/>
                </a:moveTo>
                <a:lnTo>
                  <a:pt x="0" y="1062228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14955" y="2410967"/>
            <a:ext cx="376555" cy="437515"/>
          </a:xfrm>
          <a:custGeom>
            <a:avLst/>
            <a:gdLst/>
            <a:ahLst/>
            <a:cxnLst/>
            <a:rect l="l" t="t" r="r" b="b"/>
            <a:pathLst>
              <a:path w="376555" h="437514">
                <a:moveTo>
                  <a:pt x="188213" y="0"/>
                </a:moveTo>
                <a:lnTo>
                  <a:pt x="0" y="94107"/>
                </a:lnTo>
                <a:lnTo>
                  <a:pt x="0" y="343281"/>
                </a:lnTo>
                <a:lnTo>
                  <a:pt x="188213" y="437388"/>
                </a:lnTo>
                <a:lnTo>
                  <a:pt x="376427" y="343281"/>
                </a:lnTo>
                <a:lnTo>
                  <a:pt x="376427" y="94107"/>
                </a:lnTo>
                <a:lnTo>
                  <a:pt x="188213" y="0"/>
                </a:lnTo>
                <a:close/>
              </a:path>
            </a:pathLst>
          </a:custGeom>
          <a:solidFill>
            <a:srgbClr val="AC2B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196083" y="2628900"/>
            <a:ext cx="211836" cy="2468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211317" y="1408303"/>
            <a:ext cx="172021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Wingdings"/>
              <a:buChar char=""/>
              <a:tabLst>
                <a:tab pos="469265" algn="l"/>
                <a:tab pos="469900" algn="l"/>
              </a:tabLst>
            </a:pPr>
            <a:r>
              <a:rPr dirty="0" sz="1800" spc="-5">
                <a:latin typeface="微软雅黑"/>
                <a:cs typeface="微软雅黑"/>
              </a:rPr>
              <a:t>My</a:t>
            </a:r>
            <a:r>
              <a:rPr dirty="0" sz="1800" spc="5">
                <a:latin typeface="微软雅黑"/>
                <a:cs typeface="微软雅黑"/>
              </a:rPr>
              <a:t>S</a:t>
            </a:r>
            <a:r>
              <a:rPr dirty="0" sz="1800">
                <a:latin typeface="微软雅黑"/>
                <a:cs typeface="微软雅黑"/>
              </a:rPr>
              <a:t>Q</a:t>
            </a:r>
            <a:r>
              <a:rPr dirty="0" sz="1800" spc="-5">
                <a:latin typeface="微软雅黑"/>
                <a:cs typeface="微软雅黑"/>
              </a:rPr>
              <a:t>L</a:t>
            </a:r>
            <a:r>
              <a:rPr dirty="0" sz="1800">
                <a:latin typeface="微软雅黑"/>
                <a:cs typeface="微软雅黑"/>
              </a:rPr>
              <a:t>概述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11317" y="2012060"/>
            <a:ext cx="9182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Wingdings"/>
              <a:buChar char=""/>
              <a:tabLst>
                <a:tab pos="469265" algn="l"/>
                <a:tab pos="469900" algn="l"/>
              </a:tabLst>
            </a:pPr>
            <a:r>
              <a:rPr dirty="0" sz="1800" spc="-5">
                <a:solidFill>
                  <a:srgbClr val="252525"/>
                </a:solidFill>
                <a:latin typeface="微软雅黑"/>
                <a:cs typeface="微软雅黑"/>
              </a:rPr>
              <a:t>SQL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11317" y="2615565"/>
            <a:ext cx="9398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Wingdings"/>
              <a:buChar char=""/>
              <a:tabLst>
                <a:tab pos="469265" algn="l"/>
                <a:tab pos="469900" algn="l"/>
              </a:tabLst>
            </a:pPr>
            <a:r>
              <a:rPr dirty="0" sz="1800">
                <a:latin typeface="微软雅黑"/>
                <a:cs typeface="微软雅黑"/>
              </a:rPr>
              <a:t>函数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11317" y="3218764"/>
            <a:ext cx="9398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Wingdings"/>
              <a:buChar char=""/>
              <a:tabLst>
                <a:tab pos="469265" algn="l"/>
                <a:tab pos="469900" algn="l"/>
              </a:tabLst>
            </a:pPr>
            <a:r>
              <a:rPr dirty="0" sz="1800" spc="-5">
                <a:solidFill>
                  <a:srgbClr val="252525"/>
                </a:solidFill>
                <a:latin typeface="微软雅黑"/>
                <a:cs typeface="微软雅黑"/>
              </a:rPr>
              <a:t>约束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11317" y="3822954"/>
            <a:ext cx="1397000" cy="903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Wingdings"/>
              <a:buChar char=""/>
              <a:tabLst>
                <a:tab pos="469265" algn="l"/>
                <a:tab pos="469900" algn="l"/>
              </a:tabLst>
            </a:pPr>
            <a:r>
              <a:rPr dirty="0" sz="1800">
                <a:latin typeface="微软雅黑"/>
                <a:cs typeface="微软雅黑"/>
              </a:rPr>
              <a:t>多表查询</a:t>
            </a:r>
            <a:endParaRPr sz="18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buChar char=""/>
            </a:pPr>
            <a:endParaRPr sz="225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Font typeface="Wingdings"/>
              <a:buChar char=""/>
              <a:tabLst>
                <a:tab pos="469265" algn="l"/>
                <a:tab pos="469900" algn="l"/>
              </a:tabLst>
            </a:pPr>
            <a:r>
              <a:rPr dirty="0" sz="1800" spc="-5">
                <a:solidFill>
                  <a:srgbClr val="FF0000"/>
                </a:solidFill>
                <a:latin typeface="微软雅黑"/>
                <a:cs typeface="微软雅黑"/>
              </a:rPr>
              <a:t>事务</a:t>
            </a:r>
            <a:endParaRPr sz="1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70959" y="2337816"/>
            <a:ext cx="1137285" cy="1320165"/>
          </a:xfrm>
          <a:custGeom>
            <a:avLst/>
            <a:gdLst/>
            <a:ahLst/>
            <a:cxnLst/>
            <a:rect l="l" t="t" r="r" b="b"/>
            <a:pathLst>
              <a:path w="1137285" h="1320164">
                <a:moveTo>
                  <a:pt x="568451" y="0"/>
                </a:moveTo>
                <a:lnTo>
                  <a:pt x="0" y="284225"/>
                </a:lnTo>
                <a:lnTo>
                  <a:pt x="0" y="1035558"/>
                </a:lnTo>
                <a:lnTo>
                  <a:pt x="568451" y="1319784"/>
                </a:lnTo>
                <a:lnTo>
                  <a:pt x="1136903" y="1035558"/>
                </a:lnTo>
                <a:lnTo>
                  <a:pt x="1136903" y="284225"/>
                </a:lnTo>
                <a:lnTo>
                  <a:pt x="568451" y="0"/>
                </a:lnTo>
                <a:close/>
              </a:path>
            </a:pathLst>
          </a:custGeom>
          <a:solidFill>
            <a:srgbClr val="AC2B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96640" y="3227832"/>
            <a:ext cx="370840" cy="429895"/>
          </a:xfrm>
          <a:custGeom>
            <a:avLst/>
            <a:gdLst/>
            <a:ahLst/>
            <a:cxnLst/>
            <a:rect l="l" t="t" r="r" b="b"/>
            <a:pathLst>
              <a:path w="370839" h="429895">
                <a:moveTo>
                  <a:pt x="185165" y="0"/>
                </a:moveTo>
                <a:lnTo>
                  <a:pt x="0" y="92582"/>
                </a:lnTo>
                <a:lnTo>
                  <a:pt x="0" y="337184"/>
                </a:lnTo>
                <a:lnTo>
                  <a:pt x="185165" y="429767"/>
                </a:lnTo>
                <a:lnTo>
                  <a:pt x="370332" y="337184"/>
                </a:lnTo>
                <a:lnTo>
                  <a:pt x="370332" y="92582"/>
                </a:lnTo>
                <a:lnTo>
                  <a:pt x="18516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2415" y="2438526"/>
            <a:ext cx="839469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252525"/>
                </a:solidFill>
                <a:latin typeface="微软雅黑"/>
                <a:cs typeface="微软雅黑"/>
              </a:rPr>
              <a:t>事务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2415" y="3174618"/>
            <a:ext cx="1470660" cy="22402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latin typeface="微软雅黑"/>
                <a:cs typeface="微软雅黑"/>
              </a:rPr>
              <a:t>事务简介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latin typeface="微软雅黑"/>
                <a:cs typeface="微软雅黑"/>
              </a:rPr>
              <a:t>事务操作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latin typeface="微软雅黑"/>
                <a:cs typeface="微软雅黑"/>
              </a:rPr>
              <a:t>事务四大特性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10">
                <a:latin typeface="微软雅黑"/>
                <a:cs typeface="微软雅黑"/>
              </a:rPr>
              <a:t>并发事务问题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latin typeface="微软雅黑"/>
                <a:cs typeface="微软雅黑"/>
              </a:rPr>
              <a:t>事务隔离级别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77105" y="2677413"/>
            <a:ext cx="33845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 b="1">
                <a:solidFill>
                  <a:srgbClr val="FFFFFF"/>
                </a:solidFill>
                <a:latin typeface="微软雅黑"/>
                <a:cs typeface="微软雅黑"/>
              </a:rPr>
              <a:t>6</a:t>
            </a:r>
            <a:endParaRPr sz="4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70959" y="2337816"/>
            <a:ext cx="1137285" cy="1320165"/>
          </a:xfrm>
          <a:custGeom>
            <a:avLst/>
            <a:gdLst/>
            <a:ahLst/>
            <a:cxnLst/>
            <a:rect l="l" t="t" r="r" b="b"/>
            <a:pathLst>
              <a:path w="1137285" h="1320164">
                <a:moveTo>
                  <a:pt x="568451" y="0"/>
                </a:moveTo>
                <a:lnTo>
                  <a:pt x="0" y="284225"/>
                </a:lnTo>
                <a:lnTo>
                  <a:pt x="0" y="1035558"/>
                </a:lnTo>
                <a:lnTo>
                  <a:pt x="568451" y="1319784"/>
                </a:lnTo>
                <a:lnTo>
                  <a:pt x="1136903" y="1035558"/>
                </a:lnTo>
                <a:lnTo>
                  <a:pt x="1136903" y="284225"/>
                </a:lnTo>
                <a:lnTo>
                  <a:pt x="568451" y="0"/>
                </a:lnTo>
                <a:close/>
              </a:path>
            </a:pathLst>
          </a:custGeom>
          <a:solidFill>
            <a:srgbClr val="AC2B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96640" y="3227832"/>
            <a:ext cx="370840" cy="429895"/>
          </a:xfrm>
          <a:custGeom>
            <a:avLst/>
            <a:gdLst/>
            <a:ahLst/>
            <a:cxnLst/>
            <a:rect l="l" t="t" r="r" b="b"/>
            <a:pathLst>
              <a:path w="370839" h="429895">
                <a:moveTo>
                  <a:pt x="185165" y="0"/>
                </a:moveTo>
                <a:lnTo>
                  <a:pt x="0" y="92582"/>
                </a:lnTo>
                <a:lnTo>
                  <a:pt x="0" y="337184"/>
                </a:lnTo>
                <a:lnTo>
                  <a:pt x="185165" y="429767"/>
                </a:lnTo>
                <a:lnTo>
                  <a:pt x="370332" y="337184"/>
                </a:lnTo>
                <a:lnTo>
                  <a:pt x="370332" y="92582"/>
                </a:lnTo>
                <a:lnTo>
                  <a:pt x="18516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2415" y="2438526"/>
            <a:ext cx="839469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252525"/>
                </a:solidFill>
                <a:latin typeface="微软雅黑"/>
                <a:cs typeface="微软雅黑"/>
              </a:rPr>
              <a:t>事务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2415" y="3174618"/>
            <a:ext cx="1470660" cy="22402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solidFill>
                  <a:srgbClr val="FF0000"/>
                </a:solidFill>
                <a:latin typeface="微软雅黑"/>
                <a:cs typeface="微软雅黑"/>
              </a:rPr>
              <a:t>事务简介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latin typeface="微软雅黑"/>
                <a:cs typeface="微软雅黑"/>
              </a:rPr>
              <a:t>事务操作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latin typeface="微软雅黑"/>
                <a:cs typeface="微软雅黑"/>
              </a:rPr>
              <a:t>事务四大特性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10">
                <a:latin typeface="微软雅黑"/>
                <a:cs typeface="微软雅黑"/>
              </a:rPr>
              <a:t>并发事务问题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latin typeface="微软雅黑"/>
                <a:cs typeface="微软雅黑"/>
              </a:rPr>
              <a:t>事务隔离级别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77105" y="2677413"/>
            <a:ext cx="33845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 b="1">
                <a:solidFill>
                  <a:srgbClr val="FFFFFF"/>
                </a:solidFill>
                <a:latin typeface="微软雅黑"/>
                <a:cs typeface="微软雅黑"/>
              </a:rPr>
              <a:t>6</a:t>
            </a:r>
            <a:endParaRPr sz="4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 h="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 h="0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 h="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030206" y="6554825"/>
            <a:ext cx="20523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FFFFFF"/>
                </a:solidFill>
                <a:latin typeface="华文楷体"/>
                <a:cs typeface="华文楷体"/>
              </a:rPr>
              <a:t>高级软件人才培训专家</a:t>
            </a:r>
            <a:endParaRPr sz="1600">
              <a:latin typeface="华文楷体"/>
              <a:cs typeface="华文楷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9838" y="1074801"/>
            <a:ext cx="10470515" cy="1398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35">
                <a:solidFill>
                  <a:srgbClr val="AC2A25"/>
                </a:solidFill>
                <a:latin typeface="宋体"/>
                <a:cs typeface="宋体"/>
              </a:rPr>
              <a:t>事务简介</a:t>
            </a:r>
            <a:endParaRPr sz="2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spc="-35">
                <a:solidFill>
                  <a:srgbClr val="C00000"/>
                </a:solidFill>
                <a:latin typeface="宋体"/>
                <a:cs typeface="宋体"/>
              </a:rPr>
              <a:t>事</a:t>
            </a:r>
            <a:r>
              <a:rPr dirty="0" sz="1600" spc="-30">
                <a:solidFill>
                  <a:srgbClr val="C00000"/>
                </a:solidFill>
                <a:latin typeface="宋体"/>
                <a:cs typeface="宋体"/>
              </a:rPr>
              <a:t>务</a:t>
            </a:r>
            <a:r>
              <a:rPr dirty="0" sz="1600" spc="-355">
                <a:solidFill>
                  <a:srgbClr val="C00000"/>
                </a:solidFill>
                <a:latin typeface="宋体"/>
                <a:cs typeface="宋体"/>
              </a:rPr>
              <a:t> </a:t>
            </a:r>
            <a:r>
              <a:rPr dirty="0" sz="1600" spc="-35">
                <a:solidFill>
                  <a:srgbClr val="252525"/>
                </a:solidFill>
                <a:latin typeface="宋体"/>
                <a:cs typeface="宋体"/>
              </a:rPr>
              <a:t>是一组操作的集合</a:t>
            </a:r>
            <a:r>
              <a:rPr dirty="0" sz="1600" spc="-30">
                <a:solidFill>
                  <a:srgbClr val="252525"/>
                </a:solidFill>
                <a:latin typeface="宋体"/>
                <a:cs typeface="宋体"/>
              </a:rPr>
              <a:t>，</a:t>
            </a:r>
            <a:r>
              <a:rPr dirty="0" sz="1600" spc="-35">
                <a:solidFill>
                  <a:srgbClr val="252525"/>
                </a:solidFill>
                <a:latin typeface="宋体"/>
                <a:cs typeface="宋体"/>
              </a:rPr>
              <a:t>它是一个不可分割的工作单</a:t>
            </a:r>
            <a:r>
              <a:rPr dirty="0" sz="1600" spc="-20">
                <a:solidFill>
                  <a:srgbClr val="252525"/>
                </a:solidFill>
                <a:latin typeface="宋体"/>
                <a:cs typeface="宋体"/>
              </a:rPr>
              <a:t>位</a:t>
            </a:r>
            <a:r>
              <a:rPr dirty="0" sz="1600" spc="-30">
                <a:solidFill>
                  <a:srgbClr val="252525"/>
                </a:solidFill>
                <a:latin typeface="宋体"/>
                <a:cs typeface="宋体"/>
              </a:rPr>
              <a:t>，事务</a:t>
            </a:r>
            <a:r>
              <a:rPr dirty="0" sz="1600" spc="-25">
                <a:solidFill>
                  <a:srgbClr val="252525"/>
                </a:solidFill>
                <a:latin typeface="宋体"/>
                <a:cs typeface="宋体"/>
              </a:rPr>
              <a:t>会</a:t>
            </a:r>
            <a:r>
              <a:rPr dirty="0" sz="1600" spc="-30">
                <a:solidFill>
                  <a:srgbClr val="252525"/>
                </a:solidFill>
                <a:latin typeface="宋体"/>
                <a:cs typeface="宋体"/>
              </a:rPr>
              <a:t>把所有</a:t>
            </a:r>
            <a:r>
              <a:rPr dirty="0" sz="1600" spc="-25">
                <a:solidFill>
                  <a:srgbClr val="252525"/>
                </a:solidFill>
                <a:latin typeface="宋体"/>
                <a:cs typeface="宋体"/>
              </a:rPr>
              <a:t>的</a:t>
            </a:r>
            <a:r>
              <a:rPr dirty="0" sz="1600" spc="-30">
                <a:solidFill>
                  <a:srgbClr val="252525"/>
                </a:solidFill>
                <a:latin typeface="宋体"/>
                <a:cs typeface="宋体"/>
              </a:rPr>
              <a:t>操作作</a:t>
            </a:r>
            <a:r>
              <a:rPr dirty="0" sz="1600" spc="-25">
                <a:solidFill>
                  <a:srgbClr val="252525"/>
                </a:solidFill>
                <a:latin typeface="宋体"/>
                <a:cs typeface="宋体"/>
              </a:rPr>
              <a:t>为</a:t>
            </a:r>
            <a:r>
              <a:rPr dirty="0" sz="1600" spc="-30">
                <a:solidFill>
                  <a:srgbClr val="252525"/>
                </a:solidFill>
                <a:latin typeface="宋体"/>
                <a:cs typeface="宋体"/>
              </a:rPr>
              <a:t>一个整</a:t>
            </a:r>
            <a:r>
              <a:rPr dirty="0" sz="1600" spc="-25">
                <a:solidFill>
                  <a:srgbClr val="252525"/>
                </a:solidFill>
                <a:latin typeface="宋体"/>
                <a:cs typeface="宋体"/>
              </a:rPr>
              <a:t>体</a:t>
            </a:r>
            <a:r>
              <a:rPr dirty="0" sz="1600" spc="-30">
                <a:solidFill>
                  <a:srgbClr val="252525"/>
                </a:solidFill>
                <a:latin typeface="宋体"/>
                <a:cs typeface="宋体"/>
              </a:rPr>
              <a:t>一起向</a:t>
            </a:r>
            <a:r>
              <a:rPr dirty="0" sz="1600" spc="-25">
                <a:solidFill>
                  <a:srgbClr val="252525"/>
                </a:solidFill>
                <a:latin typeface="宋体"/>
                <a:cs typeface="宋体"/>
              </a:rPr>
              <a:t>系</a:t>
            </a:r>
            <a:r>
              <a:rPr dirty="0" sz="1600" spc="-30">
                <a:solidFill>
                  <a:srgbClr val="252525"/>
                </a:solidFill>
                <a:latin typeface="宋体"/>
                <a:cs typeface="宋体"/>
              </a:rPr>
              <a:t>统提交</a:t>
            </a:r>
            <a:r>
              <a:rPr dirty="0" sz="1600" spc="-25">
                <a:solidFill>
                  <a:srgbClr val="252525"/>
                </a:solidFill>
                <a:latin typeface="宋体"/>
                <a:cs typeface="宋体"/>
              </a:rPr>
              <a:t>或</a:t>
            </a:r>
            <a:r>
              <a:rPr dirty="0" sz="1600" spc="-30">
                <a:solidFill>
                  <a:srgbClr val="252525"/>
                </a:solidFill>
                <a:latin typeface="宋体"/>
                <a:cs typeface="宋体"/>
              </a:rPr>
              <a:t>撤销操作</a:t>
            </a:r>
            <a:endParaRPr sz="16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dirty="0" sz="1600" spc="-30">
                <a:solidFill>
                  <a:srgbClr val="252525"/>
                </a:solidFill>
                <a:latin typeface="宋体"/>
                <a:cs typeface="宋体"/>
              </a:rPr>
              <a:t>请求，即这些操作</a:t>
            </a:r>
            <a:r>
              <a:rPr dirty="0" sz="1600" spc="-30">
                <a:solidFill>
                  <a:srgbClr val="FF0000"/>
                </a:solidFill>
                <a:latin typeface="宋体"/>
                <a:cs typeface="宋体"/>
              </a:rPr>
              <a:t>要么同时成功，要么同时失</a:t>
            </a:r>
            <a:r>
              <a:rPr dirty="0" sz="1600" spc="-15">
                <a:solidFill>
                  <a:srgbClr val="FF0000"/>
                </a:solidFill>
                <a:latin typeface="宋体"/>
                <a:cs typeface="宋体"/>
              </a:rPr>
              <a:t>败</a:t>
            </a:r>
            <a:r>
              <a:rPr dirty="0" sz="1600" spc="-30">
                <a:solidFill>
                  <a:srgbClr val="252525"/>
                </a:solidFill>
                <a:latin typeface="宋体"/>
                <a:cs typeface="宋体"/>
              </a:rPr>
              <a:t>。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356347" y="2797459"/>
            <a:ext cx="2884008" cy="7757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96111" y="2671572"/>
            <a:ext cx="1271015" cy="12466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464135" y="2639567"/>
            <a:ext cx="747597" cy="13106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167889" y="3238500"/>
            <a:ext cx="1222375" cy="114300"/>
          </a:xfrm>
          <a:custGeom>
            <a:avLst/>
            <a:gdLst/>
            <a:ahLst/>
            <a:cxnLst/>
            <a:rect l="l" t="t" r="r" b="b"/>
            <a:pathLst>
              <a:path w="1222375" h="114300">
                <a:moveTo>
                  <a:pt x="1107821" y="0"/>
                </a:moveTo>
                <a:lnTo>
                  <a:pt x="1107821" y="114300"/>
                </a:lnTo>
                <a:lnTo>
                  <a:pt x="1184021" y="76200"/>
                </a:lnTo>
                <a:lnTo>
                  <a:pt x="1126871" y="76200"/>
                </a:lnTo>
                <a:lnTo>
                  <a:pt x="1126871" y="38100"/>
                </a:lnTo>
                <a:lnTo>
                  <a:pt x="1184021" y="38100"/>
                </a:lnTo>
                <a:lnTo>
                  <a:pt x="1107821" y="0"/>
                </a:lnTo>
                <a:close/>
              </a:path>
              <a:path w="1222375" h="114300">
                <a:moveTo>
                  <a:pt x="1107821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1107821" y="76200"/>
                </a:lnTo>
                <a:lnTo>
                  <a:pt x="1107821" y="38100"/>
                </a:lnTo>
                <a:close/>
              </a:path>
              <a:path w="1222375" h="114300">
                <a:moveTo>
                  <a:pt x="1184021" y="38100"/>
                </a:moveTo>
                <a:lnTo>
                  <a:pt x="1126871" y="38100"/>
                </a:lnTo>
                <a:lnTo>
                  <a:pt x="1126871" y="76200"/>
                </a:lnTo>
                <a:lnTo>
                  <a:pt x="1184021" y="76200"/>
                </a:lnTo>
                <a:lnTo>
                  <a:pt x="1222121" y="57150"/>
                </a:lnTo>
                <a:lnTo>
                  <a:pt x="1184021" y="3810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454910" y="3060954"/>
            <a:ext cx="59245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585858"/>
                </a:solidFill>
                <a:latin typeface="黑体"/>
                <a:cs typeface="黑体"/>
              </a:rPr>
              <a:t>转账</a:t>
            </a:r>
            <a:r>
              <a:rPr dirty="0" sz="1100">
                <a:solidFill>
                  <a:srgbClr val="585858"/>
                </a:solidFill>
                <a:latin typeface="Calibri"/>
                <a:cs typeface="Calibri"/>
              </a:rPr>
              <a:t>1000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95172" y="4279391"/>
            <a:ext cx="2689860" cy="335280"/>
          </a:xfrm>
          <a:custGeom>
            <a:avLst/>
            <a:gdLst/>
            <a:ahLst/>
            <a:cxnLst/>
            <a:rect l="l" t="t" r="r" b="b"/>
            <a:pathLst>
              <a:path w="2689860" h="335279">
                <a:moveTo>
                  <a:pt x="2633979" y="0"/>
                </a:moveTo>
                <a:lnTo>
                  <a:pt x="55880" y="0"/>
                </a:lnTo>
                <a:lnTo>
                  <a:pt x="34129" y="4391"/>
                </a:lnTo>
                <a:lnTo>
                  <a:pt x="16367" y="16367"/>
                </a:lnTo>
                <a:lnTo>
                  <a:pt x="4391" y="34129"/>
                </a:lnTo>
                <a:lnTo>
                  <a:pt x="0" y="55879"/>
                </a:lnTo>
                <a:lnTo>
                  <a:pt x="0" y="279399"/>
                </a:lnTo>
                <a:lnTo>
                  <a:pt x="4391" y="301150"/>
                </a:lnTo>
                <a:lnTo>
                  <a:pt x="16367" y="318912"/>
                </a:lnTo>
                <a:lnTo>
                  <a:pt x="34129" y="330888"/>
                </a:lnTo>
                <a:lnTo>
                  <a:pt x="55880" y="335279"/>
                </a:lnTo>
                <a:lnTo>
                  <a:pt x="2633979" y="335279"/>
                </a:lnTo>
                <a:lnTo>
                  <a:pt x="2655730" y="330888"/>
                </a:lnTo>
                <a:lnTo>
                  <a:pt x="2673492" y="318912"/>
                </a:lnTo>
                <a:lnTo>
                  <a:pt x="2685468" y="301150"/>
                </a:lnTo>
                <a:lnTo>
                  <a:pt x="2689860" y="279399"/>
                </a:lnTo>
                <a:lnTo>
                  <a:pt x="2689860" y="55879"/>
                </a:lnTo>
                <a:lnTo>
                  <a:pt x="2685468" y="34129"/>
                </a:lnTo>
                <a:lnTo>
                  <a:pt x="2673492" y="16367"/>
                </a:lnTo>
                <a:lnTo>
                  <a:pt x="2655730" y="4391"/>
                </a:lnTo>
                <a:lnTo>
                  <a:pt x="2633979" y="0"/>
                </a:lnTo>
                <a:close/>
              </a:path>
            </a:pathLst>
          </a:custGeom>
          <a:solidFill>
            <a:srgbClr val="BBF0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95172" y="4709159"/>
            <a:ext cx="2689860" cy="335280"/>
          </a:xfrm>
          <a:custGeom>
            <a:avLst/>
            <a:gdLst/>
            <a:ahLst/>
            <a:cxnLst/>
            <a:rect l="l" t="t" r="r" b="b"/>
            <a:pathLst>
              <a:path w="2689860" h="335279">
                <a:moveTo>
                  <a:pt x="2633979" y="0"/>
                </a:moveTo>
                <a:lnTo>
                  <a:pt x="55880" y="0"/>
                </a:lnTo>
                <a:lnTo>
                  <a:pt x="34129" y="4391"/>
                </a:lnTo>
                <a:lnTo>
                  <a:pt x="16367" y="16367"/>
                </a:lnTo>
                <a:lnTo>
                  <a:pt x="4391" y="34129"/>
                </a:lnTo>
                <a:lnTo>
                  <a:pt x="0" y="55879"/>
                </a:lnTo>
                <a:lnTo>
                  <a:pt x="0" y="279400"/>
                </a:lnTo>
                <a:lnTo>
                  <a:pt x="4391" y="301150"/>
                </a:lnTo>
                <a:lnTo>
                  <a:pt x="16367" y="318912"/>
                </a:lnTo>
                <a:lnTo>
                  <a:pt x="34129" y="330888"/>
                </a:lnTo>
                <a:lnTo>
                  <a:pt x="55880" y="335279"/>
                </a:lnTo>
                <a:lnTo>
                  <a:pt x="2633979" y="335279"/>
                </a:lnTo>
                <a:lnTo>
                  <a:pt x="2655730" y="330888"/>
                </a:lnTo>
                <a:lnTo>
                  <a:pt x="2673492" y="318912"/>
                </a:lnTo>
                <a:lnTo>
                  <a:pt x="2685468" y="301150"/>
                </a:lnTo>
                <a:lnTo>
                  <a:pt x="2689860" y="279400"/>
                </a:lnTo>
                <a:lnTo>
                  <a:pt x="2689860" y="55879"/>
                </a:lnTo>
                <a:lnTo>
                  <a:pt x="2685468" y="34129"/>
                </a:lnTo>
                <a:lnTo>
                  <a:pt x="2673492" y="16367"/>
                </a:lnTo>
                <a:lnTo>
                  <a:pt x="2655730" y="4391"/>
                </a:lnTo>
                <a:lnTo>
                  <a:pt x="2633979" y="0"/>
                </a:lnTo>
                <a:close/>
              </a:path>
            </a:pathLst>
          </a:custGeom>
          <a:solidFill>
            <a:srgbClr val="BBF0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584452" y="4319142"/>
            <a:ext cx="1510030" cy="670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445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查询张</a:t>
            </a:r>
            <a:r>
              <a:rPr dirty="0" sz="1400" spc="-15">
                <a:latin typeface="黑体"/>
                <a:cs typeface="黑体"/>
              </a:rPr>
              <a:t>三</a:t>
            </a:r>
            <a:r>
              <a:rPr dirty="0" sz="1400">
                <a:latin typeface="黑体"/>
                <a:cs typeface="黑体"/>
              </a:rPr>
              <a:t>账户</a:t>
            </a:r>
            <a:r>
              <a:rPr dirty="0" sz="1400" spc="-15">
                <a:latin typeface="黑体"/>
                <a:cs typeface="黑体"/>
              </a:rPr>
              <a:t>余</a:t>
            </a:r>
            <a:r>
              <a:rPr dirty="0" sz="1400">
                <a:latin typeface="黑体"/>
                <a:cs typeface="黑体"/>
              </a:rPr>
              <a:t>额</a:t>
            </a:r>
            <a:endParaRPr sz="140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 spc="10">
                <a:latin typeface="黑体"/>
                <a:cs typeface="黑体"/>
              </a:rPr>
              <a:t>张三</a:t>
            </a:r>
            <a:r>
              <a:rPr dirty="0" sz="1400">
                <a:latin typeface="黑体"/>
                <a:cs typeface="黑体"/>
              </a:rPr>
              <a:t>账户</a:t>
            </a:r>
            <a:r>
              <a:rPr dirty="0" sz="1400" spc="-15">
                <a:latin typeface="黑体"/>
                <a:cs typeface="黑体"/>
              </a:rPr>
              <a:t>余</a:t>
            </a:r>
            <a:r>
              <a:rPr dirty="0" sz="1400">
                <a:latin typeface="黑体"/>
                <a:cs typeface="黑体"/>
              </a:rPr>
              <a:t>额</a:t>
            </a:r>
            <a:r>
              <a:rPr dirty="0" sz="1400" spc="-5">
                <a:latin typeface="Calibri"/>
                <a:cs typeface="Calibri"/>
              </a:rPr>
              <a:t>-1000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95172" y="5131308"/>
            <a:ext cx="2689860" cy="335280"/>
          </a:xfrm>
          <a:custGeom>
            <a:avLst/>
            <a:gdLst/>
            <a:ahLst/>
            <a:cxnLst/>
            <a:rect l="l" t="t" r="r" b="b"/>
            <a:pathLst>
              <a:path w="2689860" h="335279">
                <a:moveTo>
                  <a:pt x="2633979" y="0"/>
                </a:moveTo>
                <a:lnTo>
                  <a:pt x="55880" y="0"/>
                </a:lnTo>
                <a:lnTo>
                  <a:pt x="34129" y="4391"/>
                </a:lnTo>
                <a:lnTo>
                  <a:pt x="16367" y="16367"/>
                </a:lnTo>
                <a:lnTo>
                  <a:pt x="4391" y="34129"/>
                </a:lnTo>
                <a:lnTo>
                  <a:pt x="0" y="55880"/>
                </a:lnTo>
                <a:lnTo>
                  <a:pt x="0" y="279400"/>
                </a:lnTo>
                <a:lnTo>
                  <a:pt x="4391" y="301150"/>
                </a:lnTo>
                <a:lnTo>
                  <a:pt x="16367" y="318912"/>
                </a:lnTo>
                <a:lnTo>
                  <a:pt x="34129" y="330888"/>
                </a:lnTo>
                <a:lnTo>
                  <a:pt x="55880" y="335280"/>
                </a:lnTo>
                <a:lnTo>
                  <a:pt x="2633979" y="335280"/>
                </a:lnTo>
                <a:lnTo>
                  <a:pt x="2655730" y="330888"/>
                </a:lnTo>
                <a:lnTo>
                  <a:pt x="2673492" y="318912"/>
                </a:lnTo>
                <a:lnTo>
                  <a:pt x="2685468" y="301150"/>
                </a:lnTo>
                <a:lnTo>
                  <a:pt x="2689860" y="279400"/>
                </a:lnTo>
                <a:lnTo>
                  <a:pt x="2689860" y="55880"/>
                </a:lnTo>
                <a:lnTo>
                  <a:pt x="2685468" y="34129"/>
                </a:lnTo>
                <a:lnTo>
                  <a:pt x="2673492" y="16367"/>
                </a:lnTo>
                <a:lnTo>
                  <a:pt x="2655730" y="4391"/>
                </a:lnTo>
                <a:lnTo>
                  <a:pt x="2633979" y="0"/>
                </a:lnTo>
                <a:close/>
              </a:path>
            </a:pathLst>
          </a:custGeom>
          <a:solidFill>
            <a:srgbClr val="BBF0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567688" y="5171694"/>
            <a:ext cx="154559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10">
                <a:latin typeface="黑体"/>
                <a:cs typeface="黑体"/>
              </a:rPr>
              <a:t>李四</a:t>
            </a:r>
            <a:r>
              <a:rPr dirty="0" sz="1400">
                <a:latin typeface="黑体"/>
                <a:cs typeface="黑体"/>
              </a:rPr>
              <a:t>账户</a:t>
            </a:r>
            <a:r>
              <a:rPr dirty="0" sz="1400" spc="-15">
                <a:latin typeface="黑体"/>
                <a:cs typeface="黑体"/>
              </a:rPr>
              <a:t>余</a:t>
            </a:r>
            <a:r>
              <a:rPr dirty="0" sz="1400">
                <a:latin typeface="黑体"/>
                <a:cs typeface="黑体"/>
              </a:rPr>
              <a:t>额</a:t>
            </a:r>
            <a:r>
              <a:rPr dirty="0" sz="1400" spc="-5">
                <a:latin typeface="Calibri"/>
                <a:cs typeface="Calibri"/>
              </a:rPr>
              <a:t>+1000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06195" y="4120896"/>
            <a:ext cx="3084830" cy="1507490"/>
          </a:xfrm>
          <a:custGeom>
            <a:avLst/>
            <a:gdLst/>
            <a:ahLst/>
            <a:cxnLst/>
            <a:rect l="l" t="t" r="r" b="b"/>
            <a:pathLst>
              <a:path w="3084829" h="1507489">
                <a:moveTo>
                  <a:pt x="0" y="62864"/>
                </a:moveTo>
                <a:lnTo>
                  <a:pt x="4935" y="38361"/>
                </a:lnTo>
                <a:lnTo>
                  <a:pt x="18395" y="18383"/>
                </a:lnTo>
                <a:lnTo>
                  <a:pt x="38361" y="4929"/>
                </a:lnTo>
                <a:lnTo>
                  <a:pt x="62814" y="0"/>
                </a:lnTo>
                <a:lnTo>
                  <a:pt x="3021711" y="0"/>
                </a:lnTo>
                <a:lnTo>
                  <a:pt x="3046214" y="4929"/>
                </a:lnTo>
                <a:lnTo>
                  <a:pt x="3066192" y="18383"/>
                </a:lnTo>
                <a:lnTo>
                  <a:pt x="3079646" y="38361"/>
                </a:lnTo>
                <a:lnTo>
                  <a:pt x="3084576" y="62864"/>
                </a:lnTo>
                <a:lnTo>
                  <a:pt x="3084576" y="1444370"/>
                </a:lnTo>
                <a:lnTo>
                  <a:pt x="3079646" y="1468852"/>
                </a:lnTo>
                <a:lnTo>
                  <a:pt x="3066192" y="1488833"/>
                </a:lnTo>
                <a:lnTo>
                  <a:pt x="3046214" y="1502299"/>
                </a:lnTo>
                <a:lnTo>
                  <a:pt x="3021711" y="1507235"/>
                </a:lnTo>
                <a:lnTo>
                  <a:pt x="62814" y="1507235"/>
                </a:lnTo>
                <a:lnTo>
                  <a:pt x="38361" y="1502299"/>
                </a:lnTo>
                <a:lnTo>
                  <a:pt x="18395" y="1488833"/>
                </a:lnTo>
                <a:lnTo>
                  <a:pt x="4935" y="1468852"/>
                </a:lnTo>
                <a:lnTo>
                  <a:pt x="0" y="1444370"/>
                </a:lnTo>
                <a:lnTo>
                  <a:pt x="0" y="62864"/>
                </a:lnTo>
                <a:close/>
              </a:path>
            </a:pathLst>
          </a:custGeom>
          <a:ln w="6350">
            <a:solidFill>
              <a:srgbClr val="BEBEBE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796271" y="3069335"/>
            <a:ext cx="414527" cy="2072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9799319" y="3342132"/>
            <a:ext cx="411479" cy="1828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9141714" y="3036570"/>
            <a:ext cx="1069975" cy="245745"/>
          </a:xfrm>
          <a:custGeom>
            <a:avLst/>
            <a:gdLst/>
            <a:ahLst/>
            <a:cxnLst/>
            <a:rect l="l" t="t" r="r" b="b"/>
            <a:pathLst>
              <a:path w="1069975" h="245745">
                <a:moveTo>
                  <a:pt x="0" y="245363"/>
                </a:moveTo>
                <a:lnTo>
                  <a:pt x="1069848" y="245363"/>
                </a:lnTo>
                <a:lnTo>
                  <a:pt x="1069848" y="0"/>
                </a:lnTo>
                <a:lnTo>
                  <a:pt x="0" y="0"/>
                </a:lnTo>
                <a:lnTo>
                  <a:pt x="0" y="245363"/>
                </a:lnTo>
                <a:close/>
              </a:path>
            </a:pathLst>
          </a:custGeom>
          <a:ln w="25400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685032" y="4943855"/>
            <a:ext cx="868680" cy="304800"/>
          </a:xfrm>
          <a:custGeom>
            <a:avLst/>
            <a:gdLst/>
            <a:ahLst/>
            <a:cxnLst/>
            <a:rect l="l" t="t" r="r" b="b"/>
            <a:pathLst>
              <a:path w="868679" h="304800">
                <a:moveTo>
                  <a:pt x="443356" y="0"/>
                </a:moveTo>
                <a:lnTo>
                  <a:pt x="0" y="152400"/>
                </a:lnTo>
                <a:lnTo>
                  <a:pt x="443356" y="304800"/>
                </a:lnTo>
                <a:lnTo>
                  <a:pt x="443356" y="228600"/>
                </a:lnTo>
                <a:lnTo>
                  <a:pt x="868679" y="228600"/>
                </a:lnTo>
                <a:lnTo>
                  <a:pt x="868679" y="76200"/>
                </a:lnTo>
                <a:lnTo>
                  <a:pt x="443356" y="76200"/>
                </a:lnTo>
                <a:lnTo>
                  <a:pt x="44335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4633340" y="4972303"/>
            <a:ext cx="44640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FF0000"/>
                </a:solidFill>
                <a:latin typeface="黑体"/>
                <a:cs typeface="黑体"/>
              </a:rPr>
              <a:t>抛异常</a:t>
            </a:r>
            <a:endParaRPr sz="1100">
              <a:latin typeface="黑体"/>
              <a:cs typeface="黑体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891534" y="3981322"/>
            <a:ext cx="1479550" cy="85725"/>
          </a:xfrm>
          <a:custGeom>
            <a:avLst/>
            <a:gdLst/>
            <a:ahLst/>
            <a:cxnLst/>
            <a:rect l="l" t="t" r="r" b="b"/>
            <a:pathLst>
              <a:path w="1479550" h="85725">
                <a:moveTo>
                  <a:pt x="85725" y="0"/>
                </a:moveTo>
                <a:lnTo>
                  <a:pt x="0" y="42799"/>
                </a:lnTo>
                <a:lnTo>
                  <a:pt x="85725" y="85725"/>
                </a:lnTo>
                <a:lnTo>
                  <a:pt x="85725" y="57150"/>
                </a:lnTo>
                <a:lnTo>
                  <a:pt x="71374" y="57150"/>
                </a:lnTo>
                <a:lnTo>
                  <a:pt x="71374" y="28575"/>
                </a:lnTo>
                <a:lnTo>
                  <a:pt x="85725" y="28573"/>
                </a:lnTo>
                <a:lnTo>
                  <a:pt x="85725" y="0"/>
                </a:lnTo>
                <a:close/>
              </a:path>
              <a:path w="1479550" h="85725">
                <a:moveTo>
                  <a:pt x="85725" y="28573"/>
                </a:moveTo>
                <a:lnTo>
                  <a:pt x="71374" y="28575"/>
                </a:lnTo>
                <a:lnTo>
                  <a:pt x="71374" y="57150"/>
                </a:lnTo>
                <a:lnTo>
                  <a:pt x="85725" y="57148"/>
                </a:lnTo>
                <a:lnTo>
                  <a:pt x="85725" y="28573"/>
                </a:lnTo>
                <a:close/>
              </a:path>
              <a:path w="1479550" h="85725">
                <a:moveTo>
                  <a:pt x="85725" y="57148"/>
                </a:moveTo>
                <a:lnTo>
                  <a:pt x="71374" y="57150"/>
                </a:lnTo>
                <a:lnTo>
                  <a:pt x="85725" y="57150"/>
                </a:lnTo>
                <a:close/>
              </a:path>
              <a:path w="1479550" h="85725">
                <a:moveTo>
                  <a:pt x="1479168" y="28447"/>
                </a:moveTo>
                <a:lnTo>
                  <a:pt x="85725" y="28573"/>
                </a:lnTo>
                <a:lnTo>
                  <a:pt x="85725" y="57148"/>
                </a:lnTo>
                <a:lnTo>
                  <a:pt x="1479168" y="57022"/>
                </a:lnTo>
                <a:lnTo>
                  <a:pt x="1479168" y="28447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891534" y="5720143"/>
            <a:ext cx="1479550" cy="85725"/>
          </a:xfrm>
          <a:custGeom>
            <a:avLst/>
            <a:gdLst/>
            <a:ahLst/>
            <a:cxnLst/>
            <a:rect l="l" t="t" r="r" b="b"/>
            <a:pathLst>
              <a:path w="1479550" h="85725">
                <a:moveTo>
                  <a:pt x="85725" y="0"/>
                </a:moveTo>
                <a:lnTo>
                  <a:pt x="0" y="42862"/>
                </a:lnTo>
                <a:lnTo>
                  <a:pt x="85725" y="85725"/>
                </a:lnTo>
                <a:lnTo>
                  <a:pt x="85725" y="57150"/>
                </a:lnTo>
                <a:lnTo>
                  <a:pt x="71374" y="57150"/>
                </a:lnTo>
                <a:lnTo>
                  <a:pt x="71374" y="28575"/>
                </a:lnTo>
                <a:lnTo>
                  <a:pt x="85725" y="28575"/>
                </a:lnTo>
                <a:lnTo>
                  <a:pt x="85725" y="0"/>
                </a:lnTo>
                <a:close/>
              </a:path>
              <a:path w="1479550" h="85725">
                <a:moveTo>
                  <a:pt x="85725" y="28575"/>
                </a:moveTo>
                <a:lnTo>
                  <a:pt x="71374" y="28575"/>
                </a:lnTo>
                <a:lnTo>
                  <a:pt x="71374" y="57150"/>
                </a:lnTo>
                <a:lnTo>
                  <a:pt x="85725" y="57150"/>
                </a:lnTo>
                <a:lnTo>
                  <a:pt x="85725" y="28575"/>
                </a:lnTo>
                <a:close/>
              </a:path>
              <a:path w="1479550" h="85725">
                <a:moveTo>
                  <a:pt x="1479168" y="28575"/>
                </a:moveTo>
                <a:lnTo>
                  <a:pt x="85725" y="28575"/>
                </a:lnTo>
                <a:lnTo>
                  <a:pt x="85725" y="57150"/>
                </a:lnTo>
                <a:lnTo>
                  <a:pt x="1479168" y="57150"/>
                </a:lnTo>
                <a:lnTo>
                  <a:pt x="1479168" y="28575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5449315" y="3899154"/>
            <a:ext cx="6350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AF50"/>
                </a:solidFill>
                <a:latin typeface="黑体"/>
                <a:cs typeface="黑体"/>
              </a:rPr>
              <a:t>开启事务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417565" y="5659323"/>
            <a:ext cx="6350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AF50"/>
                </a:solidFill>
                <a:latin typeface="黑体"/>
                <a:cs typeface="黑体"/>
              </a:rPr>
              <a:t>提交事务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409057" y="4971669"/>
            <a:ext cx="6350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0000"/>
                </a:solidFill>
                <a:latin typeface="黑体"/>
                <a:cs typeface="黑体"/>
              </a:rPr>
              <a:t>回滚事务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89838" y="6371335"/>
            <a:ext cx="778446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10">
                <a:solidFill>
                  <a:srgbClr val="FF0000"/>
                </a:solidFill>
                <a:latin typeface="黑体"/>
                <a:cs typeface="黑体"/>
              </a:rPr>
              <a:t>默认</a:t>
            </a:r>
            <a:r>
              <a:rPr dirty="0" sz="1400" spc="-5">
                <a:solidFill>
                  <a:srgbClr val="FF0000"/>
                </a:solidFill>
                <a:latin typeface="Calibri"/>
                <a:cs typeface="Calibri"/>
              </a:rPr>
              <a:t>MySQL</a:t>
            </a:r>
            <a:r>
              <a:rPr dirty="0" sz="1400">
                <a:solidFill>
                  <a:srgbClr val="FF0000"/>
                </a:solidFill>
                <a:latin typeface="黑体"/>
                <a:cs typeface="黑体"/>
              </a:rPr>
              <a:t>的事务</a:t>
            </a:r>
            <a:r>
              <a:rPr dirty="0" sz="1400" spc="-15">
                <a:solidFill>
                  <a:srgbClr val="FF0000"/>
                </a:solidFill>
                <a:latin typeface="黑体"/>
                <a:cs typeface="黑体"/>
              </a:rPr>
              <a:t>是</a:t>
            </a:r>
            <a:r>
              <a:rPr dirty="0" sz="1400">
                <a:solidFill>
                  <a:srgbClr val="FF0000"/>
                </a:solidFill>
                <a:latin typeface="黑体"/>
                <a:cs typeface="黑体"/>
              </a:rPr>
              <a:t>自动</a:t>
            </a:r>
            <a:r>
              <a:rPr dirty="0" sz="1400" spc="-15">
                <a:solidFill>
                  <a:srgbClr val="FF0000"/>
                </a:solidFill>
                <a:latin typeface="黑体"/>
                <a:cs typeface="黑体"/>
              </a:rPr>
              <a:t>提</a:t>
            </a:r>
            <a:r>
              <a:rPr dirty="0" sz="1400">
                <a:solidFill>
                  <a:srgbClr val="FF0000"/>
                </a:solidFill>
                <a:latin typeface="黑体"/>
                <a:cs typeface="黑体"/>
              </a:rPr>
              <a:t>交的</a:t>
            </a:r>
            <a:r>
              <a:rPr dirty="0" sz="1400" spc="-15">
                <a:solidFill>
                  <a:srgbClr val="FF0000"/>
                </a:solidFill>
                <a:latin typeface="黑体"/>
                <a:cs typeface="黑体"/>
              </a:rPr>
              <a:t>，</a:t>
            </a:r>
            <a:r>
              <a:rPr dirty="0" sz="1400">
                <a:solidFill>
                  <a:srgbClr val="FF0000"/>
                </a:solidFill>
                <a:latin typeface="黑体"/>
                <a:cs typeface="黑体"/>
              </a:rPr>
              <a:t>也就</a:t>
            </a:r>
            <a:r>
              <a:rPr dirty="0" sz="1400" spc="-15">
                <a:solidFill>
                  <a:srgbClr val="FF0000"/>
                </a:solidFill>
                <a:latin typeface="黑体"/>
                <a:cs typeface="黑体"/>
              </a:rPr>
              <a:t>是</a:t>
            </a:r>
            <a:r>
              <a:rPr dirty="0" sz="1400">
                <a:solidFill>
                  <a:srgbClr val="FF0000"/>
                </a:solidFill>
                <a:latin typeface="黑体"/>
                <a:cs typeface="黑体"/>
              </a:rPr>
              <a:t>说，</a:t>
            </a:r>
            <a:r>
              <a:rPr dirty="0" sz="1400" spc="-15">
                <a:solidFill>
                  <a:srgbClr val="FF0000"/>
                </a:solidFill>
                <a:latin typeface="黑体"/>
                <a:cs typeface="黑体"/>
              </a:rPr>
              <a:t>当</a:t>
            </a:r>
            <a:r>
              <a:rPr dirty="0" sz="1400">
                <a:solidFill>
                  <a:srgbClr val="FF0000"/>
                </a:solidFill>
                <a:latin typeface="黑体"/>
                <a:cs typeface="黑体"/>
              </a:rPr>
              <a:t>执行</a:t>
            </a:r>
            <a:r>
              <a:rPr dirty="0" sz="1400" spc="-15">
                <a:solidFill>
                  <a:srgbClr val="FF0000"/>
                </a:solidFill>
                <a:latin typeface="黑体"/>
                <a:cs typeface="黑体"/>
              </a:rPr>
              <a:t>一</a:t>
            </a:r>
            <a:r>
              <a:rPr dirty="0" sz="1400" spc="5">
                <a:solidFill>
                  <a:srgbClr val="FF0000"/>
                </a:solidFill>
                <a:latin typeface="黑体"/>
                <a:cs typeface="黑体"/>
              </a:rPr>
              <a:t>条</a:t>
            </a:r>
            <a:r>
              <a:rPr dirty="0" sz="1400">
                <a:solidFill>
                  <a:srgbClr val="FF0000"/>
                </a:solidFill>
                <a:latin typeface="Calibri"/>
                <a:cs typeface="Calibri"/>
              </a:rPr>
              <a:t>DML</a:t>
            </a:r>
            <a:r>
              <a:rPr dirty="0" sz="1400">
                <a:solidFill>
                  <a:srgbClr val="FF0000"/>
                </a:solidFill>
                <a:latin typeface="黑体"/>
                <a:cs typeface="黑体"/>
              </a:rPr>
              <a:t>语</a:t>
            </a:r>
            <a:r>
              <a:rPr dirty="0" sz="1400" spc="-15">
                <a:solidFill>
                  <a:srgbClr val="FF0000"/>
                </a:solidFill>
                <a:latin typeface="黑体"/>
                <a:cs typeface="黑体"/>
              </a:rPr>
              <a:t>句</a:t>
            </a:r>
            <a:r>
              <a:rPr dirty="0" sz="1400" spc="-5">
                <a:solidFill>
                  <a:srgbClr val="FF0000"/>
                </a:solidFill>
                <a:latin typeface="黑体"/>
                <a:cs typeface="黑体"/>
              </a:rPr>
              <a:t>，</a:t>
            </a:r>
            <a:r>
              <a:rPr dirty="0" sz="1400" spc="-5">
                <a:solidFill>
                  <a:srgbClr val="FF0000"/>
                </a:solidFill>
                <a:latin typeface="Calibri"/>
                <a:cs typeface="Calibri"/>
              </a:rPr>
              <a:t>MySQL</a:t>
            </a:r>
            <a:r>
              <a:rPr dirty="0" sz="1400">
                <a:solidFill>
                  <a:srgbClr val="FF0000"/>
                </a:solidFill>
                <a:latin typeface="黑体"/>
                <a:cs typeface="黑体"/>
              </a:rPr>
              <a:t>会立</a:t>
            </a:r>
            <a:r>
              <a:rPr dirty="0" sz="1400" spc="-15">
                <a:solidFill>
                  <a:srgbClr val="FF0000"/>
                </a:solidFill>
                <a:latin typeface="黑体"/>
                <a:cs typeface="黑体"/>
              </a:rPr>
              <a:t>即</a:t>
            </a:r>
            <a:r>
              <a:rPr dirty="0" sz="1400">
                <a:solidFill>
                  <a:srgbClr val="FF0000"/>
                </a:solidFill>
                <a:latin typeface="黑体"/>
                <a:cs typeface="黑体"/>
              </a:rPr>
              <a:t>隐式</a:t>
            </a:r>
            <a:r>
              <a:rPr dirty="0" sz="1400" spc="-15">
                <a:solidFill>
                  <a:srgbClr val="FF0000"/>
                </a:solidFill>
                <a:latin typeface="黑体"/>
                <a:cs typeface="黑体"/>
              </a:rPr>
              <a:t>的</a:t>
            </a:r>
            <a:r>
              <a:rPr dirty="0" sz="1400">
                <a:solidFill>
                  <a:srgbClr val="FF0000"/>
                </a:solidFill>
                <a:latin typeface="黑体"/>
                <a:cs typeface="黑体"/>
              </a:rPr>
              <a:t>提交</a:t>
            </a:r>
            <a:r>
              <a:rPr dirty="0" sz="1400" spc="-15">
                <a:solidFill>
                  <a:srgbClr val="FF0000"/>
                </a:solidFill>
                <a:latin typeface="黑体"/>
                <a:cs typeface="黑体"/>
              </a:rPr>
              <a:t>事</a:t>
            </a:r>
            <a:r>
              <a:rPr dirty="0" sz="1400">
                <a:solidFill>
                  <a:srgbClr val="FF0000"/>
                </a:solidFill>
                <a:latin typeface="黑体"/>
                <a:cs typeface="黑体"/>
              </a:rPr>
              <a:t>务。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985504" y="2656344"/>
            <a:ext cx="1421892" cy="10210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9141714" y="2812542"/>
            <a:ext cx="1114425" cy="713740"/>
          </a:xfrm>
          <a:custGeom>
            <a:avLst/>
            <a:gdLst/>
            <a:ahLst/>
            <a:cxnLst/>
            <a:rect l="l" t="t" r="r" b="b"/>
            <a:pathLst>
              <a:path w="1114425" h="713739">
                <a:moveTo>
                  <a:pt x="0" y="713231"/>
                </a:moveTo>
                <a:lnTo>
                  <a:pt x="1114044" y="713231"/>
                </a:lnTo>
                <a:lnTo>
                  <a:pt x="1114044" y="0"/>
                </a:lnTo>
                <a:lnTo>
                  <a:pt x="0" y="0"/>
                </a:lnTo>
                <a:lnTo>
                  <a:pt x="0" y="713231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70959" y="2337816"/>
            <a:ext cx="1137285" cy="1320165"/>
          </a:xfrm>
          <a:custGeom>
            <a:avLst/>
            <a:gdLst/>
            <a:ahLst/>
            <a:cxnLst/>
            <a:rect l="l" t="t" r="r" b="b"/>
            <a:pathLst>
              <a:path w="1137285" h="1320164">
                <a:moveTo>
                  <a:pt x="568451" y="0"/>
                </a:moveTo>
                <a:lnTo>
                  <a:pt x="0" y="284225"/>
                </a:lnTo>
                <a:lnTo>
                  <a:pt x="0" y="1035558"/>
                </a:lnTo>
                <a:lnTo>
                  <a:pt x="568451" y="1319784"/>
                </a:lnTo>
                <a:lnTo>
                  <a:pt x="1136903" y="1035558"/>
                </a:lnTo>
                <a:lnTo>
                  <a:pt x="1136903" y="284225"/>
                </a:lnTo>
                <a:lnTo>
                  <a:pt x="568451" y="0"/>
                </a:lnTo>
                <a:close/>
              </a:path>
            </a:pathLst>
          </a:custGeom>
          <a:solidFill>
            <a:srgbClr val="AC2B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96640" y="3227832"/>
            <a:ext cx="370840" cy="429895"/>
          </a:xfrm>
          <a:custGeom>
            <a:avLst/>
            <a:gdLst/>
            <a:ahLst/>
            <a:cxnLst/>
            <a:rect l="l" t="t" r="r" b="b"/>
            <a:pathLst>
              <a:path w="370839" h="429895">
                <a:moveTo>
                  <a:pt x="185165" y="0"/>
                </a:moveTo>
                <a:lnTo>
                  <a:pt x="0" y="92582"/>
                </a:lnTo>
                <a:lnTo>
                  <a:pt x="0" y="337184"/>
                </a:lnTo>
                <a:lnTo>
                  <a:pt x="185165" y="429767"/>
                </a:lnTo>
                <a:lnTo>
                  <a:pt x="370332" y="337184"/>
                </a:lnTo>
                <a:lnTo>
                  <a:pt x="370332" y="92582"/>
                </a:lnTo>
                <a:lnTo>
                  <a:pt x="18516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2415" y="2438526"/>
            <a:ext cx="839469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252525"/>
                </a:solidFill>
                <a:latin typeface="微软雅黑"/>
                <a:cs typeface="微软雅黑"/>
              </a:rPr>
              <a:t>事务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2415" y="3174618"/>
            <a:ext cx="1470660" cy="22402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latin typeface="微软雅黑"/>
                <a:cs typeface="微软雅黑"/>
              </a:rPr>
              <a:t>事务简介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solidFill>
                  <a:srgbClr val="FF0000"/>
                </a:solidFill>
                <a:latin typeface="微软雅黑"/>
                <a:cs typeface="微软雅黑"/>
              </a:rPr>
              <a:t>事务操作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latin typeface="微软雅黑"/>
                <a:cs typeface="微软雅黑"/>
              </a:rPr>
              <a:t>事务四大特性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10">
                <a:latin typeface="微软雅黑"/>
                <a:cs typeface="微软雅黑"/>
              </a:rPr>
              <a:t>并发事务问题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latin typeface="微软雅黑"/>
                <a:cs typeface="微软雅黑"/>
              </a:rPr>
              <a:t>事务隔离级别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77105" y="2677413"/>
            <a:ext cx="33845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 b="1">
                <a:solidFill>
                  <a:srgbClr val="FFFFFF"/>
                </a:solidFill>
                <a:latin typeface="微软雅黑"/>
                <a:cs typeface="微软雅黑"/>
              </a:rPr>
              <a:t>6</a:t>
            </a:r>
            <a:endParaRPr sz="4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 h="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 h="0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 h="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9838" y="1074801"/>
            <a:ext cx="2493645" cy="8909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35">
                <a:solidFill>
                  <a:srgbClr val="AC2A25"/>
                </a:solidFill>
                <a:latin typeface="宋体"/>
                <a:cs typeface="宋体"/>
              </a:rPr>
              <a:t>事务操作</a:t>
            </a:r>
            <a:endParaRPr sz="2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Times New Roman"/>
              <a:cs typeface="Times New Roman"/>
            </a:endParaRPr>
          </a:p>
          <a:p>
            <a:pPr marL="382905" indent="-287020">
              <a:lnSpc>
                <a:spcPct val="100000"/>
              </a:lnSpc>
              <a:buFont typeface="Arial"/>
              <a:buChar char="•"/>
              <a:tabLst>
                <a:tab pos="382905" algn="l"/>
                <a:tab pos="383540" algn="l"/>
              </a:tabLst>
            </a:pPr>
            <a:r>
              <a:rPr dirty="0" sz="1600" spc="-30">
                <a:solidFill>
                  <a:srgbClr val="252525"/>
                </a:solidFill>
                <a:latin typeface="宋体"/>
                <a:cs typeface="宋体"/>
              </a:rPr>
              <a:t>查看</a:t>
            </a:r>
            <a:r>
              <a:rPr dirty="0" sz="1600" spc="-15">
                <a:solidFill>
                  <a:srgbClr val="252525"/>
                </a:solidFill>
                <a:latin typeface="宋体"/>
                <a:cs typeface="宋体"/>
              </a:rPr>
              <a:t>/</a:t>
            </a:r>
            <a:r>
              <a:rPr dirty="0" sz="1600" spc="-30">
                <a:solidFill>
                  <a:srgbClr val="252525"/>
                </a:solidFill>
                <a:latin typeface="宋体"/>
                <a:cs typeface="宋体"/>
              </a:rPr>
              <a:t>设置事务提交方式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3963" y="2940811"/>
            <a:ext cx="11106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600" spc="-30">
                <a:solidFill>
                  <a:srgbClr val="252525"/>
                </a:solidFill>
                <a:latin typeface="宋体"/>
                <a:cs typeface="宋体"/>
              </a:rPr>
              <a:t>提交事务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73963" y="4184650"/>
            <a:ext cx="11118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600" spc="-30">
                <a:solidFill>
                  <a:srgbClr val="252525"/>
                </a:solidFill>
                <a:latin typeface="宋体"/>
                <a:cs typeface="宋体"/>
              </a:rPr>
              <a:t>回滚事务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38427" y="2071116"/>
            <a:ext cx="9904730" cy="646430"/>
          </a:xfrm>
          <a:custGeom>
            <a:avLst/>
            <a:gdLst/>
            <a:ahLst/>
            <a:cxnLst/>
            <a:rect l="l" t="t" r="r" b="b"/>
            <a:pathLst>
              <a:path w="9904730" h="646430">
                <a:moveTo>
                  <a:pt x="0" y="646176"/>
                </a:moveTo>
                <a:lnTo>
                  <a:pt x="9904476" y="646176"/>
                </a:lnTo>
                <a:lnTo>
                  <a:pt x="9904476" y="0"/>
                </a:lnTo>
                <a:lnTo>
                  <a:pt x="0" y="0"/>
                </a:lnTo>
                <a:lnTo>
                  <a:pt x="0" y="646176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138427" y="2071116"/>
            <a:ext cx="9904730" cy="646430"/>
          </a:xfrm>
          <a:custGeom>
            <a:avLst/>
            <a:gdLst/>
            <a:ahLst/>
            <a:cxnLst/>
            <a:rect l="l" t="t" r="r" b="b"/>
            <a:pathLst>
              <a:path w="9904730" h="646430">
                <a:moveTo>
                  <a:pt x="0" y="646176"/>
                </a:moveTo>
                <a:lnTo>
                  <a:pt x="9904476" y="646176"/>
                </a:lnTo>
                <a:lnTo>
                  <a:pt x="9904476" y="0"/>
                </a:lnTo>
                <a:lnTo>
                  <a:pt x="0" y="0"/>
                </a:lnTo>
                <a:lnTo>
                  <a:pt x="0" y="646176"/>
                </a:lnTo>
                <a:close/>
              </a:path>
            </a:pathLst>
          </a:custGeom>
          <a:ln w="3175">
            <a:solidFill>
              <a:srgbClr val="9191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229867" y="2142108"/>
            <a:ext cx="1807083" cy="236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229867" y="2416124"/>
            <a:ext cx="1838579" cy="236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138427" y="3337559"/>
            <a:ext cx="9904730" cy="370840"/>
          </a:xfrm>
          <a:custGeom>
            <a:avLst/>
            <a:gdLst/>
            <a:ahLst/>
            <a:cxnLst/>
            <a:rect l="l" t="t" r="r" b="b"/>
            <a:pathLst>
              <a:path w="9904730" h="370839">
                <a:moveTo>
                  <a:pt x="0" y="370331"/>
                </a:moveTo>
                <a:lnTo>
                  <a:pt x="9904476" y="370331"/>
                </a:lnTo>
                <a:lnTo>
                  <a:pt x="9904476" y="0"/>
                </a:lnTo>
                <a:lnTo>
                  <a:pt x="0" y="0"/>
                </a:lnTo>
                <a:lnTo>
                  <a:pt x="0" y="370331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138427" y="3337559"/>
            <a:ext cx="9904730" cy="370840"/>
          </a:xfrm>
          <a:custGeom>
            <a:avLst/>
            <a:gdLst/>
            <a:ahLst/>
            <a:cxnLst/>
            <a:rect l="l" t="t" r="r" b="b"/>
            <a:pathLst>
              <a:path w="9904730" h="370839">
                <a:moveTo>
                  <a:pt x="0" y="370331"/>
                </a:moveTo>
                <a:lnTo>
                  <a:pt x="9904476" y="370331"/>
                </a:lnTo>
                <a:lnTo>
                  <a:pt x="9904476" y="0"/>
                </a:lnTo>
                <a:lnTo>
                  <a:pt x="0" y="0"/>
                </a:lnTo>
                <a:lnTo>
                  <a:pt x="0" y="370331"/>
                </a:lnTo>
                <a:close/>
              </a:path>
            </a:pathLst>
          </a:custGeom>
          <a:ln w="3175">
            <a:solidFill>
              <a:srgbClr val="9191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229867" y="3408934"/>
            <a:ext cx="636524" cy="2362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810766" y="3408934"/>
            <a:ext cx="103631" cy="2362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138427" y="4613147"/>
            <a:ext cx="9904730" cy="368935"/>
          </a:xfrm>
          <a:custGeom>
            <a:avLst/>
            <a:gdLst/>
            <a:ahLst/>
            <a:cxnLst/>
            <a:rect l="l" t="t" r="r" b="b"/>
            <a:pathLst>
              <a:path w="9904730" h="368935">
                <a:moveTo>
                  <a:pt x="0" y="368807"/>
                </a:moveTo>
                <a:lnTo>
                  <a:pt x="9904476" y="368807"/>
                </a:lnTo>
                <a:lnTo>
                  <a:pt x="9904476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138427" y="4613147"/>
            <a:ext cx="9904730" cy="368935"/>
          </a:xfrm>
          <a:custGeom>
            <a:avLst/>
            <a:gdLst/>
            <a:ahLst/>
            <a:cxnLst/>
            <a:rect l="l" t="t" r="r" b="b"/>
            <a:pathLst>
              <a:path w="9904730" h="368935">
                <a:moveTo>
                  <a:pt x="0" y="368807"/>
                </a:moveTo>
                <a:lnTo>
                  <a:pt x="9904476" y="368807"/>
                </a:lnTo>
                <a:lnTo>
                  <a:pt x="9904476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ln w="3175">
            <a:solidFill>
              <a:srgbClr val="9191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229867" y="4683886"/>
            <a:ext cx="782154" cy="2362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960117" y="4683886"/>
            <a:ext cx="103631" cy="2362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0"/>
              <a:t>高级软件人才培训专家</a:t>
            </a: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 h="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 h="0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 h="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9838" y="1074801"/>
            <a:ext cx="1195070" cy="8909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35">
                <a:solidFill>
                  <a:srgbClr val="AC2A25"/>
                </a:solidFill>
                <a:latin typeface="宋体"/>
                <a:cs typeface="宋体"/>
              </a:rPr>
              <a:t>事务操作</a:t>
            </a:r>
            <a:endParaRPr sz="2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Times New Roman"/>
              <a:cs typeface="Times New Roman"/>
            </a:endParaRPr>
          </a:p>
          <a:p>
            <a:pPr marL="382905" indent="-287020">
              <a:lnSpc>
                <a:spcPct val="100000"/>
              </a:lnSpc>
              <a:buFont typeface="Arial"/>
              <a:buChar char="•"/>
              <a:tabLst>
                <a:tab pos="382905" algn="l"/>
                <a:tab pos="383540" algn="l"/>
              </a:tabLst>
            </a:pPr>
            <a:r>
              <a:rPr dirty="0" sz="1600" spc="-30">
                <a:solidFill>
                  <a:srgbClr val="252525"/>
                </a:solidFill>
                <a:latin typeface="宋体"/>
                <a:cs typeface="宋体"/>
              </a:rPr>
              <a:t>开启事务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3963" y="2940811"/>
            <a:ext cx="11106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600" spc="-30">
                <a:solidFill>
                  <a:srgbClr val="252525"/>
                </a:solidFill>
                <a:latin typeface="宋体"/>
                <a:cs typeface="宋体"/>
              </a:rPr>
              <a:t>提交事务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73963" y="4184650"/>
            <a:ext cx="11118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600" spc="-30">
                <a:solidFill>
                  <a:srgbClr val="252525"/>
                </a:solidFill>
                <a:latin typeface="宋体"/>
                <a:cs typeface="宋体"/>
              </a:rPr>
              <a:t>回滚事务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38427" y="2071116"/>
            <a:ext cx="9904730" cy="370840"/>
          </a:xfrm>
          <a:custGeom>
            <a:avLst/>
            <a:gdLst/>
            <a:ahLst/>
            <a:cxnLst/>
            <a:rect l="l" t="t" r="r" b="b"/>
            <a:pathLst>
              <a:path w="9904730" h="370839">
                <a:moveTo>
                  <a:pt x="0" y="370332"/>
                </a:moveTo>
                <a:lnTo>
                  <a:pt x="9904476" y="370332"/>
                </a:lnTo>
                <a:lnTo>
                  <a:pt x="9904476" y="0"/>
                </a:lnTo>
                <a:lnTo>
                  <a:pt x="0" y="0"/>
                </a:lnTo>
                <a:lnTo>
                  <a:pt x="0" y="370332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229867" y="2142108"/>
            <a:ext cx="1619250" cy="236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138427" y="2071116"/>
            <a:ext cx="9904730" cy="370840"/>
          </a:xfrm>
          <a:prstGeom prst="rect">
            <a:avLst/>
          </a:prstGeom>
          <a:ln w="3175">
            <a:solidFill>
              <a:srgbClr val="919191"/>
            </a:solidFill>
          </a:ln>
        </p:spPr>
        <p:txBody>
          <a:bodyPr wrap="square" lIns="0" tIns="99695" rIns="0" bIns="0" rtlCol="0" vert="horz">
            <a:spAutoFit/>
          </a:bodyPr>
          <a:lstStyle/>
          <a:p>
            <a:pPr marL="1636395">
              <a:lnSpc>
                <a:spcPct val="100000"/>
              </a:lnSpc>
              <a:spcBef>
                <a:spcPts val="785"/>
              </a:spcBef>
            </a:pP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或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999485" y="2142108"/>
            <a:ext cx="495604" cy="2362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449065" y="2142108"/>
            <a:ext cx="103632" cy="2362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138427" y="3337559"/>
            <a:ext cx="9904730" cy="370840"/>
          </a:xfrm>
          <a:custGeom>
            <a:avLst/>
            <a:gdLst/>
            <a:ahLst/>
            <a:cxnLst/>
            <a:rect l="l" t="t" r="r" b="b"/>
            <a:pathLst>
              <a:path w="9904730" h="370839">
                <a:moveTo>
                  <a:pt x="0" y="370331"/>
                </a:moveTo>
                <a:lnTo>
                  <a:pt x="9904476" y="370331"/>
                </a:lnTo>
                <a:lnTo>
                  <a:pt x="9904476" y="0"/>
                </a:lnTo>
                <a:lnTo>
                  <a:pt x="0" y="0"/>
                </a:lnTo>
                <a:lnTo>
                  <a:pt x="0" y="370331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138427" y="3337559"/>
            <a:ext cx="9904730" cy="370840"/>
          </a:xfrm>
          <a:custGeom>
            <a:avLst/>
            <a:gdLst/>
            <a:ahLst/>
            <a:cxnLst/>
            <a:rect l="l" t="t" r="r" b="b"/>
            <a:pathLst>
              <a:path w="9904730" h="370839">
                <a:moveTo>
                  <a:pt x="0" y="370331"/>
                </a:moveTo>
                <a:lnTo>
                  <a:pt x="9904476" y="370331"/>
                </a:lnTo>
                <a:lnTo>
                  <a:pt x="9904476" y="0"/>
                </a:lnTo>
                <a:lnTo>
                  <a:pt x="0" y="0"/>
                </a:lnTo>
                <a:lnTo>
                  <a:pt x="0" y="370331"/>
                </a:lnTo>
                <a:close/>
              </a:path>
            </a:pathLst>
          </a:custGeom>
          <a:ln w="3175">
            <a:solidFill>
              <a:srgbClr val="9191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229867" y="3408934"/>
            <a:ext cx="636524" cy="2362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810766" y="3408934"/>
            <a:ext cx="103631" cy="2362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138427" y="4613147"/>
            <a:ext cx="9904730" cy="368935"/>
          </a:xfrm>
          <a:custGeom>
            <a:avLst/>
            <a:gdLst/>
            <a:ahLst/>
            <a:cxnLst/>
            <a:rect l="l" t="t" r="r" b="b"/>
            <a:pathLst>
              <a:path w="9904730" h="368935">
                <a:moveTo>
                  <a:pt x="0" y="368807"/>
                </a:moveTo>
                <a:lnTo>
                  <a:pt x="9904476" y="368807"/>
                </a:lnTo>
                <a:lnTo>
                  <a:pt x="9904476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138427" y="4613147"/>
            <a:ext cx="9904730" cy="368935"/>
          </a:xfrm>
          <a:custGeom>
            <a:avLst/>
            <a:gdLst/>
            <a:ahLst/>
            <a:cxnLst/>
            <a:rect l="l" t="t" r="r" b="b"/>
            <a:pathLst>
              <a:path w="9904730" h="368935">
                <a:moveTo>
                  <a:pt x="0" y="368807"/>
                </a:moveTo>
                <a:lnTo>
                  <a:pt x="9904476" y="368807"/>
                </a:lnTo>
                <a:lnTo>
                  <a:pt x="9904476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ln w="3175">
            <a:solidFill>
              <a:srgbClr val="9191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229867" y="4683886"/>
            <a:ext cx="782154" cy="2362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960117" y="4683886"/>
            <a:ext cx="103631" cy="2362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0"/>
              <a:t>高级软件人才培训专家</a:t>
            </a: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70959" y="2337816"/>
            <a:ext cx="1137285" cy="1320165"/>
          </a:xfrm>
          <a:custGeom>
            <a:avLst/>
            <a:gdLst/>
            <a:ahLst/>
            <a:cxnLst/>
            <a:rect l="l" t="t" r="r" b="b"/>
            <a:pathLst>
              <a:path w="1137285" h="1320164">
                <a:moveTo>
                  <a:pt x="568451" y="0"/>
                </a:moveTo>
                <a:lnTo>
                  <a:pt x="0" y="284225"/>
                </a:lnTo>
                <a:lnTo>
                  <a:pt x="0" y="1035558"/>
                </a:lnTo>
                <a:lnTo>
                  <a:pt x="568451" y="1319784"/>
                </a:lnTo>
                <a:lnTo>
                  <a:pt x="1136903" y="1035558"/>
                </a:lnTo>
                <a:lnTo>
                  <a:pt x="1136903" y="284225"/>
                </a:lnTo>
                <a:lnTo>
                  <a:pt x="568451" y="0"/>
                </a:lnTo>
                <a:close/>
              </a:path>
            </a:pathLst>
          </a:custGeom>
          <a:solidFill>
            <a:srgbClr val="AC2B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96640" y="3227832"/>
            <a:ext cx="370840" cy="429895"/>
          </a:xfrm>
          <a:custGeom>
            <a:avLst/>
            <a:gdLst/>
            <a:ahLst/>
            <a:cxnLst/>
            <a:rect l="l" t="t" r="r" b="b"/>
            <a:pathLst>
              <a:path w="370839" h="429895">
                <a:moveTo>
                  <a:pt x="185165" y="0"/>
                </a:moveTo>
                <a:lnTo>
                  <a:pt x="0" y="92582"/>
                </a:lnTo>
                <a:lnTo>
                  <a:pt x="0" y="337184"/>
                </a:lnTo>
                <a:lnTo>
                  <a:pt x="185165" y="429767"/>
                </a:lnTo>
                <a:lnTo>
                  <a:pt x="370332" y="337184"/>
                </a:lnTo>
                <a:lnTo>
                  <a:pt x="370332" y="92582"/>
                </a:lnTo>
                <a:lnTo>
                  <a:pt x="18516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2415" y="2438526"/>
            <a:ext cx="839469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252525"/>
                </a:solidFill>
                <a:latin typeface="微软雅黑"/>
                <a:cs typeface="微软雅黑"/>
              </a:rPr>
              <a:t>事务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2415" y="3174618"/>
            <a:ext cx="1470660" cy="22402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latin typeface="微软雅黑"/>
                <a:cs typeface="微软雅黑"/>
              </a:rPr>
              <a:t>事务简介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latin typeface="微软雅黑"/>
                <a:cs typeface="微软雅黑"/>
              </a:rPr>
              <a:t>事务操作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solidFill>
                  <a:srgbClr val="FF0000"/>
                </a:solidFill>
                <a:latin typeface="微软雅黑"/>
                <a:cs typeface="微软雅黑"/>
              </a:rPr>
              <a:t>事务四大特性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10">
                <a:latin typeface="微软雅黑"/>
                <a:cs typeface="微软雅黑"/>
              </a:rPr>
              <a:t>并发事务问题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latin typeface="微软雅黑"/>
                <a:cs typeface="微软雅黑"/>
              </a:rPr>
              <a:t>事务隔离级别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77105" y="2677413"/>
            <a:ext cx="33845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 b="1">
                <a:solidFill>
                  <a:srgbClr val="FFFFFF"/>
                </a:solidFill>
                <a:latin typeface="微软雅黑"/>
                <a:cs typeface="微软雅黑"/>
              </a:rPr>
              <a:t>6</a:t>
            </a:r>
            <a:endParaRPr sz="4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 h="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 h="0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 h="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030206" y="6554825"/>
            <a:ext cx="20523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FFFFFF"/>
                </a:solidFill>
                <a:latin typeface="华文楷体"/>
                <a:cs typeface="华文楷体"/>
              </a:rPr>
              <a:t>高级软件人才培训专家</a:t>
            </a:r>
            <a:endParaRPr sz="1600">
              <a:latin typeface="华文楷体"/>
              <a:cs typeface="华文楷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214052" y="3624008"/>
            <a:ext cx="4886070" cy="22815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295396" y="3802634"/>
          <a:ext cx="4436745" cy="1102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5470"/>
                <a:gridCol w="606424"/>
                <a:gridCol w="1024890"/>
                <a:gridCol w="1196339"/>
                <a:gridCol w="610870"/>
                <a:gridCol w="414020"/>
              </a:tblGrid>
              <a:tr h="231203">
                <a:tc>
                  <a:txBody>
                    <a:bodyPr/>
                    <a:lstStyle/>
                    <a:p>
                      <a:pPr marL="31750">
                        <a:lnSpc>
                          <a:spcPts val="1000"/>
                        </a:lnSpc>
                      </a:pPr>
                      <a:r>
                        <a:rPr dirty="0" sz="1050">
                          <a:latin typeface="Calibri"/>
                          <a:cs typeface="Calibri"/>
                        </a:rPr>
                        <a:t>1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000"/>
                        </a:lnSpc>
                      </a:pPr>
                      <a:r>
                        <a:rPr dirty="0" sz="1050">
                          <a:latin typeface="Calibri"/>
                          <a:cs typeface="Calibri"/>
                        </a:rPr>
                        <a:t>1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77520">
                        <a:lnSpc>
                          <a:spcPts val="1000"/>
                        </a:lnSpc>
                      </a:pPr>
                      <a:r>
                        <a:rPr dirty="0" sz="1050">
                          <a:latin typeface="Calibri"/>
                          <a:cs typeface="Calibri"/>
                        </a:rPr>
                        <a:t>1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ts val="1000"/>
                        </a:lnSpc>
                      </a:pPr>
                      <a:r>
                        <a:rPr dirty="0" sz="1050">
                          <a:latin typeface="Calibri"/>
                          <a:cs typeface="Calibri"/>
                        </a:rPr>
                        <a:t>1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2645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050">
                          <a:latin typeface="Calibri"/>
                          <a:cs typeface="Calibri"/>
                        </a:rPr>
                        <a:t>2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64135"/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050">
                          <a:latin typeface="Calibri"/>
                          <a:cs typeface="Calibri"/>
                        </a:rPr>
                        <a:t>2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6413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7752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050">
                          <a:latin typeface="Calibri"/>
                          <a:cs typeface="Calibri"/>
                        </a:rPr>
                        <a:t>2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64135"/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050">
                          <a:latin typeface="Calibri"/>
                          <a:cs typeface="Calibri"/>
                        </a:rPr>
                        <a:t>2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6413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54483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dirty="0" sz="1050">
                          <a:latin typeface="Calibri"/>
                          <a:cs typeface="Calibri"/>
                        </a:rPr>
                        <a:t>3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62230"/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dirty="0" sz="1050">
                          <a:latin typeface="Calibri"/>
                          <a:cs typeface="Calibri"/>
                        </a:rPr>
                        <a:t>3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6223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52069">
                        <a:lnSpc>
                          <a:spcPct val="100000"/>
                        </a:lnSpc>
                      </a:pPr>
                      <a:r>
                        <a:rPr dirty="0" sz="1000" spc="5">
                          <a:solidFill>
                            <a:srgbClr val="585858"/>
                          </a:solidFill>
                          <a:latin typeface="黑体"/>
                          <a:cs typeface="黑体"/>
                        </a:rPr>
                        <a:t>事务</a:t>
                      </a:r>
                      <a:r>
                        <a:rPr dirty="0" sz="1000" spc="-5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7752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dirty="0" sz="1050">
                          <a:latin typeface="Calibri"/>
                          <a:cs typeface="Calibri"/>
                        </a:rPr>
                        <a:t>3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62230"/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dirty="0" sz="1050">
                          <a:latin typeface="Calibri"/>
                          <a:cs typeface="Calibri"/>
                        </a:rPr>
                        <a:t>3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6223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57150">
                        <a:lnSpc>
                          <a:spcPts val="1150"/>
                        </a:lnSpc>
                      </a:pPr>
                      <a:r>
                        <a:rPr dirty="0" sz="1000" spc="5">
                          <a:solidFill>
                            <a:srgbClr val="585858"/>
                          </a:solidFill>
                          <a:latin typeface="黑体"/>
                          <a:cs typeface="黑体"/>
                        </a:rPr>
                        <a:t>事务</a:t>
                      </a:r>
                      <a:r>
                        <a:rPr dirty="0" sz="1000" spc="-5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5964173" y="5505399"/>
            <a:ext cx="2895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DB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00015" y="6278206"/>
            <a:ext cx="521334" cy="356235"/>
          </a:xfrm>
          <a:custGeom>
            <a:avLst/>
            <a:gdLst/>
            <a:ahLst/>
            <a:cxnLst/>
            <a:rect l="l" t="t" r="r" b="b"/>
            <a:pathLst>
              <a:path w="521335" h="356234">
                <a:moveTo>
                  <a:pt x="521208" y="0"/>
                </a:moveTo>
                <a:lnTo>
                  <a:pt x="519336" y="9236"/>
                </a:lnTo>
                <a:lnTo>
                  <a:pt x="514238" y="16776"/>
                </a:lnTo>
                <a:lnTo>
                  <a:pt x="506688" y="21859"/>
                </a:lnTo>
                <a:lnTo>
                  <a:pt x="497459" y="23723"/>
                </a:lnTo>
                <a:lnTo>
                  <a:pt x="23749" y="23723"/>
                </a:lnTo>
                <a:lnTo>
                  <a:pt x="14519" y="25587"/>
                </a:lnTo>
                <a:lnTo>
                  <a:pt x="6969" y="30668"/>
                </a:lnTo>
                <a:lnTo>
                  <a:pt x="1871" y="38205"/>
                </a:lnTo>
                <a:lnTo>
                  <a:pt x="0" y="47434"/>
                </a:lnTo>
                <a:lnTo>
                  <a:pt x="0" y="332041"/>
                </a:lnTo>
                <a:lnTo>
                  <a:pt x="1871" y="341277"/>
                </a:lnTo>
                <a:lnTo>
                  <a:pt x="6969" y="348818"/>
                </a:lnTo>
                <a:lnTo>
                  <a:pt x="14519" y="353901"/>
                </a:lnTo>
                <a:lnTo>
                  <a:pt x="23749" y="355765"/>
                </a:lnTo>
                <a:lnTo>
                  <a:pt x="32958" y="353901"/>
                </a:lnTo>
                <a:lnTo>
                  <a:pt x="40465" y="348818"/>
                </a:lnTo>
                <a:lnTo>
                  <a:pt x="45519" y="341277"/>
                </a:lnTo>
                <a:lnTo>
                  <a:pt x="47371" y="332041"/>
                </a:lnTo>
                <a:lnTo>
                  <a:pt x="47371" y="308330"/>
                </a:lnTo>
                <a:lnTo>
                  <a:pt x="497459" y="308330"/>
                </a:lnTo>
                <a:lnTo>
                  <a:pt x="506688" y="306467"/>
                </a:lnTo>
                <a:lnTo>
                  <a:pt x="514238" y="301385"/>
                </a:lnTo>
                <a:lnTo>
                  <a:pt x="519336" y="293848"/>
                </a:lnTo>
                <a:lnTo>
                  <a:pt x="521208" y="284619"/>
                </a:lnTo>
                <a:lnTo>
                  <a:pt x="521208" y="71158"/>
                </a:lnTo>
                <a:lnTo>
                  <a:pt x="23749" y="71158"/>
                </a:lnTo>
                <a:lnTo>
                  <a:pt x="23749" y="40894"/>
                </a:lnTo>
                <a:lnTo>
                  <a:pt x="29083" y="35585"/>
                </a:lnTo>
                <a:lnTo>
                  <a:pt x="521208" y="35585"/>
                </a:lnTo>
                <a:lnTo>
                  <a:pt x="521208" y="0"/>
                </a:lnTo>
                <a:close/>
              </a:path>
              <a:path w="521335" h="356234">
                <a:moveTo>
                  <a:pt x="521208" y="35585"/>
                </a:moveTo>
                <a:lnTo>
                  <a:pt x="42163" y="35585"/>
                </a:lnTo>
                <a:lnTo>
                  <a:pt x="47371" y="40894"/>
                </a:lnTo>
                <a:lnTo>
                  <a:pt x="47371" y="47434"/>
                </a:lnTo>
                <a:lnTo>
                  <a:pt x="45519" y="56670"/>
                </a:lnTo>
                <a:lnTo>
                  <a:pt x="40465" y="64211"/>
                </a:lnTo>
                <a:lnTo>
                  <a:pt x="32958" y="69294"/>
                </a:lnTo>
                <a:lnTo>
                  <a:pt x="23749" y="71158"/>
                </a:lnTo>
                <a:lnTo>
                  <a:pt x="521208" y="71158"/>
                </a:lnTo>
                <a:lnTo>
                  <a:pt x="521208" y="35585"/>
                </a:lnTo>
                <a:close/>
              </a:path>
              <a:path w="521335" h="356234">
                <a:moveTo>
                  <a:pt x="473745" y="6588"/>
                </a:moveTo>
                <a:lnTo>
                  <a:pt x="473837" y="23723"/>
                </a:lnTo>
                <a:lnTo>
                  <a:pt x="497459" y="23723"/>
                </a:lnTo>
                <a:lnTo>
                  <a:pt x="497459" y="11861"/>
                </a:lnTo>
                <a:lnTo>
                  <a:pt x="479044" y="11861"/>
                </a:lnTo>
                <a:lnTo>
                  <a:pt x="473745" y="6588"/>
                </a:lnTo>
                <a:close/>
              </a:path>
              <a:path w="521335" h="356234">
                <a:moveTo>
                  <a:pt x="497459" y="6553"/>
                </a:moveTo>
                <a:lnTo>
                  <a:pt x="492125" y="11861"/>
                </a:lnTo>
                <a:lnTo>
                  <a:pt x="497459" y="11861"/>
                </a:lnTo>
                <a:lnTo>
                  <a:pt x="497459" y="655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723765" y="6254496"/>
            <a:ext cx="497840" cy="95250"/>
          </a:xfrm>
          <a:custGeom>
            <a:avLst/>
            <a:gdLst/>
            <a:ahLst/>
            <a:cxnLst/>
            <a:rect l="l" t="t" r="r" b="b"/>
            <a:pathLst>
              <a:path w="497839" h="95250">
                <a:moveTo>
                  <a:pt x="18414" y="59296"/>
                </a:moveTo>
                <a:lnTo>
                  <a:pt x="5334" y="59296"/>
                </a:lnTo>
                <a:lnTo>
                  <a:pt x="0" y="64604"/>
                </a:lnTo>
                <a:lnTo>
                  <a:pt x="0" y="94868"/>
                </a:lnTo>
                <a:lnTo>
                  <a:pt x="9209" y="93005"/>
                </a:lnTo>
                <a:lnTo>
                  <a:pt x="16716" y="87922"/>
                </a:lnTo>
                <a:lnTo>
                  <a:pt x="21770" y="80381"/>
                </a:lnTo>
                <a:lnTo>
                  <a:pt x="23622" y="71145"/>
                </a:lnTo>
                <a:lnTo>
                  <a:pt x="23622" y="64604"/>
                </a:lnTo>
                <a:lnTo>
                  <a:pt x="18414" y="59296"/>
                </a:lnTo>
                <a:close/>
              </a:path>
              <a:path w="497839" h="95250">
                <a:moveTo>
                  <a:pt x="497459" y="23710"/>
                </a:moveTo>
                <a:lnTo>
                  <a:pt x="473710" y="23710"/>
                </a:lnTo>
                <a:lnTo>
                  <a:pt x="473710" y="47434"/>
                </a:lnTo>
                <a:lnTo>
                  <a:pt x="482939" y="45570"/>
                </a:lnTo>
                <a:lnTo>
                  <a:pt x="490489" y="40487"/>
                </a:lnTo>
                <a:lnTo>
                  <a:pt x="495587" y="32946"/>
                </a:lnTo>
                <a:lnTo>
                  <a:pt x="497459" y="23710"/>
                </a:lnTo>
                <a:close/>
              </a:path>
              <a:path w="497839" h="95250">
                <a:moveTo>
                  <a:pt x="473710" y="0"/>
                </a:moveTo>
                <a:lnTo>
                  <a:pt x="464500" y="1863"/>
                </a:lnTo>
                <a:lnTo>
                  <a:pt x="456993" y="6945"/>
                </a:lnTo>
                <a:lnTo>
                  <a:pt x="451939" y="14482"/>
                </a:lnTo>
                <a:lnTo>
                  <a:pt x="450088" y="23710"/>
                </a:lnTo>
                <a:lnTo>
                  <a:pt x="450088" y="30264"/>
                </a:lnTo>
                <a:lnTo>
                  <a:pt x="455295" y="35572"/>
                </a:lnTo>
                <a:lnTo>
                  <a:pt x="468375" y="35572"/>
                </a:lnTo>
                <a:lnTo>
                  <a:pt x="473710" y="30264"/>
                </a:lnTo>
                <a:lnTo>
                  <a:pt x="473710" y="23710"/>
                </a:lnTo>
                <a:lnTo>
                  <a:pt x="497459" y="23710"/>
                </a:lnTo>
                <a:lnTo>
                  <a:pt x="495587" y="14482"/>
                </a:lnTo>
                <a:lnTo>
                  <a:pt x="490489" y="6945"/>
                </a:lnTo>
                <a:lnTo>
                  <a:pt x="482939" y="1863"/>
                </a:lnTo>
                <a:lnTo>
                  <a:pt x="473710" y="0"/>
                </a:lnTo>
                <a:close/>
              </a:path>
            </a:pathLst>
          </a:custGeom>
          <a:solidFill>
            <a:srgbClr val="ADADA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700015" y="6254496"/>
            <a:ext cx="521334" cy="379730"/>
          </a:xfrm>
          <a:custGeom>
            <a:avLst/>
            <a:gdLst/>
            <a:ahLst/>
            <a:cxnLst/>
            <a:rect l="l" t="t" r="r" b="b"/>
            <a:pathLst>
              <a:path w="521335" h="379729">
                <a:moveTo>
                  <a:pt x="0" y="71145"/>
                </a:moveTo>
                <a:lnTo>
                  <a:pt x="1871" y="61916"/>
                </a:lnTo>
                <a:lnTo>
                  <a:pt x="6969" y="54379"/>
                </a:lnTo>
                <a:lnTo>
                  <a:pt x="14519" y="49298"/>
                </a:lnTo>
                <a:lnTo>
                  <a:pt x="23749" y="47434"/>
                </a:lnTo>
                <a:lnTo>
                  <a:pt x="473837" y="47434"/>
                </a:lnTo>
                <a:lnTo>
                  <a:pt x="473837" y="23710"/>
                </a:lnTo>
                <a:lnTo>
                  <a:pt x="475688" y="14482"/>
                </a:lnTo>
                <a:lnTo>
                  <a:pt x="480742" y="6945"/>
                </a:lnTo>
                <a:lnTo>
                  <a:pt x="488249" y="1863"/>
                </a:lnTo>
                <a:lnTo>
                  <a:pt x="497459" y="0"/>
                </a:lnTo>
                <a:lnTo>
                  <a:pt x="506688" y="1863"/>
                </a:lnTo>
                <a:lnTo>
                  <a:pt x="514238" y="6945"/>
                </a:lnTo>
                <a:lnTo>
                  <a:pt x="519336" y="14482"/>
                </a:lnTo>
                <a:lnTo>
                  <a:pt x="521208" y="23710"/>
                </a:lnTo>
                <a:lnTo>
                  <a:pt x="521208" y="308317"/>
                </a:lnTo>
                <a:lnTo>
                  <a:pt x="519336" y="317553"/>
                </a:lnTo>
                <a:lnTo>
                  <a:pt x="514238" y="325094"/>
                </a:lnTo>
                <a:lnTo>
                  <a:pt x="506688" y="330177"/>
                </a:lnTo>
                <a:lnTo>
                  <a:pt x="497459" y="332041"/>
                </a:lnTo>
                <a:lnTo>
                  <a:pt x="47371" y="332041"/>
                </a:lnTo>
                <a:lnTo>
                  <a:pt x="47371" y="355752"/>
                </a:lnTo>
                <a:lnTo>
                  <a:pt x="45519" y="364988"/>
                </a:lnTo>
                <a:lnTo>
                  <a:pt x="40465" y="372529"/>
                </a:lnTo>
                <a:lnTo>
                  <a:pt x="32958" y="377612"/>
                </a:lnTo>
                <a:lnTo>
                  <a:pt x="23749" y="379475"/>
                </a:lnTo>
                <a:lnTo>
                  <a:pt x="14519" y="377612"/>
                </a:lnTo>
                <a:lnTo>
                  <a:pt x="6969" y="372529"/>
                </a:lnTo>
                <a:lnTo>
                  <a:pt x="1871" y="364988"/>
                </a:lnTo>
                <a:lnTo>
                  <a:pt x="0" y="355752"/>
                </a:lnTo>
                <a:lnTo>
                  <a:pt x="0" y="7114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173853" y="6278206"/>
            <a:ext cx="47625" cy="24130"/>
          </a:xfrm>
          <a:custGeom>
            <a:avLst/>
            <a:gdLst/>
            <a:ahLst/>
            <a:cxnLst/>
            <a:rect l="l" t="t" r="r" b="b"/>
            <a:pathLst>
              <a:path w="47625" h="24129">
                <a:moveTo>
                  <a:pt x="0" y="23723"/>
                </a:moveTo>
                <a:lnTo>
                  <a:pt x="23622" y="23723"/>
                </a:lnTo>
                <a:lnTo>
                  <a:pt x="32851" y="21859"/>
                </a:lnTo>
                <a:lnTo>
                  <a:pt x="40401" y="16776"/>
                </a:lnTo>
                <a:lnTo>
                  <a:pt x="45499" y="9236"/>
                </a:lnTo>
                <a:lnTo>
                  <a:pt x="4737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173726" y="6278206"/>
            <a:ext cx="24130" cy="24130"/>
          </a:xfrm>
          <a:custGeom>
            <a:avLst/>
            <a:gdLst/>
            <a:ahLst/>
            <a:cxnLst/>
            <a:rect l="l" t="t" r="r" b="b"/>
            <a:pathLst>
              <a:path w="24129" h="24129">
                <a:moveTo>
                  <a:pt x="23749" y="23723"/>
                </a:moveTo>
                <a:lnTo>
                  <a:pt x="23749" y="0"/>
                </a:lnTo>
                <a:lnTo>
                  <a:pt x="23749" y="6553"/>
                </a:lnTo>
                <a:lnTo>
                  <a:pt x="18414" y="11861"/>
                </a:lnTo>
                <a:lnTo>
                  <a:pt x="11937" y="11861"/>
                </a:lnTo>
                <a:lnTo>
                  <a:pt x="5334" y="11861"/>
                </a:lnTo>
                <a:lnTo>
                  <a:pt x="0" y="6553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700015" y="6313792"/>
            <a:ext cx="47625" cy="36195"/>
          </a:xfrm>
          <a:custGeom>
            <a:avLst/>
            <a:gdLst/>
            <a:ahLst/>
            <a:cxnLst/>
            <a:rect l="l" t="t" r="r" b="b"/>
            <a:pathLst>
              <a:path w="47625" h="36195">
                <a:moveTo>
                  <a:pt x="23749" y="35572"/>
                </a:moveTo>
                <a:lnTo>
                  <a:pt x="23749" y="11849"/>
                </a:lnTo>
                <a:lnTo>
                  <a:pt x="23749" y="5308"/>
                </a:lnTo>
                <a:lnTo>
                  <a:pt x="29083" y="0"/>
                </a:lnTo>
                <a:lnTo>
                  <a:pt x="35560" y="0"/>
                </a:lnTo>
                <a:lnTo>
                  <a:pt x="42163" y="0"/>
                </a:lnTo>
                <a:lnTo>
                  <a:pt x="47498" y="5308"/>
                </a:lnTo>
                <a:lnTo>
                  <a:pt x="47498" y="11849"/>
                </a:lnTo>
                <a:lnTo>
                  <a:pt x="45626" y="21085"/>
                </a:lnTo>
                <a:lnTo>
                  <a:pt x="40528" y="28625"/>
                </a:lnTo>
                <a:lnTo>
                  <a:pt x="32978" y="33708"/>
                </a:lnTo>
                <a:lnTo>
                  <a:pt x="23749" y="35572"/>
                </a:lnTo>
                <a:lnTo>
                  <a:pt x="14519" y="33708"/>
                </a:lnTo>
                <a:lnTo>
                  <a:pt x="6969" y="28625"/>
                </a:lnTo>
                <a:lnTo>
                  <a:pt x="1871" y="21085"/>
                </a:lnTo>
                <a:lnTo>
                  <a:pt x="0" y="1184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747386" y="6325641"/>
            <a:ext cx="0" cy="260985"/>
          </a:xfrm>
          <a:custGeom>
            <a:avLst/>
            <a:gdLst/>
            <a:ahLst/>
            <a:cxnLst/>
            <a:rect l="l" t="t" r="r" b="b"/>
            <a:pathLst>
              <a:path w="0" h="260984">
                <a:moveTo>
                  <a:pt x="0" y="0"/>
                </a:moveTo>
                <a:lnTo>
                  <a:pt x="0" y="26089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436108" y="6278206"/>
            <a:ext cx="521334" cy="356235"/>
          </a:xfrm>
          <a:custGeom>
            <a:avLst/>
            <a:gdLst/>
            <a:ahLst/>
            <a:cxnLst/>
            <a:rect l="l" t="t" r="r" b="b"/>
            <a:pathLst>
              <a:path w="521335" h="356234">
                <a:moveTo>
                  <a:pt x="521207" y="0"/>
                </a:moveTo>
                <a:lnTo>
                  <a:pt x="519336" y="9236"/>
                </a:lnTo>
                <a:lnTo>
                  <a:pt x="514238" y="16776"/>
                </a:lnTo>
                <a:lnTo>
                  <a:pt x="506688" y="21859"/>
                </a:lnTo>
                <a:lnTo>
                  <a:pt x="497458" y="23723"/>
                </a:lnTo>
                <a:lnTo>
                  <a:pt x="23749" y="23723"/>
                </a:lnTo>
                <a:lnTo>
                  <a:pt x="14519" y="25587"/>
                </a:lnTo>
                <a:lnTo>
                  <a:pt x="6969" y="30668"/>
                </a:lnTo>
                <a:lnTo>
                  <a:pt x="1871" y="38205"/>
                </a:lnTo>
                <a:lnTo>
                  <a:pt x="0" y="47434"/>
                </a:lnTo>
                <a:lnTo>
                  <a:pt x="0" y="332041"/>
                </a:lnTo>
                <a:lnTo>
                  <a:pt x="1871" y="341277"/>
                </a:lnTo>
                <a:lnTo>
                  <a:pt x="6969" y="348818"/>
                </a:lnTo>
                <a:lnTo>
                  <a:pt x="14519" y="353901"/>
                </a:lnTo>
                <a:lnTo>
                  <a:pt x="23749" y="355765"/>
                </a:lnTo>
                <a:lnTo>
                  <a:pt x="32958" y="353901"/>
                </a:lnTo>
                <a:lnTo>
                  <a:pt x="40465" y="348818"/>
                </a:lnTo>
                <a:lnTo>
                  <a:pt x="45519" y="341277"/>
                </a:lnTo>
                <a:lnTo>
                  <a:pt x="47370" y="332041"/>
                </a:lnTo>
                <a:lnTo>
                  <a:pt x="47370" y="308330"/>
                </a:lnTo>
                <a:lnTo>
                  <a:pt x="497458" y="308330"/>
                </a:lnTo>
                <a:lnTo>
                  <a:pt x="506688" y="306467"/>
                </a:lnTo>
                <a:lnTo>
                  <a:pt x="514238" y="301385"/>
                </a:lnTo>
                <a:lnTo>
                  <a:pt x="519336" y="293848"/>
                </a:lnTo>
                <a:lnTo>
                  <a:pt x="521207" y="284619"/>
                </a:lnTo>
                <a:lnTo>
                  <a:pt x="521207" y="71158"/>
                </a:lnTo>
                <a:lnTo>
                  <a:pt x="23749" y="71158"/>
                </a:lnTo>
                <a:lnTo>
                  <a:pt x="23749" y="40894"/>
                </a:lnTo>
                <a:lnTo>
                  <a:pt x="29082" y="35585"/>
                </a:lnTo>
                <a:lnTo>
                  <a:pt x="521207" y="35585"/>
                </a:lnTo>
                <a:lnTo>
                  <a:pt x="521207" y="0"/>
                </a:lnTo>
                <a:close/>
              </a:path>
              <a:path w="521335" h="356234">
                <a:moveTo>
                  <a:pt x="521207" y="35585"/>
                </a:moveTo>
                <a:lnTo>
                  <a:pt x="42163" y="35585"/>
                </a:lnTo>
                <a:lnTo>
                  <a:pt x="47370" y="40894"/>
                </a:lnTo>
                <a:lnTo>
                  <a:pt x="47370" y="47434"/>
                </a:lnTo>
                <a:lnTo>
                  <a:pt x="45519" y="56670"/>
                </a:lnTo>
                <a:lnTo>
                  <a:pt x="40465" y="64211"/>
                </a:lnTo>
                <a:lnTo>
                  <a:pt x="32958" y="69294"/>
                </a:lnTo>
                <a:lnTo>
                  <a:pt x="23749" y="71158"/>
                </a:lnTo>
                <a:lnTo>
                  <a:pt x="521207" y="71158"/>
                </a:lnTo>
                <a:lnTo>
                  <a:pt x="521207" y="35585"/>
                </a:lnTo>
                <a:close/>
              </a:path>
              <a:path w="521335" h="356234">
                <a:moveTo>
                  <a:pt x="473745" y="6588"/>
                </a:moveTo>
                <a:lnTo>
                  <a:pt x="473837" y="23723"/>
                </a:lnTo>
                <a:lnTo>
                  <a:pt x="497458" y="23723"/>
                </a:lnTo>
                <a:lnTo>
                  <a:pt x="497458" y="11861"/>
                </a:lnTo>
                <a:lnTo>
                  <a:pt x="479043" y="11861"/>
                </a:lnTo>
                <a:lnTo>
                  <a:pt x="473745" y="6588"/>
                </a:lnTo>
                <a:close/>
              </a:path>
              <a:path w="521335" h="356234">
                <a:moveTo>
                  <a:pt x="497458" y="6553"/>
                </a:moveTo>
                <a:lnTo>
                  <a:pt x="492125" y="11861"/>
                </a:lnTo>
                <a:lnTo>
                  <a:pt x="497458" y="11861"/>
                </a:lnTo>
                <a:lnTo>
                  <a:pt x="497458" y="655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459857" y="6254496"/>
            <a:ext cx="497840" cy="95250"/>
          </a:xfrm>
          <a:custGeom>
            <a:avLst/>
            <a:gdLst/>
            <a:ahLst/>
            <a:cxnLst/>
            <a:rect l="l" t="t" r="r" b="b"/>
            <a:pathLst>
              <a:path w="497839" h="95250">
                <a:moveTo>
                  <a:pt x="18414" y="59296"/>
                </a:moveTo>
                <a:lnTo>
                  <a:pt x="5333" y="59296"/>
                </a:lnTo>
                <a:lnTo>
                  <a:pt x="0" y="64604"/>
                </a:lnTo>
                <a:lnTo>
                  <a:pt x="0" y="94868"/>
                </a:lnTo>
                <a:lnTo>
                  <a:pt x="9209" y="93005"/>
                </a:lnTo>
                <a:lnTo>
                  <a:pt x="16716" y="87922"/>
                </a:lnTo>
                <a:lnTo>
                  <a:pt x="21770" y="80381"/>
                </a:lnTo>
                <a:lnTo>
                  <a:pt x="23621" y="71145"/>
                </a:lnTo>
                <a:lnTo>
                  <a:pt x="23621" y="64604"/>
                </a:lnTo>
                <a:lnTo>
                  <a:pt x="18414" y="59296"/>
                </a:lnTo>
                <a:close/>
              </a:path>
              <a:path w="497839" h="95250">
                <a:moveTo>
                  <a:pt x="497458" y="23710"/>
                </a:moveTo>
                <a:lnTo>
                  <a:pt x="473709" y="23710"/>
                </a:lnTo>
                <a:lnTo>
                  <a:pt x="473709" y="47434"/>
                </a:lnTo>
                <a:lnTo>
                  <a:pt x="482939" y="45570"/>
                </a:lnTo>
                <a:lnTo>
                  <a:pt x="490489" y="40487"/>
                </a:lnTo>
                <a:lnTo>
                  <a:pt x="495587" y="32946"/>
                </a:lnTo>
                <a:lnTo>
                  <a:pt x="497458" y="23710"/>
                </a:lnTo>
                <a:close/>
              </a:path>
              <a:path w="497839" h="95250">
                <a:moveTo>
                  <a:pt x="473709" y="0"/>
                </a:moveTo>
                <a:lnTo>
                  <a:pt x="464500" y="1863"/>
                </a:lnTo>
                <a:lnTo>
                  <a:pt x="456993" y="6945"/>
                </a:lnTo>
                <a:lnTo>
                  <a:pt x="451939" y="14482"/>
                </a:lnTo>
                <a:lnTo>
                  <a:pt x="450088" y="23710"/>
                </a:lnTo>
                <a:lnTo>
                  <a:pt x="450088" y="30264"/>
                </a:lnTo>
                <a:lnTo>
                  <a:pt x="455294" y="35572"/>
                </a:lnTo>
                <a:lnTo>
                  <a:pt x="468375" y="35572"/>
                </a:lnTo>
                <a:lnTo>
                  <a:pt x="473709" y="30264"/>
                </a:lnTo>
                <a:lnTo>
                  <a:pt x="473709" y="23710"/>
                </a:lnTo>
                <a:lnTo>
                  <a:pt x="497458" y="23710"/>
                </a:lnTo>
                <a:lnTo>
                  <a:pt x="495587" y="14482"/>
                </a:lnTo>
                <a:lnTo>
                  <a:pt x="490489" y="6945"/>
                </a:lnTo>
                <a:lnTo>
                  <a:pt x="482939" y="1863"/>
                </a:lnTo>
                <a:lnTo>
                  <a:pt x="473709" y="0"/>
                </a:lnTo>
                <a:close/>
              </a:path>
            </a:pathLst>
          </a:custGeom>
          <a:solidFill>
            <a:srgbClr val="ADADA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436108" y="6254496"/>
            <a:ext cx="521334" cy="379730"/>
          </a:xfrm>
          <a:custGeom>
            <a:avLst/>
            <a:gdLst/>
            <a:ahLst/>
            <a:cxnLst/>
            <a:rect l="l" t="t" r="r" b="b"/>
            <a:pathLst>
              <a:path w="521335" h="379729">
                <a:moveTo>
                  <a:pt x="0" y="71145"/>
                </a:moveTo>
                <a:lnTo>
                  <a:pt x="1871" y="61916"/>
                </a:lnTo>
                <a:lnTo>
                  <a:pt x="6969" y="54379"/>
                </a:lnTo>
                <a:lnTo>
                  <a:pt x="14519" y="49298"/>
                </a:lnTo>
                <a:lnTo>
                  <a:pt x="23749" y="47434"/>
                </a:lnTo>
                <a:lnTo>
                  <a:pt x="473837" y="47434"/>
                </a:lnTo>
                <a:lnTo>
                  <a:pt x="473837" y="23710"/>
                </a:lnTo>
                <a:lnTo>
                  <a:pt x="475688" y="14482"/>
                </a:lnTo>
                <a:lnTo>
                  <a:pt x="480742" y="6945"/>
                </a:lnTo>
                <a:lnTo>
                  <a:pt x="488249" y="1863"/>
                </a:lnTo>
                <a:lnTo>
                  <a:pt x="497458" y="0"/>
                </a:lnTo>
                <a:lnTo>
                  <a:pt x="506688" y="1863"/>
                </a:lnTo>
                <a:lnTo>
                  <a:pt x="514238" y="6945"/>
                </a:lnTo>
                <a:lnTo>
                  <a:pt x="519336" y="14482"/>
                </a:lnTo>
                <a:lnTo>
                  <a:pt x="521207" y="23710"/>
                </a:lnTo>
                <a:lnTo>
                  <a:pt x="521207" y="308317"/>
                </a:lnTo>
                <a:lnTo>
                  <a:pt x="519336" y="317553"/>
                </a:lnTo>
                <a:lnTo>
                  <a:pt x="514238" y="325094"/>
                </a:lnTo>
                <a:lnTo>
                  <a:pt x="506688" y="330177"/>
                </a:lnTo>
                <a:lnTo>
                  <a:pt x="497458" y="332041"/>
                </a:lnTo>
                <a:lnTo>
                  <a:pt x="47370" y="332041"/>
                </a:lnTo>
                <a:lnTo>
                  <a:pt x="47370" y="355752"/>
                </a:lnTo>
                <a:lnTo>
                  <a:pt x="45519" y="364988"/>
                </a:lnTo>
                <a:lnTo>
                  <a:pt x="40465" y="372529"/>
                </a:lnTo>
                <a:lnTo>
                  <a:pt x="32958" y="377612"/>
                </a:lnTo>
                <a:lnTo>
                  <a:pt x="23749" y="379475"/>
                </a:lnTo>
                <a:lnTo>
                  <a:pt x="14519" y="377612"/>
                </a:lnTo>
                <a:lnTo>
                  <a:pt x="6969" y="372529"/>
                </a:lnTo>
                <a:lnTo>
                  <a:pt x="1871" y="364988"/>
                </a:lnTo>
                <a:lnTo>
                  <a:pt x="0" y="355752"/>
                </a:lnTo>
                <a:lnTo>
                  <a:pt x="0" y="7114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909945" y="6278206"/>
            <a:ext cx="47625" cy="24130"/>
          </a:xfrm>
          <a:custGeom>
            <a:avLst/>
            <a:gdLst/>
            <a:ahLst/>
            <a:cxnLst/>
            <a:rect l="l" t="t" r="r" b="b"/>
            <a:pathLst>
              <a:path w="47625" h="24129">
                <a:moveTo>
                  <a:pt x="0" y="23723"/>
                </a:moveTo>
                <a:lnTo>
                  <a:pt x="23621" y="23723"/>
                </a:lnTo>
                <a:lnTo>
                  <a:pt x="32851" y="21859"/>
                </a:lnTo>
                <a:lnTo>
                  <a:pt x="40401" y="16776"/>
                </a:lnTo>
                <a:lnTo>
                  <a:pt x="45499" y="9236"/>
                </a:lnTo>
                <a:lnTo>
                  <a:pt x="4737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909817" y="6278206"/>
            <a:ext cx="24130" cy="24130"/>
          </a:xfrm>
          <a:custGeom>
            <a:avLst/>
            <a:gdLst/>
            <a:ahLst/>
            <a:cxnLst/>
            <a:rect l="l" t="t" r="r" b="b"/>
            <a:pathLst>
              <a:path w="24129" h="24129">
                <a:moveTo>
                  <a:pt x="23749" y="23723"/>
                </a:moveTo>
                <a:lnTo>
                  <a:pt x="23749" y="0"/>
                </a:lnTo>
                <a:lnTo>
                  <a:pt x="23749" y="6553"/>
                </a:lnTo>
                <a:lnTo>
                  <a:pt x="18415" y="11861"/>
                </a:lnTo>
                <a:lnTo>
                  <a:pt x="11937" y="11861"/>
                </a:lnTo>
                <a:lnTo>
                  <a:pt x="5334" y="11861"/>
                </a:lnTo>
                <a:lnTo>
                  <a:pt x="0" y="6553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436108" y="6313792"/>
            <a:ext cx="47625" cy="36195"/>
          </a:xfrm>
          <a:custGeom>
            <a:avLst/>
            <a:gdLst/>
            <a:ahLst/>
            <a:cxnLst/>
            <a:rect l="l" t="t" r="r" b="b"/>
            <a:pathLst>
              <a:path w="47625" h="36195">
                <a:moveTo>
                  <a:pt x="23749" y="35572"/>
                </a:moveTo>
                <a:lnTo>
                  <a:pt x="23749" y="11849"/>
                </a:lnTo>
                <a:lnTo>
                  <a:pt x="23749" y="5308"/>
                </a:lnTo>
                <a:lnTo>
                  <a:pt x="29082" y="0"/>
                </a:lnTo>
                <a:lnTo>
                  <a:pt x="35559" y="0"/>
                </a:lnTo>
                <a:lnTo>
                  <a:pt x="42163" y="0"/>
                </a:lnTo>
                <a:lnTo>
                  <a:pt x="47370" y="5308"/>
                </a:lnTo>
                <a:lnTo>
                  <a:pt x="47370" y="11849"/>
                </a:lnTo>
                <a:lnTo>
                  <a:pt x="45519" y="21085"/>
                </a:lnTo>
                <a:lnTo>
                  <a:pt x="40465" y="28625"/>
                </a:lnTo>
                <a:lnTo>
                  <a:pt x="32958" y="33708"/>
                </a:lnTo>
                <a:lnTo>
                  <a:pt x="23749" y="35572"/>
                </a:lnTo>
                <a:lnTo>
                  <a:pt x="14519" y="33708"/>
                </a:lnTo>
                <a:lnTo>
                  <a:pt x="6969" y="28625"/>
                </a:lnTo>
                <a:lnTo>
                  <a:pt x="1871" y="21085"/>
                </a:lnTo>
                <a:lnTo>
                  <a:pt x="0" y="1184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483478" y="6325641"/>
            <a:ext cx="0" cy="260985"/>
          </a:xfrm>
          <a:custGeom>
            <a:avLst/>
            <a:gdLst/>
            <a:ahLst/>
            <a:cxnLst/>
            <a:rect l="l" t="t" r="r" b="b"/>
            <a:pathLst>
              <a:path w="0" h="260984">
                <a:moveTo>
                  <a:pt x="0" y="0"/>
                </a:moveTo>
                <a:lnTo>
                  <a:pt x="0" y="26089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908292" y="6278206"/>
            <a:ext cx="614680" cy="356235"/>
          </a:xfrm>
          <a:custGeom>
            <a:avLst/>
            <a:gdLst/>
            <a:ahLst/>
            <a:cxnLst/>
            <a:rect l="l" t="t" r="r" b="b"/>
            <a:pathLst>
              <a:path w="614679" h="356234">
                <a:moveTo>
                  <a:pt x="614172" y="0"/>
                </a:moveTo>
                <a:lnTo>
                  <a:pt x="612300" y="9236"/>
                </a:lnTo>
                <a:lnTo>
                  <a:pt x="607202" y="16776"/>
                </a:lnTo>
                <a:lnTo>
                  <a:pt x="599652" y="21859"/>
                </a:lnTo>
                <a:lnTo>
                  <a:pt x="590423" y="23723"/>
                </a:lnTo>
                <a:lnTo>
                  <a:pt x="23749" y="23723"/>
                </a:lnTo>
                <a:lnTo>
                  <a:pt x="14519" y="25587"/>
                </a:lnTo>
                <a:lnTo>
                  <a:pt x="6969" y="30668"/>
                </a:lnTo>
                <a:lnTo>
                  <a:pt x="1871" y="38205"/>
                </a:lnTo>
                <a:lnTo>
                  <a:pt x="0" y="47434"/>
                </a:lnTo>
                <a:lnTo>
                  <a:pt x="0" y="332041"/>
                </a:lnTo>
                <a:lnTo>
                  <a:pt x="1871" y="341277"/>
                </a:lnTo>
                <a:lnTo>
                  <a:pt x="6969" y="348818"/>
                </a:lnTo>
                <a:lnTo>
                  <a:pt x="14519" y="353901"/>
                </a:lnTo>
                <a:lnTo>
                  <a:pt x="23749" y="355765"/>
                </a:lnTo>
                <a:lnTo>
                  <a:pt x="32958" y="353901"/>
                </a:lnTo>
                <a:lnTo>
                  <a:pt x="40465" y="348818"/>
                </a:lnTo>
                <a:lnTo>
                  <a:pt x="45519" y="341277"/>
                </a:lnTo>
                <a:lnTo>
                  <a:pt x="47371" y="332041"/>
                </a:lnTo>
                <a:lnTo>
                  <a:pt x="47371" y="308330"/>
                </a:lnTo>
                <a:lnTo>
                  <a:pt x="590423" y="308330"/>
                </a:lnTo>
                <a:lnTo>
                  <a:pt x="599652" y="306467"/>
                </a:lnTo>
                <a:lnTo>
                  <a:pt x="607202" y="301385"/>
                </a:lnTo>
                <a:lnTo>
                  <a:pt x="612300" y="293848"/>
                </a:lnTo>
                <a:lnTo>
                  <a:pt x="614172" y="284619"/>
                </a:lnTo>
                <a:lnTo>
                  <a:pt x="614172" y="71158"/>
                </a:lnTo>
                <a:lnTo>
                  <a:pt x="23749" y="71158"/>
                </a:lnTo>
                <a:lnTo>
                  <a:pt x="23749" y="40894"/>
                </a:lnTo>
                <a:lnTo>
                  <a:pt x="29082" y="35585"/>
                </a:lnTo>
                <a:lnTo>
                  <a:pt x="614172" y="35585"/>
                </a:lnTo>
                <a:lnTo>
                  <a:pt x="614172" y="0"/>
                </a:lnTo>
                <a:close/>
              </a:path>
              <a:path w="614679" h="356234">
                <a:moveTo>
                  <a:pt x="614172" y="35585"/>
                </a:moveTo>
                <a:lnTo>
                  <a:pt x="42163" y="35585"/>
                </a:lnTo>
                <a:lnTo>
                  <a:pt x="47371" y="40894"/>
                </a:lnTo>
                <a:lnTo>
                  <a:pt x="47371" y="47434"/>
                </a:lnTo>
                <a:lnTo>
                  <a:pt x="45519" y="56670"/>
                </a:lnTo>
                <a:lnTo>
                  <a:pt x="40465" y="64211"/>
                </a:lnTo>
                <a:lnTo>
                  <a:pt x="32958" y="69294"/>
                </a:lnTo>
                <a:lnTo>
                  <a:pt x="23749" y="71158"/>
                </a:lnTo>
                <a:lnTo>
                  <a:pt x="614172" y="71158"/>
                </a:lnTo>
                <a:lnTo>
                  <a:pt x="614172" y="35585"/>
                </a:lnTo>
                <a:close/>
              </a:path>
              <a:path w="614679" h="356234">
                <a:moveTo>
                  <a:pt x="566674" y="6553"/>
                </a:moveTo>
                <a:lnTo>
                  <a:pt x="566674" y="23723"/>
                </a:lnTo>
                <a:lnTo>
                  <a:pt x="590423" y="23723"/>
                </a:lnTo>
                <a:lnTo>
                  <a:pt x="590423" y="11861"/>
                </a:lnTo>
                <a:lnTo>
                  <a:pt x="572007" y="11861"/>
                </a:lnTo>
                <a:lnTo>
                  <a:pt x="566674" y="6553"/>
                </a:lnTo>
                <a:close/>
              </a:path>
              <a:path w="614679" h="356234">
                <a:moveTo>
                  <a:pt x="590423" y="6553"/>
                </a:moveTo>
                <a:lnTo>
                  <a:pt x="585088" y="11861"/>
                </a:lnTo>
                <a:lnTo>
                  <a:pt x="590423" y="11861"/>
                </a:lnTo>
                <a:lnTo>
                  <a:pt x="590423" y="655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932041" y="6254496"/>
            <a:ext cx="590550" cy="95250"/>
          </a:xfrm>
          <a:custGeom>
            <a:avLst/>
            <a:gdLst/>
            <a:ahLst/>
            <a:cxnLst/>
            <a:rect l="l" t="t" r="r" b="b"/>
            <a:pathLst>
              <a:path w="590550" h="95250">
                <a:moveTo>
                  <a:pt x="18414" y="59296"/>
                </a:moveTo>
                <a:lnTo>
                  <a:pt x="5333" y="59296"/>
                </a:lnTo>
                <a:lnTo>
                  <a:pt x="0" y="64604"/>
                </a:lnTo>
                <a:lnTo>
                  <a:pt x="0" y="94868"/>
                </a:lnTo>
                <a:lnTo>
                  <a:pt x="9209" y="93005"/>
                </a:lnTo>
                <a:lnTo>
                  <a:pt x="16716" y="87922"/>
                </a:lnTo>
                <a:lnTo>
                  <a:pt x="21770" y="80381"/>
                </a:lnTo>
                <a:lnTo>
                  <a:pt x="23622" y="71145"/>
                </a:lnTo>
                <a:lnTo>
                  <a:pt x="23622" y="64604"/>
                </a:lnTo>
                <a:lnTo>
                  <a:pt x="18414" y="59296"/>
                </a:lnTo>
                <a:close/>
              </a:path>
              <a:path w="590550" h="95250">
                <a:moveTo>
                  <a:pt x="590423" y="23710"/>
                </a:moveTo>
                <a:lnTo>
                  <a:pt x="566674" y="23710"/>
                </a:lnTo>
                <a:lnTo>
                  <a:pt x="566674" y="47434"/>
                </a:lnTo>
                <a:lnTo>
                  <a:pt x="575903" y="45570"/>
                </a:lnTo>
                <a:lnTo>
                  <a:pt x="583453" y="40487"/>
                </a:lnTo>
                <a:lnTo>
                  <a:pt x="588551" y="32946"/>
                </a:lnTo>
                <a:lnTo>
                  <a:pt x="590423" y="23710"/>
                </a:lnTo>
                <a:close/>
              </a:path>
              <a:path w="590550" h="95250">
                <a:moveTo>
                  <a:pt x="566674" y="0"/>
                </a:moveTo>
                <a:lnTo>
                  <a:pt x="557444" y="1863"/>
                </a:lnTo>
                <a:lnTo>
                  <a:pt x="549894" y="6945"/>
                </a:lnTo>
                <a:lnTo>
                  <a:pt x="544796" y="14482"/>
                </a:lnTo>
                <a:lnTo>
                  <a:pt x="542925" y="23710"/>
                </a:lnTo>
                <a:lnTo>
                  <a:pt x="542925" y="30264"/>
                </a:lnTo>
                <a:lnTo>
                  <a:pt x="548258" y="35572"/>
                </a:lnTo>
                <a:lnTo>
                  <a:pt x="561339" y="35572"/>
                </a:lnTo>
                <a:lnTo>
                  <a:pt x="566674" y="30264"/>
                </a:lnTo>
                <a:lnTo>
                  <a:pt x="566674" y="23710"/>
                </a:lnTo>
                <a:lnTo>
                  <a:pt x="590423" y="23710"/>
                </a:lnTo>
                <a:lnTo>
                  <a:pt x="588551" y="14482"/>
                </a:lnTo>
                <a:lnTo>
                  <a:pt x="583453" y="6945"/>
                </a:lnTo>
                <a:lnTo>
                  <a:pt x="575903" y="1863"/>
                </a:lnTo>
                <a:lnTo>
                  <a:pt x="566674" y="0"/>
                </a:lnTo>
                <a:close/>
              </a:path>
            </a:pathLst>
          </a:custGeom>
          <a:solidFill>
            <a:srgbClr val="ADADA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908292" y="6254496"/>
            <a:ext cx="614680" cy="379730"/>
          </a:xfrm>
          <a:custGeom>
            <a:avLst/>
            <a:gdLst/>
            <a:ahLst/>
            <a:cxnLst/>
            <a:rect l="l" t="t" r="r" b="b"/>
            <a:pathLst>
              <a:path w="614679" h="379729">
                <a:moveTo>
                  <a:pt x="0" y="71145"/>
                </a:moveTo>
                <a:lnTo>
                  <a:pt x="1871" y="61916"/>
                </a:lnTo>
                <a:lnTo>
                  <a:pt x="6969" y="54379"/>
                </a:lnTo>
                <a:lnTo>
                  <a:pt x="14519" y="49298"/>
                </a:lnTo>
                <a:lnTo>
                  <a:pt x="23749" y="47434"/>
                </a:lnTo>
                <a:lnTo>
                  <a:pt x="566674" y="47434"/>
                </a:lnTo>
                <a:lnTo>
                  <a:pt x="566674" y="23710"/>
                </a:lnTo>
                <a:lnTo>
                  <a:pt x="568545" y="14482"/>
                </a:lnTo>
                <a:lnTo>
                  <a:pt x="573643" y="6945"/>
                </a:lnTo>
                <a:lnTo>
                  <a:pt x="581193" y="1863"/>
                </a:lnTo>
                <a:lnTo>
                  <a:pt x="590423" y="0"/>
                </a:lnTo>
                <a:lnTo>
                  <a:pt x="599652" y="1863"/>
                </a:lnTo>
                <a:lnTo>
                  <a:pt x="607202" y="6945"/>
                </a:lnTo>
                <a:lnTo>
                  <a:pt x="612300" y="14482"/>
                </a:lnTo>
                <a:lnTo>
                  <a:pt x="614172" y="23710"/>
                </a:lnTo>
                <a:lnTo>
                  <a:pt x="614172" y="308330"/>
                </a:lnTo>
                <a:lnTo>
                  <a:pt x="612300" y="317559"/>
                </a:lnTo>
                <a:lnTo>
                  <a:pt x="607202" y="325096"/>
                </a:lnTo>
                <a:lnTo>
                  <a:pt x="599652" y="330177"/>
                </a:lnTo>
                <a:lnTo>
                  <a:pt x="590423" y="332041"/>
                </a:lnTo>
                <a:lnTo>
                  <a:pt x="47371" y="332041"/>
                </a:lnTo>
                <a:lnTo>
                  <a:pt x="47371" y="355752"/>
                </a:lnTo>
                <a:lnTo>
                  <a:pt x="45519" y="364988"/>
                </a:lnTo>
                <a:lnTo>
                  <a:pt x="40465" y="372529"/>
                </a:lnTo>
                <a:lnTo>
                  <a:pt x="32958" y="377612"/>
                </a:lnTo>
                <a:lnTo>
                  <a:pt x="23749" y="379475"/>
                </a:lnTo>
                <a:lnTo>
                  <a:pt x="14519" y="377612"/>
                </a:lnTo>
                <a:lnTo>
                  <a:pt x="6969" y="372529"/>
                </a:lnTo>
                <a:lnTo>
                  <a:pt x="1871" y="364988"/>
                </a:lnTo>
                <a:lnTo>
                  <a:pt x="0" y="355752"/>
                </a:lnTo>
                <a:lnTo>
                  <a:pt x="0" y="7114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474966" y="6278206"/>
            <a:ext cx="47625" cy="24130"/>
          </a:xfrm>
          <a:custGeom>
            <a:avLst/>
            <a:gdLst/>
            <a:ahLst/>
            <a:cxnLst/>
            <a:rect l="l" t="t" r="r" b="b"/>
            <a:pathLst>
              <a:path w="47625" h="24129">
                <a:moveTo>
                  <a:pt x="0" y="23723"/>
                </a:moveTo>
                <a:lnTo>
                  <a:pt x="23749" y="23723"/>
                </a:lnTo>
                <a:lnTo>
                  <a:pt x="32978" y="21859"/>
                </a:lnTo>
                <a:lnTo>
                  <a:pt x="40528" y="16776"/>
                </a:lnTo>
                <a:lnTo>
                  <a:pt x="45626" y="9236"/>
                </a:lnTo>
                <a:lnTo>
                  <a:pt x="4749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474966" y="6278206"/>
            <a:ext cx="24130" cy="24130"/>
          </a:xfrm>
          <a:custGeom>
            <a:avLst/>
            <a:gdLst/>
            <a:ahLst/>
            <a:cxnLst/>
            <a:rect l="l" t="t" r="r" b="b"/>
            <a:pathLst>
              <a:path w="24129" h="24129">
                <a:moveTo>
                  <a:pt x="23749" y="23723"/>
                </a:moveTo>
                <a:lnTo>
                  <a:pt x="23749" y="0"/>
                </a:lnTo>
                <a:lnTo>
                  <a:pt x="23749" y="6553"/>
                </a:lnTo>
                <a:lnTo>
                  <a:pt x="18414" y="11861"/>
                </a:lnTo>
                <a:lnTo>
                  <a:pt x="11937" y="11861"/>
                </a:lnTo>
                <a:lnTo>
                  <a:pt x="5333" y="11861"/>
                </a:lnTo>
                <a:lnTo>
                  <a:pt x="0" y="6553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908292" y="6313792"/>
            <a:ext cx="47625" cy="36195"/>
          </a:xfrm>
          <a:custGeom>
            <a:avLst/>
            <a:gdLst/>
            <a:ahLst/>
            <a:cxnLst/>
            <a:rect l="l" t="t" r="r" b="b"/>
            <a:pathLst>
              <a:path w="47625" h="36195">
                <a:moveTo>
                  <a:pt x="23749" y="35572"/>
                </a:moveTo>
                <a:lnTo>
                  <a:pt x="23749" y="11849"/>
                </a:lnTo>
                <a:lnTo>
                  <a:pt x="23749" y="5308"/>
                </a:lnTo>
                <a:lnTo>
                  <a:pt x="29082" y="0"/>
                </a:lnTo>
                <a:lnTo>
                  <a:pt x="35559" y="0"/>
                </a:lnTo>
                <a:lnTo>
                  <a:pt x="42163" y="0"/>
                </a:lnTo>
                <a:lnTo>
                  <a:pt x="47498" y="5308"/>
                </a:lnTo>
                <a:lnTo>
                  <a:pt x="47498" y="11849"/>
                </a:lnTo>
                <a:lnTo>
                  <a:pt x="45626" y="21085"/>
                </a:lnTo>
                <a:lnTo>
                  <a:pt x="40528" y="28625"/>
                </a:lnTo>
                <a:lnTo>
                  <a:pt x="32978" y="33708"/>
                </a:lnTo>
                <a:lnTo>
                  <a:pt x="23749" y="35572"/>
                </a:lnTo>
                <a:lnTo>
                  <a:pt x="14519" y="33708"/>
                </a:lnTo>
                <a:lnTo>
                  <a:pt x="6969" y="28625"/>
                </a:lnTo>
                <a:lnTo>
                  <a:pt x="1871" y="21085"/>
                </a:lnTo>
                <a:lnTo>
                  <a:pt x="0" y="1184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955663" y="6325641"/>
            <a:ext cx="0" cy="260985"/>
          </a:xfrm>
          <a:custGeom>
            <a:avLst/>
            <a:gdLst/>
            <a:ahLst/>
            <a:cxnLst/>
            <a:rect l="l" t="t" r="r" b="b"/>
            <a:pathLst>
              <a:path w="0" h="260984">
                <a:moveTo>
                  <a:pt x="0" y="0"/>
                </a:moveTo>
                <a:lnTo>
                  <a:pt x="0" y="26089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172200" y="6278219"/>
            <a:ext cx="599440" cy="356235"/>
          </a:xfrm>
          <a:custGeom>
            <a:avLst/>
            <a:gdLst/>
            <a:ahLst/>
            <a:cxnLst/>
            <a:rect l="l" t="t" r="r" b="b"/>
            <a:pathLst>
              <a:path w="599440" h="356234">
                <a:moveTo>
                  <a:pt x="598931" y="0"/>
                </a:moveTo>
                <a:lnTo>
                  <a:pt x="597060" y="9228"/>
                </a:lnTo>
                <a:lnTo>
                  <a:pt x="591962" y="16765"/>
                </a:lnTo>
                <a:lnTo>
                  <a:pt x="584412" y="21847"/>
                </a:lnTo>
                <a:lnTo>
                  <a:pt x="575182" y="23710"/>
                </a:lnTo>
                <a:lnTo>
                  <a:pt x="23749" y="23710"/>
                </a:lnTo>
                <a:lnTo>
                  <a:pt x="14519" y="25574"/>
                </a:lnTo>
                <a:lnTo>
                  <a:pt x="6969" y="30657"/>
                </a:lnTo>
                <a:lnTo>
                  <a:pt x="1871" y="38198"/>
                </a:lnTo>
                <a:lnTo>
                  <a:pt x="2" y="47421"/>
                </a:lnTo>
                <a:lnTo>
                  <a:pt x="0" y="332028"/>
                </a:lnTo>
                <a:lnTo>
                  <a:pt x="1871" y="341264"/>
                </a:lnTo>
                <a:lnTo>
                  <a:pt x="6969" y="348805"/>
                </a:lnTo>
                <a:lnTo>
                  <a:pt x="14519" y="353888"/>
                </a:lnTo>
                <a:lnTo>
                  <a:pt x="23749" y="355752"/>
                </a:lnTo>
                <a:lnTo>
                  <a:pt x="32978" y="353888"/>
                </a:lnTo>
                <a:lnTo>
                  <a:pt x="40528" y="348805"/>
                </a:lnTo>
                <a:lnTo>
                  <a:pt x="45626" y="341264"/>
                </a:lnTo>
                <a:lnTo>
                  <a:pt x="47498" y="332028"/>
                </a:lnTo>
                <a:lnTo>
                  <a:pt x="47371" y="308317"/>
                </a:lnTo>
                <a:lnTo>
                  <a:pt x="575182" y="308317"/>
                </a:lnTo>
                <a:lnTo>
                  <a:pt x="584412" y="306454"/>
                </a:lnTo>
                <a:lnTo>
                  <a:pt x="591962" y="301370"/>
                </a:lnTo>
                <a:lnTo>
                  <a:pt x="597060" y="293830"/>
                </a:lnTo>
                <a:lnTo>
                  <a:pt x="598931" y="284594"/>
                </a:lnTo>
                <a:lnTo>
                  <a:pt x="598931" y="71145"/>
                </a:lnTo>
                <a:lnTo>
                  <a:pt x="23749" y="71145"/>
                </a:lnTo>
                <a:lnTo>
                  <a:pt x="23749" y="40881"/>
                </a:lnTo>
                <a:lnTo>
                  <a:pt x="29083" y="35572"/>
                </a:lnTo>
                <a:lnTo>
                  <a:pt x="598931" y="35572"/>
                </a:lnTo>
                <a:lnTo>
                  <a:pt x="598931" y="0"/>
                </a:lnTo>
                <a:close/>
              </a:path>
              <a:path w="599440" h="356234">
                <a:moveTo>
                  <a:pt x="598931" y="35572"/>
                </a:moveTo>
                <a:lnTo>
                  <a:pt x="42163" y="35572"/>
                </a:lnTo>
                <a:lnTo>
                  <a:pt x="47498" y="40881"/>
                </a:lnTo>
                <a:lnTo>
                  <a:pt x="47495" y="47434"/>
                </a:lnTo>
                <a:lnTo>
                  <a:pt x="45626" y="56657"/>
                </a:lnTo>
                <a:lnTo>
                  <a:pt x="40528" y="64198"/>
                </a:lnTo>
                <a:lnTo>
                  <a:pt x="32978" y="69281"/>
                </a:lnTo>
                <a:lnTo>
                  <a:pt x="23749" y="71145"/>
                </a:lnTo>
                <a:lnTo>
                  <a:pt x="598931" y="71145"/>
                </a:lnTo>
                <a:lnTo>
                  <a:pt x="598931" y="35572"/>
                </a:lnTo>
                <a:close/>
              </a:path>
              <a:path w="599440" h="356234">
                <a:moveTo>
                  <a:pt x="551433" y="6540"/>
                </a:moveTo>
                <a:lnTo>
                  <a:pt x="551433" y="23710"/>
                </a:lnTo>
                <a:lnTo>
                  <a:pt x="575182" y="23710"/>
                </a:lnTo>
                <a:lnTo>
                  <a:pt x="575182" y="11849"/>
                </a:lnTo>
                <a:lnTo>
                  <a:pt x="556768" y="11849"/>
                </a:lnTo>
                <a:lnTo>
                  <a:pt x="551433" y="6540"/>
                </a:lnTo>
                <a:close/>
              </a:path>
              <a:path w="599440" h="356234">
                <a:moveTo>
                  <a:pt x="575182" y="6540"/>
                </a:moveTo>
                <a:lnTo>
                  <a:pt x="569849" y="11849"/>
                </a:lnTo>
                <a:lnTo>
                  <a:pt x="575182" y="11849"/>
                </a:lnTo>
                <a:lnTo>
                  <a:pt x="575182" y="654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195948" y="6254496"/>
            <a:ext cx="575310" cy="95250"/>
          </a:xfrm>
          <a:custGeom>
            <a:avLst/>
            <a:gdLst/>
            <a:ahLst/>
            <a:cxnLst/>
            <a:rect l="l" t="t" r="r" b="b"/>
            <a:pathLst>
              <a:path w="575309" h="95250">
                <a:moveTo>
                  <a:pt x="18414" y="59296"/>
                </a:moveTo>
                <a:lnTo>
                  <a:pt x="5334" y="59296"/>
                </a:lnTo>
                <a:lnTo>
                  <a:pt x="0" y="64604"/>
                </a:lnTo>
                <a:lnTo>
                  <a:pt x="0" y="94868"/>
                </a:lnTo>
                <a:lnTo>
                  <a:pt x="9229" y="93005"/>
                </a:lnTo>
                <a:lnTo>
                  <a:pt x="16779" y="87922"/>
                </a:lnTo>
                <a:lnTo>
                  <a:pt x="21877" y="80381"/>
                </a:lnTo>
                <a:lnTo>
                  <a:pt x="23749" y="71145"/>
                </a:lnTo>
                <a:lnTo>
                  <a:pt x="23749" y="64604"/>
                </a:lnTo>
                <a:lnTo>
                  <a:pt x="18414" y="59296"/>
                </a:lnTo>
                <a:close/>
              </a:path>
              <a:path w="575309" h="95250">
                <a:moveTo>
                  <a:pt x="575182" y="23710"/>
                </a:moveTo>
                <a:lnTo>
                  <a:pt x="551433" y="23710"/>
                </a:lnTo>
                <a:lnTo>
                  <a:pt x="551433" y="47434"/>
                </a:lnTo>
                <a:lnTo>
                  <a:pt x="560663" y="45570"/>
                </a:lnTo>
                <a:lnTo>
                  <a:pt x="568213" y="40487"/>
                </a:lnTo>
                <a:lnTo>
                  <a:pt x="573311" y="32946"/>
                </a:lnTo>
                <a:lnTo>
                  <a:pt x="575182" y="23710"/>
                </a:lnTo>
                <a:close/>
              </a:path>
              <a:path w="575309" h="95250">
                <a:moveTo>
                  <a:pt x="551433" y="0"/>
                </a:moveTo>
                <a:lnTo>
                  <a:pt x="542204" y="1863"/>
                </a:lnTo>
                <a:lnTo>
                  <a:pt x="534654" y="6945"/>
                </a:lnTo>
                <a:lnTo>
                  <a:pt x="529556" y="14482"/>
                </a:lnTo>
                <a:lnTo>
                  <a:pt x="527684" y="23710"/>
                </a:lnTo>
                <a:lnTo>
                  <a:pt x="527684" y="30264"/>
                </a:lnTo>
                <a:lnTo>
                  <a:pt x="533019" y="35572"/>
                </a:lnTo>
                <a:lnTo>
                  <a:pt x="546100" y="35572"/>
                </a:lnTo>
                <a:lnTo>
                  <a:pt x="551433" y="30264"/>
                </a:lnTo>
                <a:lnTo>
                  <a:pt x="551433" y="23710"/>
                </a:lnTo>
                <a:lnTo>
                  <a:pt x="575182" y="23710"/>
                </a:lnTo>
                <a:lnTo>
                  <a:pt x="573311" y="14482"/>
                </a:lnTo>
                <a:lnTo>
                  <a:pt x="568213" y="6945"/>
                </a:lnTo>
                <a:lnTo>
                  <a:pt x="560663" y="1863"/>
                </a:lnTo>
                <a:lnTo>
                  <a:pt x="551433" y="0"/>
                </a:lnTo>
                <a:close/>
              </a:path>
            </a:pathLst>
          </a:custGeom>
          <a:solidFill>
            <a:srgbClr val="ADADA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172200" y="6254496"/>
            <a:ext cx="599440" cy="379730"/>
          </a:xfrm>
          <a:custGeom>
            <a:avLst/>
            <a:gdLst/>
            <a:ahLst/>
            <a:cxnLst/>
            <a:rect l="l" t="t" r="r" b="b"/>
            <a:pathLst>
              <a:path w="599440" h="379729">
                <a:moveTo>
                  <a:pt x="0" y="71158"/>
                </a:moveTo>
                <a:lnTo>
                  <a:pt x="1871" y="61922"/>
                </a:lnTo>
                <a:lnTo>
                  <a:pt x="6969" y="54381"/>
                </a:lnTo>
                <a:lnTo>
                  <a:pt x="14519" y="49298"/>
                </a:lnTo>
                <a:lnTo>
                  <a:pt x="23749" y="47434"/>
                </a:lnTo>
                <a:lnTo>
                  <a:pt x="551433" y="47434"/>
                </a:lnTo>
                <a:lnTo>
                  <a:pt x="551433" y="23723"/>
                </a:lnTo>
                <a:lnTo>
                  <a:pt x="553305" y="14487"/>
                </a:lnTo>
                <a:lnTo>
                  <a:pt x="558403" y="6946"/>
                </a:lnTo>
                <a:lnTo>
                  <a:pt x="565953" y="1863"/>
                </a:lnTo>
                <a:lnTo>
                  <a:pt x="575182" y="0"/>
                </a:lnTo>
                <a:lnTo>
                  <a:pt x="584412" y="1863"/>
                </a:lnTo>
                <a:lnTo>
                  <a:pt x="591962" y="6946"/>
                </a:lnTo>
                <a:lnTo>
                  <a:pt x="597060" y="14487"/>
                </a:lnTo>
                <a:lnTo>
                  <a:pt x="598931" y="23723"/>
                </a:lnTo>
                <a:lnTo>
                  <a:pt x="598931" y="308330"/>
                </a:lnTo>
                <a:lnTo>
                  <a:pt x="597060" y="317559"/>
                </a:lnTo>
                <a:lnTo>
                  <a:pt x="591962" y="325096"/>
                </a:lnTo>
                <a:lnTo>
                  <a:pt x="584412" y="330177"/>
                </a:lnTo>
                <a:lnTo>
                  <a:pt x="575182" y="332041"/>
                </a:lnTo>
                <a:lnTo>
                  <a:pt x="47371" y="332041"/>
                </a:lnTo>
                <a:lnTo>
                  <a:pt x="47371" y="355752"/>
                </a:lnTo>
                <a:lnTo>
                  <a:pt x="45519" y="364988"/>
                </a:lnTo>
                <a:lnTo>
                  <a:pt x="40465" y="372529"/>
                </a:lnTo>
                <a:lnTo>
                  <a:pt x="32958" y="377612"/>
                </a:lnTo>
                <a:lnTo>
                  <a:pt x="23749" y="379475"/>
                </a:lnTo>
                <a:lnTo>
                  <a:pt x="14519" y="377612"/>
                </a:lnTo>
                <a:lnTo>
                  <a:pt x="6969" y="372529"/>
                </a:lnTo>
                <a:lnTo>
                  <a:pt x="1871" y="364988"/>
                </a:lnTo>
                <a:lnTo>
                  <a:pt x="0" y="355752"/>
                </a:lnTo>
                <a:lnTo>
                  <a:pt x="0" y="7115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723633" y="6278206"/>
            <a:ext cx="47625" cy="24130"/>
          </a:xfrm>
          <a:custGeom>
            <a:avLst/>
            <a:gdLst/>
            <a:ahLst/>
            <a:cxnLst/>
            <a:rect l="l" t="t" r="r" b="b"/>
            <a:pathLst>
              <a:path w="47625" h="24129">
                <a:moveTo>
                  <a:pt x="0" y="23723"/>
                </a:moveTo>
                <a:lnTo>
                  <a:pt x="23749" y="23723"/>
                </a:lnTo>
                <a:lnTo>
                  <a:pt x="32978" y="21859"/>
                </a:lnTo>
                <a:lnTo>
                  <a:pt x="40528" y="16776"/>
                </a:lnTo>
                <a:lnTo>
                  <a:pt x="45626" y="9236"/>
                </a:lnTo>
                <a:lnTo>
                  <a:pt x="4749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723633" y="6278219"/>
            <a:ext cx="24130" cy="24130"/>
          </a:xfrm>
          <a:custGeom>
            <a:avLst/>
            <a:gdLst/>
            <a:ahLst/>
            <a:cxnLst/>
            <a:rect l="l" t="t" r="r" b="b"/>
            <a:pathLst>
              <a:path w="24129" h="24129">
                <a:moveTo>
                  <a:pt x="23749" y="23710"/>
                </a:moveTo>
                <a:lnTo>
                  <a:pt x="23749" y="0"/>
                </a:lnTo>
                <a:lnTo>
                  <a:pt x="23749" y="6540"/>
                </a:lnTo>
                <a:lnTo>
                  <a:pt x="18415" y="11849"/>
                </a:lnTo>
                <a:lnTo>
                  <a:pt x="11938" y="11849"/>
                </a:lnTo>
                <a:lnTo>
                  <a:pt x="5334" y="11849"/>
                </a:lnTo>
                <a:lnTo>
                  <a:pt x="0" y="6540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172200" y="6313792"/>
            <a:ext cx="47625" cy="36195"/>
          </a:xfrm>
          <a:custGeom>
            <a:avLst/>
            <a:gdLst/>
            <a:ahLst/>
            <a:cxnLst/>
            <a:rect l="l" t="t" r="r" b="b"/>
            <a:pathLst>
              <a:path w="47625" h="36195">
                <a:moveTo>
                  <a:pt x="23749" y="35572"/>
                </a:moveTo>
                <a:lnTo>
                  <a:pt x="23749" y="11861"/>
                </a:lnTo>
                <a:lnTo>
                  <a:pt x="23749" y="5308"/>
                </a:lnTo>
                <a:lnTo>
                  <a:pt x="29083" y="0"/>
                </a:lnTo>
                <a:lnTo>
                  <a:pt x="35560" y="0"/>
                </a:lnTo>
                <a:lnTo>
                  <a:pt x="42163" y="0"/>
                </a:lnTo>
                <a:lnTo>
                  <a:pt x="47498" y="5308"/>
                </a:lnTo>
                <a:lnTo>
                  <a:pt x="47498" y="11861"/>
                </a:lnTo>
                <a:lnTo>
                  <a:pt x="45626" y="21090"/>
                </a:lnTo>
                <a:lnTo>
                  <a:pt x="40528" y="28627"/>
                </a:lnTo>
                <a:lnTo>
                  <a:pt x="32978" y="33709"/>
                </a:lnTo>
                <a:lnTo>
                  <a:pt x="23749" y="35572"/>
                </a:lnTo>
                <a:lnTo>
                  <a:pt x="14519" y="33709"/>
                </a:lnTo>
                <a:lnTo>
                  <a:pt x="6969" y="28627"/>
                </a:lnTo>
                <a:lnTo>
                  <a:pt x="1871" y="21090"/>
                </a:lnTo>
                <a:lnTo>
                  <a:pt x="0" y="1186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219571" y="6325654"/>
            <a:ext cx="0" cy="260985"/>
          </a:xfrm>
          <a:custGeom>
            <a:avLst/>
            <a:gdLst/>
            <a:ahLst/>
            <a:cxnLst/>
            <a:rect l="l" t="t" r="r" b="b"/>
            <a:pathLst>
              <a:path w="0" h="260984">
                <a:moveTo>
                  <a:pt x="0" y="0"/>
                </a:moveTo>
                <a:lnTo>
                  <a:pt x="0" y="26088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777740" y="6380989"/>
            <a:ext cx="391667" cy="1264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494020" y="6393179"/>
            <a:ext cx="440436" cy="123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224015" y="6377940"/>
            <a:ext cx="533399" cy="143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986016" y="6380989"/>
            <a:ext cx="486155" cy="1264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743955" y="5972555"/>
            <a:ext cx="728980" cy="226060"/>
          </a:xfrm>
          <a:custGeom>
            <a:avLst/>
            <a:gdLst/>
            <a:ahLst/>
            <a:cxnLst/>
            <a:rect l="l" t="t" r="r" b="b"/>
            <a:pathLst>
              <a:path w="728979" h="226060">
                <a:moveTo>
                  <a:pt x="728472" y="112776"/>
                </a:moveTo>
                <a:lnTo>
                  <a:pt x="0" y="112776"/>
                </a:lnTo>
                <a:lnTo>
                  <a:pt x="364236" y="225552"/>
                </a:lnTo>
                <a:lnTo>
                  <a:pt x="728472" y="112776"/>
                </a:lnTo>
                <a:close/>
              </a:path>
              <a:path w="728979" h="226060">
                <a:moveTo>
                  <a:pt x="546354" y="0"/>
                </a:moveTo>
                <a:lnTo>
                  <a:pt x="182118" y="0"/>
                </a:lnTo>
                <a:lnTo>
                  <a:pt x="182118" y="112776"/>
                </a:lnTo>
                <a:lnTo>
                  <a:pt x="546354" y="112776"/>
                </a:lnTo>
                <a:lnTo>
                  <a:pt x="546354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789838" y="1059256"/>
            <a:ext cx="9738995" cy="21824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aseline="-2777" sz="3000" spc="-52">
                <a:solidFill>
                  <a:srgbClr val="AC2A25"/>
                </a:solidFill>
                <a:latin typeface="宋体"/>
                <a:cs typeface="宋体"/>
              </a:rPr>
              <a:t>事务四大特</a:t>
            </a:r>
            <a:r>
              <a:rPr dirty="0" baseline="-2777" sz="3000" spc="-37">
                <a:solidFill>
                  <a:srgbClr val="AC2A25"/>
                </a:solidFill>
                <a:latin typeface="宋体"/>
                <a:cs typeface="宋体"/>
              </a:rPr>
              <a:t>性</a:t>
            </a:r>
            <a:r>
              <a:rPr dirty="0" sz="2000" spc="25">
                <a:solidFill>
                  <a:srgbClr val="AC2A25"/>
                </a:solidFill>
                <a:latin typeface="宋体"/>
                <a:cs typeface="宋体"/>
              </a:rPr>
              <a:t>(ACID)</a:t>
            </a:r>
            <a:endParaRPr sz="2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600" spc="-30">
                <a:solidFill>
                  <a:srgbClr val="252525"/>
                </a:solidFill>
                <a:latin typeface="宋体"/>
                <a:cs typeface="宋体"/>
              </a:rPr>
              <a:t>原子性</a:t>
            </a:r>
            <a:r>
              <a:rPr dirty="0" sz="1600" spc="-20">
                <a:solidFill>
                  <a:srgbClr val="252525"/>
                </a:solidFill>
                <a:latin typeface="宋体"/>
                <a:cs typeface="宋体"/>
              </a:rPr>
              <a:t>（</a:t>
            </a:r>
            <a:r>
              <a:rPr dirty="0" sz="1600" spc="-20">
                <a:solidFill>
                  <a:srgbClr val="FF0000"/>
                </a:solidFill>
                <a:latin typeface="宋体"/>
                <a:cs typeface="宋体"/>
              </a:rPr>
              <a:t>A</a:t>
            </a:r>
            <a:r>
              <a:rPr dirty="0" sz="1600" spc="-20">
                <a:solidFill>
                  <a:srgbClr val="252525"/>
                </a:solidFill>
                <a:latin typeface="宋体"/>
                <a:cs typeface="宋体"/>
              </a:rPr>
              <a:t>tomicity）：</a:t>
            </a:r>
            <a:r>
              <a:rPr dirty="0" sz="1600" spc="-30">
                <a:solidFill>
                  <a:srgbClr val="252525"/>
                </a:solidFill>
                <a:latin typeface="宋体"/>
                <a:cs typeface="宋体"/>
              </a:rPr>
              <a:t>事务是不可分割的最小操作单元，要</a:t>
            </a:r>
            <a:r>
              <a:rPr dirty="0" sz="1600" spc="-20">
                <a:solidFill>
                  <a:srgbClr val="252525"/>
                </a:solidFill>
                <a:latin typeface="宋体"/>
                <a:cs typeface="宋体"/>
              </a:rPr>
              <a:t>么</a:t>
            </a:r>
            <a:r>
              <a:rPr dirty="0" sz="1600" spc="-30">
                <a:solidFill>
                  <a:srgbClr val="252525"/>
                </a:solidFill>
                <a:latin typeface="宋体"/>
                <a:cs typeface="宋体"/>
              </a:rPr>
              <a:t>全部成</a:t>
            </a:r>
            <a:r>
              <a:rPr dirty="0" sz="1600" spc="-20">
                <a:solidFill>
                  <a:srgbClr val="252525"/>
                </a:solidFill>
                <a:latin typeface="宋体"/>
                <a:cs typeface="宋体"/>
              </a:rPr>
              <a:t>功</a:t>
            </a:r>
            <a:r>
              <a:rPr dirty="0" sz="1600" spc="-30">
                <a:solidFill>
                  <a:srgbClr val="252525"/>
                </a:solidFill>
                <a:latin typeface="宋体"/>
                <a:cs typeface="宋体"/>
              </a:rPr>
              <a:t>，要么</a:t>
            </a:r>
            <a:r>
              <a:rPr dirty="0" sz="1600" spc="-20">
                <a:solidFill>
                  <a:srgbClr val="252525"/>
                </a:solidFill>
                <a:latin typeface="宋体"/>
                <a:cs typeface="宋体"/>
              </a:rPr>
              <a:t>全</a:t>
            </a:r>
            <a:r>
              <a:rPr dirty="0" sz="1600" spc="-30">
                <a:solidFill>
                  <a:srgbClr val="252525"/>
                </a:solidFill>
                <a:latin typeface="宋体"/>
                <a:cs typeface="宋体"/>
              </a:rPr>
              <a:t>部失败。</a:t>
            </a:r>
            <a:endParaRPr sz="1600">
              <a:latin typeface="宋体"/>
              <a:cs typeface="宋体"/>
            </a:endParaRPr>
          </a:p>
          <a:p>
            <a:pPr marL="299085" indent="-287020">
              <a:lnSpc>
                <a:spcPct val="100000"/>
              </a:lnSpc>
              <a:spcBef>
                <a:spcPts val="134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600" spc="-30">
                <a:solidFill>
                  <a:srgbClr val="252525"/>
                </a:solidFill>
                <a:latin typeface="宋体"/>
                <a:cs typeface="宋体"/>
              </a:rPr>
              <a:t>一致性</a:t>
            </a:r>
            <a:r>
              <a:rPr dirty="0" sz="1600" spc="5">
                <a:solidFill>
                  <a:srgbClr val="252525"/>
                </a:solidFill>
                <a:latin typeface="宋体"/>
                <a:cs typeface="宋体"/>
              </a:rPr>
              <a:t>（</a:t>
            </a:r>
            <a:r>
              <a:rPr dirty="0" sz="1600" spc="5">
                <a:solidFill>
                  <a:srgbClr val="FF0000"/>
                </a:solidFill>
                <a:latin typeface="宋体"/>
                <a:cs typeface="宋体"/>
              </a:rPr>
              <a:t>C</a:t>
            </a:r>
            <a:r>
              <a:rPr dirty="0" sz="1600" spc="5">
                <a:solidFill>
                  <a:srgbClr val="252525"/>
                </a:solidFill>
                <a:latin typeface="宋体"/>
                <a:cs typeface="宋体"/>
              </a:rPr>
              <a:t>onsistency）：</a:t>
            </a:r>
            <a:r>
              <a:rPr dirty="0" sz="1600" spc="-30">
                <a:solidFill>
                  <a:srgbClr val="252525"/>
                </a:solidFill>
                <a:latin typeface="宋体"/>
                <a:cs typeface="宋体"/>
              </a:rPr>
              <a:t>事务完成时，必须使所有的数据都</a:t>
            </a:r>
            <a:r>
              <a:rPr dirty="0" sz="1600" spc="-20">
                <a:solidFill>
                  <a:srgbClr val="252525"/>
                </a:solidFill>
                <a:latin typeface="宋体"/>
                <a:cs typeface="宋体"/>
              </a:rPr>
              <a:t>保</a:t>
            </a:r>
            <a:r>
              <a:rPr dirty="0" sz="1600" spc="-30">
                <a:solidFill>
                  <a:srgbClr val="252525"/>
                </a:solidFill>
                <a:latin typeface="宋体"/>
                <a:cs typeface="宋体"/>
              </a:rPr>
              <a:t>持一致</a:t>
            </a:r>
            <a:r>
              <a:rPr dirty="0" sz="1600" spc="-20">
                <a:solidFill>
                  <a:srgbClr val="252525"/>
                </a:solidFill>
                <a:latin typeface="宋体"/>
                <a:cs typeface="宋体"/>
              </a:rPr>
              <a:t>状</a:t>
            </a:r>
            <a:r>
              <a:rPr dirty="0" sz="1600" spc="-30">
                <a:solidFill>
                  <a:srgbClr val="252525"/>
                </a:solidFill>
                <a:latin typeface="宋体"/>
                <a:cs typeface="宋体"/>
              </a:rPr>
              <a:t>态。</a:t>
            </a:r>
            <a:endParaRPr sz="1600">
              <a:latin typeface="宋体"/>
              <a:cs typeface="宋体"/>
            </a:endParaRPr>
          </a:p>
          <a:p>
            <a:pPr marL="299085" indent="-287020">
              <a:lnSpc>
                <a:spcPct val="100000"/>
              </a:lnSpc>
              <a:spcBef>
                <a:spcPts val="134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600" spc="-30">
                <a:solidFill>
                  <a:srgbClr val="252525"/>
                </a:solidFill>
                <a:latin typeface="宋体"/>
                <a:cs typeface="宋体"/>
              </a:rPr>
              <a:t>隔离性</a:t>
            </a:r>
            <a:r>
              <a:rPr dirty="0" sz="1600" spc="-65">
                <a:solidFill>
                  <a:srgbClr val="252525"/>
                </a:solidFill>
                <a:latin typeface="宋体"/>
                <a:cs typeface="宋体"/>
              </a:rPr>
              <a:t>（</a:t>
            </a:r>
            <a:r>
              <a:rPr dirty="0" sz="1600" spc="-65">
                <a:solidFill>
                  <a:srgbClr val="FF0000"/>
                </a:solidFill>
                <a:latin typeface="宋体"/>
                <a:cs typeface="宋体"/>
              </a:rPr>
              <a:t>I</a:t>
            </a:r>
            <a:r>
              <a:rPr dirty="0" sz="1600" spc="-65">
                <a:solidFill>
                  <a:srgbClr val="252525"/>
                </a:solidFill>
                <a:latin typeface="宋体"/>
                <a:cs typeface="宋体"/>
              </a:rPr>
              <a:t>solation）：</a:t>
            </a:r>
            <a:r>
              <a:rPr dirty="0" sz="1600" spc="-30">
                <a:solidFill>
                  <a:srgbClr val="252525"/>
                </a:solidFill>
                <a:latin typeface="宋体"/>
                <a:cs typeface="宋体"/>
              </a:rPr>
              <a:t>数据库系统提供的隔离机</a:t>
            </a:r>
            <a:r>
              <a:rPr dirty="0" sz="1600" spc="-20">
                <a:solidFill>
                  <a:srgbClr val="252525"/>
                </a:solidFill>
                <a:latin typeface="宋体"/>
                <a:cs typeface="宋体"/>
              </a:rPr>
              <a:t>制</a:t>
            </a:r>
            <a:r>
              <a:rPr dirty="0" sz="1600" spc="-30">
                <a:solidFill>
                  <a:srgbClr val="252525"/>
                </a:solidFill>
                <a:latin typeface="宋体"/>
                <a:cs typeface="宋体"/>
              </a:rPr>
              <a:t>，保证</a:t>
            </a:r>
            <a:r>
              <a:rPr dirty="0" sz="1600" spc="-20">
                <a:solidFill>
                  <a:srgbClr val="252525"/>
                </a:solidFill>
                <a:latin typeface="宋体"/>
                <a:cs typeface="宋体"/>
              </a:rPr>
              <a:t>事</a:t>
            </a:r>
            <a:r>
              <a:rPr dirty="0" sz="1600" spc="-30">
                <a:solidFill>
                  <a:srgbClr val="252525"/>
                </a:solidFill>
                <a:latin typeface="宋体"/>
                <a:cs typeface="宋体"/>
              </a:rPr>
              <a:t>务在不</a:t>
            </a:r>
            <a:r>
              <a:rPr dirty="0" sz="1600" spc="-20">
                <a:solidFill>
                  <a:srgbClr val="252525"/>
                </a:solidFill>
                <a:latin typeface="宋体"/>
                <a:cs typeface="宋体"/>
              </a:rPr>
              <a:t>受</a:t>
            </a:r>
            <a:r>
              <a:rPr dirty="0" sz="1600" spc="-30">
                <a:solidFill>
                  <a:srgbClr val="252525"/>
                </a:solidFill>
                <a:latin typeface="宋体"/>
                <a:cs typeface="宋体"/>
              </a:rPr>
              <a:t>外部并</a:t>
            </a:r>
            <a:r>
              <a:rPr dirty="0" sz="1600" spc="-20">
                <a:solidFill>
                  <a:srgbClr val="252525"/>
                </a:solidFill>
                <a:latin typeface="宋体"/>
                <a:cs typeface="宋体"/>
              </a:rPr>
              <a:t>发</a:t>
            </a:r>
            <a:r>
              <a:rPr dirty="0" sz="1600" spc="-30">
                <a:solidFill>
                  <a:srgbClr val="252525"/>
                </a:solidFill>
                <a:latin typeface="宋体"/>
                <a:cs typeface="宋体"/>
              </a:rPr>
              <a:t>操作影</a:t>
            </a:r>
            <a:r>
              <a:rPr dirty="0" sz="1600" spc="-20">
                <a:solidFill>
                  <a:srgbClr val="252525"/>
                </a:solidFill>
                <a:latin typeface="宋体"/>
                <a:cs typeface="宋体"/>
              </a:rPr>
              <a:t>响</a:t>
            </a:r>
            <a:r>
              <a:rPr dirty="0" sz="1600" spc="-30">
                <a:solidFill>
                  <a:srgbClr val="252525"/>
                </a:solidFill>
                <a:latin typeface="宋体"/>
                <a:cs typeface="宋体"/>
              </a:rPr>
              <a:t>的独立</a:t>
            </a:r>
            <a:r>
              <a:rPr dirty="0" sz="1600" spc="-20">
                <a:solidFill>
                  <a:srgbClr val="252525"/>
                </a:solidFill>
                <a:latin typeface="宋体"/>
                <a:cs typeface="宋体"/>
              </a:rPr>
              <a:t>环</a:t>
            </a:r>
            <a:r>
              <a:rPr dirty="0" sz="1600" spc="-30">
                <a:solidFill>
                  <a:srgbClr val="252525"/>
                </a:solidFill>
                <a:latin typeface="宋体"/>
                <a:cs typeface="宋体"/>
              </a:rPr>
              <a:t>境下运</a:t>
            </a:r>
            <a:r>
              <a:rPr dirty="0" sz="1600" spc="-20">
                <a:solidFill>
                  <a:srgbClr val="252525"/>
                </a:solidFill>
                <a:latin typeface="宋体"/>
                <a:cs typeface="宋体"/>
              </a:rPr>
              <a:t>行</a:t>
            </a:r>
            <a:r>
              <a:rPr dirty="0" sz="1600" spc="-30">
                <a:solidFill>
                  <a:srgbClr val="252525"/>
                </a:solidFill>
                <a:latin typeface="宋体"/>
                <a:cs typeface="宋体"/>
              </a:rPr>
              <a:t>。</a:t>
            </a:r>
            <a:endParaRPr sz="1600">
              <a:latin typeface="宋体"/>
              <a:cs typeface="宋体"/>
            </a:endParaRPr>
          </a:p>
          <a:p>
            <a:pPr marL="299085" indent="-287020">
              <a:lnSpc>
                <a:spcPct val="100000"/>
              </a:lnSpc>
              <a:spcBef>
                <a:spcPts val="134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600" spc="-30">
                <a:solidFill>
                  <a:srgbClr val="252525"/>
                </a:solidFill>
                <a:latin typeface="宋体"/>
                <a:cs typeface="宋体"/>
              </a:rPr>
              <a:t>持久性</a:t>
            </a:r>
            <a:r>
              <a:rPr dirty="0" sz="1600" spc="-60">
                <a:solidFill>
                  <a:srgbClr val="252525"/>
                </a:solidFill>
                <a:latin typeface="宋体"/>
                <a:cs typeface="宋体"/>
              </a:rPr>
              <a:t>（</a:t>
            </a:r>
            <a:r>
              <a:rPr dirty="0" sz="1600" spc="-60">
                <a:solidFill>
                  <a:srgbClr val="FF0000"/>
                </a:solidFill>
                <a:latin typeface="宋体"/>
                <a:cs typeface="宋体"/>
              </a:rPr>
              <a:t>D</a:t>
            </a:r>
            <a:r>
              <a:rPr dirty="0" sz="1600" spc="-60">
                <a:solidFill>
                  <a:srgbClr val="252525"/>
                </a:solidFill>
                <a:latin typeface="宋体"/>
                <a:cs typeface="宋体"/>
              </a:rPr>
              <a:t>urability）：</a:t>
            </a:r>
            <a:r>
              <a:rPr dirty="0" sz="1600" spc="-30">
                <a:solidFill>
                  <a:srgbClr val="252525"/>
                </a:solidFill>
                <a:latin typeface="宋体"/>
                <a:cs typeface="宋体"/>
              </a:rPr>
              <a:t>事务一旦提交或回滚，它对数据库中</a:t>
            </a:r>
            <a:r>
              <a:rPr dirty="0" sz="1600" spc="-15">
                <a:solidFill>
                  <a:srgbClr val="252525"/>
                </a:solidFill>
                <a:latin typeface="宋体"/>
                <a:cs typeface="宋体"/>
              </a:rPr>
              <a:t>的</a:t>
            </a:r>
            <a:r>
              <a:rPr dirty="0" sz="1600" spc="-30">
                <a:solidFill>
                  <a:srgbClr val="252525"/>
                </a:solidFill>
                <a:latin typeface="宋体"/>
                <a:cs typeface="宋体"/>
              </a:rPr>
              <a:t>数据的</a:t>
            </a:r>
            <a:r>
              <a:rPr dirty="0" sz="1600" spc="-15">
                <a:solidFill>
                  <a:srgbClr val="252525"/>
                </a:solidFill>
                <a:latin typeface="宋体"/>
                <a:cs typeface="宋体"/>
              </a:rPr>
              <a:t>改</a:t>
            </a:r>
            <a:r>
              <a:rPr dirty="0" sz="1600" spc="-30">
                <a:solidFill>
                  <a:srgbClr val="252525"/>
                </a:solidFill>
                <a:latin typeface="宋体"/>
                <a:cs typeface="宋体"/>
              </a:rPr>
              <a:t>变就是</a:t>
            </a:r>
            <a:r>
              <a:rPr dirty="0" sz="1600" spc="-15">
                <a:solidFill>
                  <a:srgbClr val="252525"/>
                </a:solidFill>
                <a:latin typeface="宋体"/>
                <a:cs typeface="宋体"/>
              </a:rPr>
              <a:t>永</a:t>
            </a:r>
            <a:r>
              <a:rPr dirty="0" sz="1600" spc="-30">
                <a:solidFill>
                  <a:srgbClr val="252525"/>
                </a:solidFill>
                <a:latin typeface="宋体"/>
                <a:cs typeface="宋体"/>
              </a:rPr>
              <a:t>久的。</a:t>
            </a:r>
            <a:endParaRPr sz="16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70959" y="2337816"/>
            <a:ext cx="1137285" cy="1320165"/>
          </a:xfrm>
          <a:custGeom>
            <a:avLst/>
            <a:gdLst/>
            <a:ahLst/>
            <a:cxnLst/>
            <a:rect l="l" t="t" r="r" b="b"/>
            <a:pathLst>
              <a:path w="1137285" h="1320164">
                <a:moveTo>
                  <a:pt x="568451" y="0"/>
                </a:moveTo>
                <a:lnTo>
                  <a:pt x="0" y="284225"/>
                </a:lnTo>
                <a:lnTo>
                  <a:pt x="0" y="1035558"/>
                </a:lnTo>
                <a:lnTo>
                  <a:pt x="568451" y="1319784"/>
                </a:lnTo>
                <a:lnTo>
                  <a:pt x="1136903" y="1035558"/>
                </a:lnTo>
                <a:lnTo>
                  <a:pt x="1136903" y="284225"/>
                </a:lnTo>
                <a:lnTo>
                  <a:pt x="568451" y="0"/>
                </a:lnTo>
                <a:close/>
              </a:path>
            </a:pathLst>
          </a:custGeom>
          <a:solidFill>
            <a:srgbClr val="AC2B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96640" y="3227832"/>
            <a:ext cx="370840" cy="429895"/>
          </a:xfrm>
          <a:custGeom>
            <a:avLst/>
            <a:gdLst/>
            <a:ahLst/>
            <a:cxnLst/>
            <a:rect l="l" t="t" r="r" b="b"/>
            <a:pathLst>
              <a:path w="370839" h="429895">
                <a:moveTo>
                  <a:pt x="185165" y="0"/>
                </a:moveTo>
                <a:lnTo>
                  <a:pt x="0" y="92582"/>
                </a:lnTo>
                <a:lnTo>
                  <a:pt x="0" y="337184"/>
                </a:lnTo>
                <a:lnTo>
                  <a:pt x="185165" y="429767"/>
                </a:lnTo>
                <a:lnTo>
                  <a:pt x="370332" y="337184"/>
                </a:lnTo>
                <a:lnTo>
                  <a:pt x="370332" y="92582"/>
                </a:lnTo>
                <a:lnTo>
                  <a:pt x="18516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2415" y="2438526"/>
            <a:ext cx="839469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252525"/>
                </a:solidFill>
                <a:latin typeface="微软雅黑"/>
                <a:cs typeface="微软雅黑"/>
              </a:rPr>
              <a:t>事务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2415" y="3174618"/>
            <a:ext cx="1470660" cy="22402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latin typeface="微软雅黑"/>
                <a:cs typeface="微软雅黑"/>
              </a:rPr>
              <a:t>事务简介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latin typeface="微软雅黑"/>
                <a:cs typeface="微软雅黑"/>
              </a:rPr>
              <a:t>事务操作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latin typeface="微软雅黑"/>
                <a:cs typeface="微软雅黑"/>
              </a:rPr>
              <a:t>事务四大特性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10">
                <a:solidFill>
                  <a:srgbClr val="FF0000"/>
                </a:solidFill>
                <a:latin typeface="微软雅黑"/>
                <a:cs typeface="微软雅黑"/>
              </a:rPr>
              <a:t>并发事务问题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latin typeface="微软雅黑"/>
                <a:cs typeface="微软雅黑"/>
              </a:rPr>
              <a:t>事务隔离级别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77105" y="2677413"/>
            <a:ext cx="33845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 b="1">
                <a:solidFill>
                  <a:srgbClr val="FFFFFF"/>
                </a:solidFill>
                <a:latin typeface="微软雅黑"/>
                <a:cs typeface="微软雅黑"/>
              </a:rPr>
              <a:t>6</a:t>
            </a:r>
            <a:endParaRPr sz="4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 h="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 h="0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 h="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9838" y="1074801"/>
            <a:ext cx="6377940" cy="14046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35">
                <a:solidFill>
                  <a:srgbClr val="AC2A25"/>
                </a:solidFill>
                <a:latin typeface="宋体"/>
                <a:cs typeface="宋体"/>
              </a:rPr>
              <a:t>数据库相关概念</a:t>
            </a:r>
            <a:endParaRPr sz="2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72110" algn="l"/>
              </a:tabLst>
            </a:pPr>
            <a:r>
              <a:rPr dirty="0" sz="1350" spc="675">
                <a:solidFill>
                  <a:srgbClr val="404040"/>
                </a:solidFill>
                <a:latin typeface="Wingdings"/>
                <a:cs typeface="Wingdings"/>
              </a:rPr>
              <a:t>⚫</a:t>
            </a:r>
            <a:r>
              <a:rPr dirty="0" sz="1350" spc="675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1600" spc="-10">
                <a:solidFill>
                  <a:srgbClr val="252525"/>
                </a:solidFill>
                <a:latin typeface="微软雅黑"/>
                <a:cs typeface="微软雅黑"/>
              </a:rPr>
              <a:t>数据库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>
              <a:latin typeface="Times New Roman"/>
              <a:cs typeface="Times New Roman"/>
            </a:endParaRPr>
          </a:p>
          <a:p>
            <a:pPr marL="421640">
              <a:lnSpc>
                <a:spcPct val="100000"/>
              </a:lnSpc>
            </a:pPr>
            <a:r>
              <a:rPr dirty="0" sz="1400" spc="85">
                <a:solidFill>
                  <a:srgbClr val="585858"/>
                </a:solidFill>
                <a:latin typeface="宋体"/>
                <a:cs typeface="宋体"/>
              </a:rPr>
              <a:t>Database，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简称</a:t>
            </a:r>
            <a:r>
              <a:rPr dirty="0" sz="1400" spc="220">
                <a:solidFill>
                  <a:srgbClr val="585858"/>
                </a:solidFill>
                <a:latin typeface="宋体"/>
                <a:cs typeface="宋体"/>
              </a:rPr>
              <a:t>DB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。</a:t>
            </a:r>
            <a:r>
              <a:rPr dirty="0" sz="1400" spc="-40">
                <a:solidFill>
                  <a:srgbClr val="585858"/>
                </a:solidFill>
                <a:latin typeface="宋体"/>
                <a:cs typeface="宋体"/>
              </a:rPr>
              <a:t>按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照一</a:t>
            </a:r>
            <a:r>
              <a:rPr dirty="0" sz="1400" spc="-40">
                <a:solidFill>
                  <a:srgbClr val="585858"/>
                </a:solidFill>
                <a:latin typeface="宋体"/>
                <a:cs typeface="宋体"/>
              </a:rPr>
              <a:t>定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的</a:t>
            </a:r>
            <a:r>
              <a:rPr dirty="0" sz="1400" spc="-40">
                <a:solidFill>
                  <a:srgbClr val="585858"/>
                </a:solidFill>
                <a:latin typeface="宋体"/>
                <a:cs typeface="宋体"/>
              </a:rPr>
              <a:t>数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据结</a:t>
            </a:r>
            <a:r>
              <a:rPr dirty="0" sz="1400" spc="-35">
                <a:solidFill>
                  <a:srgbClr val="585858"/>
                </a:solidFill>
                <a:latin typeface="宋体"/>
                <a:cs typeface="宋体"/>
              </a:rPr>
              <a:t>构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来</a:t>
            </a:r>
            <a:r>
              <a:rPr dirty="0" sz="1400" spc="-40">
                <a:solidFill>
                  <a:srgbClr val="585858"/>
                </a:solidFill>
                <a:latin typeface="宋体"/>
                <a:cs typeface="宋体"/>
              </a:rPr>
              <a:t>组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织</a:t>
            </a:r>
            <a:r>
              <a:rPr dirty="0" sz="1400" spc="-40">
                <a:solidFill>
                  <a:srgbClr val="585858"/>
                </a:solidFill>
                <a:latin typeface="宋体"/>
                <a:cs typeface="宋体"/>
              </a:rPr>
              <a:t>、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存储</a:t>
            </a:r>
            <a:r>
              <a:rPr dirty="0" sz="1400" spc="-40">
                <a:solidFill>
                  <a:srgbClr val="585858"/>
                </a:solidFill>
                <a:latin typeface="宋体"/>
                <a:cs typeface="宋体"/>
              </a:rPr>
              <a:t>和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管</a:t>
            </a:r>
            <a:r>
              <a:rPr dirty="0" sz="1400" spc="-40">
                <a:solidFill>
                  <a:srgbClr val="585858"/>
                </a:solidFill>
                <a:latin typeface="宋体"/>
                <a:cs typeface="宋体"/>
              </a:rPr>
              <a:t>理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数据</a:t>
            </a:r>
            <a:r>
              <a:rPr dirty="0" sz="1400" spc="-35">
                <a:solidFill>
                  <a:srgbClr val="585858"/>
                </a:solidFill>
                <a:latin typeface="宋体"/>
                <a:cs typeface="宋体"/>
              </a:rPr>
              <a:t>的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仓</a:t>
            </a:r>
            <a:r>
              <a:rPr dirty="0" sz="1400" spc="-35">
                <a:solidFill>
                  <a:srgbClr val="585858"/>
                </a:solidFill>
                <a:latin typeface="宋体"/>
                <a:cs typeface="宋体"/>
              </a:rPr>
              <a:t>库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。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219200" y="2654807"/>
            <a:ext cx="3753611" cy="36515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625084" y="2654807"/>
            <a:ext cx="4814316" cy="31394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353811" y="3761232"/>
            <a:ext cx="5356860" cy="27264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625084" y="2654807"/>
            <a:ext cx="5317236" cy="27660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0"/>
              <a:t>高级软件人才培训专家</a:t>
            </a: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 h="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 h="0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 h="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9838" y="1074801"/>
            <a:ext cx="152527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35">
                <a:solidFill>
                  <a:srgbClr val="AC2A25"/>
                </a:solidFill>
                <a:latin typeface="宋体"/>
                <a:cs typeface="宋体"/>
              </a:rPr>
              <a:t>并发事务问题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87751" y="3618255"/>
            <a:ext cx="8968105" cy="612775"/>
          </a:xfrm>
          <a:custGeom>
            <a:avLst/>
            <a:gdLst/>
            <a:ahLst/>
            <a:cxnLst/>
            <a:rect l="l" t="t" r="r" b="b"/>
            <a:pathLst>
              <a:path w="8968105" h="612775">
                <a:moveTo>
                  <a:pt x="0" y="612368"/>
                </a:moveTo>
                <a:lnTo>
                  <a:pt x="8967724" y="612368"/>
                </a:lnTo>
                <a:lnTo>
                  <a:pt x="8967724" y="0"/>
                </a:lnTo>
                <a:lnTo>
                  <a:pt x="0" y="0"/>
                </a:lnTo>
                <a:lnTo>
                  <a:pt x="0" y="61236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1242547" y="3663441"/>
            <a:ext cx="146303" cy="2758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029966" y="3876802"/>
            <a:ext cx="146304" cy="2758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823747" y="1811273"/>
          <a:ext cx="10744835" cy="2425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7680"/>
                <a:gridCol w="8967470"/>
              </a:tblGrid>
              <a:tr h="5759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dirty="0" sz="1600" spc="-3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问题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1492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2B2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dirty="0" sz="1600" spc="-3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描述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1492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2B25"/>
                    </a:solidFill>
                  </a:tcPr>
                </a:tc>
              </a:tr>
              <a:tr h="6123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dirty="0" sz="1400" spc="-25">
                          <a:solidFill>
                            <a:srgbClr val="FF0000"/>
                          </a:solidFill>
                          <a:latin typeface="宋体"/>
                          <a:cs typeface="宋体"/>
                        </a:rPr>
                        <a:t>脏读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B="0" marT="1854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一个事务读到另外</a:t>
                      </a:r>
                      <a:r>
                        <a:rPr dirty="0" sz="1400" spc="-3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一</a:t>
                      </a: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个</a:t>
                      </a:r>
                      <a:r>
                        <a:rPr dirty="0" sz="1400" spc="-3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事</a:t>
                      </a: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务还</a:t>
                      </a:r>
                      <a:r>
                        <a:rPr dirty="0" sz="1400" spc="-3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没</a:t>
                      </a: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有</a:t>
                      </a:r>
                      <a:r>
                        <a:rPr dirty="0" sz="1400" spc="-3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提</a:t>
                      </a: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交的</a:t>
                      </a:r>
                      <a:r>
                        <a:rPr dirty="0" sz="1400" spc="-3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数</a:t>
                      </a: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据。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B="0" marT="1854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6123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dirty="0" sz="1400" spc="-25">
                          <a:solidFill>
                            <a:srgbClr val="FF0000"/>
                          </a:solidFill>
                          <a:latin typeface="宋体"/>
                          <a:cs typeface="宋体"/>
                        </a:rPr>
                        <a:t>不可重复读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B="0" marT="1854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一个事务先后读取</a:t>
                      </a:r>
                      <a:r>
                        <a:rPr dirty="0" sz="1400" spc="-3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同</a:t>
                      </a: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一</a:t>
                      </a:r>
                      <a:r>
                        <a:rPr dirty="0" sz="1400" spc="-3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条</a:t>
                      </a: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记录</a:t>
                      </a:r>
                      <a:r>
                        <a:rPr dirty="0" sz="1400" spc="-3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，</a:t>
                      </a: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但</a:t>
                      </a:r>
                      <a:r>
                        <a:rPr dirty="0" sz="1400" spc="-3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两</a:t>
                      </a: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次读</a:t>
                      </a:r>
                      <a:r>
                        <a:rPr dirty="0" sz="1400" spc="-3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取</a:t>
                      </a: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的</a:t>
                      </a:r>
                      <a:r>
                        <a:rPr dirty="0" sz="1400" spc="-3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数</a:t>
                      </a: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据</a:t>
                      </a:r>
                      <a:r>
                        <a:rPr dirty="0" sz="1400" spc="-3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不</a:t>
                      </a: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同，</a:t>
                      </a:r>
                      <a:r>
                        <a:rPr dirty="0" sz="1400" spc="-3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称</a:t>
                      </a: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之</a:t>
                      </a:r>
                      <a:r>
                        <a:rPr dirty="0" sz="1400" spc="-3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为</a:t>
                      </a: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不可</a:t>
                      </a:r>
                      <a:r>
                        <a:rPr dirty="0" sz="1400" spc="-3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重</a:t>
                      </a: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复</a:t>
                      </a:r>
                      <a:r>
                        <a:rPr dirty="0" sz="1400" spc="-3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读</a:t>
                      </a:r>
                      <a:r>
                        <a:rPr dirty="0" sz="1400" spc="-2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。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B="0" marT="1854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6122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dirty="0" sz="1400" spc="-25">
                          <a:solidFill>
                            <a:srgbClr val="FF0000"/>
                          </a:solidFill>
                          <a:latin typeface="宋体"/>
                          <a:cs typeface="宋体"/>
                        </a:rPr>
                        <a:t>幻读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B="0" marT="1854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0797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一个事务按照条件</a:t>
                      </a:r>
                      <a:r>
                        <a:rPr dirty="0" sz="1400" spc="-3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查</a:t>
                      </a: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询</a:t>
                      </a:r>
                      <a:r>
                        <a:rPr dirty="0" sz="1400" spc="-3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数</a:t>
                      </a: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据时</a:t>
                      </a:r>
                      <a:r>
                        <a:rPr dirty="0" sz="1400" spc="-3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，</a:t>
                      </a: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没</a:t>
                      </a:r>
                      <a:r>
                        <a:rPr dirty="0" sz="1400" spc="-3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有</a:t>
                      </a: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对应</a:t>
                      </a:r>
                      <a:r>
                        <a:rPr dirty="0" sz="1400" spc="-3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的</a:t>
                      </a: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数</a:t>
                      </a:r>
                      <a:r>
                        <a:rPr dirty="0" sz="1400" spc="-3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据</a:t>
                      </a: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行</a:t>
                      </a:r>
                      <a:r>
                        <a:rPr dirty="0" sz="1400" spc="-3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，</a:t>
                      </a: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但是</a:t>
                      </a:r>
                      <a:r>
                        <a:rPr dirty="0" sz="1400" spc="-3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在</a:t>
                      </a: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插</a:t>
                      </a:r>
                      <a:r>
                        <a:rPr dirty="0" sz="1400" spc="-3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入</a:t>
                      </a: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数据</a:t>
                      </a:r>
                      <a:r>
                        <a:rPr dirty="0" sz="1400" spc="-3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时</a:t>
                      </a: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，</a:t>
                      </a:r>
                      <a:r>
                        <a:rPr dirty="0" sz="1400" spc="-3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又</a:t>
                      </a: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发</a:t>
                      </a:r>
                      <a:r>
                        <a:rPr dirty="0" sz="1400" spc="-3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现</a:t>
                      </a: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这行</a:t>
                      </a:r>
                      <a:r>
                        <a:rPr dirty="0" sz="1400" spc="-3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数</a:t>
                      </a: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据</a:t>
                      </a:r>
                      <a:r>
                        <a:rPr dirty="0" sz="1400" spc="-3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已</a:t>
                      </a: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经存</a:t>
                      </a:r>
                      <a:r>
                        <a:rPr dirty="0" sz="1400" spc="-3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在</a:t>
                      </a: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，</a:t>
                      </a:r>
                      <a:r>
                        <a:rPr dirty="0" sz="1400" spc="-3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好</a:t>
                      </a: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像</a:t>
                      </a:r>
                      <a:r>
                        <a:rPr dirty="0" sz="1400" spc="-3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出</a:t>
                      </a: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现了 幻</a:t>
                      </a:r>
                      <a:r>
                        <a:rPr dirty="0" sz="1400" spc="-2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影</a:t>
                      </a:r>
                      <a:r>
                        <a:rPr dirty="0" sz="1400" spc="-13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400" spc="-2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。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B="0" marT="787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6" name="object 16"/>
          <p:cNvSpPr/>
          <p:nvPr/>
        </p:nvSpPr>
        <p:spPr>
          <a:xfrm>
            <a:off x="3096767" y="4936235"/>
            <a:ext cx="882650" cy="288290"/>
          </a:xfrm>
          <a:custGeom>
            <a:avLst/>
            <a:gdLst/>
            <a:ahLst/>
            <a:cxnLst/>
            <a:rect l="l" t="t" r="r" b="b"/>
            <a:pathLst>
              <a:path w="882650" h="288289">
                <a:moveTo>
                  <a:pt x="834390" y="0"/>
                </a:moveTo>
                <a:lnTo>
                  <a:pt x="48006" y="0"/>
                </a:lnTo>
                <a:lnTo>
                  <a:pt x="29307" y="3768"/>
                </a:lnTo>
                <a:lnTo>
                  <a:pt x="14049" y="14049"/>
                </a:lnTo>
                <a:lnTo>
                  <a:pt x="3768" y="29307"/>
                </a:lnTo>
                <a:lnTo>
                  <a:pt x="0" y="48006"/>
                </a:lnTo>
                <a:lnTo>
                  <a:pt x="0" y="240030"/>
                </a:lnTo>
                <a:lnTo>
                  <a:pt x="3768" y="258728"/>
                </a:lnTo>
                <a:lnTo>
                  <a:pt x="14049" y="273986"/>
                </a:lnTo>
                <a:lnTo>
                  <a:pt x="29307" y="284267"/>
                </a:lnTo>
                <a:lnTo>
                  <a:pt x="48006" y="288036"/>
                </a:lnTo>
                <a:lnTo>
                  <a:pt x="834390" y="288036"/>
                </a:lnTo>
                <a:lnTo>
                  <a:pt x="853088" y="284267"/>
                </a:lnTo>
                <a:lnTo>
                  <a:pt x="868346" y="273986"/>
                </a:lnTo>
                <a:lnTo>
                  <a:pt x="878627" y="258728"/>
                </a:lnTo>
                <a:lnTo>
                  <a:pt x="882395" y="240030"/>
                </a:lnTo>
                <a:lnTo>
                  <a:pt x="882395" y="48006"/>
                </a:lnTo>
                <a:lnTo>
                  <a:pt x="878627" y="29307"/>
                </a:lnTo>
                <a:lnTo>
                  <a:pt x="868346" y="14049"/>
                </a:lnTo>
                <a:lnTo>
                  <a:pt x="853088" y="3768"/>
                </a:lnTo>
                <a:lnTo>
                  <a:pt x="834390" y="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096767" y="5263896"/>
            <a:ext cx="882650" cy="288290"/>
          </a:xfrm>
          <a:custGeom>
            <a:avLst/>
            <a:gdLst/>
            <a:ahLst/>
            <a:cxnLst/>
            <a:rect l="l" t="t" r="r" b="b"/>
            <a:pathLst>
              <a:path w="882650" h="288289">
                <a:moveTo>
                  <a:pt x="834390" y="0"/>
                </a:moveTo>
                <a:lnTo>
                  <a:pt x="48006" y="0"/>
                </a:lnTo>
                <a:lnTo>
                  <a:pt x="29307" y="3768"/>
                </a:lnTo>
                <a:lnTo>
                  <a:pt x="14049" y="14049"/>
                </a:lnTo>
                <a:lnTo>
                  <a:pt x="3768" y="29307"/>
                </a:lnTo>
                <a:lnTo>
                  <a:pt x="0" y="48005"/>
                </a:lnTo>
                <a:lnTo>
                  <a:pt x="0" y="240029"/>
                </a:lnTo>
                <a:lnTo>
                  <a:pt x="3768" y="258728"/>
                </a:lnTo>
                <a:lnTo>
                  <a:pt x="14049" y="273986"/>
                </a:lnTo>
                <a:lnTo>
                  <a:pt x="29307" y="284267"/>
                </a:lnTo>
                <a:lnTo>
                  <a:pt x="48006" y="288035"/>
                </a:lnTo>
                <a:lnTo>
                  <a:pt x="834390" y="288035"/>
                </a:lnTo>
                <a:lnTo>
                  <a:pt x="853088" y="284267"/>
                </a:lnTo>
                <a:lnTo>
                  <a:pt x="868346" y="273986"/>
                </a:lnTo>
                <a:lnTo>
                  <a:pt x="878627" y="258728"/>
                </a:lnTo>
                <a:lnTo>
                  <a:pt x="882395" y="240029"/>
                </a:lnTo>
                <a:lnTo>
                  <a:pt x="882395" y="48005"/>
                </a:lnTo>
                <a:lnTo>
                  <a:pt x="878627" y="29307"/>
                </a:lnTo>
                <a:lnTo>
                  <a:pt x="868346" y="14049"/>
                </a:lnTo>
                <a:lnTo>
                  <a:pt x="853088" y="3768"/>
                </a:lnTo>
                <a:lnTo>
                  <a:pt x="834390" y="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096767" y="5588508"/>
            <a:ext cx="882650" cy="288290"/>
          </a:xfrm>
          <a:custGeom>
            <a:avLst/>
            <a:gdLst/>
            <a:ahLst/>
            <a:cxnLst/>
            <a:rect l="l" t="t" r="r" b="b"/>
            <a:pathLst>
              <a:path w="882650" h="288289">
                <a:moveTo>
                  <a:pt x="834390" y="0"/>
                </a:moveTo>
                <a:lnTo>
                  <a:pt x="48006" y="0"/>
                </a:lnTo>
                <a:lnTo>
                  <a:pt x="29307" y="3771"/>
                </a:lnTo>
                <a:lnTo>
                  <a:pt x="14049" y="14058"/>
                </a:lnTo>
                <a:lnTo>
                  <a:pt x="3768" y="29317"/>
                </a:lnTo>
                <a:lnTo>
                  <a:pt x="0" y="48005"/>
                </a:lnTo>
                <a:lnTo>
                  <a:pt x="0" y="240029"/>
                </a:lnTo>
                <a:lnTo>
                  <a:pt x="3768" y="258718"/>
                </a:lnTo>
                <a:lnTo>
                  <a:pt x="14049" y="273977"/>
                </a:lnTo>
                <a:lnTo>
                  <a:pt x="29307" y="284264"/>
                </a:lnTo>
                <a:lnTo>
                  <a:pt x="48006" y="288035"/>
                </a:lnTo>
                <a:lnTo>
                  <a:pt x="834390" y="288035"/>
                </a:lnTo>
                <a:lnTo>
                  <a:pt x="853088" y="284264"/>
                </a:lnTo>
                <a:lnTo>
                  <a:pt x="868346" y="273977"/>
                </a:lnTo>
                <a:lnTo>
                  <a:pt x="878627" y="258718"/>
                </a:lnTo>
                <a:lnTo>
                  <a:pt x="882395" y="240029"/>
                </a:lnTo>
                <a:lnTo>
                  <a:pt x="882395" y="48005"/>
                </a:lnTo>
                <a:lnTo>
                  <a:pt x="878627" y="29317"/>
                </a:lnTo>
                <a:lnTo>
                  <a:pt x="868346" y="14058"/>
                </a:lnTo>
                <a:lnTo>
                  <a:pt x="853088" y="3771"/>
                </a:lnTo>
                <a:lnTo>
                  <a:pt x="834390" y="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723894" y="5080253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 h="0">
                <a:moveTo>
                  <a:pt x="0" y="0"/>
                </a:moveTo>
                <a:lnTo>
                  <a:pt x="220979" y="0"/>
                </a:lnTo>
              </a:path>
            </a:pathLst>
          </a:custGeom>
          <a:ln w="1905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723894" y="5121402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 h="0">
                <a:moveTo>
                  <a:pt x="0" y="0"/>
                </a:moveTo>
                <a:lnTo>
                  <a:pt x="220979" y="0"/>
                </a:lnTo>
              </a:path>
            </a:pathLst>
          </a:custGeom>
          <a:ln w="1905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723894" y="5409438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 h="0">
                <a:moveTo>
                  <a:pt x="0" y="0"/>
                </a:moveTo>
                <a:lnTo>
                  <a:pt x="220979" y="0"/>
                </a:lnTo>
              </a:path>
            </a:pathLst>
          </a:custGeom>
          <a:ln w="1905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723894" y="5449061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 h="0">
                <a:moveTo>
                  <a:pt x="0" y="0"/>
                </a:moveTo>
                <a:lnTo>
                  <a:pt x="220979" y="0"/>
                </a:lnTo>
              </a:path>
            </a:pathLst>
          </a:custGeom>
          <a:ln w="1905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723894" y="5732526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 h="0">
                <a:moveTo>
                  <a:pt x="0" y="0"/>
                </a:moveTo>
                <a:lnTo>
                  <a:pt x="220979" y="0"/>
                </a:lnTo>
              </a:path>
            </a:pathLst>
          </a:custGeom>
          <a:ln w="1905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723894" y="5773673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 h="0">
                <a:moveTo>
                  <a:pt x="0" y="0"/>
                </a:moveTo>
                <a:lnTo>
                  <a:pt x="220979" y="0"/>
                </a:lnTo>
              </a:path>
            </a:pathLst>
          </a:custGeom>
          <a:ln w="1905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119627" y="5367528"/>
            <a:ext cx="109728" cy="1630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3128010" y="5332602"/>
            <a:ext cx="9398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latin typeface="Calibri"/>
                <a:cs typeface="Calibri"/>
              </a:rPr>
              <a:t>2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711194" y="5332602"/>
            <a:ext cx="27432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60985" algn="l"/>
              </a:tabLst>
            </a:pPr>
            <a:r>
              <a:rPr dirty="0" u="heavy" sz="1050">
                <a:uFill>
                  <a:solidFill>
                    <a:srgbClr val="F8F8F8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050">
                <a:uFill>
                  <a:solidFill>
                    <a:srgbClr val="F8F8F8"/>
                  </a:solidFill>
                </a:uFill>
                <a:latin typeface="Calibri"/>
                <a:cs typeface="Calibri"/>
              </a:rPr>
              <a:t>	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119627" y="5039867"/>
            <a:ext cx="109728" cy="1615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3128010" y="5004561"/>
            <a:ext cx="9398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latin typeface="Calibri"/>
                <a:cs typeface="Calibri"/>
              </a:rPr>
              <a:t>1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711194" y="5004561"/>
            <a:ext cx="27432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60985" algn="l"/>
              </a:tabLst>
            </a:pPr>
            <a:r>
              <a:rPr dirty="0" u="heavy" sz="1050">
                <a:uFill>
                  <a:solidFill>
                    <a:srgbClr val="F8F8F8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050">
                <a:uFill>
                  <a:solidFill>
                    <a:srgbClr val="F8F8F8"/>
                  </a:solidFill>
                </a:uFill>
                <a:latin typeface="Calibri"/>
                <a:cs typeface="Calibri"/>
              </a:rPr>
              <a:t>	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119627" y="5692140"/>
            <a:ext cx="109728" cy="1615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3128010" y="5657189"/>
            <a:ext cx="9398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latin typeface="Calibri"/>
                <a:cs typeface="Calibri"/>
              </a:rPr>
              <a:t>3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029711" y="4872228"/>
            <a:ext cx="1018540" cy="1064260"/>
          </a:xfrm>
          <a:custGeom>
            <a:avLst/>
            <a:gdLst/>
            <a:ahLst/>
            <a:cxnLst/>
            <a:rect l="l" t="t" r="r" b="b"/>
            <a:pathLst>
              <a:path w="1018539" h="1064260">
                <a:moveTo>
                  <a:pt x="0" y="52959"/>
                </a:moveTo>
                <a:lnTo>
                  <a:pt x="4167" y="32361"/>
                </a:lnTo>
                <a:lnTo>
                  <a:pt x="15525" y="15525"/>
                </a:lnTo>
                <a:lnTo>
                  <a:pt x="32361" y="4167"/>
                </a:lnTo>
                <a:lnTo>
                  <a:pt x="52958" y="0"/>
                </a:lnTo>
                <a:lnTo>
                  <a:pt x="965073" y="0"/>
                </a:lnTo>
                <a:lnTo>
                  <a:pt x="985670" y="4167"/>
                </a:lnTo>
                <a:lnTo>
                  <a:pt x="1002506" y="15525"/>
                </a:lnTo>
                <a:lnTo>
                  <a:pt x="1013864" y="32361"/>
                </a:lnTo>
                <a:lnTo>
                  <a:pt x="1018032" y="52959"/>
                </a:lnTo>
                <a:lnTo>
                  <a:pt x="1018032" y="1010793"/>
                </a:lnTo>
                <a:lnTo>
                  <a:pt x="1013864" y="1031406"/>
                </a:lnTo>
                <a:lnTo>
                  <a:pt x="1002506" y="1048240"/>
                </a:lnTo>
                <a:lnTo>
                  <a:pt x="985670" y="1059590"/>
                </a:lnTo>
                <a:lnTo>
                  <a:pt x="965073" y="1063752"/>
                </a:lnTo>
                <a:lnTo>
                  <a:pt x="52958" y="1063752"/>
                </a:lnTo>
                <a:lnTo>
                  <a:pt x="32361" y="1059590"/>
                </a:lnTo>
                <a:lnTo>
                  <a:pt x="15525" y="1048240"/>
                </a:lnTo>
                <a:lnTo>
                  <a:pt x="4167" y="1031406"/>
                </a:lnTo>
                <a:lnTo>
                  <a:pt x="0" y="1010793"/>
                </a:lnTo>
                <a:lnTo>
                  <a:pt x="0" y="52959"/>
                </a:lnTo>
                <a:close/>
              </a:path>
            </a:pathLst>
          </a:custGeom>
          <a:ln w="3175">
            <a:solidFill>
              <a:srgbClr val="7E7E7E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3711194" y="5657189"/>
            <a:ext cx="27432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60985" algn="l"/>
              </a:tabLst>
            </a:pPr>
            <a:r>
              <a:rPr dirty="0" u="heavy" sz="1050">
                <a:uFill>
                  <a:solidFill>
                    <a:srgbClr val="F8F8F8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050">
                <a:uFill>
                  <a:solidFill>
                    <a:srgbClr val="F8F8F8"/>
                  </a:solidFill>
                </a:uFill>
                <a:latin typeface="Calibri"/>
                <a:cs typeface="Calibri"/>
              </a:rPr>
              <a:t>	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301110" y="5972962"/>
            <a:ext cx="3549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5">
                <a:solidFill>
                  <a:srgbClr val="585858"/>
                </a:solidFill>
                <a:latin typeface="黑体"/>
                <a:cs typeface="黑体"/>
              </a:rPr>
              <a:t>事务</a:t>
            </a:r>
            <a:r>
              <a:rPr dirty="0" sz="1000" spc="-5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889747" y="5000244"/>
            <a:ext cx="881380" cy="288290"/>
          </a:xfrm>
          <a:custGeom>
            <a:avLst/>
            <a:gdLst/>
            <a:ahLst/>
            <a:cxnLst/>
            <a:rect l="l" t="t" r="r" b="b"/>
            <a:pathLst>
              <a:path w="881379" h="288289">
                <a:moveTo>
                  <a:pt x="832866" y="0"/>
                </a:moveTo>
                <a:lnTo>
                  <a:pt x="48005" y="0"/>
                </a:lnTo>
                <a:lnTo>
                  <a:pt x="29307" y="3768"/>
                </a:lnTo>
                <a:lnTo>
                  <a:pt x="14049" y="14049"/>
                </a:lnTo>
                <a:lnTo>
                  <a:pt x="3768" y="29307"/>
                </a:lnTo>
                <a:lnTo>
                  <a:pt x="0" y="48005"/>
                </a:lnTo>
                <a:lnTo>
                  <a:pt x="0" y="240029"/>
                </a:lnTo>
                <a:lnTo>
                  <a:pt x="3768" y="258728"/>
                </a:lnTo>
                <a:lnTo>
                  <a:pt x="14049" y="273986"/>
                </a:lnTo>
                <a:lnTo>
                  <a:pt x="29307" y="284267"/>
                </a:lnTo>
                <a:lnTo>
                  <a:pt x="48005" y="288035"/>
                </a:lnTo>
                <a:lnTo>
                  <a:pt x="832866" y="288035"/>
                </a:lnTo>
                <a:lnTo>
                  <a:pt x="851564" y="284267"/>
                </a:lnTo>
                <a:lnTo>
                  <a:pt x="866822" y="273986"/>
                </a:lnTo>
                <a:lnTo>
                  <a:pt x="877103" y="258728"/>
                </a:lnTo>
                <a:lnTo>
                  <a:pt x="880872" y="240029"/>
                </a:lnTo>
                <a:lnTo>
                  <a:pt x="880872" y="48005"/>
                </a:lnTo>
                <a:lnTo>
                  <a:pt x="877103" y="29307"/>
                </a:lnTo>
                <a:lnTo>
                  <a:pt x="866822" y="14049"/>
                </a:lnTo>
                <a:lnTo>
                  <a:pt x="851564" y="3768"/>
                </a:lnTo>
                <a:lnTo>
                  <a:pt x="832866" y="0"/>
                </a:lnTo>
                <a:close/>
              </a:path>
            </a:pathLst>
          </a:custGeom>
          <a:solidFill>
            <a:srgbClr val="BBF0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889747" y="5327903"/>
            <a:ext cx="881380" cy="288290"/>
          </a:xfrm>
          <a:custGeom>
            <a:avLst/>
            <a:gdLst/>
            <a:ahLst/>
            <a:cxnLst/>
            <a:rect l="l" t="t" r="r" b="b"/>
            <a:pathLst>
              <a:path w="881379" h="288289">
                <a:moveTo>
                  <a:pt x="832866" y="0"/>
                </a:moveTo>
                <a:lnTo>
                  <a:pt x="48005" y="0"/>
                </a:lnTo>
                <a:lnTo>
                  <a:pt x="29307" y="3768"/>
                </a:lnTo>
                <a:lnTo>
                  <a:pt x="14049" y="14049"/>
                </a:lnTo>
                <a:lnTo>
                  <a:pt x="3768" y="29307"/>
                </a:lnTo>
                <a:lnTo>
                  <a:pt x="0" y="48006"/>
                </a:lnTo>
                <a:lnTo>
                  <a:pt x="0" y="240030"/>
                </a:lnTo>
                <a:lnTo>
                  <a:pt x="3768" y="258718"/>
                </a:lnTo>
                <a:lnTo>
                  <a:pt x="14049" y="273977"/>
                </a:lnTo>
                <a:lnTo>
                  <a:pt x="29307" y="284264"/>
                </a:lnTo>
                <a:lnTo>
                  <a:pt x="48005" y="288036"/>
                </a:lnTo>
                <a:lnTo>
                  <a:pt x="832866" y="288036"/>
                </a:lnTo>
                <a:lnTo>
                  <a:pt x="851564" y="284264"/>
                </a:lnTo>
                <a:lnTo>
                  <a:pt x="866822" y="273977"/>
                </a:lnTo>
                <a:lnTo>
                  <a:pt x="877103" y="258718"/>
                </a:lnTo>
                <a:lnTo>
                  <a:pt x="880872" y="240030"/>
                </a:lnTo>
                <a:lnTo>
                  <a:pt x="880872" y="48006"/>
                </a:lnTo>
                <a:lnTo>
                  <a:pt x="877103" y="29307"/>
                </a:lnTo>
                <a:lnTo>
                  <a:pt x="866822" y="14049"/>
                </a:lnTo>
                <a:lnTo>
                  <a:pt x="851564" y="3768"/>
                </a:lnTo>
                <a:lnTo>
                  <a:pt x="832866" y="0"/>
                </a:lnTo>
                <a:close/>
              </a:path>
            </a:pathLst>
          </a:custGeom>
          <a:solidFill>
            <a:srgbClr val="BBF0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889747" y="5652515"/>
            <a:ext cx="881380" cy="288290"/>
          </a:xfrm>
          <a:custGeom>
            <a:avLst/>
            <a:gdLst/>
            <a:ahLst/>
            <a:cxnLst/>
            <a:rect l="l" t="t" r="r" b="b"/>
            <a:pathLst>
              <a:path w="881379" h="288289">
                <a:moveTo>
                  <a:pt x="832866" y="0"/>
                </a:moveTo>
                <a:lnTo>
                  <a:pt x="48005" y="0"/>
                </a:lnTo>
                <a:lnTo>
                  <a:pt x="29307" y="3771"/>
                </a:lnTo>
                <a:lnTo>
                  <a:pt x="14049" y="14058"/>
                </a:lnTo>
                <a:lnTo>
                  <a:pt x="3768" y="29317"/>
                </a:lnTo>
                <a:lnTo>
                  <a:pt x="0" y="48006"/>
                </a:lnTo>
                <a:lnTo>
                  <a:pt x="0" y="240030"/>
                </a:lnTo>
                <a:lnTo>
                  <a:pt x="3768" y="258718"/>
                </a:lnTo>
                <a:lnTo>
                  <a:pt x="14049" y="273977"/>
                </a:lnTo>
                <a:lnTo>
                  <a:pt x="29307" y="284264"/>
                </a:lnTo>
                <a:lnTo>
                  <a:pt x="48005" y="288036"/>
                </a:lnTo>
                <a:lnTo>
                  <a:pt x="832866" y="288036"/>
                </a:lnTo>
                <a:lnTo>
                  <a:pt x="851564" y="284264"/>
                </a:lnTo>
                <a:lnTo>
                  <a:pt x="866822" y="273977"/>
                </a:lnTo>
                <a:lnTo>
                  <a:pt x="877103" y="258718"/>
                </a:lnTo>
                <a:lnTo>
                  <a:pt x="880872" y="240030"/>
                </a:lnTo>
                <a:lnTo>
                  <a:pt x="880872" y="48006"/>
                </a:lnTo>
                <a:lnTo>
                  <a:pt x="877103" y="29317"/>
                </a:lnTo>
                <a:lnTo>
                  <a:pt x="866822" y="14058"/>
                </a:lnTo>
                <a:lnTo>
                  <a:pt x="851564" y="3771"/>
                </a:lnTo>
                <a:lnTo>
                  <a:pt x="832866" y="0"/>
                </a:lnTo>
                <a:close/>
              </a:path>
            </a:pathLst>
          </a:custGeom>
          <a:solidFill>
            <a:srgbClr val="BBF0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515350" y="5144261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 h="0">
                <a:moveTo>
                  <a:pt x="0" y="0"/>
                </a:moveTo>
                <a:lnTo>
                  <a:pt x="220979" y="0"/>
                </a:lnTo>
              </a:path>
            </a:pathLst>
          </a:custGeom>
          <a:ln w="1905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8515350" y="5185409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 h="0">
                <a:moveTo>
                  <a:pt x="0" y="0"/>
                </a:moveTo>
                <a:lnTo>
                  <a:pt x="220979" y="0"/>
                </a:lnTo>
              </a:path>
            </a:pathLst>
          </a:custGeom>
          <a:ln w="1905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8515350" y="5473446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 h="0">
                <a:moveTo>
                  <a:pt x="0" y="0"/>
                </a:moveTo>
                <a:lnTo>
                  <a:pt x="220979" y="0"/>
                </a:lnTo>
              </a:path>
            </a:pathLst>
          </a:custGeom>
          <a:ln w="1905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8515350" y="5513070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 h="0">
                <a:moveTo>
                  <a:pt x="0" y="0"/>
                </a:moveTo>
                <a:lnTo>
                  <a:pt x="220979" y="0"/>
                </a:lnTo>
              </a:path>
            </a:pathLst>
          </a:custGeom>
          <a:ln w="1905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8515350" y="5796534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 h="0">
                <a:moveTo>
                  <a:pt x="0" y="0"/>
                </a:moveTo>
                <a:lnTo>
                  <a:pt x="220979" y="0"/>
                </a:lnTo>
              </a:path>
            </a:pathLst>
          </a:custGeom>
          <a:ln w="1905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8515350" y="5837682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 h="0">
                <a:moveTo>
                  <a:pt x="0" y="0"/>
                </a:moveTo>
                <a:lnTo>
                  <a:pt x="220979" y="0"/>
                </a:lnTo>
              </a:path>
            </a:pathLst>
          </a:custGeom>
          <a:ln w="1905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911083" y="5431535"/>
            <a:ext cx="111251" cy="1615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7920608" y="5396610"/>
            <a:ext cx="9398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latin typeface="Calibri"/>
                <a:cs typeface="Calibri"/>
              </a:rPr>
              <a:t>2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502650" y="5396610"/>
            <a:ext cx="27432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60985" algn="l"/>
              </a:tabLst>
            </a:pPr>
            <a:r>
              <a:rPr dirty="0" u="heavy" sz="1050">
                <a:uFill>
                  <a:solidFill>
                    <a:srgbClr val="F8F8F8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050">
                <a:uFill>
                  <a:solidFill>
                    <a:srgbClr val="F8F8F8"/>
                  </a:solidFill>
                </a:uFill>
                <a:latin typeface="Calibri"/>
                <a:cs typeface="Calibri"/>
              </a:rPr>
              <a:t>	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7911083" y="5103876"/>
            <a:ext cx="111251" cy="1615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7920608" y="5068315"/>
            <a:ext cx="9398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latin typeface="Calibri"/>
                <a:cs typeface="Calibri"/>
              </a:rPr>
              <a:t>1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502650" y="5068315"/>
            <a:ext cx="27432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60985" algn="l"/>
              </a:tabLst>
            </a:pPr>
            <a:r>
              <a:rPr dirty="0" u="heavy" sz="1050">
                <a:uFill>
                  <a:solidFill>
                    <a:srgbClr val="F8F8F8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050">
                <a:uFill>
                  <a:solidFill>
                    <a:srgbClr val="F8F8F8"/>
                  </a:solidFill>
                </a:uFill>
                <a:latin typeface="Calibri"/>
                <a:cs typeface="Calibri"/>
              </a:rPr>
              <a:t>	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7911083" y="5756147"/>
            <a:ext cx="111251" cy="1615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7920608" y="5721197"/>
            <a:ext cx="9398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latin typeface="Calibri"/>
                <a:cs typeface="Calibri"/>
              </a:rPr>
              <a:t>3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7821168" y="4936235"/>
            <a:ext cx="1018540" cy="1064260"/>
          </a:xfrm>
          <a:custGeom>
            <a:avLst/>
            <a:gdLst/>
            <a:ahLst/>
            <a:cxnLst/>
            <a:rect l="l" t="t" r="r" b="b"/>
            <a:pathLst>
              <a:path w="1018540" h="1064260">
                <a:moveTo>
                  <a:pt x="0" y="52958"/>
                </a:moveTo>
                <a:lnTo>
                  <a:pt x="4167" y="32361"/>
                </a:lnTo>
                <a:lnTo>
                  <a:pt x="15525" y="15525"/>
                </a:lnTo>
                <a:lnTo>
                  <a:pt x="32361" y="4167"/>
                </a:lnTo>
                <a:lnTo>
                  <a:pt x="52958" y="0"/>
                </a:lnTo>
                <a:lnTo>
                  <a:pt x="965073" y="0"/>
                </a:lnTo>
                <a:lnTo>
                  <a:pt x="985670" y="4167"/>
                </a:lnTo>
                <a:lnTo>
                  <a:pt x="1002506" y="15525"/>
                </a:lnTo>
                <a:lnTo>
                  <a:pt x="1013864" y="32361"/>
                </a:lnTo>
                <a:lnTo>
                  <a:pt x="1018031" y="52958"/>
                </a:lnTo>
                <a:lnTo>
                  <a:pt x="1018031" y="1010792"/>
                </a:lnTo>
                <a:lnTo>
                  <a:pt x="1013864" y="1031406"/>
                </a:lnTo>
                <a:lnTo>
                  <a:pt x="1002506" y="1048240"/>
                </a:lnTo>
                <a:lnTo>
                  <a:pt x="985670" y="1059590"/>
                </a:lnTo>
                <a:lnTo>
                  <a:pt x="965073" y="1063752"/>
                </a:lnTo>
                <a:lnTo>
                  <a:pt x="52958" y="1063752"/>
                </a:lnTo>
                <a:lnTo>
                  <a:pt x="32361" y="1059590"/>
                </a:lnTo>
                <a:lnTo>
                  <a:pt x="15525" y="1048240"/>
                </a:lnTo>
                <a:lnTo>
                  <a:pt x="4167" y="1031406"/>
                </a:lnTo>
                <a:lnTo>
                  <a:pt x="0" y="1010792"/>
                </a:lnTo>
                <a:lnTo>
                  <a:pt x="0" y="52958"/>
                </a:lnTo>
                <a:close/>
              </a:path>
            </a:pathLst>
          </a:custGeom>
          <a:ln w="3175">
            <a:solidFill>
              <a:srgbClr val="7E7E7E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8502650" y="5721197"/>
            <a:ext cx="27432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60985" algn="l"/>
              </a:tabLst>
            </a:pPr>
            <a:r>
              <a:rPr dirty="0" u="heavy" sz="1050">
                <a:uFill>
                  <a:solidFill>
                    <a:srgbClr val="F8F8F8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050">
                <a:uFill>
                  <a:solidFill>
                    <a:srgbClr val="F8F8F8"/>
                  </a:solidFill>
                </a:uFill>
                <a:latin typeface="Calibri"/>
                <a:cs typeface="Calibri"/>
              </a:rPr>
              <a:t>	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103489" y="6046114"/>
            <a:ext cx="35052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5">
                <a:solidFill>
                  <a:srgbClr val="585858"/>
                </a:solidFill>
                <a:latin typeface="黑体"/>
                <a:cs typeface="黑体"/>
              </a:rPr>
              <a:t>事务</a:t>
            </a:r>
            <a:r>
              <a:rPr dirty="0" sz="1000" spc="-5">
                <a:solidFill>
                  <a:srgbClr val="585858"/>
                </a:solidFill>
                <a:latin typeface="Calibri"/>
                <a:cs typeface="Calibri"/>
              </a:rPr>
              <a:t>B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5544311" y="4608576"/>
            <a:ext cx="942340" cy="382905"/>
          </a:xfrm>
          <a:custGeom>
            <a:avLst/>
            <a:gdLst/>
            <a:ahLst/>
            <a:cxnLst/>
            <a:rect l="l" t="t" r="r" b="b"/>
            <a:pathLst>
              <a:path w="942339" h="382904">
                <a:moveTo>
                  <a:pt x="470915" y="0"/>
                </a:moveTo>
                <a:lnTo>
                  <a:pt x="394527" y="835"/>
                </a:lnTo>
                <a:lnTo>
                  <a:pt x="322063" y="3253"/>
                </a:lnTo>
                <a:lnTo>
                  <a:pt x="254495" y="7122"/>
                </a:lnTo>
                <a:lnTo>
                  <a:pt x="192792" y="12309"/>
                </a:lnTo>
                <a:lnTo>
                  <a:pt x="137921" y="18684"/>
                </a:lnTo>
                <a:lnTo>
                  <a:pt x="90854" y="26115"/>
                </a:lnTo>
                <a:lnTo>
                  <a:pt x="52559" y="34469"/>
                </a:lnTo>
                <a:lnTo>
                  <a:pt x="6163" y="53420"/>
                </a:lnTo>
                <a:lnTo>
                  <a:pt x="0" y="63754"/>
                </a:lnTo>
                <a:lnTo>
                  <a:pt x="0" y="318769"/>
                </a:lnTo>
                <a:lnTo>
                  <a:pt x="52559" y="348054"/>
                </a:lnTo>
                <a:lnTo>
                  <a:pt x="90854" y="356408"/>
                </a:lnTo>
                <a:lnTo>
                  <a:pt x="137922" y="363839"/>
                </a:lnTo>
                <a:lnTo>
                  <a:pt x="192792" y="370214"/>
                </a:lnTo>
                <a:lnTo>
                  <a:pt x="254495" y="375401"/>
                </a:lnTo>
                <a:lnTo>
                  <a:pt x="322063" y="379270"/>
                </a:lnTo>
                <a:lnTo>
                  <a:pt x="394527" y="381688"/>
                </a:lnTo>
                <a:lnTo>
                  <a:pt x="470915" y="382524"/>
                </a:lnTo>
                <a:lnTo>
                  <a:pt x="547304" y="381688"/>
                </a:lnTo>
                <a:lnTo>
                  <a:pt x="619768" y="379270"/>
                </a:lnTo>
                <a:lnTo>
                  <a:pt x="687336" y="375401"/>
                </a:lnTo>
                <a:lnTo>
                  <a:pt x="749039" y="370214"/>
                </a:lnTo>
                <a:lnTo>
                  <a:pt x="803910" y="363839"/>
                </a:lnTo>
                <a:lnTo>
                  <a:pt x="850977" y="356408"/>
                </a:lnTo>
                <a:lnTo>
                  <a:pt x="889272" y="348054"/>
                </a:lnTo>
                <a:lnTo>
                  <a:pt x="935668" y="329103"/>
                </a:lnTo>
                <a:lnTo>
                  <a:pt x="941832" y="318769"/>
                </a:lnTo>
                <a:lnTo>
                  <a:pt x="941832" y="63754"/>
                </a:lnTo>
                <a:lnTo>
                  <a:pt x="889272" y="34469"/>
                </a:lnTo>
                <a:lnTo>
                  <a:pt x="850977" y="26115"/>
                </a:lnTo>
                <a:lnTo>
                  <a:pt x="803910" y="18684"/>
                </a:lnTo>
                <a:lnTo>
                  <a:pt x="749039" y="12309"/>
                </a:lnTo>
                <a:lnTo>
                  <a:pt x="687336" y="7122"/>
                </a:lnTo>
                <a:lnTo>
                  <a:pt x="619768" y="3253"/>
                </a:lnTo>
                <a:lnTo>
                  <a:pt x="547304" y="835"/>
                </a:lnTo>
                <a:lnTo>
                  <a:pt x="470915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5544311" y="4672329"/>
            <a:ext cx="942340" cy="64135"/>
          </a:xfrm>
          <a:custGeom>
            <a:avLst/>
            <a:gdLst/>
            <a:ahLst/>
            <a:cxnLst/>
            <a:rect l="l" t="t" r="r" b="b"/>
            <a:pathLst>
              <a:path w="942339" h="64135">
                <a:moveTo>
                  <a:pt x="941832" y="0"/>
                </a:moveTo>
                <a:lnTo>
                  <a:pt x="889272" y="29284"/>
                </a:lnTo>
                <a:lnTo>
                  <a:pt x="850977" y="37638"/>
                </a:lnTo>
                <a:lnTo>
                  <a:pt x="803910" y="45069"/>
                </a:lnTo>
                <a:lnTo>
                  <a:pt x="749039" y="51444"/>
                </a:lnTo>
                <a:lnTo>
                  <a:pt x="687336" y="56631"/>
                </a:lnTo>
                <a:lnTo>
                  <a:pt x="619768" y="60500"/>
                </a:lnTo>
                <a:lnTo>
                  <a:pt x="547304" y="62918"/>
                </a:lnTo>
                <a:lnTo>
                  <a:pt x="470915" y="63754"/>
                </a:lnTo>
                <a:lnTo>
                  <a:pt x="394527" y="62918"/>
                </a:lnTo>
                <a:lnTo>
                  <a:pt x="322063" y="60500"/>
                </a:lnTo>
                <a:lnTo>
                  <a:pt x="254495" y="56631"/>
                </a:lnTo>
                <a:lnTo>
                  <a:pt x="192792" y="51444"/>
                </a:lnTo>
                <a:lnTo>
                  <a:pt x="137922" y="45069"/>
                </a:lnTo>
                <a:lnTo>
                  <a:pt x="90854" y="37638"/>
                </a:lnTo>
                <a:lnTo>
                  <a:pt x="52559" y="29284"/>
                </a:lnTo>
                <a:lnTo>
                  <a:pt x="6163" y="10333"/>
                </a:lnTo>
                <a:lnTo>
                  <a:pt x="0" y="0"/>
                </a:lnTo>
              </a:path>
            </a:pathLst>
          </a:custGeom>
          <a:ln w="3175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5544311" y="4608576"/>
            <a:ext cx="942340" cy="382905"/>
          </a:xfrm>
          <a:custGeom>
            <a:avLst/>
            <a:gdLst/>
            <a:ahLst/>
            <a:cxnLst/>
            <a:rect l="l" t="t" r="r" b="b"/>
            <a:pathLst>
              <a:path w="942339" h="382904">
                <a:moveTo>
                  <a:pt x="0" y="63754"/>
                </a:moveTo>
                <a:lnTo>
                  <a:pt x="52559" y="34469"/>
                </a:lnTo>
                <a:lnTo>
                  <a:pt x="90854" y="26115"/>
                </a:lnTo>
                <a:lnTo>
                  <a:pt x="137921" y="18684"/>
                </a:lnTo>
                <a:lnTo>
                  <a:pt x="192792" y="12309"/>
                </a:lnTo>
                <a:lnTo>
                  <a:pt x="254495" y="7122"/>
                </a:lnTo>
                <a:lnTo>
                  <a:pt x="322063" y="3253"/>
                </a:lnTo>
                <a:lnTo>
                  <a:pt x="394527" y="835"/>
                </a:lnTo>
                <a:lnTo>
                  <a:pt x="470915" y="0"/>
                </a:lnTo>
                <a:lnTo>
                  <a:pt x="547304" y="835"/>
                </a:lnTo>
                <a:lnTo>
                  <a:pt x="619768" y="3253"/>
                </a:lnTo>
                <a:lnTo>
                  <a:pt x="687336" y="7122"/>
                </a:lnTo>
                <a:lnTo>
                  <a:pt x="749039" y="12309"/>
                </a:lnTo>
                <a:lnTo>
                  <a:pt x="803910" y="18684"/>
                </a:lnTo>
                <a:lnTo>
                  <a:pt x="850977" y="26115"/>
                </a:lnTo>
                <a:lnTo>
                  <a:pt x="889272" y="34469"/>
                </a:lnTo>
                <a:lnTo>
                  <a:pt x="935668" y="53420"/>
                </a:lnTo>
                <a:lnTo>
                  <a:pt x="941832" y="63754"/>
                </a:lnTo>
                <a:lnTo>
                  <a:pt x="941832" y="318769"/>
                </a:lnTo>
                <a:lnTo>
                  <a:pt x="889272" y="348054"/>
                </a:lnTo>
                <a:lnTo>
                  <a:pt x="850977" y="356408"/>
                </a:lnTo>
                <a:lnTo>
                  <a:pt x="803910" y="363839"/>
                </a:lnTo>
                <a:lnTo>
                  <a:pt x="749039" y="370214"/>
                </a:lnTo>
                <a:lnTo>
                  <a:pt x="687336" y="375401"/>
                </a:lnTo>
                <a:lnTo>
                  <a:pt x="619768" y="379270"/>
                </a:lnTo>
                <a:lnTo>
                  <a:pt x="547304" y="381688"/>
                </a:lnTo>
                <a:lnTo>
                  <a:pt x="470915" y="382524"/>
                </a:lnTo>
                <a:lnTo>
                  <a:pt x="394527" y="381688"/>
                </a:lnTo>
                <a:lnTo>
                  <a:pt x="322063" y="379270"/>
                </a:lnTo>
                <a:lnTo>
                  <a:pt x="254495" y="375401"/>
                </a:lnTo>
                <a:lnTo>
                  <a:pt x="192792" y="370214"/>
                </a:lnTo>
                <a:lnTo>
                  <a:pt x="137922" y="363839"/>
                </a:lnTo>
                <a:lnTo>
                  <a:pt x="90854" y="356408"/>
                </a:lnTo>
                <a:lnTo>
                  <a:pt x="52559" y="348054"/>
                </a:lnTo>
                <a:lnTo>
                  <a:pt x="6163" y="329103"/>
                </a:lnTo>
                <a:lnTo>
                  <a:pt x="0" y="318769"/>
                </a:lnTo>
                <a:lnTo>
                  <a:pt x="0" y="63754"/>
                </a:lnTo>
                <a:close/>
              </a:path>
            </a:pathLst>
          </a:custGeom>
          <a:ln w="3175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5915405" y="4719066"/>
            <a:ext cx="2038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">
                <a:solidFill>
                  <a:srgbClr val="FFFFFF"/>
                </a:solidFill>
                <a:latin typeface="Calibri"/>
                <a:cs typeface="Calibri"/>
              </a:rPr>
              <a:t>DB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3978021" y="4775072"/>
            <a:ext cx="1567180" cy="311150"/>
          </a:xfrm>
          <a:custGeom>
            <a:avLst/>
            <a:gdLst/>
            <a:ahLst/>
            <a:cxnLst/>
            <a:rect l="l" t="t" r="r" b="b"/>
            <a:pathLst>
              <a:path w="1567179" h="311150">
                <a:moveTo>
                  <a:pt x="50037" y="289559"/>
                </a:moveTo>
                <a:lnTo>
                  <a:pt x="0" y="298576"/>
                </a:lnTo>
                <a:lnTo>
                  <a:pt x="2286" y="311022"/>
                </a:lnTo>
                <a:lnTo>
                  <a:pt x="52324" y="302006"/>
                </a:lnTo>
                <a:lnTo>
                  <a:pt x="50037" y="289559"/>
                </a:lnTo>
                <a:close/>
              </a:path>
              <a:path w="1567179" h="311150">
                <a:moveTo>
                  <a:pt x="137540" y="273812"/>
                </a:moveTo>
                <a:lnTo>
                  <a:pt x="87502" y="282828"/>
                </a:lnTo>
                <a:lnTo>
                  <a:pt x="89788" y="295275"/>
                </a:lnTo>
                <a:lnTo>
                  <a:pt x="139826" y="286384"/>
                </a:lnTo>
                <a:lnTo>
                  <a:pt x="137540" y="273812"/>
                </a:lnTo>
                <a:close/>
              </a:path>
              <a:path w="1567179" h="311150">
                <a:moveTo>
                  <a:pt x="225043" y="258190"/>
                </a:moveTo>
                <a:lnTo>
                  <a:pt x="175005" y="267207"/>
                </a:lnTo>
                <a:lnTo>
                  <a:pt x="177291" y="279653"/>
                </a:lnTo>
                <a:lnTo>
                  <a:pt x="227329" y="270637"/>
                </a:lnTo>
                <a:lnTo>
                  <a:pt x="225043" y="258190"/>
                </a:lnTo>
                <a:close/>
              </a:path>
              <a:path w="1567179" h="311150">
                <a:moveTo>
                  <a:pt x="312546" y="242443"/>
                </a:moveTo>
                <a:lnTo>
                  <a:pt x="262508" y="251459"/>
                </a:lnTo>
                <a:lnTo>
                  <a:pt x="264794" y="263906"/>
                </a:lnTo>
                <a:lnTo>
                  <a:pt x="314832" y="255015"/>
                </a:lnTo>
                <a:lnTo>
                  <a:pt x="312546" y="242443"/>
                </a:lnTo>
                <a:close/>
              </a:path>
              <a:path w="1567179" h="311150">
                <a:moveTo>
                  <a:pt x="400050" y="226821"/>
                </a:moveTo>
                <a:lnTo>
                  <a:pt x="350012" y="235712"/>
                </a:lnTo>
                <a:lnTo>
                  <a:pt x="352298" y="248284"/>
                </a:lnTo>
                <a:lnTo>
                  <a:pt x="402336" y="239268"/>
                </a:lnTo>
                <a:lnTo>
                  <a:pt x="400050" y="226821"/>
                </a:lnTo>
                <a:close/>
              </a:path>
              <a:path w="1567179" h="311150">
                <a:moveTo>
                  <a:pt x="487552" y="211074"/>
                </a:moveTo>
                <a:lnTo>
                  <a:pt x="437514" y="220090"/>
                </a:lnTo>
                <a:lnTo>
                  <a:pt x="439800" y="232537"/>
                </a:lnTo>
                <a:lnTo>
                  <a:pt x="489838" y="223646"/>
                </a:lnTo>
                <a:lnTo>
                  <a:pt x="487552" y="211074"/>
                </a:lnTo>
                <a:close/>
              </a:path>
              <a:path w="1567179" h="311150">
                <a:moveTo>
                  <a:pt x="575055" y="195452"/>
                </a:moveTo>
                <a:lnTo>
                  <a:pt x="525017" y="204343"/>
                </a:lnTo>
                <a:lnTo>
                  <a:pt x="527303" y="216915"/>
                </a:lnTo>
                <a:lnTo>
                  <a:pt x="577341" y="207899"/>
                </a:lnTo>
                <a:lnTo>
                  <a:pt x="575055" y="195452"/>
                </a:lnTo>
                <a:close/>
              </a:path>
              <a:path w="1567179" h="311150">
                <a:moveTo>
                  <a:pt x="662558" y="179704"/>
                </a:moveTo>
                <a:lnTo>
                  <a:pt x="612520" y="188721"/>
                </a:lnTo>
                <a:lnTo>
                  <a:pt x="614806" y="201168"/>
                </a:lnTo>
                <a:lnTo>
                  <a:pt x="664844" y="192277"/>
                </a:lnTo>
                <a:lnTo>
                  <a:pt x="662558" y="179704"/>
                </a:lnTo>
                <a:close/>
              </a:path>
              <a:path w="1567179" h="311150">
                <a:moveTo>
                  <a:pt x="750062" y="164083"/>
                </a:moveTo>
                <a:lnTo>
                  <a:pt x="700024" y="172974"/>
                </a:lnTo>
                <a:lnTo>
                  <a:pt x="702309" y="185546"/>
                </a:lnTo>
                <a:lnTo>
                  <a:pt x="752348" y="176529"/>
                </a:lnTo>
                <a:lnTo>
                  <a:pt x="750062" y="164083"/>
                </a:lnTo>
                <a:close/>
              </a:path>
              <a:path w="1567179" h="311150">
                <a:moveTo>
                  <a:pt x="837564" y="148335"/>
                </a:moveTo>
                <a:lnTo>
                  <a:pt x="787526" y="157352"/>
                </a:lnTo>
                <a:lnTo>
                  <a:pt x="789813" y="169799"/>
                </a:lnTo>
                <a:lnTo>
                  <a:pt x="839851" y="160781"/>
                </a:lnTo>
                <a:lnTo>
                  <a:pt x="837564" y="148335"/>
                </a:lnTo>
                <a:close/>
              </a:path>
              <a:path w="1567179" h="311150">
                <a:moveTo>
                  <a:pt x="925067" y="132587"/>
                </a:moveTo>
                <a:lnTo>
                  <a:pt x="875029" y="141604"/>
                </a:lnTo>
                <a:lnTo>
                  <a:pt x="877315" y="154050"/>
                </a:lnTo>
                <a:lnTo>
                  <a:pt x="927353" y="145160"/>
                </a:lnTo>
                <a:lnTo>
                  <a:pt x="925067" y="132587"/>
                </a:lnTo>
                <a:close/>
              </a:path>
              <a:path w="1567179" h="311150">
                <a:moveTo>
                  <a:pt x="1012570" y="116966"/>
                </a:moveTo>
                <a:lnTo>
                  <a:pt x="962532" y="125856"/>
                </a:lnTo>
                <a:lnTo>
                  <a:pt x="964818" y="138429"/>
                </a:lnTo>
                <a:lnTo>
                  <a:pt x="1014856" y="129412"/>
                </a:lnTo>
                <a:lnTo>
                  <a:pt x="1012570" y="116966"/>
                </a:lnTo>
                <a:close/>
              </a:path>
              <a:path w="1567179" h="311150">
                <a:moveTo>
                  <a:pt x="1100074" y="101218"/>
                </a:moveTo>
                <a:lnTo>
                  <a:pt x="1050036" y="110235"/>
                </a:lnTo>
                <a:lnTo>
                  <a:pt x="1052321" y="122681"/>
                </a:lnTo>
                <a:lnTo>
                  <a:pt x="1102359" y="113791"/>
                </a:lnTo>
                <a:lnTo>
                  <a:pt x="1100074" y="101218"/>
                </a:lnTo>
                <a:close/>
              </a:path>
              <a:path w="1567179" h="311150">
                <a:moveTo>
                  <a:pt x="1187577" y="85597"/>
                </a:moveTo>
                <a:lnTo>
                  <a:pt x="1137539" y="94487"/>
                </a:lnTo>
                <a:lnTo>
                  <a:pt x="1139825" y="107060"/>
                </a:lnTo>
                <a:lnTo>
                  <a:pt x="1189863" y="98043"/>
                </a:lnTo>
                <a:lnTo>
                  <a:pt x="1187577" y="85597"/>
                </a:lnTo>
                <a:close/>
              </a:path>
              <a:path w="1567179" h="311150">
                <a:moveTo>
                  <a:pt x="1275079" y="69850"/>
                </a:moveTo>
                <a:lnTo>
                  <a:pt x="1225041" y="78866"/>
                </a:lnTo>
                <a:lnTo>
                  <a:pt x="1227327" y="91312"/>
                </a:lnTo>
                <a:lnTo>
                  <a:pt x="1277365" y="82422"/>
                </a:lnTo>
                <a:lnTo>
                  <a:pt x="1275079" y="69850"/>
                </a:lnTo>
                <a:close/>
              </a:path>
              <a:path w="1567179" h="311150">
                <a:moveTo>
                  <a:pt x="1362582" y="54228"/>
                </a:moveTo>
                <a:lnTo>
                  <a:pt x="1312544" y="63118"/>
                </a:lnTo>
                <a:lnTo>
                  <a:pt x="1314830" y="75691"/>
                </a:lnTo>
                <a:lnTo>
                  <a:pt x="1364868" y="66675"/>
                </a:lnTo>
                <a:lnTo>
                  <a:pt x="1362582" y="54228"/>
                </a:lnTo>
                <a:close/>
              </a:path>
              <a:path w="1567179" h="311150">
                <a:moveTo>
                  <a:pt x="1450086" y="38481"/>
                </a:moveTo>
                <a:lnTo>
                  <a:pt x="1400048" y="47497"/>
                </a:lnTo>
                <a:lnTo>
                  <a:pt x="1402333" y="59943"/>
                </a:lnTo>
                <a:lnTo>
                  <a:pt x="1452371" y="51053"/>
                </a:lnTo>
                <a:lnTo>
                  <a:pt x="1450086" y="38481"/>
                </a:lnTo>
                <a:close/>
              </a:path>
              <a:path w="1567179" h="311150">
                <a:moveTo>
                  <a:pt x="1560280" y="28956"/>
                </a:moveTo>
                <a:lnTo>
                  <a:pt x="1503299" y="28956"/>
                </a:lnTo>
                <a:lnTo>
                  <a:pt x="1505457" y="41401"/>
                </a:lnTo>
                <a:lnTo>
                  <a:pt x="1492995" y="43732"/>
                </a:lnTo>
                <a:lnTo>
                  <a:pt x="1498600" y="74929"/>
                </a:lnTo>
                <a:lnTo>
                  <a:pt x="1560280" y="28956"/>
                </a:lnTo>
                <a:close/>
              </a:path>
              <a:path w="1567179" h="311150">
                <a:moveTo>
                  <a:pt x="1490740" y="31184"/>
                </a:moveTo>
                <a:lnTo>
                  <a:pt x="1487551" y="31750"/>
                </a:lnTo>
                <a:lnTo>
                  <a:pt x="1489837" y="44322"/>
                </a:lnTo>
                <a:lnTo>
                  <a:pt x="1492995" y="43732"/>
                </a:lnTo>
                <a:lnTo>
                  <a:pt x="1490740" y="31184"/>
                </a:lnTo>
                <a:close/>
              </a:path>
              <a:path w="1567179" h="311150">
                <a:moveTo>
                  <a:pt x="1503299" y="28956"/>
                </a:moveTo>
                <a:lnTo>
                  <a:pt x="1490740" y="31184"/>
                </a:lnTo>
                <a:lnTo>
                  <a:pt x="1492995" y="43732"/>
                </a:lnTo>
                <a:lnTo>
                  <a:pt x="1505457" y="41401"/>
                </a:lnTo>
                <a:lnTo>
                  <a:pt x="1503299" y="28956"/>
                </a:lnTo>
                <a:close/>
              </a:path>
              <a:path w="1567179" h="311150">
                <a:moveTo>
                  <a:pt x="1485138" y="0"/>
                </a:moveTo>
                <a:lnTo>
                  <a:pt x="1490740" y="31184"/>
                </a:lnTo>
                <a:lnTo>
                  <a:pt x="1503299" y="28956"/>
                </a:lnTo>
                <a:lnTo>
                  <a:pt x="1560280" y="28956"/>
                </a:lnTo>
                <a:lnTo>
                  <a:pt x="1566926" y="24002"/>
                </a:lnTo>
                <a:lnTo>
                  <a:pt x="1485138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976878" y="4791202"/>
            <a:ext cx="1568450" cy="622935"/>
          </a:xfrm>
          <a:custGeom>
            <a:avLst/>
            <a:gdLst/>
            <a:ahLst/>
            <a:cxnLst/>
            <a:rect l="l" t="t" r="r" b="b"/>
            <a:pathLst>
              <a:path w="1568450" h="622935">
                <a:moveTo>
                  <a:pt x="47371" y="592328"/>
                </a:moveTo>
                <a:lnTo>
                  <a:pt x="0" y="610743"/>
                </a:lnTo>
                <a:lnTo>
                  <a:pt x="4572" y="622554"/>
                </a:lnTo>
                <a:lnTo>
                  <a:pt x="51943" y="604139"/>
                </a:lnTo>
                <a:lnTo>
                  <a:pt x="47371" y="592328"/>
                </a:lnTo>
                <a:close/>
              </a:path>
              <a:path w="1568450" h="622935">
                <a:moveTo>
                  <a:pt x="130175" y="560070"/>
                </a:moveTo>
                <a:lnTo>
                  <a:pt x="82804" y="578485"/>
                </a:lnTo>
                <a:lnTo>
                  <a:pt x="87502" y="590423"/>
                </a:lnTo>
                <a:lnTo>
                  <a:pt x="134747" y="572008"/>
                </a:lnTo>
                <a:lnTo>
                  <a:pt x="130175" y="560070"/>
                </a:lnTo>
                <a:close/>
              </a:path>
              <a:path w="1568450" h="622935">
                <a:moveTo>
                  <a:pt x="213106" y="527939"/>
                </a:moveTo>
                <a:lnTo>
                  <a:pt x="165735" y="546354"/>
                </a:lnTo>
                <a:lnTo>
                  <a:pt x="170307" y="558165"/>
                </a:lnTo>
                <a:lnTo>
                  <a:pt x="217677" y="539750"/>
                </a:lnTo>
                <a:lnTo>
                  <a:pt x="213106" y="527939"/>
                </a:lnTo>
                <a:close/>
              </a:path>
              <a:path w="1568450" h="622935">
                <a:moveTo>
                  <a:pt x="295910" y="495681"/>
                </a:moveTo>
                <a:lnTo>
                  <a:pt x="248538" y="514096"/>
                </a:lnTo>
                <a:lnTo>
                  <a:pt x="253111" y="525907"/>
                </a:lnTo>
                <a:lnTo>
                  <a:pt x="300482" y="507492"/>
                </a:lnTo>
                <a:lnTo>
                  <a:pt x="295910" y="495681"/>
                </a:lnTo>
                <a:close/>
              </a:path>
              <a:path w="1568450" h="622935">
                <a:moveTo>
                  <a:pt x="378713" y="463423"/>
                </a:moveTo>
                <a:lnTo>
                  <a:pt x="331470" y="481838"/>
                </a:lnTo>
                <a:lnTo>
                  <a:pt x="336042" y="493649"/>
                </a:lnTo>
                <a:lnTo>
                  <a:pt x="383413" y="475361"/>
                </a:lnTo>
                <a:lnTo>
                  <a:pt x="378713" y="463423"/>
                </a:lnTo>
                <a:close/>
              </a:path>
              <a:path w="1568450" h="622935">
                <a:moveTo>
                  <a:pt x="461645" y="431292"/>
                </a:moveTo>
                <a:lnTo>
                  <a:pt x="414274" y="449707"/>
                </a:lnTo>
                <a:lnTo>
                  <a:pt x="418846" y="461518"/>
                </a:lnTo>
                <a:lnTo>
                  <a:pt x="466217" y="443103"/>
                </a:lnTo>
                <a:lnTo>
                  <a:pt x="461645" y="431292"/>
                </a:lnTo>
                <a:close/>
              </a:path>
              <a:path w="1568450" h="622935">
                <a:moveTo>
                  <a:pt x="544449" y="399034"/>
                </a:moveTo>
                <a:lnTo>
                  <a:pt x="497077" y="417449"/>
                </a:lnTo>
                <a:lnTo>
                  <a:pt x="501776" y="429260"/>
                </a:lnTo>
                <a:lnTo>
                  <a:pt x="549021" y="410845"/>
                </a:lnTo>
                <a:lnTo>
                  <a:pt x="544449" y="399034"/>
                </a:lnTo>
                <a:close/>
              </a:path>
              <a:path w="1568450" h="622935">
                <a:moveTo>
                  <a:pt x="627380" y="366775"/>
                </a:moveTo>
                <a:lnTo>
                  <a:pt x="580009" y="385191"/>
                </a:lnTo>
                <a:lnTo>
                  <a:pt x="584581" y="397002"/>
                </a:lnTo>
                <a:lnTo>
                  <a:pt x="631951" y="378714"/>
                </a:lnTo>
                <a:lnTo>
                  <a:pt x="627380" y="366775"/>
                </a:lnTo>
                <a:close/>
              </a:path>
              <a:path w="1568450" h="622935">
                <a:moveTo>
                  <a:pt x="710184" y="334645"/>
                </a:moveTo>
                <a:lnTo>
                  <a:pt x="662813" y="353060"/>
                </a:lnTo>
                <a:lnTo>
                  <a:pt x="667385" y="364871"/>
                </a:lnTo>
                <a:lnTo>
                  <a:pt x="714756" y="346456"/>
                </a:lnTo>
                <a:lnTo>
                  <a:pt x="710184" y="334645"/>
                </a:lnTo>
                <a:close/>
              </a:path>
              <a:path w="1568450" h="622935">
                <a:moveTo>
                  <a:pt x="792988" y="302387"/>
                </a:moveTo>
                <a:lnTo>
                  <a:pt x="745744" y="320802"/>
                </a:lnTo>
                <a:lnTo>
                  <a:pt x="750316" y="332613"/>
                </a:lnTo>
                <a:lnTo>
                  <a:pt x="797687" y="314198"/>
                </a:lnTo>
                <a:lnTo>
                  <a:pt x="792988" y="302387"/>
                </a:lnTo>
                <a:close/>
              </a:path>
              <a:path w="1568450" h="622935">
                <a:moveTo>
                  <a:pt x="875919" y="270129"/>
                </a:moveTo>
                <a:lnTo>
                  <a:pt x="828548" y="288544"/>
                </a:lnTo>
                <a:lnTo>
                  <a:pt x="833120" y="300355"/>
                </a:lnTo>
                <a:lnTo>
                  <a:pt x="880491" y="281940"/>
                </a:lnTo>
                <a:lnTo>
                  <a:pt x="875919" y="270129"/>
                </a:lnTo>
                <a:close/>
              </a:path>
              <a:path w="1568450" h="622935">
                <a:moveTo>
                  <a:pt x="958723" y="237998"/>
                </a:moveTo>
                <a:lnTo>
                  <a:pt x="911351" y="256412"/>
                </a:lnTo>
                <a:lnTo>
                  <a:pt x="916051" y="268224"/>
                </a:lnTo>
                <a:lnTo>
                  <a:pt x="963422" y="249809"/>
                </a:lnTo>
                <a:lnTo>
                  <a:pt x="958723" y="237998"/>
                </a:lnTo>
                <a:close/>
              </a:path>
              <a:path w="1568450" h="622935">
                <a:moveTo>
                  <a:pt x="1041654" y="205740"/>
                </a:moveTo>
                <a:lnTo>
                  <a:pt x="994283" y="224155"/>
                </a:lnTo>
                <a:lnTo>
                  <a:pt x="998855" y="235966"/>
                </a:lnTo>
                <a:lnTo>
                  <a:pt x="1046226" y="217550"/>
                </a:lnTo>
                <a:lnTo>
                  <a:pt x="1041654" y="205740"/>
                </a:lnTo>
                <a:close/>
              </a:path>
              <a:path w="1568450" h="622935">
                <a:moveTo>
                  <a:pt x="1124458" y="173481"/>
                </a:moveTo>
                <a:lnTo>
                  <a:pt x="1077087" y="191897"/>
                </a:lnTo>
                <a:lnTo>
                  <a:pt x="1081786" y="203708"/>
                </a:lnTo>
                <a:lnTo>
                  <a:pt x="1129030" y="185293"/>
                </a:lnTo>
                <a:lnTo>
                  <a:pt x="1124458" y="173481"/>
                </a:lnTo>
                <a:close/>
              </a:path>
              <a:path w="1568450" h="622935">
                <a:moveTo>
                  <a:pt x="1207389" y="141350"/>
                </a:moveTo>
                <a:lnTo>
                  <a:pt x="1160018" y="159766"/>
                </a:lnTo>
                <a:lnTo>
                  <a:pt x="1164589" y="171577"/>
                </a:lnTo>
                <a:lnTo>
                  <a:pt x="1211961" y="153162"/>
                </a:lnTo>
                <a:lnTo>
                  <a:pt x="1207389" y="141350"/>
                </a:lnTo>
                <a:close/>
              </a:path>
              <a:path w="1568450" h="622935">
                <a:moveTo>
                  <a:pt x="1290193" y="109093"/>
                </a:moveTo>
                <a:lnTo>
                  <a:pt x="1242822" y="127508"/>
                </a:lnTo>
                <a:lnTo>
                  <a:pt x="1247394" y="139319"/>
                </a:lnTo>
                <a:lnTo>
                  <a:pt x="1294764" y="120904"/>
                </a:lnTo>
                <a:lnTo>
                  <a:pt x="1290193" y="109093"/>
                </a:lnTo>
                <a:close/>
              </a:path>
              <a:path w="1568450" h="622935">
                <a:moveTo>
                  <a:pt x="1372997" y="76835"/>
                </a:moveTo>
                <a:lnTo>
                  <a:pt x="1325752" y="95250"/>
                </a:lnTo>
                <a:lnTo>
                  <a:pt x="1330325" y="107061"/>
                </a:lnTo>
                <a:lnTo>
                  <a:pt x="1377696" y="88646"/>
                </a:lnTo>
                <a:lnTo>
                  <a:pt x="1372997" y="76835"/>
                </a:lnTo>
                <a:close/>
              </a:path>
              <a:path w="1568450" h="622935">
                <a:moveTo>
                  <a:pt x="1455927" y="44704"/>
                </a:moveTo>
                <a:lnTo>
                  <a:pt x="1408557" y="63118"/>
                </a:lnTo>
                <a:lnTo>
                  <a:pt x="1413129" y="74930"/>
                </a:lnTo>
                <a:lnTo>
                  <a:pt x="1460500" y="56515"/>
                </a:lnTo>
                <a:lnTo>
                  <a:pt x="1455927" y="44704"/>
                </a:lnTo>
                <a:close/>
              </a:path>
              <a:path w="1568450" h="622935">
                <a:moveTo>
                  <a:pt x="1552510" y="25018"/>
                </a:moveTo>
                <a:lnTo>
                  <a:pt x="1506474" y="25018"/>
                </a:lnTo>
                <a:lnTo>
                  <a:pt x="1511173" y="36830"/>
                </a:lnTo>
                <a:lnTo>
                  <a:pt x="1499310" y="41415"/>
                </a:lnTo>
                <a:lnTo>
                  <a:pt x="1510792" y="70993"/>
                </a:lnTo>
                <a:lnTo>
                  <a:pt x="1552510" y="25018"/>
                </a:lnTo>
                <a:close/>
              </a:path>
              <a:path w="1568450" h="622935">
                <a:moveTo>
                  <a:pt x="1494710" y="29566"/>
                </a:moveTo>
                <a:lnTo>
                  <a:pt x="1491361" y="30861"/>
                </a:lnTo>
                <a:lnTo>
                  <a:pt x="1496060" y="42672"/>
                </a:lnTo>
                <a:lnTo>
                  <a:pt x="1499310" y="41415"/>
                </a:lnTo>
                <a:lnTo>
                  <a:pt x="1494710" y="29566"/>
                </a:lnTo>
                <a:close/>
              </a:path>
              <a:path w="1568450" h="622935">
                <a:moveTo>
                  <a:pt x="1506474" y="25018"/>
                </a:moveTo>
                <a:lnTo>
                  <a:pt x="1494710" y="29566"/>
                </a:lnTo>
                <a:lnTo>
                  <a:pt x="1499310" y="41415"/>
                </a:lnTo>
                <a:lnTo>
                  <a:pt x="1511173" y="36830"/>
                </a:lnTo>
                <a:lnTo>
                  <a:pt x="1506474" y="25018"/>
                </a:lnTo>
                <a:close/>
              </a:path>
              <a:path w="1568450" h="622935">
                <a:moveTo>
                  <a:pt x="1483233" y="0"/>
                </a:moveTo>
                <a:lnTo>
                  <a:pt x="1494710" y="29566"/>
                </a:lnTo>
                <a:lnTo>
                  <a:pt x="1506474" y="25018"/>
                </a:lnTo>
                <a:lnTo>
                  <a:pt x="1552510" y="25018"/>
                </a:lnTo>
                <a:lnTo>
                  <a:pt x="1568069" y="7874"/>
                </a:lnTo>
                <a:lnTo>
                  <a:pt x="1483233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6484492" y="4792979"/>
            <a:ext cx="1404620" cy="386080"/>
          </a:xfrm>
          <a:custGeom>
            <a:avLst/>
            <a:gdLst/>
            <a:ahLst/>
            <a:cxnLst/>
            <a:rect l="l" t="t" r="r" b="b"/>
            <a:pathLst>
              <a:path w="1404620" h="386079">
                <a:moveTo>
                  <a:pt x="1328859" y="355228"/>
                </a:moveTo>
                <a:lnTo>
                  <a:pt x="1320927" y="385953"/>
                </a:lnTo>
                <a:lnTo>
                  <a:pt x="1404239" y="368173"/>
                </a:lnTo>
                <a:lnTo>
                  <a:pt x="1393018" y="358394"/>
                </a:lnTo>
                <a:lnTo>
                  <a:pt x="1341120" y="358394"/>
                </a:lnTo>
                <a:lnTo>
                  <a:pt x="1328859" y="355228"/>
                </a:lnTo>
                <a:close/>
              </a:path>
              <a:path w="1404620" h="386079">
                <a:moveTo>
                  <a:pt x="1332039" y="342912"/>
                </a:moveTo>
                <a:lnTo>
                  <a:pt x="1328859" y="355228"/>
                </a:lnTo>
                <a:lnTo>
                  <a:pt x="1341120" y="358394"/>
                </a:lnTo>
                <a:lnTo>
                  <a:pt x="1344295" y="346075"/>
                </a:lnTo>
                <a:lnTo>
                  <a:pt x="1332039" y="342912"/>
                </a:lnTo>
                <a:close/>
              </a:path>
              <a:path w="1404620" h="386079">
                <a:moveTo>
                  <a:pt x="1339977" y="312166"/>
                </a:moveTo>
                <a:lnTo>
                  <a:pt x="1332039" y="342912"/>
                </a:lnTo>
                <a:lnTo>
                  <a:pt x="1344295" y="346075"/>
                </a:lnTo>
                <a:lnTo>
                  <a:pt x="1341120" y="358394"/>
                </a:lnTo>
                <a:lnTo>
                  <a:pt x="1393018" y="358394"/>
                </a:lnTo>
                <a:lnTo>
                  <a:pt x="1339977" y="312166"/>
                </a:lnTo>
                <a:close/>
              </a:path>
              <a:path w="1404620" h="386079">
                <a:moveTo>
                  <a:pt x="3175" y="0"/>
                </a:moveTo>
                <a:lnTo>
                  <a:pt x="0" y="12192"/>
                </a:lnTo>
                <a:lnTo>
                  <a:pt x="1328859" y="355228"/>
                </a:lnTo>
                <a:lnTo>
                  <a:pt x="1332039" y="342912"/>
                </a:lnTo>
                <a:lnTo>
                  <a:pt x="3175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5777610" y="5050916"/>
            <a:ext cx="47688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0000"/>
                </a:solidFill>
                <a:latin typeface="宋体"/>
                <a:cs typeface="宋体"/>
              </a:rPr>
              <a:t>脏读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67" name="object 6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0"/>
              <a:t>高级软件人才培训专家</a:t>
            </a:r>
          </a:p>
        </p:txBody>
      </p:sp>
      <p:sp>
        <p:nvSpPr>
          <p:cNvPr id="64" name="object 64"/>
          <p:cNvSpPr txBox="1"/>
          <p:nvPr/>
        </p:nvSpPr>
        <p:spPr>
          <a:xfrm>
            <a:off x="4162171" y="4775961"/>
            <a:ext cx="68961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solidFill>
                  <a:srgbClr val="585858"/>
                </a:solidFill>
                <a:latin typeface="Calibri"/>
                <a:cs typeface="Calibri"/>
              </a:rPr>
              <a:t>id=1</a:t>
            </a:r>
            <a:r>
              <a:rPr dirty="0" sz="1050" spc="-4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1050" spc="-5">
                <a:solidFill>
                  <a:srgbClr val="FF0000"/>
                </a:solidFill>
                <a:latin typeface="Calibri"/>
                <a:cs typeface="Calibri"/>
              </a:rPr>
              <a:t>(select)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177665" y="5283834"/>
            <a:ext cx="75819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solidFill>
                  <a:srgbClr val="585858"/>
                </a:solidFill>
                <a:latin typeface="Calibri"/>
                <a:cs typeface="Calibri"/>
              </a:rPr>
              <a:t>id=1</a:t>
            </a:r>
            <a:r>
              <a:rPr dirty="0" sz="1050" spc="-5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1050" spc="-5">
                <a:solidFill>
                  <a:srgbClr val="FF0000"/>
                </a:solidFill>
                <a:latin typeface="Calibri"/>
                <a:cs typeface="Calibri"/>
              </a:rPr>
              <a:t>(update)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948678" y="4767198"/>
            <a:ext cx="68961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solidFill>
                  <a:srgbClr val="585858"/>
                </a:solidFill>
                <a:latin typeface="Calibri"/>
                <a:cs typeface="Calibri"/>
              </a:rPr>
              <a:t>id=1</a:t>
            </a:r>
            <a:r>
              <a:rPr dirty="0" sz="1050" spc="-4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1050" spc="-5">
                <a:solidFill>
                  <a:srgbClr val="FF0000"/>
                </a:solidFill>
                <a:latin typeface="Calibri"/>
                <a:cs typeface="Calibri"/>
              </a:rPr>
              <a:t>(select)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 h="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 h="0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 h="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9838" y="1074801"/>
            <a:ext cx="152527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35">
                <a:solidFill>
                  <a:srgbClr val="AC2A25"/>
                </a:solidFill>
                <a:latin typeface="宋体"/>
                <a:cs typeface="宋体"/>
              </a:rPr>
              <a:t>并发事务问题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87751" y="3618255"/>
            <a:ext cx="8968105" cy="612775"/>
          </a:xfrm>
          <a:custGeom>
            <a:avLst/>
            <a:gdLst/>
            <a:ahLst/>
            <a:cxnLst/>
            <a:rect l="l" t="t" r="r" b="b"/>
            <a:pathLst>
              <a:path w="8968105" h="612775">
                <a:moveTo>
                  <a:pt x="0" y="612368"/>
                </a:moveTo>
                <a:lnTo>
                  <a:pt x="8967724" y="612368"/>
                </a:lnTo>
                <a:lnTo>
                  <a:pt x="8967724" y="0"/>
                </a:lnTo>
                <a:lnTo>
                  <a:pt x="0" y="0"/>
                </a:lnTo>
                <a:lnTo>
                  <a:pt x="0" y="61236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1242547" y="3663441"/>
            <a:ext cx="146303" cy="2758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029966" y="3876802"/>
            <a:ext cx="146304" cy="2758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823747" y="1811273"/>
          <a:ext cx="10744835" cy="2425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7680"/>
                <a:gridCol w="8967470"/>
              </a:tblGrid>
              <a:tr h="5759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dirty="0" sz="1600" spc="-3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问题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1492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2B2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dirty="0" sz="1600" spc="-3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描述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1492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2B25"/>
                    </a:solidFill>
                  </a:tcPr>
                </a:tc>
              </a:tr>
              <a:tr h="6123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dirty="0" sz="1400" spc="-25">
                          <a:solidFill>
                            <a:srgbClr val="FF0000"/>
                          </a:solidFill>
                          <a:latin typeface="宋体"/>
                          <a:cs typeface="宋体"/>
                        </a:rPr>
                        <a:t>脏读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B="0" marT="1854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一个事务读到另外</a:t>
                      </a:r>
                      <a:r>
                        <a:rPr dirty="0" sz="1400" spc="-3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一</a:t>
                      </a: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个</a:t>
                      </a:r>
                      <a:r>
                        <a:rPr dirty="0" sz="1400" spc="-3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事</a:t>
                      </a: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务还</a:t>
                      </a:r>
                      <a:r>
                        <a:rPr dirty="0" sz="1400" spc="-3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没</a:t>
                      </a: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有</a:t>
                      </a:r>
                      <a:r>
                        <a:rPr dirty="0" sz="1400" spc="-3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提</a:t>
                      </a: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交的</a:t>
                      </a:r>
                      <a:r>
                        <a:rPr dirty="0" sz="1400" spc="-3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数</a:t>
                      </a: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据。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B="0" marT="1854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6123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dirty="0" sz="1400" spc="-25">
                          <a:solidFill>
                            <a:srgbClr val="FF0000"/>
                          </a:solidFill>
                          <a:latin typeface="宋体"/>
                          <a:cs typeface="宋体"/>
                        </a:rPr>
                        <a:t>不可重复读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B="0" marT="1854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一个事务先后读取</a:t>
                      </a:r>
                      <a:r>
                        <a:rPr dirty="0" sz="1400" spc="-3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同</a:t>
                      </a: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一</a:t>
                      </a:r>
                      <a:r>
                        <a:rPr dirty="0" sz="1400" spc="-3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条</a:t>
                      </a: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记录</a:t>
                      </a:r>
                      <a:r>
                        <a:rPr dirty="0" sz="1400" spc="-3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，</a:t>
                      </a: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但</a:t>
                      </a:r>
                      <a:r>
                        <a:rPr dirty="0" sz="1400" spc="-3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两</a:t>
                      </a: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次读</a:t>
                      </a:r>
                      <a:r>
                        <a:rPr dirty="0" sz="1400" spc="-3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取</a:t>
                      </a: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的</a:t>
                      </a:r>
                      <a:r>
                        <a:rPr dirty="0" sz="1400" spc="-3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数</a:t>
                      </a: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据</a:t>
                      </a:r>
                      <a:r>
                        <a:rPr dirty="0" sz="1400" spc="-3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不</a:t>
                      </a: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同，</a:t>
                      </a:r>
                      <a:r>
                        <a:rPr dirty="0" sz="1400" spc="-3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称</a:t>
                      </a: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之</a:t>
                      </a:r>
                      <a:r>
                        <a:rPr dirty="0" sz="1400" spc="-3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为</a:t>
                      </a: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不可</a:t>
                      </a:r>
                      <a:r>
                        <a:rPr dirty="0" sz="1400" spc="-3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重</a:t>
                      </a: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复</a:t>
                      </a:r>
                      <a:r>
                        <a:rPr dirty="0" sz="1400" spc="-3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读</a:t>
                      </a:r>
                      <a:r>
                        <a:rPr dirty="0" sz="1400" spc="-2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。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B="0" marT="1854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6122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dirty="0" sz="1400" spc="-25">
                          <a:solidFill>
                            <a:srgbClr val="FF0000"/>
                          </a:solidFill>
                          <a:latin typeface="宋体"/>
                          <a:cs typeface="宋体"/>
                        </a:rPr>
                        <a:t>幻读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B="0" marT="1854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0797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一个事务按照条件</a:t>
                      </a:r>
                      <a:r>
                        <a:rPr dirty="0" sz="1400" spc="-3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查</a:t>
                      </a: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询</a:t>
                      </a:r>
                      <a:r>
                        <a:rPr dirty="0" sz="1400" spc="-3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数</a:t>
                      </a: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据时</a:t>
                      </a:r>
                      <a:r>
                        <a:rPr dirty="0" sz="1400" spc="-3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，</a:t>
                      </a: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没</a:t>
                      </a:r>
                      <a:r>
                        <a:rPr dirty="0" sz="1400" spc="-3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有</a:t>
                      </a: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对应</a:t>
                      </a:r>
                      <a:r>
                        <a:rPr dirty="0" sz="1400" spc="-3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的</a:t>
                      </a: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数</a:t>
                      </a:r>
                      <a:r>
                        <a:rPr dirty="0" sz="1400" spc="-3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据</a:t>
                      </a: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行</a:t>
                      </a:r>
                      <a:r>
                        <a:rPr dirty="0" sz="1400" spc="-3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，</a:t>
                      </a: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但是</a:t>
                      </a:r>
                      <a:r>
                        <a:rPr dirty="0" sz="1400" spc="-3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在</a:t>
                      </a: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插</a:t>
                      </a:r>
                      <a:r>
                        <a:rPr dirty="0" sz="1400" spc="-3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入</a:t>
                      </a: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数据</a:t>
                      </a:r>
                      <a:r>
                        <a:rPr dirty="0" sz="1400" spc="-3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时</a:t>
                      </a: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，</a:t>
                      </a:r>
                      <a:r>
                        <a:rPr dirty="0" sz="1400" spc="-3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又</a:t>
                      </a: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发</a:t>
                      </a:r>
                      <a:r>
                        <a:rPr dirty="0" sz="1400" spc="-3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现</a:t>
                      </a: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这行</a:t>
                      </a:r>
                      <a:r>
                        <a:rPr dirty="0" sz="1400" spc="-3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数</a:t>
                      </a: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据</a:t>
                      </a:r>
                      <a:r>
                        <a:rPr dirty="0" sz="1400" spc="-3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已</a:t>
                      </a: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经存</a:t>
                      </a:r>
                      <a:r>
                        <a:rPr dirty="0" sz="1400" spc="-3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在</a:t>
                      </a: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，</a:t>
                      </a:r>
                      <a:r>
                        <a:rPr dirty="0" sz="1400" spc="-3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好</a:t>
                      </a: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像</a:t>
                      </a:r>
                      <a:r>
                        <a:rPr dirty="0" sz="1400" spc="-3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出</a:t>
                      </a: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现了 幻</a:t>
                      </a:r>
                      <a:r>
                        <a:rPr dirty="0" sz="1400" spc="-2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影</a:t>
                      </a:r>
                      <a:r>
                        <a:rPr dirty="0" sz="1400" spc="-13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400" spc="-2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。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B="0" marT="787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6" name="object 16"/>
          <p:cNvSpPr/>
          <p:nvPr/>
        </p:nvSpPr>
        <p:spPr>
          <a:xfrm>
            <a:off x="2840735" y="4844796"/>
            <a:ext cx="882650" cy="288290"/>
          </a:xfrm>
          <a:custGeom>
            <a:avLst/>
            <a:gdLst/>
            <a:ahLst/>
            <a:cxnLst/>
            <a:rect l="l" t="t" r="r" b="b"/>
            <a:pathLst>
              <a:path w="882650" h="288289">
                <a:moveTo>
                  <a:pt x="834389" y="0"/>
                </a:moveTo>
                <a:lnTo>
                  <a:pt x="48006" y="0"/>
                </a:lnTo>
                <a:lnTo>
                  <a:pt x="29307" y="3768"/>
                </a:lnTo>
                <a:lnTo>
                  <a:pt x="14049" y="14049"/>
                </a:lnTo>
                <a:lnTo>
                  <a:pt x="3768" y="29307"/>
                </a:lnTo>
                <a:lnTo>
                  <a:pt x="0" y="48005"/>
                </a:lnTo>
                <a:lnTo>
                  <a:pt x="0" y="240029"/>
                </a:lnTo>
                <a:lnTo>
                  <a:pt x="3768" y="258728"/>
                </a:lnTo>
                <a:lnTo>
                  <a:pt x="14049" y="273986"/>
                </a:lnTo>
                <a:lnTo>
                  <a:pt x="29307" y="284267"/>
                </a:lnTo>
                <a:lnTo>
                  <a:pt x="48006" y="288035"/>
                </a:lnTo>
                <a:lnTo>
                  <a:pt x="834389" y="288035"/>
                </a:lnTo>
                <a:lnTo>
                  <a:pt x="853088" y="284267"/>
                </a:lnTo>
                <a:lnTo>
                  <a:pt x="868346" y="273986"/>
                </a:lnTo>
                <a:lnTo>
                  <a:pt x="878627" y="258728"/>
                </a:lnTo>
                <a:lnTo>
                  <a:pt x="882396" y="240029"/>
                </a:lnTo>
                <a:lnTo>
                  <a:pt x="882396" y="48005"/>
                </a:lnTo>
                <a:lnTo>
                  <a:pt x="878627" y="29307"/>
                </a:lnTo>
                <a:lnTo>
                  <a:pt x="868346" y="14049"/>
                </a:lnTo>
                <a:lnTo>
                  <a:pt x="853088" y="3768"/>
                </a:lnTo>
                <a:lnTo>
                  <a:pt x="834389" y="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840735" y="5172455"/>
            <a:ext cx="882650" cy="288290"/>
          </a:xfrm>
          <a:custGeom>
            <a:avLst/>
            <a:gdLst/>
            <a:ahLst/>
            <a:cxnLst/>
            <a:rect l="l" t="t" r="r" b="b"/>
            <a:pathLst>
              <a:path w="882650" h="288289">
                <a:moveTo>
                  <a:pt x="834389" y="0"/>
                </a:moveTo>
                <a:lnTo>
                  <a:pt x="48006" y="0"/>
                </a:lnTo>
                <a:lnTo>
                  <a:pt x="29307" y="3768"/>
                </a:lnTo>
                <a:lnTo>
                  <a:pt x="14049" y="14049"/>
                </a:lnTo>
                <a:lnTo>
                  <a:pt x="3768" y="29307"/>
                </a:lnTo>
                <a:lnTo>
                  <a:pt x="0" y="48006"/>
                </a:lnTo>
                <a:lnTo>
                  <a:pt x="0" y="240030"/>
                </a:lnTo>
                <a:lnTo>
                  <a:pt x="3768" y="258728"/>
                </a:lnTo>
                <a:lnTo>
                  <a:pt x="14049" y="273986"/>
                </a:lnTo>
                <a:lnTo>
                  <a:pt x="29307" y="284267"/>
                </a:lnTo>
                <a:lnTo>
                  <a:pt x="48006" y="288036"/>
                </a:lnTo>
                <a:lnTo>
                  <a:pt x="834389" y="288036"/>
                </a:lnTo>
                <a:lnTo>
                  <a:pt x="853088" y="284267"/>
                </a:lnTo>
                <a:lnTo>
                  <a:pt x="868346" y="273986"/>
                </a:lnTo>
                <a:lnTo>
                  <a:pt x="878627" y="258728"/>
                </a:lnTo>
                <a:lnTo>
                  <a:pt x="882396" y="240030"/>
                </a:lnTo>
                <a:lnTo>
                  <a:pt x="882396" y="48006"/>
                </a:lnTo>
                <a:lnTo>
                  <a:pt x="878627" y="29307"/>
                </a:lnTo>
                <a:lnTo>
                  <a:pt x="868346" y="14049"/>
                </a:lnTo>
                <a:lnTo>
                  <a:pt x="853088" y="3768"/>
                </a:lnTo>
                <a:lnTo>
                  <a:pt x="834389" y="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840735" y="5497067"/>
            <a:ext cx="882650" cy="288290"/>
          </a:xfrm>
          <a:custGeom>
            <a:avLst/>
            <a:gdLst/>
            <a:ahLst/>
            <a:cxnLst/>
            <a:rect l="l" t="t" r="r" b="b"/>
            <a:pathLst>
              <a:path w="882650" h="288289">
                <a:moveTo>
                  <a:pt x="834389" y="0"/>
                </a:moveTo>
                <a:lnTo>
                  <a:pt x="48006" y="0"/>
                </a:lnTo>
                <a:lnTo>
                  <a:pt x="29307" y="3768"/>
                </a:lnTo>
                <a:lnTo>
                  <a:pt x="14049" y="14049"/>
                </a:lnTo>
                <a:lnTo>
                  <a:pt x="3768" y="29307"/>
                </a:lnTo>
                <a:lnTo>
                  <a:pt x="0" y="48005"/>
                </a:lnTo>
                <a:lnTo>
                  <a:pt x="0" y="240029"/>
                </a:lnTo>
                <a:lnTo>
                  <a:pt x="3768" y="258718"/>
                </a:lnTo>
                <a:lnTo>
                  <a:pt x="14049" y="273977"/>
                </a:lnTo>
                <a:lnTo>
                  <a:pt x="29307" y="284264"/>
                </a:lnTo>
                <a:lnTo>
                  <a:pt x="48006" y="288035"/>
                </a:lnTo>
                <a:lnTo>
                  <a:pt x="834389" y="288035"/>
                </a:lnTo>
                <a:lnTo>
                  <a:pt x="853088" y="284264"/>
                </a:lnTo>
                <a:lnTo>
                  <a:pt x="868346" y="273977"/>
                </a:lnTo>
                <a:lnTo>
                  <a:pt x="878627" y="258718"/>
                </a:lnTo>
                <a:lnTo>
                  <a:pt x="882396" y="240029"/>
                </a:lnTo>
                <a:lnTo>
                  <a:pt x="882396" y="48005"/>
                </a:lnTo>
                <a:lnTo>
                  <a:pt x="878627" y="29307"/>
                </a:lnTo>
                <a:lnTo>
                  <a:pt x="868346" y="14049"/>
                </a:lnTo>
                <a:lnTo>
                  <a:pt x="853088" y="3768"/>
                </a:lnTo>
                <a:lnTo>
                  <a:pt x="834389" y="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854451" y="5821679"/>
            <a:ext cx="882650" cy="288290"/>
          </a:xfrm>
          <a:custGeom>
            <a:avLst/>
            <a:gdLst/>
            <a:ahLst/>
            <a:cxnLst/>
            <a:rect l="l" t="t" r="r" b="b"/>
            <a:pathLst>
              <a:path w="882650" h="288289">
                <a:moveTo>
                  <a:pt x="834389" y="0"/>
                </a:moveTo>
                <a:lnTo>
                  <a:pt x="48006" y="0"/>
                </a:lnTo>
                <a:lnTo>
                  <a:pt x="29307" y="3771"/>
                </a:lnTo>
                <a:lnTo>
                  <a:pt x="14049" y="14058"/>
                </a:lnTo>
                <a:lnTo>
                  <a:pt x="3768" y="29317"/>
                </a:lnTo>
                <a:lnTo>
                  <a:pt x="0" y="48006"/>
                </a:lnTo>
                <a:lnTo>
                  <a:pt x="0" y="240030"/>
                </a:lnTo>
                <a:lnTo>
                  <a:pt x="3768" y="258718"/>
                </a:lnTo>
                <a:lnTo>
                  <a:pt x="14049" y="273977"/>
                </a:lnTo>
                <a:lnTo>
                  <a:pt x="29307" y="284264"/>
                </a:lnTo>
                <a:lnTo>
                  <a:pt x="48006" y="288036"/>
                </a:lnTo>
                <a:lnTo>
                  <a:pt x="834389" y="288036"/>
                </a:lnTo>
                <a:lnTo>
                  <a:pt x="853088" y="284264"/>
                </a:lnTo>
                <a:lnTo>
                  <a:pt x="868346" y="273977"/>
                </a:lnTo>
                <a:lnTo>
                  <a:pt x="878627" y="258718"/>
                </a:lnTo>
                <a:lnTo>
                  <a:pt x="882396" y="240030"/>
                </a:lnTo>
                <a:lnTo>
                  <a:pt x="882396" y="48006"/>
                </a:lnTo>
                <a:lnTo>
                  <a:pt x="878627" y="29317"/>
                </a:lnTo>
                <a:lnTo>
                  <a:pt x="868346" y="14058"/>
                </a:lnTo>
                <a:lnTo>
                  <a:pt x="853088" y="3771"/>
                </a:lnTo>
                <a:lnTo>
                  <a:pt x="834389" y="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467861" y="4988814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 h="0">
                <a:moveTo>
                  <a:pt x="0" y="0"/>
                </a:moveTo>
                <a:lnTo>
                  <a:pt x="220979" y="0"/>
                </a:lnTo>
              </a:path>
            </a:pathLst>
          </a:custGeom>
          <a:ln w="1905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467861" y="5029961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 h="0">
                <a:moveTo>
                  <a:pt x="0" y="0"/>
                </a:moveTo>
                <a:lnTo>
                  <a:pt x="220979" y="0"/>
                </a:lnTo>
              </a:path>
            </a:pathLst>
          </a:custGeom>
          <a:ln w="1905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467861" y="5317997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 h="0">
                <a:moveTo>
                  <a:pt x="0" y="0"/>
                </a:moveTo>
                <a:lnTo>
                  <a:pt x="220979" y="0"/>
                </a:lnTo>
              </a:path>
            </a:pathLst>
          </a:custGeom>
          <a:ln w="1905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467861" y="5357621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 h="0">
                <a:moveTo>
                  <a:pt x="0" y="0"/>
                </a:moveTo>
                <a:lnTo>
                  <a:pt x="220979" y="0"/>
                </a:lnTo>
              </a:path>
            </a:pathLst>
          </a:custGeom>
          <a:ln w="1905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467861" y="5641085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 h="0">
                <a:moveTo>
                  <a:pt x="0" y="0"/>
                </a:moveTo>
                <a:lnTo>
                  <a:pt x="220979" y="0"/>
                </a:lnTo>
              </a:path>
            </a:pathLst>
          </a:custGeom>
          <a:ln w="1905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467861" y="5682234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 h="0">
                <a:moveTo>
                  <a:pt x="0" y="0"/>
                </a:moveTo>
                <a:lnTo>
                  <a:pt x="220979" y="0"/>
                </a:lnTo>
              </a:path>
            </a:pathLst>
          </a:custGeom>
          <a:ln w="1905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863595" y="5276088"/>
            <a:ext cx="109728" cy="1630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2871977" y="5241163"/>
            <a:ext cx="9398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latin typeface="Calibri"/>
                <a:cs typeface="Calibri"/>
              </a:rPr>
              <a:t>2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455161" y="5241163"/>
            <a:ext cx="27432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60985" algn="l"/>
              </a:tabLst>
            </a:pPr>
            <a:r>
              <a:rPr dirty="0" u="heavy" sz="1050">
                <a:uFill>
                  <a:solidFill>
                    <a:srgbClr val="F8F8F8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050">
                <a:uFill>
                  <a:solidFill>
                    <a:srgbClr val="F8F8F8"/>
                  </a:solidFill>
                </a:uFill>
                <a:latin typeface="Calibri"/>
                <a:cs typeface="Calibri"/>
              </a:rPr>
              <a:t>	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863595" y="4948428"/>
            <a:ext cx="109728" cy="1615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2871977" y="4913121"/>
            <a:ext cx="9398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latin typeface="Calibri"/>
                <a:cs typeface="Calibri"/>
              </a:rPr>
              <a:t>1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455161" y="4913121"/>
            <a:ext cx="27432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60985" algn="l"/>
              </a:tabLst>
            </a:pPr>
            <a:r>
              <a:rPr dirty="0" u="heavy" sz="1050">
                <a:uFill>
                  <a:solidFill>
                    <a:srgbClr val="F8F8F8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050">
                <a:uFill>
                  <a:solidFill>
                    <a:srgbClr val="F8F8F8"/>
                  </a:solidFill>
                </a:uFill>
                <a:latin typeface="Calibri"/>
                <a:cs typeface="Calibri"/>
              </a:rPr>
              <a:t>	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863595" y="5600700"/>
            <a:ext cx="109728" cy="1615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2871977" y="5565749"/>
            <a:ext cx="9398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latin typeface="Calibri"/>
                <a:cs typeface="Calibri"/>
              </a:rPr>
              <a:t>3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773679" y="4780788"/>
            <a:ext cx="1018540" cy="1381125"/>
          </a:xfrm>
          <a:custGeom>
            <a:avLst/>
            <a:gdLst/>
            <a:ahLst/>
            <a:cxnLst/>
            <a:rect l="l" t="t" r="r" b="b"/>
            <a:pathLst>
              <a:path w="1018539" h="1381125">
                <a:moveTo>
                  <a:pt x="0" y="52959"/>
                </a:moveTo>
                <a:lnTo>
                  <a:pt x="4167" y="32361"/>
                </a:lnTo>
                <a:lnTo>
                  <a:pt x="15525" y="15525"/>
                </a:lnTo>
                <a:lnTo>
                  <a:pt x="32361" y="4167"/>
                </a:lnTo>
                <a:lnTo>
                  <a:pt x="52958" y="0"/>
                </a:lnTo>
                <a:lnTo>
                  <a:pt x="965072" y="0"/>
                </a:lnTo>
                <a:lnTo>
                  <a:pt x="985670" y="4167"/>
                </a:lnTo>
                <a:lnTo>
                  <a:pt x="1002506" y="15525"/>
                </a:lnTo>
                <a:lnTo>
                  <a:pt x="1013864" y="32361"/>
                </a:lnTo>
                <a:lnTo>
                  <a:pt x="1018032" y="52959"/>
                </a:lnTo>
                <a:lnTo>
                  <a:pt x="1018032" y="1327785"/>
                </a:lnTo>
                <a:lnTo>
                  <a:pt x="1013864" y="1348398"/>
                </a:lnTo>
                <a:lnTo>
                  <a:pt x="1002506" y="1365232"/>
                </a:lnTo>
                <a:lnTo>
                  <a:pt x="985670" y="1376582"/>
                </a:lnTo>
                <a:lnTo>
                  <a:pt x="965072" y="1380744"/>
                </a:lnTo>
                <a:lnTo>
                  <a:pt x="52958" y="1380744"/>
                </a:lnTo>
                <a:lnTo>
                  <a:pt x="32361" y="1376582"/>
                </a:lnTo>
                <a:lnTo>
                  <a:pt x="15525" y="1365232"/>
                </a:lnTo>
                <a:lnTo>
                  <a:pt x="4167" y="1348398"/>
                </a:lnTo>
                <a:lnTo>
                  <a:pt x="0" y="1327785"/>
                </a:lnTo>
                <a:lnTo>
                  <a:pt x="0" y="52959"/>
                </a:lnTo>
                <a:close/>
              </a:path>
            </a:pathLst>
          </a:custGeom>
          <a:ln w="3175">
            <a:solidFill>
              <a:srgbClr val="7E7E7E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3455161" y="5565749"/>
            <a:ext cx="27432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60985" algn="l"/>
              </a:tabLst>
            </a:pPr>
            <a:r>
              <a:rPr dirty="0" u="heavy" sz="1050">
                <a:uFill>
                  <a:solidFill>
                    <a:srgbClr val="F8F8F8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050">
                <a:uFill>
                  <a:solidFill>
                    <a:srgbClr val="F8F8F8"/>
                  </a:solidFill>
                </a:uFill>
                <a:latin typeface="Calibri"/>
                <a:cs typeface="Calibri"/>
              </a:rPr>
              <a:t>	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166617" y="6187846"/>
            <a:ext cx="3549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5">
                <a:solidFill>
                  <a:srgbClr val="585858"/>
                </a:solidFill>
                <a:latin typeface="黑体"/>
                <a:cs typeface="黑体"/>
              </a:rPr>
              <a:t>事务</a:t>
            </a:r>
            <a:r>
              <a:rPr dirty="0" sz="1000" spc="-5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480053" y="5965697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 h="0">
                <a:moveTo>
                  <a:pt x="0" y="0"/>
                </a:moveTo>
                <a:lnTo>
                  <a:pt x="220980" y="0"/>
                </a:lnTo>
              </a:path>
            </a:pathLst>
          </a:custGeom>
          <a:ln w="1905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480053" y="6006846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 h="0">
                <a:moveTo>
                  <a:pt x="0" y="0"/>
                </a:moveTo>
                <a:lnTo>
                  <a:pt x="220980" y="0"/>
                </a:lnTo>
              </a:path>
            </a:pathLst>
          </a:custGeom>
          <a:ln w="1905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875788" y="5925311"/>
            <a:ext cx="111251" cy="1615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2885058" y="5890361"/>
            <a:ext cx="9398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latin typeface="Calibri"/>
                <a:cs typeface="Calibri"/>
              </a:rPr>
              <a:t>4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689091" y="5279135"/>
            <a:ext cx="942340" cy="382905"/>
          </a:xfrm>
          <a:custGeom>
            <a:avLst/>
            <a:gdLst/>
            <a:ahLst/>
            <a:cxnLst/>
            <a:rect l="l" t="t" r="r" b="b"/>
            <a:pathLst>
              <a:path w="942340" h="382904">
                <a:moveTo>
                  <a:pt x="470916" y="0"/>
                </a:moveTo>
                <a:lnTo>
                  <a:pt x="394527" y="835"/>
                </a:lnTo>
                <a:lnTo>
                  <a:pt x="322063" y="3253"/>
                </a:lnTo>
                <a:lnTo>
                  <a:pt x="254495" y="7122"/>
                </a:lnTo>
                <a:lnTo>
                  <a:pt x="192792" y="12309"/>
                </a:lnTo>
                <a:lnTo>
                  <a:pt x="137921" y="18684"/>
                </a:lnTo>
                <a:lnTo>
                  <a:pt x="90854" y="26115"/>
                </a:lnTo>
                <a:lnTo>
                  <a:pt x="52559" y="34469"/>
                </a:lnTo>
                <a:lnTo>
                  <a:pt x="6163" y="53420"/>
                </a:lnTo>
                <a:lnTo>
                  <a:pt x="0" y="63753"/>
                </a:lnTo>
                <a:lnTo>
                  <a:pt x="0" y="318769"/>
                </a:lnTo>
                <a:lnTo>
                  <a:pt x="52559" y="348066"/>
                </a:lnTo>
                <a:lnTo>
                  <a:pt x="90854" y="356419"/>
                </a:lnTo>
                <a:lnTo>
                  <a:pt x="137922" y="363848"/>
                </a:lnTo>
                <a:lnTo>
                  <a:pt x="192792" y="370221"/>
                </a:lnTo>
                <a:lnTo>
                  <a:pt x="254495" y="375406"/>
                </a:lnTo>
                <a:lnTo>
                  <a:pt x="322063" y="379273"/>
                </a:lnTo>
                <a:lnTo>
                  <a:pt x="394527" y="381689"/>
                </a:lnTo>
                <a:lnTo>
                  <a:pt x="470916" y="382523"/>
                </a:lnTo>
                <a:lnTo>
                  <a:pt x="547304" y="381689"/>
                </a:lnTo>
                <a:lnTo>
                  <a:pt x="619768" y="379273"/>
                </a:lnTo>
                <a:lnTo>
                  <a:pt x="687336" y="375406"/>
                </a:lnTo>
                <a:lnTo>
                  <a:pt x="749039" y="370221"/>
                </a:lnTo>
                <a:lnTo>
                  <a:pt x="803910" y="363848"/>
                </a:lnTo>
                <a:lnTo>
                  <a:pt x="850977" y="356419"/>
                </a:lnTo>
                <a:lnTo>
                  <a:pt x="889272" y="348066"/>
                </a:lnTo>
                <a:lnTo>
                  <a:pt x="935668" y="329109"/>
                </a:lnTo>
                <a:lnTo>
                  <a:pt x="941832" y="318769"/>
                </a:lnTo>
                <a:lnTo>
                  <a:pt x="941832" y="63753"/>
                </a:lnTo>
                <a:lnTo>
                  <a:pt x="889272" y="34469"/>
                </a:lnTo>
                <a:lnTo>
                  <a:pt x="850977" y="26115"/>
                </a:lnTo>
                <a:lnTo>
                  <a:pt x="803910" y="18684"/>
                </a:lnTo>
                <a:lnTo>
                  <a:pt x="749039" y="12309"/>
                </a:lnTo>
                <a:lnTo>
                  <a:pt x="687336" y="7122"/>
                </a:lnTo>
                <a:lnTo>
                  <a:pt x="619768" y="3253"/>
                </a:lnTo>
                <a:lnTo>
                  <a:pt x="547304" y="835"/>
                </a:lnTo>
                <a:lnTo>
                  <a:pt x="470916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3467353" y="5890361"/>
            <a:ext cx="27432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60985" algn="l"/>
              </a:tabLst>
            </a:pPr>
            <a:r>
              <a:rPr dirty="0" u="heavy" sz="1050">
                <a:uFill>
                  <a:solidFill>
                    <a:srgbClr val="F8F8F8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050">
                <a:uFill>
                  <a:solidFill>
                    <a:srgbClr val="F8F8F8"/>
                  </a:solidFill>
                </a:uFill>
                <a:latin typeface="Calibri"/>
                <a:cs typeface="Calibri"/>
              </a:rPr>
              <a:t>	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689091" y="5342890"/>
            <a:ext cx="942340" cy="64135"/>
          </a:xfrm>
          <a:custGeom>
            <a:avLst/>
            <a:gdLst/>
            <a:ahLst/>
            <a:cxnLst/>
            <a:rect l="l" t="t" r="r" b="b"/>
            <a:pathLst>
              <a:path w="942340" h="64135">
                <a:moveTo>
                  <a:pt x="941832" y="0"/>
                </a:moveTo>
                <a:lnTo>
                  <a:pt x="889272" y="29284"/>
                </a:lnTo>
                <a:lnTo>
                  <a:pt x="850977" y="37638"/>
                </a:lnTo>
                <a:lnTo>
                  <a:pt x="803910" y="45069"/>
                </a:lnTo>
                <a:lnTo>
                  <a:pt x="749039" y="51444"/>
                </a:lnTo>
                <a:lnTo>
                  <a:pt x="687336" y="56631"/>
                </a:lnTo>
                <a:lnTo>
                  <a:pt x="619768" y="60500"/>
                </a:lnTo>
                <a:lnTo>
                  <a:pt x="547304" y="62918"/>
                </a:lnTo>
                <a:lnTo>
                  <a:pt x="470916" y="63754"/>
                </a:lnTo>
                <a:lnTo>
                  <a:pt x="394527" y="62918"/>
                </a:lnTo>
                <a:lnTo>
                  <a:pt x="322063" y="60500"/>
                </a:lnTo>
                <a:lnTo>
                  <a:pt x="254495" y="56631"/>
                </a:lnTo>
                <a:lnTo>
                  <a:pt x="192792" y="51444"/>
                </a:lnTo>
                <a:lnTo>
                  <a:pt x="137922" y="45069"/>
                </a:lnTo>
                <a:lnTo>
                  <a:pt x="90854" y="37638"/>
                </a:lnTo>
                <a:lnTo>
                  <a:pt x="52559" y="29284"/>
                </a:lnTo>
                <a:lnTo>
                  <a:pt x="6163" y="10333"/>
                </a:lnTo>
                <a:lnTo>
                  <a:pt x="0" y="0"/>
                </a:lnTo>
              </a:path>
            </a:pathLst>
          </a:custGeom>
          <a:ln w="3175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689091" y="5279135"/>
            <a:ext cx="942340" cy="382905"/>
          </a:xfrm>
          <a:custGeom>
            <a:avLst/>
            <a:gdLst/>
            <a:ahLst/>
            <a:cxnLst/>
            <a:rect l="l" t="t" r="r" b="b"/>
            <a:pathLst>
              <a:path w="942340" h="382904">
                <a:moveTo>
                  <a:pt x="0" y="63753"/>
                </a:moveTo>
                <a:lnTo>
                  <a:pt x="52559" y="34469"/>
                </a:lnTo>
                <a:lnTo>
                  <a:pt x="90854" y="26115"/>
                </a:lnTo>
                <a:lnTo>
                  <a:pt x="137921" y="18684"/>
                </a:lnTo>
                <a:lnTo>
                  <a:pt x="192792" y="12309"/>
                </a:lnTo>
                <a:lnTo>
                  <a:pt x="254495" y="7122"/>
                </a:lnTo>
                <a:lnTo>
                  <a:pt x="322063" y="3253"/>
                </a:lnTo>
                <a:lnTo>
                  <a:pt x="394527" y="835"/>
                </a:lnTo>
                <a:lnTo>
                  <a:pt x="470916" y="0"/>
                </a:lnTo>
                <a:lnTo>
                  <a:pt x="547304" y="835"/>
                </a:lnTo>
                <a:lnTo>
                  <a:pt x="619768" y="3253"/>
                </a:lnTo>
                <a:lnTo>
                  <a:pt x="687336" y="7122"/>
                </a:lnTo>
                <a:lnTo>
                  <a:pt x="749039" y="12309"/>
                </a:lnTo>
                <a:lnTo>
                  <a:pt x="803910" y="18684"/>
                </a:lnTo>
                <a:lnTo>
                  <a:pt x="850977" y="26115"/>
                </a:lnTo>
                <a:lnTo>
                  <a:pt x="889272" y="34469"/>
                </a:lnTo>
                <a:lnTo>
                  <a:pt x="935668" y="53420"/>
                </a:lnTo>
                <a:lnTo>
                  <a:pt x="941832" y="63753"/>
                </a:lnTo>
                <a:lnTo>
                  <a:pt x="941832" y="318769"/>
                </a:lnTo>
                <a:lnTo>
                  <a:pt x="889272" y="348066"/>
                </a:lnTo>
                <a:lnTo>
                  <a:pt x="850977" y="356419"/>
                </a:lnTo>
                <a:lnTo>
                  <a:pt x="803910" y="363848"/>
                </a:lnTo>
                <a:lnTo>
                  <a:pt x="749039" y="370221"/>
                </a:lnTo>
                <a:lnTo>
                  <a:pt x="687336" y="375406"/>
                </a:lnTo>
                <a:lnTo>
                  <a:pt x="619768" y="379273"/>
                </a:lnTo>
                <a:lnTo>
                  <a:pt x="547304" y="381689"/>
                </a:lnTo>
                <a:lnTo>
                  <a:pt x="470916" y="382523"/>
                </a:lnTo>
                <a:lnTo>
                  <a:pt x="394527" y="381689"/>
                </a:lnTo>
                <a:lnTo>
                  <a:pt x="322063" y="379273"/>
                </a:lnTo>
                <a:lnTo>
                  <a:pt x="254495" y="375406"/>
                </a:lnTo>
                <a:lnTo>
                  <a:pt x="192792" y="370221"/>
                </a:lnTo>
                <a:lnTo>
                  <a:pt x="137922" y="363848"/>
                </a:lnTo>
                <a:lnTo>
                  <a:pt x="90854" y="356419"/>
                </a:lnTo>
                <a:lnTo>
                  <a:pt x="52559" y="348066"/>
                </a:lnTo>
                <a:lnTo>
                  <a:pt x="6163" y="329109"/>
                </a:lnTo>
                <a:lnTo>
                  <a:pt x="0" y="318769"/>
                </a:lnTo>
                <a:lnTo>
                  <a:pt x="0" y="63753"/>
                </a:lnTo>
                <a:close/>
              </a:path>
            </a:pathLst>
          </a:custGeom>
          <a:ln w="3175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6059804" y="5390769"/>
            <a:ext cx="2038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">
                <a:solidFill>
                  <a:srgbClr val="FFFFFF"/>
                </a:solidFill>
                <a:latin typeface="Calibri"/>
                <a:cs typeface="Calibri"/>
              </a:rPr>
              <a:t>DB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8528304" y="5003291"/>
            <a:ext cx="882650" cy="288290"/>
          </a:xfrm>
          <a:custGeom>
            <a:avLst/>
            <a:gdLst/>
            <a:ahLst/>
            <a:cxnLst/>
            <a:rect l="l" t="t" r="r" b="b"/>
            <a:pathLst>
              <a:path w="882650" h="288289">
                <a:moveTo>
                  <a:pt x="834390" y="0"/>
                </a:moveTo>
                <a:lnTo>
                  <a:pt x="48005" y="0"/>
                </a:lnTo>
                <a:lnTo>
                  <a:pt x="29307" y="3768"/>
                </a:lnTo>
                <a:lnTo>
                  <a:pt x="14049" y="14049"/>
                </a:lnTo>
                <a:lnTo>
                  <a:pt x="3768" y="29307"/>
                </a:lnTo>
                <a:lnTo>
                  <a:pt x="0" y="48005"/>
                </a:lnTo>
                <a:lnTo>
                  <a:pt x="0" y="240029"/>
                </a:lnTo>
                <a:lnTo>
                  <a:pt x="3768" y="258728"/>
                </a:lnTo>
                <a:lnTo>
                  <a:pt x="14049" y="273986"/>
                </a:lnTo>
                <a:lnTo>
                  <a:pt x="29307" y="284267"/>
                </a:lnTo>
                <a:lnTo>
                  <a:pt x="48005" y="288035"/>
                </a:lnTo>
                <a:lnTo>
                  <a:pt x="834390" y="288035"/>
                </a:lnTo>
                <a:lnTo>
                  <a:pt x="853088" y="284267"/>
                </a:lnTo>
                <a:lnTo>
                  <a:pt x="868346" y="273986"/>
                </a:lnTo>
                <a:lnTo>
                  <a:pt x="878627" y="258728"/>
                </a:lnTo>
                <a:lnTo>
                  <a:pt x="882396" y="240029"/>
                </a:lnTo>
                <a:lnTo>
                  <a:pt x="882396" y="48005"/>
                </a:lnTo>
                <a:lnTo>
                  <a:pt x="878627" y="29307"/>
                </a:lnTo>
                <a:lnTo>
                  <a:pt x="868346" y="14049"/>
                </a:lnTo>
                <a:lnTo>
                  <a:pt x="853088" y="3768"/>
                </a:lnTo>
                <a:lnTo>
                  <a:pt x="834390" y="0"/>
                </a:lnTo>
                <a:close/>
              </a:path>
            </a:pathLst>
          </a:custGeom>
          <a:solidFill>
            <a:srgbClr val="BBF0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8528304" y="5332476"/>
            <a:ext cx="882650" cy="287020"/>
          </a:xfrm>
          <a:custGeom>
            <a:avLst/>
            <a:gdLst/>
            <a:ahLst/>
            <a:cxnLst/>
            <a:rect l="l" t="t" r="r" b="b"/>
            <a:pathLst>
              <a:path w="882650" h="287020">
                <a:moveTo>
                  <a:pt x="834644" y="0"/>
                </a:moveTo>
                <a:lnTo>
                  <a:pt x="47751" y="0"/>
                </a:lnTo>
                <a:lnTo>
                  <a:pt x="29146" y="3746"/>
                </a:lnTo>
                <a:lnTo>
                  <a:pt x="13970" y="13970"/>
                </a:lnTo>
                <a:lnTo>
                  <a:pt x="3746" y="29146"/>
                </a:lnTo>
                <a:lnTo>
                  <a:pt x="0" y="47752"/>
                </a:lnTo>
                <a:lnTo>
                  <a:pt x="0" y="238760"/>
                </a:lnTo>
                <a:lnTo>
                  <a:pt x="3746" y="257349"/>
                </a:lnTo>
                <a:lnTo>
                  <a:pt x="13970" y="272527"/>
                </a:lnTo>
                <a:lnTo>
                  <a:pt x="29146" y="282760"/>
                </a:lnTo>
                <a:lnTo>
                  <a:pt x="47751" y="286512"/>
                </a:lnTo>
                <a:lnTo>
                  <a:pt x="834644" y="286512"/>
                </a:lnTo>
                <a:lnTo>
                  <a:pt x="853249" y="282760"/>
                </a:lnTo>
                <a:lnTo>
                  <a:pt x="868426" y="272527"/>
                </a:lnTo>
                <a:lnTo>
                  <a:pt x="878649" y="257349"/>
                </a:lnTo>
                <a:lnTo>
                  <a:pt x="882396" y="238760"/>
                </a:lnTo>
                <a:lnTo>
                  <a:pt x="882396" y="47752"/>
                </a:lnTo>
                <a:lnTo>
                  <a:pt x="878649" y="29146"/>
                </a:lnTo>
                <a:lnTo>
                  <a:pt x="868426" y="13970"/>
                </a:lnTo>
                <a:lnTo>
                  <a:pt x="853249" y="3746"/>
                </a:lnTo>
                <a:lnTo>
                  <a:pt x="834644" y="0"/>
                </a:lnTo>
                <a:close/>
              </a:path>
            </a:pathLst>
          </a:custGeom>
          <a:solidFill>
            <a:srgbClr val="BBF0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8528304" y="5655564"/>
            <a:ext cx="882650" cy="288290"/>
          </a:xfrm>
          <a:custGeom>
            <a:avLst/>
            <a:gdLst/>
            <a:ahLst/>
            <a:cxnLst/>
            <a:rect l="l" t="t" r="r" b="b"/>
            <a:pathLst>
              <a:path w="882650" h="288289">
                <a:moveTo>
                  <a:pt x="834390" y="0"/>
                </a:moveTo>
                <a:lnTo>
                  <a:pt x="48005" y="0"/>
                </a:lnTo>
                <a:lnTo>
                  <a:pt x="29307" y="3771"/>
                </a:lnTo>
                <a:lnTo>
                  <a:pt x="14049" y="14058"/>
                </a:lnTo>
                <a:lnTo>
                  <a:pt x="3768" y="29317"/>
                </a:lnTo>
                <a:lnTo>
                  <a:pt x="0" y="48006"/>
                </a:lnTo>
                <a:lnTo>
                  <a:pt x="0" y="240030"/>
                </a:lnTo>
                <a:lnTo>
                  <a:pt x="3768" y="258718"/>
                </a:lnTo>
                <a:lnTo>
                  <a:pt x="14049" y="273977"/>
                </a:lnTo>
                <a:lnTo>
                  <a:pt x="29307" y="284264"/>
                </a:lnTo>
                <a:lnTo>
                  <a:pt x="48005" y="288036"/>
                </a:lnTo>
                <a:lnTo>
                  <a:pt x="834390" y="288036"/>
                </a:lnTo>
                <a:lnTo>
                  <a:pt x="853088" y="284264"/>
                </a:lnTo>
                <a:lnTo>
                  <a:pt x="868346" y="273977"/>
                </a:lnTo>
                <a:lnTo>
                  <a:pt x="878627" y="258718"/>
                </a:lnTo>
                <a:lnTo>
                  <a:pt x="882396" y="240030"/>
                </a:lnTo>
                <a:lnTo>
                  <a:pt x="882396" y="48006"/>
                </a:lnTo>
                <a:lnTo>
                  <a:pt x="878627" y="29317"/>
                </a:lnTo>
                <a:lnTo>
                  <a:pt x="868346" y="14058"/>
                </a:lnTo>
                <a:lnTo>
                  <a:pt x="853088" y="3771"/>
                </a:lnTo>
                <a:lnTo>
                  <a:pt x="834390" y="0"/>
                </a:lnTo>
                <a:close/>
              </a:path>
            </a:pathLst>
          </a:custGeom>
          <a:solidFill>
            <a:srgbClr val="BBF0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9155430" y="5148834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 h="0">
                <a:moveTo>
                  <a:pt x="0" y="0"/>
                </a:moveTo>
                <a:lnTo>
                  <a:pt x="220979" y="0"/>
                </a:lnTo>
              </a:path>
            </a:pathLst>
          </a:custGeom>
          <a:ln w="1905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9155430" y="5188458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 h="0">
                <a:moveTo>
                  <a:pt x="0" y="0"/>
                </a:moveTo>
                <a:lnTo>
                  <a:pt x="220979" y="0"/>
                </a:lnTo>
              </a:path>
            </a:pathLst>
          </a:custGeom>
          <a:ln w="1905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9155430" y="5476494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 h="0">
                <a:moveTo>
                  <a:pt x="0" y="0"/>
                </a:moveTo>
                <a:lnTo>
                  <a:pt x="220979" y="0"/>
                </a:lnTo>
              </a:path>
            </a:pathLst>
          </a:custGeom>
          <a:ln w="1905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9155430" y="5517641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 h="0">
                <a:moveTo>
                  <a:pt x="0" y="0"/>
                </a:moveTo>
                <a:lnTo>
                  <a:pt x="220979" y="0"/>
                </a:lnTo>
              </a:path>
            </a:pathLst>
          </a:custGeom>
          <a:ln w="1905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9155430" y="5801105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 h="0">
                <a:moveTo>
                  <a:pt x="0" y="0"/>
                </a:moveTo>
                <a:lnTo>
                  <a:pt x="220979" y="0"/>
                </a:lnTo>
              </a:path>
            </a:pathLst>
          </a:custGeom>
          <a:ln w="1905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9155430" y="5840729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 h="0">
                <a:moveTo>
                  <a:pt x="0" y="0"/>
                </a:moveTo>
                <a:lnTo>
                  <a:pt x="220979" y="0"/>
                </a:lnTo>
              </a:path>
            </a:pathLst>
          </a:custGeom>
          <a:ln w="1905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8551164" y="5434584"/>
            <a:ext cx="109727" cy="1630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8560434" y="5399608"/>
            <a:ext cx="93980" cy="1873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latin typeface="Calibri"/>
                <a:cs typeface="Calibri"/>
              </a:rPr>
              <a:t>2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9142730" y="5399608"/>
            <a:ext cx="274320" cy="1873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60985" algn="l"/>
              </a:tabLst>
            </a:pPr>
            <a:r>
              <a:rPr dirty="0" u="heavy" sz="1050">
                <a:uFill>
                  <a:solidFill>
                    <a:srgbClr val="F8F8F8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050">
                <a:uFill>
                  <a:solidFill>
                    <a:srgbClr val="F8F8F8"/>
                  </a:solidFill>
                </a:uFill>
                <a:latin typeface="Calibri"/>
                <a:cs typeface="Calibri"/>
              </a:rPr>
              <a:t>	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8551164" y="5106923"/>
            <a:ext cx="109727" cy="16306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8560434" y="5071998"/>
            <a:ext cx="9398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latin typeface="Calibri"/>
                <a:cs typeface="Calibri"/>
              </a:rPr>
              <a:t>1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9142730" y="5071998"/>
            <a:ext cx="27432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60985" algn="l"/>
              </a:tabLst>
            </a:pPr>
            <a:r>
              <a:rPr dirty="0" u="heavy" sz="1050">
                <a:uFill>
                  <a:solidFill>
                    <a:srgbClr val="F8F8F8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050">
                <a:uFill>
                  <a:solidFill>
                    <a:srgbClr val="F8F8F8"/>
                  </a:solidFill>
                </a:uFill>
                <a:latin typeface="Calibri"/>
                <a:cs typeface="Calibri"/>
              </a:rPr>
              <a:t>	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8551164" y="5759196"/>
            <a:ext cx="109727" cy="16306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/>
          <p:nvPr/>
        </p:nvSpPr>
        <p:spPr>
          <a:xfrm>
            <a:off x="8560434" y="5724855"/>
            <a:ext cx="9398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latin typeface="Calibri"/>
                <a:cs typeface="Calibri"/>
              </a:rPr>
              <a:t>3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8461247" y="4940808"/>
            <a:ext cx="1018540" cy="1062355"/>
          </a:xfrm>
          <a:custGeom>
            <a:avLst/>
            <a:gdLst/>
            <a:ahLst/>
            <a:cxnLst/>
            <a:rect l="l" t="t" r="r" b="b"/>
            <a:pathLst>
              <a:path w="1018540" h="1062354">
                <a:moveTo>
                  <a:pt x="0" y="52959"/>
                </a:moveTo>
                <a:lnTo>
                  <a:pt x="4167" y="32361"/>
                </a:lnTo>
                <a:lnTo>
                  <a:pt x="15525" y="15525"/>
                </a:lnTo>
                <a:lnTo>
                  <a:pt x="32361" y="4167"/>
                </a:lnTo>
                <a:lnTo>
                  <a:pt x="52958" y="0"/>
                </a:lnTo>
                <a:lnTo>
                  <a:pt x="965073" y="0"/>
                </a:lnTo>
                <a:lnTo>
                  <a:pt x="985670" y="4167"/>
                </a:lnTo>
                <a:lnTo>
                  <a:pt x="1002506" y="15525"/>
                </a:lnTo>
                <a:lnTo>
                  <a:pt x="1013864" y="32361"/>
                </a:lnTo>
                <a:lnTo>
                  <a:pt x="1018031" y="52959"/>
                </a:lnTo>
                <a:lnTo>
                  <a:pt x="1018031" y="1009269"/>
                </a:lnTo>
                <a:lnTo>
                  <a:pt x="1013864" y="1029882"/>
                </a:lnTo>
                <a:lnTo>
                  <a:pt x="1002506" y="1046716"/>
                </a:lnTo>
                <a:lnTo>
                  <a:pt x="985670" y="1058066"/>
                </a:lnTo>
                <a:lnTo>
                  <a:pt x="965073" y="1062228"/>
                </a:lnTo>
                <a:lnTo>
                  <a:pt x="52958" y="1062228"/>
                </a:lnTo>
                <a:lnTo>
                  <a:pt x="32361" y="1058066"/>
                </a:lnTo>
                <a:lnTo>
                  <a:pt x="15525" y="1046716"/>
                </a:lnTo>
                <a:lnTo>
                  <a:pt x="4167" y="1029882"/>
                </a:lnTo>
                <a:lnTo>
                  <a:pt x="0" y="1009269"/>
                </a:lnTo>
                <a:lnTo>
                  <a:pt x="0" y="52959"/>
                </a:lnTo>
                <a:close/>
              </a:path>
            </a:pathLst>
          </a:custGeom>
          <a:ln w="3175">
            <a:solidFill>
              <a:srgbClr val="7E7E7E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 txBox="1"/>
          <p:nvPr/>
        </p:nvSpPr>
        <p:spPr>
          <a:xfrm>
            <a:off x="9142730" y="5724855"/>
            <a:ext cx="27432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60985" algn="l"/>
              </a:tabLst>
            </a:pPr>
            <a:r>
              <a:rPr dirty="0" u="heavy" sz="1050">
                <a:uFill>
                  <a:solidFill>
                    <a:srgbClr val="F8F8F8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050">
                <a:uFill>
                  <a:solidFill>
                    <a:srgbClr val="F8F8F8"/>
                  </a:solidFill>
                </a:uFill>
                <a:latin typeface="Calibri"/>
                <a:cs typeface="Calibri"/>
              </a:rPr>
              <a:t>	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8742933" y="6049771"/>
            <a:ext cx="35052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5">
                <a:solidFill>
                  <a:srgbClr val="585858"/>
                </a:solidFill>
                <a:latin typeface="黑体"/>
                <a:cs typeface="黑体"/>
              </a:rPr>
              <a:t>事务</a:t>
            </a:r>
            <a:r>
              <a:rPr dirty="0" sz="1000" spc="-5">
                <a:solidFill>
                  <a:srgbClr val="585858"/>
                </a:solidFill>
                <a:latin typeface="Calibri"/>
                <a:cs typeface="Calibri"/>
              </a:rPr>
              <a:t>B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3721608" y="4981828"/>
            <a:ext cx="1967864" cy="507365"/>
          </a:xfrm>
          <a:custGeom>
            <a:avLst/>
            <a:gdLst/>
            <a:ahLst/>
            <a:cxnLst/>
            <a:rect l="l" t="t" r="r" b="b"/>
            <a:pathLst>
              <a:path w="1967864" h="507364">
                <a:moveTo>
                  <a:pt x="1891985" y="476546"/>
                </a:moveTo>
                <a:lnTo>
                  <a:pt x="1884426" y="507365"/>
                </a:lnTo>
                <a:lnTo>
                  <a:pt x="1967483" y="488442"/>
                </a:lnTo>
                <a:lnTo>
                  <a:pt x="1957016" y="479552"/>
                </a:lnTo>
                <a:lnTo>
                  <a:pt x="1904238" y="479552"/>
                </a:lnTo>
                <a:lnTo>
                  <a:pt x="1891985" y="476546"/>
                </a:lnTo>
                <a:close/>
              </a:path>
              <a:path w="1967864" h="507364">
                <a:moveTo>
                  <a:pt x="1895008" y="464220"/>
                </a:moveTo>
                <a:lnTo>
                  <a:pt x="1891985" y="476546"/>
                </a:lnTo>
                <a:lnTo>
                  <a:pt x="1904238" y="479552"/>
                </a:lnTo>
                <a:lnTo>
                  <a:pt x="1907286" y="467233"/>
                </a:lnTo>
                <a:lnTo>
                  <a:pt x="1895008" y="464220"/>
                </a:lnTo>
                <a:close/>
              </a:path>
              <a:path w="1967864" h="507364">
                <a:moveTo>
                  <a:pt x="1902587" y="433324"/>
                </a:moveTo>
                <a:lnTo>
                  <a:pt x="1895008" y="464220"/>
                </a:lnTo>
                <a:lnTo>
                  <a:pt x="1907286" y="467233"/>
                </a:lnTo>
                <a:lnTo>
                  <a:pt x="1904238" y="479552"/>
                </a:lnTo>
                <a:lnTo>
                  <a:pt x="1957016" y="479552"/>
                </a:lnTo>
                <a:lnTo>
                  <a:pt x="1902587" y="433324"/>
                </a:lnTo>
                <a:close/>
              </a:path>
              <a:path w="1967864" h="507364">
                <a:moveTo>
                  <a:pt x="3047" y="0"/>
                </a:moveTo>
                <a:lnTo>
                  <a:pt x="0" y="12446"/>
                </a:lnTo>
                <a:lnTo>
                  <a:pt x="1891985" y="476546"/>
                </a:lnTo>
                <a:lnTo>
                  <a:pt x="1895008" y="464220"/>
                </a:lnTo>
                <a:lnTo>
                  <a:pt x="3047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 txBox="1"/>
          <p:nvPr/>
        </p:nvSpPr>
        <p:spPr>
          <a:xfrm>
            <a:off x="4505959" y="5007609"/>
            <a:ext cx="66040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dirty="0" sz="1050" spc="-5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dirty="0" sz="1050">
                <a:solidFill>
                  <a:srgbClr val="585858"/>
                </a:solidFill>
                <a:latin typeface="Calibri"/>
                <a:cs typeface="Calibri"/>
              </a:rPr>
              <a:t>=</a:t>
            </a:r>
            <a:r>
              <a:rPr dirty="0" sz="1050" spc="5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r>
              <a:rPr dirty="0" sz="105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dirty="0" sz="1050" spc="-1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z="1050">
                <a:solidFill>
                  <a:srgbClr val="FF0000"/>
                </a:solidFill>
                <a:latin typeface="Calibri"/>
                <a:cs typeface="Calibri"/>
              </a:rPr>
              <a:t>elec</a:t>
            </a:r>
            <a:r>
              <a:rPr dirty="0" sz="1050" spc="-1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z="105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3722623" y="5439790"/>
            <a:ext cx="1966595" cy="208279"/>
          </a:xfrm>
          <a:custGeom>
            <a:avLst/>
            <a:gdLst/>
            <a:ahLst/>
            <a:cxnLst/>
            <a:rect l="l" t="t" r="r" b="b"/>
            <a:pathLst>
              <a:path w="1966595" h="208279">
                <a:moveTo>
                  <a:pt x="1889966" y="31583"/>
                </a:moveTo>
                <a:lnTo>
                  <a:pt x="0" y="195160"/>
                </a:lnTo>
                <a:lnTo>
                  <a:pt x="1015" y="207810"/>
                </a:lnTo>
                <a:lnTo>
                  <a:pt x="1891070" y="44275"/>
                </a:lnTo>
                <a:lnTo>
                  <a:pt x="1889966" y="31583"/>
                </a:lnTo>
                <a:close/>
              </a:path>
              <a:path w="1966595" h="208279">
                <a:moveTo>
                  <a:pt x="1964222" y="30480"/>
                </a:moveTo>
                <a:lnTo>
                  <a:pt x="1902714" y="30480"/>
                </a:lnTo>
                <a:lnTo>
                  <a:pt x="1903729" y="43180"/>
                </a:lnTo>
                <a:lnTo>
                  <a:pt x="1891070" y="44275"/>
                </a:lnTo>
                <a:lnTo>
                  <a:pt x="1893824" y="75946"/>
                </a:lnTo>
                <a:lnTo>
                  <a:pt x="1966467" y="31369"/>
                </a:lnTo>
                <a:lnTo>
                  <a:pt x="1964222" y="30480"/>
                </a:lnTo>
                <a:close/>
              </a:path>
              <a:path w="1966595" h="208279">
                <a:moveTo>
                  <a:pt x="1902714" y="30480"/>
                </a:moveTo>
                <a:lnTo>
                  <a:pt x="1889966" y="31583"/>
                </a:lnTo>
                <a:lnTo>
                  <a:pt x="1891070" y="44275"/>
                </a:lnTo>
                <a:lnTo>
                  <a:pt x="1903729" y="43180"/>
                </a:lnTo>
                <a:lnTo>
                  <a:pt x="1902714" y="30480"/>
                </a:lnTo>
                <a:close/>
              </a:path>
              <a:path w="1966595" h="208279">
                <a:moveTo>
                  <a:pt x="1887220" y="0"/>
                </a:moveTo>
                <a:lnTo>
                  <a:pt x="1889966" y="31583"/>
                </a:lnTo>
                <a:lnTo>
                  <a:pt x="1902714" y="30480"/>
                </a:lnTo>
                <a:lnTo>
                  <a:pt x="1964222" y="30480"/>
                </a:lnTo>
                <a:lnTo>
                  <a:pt x="1887220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 txBox="1"/>
          <p:nvPr/>
        </p:nvSpPr>
        <p:spPr>
          <a:xfrm>
            <a:off x="4492497" y="5395721"/>
            <a:ext cx="66040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dirty="0" sz="1050" spc="-5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dirty="0" sz="1050">
                <a:solidFill>
                  <a:srgbClr val="585858"/>
                </a:solidFill>
                <a:latin typeface="Calibri"/>
                <a:cs typeface="Calibri"/>
              </a:rPr>
              <a:t>=</a:t>
            </a:r>
            <a:r>
              <a:rPr dirty="0" sz="1050" spc="5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r>
              <a:rPr dirty="0" sz="105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dirty="0" sz="1050" spc="-1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z="1050">
                <a:solidFill>
                  <a:srgbClr val="FF0000"/>
                </a:solidFill>
                <a:latin typeface="Calibri"/>
                <a:cs typeface="Calibri"/>
              </a:rPr>
              <a:t>elec</a:t>
            </a:r>
            <a:r>
              <a:rPr dirty="0" sz="1050" spc="-1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z="105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6630923" y="5433059"/>
            <a:ext cx="1830070" cy="76200"/>
          </a:xfrm>
          <a:custGeom>
            <a:avLst/>
            <a:gdLst/>
            <a:ahLst/>
            <a:cxnLst/>
            <a:rect l="l" t="t" r="r" b="b"/>
            <a:pathLst>
              <a:path w="1830070" h="76200">
                <a:moveTo>
                  <a:pt x="76200" y="0"/>
                </a:moveTo>
                <a:lnTo>
                  <a:pt x="0" y="38099"/>
                </a:lnTo>
                <a:lnTo>
                  <a:pt x="76200" y="76199"/>
                </a:lnTo>
                <a:lnTo>
                  <a:pt x="76200" y="44456"/>
                </a:lnTo>
                <a:lnTo>
                  <a:pt x="63500" y="44449"/>
                </a:lnTo>
                <a:lnTo>
                  <a:pt x="63500" y="31749"/>
                </a:lnTo>
                <a:lnTo>
                  <a:pt x="76200" y="31749"/>
                </a:lnTo>
                <a:lnTo>
                  <a:pt x="76200" y="0"/>
                </a:lnTo>
                <a:close/>
              </a:path>
              <a:path w="1830070" h="76200">
                <a:moveTo>
                  <a:pt x="76200" y="31756"/>
                </a:moveTo>
                <a:lnTo>
                  <a:pt x="76200" y="44456"/>
                </a:lnTo>
                <a:lnTo>
                  <a:pt x="1829689" y="45338"/>
                </a:lnTo>
                <a:lnTo>
                  <a:pt x="1829689" y="32638"/>
                </a:lnTo>
                <a:lnTo>
                  <a:pt x="76200" y="31756"/>
                </a:lnTo>
                <a:close/>
              </a:path>
              <a:path w="1830070" h="76200">
                <a:moveTo>
                  <a:pt x="63500" y="31749"/>
                </a:moveTo>
                <a:lnTo>
                  <a:pt x="63500" y="44449"/>
                </a:lnTo>
                <a:lnTo>
                  <a:pt x="76200" y="44456"/>
                </a:lnTo>
                <a:lnTo>
                  <a:pt x="76200" y="31756"/>
                </a:lnTo>
                <a:lnTo>
                  <a:pt x="63500" y="31749"/>
                </a:lnTo>
                <a:close/>
              </a:path>
              <a:path w="1830070" h="76200">
                <a:moveTo>
                  <a:pt x="76200" y="31749"/>
                </a:moveTo>
                <a:lnTo>
                  <a:pt x="63500" y="31749"/>
                </a:lnTo>
                <a:lnTo>
                  <a:pt x="76200" y="31756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 txBox="1"/>
          <p:nvPr/>
        </p:nvSpPr>
        <p:spPr>
          <a:xfrm>
            <a:off x="7405243" y="5273166"/>
            <a:ext cx="44132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5">
                <a:solidFill>
                  <a:srgbClr val="585858"/>
                </a:solidFill>
                <a:latin typeface="Calibri"/>
                <a:cs typeface="Calibri"/>
              </a:rPr>
              <a:t>commit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74" name="object 7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0"/>
              <a:t>高级软件人才培训专家</a:t>
            </a:r>
          </a:p>
        </p:txBody>
      </p:sp>
      <p:sp>
        <p:nvSpPr>
          <p:cNvPr id="72" name="object 72"/>
          <p:cNvSpPr txBox="1"/>
          <p:nvPr/>
        </p:nvSpPr>
        <p:spPr>
          <a:xfrm>
            <a:off x="5616955" y="5840069"/>
            <a:ext cx="11531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0000"/>
                </a:solidFill>
                <a:latin typeface="宋体"/>
                <a:cs typeface="宋体"/>
              </a:rPr>
              <a:t>不可重复读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9517760" y="5356986"/>
            <a:ext cx="75819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solidFill>
                  <a:srgbClr val="585858"/>
                </a:solidFill>
                <a:latin typeface="Calibri"/>
                <a:cs typeface="Calibri"/>
              </a:rPr>
              <a:t>id=1</a:t>
            </a:r>
            <a:r>
              <a:rPr dirty="0" sz="1050" spc="-5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1050" spc="-5">
                <a:solidFill>
                  <a:srgbClr val="FF0000"/>
                </a:solidFill>
                <a:latin typeface="Calibri"/>
                <a:cs typeface="Calibri"/>
              </a:rPr>
              <a:t>(update)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 h="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 h="0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 h="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9838" y="1074801"/>
            <a:ext cx="152527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35">
                <a:solidFill>
                  <a:srgbClr val="AC2A25"/>
                </a:solidFill>
                <a:latin typeface="宋体"/>
                <a:cs typeface="宋体"/>
              </a:rPr>
              <a:t>并发事务问题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87751" y="3618255"/>
            <a:ext cx="8968105" cy="612775"/>
          </a:xfrm>
          <a:custGeom>
            <a:avLst/>
            <a:gdLst/>
            <a:ahLst/>
            <a:cxnLst/>
            <a:rect l="l" t="t" r="r" b="b"/>
            <a:pathLst>
              <a:path w="8968105" h="612775">
                <a:moveTo>
                  <a:pt x="0" y="612368"/>
                </a:moveTo>
                <a:lnTo>
                  <a:pt x="8967724" y="612368"/>
                </a:lnTo>
                <a:lnTo>
                  <a:pt x="8967724" y="0"/>
                </a:lnTo>
                <a:lnTo>
                  <a:pt x="0" y="0"/>
                </a:lnTo>
                <a:lnTo>
                  <a:pt x="0" y="61236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1242547" y="3663441"/>
            <a:ext cx="146303" cy="2758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029966" y="3876802"/>
            <a:ext cx="146304" cy="2758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823747" y="1811273"/>
          <a:ext cx="10744835" cy="2425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7680"/>
                <a:gridCol w="8967470"/>
              </a:tblGrid>
              <a:tr h="5759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dirty="0" sz="1600" spc="-3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问题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1492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2B2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dirty="0" sz="1600" spc="-3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描述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1492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2B25"/>
                    </a:solidFill>
                  </a:tcPr>
                </a:tc>
              </a:tr>
              <a:tr h="6123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dirty="0" sz="1400" spc="-25">
                          <a:solidFill>
                            <a:srgbClr val="FF0000"/>
                          </a:solidFill>
                          <a:latin typeface="宋体"/>
                          <a:cs typeface="宋体"/>
                        </a:rPr>
                        <a:t>脏读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B="0" marT="1854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一个事务读到另外</a:t>
                      </a:r>
                      <a:r>
                        <a:rPr dirty="0" sz="1400" spc="-3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一</a:t>
                      </a: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个</a:t>
                      </a:r>
                      <a:r>
                        <a:rPr dirty="0" sz="1400" spc="-3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事</a:t>
                      </a: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务还</a:t>
                      </a:r>
                      <a:r>
                        <a:rPr dirty="0" sz="1400" spc="-3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没</a:t>
                      </a: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有</a:t>
                      </a:r>
                      <a:r>
                        <a:rPr dirty="0" sz="1400" spc="-3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提</a:t>
                      </a: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交的</a:t>
                      </a:r>
                      <a:r>
                        <a:rPr dirty="0" sz="1400" spc="-3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数</a:t>
                      </a: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据。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B="0" marT="1854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6123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dirty="0" sz="1400" spc="-25">
                          <a:solidFill>
                            <a:srgbClr val="FF0000"/>
                          </a:solidFill>
                          <a:latin typeface="宋体"/>
                          <a:cs typeface="宋体"/>
                        </a:rPr>
                        <a:t>不可重复读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B="0" marT="1854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一个事务先后读取</a:t>
                      </a:r>
                      <a:r>
                        <a:rPr dirty="0" sz="1400" spc="-3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同</a:t>
                      </a: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一</a:t>
                      </a:r>
                      <a:r>
                        <a:rPr dirty="0" sz="1400" spc="-3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条</a:t>
                      </a: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记录</a:t>
                      </a:r>
                      <a:r>
                        <a:rPr dirty="0" sz="1400" spc="-3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，</a:t>
                      </a: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但</a:t>
                      </a:r>
                      <a:r>
                        <a:rPr dirty="0" sz="1400" spc="-3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两</a:t>
                      </a: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次读</a:t>
                      </a:r>
                      <a:r>
                        <a:rPr dirty="0" sz="1400" spc="-3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取</a:t>
                      </a: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的</a:t>
                      </a:r>
                      <a:r>
                        <a:rPr dirty="0" sz="1400" spc="-3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数</a:t>
                      </a: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据</a:t>
                      </a:r>
                      <a:r>
                        <a:rPr dirty="0" sz="1400" spc="-3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不</a:t>
                      </a: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同，</a:t>
                      </a:r>
                      <a:r>
                        <a:rPr dirty="0" sz="1400" spc="-3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称</a:t>
                      </a: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之</a:t>
                      </a:r>
                      <a:r>
                        <a:rPr dirty="0" sz="1400" spc="-3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为</a:t>
                      </a: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不可</a:t>
                      </a:r>
                      <a:r>
                        <a:rPr dirty="0" sz="1400" spc="-3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重</a:t>
                      </a: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复</a:t>
                      </a:r>
                      <a:r>
                        <a:rPr dirty="0" sz="1400" spc="-3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读</a:t>
                      </a:r>
                      <a:r>
                        <a:rPr dirty="0" sz="1400" spc="-2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。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B="0" marT="1854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6122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dirty="0" sz="1400" spc="-25">
                          <a:solidFill>
                            <a:srgbClr val="FF0000"/>
                          </a:solidFill>
                          <a:latin typeface="宋体"/>
                          <a:cs typeface="宋体"/>
                        </a:rPr>
                        <a:t>幻读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B="0" marT="1854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0797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一个事务按照条件</a:t>
                      </a:r>
                      <a:r>
                        <a:rPr dirty="0" sz="1400" spc="-3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查</a:t>
                      </a: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询</a:t>
                      </a:r>
                      <a:r>
                        <a:rPr dirty="0" sz="1400" spc="-3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数</a:t>
                      </a: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据时</a:t>
                      </a:r>
                      <a:r>
                        <a:rPr dirty="0" sz="1400" spc="-3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，</a:t>
                      </a: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没</a:t>
                      </a:r>
                      <a:r>
                        <a:rPr dirty="0" sz="1400" spc="-3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有</a:t>
                      </a: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对应</a:t>
                      </a:r>
                      <a:r>
                        <a:rPr dirty="0" sz="1400" spc="-3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的</a:t>
                      </a: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数</a:t>
                      </a:r>
                      <a:r>
                        <a:rPr dirty="0" sz="1400" spc="-3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据</a:t>
                      </a: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行</a:t>
                      </a:r>
                      <a:r>
                        <a:rPr dirty="0" sz="1400" spc="-3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，</a:t>
                      </a: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但是</a:t>
                      </a:r>
                      <a:r>
                        <a:rPr dirty="0" sz="1400" spc="-3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在</a:t>
                      </a: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插</a:t>
                      </a:r>
                      <a:r>
                        <a:rPr dirty="0" sz="1400" spc="-3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入</a:t>
                      </a: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数据</a:t>
                      </a:r>
                      <a:r>
                        <a:rPr dirty="0" sz="1400" spc="-3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时</a:t>
                      </a: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，</a:t>
                      </a:r>
                      <a:r>
                        <a:rPr dirty="0" sz="1400" spc="-3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又</a:t>
                      </a: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发</a:t>
                      </a:r>
                      <a:r>
                        <a:rPr dirty="0" sz="1400" spc="-3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现</a:t>
                      </a: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这行</a:t>
                      </a:r>
                      <a:r>
                        <a:rPr dirty="0" sz="1400" spc="-3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数</a:t>
                      </a: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据</a:t>
                      </a:r>
                      <a:r>
                        <a:rPr dirty="0" sz="1400" spc="-3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已</a:t>
                      </a: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经存</a:t>
                      </a:r>
                      <a:r>
                        <a:rPr dirty="0" sz="1400" spc="-3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在</a:t>
                      </a: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，</a:t>
                      </a:r>
                      <a:r>
                        <a:rPr dirty="0" sz="1400" spc="-3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好</a:t>
                      </a: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像</a:t>
                      </a:r>
                      <a:r>
                        <a:rPr dirty="0" sz="1400" spc="-3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出</a:t>
                      </a: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现了 幻</a:t>
                      </a:r>
                      <a:r>
                        <a:rPr dirty="0" sz="1400" spc="-2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影</a:t>
                      </a:r>
                      <a:r>
                        <a:rPr dirty="0" sz="1400" spc="-13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400" spc="-2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。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B="0" marT="787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6" name="object 16"/>
          <p:cNvSpPr/>
          <p:nvPr/>
        </p:nvSpPr>
        <p:spPr>
          <a:xfrm>
            <a:off x="2840735" y="4844796"/>
            <a:ext cx="882650" cy="288290"/>
          </a:xfrm>
          <a:custGeom>
            <a:avLst/>
            <a:gdLst/>
            <a:ahLst/>
            <a:cxnLst/>
            <a:rect l="l" t="t" r="r" b="b"/>
            <a:pathLst>
              <a:path w="882650" h="288289">
                <a:moveTo>
                  <a:pt x="834389" y="0"/>
                </a:moveTo>
                <a:lnTo>
                  <a:pt x="48006" y="0"/>
                </a:lnTo>
                <a:lnTo>
                  <a:pt x="29307" y="3768"/>
                </a:lnTo>
                <a:lnTo>
                  <a:pt x="14049" y="14049"/>
                </a:lnTo>
                <a:lnTo>
                  <a:pt x="3768" y="29307"/>
                </a:lnTo>
                <a:lnTo>
                  <a:pt x="0" y="48005"/>
                </a:lnTo>
                <a:lnTo>
                  <a:pt x="0" y="240029"/>
                </a:lnTo>
                <a:lnTo>
                  <a:pt x="3768" y="258728"/>
                </a:lnTo>
                <a:lnTo>
                  <a:pt x="14049" y="273986"/>
                </a:lnTo>
                <a:lnTo>
                  <a:pt x="29307" y="284267"/>
                </a:lnTo>
                <a:lnTo>
                  <a:pt x="48006" y="288035"/>
                </a:lnTo>
                <a:lnTo>
                  <a:pt x="834389" y="288035"/>
                </a:lnTo>
                <a:lnTo>
                  <a:pt x="853088" y="284267"/>
                </a:lnTo>
                <a:lnTo>
                  <a:pt x="868346" y="273986"/>
                </a:lnTo>
                <a:lnTo>
                  <a:pt x="878627" y="258728"/>
                </a:lnTo>
                <a:lnTo>
                  <a:pt x="882396" y="240029"/>
                </a:lnTo>
                <a:lnTo>
                  <a:pt x="882396" y="48005"/>
                </a:lnTo>
                <a:lnTo>
                  <a:pt x="878627" y="29307"/>
                </a:lnTo>
                <a:lnTo>
                  <a:pt x="868346" y="14049"/>
                </a:lnTo>
                <a:lnTo>
                  <a:pt x="853088" y="3768"/>
                </a:lnTo>
                <a:lnTo>
                  <a:pt x="834389" y="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840735" y="5172455"/>
            <a:ext cx="882650" cy="288290"/>
          </a:xfrm>
          <a:custGeom>
            <a:avLst/>
            <a:gdLst/>
            <a:ahLst/>
            <a:cxnLst/>
            <a:rect l="l" t="t" r="r" b="b"/>
            <a:pathLst>
              <a:path w="882650" h="288289">
                <a:moveTo>
                  <a:pt x="834389" y="0"/>
                </a:moveTo>
                <a:lnTo>
                  <a:pt x="48006" y="0"/>
                </a:lnTo>
                <a:lnTo>
                  <a:pt x="29307" y="3768"/>
                </a:lnTo>
                <a:lnTo>
                  <a:pt x="14049" y="14049"/>
                </a:lnTo>
                <a:lnTo>
                  <a:pt x="3768" y="29307"/>
                </a:lnTo>
                <a:lnTo>
                  <a:pt x="0" y="48006"/>
                </a:lnTo>
                <a:lnTo>
                  <a:pt x="0" y="240030"/>
                </a:lnTo>
                <a:lnTo>
                  <a:pt x="3768" y="258728"/>
                </a:lnTo>
                <a:lnTo>
                  <a:pt x="14049" y="273986"/>
                </a:lnTo>
                <a:lnTo>
                  <a:pt x="29307" y="284267"/>
                </a:lnTo>
                <a:lnTo>
                  <a:pt x="48006" y="288036"/>
                </a:lnTo>
                <a:lnTo>
                  <a:pt x="834389" y="288036"/>
                </a:lnTo>
                <a:lnTo>
                  <a:pt x="853088" y="284267"/>
                </a:lnTo>
                <a:lnTo>
                  <a:pt x="868346" y="273986"/>
                </a:lnTo>
                <a:lnTo>
                  <a:pt x="878627" y="258728"/>
                </a:lnTo>
                <a:lnTo>
                  <a:pt x="882396" y="240030"/>
                </a:lnTo>
                <a:lnTo>
                  <a:pt x="882396" y="48006"/>
                </a:lnTo>
                <a:lnTo>
                  <a:pt x="878627" y="29307"/>
                </a:lnTo>
                <a:lnTo>
                  <a:pt x="868346" y="14049"/>
                </a:lnTo>
                <a:lnTo>
                  <a:pt x="853088" y="3768"/>
                </a:lnTo>
                <a:lnTo>
                  <a:pt x="834389" y="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840735" y="5497067"/>
            <a:ext cx="882650" cy="288290"/>
          </a:xfrm>
          <a:custGeom>
            <a:avLst/>
            <a:gdLst/>
            <a:ahLst/>
            <a:cxnLst/>
            <a:rect l="l" t="t" r="r" b="b"/>
            <a:pathLst>
              <a:path w="882650" h="288289">
                <a:moveTo>
                  <a:pt x="834389" y="0"/>
                </a:moveTo>
                <a:lnTo>
                  <a:pt x="48006" y="0"/>
                </a:lnTo>
                <a:lnTo>
                  <a:pt x="29307" y="3768"/>
                </a:lnTo>
                <a:lnTo>
                  <a:pt x="14049" y="14049"/>
                </a:lnTo>
                <a:lnTo>
                  <a:pt x="3768" y="29307"/>
                </a:lnTo>
                <a:lnTo>
                  <a:pt x="0" y="48005"/>
                </a:lnTo>
                <a:lnTo>
                  <a:pt x="0" y="240029"/>
                </a:lnTo>
                <a:lnTo>
                  <a:pt x="3768" y="258718"/>
                </a:lnTo>
                <a:lnTo>
                  <a:pt x="14049" y="273977"/>
                </a:lnTo>
                <a:lnTo>
                  <a:pt x="29307" y="284264"/>
                </a:lnTo>
                <a:lnTo>
                  <a:pt x="48006" y="288035"/>
                </a:lnTo>
                <a:lnTo>
                  <a:pt x="834389" y="288035"/>
                </a:lnTo>
                <a:lnTo>
                  <a:pt x="853088" y="284264"/>
                </a:lnTo>
                <a:lnTo>
                  <a:pt x="868346" y="273977"/>
                </a:lnTo>
                <a:lnTo>
                  <a:pt x="878627" y="258718"/>
                </a:lnTo>
                <a:lnTo>
                  <a:pt x="882396" y="240029"/>
                </a:lnTo>
                <a:lnTo>
                  <a:pt x="882396" y="48005"/>
                </a:lnTo>
                <a:lnTo>
                  <a:pt x="878627" y="29307"/>
                </a:lnTo>
                <a:lnTo>
                  <a:pt x="868346" y="14049"/>
                </a:lnTo>
                <a:lnTo>
                  <a:pt x="853088" y="3768"/>
                </a:lnTo>
                <a:lnTo>
                  <a:pt x="834389" y="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854451" y="5821679"/>
            <a:ext cx="882650" cy="288290"/>
          </a:xfrm>
          <a:custGeom>
            <a:avLst/>
            <a:gdLst/>
            <a:ahLst/>
            <a:cxnLst/>
            <a:rect l="l" t="t" r="r" b="b"/>
            <a:pathLst>
              <a:path w="882650" h="288289">
                <a:moveTo>
                  <a:pt x="834389" y="0"/>
                </a:moveTo>
                <a:lnTo>
                  <a:pt x="48006" y="0"/>
                </a:lnTo>
                <a:lnTo>
                  <a:pt x="29307" y="3771"/>
                </a:lnTo>
                <a:lnTo>
                  <a:pt x="14049" y="14058"/>
                </a:lnTo>
                <a:lnTo>
                  <a:pt x="3768" y="29317"/>
                </a:lnTo>
                <a:lnTo>
                  <a:pt x="0" y="48006"/>
                </a:lnTo>
                <a:lnTo>
                  <a:pt x="0" y="240030"/>
                </a:lnTo>
                <a:lnTo>
                  <a:pt x="3768" y="258718"/>
                </a:lnTo>
                <a:lnTo>
                  <a:pt x="14049" y="273977"/>
                </a:lnTo>
                <a:lnTo>
                  <a:pt x="29307" y="284264"/>
                </a:lnTo>
                <a:lnTo>
                  <a:pt x="48006" y="288036"/>
                </a:lnTo>
                <a:lnTo>
                  <a:pt x="834389" y="288036"/>
                </a:lnTo>
                <a:lnTo>
                  <a:pt x="853088" y="284264"/>
                </a:lnTo>
                <a:lnTo>
                  <a:pt x="868346" y="273977"/>
                </a:lnTo>
                <a:lnTo>
                  <a:pt x="878627" y="258718"/>
                </a:lnTo>
                <a:lnTo>
                  <a:pt x="882396" y="240030"/>
                </a:lnTo>
                <a:lnTo>
                  <a:pt x="882396" y="48006"/>
                </a:lnTo>
                <a:lnTo>
                  <a:pt x="878627" y="29317"/>
                </a:lnTo>
                <a:lnTo>
                  <a:pt x="868346" y="14058"/>
                </a:lnTo>
                <a:lnTo>
                  <a:pt x="853088" y="3771"/>
                </a:lnTo>
                <a:lnTo>
                  <a:pt x="834389" y="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467861" y="4988814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 h="0">
                <a:moveTo>
                  <a:pt x="0" y="0"/>
                </a:moveTo>
                <a:lnTo>
                  <a:pt x="220979" y="0"/>
                </a:lnTo>
              </a:path>
            </a:pathLst>
          </a:custGeom>
          <a:ln w="1905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467861" y="5029961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 h="0">
                <a:moveTo>
                  <a:pt x="0" y="0"/>
                </a:moveTo>
                <a:lnTo>
                  <a:pt x="220979" y="0"/>
                </a:lnTo>
              </a:path>
            </a:pathLst>
          </a:custGeom>
          <a:ln w="1905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467861" y="5317997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 h="0">
                <a:moveTo>
                  <a:pt x="0" y="0"/>
                </a:moveTo>
                <a:lnTo>
                  <a:pt x="220979" y="0"/>
                </a:lnTo>
              </a:path>
            </a:pathLst>
          </a:custGeom>
          <a:ln w="1905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467861" y="5357621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 h="0">
                <a:moveTo>
                  <a:pt x="0" y="0"/>
                </a:moveTo>
                <a:lnTo>
                  <a:pt x="220979" y="0"/>
                </a:lnTo>
              </a:path>
            </a:pathLst>
          </a:custGeom>
          <a:ln w="1905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467861" y="5641085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 h="0">
                <a:moveTo>
                  <a:pt x="0" y="0"/>
                </a:moveTo>
                <a:lnTo>
                  <a:pt x="220979" y="0"/>
                </a:lnTo>
              </a:path>
            </a:pathLst>
          </a:custGeom>
          <a:ln w="1905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467861" y="5682234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 h="0">
                <a:moveTo>
                  <a:pt x="0" y="0"/>
                </a:moveTo>
                <a:lnTo>
                  <a:pt x="220979" y="0"/>
                </a:lnTo>
              </a:path>
            </a:pathLst>
          </a:custGeom>
          <a:ln w="1905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863595" y="5276088"/>
            <a:ext cx="109728" cy="1630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2871977" y="5241163"/>
            <a:ext cx="9398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latin typeface="Calibri"/>
                <a:cs typeface="Calibri"/>
              </a:rPr>
              <a:t>2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455161" y="5241163"/>
            <a:ext cx="27432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60985" algn="l"/>
              </a:tabLst>
            </a:pPr>
            <a:r>
              <a:rPr dirty="0" u="heavy" sz="1050">
                <a:uFill>
                  <a:solidFill>
                    <a:srgbClr val="F8F8F8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050">
                <a:uFill>
                  <a:solidFill>
                    <a:srgbClr val="F8F8F8"/>
                  </a:solidFill>
                </a:uFill>
                <a:latin typeface="Calibri"/>
                <a:cs typeface="Calibri"/>
              </a:rPr>
              <a:t>	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863595" y="4948428"/>
            <a:ext cx="109728" cy="1615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2871977" y="4913121"/>
            <a:ext cx="9398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latin typeface="Calibri"/>
                <a:cs typeface="Calibri"/>
              </a:rPr>
              <a:t>1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455161" y="4913121"/>
            <a:ext cx="27432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60985" algn="l"/>
              </a:tabLst>
            </a:pPr>
            <a:r>
              <a:rPr dirty="0" u="heavy" sz="1050">
                <a:uFill>
                  <a:solidFill>
                    <a:srgbClr val="F8F8F8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050">
                <a:uFill>
                  <a:solidFill>
                    <a:srgbClr val="F8F8F8"/>
                  </a:solidFill>
                </a:uFill>
                <a:latin typeface="Calibri"/>
                <a:cs typeface="Calibri"/>
              </a:rPr>
              <a:t>	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863595" y="5600700"/>
            <a:ext cx="109728" cy="1615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2871977" y="5565749"/>
            <a:ext cx="9398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latin typeface="Calibri"/>
                <a:cs typeface="Calibri"/>
              </a:rPr>
              <a:t>3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773679" y="4780788"/>
            <a:ext cx="1018540" cy="1381125"/>
          </a:xfrm>
          <a:custGeom>
            <a:avLst/>
            <a:gdLst/>
            <a:ahLst/>
            <a:cxnLst/>
            <a:rect l="l" t="t" r="r" b="b"/>
            <a:pathLst>
              <a:path w="1018539" h="1381125">
                <a:moveTo>
                  <a:pt x="0" y="52959"/>
                </a:moveTo>
                <a:lnTo>
                  <a:pt x="4167" y="32361"/>
                </a:lnTo>
                <a:lnTo>
                  <a:pt x="15525" y="15525"/>
                </a:lnTo>
                <a:lnTo>
                  <a:pt x="32361" y="4167"/>
                </a:lnTo>
                <a:lnTo>
                  <a:pt x="52958" y="0"/>
                </a:lnTo>
                <a:lnTo>
                  <a:pt x="965072" y="0"/>
                </a:lnTo>
                <a:lnTo>
                  <a:pt x="985670" y="4167"/>
                </a:lnTo>
                <a:lnTo>
                  <a:pt x="1002506" y="15525"/>
                </a:lnTo>
                <a:lnTo>
                  <a:pt x="1013864" y="32361"/>
                </a:lnTo>
                <a:lnTo>
                  <a:pt x="1018032" y="52959"/>
                </a:lnTo>
                <a:lnTo>
                  <a:pt x="1018032" y="1327785"/>
                </a:lnTo>
                <a:lnTo>
                  <a:pt x="1013864" y="1348398"/>
                </a:lnTo>
                <a:lnTo>
                  <a:pt x="1002506" y="1365232"/>
                </a:lnTo>
                <a:lnTo>
                  <a:pt x="985670" y="1376582"/>
                </a:lnTo>
                <a:lnTo>
                  <a:pt x="965072" y="1380744"/>
                </a:lnTo>
                <a:lnTo>
                  <a:pt x="52958" y="1380744"/>
                </a:lnTo>
                <a:lnTo>
                  <a:pt x="32361" y="1376582"/>
                </a:lnTo>
                <a:lnTo>
                  <a:pt x="15525" y="1365232"/>
                </a:lnTo>
                <a:lnTo>
                  <a:pt x="4167" y="1348398"/>
                </a:lnTo>
                <a:lnTo>
                  <a:pt x="0" y="1327785"/>
                </a:lnTo>
                <a:lnTo>
                  <a:pt x="0" y="52959"/>
                </a:lnTo>
                <a:close/>
              </a:path>
            </a:pathLst>
          </a:custGeom>
          <a:ln w="3175">
            <a:solidFill>
              <a:srgbClr val="7E7E7E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3455161" y="5565749"/>
            <a:ext cx="27432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60985" algn="l"/>
              </a:tabLst>
            </a:pPr>
            <a:r>
              <a:rPr dirty="0" u="heavy" sz="1050">
                <a:uFill>
                  <a:solidFill>
                    <a:srgbClr val="F8F8F8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050">
                <a:uFill>
                  <a:solidFill>
                    <a:srgbClr val="F8F8F8"/>
                  </a:solidFill>
                </a:uFill>
                <a:latin typeface="Calibri"/>
                <a:cs typeface="Calibri"/>
              </a:rPr>
              <a:t>	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480053" y="5965697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 h="0">
                <a:moveTo>
                  <a:pt x="0" y="0"/>
                </a:moveTo>
                <a:lnTo>
                  <a:pt x="220980" y="0"/>
                </a:lnTo>
              </a:path>
            </a:pathLst>
          </a:custGeom>
          <a:ln w="1905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480053" y="6006846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 h="0">
                <a:moveTo>
                  <a:pt x="0" y="0"/>
                </a:moveTo>
                <a:lnTo>
                  <a:pt x="220980" y="0"/>
                </a:lnTo>
              </a:path>
            </a:pathLst>
          </a:custGeom>
          <a:ln w="1905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875788" y="5925311"/>
            <a:ext cx="111251" cy="1615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2885058" y="5890361"/>
            <a:ext cx="9398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latin typeface="Calibri"/>
                <a:cs typeface="Calibri"/>
              </a:rPr>
              <a:t>4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689091" y="5279135"/>
            <a:ext cx="942340" cy="382905"/>
          </a:xfrm>
          <a:custGeom>
            <a:avLst/>
            <a:gdLst/>
            <a:ahLst/>
            <a:cxnLst/>
            <a:rect l="l" t="t" r="r" b="b"/>
            <a:pathLst>
              <a:path w="942340" h="382904">
                <a:moveTo>
                  <a:pt x="470916" y="0"/>
                </a:moveTo>
                <a:lnTo>
                  <a:pt x="394527" y="835"/>
                </a:lnTo>
                <a:lnTo>
                  <a:pt x="322063" y="3253"/>
                </a:lnTo>
                <a:lnTo>
                  <a:pt x="254495" y="7122"/>
                </a:lnTo>
                <a:lnTo>
                  <a:pt x="192792" y="12309"/>
                </a:lnTo>
                <a:lnTo>
                  <a:pt x="137921" y="18684"/>
                </a:lnTo>
                <a:lnTo>
                  <a:pt x="90854" y="26115"/>
                </a:lnTo>
                <a:lnTo>
                  <a:pt x="52559" y="34469"/>
                </a:lnTo>
                <a:lnTo>
                  <a:pt x="6163" y="53420"/>
                </a:lnTo>
                <a:lnTo>
                  <a:pt x="0" y="63753"/>
                </a:lnTo>
                <a:lnTo>
                  <a:pt x="0" y="318769"/>
                </a:lnTo>
                <a:lnTo>
                  <a:pt x="52559" y="348066"/>
                </a:lnTo>
                <a:lnTo>
                  <a:pt x="90854" y="356419"/>
                </a:lnTo>
                <a:lnTo>
                  <a:pt x="137922" y="363848"/>
                </a:lnTo>
                <a:lnTo>
                  <a:pt x="192792" y="370221"/>
                </a:lnTo>
                <a:lnTo>
                  <a:pt x="254495" y="375406"/>
                </a:lnTo>
                <a:lnTo>
                  <a:pt x="322063" y="379273"/>
                </a:lnTo>
                <a:lnTo>
                  <a:pt x="394527" y="381689"/>
                </a:lnTo>
                <a:lnTo>
                  <a:pt x="470916" y="382523"/>
                </a:lnTo>
                <a:lnTo>
                  <a:pt x="547304" y="381689"/>
                </a:lnTo>
                <a:lnTo>
                  <a:pt x="619768" y="379273"/>
                </a:lnTo>
                <a:lnTo>
                  <a:pt x="687336" y="375406"/>
                </a:lnTo>
                <a:lnTo>
                  <a:pt x="749039" y="370221"/>
                </a:lnTo>
                <a:lnTo>
                  <a:pt x="803910" y="363848"/>
                </a:lnTo>
                <a:lnTo>
                  <a:pt x="850977" y="356419"/>
                </a:lnTo>
                <a:lnTo>
                  <a:pt x="889272" y="348066"/>
                </a:lnTo>
                <a:lnTo>
                  <a:pt x="935668" y="329109"/>
                </a:lnTo>
                <a:lnTo>
                  <a:pt x="941832" y="318769"/>
                </a:lnTo>
                <a:lnTo>
                  <a:pt x="941832" y="63753"/>
                </a:lnTo>
                <a:lnTo>
                  <a:pt x="889272" y="34469"/>
                </a:lnTo>
                <a:lnTo>
                  <a:pt x="850977" y="26115"/>
                </a:lnTo>
                <a:lnTo>
                  <a:pt x="803910" y="18684"/>
                </a:lnTo>
                <a:lnTo>
                  <a:pt x="749039" y="12309"/>
                </a:lnTo>
                <a:lnTo>
                  <a:pt x="687336" y="7122"/>
                </a:lnTo>
                <a:lnTo>
                  <a:pt x="619768" y="3253"/>
                </a:lnTo>
                <a:lnTo>
                  <a:pt x="547304" y="835"/>
                </a:lnTo>
                <a:lnTo>
                  <a:pt x="470916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3467353" y="5890361"/>
            <a:ext cx="27432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60985" algn="l"/>
              </a:tabLst>
            </a:pPr>
            <a:r>
              <a:rPr dirty="0" u="heavy" sz="1050">
                <a:uFill>
                  <a:solidFill>
                    <a:srgbClr val="F8F8F8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050">
                <a:uFill>
                  <a:solidFill>
                    <a:srgbClr val="F8F8F8"/>
                  </a:solidFill>
                </a:uFill>
                <a:latin typeface="Calibri"/>
                <a:cs typeface="Calibri"/>
              </a:rPr>
              <a:t>	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689091" y="5342890"/>
            <a:ext cx="942340" cy="64135"/>
          </a:xfrm>
          <a:custGeom>
            <a:avLst/>
            <a:gdLst/>
            <a:ahLst/>
            <a:cxnLst/>
            <a:rect l="l" t="t" r="r" b="b"/>
            <a:pathLst>
              <a:path w="942340" h="64135">
                <a:moveTo>
                  <a:pt x="941832" y="0"/>
                </a:moveTo>
                <a:lnTo>
                  <a:pt x="889272" y="29284"/>
                </a:lnTo>
                <a:lnTo>
                  <a:pt x="850977" y="37638"/>
                </a:lnTo>
                <a:lnTo>
                  <a:pt x="803910" y="45069"/>
                </a:lnTo>
                <a:lnTo>
                  <a:pt x="749039" y="51444"/>
                </a:lnTo>
                <a:lnTo>
                  <a:pt x="687336" y="56631"/>
                </a:lnTo>
                <a:lnTo>
                  <a:pt x="619768" y="60500"/>
                </a:lnTo>
                <a:lnTo>
                  <a:pt x="547304" y="62918"/>
                </a:lnTo>
                <a:lnTo>
                  <a:pt x="470916" y="63754"/>
                </a:lnTo>
                <a:lnTo>
                  <a:pt x="394527" y="62918"/>
                </a:lnTo>
                <a:lnTo>
                  <a:pt x="322063" y="60500"/>
                </a:lnTo>
                <a:lnTo>
                  <a:pt x="254495" y="56631"/>
                </a:lnTo>
                <a:lnTo>
                  <a:pt x="192792" y="51444"/>
                </a:lnTo>
                <a:lnTo>
                  <a:pt x="137922" y="45069"/>
                </a:lnTo>
                <a:lnTo>
                  <a:pt x="90854" y="37638"/>
                </a:lnTo>
                <a:lnTo>
                  <a:pt x="52559" y="29284"/>
                </a:lnTo>
                <a:lnTo>
                  <a:pt x="6163" y="10333"/>
                </a:lnTo>
                <a:lnTo>
                  <a:pt x="0" y="0"/>
                </a:lnTo>
              </a:path>
            </a:pathLst>
          </a:custGeom>
          <a:ln w="3175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689091" y="5279135"/>
            <a:ext cx="942340" cy="382905"/>
          </a:xfrm>
          <a:custGeom>
            <a:avLst/>
            <a:gdLst/>
            <a:ahLst/>
            <a:cxnLst/>
            <a:rect l="l" t="t" r="r" b="b"/>
            <a:pathLst>
              <a:path w="942340" h="382904">
                <a:moveTo>
                  <a:pt x="0" y="63753"/>
                </a:moveTo>
                <a:lnTo>
                  <a:pt x="52559" y="34469"/>
                </a:lnTo>
                <a:lnTo>
                  <a:pt x="90854" y="26115"/>
                </a:lnTo>
                <a:lnTo>
                  <a:pt x="137921" y="18684"/>
                </a:lnTo>
                <a:lnTo>
                  <a:pt x="192792" y="12309"/>
                </a:lnTo>
                <a:lnTo>
                  <a:pt x="254495" y="7122"/>
                </a:lnTo>
                <a:lnTo>
                  <a:pt x="322063" y="3253"/>
                </a:lnTo>
                <a:lnTo>
                  <a:pt x="394527" y="835"/>
                </a:lnTo>
                <a:lnTo>
                  <a:pt x="470916" y="0"/>
                </a:lnTo>
                <a:lnTo>
                  <a:pt x="547304" y="835"/>
                </a:lnTo>
                <a:lnTo>
                  <a:pt x="619768" y="3253"/>
                </a:lnTo>
                <a:lnTo>
                  <a:pt x="687336" y="7122"/>
                </a:lnTo>
                <a:lnTo>
                  <a:pt x="749039" y="12309"/>
                </a:lnTo>
                <a:lnTo>
                  <a:pt x="803910" y="18684"/>
                </a:lnTo>
                <a:lnTo>
                  <a:pt x="850977" y="26115"/>
                </a:lnTo>
                <a:lnTo>
                  <a:pt x="889272" y="34469"/>
                </a:lnTo>
                <a:lnTo>
                  <a:pt x="935668" y="53420"/>
                </a:lnTo>
                <a:lnTo>
                  <a:pt x="941832" y="63753"/>
                </a:lnTo>
                <a:lnTo>
                  <a:pt x="941832" y="318769"/>
                </a:lnTo>
                <a:lnTo>
                  <a:pt x="889272" y="348066"/>
                </a:lnTo>
                <a:lnTo>
                  <a:pt x="850977" y="356419"/>
                </a:lnTo>
                <a:lnTo>
                  <a:pt x="803910" y="363848"/>
                </a:lnTo>
                <a:lnTo>
                  <a:pt x="749039" y="370221"/>
                </a:lnTo>
                <a:lnTo>
                  <a:pt x="687336" y="375406"/>
                </a:lnTo>
                <a:lnTo>
                  <a:pt x="619768" y="379273"/>
                </a:lnTo>
                <a:lnTo>
                  <a:pt x="547304" y="381689"/>
                </a:lnTo>
                <a:lnTo>
                  <a:pt x="470916" y="382523"/>
                </a:lnTo>
                <a:lnTo>
                  <a:pt x="394527" y="381689"/>
                </a:lnTo>
                <a:lnTo>
                  <a:pt x="322063" y="379273"/>
                </a:lnTo>
                <a:lnTo>
                  <a:pt x="254495" y="375406"/>
                </a:lnTo>
                <a:lnTo>
                  <a:pt x="192792" y="370221"/>
                </a:lnTo>
                <a:lnTo>
                  <a:pt x="137922" y="363848"/>
                </a:lnTo>
                <a:lnTo>
                  <a:pt x="90854" y="356419"/>
                </a:lnTo>
                <a:lnTo>
                  <a:pt x="52559" y="348066"/>
                </a:lnTo>
                <a:lnTo>
                  <a:pt x="6163" y="329109"/>
                </a:lnTo>
                <a:lnTo>
                  <a:pt x="0" y="318769"/>
                </a:lnTo>
                <a:lnTo>
                  <a:pt x="0" y="63753"/>
                </a:lnTo>
                <a:close/>
              </a:path>
            </a:pathLst>
          </a:custGeom>
          <a:ln w="3175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6059804" y="5390769"/>
            <a:ext cx="2038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">
                <a:solidFill>
                  <a:srgbClr val="FFFFFF"/>
                </a:solidFill>
                <a:latin typeface="Calibri"/>
                <a:cs typeface="Calibri"/>
              </a:rPr>
              <a:t>DB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721608" y="4963540"/>
            <a:ext cx="1967864" cy="507365"/>
          </a:xfrm>
          <a:custGeom>
            <a:avLst/>
            <a:gdLst/>
            <a:ahLst/>
            <a:cxnLst/>
            <a:rect l="l" t="t" r="r" b="b"/>
            <a:pathLst>
              <a:path w="1967864" h="507364">
                <a:moveTo>
                  <a:pt x="1891985" y="476546"/>
                </a:moveTo>
                <a:lnTo>
                  <a:pt x="1884426" y="507364"/>
                </a:lnTo>
                <a:lnTo>
                  <a:pt x="1967483" y="488441"/>
                </a:lnTo>
                <a:lnTo>
                  <a:pt x="1957016" y="479551"/>
                </a:lnTo>
                <a:lnTo>
                  <a:pt x="1904238" y="479551"/>
                </a:lnTo>
                <a:lnTo>
                  <a:pt x="1891985" y="476546"/>
                </a:lnTo>
                <a:close/>
              </a:path>
              <a:path w="1967864" h="507364">
                <a:moveTo>
                  <a:pt x="1895008" y="464220"/>
                </a:moveTo>
                <a:lnTo>
                  <a:pt x="1891985" y="476546"/>
                </a:lnTo>
                <a:lnTo>
                  <a:pt x="1904238" y="479551"/>
                </a:lnTo>
                <a:lnTo>
                  <a:pt x="1907286" y="467232"/>
                </a:lnTo>
                <a:lnTo>
                  <a:pt x="1895008" y="464220"/>
                </a:lnTo>
                <a:close/>
              </a:path>
              <a:path w="1967864" h="507364">
                <a:moveTo>
                  <a:pt x="1902587" y="433323"/>
                </a:moveTo>
                <a:lnTo>
                  <a:pt x="1895008" y="464220"/>
                </a:lnTo>
                <a:lnTo>
                  <a:pt x="1907286" y="467232"/>
                </a:lnTo>
                <a:lnTo>
                  <a:pt x="1904238" y="479551"/>
                </a:lnTo>
                <a:lnTo>
                  <a:pt x="1957016" y="479551"/>
                </a:lnTo>
                <a:lnTo>
                  <a:pt x="1902587" y="433323"/>
                </a:lnTo>
                <a:close/>
              </a:path>
              <a:path w="1967864" h="507364">
                <a:moveTo>
                  <a:pt x="3047" y="0"/>
                </a:moveTo>
                <a:lnTo>
                  <a:pt x="0" y="12445"/>
                </a:lnTo>
                <a:lnTo>
                  <a:pt x="1891985" y="476546"/>
                </a:lnTo>
                <a:lnTo>
                  <a:pt x="1895008" y="464220"/>
                </a:lnTo>
                <a:lnTo>
                  <a:pt x="3047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4029836" y="4878451"/>
            <a:ext cx="69024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solidFill>
                  <a:srgbClr val="585858"/>
                </a:solidFill>
                <a:latin typeface="Calibri"/>
                <a:cs typeface="Calibri"/>
              </a:rPr>
              <a:t>id=1</a:t>
            </a:r>
            <a:r>
              <a:rPr dirty="0" sz="1050" spc="-4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1050" spc="-5">
                <a:solidFill>
                  <a:srgbClr val="FF0000"/>
                </a:solidFill>
                <a:latin typeface="Calibri"/>
                <a:cs typeface="Calibri"/>
              </a:rPr>
              <a:t>(select)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630923" y="5433059"/>
            <a:ext cx="1830070" cy="76200"/>
          </a:xfrm>
          <a:custGeom>
            <a:avLst/>
            <a:gdLst/>
            <a:ahLst/>
            <a:cxnLst/>
            <a:rect l="l" t="t" r="r" b="b"/>
            <a:pathLst>
              <a:path w="1830070" h="76200">
                <a:moveTo>
                  <a:pt x="76200" y="0"/>
                </a:moveTo>
                <a:lnTo>
                  <a:pt x="0" y="38099"/>
                </a:lnTo>
                <a:lnTo>
                  <a:pt x="76200" y="76199"/>
                </a:lnTo>
                <a:lnTo>
                  <a:pt x="76200" y="44456"/>
                </a:lnTo>
                <a:lnTo>
                  <a:pt x="63500" y="44449"/>
                </a:lnTo>
                <a:lnTo>
                  <a:pt x="63500" y="31749"/>
                </a:lnTo>
                <a:lnTo>
                  <a:pt x="76200" y="31749"/>
                </a:lnTo>
                <a:lnTo>
                  <a:pt x="76200" y="0"/>
                </a:lnTo>
                <a:close/>
              </a:path>
              <a:path w="1830070" h="76200">
                <a:moveTo>
                  <a:pt x="76200" y="31756"/>
                </a:moveTo>
                <a:lnTo>
                  <a:pt x="76200" y="44456"/>
                </a:lnTo>
                <a:lnTo>
                  <a:pt x="1829689" y="45338"/>
                </a:lnTo>
                <a:lnTo>
                  <a:pt x="1829689" y="32638"/>
                </a:lnTo>
                <a:lnTo>
                  <a:pt x="76200" y="31756"/>
                </a:lnTo>
                <a:close/>
              </a:path>
              <a:path w="1830070" h="76200">
                <a:moveTo>
                  <a:pt x="63500" y="31749"/>
                </a:moveTo>
                <a:lnTo>
                  <a:pt x="63500" y="44449"/>
                </a:lnTo>
                <a:lnTo>
                  <a:pt x="76200" y="44456"/>
                </a:lnTo>
                <a:lnTo>
                  <a:pt x="76200" y="31756"/>
                </a:lnTo>
                <a:lnTo>
                  <a:pt x="63500" y="31749"/>
                </a:lnTo>
                <a:close/>
              </a:path>
              <a:path w="1830070" h="76200">
                <a:moveTo>
                  <a:pt x="76200" y="31749"/>
                </a:moveTo>
                <a:lnTo>
                  <a:pt x="63500" y="31749"/>
                </a:lnTo>
                <a:lnTo>
                  <a:pt x="76200" y="31756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7405243" y="5273166"/>
            <a:ext cx="44132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5">
                <a:solidFill>
                  <a:srgbClr val="585858"/>
                </a:solidFill>
                <a:latin typeface="Calibri"/>
                <a:cs typeface="Calibri"/>
              </a:rPr>
              <a:t>commit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992748" y="5876340"/>
            <a:ext cx="47688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0000"/>
                </a:solidFill>
                <a:latin typeface="宋体"/>
                <a:cs typeface="宋体"/>
              </a:rPr>
              <a:t>幻读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3722623" y="5310885"/>
            <a:ext cx="1966595" cy="193040"/>
          </a:xfrm>
          <a:custGeom>
            <a:avLst/>
            <a:gdLst/>
            <a:ahLst/>
            <a:cxnLst/>
            <a:rect l="l" t="t" r="r" b="b"/>
            <a:pathLst>
              <a:path w="1966595" h="193039">
                <a:moveTo>
                  <a:pt x="1893442" y="116712"/>
                </a:moveTo>
                <a:lnTo>
                  <a:pt x="1890955" y="148359"/>
                </a:lnTo>
                <a:lnTo>
                  <a:pt x="1903602" y="149351"/>
                </a:lnTo>
                <a:lnTo>
                  <a:pt x="1902714" y="161925"/>
                </a:lnTo>
                <a:lnTo>
                  <a:pt x="1889889" y="161925"/>
                </a:lnTo>
                <a:lnTo>
                  <a:pt x="1887474" y="192658"/>
                </a:lnTo>
                <a:lnTo>
                  <a:pt x="1963333" y="161925"/>
                </a:lnTo>
                <a:lnTo>
                  <a:pt x="1902714" y="161925"/>
                </a:lnTo>
                <a:lnTo>
                  <a:pt x="1889968" y="160925"/>
                </a:lnTo>
                <a:lnTo>
                  <a:pt x="1965800" y="160925"/>
                </a:lnTo>
                <a:lnTo>
                  <a:pt x="1966467" y="160654"/>
                </a:lnTo>
                <a:lnTo>
                  <a:pt x="1893442" y="116712"/>
                </a:lnTo>
                <a:close/>
              </a:path>
              <a:path w="1966595" h="193039">
                <a:moveTo>
                  <a:pt x="1890955" y="148359"/>
                </a:moveTo>
                <a:lnTo>
                  <a:pt x="1889968" y="160925"/>
                </a:lnTo>
                <a:lnTo>
                  <a:pt x="1902714" y="161925"/>
                </a:lnTo>
                <a:lnTo>
                  <a:pt x="1903602" y="149351"/>
                </a:lnTo>
                <a:lnTo>
                  <a:pt x="1890955" y="148359"/>
                </a:lnTo>
                <a:close/>
              </a:path>
              <a:path w="1966595" h="193039">
                <a:moveTo>
                  <a:pt x="1015" y="0"/>
                </a:moveTo>
                <a:lnTo>
                  <a:pt x="0" y="12700"/>
                </a:lnTo>
                <a:lnTo>
                  <a:pt x="1889968" y="160925"/>
                </a:lnTo>
                <a:lnTo>
                  <a:pt x="1890955" y="148359"/>
                </a:lnTo>
                <a:lnTo>
                  <a:pt x="1015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4034154" y="5181980"/>
            <a:ext cx="65468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dirty="0" sz="1050" spc="-5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dirty="0" sz="1050">
                <a:solidFill>
                  <a:srgbClr val="585858"/>
                </a:solidFill>
                <a:latin typeface="Calibri"/>
                <a:cs typeface="Calibri"/>
              </a:rPr>
              <a:t>=</a:t>
            </a:r>
            <a:r>
              <a:rPr dirty="0" sz="1050" spc="5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r>
              <a:rPr dirty="0" sz="1050">
                <a:solidFill>
                  <a:srgbClr val="FF0000"/>
                </a:solidFill>
                <a:latin typeface="Calibri"/>
                <a:cs typeface="Calibri"/>
              </a:rPr>
              <a:t>(i</a:t>
            </a:r>
            <a:r>
              <a:rPr dirty="0" sz="1050" spc="-5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z="1050" spc="-1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z="1050">
                <a:solidFill>
                  <a:srgbClr val="FF0000"/>
                </a:solidFill>
                <a:latin typeface="Calibri"/>
                <a:cs typeface="Calibri"/>
              </a:rPr>
              <a:t>er</a:t>
            </a:r>
            <a:r>
              <a:rPr dirty="0" sz="1050" spc="-1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z="105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722623" y="5439790"/>
            <a:ext cx="1966595" cy="208279"/>
          </a:xfrm>
          <a:custGeom>
            <a:avLst/>
            <a:gdLst/>
            <a:ahLst/>
            <a:cxnLst/>
            <a:rect l="l" t="t" r="r" b="b"/>
            <a:pathLst>
              <a:path w="1966595" h="208279">
                <a:moveTo>
                  <a:pt x="1889966" y="31583"/>
                </a:moveTo>
                <a:lnTo>
                  <a:pt x="0" y="195160"/>
                </a:lnTo>
                <a:lnTo>
                  <a:pt x="1015" y="207810"/>
                </a:lnTo>
                <a:lnTo>
                  <a:pt x="1891070" y="44275"/>
                </a:lnTo>
                <a:lnTo>
                  <a:pt x="1889966" y="31583"/>
                </a:lnTo>
                <a:close/>
              </a:path>
              <a:path w="1966595" h="208279">
                <a:moveTo>
                  <a:pt x="1964222" y="30480"/>
                </a:moveTo>
                <a:lnTo>
                  <a:pt x="1902714" y="30480"/>
                </a:lnTo>
                <a:lnTo>
                  <a:pt x="1903729" y="43180"/>
                </a:lnTo>
                <a:lnTo>
                  <a:pt x="1891070" y="44275"/>
                </a:lnTo>
                <a:lnTo>
                  <a:pt x="1893824" y="75946"/>
                </a:lnTo>
                <a:lnTo>
                  <a:pt x="1966467" y="31369"/>
                </a:lnTo>
                <a:lnTo>
                  <a:pt x="1964222" y="30480"/>
                </a:lnTo>
                <a:close/>
              </a:path>
              <a:path w="1966595" h="208279">
                <a:moveTo>
                  <a:pt x="1902714" y="30480"/>
                </a:moveTo>
                <a:lnTo>
                  <a:pt x="1889966" y="31583"/>
                </a:lnTo>
                <a:lnTo>
                  <a:pt x="1891070" y="44275"/>
                </a:lnTo>
                <a:lnTo>
                  <a:pt x="1903729" y="43180"/>
                </a:lnTo>
                <a:lnTo>
                  <a:pt x="1902714" y="30480"/>
                </a:lnTo>
                <a:close/>
              </a:path>
              <a:path w="1966595" h="208279">
                <a:moveTo>
                  <a:pt x="1887220" y="0"/>
                </a:moveTo>
                <a:lnTo>
                  <a:pt x="1889966" y="31583"/>
                </a:lnTo>
                <a:lnTo>
                  <a:pt x="1902714" y="30480"/>
                </a:lnTo>
                <a:lnTo>
                  <a:pt x="1964222" y="30480"/>
                </a:lnTo>
                <a:lnTo>
                  <a:pt x="1887220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4047490" y="5578246"/>
            <a:ext cx="689610" cy="1873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solidFill>
                  <a:srgbClr val="585858"/>
                </a:solidFill>
                <a:latin typeface="Calibri"/>
                <a:cs typeface="Calibri"/>
              </a:rPr>
              <a:t>id=1</a:t>
            </a:r>
            <a:r>
              <a:rPr dirty="0" sz="1050" spc="-7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1050">
                <a:solidFill>
                  <a:srgbClr val="FF0000"/>
                </a:solidFill>
                <a:latin typeface="Calibri"/>
                <a:cs typeface="Calibri"/>
              </a:rPr>
              <a:t>(select)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8520683" y="5320284"/>
            <a:ext cx="882650" cy="288290"/>
          </a:xfrm>
          <a:custGeom>
            <a:avLst/>
            <a:gdLst/>
            <a:ahLst/>
            <a:cxnLst/>
            <a:rect l="l" t="t" r="r" b="b"/>
            <a:pathLst>
              <a:path w="882650" h="288289">
                <a:moveTo>
                  <a:pt x="834390" y="0"/>
                </a:moveTo>
                <a:lnTo>
                  <a:pt x="48006" y="0"/>
                </a:lnTo>
                <a:lnTo>
                  <a:pt x="29307" y="3768"/>
                </a:lnTo>
                <a:lnTo>
                  <a:pt x="14049" y="14049"/>
                </a:lnTo>
                <a:lnTo>
                  <a:pt x="3768" y="29307"/>
                </a:lnTo>
                <a:lnTo>
                  <a:pt x="0" y="48005"/>
                </a:lnTo>
                <a:lnTo>
                  <a:pt x="0" y="240029"/>
                </a:lnTo>
                <a:lnTo>
                  <a:pt x="3768" y="258728"/>
                </a:lnTo>
                <a:lnTo>
                  <a:pt x="14049" y="273986"/>
                </a:lnTo>
                <a:lnTo>
                  <a:pt x="29307" y="284267"/>
                </a:lnTo>
                <a:lnTo>
                  <a:pt x="48006" y="288035"/>
                </a:lnTo>
                <a:lnTo>
                  <a:pt x="834390" y="288035"/>
                </a:lnTo>
                <a:lnTo>
                  <a:pt x="853088" y="284267"/>
                </a:lnTo>
                <a:lnTo>
                  <a:pt x="868346" y="273986"/>
                </a:lnTo>
                <a:lnTo>
                  <a:pt x="878627" y="258728"/>
                </a:lnTo>
                <a:lnTo>
                  <a:pt x="882396" y="240029"/>
                </a:lnTo>
                <a:lnTo>
                  <a:pt x="882396" y="48005"/>
                </a:lnTo>
                <a:lnTo>
                  <a:pt x="878627" y="29307"/>
                </a:lnTo>
                <a:lnTo>
                  <a:pt x="868346" y="14049"/>
                </a:lnTo>
                <a:lnTo>
                  <a:pt x="853088" y="3768"/>
                </a:lnTo>
                <a:lnTo>
                  <a:pt x="834390" y="0"/>
                </a:lnTo>
                <a:close/>
              </a:path>
            </a:pathLst>
          </a:custGeom>
          <a:solidFill>
            <a:srgbClr val="BBF0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9147809" y="5496305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 h="0">
                <a:moveTo>
                  <a:pt x="0" y="0"/>
                </a:moveTo>
                <a:lnTo>
                  <a:pt x="220980" y="0"/>
                </a:lnTo>
              </a:path>
            </a:pathLst>
          </a:custGeom>
          <a:ln w="1905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9147809" y="5537453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 h="0">
                <a:moveTo>
                  <a:pt x="0" y="0"/>
                </a:moveTo>
                <a:lnTo>
                  <a:pt x="220980" y="0"/>
                </a:lnTo>
              </a:path>
            </a:pathLst>
          </a:custGeom>
          <a:ln w="1905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9147809" y="5578602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 h="0">
                <a:moveTo>
                  <a:pt x="0" y="0"/>
                </a:moveTo>
                <a:lnTo>
                  <a:pt x="220980" y="0"/>
                </a:lnTo>
              </a:path>
            </a:pathLst>
          </a:custGeom>
          <a:ln w="1905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8560307" y="5414771"/>
            <a:ext cx="109727" cy="1615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8569579" y="5379465"/>
            <a:ext cx="9398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latin typeface="Calibri"/>
                <a:cs typeface="Calibri"/>
              </a:rPr>
              <a:t>1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8453628" y="5138928"/>
            <a:ext cx="1018540" cy="660400"/>
          </a:xfrm>
          <a:custGeom>
            <a:avLst/>
            <a:gdLst/>
            <a:ahLst/>
            <a:cxnLst/>
            <a:rect l="l" t="t" r="r" b="b"/>
            <a:pathLst>
              <a:path w="1018540" h="660400">
                <a:moveTo>
                  <a:pt x="0" y="34290"/>
                </a:moveTo>
                <a:lnTo>
                  <a:pt x="2696" y="20949"/>
                </a:lnTo>
                <a:lnTo>
                  <a:pt x="10048" y="10048"/>
                </a:lnTo>
                <a:lnTo>
                  <a:pt x="20949" y="2696"/>
                </a:lnTo>
                <a:lnTo>
                  <a:pt x="34290" y="0"/>
                </a:lnTo>
                <a:lnTo>
                  <a:pt x="983742" y="0"/>
                </a:lnTo>
                <a:lnTo>
                  <a:pt x="997082" y="2696"/>
                </a:lnTo>
                <a:lnTo>
                  <a:pt x="1007983" y="10048"/>
                </a:lnTo>
                <a:lnTo>
                  <a:pt x="1015335" y="20949"/>
                </a:lnTo>
                <a:lnTo>
                  <a:pt x="1018031" y="34290"/>
                </a:lnTo>
                <a:lnTo>
                  <a:pt x="1018031" y="625563"/>
                </a:lnTo>
                <a:lnTo>
                  <a:pt x="1015335" y="638926"/>
                </a:lnTo>
                <a:lnTo>
                  <a:pt x="1007983" y="649838"/>
                </a:lnTo>
                <a:lnTo>
                  <a:pt x="997082" y="657194"/>
                </a:lnTo>
                <a:lnTo>
                  <a:pt x="983742" y="659892"/>
                </a:lnTo>
                <a:lnTo>
                  <a:pt x="34290" y="659892"/>
                </a:lnTo>
                <a:lnTo>
                  <a:pt x="20949" y="657194"/>
                </a:lnTo>
                <a:lnTo>
                  <a:pt x="10048" y="649838"/>
                </a:lnTo>
                <a:lnTo>
                  <a:pt x="2696" y="638926"/>
                </a:lnTo>
                <a:lnTo>
                  <a:pt x="0" y="625563"/>
                </a:lnTo>
                <a:lnTo>
                  <a:pt x="0" y="34290"/>
                </a:lnTo>
                <a:close/>
              </a:path>
            </a:pathLst>
          </a:custGeom>
          <a:ln w="3175">
            <a:solidFill>
              <a:srgbClr val="7E7E7E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8750300" y="5820867"/>
            <a:ext cx="35052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5">
                <a:solidFill>
                  <a:srgbClr val="585858"/>
                </a:solidFill>
                <a:latin typeface="黑体"/>
                <a:cs typeface="黑体"/>
              </a:rPr>
              <a:t>事务</a:t>
            </a:r>
            <a:r>
              <a:rPr dirty="0" sz="1000" spc="-5">
                <a:solidFill>
                  <a:srgbClr val="585858"/>
                </a:solidFill>
                <a:latin typeface="Calibri"/>
                <a:cs typeface="Calibri"/>
              </a:rPr>
              <a:t>B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166617" y="6205634"/>
            <a:ext cx="354965" cy="165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5"/>
              </a:lnSpc>
            </a:pPr>
            <a:r>
              <a:rPr dirty="0" sz="1000" spc="5">
                <a:solidFill>
                  <a:srgbClr val="585858"/>
                </a:solidFill>
                <a:latin typeface="黑体"/>
                <a:cs typeface="黑体"/>
              </a:rPr>
              <a:t>事务</a:t>
            </a:r>
            <a:r>
              <a:rPr dirty="0" sz="1000" spc="-5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4" name="object 6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0"/>
              <a:t>高级软件人才培训专家</a:t>
            </a:r>
          </a:p>
        </p:txBody>
      </p:sp>
      <p:sp>
        <p:nvSpPr>
          <p:cNvPr id="62" name="object 62"/>
          <p:cNvSpPr txBox="1"/>
          <p:nvPr/>
        </p:nvSpPr>
        <p:spPr>
          <a:xfrm>
            <a:off x="9518395" y="5370067"/>
            <a:ext cx="65468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dirty="0" sz="1050" spc="-5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dirty="0" sz="1050">
                <a:solidFill>
                  <a:srgbClr val="585858"/>
                </a:solidFill>
                <a:latin typeface="Calibri"/>
                <a:cs typeface="Calibri"/>
              </a:rPr>
              <a:t>=</a:t>
            </a:r>
            <a:r>
              <a:rPr dirty="0" sz="1050" spc="5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r>
              <a:rPr dirty="0" sz="1050">
                <a:solidFill>
                  <a:srgbClr val="FF0000"/>
                </a:solidFill>
                <a:latin typeface="Calibri"/>
                <a:cs typeface="Calibri"/>
              </a:rPr>
              <a:t>(i</a:t>
            </a:r>
            <a:r>
              <a:rPr dirty="0" sz="1050" spc="-5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z="1050" spc="-1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z="1050">
                <a:solidFill>
                  <a:srgbClr val="FF0000"/>
                </a:solidFill>
                <a:latin typeface="Calibri"/>
                <a:cs typeface="Calibri"/>
              </a:rPr>
              <a:t>er</a:t>
            </a:r>
            <a:r>
              <a:rPr dirty="0" sz="1050" spc="-1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z="105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70959" y="2337816"/>
            <a:ext cx="1137285" cy="1320165"/>
          </a:xfrm>
          <a:custGeom>
            <a:avLst/>
            <a:gdLst/>
            <a:ahLst/>
            <a:cxnLst/>
            <a:rect l="l" t="t" r="r" b="b"/>
            <a:pathLst>
              <a:path w="1137285" h="1320164">
                <a:moveTo>
                  <a:pt x="568451" y="0"/>
                </a:moveTo>
                <a:lnTo>
                  <a:pt x="0" y="284225"/>
                </a:lnTo>
                <a:lnTo>
                  <a:pt x="0" y="1035558"/>
                </a:lnTo>
                <a:lnTo>
                  <a:pt x="568451" y="1319784"/>
                </a:lnTo>
                <a:lnTo>
                  <a:pt x="1136903" y="1035558"/>
                </a:lnTo>
                <a:lnTo>
                  <a:pt x="1136903" y="284225"/>
                </a:lnTo>
                <a:lnTo>
                  <a:pt x="568451" y="0"/>
                </a:lnTo>
                <a:close/>
              </a:path>
            </a:pathLst>
          </a:custGeom>
          <a:solidFill>
            <a:srgbClr val="AC2B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96640" y="3227832"/>
            <a:ext cx="370840" cy="429895"/>
          </a:xfrm>
          <a:custGeom>
            <a:avLst/>
            <a:gdLst/>
            <a:ahLst/>
            <a:cxnLst/>
            <a:rect l="l" t="t" r="r" b="b"/>
            <a:pathLst>
              <a:path w="370839" h="429895">
                <a:moveTo>
                  <a:pt x="185165" y="0"/>
                </a:moveTo>
                <a:lnTo>
                  <a:pt x="0" y="92582"/>
                </a:lnTo>
                <a:lnTo>
                  <a:pt x="0" y="337184"/>
                </a:lnTo>
                <a:lnTo>
                  <a:pt x="185165" y="429767"/>
                </a:lnTo>
                <a:lnTo>
                  <a:pt x="370332" y="337184"/>
                </a:lnTo>
                <a:lnTo>
                  <a:pt x="370332" y="92582"/>
                </a:lnTo>
                <a:lnTo>
                  <a:pt x="18516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2415" y="2438526"/>
            <a:ext cx="839469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252525"/>
                </a:solidFill>
                <a:latin typeface="微软雅黑"/>
                <a:cs typeface="微软雅黑"/>
              </a:rPr>
              <a:t>事务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2415" y="3174618"/>
            <a:ext cx="1470660" cy="22402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latin typeface="微软雅黑"/>
                <a:cs typeface="微软雅黑"/>
              </a:rPr>
              <a:t>事务简介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latin typeface="微软雅黑"/>
                <a:cs typeface="微软雅黑"/>
              </a:rPr>
              <a:t>事务操作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latin typeface="微软雅黑"/>
                <a:cs typeface="微软雅黑"/>
              </a:rPr>
              <a:t>事务四大特性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10">
                <a:latin typeface="微软雅黑"/>
                <a:cs typeface="微软雅黑"/>
              </a:rPr>
              <a:t>并发事务问题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solidFill>
                  <a:srgbClr val="FF0000"/>
                </a:solidFill>
                <a:latin typeface="微软雅黑"/>
                <a:cs typeface="微软雅黑"/>
              </a:rPr>
              <a:t>事务隔离级别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77105" y="2677413"/>
            <a:ext cx="33845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 b="1">
                <a:solidFill>
                  <a:srgbClr val="FFFFFF"/>
                </a:solidFill>
                <a:latin typeface="微软雅黑"/>
                <a:cs typeface="微软雅黑"/>
              </a:rPr>
              <a:t>6</a:t>
            </a:r>
            <a:endParaRPr sz="4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 h="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 h="0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 h="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9838" y="1074801"/>
            <a:ext cx="152527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35">
                <a:solidFill>
                  <a:srgbClr val="AC2A25"/>
                </a:solidFill>
                <a:latin typeface="宋体"/>
                <a:cs typeface="宋体"/>
              </a:rPr>
              <a:t>事务隔离级别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10882" y="2359126"/>
            <a:ext cx="2943860" cy="502920"/>
          </a:xfrm>
          <a:custGeom>
            <a:avLst/>
            <a:gdLst/>
            <a:ahLst/>
            <a:cxnLst/>
            <a:rect l="l" t="t" r="r" b="b"/>
            <a:pathLst>
              <a:path w="2943860" h="502919">
                <a:moveTo>
                  <a:pt x="0" y="502310"/>
                </a:moveTo>
                <a:lnTo>
                  <a:pt x="2943352" y="502310"/>
                </a:lnTo>
                <a:lnTo>
                  <a:pt x="2943352" y="0"/>
                </a:lnTo>
                <a:lnTo>
                  <a:pt x="0" y="0"/>
                </a:lnTo>
                <a:lnTo>
                  <a:pt x="0" y="50231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654297" y="2359126"/>
            <a:ext cx="2604770" cy="502920"/>
          </a:xfrm>
          <a:custGeom>
            <a:avLst/>
            <a:gdLst/>
            <a:ahLst/>
            <a:cxnLst/>
            <a:rect l="l" t="t" r="r" b="b"/>
            <a:pathLst>
              <a:path w="2604770" h="502919">
                <a:moveTo>
                  <a:pt x="0" y="502310"/>
                </a:moveTo>
                <a:lnTo>
                  <a:pt x="2604516" y="502310"/>
                </a:lnTo>
                <a:lnTo>
                  <a:pt x="2604516" y="0"/>
                </a:lnTo>
                <a:lnTo>
                  <a:pt x="0" y="0"/>
                </a:lnTo>
                <a:lnTo>
                  <a:pt x="0" y="50231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258814" y="2359126"/>
            <a:ext cx="2560320" cy="502920"/>
          </a:xfrm>
          <a:custGeom>
            <a:avLst/>
            <a:gdLst/>
            <a:ahLst/>
            <a:cxnLst/>
            <a:rect l="l" t="t" r="r" b="b"/>
            <a:pathLst>
              <a:path w="2560320" h="502919">
                <a:moveTo>
                  <a:pt x="0" y="502310"/>
                </a:moveTo>
                <a:lnTo>
                  <a:pt x="2560319" y="502310"/>
                </a:lnTo>
                <a:lnTo>
                  <a:pt x="2560319" y="0"/>
                </a:lnTo>
                <a:lnTo>
                  <a:pt x="0" y="0"/>
                </a:lnTo>
                <a:lnTo>
                  <a:pt x="0" y="50231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819133" y="2359126"/>
            <a:ext cx="2590800" cy="502920"/>
          </a:xfrm>
          <a:custGeom>
            <a:avLst/>
            <a:gdLst/>
            <a:ahLst/>
            <a:cxnLst/>
            <a:rect l="l" t="t" r="r" b="b"/>
            <a:pathLst>
              <a:path w="2590800" h="502919">
                <a:moveTo>
                  <a:pt x="0" y="502310"/>
                </a:moveTo>
                <a:lnTo>
                  <a:pt x="2590546" y="502310"/>
                </a:lnTo>
                <a:lnTo>
                  <a:pt x="2590546" y="0"/>
                </a:lnTo>
                <a:lnTo>
                  <a:pt x="0" y="0"/>
                </a:lnTo>
                <a:lnTo>
                  <a:pt x="0" y="50231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10882" y="2861411"/>
            <a:ext cx="2943860" cy="502920"/>
          </a:xfrm>
          <a:custGeom>
            <a:avLst/>
            <a:gdLst/>
            <a:ahLst/>
            <a:cxnLst/>
            <a:rect l="l" t="t" r="r" b="b"/>
            <a:pathLst>
              <a:path w="2943860" h="502920">
                <a:moveTo>
                  <a:pt x="0" y="502310"/>
                </a:moveTo>
                <a:lnTo>
                  <a:pt x="2943352" y="502310"/>
                </a:lnTo>
                <a:lnTo>
                  <a:pt x="2943352" y="0"/>
                </a:lnTo>
                <a:lnTo>
                  <a:pt x="0" y="0"/>
                </a:lnTo>
                <a:lnTo>
                  <a:pt x="0" y="50231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258814" y="2861411"/>
            <a:ext cx="2560320" cy="502920"/>
          </a:xfrm>
          <a:custGeom>
            <a:avLst/>
            <a:gdLst/>
            <a:ahLst/>
            <a:cxnLst/>
            <a:rect l="l" t="t" r="r" b="b"/>
            <a:pathLst>
              <a:path w="2560320" h="502920">
                <a:moveTo>
                  <a:pt x="0" y="502310"/>
                </a:moveTo>
                <a:lnTo>
                  <a:pt x="2560319" y="502310"/>
                </a:lnTo>
                <a:lnTo>
                  <a:pt x="2560319" y="0"/>
                </a:lnTo>
                <a:lnTo>
                  <a:pt x="0" y="0"/>
                </a:lnTo>
                <a:lnTo>
                  <a:pt x="0" y="50231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819133" y="2861411"/>
            <a:ext cx="2590800" cy="502920"/>
          </a:xfrm>
          <a:custGeom>
            <a:avLst/>
            <a:gdLst/>
            <a:ahLst/>
            <a:cxnLst/>
            <a:rect l="l" t="t" r="r" b="b"/>
            <a:pathLst>
              <a:path w="2590800" h="502920">
                <a:moveTo>
                  <a:pt x="0" y="502310"/>
                </a:moveTo>
                <a:lnTo>
                  <a:pt x="2590546" y="502310"/>
                </a:lnTo>
                <a:lnTo>
                  <a:pt x="2590546" y="0"/>
                </a:lnTo>
                <a:lnTo>
                  <a:pt x="0" y="0"/>
                </a:lnTo>
                <a:lnTo>
                  <a:pt x="0" y="50231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10882" y="3363823"/>
            <a:ext cx="2943860" cy="502920"/>
          </a:xfrm>
          <a:custGeom>
            <a:avLst/>
            <a:gdLst/>
            <a:ahLst/>
            <a:cxnLst/>
            <a:rect l="l" t="t" r="r" b="b"/>
            <a:pathLst>
              <a:path w="2943860" h="502920">
                <a:moveTo>
                  <a:pt x="0" y="502310"/>
                </a:moveTo>
                <a:lnTo>
                  <a:pt x="2943352" y="502310"/>
                </a:lnTo>
                <a:lnTo>
                  <a:pt x="2943352" y="0"/>
                </a:lnTo>
                <a:lnTo>
                  <a:pt x="0" y="0"/>
                </a:lnTo>
                <a:lnTo>
                  <a:pt x="0" y="50231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819133" y="3363823"/>
            <a:ext cx="2590800" cy="502920"/>
          </a:xfrm>
          <a:custGeom>
            <a:avLst/>
            <a:gdLst/>
            <a:ahLst/>
            <a:cxnLst/>
            <a:rect l="l" t="t" r="r" b="b"/>
            <a:pathLst>
              <a:path w="2590800" h="502920">
                <a:moveTo>
                  <a:pt x="0" y="502310"/>
                </a:moveTo>
                <a:lnTo>
                  <a:pt x="2590546" y="502310"/>
                </a:lnTo>
                <a:lnTo>
                  <a:pt x="2590546" y="0"/>
                </a:lnTo>
                <a:lnTo>
                  <a:pt x="0" y="0"/>
                </a:lnTo>
                <a:lnTo>
                  <a:pt x="0" y="50231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10882" y="3866108"/>
            <a:ext cx="2943860" cy="502920"/>
          </a:xfrm>
          <a:custGeom>
            <a:avLst/>
            <a:gdLst/>
            <a:ahLst/>
            <a:cxnLst/>
            <a:rect l="l" t="t" r="r" b="b"/>
            <a:pathLst>
              <a:path w="2943860" h="502920">
                <a:moveTo>
                  <a:pt x="0" y="502310"/>
                </a:moveTo>
                <a:lnTo>
                  <a:pt x="2943352" y="502310"/>
                </a:lnTo>
                <a:lnTo>
                  <a:pt x="2943352" y="0"/>
                </a:lnTo>
                <a:lnTo>
                  <a:pt x="0" y="0"/>
                </a:lnTo>
                <a:lnTo>
                  <a:pt x="0" y="50231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380744" y="2455417"/>
            <a:ext cx="1702181" cy="2758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903342" y="2455417"/>
            <a:ext cx="213360" cy="2758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485633" y="2455417"/>
            <a:ext cx="213359" cy="2758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0061447" y="2455417"/>
            <a:ext cx="213359" cy="2758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490472" y="2957525"/>
            <a:ext cx="1482979" cy="2761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485633" y="2957525"/>
            <a:ext cx="213359" cy="276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0061447" y="2957525"/>
            <a:ext cx="213359" cy="276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222247" y="3460369"/>
            <a:ext cx="1603375" cy="2758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704532" y="1672463"/>
          <a:ext cx="10718165" cy="2702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43225"/>
                <a:gridCol w="2604135"/>
                <a:gridCol w="2559685"/>
                <a:gridCol w="2590164"/>
              </a:tblGrid>
              <a:tr h="6803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85"/>
                        </a:spcBef>
                      </a:pPr>
                      <a:r>
                        <a:rPr dirty="0" sz="1600" spc="-3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隔离级别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2012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2B2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85"/>
                        </a:spcBef>
                      </a:pPr>
                      <a:r>
                        <a:rPr dirty="0" sz="1600" spc="-3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脏读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2012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2B2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585"/>
                        </a:spcBef>
                      </a:pPr>
                      <a:r>
                        <a:rPr dirty="0" sz="1600" spc="-3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不可重复读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2012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2B2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585"/>
                        </a:spcBef>
                      </a:pPr>
                      <a:r>
                        <a:rPr dirty="0" sz="1600" spc="-3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幻读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2012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2B25"/>
                    </a:solidFill>
                  </a:tcPr>
                </a:tc>
              </a:tr>
              <a:tr h="5022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5022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dirty="0" sz="140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×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B="0" marT="1301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502411">
                <a:tc>
                  <a:txBody>
                    <a:bodyPr/>
                    <a:lstStyle/>
                    <a:p>
                      <a:pPr algn="r" marR="564515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dirty="0" sz="1400" spc="-5" b="1">
                          <a:solidFill>
                            <a:srgbClr val="FF0000"/>
                          </a:solidFill>
                          <a:latin typeface="微软雅黑"/>
                          <a:cs typeface="微软雅黑"/>
                        </a:rPr>
                        <a:t>默认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1301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dirty="0" sz="140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×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B="0" marT="1301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dirty="0" sz="140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×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B="0" marT="1301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5022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dirty="0" sz="140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×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B="0" marT="1301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dirty="0" sz="140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×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B="0" marT="1301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dirty="0" sz="140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×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B="0" marT="1301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sp>
        <p:nvSpPr>
          <p:cNvPr id="31" name="object 31"/>
          <p:cNvSpPr/>
          <p:nvPr/>
        </p:nvSpPr>
        <p:spPr>
          <a:xfrm>
            <a:off x="3081782" y="3460369"/>
            <a:ext cx="118871" cy="2758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0061447" y="3460369"/>
            <a:ext cx="213359" cy="2758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690116" y="3962653"/>
            <a:ext cx="1066876" cy="2758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10183" y="4527803"/>
            <a:ext cx="10700385" cy="1477010"/>
          </a:xfrm>
          <a:custGeom>
            <a:avLst/>
            <a:gdLst/>
            <a:ahLst/>
            <a:cxnLst/>
            <a:rect l="l" t="t" r="r" b="b"/>
            <a:pathLst>
              <a:path w="10700385" h="1477010">
                <a:moveTo>
                  <a:pt x="0" y="1476756"/>
                </a:moveTo>
                <a:lnTo>
                  <a:pt x="10700004" y="1476756"/>
                </a:lnTo>
                <a:lnTo>
                  <a:pt x="10700004" y="0"/>
                </a:lnTo>
                <a:lnTo>
                  <a:pt x="0" y="0"/>
                </a:lnTo>
                <a:lnTo>
                  <a:pt x="0" y="1476756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802538" y="4599178"/>
            <a:ext cx="192023" cy="23621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02538" y="4873497"/>
            <a:ext cx="2660523" cy="23621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02538" y="5422087"/>
            <a:ext cx="192023" cy="23621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710183" y="4527803"/>
            <a:ext cx="10700385" cy="1477010"/>
          </a:xfrm>
          <a:prstGeom prst="rect">
            <a:avLst/>
          </a:prstGeom>
          <a:ln w="3175">
            <a:solidFill>
              <a:srgbClr val="919191"/>
            </a:solidFill>
          </a:ln>
        </p:spPr>
        <p:txBody>
          <a:bodyPr wrap="square" lIns="0" tIns="100330" rIns="0" bIns="0" rtlCol="0" vert="horz">
            <a:spAutoFit/>
          </a:bodyPr>
          <a:lstStyle/>
          <a:p>
            <a:pPr marL="255270">
              <a:lnSpc>
                <a:spcPct val="100000"/>
              </a:lnSpc>
              <a:spcBef>
                <a:spcPts val="790"/>
              </a:spcBef>
            </a:pP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查看事务隔离级别</a:t>
            </a:r>
            <a:endParaRPr sz="1200">
              <a:latin typeface="黑体"/>
              <a:cs typeface="黑体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255270">
              <a:lnSpc>
                <a:spcPct val="100000"/>
              </a:lnSpc>
              <a:spcBef>
                <a:spcPts val="900"/>
              </a:spcBef>
            </a:pPr>
            <a:r>
              <a:rPr dirty="0" sz="1200">
                <a:latin typeface="黑体"/>
                <a:cs typeface="黑体"/>
              </a:rPr>
              <a:t>设置事务隔离级别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802538" y="5696102"/>
            <a:ext cx="468630" cy="2365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230782" y="5696102"/>
            <a:ext cx="694372" cy="23652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847976" y="5696102"/>
            <a:ext cx="710831" cy="2365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477389" y="5696102"/>
            <a:ext cx="192405" cy="23652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631313" y="5696102"/>
            <a:ext cx="1136789" cy="2365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692397" y="5696102"/>
            <a:ext cx="1292047" cy="23652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016753" y="5696102"/>
            <a:ext cx="121158" cy="23652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097526" y="5696102"/>
            <a:ext cx="477316" cy="23652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495544" y="5696102"/>
            <a:ext cx="1134236" cy="23652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579107" y="5696102"/>
            <a:ext cx="573633" cy="23652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072883" y="5696102"/>
            <a:ext cx="954303" cy="23652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947914" y="5696102"/>
            <a:ext cx="1475739" cy="23652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9346945" y="5696102"/>
            <a:ext cx="1113574" cy="23652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0387838" y="5696102"/>
            <a:ext cx="91440" cy="23652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713333" y="6180835"/>
            <a:ext cx="56642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0000"/>
                </a:solidFill>
                <a:latin typeface="宋体"/>
                <a:cs typeface="宋体"/>
              </a:rPr>
              <a:t>注意：事务隔离级别越高，数据越安全，但是性能越低。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0"/>
              <a:t>高级软件人才培训专家</a:t>
            </a: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 h="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 h="0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 h="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194816" y="4261103"/>
            <a:ext cx="588645" cy="588645"/>
          </a:xfrm>
          <a:custGeom>
            <a:avLst/>
            <a:gdLst/>
            <a:ahLst/>
            <a:cxnLst/>
            <a:rect l="l" t="t" r="r" b="b"/>
            <a:pathLst>
              <a:path w="588644" h="588645">
                <a:moveTo>
                  <a:pt x="0" y="294132"/>
                </a:moveTo>
                <a:lnTo>
                  <a:pt x="3850" y="246425"/>
                </a:lnTo>
                <a:lnTo>
                  <a:pt x="14996" y="201168"/>
                </a:lnTo>
                <a:lnTo>
                  <a:pt x="32832" y="158966"/>
                </a:lnTo>
                <a:lnTo>
                  <a:pt x="56753" y="120426"/>
                </a:lnTo>
                <a:lnTo>
                  <a:pt x="86153" y="86153"/>
                </a:lnTo>
                <a:lnTo>
                  <a:pt x="120426" y="56753"/>
                </a:lnTo>
                <a:lnTo>
                  <a:pt x="158966" y="32832"/>
                </a:lnTo>
                <a:lnTo>
                  <a:pt x="201168" y="14996"/>
                </a:lnTo>
                <a:lnTo>
                  <a:pt x="246425" y="3850"/>
                </a:lnTo>
                <a:lnTo>
                  <a:pt x="294131" y="0"/>
                </a:lnTo>
                <a:lnTo>
                  <a:pt x="341838" y="3850"/>
                </a:lnTo>
                <a:lnTo>
                  <a:pt x="387096" y="14996"/>
                </a:lnTo>
                <a:lnTo>
                  <a:pt x="429297" y="32832"/>
                </a:lnTo>
                <a:lnTo>
                  <a:pt x="467837" y="56753"/>
                </a:lnTo>
                <a:lnTo>
                  <a:pt x="502110" y="86153"/>
                </a:lnTo>
                <a:lnTo>
                  <a:pt x="531510" y="120426"/>
                </a:lnTo>
                <a:lnTo>
                  <a:pt x="555431" y="158966"/>
                </a:lnTo>
                <a:lnTo>
                  <a:pt x="573267" y="201167"/>
                </a:lnTo>
                <a:lnTo>
                  <a:pt x="584413" y="246425"/>
                </a:lnTo>
                <a:lnTo>
                  <a:pt x="588264" y="294132"/>
                </a:lnTo>
                <a:lnTo>
                  <a:pt x="584413" y="341838"/>
                </a:lnTo>
                <a:lnTo>
                  <a:pt x="573267" y="387096"/>
                </a:lnTo>
                <a:lnTo>
                  <a:pt x="555431" y="429297"/>
                </a:lnTo>
                <a:lnTo>
                  <a:pt x="531510" y="467837"/>
                </a:lnTo>
                <a:lnTo>
                  <a:pt x="502110" y="502110"/>
                </a:lnTo>
                <a:lnTo>
                  <a:pt x="467837" y="531510"/>
                </a:lnTo>
                <a:lnTo>
                  <a:pt x="429297" y="555431"/>
                </a:lnTo>
                <a:lnTo>
                  <a:pt x="387095" y="573267"/>
                </a:lnTo>
                <a:lnTo>
                  <a:pt x="341838" y="584413"/>
                </a:lnTo>
                <a:lnTo>
                  <a:pt x="294131" y="588264"/>
                </a:lnTo>
                <a:lnTo>
                  <a:pt x="246425" y="584413"/>
                </a:lnTo>
                <a:lnTo>
                  <a:pt x="201168" y="573267"/>
                </a:lnTo>
                <a:lnTo>
                  <a:pt x="158966" y="555431"/>
                </a:lnTo>
                <a:lnTo>
                  <a:pt x="120426" y="531510"/>
                </a:lnTo>
                <a:lnTo>
                  <a:pt x="86153" y="502110"/>
                </a:lnTo>
                <a:lnTo>
                  <a:pt x="56753" y="467837"/>
                </a:lnTo>
                <a:lnTo>
                  <a:pt x="32832" y="429297"/>
                </a:lnTo>
                <a:lnTo>
                  <a:pt x="14996" y="387096"/>
                </a:lnTo>
                <a:lnTo>
                  <a:pt x="3850" y="341838"/>
                </a:lnTo>
                <a:lnTo>
                  <a:pt x="0" y="294132"/>
                </a:lnTo>
                <a:close/>
              </a:path>
            </a:pathLst>
          </a:custGeom>
          <a:ln w="12699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808732" y="3668267"/>
            <a:ext cx="927100" cy="927100"/>
          </a:xfrm>
          <a:custGeom>
            <a:avLst/>
            <a:gdLst/>
            <a:ahLst/>
            <a:cxnLst/>
            <a:rect l="l" t="t" r="r" b="b"/>
            <a:pathLst>
              <a:path w="927100" h="927100">
                <a:moveTo>
                  <a:pt x="463295" y="0"/>
                </a:moveTo>
                <a:lnTo>
                  <a:pt x="415921" y="2391"/>
                </a:lnTo>
                <a:lnTo>
                  <a:pt x="369916" y="9411"/>
                </a:lnTo>
                <a:lnTo>
                  <a:pt x="325513" y="20825"/>
                </a:lnTo>
                <a:lnTo>
                  <a:pt x="282946" y="36403"/>
                </a:lnTo>
                <a:lnTo>
                  <a:pt x="242446" y="55910"/>
                </a:lnTo>
                <a:lnTo>
                  <a:pt x="204247" y="79114"/>
                </a:lnTo>
                <a:lnTo>
                  <a:pt x="168582" y="105783"/>
                </a:lnTo>
                <a:lnTo>
                  <a:pt x="135683" y="135683"/>
                </a:lnTo>
                <a:lnTo>
                  <a:pt x="105783" y="168582"/>
                </a:lnTo>
                <a:lnTo>
                  <a:pt x="79114" y="204247"/>
                </a:lnTo>
                <a:lnTo>
                  <a:pt x="55910" y="242446"/>
                </a:lnTo>
                <a:lnTo>
                  <a:pt x="36403" y="282946"/>
                </a:lnTo>
                <a:lnTo>
                  <a:pt x="20825" y="325513"/>
                </a:lnTo>
                <a:lnTo>
                  <a:pt x="9411" y="369916"/>
                </a:lnTo>
                <a:lnTo>
                  <a:pt x="2391" y="415921"/>
                </a:lnTo>
                <a:lnTo>
                  <a:pt x="0" y="463295"/>
                </a:lnTo>
                <a:lnTo>
                  <a:pt x="2391" y="510670"/>
                </a:lnTo>
                <a:lnTo>
                  <a:pt x="9411" y="556675"/>
                </a:lnTo>
                <a:lnTo>
                  <a:pt x="20825" y="601078"/>
                </a:lnTo>
                <a:lnTo>
                  <a:pt x="36403" y="643645"/>
                </a:lnTo>
                <a:lnTo>
                  <a:pt x="55910" y="684145"/>
                </a:lnTo>
                <a:lnTo>
                  <a:pt x="79114" y="722344"/>
                </a:lnTo>
                <a:lnTo>
                  <a:pt x="105783" y="758009"/>
                </a:lnTo>
                <a:lnTo>
                  <a:pt x="135683" y="790908"/>
                </a:lnTo>
                <a:lnTo>
                  <a:pt x="168582" y="820808"/>
                </a:lnTo>
                <a:lnTo>
                  <a:pt x="204247" y="847477"/>
                </a:lnTo>
                <a:lnTo>
                  <a:pt x="242446" y="870681"/>
                </a:lnTo>
                <a:lnTo>
                  <a:pt x="282946" y="890188"/>
                </a:lnTo>
                <a:lnTo>
                  <a:pt x="325513" y="905766"/>
                </a:lnTo>
                <a:lnTo>
                  <a:pt x="369916" y="917180"/>
                </a:lnTo>
                <a:lnTo>
                  <a:pt x="415921" y="924200"/>
                </a:lnTo>
                <a:lnTo>
                  <a:pt x="463295" y="926591"/>
                </a:lnTo>
                <a:lnTo>
                  <a:pt x="510670" y="924200"/>
                </a:lnTo>
                <a:lnTo>
                  <a:pt x="556675" y="917180"/>
                </a:lnTo>
                <a:lnTo>
                  <a:pt x="601078" y="905766"/>
                </a:lnTo>
                <a:lnTo>
                  <a:pt x="643645" y="890188"/>
                </a:lnTo>
                <a:lnTo>
                  <a:pt x="684145" y="870681"/>
                </a:lnTo>
                <a:lnTo>
                  <a:pt x="722344" y="847477"/>
                </a:lnTo>
                <a:lnTo>
                  <a:pt x="758009" y="820808"/>
                </a:lnTo>
                <a:lnTo>
                  <a:pt x="790908" y="790908"/>
                </a:lnTo>
                <a:lnTo>
                  <a:pt x="820808" y="758009"/>
                </a:lnTo>
                <a:lnTo>
                  <a:pt x="847477" y="722344"/>
                </a:lnTo>
                <a:lnTo>
                  <a:pt x="870681" y="684145"/>
                </a:lnTo>
                <a:lnTo>
                  <a:pt x="890188" y="643645"/>
                </a:lnTo>
                <a:lnTo>
                  <a:pt x="905766" y="601078"/>
                </a:lnTo>
                <a:lnTo>
                  <a:pt x="917180" y="556675"/>
                </a:lnTo>
                <a:lnTo>
                  <a:pt x="924200" y="510670"/>
                </a:lnTo>
                <a:lnTo>
                  <a:pt x="926592" y="463295"/>
                </a:lnTo>
                <a:lnTo>
                  <a:pt x="924200" y="415921"/>
                </a:lnTo>
                <a:lnTo>
                  <a:pt x="917180" y="369916"/>
                </a:lnTo>
                <a:lnTo>
                  <a:pt x="905766" y="325513"/>
                </a:lnTo>
                <a:lnTo>
                  <a:pt x="890188" y="282946"/>
                </a:lnTo>
                <a:lnTo>
                  <a:pt x="870681" y="242446"/>
                </a:lnTo>
                <a:lnTo>
                  <a:pt x="847477" y="204247"/>
                </a:lnTo>
                <a:lnTo>
                  <a:pt x="820808" y="168582"/>
                </a:lnTo>
                <a:lnTo>
                  <a:pt x="790908" y="135683"/>
                </a:lnTo>
                <a:lnTo>
                  <a:pt x="758009" y="105783"/>
                </a:lnTo>
                <a:lnTo>
                  <a:pt x="722344" y="79114"/>
                </a:lnTo>
                <a:lnTo>
                  <a:pt x="684145" y="55910"/>
                </a:lnTo>
                <a:lnTo>
                  <a:pt x="643645" y="36403"/>
                </a:lnTo>
                <a:lnTo>
                  <a:pt x="601078" y="20825"/>
                </a:lnTo>
                <a:lnTo>
                  <a:pt x="556675" y="9411"/>
                </a:lnTo>
                <a:lnTo>
                  <a:pt x="510670" y="2391"/>
                </a:lnTo>
                <a:lnTo>
                  <a:pt x="463295" y="0"/>
                </a:lnTo>
                <a:close/>
              </a:path>
            </a:pathLst>
          </a:custGeom>
          <a:solidFill>
            <a:srgbClr val="515151">
              <a:alpha val="6313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708148" y="2263139"/>
            <a:ext cx="1590040" cy="1590040"/>
          </a:xfrm>
          <a:custGeom>
            <a:avLst/>
            <a:gdLst/>
            <a:ahLst/>
            <a:cxnLst/>
            <a:rect l="l" t="t" r="r" b="b"/>
            <a:pathLst>
              <a:path w="1590039" h="1590039">
                <a:moveTo>
                  <a:pt x="0" y="794765"/>
                </a:moveTo>
                <a:lnTo>
                  <a:pt x="1450" y="746353"/>
                </a:lnTo>
                <a:lnTo>
                  <a:pt x="5746" y="698708"/>
                </a:lnTo>
                <a:lnTo>
                  <a:pt x="12805" y="651912"/>
                </a:lnTo>
                <a:lnTo>
                  <a:pt x="22543" y="606049"/>
                </a:lnTo>
                <a:lnTo>
                  <a:pt x="34878" y="561203"/>
                </a:lnTo>
                <a:lnTo>
                  <a:pt x="49725" y="517456"/>
                </a:lnTo>
                <a:lnTo>
                  <a:pt x="67002" y="474892"/>
                </a:lnTo>
                <a:lnTo>
                  <a:pt x="86626" y="433593"/>
                </a:lnTo>
                <a:lnTo>
                  <a:pt x="108514" y="393643"/>
                </a:lnTo>
                <a:lnTo>
                  <a:pt x="132582" y="355125"/>
                </a:lnTo>
                <a:lnTo>
                  <a:pt x="158747" y="318123"/>
                </a:lnTo>
                <a:lnTo>
                  <a:pt x="186927" y="282718"/>
                </a:lnTo>
                <a:lnTo>
                  <a:pt x="217037" y="248995"/>
                </a:lnTo>
                <a:lnTo>
                  <a:pt x="248995" y="217037"/>
                </a:lnTo>
                <a:lnTo>
                  <a:pt x="282718" y="186927"/>
                </a:lnTo>
                <a:lnTo>
                  <a:pt x="318123" y="158747"/>
                </a:lnTo>
                <a:lnTo>
                  <a:pt x="355125" y="132582"/>
                </a:lnTo>
                <a:lnTo>
                  <a:pt x="393643" y="108514"/>
                </a:lnTo>
                <a:lnTo>
                  <a:pt x="433593" y="86626"/>
                </a:lnTo>
                <a:lnTo>
                  <a:pt x="474892" y="67002"/>
                </a:lnTo>
                <a:lnTo>
                  <a:pt x="517456" y="49725"/>
                </a:lnTo>
                <a:lnTo>
                  <a:pt x="561203" y="34878"/>
                </a:lnTo>
                <a:lnTo>
                  <a:pt x="606049" y="22543"/>
                </a:lnTo>
                <a:lnTo>
                  <a:pt x="651912" y="12805"/>
                </a:lnTo>
                <a:lnTo>
                  <a:pt x="698708" y="5746"/>
                </a:lnTo>
                <a:lnTo>
                  <a:pt x="746353" y="1450"/>
                </a:lnTo>
                <a:lnTo>
                  <a:pt x="794765" y="0"/>
                </a:lnTo>
                <a:lnTo>
                  <a:pt x="843178" y="1450"/>
                </a:lnTo>
                <a:lnTo>
                  <a:pt x="890823" y="5746"/>
                </a:lnTo>
                <a:lnTo>
                  <a:pt x="937619" y="12805"/>
                </a:lnTo>
                <a:lnTo>
                  <a:pt x="983482" y="22543"/>
                </a:lnTo>
                <a:lnTo>
                  <a:pt x="1028328" y="34878"/>
                </a:lnTo>
                <a:lnTo>
                  <a:pt x="1072075" y="49725"/>
                </a:lnTo>
                <a:lnTo>
                  <a:pt x="1114639" y="67002"/>
                </a:lnTo>
                <a:lnTo>
                  <a:pt x="1155938" y="86626"/>
                </a:lnTo>
                <a:lnTo>
                  <a:pt x="1195888" y="108514"/>
                </a:lnTo>
                <a:lnTo>
                  <a:pt x="1234406" y="132582"/>
                </a:lnTo>
                <a:lnTo>
                  <a:pt x="1271408" y="158747"/>
                </a:lnTo>
                <a:lnTo>
                  <a:pt x="1306813" y="186927"/>
                </a:lnTo>
                <a:lnTo>
                  <a:pt x="1340536" y="217037"/>
                </a:lnTo>
                <a:lnTo>
                  <a:pt x="1372494" y="248995"/>
                </a:lnTo>
                <a:lnTo>
                  <a:pt x="1402604" y="282718"/>
                </a:lnTo>
                <a:lnTo>
                  <a:pt x="1430784" y="318123"/>
                </a:lnTo>
                <a:lnTo>
                  <a:pt x="1456949" y="355125"/>
                </a:lnTo>
                <a:lnTo>
                  <a:pt x="1481017" y="393643"/>
                </a:lnTo>
                <a:lnTo>
                  <a:pt x="1502905" y="433593"/>
                </a:lnTo>
                <a:lnTo>
                  <a:pt x="1522529" y="474892"/>
                </a:lnTo>
                <a:lnTo>
                  <a:pt x="1539806" y="517456"/>
                </a:lnTo>
                <a:lnTo>
                  <a:pt x="1554653" y="561203"/>
                </a:lnTo>
                <a:lnTo>
                  <a:pt x="1566988" y="606049"/>
                </a:lnTo>
                <a:lnTo>
                  <a:pt x="1576726" y="651912"/>
                </a:lnTo>
                <a:lnTo>
                  <a:pt x="1583785" y="698708"/>
                </a:lnTo>
                <a:lnTo>
                  <a:pt x="1588081" y="746353"/>
                </a:lnTo>
                <a:lnTo>
                  <a:pt x="1589531" y="794765"/>
                </a:lnTo>
                <a:lnTo>
                  <a:pt x="1588081" y="843178"/>
                </a:lnTo>
                <a:lnTo>
                  <a:pt x="1583785" y="890823"/>
                </a:lnTo>
                <a:lnTo>
                  <a:pt x="1576726" y="937619"/>
                </a:lnTo>
                <a:lnTo>
                  <a:pt x="1566988" y="983482"/>
                </a:lnTo>
                <a:lnTo>
                  <a:pt x="1554653" y="1028328"/>
                </a:lnTo>
                <a:lnTo>
                  <a:pt x="1539806" y="1072075"/>
                </a:lnTo>
                <a:lnTo>
                  <a:pt x="1522529" y="1114639"/>
                </a:lnTo>
                <a:lnTo>
                  <a:pt x="1502905" y="1155938"/>
                </a:lnTo>
                <a:lnTo>
                  <a:pt x="1481017" y="1195888"/>
                </a:lnTo>
                <a:lnTo>
                  <a:pt x="1456949" y="1234406"/>
                </a:lnTo>
                <a:lnTo>
                  <a:pt x="1430784" y="1271408"/>
                </a:lnTo>
                <a:lnTo>
                  <a:pt x="1402604" y="1306813"/>
                </a:lnTo>
                <a:lnTo>
                  <a:pt x="1372494" y="1340536"/>
                </a:lnTo>
                <a:lnTo>
                  <a:pt x="1340536" y="1372494"/>
                </a:lnTo>
                <a:lnTo>
                  <a:pt x="1306813" y="1402604"/>
                </a:lnTo>
                <a:lnTo>
                  <a:pt x="1271408" y="1430784"/>
                </a:lnTo>
                <a:lnTo>
                  <a:pt x="1234406" y="1456949"/>
                </a:lnTo>
                <a:lnTo>
                  <a:pt x="1195888" y="1481017"/>
                </a:lnTo>
                <a:lnTo>
                  <a:pt x="1155938" y="1502905"/>
                </a:lnTo>
                <a:lnTo>
                  <a:pt x="1114639" y="1522529"/>
                </a:lnTo>
                <a:lnTo>
                  <a:pt x="1072075" y="1539806"/>
                </a:lnTo>
                <a:lnTo>
                  <a:pt x="1028328" y="1554653"/>
                </a:lnTo>
                <a:lnTo>
                  <a:pt x="983482" y="1566988"/>
                </a:lnTo>
                <a:lnTo>
                  <a:pt x="937619" y="1576726"/>
                </a:lnTo>
                <a:lnTo>
                  <a:pt x="890823" y="1583785"/>
                </a:lnTo>
                <a:lnTo>
                  <a:pt x="843178" y="1588081"/>
                </a:lnTo>
                <a:lnTo>
                  <a:pt x="794765" y="1589532"/>
                </a:lnTo>
                <a:lnTo>
                  <a:pt x="746353" y="1588081"/>
                </a:lnTo>
                <a:lnTo>
                  <a:pt x="698708" y="1583785"/>
                </a:lnTo>
                <a:lnTo>
                  <a:pt x="651912" y="1576726"/>
                </a:lnTo>
                <a:lnTo>
                  <a:pt x="606049" y="1566988"/>
                </a:lnTo>
                <a:lnTo>
                  <a:pt x="561203" y="1554653"/>
                </a:lnTo>
                <a:lnTo>
                  <a:pt x="517456" y="1539806"/>
                </a:lnTo>
                <a:lnTo>
                  <a:pt x="474892" y="1522529"/>
                </a:lnTo>
                <a:lnTo>
                  <a:pt x="433593" y="1502905"/>
                </a:lnTo>
                <a:lnTo>
                  <a:pt x="393643" y="1481017"/>
                </a:lnTo>
                <a:lnTo>
                  <a:pt x="355125" y="1456949"/>
                </a:lnTo>
                <a:lnTo>
                  <a:pt x="318123" y="1430784"/>
                </a:lnTo>
                <a:lnTo>
                  <a:pt x="282718" y="1402604"/>
                </a:lnTo>
                <a:lnTo>
                  <a:pt x="248995" y="1372494"/>
                </a:lnTo>
                <a:lnTo>
                  <a:pt x="217037" y="1340536"/>
                </a:lnTo>
                <a:lnTo>
                  <a:pt x="186927" y="1306813"/>
                </a:lnTo>
                <a:lnTo>
                  <a:pt x="158747" y="1271408"/>
                </a:lnTo>
                <a:lnTo>
                  <a:pt x="132582" y="1234406"/>
                </a:lnTo>
                <a:lnTo>
                  <a:pt x="108514" y="1195888"/>
                </a:lnTo>
                <a:lnTo>
                  <a:pt x="86626" y="1155938"/>
                </a:lnTo>
                <a:lnTo>
                  <a:pt x="67002" y="1114639"/>
                </a:lnTo>
                <a:lnTo>
                  <a:pt x="49725" y="1072075"/>
                </a:lnTo>
                <a:lnTo>
                  <a:pt x="34878" y="1028328"/>
                </a:lnTo>
                <a:lnTo>
                  <a:pt x="22543" y="983482"/>
                </a:lnTo>
                <a:lnTo>
                  <a:pt x="12805" y="937619"/>
                </a:lnTo>
                <a:lnTo>
                  <a:pt x="5746" y="890823"/>
                </a:lnTo>
                <a:lnTo>
                  <a:pt x="1450" y="843178"/>
                </a:lnTo>
                <a:lnTo>
                  <a:pt x="0" y="794765"/>
                </a:lnTo>
                <a:close/>
              </a:path>
            </a:pathLst>
          </a:custGeom>
          <a:ln w="12700">
            <a:solidFill>
              <a:srgbClr val="515151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489710" y="2439161"/>
            <a:ext cx="1925320" cy="1896110"/>
          </a:xfrm>
          <a:custGeom>
            <a:avLst/>
            <a:gdLst/>
            <a:ahLst/>
            <a:cxnLst/>
            <a:rect l="l" t="t" r="r" b="b"/>
            <a:pathLst>
              <a:path w="1925320" h="1896110">
                <a:moveTo>
                  <a:pt x="962406" y="0"/>
                </a:moveTo>
                <a:lnTo>
                  <a:pt x="914374" y="1160"/>
                </a:lnTo>
                <a:lnTo>
                  <a:pt x="866952" y="4604"/>
                </a:lnTo>
                <a:lnTo>
                  <a:pt x="820194" y="10278"/>
                </a:lnTo>
                <a:lnTo>
                  <a:pt x="774156" y="18128"/>
                </a:lnTo>
                <a:lnTo>
                  <a:pt x="728893" y="28099"/>
                </a:lnTo>
                <a:lnTo>
                  <a:pt x="684460" y="40136"/>
                </a:lnTo>
                <a:lnTo>
                  <a:pt x="640912" y="54187"/>
                </a:lnTo>
                <a:lnTo>
                  <a:pt x="598304" y="70195"/>
                </a:lnTo>
                <a:lnTo>
                  <a:pt x="556691" y="88108"/>
                </a:lnTo>
                <a:lnTo>
                  <a:pt x="516129" y="107869"/>
                </a:lnTo>
                <a:lnTo>
                  <a:pt x="476673" y="129427"/>
                </a:lnTo>
                <a:lnTo>
                  <a:pt x="438377" y="152725"/>
                </a:lnTo>
                <a:lnTo>
                  <a:pt x="401298" y="177709"/>
                </a:lnTo>
                <a:lnTo>
                  <a:pt x="365490" y="204326"/>
                </a:lnTo>
                <a:lnTo>
                  <a:pt x="331007" y="232521"/>
                </a:lnTo>
                <a:lnTo>
                  <a:pt x="297907" y="262240"/>
                </a:lnTo>
                <a:lnTo>
                  <a:pt x="266243" y="293427"/>
                </a:lnTo>
                <a:lnTo>
                  <a:pt x="236071" y="326030"/>
                </a:lnTo>
                <a:lnTo>
                  <a:pt x="207445" y="359994"/>
                </a:lnTo>
                <a:lnTo>
                  <a:pt x="180422" y="395263"/>
                </a:lnTo>
                <a:lnTo>
                  <a:pt x="155056" y="431785"/>
                </a:lnTo>
                <a:lnTo>
                  <a:pt x="131402" y="469504"/>
                </a:lnTo>
                <a:lnTo>
                  <a:pt x="109516" y="508367"/>
                </a:lnTo>
                <a:lnTo>
                  <a:pt x="89452" y="548319"/>
                </a:lnTo>
                <a:lnTo>
                  <a:pt x="71267" y="589305"/>
                </a:lnTo>
                <a:lnTo>
                  <a:pt x="55014" y="631272"/>
                </a:lnTo>
                <a:lnTo>
                  <a:pt x="40749" y="674165"/>
                </a:lnTo>
                <a:lnTo>
                  <a:pt x="28528" y="717930"/>
                </a:lnTo>
                <a:lnTo>
                  <a:pt x="18405" y="762512"/>
                </a:lnTo>
                <a:lnTo>
                  <a:pt x="10435" y="807857"/>
                </a:lnTo>
                <a:lnTo>
                  <a:pt x="4674" y="853911"/>
                </a:lnTo>
                <a:lnTo>
                  <a:pt x="1177" y="900619"/>
                </a:lnTo>
                <a:lnTo>
                  <a:pt x="0" y="947927"/>
                </a:lnTo>
                <a:lnTo>
                  <a:pt x="1177" y="995236"/>
                </a:lnTo>
                <a:lnTo>
                  <a:pt x="4674" y="1041944"/>
                </a:lnTo>
                <a:lnTo>
                  <a:pt x="10435" y="1087998"/>
                </a:lnTo>
                <a:lnTo>
                  <a:pt x="18405" y="1133343"/>
                </a:lnTo>
                <a:lnTo>
                  <a:pt x="28528" y="1177925"/>
                </a:lnTo>
                <a:lnTo>
                  <a:pt x="40749" y="1221690"/>
                </a:lnTo>
                <a:lnTo>
                  <a:pt x="55014" y="1264583"/>
                </a:lnTo>
                <a:lnTo>
                  <a:pt x="71267" y="1306550"/>
                </a:lnTo>
                <a:lnTo>
                  <a:pt x="89452" y="1347536"/>
                </a:lnTo>
                <a:lnTo>
                  <a:pt x="109516" y="1387488"/>
                </a:lnTo>
                <a:lnTo>
                  <a:pt x="131402" y="1426351"/>
                </a:lnTo>
                <a:lnTo>
                  <a:pt x="155056" y="1464070"/>
                </a:lnTo>
                <a:lnTo>
                  <a:pt x="180422" y="1500592"/>
                </a:lnTo>
                <a:lnTo>
                  <a:pt x="207445" y="1535861"/>
                </a:lnTo>
                <a:lnTo>
                  <a:pt x="236071" y="1569825"/>
                </a:lnTo>
                <a:lnTo>
                  <a:pt x="266243" y="1602428"/>
                </a:lnTo>
                <a:lnTo>
                  <a:pt x="297907" y="1633615"/>
                </a:lnTo>
                <a:lnTo>
                  <a:pt x="331007" y="1663334"/>
                </a:lnTo>
                <a:lnTo>
                  <a:pt x="365490" y="1691529"/>
                </a:lnTo>
                <a:lnTo>
                  <a:pt x="401298" y="1718146"/>
                </a:lnTo>
                <a:lnTo>
                  <a:pt x="438377" y="1743130"/>
                </a:lnTo>
                <a:lnTo>
                  <a:pt x="476673" y="1766428"/>
                </a:lnTo>
                <a:lnTo>
                  <a:pt x="516129" y="1787986"/>
                </a:lnTo>
                <a:lnTo>
                  <a:pt x="556691" y="1807747"/>
                </a:lnTo>
                <a:lnTo>
                  <a:pt x="598304" y="1825660"/>
                </a:lnTo>
                <a:lnTo>
                  <a:pt x="640912" y="1841668"/>
                </a:lnTo>
                <a:lnTo>
                  <a:pt x="684460" y="1855719"/>
                </a:lnTo>
                <a:lnTo>
                  <a:pt x="728893" y="1867756"/>
                </a:lnTo>
                <a:lnTo>
                  <a:pt x="774156" y="1877727"/>
                </a:lnTo>
                <a:lnTo>
                  <a:pt x="820194" y="1885577"/>
                </a:lnTo>
                <a:lnTo>
                  <a:pt x="866952" y="1891251"/>
                </a:lnTo>
                <a:lnTo>
                  <a:pt x="914374" y="1894695"/>
                </a:lnTo>
                <a:lnTo>
                  <a:pt x="962406" y="1895856"/>
                </a:lnTo>
                <a:lnTo>
                  <a:pt x="1010437" y="1894695"/>
                </a:lnTo>
                <a:lnTo>
                  <a:pt x="1057859" y="1891251"/>
                </a:lnTo>
                <a:lnTo>
                  <a:pt x="1104617" y="1885577"/>
                </a:lnTo>
                <a:lnTo>
                  <a:pt x="1150655" y="1877727"/>
                </a:lnTo>
                <a:lnTo>
                  <a:pt x="1195918" y="1867756"/>
                </a:lnTo>
                <a:lnTo>
                  <a:pt x="1240351" y="1855719"/>
                </a:lnTo>
                <a:lnTo>
                  <a:pt x="1283899" y="1841668"/>
                </a:lnTo>
                <a:lnTo>
                  <a:pt x="1326507" y="1825660"/>
                </a:lnTo>
                <a:lnTo>
                  <a:pt x="1368120" y="1807747"/>
                </a:lnTo>
                <a:lnTo>
                  <a:pt x="1408682" y="1787986"/>
                </a:lnTo>
                <a:lnTo>
                  <a:pt x="1448138" y="1766428"/>
                </a:lnTo>
                <a:lnTo>
                  <a:pt x="1486434" y="1743130"/>
                </a:lnTo>
                <a:lnTo>
                  <a:pt x="1523513" y="1718146"/>
                </a:lnTo>
                <a:lnTo>
                  <a:pt x="1559321" y="1691529"/>
                </a:lnTo>
                <a:lnTo>
                  <a:pt x="1593804" y="1663334"/>
                </a:lnTo>
                <a:lnTo>
                  <a:pt x="1626904" y="1633615"/>
                </a:lnTo>
                <a:lnTo>
                  <a:pt x="1658568" y="1602428"/>
                </a:lnTo>
                <a:lnTo>
                  <a:pt x="1688740" y="1569825"/>
                </a:lnTo>
                <a:lnTo>
                  <a:pt x="1717366" y="1535861"/>
                </a:lnTo>
                <a:lnTo>
                  <a:pt x="1744389" y="1500592"/>
                </a:lnTo>
                <a:lnTo>
                  <a:pt x="1769755" y="1464070"/>
                </a:lnTo>
                <a:lnTo>
                  <a:pt x="1793409" y="1426351"/>
                </a:lnTo>
                <a:lnTo>
                  <a:pt x="1815295" y="1387488"/>
                </a:lnTo>
                <a:lnTo>
                  <a:pt x="1835359" y="1347536"/>
                </a:lnTo>
                <a:lnTo>
                  <a:pt x="1853544" y="1306550"/>
                </a:lnTo>
                <a:lnTo>
                  <a:pt x="1869797" y="1264583"/>
                </a:lnTo>
                <a:lnTo>
                  <a:pt x="1884062" y="1221690"/>
                </a:lnTo>
                <a:lnTo>
                  <a:pt x="1896283" y="1177925"/>
                </a:lnTo>
                <a:lnTo>
                  <a:pt x="1906406" y="1133343"/>
                </a:lnTo>
                <a:lnTo>
                  <a:pt x="1914376" y="1087998"/>
                </a:lnTo>
                <a:lnTo>
                  <a:pt x="1920137" y="1041944"/>
                </a:lnTo>
                <a:lnTo>
                  <a:pt x="1923634" y="995236"/>
                </a:lnTo>
                <a:lnTo>
                  <a:pt x="1924812" y="947927"/>
                </a:lnTo>
                <a:lnTo>
                  <a:pt x="1923634" y="900619"/>
                </a:lnTo>
                <a:lnTo>
                  <a:pt x="1920137" y="853911"/>
                </a:lnTo>
                <a:lnTo>
                  <a:pt x="1914376" y="807857"/>
                </a:lnTo>
                <a:lnTo>
                  <a:pt x="1906406" y="762512"/>
                </a:lnTo>
                <a:lnTo>
                  <a:pt x="1896283" y="717930"/>
                </a:lnTo>
                <a:lnTo>
                  <a:pt x="1884062" y="674165"/>
                </a:lnTo>
                <a:lnTo>
                  <a:pt x="1869797" y="631272"/>
                </a:lnTo>
                <a:lnTo>
                  <a:pt x="1853544" y="589305"/>
                </a:lnTo>
                <a:lnTo>
                  <a:pt x="1835359" y="548319"/>
                </a:lnTo>
                <a:lnTo>
                  <a:pt x="1815295" y="508367"/>
                </a:lnTo>
                <a:lnTo>
                  <a:pt x="1793409" y="469504"/>
                </a:lnTo>
                <a:lnTo>
                  <a:pt x="1769755" y="431785"/>
                </a:lnTo>
                <a:lnTo>
                  <a:pt x="1744389" y="395263"/>
                </a:lnTo>
                <a:lnTo>
                  <a:pt x="1717366" y="359994"/>
                </a:lnTo>
                <a:lnTo>
                  <a:pt x="1688740" y="326030"/>
                </a:lnTo>
                <a:lnTo>
                  <a:pt x="1658568" y="293427"/>
                </a:lnTo>
                <a:lnTo>
                  <a:pt x="1626904" y="262240"/>
                </a:lnTo>
                <a:lnTo>
                  <a:pt x="1593804" y="232521"/>
                </a:lnTo>
                <a:lnTo>
                  <a:pt x="1559321" y="204326"/>
                </a:lnTo>
                <a:lnTo>
                  <a:pt x="1523513" y="177709"/>
                </a:lnTo>
                <a:lnTo>
                  <a:pt x="1486434" y="152725"/>
                </a:lnTo>
                <a:lnTo>
                  <a:pt x="1448138" y="129427"/>
                </a:lnTo>
                <a:lnTo>
                  <a:pt x="1408682" y="107869"/>
                </a:lnTo>
                <a:lnTo>
                  <a:pt x="1368120" y="88108"/>
                </a:lnTo>
                <a:lnTo>
                  <a:pt x="1326507" y="70195"/>
                </a:lnTo>
                <a:lnTo>
                  <a:pt x="1283899" y="54187"/>
                </a:lnTo>
                <a:lnTo>
                  <a:pt x="1240351" y="40136"/>
                </a:lnTo>
                <a:lnTo>
                  <a:pt x="1195918" y="28099"/>
                </a:lnTo>
                <a:lnTo>
                  <a:pt x="1150655" y="18128"/>
                </a:lnTo>
                <a:lnTo>
                  <a:pt x="1104617" y="10278"/>
                </a:lnTo>
                <a:lnTo>
                  <a:pt x="1057859" y="4604"/>
                </a:lnTo>
                <a:lnTo>
                  <a:pt x="1010437" y="1160"/>
                </a:lnTo>
                <a:lnTo>
                  <a:pt x="9624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489710" y="2439161"/>
            <a:ext cx="1925320" cy="1896110"/>
          </a:xfrm>
          <a:custGeom>
            <a:avLst/>
            <a:gdLst/>
            <a:ahLst/>
            <a:cxnLst/>
            <a:rect l="l" t="t" r="r" b="b"/>
            <a:pathLst>
              <a:path w="1925320" h="1896110">
                <a:moveTo>
                  <a:pt x="0" y="947927"/>
                </a:moveTo>
                <a:lnTo>
                  <a:pt x="1177" y="900619"/>
                </a:lnTo>
                <a:lnTo>
                  <a:pt x="4674" y="853911"/>
                </a:lnTo>
                <a:lnTo>
                  <a:pt x="10435" y="807857"/>
                </a:lnTo>
                <a:lnTo>
                  <a:pt x="18405" y="762512"/>
                </a:lnTo>
                <a:lnTo>
                  <a:pt x="28528" y="717930"/>
                </a:lnTo>
                <a:lnTo>
                  <a:pt x="40749" y="674165"/>
                </a:lnTo>
                <a:lnTo>
                  <a:pt x="55014" y="631272"/>
                </a:lnTo>
                <a:lnTo>
                  <a:pt x="71267" y="589305"/>
                </a:lnTo>
                <a:lnTo>
                  <a:pt x="89452" y="548319"/>
                </a:lnTo>
                <a:lnTo>
                  <a:pt x="109516" y="508367"/>
                </a:lnTo>
                <a:lnTo>
                  <a:pt x="131402" y="469504"/>
                </a:lnTo>
                <a:lnTo>
                  <a:pt x="155056" y="431785"/>
                </a:lnTo>
                <a:lnTo>
                  <a:pt x="180422" y="395263"/>
                </a:lnTo>
                <a:lnTo>
                  <a:pt x="207445" y="359994"/>
                </a:lnTo>
                <a:lnTo>
                  <a:pt x="236071" y="326030"/>
                </a:lnTo>
                <a:lnTo>
                  <a:pt x="266243" y="293427"/>
                </a:lnTo>
                <a:lnTo>
                  <a:pt x="297907" y="262240"/>
                </a:lnTo>
                <a:lnTo>
                  <a:pt x="331007" y="232521"/>
                </a:lnTo>
                <a:lnTo>
                  <a:pt x="365490" y="204326"/>
                </a:lnTo>
                <a:lnTo>
                  <a:pt x="401298" y="177709"/>
                </a:lnTo>
                <a:lnTo>
                  <a:pt x="438377" y="152725"/>
                </a:lnTo>
                <a:lnTo>
                  <a:pt x="476673" y="129427"/>
                </a:lnTo>
                <a:lnTo>
                  <a:pt x="516129" y="107869"/>
                </a:lnTo>
                <a:lnTo>
                  <a:pt x="556691" y="88108"/>
                </a:lnTo>
                <a:lnTo>
                  <a:pt x="598304" y="70195"/>
                </a:lnTo>
                <a:lnTo>
                  <a:pt x="640912" y="54187"/>
                </a:lnTo>
                <a:lnTo>
                  <a:pt x="684460" y="40136"/>
                </a:lnTo>
                <a:lnTo>
                  <a:pt x="728893" y="28099"/>
                </a:lnTo>
                <a:lnTo>
                  <a:pt x="774156" y="18128"/>
                </a:lnTo>
                <a:lnTo>
                  <a:pt x="820194" y="10278"/>
                </a:lnTo>
                <a:lnTo>
                  <a:pt x="866952" y="4604"/>
                </a:lnTo>
                <a:lnTo>
                  <a:pt x="914374" y="1160"/>
                </a:lnTo>
                <a:lnTo>
                  <a:pt x="962406" y="0"/>
                </a:lnTo>
                <a:lnTo>
                  <a:pt x="1010437" y="1160"/>
                </a:lnTo>
                <a:lnTo>
                  <a:pt x="1057859" y="4604"/>
                </a:lnTo>
                <a:lnTo>
                  <a:pt x="1104617" y="10278"/>
                </a:lnTo>
                <a:lnTo>
                  <a:pt x="1150655" y="18128"/>
                </a:lnTo>
                <a:lnTo>
                  <a:pt x="1195918" y="28099"/>
                </a:lnTo>
                <a:lnTo>
                  <a:pt x="1240351" y="40136"/>
                </a:lnTo>
                <a:lnTo>
                  <a:pt x="1283899" y="54187"/>
                </a:lnTo>
                <a:lnTo>
                  <a:pt x="1326507" y="70195"/>
                </a:lnTo>
                <a:lnTo>
                  <a:pt x="1368120" y="88108"/>
                </a:lnTo>
                <a:lnTo>
                  <a:pt x="1408682" y="107869"/>
                </a:lnTo>
                <a:lnTo>
                  <a:pt x="1448138" y="129427"/>
                </a:lnTo>
                <a:lnTo>
                  <a:pt x="1486434" y="152725"/>
                </a:lnTo>
                <a:lnTo>
                  <a:pt x="1523513" y="177709"/>
                </a:lnTo>
                <a:lnTo>
                  <a:pt x="1559321" y="204326"/>
                </a:lnTo>
                <a:lnTo>
                  <a:pt x="1593804" y="232521"/>
                </a:lnTo>
                <a:lnTo>
                  <a:pt x="1626904" y="262240"/>
                </a:lnTo>
                <a:lnTo>
                  <a:pt x="1658568" y="293427"/>
                </a:lnTo>
                <a:lnTo>
                  <a:pt x="1688740" y="326030"/>
                </a:lnTo>
                <a:lnTo>
                  <a:pt x="1717366" y="359994"/>
                </a:lnTo>
                <a:lnTo>
                  <a:pt x="1744389" y="395263"/>
                </a:lnTo>
                <a:lnTo>
                  <a:pt x="1769755" y="431785"/>
                </a:lnTo>
                <a:lnTo>
                  <a:pt x="1793409" y="469504"/>
                </a:lnTo>
                <a:lnTo>
                  <a:pt x="1815295" y="508367"/>
                </a:lnTo>
                <a:lnTo>
                  <a:pt x="1835359" y="548319"/>
                </a:lnTo>
                <a:lnTo>
                  <a:pt x="1853544" y="589305"/>
                </a:lnTo>
                <a:lnTo>
                  <a:pt x="1869797" y="631272"/>
                </a:lnTo>
                <a:lnTo>
                  <a:pt x="1884062" y="674165"/>
                </a:lnTo>
                <a:lnTo>
                  <a:pt x="1896283" y="717930"/>
                </a:lnTo>
                <a:lnTo>
                  <a:pt x="1906406" y="762512"/>
                </a:lnTo>
                <a:lnTo>
                  <a:pt x="1914376" y="807857"/>
                </a:lnTo>
                <a:lnTo>
                  <a:pt x="1920137" y="853911"/>
                </a:lnTo>
                <a:lnTo>
                  <a:pt x="1923634" y="900619"/>
                </a:lnTo>
                <a:lnTo>
                  <a:pt x="1924812" y="947927"/>
                </a:lnTo>
                <a:lnTo>
                  <a:pt x="1923634" y="995236"/>
                </a:lnTo>
                <a:lnTo>
                  <a:pt x="1920137" y="1041944"/>
                </a:lnTo>
                <a:lnTo>
                  <a:pt x="1914376" y="1087998"/>
                </a:lnTo>
                <a:lnTo>
                  <a:pt x="1906406" y="1133343"/>
                </a:lnTo>
                <a:lnTo>
                  <a:pt x="1896283" y="1177925"/>
                </a:lnTo>
                <a:lnTo>
                  <a:pt x="1884062" y="1221690"/>
                </a:lnTo>
                <a:lnTo>
                  <a:pt x="1869797" y="1264583"/>
                </a:lnTo>
                <a:lnTo>
                  <a:pt x="1853544" y="1306550"/>
                </a:lnTo>
                <a:lnTo>
                  <a:pt x="1835359" y="1347536"/>
                </a:lnTo>
                <a:lnTo>
                  <a:pt x="1815295" y="1387488"/>
                </a:lnTo>
                <a:lnTo>
                  <a:pt x="1793409" y="1426351"/>
                </a:lnTo>
                <a:lnTo>
                  <a:pt x="1769755" y="1464070"/>
                </a:lnTo>
                <a:lnTo>
                  <a:pt x="1744389" y="1500592"/>
                </a:lnTo>
                <a:lnTo>
                  <a:pt x="1717366" y="1535861"/>
                </a:lnTo>
                <a:lnTo>
                  <a:pt x="1688740" y="1569825"/>
                </a:lnTo>
                <a:lnTo>
                  <a:pt x="1658568" y="1602428"/>
                </a:lnTo>
                <a:lnTo>
                  <a:pt x="1626904" y="1633615"/>
                </a:lnTo>
                <a:lnTo>
                  <a:pt x="1593804" y="1663334"/>
                </a:lnTo>
                <a:lnTo>
                  <a:pt x="1559321" y="1691529"/>
                </a:lnTo>
                <a:lnTo>
                  <a:pt x="1523513" y="1718146"/>
                </a:lnTo>
                <a:lnTo>
                  <a:pt x="1486434" y="1743130"/>
                </a:lnTo>
                <a:lnTo>
                  <a:pt x="1448138" y="1766428"/>
                </a:lnTo>
                <a:lnTo>
                  <a:pt x="1408682" y="1787986"/>
                </a:lnTo>
                <a:lnTo>
                  <a:pt x="1368120" y="1807747"/>
                </a:lnTo>
                <a:lnTo>
                  <a:pt x="1326507" y="1825660"/>
                </a:lnTo>
                <a:lnTo>
                  <a:pt x="1283899" y="1841668"/>
                </a:lnTo>
                <a:lnTo>
                  <a:pt x="1240351" y="1855719"/>
                </a:lnTo>
                <a:lnTo>
                  <a:pt x="1195918" y="1867756"/>
                </a:lnTo>
                <a:lnTo>
                  <a:pt x="1150655" y="1877727"/>
                </a:lnTo>
                <a:lnTo>
                  <a:pt x="1104617" y="1885577"/>
                </a:lnTo>
                <a:lnTo>
                  <a:pt x="1057859" y="1891251"/>
                </a:lnTo>
                <a:lnTo>
                  <a:pt x="1010437" y="1894695"/>
                </a:lnTo>
                <a:lnTo>
                  <a:pt x="962406" y="1895856"/>
                </a:lnTo>
                <a:lnTo>
                  <a:pt x="914374" y="1894695"/>
                </a:lnTo>
                <a:lnTo>
                  <a:pt x="866952" y="1891251"/>
                </a:lnTo>
                <a:lnTo>
                  <a:pt x="820194" y="1885577"/>
                </a:lnTo>
                <a:lnTo>
                  <a:pt x="774156" y="1877727"/>
                </a:lnTo>
                <a:lnTo>
                  <a:pt x="728893" y="1867756"/>
                </a:lnTo>
                <a:lnTo>
                  <a:pt x="684460" y="1855719"/>
                </a:lnTo>
                <a:lnTo>
                  <a:pt x="640912" y="1841668"/>
                </a:lnTo>
                <a:lnTo>
                  <a:pt x="598304" y="1825660"/>
                </a:lnTo>
                <a:lnTo>
                  <a:pt x="556691" y="1807747"/>
                </a:lnTo>
                <a:lnTo>
                  <a:pt x="516129" y="1787986"/>
                </a:lnTo>
                <a:lnTo>
                  <a:pt x="476673" y="1766428"/>
                </a:lnTo>
                <a:lnTo>
                  <a:pt x="438377" y="1743130"/>
                </a:lnTo>
                <a:lnTo>
                  <a:pt x="401298" y="1718146"/>
                </a:lnTo>
                <a:lnTo>
                  <a:pt x="365490" y="1691529"/>
                </a:lnTo>
                <a:lnTo>
                  <a:pt x="331007" y="1663334"/>
                </a:lnTo>
                <a:lnTo>
                  <a:pt x="297907" y="1633615"/>
                </a:lnTo>
                <a:lnTo>
                  <a:pt x="266243" y="1602428"/>
                </a:lnTo>
                <a:lnTo>
                  <a:pt x="236071" y="1569825"/>
                </a:lnTo>
                <a:lnTo>
                  <a:pt x="207445" y="1535861"/>
                </a:lnTo>
                <a:lnTo>
                  <a:pt x="180422" y="1500592"/>
                </a:lnTo>
                <a:lnTo>
                  <a:pt x="155056" y="1464070"/>
                </a:lnTo>
                <a:lnTo>
                  <a:pt x="131402" y="1426351"/>
                </a:lnTo>
                <a:lnTo>
                  <a:pt x="109516" y="1387488"/>
                </a:lnTo>
                <a:lnTo>
                  <a:pt x="89452" y="1347536"/>
                </a:lnTo>
                <a:lnTo>
                  <a:pt x="71267" y="1306550"/>
                </a:lnTo>
                <a:lnTo>
                  <a:pt x="55014" y="1264583"/>
                </a:lnTo>
                <a:lnTo>
                  <a:pt x="40749" y="1221690"/>
                </a:lnTo>
                <a:lnTo>
                  <a:pt x="28528" y="1177925"/>
                </a:lnTo>
                <a:lnTo>
                  <a:pt x="18405" y="1133343"/>
                </a:lnTo>
                <a:lnTo>
                  <a:pt x="10435" y="1087998"/>
                </a:lnTo>
                <a:lnTo>
                  <a:pt x="4674" y="1041944"/>
                </a:lnTo>
                <a:lnTo>
                  <a:pt x="1177" y="995236"/>
                </a:lnTo>
                <a:lnTo>
                  <a:pt x="0" y="947927"/>
                </a:lnTo>
                <a:close/>
              </a:path>
            </a:pathLst>
          </a:custGeom>
          <a:ln w="114300">
            <a:solidFill>
              <a:srgbClr val="AC2B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10183" y="1813560"/>
            <a:ext cx="805180" cy="803275"/>
          </a:xfrm>
          <a:custGeom>
            <a:avLst/>
            <a:gdLst/>
            <a:ahLst/>
            <a:cxnLst/>
            <a:rect l="l" t="t" r="r" b="b"/>
            <a:pathLst>
              <a:path w="805180" h="803275">
                <a:moveTo>
                  <a:pt x="402335" y="0"/>
                </a:moveTo>
                <a:lnTo>
                  <a:pt x="355416" y="2702"/>
                </a:lnTo>
                <a:lnTo>
                  <a:pt x="310085" y="10608"/>
                </a:lnTo>
                <a:lnTo>
                  <a:pt x="266646" y="23415"/>
                </a:lnTo>
                <a:lnTo>
                  <a:pt x="225400" y="40823"/>
                </a:lnTo>
                <a:lnTo>
                  <a:pt x="186650" y="62530"/>
                </a:lnTo>
                <a:lnTo>
                  <a:pt x="150697" y="88234"/>
                </a:lnTo>
                <a:lnTo>
                  <a:pt x="117843" y="117633"/>
                </a:lnTo>
                <a:lnTo>
                  <a:pt x="88390" y="150427"/>
                </a:lnTo>
                <a:lnTo>
                  <a:pt x="62640" y="186313"/>
                </a:lnTo>
                <a:lnTo>
                  <a:pt x="40894" y="224989"/>
                </a:lnTo>
                <a:lnTo>
                  <a:pt x="23456" y="266155"/>
                </a:lnTo>
                <a:lnTo>
                  <a:pt x="10626" y="309509"/>
                </a:lnTo>
                <a:lnTo>
                  <a:pt x="2706" y="354749"/>
                </a:lnTo>
                <a:lnTo>
                  <a:pt x="0" y="401574"/>
                </a:lnTo>
                <a:lnTo>
                  <a:pt x="2706" y="448398"/>
                </a:lnTo>
                <a:lnTo>
                  <a:pt x="10626" y="493638"/>
                </a:lnTo>
                <a:lnTo>
                  <a:pt x="23456" y="536992"/>
                </a:lnTo>
                <a:lnTo>
                  <a:pt x="40894" y="578158"/>
                </a:lnTo>
                <a:lnTo>
                  <a:pt x="62640" y="616834"/>
                </a:lnTo>
                <a:lnTo>
                  <a:pt x="88390" y="652720"/>
                </a:lnTo>
                <a:lnTo>
                  <a:pt x="117843" y="685514"/>
                </a:lnTo>
                <a:lnTo>
                  <a:pt x="150697" y="714913"/>
                </a:lnTo>
                <a:lnTo>
                  <a:pt x="186650" y="740617"/>
                </a:lnTo>
                <a:lnTo>
                  <a:pt x="225400" y="762324"/>
                </a:lnTo>
                <a:lnTo>
                  <a:pt x="266646" y="779732"/>
                </a:lnTo>
                <a:lnTo>
                  <a:pt x="310085" y="792539"/>
                </a:lnTo>
                <a:lnTo>
                  <a:pt x="355416" y="800445"/>
                </a:lnTo>
                <a:lnTo>
                  <a:pt x="402335" y="803148"/>
                </a:lnTo>
                <a:lnTo>
                  <a:pt x="449265" y="800445"/>
                </a:lnTo>
                <a:lnTo>
                  <a:pt x="494602" y="792539"/>
                </a:lnTo>
                <a:lnTo>
                  <a:pt x="538045" y="779732"/>
                </a:lnTo>
                <a:lnTo>
                  <a:pt x="579293" y="762324"/>
                </a:lnTo>
                <a:lnTo>
                  <a:pt x="618043" y="740617"/>
                </a:lnTo>
                <a:lnTo>
                  <a:pt x="653995" y="714913"/>
                </a:lnTo>
                <a:lnTo>
                  <a:pt x="686847" y="685514"/>
                </a:lnTo>
                <a:lnTo>
                  <a:pt x="716297" y="652720"/>
                </a:lnTo>
                <a:lnTo>
                  <a:pt x="742044" y="616834"/>
                </a:lnTo>
                <a:lnTo>
                  <a:pt x="763786" y="578158"/>
                </a:lnTo>
                <a:lnTo>
                  <a:pt x="781221" y="536992"/>
                </a:lnTo>
                <a:lnTo>
                  <a:pt x="794048" y="493638"/>
                </a:lnTo>
                <a:lnTo>
                  <a:pt x="801965" y="448398"/>
                </a:lnTo>
                <a:lnTo>
                  <a:pt x="804672" y="401574"/>
                </a:lnTo>
                <a:lnTo>
                  <a:pt x="801965" y="354749"/>
                </a:lnTo>
                <a:lnTo>
                  <a:pt x="794048" y="309509"/>
                </a:lnTo>
                <a:lnTo>
                  <a:pt x="781221" y="266155"/>
                </a:lnTo>
                <a:lnTo>
                  <a:pt x="763786" y="224989"/>
                </a:lnTo>
                <a:lnTo>
                  <a:pt x="742044" y="186313"/>
                </a:lnTo>
                <a:lnTo>
                  <a:pt x="716297" y="150427"/>
                </a:lnTo>
                <a:lnTo>
                  <a:pt x="686847" y="117633"/>
                </a:lnTo>
                <a:lnTo>
                  <a:pt x="653995" y="88234"/>
                </a:lnTo>
                <a:lnTo>
                  <a:pt x="618043" y="62530"/>
                </a:lnTo>
                <a:lnTo>
                  <a:pt x="579293" y="40823"/>
                </a:lnTo>
                <a:lnTo>
                  <a:pt x="538045" y="23415"/>
                </a:lnTo>
                <a:lnTo>
                  <a:pt x="494602" y="10608"/>
                </a:lnTo>
                <a:lnTo>
                  <a:pt x="449265" y="2702"/>
                </a:lnTo>
                <a:lnTo>
                  <a:pt x="402335" y="0"/>
                </a:lnTo>
                <a:close/>
              </a:path>
            </a:pathLst>
          </a:custGeom>
          <a:solidFill>
            <a:srgbClr val="F1F1F1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104388" y="1918716"/>
            <a:ext cx="314325" cy="315595"/>
          </a:xfrm>
          <a:custGeom>
            <a:avLst/>
            <a:gdLst/>
            <a:ahLst/>
            <a:cxnLst/>
            <a:rect l="l" t="t" r="r" b="b"/>
            <a:pathLst>
              <a:path w="314325" h="315594">
                <a:moveTo>
                  <a:pt x="156972" y="0"/>
                </a:moveTo>
                <a:lnTo>
                  <a:pt x="107338" y="8040"/>
                </a:lnTo>
                <a:lnTo>
                  <a:pt x="64245" y="30431"/>
                </a:lnTo>
                <a:lnTo>
                  <a:pt x="30272" y="64574"/>
                </a:lnTo>
                <a:lnTo>
                  <a:pt x="7997" y="107874"/>
                </a:lnTo>
                <a:lnTo>
                  <a:pt x="0" y="157734"/>
                </a:lnTo>
                <a:lnTo>
                  <a:pt x="7997" y="207593"/>
                </a:lnTo>
                <a:lnTo>
                  <a:pt x="30272" y="250893"/>
                </a:lnTo>
                <a:lnTo>
                  <a:pt x="64245" y="285036"/>
                </a:lnTo>
                <a:lnTo>
                  <a:pt x="107338" y="307427"/>
                </a:lnTo>
                <a:lnTo>
                  <a:pt x="156972" y="315468"/>
                </a:lnTo>
                <a:lnTo>
                  <a:pt x="206605" y="307427"/>
                </a:lnTo>
                <a:lnTo>
                  <a:pt x="249698" y="285036"/>
                </a:lnTo>
                <a:lnTo>
                  <a:pt x="283671" y="250893"/>
                </a:lnTo>
                <a:lnTo>
                  <a:pt x="305946" y="207593"/>
                </a:lnTo>
                <a:lnTo>
                  <a:pt x="313944" y="157734"/>
                </a:lnTo>
                <a:lnTo>
                  <a:pt x="305946" y="107874"/>
                </a:lnTo>
                <a:lnTo>
                  <a:pt x="283671" y="64574"/>
                </a:lnTo>
                <a:lnTo>
                  <a:pt x="249698" y="30431"/>
                </a:lnTo>
                <a:lnTo>
                  <a:pt x="206605" y="8040"/>
                </a:lnTo>
                <a:lnTo>
                  <a:pt x="156972" y="0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940179" y="3050286"/>
            <a:ext cx="102552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70">
                <a:latin typeface="宋体"/>
                <a:cs typeface="宋体"/>
              </a:rPr>
              <a:t>总结</a:t>
            </a:r>
            <a:endParaRPr sz="4000">
              <a:latin typeface="宋体"/>
              <a:cs typeface="宋体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132959" y="1440637"/>
            <a:ext cx="12706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14">
                <a:latin typeface="宋体"/>
                <a:cs typeface="宋体"/>
              </a:rPr>
              <a:t>1.</a:t>
            </a:r>
            <a:r>
              <a:rPr dirty="0" sz="1800" spc="145">
                <a:latin typeface="宋体"/>
                <a:cs typeface="宋体"/>
              </a:rPr>
              <a:t> </a:t>
            </a:r>
            <a:r>
              <a:rPr dirty="0" sz="1800" spc="-30">
                <a:latin typeface="宋体"/>
                <a:cs typeface="宋体"/>
              </a:rPr>
              <a:t>事务简介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32959" y="2373884"/>
            <a:ext cx="12706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14">
                <a:latin typeface="宋体"/>
                <a:cs typeface="宋体"/>
              </a:rPr>
              <a:t>2.</a:t>
            </a:r>
            <a:r>
              <a:rPr dirty="0" sz="1800" spc="135">
                <a:latin typeface="宋体"/>
                <a:cs typeface="宋体"/>
              </a:rPr>
              <a:t> </a:t>
            </a:r>
            <a:r>
              <a:rPr dirty="0" sz="1800" spc="-30">
                <a:latin typeface="宋体"/>
                <a:cs typeface="宋体"/>
              </a:rPr>
              <a:t>事务操作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132959" y="3773170"/>
            <a:ext cx="17221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14">
                <a:latin typeface="宋体"/>
                <a:cs typeface="宋体"/>
              </a:rPr>
              <a:t>3.</a:t>
            </a:r>
            <a:r>
              <a:rPr dirty="0" sz="1800" spc="140">
                <a:latin typeface="宋体"/>
                <a:cs typeface="宋体"/>
              </a:rPr>
              <a:t> </a:t>
            </a:r>
            <a:r>
              <a:rPr dirty="0" sz="1800" spc="-30">
                <a:latin typeface="宋体"/>
                <a:cs typeface="宋体"/>
              </a:rPr>
              <a:t>事务四大特性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132959" y="4706239"/>
            <a:ext cx="17221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14">
                <a:latin typeface="宋体"/>
                <a:cs typeface="宋体"/>
              </a:rPr>
              <a:t>4.</a:t>
            </a:r>
            <a:r>
              <a:rPr dirty="0" sz="1800" spc="140">
                <a:latin typeface="宋体"/>
                <a:cs typeface="宋体"/>
              </a:rPr>
              <a:t> </a:t>
            </a:r>
            <a:r>
              <a:rPr dirty="0" sz="1800" spc="-30">
                <a:latin typeface="宋体"/>
                <a:cs typeface="宋体"/>
              </a:rPr>
              <a:t>并发事务问题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132959" y="5639206"/>
            <a:ext cx="17221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14">
                <a:latin typeface="宋体"/>
                <a:cs typeface="宋体"/>
              </a:rPr>
              <a:t>5.</a:t>
            </a:r>
            <a:r>
              <a:rPr dirty="0" sz="1800" spc="140">
                <a:latin typeface="宋体"/>
                <a:cs typeface="宋体"/>
              </a:rPr>
              <a:t> </a:t>
            </a:r>
            <a:r>
              <a:rPr dirty="0" sz="1800" spc="-30">
                <a:latin typeface="宋体"/>
                <a:cs typeface="宋体"/>
              </a:rPr>
              <a:t>事务隔离级别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501640" y="1822704"/>
            <a:ext cx="6038215" cy="340360"/>
          </a:xfrm>
          <a:prstGeom prst="rect">
            <a:avLst/>
          </a:prstGeom>
          <a:solidFill>
            <a:srgbClr val="FFFFE3"/>
          </a:solidFill>
          <a:ln w="3175">
            <a:solidFill>
              <a:srgbClr val="919191"/>
            </a:solidFill>
          </a:ln>
        </p:spPr>
        <p:txBody>
          <a:bodyPr wrap="square" lIns="0" tIns="99695" rIns="0" bIns="0" rtlCol="0" vert="horz">
            <a:spAutoFit/>
          </a:bodyPr>
          <a:lstStyle/>
          <a:p>
            <a:pPr marL="92710">
              <a:lnSpc>
                <a:spcPct val="100000"/>
              </a:lnSpc>
              <a:spcBef>
                <a:spcPts val="785"/>
              </a:spcBef>
            </a:pPr>
            <a:r>
              <a:rPr dirty="0" sz="1200">
                <a:solidFill>
                  <a:srgbClr val="FF0000"/>
                </a:solidFill>
                <a:latin typeface="黑体"/>
                <a:cs typeface="黑体"/>
              </a:rPr>
              <a:t>事务是一组操作的集合，这组操作，要么全部执行成功，要么全部执行失败。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501640" y="4143755"/>
            <a:ext cx="6038215" cy="338455"/>
          </a:xfrm>
          <a:custGeom>
            <a:avLst/>
            <a:gdLst/>
            <a:ahLst/>
            <a:cxnLst/>
            <a:rect l="l" t="t" r="r" b="b"/>
            <a:pathLst>
              <a:path w="6038215" h="338454">
                <a:moveTo>
                  <a:pt x="0" y="338328"/>
                </a:moveTo>
                <a:lnTo>
                  <a:pt x="6038088" y="338328"/>
                </a:lnTo>
                <a:lnTo>
                  <a:pt x="6038088" y="0"/>
                </a:lnTo>
                <a:lnTo>
                  <a:pt x="0" y="0"/>
                </a:lnTo>
                <a:lnTo>
                  <a:pt x="0" y="338328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051803" y="4214114"/>
            <a:ext cx="94487" cy="2362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758940" y="4214114"/>
            <a:ext cx="94488" cy="2362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415783" y="4214114"/>
            <a:ext cx="123444" cy="2362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8266430" y="4214114"/>
            <a:ext cx="123444" cy="2362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8958326" y="4214114"/>
            <a:ext cx="123444" cy="2362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9607550" y="4214114"/>
            <a:ext cx="123444" cy="2362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0299445" y="4214114"/>
            <a:ext cx="123444" cy="23621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5501640" y="4143755"/>
            <a:ext cx="6038215" cy="338455"/>
          </a:xfrm>
          <a:prstGeom prst="rect">
            <a:avLst/>
          </a:prstGeom>
          <a:ln w="3175">
            <a:solidFill>
              <a:srgbClr val="919191"/>
            </a:solidFill>
          </a:ln>
        </p:spPr>
        <p:txBody>
          <a:bodyPr wrap="square" lIns="0" tIns="99060" rIns="0" bIns="0" rtlCol="0" vert="horz">
            <a:spAutoFit/>
          </a:bodyPr>
          <a:lstStyle/>
          <a:p>
            <a:pPr marL="92710">
              <a:lnSpc>
                <a:spcPct val="100000"/>
              </a:lnSpc>
              <a:spcBef>
                <a:spcPts val="780"/>
              </a:spcBef>
            </a:pPr>
            <a:r>
              <a:rPr dirty="0" sz="1200">
                <a:solidFill>
                  <a:srgbClr val="FF0000"/>
                </a:solidFill>
                <a:latin typeface="黑体"/>
                <a:cs typeface="黑体"/>
              </a:rPr>
              <a:t>原子性</a:t>
            </a:r>
            <a:r>
              <a:rPr dirty="0" sz="1200" spc="30">
                <a:solidFill>
                  <a:srgbClr val="FF0000"/>
                </a:solidFill>
                <a:latin typeface="黑体"/>
                <a:cs typeface="黑体"/>
              </a:rPr>
              <a:t> </a:t>
            </a:r>
            <a:r>
              <a:rPr dirty="0" sz="1200" spc="-10">
                <a:solidFill>
                  <a:srgbClr val="FF0000"/>
                </a:solidFill>
                <a:latin typeface="Calibri"/>
                <a:cs typeface="Calibri"/>
              </a:rPr>
              <a:t>Atomicity</a:t>
            </a:r>
            <a:r>
              <a:rPr dirty="0" sz="1200" spc="1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FF0000"/>
                </a:solidFill>
                <a:latin typeface="黑体"/>
                <a:cs typeface="黑体"/>
              </a:rPr>
              <a:t>、一致性</a:t>
            </a:r>
            <a:r>
              <a:rPr dirty="0" sz="1200" spc="45">
                <a:solidFill>
                  <a:srgbClr val="FF0000"/>
                </a:solidFill>
                <a:latin typeface="黑体"/>
                <a:cs typeface="黑体"/>
              </a:rPr>
              <a:t> </a:t>
            </a:r>
            <a:r>
              <a:rPr dirty="0" sz="1200" spc="-5">
                <a:solidFill>
                  <a:srgbClr val="FF0000"/>
                </a:solidFill>
                <a:latin typeface="Calibri"/>
                <a:cs typeface="Calibri"/>
              </a:rPr>
              <a:t>Consistency</a:t>
            </a:r>
            <a:r>
              <a:rPr dirty="0" sz="1200" spc="10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FF0000"/>
                </a:solidFill>
                <a:latin typeface="黑体"/>
                <a:cs typeface="黑体"/>
              </a:rPr>
              <a:t>、隔离性</a:t>
            </a:r>
            <a:r>
              <a:rPr dirty="0" sz="1200" spc="45">
                <a:solidFill>
                  <a:srgbClr val="FF0000"/>
                </a:solidFill>
                <a:latin typeface="黑体"/>
                <a:cs typeface="黑体"/>
              </a:rPr>
              <a:t> </a:t>
            </a:r>
            <a:r>
              <a:rPr dirty="0" sz="1200" spc="-5">
                <a:solidFill>
                  <a:srgbClr val="FF0000"/>
                </a:solidFill>
                <a:latin typeface="Calibri"/>
                <a:cs typeface="Calibri"/>
              </a:rPr>
              <a:t>Isolation</a:t>
            </a:r>
            <a:r>
              <a:rPr dirty="0" sz="1200" spc="11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FF0000"/>
                </a:solidFill>
                <a:latin typeface="黑体"/>
                <a:cs typeface="黑体"/>
              </a:rPr>
              <a:t>、持久性</a:t>
            </a:r>
            <a:r>
              <a:rPr dirty="0" sz="1200" spc="45">
                <a:solidFill>
                  <a:srgbClr val="FF0000"/>
                </a:solidFill>
                <a:latin typeface="黑体"/>
                <a:cs typeface="黑体"/>
              </a:rPr>
              <a:t> </a:t>
            </a:r>
            <a:r>
              <a:rPr dirty="0" sz="1200" spc="-5">
                <a:solidFill>
                  <a:srgbClr val="FF0000"/>
                </a:solidFill>
                <a:latin typeface="Calibri"/>
                <a:cs typeface="Calibri"/>
              </a:rPr>
              <a:t>Durability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1016106" y="4214114"/>
            <a:ext cx="94488" cy="2362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501640" y="2753867"/>
            <a:ext cx="6038215" cy="830580"/>
          </a:xfrm>
          <a:custGeom>
            <a:avLst/>
            <a:gdLst/>
            <a:ahLst/>
            <a:cxnLst/>
            <a:rect l="l" t="t" r="r" b="b"/>
            <a:pathLst>
              <a:path w="6038215" h="830579">
                <a:moveTo>
                  <a:pt x="0" y="830579"/>
                </a:moveTo>
                <a:lnTo>
                  <a:pt x="6038088" y="830579"/>
                </a:lnTo>
                <a:lnTo>
                  <a:pt x="6038088" y="0"/>
                </a:lnTo>
                <a:lnTo>
                  <a:pt x="0" y="0"/>
                </a:lnTo>
                <a:lnTo>
                  <a:pt x="0" y="830579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594603" y="2892805"/>
            <a:ext cx="1669796" cy="2362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191756" y="2892805"/>
            <a:ext cx="192024" cy="2362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594603" y="3258946"/>
            <a:ext cx="1650619" cy="2362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173468" y="3258946"/>
            <a:ext cx="192024" cy="2362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642859" y="3258946"/>
            <a:ext cx="140207" cy="23622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5501640" y="2753867"/>
            <a:ext cx="6038215" cy="830580"/>
          </a:xfrm>
          <a:prstGeom prst="rect">
            <a:avLst/>
          </a:prstGeom>
          <a:ln w="3175">
            <a:solidFill>
              <a:srgbClr val="919191"/>
            </a:solidFill>
          </a:ln>
        </p:spPr>
        <p:txBody>
          <a:bodyPr wrap="square" lIns="0" tIns="69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852930">
              <a:lnSpc>
                <a:spcPct val="100000"/>
              </a:lnSpc>
            </a:pPr>
            <a:r>
              <a:rPr dirty="0" sz="1200">
                <a:solidFill>
                  <a:srgbClr val="00AF50"/>
                </a:solidFill>
                <a:latin typeface="黑体"/>
                <a:cs typeface="黑体"/>
              </a:rPr>
              <a:t>开启事务</a:t>
            </a:r>
            <a:endParaRPr sz="120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1835785">
              <a:lnSpc>
                <a:spcPct val="100000"/>
              </a:lnSpc>
            </a:pPr>
            <a:r>
              <a:rPr dirty="0" sz="1200">
                <a:solidFill>
                  <a:srgbClr val="00AF50"/>
                </a:solidFill>
                <a:latin typeface="黑体"/>
                <a:cs typeface="黑体"/>
              </a:rPr>
              <a:t>提交</a:t>
            </a:r>
            <a:r>
              <a:rPr dirty="0" sz="1200" spc="-55">
                <a:solidFill>
                  <a:srgbClr val="00AF50"/>
                </a:solidFill>
                <a:latin typeface="黑体"/>
                <a:cs typeface="黑体"/>
              </a:rPr>
              <a:t> </a:t>
            </a:r>
            <a:r>
              <a:rPr dirty="0" sz="1200">
                <a:solidFill>
                  <a:srgbClr val="00AF50"/>
                </a:solidFill>
                <a:latin typeface="黑体"/>
                <a:cs typeface="黑体"/>
              </a:rPr>
              <a:t>回滚事务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501640" y="5070347"/>
            <a:ext cx="6038215" cy="370840"/>
          </a:xfrm>
          <a:prstGeom prst="rect">
            <a:avLst/>
          </a:prstGeom>
          <a:solidFill>
            <a:srgbClr val="FFFFE3"/>
          </a:solidFill>
          <a:ln w="3175">
            <a:solidFill>
              <a:srgbClr val="919191"/>
            </a:solidFill>
          </a:ln>
        </p:spPr>
        <p:txBody>
          <a:bodyPr wrap="square" lIns="0" tIns="100965" rIns="0" bIns="0" rtlCol="0" vert="horz">
            <a:spAutoFit/>
          </a:bodyPr>
          <a:lstStyle/>
          <a:p>
            <a:pPr marL="92710">
              <a:lnSpc>
                <a:spcPct val="100000"/>
              </a:lnSpc>
              <a:spcBef>
                <a:spcPts val="795"/>
              </a:spcBef>
            </a:pPr>
            <a:r>
              <a:rPr dirty="0" sz="1200">
                <a:solidFill>
                  <a:srgbClr val="FF0000"/>
                </a:solidFill>
                <a:latin typeface="黑体"/>
                <a:cs typeface="黑体"/>
              </a:rPr>
              <a:t>脏读、不可重复读、幻读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501640" y="5981700"/>
            <a:ext cx="6038215" cy="342900"/>
          </a:xfrm>
          <a:custGeom>
            <a:avLst/>
            <a:gdLst/>
            <a:ahLst/>
            <a:cxnLst/>
            <a:rect l="l" t="t" r="r" b="b"/>
            <a:pathLst>
              <a:path w="6038215" h="342900">
                <a:moveTo>
                  <a:pt x="0" y="342900"/>
                </a:moveTo>
                <a:lnTo>
                  <a:pt x="6038088" y="342900"/>
                </a:lnTo>
                <a:lnTo>
                  <a:pt x="6038088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594603" y="6053023"/>
            <a:ext cx="1529715" cy="2365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191756" y="6053023"/>
            <a:ext cx="1287018" cy="23652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8580373" y="6053023"/>
            <a:ext cx="1315084" cy="2365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5501640" y="5981700"/>
            <a:ext cx="6038215" cy="342900"/>
          </a:xfrm>
          <a:prstGeom prst="rect">
            <a:avLst/>
          </a:prstGeom>
          <a:ln w="3175">
            <a:solidFill>
              <a:srgbClr val="919191"/>
            </a:solidFill>
          </a:ln>
        </p:spPr>
        <p:txBody>
          <a:bodyPr wrap="square" lIns="0" tIns="100330" rIns="0" bIns="0" rtlCol="0" vert="horz">
            <a:spAutoFit/>
          </a:bodyPr>
          <a:lstStyle/>
          <a:p>
            <a:pPr algn="ctr" marR="28575">
              <a:lnSpc>
                <a:spcPct val="100000"/>
              </a:lnSpc>
              <a:spcBef>
                <a:spcPts val="790"/>
              </a:spcBef>
              <a:tabLst>
                <a:tab pos="1353185" algn="l"/>
                <a:tab pos="2773680" algn="l"/>
              </a:tabLst>
            </a:pPr>
            <a:r>
              <a:rPr dirty="0" sz="1200">
                <a:solidFill>
                  <a:srgbClr val="18C3FF"/>
                </a:solidFill>
                <a:latin typeface="黑体"/>
                <a:cs typeface="黑体"/>
              </a:rPr>
              <a:t>、	、	、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9965690" y="6053023"/>
            <a:ext cx="984326" cy="23652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0"/>
              <a:t>高级软件人才培训专家</a:t>
            </a: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 h="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 h="0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 h="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14527" y="4933188"/>
            <a:ext cx="1027176" cy="10548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539239" y="5195315"/>
            <a:ext cx="608330" cy="586740"/>
          </a:xfrm>
          <a:custGeom>
            <a:avLst/>
            <a:gdLst/>
            <a:ahLst/>
            <a:cxnLst/>
            <a:rect l="l" t="t" r="r" b="b"/>
            <a:pathLst>
              <a:path w="608330" h="586739">
                <a:moveTo>
                  <a:pt x="304037" y="0"/>
                </a:moveTo>
                <a:lnTo>
                  <a:pt x="254726" y="3838"/>
                </a:lnTo>
                <a:lnTo>
                  <a:pt x="207946" y="14953"/>
                </a:lnTo>
                <a:lnTo>
                  <a:pt x="164324" y="32740"/>
                </a:lnTo>
                <a:lnTo>
                  <a:pt x="124486" y="56595"/>
                </a:lnTo>
                <a:lnTo>
                  <a:pt x="89058" y="85915"/>
                </a:lnTo>
                <a:lnTo>
                  <a:pt x="58667" y="120097"/>
                </a:lnTo>
                <a:lnTo>
                  <a:pt x="33940" y="158537"/>
                </a:lnTo>
                <a:lnTo>
                  <a:pt x="15502" y="200631"/>
                </a:lnTo>
                <a:lnTo>
                  <a:pt x="3979" y="245777"/>
                </a:lnTo>
                <a:lnTo>
                  <a:pt x="0" y="293369"/>
                </a:lnTo>
                <a:lnTo>
                  <a:pt x="3979" y="340956"/>
                </a:lnTo>
                <a:lnTo>
                  <a:pt x="15502" y="386098"/>
                </a:lnTo>
                <a:lnTo>
                  <a:pt x="33940" y="428191"/>
                </a:lnTo>
                <a:lnTo>
                  <a:pt x="58667" y="466631"/>
                </a:lnTo>
                <a:lnTo>
                  <a:pt x="89058" y="500814"/>
                </a:lnTo>
                <a:lnTo>
                  <a:pt x="124486" y="530137"/>
                </a:lnTo>
                <a:lnTo>
                  <a:pt x="164324" y="553995"/>
                </a:lnTo>
                <a:lnTo>
                  <a:pt x="207946" y="571784"/>
                </a:lnTo>
                <a:lnTo>
                  <a:pt x="254726" y="582900"/>
                </a:lnTo>
                <a:lnTo>
                  <a:pt x="304037" y="586739"/>
                </a:lnTo>
                <a:lnTo>
                  <a:pt x="353349" y="582900"/>
                </a:lnTo>
                <a:lnTo>
                  <a:pt x="400129" y="571784"/>
                </a:lnTo>
                <a:lnTo>
                  <a:pt x="443751" y="553995"/>
                </a:lnTo>
                <a:lnTo>
                  <a:pt x="483589" y="530137"/>
                </a:lnTo>
                <a:lnTo>
                  <a:pt x="519017" y="500814"/>
                </a:lnTo>
                <a:lnTo>
                  <a:pt x="549408" y="466631"/>
                </a:lnTo>
                <a:lnTo>
                  <a:pt x="574135" y="428191"/>
                </a:lnTo>
                <a:lnTo>
                  <a:pt x="592573" y="386098"/>
                </a:lnTo>
                <a:lnTo>
                  <a:pt x="604096" y="340956"/>
                </a:lnTo>
                <a:lnTo>
                  <a:pt x="608076" y="293369"/>
                </a:lnTo>
                <a:lnTo>
                  <a:pt x="604096" y="245777"/>
                </a:lnTo>
                <a:lnTo>
                  <a:pt x="592573" y="200631"/>
                </a:lnTo>
                <a:lnTo>
                  <a:pt x="574135" y="158537"/>
                </a:lnTo>
                <a:lnTo>
                  <a:pt x="549408" y="120097"/>
                </a:lnTo>
                <a:lnTo>
                  <a:pt x="519017" y="85915"/>
                </a:lnTo>
                <a:lnTo>
                  <a:pt x="483589" y="56595"/>
                </a:lnTo>
                <a:lnTo>
                  <a:pt x="443751" y="32740"/>
                </a:lnTo>
                <a:lnTo>
                  <a:pt x="400129" y="14953"/>
                </a:lnTo>
                <a:lnTo>
                  <a:pt x="353349" y="3838"/>
                </a:lnTo>
                <a:lnTo>
                  <a:pt x="304037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779270" y="5343525"/>
            <a:ext cx="1282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575560" y="4773167"/>
            <a:ext cx="608330" cy="586740"/>
          </a:xfrm>
          <a:custGeom>
            <a:avLst/>
            <a:gdLst/>
            <a:ahLst/>
            <a:cxnLst/>
            <a:rect l="l" t="t" r="r" b="b"/>
            <a:pathLst>
              <a:path w="608330" h="586739">
                <a:moveTo>
                  <a:pt x="304038" y="0"/>
                </a:moveTo>
                <a:lnTo>
                  <a:pt x="254726" y="3838"/>
                </a:lnTo>
                <a:lnTo>
                  <a:pt x="207946" y="14953"/>
                </a:lnTo>
                <a:lnTo>
                  <a:pt x="164324" y="32740"/>
                </a:lnTo>
                <a:lnTo>
                  <a:pt x="124486" y="56595"/>
                </a:lnTo>
                <a:lnTo>
                  <a:pt x="89058" y="85915"/>
                </a:lnTo>
                <a:lnTo>
                  <a:pt x="58667" y="120097"/>
                </a:lnTo>
                <a:lnTo>
                  <a:pt x="33940" y="158537"/>
                </a:lnTo>
                <a:lnTo>
                  <a:pt x="15502" y="200631"/>
                </a:lnTo>
                <a:lnTo>
                  <a:pt x="3979" y="245777"/>
                </a:lnTo>
                <a:lnTo>
                  <a:pt x="0" y="293369"/>
                </a:lnTo>
                <a:lnTo>
                  <a:pt x="3979" y="340962"/>
                </a:lnTo>
                <a:lnTo>
                  <a:pt x="15502" y="386108"/>
                </a:lnTo>
                <a:lnTo>
                  <a:pt x="33940" y="428202"/>
                </a:lnTo>
                <a:lnTo>
                  <a:pt x="58667" y="466642"/>
                </a:lnTo>
                <a:lnTo>
                  <a:pt x="89058" y="500824"/>
                </a:lnTo>
                <a:lnTo>
                  <a:pt x="124486" y="530144"/>
                </a:lnTo>
                <a:lnTo>
                  <a:pt x="164324" y="553999"/>
                </a:lnTo>
                <a:lnTo>
                  <a:pt x="207946" y="571786"/>
                </a:lnTo>
                <a:lnTo>
                  <a:pt x="254726" y="582901"/>
                </a:lnTo>
                <a:lnTo>
                  <a:pt x="304038" y="586739"/>
                </a:lnTo>
                <a:lnTo>
                  <a:pt x="353349" y="582901"/>
                </a:lnTo>
                <a:lnTo>
                  <a:pt x="400129" y="571786"/>
                </a:lnTo>
                <a:lnTo>
                  <a:pt x="443751" y="553999"/>
                </a:lnTo>
                <a:lnTo>
                  <a:pt x="483589" y="530144"/>
                </a:lnTo>
                <a:lnTo>
                  <a:pt x="519017" y="500824"/>
                </a:lnTo>
                <a:lnTo>
                  <a:pt x="549408" y="466642"/>
                </a:lnTo>
                <a:lnTo>
                  <a:pt x="574135" y="428202"/>
                </a:lnTo>
                <a:lnTo>
                  <a:pt x="592573" y="386108"/>
                </a:lnTo>
                <a:lnTo>
                  <a:pt x="604096" y="340962"/>
                </a:lnTo>
                <a:lnTo>
                  <a:pt x="608076" y="293369"/>
                </a:lnTo>
                <a:lnTo>
                  <a:pt x="604096" y="245777"/>
                </a:lnTo>
                <a:lnTo>
                  <a:pt x="592573" y="200631"/>
                </a:lnTo>
                <a:lnTo>
                  <a:pt x="574135" y="158537"/>
                </a:lnTo>
                <a:lnTo>
                  <a:pt x="549408" y="120097"/>
                </a:lnTo>
                <a:lnTo>
                  <a:pt x="519017" y="85915"/>
                </a:lnTo>
                <a:lnTo>
                  <a:pt x="483589" y="56595"/>
                </a:lnTo>
                <a:lnTo>
                  <a:pt x="443751" y="32740"/>
                </a:lnTo>
                <a:lnTo>
                  <a:pt x="400129" y="14953"/>
                </a:lnTo>
                <a:lnTo>
                  <a:pt x="353349" y="3838"/>
                </a:lnTo>
                <a:lnTo>
                  <a:pt x="304038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815844" y="4920741"/>
            <a:ext cx="1282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239898" y="5181219"/>
            <a:ext cx="292100" cy="200025"/>
          </a:xfrm>
          <a:custGeom>
            <a:avLst/>
            <a:gdLst/>
            <a:ahLst/>
            <a:cxnLst/>
            <a:rect l="l" t="t" r="r" b="b"/>
            <a:pathLst>
              <a:path w="292100" h="200025">
                <a:moveTo>
                  <a:pt x="110617" y="0"/>
                </a:moveTo>
                <a:lnTo>
                  <a:pt x="130048" y="49656"/>
                </a:lnTo>
                <a:lnTo>
                  <a:pt x="0" y="100329"/>
                </a:lnTo>
                <a:lnTo>
                  <a:pt x="38734" y="199897"/>
                </a:lnTo>
                <a:lnTo>
                  <a:pt x="168782" y="149097"/>
                </a:lnTo>
                <a:lnTo>
                  <a:pt x="221525" y="149097"/>
                </a:lnTo>
                <a:lnTo>
                  <a:pt x="291973" y="43814"/>
                </a:lnTo>
                <a:lnTo>
                  <a:pt x="110617" y="0"/>
                </a:lnTo>
                <a:close/>
              </a:path>
              <a:path w="292100" h="200025">
                <a:moveTo>
                  <a:pt x="221525" y="149097"/>
                </a:moveTo>
                <a:lnTo>
                  <a:pt x="168782" y="149097"/>
                </a:lnTo>
                <a:lnTo>
                  <a:pt x="188213" y="198881"/>
                </a:lnTo>
                <a:lnTo>
                  <a:pt x="221525" y="149097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466850" y="5556300"/>
            <a:ext cx="1554480" cy="6045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solidFill>
                  <a:srgbClr val="252525"/>
                </a:solidFill>
                <a:latin typeface="微软雅黑"/>
                <a:cs typeface="微软雅黑"/>
              </a:rPr>
              <a:t>SQL</a:t>
            </a:r>
            <a:endParaRPr sz="105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50" spc="-5">
                <a:solidFill>
                  <a:srgbClr val="252525"/>
                </a:solidFill>
                <a:latin typeface="微软雅黑"/>
                <a:cs typeface="微软雅黑"/>
              </a:rPr>
              <a:t>MySQL</a:t>
            </a:r>
            <a:r>
              <a:rPr dirty="0" sz="1050" spc="-10">
                <a:solidFill>
                  <a:srgbClr val="252525"/>
                </a:solidFill>
                <a:latin typeface="微软雅黑"/>
                <a:cs typeface="微软雅黑"/>
              </a:rPr>
              <a:t>概述</a:t>
            </a:r>
            <a:endParaRPr sz="1050">
              <a:latin typeface="微软雅黑"/>
              <a:cs typeface="微软雅黑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611879" y="4367784"/>
            <a:ext cx="608330" cy="586740"/>
          </a:xfrm>
          <a:custGeom>
            <a:avLst/>
            <a:gdLst/>
            <a:ahLst/>
            <a:cxnLst/>
            <a:rect l="l" t="t" r="r" b="b"/>
            <a:pathLst>
              <a:path w="608329" h="586739">
                <a:moveTo>
                  <a:pt x="304038" y="0"/>
                </a:moveTo>
                <a:lnTo>
                  <a:pt x="254726" y="3838"/>
                </a:lnTo>
                <a:lnTo>
                  <a:pt x="207946" y="14953"/>
                </a:lnTo>
                <a:lnTo>
                  <a:pt x="164324" y="32740"/>
                </a:lnTo>
                <a:lnTo>
                  <a:pt x="124486" y="56595"/>
                </a:lnTo>
                <a:lnTo>
                  <a:pt x="89058" y="85915"/>
                </a:lnTo>
                <a:lnTo>
                  <a:pt x="58667" y="120097"/>
                </a:lnTo>
                <a:lnTo>
                  <a:pt x="33940" y="158537"/>
                </a:lnTo>
                <a:lnTo>
                  <a:pt x="15502" y="200631"/>
                </a:lnTo>
                <a:lnTo>
                  <a:pt x="3979" y="245777"/>
                </a:lnTo>
                <a:lnTo>
                  <a:pt x="0" y="293370"/>
                </a:lnTo>
                <a:lnTo>
                  <a:pt x="3979" y="340962"/>
                </a:lnTo>
                <a:lnTo>
                  <a:pt x="15502" y="386108"/>
                </a:lnTo>
                <a:lnTo>
                  <a:pt x="33940" y="428202"/>
                </a:lnTo>
                <a:lnTo>
                  <a:pt x="58667" y="466642"/>
                </a:lnTo>
                <a:lnTo>
                  <a:pt x="89058" y="500824"/>
                </a:lnTo>
                <a:lnTo>
                  <a:pt x="124486" y="530144"/>
                </a:lnTo>
                <a:lnTo>
                  <a:pt x="164324" y="553999"/>
                </a:lnTo>
                <a:lnTo>
                  <a:pt x="207946" y="571786"/>
                </a:lnTo>
                <a:lnTo>
                  <a:pt x="254726" y="582901"/>
                </a:lnTo>
                <a:lnTo>
                  <a:pt x="304038" y="586740"/>
                </a:lnTo>
                <a:lnTo>
                  <a:pt x="353349" y="582901"/>
                </a:lnTo>
                <a:lnTo>
                  <a:pt x="400129" y="571786"/>
                </a:lnTo>
                <a:lnTo>
                  <a:pt x="443751" y="553999"/>
                </a:lnTo>
                <a:lnTo>
                  <a:pt x="483589" y="530144"/>
                </a:lnTo>
                <a:lnTo>
                  <a:pt x="519017" y="500824"/>
                </a:lnTo>
                <a:lnTo>
                  <a:pt x="549408" y="466642"/>
                </a:lnTo>
                <a:lnTo>
                  <a:pt x="574135" y="428202"/>
                </a:lnTo>
                <a:lnTo>
                  <a:pt x="592573" y="386108"/>
                </a:lnTo>
                <a:lnTo>
                  <a:pt x="604096" y="340962"/>
                </a:lnTo>
                <a:lnTo>
                  <a:pt x="608076" y="293370"/>
                </a:lnTo>
                <a:lnTo>
                  <a:pt x="604096" y="245777"/>
                </a:lnTo>
                <a:lnTo>
                  <a:pt x="592573" y="200631"/>
                </a:lnTo>
                <a:lnTo>
                  <a:pt x="574135" y="158537"/>
                </a:lnTo>
                <a:lnTo>
                  <a:pt x="549408" y="120097"/>
                </a:lnTo>
                <a:lnTo>
                  <a:pt x="519017" y="85915"/>
                </a:lnTo>
                <a:lnTo>
                  <a:pt x="483589" y="56595"/>
                </a:lnTo>
                <a:lnTo>
                  <a:pt x="443751" y="32740"/>
                </a:lnTo>
                <a:lnTo>
                  <a:pt x="400129" y="14953"/>
                </a:lnTo>
                <a:lnTo>
                  <a:pt x="353349" y="3838"/>
                </a:lnTo>
                <a:lnTo>
                  <a:pt x="304038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3852164" y="4515358"/>
            <a:ext cx="1282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75964" y="5146294"/>
            <a:ext cx="29400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5">
                <a:solidFill>
                  <a:srgbClr val="252525"/>
                </a:solidFill>
                <a:latin typeface="微软雅黑"/>
                <a:cs typeface="微软雅黑"/>
              </a:rPr>
              <a:t>函数</a:t>
            </a:r>
            <a:endParaRPr sz="1050">
              <a:latin typeface="微软雅黑"/>
              <a:cs typeface="微软雅黑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276219" y="4795646"/>
            <a:ext cx="292100" cy="200025"/>
          </a:xfrm>
          <a:custGeom>
            <a:avLst/>
            <a:gdLst/>
            <a:ahLst/>
            <a:cxnLst/>
            <a:rect l="l" t="t" r="r" b="b"/>
            <a:pathLst>
              <a:path w="292100" h="200025">
                <a:moveTo>
                  <a:pt x="110743" y="0"/>
                </a:moveTo>
                <a:lnTo>
                  <a:pt x="130175" y="49783"/>
                </a:lnTo>
                <a:lnTo>
                  <a:pt x="0" y="100456"/>
                </a:lnTo>
                <a:lnTo>
                  <a:pt x="38861" y="199897"/>
                </a:lnTo>
                <a:lnTo>
                  <a:pt x="168909" y="149225"/>
                </a:lnTo>
                <a:lnTo>
                  <a:pt x="221594" y="149225"/>
                </a:lnTo>
                <a:lnTo>
                  <a:pt x="292100" y="43941"/>
                </a:lnTo>
                <a:lnTo>
                  <a:pt x="110743" y="0"/>
                </a:lnTo>
                <a:close/>
              </a:path>
              <a:path w="292100" h="200025">
                <a:moveTo>
                  <a:pt x="221594" y="149225"/>
                </a:moveTo>
                <a:lnTo>
                  <a:pt x="168909" y="149225"/>
                </a:lnTo>
                <a:lnTo>
                  <a:pt x="188340" y="198881"/>
                </a:lnTo>
                <a:lnTo>
                  <a:pt x="221594" y="14922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648200" y="3912108"/>
            <a:ext cx="608330" cy="586740"/>
          </a:xfrm>
          <a:custGeom>
            <a:avLst/>
            <a:gdLst/>
            <a:ahLst/>
            <a:cxnLst/>
            <a:rect l="l" t="t" r="r" b="b"/>
            <a:pathLst>
              <a:path w="608329" h="586739">
                <a:moveTo>
                  <a:pt x="304038" y="0"/>
                </a:moveTo>
                <a:lnTo>
                  <a:pt x="254726" y="3838"/>
                </a:lnTo>
                <a:lnTo>
                  <a:pt x="207946" y="14953"/>
                </a:lnTo>
                <a:lnTo>
                  <a:pt x="164324" y="32740"/>
                </a:lnTo>
                <a:lnTo>
                  <a:pt x="124486" y="56595"/>
                </a:lnTo>
                <a:lnTo>
                  <a:pt x="89058" y="85915"/>
                </a:lnTo>
                <a:lnTo>
                  <a:pt x="58667" y="120097"/>
                </a:lnTo>
                <a:lnTo>
                  <a:pt x="33940" y="158537"/>
                </a:lnTo>
                <a:lnTo>
                  <a:pt x="15502" y="200631"/>
                </a:lnTo>
                <a:lnTo>
                  <a:pt x="3979" y="245777"/>
                </a:lnTo>
                <a:lnTo>
                  <a:pt x="0" y="293370"/>
                </a:lnTo>
                <a:lnTo>
                  <a:pt x="3979" y="340962"/>
                </a:lnTo>
                <a:lnTo>
                  <a:pt x="15502" y="386108"/>
                </a:lnTo>
                <a:lnTo>
                  <a:pt x="33940" y="428202"/>
                </a:lnTo>
                <a:lnTo>
                  <a:pt x="58667" y="466642"/>
                </a:lnTo>
                <a:lnTo>
                  <a:pt x="89058" y="500824"/>
                </a:lnTo>
                <a:lnTo>
                  <a:pt x="124486" y="530144"/>
                </a:lnTo>
                <a:lnTo>
                  <a:pt x="164324" y="553999"/>
                </a:lnTo>
                <a:lnTo>
                  <a:pt x="207946" y="571786"/>
                </a:lnTo>
                <a:lnTo>
                  <a:pt x="254726" y="582901"/>
                </a:lnTo>
                <a:lnTo>
                  <a:pt x="304038" y="586740"/>
                </a:lnTo>
                <a:lnTo>
                  <a:pt x="353349" y="582901"/>
                </a:lnTo>
                <a:lnTo>
                  <a:pt x="400129" y="571786"/>
                </a:lnTo>
                <a:lnTo>
                  <a:pt x="443751" y="553999"/>
                </a:lnTo>
                <a:lnTo>
                  <a:pt x="483589" y="530144"/>
                </a:lnTo>
                <a:lnTo>
                  <a:pt x="519017" y="500824"/>
                </a:lnTo>
                <a:lnTo>
                  <a:pt x="549408" y="466642"/>
                </a:lnTo>
                <a:lnTo>
                  <a:pt x="574135" y="428202"/>
                </a:lnTo>
                <a:lnTo>
                  <a:pt x="592573" y="386108"/>
                </a:lnTo>
                <a:lnTo>
                  <a:pt x="604096" y="340962"/>
                </a:lnTo>
                <a:lnTo>
                  <a:pt x="608076" y="293370"/>
                </a:lnTo>
                <a:lnTo>
                  <a:pt x="604096" y="245777"/>
                </a:lnTo>
                <a:lnTo>
                  <a:pt x="592573" y="200631"/>
                </a:lnTo>
                <a:lnTo>
                  <a:pt x="574135" y="158537"/>
                </a:lnTo>
                <a:lnTo>
                  <a:pt x="549408" y="120097"/>
                </a:lnTo>
                <a:lnTo>
                  <a:pt x="519017" y="85915"/>
                </a:lnTo>
                <a:lnTo>
                  <a:pt x="483589" y="56595"/>
                </a:lnTo>
                <a:lnTo>
                  <a:pt x="443751" y="32740"/>
                </a:lnTo>
                <a:lnTo>
                  <a:pt x="400129" y="14953"/>
                </a:lnTo>
                <a:lnTo>
                  <a:pt x="353349" y="3838"/>
                </a:lnTo>
                <a:lnTo>
                  <a:pt x="304038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4888484" y="4060063"/>
            <a:ext cx="1282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04917" y="4719320"/>
            <a:ext cx="29400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5">
                <a:solidFill>
                  <a:srgbClr val="252525"/>
                </a:solidFill>
                <a:latin typeface="微软雅黑"/>
                <a:cs typeface="微软雅黑"/>
              </a:rPr>
              <a:t>约束</a:t>
            </a:r>
            <a:endParaRPr sz="1050">
              <a:latin typeface="微软雅黑"/>
              <a:cs typeface="微软雅黑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287520" y="4347590"/>
            <a:ext cx="292100" cy="200025"/>
          </a:xfrm>
          <a:custGeom>
            <a:avLst/>
            <a:gdLst/>
            <a:ahLst/>
            <a:cxnLst/>
            <a:rect l="l" t="t" r="r" b="b"/>
            <a:pathLst>
              <a:path w="292100" h="200025">
                <a:moveTo>
                  <a:pt x="110616" y="0"/>
                </a:moveTo>
                <a:lnTo>
                  <a:pt x="130047" y="49656"/>
                </a:lnTo>
                <a:lnTo>
                  <a:pt x="0" y="100456"/>
                </a:lnTo>
                <a:lnTo>
                  <a:pt x="38734" y="199897"/>
                </a:lnTo>
                <a:lnTo>
                  <a:pt x="168782" y="149097"/>
                </a:lnTo>
                <a:lnTo>
                  <a:pt x="221525" y="149097"/>
                </a:lnTo>
                <a:lnTo>
                  <a:pt x="291972" y="43814"/>
                </a:lnTo>
                <a:lnTo>
                  <a:pt x="110616" y="0"/>
                </a:lnTo>
                <a:close/>
              </a:path>
              <a:path w="292100" h="200025">
                <a:moveTo>
                  <a:pt x="221525" y="149097"/>
                </a:moveTo>
                <a:lnTo>
                  <a:pt x="168782" y="149097"/>
                </a:lnTo>
                <a:lnTo>
                  <a:pt x="188213" y="198881"/>
                </a:lnTo>
                <a:lnTo>
                  <a:pt x="221525" y="149097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684520" y="3499103"/>
            <a:ext cx="608330" cy="586740"/>
          </a:xfrm>
          <a:custGeom>
            <a:avLst/>
            <a:gdLst/>
            <a:ahLst/>
            <a:cxnLst/>
            <a:rect l="l" t="t" r="r" b="b"/>
            <a:pathLst>
              <a:path w="608329" h="586739">
                <a:moveTo>
                  <a:pt x="304038" y="0"/>
                </a:moveTo>
                <a:lnTo>
                  <a:pt x="254726" y="3838"/>
                </a:lnTo>
                <a:lnTo>
                  <a:pt x="207946" y="14953"/>
                </a:lnTo>
                <a:lnTo>
                  <a:pt x="164324" y="32740"/>
                </a:lnTo>
                <a:lnTo>
                  <a:pt x="124486" y="56595"/>
                </a:lnTo>
                <a:lnTo>
                  <a:pt x="89058" y="85915"/>
                </a:lnTo>
                <a:lnTo>
                  <a:pt x="58667" y="120097"/>
                </a:lnTo>
                <a:lnTo>
                  <a:pt x="33940" y="158537"/>
                </a:lnTo>
                <a:lnTo>
                  <a:pt x="15502" y="200631"/>
                </a:lnTo>
                <a:lnTo>
                  <a:pt x="3979" y="245777"/>
                </a:lnTo>
                <a:lnTo>
                  <a:pt x="0" y="293370"/>
                </a:lnTo>
                <a:lnTo>
                  <a:pt x="3979" y="340962"/>
                </a:lnTo>
                <a:lnTo>
                  <a:pt x="15502" y="386108"/>
                </a:lnTo>
                <a:lnTo>
                  <a:pt x="33940" y="428202"/>
                </a:lnTo>
                <a:lnTo>
                  <a:pt x="58667" y="466642"/>
                </a:lnTo>
                <a:lnTo>
                  <a:pt x="89058" y="500824"/>
                </a:lnTo>
                <a:lnTo>
                  <a:pt x="124486" y="530144"/>
                </a:lnTo>
                <a:lnTo>
                  <a:pt x="164324" y="553999"/>
                </a:lnTo>
                <a:lnTo>
                  <a:pt x="207946" y="571786"/>
                </a:lnTo>
                <a:lnTo>
                  <a:pt x="254726" y="582901"/>
                </a:lnTo>
                <a:lnTo>
                  <a:pt x="304038" y="586740"/>
                </a:lnTo>
                <a:lnTo>
                  <a:pt x="353349" y="582901"/>
                </a:lnTo>
                <a:lnTo>
                  <a:pt x="400129" y="571786"/>
                </a:lnTo>
                <a:lnTo>
                  <a:pt x="443751" y="553999"/>
                </a:lnTo>
                <a:lnTo>
                  <a:pt x="483589" y="530144"/>
                </a:lnTo>
                <a:lnTo>
                  <a:pt x="519017" y="500824"/>
                </a:lnTo>
                <a:lnTo>
                  <a:pt x="549408" y="466642"/>
                </a:lnTo>
                <a:lnTo>
                  <a:pt x="574135" y="428202"/>
                </a:lnTo>
                <a:lnTo>
                  <a:pt x="592573" y="386108"/>
                </a:lnTo>
                <a:lnTo>
                  <a:pt x="604096" y="340962"/>
                </a:lnTo>
                <a:lnTo>
                  <a:pt x="608076" y="293370"/>
                </a:lnTo>
                <a:lnTo>
                  <a:pt x="604096" y="245777"/>
                </a:lnTo>
                <a:lnTo>
                  <a:pt x="592573" y="200631"/>
                </a:lnTo>
                <a:lnTo>
                  <a:pt x="574135" y="158537"/>
                </a:lnTo>
                <a:lnTo>
                  <a:pt x="549408" y="120097"/>
                </a:lnTo>
                <a:lnTo>
                  <a:pt x="519017" y="85915"/>
                </a:lnTo>
                <a:lnTo>
                  <a:pt x="483589" y="56595"/>
                </a:lnTo>
                <a:lnTo>
                  <a:pt x="443751" y="32740"/>
                </a:lnTo>
                <a:lnTo>
                  <a:pt x="400129" y="14953"/>
                </a:lnTo>
                <a:lnTo>
                  <a:pt x="353349" y="3838"/>
                </a:lnTo>
                <a:lnTo>
                  <a:pt x="304038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5741289" y="4283202"/>
            <a:ext cx="56197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5">
                <a:solidFill>
                  <a:srgbClr val="252525"/>
                </a:solidFill>
                <a:latin typeface="微软雅黑"/>
                <a:cs typeface="微软雅黑"/>
              </a:rPr>
              <a:t>多表查询</a:t>
            </a:r>
            <a:endParaRPr sz="1050">
              <a:latin typeface="微软雅黑"/>
              <a:cs typeface="微软雅黑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315203" y="3899280"/>
            <a:ext cx="292100" cy="200025"/>
          </a:xfrm>
          <a:custGeom>
            <a:avLst/>
            <a:gdLst/>
            <a:ahLst/>
            <a:cxnLst/>
            <a:rect l="l" t="t" r="r" b="b"/>
            <a:pathLst>
              <a:path w="292100" h="200025">
                <a:moveTo>
                  <a:pt x="110617" y="0"/>
                </a:moveTo>
                <a:lnTo>
                  <a:pt x="130048" y="49784"/>
                </a:lnTo>
                <a:lnTo>
                  <a:pt x="0" y="100457"/>
                </a:lnTo>
                <a:lnTo>
                  <a:pt x="38735" y="199898"/>
                </a:lnTo>
                <a:lnTo>
                  <a:pt x="168783" y="149225"/>
                </a:lnTo>
                <a:lnTo>
                  <a:pt x="221467" y="149225"/>
                </a:lnTo>
                <a:lnTo>
                  <a:pt x="291973" y="43942"/>
                </a:lnTo>
                <a:lnTo>
                  <a:pt x="110617" y="0"/>
                </a:lnTo>
                <a:close/>
              </a:path>
              <a:path w="292100" h="200025">
                <a:moveTo>
                  <a:pt x="221467" y="149225"/>
                </a:moveTo>
                <a:lnTo>
                  <a:pt x="168783" y="149225"/>
                </a:lnTo>
                <a:lnTo>
                  <a:pt x="188213" y="198882"/>
                </a:lnTo>
                <a:lnTo>
                  <a:pt x="221467" y="14922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720840" y="3073907"/>
            <a:ext cx="608330" cy="586740"/>
          </a:xfrm>
          <a:custGeom>
            <a:avLst/>
            <a:gdLst/>
            <a:ahLst/>
            <a:cxnLst/>
            <a:rect l="l" t="t" r="r" b="b"/>
            <a:pathLst>
              <a:path w="608329" h="586739">
                <a:moveTo>
                  <a:pt x="304037" y="0"/>
                </a:moveTo>
                <a:lnTo>
                  <a:pt x="254726" y="3838"/>
                </a:lnTo>
                <a:lnTo>
                  <a:pt x="207946" y="14953"/>
                </a:lnTo>
                <a:lnTo>
                  <a:pt x="164324" y="32740"/>
                </a:lnTo>
                <a:lnTo>
                  <a:pt x="124486" y="56595"/>
                </a:lnTo>
                <a:lnTo>
                  <a:pt x="89058" y="85915"/>
                </a:lnTo>
                <a:lnTo>
                  <a:pt x="58667" y="120097"/>
                </a:lnTo>
                <a:lnTo>
                  <a:pt x="33940" y="158537"/>
                </a:lnTo>
                <a:lnTo>
                  <a:pt x="15502" y="200631"/>
                </a:lnTo>
                <a:lnTo>
                  <a:pt x="3979" y="245777"/>
                </a:lnTo>
                <a:lnTo>
                  <a:pt x="0" y="293369"/>
                </a:lnTo>
                <a:lnTo>
                  <a:pt x="3979" y="340962"/>
                </a:lnTo>
                <a:lnTo>
                  <a:pt x="15502" y="386108"/>
                </a:lnTo>
                <a:lnTo>
                  <a:pt x="33940" y="428202"/>
                </a:lnTo>
                <a:lnTo>
                  <a:pt x="58667" y="466642"/>
                </a:lnTo>
                <a:lnTo>
                  <a:pt x="89058" y="500824"/>
                </a:lnTo>
                <a:lnTo>
                  <a:pt x="124486" y="530144"/>
                </a:lnTo>
                <a:lnTo>
                  <a:pt x="164324" y="553999"/>
                </a:lnTo>
                <a:lnTo>
                  <a:pt x="207946" y="571786"/>
                </a:lnTo>
                <a:lnTo>
                  <a:pt x="254726" y="582901"/>
                </a:lnTo>
                <a:lnTo>
                  <a:pt x="304037" y="586739"/>
                </a:lnTo>
                <a:lnTo>
                  <a:pt x="353349" y="582901"/>
                </a:lnTo>
                <a:lnTo>
                  <a:pt x="400129" y="571786"/>
                </a:lnTo>
                <a:lnTo>
                  <a:pt x="443751" y="553999"/>
                </a:lnTo>
                <a:lnTo>
                  <a:pt x="483589" y="530144"/>
                </a:lnTo>
                <a:lnTo>
                  <a:pt x="519017" y="500824"/>
                </a:lnTo>
                <a:lnTo>
                  <a:pt x="549408" y="466642"/>
                </a:lnTo>
                <a:lnTo>
                  <a:pt x="574135" y="428202"/>
                </a:lnTo>
                <a:lnTo>
                  <a:pt x="592573" y="386108"/>
                </a:lnTo>
                <a:lnTo>
                  <a:pt x="604096" y="340962"/>
                </a:lnTo>
                <a:lnTo>
                  <a:pt x="608076" y="293369"/>
                </a:lnTo>
                <a:lnTo>
                  <a:pt x="604096" y="245777"/>
                </a:lnTo>
                <a:lnTo>
                  <a:pt x="592573" y="200631"/>
                </a:lnTo>
                <a:lnTo>
                  <a:pt x="574135" y="158537"/>
                </a:lnTo>
                <a:lnTo>
                  <a:pt x="549408" y="120097"/>
                </a:lnTo>
                <a:lnTo>
                  <a:pt x="519017" y="85915"/>
                </a:lnTo>
                <a:lnTo>
                  <a:pt x="483589" y="56595"/>
                </a:lnTo>
                <a:lnTo>
                  <a:pt x="443751" y="32740"/>
                </a:lnTo>
                <a:lnTo>
                  <a:pt x="400129" y="14953"/>
                </a:lnTo>
                <a:lnTo>
                  <a:pt x="353349" y="3838"/>
                </a:lnTo>
                <a:lnTo>
                  <a:pt x="304037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5925058" y="3220669"/>
            <a:ext cx="1165225" cy="6946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dirty="0" sz="1600" spc="-5" b="1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877939" y="3839083"/>
            <a:ext cx="29400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5">
                <a:solidFill>
                  <a:srgbClr val="252525"/>
                </a:solidFill>
                <a:latin typeface="微软雅黑"/>
                <a:cs typeface="微软雅黑"/>
              </a:rPr>
              <a:t>事务</a:t>
            </a:r>
            <a:endParaRPr sz="1050">
              <a:latin typeface="微软雅黑"/>
              <a:cs typeface="微软雅黑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370320" y="3501263"/>
            <a:ext cx="292100" cy="200025"/>
          </a:xfrm>
          <a:custGeom>
            <a:avLst/>
            <a:gdLst/>
            <a:ahLst/>
            <a:cxnLst/>
            <a:rect l="l" t="t" r="r" b="b"/>
            <a:pathLst>
              <a:path w="292100" h="200025">
                <a:moveTo>
                  <a:pt x="110743" y="0"/>
                </a:moveTo>
                <a:lnTo>
                  <a:pt x="130047" y="49657"/>
                </a:lnTo>
                <a:lnTo>
                  <a:pt x="0" y="100329"/>
                </a:lnTo>
                <a:lnTo>
                  <a:pt x="38734" y="199770"/>
                </a:lnTo>
                <a:lnTo>
                  <a:pt x="168909" y="149098"/>
                </a:lnTo>
                <a:lnTo>
                  <a:pt x="221525" y="149098"/>
                </a:lnTo>
                <a:lnTo>
                  <a:pt x="291973" y="43814"/>
                </a:lnTo>
                <a:lnTo>
                  <a:pt x="110743" y="0"/>
                </a:lnTo>
                <a:close/>
              </a:path>
              <a:path w="292100" h="200025">
                <a:moveTo>
                  <a:pt x="221525" y="149098"/>
                </a:moveTo>
                <a:lnTo>
                  <a:pt x="168909" y="149098"/>
                </a:lnTo>
                <a:lnTo>
                  <a:pt x="188213" y="198881"/>
                </a:lnTo>
                <a:lnTo>
                  <a:pt x="221525" y="149098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0878714" y="1195259"/>
            <a:ext cx="960637" cy="1086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480681" y="3010026"/>
            <a:ext cx="292100" cy="200025"/>
          </a:xfrm>
          <a:custGeom>
            <a:avLst/>
            <a:gdLst/>
            <a:ahLst/>
            <a:cxnLst/>
            <a:rect l="l" t="t" r="r" b="b"/>
            <a:pathLst>
              <a:path w="292100" h="200025">
                <a:moveTo>
                  <a:pt x="110617" y="0"/>
                </a:moveTo>
                <a:lnTo>
                  <a:pt x="130048" y="49784"/>
                </a:lnTo>
                <a:lnTo>
                  <a:pt x="0" y="100457"/>
                </a:lnTo>
                <a:lnTo>
                  <a:pt x="38735" y="199898"/>
                </a:lnTo>
                <a:lnTo>
                  <a:pt x="168783" y="149225"/>
                </a:lnTo>
                <a:lnTo>
                  <a:pt x="221525" y="149225"/>
                </a:lnTo>
                <a:lnTo>
                  <a:pt x="291973" y="43942"/>
                </a:lnTo>
                <a:lnTo>
                  <a:pt x="110617" y="0"/>
                </a:lnTo>
                <a:close/>
              </a:path>
              <a:path w="292100" h="200025">
                <a:moveTo>
                  <a:pt x="221525" y="149225"/>
                </a:moveTo>
                <a:lnTo>
                  <a:pt x="168783" y="149225"/>
                </a:lnTo>
                <a:lnTo>
                  <a:pt x="188214" y="199009"/>
                </a:lnTo>
                <a:lnTo>
                  <a:pt x="221525" y="149225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8066531" y="2869692"/>
            <a:ext cx="105156" cy="944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877556" y="2945892"/>
            <a:ext cx="105155" cy="929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247888" y="2810255"/>
            <a:ext cx="105155" cy="944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499347" y="2359151"/>
            <a:ext cx="608330" cy="586740"/>
          </a:xfrm>
          <a:custGeom>
            <a:avLst/>
            <a:gdLst/>
            <a:ahLst/>
            <a:cxnLst/>
            <a:rect l="l" t="t" r="r" b="b"/>
            <a:pathLst>
              <a:path w="608329" h="586739">
                <a:moveTo>
                  <a:pt x="304037" y="0"/>
                </a:moveTo>
                <a:lnTo>
                  <a:pt x="254726" y="3838"/>
                </a:lnTo>
                <a:lnTo>
                  <a:pt x="207946" y="14953"/>
                </a:lnTo>
                <a:lnTo>
                  <a:pt x="164324" y="32740"/>
                </a:lnTo>
                <a:lnTo>
                  <a:pt x="124486" y="56595"/>
                </a:lnTo>
                <a:lnTo>
                  <a:pt x="89058" y="85915"/>
                </a:lnTo>
                <a:lnTo>
                  <a:pt x="58667" y="120097"/>
                </a:lnTo>
                <a:lnTo>
                  <a:pt x="33940" y="158537"/>
                </a:lnTo>
                <a:lnTo>
                  <a:pt x="15502" y="200631"/>
                </a:lnTo>
                <a:lnTo>
                  <a:pt x="3979" y="245777"/>
                </a:lnTo>
                <a:lnTo>
                  <a:pt x="0" y="293370"/>
                </a:lnTo>
                <a:lnTo>
                  <a:pt x="3979" y="340962"/>
                </a:lnTo>
                <a:lnTo>
                  <a:pt x="15502" y="386108"/>
                </a:lnTo>
                <a:lnTo>
                  <a:pt x="33940" y="428202"/>
                </a:lnTo>
                <a:lnTo>
                  <a:pt x="58667" y="466642"/>
                </a:lnTo>
                <a:lnTo>
                  <a:pt x="89058" y="500824"/>
                </a:lnTo>
                <a:lnTo>
                  <a:pt x="124486" y="530144"/>
                </a:lnTo>
                <a:lnTo>
                  <a:pt x="164324" y="553999"/>
                </a:lnTo>
                <a:lnTo>
                  <a:pt x="207946" y="571786"/>
                </a:lnTo>
                <a:lnTo>
                  <a:pt x="254726" y="582901"/>
                </a:lnTo>
                <a:lnTo>
                  <a:pt x="304037" y="586739"/>
                </a:lnTo>
                <a:lnTo>
                  <a:pt x="353349" y="582901"/>
                </a:lnTo>
                <a:lnTo>
                  <a:pt x="400129" y="571786"/>
                </a:lnTo>
                <a:lnTo>
                  <a:pt x="443751" y="553999"/>
                </a:lnTo>
                <a:lnTo>
                  <a:pt x="483589" y="530144"/>
                </a:lnTo>
                <a:lnTo>
                  <a:pt x="519017" y="500824"/>
                </a:lnTo>
                <a:lnTo>
                  <a:pt x="549408" y="466642"/>
                </a:lnTo>
                <a:lnTo>
                  <a:pt x="574135" y="428202"/>
                </a:lnTo>
                <a:lnTo>
                  <a:pt x="592573" y="386108"/>
                </a:lnTo>
                <a:lnTo>
                  <a:pt x="604096" y="340962"/>
                </a:lnTo>
                <a:lnTo>
                  <a:pt x="608076" y="293370"/>
                </a:lnTo>
                <a:lnTo>
                  <a:pt x="604096" y="245777"/>
                </a:lnTo>
                <a:lnTo>
                  <a:pt x="592573" y="200631"/>
                </a:lnTo>
                <a:lnTo>
                  <a:pt x="574135" y="158537"/>
                </a:lnTo>
                <a:lnTo>
                  <a:pt x="549408" y="120097"/>
                </a:lnTo>
                <a:lnTo>
                  <a:pt x="519017" y="85915"/>
                </a:lnTo>
                <a:lnTo>
                  <a:pt x="483589" y="56595"/>
                </a:lnTo>
                <a:lnTo>
                  <a:pt x="443751" y="32740"/>
                </a:lnTo>
                <a:lnTo>
                  <a:pt x="400129" y="14953"/>
                </a:lnTo>
                <a:lnTo>
                  <a:pt x="353349" y="3838"/>
                </a:lnTo>
                <a:lnTo>
                  <a:pt x="304037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8585961" y="2508885"/>
            <a:ext cx="43688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5" b="1">
                <a:solidFill>
                  <a:srgbClr val="FFFFFF"/>
                </a:solidFill>
                <a:latin typeface="黑体"/>
                <a:cs typeface="黑体"/>
              </a:rPr>
              <a:t>进阶</a:t>
            </a:r>
            <a:endParaRPr sz="1600">
              <a:latin typeface="黑体"/>
              <a:cs typeface="黑体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9254743" y="2291207"/>
            <a:ext cx="292100" cy="200025"/>
          </a:xfrm>
          <a:custGeom>
            <a:avLst/>
            <a:gdLst/>
            <a:ahLst/>
            <a:cxnLst/>
            <a:rect l="l" t="t" r="r" b="b"/>
            <a:pathLst>
              <a:path w="292100" h="200025">
                <a:moveTo>
                  <a:pt x="110744" y="0"/>
                </a:moveTo>
                <a:lnTo>
                  <a:pt x="130175" y="49783"/>
                </a:lnTo>
                <a:lnTo>
                  <a:pt x="0" y="100456"/>
                </a:lnTo>
                <a:lnTo>
                  <a:pt x="38861" y="199897"/>
                </a:lnTo>
                <a:lnTo>
                  <a:pt x="168909" y="149225"/>
                </a:lnTo>
                <a:lnTo>
                  <a:pt x="221594" y="149225"/>
                </a:lnTo>
                <a:lnTo>
                  <a:pt x="292100" y="43941"/>
                </a:lnTo>
                <a:lnTo>
                  <a:pt x="110744" y="0"/>
                </a:lnTo>
                <a:close/>
              </a:path>
              <a:path w="292100" h="200025">
                <a:moveTo>
                  <a:pt x="221594" y="149225"/>
                </a:moveTo>
                <a:lnTo>
                  <a:pt x="168909" y="149225"/>
                </a:lnTo>
                <a:lnTo>
                  <a:pt x="188340" y="198881"/>
                </a:lnTo>
                <a:lnTo>
                  <a:pt x="221594" y="149225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9841992" y="2150364"/>
            <a:ext cx="105155" cy="944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9651492" y="2226564"/>
            <a:ext cx="106679" cy="944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0021823" y="2090927"/>
            <a:ext cx="105155" cy="944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0273283" y="1639823"/>
            <a:ext cx="609600" cy="586740"/>
          </a:xfrm>
          <a:custGeom>
            <a:avLst/>
            <a:gdLst/>
            <a:ahLst/>
            <a:cxnLst/>
            <a:rect l="l" t="t" r="r" b="b"/>
            <a:pathLst>
              <a:path w="609600" h="586739">
                <a:moveTo>
                  <a:pt x="304800" y="0"/>
                </a:moveTo>
                <a:lnTo>
                  <a:pt x="255374" y="3838"/>
                </a:lnTo>
                <a:lnTo>
                  <a:pt x="208483" y="14953"/>
                </a:lnTo>
                <a:lnTo>
                  <a:pt x="164753" y="32740"/>
                </a:lnTo>
                <a:lnTo>
                  <a:pt x="124815" y="56595"/>
                </a:lnTo>
                <a:lnTo>
                  <a:pt x="89296" y="85915"/>
                </a:lnTo>
                <a:lnTo>
                  <a:pt x="58826" y="120097"/>
                </a:lnTo>
                <a:lnTo>
                  <a:pt x="34032" y="158537"/>
                </a:lnTo>
                <a:lnTo>
                  <a:pt x="15544" y="200631"/>
                </a:lnTo>
                <a:lnTo>
                  <a:pt x="3990" y="245777"/>
                </a:lnTo>
                <a:lnTo>
                  <a:pt x="0" y="293370"/>
                </a:lnTo>
                <a:lnTo>
                  <a:pt x="3990" y="340962"/>
                </a:lnTo>
                <a:lnTo>
                  <a:pt x="15544" y="386108"/>
                </a:lnTo>
                <a:lnTo>
                  <a:pt x="34032" y="428202"/>
                </a:lnTo>
                <a:lnTo>
                  <a:pt x="58826" y="466642"/>
                </a:lnTo>
                <a:lnTo>
                  <a:pt x="89296" y="500824"/>
                </a:lnTo>
                <a:lnTo>
                  <a:pt x="124815" y="530144"/>
                </a:lnTo>
                <a:lnTo>
                  <a:pt x="164753" y="553999"/>
                </a:lnTo>
                <a:lnTo>
                  <a:pt x="208483" y="571786"/>
                </a:lnTo>
                <a:lnTo>
                  <a:pt x="255374" y="582901"/>
                </a:lnTo>
                <a:lnTo>
                  <a:pt x="304800" y="586739"/>
                </a:lnTo>
                <a:lnTo>
                  <a:pt x="354225" y="582901"/>
                </a:lnTo>
                <a:lnTo>
                  <a:pt x="401116" y="571786"/>
                </a:lnTo>
                <a:lnTo>
                  <a:pt x="444846" y="553999"/>
                </a:lnTo>
                <a:lnTo>
                  <a:pt x="484784" y="530144"/>
                </a:lnTo>
                <a:lnTo>
                  <a:pt x="520303" y="500824"/>
                </a:lnTo>
                <a:lnTo>
                  <a:pt x="550773" y="466642"/>
                </a:lnTo>
                <a:lnTo>
                  <a:pt x="575567" y="428202"/>
                </a:lnTo>
                <a:lnTo>
                  <a:pt x="594055" y="386108"/>
                </a:lnTo>
                <a:lnTo>
                  <a:pt x="605609" y="340962"/>
                </a:lnTo>
                <a:lnTo>
                  <a:pt x="609600" y="293370"/>
                </a:lnTo>
                <a:lnTo>
                  <a:pt x="605609" y="245777"/>
                </a:lnTo>
                <a:lnTo>
                  <a:pt x="594055" y="200631"/>
                </a:lnTo>
                <a:lnTo>
                  <a:pt x="575567" y="158537"/>
                </a:lnTo>
                <a:lnTo>
                  <a:pt x="550773" y="120097"/>
                </a:lnTo>
                <a:lnTo>
                  <a:pt x="520303" y="85915"/>
                </a:lnTo>
                <a:lnTo>
                  <a:pt x="484784" y="56595"/>
                </a:lnTo>
                <a:lnTo>
                  <a:pt x="444846" y="32740"/>
                </a:lnTo>
                <a:lnTo>
                  <a:pt x="401116" y="14953"/>
                </a:lnTo>
                <a:lnTo>
                  <a:pt x="354225" y="3838"/>
                </a:lnTo>
                <a:lnTo>
                  <a:pt x="30480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10360532" y="1789937"/>
            <a:ext cx="43688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5" b="1">
                <a:solidFill>
                  <a:srgbClr val="FFFFFF"/>
                </a:solidFill>
                <a:latin typeface="黑体"/>
                <a:cs typeface="黑体"/>
              </a:rPr>
              <a:t>运维</a:t>
            </a:r>
            <a:endParaRPr sz="1600">
              <a:latin typeface="黑体"/>
              <a:cs typeface="黑体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417564" y="1949195"/>
            <a:ext cx="1034795" cy="107441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6444741" y="1550670"/>
            <a:ext cx="100584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250" b="1">
                <a:solidFill>
                  <a:srgbClr val="00AF50"/>
                </a:solidFill>
                <a:latin typeface="微软雅黑"/>
                <a:cs typeface="微软雅黑"/>
              </a:rPr>
              <a:t>入</a:t>
            </a:r>
            <a:r>
              <a:rPr dirty="0" baseline="1984" sz="2100" spc="-270" b="1">
                <a:solidFill>
                  <a:srgbClr val="00AF50"/>
                </a:solidFill>
                <a:latin typeface="微软雅黑"/>
                <a:cs typeface="微软雅黑"/>
              </a:rPr>
              <a:t>毕</a:t>
            </a:r>
            <a:r>
              <a:rPr dirty="0" sz="1400" spc="-1250" b="1">
                <a:solidFill>
                  <a:srgbClr val="00AF50"/>
                </a:solidFill>
                <a:latin typeface="微软雅黑"/>
                <a:cs typeface="微软雅黑"/>
              </a:rPr>
              <a:t>门</a:t>
            </a:r>
            <a:r>
              <a:rPr dirty="0" baseline="1984" sz="2100" spc="-270" b="1">
                <a:solidFill>
                  <a:srgbClr val="00AF50"/>
                </a:solidFill>
                <a:latin typeface="微软雅黑"/>
                <a:cs typeface="微软雅黑"/>
              </a:rPr>
              <a:t>业</a:t>
            </a:r>
            <a:r>
              <a:rPr dirty="0" sz="1400" spc="-25" b="1">
                <a:solidFill>
                  <a:srgbClr val="00AF50"/>
                </a:solidFill>
                <a:latin typeface="微软雅黑"/>
                <a:cs typeface="微软雅黑"/>
              </a:rPr>
              <a:t>啦</a:t>
            </a:r>
            <a:r>
              <a:rPr dirty="0" sz="1400" spc="-894" b="1">
                <a:solidFill>
                  <a:srgbClr val="00AF50"/>
                </a:solidFill>
                <a:latin typeface="微软雅黑"/>
                <a:cs typeface="微软雅黑"/>
              </a:rPr>
              <a:t>啦</a:t>
            </a:r>
            <a:r>
              <a:rPr dirty="0" baseline="1984" sz="2100" spc="-345" b="1">
                <a:solidFill>
                  <a:srgbClr val="00AF50"/>
                </a:solidFill>
                <a:latin typeface="微软雅黑"/>
                <a:cs typeface="微软雅黑"/>
              </a:rPr>
              <a:t>??</a:t>
            </a:r>
            <a:r>
              <a:rPr dirty="0" sz="1400" spc="-1005" b="1">
                <a:solidFill>
                  <a:srgbClr val="00AF50"/>
                </a:solidFill>
                <a:latin typeface="微软雅黑"/>
                <a:cs typeface="微软雅黑"/>
              </a:rPr>
              <a:t>啦</a:t>
            </a:r>
            <a:r>
              <a:rPr dirty="0" baseline="1984" sz="2100" spc="-52" b="1">
                <a:solidFill>
                  <a:srgbClr val="00AF50"/>
                </a:solidFill>
                <a:latin typeface="微软雅黑"/>
                <a:cs typeface="微软雅黑"/>
              </a:rPr>
              <a:t>?</a:t>
            </a:r>
            <a:r>
              <a:rPr dirty="0" baseline="1984" sz="2100" spc="-195" b="1">
                <a:solidFill>
                  <a:srgbClr val="00AF50"/>
                </a:solidFill>
                <a:latin typeface="微软雅黑"/>
                <a:cs typeface="微软雅黑"/>
              </a:rPr>
              <a:t> </a:t>
            </a:r>
            <a:r>
              <a:rPr dirty="0" sz="1400" spc="-254" b="1">
                <a:solidFill>
                  <a:srgbClr val="00AF50"/>
                </a:solidFill>
                <a:latin typeface="微软雅黑"/>
                <a:cs typeface="微软雅黑"/>
              </a:rPr>
              <a:t>~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0"/>
              <a:t>高级软件人才培训专家</a:t>
            </a: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6476" y="2373742"/>
            <a:ext cx="3019046" cy="12052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 h="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 h="0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 h="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9838" y="1074801"/>
            <a:ext cx="9500870" cy="14820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35">
                <a:solidFill>
                  <a:srgbClr val="AC2A25"/>
                </a:solidFill>
                <a:latin typeface="宋体"/>
                <a:cs typeface="宋体"/>
              </a:rPr>
              <a:t>数据库相关概念</a:t>
            </a:r>
            <a:endParaRPr sz="2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72110" algn="l"/>
              </a:tabLst>
            </a:pPr>
            <a:r>
              <a:rPr dirty="0" sz="1350" spc="675">
                <a:solidFill>
                  <a:srgbClr val="404040"/>
                </a:solidFill>
                <a:latin typeface="Wingdings"/>
                <a:cs typeface="Wingdings"/>
              </a:rPr>
              <a:t>⚫</a:t>
            </a:r>
            <a:r>
              <a:rPr dirty="0" sz="1350" spc="675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1600" spc="-10">
                <a:solidFill>
                  <a:srgbClr val="252525"/>
                </a:solidFill>
                <a:latin typeface="微软雅黑"/>
                <a:cs typeface="微软雅黑"/>
              </a:rPr>
              <a:t>数据库管理系统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Times New Roman"/>
              <a:cs typeface="Times New Roman"/>
            </a:endParaRPr>
          </a:p>
          <a:p>
            <a:pPr marL="421640">
              <a:lnSpc>
                <a:spcPct val="100000"/>
              </a:lnSpc>
            </a:pPr>
            <a:r>
              <a:rPr dirty="0" sz="1400" spc="100">
                <a:solidFill>
                  <a:srgbClr val="585858"/>
                </a:solidFill>
                <a:latin typeface="宋体"/>
                <a:cs typeface="宋体"/>
              </a:rPr>
              <a:t>Database</a:t>
            </a:r>
            <a:r>
              <a:rPr dirty="0" sz="1400" spc="-345">
                <a:solidFill>
                  <a:srgbClr val="585858"/>
                </a:solidFill>
                <a:latin typeface="宋体"/>
                <a:cs typeface="宋体"/>
              </a:rPr>
              <a:t> </a:t>
            </a:r>
            <a:r>
              <a:rPr dirty="0" sz="1400" spc="190">
                <a:solidFill>
                  <a:srgbClr val="585858"/>
                </a:solidFill>
                <a:latin typeface="宋体"/>
                <a:cs typeface="宋体"/>
              </a:rPr>
              <a:t>Management</a:t>
            </a:r>
            <a:r>
              <a:rPr dirty="0" sz="1400" spc="-380">
                <a:solidFill>
                  <a:srgbClr val="585858"/>
                </a:solidFill>
                <a:latin typeface="宋体"/>
                <a:cs typeface="宋体"/>
              </a:rPr>
              <a:t> </a:t>
            </a:r>
            <a:r>
              <a:rPr dirty="0" sz="1400" spc="80">
                <a:solidFill>
                  <a:srgbClr val="585858"/>
                </a:solidFill>
                <a:latin typeface="宋体"/>
                <a:cs typeface="宋体"/>
              </a:rPr>
              <a:t>System，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一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种操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纵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和</a:t>
            </a:r>
            <a:r>
              <a:rPr dirty="0" sz="1400" spc="-40">
                <a:solidFill>
                  <a:srgbClr val="585858"/>
                </a:solidFill>
                <a:latin typeface="宋体"/>
                <a:cs typeface="宋体"/>
              </a:rPr>
              <a:t>管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理数</a:t>
            </a:r>
            <a:r>
              <a:rPr dirty="0" sz="1400" spc="-40">
                <a:solidFill>
                  <a:srgbClr val="585858"/>
                </a:solidFill>
                <a:latin typeface="宋体"/>
                <a:cs typeface="宋体"/>
              </a:rPr>
              <a:t>据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库</a:t>
            </a:r>
            <a:r>
              <a:rPr dirty="0" sz="1400" spc="-40">
                <a:solidFill>
                  <a:srgbClr val="585858"/>
                </a:solidFill>
                <a:latin typeface="宋体"/>
                <a:cs typeface="宋体"/>
              </a:rPr>
              <a:t>的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大型</a:t>
            </a:r>
            <a:r>
              <a:rPr dirty="0" sz="1400" spc="-40">
                <a:solidFill>
                  <a:srgbClr val="585858"/>
                </a:solidFill>
                <a:latin typeface="宋体"/>
                <a:cs typeface="宋体"/>
              </a:rPr>
              <a:t>软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件</a:t>
            </a:r>
            <a:r>
              <a:rPr dirty="0" sz="1400" spc="-35">
                <a:solidFill>
                  <a:srgbClr val="585858"/>
                </a:solidFill>
                <a:latin typeface="宋体"/>
                <a:cs typeface="宋体"/>
              </a:rPr>
              <a:t>，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用</a:t>
            </a:r>
            <a:r>
              <a:rPr dirty="0" sz="1400" spc="-35">
                <a:solidFill>
                  <a:srgbClr val="585858"/>
                </a:solidFill>
                <a:latin typeface="宋体"/>
                <a:cs typeface="宋体"/>
              </a:rPr>
              <a:t>于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创建</a:t>
            </a:r>
            <a:r>
              <a:rPr dirty="0" sz="1400" spc="-35">
                <a:solidFill>
                  <a:srgbClr val="585858"/>
                </a:solidFill>
                <a:latin typeface="宋体"/>
                <a:cs typeface="宋体"/>
              </a:rPr>
              <a:t>、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使</a:t>
            </a:r>
            <a:r>
              <a:rPr dirty="0" sz="1400" spc="-40">
                <a:solidFill>
                  <a:srgbClr val="585858"/>
                </a:solidFill>
                <a:latin typeface="宋体"/>
                <a:cs typeface="宋体"/>
              </a:rPr>
              <a:t>用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和维</a:t>
            </a:r>
            <a:r>
              <a:rPr dirty="0" sz="1400" spc="-35">
                <a:solidFill>
                  <a:srgbClr val="585858"/>
                </a:solidFill>
                <a:latin typeface="宋体"/>
                <a:cs typeface="宋体"/>
              </a:rPr>
              <a:t>护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数</a:t>
            </a:r>
            <a:r>
              <a:rPr dirty="0" sz="1400" spc="-40">
                <a:solidFill>
                  <a:srgbClr val="585858"/>
                </a:solidFill>
                <a:latin typeface="宋体"/>
                <a:cs typeface="宋体"/>
              </a:rPr>
              <a:t>据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库</a:t>
            </a:r>
            <a:r>
              <a:rPr dirty="0" sz="1400" spc="-35">
                <a:solidFill>
                  <a:srgbClr val="585858"/>
                </a:solidFill>
                <a:latin typeface="宋体"/>
                <a:cs typeface="宋体"/>
              </a:rPr>
              <a:t>，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简称</a:t>
            </a:r>
            <a:r>
              <a:rPr dirty="0" sz="1400" spc="240">
                <a:solidFill>
                  <a:srgbClr val="585858"/>
                </a:solidFill>
                <a:latin typeface="宋体"/>
                <a:cs typeface="宋体"/>
              </a:rPr>
              <a:t>DBMS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。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563873" y="4708144"/>
            <a:ext cx="4865370" cy="85725"/>
          </a:xfrm>
          <a:custGeom>
            <a:avLst/>
            <a:gdLst/>
            <a:ahLst/>
            <a:cxnLst/>
            <a:rect l="l" t="t" r="r" b="b"/>
            <a:pathLst>
              <a:path w="4865370" h="85725">
                <a:moveTo>
                  <a:pt x="4779518" y="0"/>
                </a:moveTo>
                <a:lnTo>
                  <a:pt x="4779518" y="85724"/>
                </a:lnTo>
                <a:lnTo>
                  <a:pt x="4836752" y="57149"/>
                </a:lnTo>
                <a:lnTo>
                  <a:pt x="4793869" y="57149"/>
                </a:lnTo>
                <a:lnTo>
                  <a:pt x="4793869" y="28574"/>
                </a:lnTo>
                <a:lnTo>
                  <a:pt x="4836583" y="28574"/>
                </a:lnTo>
                <a:lnTo>
                  <a:pt x="4779518" y="0"/>
                </a:lnTo>
                <a:close/>
              </a:path>
              <a:path w="4865370" h="85725">
                <a:moveTo>
                  <a:pt x="4779518" y="28574"/>
                </a:moveTo>
                <a:lnTo>
                  <a:pt x="0" y="28574"/>
                </a:lnTo>
                <a:lnTo>
                  <a:pt x="0" y="57149"/>
                </a:lnTo>
                <a:lnTo>
                  <a:pt x="4779518" y="57149"/>
                </a:lnTo>
                <a:lnTo>
                  <a:pt x="4779518" y="28574"/>
                </a:lnTo>
                <a:close/>
              </a:path>
              <a:path w="4865370" h="85725">
                <a:moveTo>
                  <a:pt x="4836583" y="28574"/>
                </a:moveTo>
                <a:lnTo>
                  <a:pt x="4793869" y="28574"/>
                </a:lnTo>
                <a:lnTo>
                  <a:pt x="4793869" y="57149"/>
                </a:lnTo>
                <a:lnTo>
                  <a:pt x="4836752" y="57149"/>
                </a:lnTo>
                <a:lnTo>
                  <a:pt x="4865243" y="42925"/>
                </a:lnTo>
                <a:lnTo>
                  <a:pt x="4836583" y="28574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824227" y="4026408"/>
            <a:ext cx="1635531" cy="1281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404364" y="5426151"/>
            <a:ext cx="47879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dirty="0" sz="1400" spc="5" b="1">
                <a:solidFill>
                  <a:srgbClr val="585858"/>
                </a:solidFill>
                <a:latin typeface="Calibri"/>
                <a:cs typeface="Calibri"/>
              </a:rPr>
              <a:t>B</a:t>
            </a:r>
            <a:r>
              <a:rPr dirty="0" sz="1400" b="1">
                <a:solidFill>
                  <a:srgbClr val="585858"/>
                </a:solidFill>
                <a:latin typeface="Calibri"/>
                <a:cs typeface="Calibri"/>
              </a:rPr>
              <a:t>MS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776207" y="5379796"/>
            <a:ext cx="56070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 b="1">
                <a:solidFill>
                  <a:srgbClr val="585858"/>
                </a:solidFill>
                <a:latin typeface="黑体"/>
                <a:cs typeface="黑体"/>
              </a:rPr>
              <a:t>数据库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522207" y="4829555"/>
            <a:ext cx="1103376" cy="5257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522207" y="4917185"/>
            <a:ext cx="1103630" cy="87630"/>
          </a:xfrm>
          <a:custGeom>
            <a:avLst/>
            <a:gdLst/>
            <a:ahLst/>
            <a:cxnLst/>
            <a:rect l="l" t="t" r="r" b="b"/>
            <a:pathLst>
              <a:path w="1103629" h="87629">
                <a:moveTo>
                  <a:pt x="1103376" y="0"/>
                </a:moveTo>
                <a:lnTo>
                  <a:pt x="1060019" y="34105"/>
                </a:lnTo>
                <a:lnTo>
                  <a:pt x="988420" y="53543"/>
                </a:lnTo>
                <a:lnTo>
                  <a:pt x="941784" y="61960"/>
                </a:lnTo>
                <a:lnTo>
                  <a:pt x="888801" y="69368"/>
                </a:lnTo>
                <a:lnTo>
                  <a:pt x="830128" y="75663"/>
                </a:lnTo>
                <a:lnTo>
                  <a:pt x="766423" y="80742"/>
                </a:lnTo>
                <a:lnTo>
                  <a:pt x="698343" y="84499"/>
                </a:lnTo>
                <a:lnTo>
                  <a:pt x="626545" y="86829"/>
                </a:lnTo>
                <a:lnTo>
                  <a:pt x="551688" y="87630"/>
                </a:lnTo>
                <a:lnTo>
                  <a:pt x="476830" y="86829"/>
                </a:lnTo>
                <a:lnTo>
                  <a:pt x="405032" y="84499"/>
                </a:lnTo>
                <a:lnTo>
                  <a:pt x="336952" y="80742"/>
                </a:lnTo>
                <a:lnTo>
                  <a:pt x="273247" y="75663"/>
                </a:lnTo>
                <a:lnTo>
                  <a:pt x="214574" y="69368"/>
                </a:lnTo>
                <a:lnTo>
                  <a:pt x="161591" y="61960"/>
                </a:lnTo>
                <a:lnTo>
                  <a:pt x="114955" y="53543"/>
                </a:lnTo>
                <a:lnTo>
                  <a:pt x="75325" y="44224"/>
                </a:lnTo>
                <a:lnTo>
                  <a:pt x="19707" y="23292"/>
                </a:lnTo>
                <a:lnTo>
                  <a:pt x="5036" y="11888"/>
                </a:lnTo>
                <a:lnTo>
                  <a:pt x="0" y="0"/>
                </a:lnTo>
              </a:path>
            </a:pathLst>
          </a:custGeom>
          <a:ln w="3175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522207" y="4829555"/>
            <a:ext cx="1103630" cy="525780"/>
          </a:xfrm>
          <a:custGeom>
            <a:avLst/>
            <a:gdLst/>
            <a:ahLst/>
            <a:cxnLst/>
            <a:rect l="l" t="t" r="r" b="b"/>
            <a:pathLst>
              <a:path w="1103629" h="525779">
                <a:moveTo>
                  <a:pt x="0" y="87630"/>
                </a:moveTo>
                <a:lnTo>
                  <a:pt x="43356" y="53524"/>
                </a:lnTo>
                <a:lnTo>
                  <a:pt x="114955" y="34086"/>
                </a:lnTo>
                <a:lnTo>
                  <a:pt x="161591" y="25669"/>
                </a:lnTo>
                <a:lnTo>
                  <a:pt x="214574" y="18261"/>
                </a:lnTo>
                <a:lnTo>
                  <a:pt x="273247" y="11966"/>
                </a:lnTo>
                <a:lnTo>
                  <a:pt x="336952" y="6887"/>
                </a:lnTo>
                <a:lnTo>
                  <a:pt x="405032" y="3130"/>
                </a:lnTo>
                <a:lnTo>
                  <a:pt x="476830" y="800"/>
                </a:lnTo>
                <a:lnTo>
                  <a:pt x="551688" y="0"/>
                </a:lnTo>
                <a:lnTo>
                  <a:pt x="626545" y="800"/>
                </a:lnTo>
                <a:lnTo>
                  <a:pt x="698343" y="3130"/>
                </a:lnTo>
                <a:lnTo>
                  <a:pt x="766423" y="6887"/>
                </a:lnTo>
                <a:lnTo>
                  <a:pt x="830128" y="11966"/>
                </a:lnTo>
                <a:lnTo>
                  <a:pt x="888801" y="18261"/>
                </a:lnTo>
                <a:lnTo>
                  <a:pt x="941784" y="25669"/>
                </a:lnTo>
                <a:lnTo>
                  <a:pt x="988420" y="34086"/>
                </a:lnTo>
                <a:lnTo>
                  <a:pt x="1028050" y="43405"/>
                </a:lnTo>
                <a:lnTo>
                  <a:pt x="1083668" y="64337"/>
                </a:lnTo>
                <a:lnTo>
                  <a:pt x="1103376" y="87630"/>
                </a:lnTo>
                <a:lnTo>
                  <a:pt x="1103376" y="438150"/>
                </a:lnTo>
                <a:lnTo>
                  <a:pt x="1060019" y="472255"/>
                </a:lnTo>
                <a:lnTo>
                  <a:pt x="988420" y="491693"/>
                </a:lnTo>
                <a:lnTo>
                  <a:pt x="941784" y="500110"/>
                </a:lnTo>
                <a:lnTo>
                  <a:pt x="888801" y="507518"/>
                </a:lnTo>
                <a:lnTo>
                  <a:pt x="830128" y="513813"/>
                </a:lnTo>
                <a:lnTo>
                  <a:pt x="766423" y="518892"/>
                </a:lnTo>
                <a:lnTo>
                  <a:pt x="698343" y="522649"/>
                </a:lnTo>
                <a:lnTo>
                  <a:pt x="626545" y="524979"/>
                </a:lnTo>
                <a:lnTo>
                  <a:pt x="551688" y="525780"/>
                </a:lnTo>
                <a:lnTo>
                  <a:pt x="476830" y="524979"/>
                </a:lnTo>
                <a:lnTo>
                  <a:pt x="405032" y="522649"/>
                </a:lnTo>
                <a:lnTo>
                  <a:pt x="336952" y="518892"/>
                </a:lnTo>
                <a:lnTo>
                  <a:pt x="273247" y="513813"/>
                </a:lnTo>
                <a:lnTo>
                  <a:pt x="214574" y="507518"/>
                </a:lnTo>
                <a:lnTo>
                  <a:pt x="161591" y="500110"/>
                </a:lnTo>
                <a:lnTo>
                  <a:pt x="114955" y="491693"/>
                </a:lnTo>
                <a:lnTo>
                  <a:pt x="75325" y="482374"/>
                </a:lnTo>
                <a:lnTo>
                  <a:pt x="19707" y="461442"/>
                </a:lnTo>
                <a:lnTo>
                  <a:pt x="0" y="438150"/>
                </a:lnTo>
                <a:lnTo>
                  <a:pt x="0" y="87630"/>
                </a:lnTo>
                <a:close/>
              </a:path>
            </a:pathLst>
          </a:custGeom>
          <a:ln w="3175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522207" y="4439411"/>
            <a:ext cx="1103376" cy="5273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522207" y="4527296"/>
            <a:ext cx="1103630" cy="88265"/>
          </a:xfrm>
          <a:custGeom>
            <a:avLst/>
            <a:gdLst/>
            <a:ahLst/>
            <a:cxnLst/>
            <a:rect l="l" t="t" r="r" b="b"/>
            <a:pathLst>
              <a:path w="1103629" h="88264">
                <a:moveTo>
                  <a:pt x="1103376" y="0"/>
                </a:moveTo>
                <a:lnTo>
                  <a:pt x="1060019" y="34198"/>
                </a:lnTo>
                <a:lnTo>
                  <a:pt x="988420" y="53693"/>
                </a:lnTo>
                <a:lnTo>
                  <a:pt x="941784" y="62134"/>
                </a:lnTo>
                <a:lnTo>
                  <a:pt x="888801" y="69565"/>
                </a:lnTo>
                <a:lnTo>
                  <a:pt x="830128" y="75880"/>
                </a:lnTo>
                <a:lnTo>
                  <a:pt x="766423" y="80974"/>
                </a:lnTo>
                <a:lnTo>
                  <a:pt x="698343" y="84743"/>
                </a:lnTo>
                <a:lnTo>
                  <a:pt x="626545" y="87081"/>
                </a:lnTo>
                <a:lnTo>
                  <a:pt x="551688" y="87883"/>
                </a:lnTo>
                <a:lnTo>
                  <a:pt x="476830" y="87081"/>
                </a:lnTo>
                <a:lnTo>
                  <a:pt x="405032" y="84743"/>
                </a:lnTo>
                <a:lnTo>
                  <a:pt x="336952" y="80974"/>
                </a:lnTo>
                <a:lnTo>
                  <a:pt x="273247" y="75880"/>
                </a:lnTo>
                <a:lnTo>
                  <a:pt x="214574" y="69565"/>
                </a:lnTo>
                <a:lnTo>
                  <a:pt x="161591" y="62134"/>
                </a:lnTo>
                <a:lnTo>
                  <a:pt x="114955" y="53693"/>
                </a:lnTo>
                <a:lnTo>
                  <a:pt x="75325" y="44346"/>
                </a:lnTo>
                <a:lnTo>
                  <a:pt x="19707" y="23355"/>
                </a:lnTo>
                <a:lnTo>
                  <a:pt x="5036" y="11920"/>
                </a:lnTo>
                <a:lnTo>
                  <a:pt x="0" y="0"/>
                </a:lnTo>
              </a:path>
            </a:pathLst>
          </a:custGeom>
          <a:ln w="3175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522207" y="4439411"/>
            <a:ext cx="1103630" cy="527685"/>
          </a:xfrm>
          <a:custGeom>
            <a:avLst/>
            <a:gdLst/>
            <a:ahLst/>
            <a:cxnLst/>
            <a:rect l="l" t="t" r="r" b="b"/>
            <a:pathLst>
              <a:path w="1103629" h="527685">
                <a:moveTo>
                  <a:pt x="0" y="87883"/>
                </a:moveTo>
                <a:lnTo>
                  <a:pt x="43356" y="53685"/>
                </a:lnTo>
                <a:lnTo>
                  <a:pt x="114955" y="34190"/>
                </a:lnTo>
                <a:lnTo>
                  <a:pt x="161591" y="25749"/>
                </a:lnTo>
                <a:lnTo>
                  <a:pt x="214574" y="18318"/>
                </a:lnTo>
                <a:lnTo>
                  <a:pt x="273247" y="12003"/>
                </a:lnTo>
                <a:lnTo>
                  <a:pt x="336952" y="6909"/>
                </a:lnTo>
                <a:lnTo>
                  <a:pt x="405032" y="3140"/>
                </a:lnTo>
                <a:lnTo>
                  <a:pt x="476830" y="802"/>
                </a:lnTo>
                <a:lnTo>
                  <a:pt x="551688" y="0"/>
                </a:lnTo>
                <a:lnTo>
                  <a:pt x="626545" y="802"/>
                </a:lnTo>
                <a:lnTo>
                  <a:pt x="698343" y="3140"/>
                </a:lnTo>
                <a:lnTo>
                  <a:pt x="766423" y="6909"/>
                </a:lnTo>
                <a:lnTo>
                  <a:pt x="830128" y="12003"/>
                </a:lnTo>
                <a:lnTo>
                  <a:pt x="888801" y="18318"/>
                </a:lnTo>
                <a:lnTo>
                  <a:pt x="941784" y="25749"/>
                </a:lnTo>
                <a:lnTo>
                  <a:pt x="988420" y="34190"/>
                </a:lnTo>
                <a:lnTo>
                  <a:pt x="1028050" y="43537"/>
                </a:lnTo>
                <a:lnTo>
                  <a:pt x="1083668" y="64528"/>
                </a:lnTo>
                <a:lnTo>
                  <a:pt x="1103376" y="87883"/>
                </a:lnTo>
                <a:lnTo>
                  <a:pt x="1103376" y="439419"/>
                </a:lnTo>
                <a:lnTo>
                  <a:pt x="1060019" y="473618"/>
                </a:lnTo>
                <a:lnTo>
                  <a:pt x="988420" y="493113"/>
                </a:lnTo>
                <a:lnTo>
                  <a:pt x="941784" y="501554"/>
                </a:lnTo>
                <a:lnTo>
                  <a:pt x="888801" y="508985"/>
                </a:lnTo>
                <a:lnTo>
                  <a:pt x="830128" y="515300"/>
                </a:lnTo>
                <a:lnTo>
                  <a:pt x="766423" y="520394"/>
                </a:lnTo>
                <a:lnTo>
                  <a:pt x="698343" y="524163"/>
                </a:lnTo>
                <a:lnTo>
                  <a:pt x="626545" y="526501"/>
                </a:lnTo>
                <a:lnTo>
                  <a:pt x="551688" y="527304"/>
                </a:lnTo>
                <a:lnTo>
                  <a:pt x="476830" y="526501"/>
                </a:lnTo>
                <a:lnTo>
                  <a:pt x="405032" y="524163"/>
                </a:lnTo>
                <a:lnTo>
                  <a:pt x="336952" y="520394"/>
                </a:lnTo>
                <a:lnTo>
                  <a:pt x="273247" y="515300"/>
                </a:lnTo>
                <a:lnTo>
                  <a:pt x="214574" y="508985"/>
                </a:lnTo>
                <a:lnTo>
                  <a:pt x="161591" y="501554"/>
                </a:lnTo>
                <a:lnTo>
                  <a:pt x="114955" y="493113"/>
                </a:lnTo>
                <a:lnTo>
                  <a:pt x="75325" y="483766"/>
                </a:lnTo>
                <a:lnTo>
                  <a:pt x="19707" y="462775"/>
                </a:lnTo>
                <a:lnTo>
                  <a:pt x="0" y="439419"/>
                </a:lnTo>
                <a:lnTo>
                  <a:pt x="0" y="87883"/>
                </a:lnTo>
                <a:close/>
              </a:path>
            </a:pathLst>
          </a:custGeom>
          <a:ln w="3175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522207" y="4047744"/>
            <a:ext cx="1103376" cy="5273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522207" y="4135628"/>
            <a:ext cx="1103630" cy="88265"/>
          </a:xfrm>
          <a:custGeom>
            <a:avLst/>
            <a:gdLst/>
            <a:ahLst/>
            <a:cxnLst/>
            <a:rect l="l" t="t" r="r" b="b"/>
            <a:pathLst>
              <a:path w="1103629" h="88264">
                <a:moveTo>
                  <a:pt x="1103376" y="0"/>
                </a:moveTo>
                <a:lnTo>
                  <a:pt x="1060019" y="34198"/>
                </a:lnTo>
                <a:lnTo>
                  <a:pt x="988420" y="53693"/>
                </a:lnTo>
                <a:lnTo>
                  <a:pt x="941784" y="62134"/>
                </a:lnTo>
                <a:lnTo>
                  <a:pt x="888801" y="69565"/>
                </a:lnTo>
                <a:lnTo>
                  <a:pt x="830128" y="75880"/>
                </a:lnTo>
                <a:lnTo>
                  <a:pt x="766423" y="80974"/>
                </a:lnTo>
                <a:lnTo>
                  <a:pt x="698343" y="84743"/>
                </a:lnTo>
                <a:lnTo>
                  <a:pt x="626545" y="87081"/>
                </a:lnTo>
                <a:lnTo>
                  <a:pt x="551688" y="87884"/>
                </a:lnTo>
                <a:lnTo>
                  <a:pt x="476830" y="87081"/>
                </a:lnTo>
                <a:lnTo>
                  <a:pt x="405032" y="84743"/>
                </a:lnTo>
                <a:lnTo>
                  <a:pt x="336952" y="80974"/>
                </a:lnTo>
                <a:lnTo>
                  <a:pt x="273247" y="75880"/>
                </a:lnTo>
                <a:lnTo>
                  <a:pt x="214574" y="69565"/>
                </a:lnTo>
                <a:lnTo>
                  <a:pt x="161591" y="62134"/>
                </a:lnTo>
                <a:lnTo>
                  <a:pt x="114955" y="53693"/>
                </a:lnTo>
                <a:lnTo>
                  <a:pt x="75325" y="44346"/>
                </a:lnTo>
                <a:lnTo>
                  <a:pt x="19707" y="23355"/>
                </a:lnTo>
                <a:lnTo>
                  <a:pt x="5036" y="11920"/>
                </a:lnTo>
                <a:lnTo>
                  <a:pt x="0" y="0"/>
                </a:lnTo>
              </a:path>
            </a:pathLst>
          </a:custGeom>
          <a:ln w="3175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522207" y="4047744"/>
            <a:ext cx="1103630" cy="527685"/>
          </a:xfrm>
          <a:custGeom>
            <a:avLst/>
            <a:gdLst/>
            <a:ahLst/>
            <a:cxnLst/>
            <a:rect l="l" t="t" r="r" b="b"/>
            <a:pathLst>
              <a:path w="1103629" h="527685">
                <a:moveTo>
                  <a:pt x="0" y="87883"/>
                </a:moveTo>
                <a:lnTo>
                  <a:pt x="43356" y="53685"/>
                </a:lnTo>
                <a:lnTo>
                  <a:pt x="114955" y="34190"/>
                </a:lnTo>
                <a:lnTo>
                  <a:pt x="161591" y="25749"/>
                </a:lnTo>
                <a:lnTo>
                  <a:pt x="214574" y="18318"/>
                </a:lnTo>
                <a:lnTo>
                  <a:pt x="273247" y="12003"/>
                </a:lnTo>
                <a:lnTo>
                  <a:pt x="336952" y="6909"/>
                </a:lnTo>
                <a:lnTo>
                  <a:pt x="405032" y="3140"/>
                </a:lnTo>
                <a:lnTo>
                  <a:pt x="476830" y="802"/>
                </a:lnTo>
                <a:lnTo>
                  <a:pt x="551688" y="0"/>
                </a:lnTo>
                <a:lnTo>
                  <a:pt x="626545" y="802"/>
                </a:lnTo>
                <a:lnTo>
                  <a:pt x="698343" y="3140"/>
                </a:lnTo>
                <a:lnTo>
                  <a:pt x="766423" y="6909"/>
                </a:lnTo>
                <a:lnTo>
                  <a:pt x="830128" y="12003"/>
                </a:lnTo>
                <a:lnTo>
                  <a:pt x="888801" y="18318"/>
                </a:lnTo>
                <a:lnTo>
                  <a:pt x="941784" y="25749"/>
                </a:lnTo>
                <a:lnTo>
                  <a:pt x="988420" y="34190"/>
                </a:lnTo>
                <a:lnTo>
                  <a:pt x="1028050" y="43537"/>
                </a:lnTo>
                <a:lnTo>
                  <a:pt x="1083668" y="64528"/>
                </a:lnTo>
                <a:lnTo>
                  <a:pt x="1103376" y="87883"/>
                </a:lnTo>
                <a:lnTo>
                  <a:pt x="1103376" y="439419"/>
                </a:lnTo>
                <a:lnTo>
                  <a:pt x="1060019" y="473618"/>
                </a:lnTo>
                <a:lnTo>
                  <a:pt x="988420" y="493113"/>
                </a:lnTo>
                <a:lnTo>
                  <a:pt x="941784" y="501554"/>
                </a:lnTo>
                <a:lnTo>
                  <a:pt x="888801" y="508985"/>
                </a:lnTo>
                <a:lnTo>
                  <a:pt x="830128" y="515300"/>
                </a:lnTo>
                <a:lnTo>
                  <a:pt x="766423" y="520394"/>
                </a:lnTo>
                <a:lnTo>
                  <a:pt x="698343" y="524163"/>
                </a:lnTo>
                <a:lnTo>
                  <a:pt x="626545" y="526501"/>
                </a:lnTo>
                <a:lnTo>
                  <a:pt x="551688" y="527303"/>
                </a:lnTo>
                <a:lnTo>
                  <a:pt x="476830" y="526501"/>
                </a:lnTo>
                <a:lnTo>
                  <a:pt x="405032" y="524163"/>
                </a:lnTo>
                <a:lnTo>
                  <a:pt x="336952" y="520394"/>
                </a:lnTo>
                <a:lnTo>
                  <a:pt x="273247" y="515300"/>
                </a:lnTo>
                <a:lnTo>
                  <a:pt x="214574" y="508985"/>
                </a:lnTo>
                <a:lnTo>
                  <a:pt x="161591" y="501554"/>
                </a:lnTo>
                <a:lnTo>
                  <a:pt x="114955" y="493113"/>
                </a:lnTo>
                <a:lnTo>
                  <a:pt x="75325" y="483766"/>
                </a:lnTo>
                <a:lnTo>
                  <a:pt x="19707" y="462775"/>
                </a:lnTo>
                <a:lnTo>
                  <a:pt x="0" y="439419"/>
                </a:lnTo>
                <a:lnTo>
                  <a:pt x="0" y="87883"/>
                </a:lnTo>
                <a:close/>
              </a:path>
            </a:pathLst>
          </a:custGeom>
          <a:ln w="3175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10054843" y="5353558"/>
            <a:ext cx="56070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585858"/>
                </a:solidFill>
                <a:latin typeface="黑体"/>
                <a:cs typeface="黑体"/>
              </a:rPr>
              <a:t>数据库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9800843" y="4802123"/>
            <a:ext cx="1103376" cy="5257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9800843" y="4889753"/>
            <a:ext cx="1103630" cy="87630"/>
          </a:xfrm>
          <a:custGeom>
            <a:avLst/>
            <a:gdLst/>
            <a:ahLst/>
            <a:cxnLst/>
            <a:rect l="l" t="t" r="r" b="b"/>
            <a:pathLst>
              <a:path w="1103629" h="87629">
                <a:moveTo>
                  <a:pt x="1103376" y="0"/>
                </a:moveTo>
                <a:lnTo>
                  <a:pt x="1060019" y="34105"/>
                </a:lnTo>
                <a:lnTo>
                  <a:pt x="988420" y="53543"/>
                </a:lnTo>
                <a:lnTo>
                  <a:pt x="941784" y="61960"/>
                </a:lnTo>
                <a:lnTo>
                  <a:pt x="888801" y="69368"/>
                </a:lnTo>
                <a:lnTo>
                  <a:pt x="830128" y="75663"/>
                </a:lnTo>
                <a:lnTo>
                  <a:pt x="766423" y="80742"/>
                </a:lnTo>
                <a:lnTo>
                  <a:pt x="698343" y="84499"/>
                </a:lnTo>
                <a:lnTo>
                  <a:pt x="626545" y="86829"/>
                </a:lnTo>
                <a:lnTo>
                  <a:pt x="551687" y="87630"/>
                </a:lnTo>
                <a:lnTo>
                  <a:pt x="476830" y="86829"/>
                </a:lnTo>
                <a:lnTo>
                  <a:pt x="405032" y="84499"/>
                </a:lnTo>
                <a:lnTo>
                  <a:pt x="336952" y="80742"/>
                </a:lnTo>
                <a:lnTo>
                  <a:pt x="273247" y="75663"/>
                </a:lnTo>
                <a:lnTo>
                  <a:pt x="214574" y="69368"/>
                </a:lnTo>
                <a:lnTo>
                  <a:pt x="161591" y="61960"/>
                </a:lnTo>
                <a:lnTo>
                  <a:pt x="114955" y="53543"/>
                </a:lnTo>
                <a:lnTo>
                  <a:pt x="75325" y="44224"/>
                </a:lnTo>
                <a:lnTo>
                  <a:pt x="19707" y="23292"/>
                </a:lnTo>
                <a:lnTo>
                  <a:pt x="5036" y="11888"/>
                </a:lnTo>
                <a:lnTo>
                  <a:pt x="0" y="0"/>
                </a:lnTo>
              </a:path>
            </a:pathLst>
          </a:custGeom>
          <a:ln w="3175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9800843" y="4802123"/>
            <a:ext cx="1103630" cy="525780"/>
          </a:xfrm>
          <a:custGeom>
            <a:avLst/>
            <a:gdLst/>
            <a:ahLst/>
            <a:cxnLst/>
            <a:rect l="l" t="t" r="r" b="b"/>
            <a:pathLst>
              <a:path w="1103629" h="525779">
                <a:moveTo>
                  <a:pt x="0" y="87630"/>
                </a:moveTo>
                <a:lnTo>
                  <a:pt x="43356" y="53524"/>
                </a:lnTo>
                <a:lnTo>
                  <a:pt x="114955" y="34086"/>
                </a:lnTo>
                <a:lnTo>
                  <a:pt x="161591" y="25669"/>
                </a:lnTo>
                <a:lnTo>
                  <a:pt x="214574" y="18261"/>
                </a:lnTo>
                <a:lnTo>
                  <a:pt x="273247" y="11966"/>
                </a:lnTo>
                <a:lnTo>
                  <a:pt x="336952" y="6887"/>
                </a:lnTo>
                <a:lnTo>
                  <a:pt x="405032" y="3130"/>
                </a:lnTo>
                <a:lnTo>
                  <a:pt x="476830" y="800"/>
                </a:lnTo>
                <a:lnTo>
                  <a:pt x="551687" y="0"/>
                </a:lnTo>
                <a:lnTo>
                  <a:pt x="626545" y="800"/>
                </a:lnTo>
                <a:lnTo>
                  <a:pt x="698343" y="3130"/>
                </a:lnTo>
                <a:lnTo>
                  <a:pt x="766423" y="6887"/>
                </a:lnTo>
                <a:lnTo>
                  <a:pt x="830128" y="11966"/>
                </a:lnTo>
                <a:lnTo>
                  <a:pt x="888801" y="18261"/>
                </a:lnTo>
                <a:lnTo>
                  <a:pt x="941784" y="25669"/>
                </a:lnTo>
                <a:lnTo>
                  <a:pt x="988420" y="34086"/>
                </a:lnTo>
                <a:lnTo>
                  <a:pt x="1028050" y="43405"/>
                </a:lnTo>
                <a:lnTo>
                  <a:pt x="1083668" y="64337"/>
                </a:lnTo>
                <a:lnTo>
                  <a:pt x="1103376" y="87630"/>
                </a:lnTo>
                <a:lnTo>
                  <a:pt x="1103376" y="438150"/>
                </a:lnTo>
                <a:lnTo>
                  <a:pt x="1060019" y="472255"/>
                </a:lnTo>
                <a:lnTo>
                  <a:pt x="988420" y="491693"/>
                </a:lnTo>
                <a:lnTo>
                  <a:pt x="941784" y="500110"/>
                </a:lnTo>
                <a:lnTo>
                  <a:pt x="888801" y="507518"/>
                </a:lnTo>
                <a:lnTo>
                  <a:pt x="830128" y="513813"/>
                </a:lnTo>
                <a:lnTo>
                  <a:pt x="766423" y="518892"/>
                </a:lnTo>
                <a:lnTo>
                  <a:pt x="698343" y="522649"/>
                </a:lnTo>
                <a:lnTo>
                  <a:pt x="626545" y="524979"/>
                </a:lnTo>
                <a:lnTo>
                  <a:pt x="551687" y="525779"/>
                </a:lnTo>
                <a:lnTo>
                  <a:pt x="476830" y="524979"/>
                </a:lnTo>
                <a:lnTo>
                  <a:pt x="405032" y="522649"/>
                </a:lnTo>
                <a:lnTo>
                  <a:pt x="336952" y="518892"/>
                </a:lnTo>
                <a:lnTo>
                  <a:pt x="273247" y="513813"/>
                </a:lnTo>
                <a:lnTo>
                  <a:pt x="214574" y="507518"/>
                </a:lnTo>
                <a:lnTo>
                  <a:pt x="161591" y="500110"/>
                </a:lnTo>
                <a:lnTo>
                  <a:pt x="114955" y="491693"/>
                </a:lnTo>
                <a:lnTo>
                  <a:pt x="75325" y="482374"/>
                </a:lnTo>
                <a:lnTo>
                  <a:pt x="19707" y="461442"/>
                </a:lnTo>
                <a:lnTo>
                  <a:pt x="0" y="438150"/>
                </a:lnTo>
                <a:lnTo>
                  <a:pt x="0" y="87630"/>
                </a:lnTo>
                <a:close/>
              </a:path>
            </a:pathLst>
          </a:custGeom>
          <a:ln w="3175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9800843" y="4413503"/>
            <a:ext cx="1103376" cy="5257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9800843" y="4501134"/>
            <a:ext cx="1103630" cy="87630"/>
          </a:xfrm>
          <a:custGeom>
            <a:avLst/>
            <a:gdLst/>
            <a:ahLst/>
            <a:cxnLst/>
            <a:rect l="l" t="t" r="r" b="b"/>
            <a:pathLst>
              <a:path w="1103629" h="87629">
                <a:moveTo>
                  <a:pt x="1103376" y="0"/>
                </a:moveTo>
                <a:lnTo>
                  <a:pt x="1060019" y="34105"/>
                </a:lnTo>
                <a:lnTo>
                  <a:pt x="988420" y="53543"/>
                </a:lnTo>
                <a:lnTo>
                  <a:pt x="941784" y="61960"/>
                </a:lnTo>
                <a:lnTo>
                  <a:pt x="888801" y="69368"/>
                </a:lnTo>
                <a:lnTo>
                  <a:pt x="830128" y="75663"/>
                </a:lnTo>
                <a:lnTo>
                  <a:pt x="766423" y="80742"/>
                </a:lnTo>
                <a:lnTo>
                  <a:pt x="698343" y="84499"/>
                </a:lnTo>
                <a:lnTo>
                  <a:pt x="626545" y="86829"/>
                </a:lnTo>
                <a:lnTo>
                  <a:pt x="551687" y="87630"/>
                </a:lnTo>
                <a:lnTo>
                  <a:pt x="476830" y="86829"/>
                </a:lnTo>
                <a:lnTo>
                  <a:pt x="405032" y="84499"/>
                </a:lnTo>
                <a:lnTo>
                  <a:pt x="336952" y="80742"/>
                </a:lnTo>
                <a:lnTo>
                  <a:pt x="273247" y="75663"/>
                </a:lnTo>
                <a:lnTo>
                  <a:pt x="214574" y="69368"/>
                </a:lnTo>
                <a:lnTo>
                  <a:pt x="161591" y="61960"/>
                </a:lnTo>
                <a:lnTo>
                  <a:pt x="114955" y="53543"/>
                </a:lnTo>
                <a:lnTo>
                  <a:pt x="75325" y="44224"/>
                </a:lnTo>
                <a:lnTo>
                  <a:pt x="19707" y="23292"/>
                </a:lnTo>
                <a:lnTo>
                  <a:pt x="5036" y="11888"/>
                </a:lnTo>
                <a:lnTo>
                  <a:pt x="0" y="0"/>
                </a:lnTo>
              </a:path>
            </a:pathLst>
          </a:custGeom>
          <a:ln w="3175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9800843" y="4413503"/>
            <a:ext cx="1103630" cy="525780"/>
          </a:xfrm>
          <a:custGeom>
            <a:avLst/>
            <a:gdLst/>
            <a:ahLst/>
            <a:cxnLst/>
            <a:rect l="l" t="t" r="r" b="b"/>
            <a:pathLst>
              <a:path w="1103629" h="525779">
                <a:moveTo>
                  <a:pt x="0" y="87630"/>
                </a:moveTo>
                <a:lnTo>
                  <a:pt x="43356" y="53524"/>
                </a:lnTo>
                <a:lnTo>
                  <a:pt x="114955" y="34086"/>
                </a:lnTo>
                <a:lnTo>
                  <a:pt x="161591" y="25669"/>
                </a:lnTo>
                <a:lnTo>
                  <a:pt x="214574" y="18261"/>
                </a:lnTo>
                <a:lnTo>
                  <a:pt x="273247" y="11966"/>
                </a:lnTo>
                <a:lnTo>
                  <a:pt x="336952" y="6887"/>
                </a:lnTo>
                <a:lnTo>
                  <a:pt x="405032" y="3130"/>
                </a:lnTo>
                <a:lnTo>
                  <a:pt x="476830" y="800"/>
                </a:lnTo>
                <a:lnTo>
                  <a:pt x="551687" y="0"/>
                </a:lnTo>
                <a:lnTo>
                  <a:pt x="626545" y="800"/>
                </a:lnTo>
                <a:lnTo>
                  <a:pt x="698343" y="3130"/>
                </a:lnTo>
                <a:lnTo>
                  <a:pt x="766423" y="6887"/>
                </a:lnTo>
                <a:lnTo>
                  <a:pt x="830128" y="11966"/>
                </a:lnTo>
                <a:lnTo>
                  <a:pt x="888801" y="18261"/>
                </a:lnTo>
                <a:lnTo>
                  <a:pt x="941784" y="25669"/>
                </a:lnTo>
                <a:lnTo>
                  <a:pt x="988420" y="34086"/>
                </a:lnTo>
                <a:lnTo>
                  <a:pt x="1028050" y="43405"/>
                </a:lnTo>
                <a:lnTo>
                  <a:pt x="1083668" y="64337"/>
                </a:lnTo>
                <a:lnTo>
                  <a:pt x="1103376" y="87630"/>
                </a:lnTo>
                <a:lnTo>
                  <a:pt x="1103376" y="438150"/>
                </a:lnTo>
                <a:lnTo>
                  <a:pt x="1060019" y="472255"/>
                </a:lnTo>
                <a:lnTo>
                  <a:pt x="988420" y="491693"/>
                </a:lnTo>
                <a:lnTo>
                  <a:pt x="941784" y="500110"/>
                </a:lnTo>
                <a:lnTo>
                  <a:pt x="888801" y="507518"/>
                </a:lnTo>
                <a:lnTo>
                  <a:pt x="830128" y="513813"/>
                </a:lnTo>
                <a:lnTo>
                  <a:pt x="766423" y="518892"/>
                </a:lnTo>
                <a:lnTo>
                  <a:pt x="698343" y="522649"/>
                </a:lnTo>
                <a:lnTo>
                  <a:pt x="626545" y="524979"/>
                </a:lnTo>
                <a:lnTo>
                  <a:pt x="551687" y="525780"/>
                </a:lnTo>
                <a:lnTo>
                  <a:pt x="476830" y="524979"/>
                </a:lnTo>
                <a:lnTo>
                  <a:pt x="405032" y="522649"/>
                </a:lnTo>
                <a:lnTo>
                  <a:pt x="336952" y="518892"/>
                </a:lnTo>
                <a:lnTo>
                  <a:pt x="273247" y="513813"/>
                </a:lnTo>
                <a:lnTo>
                  <a:pt x="214574" y="507518"/>
                </a:lnTo>
                <a:lnTo>
                  <a:pt x="161591" y="500110"/>
                </a:lnTo>
                <a:lnTo>
                  <a:pt x="114955" y="491693"/>
                </a:lnTo>
                <a:lnTo>
                  <a:pt x="75325" y="482374"/>
                </a:lnTo>
                <a:lnTo>
                  <a:pt x="19707" y="461442"/>
                </a:lnTo>
                <a:lnTo>
                  <a:pt x="0" y="438150"/>
                </a:lnTo>
                <a:lnTo>
                  <a:pt x="0" y="87630"/>
                </a:lnTo>
                <a:close/>
              </a:path>
            </a:pathLst>
          </a:custGeom>
          <a:ln w="3175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9800843" y="4021835"/>
            <a:ext cx="1103376" cy="5257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9800843" y="4109465"/>
            <a:ext cx="1103630" cy="87630"/>
          </a:xfrm>
          <a:custGeom>
            <a:avLst/>
            <a:gdLst/>
            <a:ahLst/>
            <a:cxnLst/>
            <a:rect l="l" t="t" r="r" b="b"/>
            <a:pathLst>
              <a:path w="1103629" h="87629">
                <a:moveTo>
                  <a:pt x="1103376" y="0"/>
                </a:moveTo>
                <a:lnTo>
                  <a:pt x="1060019" y="34105"/>
                </a:lnTo>
                <a:lnTo>
                  <a:pt x="988420" y="53543"/>
                </a:lnTo>
                <a:lnTo>
                  <a:pt x="941784" y="61960"/>
                </a:lnTo>
                <a:lnTo>
                  <a:pt x="888801" y="69368"/>
                </a:lnTo>
                <a:lnTo>
                  <a:pt x="830128" y="75663"/>
                </a:lnTo>
                <a:lnTo>
                  <a:pt x="766423" y="80742"/>
                </a:lnTo>
                <a:lnTo>
                  <a:pt x="698343" y="84499"/>
                </a:lnTo>
                <a:lnTo>
                  <a:pt x="626545" y="86829"/>
                </a:lnTo>
                <a:lnTo>
                  <a:pt x="551687" y="87629"/>
                </a:lnTo>
                <a:lnTo>
                  <a:pt x="476830" y="86829"/>
                </a:lnTo>
                <a:lnTo>
                  <a:pt x="405032" y="84499"/>
                </a:lnTo>
                <a:lnTo>
                  <a:pt x="336952" y="80742"/>
                </a:lnTo>
                <a:lnTo>
                  <a:pt x="273247" y="75663"/>
                </a:lnTo>
                <a:lnTo>
                  <a:pt x="214574" y="69368"/>
                </a:lnTo>
                <a:lnTo>
                  <a:pt x="161591" y="61960"/>
                </a:lnTo>
                <a:lnTo>
                  <a:pt x="114955" y="53543"/>
                </a:lnTo>
                <a:lnTo>
                  <a:pt x="75325" y="44224"/>
                </a:lnTo>
                <a:lnTo>
                  <a:pt x="19707" y="23292"/>
                </a:lnTo>
                <a:lnTo>
                  <a:pt x="5036" y="11888"/>
                </a:lnTo>
                <a:lnTo>
                  <a:pt x="0" y="0"/>
                </a:lnTo>
              </a:path>
            </a:pathLst>
          </a:custGeom>
          <a:ln w="3175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9800843" y="4021835"/>
            <a:ext cx="1103630" cy="525780"/>
          </a:xfrm>
          <a:custGeom>
            <a:avLst/>
            <a:gdLst/>
            <a:ahLst/>
            <a:cxnLst/>
            <a:rect l="l" t="t" r="r" b="b"/>
            <a:pathLst>
              <a:path w="1103629" h="525779">
                <a:moveTo>
                  <a:pt x="0" y="87630"/>
                </a:moveTo>
                <a:lnTo>
                  <a:pt x="43356" y="53524"/>
                </a:lnTo>
                <a:lnTo>
                  <a:pt x="114955" y="34086"/>
                </a:lnTo>
                <a:lnTo>
                  <a:pt x="161591" y="25669"/>
                </a:lnTo>
                <a:lnTo>
                  <a:pt x="214574" y="18261"/>
                </a:lnTo>
                <a:lnTo>
                  <a:pt x="273247" y="11966"/>
                </a:lnTo>
                <a:lnTo>
                  <a:pt x="336952" y="6887"/>
                </a:lnTo>
                <a:lnTo>
                  <a:pt x="405032" y="3130"/>
                </a:lnTo>
                <a:lnTo>
                  <a:pt x="476830" y="800"/>
                </a:lnTo>
                <a:lnTo>
                  <a:pt x="551687" y="0"/>
                </a:lnTo>
                <a:lnTo>
                  <a:pt x="626545" y="800"/>
                </a:lnTo>
                <a:lnTo>
                  <a:pt x="698343" y="3130"/>
                </a:lnTo>
                <a:lnTo>
                  <a:pt x="766423" y="6887"/>
                </a:lnTo>
                <a:lnTo>
                  <a:pt x="830128" y="11966"/>
                </a:lnTo>
                <a:lnTo>
                  <a:pt x="888801" y="18261"/>
                </a:lnTo>
                <a:lnTo>
                  <a:pt x="941784" y="25669"/>
                </a:lnTo>
                <a:lnTo>
                  <a:pt x="988420" y="34086"/>
                </a:lnTo>
                <a:lnTo>
                  <a:pt x="1028050" y="43405"/>
                </a:lnTo>
                <a:lnTo>
                  <a:pt x="1083668" y="64337"/>
                </a:lnTo>
                <a:lnTo>
                  <a:pt x="1103376" y="87630"/>
                </a:lnTo>
                <a:lnTo>
                  <a:pt x="1103376" y="438150"/>
                </a:lnTo>
                <a:lnTo>
                  <a:pt x="1060019" y="472255"/>
                </a:lnTo>
                <a:lnTo>
                  <a:pt x="988420" y="491693"/>
                </a:lnTo>
                <a:lnTo>
                  <a:pt x="941784" y="500110"/>
                </a:lnTo>
                <a:lnTo>
                  <a:pt x="888801" y="507518"/>
                </a:lnTo>
                <a:lnTo>
                  <a:pt x="830128" y="513813"/>
                </a:lnTo>
                <a:lnTo>
                  <a:pt x="766423" y="518892"/>
                </a:lnTo>
                <a:lnTo>
                  <a:pt x="698343" y="522649"/>
                </a:lnTo>
                <a:lnTo>
                  <a:pt x="626545" y="524979"/>
                </a:lnTo>
                <a:lnTo>
                  <a:pt x="551687" y="525780"/>
                </a:lnTo>
                <a:lnTo>
                  <a:pt x="476830" y="524979"/>
                </a:lnTo>
                <a:lnTo>
                  <a:pt x="405032" y="522649"/>
                </a:lnTo>
                <a:lnTo>
                  <a:pt x="336952" y="518892"/>
                </a:lnTo>
                <a:lnTo>
                  <a:pt x="273247" y="513813"/>
                </a:lnTo>
                <a:lnTo>
                  <a:pt x="214574" y="507518"/>
                </a:lnTo>
                <a:lnTo>
                  <a:pt x="161591" y="500110"/>
                </a:lnTo>
                <a:lnTo>
                  <a:pt x="114955" y="491693"/>
                </a:lnTo>
                <a:lnTo>
                  <a:pt x="75325" y="482374"/>
                </a:lnTo>
                <a:lnTo>
                  <a:pt x="19707" y="461442"/>
                </a:lnTo>
                <a:lnTo>
                  <a:pt x="0" y="438150"/>
                </a:lnTo>
                <a:lnTo>
                  <a:pt x="0" y="87630"/>
                </a:lnTo>
                <a:close/>
              </a:path>
            </a:pathLst>
          </a:custGeom>
          <a:ln w="3175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0"/>
              <a:t>高级软件人才培训专家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 h="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 h="0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 h="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9838" y="1074801"/>
            <a:ext cx="7557770" cy="53467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35">
                <a:solidFill>
                  <a:srgbClr val="AC2A25"/>
                </a:solidFill>
                <a:latin typeface="宋体"/>
                <a:cs typeface="宋体"/>
              </a:rPr>
              <a:t>数据库相关概念</a:t>
            </a:r>
            <a:endParaRPr sz="2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00">
              <a:latin typeface="Times New Roman"/>
              <a:cs typeface="Times New Roman"/>
            </a:endParaRPr>
          </a:p>
          <a:p>
            <a:pPr marL="372110" indent="-360045">
              <a:lnSpc>
                <a:spcPct val="100000"/>
              </a:lnSpc>
              <a:buClr>
                <a:srgbClr val="404040"/>
              </a:buClr>
              <a:buSzPct val="84375"/>
              <a:buFont typeface="Wingdings"/>
              <a:buChar char="⚫"/>
              <a:tabLst>
                <a:tab pos="372110" algn="l"/>
                <a:tab pos="372745" algn="l"/>
              </a:tabLst>
            </a:pPr>
            <a:r>
              <a:rPr dirty="0" sz="1600" spc="-10">
                <a:solidFill>
                  <a:srgbClr val="252525"/>
                </a:solidFill>
                <a:latin typeface="微软雅黑"/>
                <a:cs typeface="微软雅黑"/>
              </a:rPr>
              <a:t>数据库管理系统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404040"/>
              </a:buClr>
              <a:buFont typeface="Wingdings"/>
              <a:buChar char="⚫"/>
            </a:pPr>
            <a:endParaRPr sz="2350">
              <a:latin typeface="Times New Roman"/>
              <a:cs typeface="Times New Roman"/>
            </a:endParaRPr>
          </a:p>
          <a:p>
            <a:pPr lvl="1" marL="673735" indent="-287655">
              <a:lnSpc>
                <a:spcPct val="100000"/>
              </a:lnSpc>
              <a:buFont typeface="Wingdings"/>
              <a:buChar char=""/>
              <a:tabLst>
                <a:tab pos="674370" algn="l"/>
              </a:tabLst>
            </a:pPr>
            <a:r>
              <a:rPr dirty="0" sz="1600" spc="5">
                <a:solidFill>
                  <a:srgbClr val="585858"/>
                </a:solidFill>
                <a:latin typeface="黑体"/>
                <a:cs typeface="黑体"/>
              </a:rPr>
              <a:t>关系型数据</a:t>
            </a:r>
            <a:r>
              <a:rPr dirty="0" sz="1600" spc="-5">
                <a:solidFill>
                  <a:srgbClr val="585858"/>
                </a:solidFill>
                <a:latin typeface="黑体"/>
                <a:cs typeface="黑体"/>
              </a:rPr>
              <a:t>库（</a:t>
            </a:r>
            <a:r>
              <a:rPr dirty="0" sz="1600" spc="-5">
                <a:solidFill>
                  <a:srgbClr val="585858"/>
                </a:solidFill>
                <a:latin typeface="Calibri"/>
                <a:cs typeface="Calibri"/>
              </a:rPr>
              <a:t>RDBMS</a:t>
            </a:r>
            <a:r>
              <a:rPr dirty="0" sz="1600" spc="-5">
                <a:solidFill>
                  <a:srgbClr val="585858"/>
                </a:solidFill>
                <a:latin typeface="黑体"/>
                <a:cs typeface="黑体"/>
              </a:rPr>
              <a:t>）</a:t>
            </a:r>
            <a:endParaRPr sz="1600">
              <a:latin typeface="黑体"/>
              <a:cs typeface="黑体"/>
            </a:endParaRPr>
          </a:p>
          <a:p>
            <a:pPr marL="386715" marR="5080">
              <a:lnSpc>
                <a:spcPct val="154500"/>
              </a:lnSpc>
              <a:spcBef>
                <a:spcPts val="880"/>
              </a:spcBef>
            </a:pPr>
            <a:r>
              <a:rPr dirty="0" sz="1400" spc="10">
                <a:solidFill>
                  <a:srgbClr val="585858"/>
                </a:solidFill>
                <a:latin typeface="黑体"/>
                <a:cs typeface="黑体"/>
              </a:rPr>
              <a:t>概念</a:t>
            </a:r>
            <a:r>
              <a:rPr dirty="0" sz="1400">
                <a:solidFill>
                  <a:srgbClr val="585858"/>
                </a:solidFill>
                <a:latin typeface="黑体"/>
                <a:cs typeface="黑体"/>
              </a:rPr>
              <a:t>：</a:t>
            </a:r>
            <a:r>
              <a:rPr dirty="0" sz="1400" spc="-375">
                <a:solidFill>
                  <a:srgbClr val="585858"/>
                </a:solidFill>
                <a:latin typeface="黑体"/>
                <a:cs typeface="黑体"/>
              </a:rPr>
              <a:t> </a:t>
            </a:r>
            <a:r>
              <a:rPr dirty="0" sz="1400" spc="10">
                <a:solidFill>
                  <a:srgbClr val="585858"/>
                </a:solidFill>
                <a:latin typeface="黑体"/>
                <a:cs typeface="黑体"/>
              </a:rPr>
              <a:t>关系</a:t>
            </a:r>
            <a:r>
              <a:rPr dirty="0" sz="1400">
                <a:solidFill>
                  <a:srgbClr val="585858"/>
                </a:solidFill>
                <a:latin typeface="黑体"/>
                <a:cs typeface="黑体"/>
              </a:rPr>
              <a:t>型数</a:t>
            </a:r>
            <a:r>
              <a:rPr dirty="0" sz="1400" spc="-15">
                <a:solidFill>
                  <a:srgbClr val="585858"/>
                </a:solidFill>
                <a:latin typeface="黑体"/>
                <a:cs typeface="黑体"/>
              </a:rPr>
              <a:t>据</a:t>
            </a:r>
            <a:r>
              <a:rPr dirty="0" sz="1400">
                <a:solidFill>
                  <a:srgbClr val="585858"/>
                </a:solidFill>
                <a:latin typeface="黑体"/>
                <a:cs typeface="黑体"/>
              </a:rPr>
              <a:t>库，</a:t>
            </a:r>
            <a:r>
              <a:rPr dirty="0" sz="1400" spc="-15">
                <a:solidFill>
                  <a:srgbClr val="585858"/>
                </a:solidFill>
                <a:latin typeface="黑体"/>
                <a:cs typeface="黑体"/>
              </a:rPr>
              <a:t>是</a:t>
            </a:r>
            <a:r>
              <a:rPr dirty="0" sz="1400">
                <a:solidFill>
                  <a:srgbClr val="585858"/>
                </a:solidFill>
                <a:latin typeface="黑体"/>
                <a:cs typeface="黑体"/>
              </a:rPr>
              <a:t>建立</a:t>
            </a:r>
            <a:r>
              <a:rPr dirty="0" sz="1400" spc="-15">
                <a:solidFill>
                  <a:srgbClr val="585858"/>
                </a:solidFill>
                <a:latin typeface="黑体"/>
                <a:cs typeface="黑体"/>
              </a:rPr>
              <a:t>在</a:t>
            </a:r>
            <a:r>
              <a:rPr dirty="0" sz="1400">
                <a:solidFill>
                  <a:srgbClr val="585858"/>
                </a:solidFill>
                <a:latin typeface="黑体"/>
                <a:cs typeface="黑体"/>
              </a:rPr>
              <a:t>关系</a:t>
            </a:r>
            <a:r>
              <a:rPr dirty="0" sz="1400" spc="-15">
                <a:solidFill>
                  <a:srgbClr val="585858"/>
                </a:solidFill>
                <a:latin typeface="黑体"/>
                <a:cs typeface="黑体"/>
              </a:rPr>
              <a:t>模</a:t>
            </a:r>
            <a:r>
              <a:rPr dirty="0" sz="1400">
                <a:solidFill>
                  <a:srgbClr val="585858"/>
                </a:solidFill>
                <a:latin typeface="黑体"/>
                <a:cs typeface="黑体"/>
              </a:rPr>
              <a:t>型基</a:t>
            </a:r>
            <a:r>
              <a:rPr dirty="0" sz="1400" spc="-15">
                <a:solidFill>
                  <a:srgbClr val="585858"/>
                </a:solidFill>
                <a:latin typeface="黑体"/>
                <a:cs typeface="黑体"/>
              </a:rPr>
              <a:t>础</a:t>
            </a:r>
            <a:r>
              <a:rPr dirty="0" sz="1400">
                <a:solidFill>
                  <a:srgbClr val="585858"/>
                </a:solidFill>
                <a:latin typeface="黑体"/>
                <a:cs typeface="黑体"/>
              </a:rPr>
              <a:t>上，</a:t>
            </a:r>
            <a:r>
              <a:rPr dirty="0" sz="1400" spc="-15">
                <a:solidFill>
                  <a:srgbClr val="585858"/>
                </a:solidFill>
                <a:latin typeface="黑体"/>
                <a:cs typeface="黑体"/>
              </a:rPr>
              <a:t>由</a:t>
            </a:r>
            <a:r>
              <a:rPr dirty="0" sz="1400">
                <a:solidFill>
                  <a:srgbClr val="585858"/>
                </a:solidFill>
                <a:latin typeface="黑体"/>
                <a:cs typeface="黑体"/>
              </a:rPr>
              <a:t>多张</a:t>
            </a:r>
            <a:r>
              <a:rPr dirty="0" sz="1400" spc="-15">
                <a:solidFill>
                  <a:srgbClr val="585858"/>
                </a:solidFill>
                <a:latin typeface="黑体"/>
                <a:cs typeface="黑体"/>
              </a:rPr>
              <a:t>相</a:t>
            </a:r>
            <a:r>
              <a:rPr dirty="0" sz="1400">
                <a:solidFill>
                  <a:srgbClr val="585858"/>
                </a:solidFill>
                <a:latin typeface="黑体"/>
                <a:cs typeface="黑体"/>
              </a:rPr>
              <a:t>互连</a:t>
            </a:r>
            <a:r>
              <a:rPr dirty="0" sz="1400" spc="-15">
                <a:solidFill>
                  <a:srgbClr val="585858"/>
                </a:solidFill>
                <a:latin typeface="黑体"/>
                <a:cs typeface="黑体"/>
              </a:rPr>
              <a:t>接</a:t>
            </a:r>
            <a:r>
              <a:rPr dirty="0" sz="1400">
                <a:solidFill>
                  <a:srgbClr val="585858"/>
                </a:solidFill>
                <a:latin typeface="黑体"/>
                <a:cs typeface="黑体"/>
              </a:rPr>
              <a:t>的二</a:t>
            </a:r>
            <a:r>
              <a:rPr dirty="0" sz="1400" spc="-15">
                <a:solidFill>
                  <a:srgbClr val="585858"/>
                </a:solidFill>
                <a:latin typeface="黑体"/>
                <a:cs typeface="黑体"/>
              </a:rPr>
              <a:t>维</a:t>
            </a:r>
            <a:r>
              <a:rPr dirty="0" sz="1400">
                <a:solidFill>
                  <a:srgbClr val="585858"/>
                </a:solidFill>
                <a:latin typeface="黑体"/>
                <a:cs typeface="黑体"/>
              </a:rPr>
              <a:t>表组</a:t>
            </a:r>
            <a:r>
              <a:rPr dirty="0" sz="1400" spc="-15">
                <a:solidFill>
                  <a:srgbClr val="585858"/>
                </a:solidFill>
                <a:latin typeface="黑体"/>
                <a:cs typeface="黑体"/>
              </a:rPr>
              <a:t>成</a:t>
            </a:r>
            <a:r>
              <a:rPr dirty="0" sz="1400">
                <a:solidFill>
                  <a:srgbClr val="585858"/>
                </a:solidFill>
                <a:latin typeface="黑体"/>
                <a:cs typeface="黑体"/>
              </a:rPr>
              <a:t>的数</a:t>
            </a:r>
            <a:r>
              <a:rPr dirty="0" sz="1400" spc="-15">
                <a:solidFill>
                  <a:srgbClr val="585858"/>
                </a:solidFill>
                <a:latin typeface="黑体"/>
                <a:cs typeface="黑体"/>
              </a:rPr>
              <a:t>据</a:t>
            </a:r>
            <a:r>
              <a:rPr dirty="0" sz="1400" spc="10">
                <a:solidFill>
                  <a:srgbClr val="585858"/>
                </a:solidFill>
                <a:latin typeface="黑体"/>
                <a:cs typeface="黑体"/>
              </a:rPr>
              <a:t>库</a:t>
            </a:r>
            <a:r>
              <a:rPr dirty="0" sz="1400">
                <a:solidFill>
                  <a:srgbClr val="585858"/>
                </a:solidFill>
                <a:latin typeface="黑体"/>
                <a:cs typeface="黑体"/>
              </a:rPr>
              <a:t>。 特点：</a:t>
            </a:r>
            <a:endParaRPr sz="1400">
              <a:latin typeface="黑体"/>
              <a:cs typeface="黑体"/>
            </a:endParaRPr>
          </a:p>
          <a:p>
            <a:pPr marL="729615" indent="-343535">
              <a:lnSpc>
                <a:spcPct val="100000"/>
              </a:lnSpc>
              <a:spcBef>
                <a:spcPts val="925"/>
              </a:spcBef>
              <a:buFont typeface="Calibri"/>
              <a:buAutoNum type="arabicPeriod"/>
              <a:tabLst>
                <a:tab pos="729615" algn="l"/>
                <a:tab pos="730250" algn="l"/>
              </a:tabLst>
            </a:pPr>
            <a:r>
              <a:rPr dirty="0" sz="1400">
                <a:solidFill>
                  <a:srgbClr val="585858"/>
                </a:solidFill>
                <a:latin typeface="黑体"/>
                <a:cs typeface="黑体"/>
              </a:rPr>
              <a:t>使</a:t>
            </a:r>
            <a:r>
              <a:rPr dirty="0" sz="1400" spc="-5">
                <a:solidFill>
                  <a:srgbClr val="585858"/>
                </a:solidFill>
                <a:latin typeface="黑体"/>
                <a:cs typeface="黑体"/>
              </a:rPr>
              <a:t>用</a:t>
            </a:r>
            <a:r>
              <a:rPr dirty="0" sz="1400">
                <a:solidFill>
                  <a:srgbClr val="585858"/>
                </a:solidFill>
                <a:latin typeface="黑体"/>
                <a:cs typeface="黑体"/>
              </a:rPr>
              <a:t>表</a:t>
            </a:r>
            <a:r>
              <a:rPr dirty="0" sz="1400" spc="-15">
                <a:solidFill>
                  <a:srgbClr val="585858"/>
                </a:solidFill>
                <a:latin typeface="黑体"/>
                <a:cs typeface="黑体"/>
              </a:rPr>
              <a:t>存</a:t>
            </a:r>
            <a:r>
              <a:rPr dirty="0" sz="1400">
                <a:solidFill>
                  <a:srgbClr val="585858"/>
                </a:solidFill>
                <a:latin typeface="黑体"/>
                <a:cs typeface="黑体"/>
              </a:rPr>
              <a:t>储数</a:t>
            </a:r>
            <a:r>
              <a:rPr dirty="0" sz="1400" spc="-15">
                <a:solidFill>
                  <a:srgbClr val="585858"/>
                </a:solidFill>
                <a:latin typeface="黑体"/>
                <a:cs typeface="黑体"/>
              </a:rPr>
              <a:t>据，</a:t>
            </a:r>
            <a:r>
              <a:rPr dirty="0" sz="1400">
                <a:solidFill>
                  <a:srgbClr val="585858"/>
                </a:solidFill>
                <a:latin typeface="黑体"/>
                <a:cs typeface="黑体"/>
              </a:rPr>
              <a:t>格式统</a:t>
            </a:r>
            <a:r>
              <a:rPr dirty="0" sz="1400" spc="-15">
                <a:solidFill>
                  <a:srgbClr val="585858"/>
                </a:solidFill>
                <a:latin typeface="黑体"/>
                <a:cs typeface="黑体"/>
              </a:rPr>
              <a:t>一</a:t>
            </a:r>
            <a:r>
              <a:rPr dirty="0" sz="1400">
                <a:solidFill>
                  <a:srgbClr val="585858"/>
                </a:solidFill>
                <a:latin typeface="黑体"/>
                <a:cs typeface="黑体"/>
              </a:rPr>
              <a:t>，便</a:t>
            </a:r>
            <a:r>
              <a:rPr dirty="0" sz="1400" spc="-10">
                <a:solidFill>
                  <a:srgbClr val="585858"/>
                </a:solidFill>
                <a:latin typeface="黑体"/>
                <a:cs typeface="黑体"/>
              </a:rPr>
              <a:t>于</a:t>
            </a:r>
            <a:r>
              <a:rPr dirty="0" sz="1400" spc="-15">
                <a:solidFill>
                  <a:srgbClr val="585858"/>
                </a:solidFill>
                <a:latin typeface="黑体"/>
                <a:cs typeface="黑体"/>
              </a:rPr>
              <a:t>维护</a:t>
            </a:r>
            <a:endParaRPr sz="1400">
              <a:latin typeface="黑体"/>
              <a:cs typeface="黑体"/>
            </a:endParaRPr>
          </a:p>
          <a:p>
            <a:pPr marL="729615" indent="-343535">
              <a:lnSpc>
                <a:spcPct val="100000"/>
              </a:lnSpc>
              <a:spcBef>
                <a:spcPts val="925"/>
              </a:spcBef>
              <a:buFont typeface="Calibri"/>
              <a:buAutoNum type="arabicPeriod"/>
              <a:tabLst>
                <a:tab pos="729615" algn="l"/>
                <a:tab pos="730250" algn="l"/>
              </a:tabLst>
            </a:pPr>
            <a:r>
              <a:rPr dirty="0" sz="1400" spc="10">
                <a:solidFill>
                  <a:srgbClr val="585858"/>
                </a:solidFill>
                <a:latin typeface="黑体"/>
                <a:cs typeface="黑体"/>
              </a:rPr>
              <a:t>使用</a:t>
            </a:r>
            <a:r>
              <a:rPr dirty="0" sz="1400" spc="-10">
                <a:solidFill>
                  <a:srgbClr val="585858"/>
                </a:solidFill>
                <a:latin typeface="Calibri"/>
                <a:cs typeface="Calibri"/>
              </a:rPr>
              <a:t>SQL</a:t>
            </a:r>
            <a:r>
              <a:rPr dirty="0" sz="1400">
                <a:solidFill>
                  <a:srgbClr val="585858"/>
                </a:solidFill>
                <a:latin typeface="黑体"/>
                <a:cs typeface="黑体"/>
              </a:rPr>
              <a:t>语句操</a:t>
            </a:r>
            <a:r>
              <a:rPr dirty="0" sz="1400" spc="-15">
                <a:solidFill>
                  <a:srgbClr val="585858"/>
                </a:solidFill>
                <a:latin typeface="黑体"/>
                <a:cs typeface="黑体"/>
              </a:rPr>
              <a:t>作</a:t>
            </a:r>
            <a:r>
              <a:rPr dirty="0" sz="1400">
                <a:solidFill>
                  <a:srgbClr val="585858"/>
                </a:solidFill>
                <a:latin typeface="黑体"/>
                <a:cs typeface="黑体"/>
              </a:rPr>
              <a:t>，标</a:t>
            </a:r>
            <a:r>
              <a:rPr dirty="0" sz="1400" spc="-15">
                <a:solidFill>
                  <a:srgbClr val="585858"/>
                </a:solidFill>
                <a:latin typeface="黑体"/>
                <a:cs typeface="黑体"/>
              </a:rPr>
              <a:t>准</a:t>
            </a:r>
            <a:r>
              <a:rPr dirty="0" sz="1400">
                <a:solidFill>
                  <a:srgbClr val="585858"/>
                </a:solidFill>
                <a:latin typeface="黑体"/>
                <a:cs typeface="黑体"/>
              </a:rPr>
              <a:t>统一</a:t>
            </a:r>
            <a:r>
              <a:rPr dirty="0" sz="1400" spc="-15">
                <a:solidFill>
                  <a:srgbClr val="585858"/>
                </a:solidFill>
                <a:latin typeface="黑体"/>
                <a:cs typeface="黑体"/>
              </a:rPr>
              <a:t>，</a:t>
            </a:r>
            <a:r>
              <a:rPr dirty="0" sz="1400">
                <a:solidFill>
                  <a:srgbClr val="585858"/>
                </a:solidFill>
                <a:latin typeface="黑体"/>
                <a:cs typeface="黑体"/>
              </a:rPr>
              <a:t>使用</a:t>
            </a:r>
            <a:r>
              <a:rPr dirty="0" sz="1400" spc="-15">
                <a:solidFill>
                  <a:srgbClr val="585858"/>
                </a:solidFill>
                <a:latin typeface="黑体"/>
                <a:cs typeface="黑体"/>
              </a:rPr>
              <a:t>方</a:t>
            </a:r>
            <a:r>
              <a:rPr dirty="0" sz="1400">
                <a:solidFill>
                  <a:srgbClr val="585858"/>
                </a:solidFill>
                <a:latin typeface="黑体"/>
                <a:cs typeface="黑体"/>
              </a:rPr>
              <a:t>便</a:t>
            </a:r>
            <a:endParaRPr sz="1400">
              <a:latin typeface="黑体"/>
              <a:cs typeface="黑体"/>
            </a:endParaRPr>
          </a:p>
          <a:p>
            <a:pPr marL="729615" indent="-343535">
              <a:lnSpc>
                <a:spcPct val="100000"/>
              </a:lnSpc>
              <a:spcBef>
                <a:spcPts val="910"/>
              </a:spcBef>
              <a:buFont typeface="Calibri"/>
              <a:buAutoNum type="arabicPeriod"/>
              <a:tabLst>
                <a:tab pos="729615" algn="l"/>
                <a:tab pos="730250" algn="l"/>
              </a:tabLst>
            </a:pPr>
            <a:r>
              <a:rPr dirty="0" sz="1400">
                <a:solidFill>
                  <a:srgbClr val="585858"/>
                </a:solidFill>
                <a:latin typeface="黑体"/>
                <a:cs typeface="黑体"/>
              </a:rPr>
              <a:t>数</a:t>
            </a:r>
            <a:r>
              <a:rPr dirty="0" sz="1400" spc="-5">
                <a:solidFill>
                  <a:srgbClr val="585858"/>
                </a:solidFill>
                <a:latin typeface="黑体"/>
                <a:cs typeface="黑体"/>
              </a:rPr>
              <a:t>据</a:t>
            </a:r>
            <a:r>
              <a:rPr dirty="0" sz="1400">
                <a:solidFill>
                  <a:srgbClr val="585858"/>
                </a:solidFill>
                <a:latin typeface="黑体"/>
                <a:cs typeface="黑体"/>
              </a:rPr>
              <a:t>存</a:t>
            </a:r>
            <a:r>
              <a:rPr dirty="0" sz="1400" spc="-15">
                <a:solidFill>
                  <a:srgbClr val="585858"/>
                </a:solidFill>
                <a:latin typeface="黑体"/>
                <a:cs typeface="黑体"/>
              </a:rPr>
              <a:t>储</a:t>
            </a:r>
            <a:r>
              <a:rPr dirty="0" sz="1400">
                <a:solidFill>
                  <a:srgbClr val="585858"/>
                </a:solidFill>
                <a:latin typeface="黑体"/>
                <a:cs typeface="黑体"/>
              </a:rPr>
              <a:t>在磁</a:t>
            </a:r>
            <a:r>
              <a:rPr dirty="0" sz="1400" spc="-15">
                <a:solidFill>
                  <a:srgbClr val="585858"/>
                </a:solidFill>
                <a:latin typeface="黑体"/>
                <a:cs typeface="黑体"/>
              </a:rPr>
              <a:t>盘中</a:t>
            </a:r>
            <a:r>
              <a:rPr dirty="0" sz="1400">
                <a:solidFill>
                  <a:srgbClr val="585858"/>
                </a:solidFill>
                <a:latin typeface="黑体"/>
                <a:cs typeface="黑体"/>
              </a:rPr>
              <a:t>，安全</a:t>
            </a:r>
            <a:endParaRPr sz="1400">
              <a:latin typeface="黑体"/>
              <a:cs typeface="黑体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50">
              <a:latin typeface="Times New Roman"/>
              <a:cs typeface="Times New Roman"/>
            </a:endParaRPr>
          </a:p>
          <a:p>
            <a:pPr marL="673735" indent="-287655">
              <a:lnSpc>
                <a:spcPct val="100000"/>
              </a:lnSpc>
              <a:buFont typeface="Wingdings"/>
              <a:buChar char=""/>
              <a:tabLst>
                <a:tab pos="674370" algn="l"/>
              </a:tabLst>
            </a:pPr>
            <a:r>
              <a:rPr dirty="0" sz="1600" spc="5">
                <a:solidFill>
                  <a:srgbClr val="585858"/>
                </a:solidFill>
                <a:latin typeface="黑体"/>
                <a:cs typeface="黑体"/>
              </a:rPr>
              <a:t>非关系型数</a:t>
            </a:r>
            <a:r>
              <a:rPr dirty="0" sz="1600" spc="-5">
                <a:solidFill>
                  <a:srgbClr val="585858"/>
                </a:solidFill>
                <a:latin typeface="黑体"/>
                <a:cs typeface="黑体"/>
              </a:rPr>
              <a:t>据</a:t>
            </a:r>
            <a:r>
              <a:rPr dirty="0" sz="1600" spc="-10">
                <a:solidFill>
                  <a:srgbClr val="585858"/>
                </a:solidFill>
                <a:latin typeface="黑体"/>
                <a:cs typeface="黑体"/>
              </a:rPr>
              <a:t>库</a:t>
            </a:r>
            <a:r>
              <a:rPr dirty="0" sz="1600" spc="-10">
                <a:solidFill>
                  <a:srgbClr val="585858"/>
                </a:solidFill>
                <a:latin typeface="Calibri"/>
                <a:cs typeface="Calibri"/>
              </a:rPr>
              <a:t>(NoSQL)</a:t>
            </a:r>
            <a:endParaRPr sz="1600">
              <a:latin typeface="Calibri"/>
              <a:cs typeface="Calibri"/>
            </a:endParaRPr>
          </a:p>
          <a:p>
            <a:pPr marL="386715">
              <a:lnSpc>
                <a:spcPct val="100000"/>
              </a:lnSpc>
              <a:spcBef>
                <a:spcPts val="1555"/>
              </a:spcBef>
            </a:pPr>
            <a:r>
              <a:rPr dirty="0" sz="1400" spc="10">
                <a:solidFill>
                  <a:srgbClr val="585858"/>
                </a:solidFill>
                <a:latin typeface="黑体"/>
                <a:cs typeface="黑体"/>
              </a:rPr>
              <a:t>概念</a:t>
            </a:r>
            <a:r>
              <a:rPr dirty="0" sz="1400" spc="-5">
                <a:solidFill>
                  <a:srgbClr val="585858"/>
                </a:solidFill>
                <a:latin typeface="黑体"/>
                <a:cs typeface="黑体"/>
              </a:rPr>
              <a:t>：</a:t>
            </a:r>
            <a:r>
              <a:rPr dirty="0" sz="1400" spc="-5">
                <a:solidFill>
                  <a:srgbClr val="585858"/>
                </a:solidFill>
                <a:latin typeface="Calibri"/>
                <a:cs typeface="Calibri"/>
              </a:rPr>
              <a:t>Not-Only</a:t>
            </a:r>
            <a:r>
              <a:rPr dirty="0" sz="1400" spc="-3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85858"/>
                </a:solidFill>
                <a:latin typeface="Calibri"/>
                <a:cs typeface="Calibri"/>
              </a:rPr>
              <a:t>SQL</a:t>
            </a:r>
            <a:r>
              <a:rPr dirty="0" sz="1400">
                <a:solidFill>
                  <a:srgbClr val="585858"/>
                </a:solidFill>
                <a:latin typeface="黑体"/>
                <a:cs typeface="黑体"/>
              </a:rPr>
              <a:t>，泛</a:t>
            </a:r>
            <a:r>
              <a:rPr dirty="0" sz="1400" spc="-15">
                <a:solidFill>
                  <a:srgbClr val="585858"/>
                </a:solidFill>
                <a:latin typeface="黑体"/>
                <a:cs typeface="黑体"/>
              </a:rPr>
              <a:t>指</a:t>
            </a:r>
            <a:r>
              <a:rPr dirty="0" sz="1400">
                <a:solidFill>
                  <a:srgbClr val="585858"/>
                </a:solidFill>
                <a:latin typeface="黑体"/>
                <a:cs typeface="黑体"/>
              </a:rPr>
              <a:t>非关</a:t>
            </a:r>
            <a:r>
              <a:rPr dirty="0" sz="1400" spc="-15">
                <a:solidFill>
                  <a:srgbClr val="585858"/>
                </a:solidFill>
                <a:latin typeface="黑体"/>
                <a:cs typeface="黑体"/>
              </a:rPr>
              <a:t>系</a:t>
            </a:r>
            <a:r>
              <a:rPr dirty="0" sz="1400">
                <a:solidFill>
                  <a:srgbClr val="585858"/>
                </a:solidFill>
                <a:latin typeface="黑体"/>
                <a:cs typeface="黑体"/>
              </a:rPr>
              <a:t>型数</a:t>
            </a:r>
            <a:r>
              <a:rPr dirty="0" sz="1400" spc="-10">
                <a:solidFill>
                  <a:srgbClr val="585858"/>
                </a:solidFill>
                <a:latin typeface="黑体"/>
                <a:cs typeface="黑体"/>
              </a:rPr>
              <a:t>据</a:t>
            </a:r>
            <a:r>
              <a:rPr dirty="0" sz="1400">
                <a:solidFill>
                  <a:srgbClr val="585858"/>
                </a:solidFill>
                <a:latin typeface="黑体"/>
                <a:cs typeface="黑体"/>
              </a:rPr>
              <a:t>库，</a:t>
            </a:r>
            <a:r>
              <a:rPr dirty="0" sz="1400" spc="-10">
                <a:solidFill>
                  <a:srgbClr val="585858"/>
                </a:solidFill>
                <a:latin typeface="黑体"/>
                <a:cs typeface="黑体"/>
              </a:rPr>
              <a:t>是</a:t>
            </a:r>
            <a:r>
              <a:rPr dirty="0" sz="1400">
                <a:solidFill>
                  <a:srgbClr val="585858"/>
                </a:solidFill>
                <a:latin typeface="黑体"/>
                <a:cs typeface="黑体"/>
              </a:rPr>
              <a:t>对关</a:t>
            </a:r>
            <a:r>
              <a:rPr dirty="0" sz="1400" spc="-10">
                <a:solidFill>
                  <a:srgbClr val="585858"/>
                </a:solidFill>
                <a:latin typeface="黑体"/>
                <a:cs typeface="黑体"/>
              </a:rPr>
              <a:t>系</a:t>
            </a:r>
            <a:r>
              <a:rPr dirty="0" sz="1400">
                <a:solidFill>
                  <a:srgbClr val="585858"/>
                </a:solidFill>
                <a:latin typeface="黑体"/>
                <a:cs typeface="黑体"/>
              </a:rPr>
              <a:t>型数</a:t>
            </a:r>
            <a:r>
              <a:rPr dirty="0" sz="1400" spc="-10">
                <a:solidFill>
                  <a:srgbClr val="585858"/>
                </a:solidFill>
                <a:latin typeface="黑体"/>
                <a:cs typeface="黑体"/>
              </a:rPr>
              <a:t>据</a:t>
            </a:r>
            <a:r>
              <a:rPr dirty="0" sz="1400">
                <a:solidFill>
                  <a:srgbClr val="585858"/>
                </a:solidFill>
                <a:latin typeface="黑体"/>
                <a:cs typeface="黑体"/>
              </a:rPr>
              <a:t>库的</a:t>
            </a:r>
            <a:r>
              <a:rPr dirty="0" sz="1400" spc="-10">
                <a:solidFill>
                  <a:srgbClr val="585858"/>
                </a:solidFill>
                <a:latin typeface="黑体"/>
                <a:cs typeface="黑体"/>
              </a:rPr>
              <a:t>补</a:t>
            </a:r>
            <a:r>
              <a:rPr dirty="0" sz="1400" spc="-20">
                <a:solidFill>
                  <a:srgbClr val="585858"/>
                </a:solidFill>
                <a:latin typeface="黑体"/>
                <a:cs typeface="黑体"/>
              </a:rPr>
              <a:t>充</a:t>
            </a:r>
            <a:r>
              <a:rPr dirty="0" sz="1400">
                <a:solidFill>
                  <a:srgbClr val="585858"/>
                </a:solidFill>
                <a:latin typeface="黑体"/>
                <a:cs typeface="黑体"/>
              </a:rPr>
              <a:t>。</a:t>
            </a:r>
            <a:endParaRPr sz="1400">
              <a:latin typeface="黑体"/>
              <a:cs typeface="黑体"/>
            </a:endParaRPr>
          </a:p>
          <a:p>
            <a:pPr marL="386715">
              <a:lnSpc>
                <a:spcPct val="100000"/>
              </a:lnSpc>
              <a:spcBef>
                <a:spcPts val="925"/>
              </a:spcBef>
            </a:pPr>
            <a:r>
              <a:rPr dirty="0" sz="1400">
                <a:solidFill>
                  <a:srgbClr val="585858"/>
                </a:solidFill>
                <a:latin typeface="黑体"/>
                <a:cs typeface="黑体"/>
              </a:rPr>
              <a:t>特点：</a:t>
            </a:r>
            <a:endParaRPr sz="1400">
              <a:latin typeface="黑体"/>
              <a:cs typeface="黑体"/>
            </a:endParaRPr>
          </a:p>
          <a:p>
            <a:pPr marL="729615" indent="-343535">
              <a:lnSpc>
                <a:spcPct val="100000"/>
              </a:lnSpc>
              <a:spcBef>
                <a:spcPts val="915"/>
              </a:spcBef>
              <a:buFont typeface="Calibri"/>
              <a:buAutoNum type="arabicPeriod"/>
              <a:tabLst>
                <a:tab pos="729615" algn="l"/>
                <a:tab pos="730250" algn="l"/>
              </a:tabLst>
            </a:pPr>
            <a:r>
              <a:rPr dirty="0" sz="1400">
                <a:solidFill>
                  <a:srgbClr val="585858"/>
                </a:solidFill>
                <a:latin typeface="黑体"/>
                <a:cs typeface="黑体"/>
              </a:rPr>
              <a:t>数据结</a:t>
            </a:r>
            <a:r>
              <a:rPr dirty="0" sz="1400" spc="-10">
                <a:solidFill>
                  <a:srgbClr val="585858"/>
                </a:solidFill>
                <a:latin typeface="黑体"/>
                <a:cs typeface="黑体"/>
              </a:rPr>
              <a:t>构</a:t>
            </a:r>
            <a:r>
              <a:rPr dirty="0" sz="1400">
                <a:solidFill>
                  <a:srgbClr val="585858"/>
                </a:solidFill>
                <a:latin typeface="黑体"/>
                <a:cs typeface="黑体"/>
              </a:rPr>
              <a:t>灵活</a:t>
            </a:r>
            <a:endParaRPr sz="1400">
              <a:latin typeface="黑体"/>
              <a:cs typeface="黑体"/>
            </a:endParaRPr>
          </a:p>
          <a:p>
            <a:pPr marL="729615" indent="-343535">
              <a:lnSpc>
                <a:spcPct val="100000"/>
              </a:lnSpc>
              <a:spcBef>
                <a:spcPts val="919"/>
              </a:spcBef>
              <a:buFont typeface="Calibri"/>
              <a:buAutoNum type="arabicPeriod"/>
              <a:tabLst>
                <a:tab pos="729615" algn="l"/>
                <a:tab pos="730250" algn="l"/>
              </a:tabLst>
            </a:pPr>
            <a:r>
              <a:rPr dirty="0" sz="1400">
                <a:solidFill>
                  <a:srgbClr val="585858"/>
                </a:solidFill>
                <a:latin typeface="黑体"/>
                <a:cs typeface="黑体"/>
              </a:rPr>
              <a:t>伸缩性强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461187" y="3128467"/>
            <a:ext cx="3975224" cy="13006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0"/>
              <a:t>高级软件人才培训专家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 h="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 h="0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 h="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229588" y="2161032"/>
            <a:ext cx="9619840" cy="33223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89838" y="1074801"/>
            <a:ext cx="1804035" cy="9277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35">
                <a:solidFill>
                  <a:srgbClr val="AC2A25"/>
                </a:solidFill>
                <a:latin typeface="宋体"/>
                <a:cs typeface="宋体"/>
              </a:rPr>
              <a:t>数据库相关概念</a:t>
            </a:r>
            <a:endParaRPr sz="2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72110" algn="l"/>
              </a:tabLst>
            </a:pPr>
            <a:r>
              <a:rPr dirty="0" sz="1350" spc="675">
                <a:solidFill>
                  <a:srgbClr val="404040"/>
                </a:solidFill>
                <a:latin typeface="Wingdings"/>
                <a:cs typeface="Wingdings"/>
              </a:rPr>
              <a:t>⚫</a:t>
            </a:r>
            <a:r>
              <a:rPr dirty="0" sz="1350" spc="675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1600" spc="-10">
                <a:solidFill>
                  <a:srgbClr val="252525"/>
                </a:solidFill>
                <a:latin typeface="微软雅黑"/>
                <a:cs typeface="微软雅黑"/>
              </a:rPr>
              <a:t>数据库管理系统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892341" y="5638936"/>
            <a:ext cx="1191677" cy="731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263396" y="6032469"/>
            <a:ext cx="1459992" cy="3024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289648" y="5924615"/>
            <a:ext cx="1540412" cy="4084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139482" y="5938973"/>
            <a:ext cx="1798225" cy="3768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264158" y="3015233"/>
            <a:ext cx="9563100" cy="320040"/>
          </a:xfrm>
          <a:custGeom>
            <a:avLst/>
            <a:gdLst/>
            <a:ahLst/>
            <a:cxnLst/>
            <a:rect l="l" t="t" r="r" b="b"/>
            <a:pathLst>
              <a:path w="9563100" h="320039">
                <a:moveTo>
                  <a:pt x="0" y="320039"/>
                </a:moveTo>
                <a:lnTo>
                  <a:pt x="9563100" y="320039"/>
                </a:lnTo>
                <a:lnTo>
                  <a:pt x="9563100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0"/>
              <a:t>高级软件人才培训专家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 h="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 h="0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 h="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224996" y="4063709"/>
            <a:ext cx="1773967" cy="21016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517903" y="4198620"/>
            <a:ext cx="1523999" cy="18318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175254" y="5049011"/>
            <a:ext cx="4946015" cy="132715"/>
          </a:xfrm>
          <a:custGeom>
            <a:avLst/>
            <a:gdLst/>
            <a:ahLst/>
            <a:cxnLst/>
            <a:rect l="l" t="t" r="r" b="b"/>
            <a:pathLst>
              <a:path w="4946015" h="132714">
                <a:moveTo>
                  <a:pt x="4889226" y="66293"/>
                </a:moveTo>
                <a:lnTo>
                  <a:pt x="4817872" y="107950"/>
                </a:lnTo>
                <a:lnTo>
                  <a:pt x="4815586" y="116712"/>
                </a:lnTo>
                <a:lnTo>
                  <a:pt x="4819523" y="123443"/>
                </a:lnTo>
                <a:lnTo>
                  <a:pt x="4823460" y="130301"/>
                </a:lnTo>
                <a:lnTo>
                  <a:pt x="4832223" y="132587"/>
                </a:lnTo>
                <a:lnTo>
                  <a:pt x="4921524" y="80518"/>
                </a:lnTo>
                <a:lnTo>
                  <a:pt x="4917694" y="80518"/>
                </a:lnTo>
                <a:lnTo>
                  <a:pt x="4917694" y="78612"/>
                </a:lnTo>
                <a:lnTo>
                  <a:pt x="4910328" y="78612"/>
                </a:lnTo>
                <a:lnTo>
                  <a:pt x="4889226" y="66293"/>
                </a:lnTo>
                <a:close/>
              </a:path>
              <a:path w="4946015" h="132714">
                <a:moveTo>
                  <a:pt x="4864643" y="51943"/>
                </a:moveTo>
                <a:lnTo>
                  <a:pt x="0" y="51943"/>
                </a:lnTo>
                <a:lnTo>
                  <a:pt x="0" y="80518"/>
                </a:lnTo>
                <a:lnTo>
                  <a:pt x="4864861" y="80518"/>
                </a:lnTo>
                <a:lnTo>
                  <a:pt x="4889226" y="66293"/>
                </a:lnTo>
                <a:lnTo>
                  <a:pt x="4864643" y="51943"/>
                </a:lnTo>
                <a:close/>
              </a:path>
              <a:path w="4946015" h="132714">
                <a:moveTo>
                  <a:pt x="4921307" y="51943"/>
                </a:moveTo>
                <a:lnTo>
                  <a:pt x="4917694" y="51943"/>
                </a:lnTo>
                <a:lnTo>
                  <a:pt x="4917694" y="80518"/>
                </a:lnTo>
                <a:lnTo>
                  <a:pt x="4921524" y="80518"/>
                </a:lnTo>
                <a:lnTo>
                  <a:pt x="4945888" y="66293"/>
                </a:lnTo>
                <a:lnTo>
                  <a:pt x="4921307" y="51943"/>
                </a:lnTo>
                <a:close/>
              </a:path>
              <a:path w="4946015" h="132714">
                <a:moveTo>
                  <a:pt x="4910328" y="53975"/>
                </a:moveTo>
                <a:lnTo>
                  <a:pt x="4889226" y="66293"/>
                </a:lnTo>
                <a:lnTo>
                  <a:pt x="4910328" y="78612"/>
                </a:lnTo>
                <a:lnTo>
                  <a:pt x="4910328" y="53975"/>
                </a:lnTo>
                <a:close/>
              </a:path>
              <a:path w="4946015" h="132714">
                <a:moveTo>
                  <a:pt x="4917694" y="53975"/>
                </a:moveTo>
                <a:lnTo>
                  <a:pt x="4910328" y="53975"/>
                </a:lnTo>
                <a:lnTo>
                  <a:pt x="4910328" y="78612"/>
                </a:lnTo>
                <a:lnTo>
                  <a:pt x="4917694" y="78612"/>
                </a:lnTo>
                <a:lnTo>
                  <a:pt x="4917694" y="53975"/>
                </a:lnTo>
                <a:close/>
              </a:path>
              <a:path w="4946015" h="132714">
                <a:moveTo>
                  <a:pt x="4832223" y="0"/>
                </a:moveTo>
                <a:lnTo>
                  <a:pt x="4823460" y="2286"/>
                </a:lnTo>
                <a:lnTo>
                  <a:pt x="4819523" y="9143"/>
                </a:lnTo>
                <a:lnTo>
                  <a:pt x="4815586" y="15875"/>
                </a:lnTo>
                <a:lnTo>
                  <a:pt x="4817872" y="24637"/>
                </a:lnTo>
                <a:lnTo>
                  <a:pt x="4889226" y="66293"/>
                </a:lnTo>
                <a:lnTo>
                  <a:pt x="4910328" y="53975"/>
                </a:lnTo>
                <a:lnTo>
                  <a:pt x="4917694" y="53975"/>
                </a:lnTo>
                <a:lnTo>
                  <a:pt x="4917694" y="51943"/>
                </a:lnTo>
                <a:lnTo>
                  <a:pt x="4921307" y="51943"/>
                </a:lnTo>
                <a:lnTo>
                  <a:pt x="4832223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408803" y="4797678"/>
            <a:ext cx="3397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dirty="0" sz="1600" spc="-15">
                <a:solidFill>
                  <a:srgbClr val="585858"/>
                </a:solidFill>
                <a:latin typeface="Calibri"/>
                <a:cs typeface="Calibri"/>
              </a:rPr>
              <a:t>Q</a:t>
            </a:r>
            <a:r>
              <a:rPr dirty="0" sz="1600" spc="-5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286294" y="4555938"/>
            <a:ext cx="746646" cy="4585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0274807" y="4128018"/>
            <a:ext cx="915924" cy="1897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0246012" y="5257334"/>
            <a:ext cx="955146" cy="2907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0209276" y="5901312"/>
            <a:ext cx="1170431" cy="2888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789838" y="1074801"/>
            <a:ext cx="6909434" cy="18072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35">
                <a:solidFill>
                  <a:srgbClr val="AC2A25"/>
                </a:solidFill>
                <a:latin typeface="宋体"/>
                <a:cs typeface="宋体"/>
              </a:rPr>
              <a:t>数据库相关概念</a:t>
            </a:r>
            <a:endParaRPr sz="2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00">
              <a:latin typeface="Times New Roman"/>
              <a:cs typeface="Times New Roman"/>
            </a:endParaRPr>
          </a:p>
          <a:p>
            <a:pPr marL="372110" indent="-360045">
              <a:lnSpc>
                <a:spcPct val="100000"/>
              </a:lnSpc>
              <a:buClr>
                <a:srgbClr val="404040"/>
              </a:buClr>
              <a:buSzPct val="84375"/>
              <a:buFont typeface="Wingdings"/>
              <a:buChar char="⚫"/>
              <a:tabLst>
                <a:tab pos="372110" algn="l"/>
                <a:tab pos="372745" algn="l"/>
              </a:tabLst>
            </a:pPr>
            <a:r>
              <a:rPr dirty="0" sz="1600" spc="-5">
                <a:solidFill>
                  <a:srgbClr val="252525"/>
                </a:solidFill>
                <a:latin typeface="微软雅黑"/>
                <a:cs typeface="微软雅黑"/>
              </a:rPr>
              <a:t>SQL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404040"/>
              </a:buClr>
              <a:buFont typeface="Wingdings"/>
              <a:buChar char="⚫"/>
            </a:pPr>
            <a:endParaRPr sz="2300">
              <a:latin typeface="Times New Roman"/>
              <a:cs typeface="Times New Roman"/>
            </a:endParaRPr>
          </a:p>
          <a:p>
            <a:pPr lvl="1" marL="708025" indent="-287020">
              <a:lnSpc>
                <a:spcPct val="100000"/>
              </a:lnSpc>
              <a:buFont typeface="Arial"/>
              <a:buChar char="•"/>
              <a:tabLst>
                <a:tab pos="708025" algn="l"/>
                <a:tab pos="708660" algn="l"/>
              </a:tabLst>
            </a:pP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结构化查询语言</a:t>
            </a:r>
            <a:r>
              <a:rPr dirty="0" sz="1400" spc="-15">
                <a:solidFill>
                  <a:srgbClr val="585858"/>
                </a:solidFill>
                <a:latin typeface="宋体"/>
                <a:cs typeface="宋体"/>
              </a:rPr>
              <a:t>（Structured</a:t>
            </a:r>
            <a:r>
              <a:rPr dirty="0" sz="1400" spc="-370">
                <a:solidFill>
                  <a:srgbClr val="585858"/>
                </a:solidFill>
                <a:latin typeface="宋体"/>
                <a:cs typeface="宋体"/>
              </a:rPr>
              <a:t> </a:t>
            </a:r>
            <a:r>
              <a:rPr dirty="0" sz="1400" spc="95">
                <a:solidFill>
                  <a:srgbClr val="585858"/>
                </a:solidFill>
                <a:latin typeface="宋体"/>
                <a:cs typeface="宋体"/>
              </a:rPr>
              <a:t>Query</a:t>
            </a:r>
            <a:r>
              <a:rPr dirty="0" sz="1400" spc="-365">
                <a:solidFill>
                  <a:srgbClr val="585858"/>
                </a:solidFill>
                <a:latin typeface="宋体"/>
                <a:cs typeface="宋体"/>
              </a:rPr>
              <a:t> </a:t>
            </a:r>
            <a:r>
              <a:rPr dirty="0" sz="1400" spc="110">
                <a:solidFill>
                  <a:srgbClr val="585858"/>
                </a:solidFill>
                <a:latin typeface="宋体"/>
                <a:cs typeface="宋体"/>
              </a:rPr>
              <a:t>Language），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简称</a:t>
            </a:r>
            <a:r>
              <a:rPr dirty="0" sz="1400" spc="145">
                <a:solidFill>
                  <a:srgbClr val="585858"/>
                </a:solidFill>
                <a:latin typeface="宋体"/>
                <a:cs typeface="宋体"/>
              </a:rPr>
              <a:t>SQL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。</a:t>
            </a:r>
            <a:endParaRPr sz="1400">
              <a:latin typeface="宋体"/>
              <a:cs typeface="宋体"/>
            </a:endParaRPr>
          </a:p>
          <a:p>
            <a:pPr lvl="1" marL="708025" indent="-28702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708025" algn="l"/>
                <a:tab pos="708660" algn="l"/>
              </a:tabLst>
            </a:pP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是一种操作关系型</a:t>
            </a:r>
            <a:r>
              <a:rPr dirty="0" sz="1400" spc="-40">
                <a:solidFill>
                  <a:srgbClr val="585858"/>
                </a:solidFill>
                <a:latin typeface="宋体"/>
                <a:cs typeface="宋体"/>
              </a:rPr>
              <a:t>数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据</a:t>
            </a:r>
            <a:r>
              <a:rPr dirty="0" sz="1400" spc="-40">
                <a:solidFill>
                  <a:srgbClr val="585858"/>
                </a:solidFill>
                <a:latin typeface="宋体"/>
                <a:cs typeface="宋体"/>
              </a:rPr>
              <a:t>库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的编</a:t>
            </a:r>
            <a:r>
              <a:rPr dirty="0" sz="1400" spc="-40">
                <a:solidFill>
                  <a:srgbClr val="585858"/>
                </a:solidFill>
                <a:latin typeface="宋体"/>
                <a:cs typeface="宋体"/>
              </a:rPr>
              <a:t>程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语</a:t>
            </a:r>
            <a:r>
              <a:rPr dirty="0" sz="1400" spc="-35">
                <a:solidFill>
                  <a:srgbClr val="585858"/>
                </a:solidFill>
                <a:latin typeface="宋体"/>
                <a:cs typeface="宋体"/>
              </a:rPr>
              <a:t>言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，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定</a:t>
            </a:r>
            <a:r>
              <a:rPr dirty="0" sz="1400" spc="-40">
                <a:solidFill>
                  <a:srgbClr val="585858"/>
                </a:solidFill>
                <a:latin typeface="宋体"/>
                <a:cs typeface="宋体"/>
              </a:rPr>
              <a:t>义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了</a:t>
            </a:r>
            <a:r>
              <a:rPr dirty="0" sz="1400" spc="-40">
                <a:solidFill>
                  <a:srgbClr val="585858"/>
                </a:solidFill>
                <a:latin typeface="宋体"/>
                <a:cs typeface="宋体"/>
              </a:rPr>
              <a:t>一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套</a:t>
            </a:r>
            <a:r>
              <a:rPr dirty="0" sz="1400" spc="-40">
                <a:solidFill>
                  <a:srgbClr val="585858"/>
                </a:solidFill>
                <a:latin typeface="宋体"/>
                <a:cs typeface="宋体"/>
              </a:rPr>
              <a:t>操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作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关</a:t>
            </a:r>
            <a:r>
              <a:rPr dirty="0" sz="1400" spc="-40">
                <a:solidFill>
                  <a:srgbClr val="585858"/>
                </a:solidFill>
                <a:latin typeface="宋体"/>
                <a:cs typeface="宋体"/>
              </a:rPr>
              <a:t>系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型</a:t>
            </a:r>
            <a:r>
              <a:rPr dirty="0" sz="1400" spc="-40">
                <a:solidFill>
                  <a:srgbClr val="585858"/>
                </a:solidFill>
                <a:latin typeface="宋体"/>
                <a:cs typeface="宋体"/>
              </a:rPr>
              <a:t>数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据</a:t>
            </a:r>
            <a:r>
              <a:rPr dirty="0" sz="1400" spc="-30">
                <a:solidFill>
                  <a:srgbClr val="585858"/>
                </a:solidFill>
                <a:latin typeface="宋体"/>
                <a:cs typeface="宋体"/>
              </a:rPr>
              <a:t>库</a:t>
            </a:r>
            <a:r>
              <a:rPr dirty="0" sz="1400" spc="-40">
                <a:solidFill>
                  <a:srgbClr val="585858"/>
                </a:solidFill>
                <a:latin typeface="宋体"/>
                <a:cs typeface="宋体"/>
              </a:rPr>
              <a:t>统</a:t>
            </a:r>
            <a:r>
              <a:rPr dirty="0" sz="1400" spc="165">
                <a:solidFill>
                  <a:srgbClr val="585858"/>
                </a:solidFill>
                <a:latin typeface="宋体"/>
                <a:cs typeface="宋体"/>
              </a:rPr>
              <a:t>一</a:t>
            </a:r>
            <a:r>
              <a:rPr dirty="0" baseline="3968" sz="2100">
                <a:solidFill>
                  <a:srgbClr val="585858"/>
                </a:solidFill>
                <a:latin typeface="黑体"/>
                <a:cs typeface="黑体"/>
              </a:rPr>
              <a:t>标</a:t>
            </a:r>
            <a:r>
              <a:rPr dirty="0" baseline="3968" sz="2100" spc="120">
                <a:solidFill>
                  <a:srgbClr val="585858"/>
                </a:solidFill>
                <a:latin typeface="黑体"/>
                <a:cs typeface="黑体"/>
              </a:rPr>
              <a:t>准</a:t>
            </a:r>
            <a:r>
              <a:rPr dirty="0" baseline="3472" sz="2400" spc="-7">
                <a:latin typeface="黑体"/>
                <a:cs typeface="黑体"/>
              </a:rPr>
              <a:t>。</a:t>
            </a:r>
            <a:endParaRPr baseline="3472" sz="2400">
              <a:latin typeface="黑体"/>
              <a:cs typeface="黑体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0"/>
              <a:t>高级软件人才培训专家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70959" y="2337816"/>
            <a:ext cx="1137285" cy="1320165"/>
          </a:xfrm>
          <a:custGeom>
            <a:avLst/>
            <a:gdLst/>
            <a:ahLst/>
            <a:cxnLst/>
            <a:rect l="l" t="t" r="r" b="b"/>
            <a:pathLst>
              <a:path w="1137285" h="1320164">
                <a:moveTo>
                  <a:pt x="568451" y="0"/>
                </a:moveTo>
                <a:lnTo>
                  <a:pt x="0" y="284225"/>
                </a:lnTo>
                <a:lnTo>
                  <a:pt x="0" y="1035558"/>
                </a:lnTo>
                <a:lnTo>
                  <a:pt x="568451" y="1319784"/>
                </a:lnTo>
                <a:lnTo>
                  <a:pt x="1136903" y="1035558"/>
                </a:lnTo>
                <a:lnTo>
                  <a:pt x="1136903" y="284225"/>
                </a:lnTo>
                <a:lnTo>
                  <a:pt x="568451" y="0"/>
                </a:lnTo>
                <a:close/>
              </a:path>
            </a:pathLst>
          </a:custGeom>
          <a:solidFill>
            <a:srgbClr val="AC2B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96640" y="3227832"/>
            <a:ext cx="370840" cy="429895"/>
          </a:xfrm>
          <a:custGeom>
            <a:avLst/>
            <a:gdLst/>
            <a:ahLst/>
            <a:cxnLst/>
            <a:rect l="l" t="t" r="r" b="b"/>
            <a:pathLst>
              <a:path w="370839" h="429895">
                <a:moveTo>
                  <a:pt x="185165" y="0"/>
                </a:moveTo>
                <a:lnTo>
                  <a:pt x="0" y="92582"/>
                </a:lnTo>
                <a:lnTo>
                  <a:pt x="0" y="337184"/>
                </a:lnTo>
                <a:lnTo>
                  <a:pt x="185165" y="429767"/>
                </a:lnTo>
                <a:lnTo>
                  <a:pt x="370332" y="337184"/>
                </a:lnTo>
                <a:lnTo>
                  <a:pt x="370332" y="92582"/>
                </a:lnTo>
                <a:lnTo>
                  <a:pt x="18516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2415" y="2367788"/>
            <a:ext cx="222821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>
                <a:solidFill>
                  <a:srgbClr val="252525"/>
                </a:solidFill>
                <a:latin typeface="微软雅黑"/>
                <a:cs typeface="微软雅黑"/>
              </a:rPr>
              <a:t>MySQL</a:t>
            </a:r>
            <a:r>
              <a:rPr dirty="0" sz="3200">
                <a:solidFill>
                  <a:srgbClr val="252525"/>
                </a:solidFill>
                <a:latin typeface="微软雅黑"/>
                <a:cs typeface="微软雅黑"/>
              </a:rPr>
              <a:t>概述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2415" y="3174618"/>
            <a:ext cx="16732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solidFill>
                  <a:srgbClr val="585858"/>
                </a:solidFill>
                <a:latin typeface="微软雅黑"/>
                <a:cs typeface="微软雅黑"/>
              </a:rPr>
              <a:t>数据库相关概念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2415" y="3667125"/>
            <a:ext cx="155321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10">
                <a:solidFill>
                  <a:srgbClr val="FF0000"/>
                </a:solidFill>
                <a:latin typeface="微软雅黑"/>
                <a:cs typeface="微软雅黑"/>
              </a:rPr>
              <a:t>MySQL</a:t>
            </a:r>
            <a:r>
              <a:rPr dirty="0" sz="1600" spc="-5">
                <a:solidFill>
                  <a:srgbClr val="FF0000"/>
                </a:solidFill>
                <a:latin typeface="微软雅黑"/>
                <a:cs typeface="微软雅黑"/>
              </a:rPr>
              <a:t>数据库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77105" y="2677413"/>
            <a:ext cx="33845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 b="1">
                <a:solidFill>
                  <a:srgbClr val="FFFFFF"/>
                </a:solidFill>
                <a:latin typeface="微软雅黑"/>
                <a:cs typeface="微软雅黑"/>
              </a:rPr>
              <a:t>1</a:t>
            </a:r>
            <a:endParaRPr sz="4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 h="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 h="0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 h="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101122" y="1998162"/>
            <a:ext cx="3847094" cy="26202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70788" y="1301496"/>
            <a:ext cx="952500" cy="457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107947" y="2234183"/>
            <a:ext cx="693419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069847" y="3319271"/>
            <a:ext cx="914399" cy="457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092708" y="4309871"/>
            <a:ext cx="731520" cy="304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062227" y="5081015"/>
            <a:ext cx="922020" cy="5410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0085831" y="2179320"/>
            <a:ext cx="990600" cy="4724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0139171" y="3080004"/>
            <a:ext cx="982979" cy="3200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0134600" y="3874008"/>
            <a:ext cx="838200" cy="6096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0227631" y="4856988"/>
            <a:ext cx="747996" cy="61110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0078211" y="1549908"/>
            <a:ext cx="998220" cy="31242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4021582" y="4801361"/>
            <a:ext cx="37566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Calibri"/>
                <a:cs typeface="Calibri"/>
              </a:rPr>
              <a:t>MySQL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5">
                <a:latin typeface="黑体"/>
                <a:cs typeface="黑体"/>
              </a:rPr>
              <a:t>是一款非常</a:t>
            </a:r>
            <a:r>
              <a:rPr dirty="0" sz="1600" spc="-5">
                <a:latin typeface="黑体"/>
                <a:cs typeface="黑体"/>
              </a:rPr>
              <a:t>流</a:t>
            </a:r>
            <a:r>
              <a:rPr dirty="0" sz="1600" spc="5">
                <a:latin typeface="黑体"/>
                <a:cs typeface="黑体"/>
              </a:rPr>
              <a:t>行</a:t>
            </a:r>
            <a:r>
              <a:rPr dirty="0" sz="1600" spc="220">
                <a:latin typeface="黑体"/>
                <a:cs typeface="黑体"/>
              </a:rPr>
              <a:t>的</a:t>
            </a:r>
            <a:r>
              <a:rPr dirty="0" sz="1600" spc="5">
                <a:latin typeface="黑体"/>
                <a:cs typeface="黑体"/>
              </a:rPr>
              <a:t>数</a:t>
            </a:r>
            <a:r>
              <a:rPr dirty="0" sz="1600" spc="-5">
                <a:latin typeface="黑体"/>
                <a:cs typeface="黑体"/>
              </a:rPr>
              <a:t>据</a:t>
            </a:r>
            <a:r>
              <a:rPr dirty="0" sz="1600" spc="180">
                <a:latin typeface="黑体"/>
                <a:cs typeface="黑体"/>
              </a:rPr>
              <a:t>库</a:t>
            </a:r>
            <a:r>
              <a:rPr dirty="0" sz="1600" spc="5">
                <a:latin typeface="黑体"/>
                <a:cs typeface="黑体"/>
              </a:rPr>
              <a:t>管</a:t>
            </a:r>
            <a:r>
              <a:rPr dirty="0" sz="1600" spc="-5">
                <a:latin typeface="黑体"/>
                <a:cs typeface="黑体"/>
              </a:rPr>
              <a:t>理系统</a:t>
            </a:r>
            <a:endParaRPr sz="1600">
              <a:latin typeface="黑体"/>
              <a:cs typeface="黑体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0"/>
              <a:t>高级软件人才培训专家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 h="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 h="0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 h="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9838" y="1074801"/>
            <a:ext cx="4178300" cy="2606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305">
                <a:solidFill>
                  <a:srgbClr val="AC2A25"/>
                </a:solidFill>
                <a:latin typeface="宋体"/>
                <a:cs typeface="宋体"/>
              </a:rPr>
              <a:t>MySQL</a:t>
            </a:r>
            <a:r>
              <a:rPr dirty="0" sz="2000" spc="-35">
                <a:solidFill>
                  <a:srgbClr val="AC2A25"/>
                </a:solidFill>
                <a:latin typeface="宋体"/>
                <a:cs typeface="宋体"/>
              </a:rPr>
              <a:t>数据库</a:t>
            </a:r>
            <a:endParaRPr sz="2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00">
              <a:latin typeface="Times New Roman"/>
              <a:cs typeface="Times New Roman"/>
            </a:endParaRPr>
          </a:p>
          <a:p>
            <a:pPr marL="372110" indent="-360045">
              <a:lnSpc>
                <a:spcPct val="100000"/>
              </a:lnSpc>
              <a:buClr>
                <a:srgbClr val="404040"/>
              </a:buClr>
              <a:buSzPct val="84375"/>
              <a:buFont typeface="Wingdings"/>
              <a:buChar char="⚫"/>
              <a:tabLst>
                <a:tab pos="372110" algn="l"/>
                <a:tab pos="372745" algn="l"/>
              </a:tabLst>
            </a:pPr>
            <a:r>
              <a:rPr dirty="0" sz="1600" spc="-10">
                <a:solidFill>
                  <a:srgbClr val="252525"/>
                </a:solidFill>
                <a:latin typeface="微软雅黑"/>
                <a:cs typeface="微软雅黑"/>
              </a:rPr>
              <a:t>版本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404040"/>
              </a:buClr>
              <a:buFont typeface="Wingdings"/>
              <a:buChar char="⚫"/>
            </a:pPr>
            <a:endParaRPr sz="2350">
              <a:latin typeface="Times New Roman"/>
              <a:cs typeface="Times New Roman"/>
            </a:endParaRPr>
          </a:p>
          <a:p>
            <a:pPr algn="ctr" marR="212090">
              <a:lnSpc>
                <a:spcPct val="100000"/>
              </a:lnSpc>
            </a:pPr>
            <a:r>
              <a:rPr dirty="0" sz="1600" spc="204">
                <a:solidFill>
                  <a:srgbClr val="585858"/>
                </a:solidFill>
                <a:latin typeface="宋体"/>
                <a:cs typeface="宋体"/>
              </a:rPr>
              <a:t>MySQL</a:t>
            </a:r>
            <a:r>
              <a:rPr dirty="0" sz="1600" spc="-30">
                <a:solidFill>
                  <a:srgbClr val="585858"/>
                </a:solidFill>
                <a:latin typeface="宋体"/>
                <a:cs typeface="宋体"/>
              </a:rPr>
              <a:t>官方提供了两种不同的版本</a:t>
            </a:r>
            <a:r>
              <a:rPr dirty="0" sz="1600" spc="-200">
                <a:solidFill>
                  <a:srgbClr val="585858"/>
                </a:solidFill>
                <a:latin typeface="宋体"/>
                <a:cs typeface="宋体"/>
              </a:rPr>
              <a:t>:</a:t>
            </a:r>
            <a:endParaRPr sz="16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50">
              <a:latin typeface="Times New Roman"/>
              <a:cs typeface="Times New Roman"/>
            </a:endParaRPr>
          </a:p>
          <a:p>
            <a:pPr lvl="1" marL="708025" indent="-287020">
              <a:lnSpc>
                <a:spcPct val="100000"/>
              </a:lnSpc>
              <a:buFont typeface="Arial"/>
              <a:buChar char="•"/>
              <a:tabLst>
                <a:tab pos="708025" algn="l"/>
                <a:tab pos="708660" algn="l"/>
              </a:tabLst>
            </a:pPr>
            <a:r>
              <a:rPr dirty="0" sz="1600" spc="-35">
                <a:solidFill>
                  <a:srgbClr val="585858"/>
                </a:solidFill>
                <a:latin typeface="宋体"/>
                <a:cs typeface="宋体"/>
              </a:rPr>
              <a:t>社区版</a:t>
            </a:r>
            <a:r>
              <a:rPr dirty="0" sz="1600" spc="165">
                <a:solidFill>
                  <a:srgbClr val="585858"/>
                </a:solidFill>
                <a:latin typeface="宋体"/>
                <a:cs typeface="宋体"/>
              </a:rPr>
              <a:t>（MySQL</a:t>
            </a:r>
            <a:r>
              <a:rPr dirty="0" sz="1600" spc="-390">
                <a:solidFill>
                  <a:srgbClr val="585858"/>
                </a:solidFill>
                <a:latin typeface="宋体"/>
                <a:cs typeface="宋体"/>
              </a:rPr>
              <a:t> </a:t>
            </a:r>
            <a:r>
              <a:rPr dirty="0" sz="1600" spc="160">
                <a:solidFill>
                  <a:srgbClr val="585858"/>
                </a:solidFill>
                <a:latin typeface="宋体"/>
                <a:cs typeface="宋体"/>
              </a:rPr>
              <a:t>Community</a:t>
            </a:r>
            <a:r>
              <a:rPr dirty="0" sz="1600" spc="-380">
                <a:solidFill>
                  <a:srgbClr val="585858"/>
                </a:solidFill>
                <a:latin typeface="宋体"/>
                <a:cs typeface="宋体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宋体"/>
                <a:cs typeface="宋体"/>
              </a:rPr>
              <a:t>Server）</a:t>
            </a:r>
            <a:endParaRPr sz="1600">
              <a:latin typeface="宋体"/>
              <a:cs typeface="宋体"/>
            </a:endParaRPr>
          </a:p>
          <a:p>
            <a:pPr algn="ctr" marR="201930">
              <a:lnSpc>
                <a:spcPct val="100000"/>
              </a:lnSpc>
              <a:spcBef>
                <a:spcPts val="1764"/>
              </a:spcBef>
            </a:pP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免费</a:t>
            </a:r>
            <a:r>
              <a:rPr dirty="0" sz="1400" spc="150">
                <a:solidFill>
                  <a:srgbClr val="585858"/>
                </a:solidFill>
                <a:latin typeface="宋体"/>
                <a:cs typeface="宋体"/>
              </a:rPr>
              <a:t>，MySQL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不提</a:t>
            </a:r>
            <a:r>
              <a:rPr dirty="0" sz="1400" spc="-40">
                <a:solidFill>
                  <a:srgbClr val="585858"/>
                </a:solidFill>
                <a:latin typeface="宋体"/>
                <a:cs typeface="宋体"/>
              </a:rPr>
              <a:t>供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任何</a:t>
            </a:r>
            <a:r>
              <a:rPr dirty="0" sz="1400" spc="-40">
                <a:solidFill>
                  <a:srgbClr val="585858"/>
                </a:solidFill>
                <a:latin typeface="宋体"/>
                <a:cs typeface="宋体"/>
              </a:rPr>
              <a:t>技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术</a:t>
            </a:r>
            <a:r>
              <a:rPr dirty="0" sz="1400" spc="-40">
                <a:solidFill>
                  <a:srgbClr val="585858"/>
                </a:solidFill>
                <a:latin typeface="宋体"/>
                <a:cs typeface="宋体"/>
              </a:rPr>
              <a:t>支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持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0"/>
              <a:t>高级软件人才培训专家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199184" y="4274896"/>
            <a:ext cx="3672840" cy="793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600" spc="-35">
                <a:solidFill>
                  <a:srgbClr val="585858"/>
                </a:solidFill>
                <a:latin typeface="宋体"/>
                <a:cs typeface="宋体"/>
              </a:rPr>
              <a:t>商业版</a:t>
            </a:r>
            <a:r>
              <a:rPr dirty="0" sz="1600" spc="-10">
                <a:solidFill>
                  <a:srgbClr val="585858"/>
                </a:solidFill>
                <a:latin typeface="宋体"/>
                <a:cs typeface="宋体"/>
              </a:rPr>
              <a:t>（</a:t>
            </a:r>
            <a:r>
              <a:rPr dirty="0" sz="1800" spc="-10">
                <a:solidFill>
                  <a:srgbClr val="585858"/>
                </a:solidFill>
                <a:latin typeface="Calibri"/>
                <a:cs typeface="Calibri"/>
              </a:rPr>
              <a:t>MySQL</a:t>
            </a:r>
            <a:r>
              <a:rPr dirty="0" sz="1800" spc="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Calibri"/>
                <a:cs typeface="Calibri"/>
              </a:rPr>
              <a:t>Enterprise</a:t>
            </a:r>
            <a:r>
              <a:rPr dirty="0" sz="1800" spc="-1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Calibri"/>
                <a:cs typeface="Calibri"/>
              </a:rPr>
              <a:t>Edition</a:t>
            </a:r>
            <a:r>
              <a:rPr dirty="0" sz="1600" spc="-10">
                <a:solidFill>
                  <a:srgbClr val="585858"/>
                </a:solidFill>
                <a:latin typeface="宋体"/>
                <a:cs typeface="宋体"/>
              </a:rPr>
              <a:t>）</a:t>
            </a:r>
            <a:endParaRPr sz="16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>
              <a:latin typeface="Times New Roman"/>
              <a:cs typeface="Times New Roman"/>
            </a:endParaRPr>
          </a:p>
          <a:p>
            <a:pPr marL="151130">
              <a:lnSpc>
                <a:spcPct val="100000"/>
              </a:lnSpc>
            </a:pPr>
            <a:r>
              <a:rPr dirty="0" sz="1400" spc="10">
                <a:solidFill>
                  <a:srgbClr val="585858"/>
                </a:solidFill>
                <a:latin typeface="黑体"/>
                <a:cs typeface="黑体"/>
              </a:rPr>
              <a:t>收费</a:t>
            </a:r>
            <a:r>
              <a:rPr dirty="0" sz="1400">
                <a:solidFill>
                  <a:srgbClr val="585858"/>
                </a:solidFill>
                <a:latin typeface="黑体"/>
                <a:cs typeface="黑体"/>
              </a:rPr>
              <a:t>，</a:t>
            </a:r>
            <a:r>
              <a:rPr dirty="0" sz="1400" spc="-15">
                <a:solidFill>
                  <a:srgbClr val="585858"/>
                </a:solidFill>
                <a:latin typeface="黑体"/>
                <a:cs typeface="黑体"/>
              </a:rPr>
              <a:t>可</a:t>
            </a:r>
            <a:r>
              <a:rPr dirty="0" sz="1400">
                <a:solidFill>
                  <a:srgbClr val="585858"/>
                </a:solidFill>
                <a:latin typeface="黑体"/>
                <a:cs typeface="黑体"/>
              </a:rPr>
              <a:t>以试</a:t>
            </a:r>
            <a:r>
              <a:rPr dirty="0" sz="1400" spc="-15">
                <a:solidFill>
                  <a:srgbClr val="585858"/>
                </a:solidFill>
                <a:latin typeface="黑体"/>
                <a:cs typeface="黑体"/>
              </a:rPr>
              <a:t>用</a:t>
            </a:r>
            <a:r>
              <a:rPr dirty="0" sz="1400" spc="-5">
                <a:solidFill>
                  <a:srgbClr val="585858"/>
                </a:solidFill>
                <a:latin typeface="Calibri"/>
                <a:cs typeface="Calibri"/>
              </a:rPr>
              <a:t>30</a:t>
            </a:r>
            <a:r>
              <a:rPr dirty="0" sz="1400">
                <a:solidFill>
                  <a:srgbClr val="585858"/>
                </a:solidFill>
                <a:latin typeface="黑体"/>
                <a:cs typeface="黑体"/>
              </a:rPr>
              <a:t>天，官方</a:t>
            </a:r>
            <a:r>
              <a:rPr dirty="0" sz="1400" spc="-15">
                <a:solidFill>
                  <a:srgbClr val="585858"/>
                </a:solidFill>
                <a:latin typeface="黑体"/>
                <a:cs typeface="黑体"/>
              </a:rPr>
              <a:t>提</a:t>
            </a:r>
            <a:r>
              <a:rPr dirty="0" sz="1400">
                <a:solidFill>
                  <a:srgbClr val="585858"/>
                </a:solidFill>
                <a:latin typeface="黑体"/>
                <a:cs typeface="黑体"/>
              </a:rPr>
              <a:t>供技</a:t>
            </a:r>
            <a:r>
              <a:rPr dirty="0" sz="1400" spc="-10">
                <a:solidFill>
                  <a:srgbClr val="585858"/>
                </a:solidFill>
                <a:latin typeface="黑体"/>
                <a:cs typeface="黑体"/>
              </a:rPr>
              <a:t>术</a:t>
            </a:r>
            <a:r>
              <a:rPr dirty="0" sz="1400">
                <a:solidFill>
                  <a:srgbClr val="585858"/>
                </a:solidFill>
                <a:latin typeface="黑体"/>
                <a:cs typeface="黑体"/>
              </a:rPr>
              <a:t>支持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99184" y="5917793"/>
            <a:ext cx="609917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solidFill>
                  <a:srgbClr val="C00000"/>
                </a:solidFill>
                <a:latin typeface="宋体"/>
                <a:cs typeface="宋体"/>
              </a:rPr>
              <a:t>本课程采用的是</a:t>
            </a:r>
            <a:r>
              <a:rPr dirty="0" sz="1400" spc="185">
                <a:solidFill>
                  <a:srgbClr val="C00000"/>
                </a:solidFill>
                <a:latin typeface="宋体"/>
                <a:cs typeface="宋体"/>
              </a:rPr>
              <a:t>MySQL</a:t>
            </a:r>
            <a:r>
              <a:rPr dirty="0" sz="1400" spc="-35">
                <a:solidFill>
                  <a:srgbClr val="C00000"/>
                </a:solidFill>
                <a:latin typeface="宋体"/>
                <a:cs typeface="宋体"/>
              </a:rPr>
              <a:t>的</a:t>
            </a:r>
            <a:r>
              <a:rPr dirty="0" sz="1400" spc="-20">
                <a:solidFill>
                  <a:srgbClr val="C00000"/>
                </a:solidFill>
                <a:latin typeface="宋体"/>
                <a:cs typeface="宋体"/>
              </a:rPr>
              <a:t>最新</a:t>
            </a:r>
            <a:r>
              <a:rPr dirty="0" sz="1400" spc="-40">
                <a:solidFill>
                  <a:srgbClr val="C00000"/>
                </a:solidFill>
                <a:latin typeface="宋体"/>
                <a:cs typeface="宋体"/>
              </a:rPr>
              <a:t>社</a:t>
            </a:r>
            <a:r>
              <a:rPr dirty="0" sz="1400" spc="-20">
                <a:solidFill>
                  <a:srgbClr val="C00000"/>
                </a:solidFill>
                <a:latin typeface="宋体"/>
                <a:cs typeface="宋体"/>
              </a:rPr>
              <a:t>区</a:t>
            </a:r>
            <a:r>
              <a:rPr dirty="0" sz="1400" spc="-35">
                <a:solidFill>
                  <a:srgbClr val="C00000"/>
                </a:solidFill>
                <a:latin typeface="宋体"/>
                <a:cs typeface="宋体"/>
              </a:rPr>
              <a:t>版</a:t>
            </a:r>
            <a:r>
              <a:rPr dirty="0" sz="1400" spc="150">
                <a:solidFill>
                  <a:srgbClr val="C00000"/>
                </a:solidFill>
                <a:latin typeface="宋体"/>
                <a:cs typeface="宋体"/>
              </a:rPr>
              <a:t>（MySQL</a:t>
            </a:r>
            <a:r>
              <a:rPr dirty="0" sz="1400" spc="-375">
                <a:solidFill>
                  <a:srgbClr val="C00000"/>
                </a:solidFill>
                <a:latin typeface="宋体"/>
                <a:cs typeface="宋体"/>
              </a:rPr>
              <a:t> </a:t>
            </a:r>
            <a:r>
              <a:rPr dirty="0" sz="1400" spc="140">
                <a:solidFill>
                  <a:srgbClr val="C00000"/>
                </a:solidFill>
                <a:latin typeface="宋体"/>
                <a:cs typeface="宋体"/>
              </a:rPr>
              <a:t>Community</a:t>
            </a:r>
            <a:r>
              <a:rPr dirty="0" sz="1400" spc="-365">
                <a:solidFill>
                  <a:srgbClr val="C00000"/>
                </a:solidFill>
                <a:latin typeface="宋体"/>
                <a:cs typeface="宋体"/>
              </a:rPr>
              <a:t> </a:t>
            </a:r>
            <a:r>
              <a:rPr dirty="0" sz="1400">
                <a:solidFill>
                  <a:srgbClr val="C00000"/>
                </a:solidFill>
                <a:latin typeface="宋体"/>
                <a:cs typeface="宋体"/>
              </a:rPr>
              <a:t>Server</a:t>
            </a:r>
            <a:r>
              <a:rPr dirty="0" sz="1400" spc="-360">
                <a:solidFill>
                  <a:srgbClr val="C00000"/>
                </a:solidFill>
                <a:latin typeface="宋体"/>
                <a:cs typeface="宋体"/>
              </a:rPr>
              <a:t> </a:t>
            </a:r>
            <a:r>
              <a:rPr dirty="0" sz="1400" spc="-25">
                <a:solidFill>
                  <a:srgbClr val="C00000"/>
                </a:solidFill>
                <a:latin typeface="宋体"/>
                <a:cs typeface="宋体"/>
              </a:rPr>
              <a:t>8.0.26）。</a:t>
            </a:r>
            <a:endParaRPr sz="1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 h="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 h="0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 h="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9838" y="1074801"/>
            <a:ext cx="6758305" cy="13862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305">
                <a:solidFill>
                  <a:srgbClr val="AC2A25"/>
                </a:solidFill>
                <a:latin typeface="宋体"/>
                <a:cs typeface="宋体"/>
              </a:rPr>
              <a:t>MySQL</a:t>
            </a:r>
            <a:r>
              <a:rPr dirty="0" sz="2000" spc="-35">
                <a:solidFill>
                  <a:srgbClr val="AC2A25"/>
                </a:solidFill>
                <a:latin typeface="宋体"/>
                <a:cs typeface="宋体"/>
              </a:rPr>
              <a:t>数据库</a:t>
            </a:r>
            <a:endParaRPr sz="2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72110" algn="l"/>
              </a:tabLst>
            </a:pPr>
            <a:r>
              <a:rPr dirty="0" sz="1350" spc="675">
                <a:solidFill>
                  <a:srgbClr val="404040"/>
                </a:solidFill>
                <a:latin typeface="Wingdings"/>
                <a:cs typeface="Wingdings"/>
              </a:rPr>
              <a:t>⚫</a:t>
            </a:r>
            <a:r>
              <a:rPr dirty="0" sz="1350" spc="675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1600" spc="-10">
                <a:solidFill>
                  <a:srgbClr val="252525"/>
                </a:solidFill>
                <a:latin typeface="微软雅黑"/>
                <a:cs typeface="微软雅黑"/>
              </a:rPr>
              <a:t>下载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50">
              <a:latin typeface="Times New Roman"/>
              <a:cs typeface="Times New Roman"/>
            </a:endParaRPr>
          </a:p>
          <a:p>
            <a:pPr marL="421640">
              <a:lnSpc>
                <a:spcPct val="100000"/>
              </a:lnSpc>
            </a:pP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下载地址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：</a:t>
            </a:r>
            <a:r>
              <a:rPr dirty="0" sz="1400" spc="-335">
                <a:solidFill>
                  <a:srgbClr val="585858"/>
                </a:solidFill>
                <a:latin typeface="宋体"/>
                <a:cs typeface="宋体"/>
              </a:rPr>
              <a:t> </a:t>
            </a:r>
            <a:r>
              <a:rPr dirty="0" u="sng" sz="1400" spc="3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宋体"/>
                <a:cs typeface="宋体"/>
                <a:hlinkClick r:id="rId2"/>
              </a:rPr>
              <a:t>https://dev.mysql.com/downloads/windows/installer/8.0.html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262022" y="2866782"/>
            <a:ext cx="7503114" cy="38325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828286" y="3829848"/>
            <a:ext cx="1106353" cy="15330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0"/>
              <a:t>高级软件人才培训专家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 h="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 h="0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 h="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9838" y="1074801"/>
            <a:ext cx="1607820" cy="9277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305">
                <a:solidFill>
                  <a:srgbClr val="AC2A25"/>
                </a:solidFill>
                <a:latin typeface="宋体"/>
                <a:cs typeface="宋体"/>
              </a:rPr>
              <a:t>MySQL</a:t>
            </a:r>
            <a:r>
              <a:rPr dirty="0" sz="2000" spc="-35">
                <a:solidFill>
                  <a:srgbClr val="AC2A25"/>
                </a:solidFill>
                <a:latin typeface="宋体"/>
                <a:cs typeface="宋体"/>
              </a:rPr>
              <a:t>数据库</a:t>
            </a:r>
            <a:endParaRPr sz="2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72110" algn="l"/>
              </a:tabLst>
            </a:pPr>
            <a:r>
              <a:rPr dirty="0" sz="1350" spc="675">
                <a:solidFill>
                  <a:srgbClr val="404040"/>
                </a:solidFill>
                <a:latin typeface="Wingdings"/>
                <a:cs typeface="Wingdings"/>
              </a:rPr>
              <a:t>⚫</a:t>
            </a:r>
            <a:r>
              <a:rPr dirty="0" sz="1350" spc="675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1600" spc="-10">
                <a:solidFill>
                  <a:srgbClr val="252525"/>
                </a:solidFill>
                <a:latin typeface="微软雅黑"/>
                <a:cs typeface="微软雅黑"/>
              </a:rPr>
              <a:t>安装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12596" y="3195269"/>
            <a:ext cx="294767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585858"/>
                </a:solidFill>
                <a:latin typeface="微软雅黑"/>
                <a:cs typeface="微软雅黑"/>
              </a:rPr>
              <a:t>参考资料中提供的</a:t>
            </a:r>
            <a:r>
              <a:rPr dirty="0" sz="1400" spc="-10">
                <a:solidFill>
                  <a:srgbClr val="585858"/>
                </a:solidFill>
                <a:latin typeface="微软雅黑"/>
                <a:cs typeface="微软雅黑"/>
              </a:rPr>
              <a:t>MySQL</a:t>
            </a:r>
            <a:r>
              <a:rPr dirty="0" sz="1400" spc="5">
                <a:solidFill>
                  <a:srgbClr val="585858"/>
                </a:solidFill>
                <a:latin typeface="微软雅黑"/>
                <a:cs typeface="微软雅黑"/>
              </a:rPr>
              <a:t>安</a:t>
            </a:r>
            <a:r>
              <a:rPr dirty="0" sz="1400">
                <a:solidFill>
                  <a:srgbClr val="585858"/>
                </a:solidFill>
                <a:latin typeface="微软雅黑"/>
                <a:cs typeface="微软雅黑"/>
              </a:rPr>
              <a:t>装</a:t>
            </a:r>
            <a:r>
              <a:rPr dirty="0" sz="1400" spc="-10">
                <a:solidFill>
                  <a:srgbClr val="585858"/>
                </a:solidFill>
                <a:latin typeface="微软雅黑"/>
                <a:cs typeface="微软雅黑"/>
              </a:rPr>
              <a:t>文</a:t>
            </a:r>
            <a:r>
              <a:rPr dirty="0" sz="1400">
                <a:solidFill>
                  <a:srgbClr val="585858"/>
                </a:solidFill>
                <a:latin typeface="微软雅黑"/>
                <a:cs typeface="微软雅黑"/>
              </a:rPr>
              <a:t>档</a:t>
            </a:r>
            <a:r>
              <a:rPr dirty="0" sz="1400" spc="5">
                <a:solidFill>
                  <a:srgbClr val="585858"/>
                </a:solidFill>
                <a:latin typeface="微软雅黑"/>
                <a:cs typeface="微软雅黑"/>
              </a:rPr>
              <a:t>。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274638" y="2473009"/>
            <a:ext cx="4137482" cy="279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0"/>
              <a:t>高级软件人才培训专家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 h="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 h="0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 h="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126236" y="2846832"/>
            <a:ext cx="9918700" cy="340360"/>
          </a:xfrm>
          <a:custGeom>
            <a:avLst/>
            <a:gdLst/>
            <a:ahLst/>
            <a:cxnLst/>
            <a:rect l="l" t="t" r="r" b="b"/>
            <a:pathLst>
              <a:path w="9918700" h="340360">
                <a:moveTo>
                  <a:pt x="0" y="339851"/>
                </a:moveTo>
                <a:lnTo>
                  <a:pt x="9918192" y="339851"/>
                </a:lnTo>
                <a:lnTo>
                  <a:pt x="9918192" y="0"/>
                </a:lnTo>
                <a:lnTo>
                  <a:pt x="0" y="0"/>
                </a:lnTo>
                <a:lnTo>
                  <a:pt x="0" y="339851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126236" y="2846832"/>
            <a:ext cx="9918700" cy="340360"/>
          </a:xfrm>
          <a:custGeom>
            <a:avLst/>
            <a:gdLst/>
            <a:ahLst/>
            <a:cxnLst/>
            <a:rect l="l" t="t" r="r" b="b"/>
            <a:pathLst>
              <a:path w="9918700" h="340360">
                <a:moveTo>
                  <a:pt x="0" y="339851"/>
                </a:moveTo>
                <a:lnTo>
                  <a:pt x="9918192" y="339851"/>
                </a:lnTo>
                <a:lnTo>
                  <a:pt x="9918192" y="0"/>
                </a:lnTo>
                <a:lnTo>
                  <a:pt x="0" y="0"/>
                </a:lnTo>
                <a:lnTo>
                  <a:pt x="0" y="339851"/>
                </a:lnTo>
                <a:close/>
              </a:path>
            </a:pathLst>
          </a:custGeom>
          <a:ln w="3175">
            <a:solidFill>
              <a:srgbClr val="9191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217066" y="2840177"/>
            <a:ext cx="1644650" cy="314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89838" y="1074801"/>
            <a:ext cx="1607820" cy="16256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305">
                <a:solidFill>
                  <a:srgbClr val="AC2A25"/>
                </a:solidFill>
                <a:latin typeface="宋体"/>
                <a:cs typeface="宋体"/>
              </a:rPr>
              <a:t>MySQL</a:t>
            </a:r>
            <a:r>
              <a:rPr dirty="0" sz="2000" spc="-35">
                <a:solidFill>
                  <a:srgbClr val="AC2A25"/>
                </a:solidFill>
                <a:latin typeface="宋体"/>
                <a:cs typeface="宋体"/>
              </a:rPr>
              <a:t>数据库</a:t>
            </a:r>
            <a:endParaRPr sz="2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00">
              <a:latin typeface="Times New Roman"/>
              <a:cs typeface="Times New Roman"/>
            </a:endParaRPr>
          </a:p>
          <a:p>
            <a:pPr marL="372110" indent="-360045">
              <a:lnSpc>
                <a:spcPct val="100000"/>
              </a:lnSpc>
              <a:buClr>
                <a:srgbClr val="404040"/>
              </a:buClr>
              <a:buSzPct val="84375"/>
              <a:buFont typeface="Wingdings"/>
              <a:buChar char="⚫"/>
              <a:tabLst>
                <a:tab pos="372110" algn="l"/>
                <a:tab pos="372745" algn="l"/>
              </a:tabLst>
            </a:pPr>
            <a:r>
              <a:rPr dirty="0" sz="1600" spc="-10">
                <a:solidFill>
                  <a:srgbClr val="252525"/>
                </a:solidFill>
                <a:latin typeface="微软雅黑"/>
                <a:cs typeface="微软雅黑"/>
              </a:rPr>
              <a:t>启动与停止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404040"/>
              </a:buClr>
              <a:buFont typeface="Wingdings"/>
              <a:buChar char="⚫"/>
            </a:pPr>
            <a:endParaRPr sz="3100">
              <a:latin typeface="Times New Roman"/>
              <a:cs typeface="Times New Roman"/>
            </a:endParaRPr>
          </a:p>
          <a:p>
            <a:pPr lvl="1" marL="760095" indent="-360045">
              <a:lnSpc>
                <a:spcPct val="100000"/>
              </a:lnSpc>
              <a:spcBef>
                <a:spcPts val="5"/>
              </a:spcBef>
              <a:buClr>
                <a:srgbClr val="404040"/>
              </a:buClr>
              <a:buSzPct val="84375"/>
              <a:buFont typeface="Arial"/>
              <a:buChar char="•"/>
              <a:tabLst>
                <a:tab pos="760095" algn="l"/>
                <a:tab pos="760730" algn="l"/>
              </a:tabLst>
            </a:pPr>
            <a:r>
              <a:rPr dirty="0" sz="1600" spc="-5">
                <a:solidFill>
                  <a:srgbClr val="252525"/>
                </a:solidFill>
                <a:latin typeface="微软雅黑"/>
                <a:cs typeface="微软雅黑"/>
              </a:rPr>
              <a:t>启动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04366" y="3497707"/>
            <a:ext cx="7905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72110" indent="-360045">
              <a:lnSpc>
                <a:spcPct val="100000"/>
              </a:lnSpc>
              <a:spcBef>
                <a:spcPts val="95"/>
              </a:spcBef>
              <a:buClr>
                <a:srgbClr val="404040"/>
              </a:buClr>
              <a:buSzPct val="84375"/>
              <a:buFont typeface="Arial"/>
              <a:buChar char="•"/>
              <a:tabLst>
                <a:tab pos="372110" algn="l"/>
                <a:tab pos="372745" algn="l"/>
              </a:tabLst>
            </a:pPr>
            <a:r>
              <a:rPr dirty="0" sz="1600" spc="-5">
                <a:solidFill>
                  <a:srgbClr val="252525"/>
                </a:solidFill>
                <a:latin typeface="微软雅黑"/>
                <a:cs typeface="微软雅黑"/>
              </a:rPr>
              <a:t>停止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26236" y="3883152"/>
            <a:ext cx="9918700" cy="338455"/>
          </a:xfrm>
          <a:custGeom>
            <a:avLst/>
            <a:gdLst/>
            <a:ahLst/>
            <a:cxnLst/>
            <a:rect l="l" t="t" r="r" b="b"/>
            <a:pathLst>
              <a:path w="9918700" h="338454">
                <a:moveTo>
                  <a:pt x="0" y="338328"/>
                </a:moveTo>
                <a:lnTo>
                  <a:pt x="9918192" y="338328"/>
                </a:lnTo>
                <a:lnTo>
                  <a:pt x="9918192" y="0"/>
                </a:lnTo>
                <a:lnTo>
                  <a:pt x="0" y="0"/>
                </a:lnTo>
                <a:lnTo>
                  <a:pt x="0" y="338328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126236" y="3883152"/>
            <a:ext cx="9918700" cy="338455"/>
          </a:xfrm>
          <a:custGeom>
            <a:avLst/>
            <a:gdLst/>
            <a:ahLst/>
            <a:cxnLst/>
            <a:rect l="l" t="t" r="r" b="b"/>
            <a:pathLst>
              <a:path w="9918700" h="338454">
                <a:moveTo>
                  <a:pt x="0" y="338328"/>
                </a:moveTo>
                <a:lnTo>
                  <a:pt x="9918192" y="338328"/>
                </a:lnTo>
                <a:lnTo>
                  <a:pt x="9918192" y="0"/>
                </a:lnTo>
                <a:lnTo>
                  <a:pt x="0" y="0"/>
                </a:lnTo>
                <a:lnTo>
                  <a:pt x="0" y="338328"/>
                </a:lnTo>
                <a:close/>
              </a:path>
            </a:pathLst>
          </a:custGeom>
          <a:ln w="3175">
            <a:solidFill>
              <a:srgbClr val="9191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217066" y="3876802"/>
            <a:ext cx="1643888" cy="3139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876544" y="4570476"/>
            <a:ext cx="5116116" cy="18943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959101" y="2843022"/>
            <a:ext cx="828040" cy="363220"/>
          </a:xfrm>
          <a:custGeom>
            <a:avLst/>
            <a:gdLst/>
            <a:ahLst/>
            <a:cxnLst/>
            <a:rect l="l" t="t" r="r" b="b"/>
            <a:pathLst>
              <a:path w="828039" h="363219">
                <a:moveTo>
                  <a:pt x="0" y="181355"/>
                </a:moveTo>
                <a:lnTo>
                  <a:pt x="21098" y="124017"/>
                </a:lnTo>
                <a:lnTo>
                  <a:pt x="79845" y="74230"/>
                </a:lnTo>
                <a:lnTo>
                  <a:pt x="121205" y="53101"/>
                </a:lnTo>
                <a:lnTo>
                  <a:pt x="169420" y="34978"/>
                </a:lnTo>
                <a:lnTo>
                  <a:pt x="223635" y="20234"/>
                </a:lnTo>
                <a:lnTo>
                  <a:pt x="283000" y="9241"/>
                </a:lnTo>
                <a:lnTo>
                  <a:pt x="346661" y="2372"/>
                </a:lnTo>
                <a:lnTo>
                  <a:pt x="413766" y="0"/>
                </a:lnTo>
                <a:lnTo>
                  <a:pt x="480870" y="2372"/>
                </a:lnTo>
                <a:lnTo>
                  <a:pt x="544531" y="9241"/>
                </a:lnTo>
                <a:lnTo>
                  <a:pt x="603896" y="20234"/>
                </a:lnTo>
                <a:lnTo>
                  <a:pt x="658111" y="34978"/>
                </a:lnTo>
                <a:lnTo>
                  <a:pt x="706326" y="53101"/>
                </a:lnTo>
                <a:lnTo>
                  <a:pt x="747686" y="74230"/>
                </a:lnTo>
                <a:lnTo>
                  <a:pt x="781339" y="97993"/>
                </a:lnTo>
                <a:lnTo>
                  <a:pt x="822115" y="151928"/>
                </a:lnTo>
                <a:lnTo>
                  <a:pt x="827532" y="181355"/>
                </a:lnTo>
                <a:lnTo>
                  <a:pt x="822115" y="210783"/>
                </a:lnTo>
                <a:lnTo>
                  <a:pt x="781339" y="264718"/>
                </a:lnTo>
                <a:lnTo>
                  <a:pt x="747686" y="288481"/>
                </a:lnTo>
                <a:lnTo>
                  <a:pt x="706326" y="309610"/>
                </a:lnTo>
                <a:lnTo>
                  <a:pt x="658111" y="327733"/>
                </a:lnTo>
                <a:lnTo>
                  <a:pt x="603896" y="342477"/>
                </a:lnTo>
                <a:lnTo>
                  <a:pt x="544531" y="353470"/>
                </a:lnTo>
                <a:lnTo>
                  <a:pt x="480870" y="360339"/>
                </a:lnTo>
                <a:lnTo>
                  <a:pt x="413766" y="362712"/>
                </a:lnTo>
                <a:lnTo>
                  <a:pt x="346661" y="360339"/>
                </a:lnTo>
                <a:lnTo>
                  <a:pt x="283000" y="353470"/>
                </a:lnTo>
                <a:lnTo>
                  <a:pt x="223635" y="342477"/>
                </a:lnTo>
                <a:lnTo>
                  <a:pt x="169420" y="327733"/>
                </a:lnTo>
                <a:lnTo>
                  <a:pt x="121205" y="309610"/>
                </a:lnTo>
                <a:lnTo>
                  <a:pt x="79845" y="288481"/>
                </a:lnTo>
                <a:lnTo>
                  <a:pt x="46192" y="264718"/>
                </a:lnTo>
                <a:lnTo>
                  <a:pt x="5416" y="210783"/>
                </a:lnTo>
                <a:lnTo>
                  <a:pt x="0" y="181355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953005" y="3877817"/>
            <a:ext cx="828040" cy="363220"/>
          </a:xfrm>
          <a:custGeom>
            <a:avLst/>
            <a:gdLst/>
            <a:ahLst/>
            <a:cxnLst/>
            <a:rect l="l" t="t" r="r" b="b"/>
            <a:pathLst>
              <a:path w="828039" h="363220">
                <a:moveTo>
                  <a:pt x="0" y="181355"/>
                </a:moveTo>
                <a:lnTo>
                  <a:pt x="21098" y="124017"/>
                </a:lnTo>
                <a:lnTo>
                  <a:pt x="79845" y="74230"/>
                </a:lnTo>
                <a:lnTo>
                  <a:pt x="121205" y="53101"/>
                </a:lnTo>
                <a:lnTo>
                  <a:pt x="169420" y="34978"/>
                </a:lnTo>
                <a:lnTo>
                  <a:pt x="223635" y="20234"/>
                </a:lnTo>
                <a:lnTo>
                  <a:pt x="283000" y="9241"/>
                </a:lnTo>
                <a:lnTo>
                  <a:pt x="346661" y="2372"/>
                </a:lnTo>
                <a:lnTo>
                  <a:pt x="413766" y="0"/>
                </a:lnTo>
                <a:lnTo>
                  <a:pt x="480870" y="2372"/>
                </a:lnTo>
                <a:lnTo>
                  <a:pt x="544531" y="9241"/>
                </a:lnTo>
                <a:lnTo>
                  <a:pt x="603896" y="20234"/>
                </a:lnTo>
                <a:lnTo>
                  <a:pt x="658111" y="34978"/>
                </a:lnTo>
                <a:lnTo>
                  <a:pt x="706326" y="53101"/>
                </a:lnTo>
                <a:lnTo>
                  <a:pt x="747686" y="74230"/>
                </a:lnTo>
                <a:lnTo>
                  <a:pt x="781339" y="97993"/>
                </a:lnTo>
                <a:lnTo>
                  <a:pt x="822115" y="151928"/>
                </a:lnTo>
                <a:lnTo>
                  <a:pt x="827532" y="181355"/>
                </a:lnTo>
                <a:lnTo>
                  <a:pt x="822115" y="210783"/>
                </a:lnTo>
                <a:lnTo>
                  <a:pt x="781339" y="264718"/>
                </a:lnTo>
                <a:lnTo>
                  <a:pt x="747686" y="288481"/>
                </a:lnTo>
                <a:lnTo>
                  <a:pt x="706326" y="309610"/>
                </a:lnTo>
                <a:lnTo>
                  <a:pt x="658111" y="327733"/>
                </a:lnTo>
                <a:lnTo>
                  <a:pt x="603896" y="342477"/>
                </a:lnTo>
                <a:lnTo>
                  <a:pt x="544531" y="353470"/>
                </a:lnTo>
                <a:lnTo>
                  <a:pt x="480870" y="360339"/>
                </a:lnTo>
                <a:lnTo>
                  <a:pt x="413766" y="362711"/>
                </a:lnTo>
                <a:lnTo>
                  <a:pt x="346661" y="360339"/>
                </a:lnTo>
                <a:lnTo>
                  <a:pt x="283000" y="353470"/>
                </a:lnTo>
                <a:lnTo>
                  <a:pt x="223635" y="342477"/>
                </a:lnTo>
                <a:lnTo>
                  <a:pt x="169420" y="327733"/>
                </a:lnTo>
                <a:lnTo>
                  <a:pt x="121205" y="309610"/>
                </a:lnTo>
                <a:lnTo>
                  <a:pt x="79845" y="288481"/>
                </a:lnTo>
                <a:lnTo>
                  <a:pt x="46192" y="264718"/>
                </a:lnTo>
                <a:lnTo>
                  <a:pt x="5416" y="210783"/>
                </a:lnTo>
                <a:lnTo>
                  <a:pt x="0" y="181355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775839" y="3011551"/>
            <a:ext cx="6257290" cy="3012440"/>
          </a:xfrm>
          <a:custGeom>
            <a:avLst/>
            <a:gdLst/>
            <a:ahLst/>
            <a:cxnLst/>
            <a:rect l="l" t="t" r="r" b="b"/>
            <a:pathLst>
              <a:path w="6257290" h="3012440">
                <a:moveTo>
                  <a:pt x="6173383" y="2986231"/>
                </a:moveTo>
                <a:lnTo>
                  <a:pt x="6161024" y="3011995"/>
                </a:lnTo>
                <a:lnTo>
                  <a:pt x="6256782" y="3010408"/>
                </a:lnTo>
                <a:lnTo>
                  <a:pt x="6242846" y="2992424"/>
                </a:lnTo>
                <a:lnTo>
                  <a:pt x="6186296" y="2992424"/>
                </a:lnTo>
                <a:lnTo>
                  <a:pt x="6173383" y="2986231"/>
                </a:lnTo>
                <a:close/>
              </a:path>
              <a:path w="6257290" h="3012440">
                <a:moveTo>
                  <a:pt x="6185736" y="2960479"/>
                </a:moveTo>
                <a:lnTo>
                  <a:pt x="6173383" y="2986231"/>
                </a:lnTo>
                <a:lnTo>
                  <a:pt x="6186296" y="2992424"/>
                </a:lnTo>
                <a:lnTo>
                  <a:pt x="6198616" y="2966656"/>
                </a:lnTo>
                <a:lnTo>
                  <a:pt x="6185736" y="2960479"/>
                </a:lnTo>
                <a:close/>
              </a:path>
              <a:path w="6257290" h="3012440">
                <a:moveTo>
                  <a:pt x="6198108" y="2934690"/>
                </a:moveTo>
                <a:lnTo>
                  <a:pt x="6185736" y="2960479"/>
                </a:lnTo>
                <a:lnTo>
                  <a:pt x="6198616" y="2966656"/>
                </a:lnTo>
                <a:lnTo>
                  <a:pt x="6186296" y="2992424"/>
                </a:lnTo>
                <a:lnTo>
                  <a:pt x="6242846" y="2992424"/>
                </a:lnTo>
                <a:lnTo>
                  <a:pt x="6198108" y="2934690"/>
                </a:lnTo>
                <a:close/>
              </a:path>
              <a:path w="6257290" h="3012440">
                <a:moveTo>
                  <a:pt x="12446" y="0"/>
                </a:moveTo>
                <a:lnTo>
                  <a:pt x="0" y="25653"/>
                </a:lnTo>
                <a:lnTo>
                  <a:pt x="6173383" y="2986231"/>
                </a:lnTo>
                <a:lnTo>
                  <a:pt x="6185736" y="2960479"/>
                </a:lnTo>
                <a:lnTo>
                  <a:pt x="1244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776220" y="4045584"/>
            <a:ext cx="6101080" cy="1991360"/>
          </a:xfrm>
          <a:custGeom>
            <a:avLst/>
            <a:gdLst/>
            <a:ahLst/>
            <a:cxnLst/>
            <a:rect l="l" t="t" r="r" b="b"/>
            <a:pathLst>
              <a:path w="6101080" h="1991360">
                <a:moveTo>
                  <a:pt x="6014804" y="1963920"/>
                </a:moveTo>
                <a:lnTo>
                  <a:pt x="6006083" y="1991118"/>
                </a:lnTo>
                <a:lnTo>
                  <a:pt x="6100826" y="1976602"/>
                </a:lnTo>
                <a:lnTo>
                  <a:pt x="6092347" y="1968309"/>
                </a:lnTo>
                <a:lnTo>
                  <a:pt x="6028435" y="1968309"/>
                </a:lnTo>
                <a:lnTo>
                  <a:pt x="6014804" y="1963920"/>
                </a:lnTo>
                <a:close/>
              </a:path>
              <a:path w="6101080" h="1991360">
                <a:moveTo>
                  <a:pt x="6023526" y="1936716"/>
                </a:moveTo>
                <a:lnTo>
                  <a:pt x="6014804" y="1963920"/>
                </a:lnTo>
                <a:lnTo>
                  <a:pt x="6028435" y="1968309"/>
                </a:lnTo>
                <a:lnTo>
                  <a:pt x="6037199" y="1941118"/>
                </a:lnTo>
                <a:lnTo>
                  <a:pt x="6023526" y="1936716"/>
                </a:lnTo>
                <a:close/>
              </a:path>
              <a:path w="6101080" h="1991360">
                <a:moveTo>
                  <a:pt x="6032246" y="1909521"/>
                </a:moveTo>
                <a:lnTo>
                  <a:pt x="6023526" y="1936716"/>
                </a:lnTo>
                <a:lnTo>
                  <a:pt x="6037199" y="1941118"/>
                </a:lnTo>
                <a:lnTo>
                  <a:pt x="6028435" y="1968309"/>
                </a:lnTo>
                <a:lnTo>
                  <a:pt x="6092347" y="1968309"/>
                </a:lnTo>
                <a:lnTo>
                  <a:pt x="6032246" y="1909521"/>
                </a:lnTo>
                <a:close/>
              </a:path>
              <a:path w="6101080" h="1991360">
                <a:moveTo>
                  <a:pt x="8635" y="0"/>
                </a:moveTo>
                <a:lnTo>
                  <a:pt x="0" y="27177"/>
                </a:lnTo>
                <a:lnTo>
                  <a:pt x="6014804" y="1963920"/>
                </a:lnTo>
                <a:lnTo>
                  <a:pt x="6023526" y="1936716"/>
                </a:lnTo>
                <a:lnTo>
                  <a:pt x="863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204366" y="6081776"/>
            <a:ext cx="294322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FF0000"/>
                </a:solidFill>
                <a:latin typeface="微软雅黑"/>
                <a:cs typeface="微软雅黑"/>
              </a:rPr>
              <a:t>注</a:t>
            </a:r>
            <a:r>
              <a:rPr dirty="0" sz="1400" spc="-5">
                <a:solidFill>
                  <a:srgbClr val="FF0000"/>
                </a:solidFill>
                <a:latin typeface="微软雅黑"/>
                <a:cs typeface="微软雅黑"/>
              </a:rPr>
              <a:t>意</a:t>
            </a:r>
            <a:r>
              <a:rPr dirty="0" sz="1400">
                <a:solidFill>
                  <a:srgbClr val="FF0000"/>
                </a:solidFill>
                <a:latin typeface="微软雅黑"/>
                <a:cs typeface="微软雅黑"/>
              </a:rPr>
              <a:t>:</a:t>
            </a:r>
            <a:r>
              <a:rPr dirty="0" sz="1400" spc="-45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dirty="0" sz="1400">
                <a:solidFill>
                  <a:srgbClr val="FF0000"/>
                </a:solidFill>
                <a:latin typeface="微软雅黑"/>
                <a:cs typeface="微软雅黑"/>
              </a:rPr>
              <a:t>默认mysql是开机自动</a:t>
            </a:r>
            <a:r>
              <a:rPr dirty="0" sz="1400" spc="-15">
                <a:solidFill>
                  <a:srgbClr val="FF0000"/>
                </a:solidFill>
                <a:latin typeface="微软雅黑"/>
                <a:cs typeface="微软雅黑"/>
              </a:rPr>
              <a:t>启</a:t>
            </a:r>
            <a:r>
              <a:rPr dirty="0" sz="1400">
                <a:solidFill>
                  <a:srgbClr val="FF0000"/>
                </a:solidFill>
                <a:latin typeface="微软雅黑"/>
                <a:cs typeface="微软雅黑"/>
              </a:rPr>
              <a:t>动的。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824978" y="6465570"/>
            <a:ext cx="1932305" cy="0"/>
          </a:xfrm>
          <a:custGeom>
            <a:avLst/>
            <a:gdLst/>
            <a:ahLst/>
            <a:cxnLst/>
            <a:rect l="l" t="t" r="r" b="b"/>
            <a:pathLst>
              <a:path w="1932304" h="0">
                <a:moveTo>
                  <a:pt x="0" y="0"/>
                </a:moveTo>
                <a:lnTo>
                  <a:pt x="1932304" y="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0"/>
              <a:t>高级软件人才培训专家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 h="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 h="0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 h="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9838" y="1074801"/>
            <a:ext cx="3695065" cy="1337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305">
                <a:solidFill>
                  <a:srgbClr val="AC2A25"/>
                </a:solidFill>
                <a:latin typeface="宋体"/>
                <a:cs typeface="宋体"/>
              </a:rPr>
              <a:t>MySQL</a:t>
            </a:r>
            <a:r>
              <a:rPr dirty="0" sz="2000" spc="-35">
                <a:solidFill>
                  <a:srgbClr val="AC2A25"/>
                </a:solidFill>
                <a:latin typeface="宋体"/>
                <a:cs typeface="宋体"/>
              </a:rPr>
              <a:t>数据库</a:t>
            </a:r>
            <a:endParaRPr sz="2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72110" algn="l"/>
              </a:tabLst>
            </a:pPr>
            <a:r>
              <a:rPr dirty="0" sz="1350" spc="675">
                <a:solidFill>
                  <a:srgbClr val="404040"/>
                </a:solidFill>
                <a:latin typeface="Wingdings"/>
                <a:cs typeface="Wingdings"/>
              </a:rPr>
              <a:t>⚫</a:t>
            </a:r>
            <a:r>
              <a:rPr dirty="0" sz="1350" spc="675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1600" spc="-10">
                <a:solidFill>
                  <a:srgbClr val="252525"/>
                </a:solidFill>
                <a:latin typeface="微软雅黑"/>
                <a:cs typeface="微软雅黑"/>
              </a:rPr>
              <a:t>客户端连接</a:t>
            </a:r>
            <a:endParaRPr sz="1600">
              <a:latin typeface="微软雅黑"/>
              <a:cs typeface="微软雅黑"/>
            </a:endParaRPr>
          </a:p>
          <a:p>
            <a:pPr marL="434340">
              <a:lnSpc>
                <a:spcPct val="100000"/>
              </a:lnSpc>
              <a:spcBef>
                <a:spcPts val="1550"/>
              </a:spcBef>
            </a:pPr>
            <a:r>
              <a:rPr dirty="0" sz="1400">
                <a:solidFill>
                  <a:srgbClr val="585858"/>
                </a:solidFill>
                <a:latin typeface="微软雅黑"/>
                <a:cs typeface="微软雅黑"/>
              </a:rPr>
              <a:t>方式一</a:t>
            </a:r>
            <a:r>
              <a:rPr dirty="0" sz="1400" spc="-35">
                <a:solidFill>
                  <a:srgbClr val="585858"/>
                </a:solidFill>
                <a:latin typeface="微软雅黑"/>
                <a:cs typeface="微软雅黑"/>
              </a:rPr>
              <a:t> </a:t>
            </a:r>
            <a:r>
              <a:rPr dirty="0" sz="1400">
                <a:solidFill>
                  <a:srgbClr val="585858"/>
                </a:solidFill>
                <a:latin typeface="微软雅黑"/>
                <a:cs typeface="微软雅黑"/>
              </a:rPr>
              <a:t>:</a:t>
            </a:r>
            <a:r>
              <a:rPr dirty="0" sz="1400" spc="-10">
                <a:solidFill>
                  <a:srgbClr val="585858"/>
                </a:solidFill>
                <a:latin typeface="微软雅黑"/>
                <a:cs typeface="微软雅黑"/>
              </a:rPr>
              <a:t> </a:t>
            </a:r>
            <a:r>
              <a:rPr dirty="0" sz="1400" spc="-5">
                <a:solidFill>
                  <a:srgbClr val="585858"/>
                </a:solidFill>
                <a:latin typeface="微软雅黑"/>
                <a:cs typeface="微软雅黑"/>
              </a:rPr>
              <a:t>MySQL</a:t>
            </a:r>
            <a:r>
              <a:rPr dirty="0" sz="1400">
                <a:solidFill>
                  <a:srgbClr val="585858"/>
                </a:solidFill>
                <a:latin typeface="微软雅黑"/>
                <a:cs typeface="微软雅黑"/>
              </a:rPr>
              <a:t>提供的客</a:t>
            </a:r>
            <a:r>
              <a:rPr dirty="0" sz="1400" spc="-15">
                <a:solidFill>
                  <a:srgbClr val="585858"/>
                </a:solidFill>
                <a:latin typeface="微软雅黑"/>
                <a:cs typeface="微软雅黑"/>
              </a:rPr>
              <a:t>户</a:t>
            </a:r>
            <a:r>
              <a:rPr dirty="0" sz="1400">
                <a:solidFill>
                  <a:srgbClr val="585858"/>
                </a:solidFill>
                <a:latin typeface="微软雅黑"/>
                <a:cs typeface="微软雅黑"/>
              </a:rPr>
              <a:t>端命</a:t>
            </a:r>
            <a:r>
              <a:rPr dirty="0" sz="1400" spc="-15">
                <a:solidFill>
                  <a:srgbClr val="585858"/>
                </a:solidFill>
                <a:latin typeface="微软雅黑"/>
                <a:cs typeface="微软雅黑"/>
              </a:rPr>
              <a:t>令</a:t>
            </a:r>
            <a:r>
              <a:rPr dirty="0" sz="1400">
                <a:solidFill>
                  <a:srgbClr val="585858"/>
                </a:solidFill>
                <a:latin typeface="微软雅黑"/>
                <a:cs typeface="微软雅黑"/>
              </a:rPr>
              <a:t>行工具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95755" y="2868167"/>
            <a:ext cx="2784347" cy="23743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634489" y="3589782"/>
            <a:ext cx="2246630" cy="302260"/>
          </a:xfrm>
          <a:custGeom>
            <a:avLst/>
            <a:gdLst/>
            <a:ahLst/>
            <a:cxnLst/>
            <a:rect l="l" t="t" r="r" b="b"/>
            <a:pathLst>
              <a:path w="2246629" h="302260">
                <a:moveTo>
                  <a:pt x="0" y="301752"/>
                </a:moveTo>
                <a:lnTo>
                  <a:pt x="2246376" y="301752"/>
                </a:lnTo>
                <a:lnTo>
                  <a:pt x="2246376" y="0"/>
                </a:lnTo>
                <a:lnTo>
                  <a:pt x="0" y="0"/>
                </a:lnTo>
                <a:lnTo>
                  <a:pt x="0" y="301752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969258" y="3683508"/>
            <a:ext cx="455930" cy="114300"/>
          </a:xfrm>
          <a:custGeom>
            <a:avLst/>
            <a:gdLst/>
            <a:ahLst/>
            <a:cxnLst/>
            <a:rect l="l" t="t" r="r" b="b"/>
            <a:pathLst>
              <a:path w="455929" h="114300">
                <a:moveTo>
                  <a:pt x="341629" y="0"/>
                </a:moveTo>
                <a:lnTo>
                  <a:pt x="341629" y="114300"/>
                </a:lnTo>
                <a:lnTo>
                  <a:pt x="417829" y="76200"/>
                </a:lnTo>
                <a:lnTo>
                  <a:pt x="360679" y="76200"/>
                </a:lnTo>
                <a:lnTo>
                  <a:pt x="360679" y="38100"/>
                </a:lnTo>
                <a:lnTo>
                  <a:pt x="417829" y="38100"/>
                </a:lnTo>
                <a:lnTo>
                  <a:pt x="341629" y="0"/>
                </a:lnTo>
                <a:close/>
              </a:path>
              <a:path w="455929" h="114300">
                <a:moveTo>
                  <a:pt x="341629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41629" y="76200"/>
                </a:lnTo>
                <a:lnTo>
                  <a:pt x="341629" y="38100"/>
                </a:lnTo>
                <a:close/>
              </a:path>
              <a:path w="455929" h="114300">
                <a:moveTo>
                  <a:pt x="417829" y="38100"/>
                </a:moveTo>
                <a:lnTo>
                  <a:pt x="360679" y="38100"/>
                </a:lnTo>
                <a:lnTo>
                  <a:pt x="360679" y="76200"/>
                </a:lnTo>
                <a:lnTo>
                  <a:pt x="417829" y="76200"/>
                </a:lnTo>
                <a:lnTo>
                  <a:pt x="455929" y="57150"/>
                </a:lnTo>
                <a:lnTo>
                  <a:pt x="417829" y="381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419600" y="2868167"/>
            <a:ext cx="7135368" cy="36774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814059" y="3214116"/>
            <a:ext cx="780288" cy="1889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454652" y="3439667"/>
            <a:ext cx="5318759" cy="18592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0"/>
              <a:t>高级软件人才培训专家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 h="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 h="0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 h="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9838" y="1074801"/>
            <a:ext cx="3623945" cy="1337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305">
                <a:solidFill>
                  <a:srgbClr val="AC2A25"/>
                </a:solidFill>
                <a:latin typeface="宋体"/>
                <a:cs typeface="宋体"/>
              </a:rPr>
              <a:t>MySQL</a:t>
            </a:r>
            <a:r>
              <a:rPr dirty="0" sz="2000" spc="-35">
                <a:solidFill>
                  <a:srgbClr val="AC2A25"/>
                </a:solidFill>
                <a:latin typeface="宋体"/>
                <a:cs typeface="宋体"/>
              </a:rPr>
              <a:t>数据库</a:t>
            </a:r>
            <a:endParaRPr sz="2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72110" algn="l"/>
              </a:tabLst>
            </a:pPr>
            <a:r>
              <a:rPr dirty="0" sz="1350" spc="675">
                <a:solidFill>
                  <a:srgbClr val="404040"/>
                </a:solidFill>
                <a:latin typeface="Wingdings"/>
                <a:cs typeface="Wingdings"/>
              </a:rPr>
              <a:t>⚫</a:t>
            </a:r>
            <a:r>
              <a:rPr dirty="0" sz="1350" spc="675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1600" spc="-10">
                <a:solidFill>
                  <a:srgbClr val="252525"/>
                </a:solidFill>
                <a:latin typeface="微软雅黑"/>
                <a:cs typeface="微软雅黑"/>
              </a:rPr>
              <a:t>客户端连接</a:t>
            </a:r>
            <a:endParaRPr sz="1600">
              <a:latin typeface="微软雅黑"/>
              <a:cs typeface="微软雅黑"/>
            </a:endParaRPr>
          </a:p>
          <a:p>
            <a:pPr marL="434340">
              <a:lnSpc>
                <a:spcPct val="100000"/>
              </a:lnSpc>
              <a:spcBef>
                <a:spcPts val="1550"/>
              </a:spcBef>
            </a:pPr>
            <a:r>
              <a:rPr dirty="0" sz="1400">
                <a:solidFill>
                  <a:srgbClr val="585858"/>
                </a:solidFill>
                <a:latin typeface="微软雅黑"/>
                <a:cs typeface="微软雅黑"/>
              </a:rPr>
              <a:t>方式二</a:t>
            </a:r>
            <a:r>
              <a:rPr dirty="0" sz="1400" spc="-35">
                <a:solidFill>
                  <a:srgbClr val="585858"/>
                </a:solidFill>
                <a:latin typeface="微软雅黑"/>
                <a:cs typeface="微软雅黑"/>
              </a:rPr>
              <a:t> </a:t>
            </a:r>
            <a:r>
              <a:rPr dirty="0" sz="1400">
                <a:solidFill>
                  <a:srgbClr val="585858"/>
                </a:solidFill>
                <a:latin typeface="微软雅黑"/>
                <a:cs typeface="微软雅黑"/>
              </a:rPr>
              <a:t>:</a:t>
            </a:r>
            <a:r>
              <a:rPr dirty="0" sz="1400" spc="-15">
                <a:solidFill>
                  <a:srgbClr val="585858"/>
                </a:solidFill>
                <a:latin typeface="微软雅黑"/>
                <a:cs typeface="微软雅黑"/>
              </a:rPr>
              <a:t> </a:t>
            </a:r>
            <a:r>
              <a:rPr dirty="0" sz="1400">
                <a:solidFill>
                  <a:srgbClr val="585858"/>
                </a:solidFill>
                <a:latin typeface="微软雅黑"/>
                <a:cs typeface="微软雅黑"/>
              </a:rPr>
              <a:t>系统自带的命令行工具</a:t>
            </a:r>
            <a:r>
              <a:rPr dirty="0" sz="1400" spc="-15">
                <a:solidFill>
                  <a:srgbClr val="585858"/>
                </a:solidFill>
                <a:latin typeface="微软雅黑"/>
                <a:cs typeface="微软雅黑"/>
              </a:rPr>
              <a:t>执</a:t>
            </a:r>
            <a:r>
              <a:rPr dirty="0" sz="1400">
                <a:solidFill>
                  <a:srgbClr val="585858"/>
                </a:solidFill>
                <a:latin typeface="微软雅黑"/>
                <a:cs typeface="微软雅黑"/>
              </a:rPr>
              <a:t>行指令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26236" y="2613660"/>
            <a:ext cx="10332720" cy="338455"/>
          </a:xfrm>
          <a:custGeom>
            <a:avLst/>
            <a:gdLst/>
            <a:ahLst/>
            <a:cxnLst/>
            <a:rect l="l" t="t" r="r" b="b"/>
            <a:pathLst>
              <a:path w="10332720" h="338455">
                <a:moveTo>
                  <a:pt x="0" y="338327"/>
                </a:moveTo>
                <a:lnTo>
                  <a:pt x="10332719" y="338327"/>
                </a:lnTo>
                <a:lnTo>
                  <a:pt x="10332719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126236" y="2613660"/>
            <a:ext cx="10332720" cy="338455"/>
          </a:xfrm>
          <a:custGeom>
            <a:avLst/>
            <a:gdLst/>
            <a:ahLst/>
            <a:cxnLst/>
            <a:rect l="l" t="t" r="r" b="b"/>
            <a:pathLst>
              <a:path w="10332720" h="338455">
                <a:moveTo>
                  <a:pt x="0" y="338327"/>
                </a:moveTo>
                <a:lnTo>
                  <a:pt x="10332719" y="338327"/>
                </a:lnTo>
                <a:lnTo>
                  <a:pt x="10332719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ln w="3175">
            <a:solidFill>
              <a:srgbClr val="9191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217066" y="2607005"/>
            <a:ext cx="783526" cy="314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913508" y="2607005"/>
            <a:ext cx="170687" cy="314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998852" y="2607005"/>
            <a:ext cx="1284604" cy="314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203194" y="2607005"/>
            <a:ext cx="170688" cy="314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288538" y="2607005"/>
            <a:ext cx="841590" cy="3142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045965" y="2607005"/>
            <a:ext cx="170687" cy="314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131309" y="2607005"/>
            <a:ext cx="665340" cy="3142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713478" y="2607005"/>
            <a:ext cx="170687" cy="314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799076" y="2607005"/>
            <a:ext cx="246887" cy="3142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151283" y="3126220"/>
            <a:ext cx="8065270" cy="30769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204366" y="6403035"/>
            <a:ext cx="395033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FF0000"/>
                </a:solidFill>
                <a:latin typeface="微软雅黑"/>
                <a:cs typeface="微软雅黑"/>
              </a:rPr>
              <a:t>注</a:t>
            </a:r>
            <a:r>
              <a:rPr dirty="0" sz="1400" spc="-5">
                <a:solidFill>
                  <a:srgbClr val="FF0000"/>
                </a:solidFill>
                <a:latin typeface="微软雅黑"/>
                <a:cs typeface="微软雅黑"/>
              </a:rPr>
              <a:t>意</a:t>
            </a:r>
            <a:r>
              <a:rPr dirty="0" sz="1400">
                <a:solidFill>
                  <a:srgbClr val="FF0000"/>
                </a:solidFill>
                <a:latin typeface="微软雅黑"/>
                <a:cs typeface="微软雅黑"/>
              </a:rPr>
              <a:t>:</a:t>
            </a:r>
            <a:r>
              <a:rPr dirty="0" sz="1400" spc="-25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dirty="0" sz="1400">
                <a:solidFill>
                  <a:srgbClr val="FF0000"/>
                </a:solidFill>
                <a:latin typeface="微软雅黑"/>
                <a:cs typeface="微软雅黑"/>
              </a:rPr>
              <a:t>使用这种方式时，需要</a:t>
            </a:r>
            <a:r>
              <a:rPr dirty="0" sz="1400" spc="-15">
                <a:solidFill>
                  <a:srgbClr val="FF0000"/>
                </a:solidFill>
                <a:latin typeface="微软雅黑"/>
                <a:cs typeface="微软雅黑"/>
              </a:rPr>
              <a:t>配</a:t>
            </a:r>
            <a:r>
              <a:rPr dirty="0" sz="1400">
                <a:solidFill>
                  <a:srgbClr val="FF0000"/>
                </a:solidFill>
                <a:latin typeface="微软雅黑"/>
                <a:cs typeface="微软雅黑"/>
              </a:rPr>
              <a:t>置</a:t>
            </a:r>
            <a:r>
              <a:rPr dirty="0" sz="1400" spc="-60">
                <a:solidFill>
                  <a:srgbClr val="FF0000"/>
                </a:solidFill>
                <a:latin typeface="微软雅黑"/>
                <a:cs typeface="微软雅黑"/>
              </a:rPr>
              <a:t>PATH</a:t>
            </a:r>
            <a:r>
              <a:rPr dirty="0" sz="1400">
                <a:solidFill>
                  <a:srgbClr val="FF0000"/>
                </a:solidFill>
                <a:latin typeface="微软雅黑"/>
                <a:cs typeface="微软雅黑"/>
              </a:rPr>
              <a:t>环境变</a:t>
            </a:r>
            <a:r>
              <a:rPr dirty="0" sz="1400" spc="-15">
                <a:solidFill>
                  <a:srgbClr val="FF0000"/>
                </a:solidFill>
                <a:latin typeface="微软雅黑"/>
                <a:cs typeface="微软雅黑"/>
              </a:rPr>
              <a:t>量</a:t>
            </a:r>
            <a:r>
              <a:rPr dirty="0" sz="1400">
                <a:solidFill>
                  <a:srgbClr val="FF0000"/>
                </a:solidFill>
                <a:latin typeface="微软雅黑"/>
                <a:cs typeface="微软雅黑"/>
              </a:rPr>
              <a:t>。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0"/>
              <a:t>高级软件人才培训专家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 h="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 h="0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 h="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9838" y="1074801"/>
            <a:ext cx="1607820" cy="9277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305">
                <a:solidFill>
                  <a:srgbClr val="AC2A25"/>
                </a:solidFill>
                <a:latin typeface="宋体"/>
                <a:cs typeface="宋体"/>
              </a:rPr>
              <a:t>MySQL</a:t>
            </a:r>
            <a:r>
              <a:rPr dirty="0" sz="2000" spc="-35">
                <a:solidFill>
                  <a:srgbClr val="AC2A25"/>
                </a:solidFill>
                <a:latin typeface="宋体"/>
                <a:cs typeface="宋体"/>
              </a:rPr>
              <a:t>数据库</a:t>
            </a:r>
            <a:endParaRPr sz="2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72110" algn="l"/>
              </a:tabLst>
            </a:pPr>
            <a:r>
              <a:rPr dirty="0" sz="1350" spc="675">
                <a:solidFill>
                  <a:srgbClr val="404040"/>
                </a:solidFill>
                <a:latin typeface="Wingdings"/>
                <a:cs typeface="Wingdings"/>
              </a:rPr>
              <a:t>⚫</a:t>
            </a:r>
            <a:r>
              <a:rPr dirty="0" sz="1350" spc="675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1600" spc="-10">
                <a:solidFill>
                  <a:srgbClr val="252525"/>
                </a:solidFill>
                <a:latin typeface="微软雅黑"/>
                <a:cs typeface="微软雅黑"/>
              </a:rPr>
              <a:t>数据模型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29940" y="3343655"/>
            <a:ext cx="1635531" cy="1281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685032" y="4084320"/>
            <a:ext cx="804671" cy="3870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685032" y="4148835"/>
            <a:ext cx="805180" cy="64769"/>
          </a:xfrm>
          <a:custGeom>
            <a:avLst/>
            <a:gdLst/>
            <a:ahLst/>
            <a:cxnLst/>
            <a:rect l="l" t="t" r="r" b="b"/>
            <a:pathLst>
              <a:path w="805179" h="64770">
                <a:moveTo>
                  <a:pt x="804671" y="0"/>
                </a:moveTo>
                <a:lnTo>
                  <a:pt x="749751" y="32587"/>
                </a:lnTo>
                <a:lnTo>
                  <a:pt x="710062" y="41589"/>
                </a:lnTo>
                <a:lnTo>
                  <a:pt x="661574" y="49361"/>
                </a:lnTo>
                <a:lnTo>
                  <a:pt x="605423" y="55720"/>
                </a:lnTo>
                <a:lnTo>
                  <a:pt x="542742" y="60486"/>
                </a:lnTo>
                <a:lnTo>
                  <a:pt x="474668" y="63478"/>
                </a:lnTo>
                <a:lnTo>
                  <a:pt x="402335" y="64515"/>
                </a:lnTo>
                <a:lnTo>
                  <a:pt x="330003" y="63478"/>
                </a:lnTo>
                <a:lnTo>
                  <a:pt x="261929" y="60486"/>
                </a:lnTo>
                <a:lnTo>
                  <a:pt x="199248" y="55720"/>
                </a:lnTo>
                <a:lnTo>
                  <a:pt x="143097" y="49361"/>
                </a:lnTo>
                <a:lnTo>
                  <a:pt x="94609" y="41589"/>
                </a:lnTo>
                <a:lnTo>
                  <a:pt x="54920" y="32587"/>
                </a:lnTo>
                <a:lnTo>
                  <a:pt x="6480" y="11611"/>
                </a:lnTo>
                <a:lnTo>
                  <a:pt x="0" y="0"/>
                </a:lnTo>
              </a:path>
            </a:pathLst>
          </a:custGeom>
          <a:ln w="3175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685032" y="4084320"/>
            <a:ext cx="805180" cy="387350"/>
          </a:xfrm>
          <a:custGeom>
            <a:avLst/>
            <a:gdLst/>
            <a:ahLst/>
            <a:cxnLst/>
            <a:rect l="l" t="t" r="r" b="b"/>
            <a:pathLst>
              <a:path w="805179" h="387350">
                <a:moveTo>
                  <a:pt x="0" y="64515"/>
                </a:moveTo>
                <a:lnTo>
                  <a:pt x="54920" y="31928"/>
                </a:lnTo>
                <a:lnTo>
                  <a:pt x="94609" y="22926"/>
                </a:lnTo>
                <a:lnTo>
                  <a:pt x="143097" y="15154"/>
                </a:lnTo>
                <a:lnTo>
                  <a:pt x="199248" y="8795"/>
                </a:lnTo>
                <a:lnTo>
                  <a:pt x="261929" y="4029"/>
                </a:lnTo>
                <a:lnTo>
                  <a:pt x="330003" y="1037"/>
                </a:lnTo>
                <a:lnTo>
                  <a:pt x="402335" y="0"/>
                </a:lnTo>
                <a:lnTo>
                  <a:pt x="474668" y="1037"/>
                </a:lnTo>
                <a:lnTo>
                  <a:pt x="542742" y="4029"/>
                </a:lnTo>
                <a:lnTo>
                  <a:pt x="605423" y="8795"/>
                </a:lnTo>
                <a:lnTo>
                  <a:pt x="661574" y="15154"/>
                </a:lnTo>
                <a:lnTo>
                  <a:pt x="710062" y="22926"/>
                </a:lnTo>
                <a:lnTo>
                  <a:pt x="749751" y="31928"/>
                </a:lnTo>
                <a:lnTo>
                  <a:pt x="798191" y="52904"/>
                </a:lnTo>
                <a:lnTo>
                  <a:pt x="804671" y="64515"/>
                </a:lnTo>
                <a:lnTo>
                  <a:pt x="804671" y="322579"/>
                </a:lnTo>
                <a:lnTo>
                  <a:pt x="749751" y="355167"/>
                </a:lnTo>
                <a:lnTo>
                  <a:pt x="710062" y="364169"/>
                </a:lnTo>
                <a:lnTo>
                  <a:pt x="661574" y="371941"/>
                </a:lnTo>
                <a:lnTo>
                  <a:pt x="605423" y="378300"/>
                </a:lnTo>
                <a:lnTo>
                  <a:pt x="542742" y="383066"/>
                </a:lnTo>
                <a:lnTo>
                  <a:pt x="474668" y="386058"/>
                </a:lnTo>
                <a:lnTo>
                  <a:pt x="402335" y="387095"/>
                </a:lnTo>
                <a:lnTo>
                  <a:pt x="330003" y="386058"/>
                </a:lnTo>
                <a:lnTo>
                  <a:pt x="261929" y="383066"/>
                </a:lnTo>
                <a:lnTo>
                  <a:pt x="199248" y="378300"/>
                </a:lnTo>
                <a:lnTo>
                  <a:pt x="143097" y="371941"/>
                </a:lnTo>
                <a:lnTo>
                  <a:pt x="94609" y="364169"/>
                </a:lnTo>
                <a:lnTo>
                  <a:pt x="54920" y="355167"/>
                </a:lnTo>
                <a:lnTo>
                  <a:pt x="6480" y="334191"/>
                </a:lnTo>
                <a:lnTo>
                  <a:pt x="0" y="322579"/>
                </a:lnTo>
                <a:lnTo>
                  <a:pt x="0" y="64515"/>
                </a:lnTo>
                <a:close/>
              </a:path>
            </a:pathLst>
          </a:custGeom>
          <a:ln w="3175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685032" y="3796284"/>
            <a:ext cx="804671" cy="3886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685032" y="3861053"/>
            <a:ext cx="805180" cy="64769"/>
          </a:xfrm>
          <a:custGeom>
            <a:avLst/>
            <a:gdLst/>
            <a:ahLst/>
            <a:cxnLst/>
            <a:rect l="l" t="t" r="r" b="b"/>
            <a:pathLst>
              <a:path w="805179" h="64770">
                <a:moveTo>
                  <a:pt x="804671" y="0"/>
                </a:moveTo>
                <a:lnTo>
                  <a:pt x="749751" y="32709"/>
                </a:lnTo>
                <a:lnTo>
                  <a:pt x="710062" y="41747"/>
                </a:lnTo>
                <a:lnTo>
                  <a:pt x="661574" y="49550"/>
                </a:lnTo>
                <a:lnTo>
                  <a:pt x="605423" y="55936"/>
                </a:lnTo>
                <a:lnTo>
                  <a:pt x="542742" y="60722"/>
                </a:lnTo>
                <a:lnTo>
                  <a:pt x="474668" y="63727"/>
                </a:lnTo>
                <a:lnTo>
                  <a:pt x="402335" y="64770"/>
                </a:lnTo>
                <a:lnTo>
                  <a:pt x="330003" y="63727"/>
                </a:lnTo>
                <a:lnTo>
                  <a:pt x="261929" y="60722"/>
                </a:lnTo>
                <a:lnTo>
                  <a:pt x="199248" y="55936"/>
                </a:lnTo>
                <a:lnTo>
                  <a:pt x="143097" y="49550"/>
                </a:lnTo>
                <a:lnTo>
                  <a:pt x="94609" y="41747"/>
                </a:lnTo>
                <a:lnTo>
                  <a:pt x="54920" y="32709"/>
                </a:lnTo>
                <a:lnTo>
                  <a:pt x="6480" y="11653"/>
                </a:lnTo>
                <a:lnTo>
                  <a:pt x="0" y="0"/>
                </a:lnTo>
              </a:path>
            </a:pathLst>
          </a:custGeom>
          <a:ln w="3175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685032" y="3796284"/>
            <a:ext cx="805180" cy="388620"/>
          </a:xfrm>
          <a:custGeom>
            <a:avLst/>
            <a:gdLst/>
            <a:ahLst/>
            <a:cxnLst/>
            <a:rect l="l" t="t" r="r" b="b"/>
            <a:pathLst>
              <a:path w="805179" h="388620">
                <a:moveTo>
                  <a:pt x="0" y="64770"/>
                </a:moveTo>
                <a:lnTo>
                  <a:pt x="54920" y="32060"/>
                </a:lnTo>
                <a:lnTo>
                  <a:pt x="94609" y="23022"/>
                </a:lnTo>
                <a:lnTo>
                  <a:pt x="143097" y="15219"/>
                </a:lnTo>
                <a:lnTo>
                  <a:pt x="199248" y="8833"/>
                </a:lnTo>
                <a:lnTo>
                  <a:pt x="261929" y="4047"/>
                </a:lnTo>
                <a:lnTo>
                  <a:pt x="330003" y="1042"/>
                </a:lnTo>
                <a:lnTo>
                  <a:pt x="402335" y="0"/>
                </a:lnTo>
                <a:lnTo>
                  <a:pt x="474668" y="1042"/>
                </a:lnTo>
                <a:lnTo>
                  <a:pt x="542742" y="4047"/>
                </a:lnTo>
                <a:lnTo>
                  <a:pt x="605423" y="8833"/>
                </a:lnTo>
                <a:lnTo>
                  <a:pt x="661574" y="15219"/>
                </a:lnTo>
                <a:lnTo>
                  <a:pt x="710062" y="23022"/>
                </a:lnTo>
                <a:lnTo>
                  <a:pt x="749751" y="32060"/>
                </a:lnTo>
                <a:lnTo>
                  <a:pt x="798191" y="53116"/>
                </a:lnTo>
                <a:lnTo>
                  <a:pt x="804671" y="64770"/>
                </a:lnTo>
                <a:lnTo>
                  <a:pt x="804671" y="323850"/>
                </a:lnTo>
                <a:lnTo>
                  <a:pt x="749751" y="356559"/>
                </a:lnTo>
                <a:lnTo>
                  <a:pt x="710062" y="365597"/>
                </a:lnTo>
                <a:lnTo>
                  <a:pt x="661574" y="373400"/>
                </a:lnTo>
                <a:lnTo>
                  <a:pt x="605423" y="379786"/>
                </a:lnTo>
                <a:lnTo>
                  <a:pt x="542742" y="384572"/>
                </a:lnTo>
                <a:lnTo>
                  <a:pt x="474668" y="387577"/>
                </a:lnTo>
                <a:lnTo>
                  <a:pt x="402335" y="388620"/>
                </a:lnTo>
                <a:lnTo>
                  <a:pt x="330003" y="387577"/>
                </a:lnTo>
                <a:lnTo>
                  <a:pt x="261929" y="384572"/>
                </a:lnTo>
                <a:lnTo>
                  <a:pt x="199248" y="379786"/>
                </a:lnTo>
                <a:lnTo>
                  <a:pt x="143097" y="373400"/>
                </a:lnTo>
                <a:lnTo>
                  <a:pt x="94609" y="365597"/>
                </a:lnTo>
                <a:lnTo>
                  <a:pt x="54920" y="356559"/>
                </a:lnTo>
                <a:lnTo>
                  <a:pt x="6480" y="335503"/>
                </a:lnTo>
                <a:lnTo>
                  <a:pt x="0" y="323850"/>
                </a:lnTo>
                <a:lnTo>
                  <a:pt x="0" y="64770"/>
                </a:lnTo>
                <a:close/>
              </a:path>
            </a:pathLst>
          </a:custGeom>
          <a:ln w="3175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685032" y="3508247"/>
            <a:ext cx="804671" cy="3886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685032" y="3573017"/>
            <a:ext cx="805180" cy="64769"/>
          </a:xfrm>
          <a:custGeom>
            <a:avLst/>
            <a:gdLst/>
            <a:ahLst/>
            <a:cxnLst/>
            <a:rect l="l" t="t" r="r" b="b"/>
            <a:pathLst>
              <a:path w="805179" h="64770">
                <a:moveTo>
                  <a:pt x="804671" y="0"/>
                </a:moveTo>
                <a:lnTo>
                  <a:pt x="749751" y="32709"/>
                </a:lnTo>
                <a:lnTo>
                  <a:pt x="710062" y="41747"/>
                </a:lnTo>
                <a:lnTo>
                  <a:pt x="661574" y="49550"/>
                </a:lnTo>
                <a:lnTo>
                  <a:pt x="605423" y="55936"/>
                </a:lnTo>
                <a:lnTo>
                  <a:pt x="542742" y="60722"/>
                </a:lnTo>
                <a:lnTo>
                  <a:pt x="474668" y="63727"/>
                </a:lnTo>
                <a:lnTo>
                  <a:pt x="402335" y="64770"/>
                </a:lnTo>
                <a:lnTo>
                  <a:pt x="330003" y="63727"/>
                </a:lnTo>
                <a:lnTo>
                  <a:pt x="261929" y="60722"/>
                </a:lnTo>
                <a:lnTo>
                  <a:pt x="199248" y="55936"/>
                </a:lnTo>
                <a:lnTo>
                  <a:pt x="143097" y="49550"/>
                </a:lnTo>
                <a:lnTo>
                  <a:pt x="94609" y="41747"/>
                </a:lnTo>
                <a:lnTo>
                  <a:pt x="54920" y="32709"/>
                </a:lnTo>
                <a:lnTo>
                  <a:pt x="6480" y="11653"/>
                </a:lnTo>
                <a:lnTo>
                  <a:pt x="0" y="0"/>
                </a:lnTo>
              </a:path>
            </a:pathLst>
          </a:custGeom>
          <a:ln w="3175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685032" y="3508247"/>
            <a:ext cx="805180" cy="388620"/>
          </a:xfrm>
          <a:custGeom>
            <a:avLst/>
            <a:gdLst/>
            <a:ahLst/>
            <a:cxnLst/>
            <a:rect l="l" t="t" r="r" b="b"/>
            <a:pathLst>
              <a:path w="805179" h="388620">
                <a:moveTo>
                  <a:pt x="0" y="64769"/>
                </a:moveTo>
                <a:lnTo>
                  <a:pt x="54920" y="32060"/>
                </a:lnTo>
                <a:lnTo>
                  <a:pt x="94609" y="23022"/>
                </a:lnTo>
                <a:lnTo>
                  <a:pt x="143097" y="15219"/>
                </a:lnTo>
                <a:lnTo>
                  <a:pt x="199248" y="8833"/>
                </a:lnTo>
                <a:lnTo>
                  <a:pt x="261929" y="4047"/>
                </a:lnTo>
                <a:lnTo>
                  <a:pt x="330003" y="1042"/>
                </a:lnTo>
                <a:lnTo>
                  <a:pt x="402335" y="0"/>
                </a:lnTo>
                <a:lnTo>
                  <a:pt x="474668" y="1042"/>
                </a:lnTo>
                <a:lnTo>
                  <a:pt x="542742" y="4047"/>
                </a:lnTo>
                <a:lnTo>
                  <a:pt x="605423" y="8833"/>
                </a:lnTo>
                <a:lnTo>
                  <a:pt x="661574" y="15219"/>
                </a:lnTo>
                <a:lnTo>
                  <a:pt x="710062" y="23022"/>
                </a:lnTo>
                <a:lnTo>
                  <a:pt x="749751" y="32060"/>
                </a:lnTo>
                <a:lnTo>
                  <a:pt x="798191" y="53116"/>
                </a:lnTo>
                <a:lnTo>
                  <a:pt x="804671" y="64769"/>
                </a:lnTo>
                <a:lnTo>
                  <a:pt x="804671" y="323850"/>
                </a:lnTo>
                <a:lnTo>
                  <a:pt x="749751" y="356559"/>
                </a:lnTo>
                <a:lnTo>
                  <a:pt x="710062" y="365597"/>
                </a:lnTo>
                <a:lnTo>
                  <a:pt x="661574" y="373400"/>
                </a:lnTo>
                <a:lnTo>
                  <a:pt x="605423" y="379786"/>
                </a:lnTo>
                <a:lnTo>
                  <a:pt x="542742" y="384572"/>
                </a:lnTo>
                <a:lnTo>
                  <a:pt x="474668" y="387577"/>
                </a:lnTo>
                <a:lnTo>
                  <a:pt x="402335" y="388619"/>
                </a:lnTo>
                <a:lnTo>
                  <a:pt x="330003" y="387577"/>
                </a:lnTo>
                <a:lnTo>
                  <a:pt x="261929" y="384572"/>
                </a:lnTo>
                <a:lnTo>
                  <a:pt x="199248" y="379786"/>
                </a:lnTo>
                <a:lnTo>
                  <a:pt x="143097" y="373400"/>
                </a:lnTo>
                <a:lnTo>
                  <a:pt x="94609" y="365597"/>
                </a:lnTo>
                <a:lnTo>
                  <a:pt x="54920" y="356559"/>
                </a:lnTo>
                <a:lnTo>
                  <a:pt x="6480" y="335503"/>
                </a:lnTo>
                <a:lnTo>
                  <a:pt x="0" y="323850"/>
                </a:lnTo>
                <a:lnTo>
                  <a:pt x="0" y="64769"/>
                </a:lnTo>
                <a:close/>
              </a:path>
            </a:pathLst>
          </a:custGeom>
          <a:ln w="3175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3890898" y="4484090"/>
            <a:ext cx="551180" cy="49530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400" spc="-25" b="1">
                <a:solidFill>
                  <a:srgbClr val="585858"/>
                </a:solidFill>
                <a:latin typeface="微软雅黑"/>
                <a:cs typeface="微软雅黑"/>
              </a:rPr>
              <a:t>数据库</a:t>
            </a:r>
            <a:endParaRPr sz="1400">
              <a:latin typeface="微软雅黑"/>
              <a:cs typeface="微软雅黑"/>
            </a:endParaRPr>
          </a:p>
          <a:p>
            <a:pPr marL="32384">
              <a:lnSpc>
                <a:spcPct val="100000"/>
              </a:lnSpc>
              <a:spcBef>
                <a:spcPts val="170"/>
              </a:spcBef>
            </a:pPr>
            <a:r>
              <a:rPr dirty="0" sz="1400" spc="250">
                <a:solidFill>
                  <a:srgbClr val="585858"/>
                </a:solidFill>
                <a:latin typeface="宋体"/>
                <a:cs typeface="宋体"/>
              </a:rPr>
              <a:t>DBMS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685032" y="4098035"/>
            <a:ext cx="804671" cy="3886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685032" y="4162805"/>
            <a:ext cx="805180" cy="64769"/>
          </a:xfrm>
          <a:custGeom>
            <a:avLst/>
            <a:gdLst/>
            <a:ahLst/>
            <a:cxnLst/>
            <a:rect l="l" t="t" r="r" b="b"/>
            <a:pathLst>
              <a:path w="805179" h="64770">
                <a:moveTo>
                  <a:pt x="804671" y="0"/>
                </a:moveTo>
                <a:lnTo>
                  <a:pt x="749751" y="32709"/>
                </a:lnTo>
                <a:lnTo>
                  <a:pt x="710062" y="41747"/>
                </a:lnTo>
                <a:lnTo>
                  <a:pt x="661574" y="49550"/>
                </a:lnTo>
                <a:lnTo>
                  <a:pt x="605423" y="55936"/>
                </a:lnTo>
                <a:lnTo>
                  <a:pt x="542742" y="60722"/>
                </a:lnTo>
                <a:lnTo>
                  <a:pt x="474668" y="63727"/>
                </a:lnTo>
                <a:lnTo>
                  <a:pt x="402335" y="64770"/>
                </a:lnTo>
                <a:lnTo>
                  <a:pt x="330003" y="63727"/>
                </a:lnTo>
                <a:lnTo>
                  <a:pt x="261929" y="60722"/>
                </a:lnTo>
                <a:lnTo>
                  <a:pt x="199248" y="55936"/>
                </a:lnTo>
                <a:lnTo>
                  <a:pt x="143097" y="49550"/>
                </a:lnTo>
                <a:lnTo>
                  <a:pt x="94609" y="41747"/>
                </a:lnTo>
                <a:lnTo>
                  <a:pt x="54920" y="32709"/>
                </a:lnTo>
                <a:lnTo>
                  <a:pt x="6480" y="11653"/>
                </a:lnTo>
                <a:lnTo>
                  <a:pt x="0" y="0"/>
                </a:lnTo>
              </a:path>
            </a:pathLst>
          </a:custGeom>
          <a:ln w="3175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685032" y="4098035"/>
            <a:ext cx="805180" cy="388620"/>
          </a:xfrm>
          <a:custGeom>
            <a:avLst/>
            <a:gdLst/>
            <a:ahLst/>
            <a:cxnLst/>
            <a:rect l="l" t="t" r="r" b="b"/>
            <a:pathLst>
              <a:path w="805179" h="388620">
                <a:moveTo>
                  <a:pt x="0" y="64769"/>
                </a:moveTo>
                <a:lnTo>
                  <a:pt x="54920" y="32060"/>
                </a:lnTo>
                <a:lnTo>
                  <a:pt x="94609" y="23022"/>
                </a:lnTo>
                <a:lnTo>
                  <a:pt x="143097" y="15219"/>
                </a:lnTo>
                <a:lnTo>
                  <a:pt x="199248" y="8833"/>
                </a:lnTo>
                <a:lnTo>
                  <a:pt x="261929" y="4047"/>
                </a:lnTo>
                <a:lnTo>
                  <a:pt x="330003" y="1042"/>
                </a:lnTo>
                <a:lnTo>
                  <a:pt x="402335" y="0"/>
                </a:lnTo>
                <a:lnTo>
                  <a:pt x="474668" y="1042"/>
                </a:lnTo>
                <a:lnTo>
                  <a:pt x="542742" y="4047"/>
                </a:lnTo>
                <a:lnTo>
                  <a:pt x="605423" y="8833"/>
                </a:lnTo>
                <a:lnTo>
                  <a:pt x="661574" y="15219"/>
                </a:lnTo>
                <a:lnTo>
                  <a:pt x="710062" y="23022"/>
                </a:lnTo>
                <a:lnTo>
                  <a:pt x="749751" y="32060"/>
                </a:lnTo>
                <a:lnTo>
                  <a:pt x="798191" y="53116"/>
                </a:lnTo>
                <a:lnTo>
                  <a:pt x="804671" y="64769"/>
                </a:lnTo>
                <a:lnTo>
                  <a:pt x="804671" y="323850"/>
                </a:lnTo>
                <a:lnTo>
                  <a:pt x="749751" y="356559"/>
                </a:lnTo>
                <a:lnTo>
                  <a:pt x="710062" y="365597"/>
                </a:lnTo>
                <a:lnTo>
                  <a:pt x="661574" y="373400"/>
                </a:lnTo>
                <a:lnTo>
                  <a:pt x="605423" y="379786"/>
                </a:lnTo>
                <a:lnTo>
                  <a:pt x="542742" y="384572"/>
                </a:lnTo>
                <a:lnTo>
                  <a:pt x="474668" y="387577"/>
                </a:lnTo>
                <a:lnTo>
                  <a:pt x="402335" y="388619"/>
                </a:lnTo>
                <a:lnTo>
                  <a:pt x="330003" y="387577"/>
                </a:lnTo>
                <a:lnTo>
                  <a:pt x="261929" y="384572"/>
                </a:lnTo>
                <a:lnTo>
                  <a:pt x="199248" y="379786"/>
                </a:lnTo>
                <a:lnTo>
                  <a:pt x="143097" y="373400"/>
                </a:lnTo>
                <a:lnTo>
                  <a:pt x="94609" y="365597"/>
                </a:lnTo>
                <a:lnTo>
                  <a:pt x="54920" y="356559"/>
                </a:lnTo>
                <a:lnTo>
                  <a:pt x="6480" y="335503"/>
                </a:lnTo>
                <a:lnTo>
                  <a:pt x="0" y="323850"/>
                </a:lnTo>
                <a:lnTo>
                  <a:pt x="0" y="64769"/>
                </a:lnTo>
                <a:close/>
              </a:path>
            </a:pathLst>
          </a:custGeom>
          <a:ln w="3175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685032" y="3811523"/>
            <a:ext cx="804671" cy="3886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685032" y="3876294"/>
            <a:ext cx="805180" cy="64769"/>
          </a:xfrm>
          <a:custGeom>
            <a:avLst/>
            <a:gdLst/>
            <a:ahLst/>
            <a:cxnLst/>
            <a:rect l="l" t="t" r="r" b="b"/>
            <a:pathLst>
              <a:path w="805179" h="64770">
                <a:moveTo>
                  <a:pt x="804671" y="0"/>
                </a:moveTo>
                <a:lnTo>
                  <a:pt x="749751" y="32709"/>
                </a:lnTo>
                <a:lnTo>
                  <a:pt x="710062" y="41747"/>
                </a:lnTo>
                <a:lnTo>
                  <a:pt x="661574" y="49550"/>
                </a:lnTo>
                <a:lnTo>
                  <a:pt x="605423" y="55936"/>
                </a:lnTo>
                <a:lnTo>
                  <a:pt x="542742" y="60722"/>
                </a:lnTo>
                <a:lnTo>
                  <a:pt x="474668" y="63727"/>
                </a:lnTo>
                <a:lnTo>
                  <a:pt x="402335" y="64769"/>
                </a:lnTo>
                <a:lnTo>
                  <a:pt x="330003" y="63727"/>
                </a:lnTo>
                <a:lnTo>
                  <a:pt x="261929" y="60722"/>
                </a:lnTo>
                <a:lnTo>
                  <a:pt x="199248" y="55936"/>
                </a:lnTo>
                <a:lnTo>
                  <a:pt x="143097" y="49550"/>
                </a:lnTo>
                <a:lnTo>
                  <a:pt x="94609" y="41747"/>
                </a:lnTo>
                <a:lnTo>
                  <a:pt x="54920" y="32709"/>
                </a:lnTo>
                <a:lnTo>
                  <a:pt x="6480" y="11653"/>
                </a:lnTo>
                <a:lnTo>
                  <a:pt x="0" y="0"/>
                </a:lnTo>
              </a:path>
            </a:pathLst>
          </a:custGeom>
          <a:ln w="3175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685032" y="3811523"/>
            <a:ext cx="805180" cy="388620"/>
          </a:xfrm>
          <a:custGeom>
            <a:avLst/>
            <a:gdLst/>
            <a:ahLst/>
            <a:cxnLst/>
            <a:rect l="l" t="t" r="r" b="b"/>
            <a:pathLst>
              <a:path w="805179" h="388620">
                <a:moveTo>
                  <a:pt x="0" y="64769"/>
                </a:moveTo>
                <a:lnTo>
                  <a:pt x="54920" y="32060"/>
                </a:lnTo>
                <a:lnTo>
                  <a:pt x="94609" y="23022"/>
                </a:lnTo>
                <a:lnTo>
                  <a:pt x="143097" y="15219"/>
                </a:lnTo>
                <a:lnTo>
                  <a:pt x="199248" y="8833"/>
                </a:lnTo>
                <a:lnTo>
                  <a:pt x="261929" y="4047"/>
                </a:lnTo>
                <a:lnTo>
                  <a:pt x="330003" y="1042"/>
                </a:lnTo>
                <a:lnTo>
                  <a:pt x="402335" y="0"/>
                </a:lnTo>
                <a:lnTo>
                  <a:pt x="474668" y="1042"/>
                </a:lnTo>
                <a:lnTo>
                  <a:pt x="542742" y="4047"/>
                </a:lnTo>
                <a:lnTo>
                  <a:pt x="605423" y="8833"/>
                </a:lnTo>
                <a:lnTo>
                  <a:pt x="661574" y="15219"/>
                </a:lnTo>
                <a:lnTo>
                  <a:pt x="710062" y="23022"/>
                </a:lnTo>
                <a:lnTo>
                  <a:pt x="749751" y="32060"/>
                </a:lnTo>
                <a:lnTo>
                  <a:pt x="798191" y="53116"/>
                </a:lnTo>
                <a:lnTo>
                  <a:pt x="804671" y="64769"/>
                </a:lnTo>
                <a:lnTo>
                  <a:pt x="804671" y="323850"/>
                </a:lnTo>
                <a:lnTo>
                  <a:pt x="749751" y="356559"/>
                </a:lnTo>
                <a:lnTo>
                  <a:pt x="710062" y="365597"/>
                </a:lnTo>
                <a:lnTo>
                  <a:pt x="661574" y="373400"/>
                </a:lnTo>
                <a:lnTo>
                  <a:pt x="605423" y="379786"/>
                </a:lnTo>
                <a:lnTo>
                  <a:pt x="542742" y="384572"/>
                </a:lnTo>
                <a:lnTo>
                  <a:pt x="474668" y="387577"/>
                </a:lnTo>
                <a:lnTo>
                  <a:pt x="402335" y="388619"/>
                </a:lnTo>
                <a:lnTo>
                  <a:pt x="330003" y="387577"/>
                </a:lnTo>
                <a:lnTo>
                  <a:pt x="261929" y="384572"/>
                </a:lnTo>
                <a:lnTo>
                  <a:pt x="199248" y="379786"/>
                </a:lnTo>
                <a:lnTo>
                  <a:pt x="143097" y="373400"/>
                </a:lnTo>
                <a:lnTo>
                  <a:pt x="94609" y="365597"/>
                </a:lnTo>
                <a:lnTo>
                  <a:pt x="54920" y="356559"/>
                </a:lnTo>
                <a:lnTo>
                  <a:pt x="6480" y="335503"/>
                </a:lnTo>
                <a:lnTo>
                  <a:pt x="0" y="323850"/>
                </a:lnTo>
                <a:lnTo>
                  <a:pt x="0" y="64769"/>
                </a:lnTo>
                <a:close/>
              </a:path>
            </a:pathLst>
          </a:custGeom>
          <a:ln w="3175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685032" y="3521964"/>
            <a:ext cx="804671" cy="3886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685032" y="3586734"/>
            <a:ext cx="805180" cy="64769"/>
          </a:xfrm>
          <a:custGeom>
            <a:avLst/>
            <a:gdLst/>
            <a:ahLst/>
            <a:cxnLst/>
            <a:rect l="l" t="t" r="r" b="b"/>
            <a:pathLst>
              <a:path w="805179" h="64770">
                <a:moveTo>
                  <a:pt x="804671" y="0"/>
                </a:moveTo>
                <a:lnTo>
                  <a:pt x="749751" y="32709"/>
                </a:lnTo>
                <a:lnTo>
                  <a:pt x="710062" y="41747"/>
                </a:lnTo>
                <a:lnTo>
                  <a:pt x="661574" y="49550"/>
                </a:lnTo>
                <a:lnTo>
                  <a:pt x="605423" y="55936"/>
                </a:lnTo>
                <a:lnTo>
                  <a:pt x="542742" y="60722"/>
                </a:lnTo>
                <a:lnTo>
                  <a:pt x="474668" y="63727"/>
                </a:lnTo>
                <a:lnTo>
                  <a:pt x="402335" y="64769"/>
                </a:lnTo>
                <a:lnTo>
                  <a:pt x="330003" y="63727"/>
                </a:lnTo>
                <a:lnTo>
                  <a:pt x="261929" y="60722"/>
                </a:lnTo>
                <a:lnTo>
                  <a:pt x="199248" y="55936"/>
                </a:lnTo>
                <a:lnTo>
                  <a:pt x="143097" y="49550"/>
                </a:lnTo>
                <a:lnTo>
                  <a:pt x="94609" y="41747"/>
                </a:lnTo>
                <a:lnTo>
                  <a:pt x="54920" y="32709"/>
                </a:lnTo>
                <a:lnTo>
                  <a:pt x="6480" y="11653"/>
                </a:lnTo>
                <a:lnTo>
                  <a:pt x="0" y="0"/>
                </a:lnTo>
              </a:path>
            </a:pathLst>
          </a:custGeom>
          <a:ln w="3175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685032" y="3521964"/>
            <a:ext cx="805180" cy="388620"/>
          </a:xfrm>
          <a:custGeom>
            <a:avLst/>
            <a:gdLst/>
            <a:ahLst/>
            <a:cxnLst/>
            <a:rect l="l" t="t" r="r" b="b"/>
            <a:pathLst>
              <a:path w="805179" h="388620">
                <a:moveTo>
                  <a:pt x="0" y="64770"/>
                </a:moveTo>
                <a:lnTo>
                  <a:pt x="54920" y="32060"/>
                </a:lnTo>
                <a:lnTo>
                  <a:pt x="94609" y="23022"/>
                </a:lnTo>
                <a:lnTo>
                  <a:pt x="143097" y="15219"/>
                </a:lnTo>
                <a:lnTo>
                  <a:pt x="199248" y="8833"/>
                </a:lnTo>
                <a:lnTo>
                  <a:pt x="261929" y="4047"/>
                </a:lnTo>
                <a:lnTo>
                  <a:pt x="330003" y="1042"/>
                </a:lnTo>
                <a:lnTo>
                  <a:pt x="402335" y="0"/>
                </a:lnTo>
                <a:lnTo>
                  <a:pt x="474668" y="1042"/>
                </a:lnTo>
                <a:lnTo>
                  <a:pt x="542742" y="4047"/>
                </a:lnTo>
                <a:lnTo>
                  <a:pt x="605423" y="8833"/>
                </a:lnTo>
                <a:lnTo>
                  <a:pt x="661574" y="15219"/>
                </a:lnTo>
                <a:lnTo>
                  <a:pt x="710062" y="23022"/>
                </a:lnTo>
                <a:lnTo>
                  <a:pt x="749751" y="32060"/>
                </a:lnTo>
                <a:lnTo>
                  <a:pt x="798191" y="53116"/>
                </a:lnTo>
                <a:lnTo>
                  <a:pt x="804671" y="64770"/>
                </a:lnTo>
                <a:lnTo>
                  <a:pt x="804671" y="323850"/>
                </a:lnTo>
                <a:lnTo>
                  <a:pt x="749751" y="356559"/>
                </a:lnTo>
                <a:lnTo>
                  <a:pt x="710062" y="365597"/>
                </a:lnTo>
                <a:lnTo>
                  <a:pt x="661574" y="373400"/>
                </a:lnTo>
                <a:lnTo>
                  <a:pt x="605423" y="379786"/>
                </a:lnTo>
                <a:lnTo>
                  <a:pt x="542742" y="384572"/>
                </a:lnTo>
                <a:lnTo>
                  <a:pt x="474668" y="387577"/>
                </a:lnTo>
                <a:lnTo>
                  <a:pt x="402335" y="388619"/>
                </a:lnTo>
                <a:lnTo>
                  <a:pt x="330003" y="387577"/>
                </a:lnTo>
                <a:lnTo>
                  <a:pt x="261929" y="384572"/>
                </a:lnTo>
                <a:lnTo>
                  <a:pt x="199248" y="379786"/>
                </a:lnTo>
                <a:lnTo>
                  <a:pt x="143097" y="373400"/>
                </a:lnTo>
                <a:lnTo>
                  <a:pt x="94609" y="365597"/>
                </a:lnTo>
                <a:lnTo>
                  <a:pt x="54920" y="356559"/>
                </a:lnTo>
                <a:lnTo>
                  <a:pt x="6480" y="335503"/>
                </a:lnTo>
                <a:lnTo>
                  <a:pt x="0" y="323850"/>
                </a:lnTo>
                <a:lnTo>
                  <a:pt x="0" y="64770"/>
                </a:lnTo>
                <a:close/>
              </a:path>
            </a:pathLst>
          </a:custGeom>
          <a:ln w="3175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966715" y="2897123"/>
            <a:ext cx="3392424" cy="11079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282696" y="2075688"/>
            <a:ext cx="8312150" cy="3840479"/>
          </a:xfrm>
          <a:custGeom>
            <a:avLst/>
            <a:gdLst/>
            <a:ahLst/>
            <a:cxnLst/>
            <a:rect l="l" t="t" r="r" b="b"/>
            <a:pathLst>
              <a:path w="8312150" h="3840479">
                <a:moveTo>
                  <a:pt x="0" y="146685"/>
                </a:moveTo>
                <a:lnTo>
                  <a:pt x="7476" y="100315"/>
                </a:lnTo>
                <a:lnTo>
                  <a:pt x="28297" y="60048"/>
                </a:lnTo>
                <a:lnTo>
                  <a:pt x="60048" y="28297"/>
                </a:lnTo>
                <a:lnTo>
                  <a:pt x="100315" y="7476"/>
                </a:lnTo>
                <a:lnTo>
                  <a:pt x="146684" y="0"/>
                </a:lnTo>
                <a:lnTo>
                  <a:pt x="8165210" y="0"/>
                </a:lnTo>
                <a:lnTo>
                  <a:pt x="8211580" y="7476"/>
                </a:lnTo>
                <a:lnTo>
                  <a:pt x="8251847" y="28297"/>
                </a:lnTo>
                <a:lnTo>
                  <a:pt x="8283598" y="60048"/>
                </a:lnTo>
                <a:lnTo>
                  <a:pt x="8304419" y="100315"/>
                </a:lnTo>
                <a:lnTo>
                  <a:pt x="8311896" y="146685"/>
                </a:lnTo>
                <a:lnTo>
                  <a:pt x="8311896" y="3693807"/>
                </a:lnTo>
                <a:lnTo>
                  <a:pt x="8304419" y="3740165"/>
                </a:lnTo>
                <a:lnTo>
                  <a:pt x="8283598" y="3780428"/>
                </a:lnTo>
                <a:lnTo>
                  <a:pt x="8251847" y="3812179"/>
                </a:lnTo>
                <a:lnTo>
                  <a:pt x="8211580" y="3833002"/>
                </a:lnTo>
                <a:lnTo>
                  <a:pt x="8165210" y="3840479"/>
                </a:lnTo>
                <a:lnTo>
                  <a:pt x="146684" y="3840479"/>
                </a:lnTo>
                <a:lnTo>
                  <a:pt x="100315" y="3833002"/>
                </a:lnTo>
                <a:lnTo>
                  <a:pt x="60048" y="3812179"/>
                </a:lnTo>
                <a:lnTo>
                  <a:pt x="28297" y="3780428"/>
                </a:lnTo>
                <a:lnTo>
                  <a:pt x="7476" y="3740165"/>
                </a:lnTo>
                <a:lnTo>
                  <a:pt x="0" y="3693807"/>
                </a:lnTo>
                <a:lnTo>
                  <a:pt x="0" y="146685"/>
                </a:lnTo>
                <a:close/>
              </a:path>
            </a:pathLst>
          </a:custGeom>
          <a:ln w="3175">
            <a:solidFill>
              <a:srgbClr val="7E7E7E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218944" y="3544823"/>
            <a:ext cx="754380" cy="622300"/>
          </a:xfrm>
          <a:custGeom>
            <a:avLst/>
            <a:gdLst/>
            <a:ahLst/>
            <a:cxnLst/>
            <a:rect l="l" t="t" r="r" b="b"/>
            <a:pathLst>
              <a:path w="754380" h="622300">
                <a:moveTo>
                  <a:pt x="443483" y="0"/>
                </a:moveTo>
                <a:lnTo>
                  <a:pt x="443483" y="155448"/>
                </a:lnTo>
                <a:lnTo>
                  <a:pt x="0" y="155448"/>
                </a:lnTo>
                <a:lnTo>
                  <a:pt x="0" y="466344"/>
                </a:lnTo>
                <a:lnTo>
                  <a:pt x="443483" y="466344"/>
                </a:lnTo>
                <a:lnTo>
                  <a:pt x="443483" y="621792"/>
                </a:lnTo>
                <a:lnTo>
                  <a:pt x="754380" y="310895"/>
                </a:lnTo>
                <a:lnTo>
                  <a:pt x="443483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914400" y="4005071"/>
            <a:ext cx="1048512" cy="8915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914400" y="2965704"/>
            <a:ext cx="1048512" cy="8900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1160780" y="5109464"/>
            <a:ext cx="55118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客户端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832103" y="2852927"/>
            <a:ext cx="1233170" cy="2148840"/>
          </a:xfrm>
          <a:custGeom>
            <a:avLst/>
            <a:gdLst/>
            <a:ahLst/>
            <a:cxnLst/>
            <a:rect l="l" t="t" r="r" b="b"/>
            <a:pathLst>
              <a:path w="1233170" h="2148840">
                <a:moveTo>
                  <a:pt x="0" y="47117"/>
                </a:moveTo>
                <a:lnTo>
                  <a:pt x="3700" y="28771"/>
                </a:lnTo>
                <a:lnTo>
                  <a:pt x="13790" y="13795"/>
                </a:lnTo>
                <a:lnTo>
                  <a:pt x="28755" y="3700"/>
                </a:lnTo>
                <a:lnTo>
                  <a:pt x="47078" y="0"/>
                </a:lnTo>
                <a:lnTo>
                  <a:pt x="1185798" y="0"/>
                </a:lnTo>
                <a:lnTo>
                  <a:pt x="1204144" y="3700"/>
                </a:lnTo>
                <a:lnTo>
                  <a:pt x="1219120" y="13795"/>
                </a:lnTo>
                <a:lnTo>
                  <a:pt x="1229215" y="28771"/>
                </a:lnTo>
                <a:lnTo>
                  <a:pt x="1232916" y="47117"/>
                </a:lnTo>
                <a:lnTo>
                  <a:pt x="1232916" y="2101723"/>
                </a:lnTo>
                <a:lnTo>
                  <a:pt x="1229215" y="2120068"/>
                </a:lnTo>
                <a:lnTo>
                  <a:pt x="1219120" y="2135044"/>
                </a:lnTo>
                <a:lnTo>
                  <a:pt x="1204144" y="2145139"/>
                </a:lnTo>
                <a:lnTo>
                  <a:pt x="1185798" y="2148840"/>
                </a:lnTo>
                <a:lnTo>
                  <a:pt x="47078" y="2148840"/>
                </a:lnTo>
                <a:lnTo>
                  <a:pt x="28755" y="2145139"/>
                </a:lnTo>
                <a:lnTo>
                  <a:pt x="13790" y="2135044"/>
                </a:lnTo>
                <a:lnTo>
                  <a:pt x="3700" y="2120068"/>
                </a:lnTo>
                <a:lnTo>
                  <a:pt x="0" y="2101723"/>
                </a:lnTo>
                <a:lnTo>
                  <a:pt x="0" y="47117"/>
                </a:lnTo>
                <a:close/>
              </a:path>
            </a:pathLst>
          </a:custGeom>
          <a:ln w="3175">
            <a:solidFill>
              <a:srgbClr val="7E7E7E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7197597" y="6117437"/>
            <a:ext cx="107886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数据库服务器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646248" y="6028963"/>
            <a:ext cx="518002" cy="35352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965065" y="3509009"/>
            <a:ext cx="934719" cy="591820"/>
          </a:xfrm>
          <a:custGeom>
            <a:avLst/>
            <a:gdLst/>
            <a:ahLst/>
            <a:cxnLst/>
            <a:rect l="l" t="t" r="r" b="b"/>
            <a:pathLst>
              <a:path w="934720" h="591820">
                <a:moveTo>
                  <a:pt x="827214" y="44247"/>
                </a:moveTo>
                <a:lnTo>
                  <a:pt x="0" y="559434"/>
                </a:lnTo>
                <a:lnTo>
                  <a:pt x="20065" y="591819"/>
                </a:lnTo>
                <a:lnTo>
                  <a:pt x="847395" y="76638"/>
                </a:lnTo>
                <a:lnTo>
                  <a:pt x="827214" y="44247"/>
                </a:lnTo>
                <a:close/>
              </a:path>
              <a:path w="934720" h="591820">
                <a:moveTo>
                  <a:pt x="913395" y="34162"/>
                </a:moveTo>
                <a:lnTo>
                  <a:pt x="843407" y="34162"/>
                </a:lnTo>
                <a:lnTo>
                  <a:pt x="863600" y="66548"/>
                </a:lnTo>
                <a:lnTo>
                  <a:pt x="847395" y="76638"/>
                </a:lnTo>
                <a:lnTo>
                  <a:pt x="867537" y="108965"/>
                </a:lnTo>
                <a:lnTo>
                  <a:pt x="913395" y="34162"/>
                </a:lnTo>
                <a:close/>
              </a:path>
              <a:path w="934720" h="591820">
                <a:moveTo>
                  <a:pt x="843407" y="34162"/>
                </a:moveTo>
                <a:lnTo>
                  <a:pt x="827214" y="44247"/>
                </a:lnTo>
                <a:lnTo>
                  <a:pt x="847395" y="76638"/>
                </a:lnTo>
                <a:lnTo>
                  <a:pt x="863600" y="66548"/>
                </a:lnTo>
                <a:lnTo>
                  <a:pt x="843407" y="34162"/>
                </a:lnTo>
                <a:close/>
              </a:path>
              <a:path w="934720" h="591820">
                <a:moveTo>
                  <a:pt x="934338" y="0"/>
                </a:moveTo>
                <a:lnTo>
                  <a:pt x="807085" y="11937"/>
                </a:lnTo>
                <a:lnTo>
                  <a:pt x="827214" y="44247"/>
                </a:lnTo>
                <a:lnTo>
                  <a:pt x="843407" y="34162"/>
                </a:lnTo>
                <a:lnTo>
                  <a:pt x="913395" y="34162"/>
                </a:lnTo>
                <a:lnTo>
                  <a:pt x="934338" y="0"/>
                </a:lnTo>
                <a:close/>
              </a:path>
            </a:pathLst>
          </a:custGeom>
          <a:solidFill>
            <a:srgbClr val="8989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973828" y="4275582"/>
            <a:ext cx="925830" cy="504190"/>
          </a:xfrm>
          <a:custGeom>
            <a:avLst/>
            <a:gdLst/>
            <a:ahLst/>
            <a:cxnLst/>
            <a:rect l="l" t="t" r="r" b="b"/>
            <a:pathLst>
              <a:path w="925829" h="504189">
                <a:moveTo>
                  <a:pt x="815707" y="467385"/>
                </a:moveTo>
                <a:lnTo>
                  <a:pt x="797813" y="501015"/>
                </a:lnTo>
                <a:lnTo>
                  <a:pt x="925576" y="504190"/>
                </a:lnTo>
                <a:lnTo>
                  <a:pt x="905801" y="476377"/>
                </a:lnTo>
                <a:lnTo>
                  <a:pt x="832612" y="476377"/>
                </a:lnTo>
                <a:lnTo>
                  <a:pt x="815707" y="467385"/>
                </a:lnTo>
                <a:close/>
              </a:path>
              <a:path w="925829" h="504189">
                <a:moveTo>
                  <a:pt x="833585" y="433785"/>
                </a:moveTo>
                <a:lnTo>
                  <a:pt x="815707" y="467385"/>
                </a:lnTo>
                <a:lnTo>
                  <a:pt x="832612" y="476377"/>
                </a:lnTo>
                <a:lnTo>
                  <a:pt x="850392" y="442722"/>
                </a:lnTo>
                <a:lnTo>
                  <a:pt x="833585" y="433785"/>
                </a:lnTo>
                <a:close/>
              </a:path>
              <a:path w="925829" h="504189">
                <a:moveTo>
                  <a:pt x="851535" y="400050"/>
                </a:moveTo>
                <a:lnTo>
                  <a:pt x="833585" y="433785"/>
                </a:lnTo>
                <a:lnTo>
                  <a:pt x="850392" y="442722"/>
                </a:lnTo>
                <a:lnTo>
                  <a:pt x="832612" y="476377"/>
                </a:lnTo>
                <a:lnTo>
                  <a:pt x="905801" y="476377"/>
                </a:lnTo>
                <a:lnTo>
                  <a:pt x="851535" y="400050"/>
                </a:lnTo>
                <a:close/>
              </a:path>
              <a:path w="925829" h="504189">
                <a:moveTo>
                  <a:pt x="17780" y="0"/>
                </a:moveTo>
                <a:lnTo>
                  <a:pt x="0" y="33528"/>
                </a:lnTo>
                <a:lnTo>
                  <a:pt x="815707" y="467385"/>
                </a:lnTo>
                <a:lnTo>
                  <a:pt x="833585" y="433785"/>
                </a:lnTo>
                <a:lnTo>
                  <a:pt x="17780" y="0"/>
                </a:lnTo>
                <a:close/>
              </a:path>
            </a:pathLst>
          </a:custGeom>
          <a:solidFill>
            <a:srgbClr val="8989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723126" y="3560190"/>
            <a:ext cx="940435" cy="639445"/>
          </a:xfrm>
          <a:custGeom>
            <a:avLst/>
            <a:gdLst/>
            <a:ahLst/>
            <a:cxnLst/>
            <a:rect l="l" t="t" r="r" b="b"/>
            <a:pathLst>
              <a:path w="940434" h="639445">
                <a:moveTo>
                  <a:pt x="834790" y="591600"/>
                </a:moveTo>
                <a:lnTo>
                  <a:pt x="813562" y="623189"/>
                </a:lnTo>
                <a:lnTo>
                  <a:pt x="940434" y="639445"/>
                </a:lnTo>
                <a:lnTo>
                  <a:pt x="919299" y="602234"/>
                </a:lnTo>
                <a:lnTo>
                  <a:pt x="850646" y="602234"/>
                </a:lnTo>
                <a:lnTo>
                  <a:pt x="834790" y="591600"/>
                </a:lnTo>
                <a:close/>
              </a:path>
              <a:path w="940434" h="639445">
                <a:moveTo>
                  <a:pt x="856087" y="559908"/>
                </a:moveTo>
                <a:lnTo>
                  <a:pt x="834790" y="591600"/>
                </a:lnTo>
                <a:lnTo>
                  <a:pt x="850646" y="602234"/>
                </a:lnTo>
                <a:lnTo>
                  <a:pt x="871854" y="570484"/>
                </a:lnTo>
                <a:lnTo>
                  <a:pt x="856087" y="559908"/>
                </a:lnTo>
                <a:close/>
              </a:path>
              <a:path w="940434" h="639445">
                <a:moveTo>
                  <a:pt x="877316" y="528320"/>
                </a:moveTo>
                <a:lnTo>
                  <a:pt x="856087" y="559908"/>
                </a:lnTo>
                <a:lnTo>
                  <a:pt x="871854" y="570484"/>
                </a:lnTo>
                <a:lnTo>
                  <a:pt x="850646" y="602234"/>
                </a:lnTo>
                <a:lnTo>
                  <a:pt x="919299" y="602234"/>
                </a:lnTo>
                <a:lnTo>
                  <a:pt x="877316" y="528320"/>
                </a:lnTo>
                <a:close/>
              </a:path>
              <a:path w="940434" h="639445">
                <a:moveTo>
                  <a:pt x="21335" y="0"/>
                </a:moveTo>
                <a:lnTo>
                  <a:pt x="0" y="31750"/>
                </a:lnTo>
                <a:lnTo>
                  <a:pt x="834790" y="591600"/>
                </a:lnTo>
                <a:lnTo>
                  <a:pt x="856087" y="559908"/>
                </a:lnTo>
                <a:lnTo>
                  <a:pt x="21335" y="0"/>
                </a:lnTo>
                <a:close/>
              </a:path>
            </a:pathLst>
          </a:custGeom>
          <a:solidFill>
            <a:srgbClr val="8989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727697" y="3334511"/>
            <a:ext cx="872490" cy="114300"/>
          </a:xfrm>
          <a:custGeom>
            <a:avLst/>
            <a:gdLst/>
            <a:ahLst/>
            <a:cxnLst/>
            <a:rect l="l" t="t" r="r" b="b"/>
            <a:pathLst>
              <a:path w="872490" h="114300">
                <a:moveTo>
                  <a:pt x="757935" y="0"/>
                </a:moveTo>
                <a:lnTo>
                  <a:pt x="757935" y="114300"/>
                </a:lnTo>
                <a:lnTo>
                  <a:pt x="834135" y="76200"/>
                </a:lnTo>
                <a:lnTo>
                  <a:pt x="776985" y="76200"/>
                </a:lnTo>
                <a:lnTo>
                  <a:pt x="776985" y="38100"/>
                </a:lnTo>
                <a:lnTo>
                  <a:pt x="834135" y="38100"/>
                </a:lnTo>
                <a:lnTo>
                  <a:pt x="757935" y="0"/>
                </a:lnTo>
                <a:close/>
              </a:path>
              <a:path w="872490" h="114300">
                <a:moveTo>
                  <a:pt x="757935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757935" y="76200"/>
                </a:lnTo>
                <a:lnTo>
                  <a:pt x="757935" y="38100"/>
                </a:lnTo>
                <a:close/>
              </a:path>
              <a:path w="872490" h="114300">
                <a:moveTo>
                  <a:pt x="834135" y="38100"/>
                </a:moveTo>
                <a:lnTo>
                  <a:pt x="776985" y="38100"/>
                </a:lnTo>
                <a:lnTo>
                  <a:pt x="776985" y="76200"/>
                </a:lnTo>
                <a:lnTo>
                  <a:pt x="834135" y="76200"/>
                </a:lnTo>
                <a:lnTo>
                  <a:pt x="872235" y="57150"/>
                </a:lnTo>
                <a:lnTo>
                  <a:pt x="834135" y="38100"/>
                </a:lnTo>
                <a:close/>
              </a:path>
            </a:pathLst>
          </a:custGeom>
          <a:solidFill>
            <a:srgbClr val="8989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695438" y="3143250"/>
            <a:ext cx="3312160" cy="248920"/>
          </a:xfrm>
          <a:custGeom>
            <a:avLst/>
            <a:gdLst/>
            <a:ahLst/>
            <a:cxnLst/>
            <a:rect l="l" t="t" r="r" b="b"/>
            <a:pathLst>
              <a:path w="3312159" h="248920">
                <a:moveTo>
                  <a:pt x="0" y="248412"/>
                </a:moveTo>
                <a:lnTo>
                  <a:pt x="3311652" y="248412"/>
                </a:lnTo>
                <a:lnTo>
                  <a:pt x="3311652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0"/>
              <a:t>高级软件人才培训专家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90504" y="6822185"/>
            <a:ext cx="1301750" cy="0"/>
          </a:xfrm>
          <a:custGeom>
            <a:avLst/>
            <a:gdLst/>
            <a:ahLst/>
            <a:cxnLst/>
            <a:rect l="l" t="t" r="r" b="b"/>
            <a:pathLst>
              <a:path w="1301750" h="0">
                <a:moveTo>
                  <a:pt x="0" y="0"/>
                </a:moveTo>
                <a:lnTo>
                  <a:pt x="1301496" y="0"/>
                </a:lnTo>
              </a:path>
            </a:pathLst>
          </a:custGeom>
          <a:ln w="71628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6822185"/>
            <a:ext cx="10819130" cy="0"/>
          </a:xfrm>
          <a:custGeom>
            <a:avLst/>
            <a:gdLst/>
            <a:ahLst/>
            <a:cxnLst/>
            <a:rect l="l" t="t" r="r" b="b"/>
            <a:pathLst>
              <a:path w="10819130" h="0">
                <a:moveTo>
                  <a:pt x="0" y="0"/>
                </a:moveTo>
                <a:lnTo>
                  <a:pt x="10818876" y="0"/>
                </a:lnTo>
              </a:path>
            </a:pathLst>
          </a:custGeom>
          <a:ln w="71628">
            <a:solidFill>
              <a:srgbClr val="AC2B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36089" y="2238514"/>
            <a:ext cx="1625600" cy="1151255"/>
          </a:xfrm>
          <a:prstGeom prst="rect"/>
        </p:spPr>
        <p:txBody>
          <a:bodyPr wrap="square" lIns="0" tIns="48260" rIns="0" bIns="0" rtlCol="0" vert="horz">
            <a:spAutoFit/>
          </a:bodyPr>
          <a:lstStyle/>
          <a:p>
            <a:pPr marL="546100">
              <a:lnSpc>
                <a:spcPct val="100000"/>
              </a:lnSpc>
              <a:spcBef>
                <a:spcPts val="380"/>
              </a:spcBef>
            </a:pPr>
            <a:r>
              <a:rPr dirty="0" sz="4200" b="1">
                <a:solidFill>
                  <a:srgbClr val="000000"/>
                </a:solidFill>
                <a:latin typeface="微软雅黑"/>
                <a:cs typeface="微软雅黑"/>
              </a:rPr>
              <a:t>目录</a:t>
            </a:r>
            <a:endParaRPr sz="42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2800" spc="-10">
                <a:solidFill>
                  <a:srgbClr val="D9D9D9"/>
                </a:solidFill>
                <a:latin typeface="Verdana"/>
                <a:cs typeface="Verdana"/>
              </a:rPr>
              <a:t>Contents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07408" y="2336292"/>
            <a:ext cx="0" cy="1062355"/>
          </a:xfrm>
          <a:custGeom>
            <a:avLst/>
            <a:gdLst/>
            <a:ahLst/>
            <a:cxnLst/>
            <a:rect l="l" t="t" r="r" b="b"/>
            <a:pathLst>
              <a:path w="0" h="1062354">
                <a:moveTo>
                  <a:pt x="0" y="0"/>
                </a:moveTo>
                <a:lnTo>
                  <a:pt x="0" y="1062228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14955" y="2410967"/>
            <a:ext cx="376555" cy="437515"/>
          </a:xfrm>
          <a:custGeom>
            <a:avLst/>
            <a:gdLst/>
            <a:ahLst/>
            <a:cxnLst/>
            <a:rect l="l" t="t" r="r" b="b"/>
            <a:pathLst>
              <a:path w="376555" h="437514">
                <a:moveTo>
                  <a:pt x="188213" y="0"/>
                </a:moveTo>
                <a:lnTo>
                  <a:pt x="0" y="94107"/>
                </a:lnTo>
                <a:lnTo>
                  <a:pt x="0" y="343281"/>
                </a:lnTo>
                <a:lnTo>
                  <a:pt x="188213" y="437388"/>
                </a:lnTo>
                <a:lnTo>
                  <a:pt x="376427" y="343281"/>
                </a:lnTo>
                <a:lnTo>
                  <a:pt x="376427" y="94107"/>
                </a:lnTo>
                <a:lnTo>
                  <a:pt x="188213" y="0"/>
                </a:lnTo>
                <a:close/>
              </a:path>
            </a:pathLst>
          </a:custGeom>
          <a:solidFill>
            <a:srgbClr val="AC2B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196083" y="2628900"/>
            <a:ext cx="211836" cy="2468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211317" y="1408303"/>
            <a:ext cx="172021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Wingdings"/>
              <a:buChar char=""/>
              <a:tabLst>
                <a:tab pos="469265" algn="l"/>
                <a:tab pos="469900" algn="l"/>
              </a:tabLst>
            </a:pPr>
            <a:r>
              <a:rPr dirty="0" sz="1800" spc="-5">
                <a:latin typeface="微软雅黑"/>
                <a:cs typeface="微软雅黑"/>
              </a:rPr>
              <a:t>My</a:t>
            </a:r>
            <a:r>
              <a:rPr dirty="0" sz="1800" spc="5">
                <a:latin typeface="微软雅黑"/>
                <a:cs typeface="微软雅黑"/>
              </a:rPr>
              <a:t>S</a:t>
            </a:r>
            <a:r>
              <a:rPr dirty="0" sz="1800">
                <a:latin typeface="微软雅黑"/>
                <a:cs typeface="微软雅黑"/>
              </a:rPr>
              <a:t>Q</a:t>
            </a:r>
            <a:r>
              <a:rPr dirty="0" sz="1800" spc="-5">
                <a:latin typeface="微软雅黑"/>
                <a:cs typeface="微软雅黑"/>
              </a:rPr>
              <a:t>L</a:t>
            </a:r>
            <a:r>
              <a:rPr dirty="0" sz="1800">
                <a:latin typeface="微软雅黑"/>
                <a:cs typeface="微软雅黑"/>
              </a:rPr>
              <a:t>概述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11317" y="2012060"/>
            <a:ext cx="9182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Wingdings"/>
              <a:buChar char=""/>
              <a:tabLst>
                <a:tab pos="469265" algn="l"/>
                <a:tab pos="469900" algn="l"/>
              </a:tabLst>
            </a:pPr>
            <a:r>
              <a:rPr dirty="0" sz="1800" spc="-5">
                <a:solidFill>
                  <a:srgbClr val="FF0000"/>
                </a:solidFill>
                <a:latin typeface="微软雅黑"/>
                <a:cs typeface="微软雅黑"/>
              </a:rPr>
              <a:t>SQL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11317" y="2615565"/>
            <a:ext cx="9398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Wingdings"/>
              <a:buChar char=""/>
              <a:tabLst>
                <a:tab pos="469265" algn="l"/>
                <a:tab pos="469900" algn="l"/>
              </a:tabLst>
            </a:pPr>
            <a:r>
              <a:rPr dirty="0" sz="1800">
                <a:solidFill>
                  <a:srgbClr val="252525"/>
                </a:solidFill>
                <a:latin typeface="微软雅黑"/>
                <a:cs typeface="微软雅黑"/>
              </a:rPr>
              <a:t>函数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11317" y="3218764"/>
            <a:ext cx="9398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Wingdings"/>
              <a:buChar char=""/>
              <a:tabLst>
                <a:tab pos="469265" algn="l"/>
                <a:tab pos="469900" algn="l"/>
              </a:tabLst>
            </a:pPr>
            <a:r>
              <a:rPr dirty="0" sz="1800" spc="-5">
                <a:solidFill>
                  <a:srgbClr val="252525"/>
                </a:solidFill>
                <a:latin typeface="微软雅黑"/>
                <a:cs typeface="微软雅黑"/>
              </a:rPr>
              <a:t>约束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11317" y="3822954"/>
            <a:ext cx="1397000" cy="903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Wingdings"/>
              <a:buChar char=""/>
              <a:tabLst>
                <a:tab pos="469265" algn="l"/>
                <a:tab pos="469900" algn="l"/>
              </a:tabLst>
            </a:pPr>
            <a:r>
              <a:rPr dirty="0" sz="1800">
                <a:solidFill>
                  <a:srgbClr val="252525"/>
                </a:solidFill>
                <a:latin typeface="微软雅黑"/>
                <a:cs typeface="微软雅黑"/>
              </a:rPr>
              <a:t>多表查询</a:t>
            </a:r>
            <a:endParaRPr sz="18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buClr>
                <a:srgbClr val="252525"/>
              </a:buClr>
              <a:buFont typeface="Wingdings"/>
              <a:buChar char=""/>
            </a:pPr>
            <a:endParaRPr sz="225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Font typeface="Wingdings"/>
              <a:buChar char=""/>
              <a:tabLst>
                <a:tab pos="469265" algn="l"/>
                <a:tab pos="469900" algn="l"/>
              </a:tabLst>
            </a:pPr>
            <a:r>
              <a:rPr dirty="0" sz="1800" spc="-5">
                <a:solidFill>
                  <a:srgbClr val="252525"/>
                </a:solidFill>
                <a:latin typeface="微软雅黑"/>
                <a:cs typeface="微软雅黑"/>
              </a:rPr>
              <a:t>事务</a:t>
            </a:r>
            <a:endParaRPr sz="1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70959" y="2337816"/>
            <a:ext cx="1137285" cy="1320165"/>
          </a:xfrm>
          <a:custGeom>
            <a:avLst/>
            <a:gdLst/>
            <a:ahLst/>
            <a:cxnLst/>
            <a:rect l="l" t="t" r="r" b="b"/>
            <a:pathLst>
              <a:path w="1137285" h="1320164">
                <a:moveTo>
                  <a:pt x="568451" y="0"/>
                </a:moveTo>
                <a:lnTo>
                  <a:pt x="0" y="284225"/>
                </a:lnTo>
                <a:lnTo>
                  <a:pt x="0" y="1035558"/>
                </a:lnTo>
                <a:lnTo>
                  <a:pt x="568451" y="1319784"/>
                </a:lnTo>
                <a:lnTo>
                  <a:pt x="1136903" y="1035558"/>
                </a:lnTo>
                <a:lnTo>
                  <a:pt x="1136903" y="284225"/>
                </a:lnTo>
                <a:lnTo>
                  <a:pt x="568451" y="0"/>
                </a:lnTo>
                <a:close/>
              </a:path>
            </a:pathLst>
          </a:custGeom>
          <a:solidFill>
            <a:srgbClr val="AC2B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96640" y="3227832"/>
            <a:ext cx="370840" cy="429895"/>
          </a:xfrm>
          <a:custGeom>
            <a:avLst/>
            <a:gdLst/>
            <a:ahLst/>
            <a:cxnLst/>
            <a:rect l="l" t="t" r="r" b="b"/>
            <a:pathLst>
              <a:path w="370839" h="429895">
                <a:moveTo>
                  <a:pt x="185165" y="0"/>
                </a:moveTo>
                <a:lnTo>
                  <a:pt x="0" y="92582"/>
                </a:lnTo>
                <a:lnTo>
                  <a:pt x="0" y="337184"/>
                </a:lnTo>
                <a:lnTo>
                  <a:pt x="185165" y="429767"/>
                </a:lnTo>
                <a:lnTo>
                  <a:pt x="370332" y="337184"/>
                </a:lnTo>
                <a:lnTo>
                  <a:pt x="370332" y="92582"/>
                </a:lnTo>
                <a:lnTo>
                  <a:pt x="18516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2415" y="2438526"/>
            <a:ext cx="80073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>
                <a:solidFill>
                  <a:srgbClr val="252525"/>
                </a:solidFill>
                <a:latin typeface="微软雅黑"/>
                <a:cs typeface="微软雅黑"/>
              </a:rPr>
              <a:t>SQL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2415" y="3174618"/>
            <a:ext cx="1450340" cy="27336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10">
                <a:solidFill>
                  <a:srgbClr val="585858"/>
                </a:solidFill>
                <a:latin typeface="微软雅黑"/>
                <a:cs typeface="微软雅黑"/>
              </a:rPr>
              <a:t>SQL</a:t>
            </a:r>
            <a:r>
              <a:rPr dirty="0" sz="1600" spc="-5">
                <a:solidFill>
                  <a:srgbClr val="585858"/>
                </a:solidFill>
                <a:latin typeface="微软雅黑"/>
                <a:cs typeface="微软雅黑"/>
              </a:rPr>
              <a:t>通用语法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buClr>
                <a:srgbClr val="585858"/>
              </a:buClr>
              <a:buFont typeface="Arial"/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10">
                <a:solidFill>
                  <a:srgbClr val="585858"/>
                </a:solidFill>
                <a:latin typeface="微软雅黑"/>
                <a:cs typeface="微软雅黑"/>
              </a:rPr>
              <a:t>SQL</a:t>
            </a:r>
            <a:r>
              <a:rPr dirty="0" sz="1600" spc="-5">
                <a:solidFill>
                  <a:srgbClr val="585858"/>
                </a:solidFill>
                <a:latin typeface="微软雅黑"/>
                <a:cs typeface="微软雅黑"/>
              </a:rPr>
              <a:t>分类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585858"/>
              </a:buClr>
              <a:buFont typeface="Arial"/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10">
                <a:solidFill>
                  <a:srgbClr val="585858"/>
                </a:solidFill>
                <a:latin typeface="微软雅黑"/>
                <a:cs typeface="微软雅黑"/>
              </a:rPr>
              <a:t>DDL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buClr>
                <a:srgbClr val="585858"/>
              </a:buClr>
              <a:buFont typeface="Arial"/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10">
                <a:solidFill>
                  <a:srgbClr val="585858"/>
                </a:solidFill>
                <a:latin typeface="微软雅黑"/>
                <a:cs typeface="微软雅黑"/>
              </a:rPr>
              <a:t>DML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585858"/>
              </a:buClr>
              <a:buFont typeface="Arial"/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10">
                <a:solidFill>
                  <a:srgbClr val="585858"/>
                </a:solidFill>
                <a:latin typeface="微软雅黑"/>
                <a:cs typeface="微软雅黑"/>
              </a:rPr>
              <a:t>DQL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585858"/>
              </a:buClr>
              <a:buFont typeface="Arial"/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solidFill>
                  <a:srgbClr val="585858"/>
                </a:solidFill>
                <a:latin typeface="微软雅黑"/>
                <a:cs typeface="微软雅黑"/>
              </a:rPr>
              <a:t>DCL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77105" y="2677413"/>
            <a:ext cx="33845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 b="1">
                <a:solidFill>
                  <a:srgbClr val="FFFFFF"/>
                </a:solidFill>
                <a:latin typeface="微软雅黑"/>
                <a:cs typeface="微软雅黑"/>
              </a:rPr>
              <a:t>2</a:t>
            </a:r>
            <a:endParaRPr sz="4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70959" y="2337816"/>
            <a:ext cx="1137285" cy="1320165"/>
          </a:xfrm>
          <a:custGeom>
            <a:avLst/>
            <a:gdLst/>
            <a:ahLst/>
            <a:cxnLst/>
            <a:rect l="l" t="t" r="r" b="b"/>
            <a:pathLst>
              <a:path w="1137285" h="1320164">
                <a:moveTo>
                  <a:pt x="568451" y="0"/>
                </a:moveTo>
                <a:lnTo>
                  <a:pt x="0" y="284225"/>
                </a:lnTo>
                <a:lnTo>
                  <a:pt x="0" y="1035558"/>
                </a:lnTo>
                <a:lnTo>
                  <a:pt x="568451" y="1319784"/>
                </a:lnTo>
                <a:lnTo>
                  <a:pt x="1136903" y="1035558"/>
                </a:lnTo>
                <a:lnTo>
                  <a:pt x="1136903" y="284225"/>
                </a:lnTo>
                <a:lnTo>
                  <a:pt x="568451" y="0"/>
                </a:lnTo>
                <a:close/>
              </a:path>
            </a:pathLst>
          </a:custGeom>
          <a:solidFill>
            <a:srgbClr val="AC2B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96640" y="3227832"/>
            <a:ext cx="370840" cy="429895"/>
          </a:xfrm>
          <a:custGeom>
            <a:avLst/>
            <a:gdLst/>
            <a:ahLst/>
            <a:cxnLst/>
            <a:rect l="l" t="t" r="r" b="b"/>
            <a:pathLst>
              <a:path w="370839" h="429895">
                <a:moveTo>
                  <a:pt x="185165" y="0"/>
                </a:moveTo>
                <a:lnTo>
                  <a:pt x="0" y="92582"/>
                </a:lnTo>
                <a:lnTo>
                  <a:pt x="0" y="337184"/>
                </a:lnTo>
                <a:lnTo>
                  <a:pt x="185165" y="429767"/>
                </a:lnTo>
                <a:lnTo>
                  <a:pt x="370332" y="337184"/>
                </a:lnTo>
                <a:lnTo>
                  <a:pt x="370332" y="92582"/>
                </a:lnTo>
                <a:lnTo>
                  <a:pt x="18516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2415" y="2438526"/>
            <a:ext cx="80073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>
                <a:solidFill>
                  <a:srgbClr val="252525"/>
                </a:solidFill>
                <a:latin typeface="微软雅黑"/>
                <a:cs typeface="微软雅黑"/>
              </a:rPr>
              <a:t>SQL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2415" y="3174618"/>
            <a:ext cx="1450340" cy="27336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10">
                <a:solidFill>
                  <a:srgbClr val="FF0000"/>
                </a:solidFill>
                <a:latin typeface="微软雅黑"/>
                <a:cs typeface="微软雅黑"/>
              </a:rPr>
              <a:t>SQL</a:t>
            </a:r>
            <a:r>
              <a:rPr dirty="0" sz="1600" spc="-5">
                <a:solidFill>
                  <a:srgbClr val="FF0000"/>
                </a:solidFill>
                <a:latin typeface="微软雅黑"/>
                <a:cs typeface="微软雅黑"/>
              </a:rPr>
              <a:t>通用语法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10">
                <a:solidFill>
                  <a:srgbClr val="585858"/>
                </a:solidFill>
                <a:latin typeface="微软雅黑"/>
                <a:cs typeface="微软雅黑"/>
              </a:rPr>
              <a:t>SQL</a:t>
            </a:r>
            <a:r>
              <a:rPr dirty="0" sz="1600" spc="-5">
                <a:solidFill>
                  <a:srgbClr val="585858"/>
                </a:solidFill>
                <a:latin typeface="微软雅黑"/>
                <a:cs typeface="微软雅黑"/>
              </a:rPr>
              <a:t>分类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10">
                <a:solidFill>
                  <a:srgbClr val="585858"/>
                </a:solidFill>
                <a:latin typeface="微软雅黑"/>
                <a:cs typeface="微软雅黑"/>
              </a:rPr>
              <a:t>DDL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10">
                <a:solidFill>
                  <a:srgbClr val="585858"/>
                </a:solidFill>
                <a:latin typeface="微软雅黑"/>
                <a:cs typeface="微软雅黑"/>
              </a:rPr>
              <a:t>DML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10">
                <a:solidFill>
                  <a:srgbClr val="585858"/>
                </a:solidFill>
                <a:latin typeface="微软雅黑"/>
                <a:cs typeface="微软雅黑"/>
              </a:rPr>
              <a:t>DQL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solidFill>
                  <a:srgbClr val="585858"/>
                </a:solidFill>
                <a:latin typeface="微软雅黑"/>
                <a:cs typeface="微软雅黑"/>
              </a:rPr>
              <a:t>DCL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77105" y="2677413"/>
            <a:ext cx="33845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 b="1">
                <a:solidFill>
                  <a:srgbClr val="FFFFFF"/>
                </a:solidFill>
                <a:latin typeface="微软雅黑"/>
                <a:cs typeface="微软雅黑"/>
              </a:rPr>
              <a:t>2</a:t>
            </a:r>
            <a:endParaRPr sz="4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 h="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 h="0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 h="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513576" y="1519427"/>
            <a:ext cx="5210556" cy="50581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514338" y="5909309"/>
            <a:ext cx="5210810" cy="309880"/>
          </a:xfrm>
          <a:custGeom>
            <a:avLst/>
            <a:gdLst/>
            <a:ahLst/>
            <a:cxnLst/>
            <a:rect l="l" t="t" r="r" b="b"/>
            <a:pathLst>
              <a:path w="5210809" h="309879">
                <a:moveTo>
                  <a:pt x="0" y="309371"/>
                </a:moveTo>
                <a:lnTo>
                  <a:pt x="5210556" y="309371"/>
                </a:lnTo>
                <a:lnTo>
                  <a:pt x="5210556" y="0"/>
                </a:lnTo>
                <a:lnTo>
                  <a:pt x="0" y="0"/>
                </a:lnTo>
                <a:lnTo>
                  <a:pt x="0" y="309371"/>
                </a:lnTo>
                <a:close/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78763" y="1519427"/>
            <a:ext cx="5280660" cy="49051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15161" y="5482590"/>
            <a:ext cx="4939665" cy="320040"/>
          </a:xfrm>
          <a:custGeom>
            <a:avLst/>
            <a:gdLst/>
            <a:ahLst/>
            <a:cxnLst/>
            <a:rect l="l" t="t" r="r" b="b"/>
            <a:pathLst>
              <a:path w="4939665" h="320039">
                <a:moveTo>
                  <a:pt x="0" y="320040"/>
                </a:moveTo>
                <a:lnTo>
                  <a:pt x="4939284" y="320040"/>
                </a:lnTo>
                <a:lnTo>
                  <a:pt x="4939284" y="0"/>
                </a:lnTo>
                <a:lnTo>
                  <a:pt x="0" y="0"/>
                </a:lnTo>
                <a:lnTo>
                  <a:pt x="0" y="32004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656838" y="5734050"/>
            <a:ext cx="988060" cy="0"/>
          </a:xfrm>
          <a:custGeom>
            <a:avLst/>
            <a:gdLst/>
            <a:ahLst/>
            <a:cxnLst/>
            <a:rect l="l" t="t" r="r" b="b"/>
            <a:pathLst>
              <a:path w="988060" h="0">
                <a:moveTo>
                  <a:pt x="0" y="0"/>
                </a:moveTo>
                <a:lnTo>
                  <a:pt x="987551" y="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454133" y="6160770"/>
            <a:ext cx="777240" cy="0"/>
          </a:xfrm>
          <a:custGeom>
            <a:avLst/>
            <a:gdLst/>
            <a:ahLst/>
            <a:cxnLst/>
            <a:rect l="l" t="t" r="r" b="b"/>
            <a:pathLst>
              <a:path w="777240" h="0">
                <a:moveTo>
                  <a:pt x="0" y="0"/>
                </a:moveTo>
                <a:lnTo>
                  <a:pt x="777240" y="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480310" y="5734050"/>
            <a:ext cx="368935" cy="0"/>
          </a:xfrm>
          <a:custGeom>
            <a:avLst/>
            <a:gdLst/>
            <a:ahLst/>
            <a:cxnLst/>
            <a:rect l="l" t="t" r="r" b="b"/>
            <a:pathLst>
              <a:path w="368935" h="0">
                <a:moveTo>
                  <a:pt x="0" y="0"/>
                </a:moveTo>
                <a:lnTo>
                  <a:pt x="368807" y="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669785" y="6160770"/>
            <a:ext cx="426720" cy="0"/>
          </a:xfrm>
          <a:custGeom>
            <a:avLst/>
            <a:gdLst/>
            <a:ahLst/>
            <a:cxnLst/>
            <a:rect l="l" t="t" r="r" b="b"/>
            <a:pathLst>
              <a:path w="426720" h="0">
                <a:moveTo>
                  <a:pt x="0" y="0"/>
                </a:moveTo>
                <a:lnTo>
                  <a:pt x="426720" y="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789838" y="1074801"/>
            <a:ext cx="2025014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35">
                <a:solidFill>
                  <a:srgbClr val="AC2A25"/>
                </a:solidFill>
                <a:latin typeface="宋体"/>
                <a:cs typeface="宋体"/>
              </a:rPr>
              <a:t>软件开发岗位要求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0"/>
              <a:t>高级软件人才培训专家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 h="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 h="0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 h="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030206" y="6554825"/>
            <a:ext cx="20523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FFFFFF"/>
                </a:solidFill>
                <a:latin typeface="华文楷体"/>
                <a:cs typeface="华文楷体"/>
              </a:rPr>
              <a:t>高级软件人才培训专家</a:t>
            </a:r>
            <a:endParaRPr sz="1600">
              <a:latin typeface="华文楷体"/>
              <a:cs typeface="华文楷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9838" y="1074546"/>
            <a:ext cx="5715635" cy="37452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225">
                <a:solidFill>
                  <a:srgbClr val="AC2A25"/>
                </a:solidFill>
                <a:latin typeface="宋体"/>
                <a:cs typeface="宋体"/>
              </a:rPr>
              <a:t>SQL</a:t>
            </a:r>
            <a:endParaRPr sz="20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2150">
              <a:latin typeface="Times New Roman"/>
              <a:cs typeface="Times New Roman"/>
            </a:endParaRPr>
          </a:p>
          <a:p>
            <a:pPr marL="372110" indent="-360045">
              <a:lnSpc>
                <a:spcPct val="100000"/>
              </a:lnSpc>
              <a:spcBef>
                <a:spcPts val="5"/>
              </a:spcBef>
              <a:buClr>
                <a:srgbClr val="404040"/>
              </a:buClr>
              <a:buSzPct val="84375"/>
              <a:buFont typeface="Wingdings"/>
              <a:buChar char="⚫"/>
              <a:tabLst>
                <a:tab pos="372110" algn="l"/>
                <a:tab pos="372745" algn="l"/>
              </a:tabLst>
            </a:pPr>
            <a:r>
              <a:rPr dirty="0" sz="1600" spc="-10">
                <a:solidFill>
                  <a:srgbClr val="252525"/>
                </a:solidFill>
                <a:latin typeface="微软雅黑"/>
                <a:cs typeface="微软雅黑"/>
              </a:rPr>
              <a:t>SQL</a:t>
            </a:r>
            <a:r>
              <a:rPr dirty="0" sz="1600" spc="-5">
                <a:solidFill>
                  <a:srgbClr val="252525"/>
                </a:solidFill>
                <a:latin typeface="微软雅黑"/>
                <a:cs typeface="微软雅黑"/>
              </a:rPr>
              <a:t>通用语法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404040"/>
              </a:buClr>
              <a:buFont typeface="Wingdings"/>
              <a:buChar char="⚫"/>
            </a:pPr>
            <a:endParaRPr sz="2000">
              <a:latin typeface="Times New Roman"/>
              <a:cs typeface="Times New Roman"/>
            </a:endParaRPr>
          </a:p>
          <a:p>
            <a:pPr lvl="1" marL="794385" indent="-360045">
              <a:lnSpc>
                <a:spcPct val="100000"/>
              </a:lnSpc>
              <a:buClr>
                <a:srgbClr val="404040"/>
              </a:buClr>
              <a:buSzPct val="82142"/>
              <a:buAutoNum type="arabicPeriod"/>
              <a:tabLst>
                <a:tab pos="794385" algn="l"/>
                <a:tab pos="795020" algn="l"/>
              </a:tabLst>
            </a:pPr>
            <a:r>
              <a:rPr dirty="0" sz="1400" spc="145">
                <a:solidFill>
                  <a:srgbClr val="585858"/>
                </a:solidFill>
                <a:latin typeface="宋体"/>
                <a:cs typeface="宋体"/>
              </a:rPr>
              <a:t>SQL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语句可以单行或</a:t>
            </a:r>
            <a:r>
              <a:rPr dirty="0" sz="1400" spc="-35">
                <a:solidFill>
                  <a:srgbClr val="585858"/>
                </a:solidFill>
                <a:latin typeface="宋体"/>
                <a:cs typeface="宋体"/>
              </a:rPr>
              <a:t>多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行</a:t>
            </a:r>
            <a:r>
              <a:rPr dirty="0" sz="1400" spc="-35">
                <a:solidFill>
                  <a:srgbClr val="585858"/>
                </a:solidFill>
                <a:latin typeface="宋体"/>
                <a:cs typeface="宋体"/>
              </a:rPr>
              <a:t>书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写</a:t>
            </a:r>
            <a:r>
              <a:rPr dirty="0" sz="1400" spc="-35">
                <a:solidFill>
                  <a:srgbClr val="585858"/>
                </a:solidFill>
                <a:latin typeface="宋体"/>
                <a:cs typeface="宋体"/>
              </a:rPr>
              <a:t>，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以分</a:t>
            </a:r>
            <a:r>
              <a:rPr dirty="0" sz="1400" spc="-35">
                <a:solidFill>
                  <a:srgbClr val="585858"/>
                </a:solidFill>
                <a:latin typeface="宋体"/>
                <a:cs typeface="宋体"/>
              </a:rPr>
              <a:t>号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结</a:t>
            </a:r>
            <a:r>
              <a:rPr dirty="0" sz="1400" spc="-35">
                <a:solidFill>
                  <a:srgbClr val="585858"/>
                </a:solidFill>
                <a:latin typeface="宋体"/>
                <a:cs typeface="宋体"/>
              </a:rPr>
              <a:t>尾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。</a:t>
            </a:r>
            <a:endParaRPr sz="1400">
              <a:latin typeface="宋体"/>
              <a:cs typeface="宋体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404040"/>
              </a:buClr>
              <a:buFont typeface=""/>
              <a:buAutoNum type="arabicPeriod"/>
            </a:pPr>
            <a:endParaRPr sz="1750">
              <a:latin typeface="Times New Roman"/>
              <a:cs typeface="Times New Roman"/>
            </a:endParaRPr>
          </a:p>
          <a:p>
            <a:pPr lvl="1" marL="794385" indent="-360045">
              <a:lnSpc>
                <a:spcPct val="100000"/>
              </a:lnSpc>
              <a:buClr>
                <a:srgbClr val="404040"/>
              </a:buClr>
              <a:buSzPct val="82142"/>
              <a:buAutoNum type="arabicPeriod"/>
              <a:tabLst>
                <a:tab pos="794385" algn="l"/>
                <a:tab pos="795020" algn="l"/>
              </a:tabLst>
            </a:pPr>
            <a:r>
              <a:rPr dirty="0" sz="1400" spc="145">
                <a:solidFill>
                  <a:srgbClr val="585858"/>
                </a:solidFill>
                <a:latin typeface="宋体"/>
                <a:cs typeface="宋体"/>
              </a:rPr>
              <a:t>SQL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语句可以使用空</a:t>
            </a:r>
            <a:r>
              <a:rPr dirty="0" sz="1400" spc="-35">
                <a:solidFill>
                  <a:srgbClr val="585858"/>
                </a:solidFill>
                <a:latin typeface="宋体"/>
                <a:cs typeface="宋体"/>
              </a:rPr>
              <a:t>格</a:t>
            </a:r>
            <a:r>
              <a:rPr dirty="0" sz="1400" spc="-10">
                <a:solidFill>
                  <a:srgbClr val="585858"/>
                </a:solidFill>
                <a:latin typeface="宋体"/>
                <a:cs typeface="宋体"/>
              </a:rPr>
              <a:t>/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缩进</a:t>
            </a:r>
            <a:r>
              <a:rPr dirty="0" sz="1400" spc="-40">
                <a:solidFill>
                  <a:srgbClr val="585858"/>
                </a:solidFill>
                <a:latin typeface="宋体"/>
                <a:cs typeface="宋体"/>
              </a:rPr>
              <a:t>来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增</a:t>
            </a:r>
            <a:r>
              <a:rPr dirty="0" sz="1400" spc="-40">
                <a:solidFill>
                  <a:srgbClr val="585858"/>
                </a:solidFill>
                <a:latin typeface="宋体"/>
                <a:cs typeface="宋体"/>
              </a:rPr>
              <a:t>强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语句</a:t>
            </a:r>
            <a:r>
              <a:rPr dirty="0" sz="1400" spc="-40">
                <a:solidFill>
                  <a:srgbClr val="585858"/>
                </a:solidFill>
                <a:latin typeface="宋体"/>
                <a:cs typeface="宋体"/>
              </a:rPr>
              <a:t>的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可</a:t>
            </a:r>
            <a:r>
              <a:rPr dirty="0" sz="1400" spc="-40">
                <a:solidFill>
                  <a:srgbClr val="585858"/>
                </a:solidFill>
                <a:latin typeface="宋体"/>
                <a:cs typeface="宋体"/>
              </a:rPr>
              <a:t>读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性。</a:t>
            </a:r>
            <a:endParaRPr sz="1400">
              <a:latin typeface="宋体"/>
              <a:cs typeface="宋体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404040"/>
              </a:buClr>
              <a:buFont typeface=""/>
              <a:buAutoNum type="arabicPeriod"/>
            </a:pPr>
            <a:endParaRPr sz="1750">
              <a:latin typeface="Times New Roman"/>
              <a:cs typeface="Times New Roman"/>
            </a:endParaRPr>
          </a:p>
          <a:p>
            <a:pPr lvl="1" marL="794385" indent="-360045">
              <a:lnSpc>
                <a:spcPct val="100000"/>
              </a:lnSpc>
              <a:buClr>
                <a:srgbClr val="404040"/>
              </a:buClr>
              <a:buSzPct val="82142"/>
              <a:buAutoNum type="arabicPeriod"/>
              <a:tabLst>
                <a:tab pos="794385" algn="l"/>
                <a:tab pos="795020" algn="l"/>
              </a:tabLst>
            </a:pPr>
            <a:r>
              <a:rPr dirty="0" sz="1400" spc="190">
                <a:solidFill>
                  <a:srgbClr val="585858"/>
                </a:solidFill>
                <a:latin typeface="宋体"/>
                <a:cs typeface="宋体"/>
              </a:rPr>
              <a:t>MySQL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数据库的</a:t>
            </a:r>
            <a:r>
              <a:rPr dirty="0" sz="1400" spc="140">
                <a:solidFill>
                  <a:srgbClr val="585858"/>
                </a:solidFill>
                <a:latin typeface="宋体"/>
                <a:cs typeface="宋体"/>
              </a:rPr>
              <a:t>SQL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语句</a:t>
            </a:r>
            <a:r>
              <a:rPr dirty="0" sz="1400" spc="-40">
                <a:solidFill>
                  <a:srgbClr val="585858"/>
                </a:solidFill>
                <a:latin typeface="宋体"/>
                <a:cs typeface="宋体"/>
              </a:rPr>
              <a:t>不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区分</a:t>
            </a:r>
            <a:r>
              <a:rPr dirty="0" sz="1400" spc="-40">
                <a:solidFill>
                  <a:srgbClr val="585858"/>
                </a:solidFill>
                <a:latin typeface="宋体"/>
                <a:cs typeface="宋体"/>
              </a:rPr>
              <a:t>大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小</a:t>
            </a:r>
            <a:r>
              <a:rPr dirty="0" sz="1400" spc="-40">
                <a:solidFill>
                  <a:srgbClr val="585858"/>
                </a:solidFill>
                <a:latin typeface="宋体"/>
                <a:cs typeface="宋体"/>
              </a:rPr>
              <a:t>写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，</a:t>
            </a:r>
            <a:r>
              <a:rPr dirty="0" sz="1400" spc="-40">
                <a:solidFill>
                  <a:srgbClr val="585858"/>
                </a:solidFill>
                <a:latin typeface="宋体"/>
                <a:cs typeface="宋体"/>
              </a:rPr>
              <a:t>关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键字</a:t>
            </a:r>
            <a:r>
              <a:rPr dirty="0" sz="1400" spc="-40">
                <a:solidFill>
                  <a:srgbClr val="585858"/>
                </a:solidFill>
                <a:latin typeface="宋体"/>
                <a:cs typeface="宋体"/>
              </a:rPr>
              <a:t>建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议</a:t>
            </a:r>
            <a:r>
              <a:rPr dirty="0" sz="1400" spc="-40">
                <a:solidFill>
                  <a:srgbClr val="585858"/>
                </a:solidFill>
                <a:latin typeface="宋体"/>
                <a:cs typeface="宋体"/>
              </a:rPr>
              <a:t>使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用大</a:t>
            </a:r>
            <a:r>
              <a:rPr dirty="0" sz="1400" spc="-40">
                <a:solidFill>
                  <a:srgbClr val="585858"/>
                </a:solidFill>
                <a:latin typeface="宋体"/>
                <a:cs typeface="宋体"/>
              </a:rPr>
              <a:t>写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。</a:t>
            </a:r>
            <a:endParaRPr sz="1400">
              <a:latin typeface="宋体"/>
              <a:cs typeface="宋体"/>
            </a:endParaRPr>
          </a:p>
          <a:p>
            <a:pPr lvl="1">
              <a:lnSpc>
                <a:spcPct val="100000"/>
              </a:lnSpc>
              <a:buClr>
                <a:srgbClr val="404040"/>
              </a:buClr>
              <a:buFont typeface=""/>
              <a:buAutoNum type="arabicPeriod"/>
            </a:pPr>
            <a:endParaRPr sz="1750">
              <a:latin typeface="Times New Roman"/>
              <a:cs typeface="Times New Roman"/>
            </a:endParaRPr>
          </a:p>
          <a:p>
            <a:pPr lvl="1" marL="794385" indent="-360045">
              <a:lnSpc>
                <a:spcPct val="100000"/>
              </a:lnSpc>
              <a:spcBef>
                <a:spcPts val="5"/>
              </a:spcBef>
              <a:buClr>
                <a:srgbClr val="404040"/>
              </a:buClr>
              <a:buSzPct val="82142"/>
              <a:buAutoNum type="arabicPeriod"/>
              <a:tabLst>
                <a:tab pos="794385" algn="l"/>
                <a:tab pos="795020" algn="l"/>
              </a:tabLst>
            </a:pP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注释：</a:t>
            </a:r>
            <a:endParaRPr sz="1400">
              <a:latin typeface="宋体"/>
              <a:cs typeface="宋体"/>
            </a:endParaRPr>
          </a:p>
          <a:p>
            <a:pPr lvl="1">
              <a:lnSpc>
                <a:spcPct val="100000"/>
              </a:lnSpc>
              <a:buClr>
                <a:srgbClr val="404040"/>
              </a:buClr>
              <a:buFont typeface=""/>
              <a:buAutoNum type="arabicPeriod"/>
            </a:pPr>
            <a:endParaRPr sz="1750">
              <a:latin typeface="Times New Roman"/>
              <a:cs typeface="Times New Roman"/>
            </a:endParaRPr>
          </a:p>
          <a:p>
            <a:pPr lvl="2" marL="1155700" indent="-361950">
              <a:lnSpc>
                <a:spcPct val="100000"/>
              </a:lnSpc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dirty="0" sz="1400">
                <a:solidFill>
                  <a:srgbClr val="585858"/>
                </a:solidFill>
                <a:latin typeface="微软雅黑"/>
                <a:cs typeface="微软雅黑"/>
              </a:rPr>
              <a:t>单行注释：--</a:t>
            </a:r>
            <a:r>
              <a:rPr dirty="0" sz="1400" spc="-45">
                <a:solidFill>
                  <a:srgbClr val="585858"/>
                </a:solidFill>
                <a:latin typeface="微软雅黑"/>
                <a:cs typeface="微软雅黑"/>
              </a:rPr>
              <a:t> </a:t>
            </a:r>
            <a:r>
              <a:rPr dirty="0" sz="1400">
                <a:solidFill>
                  <a:srgbClr val="585858"/>
                </a:solidFill>
                <a:latin typeface="微软雅黑"/>
                <a:cs typeface="微软雅黑"/>
              </a:rPr>
              <a:t>注释内容</a:t>
            </a:r>
            <a:r>
              <a:rPr dirty="0" sz="1400" spc="-20">
                <a:solidFill>
                  <a:srgbClr val="585858"/>
                </a:solidFill>
                <a:latin typeface="微软雅黑"/>
                <a:cs typeface="微软雅黑"/>
              </a:rPr>
              <a:t> </a:t>
            </a:r>
            <a:r>
              <a:rPr dirty="0" sz="1400">
                <a:solidFill>
                  <a:srgbClr val="585858"/>
                </a:solidFill>
                <a:latin typeface="微软雅黑"/>
                <a:cs typeface="微软雅黑"/>
              </a:rPr>
              <a:t>或</a:t>
            </a:r>
            <a:r>
              <a:rPr dirty="0" sz="1400" spc="-10">
                <a:solidFill>
                  <a:srgbClr val="585858"/>
                </a:solidFill>
                <a:latin typeface="微软雅黑"/>
                <a:cs typeface="微软雅黑"/>
              </a:rPr>
              <a:t> </a:t>
            </a:r>
            <a:r>
              <a:rPr dirty="0" sz="1400">
                <a:solidFill>
                  <a:srgbClr val="585858"/>
                </a:solidFill>
                <a:latin typeface="微软雅黑"/>
                <a:cs typeface="微软雅黑"/>
              </a:rPr>
              <a:t>#</a:t>
            </a:r>
            <a:r>
              <a:rPr dirty="0" sz="1400" spc="-15">
                <a:solidFill>
                  <a:srgbClr val="585858"/>
                </a:solidFill>
                <a:latin typeface="微软雅黑"/>
                <a:cs typeface="微软雅黑"/>
              </a:rPr>
              <a:t> </a:t>
            </a:r>
            <a:r>
              <a:rPr dirty="0" sz="1400">
                <a:solidFill>
                  <a:srgbClr val="585858"/>
                </a:solidFill>
                <a:latin typeface="微软雅黑"/>
                <a:cs typeface="微软雅黑"/>
              </a:rPr>
              <a:t>注释内容</a:t>
            </a:r>
            <a:r>
              <a:rPr dirty="0" sz="1400" spc="-5">
                <a:solidFill>
                  <a:srgbClr val="585858"/>
                </a:solidFill>
                <a:latin typeface="微软雅黑"/>
                <a:cs typeface="微软雅黑"/>
              </a:rPr>
              <a:t>(MySQL</a:t>
            </a:r>
            <a:r>
              <a:rPr dirty="0" sz="1400">
                <a:solidFill>
                  <a:srgbClr val="585858"/>
                </a:solidFill>
                <a:latin typeface="微软雅黑"/>
                <a:cs typeface="微软雅黑"/>
              </a:rPr>
              <a:t>特有)</a:t>
            </a:r>
            <a:endParaRPr sz="1400">
              <a:latin typeface="微软雅黑"/>
              <a:cs typeface="微软雅黑"/>
            </a:endParaRPr>
          </a:p>
          <a:p>
            <a:pPr lvl="2">
              <a:lnSpc>
                <a:spcPct val="100000"/>
              </a:lnSpc>
              <a:spcBef>
                <a:spcPts val="10"/>
              </a:spcBef>
              <a:buClr>
                <a:srgbClr val="585858"/>
              </a:buClr>
              <a:buFont typeface="Arial"/>
              <a:buChar char="•"/>
            </a:pPr>
            <a:endParaRPr sz="1750">
              <a:latin typeface="Times New Roman"/>
              <a:cs typeface="Times New Roman"/>
            </a:endParaRPr>
          </a:p>
          <a:p>
            <a:pPr lvl="2" marL="1155700" indent="-361950">
              <a:lnSpc>
                <a:spcPct val="100000"/>
              </a:lnSpc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dirty="0" sz="1400">
                <a:solidFill>
                  <a:srgbClr val="585858"/>
                </a:solidFill>
                <a:latin typeface="微软雅黑"/>
                <a:cs typeface="微软雅黑"/>
              </a:rPr>
              <a:t>多行注释：</a:t>
            </a:r>
            <a:r>
              <a:rPr dirty="0" sz="1400" spc="-25">
                <a:solidFill>
                  <a:srgbClr val="585858"/>
                </a:solidFill>
                <a:latin typeface="微软雅黑"/>
                <a:cs typeface="微软雅黑"/>
              </a:rPr>
              <a:t> </a:t>
            </a:r>
            <a:r>
              <a:rPr dirty="0" sz="1400" spc="-5">
                <a:solidFill>
                  <a:srgbClr val="585858"/>
                </a:solidFill>
                <a:latin typeface="微软雅黑"/>
                <a:cs typeface="微软雅黑"/>
              </a:rPr>
              <a:t>/*</a:t>
            </a:r>
            <a:r>
              <a:rPr dirty="0" sz="1400" spc="-10">
                <a:solidFill>
                  <a:srgbClr val="585858"/>
                </a:solidFill>
                <a:latin typeface="微软雅黑"/>
                <a:cs typeface="微软雅黑"/>
              </a:rPr>
              <a:t> </a:t>
            </a:r>
            <a:r>
              <a:rPr dirty="0" sz="1400">
                <a:solidFill>
                  <a:srgbClr val="585858"/>
                </a:solidFill>
                <a:latin typeface="微软雅黑"/>
                <a:cs typeface="微软雅黑"/>
              </a:rPr>
              <a:t>注释内容</a:t>
            </a:r>
            <a:r>
              <a:rPr dirty="0" sz="1400" spc="-20">
                <a:solidFill>
                  <a:srgbClr val="585858"/>
                </a:solidFill>
                <a:latin typeface="微软雅黑"/>
                <a:cs typeface="微软雅黑"/>
              </a:rPr>
              <a:t> </a:t>
            </a:r>
            <a:r>
              <a:rPr dirty="0" sz="1400" spc="-5">
                <a:solidFill>
                  <a:srgbClr val="585858"/>
                </a:solidFill>
                <a:latin typeface="微软雅黑"/>
                <a:cs typeface="微软雅黑"/>
              </a:rPr>
              <a:t>*/</a:t>
            </a:r>
            <a:endParaRPr sz="1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70959" y="2337816"/>
            <a:ext cx="1137285" cy="1320165"/>
          </a:xfrm>
          <a:custGeom>
            <a:avLst/>
            <a:gdLst/>
            <a:ahLst/>
            <a:cxnLst/>
            <a:rect l="l" t="t" r="r" b="b"/>
            <a:pathLst>
              <a:path w="1137285" h="1320164">
                <a:moveTo>
                  <a:pt x="568451" y="0"/>
                </a:moveTo>
                <a:lnTo>
                  <a:pt x="0" y="284225"/>
                </a:lnTo>
                <a:lnTo>
                  <a:pt x="0" y="1035558"/>
                </a:lnTo>
                <a:lnTo>
                  <a:pt x="568451" y="1319784"/>
                </a:lnTo>
                <a:lnTo>
                  <a:pt x="1136903" y="1035558"/>
                </a:lnTo>
                <a:lnTo>
                  <a:pt x="1136903" y="284225"/>
                </a:lnTo>
                <a:lnTo>
                  <a:pt x="568451" y="0"/>
                </a:lnTo>
                <a:close/>
              </a:path>
            </a:pathLst>
          </a:custGeom>
          <a:solidFill>
            <a:srgbClr val="AC2B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96640" y="3227832"/>
            <a:ext cx="370840" cy="429895"/>
          </a:xfrm>
          <a:custGeom>
            <a:avLst/>
            <a:gdLst/>
            <a:ahLst/>
            <a:cxnLst/>
            <a:rect l="l" t="t" r="r" b="b"/>
            <a:pathLst>
              <a:path w="370839" h="429895">
                <a:moveTo>
                  <a:pt x="185165" y="0"/>
                </a:moveTo>
                <a:lnTo>
                  <a:pt x="0" y="92582"/>
                </a:lnTo>
                <a:lnTo>
                  <a:pt x="0" y="337184"/>
                </a:lnTo>
                <a:lnTo>
                  <a:pt x="185165" y="429767"/>
                </a:lnTo>
                <a:lnTo>
                  <a:pt x="370332" y="337184"/>
                </a:lnTo>
                <a:lnTo>
                  <a:pt x="370332" y="92582"/>
                </a:lnTo>
                <a:lnTo>
                  <a:pt x="18516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2415" y="2438526"/>
            <a:ext cx="80073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>
                <a:solidFill>
                  <a:srgbClr val="252525"/>
                </a:solidFill>
                <a:latin typeface="微软雅黑"/>
                <a:cs typeface="微软雅黑"/>
              </a:rPr>
              <a:t>SQL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2415" y="3174618"/>
            <a:ext cx="1450340" cy="27336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10">
                <a:solidFill>
                  <a:srgbClr val="585858"/>
                </a:solidFill>
                <a:latin typeface="微软雅黑"/>
                <a:cs typeface="微软雅黑"/>
              </a:rPr>
              <a:t>SQL</a:t>
            </a:r>
            <a:r>
              <a:rPr dirty="0" sz="1600" spc="-5">
                <a:solidFill>
                  <a:srgbClr val="585858"/>
                </a:solidFill>
                <a:latin typeface="微软雅黑"/>
                <a:cs typeface="微软雅黑"/>
              </a:rPr>
              <a:t>通用语法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10">
                <a:solidFill>
                  <a:srgbClr val="FF0000"/>
                </a:solidFill>
                <a:latin typeface="微软雅黑"/>
                <a:cs typeface="微软雅黑"/>
              </a:rPr>
              <a:t>SQL</a:t>
            </a:r>
            <a:r>
              <a:rPr dirty="0" sz="1600" spc="-5">
                <a:solidFill>
                  <a:srgbClr val="FF0000"/>
                </a:solidFill>
                <a:latin typeface="微软雅黑"/>
                <a:cs typeface="微软雅黑"/>
              </a:rPr>
              <a:t>分类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10">
                <a:solidFill>
                  <a:srgbClr val="585858"/>
                </a:solidFill>
                <a:latin typeface="微软雅黑"/>
                <a:cs typeface="微软雅黑"/>
              </a:rPr>
              <a:t>DDL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10">
                <a:solidFill>
                  <a:srgbClr val="585858"/>
                </a:solidFill>
                <a:latin typeface="微软雅黑"/>
                <a:cs typeface="微软雅黑"/>
              </a:rPr>
              <a:t>DML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10">
                <a:solidFill>
                  <a:srgbClr val="585858"/>
                </a:solidFill>
                <a:latin typeface="微软雅黑"/>
                <a:cs typeface="微软雅黑"/>
              </a:rPr>
              <a:t>DQL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solidFill>
                  <a:srgbClr val="585858"/>
                </a:solidFill>
                <a:latin typeface="微软雅黑"/>
                <a:cs typeface="微软雅黑"/>
              </a:rPr>
              <a:t>DCL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77105" y="2677413"/>
            <a:ext cx="33845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 b="1">
                <a:solidFill>
                  <a:srgbClr val="FFFFFF"/>
                </a:solidFill>
                <a:latin typeface="微软雅黑"/>
                <a:cs typeface="微软雅黑"/>
              </a:rPr>
              <a:t>2</a:t>
            </a:r>
            <a:endParaRPr sz="4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 h="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 h="0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 h="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030206" y="6554825"/>
            <a:ext cx="20523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FFFFFF"/>
                </a:solidFill>
                <a:latin typeface="华文楷体"/>
                <a:cs typeface="华文楷体"/>
              </a:rPr>
              <a:t>高级软件人才培训专家</a:t>
            </a:r>
            <a:endParaRPr sz="1600">
              <a:latin typeface="华文楷体"/>
              <a:cs typeface="华文楷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254755" y="5745766"/>
            <a:ext cx="507758" cy="5203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89838" y="1074546"/>
            <a:ext cx="1176020" cy="889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225">
                <a:solidFill>
                  <a:srgbClr val="AC2A25"/>
                </a:solidFill>
                <a:latin typeface="宋体"/>
                <a:cs typeface="宋体"/>
              </a:rPr>
              <a:t>SQL</a:t>
            </a:r>
            <a:endParaRPr sz="20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72110" algn="l"/>
              </a:tabLst>
            </a:pPr>
            <a:r>
              <a:rPr dirty="0" sz="1350" spc="670">
                <a:solidFill>
                  <a:srgbClr val="404040"/>
                </a:solidFill>
                <a:latin typeface="Wingdings"/>
                <a:cs typeface="Wingdings"/>
              </a:rPr>
              <a:t>⚫</a:t>
            </a:r>
            <a:r>
              <a:rPr dirty="0" sz="1350" spc="67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1600" spc="-10">
                <a:solidFill>
                  <a:srgbClr val="252525"/>
                </a:solidFill>
                <a:latin typeface="微软雅黑"/>
                <a:cs typeface="微软雅黑"/>
              </a:rPr>
              <a:t>SQL</a:t>
            </a:r>
            <a:r>
              <a:rPr dirty="0" sz="1600" spc="-5">
                <a:solidFill>
                  <a:srgbClr val="252525"/>
                </a:solidFill>
                <a:latin typeface="微软雅黑"/>
                <a:cs typeface="微软雅黑"/>
              </a:rPr>
              <a:t>分类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225486" y="2922333"/>
            <a:ext cx="1252855" cy="537210"/>
          </a:xfrm>
          <a:custGeom>
            <a:avLst/>
            <a:gdLst/>
            <a:ahLst/>
            <a:cxnLst/>
            <a:rect l="l" t="t" r="r" b="b"/>
            <a:pathLst>
              <a:path w="1252855" h="537210">
                <a:moveTo>
                  <a:pt x="0" y="537146"/>
                </a:moveTo>
                <a:lnTo>
                  <a:pt x="1252537" y="537146"/>
                </a:lnTo>
                <a:lnTo>
                  <a:pt x="1252537" y="0"/>
                </a:lnTo>
                <a:lnTo>
                  <a:pt x="0" y="0"/>
                </a:lnTo>
                <a:lnTo>
                  <a:pt x="0" y="53714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478023" y="2922333"/>
            <a:ext cx="2971800" cy="537210"/>
          </a:xfrm>
          <a:custGeom>
            <a:avLst/>
            <a:gdLst/>
            <a:ahLst/>
            <a:cxnLst/>
            <a:rect l="l" t="t" r="r" b="b"/>
            <a:pathLst>
              <a:path w="2971800" h="537210">
                <a:moveTo>
                  <a:pt x="0" y="537146"/>
                </a:moveTo>
                <a:lnTo>
                  <a:pt x="2971800" y="537146"/>
                </a:lnTo>
                <a:lnTo>
                  <a:pt x="2971800" y="0"/>
                </a:lnTo>
                <a:lnTo>
                  <a:pt x="0" y="0"/>
                </a:lnTo>
                <a:lnTo>
                  <a:pt x="0" y="53714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225486" y="3459492"/>
            <a:ext cx="1252855" cy="568325"/>
          </a:xfrm>
          <a:custGeom>
            <a:avLst/>
            <a:gdLst/>
            <a:ahLst/>
            <a:cxnLst/>
            <a:rect l="l" t="t" r="r" b="b"/>
            <a:pathLst>
              <a:path w="1252855" h="568325">
                <a:moveTo>
                  <a:pt x="0" y="568312"/>
                </a:moveTo>
                <a:lnTo>
                  <a:pt x="1252537" y="568312"/>
                </a:lnTo>
                <a:lnTo>
                  <a:pt x="1252537" y="0"/>
                </a:lnTo>
                <a:lnTo>
                  <a:pt x="0" y="0"/>
                </a:lnTo>
                <a:lnTo>
                  <a:pt x="0" y="56831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478023" y="3459492"/>
            <a:ext cx="2971800" cy="568325"/>
          </a:xfrm>
          <a:custGeom>
            <a:avLst/>
            <a:gdLst/>
            <a:ahLst/>
            <a:cxnLst/>
            <a:rect l="l" t="t" r="r" b="b"/>
            <a:pathLst>
              <a:path w="2971800" h="568325">
                <a:moveTo>
                  <a:pt x="0" y="568312"/>
                </a:moveTo>
                <a:lnTo>
                  <a:pt x="2971800" y="568312"/>
                </a:lnTo>
                <a:lnTo>
                  <a:pt x="2971800" y="0"/>
                </a:lnTo>
                <a:lnTo>
                  <a:pt x="0" y="0"/>
                </a:lnTo>
                <a:lnTo>
                  <a:pt x="0" y="56831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225486" y="4027754"/>
            <a:ext cx="1252855" cy="521970"/>
          </a:xfrm>
          <a:custGeom>
            <a:avLst/>
            <a:gdLst/>
            <a:ahLst/>
            <a:cxnLst/>
            <a:rect l="l" t="t" r="r" b="b"/>
            <a:pathLst>
              <a:path w="1252855" h="521970">
                <a:moveTo>
                  <a:pt x="0" y="521512"/>
                </a:moveTo>
                <a:lnTo>
                  <a:pt x="1252537" y="521512"/>
                </a:lnTo>
                <a:lnTo>
                  <a:pt x="1252537" y="0"/>
                </a:lnTo>
                <a:lnTo>
                  <a:pt x="0" y="0"/>
                </a:lnTo>
                <a:lnTo>
                  <a:pt x="0" y="52151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478023" y="4027754"/>
            <a:ext cx="2971800" cy="521970"/>
          </a:xfrm>
          <a:custGeom>
            <a:avLst/>
            <a:gdLst/>
            <a:ahLst/>
            <a:cxnLst/>
            <a:rect l="l" t="t" r="r" b="b"/>
            <a:pathLst>
              <a:path w="2971800" h="521970">
                <a:moveTo>
                  <a:pt x="0" y="521512"/>
                </a:moveTo>
                <a:lnTo>
                  <a:pt x="2971800" y="521512"/>
                </a:lnTo>
                <a:lnTo>
                  <a:pt x="2971800" y="0"/>
                </a:lnTo>
                <a:lnTo>
                  <a:pt x="0" y="0"/>
                </a:lnTo>
                <a:lnTo>
                  <a:pt x="0" y="52151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225486" y="4549330"/>
            <a:ext cx="1252855" cy="635635"/>
          </a:xfrm>
          <a:custGeom>
            <a:avLst/>
            <a:gdLst/>
            <a:ahLst/>
            <a:cxnLst/>
            <a:rect l="l" t="t" r="r" b="b"/>
            <a:pathLst>
              <a:path w="1252855" h="635635">
                <a:moveTo>
                  <a:pt x="0" y="635190"/>
                </a:moveTo>
                <a:lnTo>
                  <a:pt x="1252537" y="635190"/>
                </a:lnTo>
                <a:lnTo>
                  <a:pt x="1252537" y="0"/>
                </a:lnTo>
                <a:lnTo>
                  <a:pt x="0" y="0"/>
                </a:lnTo>
                <a:lnTo>
                  <a:pt x="0" y="63519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478023" y="4549330"/>
            <a:ext cx="2971800" cy="635635"/>
          </a:xfrm>
          <a:custGeom>
            <a:avLst/>
            <a:gdLst/>
            <a:ahLst/>
            <a:cxnLst/>
            <a:rect l="l" t="t" r="r" b="b"/>
            <a:pathLst>
              <a:path w="2971800" h="635635">
                <a:moveTo>
                  <a:pt x="0" y="635190"/>
                </a:moveTo>
                <a:lnTo>
                  <a:pt x="2971800" y="635190"/>
                </a:lnTo>
                <a:lnTo>
                  <a:pt x="2971800" y="0"/>
                </a:lnTo>
                <a:lnTo>
                  <a:pt x="0" y="0"/>
                </a:lnTo>
                <a:lnTo>
                  <a:pt x="0" y="63519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1219136" y="2300477"/>
          <a:ext cx="10254615" cy="2890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2855"/>
                <a:gridCol w="2972435"/>
                <a:gridCol w="6011545"/>
              </a:tblGrid>
              <a:tr h="6154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70"/>
                        </a:spcBef>
                      </a:pPr>
                      <a:r>
                        <a:rPr dirty="0" sz="1400" spc="-2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分类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1866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2B2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70"/>
                        </a:spcBef>
                      </a:pPr>
                      <a:r>
                        <a:rPr dirty="0" sz="1400" spc="-2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全称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1866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2B2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470"/>
                        </a:spcBef>
                      </a:pPr>
                      <a:r>
                        <a:rPr dirty="0" sz="1400" spc="-2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说明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1866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2B25"/>
                    </a:solidFill>
                  </a:tcPr>
                </a:tc>
              </a:tr>
              <a:tr h="5372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数据定义语言，用</a:t>
                      </a:r>
                      <a:r>
                        <a:rPr dirty="0" sz="1400" spc="-3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来</a:t>
                      </a: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定</a:t>
                      </a:r>
                      <a:r>
                        <a:rPr dirty="0" sz="1400" spc="-3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义</a:t>
                      </a: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数据</a:t>
                      </a:r>
                      <a:r>
                        <a:rPr dirty="0" sz="1400" spc="-3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库</a:t>
                      </a: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对</a:t>
                      </a:r>
                      <a:r>
                        <a:rPr dirty="0" sz="1400" spc="-3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象</a:t>
                      </a:r>
                      <a:r>
                        <a:rPr dirty="0" sz="1400" spc="-20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(</a:t>
                      </a:r>
                      <a:r>
                        <a:rPr dirty="0" sz="1400" spc="-2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数</a:t>
                      </a:r>
                      <a:r>
                        <a:rPr dirty="0" sz="1400" spc="-4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据</a:t>
                      </a:r>
                      <a:r>
                        <a:rPr dirty="0" sz="1400" spc="-2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库</a:t>
                      </a:r>
                      <a:r>
                        <a:rPr dirty="0" sz="1400" spc="-4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，</a:t>
                      </a:r>
                      <a:r>
                        <a:rPr dirty="0" sz="1400" spc="-2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表，</a:t>
                      </a:r>
                      <a:r>
                        <a:rPr dirty="0" sz="1400" spc="-4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字</a:t>
                      </a:r>
                      <a:r>
                        <a:rPr dirty="0" sz="1400" spc="-2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段</a:t>
                      </a:r>
                      <a:r>
                        <a:rPr dirty="0" sz="1400" spc="-20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)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B="0" marT="1473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5683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数据操作语言，用</a:t>
                      </a:r>
                      <a:r>
                        <a:rPr dirty="0" sz="1400" spc="-3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来</a:t>
                      </a: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对</a:t>
                      </a:r>
                      <a:r>
                        <a:rPr dirty="0" sz="1400" spc="-3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数</a:t>
                      </a: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据库</a:t>
                      </a:r>
                      <a:r>
                        <a:rPr dirty="0" sz="1400" spc="-3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表</a:t>
                      </a: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中</a:t>
                      </a:r>
                      <a:r>
                        <a:rPr dirty="0" sz="1400" spc="-3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的</a:t>
                      </a: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数据</a:t>
                      </a:r>
                      <a:r>
                        <a:rPr dirty="0" sz="1400" spc="-3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进</a:t>
                      </a: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行</a:t>
                      </a:r>
                      <a:r>
                        <a:rPr dirty="0" sz="1400" spc="-3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增</a:t>
                      </a: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删改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B="0" marT="1631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  <a:tr h="5214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数据查询语言，用</a:t>
                      </a:r>
                      <a:r>
                        <a:rPr dirty="0" sz="1400" spc="-3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来</a:t>
                      </a: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查</a:t>
                      </a:r>
                      <a:r>
                        <a:rPr dirty="0" sz="1400" spc="-3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询</a:t>
                      </a: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数据</a:t>
                      </a:r>
                      <a:r>
                        <a:rPr dirty="0" sz="1400" spc="-3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库</a:t>
                      </a: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中</a:t>
                      </a:r>
                      <a:r>
                        <a:rPr dirty="0" sz="1400" spc="-3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表</a:t>
                      </a: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的记录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B="0" marT="1403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6352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50"/>
                        </a:spcBef>
                      </a:pP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数据控制语言，用</a:t>
                      </a:r>
                      <a:r>
                        <a:rPr dirty="0" sz="1400" spc="-3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来</a:t>
                      </a: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创</a:t>
                      </a:r>
                      <a:r>
                        <a:rPr dirty="0" sz="1400" spc="-3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建</a:t>
                      </a: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数据</a:t>
                      </a:r>
                      <a:r>
                        <a:rPr dirty="0" sz="1400" spc="-3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库</a:t>
                      </a: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用</a:t>
                      </a:r>
                      <a:r>
                        <a:rPr dirty="0" sz="1400" spc="-3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户</a:t>
                      </a: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、控</a:t>
                      </a:r>
                      <a:r>
                        <a:rPr dirty="0" sz="1400" spc="-3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制</a:t>
                      </a: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数</a:t>
                      </a:r>
                      <a:r>
                        <a:rPr dirty="0" sz="1400" spc="-3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据</a:t>
                      </a: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库</a:t>
                      </a:r>
                      <a:r>
                        <a:rPr dirty="0" sz="1400" spc="-3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的</a:t>
                      </a: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访问</a:t>
                      </a:r>
                      <a:r>
                        <a:rPr dirty="0" sz="1400" spc="-3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权</a:t>
                      </a:r>
                      <a:r>
                        <a:rPr dirty="0" sz="1400" spc="-2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限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B="0" marT="1968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23" name="object 23"/>
          <p:cNvSpPr/>
          <p:nvPr/>
        </p:nvSpPr>
        <p:spPr>
          <a:xfrm>
            <a:off x="1682242" y="3036061"/>
            <a:ext cx="453136" cy="2758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569717" y="3036061"/>
            <a:ext cx="2257679" cy="2758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671192" y="3589020"/>
            <a:ext cx="479958" cy="2758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569717" y="3589020"/>
            <a:ext cx="2560955" cy="2758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677670" y="4133977"/>
            <a:ext cx="465328" cy="2758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569717" y="4133977"/>
            <a:ext cx="1949450" cy="2758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689861" y="4712461"/>
            <a:ext cx="430784" cy="2758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569717" y="4712461"/>
            <a:ext cx="2056764" cy="2758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3636390" y="6394500"/>
            <a:ext cx="55118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数据库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430523" y="5987796"/>
            <a:ext cx="804672" cy="38709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430523" y="6052311"/>
            <a:ext cx="805180" cy="64769"/>
          </a:xfrm>
          <a:custGeom>
            <a:avLst/>
            <a:gdLst/>
            <a:ahLst/>
            <a:cxnLst/>
            <a:rect l="l" t="t" r="r" b="b"/>
            <a:pathLst>
              <a:path w="805179" h="64770">
                <a:moveTo>
                  <a:pt x="804672" y="0"/>
                </a:moveTo>
                <a:lnTo>
                  <a:pt x="749751" y="32564"/>
                </a:lnTo>
                <a:lnTo>
                  <a:pt x="710062" y="41568"/>
                </a:lnTo>
                <a:lnTo>
                  <a:pt x="661574" y="49344"/>
                </a:lnTo>
                <a:lnTo>
                  <a:pt x="605423" y="55708"/>
                </a:lnTo>
                <a:lnTo>
                  <a:pt x="542742" y="60480"/>
                </a:lnTo>
                <a:lnTo>
                  <a:pt x="474668" y="63476"/>
                </a:lnTo>
                <a:lnTo>
                  <a:pt x="402336" y="64515"/>
                </a:lnTo>
                <a:lnTo>
                  <a:pt x="330003" y="63476"/>
                </a:lnTo>
                <a:lnTo>
                  <a:pt x="261929" y="60480"/>
                </a:lnTo>
                <a:lnTo>
                  <a:pt x="199248" y="55708"/>
                </a:lnTo>
                <a:lnTo>
                  <a:pt x="143097" y="49344"/>
                </a:lnTo>
                <a:lnTo>
                  <a:pt x="94609" y="41568"/>
                </a:lnTo>
                <a:lnTo>
                  <a:pt x="54920" y="32564"/>
                </a:lnTo>
                <a:lnTo>
                  <a:pt x="6480" y="11598"/>
                </a:lnTo>
                <a:lnTo>
                  <a:pt x="0" y="0"/>
                </a:lnTo>
              </a:path>
            </a:pathLst>
          </a:custGeom>
          <a:ln w="3175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430523" y="5987796"/>
            <a:ext cx="805180" cy="387350"/>
          </a:xfrm>
          <a:custGeom>
            <a:avLst/>
            <a:gdLst/>
            <a:ahLst/>
            <a:cxnLst/>
            <a:rect l="l" t="t" r="r" b="b"/>
            <a:pathLst>
              <a:path w="805179" h="387350">
                <a:moveTo>
                  <a:pt x="0" y="64515"/>
                </a:moveTo>
                <a:lnTo>
                  <a:pt x="54920" y="31951"/>
                </a:lnTo>
                <a:lnTo>
                  <a:pt x="94609" y="22947"/>
                </a:lnTo>
                <a:lnTo>
                  <a:pt x="143097" y="15171"/>
                </a:lnTo>
                <a:lnTo>
                  <a:pt x="199248" y="8807"/>
                </a:lnTo>
                <a:lnTo>
                  <a:pt x="261929" y="4035"/>
                </a:lnTo>
                <a:lnTo>
                  <a:pt x="330003" y="1039"/>
                </a:lnTo>
                <a:lnTo>
                  <a:pt x="402336" y="0"/>
                </a:lnTo>
                <a:lnTo>
                  <a:pt x="474668" y="1039"/>
                </a:lnTo>
                <a:lnTo>
                  <a:pt x="542742" y="4035"/>
                </a:lnTo>
                <a:lnTo>
                  <a:pt x="605423" y="8807"/>
                </a:lnTo>
                <a:lnTo>
                  <a:pt x="661574" y="15171"/>
                </a:lnTo>
                <a:lnTo>
                  <a:pt x="710062" y="22947"/>
                </a:lnTo>
                <a:lnTo>
                  <a:pt x="749751" y="31951"/>
                </a:lnTo>
                <a:lnTo>
                  <a:pt x="798191" y="52917"/>
                </a:lnTo>
                <a:lnTo>
                  <a:pt x="804672" y="64515"/>
                </a:lnTo>
                <a:lnTo>
                  <a:pt x="804672" y="322579"/>
                </a:lnTo>
                <a:lnTo>
                  <a:pt x="749751" y="355144"/>
                </a:lnTo>
                <a:lnTo>
                  <a:pt x="710062" y="364148"/>
                </a:lnTo>
                <a:lnTo>
                  <a:pt x="661574" y="371924"/>
                </a:lnTo>
                <a:lnTo>
                  <a:pt x="605423" y="378288"/>
                </a:lnTo>
                <a:lnTo>
                  <a:pt x="542742" y="383060"/>
                </a:lnTo>
                <a:lnTo>
                  <a:pt x="474668" y="386056"/>
                </a:lnTo>
                <a:lnTo>
                  <a:pt x="402336" y="387095"/>
                </a:lnTo>
                <a:lnTo>
                  <a:pt x="330003" y="386056"/>
                </a:lnTo>
                <a:lnTo>
                  <a:pt x="261929" y="383060"/>
                </a:lnTo>
                <a:lnTo>
                  <a:pt x="199248" y="378288"/>
                </a:lnTo>
                <a:lnTo>
                  <a:pt x="143097" y="371924"/>
                </a:lnTo>
                <a:lnTo>
                  <a:pt x="94609" y="364148"/>
                </a:lnTo>
                <a:lnTo>
                  <a:pt x="54920" y="355144"/>
                </a:lnTo>
                <a:lnTo>
                  <a:pt x="6480" y="334178"/>
                </a:lnTo>
                <a:lnTo>
                  <a:pt x="0" y="322579"/>
                </a:lnTo>
                <a:lnTo>
                  <a:pt x="0" y="64515"/>
                </a:lnTo>
                <a:close/>
              </a:path>
            </a:pathLst>
          </a:custGeom>
          <a:ln w="3175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430523" y="5699759"/>
            <a:ext cx="804672" cy="38862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430523" y="5764529"/>
            <a:ext cx="805180" cy="64769"/>
          </a:xfrm>
          <a:custGeom>
            <a:avLst/>
            <a:gdLst/>
            <a:ahLst/>
            <a:cxnLst/>
            <a:rect l="l" t="t" r="r" b="b"/>
            <a:pathLst>
              <a:path w="805179" h="64770">
                <a:moveTo>
                  <a:pt x="804672" y="0"/>
                </a:moveTo>
                <a:lnTo>
                  <a:pt x="749751" y="32692"/>
                </a:lnTo>
                <a:lnTo>
                  <a:pt x="710062" y="41732"/>
                </a:lnTo>
                <a:lnTo>
                  <a:pt x="661574" y="49538"/>
                </a:lnTo>
                <a:lnTo>
                  <a:pt x="605423" y="55927"/>
                </a:lnTo>
                <a:lnTo>
                  <a:pt x="542742" y="60718"/>
                </a:lnTo>
                <a:lnTo>
                  <a:pt x="474668" y="63726"/>
                </a:lnTo>
                <a:lnTo>
                  <a:pt x="402336" y="64770"/>
                </a:lnTo>
                <a:lnTo>
                  <a:pt x="330003" y="63726"/>
                </a:lnTo>
                <a:lnTo>
                  <a:pt x="261929" y="60718"/>
                </a:lnTo>
                <a:lnTo>
                  <a:pt x="199248" y="55927"/>
                </a:lnTo>
                <a:lnTo>
                  <a:pt x="143097" y="49538"/>
                </a:lnTo>
                <a:lnTo>
                  <a:pt x="94609" y="41732"/>
                </a:lnTo>
                <a:lnTo>
                  <a:pt x="54920" y="32692"/>
                </a:lnTo>
                <a:lnTo>
                  <a:pt x="6480" y="11643"/>
                </a:lnTo>
                <a:lnTo>
                  <a:pt x="0" y="0"/>
                </a:lnTo>
              </a:path>
            </a:pathLst>
          </a:custGeom>
          <a:ln w="3175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430523" y="5699759"/>
            <a:ext cx="805180" cy="388620"/>
          </a:xfrm>
          <a:custGeom>
            <a:avLst/>
            <a:gdLst/>
            <a:ahLst/>
            <a:cxnLst/>
            <a:rect l="l" t="t" r="r" b="b"/>
            <a:pathLst>
              <a:path w="805179" h="388620">
                <a:moveTo>
                  <a:pt x="0" y="64769"/>
                </a:moveTo>
                <a:lnTo>
                  <a:pt x="54920" y="32077"/>
                </a:lnTo>
                <a:lnTo>
                  <a:pt x="94609" y="23037"/>
                </a:lnTo>
                <a:lnTo>
                  <a:pt x="143097" y="15231"/>
                </a:lnTo>
                <a:lnTo>
                  <a:pt x="199248" y="8842"/>
                </a:lnTo>
                <a:lnTo>
                  <a:pt x="261929" y="4051"/>
                </a:lnTo>
                <a:lnTo>
                  <a:pt x="330003" y="1043"/>
                </a:lnTo>
                <a:lnTo>
                  <a:pt x="402336" y="0"/>
                </a:lnTo>
                <a:lnTo>
                  <a:pt x="474668" y="1043"/>
                </a:lnTo>
                <a:lnTo>
                  <a:pt x="542742" y="4051"/>
                </a:lnTo>
                <a:lnTo>
                  <a:pt x="605423" y="8842"/>
                </a:lnTo>
                <a:lnTo>
                  <a:pt x="661574" y="15231"/>
                </a:lnTo>
                <a:lnTo>
                  <a:pt x="710062" y="23037"/>
                </a:lnTo>
                <a:lnTo>
                  <a:pt x="749751" y="32077"/>
                </a:lnTo>
                <a:lnTo>
                  <a:pt x="798191" y="53126"/>
                </a:lnTo>
                <a:lnTo>
                  <a:pt x="804672" y="64769"/>
                </a:lnTo>
                <a:lnTo>
                  <a:pt x="804672" y="323849"/>
                </a:lnTo>
                <a:lnTo>
                  <a:pt x="749751" y="356542"/>
                </a:lnTo>
                <a:lnTo>
                  <a:pt x="710062" y="365582"/>
                </a:lnTo>
                <a:lnTo>
                  <a:pt x="661574" y="373388"/>
                </a:lnTo>
                <a:lnTo>
                  <a:pt x="605423" y="379777"/>
                </a:lnTo>
                <a:lnTo>
                  <a:pt x="542742" y="384568"/>
                </a:lnTo>
                <a:lnTo>
                  <a:pt x="474668" y="387576"/>
                </a:lnTo>
                <a:lnTo>
                  <a:pt x="402336" y="388619"/>
                </a:lnTo>
                <a:lnTo>
                  <a:pt x="330003" y="387576"/>
                </a:lnTo>
                <a:lnTo>
                  <a:pt x="261929" y="384568"/>
                </a:lnTo>
                <a:lnTo>
                  <a:pt x="199248" y="379777"/>
                </a:lnTo>
                <a:lnTo>
                  <a:pt x="143097" y="373388"/>
                </a:lnTo>
                <a:lnTo>
                  <a:pt x="94609" y="365582"/>
                </a:lnTo>
                <a:lnTo>
                  <a:pt x="54920" y="356542"/>
                </a:lnTo>
                <a:lnTo>
                  <a:pt x="6480" y="335493"/>
                </a:lnTo>
                <a:lnTo>
                  <a:pt x="0" y="323849"/>
                </a:lnTo>
                <a:lnTo>
                  <a:pt x="0" y="64769"/>
                </a:lnTo>
                <a:close/>
              </a:path>
            </a:pathLst>
          </a:custGeom>
          <a:ln w="3175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430523" y="5411723"/>
            <a:ext cx="804672" cy="38861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430523" y="5476494"/>
            <a:ext cx="805180" cy="64769"/>
          </a:xfrm>
          <a:custGeom>
            <a:avLst/>
            <a:gdLst/>
            <a:ahLst/>
            <a:cxnLst/>
            <a:rect l="l" t="t" r="r" b="b"/>
            <a:pathLst>
              <a:path w="805179" h="64770">
                <a:moveTo>
                  <a:pt x="804672" y="0"/>
                </a:moveTo>
                <a:lnTo>
                  <a:pt x="749751" y="32709"/>
                </a:lnTo>
                <a:lnTo>
                  <a:pt x="710062" y="41747"/>
                </a:lnTo>
                <a:lnTo>
                  <a:pt x="661574" y="49550"/>
                </a:lnTo>
                <a:lnTo>
                  <a:pt x="605423" y="55936"/>
                </a:lnTo>
                <a:lnTo>
                  <a:pt x="542742" y="60722"/>
                </a:lnTo>
                <a:lnTo>
                  <a:pt x="474668" y="63727"/>
                </a:lnTo>
                <a:lnTo>
                  <a:pt x="402336" y="64769"/>
                </a:lnTo>
                <a:lnTo>
                  <a:pt x="330003" y="63727"/>
                </a:lnTo>
                <a:lnTo>
                  <a:pt x="261929" y="60722"/>
                </a:lnTo>
                <a:lnTo>
                  <a:pt x="199248" y="55936"/>
                </a:lnTo>
                <a:lnTo>
                  <a:pt x="143097" y="49550"/>
                </a:lnTo>
                <a:lnTo>
                  <a:pt x="94609" y="41747"/>
                </a:lnTo>
                <a:lnTo>
                  <a:pt x="54920" y="32709"/>
                </a:lnTo>
                <a:lnTo>
                  <a:pt x="6480" y="11653"/>
                </a:lnTo>
                <a:lnTo>
                  <a:pt x="0" y="0"/>
                </a:lnTo>
              </a:path>
            </a:pathLst>
          </a:custGeom>
          <a:ln w="3175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430523" y="5411723"/>
            <a:ext cx="805180" cy="388620"/>
          </a:xfrm>
          <a:custGeom>
            <a:avLst/>
            <a:gdLst/>
            <a:ahLst/>
            <a:cxnLst/>
            <a:rect l="l" t="t" r="r" b="b"/>
            <a:pathLst>
              <a:path w="805179" h="388620">
                <a:moveTo>
                  <a:pt x="0" y="64769"/>
                </a:moveTo>
                <a:lnTo>
                  <a:pt x="54920" y="32060"/>
                </a:lnTo>
                <a:lnTo>
                  <a:pt x="94609" y="23022"/>
                </a:lnTo>
                <a:lnTo>
                  <a:pt x="143097" y="15219"/>
                </a:lnTo>
                <a:lnTo>
                  <a:pt x="199248" y="8833"/>
                </a:lnTo>
                <a:lnTo>
                  <a:pt x="261929" y="4047"/>
                </a:lnTo>
                <a:lnTo>
                  <a:pt x="330003" y="1042"/>
                </a:lnTo>
                <a:lnTo>
                  <a:pt x="402336" y="0"/>
                </a:lnTo>
                <a:lnTo>
                  <a:pt x="474668" y="1042"/>
                </a:lnTo>
                <a:lnTo>
                  <a:pt x="542742" y="4047"/>
                </a:lnTo>
                <a:lnTo>
                  <a:pt x="605423" y="8833"/>
                </a:lnTo>
                <a:lnTo>
                  <a:pt x="661574" y="15219"/>
                </a:lnTo>
                <a:lnTo>
                  <a:pt x="710062" y="23022"/>
                </a:lnTo>
                <a:lnTo>
                  <a:pt x="749751" y="32060"/>
                </a:lnTo>
                <a:lnTo>
                  <a:pt x="798191" y="53116"/>
                </a:lnTo>
                <a:lnTo>
                  <a:pt x="804672" y="64769"/>
                </a:lnTo>
                <a:lnTo>
                  <a:pt x="804672" y="323850"/>
                </a:lnTo>
                <a:lnTo>
                  <a:pt x="749751" y="356542"/>
                </a:lnTo>
                <a:lnTo>
                  <a:pt x="710062" y="365582"/>
                </a:lnTo>
                <a:lnTo>
                  <a:pt x="661574" y="373388"/>
                </a:lnTo>
                <a:lnTo>
                  <a:pt x="605423" y="379777"/>
                </a:lnTo>
                <a:lnTo>
                  <a:pt x="542742" y="384568"/>
                </a:lnTo>
                <a:lnTo>
                  <a:pt x="474668" y="387576"/>
                </a:lnTo>
                <a:lnTo>
                  <a:pt x="402336" y="388619"/>
                </a:lnTo>
                <a:lnTo>
                  <a:pt x="330003" y="387576"/>
                </a:lnTo>
                <a:lnTo>
                  <a:pt x="261929" y="384568"/>
                </a:lnTo>
                <a:lnTo>
                  <a:pt x="199248" y="379777"/>
                </a:lnTo>
                <a:lnTo>
                  <a:pt x="143097" y="373388"/>
                </a:lnTo>
                <a:lnTo>
                  <a:pt x="94609" y="365582"/>
                </a:lnTo>
                <a:lnTo>
                  <a:pt x="54920" y="356542"/>
                </a:lnTo>
                <a:lnTo>
                  <a:pt x="6480" y="335493"/>
                </a:lnTo>
                <a:lnTo>
                  <a:pt x="0" y="323850"/>
                </a:lnTo>
                <a:lnTo>
                  <a:pt x="0" y="64769"/>
                </a:lnTo>
                <a:close/>
              </a:path>
            </a:pathLst>
          </a:custGeom>
          <a:ln w="3175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388425" y="5358160"/>
            <a:ext cx="3917995" cy="123990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371338" y="5368290"/>
            <a:ext cx="3971925" cy="260985"/>
          </a:xfrm>
          <a:custGeom>
            <a:avLst/>
            <a:gdLst/>
            <a:ahLst/>
            <a:cxnLst/>
            <a:rect l="l" t="t" r="r" b="b"/>
            <a:pathLst>
              <a:path w="3971925" h="260985">
                <a:moveTo>
                  <a:pt x="0" y="260604"/>
                </a:moveTo>
                <a:lnTo>
                  <a:pt x="3971544" y="260604"/>
                </a:lnTo>
                <a:lnTo>
                  <a:pt x="3971544" y="0"/>
                </a:lnTo>
                <a:lnTo>
                  <a:pt x="0" y="0"/>
                </a:lnTo>
                <a:lnTo>
                  <a:pt x="0" y="260604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818590" y="5711438"/>
            <a:ext cx="542159" cy="5547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70959" y="2337816"/>
            <a:ext cx="1137285" cy="1320165"/>
          </a:xfrm>
          <a:custGeom>
            <a:avLst/>
            <a:gdLst/>
            <a:ahLst/>
            <a:cxnLst/>
            <a:rect l="l" t="t" r="r" b="b"/>
            <a:pathLst>
              <a:path w="1137285" h="1320164">
                <a:moveTo>
                  <a:pt x="568451" y="0"/>
                </a:moveTo>
                <a:lnTo>
                  <a:pt x="0" y="284225"/>
                </a:lnTo>
                <a:lnTo>
                  <a:pt x="0" y="1035558"/>
                </a:lnTo>
                <a:lnTo>
                  <a:pt x="568451" y="1319784"/>
                </a:lnTo>
                <a:lnTo>
                  <a:pt x="1136903" y="1035558"/>
                </a:lnTo>
                <a:lnTo>
                  <a:pt x="1136903" y="284225"/>
                </a:lnTo>
                <a:lnTo>
                  <a:pt x="568451" y="0"/>
                </a:lnTo>
                <a:close/>
              </a:path>
            </a:pathLst>
          </a:custGeom>
          <a:solidFill>
            <a:srgbClr val="AC2B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96640" y="3227832"/>
            <a:ext cx="370840" cy="429895"/>
          </a:xfrm>
          <a:custGeom>
            <a:avLst/>
            <a:gdLst/>
            <a:ahLst/>
            <a:cxnLst/>
            <a:rect l="l" t="t" r="r" b="b"/>
            <a:pathLst>
              <a:path w="370839" h="429895">
                <a:moveTo>
                  <a:pt x="185165" y="0"/>
                </a:moveTo>
                <a:lnTo>
                  <a:pt x="0" y="92582"/>
                </a:lnTo>
                <a:lnTo>
                  <a:pt x="0" y="337184"/>
                </a:lnTo>
                <a:lnTo>
                  <a:pt x="185165" y="429767"/>
                </a:lnTo>
                <a:lnTo>
                  <a:pt x="370332" y="337184"/>
                </a:lnTo>
                <a:lnTo>
                  <a:pt x="370332" y="92582"/>
                </a:lnTo>
                <a:lnTo>
                  <a:pt x="18516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2415" y="2438526"/>
            <a:ext cx="80073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>
                <a:solidFill>
                  <a:srgbClr val="252525"/>
                </a:solidFill>
                <a:latin typeface="微软雅黑"/>
                <a:cs typeface="微软雅黑"/>
              </a:rPr>
              <a:t>SQL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2415" y="3174618"/>
            <a:ext cx="1450340" cy="27336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10">
                <a:solidFill>
                  <a:srgbClr val="585858"/>
                </a:solidFill>
                <a:latin typeface="微软雅黑"/>
                <a:cs typeface="微软雅黑"/>
              </a:rPr>
              <a:t>SQL</a:t>
            </a:r>
            <a:r>
              <a:rPr dirty="0" sz="1600" spc="-5">
                <a:solidFill>
                  <a:srgbClr val="585858"/>
                </a:solidFill>
                <a:latin typeface="微软雅黑"/>
                <a:cs typeface="微软雅黑"/>
              </a:rPr>
              <a:t>通用语法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10">
                <a:solidFill>
                  <a:srgbClr val="585858"/>
                </a:solidFill>
                <a:latin typeface="微软雅黑"/>
                <a:cs typeface="微软雅黑"/>
              </a:rPr>
              <a:t>SQL</a:t>
            </a:r>
            <a:r>
              <a:rPr dirty="0" sz="1600" spc="-5">
                <a:solidFill>
                  <a:srgbClr val="585858"/>
                </a:solidFill>
                <a:latin typeface="微软雅黑"/>
                <a:cs typeface="微软雅黑"/>
              </a:rPr>
              <a:t>分类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10">
                <a:solidFill>
                  <a:srgbClr val="FF0000"/>
                </a:solidFill>
                <a:latin typeface="微软雅黑"/>
                <a:cs typeface="微软雅黑"/>
              </a:rPr>
              <a:t>DDL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10">
                <a:solidFill>
                  <a:srgbClr val="585858"/>
                </a:solidFill>
                <a:latin typeface="微软雅黑"/>
                <a:cs typeface="微软雅黑"/>
              </a:rPr>
              <a:t>DML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10">
                <a:solidFill>
                  <a:srgbClr val="585858"/>
                </a:solidFill>
                <a:latin typeface="微软雅黑"/>
                <a:cs typeface="微软雅黑"/>
              </a:rPr>
              <a:t>DQL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solidFill>
                  <a:srgbClr val="585858"/>
                </a:solidFill>
                <a:latin typeface="微软雅黑"/>
                <a:cs typeface="微软雅黑"/>
              </a:rPr>
              <a:t>DCL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77105" y="2677413"/>
            <a:ext cx="33845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 b="1">
                <a:solidFill>
                  <a:srgbClr val="FFFFFF"/>
                </a:solidFill>
                <a:latin typeface="微软雅黑"/>
                <a:cs typeface="微软雅黑"/>
              </a:rPr>
              <a:t>2</a:t>
            </a:r>
            <a:endParaRPr sz="4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 h="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 h="0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 h="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9838" y="1074546"/>
            <a:ext cx="2033270" cy="2429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225">
                <a:solidFill>
                  <a:srgbClr val="AC2A25"/>
                </a:solidFill>
                <a:latin typeface="宋体"/>
                <a:cs typeface="宋体"/>
              </a:rPr>
              <a:t>SQL</a:t>
            </a:r>
            <a:endParaRPr sz="20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2150">
              <a:latin typeface="Times New Roman"/>
              <a:cs typeface="Times New Roman"/>
            </a:endParaRPr>
          </a:p>
          <a:p>
            <a:pPr marL="372110" indent="-360045">
              <a:lnSpc>
                <a:spcPct val="100000"/>
              </a:lnSpc>
              <a:spcBef>
                <a:spcPts val="5"/>
              </a:spcBef>
              <a:buClr>
                <a:srgbClr val="404040"/>
              </a:buClr>
              <a:buSzPct val="84375"/>
              <a:buFont typeface="Wingdings"/>
              <a:buChar char="⚫"/>
              <a:tabLst>
                <a:tab pos="372110" algn="l"/>
                <a:tab pos="372745" algn="l"/>
              </a:tabLst>
            </a:pPr>
            <a:r>
              <a:rPr dirty="0" sz="1600" spc="-5">
                <a:solidFill>
                  <a:srgbClr val="252525"/>
                </a:solidFill>
                <a:latin typeface="微软雅黑"/>
                <a:cs typeface="微软雅黑"/>
              </a:rPr>
              <a:t>DDL-数据库操作</a:t>
            </a:r>
            <a:endParaRPr sz="1600">
              <a:latin typeface="微软雅黑"/>
              <a:cs typeface="微软雅黑"/>
            </a:endParaRPr>
          </a:p>
          <a:p>
            <a:pPr lvl="1" marL="711200" indent="-360680">
              <a:lnSpc>
                <a:spcPct val="100000"/>
              </a:lnSpc>
              <a:spcBef>
                <a:spcPts val="1655"/>
              </a:spcBef>
              <a:buClr>
                <a:srgbClr val="404040"/>
              </a:buClr>
              <a:buSzPct val="82142"/>
              <a:buFont typeface="Wingdings"/>
              <a:buChar char=""/>
              <a:tabLst>
                <a:tab pos="711200" algn="l"/>
                <a:tab pos="711835" algn="l"/>
              </a:tabLst>
            </a:pPr>
            <a:r>
              <a:rPr dirty="0" sz="1400">
                <a:solidFill>
                  <a:srgbClr val="585858"/>
                </a:solidFill>
                <a:latin typeface="微软雅黑"/>
                <a:cs typeface="微软雅黑"/>
              </a:rPr>
              <a:t>查询</a:t>
            </a:r>
            <a:endParaRPr sz="1400">
              <a:latin typeface="微软雅黑"/>
              <a:cs typeface="微软雅黑"/>
            </a:endParaRPr>
          </a:p>
          <a:p>
            <a:pPr marL="772160">
              <a:lnSpc>
                <a:spcPct val="100000"/>
              </a:lnSpc>
              <a:spcBef>
                <a:spcPts val="1395"/>
              </a:spcBef>
            </a:pPr>
            <a:r>
              <a:rPr dirty="0" sz="1400">
                <a:solidFill>
                  <a:srgbClr val="585858"/>
                </a:solidFill>
                <a:latin typeface="微软雅黑"/>
                <a:cs typeface="微软雅黑"/>
              </a:rPr>
              <a:t>查询所有数据库</a:t>
            </a:r>
            <a:endParaRPr sz="14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00">
              <a:latin typeface="Times New Roman"/>
              <a:cs typeface="Times New Roman"/>
            </a:endParaRPr>
          </a:p>
          <a:p>
            <a:pPr marL="772160">
              <a:lnSpc>
                <a:spcPct val="100000"/>
              </a:lnSpc>
            </a:pPr>
            <a:r>
              <a:rPr dirty="0" sz="1400">
                <a:solidFill>
                  <a:srgbClr val="585858"/>
                </a:solidFill>
                <a:latin typeface="微软雅黑"/>
                <a:cs typeface="微软雅黑"/>
              </a:rPr>
              <a:t>查询当前数据库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28471" y="4069207"/>
            <a:ext cx="74231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2110" indent="-360045">
              <a:lnSpc>
                <a:spcPct val="100000"/>
              </a:lnSpc>
              <a:spcBef>
                <a:spcPts val="100"/>
              </a:spcBef>
              <a:buClr>
                <a:srgbClr val="404040"/>
              </a:buClr>
              <a:buSzPct val="82142"/>
              <a:buFont typeface="Wingdings"/>
              <a:buChar char=""/>
              <a:tabLst>
                <a:tab pos="372110" algn="l"/>
                <a:tab pos="372745" algn="l"/>
              </a:tabLst>
            </a:pPr>
            <a:r>
              <a:rPr dirty="0" sz="1400">
                <a:solidFill>
                  <a:srgbClr val="585858"/>
                </a:solidFill>
                <a:latin typeface="微软雅黑"/>
                <a:cs typeface="微软雅黑"/>
              </a:rPr>
              <a:t>创建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28471" y="4901565"/>
            <a:ext cx="74231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2110" indent="-360045">
              <a:lnSpc>
                <a:spcPct val="100000"/>
              </a:lnSpc>
              <a:spcBef>
                <a:spcPts val="100"/>
              </a:spcBef>
              <a:buClr>
                <a:srgbClr val="404040"/>
              </a:buClr>
              <a:buSzPct val="82142"/>
              <a:buFont typeface="Wingdings"/>
              <a:buChar char=""/>
              <a:tabLst>
                <a:tab pos="372110" algn="l"/>
                <a:tab pos="372745" algn="l"/>
              </a:tabLst>
            </a:pPr>
            <a:r>
              <a:rPr dirty="0" sz="1400">
                <a:solidFill>
                  <a:srgbClr val="585858"/>
                </a:solidFill>
                <a:latin typeface="微软雅黑"/>
                <a:cs typeface="微软雅黑"/>
              </a:rPr>
              <a:t>删除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28471" y="5733999"/>
            <a:ext cx="74231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2110" indent="-360045">
              <a:lnSpc>
                <a:spcPct val="100000"/>
              </a:lnSpc>
              <a:spcBef>
                <a:spcPts val="100"/>
              </a:spcBef>
              <a:buClr>
                <a:srgbClr val="404040"/>
              </a:buClr>
              <a:buSzPct val="82142"/>
              <a:buFont typeface="Wingdings"/>
              <a:buChar char=""/>
              <a:tabLst>
                <a:tab pos="372110" algn="l"/>
                <a:tab pos="372745" algn="l"/>
              </a:tabLst>
            </a:pPr>
            <a:r>
              <a:rPr dirty="0" sz="1400">
                <a:solidFill>
                  <a:srgbClr val="585858"/>
                </a:solidFill>
                <a:latin typeface="微软雅黑"/>
                <a:cs typeface="微软雅黑"/>
              </a:rPr>
              <a:t>使用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501139" y="2819400"/>
            <a:ext cx="9959340" cy="307975"/>
          </a:xfrm>
          <a:custGeom>
            <a:avLst/>
            <a:gdLst/>
            <a:ahLst/>
            <a:cxnLst/>
            <a:rect l="l" t="t" r="r" b="b"/>
            <a:pathLst>
              <a:path w="9959340" h="307975">
                <a:moveTo>
                  <a:pt x="0" y="307848"/>
                </a:moveTo>
                <a:lnTo>
                  <a:pt x="9959340" y="307848"/>
                </a:lnTo>
                <a:lnTo>
                  <a:pt x="9959340" y="0"/>
                </a:lnTo>
                <a:lnTo>
                  <a:pt x="0" y="0"/>
                </a:lnTo>
                <a:lnTo>
                  <a:pt x="0" y="307848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501139" y="2819400"/>
            <a:ext cx="9959340" cy="307975"/>
          </a:xfrm>
          <a:custGeom>
            <a:avLst/>
            <a:gdLst/>
            <a:ahLst/>
            <a:cxnLst/>
            <a:rect l="l" t="t" r="r" b="b"/>
            <a:pathLst>
              <a:path w="9959340" h="307975">
                <a:moveTo>
                  <a:pt x="0" y="307848"/>
                </a:moveTo>
                <a:lnTo>
                  <a:pt x="9959340" y="307848"/>
                </a:lnTo>
                <a:lnTo>
                  <a:pt x="9959340" y="0"/>
                </a:lnTo>
                <a:lnTo>
                  <a:pt x="0" y="0"/>
                </a:lnTo>
                <a:lnTo>
                  <a:pt x="0" y="307848"/>
                </a:lnTo>
                <a:close/>
              </a:path>
            </a:pathLst>
          </a:custGeom>
          <a:ln w="3175">
            <a:solidFill>
              <a:srgbClr val="9191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592325" y="2816986"/>
            <a:ext cx="1599564" cy="2758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091942" y="2816986"/>
            <a:ext cx="121919" cy="2758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501139" y="3564635"/>
            <a:ext cx="9959340" cy="307975"/>
          </a:xfrm>
          <a:custGeom>
            <a:avLst/>
            <a:gdLst/>
            <a:ahLst/>
            <a:cxnLst/>
            <a:rect l="l" t="t" r="r" b="b"/>
            <a:pathLst>
              <a:path w="9959340" h="307975">
                <a:moveTo>
                  <a:pt x="0" y="307847"/>
                </a:moveTo>
                <a:lnTo>
                  <a:pt x="9959340" y="307847"/>
                </a:lnTo>
                <a:lnTo>
                  <a:pt x="9959340" y="0"/>
                </a:lnTo>
                <a:lnTo>
                  <a:pt x="0" y="0"/>
                </a:lnTo>
                <a:lnTo>
                  <a:pt x="0" y="307847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501139" y="3564635"/>
            <a:ext cx="9959340" cy="307975"/>
          </a:xfrm>
          <a:custGeom>
            <a:avLst/>
            <a:gdLst/>
            <a:ahLst/>
            <a:cxnLst/>
            <a:rect l="l" t="t" r="r" b="b"/>
            <a:pathLst>
              <a:path w="9959340" h="307975">
                <a:moveTo>
                  <a:pt x="0" y="307847"/>
                </a:moveTo>
                <a:lnTo>
                  <a:pt x="9959340" y="307847"/>
                </a:lnTo>
                <a:lnTo>
                  <a:pt x="9959340" y="0"/>
                </a:lnTo>
                <a:lnTo>
                  <a:pt x="0" y="0"/>
                </a:lnTo>
                <a:lnTo>
                  <a:pt x="0" y="307847"/>
                </a:lnTo>
                <a:close/>
              </a:path>
            </a:pathLst>
          </a:custGeom>
          <a:ln w="3175">
            <a:solidFill>
              <a:srgbClr val="9191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592325" y="3561841"/>
            <a:ext cx="1664970" cy="2758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169666" y="3561841"/>
            <a:ext cx="121919" cy="2758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501139" y="4354067"/>
            <a:ext cx="9959340" cy="307975"/>
          </a:xfrm>
          <a:custGeom>
            <a:avLst/>
            <a:gdLst/>
            <a:ahLst/>
            <a:cxnLst/>
            <a:rect l="l" t="t" r="r" b="b"/>
            <a:pathLst>
              <a:path w="9959340" h="307975">
                <a:moveTo>
                  <a:pt x="0" y="307847"/>
                </a:moveTo>
                <a:lnTo>
                  <a:pt x="9959340" y="307847"/>
                </a:lnTo>
                <a:lnTo>
                  <a:pt x="9959340" y="0"/>
                </a:lnTo>
                <a:lnTo>
                  <a:pt x="0" y="0"/>
                </a:lnTo>
                <a:lnTo>
                  <a:pt x="0" y="307847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592325" y="4351273"/>
            <a:ext cx="1593341" cy="2758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134614" y="4351273"/>
            <a:ext cx="144017" cy="2758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230626" y="4351273"/>
            <a:ext cx="1195577" cy="2758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346447" y="4351273"/>
            <a:ext cx="103632" cy="2758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269991" y="4351273"/>
            <a:ext cx="141732" cy="2758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364479" y="4351273"/>
            <a:ext cx="1588770" cy="27584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385557" y="4351273"/>
            <a:ext cx="277977" cy="27584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617206" y="4351273"/>
            <a:ext cx="789000" cy="2758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1501139" y="4354067"/>
            <a:ext cx="9959340" cy="307975"/>
          </a:xfrm>
          <a:prstGeom prst="rect">
            <a:avLst/>
          </a:prstGeom>
          <a:ln w="3175">
            <a:solidFill>
              <a:srgbClr val="919191"/>
            </a:solidFill>
          </a:ln>
        </p:spPr>
        <p:txBody>
          <a:bodyPr wrap="square" lIns="0" tIns="31115" rIns="0" bIns="0" rtlCol="0" vert="horz">
            <a:spAutoFit/>
          </a:bodyPr>
          <a:lstStyle/>
          <a:p>
            <a:pPr marL="2983865">
              <a:lnSpc>
                <a:spcPct val="100000"/>
              </a:lnSpc>
              <a:spcBef>
                <a:spcPts val="245"/>
              </a:spcBef>
              <a:tabLst>
                <a:tab pos="5358130" algn="l"/>
                <a:tab pos="6893559" algn="l"/>
              </a:tabLst>
            </a:pP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数据库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名	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字符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集	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排序规则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9095867" y="4351273"/>
            <a:ext cx="169164" cy="27584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501139" y="5195315"/>
            <a:ext cx="9959340" cy="307975"/>
          </a:xfrm>
          <a:custGeom>
            <a:avLst/>
            <a:gdLst/>
            <a:ahLst/>
            <a:cxnLst/>
            <a:rect l="l" t="t" r="r" b="b"/>
            <a:pathLst>
              <a:path w="9959340" h="307975">
                <a:moveTo>
                  <a:pt x="0" y="307848"/>
                </a:moveTo>
                <a:lnTo>
                  <a:pt x="9959340" y="307848"/>
                </a:lnTo>
                <a:lnTo>
                  <a:pt x="9959340" y="0"/>
                </a:lnTo>
                <a:lnTo>
                  <a:pt x="0" y="0"/>
                </a:lnTo>
                <a:lnTo>
                  <a:pt x="0" y="307848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592325" y="5193538"/>
            <a:ext cx="1418082" cy="2758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950210" y="5193538"/>
            <a:ext cx="141731" cy="2758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044698" y="5193538"/>
            <a:ext cx="803325" cy="2758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774947" y="5193538"/>
            <a:ext cx="103632" cy="2758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1501139" y="5195315"/>
            <a:ext cx="9959340" cy="307975"/>
          </a:xfrm>
          <a:prstGeom prst="rect">
            <a:avLst/>
          </a:prstGeom>
          <a:ln w="3175">
            <a:solidFill>
              <a:srgbClr val="919191"/>
            </a:solidFill>
          </a:ln>
        </p:spPr>
        <p:txBody>
          <a:bodyPr wrap="square" lIns="0" tIns="32384" rIns="0" bIns="0" rtlCol="0" vert="horz">
            <a:spAutoFit/>
          </a:bodyPr>
          <a:lstStyle/>
          <a:p>
            <a:pPr marL="2369820">
              <a:lnSpc>
                <a:spcPct val="100000"/>
              </a:lnSpc>
              <a:spcBef>
                <a:spcPts val="254"/>
              </a:spcBef>
            </a:pP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数据库名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572000" y="5193538"/>
            <a:ext cx="121920" cy="2758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501139" y="6031991"/>
            <a:ext cx="9959340" cy="307975"/>
          </a:xfrm>
          <a:custGeom>
            <a:avLst/>
            <a:gdLst/>
            <a:ahLst/>
            <a:cxnLst/>
            <a:rect l="l" t="t" r="r" b="b"/>
            <a:pathLst>
              <a:path w="9959340" h="307975">
                <a:moveTo>
                  <a:pt x="0" y="307847"/>
                </a:moveTo>
                <a:lnTo>
                  <a:pt x="9959340" y="307847"/>
                </a:lnTo>
                <a:lnTo>
                  <a:pt x="9959340" y="0"/>
                </a:lnTo>
                <a:lnTo>
                  <a:pt x="0" y="0"/>
                </a:lnTo>
                <a:lnTo>
                  <a:pt x="0" y="307847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592325" y="6030772"/>
            <a:ext cx="410463" cy="2758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1501139" y="6031991"/>
            <a:ext cx="9959340" cy="307975"/>
          </a:xfrm>
          <a:prstGeom prst="rect">
            <a:avLst/>
          </a:prstGeom>
          <a:ln w="3175">
            <a:solidFill>
              <a:srgbClr val="919191"/>
            </a:solidFill>
          </a:ln>
        </p:spPr>
        <p:txBody>
          <a:bodyPr wrap="square" lIns="0" tIns="32384" rIns="0" bIns="0" rtlCol="0" vert="horz">
            <a:spAutoFit/>
          </a:bodyPr>
          <a:lstStyle/>
          <a:p>
            <a:pPr marL="483870">
              <a:lnSpc>
                <a:spcPct val="100000"/>
              </a:lnSpc>
              <a:spcBef>
                <a:spcPts val="254"/>
              </a:spcBef>
            </a:pP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数据库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名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686557" y="6030772"/>
            <a:ext cx="121919" cy="2758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0"/>
              <a:t>高级软件人才培训专家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 h="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 h="0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 h="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9838" y="1074546"/>
            <a:ext cx="2507615" cy="13138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225">
                <a:solidFill>
                  <a:srgbClr val="AC2A25"/>
                </a:solidFill>
                <a:latin typeface="宋体"/>
                <a:cs typeface="宋体"/>
              </a:rPr>
              <a:t>SQL</a:t>
            </a:r>
            <a:endParaRPr sz="20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2150">
              <a:latin typeface="Times New Roman"/>
              <a:cs typeface="Times New Roman"/>
            </a:endParaRPr>
          </a:p>
          <a:p>
            <a:pPr marL="372110" indent="-360045">
              <a:lnSpc>
                <a:spcPct val="100000"/>
              </a:lnSpc>
              <a:spcBef>
                <a:spcPts val="5"/>
              </a:spcBef>
              <a:buClr>
                <a:srgbClr val="404040"/>
              </a:buClr>
              <a:buSzPct val="84375"/>
              <a:buFont typeface="Wingdings"/>
              <a:buChar char="⚫"/>
              <a:tabLst>
                <a:tab pos="372110" algn="l"/>
                <a:tab pos="372745" algn="l"/>
              </a:tabLst>
            </a:pPr>
            <a:r>
              <a:rPr dirty="0" sz="1600" spc="-5">
                <a:solidFill>
                  <a:srgbClr val="252525"/>
                </a:solidFill>
                <a:latin typeface="微软雅黑"/>
                <a:cs typeface="微软雅黑"/>
              </a:rPr>
              <a:t>DDL-表操作</a:t>
            </a:r>
            <a:r>
              <a:rPr dirty="0" sz="1600">
                <a:solidFill>
                  <a:srgbClr val="252525"/>
                </a:solidFill>
                <a:latin typeface="微软雅黑"/>
                <a:cs typeface="微软雅黑"/>
              </a:rPr>
              <a:t>-</a:t>
            </a:r>
            <a:r>
              <a:rPr dirty="0" sz="1600" spc="-5">
                <a:solidFill>
                  <a:srgbClr val="252525"/>
                </a:solidFill>
                <a:latin typeface="微软雅黑"/>
                <a:cs typeface="微软雅黑"/>
              </a:rPr>
              <a:t>查询</a:t>
            </a:r>
            <a:endParaRPr sz="1600">
              <a:latin typeface="微软雅黑"/>
              <a:cs typeface="微软雅黑"/>
            </a:endParaRPr>
          </a:p>
          <a:p>
            <a:pPr lvl="1" marL="711200" indent="-360680">
              <a:lnSpc>
                <a:spcPct val="100000"/>
              </a:lnSpc>
              <a:spcBef>
                <a:spcPts val="1655"/>
              </a:spcBef>
              <a:buClr>
                <a:srgbClr val="404040"/>
              </a:buClr>
              <a:buSzPct val="82142"/>
              <a:buFont typeface="Wingdings"/>
              <a:buChar char=""/>
              <a:tabLst>
                <a:tab pos="711200" algn="l"/>
                <a:tab pos="711835" algn="l"/>
              </a:tabLst>
            </a:pPr>
            <a:r>
              <a:rPr dirty="0" sz="1400">
                <a:solidFill>
                  <a:srgbClr val="585858"/>
                </a:solidFill>
                <a:latin typeface="微软雅黑"/>
                <a:cs typeface="微软雅黑"/>
              </a:rPr>
              <a:t>查询当前数据库所有表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28471" y="3557142"/>
            <a:ext cx="127698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72110" indent="-360045">
              <a:lnSpc>
                <a:spcPct val="100000"/>
              </a:lnSpc>
              <a:spcBef>
                <a:spcPts val="105"/>
              </a:spcBef>
              <a:buClr>
                <a:srgbClr val="404040"/>
              </a:buClr>
              <a:buSzPct val="82142"/>
              <a:buFont typeface="Wingdings"/>
              <a:buChar char=""/>
              <a:tabLst>
                <a:tab pos="372110" algn="l"/>
                <a:tab pos="372745" algn="l"/>
              </a:tabLst>
            </a:pPr>
            <a:r>
              <a:rPr dirty="0" sz="1400">
                <a:solidFill>
                  <a:srgbClr val="585858"/>
                </a:solidFill>
                <a:latin typeface="微软雅黑"/>
                <a:cs typeface="微软雅黑"/>
              </a:rPr>
              <a:t>查询表结构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28471" y="4965572"/>
            <a:ext cx="216852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2110" indent="-360045">
              <a:lnSpc>
                <a:spcPct val="100000"/>
              </a:lnSpc>
              <a:spcBef>
                <a:spcPts val="100"/>
              </a:spcBef>
              <a:buClr>
                <a:srgbClr val="404040"/>
              </a:buClr>
              <a:buSzPct val="82142"/>
              <a:buFont typeface="Wingdings"/>
              <a:buChar char=""/>
              <a:tabLst>
                <a:tab pos="372110" algn="l"/>
                <a:tab pos="372745" algn="l"/>
              </a:tabLst>
            </a:pPr>
            <a:r>
              <a:rPr dirty="0" sz="1400">
                <a:solidFill>
                  <a:srgbClr val="585858"/>
                </a:solidFill>
                <a:latin typeface="微软雅黑"/>
                <a:cs typeface="微软雅黑"/>
              </a:rPr>
              <a:t>查询指定表的建表语句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501139" y="4026408"/>
            <a:ext cx="9959340" cy="307975"/>
          </a:xfrm>
          <a:custGeom>
            <a:avLst/>
            <a:gdLst/>
            <a:ahLst/>
            <a:cxnLst/>
            <a:rect l="l" t="t" r="r" b="b"/>
            <a:pathLst>
              <a:path w="9959340" h="307975">
                <a:moveTo>
                  <a:pt x="0" y="307848"/>
                </a:moveTo>
                <a:lnTo>
                  <a:pt x="9959340" y="307848"/>
                </a:lnTo>
                <a:lnTo>
                  <a:pt x="9959340" y="0"/>
                </a:lnTo>
                <a:lnTo>
                  <a:pt x="0" y="0"/>
                </a:lnTo>
                <a:lnTo>
                  <a:pt x="0" y="307848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592325" y="4028566"/>
            <a:ext cx="516255" cy="2758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501139" y="4026408"/>
            <a:ext cx="9959340" cy="307975"/>
          </a:xfrm>
          <a:prstGeom prst="rect">
            <a:avLst/>
          </a:prstGeom>
          <a:ln w="3175">
            <a:solidFill>
              <a:srgbClr val="919191"/>
            </a:solidFill>
          </a:ln>
        </p:spPr>
        <p:txBody>
          <a:bodyPr wrap="square" lIns="0" tIns="36194" rIns="0" bIns="0" rtlCol="0" vert="horz">
            <a:spAutoFit/>
          </a:bodyPr>
          <a:lstStyle/>
          <a:p>
            <a:pPr marL="546735">
              <a:lnSpc>
                <a:spcPct val="100000"/>
              </a:lnSpc>
              <a:spcBef>
                <a:spcPts val="284"/>
              </a:spcBef>
            </a:pPr>
            <a:r>
              <a:rPr dirty="0" sz="1400" spc="10">
                <a:solidFill>
                  <a:srgbClr val="585858"/>
                </a:solidFill>
                <a:latin typeface="黑体"/>
                <a:cs typeface="黑体"/>
              </a:rPr>
              <a:t>表名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407666" y="4028566"/>
            <a:ext cx="121919" cy="2758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501139" y="2654807"/>
            <a:ext cx="9959340" cy="307975"/>
          </a:xfrm>
          <a:custGeom>
            <a:avLst/>
            <a:gdLst/>
            <a:ahLst/>
            <a:cxnLst/>
            <a:rect l="l" t="t" r="r" b="b"/>
            <a:pathLst>
              <a:path w="9959340" h="307975">
                <a:moveTo>
                  <a:pt x="0" y="307848"/>
                </a:moveTo>
                <a:lnTo>
                  <a:pt x="9959340" y="307848"/>
                </a:lnTo>
                <a:lnTo>
                  <a:pt x="9959340" y="0"/>
                </a:lnTo>
                <a:lnTo>
                  <a:pt x="0" y="0"/>
                </a:lnTo>
                <a:lnTo>
                  <a:pt x="0" y="307848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501139" y="2654807"/>
            <a:ext cx="9959340" cy="307975"/>
          </a:xfrm>
          <a:custGeom>
            <a:avLst/>
            <a:gdLst/>
            <a:ahLst/>
            <a:cxnLst/>
            <a:rect l="l" t="t" r="r" b="b"/>
            <a:pathLst>
              <a:path w="9959340" h="307975">
                <a:moveTo>
                  <a:pt x="0" y="307848"/>
                </a:moveTo>
                <a:lnTo>
                  <a:pt x="9959340" y="307848"/>
                </a:lnTo>
                <a:lnTo>
                  <a:pt x="9959340" y="0"/>
                </a:lnTo>
                <a:lnTo>
                  <a:pt x="0" y="0"/>
                </a:lnTo>
                <a:lnTo>
                  <a:pt x="0" y="307848"/>
                </a:lnTo>
                <a:close/>
              </a:path>
            </a:pathLst>
          </a:custGeom>
          <a:ln w="3175">
            <a:solidFill>
              <a:srgbClr val="9191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592325" y="2651760"/>
            <a:ext cx="1213662" cy="2758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704845" y="2651760"/>
            <a:ext cx="121919" cy="2758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501139" y="5398008"/>
            <a:ext cx="9959340" cy="307975"/>
          </a:xfrm>
          <a:custGeom>
            <a:avLst/>
            <a:gdLst/>
            <a:ahLst/>
            <a:cxnLst/>
            <a:rect l="l" t="t" r="r" b="b"/>
            <a:pathLst>
              <a:path w="9959340" h="307975">
                <a:moveTo>
                  <a:pt x="0" y="307847"/>
                </a:moveTo>
                <a:lnTo>
                  <a:pt x="9959340" y="307847"/>
                </a:lnTo>
                <a:lnTo>
                  <a:pt x="9959340" y="0"/>
                </a:lnTo>
                <a:lnTo>
                  <a:pt x="0" y="0"/>
                </a:lnTo>
                <a:lnTo>
                  <a:pt x="0" y="307847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592325" y="5400751"/>
            <a:ext cx="1785620" cy="2758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501139" y="5398008"/>
            <a:ext cx="9959340" cy="307975"/>
          </a:xfrm>
          <a:prstGeom prst="rect">
            <a:avLst/>
          </a:prstGeom>
          <a:ln w="3175">
            <a:solidFill>
              <a:srgbClr val="919191"/>
            </a:solidFill>
          </a:ln>
        </p:spPr>
        <p:txBody>
          <a:bodyPr wrap="square" lIns="0" tIns="36830" rIns="0" bIns="0" rtlCol="0" vert="horz">
            <a:spAutoFit/>
          </a:bodyPr>
          <a:lstStyle/>
          <a:p>
            <a:pPr marL="1782445">
              <a:lnSpc>
                <a:spcPct val="100000"/>
              </a:lnSpc>
              <a:spcBef>
                <a:spcPts val="290"/>
              </a:spcBef>
            </a:pPr>
            <a:r>
              <a:rPr dirty="0" sz="1400" spc="10">
                <a:solidFill>
                  <a:srgbClr val="585858"/>
                </a:solidFill>
                <a:latin typeface="黑体"/>
                <a:cs typeface="黑体"/>
              </a:rPr>
              <a:t>表名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643884" y="5400751"/>
            <a:ext cx="121920" cy="2758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0"/>
              <a:t>高级软件人才培训专家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 h="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 h="0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 h="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9838" y="1074546"/>
            <a:ext cx="1986914" cy="889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225">
                <a:solidFill>
                  <a:srgbClr val="AC2A25"/>
                </a:solidFill>
                <a:latin typeface="宋体"/>
                <a:cs typeface="宋体"/>
              </a:rPr>
              <a:t>SQL</a:t>
            </a:r>
            <a:endParaRPr sz="20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72110" algn="l"/>
              </a:tabLst>
            </a:pPr>
            <a:r>
              <a:rPr dirty="0" sz="1350" spc="670">
                <a:solidFill>
                  <a:srgbClr val="404040"/>
                </a:solidFill>
                <a:latin typeface="Wingdings"/>
                <a:cs typeface="Wingdings"/>
              </a:rPr>
              <a:t>⚫</a:t>
            </a:r>
            <a:r>
              <a:rPr dirty="0" sz="1350" spc="67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1600" spc="-10">
                <a:solidFill>
                  <a:srgbClr val="252525"/>
                </a:solidFill>
                <a:latin typeface="微软雅黑"/>
                <a:cs typeface="微软雅黑"/>
              </a:rPr>
              <a:t>DDL</a:t>
            </a:r>
            <a:r>
              <a:rPr dirty="0" sz="1600">
                <a:solidFill>
                  <a:srgbClr val="252525"/>
                </a:solidFill>
                <a:latin typeface="微软雅黑"/>
                <a:cs typeface="微软雅黑"/>
              </a:rPr>
              <a:t>-</a:t>
            </a:r>
            <a:r>
              <a:rPr dirty="0" sz="1600" spc="-5">
                <a:solidFill>
                  <a:srgbClr val="252525"/>
                </a:solidFill>
                <a:latin typeface="微软雅黑"/>
                <a:cs typeface="微软雅黑"/>
              </a:rPr>
              <a:t>表操作</a:t>
            </a:r>
            <a:r>
              <a:rPr dirty="0" sz="1600">
                <a:solidFill>
                  <a:srgbClr val="252525"/>
                </a:solidFill>
                <a:latin typeface="微软雅黑"/>
                <a:cs typeface="微软雅黑"/>
              </a:rPr>
              <a:t>-</a:t>
            </a:r>
            <a:r>
              <a:rPr dirty="0" sz="1600" spc="-5">
                <a:solidFill>
                  <a:srgbClr val="252525"/>
                </a:solidFill>
                <a:latin typeface="微软雅黑"/>
                <a:cs typeface="微软雅黑"/>
              </a:rPr>
              <a:t>创建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64336" y="2127504"/>
            <a:ext cx="5116195" cy="2354580"/>
          </a:xfrm>
          <a:custGeom>
            <a:avLst/>
            <a:gdLst/>
            <a:ahLst/>
            <a:cxnLst/>
            <a:rect l="l" t="t" r="r" b="b"/>
            <a:pathLst>
              <a:path w="5116195" h="2354579">
                <a:moveTo>
                  <a:pt x="0" y="2354580"/>
                </a:moveTo>
                <a:lnTo>
                  <a:pt x="5116068" y="2354580"/>
                </a:lnTo>
                <a:lnTo>
                  <a:pt x="5116068" y="0"/>
                </a:lnTo>
                <a:lnTo>
                  <a:pt x="0" y="0"/>
                </a:lnTo>
                <a:lnTo>
                  <a:pt x="0" y="2354580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164336" y="2127504"/>
            <a:ext cx="5116195" cy="2354580"/>
          </a:xfrm>
          <a:custGeom>
            <a:avLst/>
            <a:gdLst/>
            <a:ahLst/>
            <a:cxnLst/>
            <a:rect l="l" t="t" r="r" b="b"/>
            <a:pathLst>
              <a:path w="5116195" h="2354579">
                <a:moveTo>
                  <a:pt x="0" y="2354580"/>
                </a:moveTo>
                <a:lnTo>
                  <a:pt x="5116068" y="2354580"/>
                </a:lnTo>
                <a:lnTo>
                  <a:pt x="5116068" y="0"/>
                </a:lnTo>
                <a:lnTo>
                  <a:pt x="0" y="0"/>
                </a:lnTo>
                <a:lnTo>
                  <a:pt x="0" y="2354580"/>
                </a:lnTo>
                <a:close/>
              </a:path>
            </a:pathLst>
          </a:custGeom>
          <a:ln w="3175">
            <a:solidFill>
              <a:srgbClr val="9191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255775" y="2203450"/>
            <a:ext cx="1281811" cy="2758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812033" y="2203450"/>
            <a:ext cx="109728" cy="2758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154935" y="2523439"/>
            <a:ext cx="237744" cy="2761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692907" y="2523439"/>
            <a:ext cx="195071" cy="2761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183889" y="2523439"/>
            <a:ext cx="1093952" cy="2761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546346" y="2523439"/>
            <a:ext cx="192024" cy="2761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037073" y="2523439"/>
            <a:ext cx="144017" cy="2761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133085" y="2523439"/>
            <a:ext cx="91439" cy="2761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154935" y="2843783"/>
            <a:ext cx="237744" cy="2758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692907" y="2843783"/>
            <a:ext cx="195071" cy="27584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183889" y="2843783"/>
            <a:ext cx="1056132" cy="27584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503673" y="2843783"/>
            <a:ext cx="192024" cy="2758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994402" y="2843783"/>
            <a:ext cx="141732" cy="27584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088890" y="2843783"/>
            <a:ext cx="91439" cy="2758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154935" y="3163823"/>
            <a:ext cx="237744" cy="27584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692907" y="3163823"/>
            <a:ext cx="195071" cy="27584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1795272" y="2118207"/>
            <a:ext cx="1365250" cy="1306195"/>
          </a:xfrm>
          <a:prstGeom prst="rect">
            <a:avLst/>
          </a:prstGeom>
        </p:spPr>
        <p:txBody>
          <a:bodyPr wrap="square" lIns="0" tIns="119380" rIns="0" bIns="0" rtlCol="0" vert="horz">
            <a:spAutoFit/>
          </a:bodyPr>
          <a:lstStyle/>
          <a:p>
            <a:pPr marL="656590">
              <a:lnSpc>
                <a:spcPct val="100000"/>
              </a:lnSpc>
              <a:spcBef>
                <a:spcPts val="940"/>
              </a:spcBef>
            </a:pPr>
            <a:r>
              <a:rPr dirty="0" sz="1400" spc="10">
                <a:solidFill>
                  <a:srgbClr val="585858"/>
                </a:solidFill>
                <a:latin typeface="黑体"/>
                <a:cs typeface="黑体"/>
              </a:rPr>
              <a:t>表名</a:t>
            </a:r>
            <a:endParaRPr sz="140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840"/>
              </a:spcBef>
              <a:tabLst>
                <a:tab pos="537845" algn="l"/>
              </a:tabLst>
            </a:pPr>
            <a:r>
              <a:rPr dirty="0" sz="1400" spc="10">
                <a:solidFill>
                  <a:srgbClr val="FFC000"/>
                </a:solidFill>
                <a:latin typeface="黑体"/>
                <a:cs typeface="黑体"/>
              </a:rPr>
              <a:t>字</a:t>
            </a:r>
            <a:r>
              <a:rPr dirty="0" sz="1400">
                <a:solidFill>
                  <a:srgbClr val="FFC000"/>
                </a:solidFill>
                <a:latin typeface="黑体"/>
                <a:cs typeface="黑体"/>
              </a:rPr>
              <a:t>段	</a:t>
            </a:r>
            <a:r>
              <a:rPr dirty="0" sz="1400" spc="10">
                <a:solidFill>
                  <a:srgbClr val="FFC000"/>
                </a:solidFill>
                <a:latin typeface="黑体"/>
                <a:cs typeface="黑体"/>
              </a:rPr>
              <a:t>字</a:t>
            </a:r>
            <a:r>
              <a:rPr dirty="0" sz="1400">
                <a:solidFill>
                  <a:srgbClr val="FFC000"/>
                </a:solidFill>
                <a:latin typeface="黑体"/>
                <a:cs typeface="黑体"/>
              </a:rPr>
              <a:t>段</a:t>
            </a:r>
            <a:r>
              <a:rPr dirty="0" sz="1400" spc="-5">
                <a:solidFill>
                  <a:srgbClr val="FFC000"/>
                </a:solidFill>
                <a:latin typeface="黑体"/>
                <a:cs typeface="黑体"/>
              </a:rPr>
              <a:t> </a:t>
            </a:r>
            <a:r>
              <a:rPr dirty="0" sz="1400">
                <a:solidFill>
                  <a:srgbClr val="FFC000"/>
                </a:solidFill>
                <a:latin typeface="黑体"/>
                <a:cs typeface="黑体"/>
              </a:rPr>
              <a:t>类型</a:t>
            </a:r>
            <a:endParaRPr sz="1400">
              <a:latin typeface="黑体"/>
              <a:cs typeface="黑体"/>
            </a:endParaRPr>
          </a:p>
          <a:p>
            <a:pPr marR="5080">
              <a:lnSpc>
                <a:spcPct val="150000"/>
              </a:lnSpc>
              <a:tabLst>
                <a:tab pos="537845" algn="l"/>
              </a:tabLst>
            </a:pPr>
            <a:r>
              <a:rPr dirty="0" sz="1400" spc="10">
                <a:solidFill>
                  <a:srgbClr val="FFC000"/>
                </a:solidFill>
                <a:latin typeface="黑体"/>
                <a:cs typeface="黑体"/>
              </a:rPr>
              <a:t>字</a:t>
            </a:r>
            <a:r>
              <a:rPr dirty="0" sz="1400">
                <a:solidFill>
                  <a:srgbClr val="FFC000"/>
                </a:solidFill>
                <a:latin typeface="黑体"/>
                <a:cs typeface="黑体"/>
              </a:rPr>
              <a:t>段	</a:t>
            </a:r>
            <a:r>
              <a:rPr dirty="0" sz="1400" spc="10">
                <a:solidFill>
                  <a:srgbClr val="FFC000"/>
                </a:solidFill>
                <a:latin typeface="黑体"/>
                <a:cs typeface="黑体"/>
              </a:rPr>
              <a:t>字</a:t>
            </a:r>
            <a:r>
              <a:rPr dirty="0" sz="1400">
                <a:solidFill>
                  <a:srgbClr val="FFC000"/>
                </a:solidFill>
                <a:latin typeface="黑体"/>
                <a:cs typeface="黑体"/>
              </a:rPr>
              <a:t>段</a:t>
            </a:r>
            <a:r>
              <a:rPr dirty="0" sz="1400" spc="-5">
                <a:solidFill>
                  <a:srgbClr val="FFC000"/>
                </a:solidFill>
                <a:latin typeface="黑体"/>
                <a:cs typeface="黑体"/>
              </a:rPr>
              <a:t> </a:t>
            </a:r>
            <a:r>
              <a:rPr dirty="0" sz="1400">
                <a:solidFill>
                  <a:srgbClr val="FFC000"/>
                </a:solidFill>
                <a:latin typeface="黑体"/>
                <a:cs typeface="黑体"/>
              </a:rPr>
              <a:t>类型 </a:t>
            </a:r>
            <a:r>
              <a:rPr dirty="0" sz="1400" spc="10">
                <a:solidFill>
                  <a:srgbClr val="FFC000"/>
                </a:solidFill>
                <a:latin typeface="黑体"/>
                <a:cs typeface="黑体"/>
              </a:rPr>
              <a:t>字</a:t>
            </a:r>
            <a:r>
              <a:rPr dirty="0" sz="1400">
                <a:solidFill>
                  <a:srgbClr val="FFC000"/>
                </a:solidFill>
                <a:latin typeface="黑体"/>
                <a:cs typeface="黑体"/>
              </a:rPr>
              <a:t>段	</a:t>
            </a:r>
            <a:r>
              <a:rPr dirty="0" sz="1400" spc="10">
                <a:solidFill>
                  <a:srgbClr val="FFC000"/>
                </a:solidFill>
                <a:latin typeface="黑体"/>
                <a:cs typeface="黑体"/>
              </a:rPr>
              <a:t>字</a:t>
            </a:r>
            <a:r>
              <a:rPr dirty="0" sz="1400">
                <a:solidFill>
                  <a:srgbClr val="FFC000"/>
                </a:solidFill>
                <a:latin typeface="黑体"/>
                <a:cs typeface="黑体"/>
              </a:rPr>
              <a:t>段</a:t>
            </a:r>
            <a:r>
              <a:rPr dirty="0" sz="1400" spc="-5">
                <a:solidFill>
                  <a:srgbClr val="FFC000"/>
                </a:solidFill>
                <a:latin typeface="黑体"/>
                <a:cs typeface="黑体"/>
              </a:rPr>
              <a:t> </a:t>
            </a:r>
            <a:r>
              <a:rPr dirty="0" sz="1400">
                <a:solidFill>
                  <a:srgbClr val="FFC000"/>
                </a:solidFill>
                <a:latin typeface="黑体"/>
                <a:cs typeface="黑体"/>
              </a:rPr>
              <a:t>类型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183889" y="3163823"/>
            <a:ext cx="1056132" cy="27584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503673" y="3163823"/>
            <a:ext cx="192024" cy="27584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4144009" y="2437993"/>
            <a:ext cx="868044" cy="9861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R="5080" indent="42545">
              <a:lnSpc>
                <a:spcPct val="150100"/>
              </a:lnSpc>
              <a:spcBef>
                <a:spcPts val="100"/>
              </a:spcBef>
            </a:pPr>
            <a:r>
              <a:rPr dirty="0" sz="1400" spc="10">
                <a:solidFill>
                  <a:srgbClr val="92D050"/>
                </a:solidFill>
                <a:latin typeface="黑体"/>
                <a:cs typeface="黑体"/>
              </a:rPr>
              <a:t>字</a:t>
            </a:r>
            <a:r>
              <a:rPr dirty="0" sz="1400">
                <a:solidFill>
                  <a:srgbClr val="92D050"/>
                </a:solidFill>
                <a:latin typeface="黑体"/>
                <a:cs typeface="黑体"/>
              </a:rPr>
              <a:t>段</a:t>
            </a:r>
            <a:r>
              <a:rPr dirty="0" sz="1400" spc="-20">
                <a:solidFill>
                  <a:srgbClr val="92D050"/>
                </a:solidFill>
                <a:latin typeface="黑体"/>
                <a:cs typeface="黑体"/>
              </a:rPr>
              <a:t> </a:t>
            </a:r>
            <a:r>
              <a:rPr dirty="0" sz="1400">
                <a:solidFill>
                  <a:srgbClr val="92D050"/>
                </a:solidFill>
                <a:latin typeface="黑体"/>
                <a:cs typeface="黑体"/>
              </a:rPr>
              <a:t>注释 </a:t>
            </a:r>
            <a:r>
              <a:rPr dirty="0" sz="1400" spc="10">
                <a:solidFill>
                  <a:srgbClr val="92D050"/>
                </a:solidFill>
                <a:latin typeface="黑体"/>
                <a:cs typeface="黑体"/>
              </a:rPr>
              <a:t>字</a:t>
            </a:r>
            <a:r>
              <a:rPr dirty="0" sz="1400">
                <a:solidFill>
                  <a:srgbClr val="92D050"/>
                </a:solidFill>
                <a:latin typeface="黑体"/>
                <a:cs typeface="黑体"/>
              </a:rPr>
              <a:t>段</a:t>
            </a:r>
            <a:r>
              <a:rPr dirty="0" sz="1400" spc="5">
                <a:solidFill>
                  <a:srgbClr val="92D050"/>
                </a:solidFill>
                <a:latin typeface="黑体"/>
                <a:cs typeface="黑体"/>
              </a:rPr>
              <a:t> </a:t>
            </a:r>
            <a:r>
              <a:rPr dirty="0" sz="1400">
                <a:solidFill>
                  <a:srgbClr val="92D050"/>
                </a:solidFill>
                <a:latin typeface="黑体"/>
                <a:cs typeface="黑体"/>
              </a:rPr>
              <a:t>注释 </a:t>
            </a:r>
            <a:r>
              <a:rPr dirty="0" sz="1400" spc="10">
                <a:solidFill>
                  <a:srgbClr val="92D050"/>
                </a:solidFill>
                <a:latin typeface="黑体"/>
                <a:cs typeface="黑体"/>
              </a:rPr>
              <a:t>字</a:t>
            </a:r>
            <a:r>
              <a:rPr dirty="0" sz="1400">
                <a:solidFill>
                  <a:srgbClr val="92D050"/>
                </a:solidFill>
                <a:latin typeface="黑体"/>
                <a:cs typeface="黑体"/>
              </a:rPr>
              <a:t>段</a:t>
            </a:r>
            <a:r>
              <a:rPr dirty="0" sz="1400" spc="5">
                <a:solidFill>
                  <a:srgbClr val="92D050"/>
                </a:solidFill>
                <a:latin typeface="黑体"/>
                <a:cs typeface="黑体"/>
              </a:rPr>
              <a:t> </a:t>
            </a:r>
            <a:r>
              <a:rPr dirty="0" sz="1400">
                <a:solidFill>
                  <a:srgbClr val="92D050"/>
                </a:solidFill>
                <a:latin typeface="黑体"/>
                <a:cs typeface="黑体"/>
              </a:rPr>
              <a:t>注释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994402" y="3163823"/>
            <a:ext cx="141732" cy="27584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088890" y="3163823"/>
            <a:ext cx="91439" cy="27584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795272" y="3483864"/>
            <a:ext cx="320039" cy="27584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154935" y="3803903"/>
            <a:ext cx="247904" cy="27584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700527" y="3803903"/>
            <a:ext cx="210312" cy="27584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200654" y="3803903"/>
            <a:ext cx="1054455" cy="27584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518914" y="3803903"/>
            <a:ext cx="210312" cy="275844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4159250" y="3824732"/>
            <a:ext cx="83439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 spc="10">
                <a:solidFill>
                  <a:srgbClr val="92D050"/>
                </a:solidFill>
                <a:latin typeface="黑体"/>
                <a:cs typeface="黑体"/>
              </a:rPr>
              <a:t>字</a:t>
            </a:r>
            <a:r>
              <a:rPr dirty="0" sz="1400">
                <a:solidFill>
                  <a:srgbClr val="92D050"/>
                </a:solidFill>
                <a:latin typeface="黑体"/>
                <a:cs typeface="黑体"/>
              </a:rPr>
              <a:t>段</a:t>
            </a:r>
            <a:r>
              <a:rPr dirty="0" sz="1400" spc="65">
                <a:solidFill>
                  <a:srgbClr val="92D050"/>
                </a:solidFill>
                <a:latin typeface="黑体"/>
                <a:cs typeface="黑体"/>
              </a:rPr>
              <a:t> </a:t>
            </a:r>
            <a:r>
              <a:rPr dirty="0" sz="1400">
                <a:solidFill>
                  <a:srgbClr val="92D050"/>
                </a:solidFill>
                <a:latin typeface="黑体"/>
                <a:cs typeface="黑体"/>
              </a:rPr>
              <a:t>注释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021834" y="3803903"/>
            <a:ext cx="137160" cy="275844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255775" y="4124197"/>
            <a:ext cx="146303" cy="275844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353311" y="4124197"/>
            <a:ext cx="1092288" cy="27584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1795272" y="3718407"/>
            <a:ext cx="1380490" cy="666115"/>
          </a:xfrm>
          <a:prstGeom prst="rect">
            <a:avLst/>
          </a:prstGeom>
        </p:spPr>
        <p:txBody>
          <a:bodyPr wrap="square" lIns="0" tIns="1193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40"/>
              </a:spcBef>
              <a:tabLst>
                <a:tab pos="545465" algn="l"/>
              </a:tabLst>
            </a:pPr>
            <a:r>
              <a:rPr dirty="0" sz="1400" spc="10">
                <a:solidFill>
                  <a:srgbClr val="FFC000"/>
                </a:solidFill>
                <a:latin typeface="黑体"/>
                <a:cs typeface="黑体"/>
              </a:rPr>
              <a:t>字</a:t>
            </a:r>
            <a:r>
              <a:rPr dirty="0" sz="1400">
                <a:solidFill>
                  <a:srgbClr val="FFC000"/>
                </a:solidFill>
                <a:latin typeface="黑体"/>
                <a:cs typeface="黑体"/>
              </a:rPr>
              <a:t>段	</a:t>
            </a:r>
            <a:r>
              <a:rPr dirty="0" sz="1400" spc="10">
                <a:solidFill>
                  <a:srgbClr val="FFC000"/>
                </a:solidFill>
                <a:latin typeface="黑体"/>
                <a:cs typeface="黑体"/>
              </a:rPr>
              <a:t>字</a:t>
            </a:r>
            <a:r>
              <a:rPr dirty="0" sz="1400">
                <a:solidFill>
                  <a:srgbClr val="FFC000"/>
                </a:solidFill>
                <a:latin typeface="黑体"/>
                <a:cs typeface="黑体"/>
              </a:rPr>
              <a:t>段</a:t>
            </a:r>
            <a:r>
              <a:rPr dirty="0" sz="1400" spc="65">
                <a:solidFill>
                  <a:srgbClr val="FFC000"/>
                </a:solidFill>
                <a:latin typeface="黑体"/>
                <a:cs typeface="黑体"/>
              </a:rPr>
              <a:t> </a:t>
            </a:r>
            <a:r>
              <a:rPr dirty="0" sz="1400">
                <a:solidFill>
                  <a:srgbClr val="FFC000"/>
                </a:solidFill>
                <a:latin typeface="黑体"/>
                <a:cs typeface="黑体"/>
              </a:rPr>
              <a:t>类型</a:t>
            </a:r>
            <a:endParaRPr sz="1400">
              <a:latin typeface="黑体"/>
              <a:cs typeface="黑体"/>
            </a:endParaRPr>
          </a:p>
          <a:p>
            <a:pPr marL="558800">
              <a:lnSpc>
                <a:spcPct val="100000"/>
              </a:lnSpc>
              <a:spcBef>
                <a:spcPts val="840"/>
              </a:spcBef>
            </a:pPr>
            <a:r>
              <a:rPr dirty="0" sz="1400" spc="10">
                <a:solidFill>
                  <a:srgbClr val="92D050"/>
                </a:solidFill>
                <a:latin typeface="黑体"/>
                <a:cs typeface="黑体"/>
              </a:rPr>
              <a:t>表注释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930905" y="4124197"/>
            <a:ext cx="216407" cy="27584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1173886" y="5072253"/>
            <a:ext cx="420433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10">
                <a:solidFill>
                  <a:srgbClr val="FF0000"/>
                </a:solidFill>
                <a:latin typeface="黑体"/>
                <a:cs typeface="黑体"/>
              </a:rPr>
              <a:t>注</a:t>
            </a:r>
            <a:r>
              <a:rPr dirty="0" sz="1400" spc="285">
                <a:solidFill>
                  <a:srgbClr val="FF0000"/>
                </a:solidFill>
                <a:latin typeface="黑体"/>
                <a:cs typeface="黑体"/>
              </a:rPr>
              <a:t>意</a:t>
            </a:r>
            <a:r>
              <a:rPr dirty="0" sz="1400" spc="5">
                <a:solidFill>
                  <a:srgbClr val="FF0000"/>
                </a:solidFill>
                <a:latin typeface="黑体"/>
                <a:cs typeface="黑体"/>
              </a:rPr>
              <a:t>：</a:t>
            </a:r>
            <a:r>
              <a:rPr dirty="0" sz="1400" spc="5">
                <a:solidFill>
                  <a:srgbClr val="FF0000"/>
                </a:solidFill>
                <a:latin typeface="Calibri"/>
                <a:cs typeface="Calibri"/>
              </a:rPr>
              <a:t>[</a:t>
            </a:r>
            <a:r>
              <a:rPr dirty="0" sz="1400" spc="-3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0000"/>
                </a:solidFill>
                <a:latin typeface="Calibri"/>
                <a:cs typeface="Calibri"/>
              </a:rPr>
              <a:t>...</a:t>
            </a:r>
            <a:r>
              <a:rPr dirty="0" sz="1400" spc="-3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0000"/>
                </a:solidFill>
                <a:latin typeface="Calibri"/>
                <a:cs typeface="Calibri"/>
              </a:rPr>
              <a:t>]</a:t>
            </a:r>
            <a:r>
              <a:rPr dirty="0" sz="1400" spc="-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FF0000"/>
                </a:solidFill>
                <a:latin typeface="黑体"/>
                <a:cs typeface="黑体"/>
              </a:rPr>
              <a:t>为可</a:t>
            </a:r>
            <a:r>
              <a:rPr dirty="0" sz="1400">
                <a:solidFill>
                  <a:srgbClr val="FF0000"/>
                </a:solidFill>
                <a:latin typeface="黑体"/>
                <a:cs typeface="黑体"/>
              </a:rPr>
              <a:t>选参数，</a:t>
            </a:r>
            <a:r>
              <a:rPr dirty="0" sz="1400" spc="-425">
                <a:solidFill>
                  <a:srgbClr val="FF0000"/>
                </a:solidFill>
                <a:latin typeface="黑体"/>
                <a:cs typeface="黑体"/>
              </a:rPr>
              <a:t> </a:t>
            </a:r>
            <a:r>
              <a:rPr dirty="0" sz="1400" spc="10">
                <a:solidFill>
                  <a:srgbClr val="FF0000"/>
                </a:solidFill>
                <a:latin typeface="黑体"/>
                <a:cs typeface="黑体"/>
              </a:rPr>
              <a:t>最后</a:t>
            </a:r>
            <a:r>
              <a:rPr dirty="0" sz="1400">
                <a:solidFill>
                  <a:srgbClr val="FF0000"/>
                </a:solidFill>
                <a:latin typeface="黑体"/>
                <a:cs typeface="黑体"/>
              </a:rPr>
              <a:t>一</a:t>
            </a:r>
            <a:r>
              <a:rPr dirty="0" sz="1400" spc="-15">
                <a:solidFill>
                  <a:srgbClr val="FF0000"/>
                </a:solidFill>
                <a:latin typeface="黑体"/>
                <a:cs typeface="黑体"/>
              </a:rPr>
              <a:t>个</a:t>
            </a:r>
            <a:r>
              <a:rPr dirty="0" sz="1400">
                <a:solidFill>
                  <a:srgbClr val="FF0000"/>
                </a:solidFill>
                <a:latin typeface="黑体"/>
                <a:cs typeface="黑体"/>
              </a:rPr>
              <a:t>字段</a:t>
            </a:r>
            <a:r>
              <a:rPr dirty="0" sz="1400" spc="-15">
                <a:solidFill>
                  <a:srgbClr val="FF0000"/>
                </a:solidFill>
                <a:latin typeface="黑体"/>
                <a:cs typeface="黑体"/>
              </a:rPr>
              <a:t>后</a:t>
            </a:r>
            <a:r>
              <a:rPr dirty="0" sz="1400">
                <a:solidFill>
                  <a:srgbClr val="FF0000"/>
                </a:solidFill>
                <a:latin typeface="黑体"/>
                <a:cs typeface="黑体"/>
              </a:rPr>
              <a:t>面没</a:t>
            </a:r>
            <a:r>
              <a:rPr dirty="0" sz="1400" spc="-15">
                <a:solidFill>
                  <a:srgbClr val="FF0000"/>
                </a:solidFill>
                <a:latin typeface="黑体"/>
                <a:cs typeface="黑体"/>
              </a:rPr>
              <a:t>有</a:t>
            </a:r>
            <a:r>
              <a:rPr dirty="0" sz="1400">
                <a:solidFill>
                  <a:srgbClr val="FF0000"/>
                </a:solidFill>
                <a:latin typeface="黑体"/>
                <a:cs typeface="黑体"/>
              </a:rPr>
              <a:t>逗号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717408" y="2127504"/>
            <a:ext cx="4704974" cy="132472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0"/>
              <a:t>高级软件人才培训专家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 h="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 h="0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 h="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9838" y="1074546"/>
            <a:ext cx="7101840" cy="14503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225">
                <a:solidFill>
                  <a:srgbClr val="AC2A25"/>
                </a:solidFill>
                <a:latin typeface="宋体"/>
                <a:cs typeface="宋体"/>
              </a:rPr>
              <a:t>SQL</a:t>
            </a:r>
            <a:endParaRPr sz="20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72110" algn="l"/>
              </a:tabLst>
            </a:pPr>
            <a:r>
              <a:rPr dirty="0" sz="1350" spc="670">
                <a:solidFill>
                  <a:srgbClr val="404040"/>
                </a:solidFill>
                <a:latin typeface="Wingdings"/>
                <a:cs typeface="Wingdings"/>
              </a:rPr>
              <a:t>⚫</a:t>
            </a:r>
            <a:r>
              <a:rPr dirty="0" sz="1350" spc="67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1600" spc="-5">
                <a:solidFill>
                  <a:srgbClr val="252525"/>
                </a:solidFill>
                <a:latin typeface="微软雅黑"/>
                <a:cs typeface="微软雅黑"/>
              </a:rPr>
              <a:t>DDL-表操作</a:t>
            </a:r>
            <a:r>
              <a:rPr dirty="0" sz="1600">
                <a:solidFill>
                  <a:srgbClr val="252525"/>
                </a:solidFill>
                <a:latin typeface="微软雅黑"/>
                <a:cs typeface="微软雅黑"/>
              </a:rPr>
              <a:t>-</a:t>
            </a:r>
            <a:r>
              <a:rPr dirty="0" sz="1600" spc="-5">
                <a:solidFill>
                  <a:srgbClr val="252525"/>
                </a:solidFill>
                <a:latin typeface="微软雅黑"/>
                <a:cs typeface="微软雅黑"/>
              </a:rPr>
              <a:t>数据类型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>
              <a:latin typeface="Times New Roman"/>
              <a:cs typeface="Times New Roman"/>
            </a:endParaRPr>
          </a:p>
          <a:p>
            <a:pPr marL="353695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solidFill>
                  <a:srgbClr val="585858"/>
                </a:solidFill>
                <a:latin typeface="Calibri"/>
                <a:cs typeface="Calibri"/>
              </a:rPr>
              <a:t>MySQL</a:t>
            </a:r>
            <a:r>
              <a:rPr dirty="0" sz="1400" spc="10">
                <a:solidFill>
                  <a:srgbClr val="585858"/>
                </a:solidFill>
                <a:latin typeface="黑体"/>
                <a:cs typeface="黑体"/>
              </a:rPr>
              <a:t>中</a:t>
            </a:r>
            <a:r>
              <a:rPr dirty="0" sz="1400">
                <a:solidFill>
                  <a:srgbClr val="585858"/>
                </a:solidFill>
                <a:latin typeface="黑体"/>
                <a:cs typeface="黑体"/>
              </a:rPr>
              <a:t>的</a:t>
            </a:r>
            <a:r>
              <a:rPr dirty="0" sz="1400" spc="-15">
                <a:solidFill>
                  <a:srgbClr val="585858"/>
                </a:solidFill>
                <a:latin typeface="黑体"/>
                <a:cs typeface="黑体"/>
              </a:rPr>
              <a:t>数</a:t>
            </a:r>
            <a:r>
              <a:rPr dirty="0" sz="1400">
                <a:solidFill>
                  <a:srgbClr val="585858"/>
                </a:solidFill>
                <a:latin typeface="黑体"/>
                <a:cs typeface="黑体"/>
              </a:rPr>
              <a:t>据类</a:t>
            </a:r>
            <a:r>
              <a:rPr dirty="0" sz="1400" spc="-15">
                <a:solidFill>
                  <a:srgbClr val="585858"/>
                </a:solidFill>
                <a:latin typeface="黑体"/>
                <a:cs typeface="黑体"/>
              </a:rPr>
              <a:t>型</a:t>
            </a:r>
            <a:r>
              <a:rPr dirty="0" sz="1400">
                <a:solidFill>
                  <a:srgbClr val="585858"/>
                </a:solidFill>
                <a:latin typeface="黑体"/>
                <a:cs typeface="黑体"/>
              </a:rPr>
              <a:t>有很</a:t>
            </a:r>
            <a:r>
              <a:rPr dirty="0" sz="1400" spc="-15">
                <a:solidFill>
                  <a:srgbClr val="585858"/>
                </a:solidFill>
                <a:latin typeface="黑体"/>
                <a:cs typeface="黑体"/>
              </a:rPr>
              <a:t>多</a:t>
            </a:r>
            <a:r>
              <a:rPr dirty="0" sz="1400">
                <a:solidFill>
                  <a:srgbClr val="585858"/>
                </a:solidFill>
                <a:latin typeface="黑体"/>
                <a:cs typeface="黑体"/>
              </a:rPr>
              <a:t>，主</a:t>
            </a:r>
            <a:r>
              <a:rPr dirty="0" sz="1400" spc="-15">
                <a:solidFill>
                  <a:srgbClr val="585858"/>
                </a:solidFill>
                <a:latin typeface="黑体"/>
                <a:cs typeface="黑体"/>
              </a:rPr>
              <a:t>要</a:t>
            </a:r>
            <a:r>
              <a:rPr dirty="0" sz="1400">
                <a:solidFill>
                  <a:srgbClr val="585858"/>
                </a:solidFill>
                <a:latin typeface="黑体"/>
                <a:cs typeface="黑体"/>
              </a:rPr>
              <a:t>分为</a:t>
            </a:r>
            <a:r>
              <a:rPr dirty="0" sz="1400" spc="-15">
                <a:solidFill>
                  <a:srgbClr val="585858"/>
                </a:solidFill>
                <a:latin typeface="黑体"/>
                <a:cs typeface="黑体"/>
              </a:rPr>
              <a:t>三</a:t>
            </a:r>
            <a:r>
              <a:rPr dirty="0" sz="1400">
                <a:solidFill>
                  <a:srgbClr val="585858"/>
                </a:solidFill>
                <a:latin typeface="黑体"/>
                <a:cs typeface="黑体"/>
              </a:rPr>
              <a:t>类：</a:t>
            </a:r>
            <a:r>
              <a:rPr dirty="0" sz="1400" spc="-15">
                <a:solidFill>
                  <a:srgbClr val="585858"/>
                </a:solidFill>
                <a:latin typeface="黑体"/>
                <a:cs typeface="黑体"/>
              </a:rPr>
              <a:t>数</a:t>
            </a:r>
            <a:r>
              <a:rPr dirty="0" sz="1400">
                <a:solidFill>
                  <a:srgbClr val="585858"/>
                </a:solidFill>
                <a:latin typeface="黑体"/>
                <a:cs typeface="黑体"/>
              </a:rPr>
              <a:t>值类</a:t>
            </a:r>
            <a:r>
              <a:rPr dirty="0" sz="1400" spc="-15">
                <a:solidFill>
                  <a:srgbClr val="585858"/>
                </a:solidFill>
                <a:latin typeface="黑体"/>
                <a:cs typeface="黑体"/>
              </a:rPr>
              <a:t>型</a:t>
            </a:r>
            <a:r>
              <a:rPr dirty="0" sz="1400">
                <a:solidFill>
                  <a:srgbClr val="585858"/>
                </a:solidFill>
                <a:latin typeface="黑体"/>
                <a:cs typeface="黑体"/>
              </a:rPr>
              <a:t>、字</a:t>
            </a:r>
            <a:r>
              <a:rPr dirty="0" sz="1400" spc="-15">
                <a:solidFill>
                  <a:srgbClr val="585858"/>
                </a:solidFill>
                <a:latin typeface="黑体"/>
                <a:cs typeface="黑体"/>
              </a:rPr>
              <a:t>符</a:t>
            </a:r>
            <a:r>
              <a:rPr dirty="0" sz="1400">
                <a:solidFill>
                  <a:srgbClr val="585858"/>
                </a:solidFill>
                <a:latin typeface="黑体"/>
                <a:cs typeface="黑体"/>
              </a:rPr>
              <a:t>串类</a:t>
            </a:r>
            <a:r>
              <a:rPr dirty="0" sz="1400" spc="-15">
                <a:solidFill>
                  <a:srgbClr val="585858"/>
                </a:solidFill>
                <a:latin typeface="黑体"/>
                <a:cs typeface="黑体"/>
              </a:rPr>
              <a:t>型</a:t>
            </a:r>
            <a:r>
              <a:rPr dirty="0" sz="1400">
                <a:solidFill>
                  <a:srgbClr val="585858"/>
                </a:solidFill>
                <a:latin typeface="黑体"/>
                <a:cs typeface="黑体"/>
              </a:rPr>
              <a:t>、日</a:t>
            </a:r>
            <a:r>
              <a:rPr dirty="0" sz="1400" spc="-15">
                <a:solidFill>
                  <a:srgbClr val="585858"/>
                </a:solidFill>
                <a:latin typeface="黑体"/>
                <a:cs typeface="黑体"/>
              </a:rPr>
              <a:t>期</a:t>
            </a:r>
            <a:r>
              <a:rPr dirty="0" sz="1400">
                <a:solidFill>
                  <a:srgbClr val="585858"/>
                </a:solidFill>
                <a:latin typeface="黑体"/>
                <a:cs typeface="黑体"/>
              </a:rPr>
              <a:t>时间</a:t>
            </a:r>
            <a:r>
              <a:rPr dirty="0" sz="1400" spc="-15">
                <a:solidFill>
                  <a:srgbClr val="585858"/>
                </a:solidFill>
                <a:latin typeface="黑体"/>
                <a:cs typeface="黑体"/>
              </a:rPr>
              <a:t>类</a:t>
            </a:r>
            <a:r>
              <a:rPr dirty="0" sz="1400">
                <a:solidFill>
                  <a:srgbClr val="585858"/>
                </a:solidFill>
                <a:latin typeface="黑体"/>
                <a:cs typeface="黑体"/>
              </a:rPr>
              <a:t>型。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0"/>
              <a:t>高级软件人才培训专家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130909" y="3447415"/>
            <a:ext cx="200088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10">
                <a:solidFill>
                  <a:srgbClr val="585858"/>
                </a:solidFill>
                <a:latin typeface="黑体"/>
                <a:cs typeface="黑体"/>
              </a:rPr>
              <a:t>参</a:t>
            </a:r>
            <a:r>
              <a:rPr dirty="0" sz="1400" spc="285">
                <a:solidFill>
                  <a:srgbClr val="585858"/>
                </a:solidFill>
                <a:latin typeface="黑体"/>
                <a:cs typeface="黑体"/>
              </a:rPr>
              <a:t>照</a:t>
            </a:r>
            <a:r>
              <a:rPr dirty="0" u="sng" sz="1400" spc="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黑体"/>
                <a:cs typeface="黑体"/>
              </a:rPr>
              <a:t>《</a:t>
            </a:r>
            <a:r>
              <a:rPr dirty="0" u="sng" sz="14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MySQL</a:t>
            </a:r>
            <a:r>
              <a:rPr dirty="0" u="sng" sz="14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黑体"/>
                <a:cs typeface="黑体"/>
              </a:rPr>
              <a:t>数据</a:t>
            </a:r>
            <a:r>
              <a:rPr dirty="0" u="sng" sz="1400" spc="-1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黑体"/>
                <a:cs typeface="黑体"/>
              </a:rPr>
              <a:t>类</a:t>
            </a:r>
            <a:r>
              <a:rPr dirty="0" u="sng" sz="14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黑体"/>
                <a:cs typeface="黑体"/>
              </a:rPr>
              <a:t>型》</a:t>
            </a:r>
            <a:endParaRPr sz="14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 h="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 h="0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 h="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99744" y="1173480"/>
            <a:ext cx="1001394" cy="376555"/>
          </a:xfrm>
          <a:custGeom>
            <a:avLst/>
            <a:gdLst/>
            <a:ahLst/>
            <a:cxnLst/>
            <a:rect l="l" t="t" r="r" b="b"/>
            <a:pathLst>
              <a:path w="1001394" h="376555">
                <a:moveTo>
                  <a:pt x="0" y="376427"/>
                </a:moveTo>
                <a:lnTo>
                  <a:pt x="1001268" y="376427"/>
                </a:lnTo>
                <a:lnTo>
                  <a:pt x="1001268" y="0"/>
                </a:lnTo>
                <a:lnTo>
                  <a:pt x="0" y="0"/>
                </a:lnTo>
                <a:lnTo>
                  <a:pt x="0" y="376427"/>
                </a:lnTo>
                <a:close/>
              </a:path>
            </a:pathLst>
          </a:custGeom>
          <a:ln w="12700">
            <a:solidFill>
              <a:srgbClr val="AC2B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06195" y="1124711"/>
            <a:ext cx="398145" cy="460375"/>
          </a:xfrm>
          <a:custGeom>
            <a:avLst/>
            <a:gdLst/>
            <a:ahLst/>
            <a:cxnLst/>
            <a:rect l="l" t="t" r="r" b="b"/>
            <a:pathLst>
              <a:path w="398144" h="460375">
                <a:moveTo>
                  <a:pt x="198882" y="0"/>
                </a:moveTo>
                <a:lnTo>
                  <a:pt x="0" y="99440"/>
                </a:lnTo>
                <a:lnTo>
                  <a:pt x="0" y="360807"/>
                </a:lnTo>
                <a:lnTo>
                  <a:pt x="198882" y="460248"/>
                </a:lnTo>
                <a:lnTo>
                  <a:pt x="397764" y="360807"/>
                </a:lnTo>
                <a:lnTo>
                  <a:pt x="397764" y="99440"/>
                </a:lnTo>
                <a:lnTo>
                  <a:pt x="198882" y="0"/>
                </a:lnTo>
                <a:close/>
              </a:path>
            </a:pathLst>
          </a:custGeom>
          <a:solidFill>
            <a:srgbClr val="AC2B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99859" y="1247183"/>
            <a:ext cx="199685" cy="2018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338452" y="1178178"/>
            <a:ext cx="6165850" cy="42056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48690" algn="l"/>
              </a:tabLst>
            </a:pPr>
            <a:r>
              <a:rPr dirty="0" sz="2000">
                <a:solidFill>
                  <a:srgbClr val="AC2B25"/>
                </a:solidFill>
                <a:latin typeface="微软雅黑"/>
                <a:cs typeface="微软雅黑"/>
              </a:rPr>
              <a:t>案例	</a:t>
            </a:r>
            <a:r>
              <a:rPr dirty="0" sz="2000" spc="-35">
                <a:solidFill>
                  <a:srgbClr val="AC2A25"/>
                </a:solidFill>
                <a:latin typeface="宋体"/>
                <a:cs typeface="宋体"/>
              </a:rPr>
              <a:t>根据需求创建表</a:t>
            </a:r>
            <a:r>
              <a:rPr dirty="0" sz="2000" spc="-250">
                <a:solidFill>
                  <a:srgbClr val="AC2A25"/>
                </a:solidFill>
                <a:latin typeface="宋体"/>
                <a:cs typeface="宋体"/>
              </a:rPr>
              <a:t>(</a:t>
            </a:r>
            <a:r>
              <a:rPr dirty="0" sz="2000" spc="-30">
                <a:solidFill>
                  <a:srgbClr val="AC2A25"/>
                </a:solidFill>
                <a:latin typeface="宋体"/>
                <a:cs typeface="宋体"/>
              </a:rPr>
              <a:t>设</a:t>
            </a:r>
            <a:r>
              <a:rPr dirty="0" sz="2000" spc="-50">
                <a:solidFill>
                  <a:srgbClr val="AC2A25"/>
                </a:solidFill>
                <a:latin typeface="宋体"/>
                <a:cs typeface="宋体"/>
              </a:rPr>
              <a:t>计</a:t>
            </a:r>
            <a:r>
              <a:rPr dirty="0" sz="2000" spc="-30">
                <a:solidFill>
                  <a:srgbClr val="AC2A25"/>
                </a:solidFill>
                <a:latin typeface="宋体"/>
                <a:cs typeface="宋体"/>
              </a:rPr>
              <a:t>合</a:t>
            </a:r>
            <a:r>
              <a:rPr dirty="0" sz="2000" spc="-40">
                <a:solidFill>
                  <a:srgbClr val="AC2A25"/>
                </a:solidFill>
                <a:latin typeface="宋体"/>
                <a:cs typeface="宋体"/>
              </a:rPr>
              <a:t>理</a:t>
            </a:r>
            <a:r>
              <a:rPr dirty="0" sz="2000" spc="-50">
                <a:solidFill>
                  <a:srgbClr val="AC2A25"/>
                </a:solidFill>
                <a:latin typeface="宋体"/>
                <a:cs typeface="宋体"/>
              </a:rPr>
              <a:t>的</a:t>
            </a:r>
            <a:r>
              <a:rPr dirty="0" sz="2000" spc="-30">
                <a:solidFill>
                  <a:srgbClr val="AC2A25"/>
                </a:solidFill>
                <a:latin typeface="宋体"/>
                <a:cs typeface="宋体"/>
              </a:rPr>
              <a:t>数</a:t>
            </a:r>
            <a:r>
              <a:rPr dirty="0" sz="2000" spc="-50">
                <a:solidFill>
                  <a:srgbClr val="AC2A25"/>
                </a:solidFill>
                <a:latin typeface="宋体"/>
                <a:cs typeface="宋体"/>
              </a:rPr>
              <a:t>据</a:t>
            </a:r>
            <a:r>
              <a:rPr dirty="0" sz="2000" spc="-30">
                <a:solidFill>
                  <a:srgbClr val="AC2A25"/>
                </a:solidFill>
                <a:latin typeface="宋体"/>
                <a:cs typeface="宋体"/>
              </a:rPr>
              <a:t>类</a:t>
            </a:r>
            <a:r>
              <a:rPr dirty="0" sz="2000" spc="-50">
                <a:solidFill>
                  <a:srgbClr val="AC2A25"/>
                </a:solidFill>
                <a:latin typeface="宋体"/>
                <a:cs typeface="宋体"/>
              </a:rPr>
              <a:t>型</a:t>
            </a:r>
            <a:r>
              <a:rPr dirty="0" sz="2000" spc="-30">
                <a:solidFill>
                  <a:srgbClr val="AC2A25"/>
                </a:solidFill>
                <a:latin typeface="宋体"/>
                <a:cs typeface="宋体"/>
              </a:rPr>
              <a:t>、</a:t>
            </a:r>
            <a:r>
              <a:rPr dirty="0" sz="2000" spc="-50">
                <a:solidFill>
                  <a:srgbClr val="AC2A25"/>
                </a:solidFill>
                <a:latin typeface="宋体"/>
                <a:cs typeface="宋体"/>
              </a:rPr>
              <a:t>长</a:t>
            </a:r>
            <a:r>
              <a:rPr dirty="0" sz="2000" spc="-35">
                <a:solidFill>
                  <a:srgbClr val="AC2A25"/>
                </a:solidFill>
                <a:latin typeface="宋体"/>
                <a:cs typeface="宋体"/>
              </a:rPr>
              <a:t>度</a:t>
            </a:r>
            <a:r>
              <a:rPr dirty="0" sz="2000" spc="-235">
                <a:solidFill>
                  <a:srgbClr val="AC2A25"/>
                </a:solidFill>
                <a:latin typeface="宋体"/>
                <a:cs typeface="宋体"/>
              </a:rPr>
              <a:t>)</a:t>
            </a:r>
            <a:endParaRPr sz="2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50">
              <a:latin typeface="Times New Roman"/>
              <a:cs typeface="Times New Roman"/>
            </a:endParaRPr>
          </a:p>
          <a:p>
            <a:pPr marL="948690">
              <a:lnSpc>
                <a:spcPct val="100000"/>
              </a:lnSpc>
            </a:pPr>
            <a:r>
              <a:rPr dirty="0" sz="1600" spc="-30">
                <a:solidFill>
                  <a:srgbClr val="252525"/>
                </a:solidFill>
                <a:latin typeface="宋体"/>
                <a:cs typeface="宋体"/>
              </a:rPr>
              <a:t>设计一张员工信息表，要求如下：</a:t>
            </a:r>
            <a:endParaRPr sz="1600">
              <a:latin typeface="宋体"/>
              <a:cs typeface="宋体"/>
            </a:endParaRPr>
          </a:p>
          <a:p>
            <a:pPr marL="1291590" indent="-343535">
              <a:lnSpc>
                <a:spcPct val="100000"/>
              </a:lnSpc>
              <a:spcBef>
                <a:spcPts val="1855"/>
              </a:spcBef>
              <a:buAutoNum type="arabicPeriod"/>
              <a:tabLst>
                <a:tab pos="1291590" algn="l"/>
                <a:tab pos="1292225" algn="l"/>
              </a:tabLst>
            </a:pP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编号（纯数字）</a:t>
            </a:r>
            <a:endParaRPr sz="14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585858"/>
              </a:buClr>
              <a:buFont typeface=""/>
              <a:buAutoNum type="arabicPeriod"/>
            </a:pPr>
            <a:endParaRPr sz="1750">
              <a:latin typeface="Times New Roman"/>
              <a:cs typeface="Times New Roman"/>
            </a:endParaRPr>
          </a:p>
          <a:p>
            <a:pPr marL="1291590" indent="-343535">
              <a:lnSpc>
                <a:spcPct val="100000"/>
              </a:lnSpc>
              <a:buAutoNum type="arabicPeriod"/>
              <a:tabLst>
                <a:tab pos="1291590" algn="l"/>
                <a:tab pos="1292225" algn="l"/>
              </a:tabLst>
            </a:pP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员工工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号</a:t>
            </a:r>
            <a:r>
              <a:rPr dirty="0" sz="1400" spc="-360">
                <a:solidFill>
                  <a:srgbClr val="585858"/>
                </a:solidFill>
                <a:latin typeface="宋体"/>
                <a:cs typeface="宋体"/>
              </a:rPr>
              <a:t> </a:t>
            </a:r>
            <a:r>
              <a:rPr dirty="0" sz="1400" spc="-200">
                <a:solidFill>
                  <a:srgbClr val="585858"/>
                </a:solidFill>
                <a:latin typeface="宋体"/>
                <a:cs typeface="宋体"/>
              </a:rPr>
              <a:t>(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字符串类型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，</a:t>
            </a:r>
            <a:r>
              <a:rPr dirty="0" sz="1400" spc="-35">
                <a:solidFill>
                  <a:srgbClr val="585858"/>
                </a:solidFill>
                <a:latin typeface="宋体"/>
                <a:cs typeface="宋体"/>
              </a:rPr>
              <a:t>长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度</a:t>
            </a:r>
            <a:r>
              <a:rPr dirty="0" sz="1400" spc="-40">
                <a:solidFill>
                  <a:srgbClr val="585858"/>
                </a:solidFill>
                <a:latin typeface="宋体"/>
                <a:cs typeface="宋体"/>
              </a:rPr>
              <a:t>不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超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过</a:t>
            </a:r>
            <a:r>
              <a:rPr dirty="0" sz="1400" spc="90">
                <a:solidFill>
                  <a:srgbClr val="585858"/>
                </a:solidFill>
                <a:latin typeface="宋体"/>
                <a:cs typeface="宋体"/>
              </a:rPr>
              <a:t>10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位</a:t>
            </a:r>
            <a:r>
              <a:rPr dirty="0" sz="1400" spc="-200">
                <a:solidFill>
                  <a:srgbClr val="585858"/>
                </a:solidFill>
                <a:latin typeface="宋体"/>
                <a:cs typeface="宋体"/>
              </a:rPr>
              <a:t>)</a:t>
            </a:r>
            <a:endParaRPr sz="14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585858"/>
              </a:buClr>
              <a:buFont typeface=""/>
              <a:buAutoNum type="arabicPeriod"/>
            </a:pPr>
            <a:endParaRPr sz="1750">
              <a:latin typeface="Times New Roman"/>
              <a:cs typeface="Times New Roman"/>
            </a:endParaRPr>
          </a:p>
          <a:p>
            <a:pPr marL="1291590" indent="-343535">
              <a:lnSpc>
                <a:spcPct val="100000"/>
              </a:lnSpc>
              <a:buAutoNum type="arabicPeriod"/>
              <a:tabLst>
                <a:tab pos="1291590" algn="l"/>
                <a:tab pos="1292225" algn="l"/>
              </a:tabLst>
            </a:pP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员工姓名（字符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串</a:t>
            </a:r>
            <a:r>
              <a:rPr dirty="0" sz="1400" spc="-35">
                <a:solidFill>
                  <a:srgbClr val="585858"/>
                </a:solidFill>
                <a:latin typeface="宋体"/>
                <a:cs typeface="宋体"/>
              </a:rPr>
              <a:t>类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型</a:t>
            </a:r>
            <a:r>
              <a:rPr dirty="0" sz="1400" spc="-35">
                <a:solidFill>
                  <a:srgbClr val="585858"/>
                </a:solidFill>
                <a:latin typeface="宋体"/>
                <a:cs typeface="宋体"/>
              </a:rPr>
              <a:t>，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长度</a:t>
            </a:r>
            <a:r>
              <a:rPr dirty="0" sz="1400" spc="-35">
                <a:solidFill>
                  <a:srgbClr val="585858"/>
                </a:solidFill>
                <a:latin typeface="宋体"/>
                <a:cs typeface="宋体"/>
              </a:rPr>
              <a:t>不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超</a:t>
            </a:r>
            <a:r>
              <a:rPr dirty="0" sz="1400" spc="-35">
                <a:solidFill>
                  <a:srgbClr val="585858"/>
                </a:solidFill>
                <a:latin typeface="宋体"/>
                <a:cs typeface="宋体"/>
              </a:rPr>
              <a:t>过</a:t>
            </a:r>
            <a:r>
              <a:rPr dirty="0" sz="1400" spc="100">
                <a:solidFill>
                  <a:srgbClr val="585858"/>
                </a:solidFill>
                <a:latin typeface="宋体"/>
                <a:cs typeface="宋体"/>
              </a:rPr>
              <a:t>10</a:t>
            </a:r>
            <a:r>
              <a:rPr dirty="0" sz="1400" spc="-35">
                <a:solidFill>
                  <a:srgbClr val="585858"/>
                </a:solidFill>
                <a:latin typeface="宋体"/>
                <a:cs typeface="宋体"/>
              </a:rPr>
              <a:t>位）</a:t>
            </a:r>
            <a:endParaRPr sz="14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585858"/>
              </a:buClr>
              <a:buFont typeface=""/>
              <a:buAutoNum type="arabicPeriod"/>
            </a:pPr>
            <a:endParaRPr sz="1750">
              <a:latin typeface="Times New Roman"/>
              <a:cs typeface="Times New Roman"/>
            </a:endParaRPr>
          </a:p>
          <a:p>
            <a:pPr marL="1291590" indent="-343535">
              <a:lnSpc>
                <a:spcPct val="100000"/>
              </a:lnSpc>
              <a:buAutoNum type="arabicPeriod"/>
              <a:tabLst>
                <a:tab pos="1291590" algn="l"/>
                <a:tab pos="1292225" algn="l"/>
              </a:tabLst>
            </a:pP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性别（男</a:t>
            </a:r>
            <a:r>
              <a:rPr dirty="0" sz="1400" spc="5">
                <a:solidFill>
                  <a:srgbClr val="585858"/>
                </a:solidFill>
                <a:latin typeface="宋体"/>
                <a:cs typeface="宋体"/>
              </a:rPr>
              <a:t>/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女，</a:t>
            </a:r>
            <a:r>
              <a:rPr dirty="0" sz="1400" spc="-40">
                <a:solidFill>
                  <a:srgbClr val="585858"/>
                </a:solidFill>
                <a:latin typeface="宋体"/>
                <a:cs typeface="宋体"/>
              </a:rPr>
              <a:t>存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储一</a:t>
            </a:r>
            <a:r>
              <a:rPr dirty="0" sz="1400" spc="-40">
                <a:solidFill>
                  <a:srgbClr val="585858"/>
                </a:solidFill>
                <a:latin typeface="宋体"/>
                <a:cs typeface="宋体"/>
              </a:rPr>
              <a:t>个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汉</a:t>
            </a:r>
            <a:r>
              <a:rPr dirty="0" sz="1400" spc="-40">
                <a:solidFill>
                  <a:srgbClr val="585858"/>
                </a:solidFill>
                <a:latin typeface="宋体"/>
                <a:cs typeface="宋体"/>
              </a:rPr>
              <a:t>字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）</a:t>
            </a:r>
            <a:endParaRPr sz="14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585858"/>
              </a:buClr>
              <a:buFont typeface=""/>
              <a:buAutoNum type="arabicPeriod"/>
            </a:pPr>
            <a:endParaRPr sz="1750">
              <a:latin typeface="Times New Roman"/>
              <a:cs typeface="Times New Roman"/>
            </a:endParaRPr>
          </a:p>
          <a:p>
            <a:pPr marL="1291590" indent="-343535">
              <a:lnSpc>
                <a:spcPct val="100000"/>
              </a:lnSpc>
              <a:buAutoNum type="arabicPeriod"/>
              <a:tabLst>
                <a:tab pos="1291590" algn="l"/>
                <a:tab pos="1292225" algn="l"/>
              </a:tabLst>
            </a:pP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年龄（正常人年龄</a:t>
            </a:r>
            <a:r>
              <a:rPr dirty="0" sz="1400" spc="-35">
                <a:solidFill>
                  <a:srgbClr val="585858"/>
                </a:solidFill>
                <a:latin typeface="宋体"/>
                <a:cs typeface="宋体"/>
              </a:rPr>
              <a:t>，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不</a:t>
            </a:r>
            <a:r>
              <a:rPr dirty="0" sz="1400" spc="-35">
                <a:solidFill>
                  <a:srgbClr val="585858"/>
                </a:solidFill>
                <a:latin typeface="宋体"/>
                <a:cs typeface="宋体"/>
              </a:rPr>
              <a:t>可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能存</a:t>
            </a:r>
            <a:r>
              <a:rPr dirty="0" sz="1400" spc="-35">
                <a:solidFill>
                  <a:srgbClr val="585858"/>
                </a:solidFill>
                <a:latin typeface="宋体"/>
                <a:cs typeface="宋体"/>
              </a:rPr>
              <a:t>储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负</a:t>
            </a:r>
            <a:r>
              <a:rPr dirty="0" sz="1400" spc="-35">
                <a:solidFill>
                  <a:srgbClr val="585858"/>
                </a:solidFill>
                <a:latin typeface="宋体"/>
                <a:cs typeface="宋体"/>
              </a:rPr>
              <a:t>数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）</a:t>
            </a:r>
            <a:endParaRPr sz="14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585858"/>
              </a:buClr>
              <a:buFont typeface=""/>
              <a:buAutoNum type="arabicPeriod"/>
            </a:pPr>
            <a:endParaRPr sz="1750">
              <a:latin typeface="Times New Roman"/>
              <a:cs typeface="Times New Roman"/>
            </a:endParaRPr>
          </a:p>
          <a:p>
            <a:pPr marL="1291590" indent="-343535">
              <a:lnSpc>
                <a:spcPct val="100000"/>
              </a:lnSpc>
              <a:buAutoNum type="arabicPeriod"/>
              <a:tabLst>
                <a:tab pos="1291590" algn="l"/>
                <a:tab pos="1292225" algn="l"/>
              </a:tabLst>
            </a:pP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身份证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号（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二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代身</a:t>
            </a:r>
            <a:r>
              <a:rPr dirty="0" sz="1400" spc="-40">
                <a:solidFill>
                  <a:srgbClr val="585858"/>
                </a:solidFill>
                <a:latin typeface="宋体"/>
                <a:cs typeface="宋体"/>
              </a:rPr>
              <a:t>份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证</a:t>
            </a:r>
            <a:r>
              <a:rPr dirty="0" sz="1400" spc="-40">
                <a:solidFill>
                  <a:srgbClr val="585858"/>
                </a:solidFill>
                <a:latin typeface="宋体"/>
                <a:cs typeface="宋体"/>
              </a:rPr>
              <a:t>号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均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为</a:t>
            </a:r>
            <a:r>
              <a:rPr dirty="0" sz="1400" spc="90">
                <a:solidFill>
                  <a:srgbClr val="585858"/>
                </a:solidFill>
                <a:latin typeface="宋体"/>
                <a:cs typeface="宋体"/>
              </a:rPr>
              <a:t>18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位</a:t>
            </a:r>
            <a:r>
              <a:rPr dirty="0" sz="1400" spc="-40">
                <a:solidFill>
                  <a:srgbClr val="585858"/>
                </a:solidFill>
                <a:latin typeface="宋体"/>
                <a:cs typeface="宋体"/>
              </a:rPr>
              <a:t>，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身</a:t>
            </a:r>
            <a:r>
              <a:rPr dirty="0" sz="1400" spc="-40">
                <a:solidFill>
                  <a:srgbClr val="585858"/>
                </a:solidFill>
                <a:latin typeface="宋体"/>
                <a:cs typeface="宋体"/>
              </a:rPr>
              <a:t>份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证</a:t>
            </a:r>
            <a:r>
              <a:rPr dirty="0" sz="1400" spc="-40">
                <a:solidFill>
                  <a:srgbClr val="585858"/>
                </a:solidFill>
                <a:latin typeface="宋体"/>
                <a:cs typeface="宋体"/>
              </a:rPr>
              <a:t>中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有</a:t>
            </a:r>
            <a:r>
              <a:rPr dirty="0" sz="1400" spc="175">
                <a:solidFill>
                  <a:srgbClr val="585858"/>
                </a:solidFill>
                <a:latin typeface="宋体"/>
                <a:cs typeface="宋体"/>
              </a:rPr>
              <a:t>X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这</a:t>
            </a:r>
            <a:r>
              <a:rPr dirty="0" sz="1400" spc="-40">
                <a:solidFill>
                  <a:srgbClr val="585858"/>
                </a:solidFill>
                <a:latin typeface="宋体"/>
                <a:cs typeface="宋体"/>
              </a:rPr>
              <a:t>样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的</a:t>
            </a:r>
            <a:r>
              <a:rPr dirty="0" sz="1400" spc="-40">
                <a:solidFill>
                  <a:srgbClr val="585858"/>
                </a:solidFill>
                <a:latin typeface="宋体"/>
                <a:cs typeface="宋体"/>
              </a:rPr>
              <a:t>字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符）</a:t>
            </a:r>
            <a:endParaRPr sz="1400">
              <a:latin typeface="宋体"/>
              <a:cs typeface="宋体"/>
            </a:endParaRPr>
          </a:p>
          <a:p>
            <a:pPr>
              <a:lnSpc>
                <a:spcPct val="100000"/>
              </a:lnSpc>
              <a:buClr>
                <a:srgbClr val="585858"/>
              </a:buClr>
              <a:buFont typeface=""/>
              <a:buAutoNum type="arabicPeriod"/>
            </a:pPr>
            <a:endParaRPr sz="1750">
              <a:latin typeface="Times New Roman"/>
              <a:cs typeface="Times New Roman"/>
            </a:endParaRPr>
          </a:p>
          <a:p>
            <a:pPr marL="1291590" indent="-343535">
              <a:lnSpc>
                <a:spcPct val="100000"/>
              </a:lnSpc>
              <a:buAutoNum type="arabicPeriod"/>
              <a:tabLst>
                <a:tab pos="1291590" algn="l"/>
                <a:tab pos="1292225" algn="l"/>
              </a:tabLst>
            </a:pP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入职时间（取值年</a:t>
            </a:r>
            <a:r>
              <a:rPr dirty="0" sz="1400" spc="-40">
                <a:solidFill>
                  <a:srgbClr val="585858"/>
                </a:solidFill>
                <a:latin typeface="宋体"/>
                <a:cs typeface="宋体"/>
              </a:rPr>
              <a:t>月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日</a:t>
            </a:r>
            <a:r>
              <a:rPr dirty="0" sz="1400" spc="-40">
                <a:solidFill>
                  <a:srgbClr val="585858"/>
                </a:solidFill>
                <a:latin typeface="宋体"/>
                <a:cs typeface="宋体"/>
              </a:rPr>
              <a:t>即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可）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0"/>
              <a:t>高级软件人才培训专家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 h="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 h="0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 h="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9838" y="1074546"/>
            <a:ext cx="1986914" cy="13138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225">
                <a:solidFill>
                  <a:srgbClr val="AC2A25"/>
                </a:solidFill>
                <a:latin typeface="宋体"/>
                <a:cs typeface="宋体"/>
              </a:rPr>
              <a:t>SQL</a:t>
            </a:r>
            <a:endParaRPr sz="20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72110" algn="l"/>
              </a:tabLst>
            </a:pPr>
            <a:r>
              <a:rPr dirty="0" sz="1350" spc="670">
                <a:solidFill>
                  <a:srgbClr val="404040"/>
                </a:solidFill>
                <a:latin typeface="Wingdings"/>
                <a:cs typeface="Wingdings"/>
              </a:rPr>
              <a:t>⚫</a:t>
            </a:r>
            <a:r>
              <a:rPr dirty="0" sz="1350" spc="67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1600" spc="-10">
                <a:solidFill>
                  <a:srgbClr val="252525"/>
                </a:solidFill>
                <a:latin typeface="微软雅黑"/>
                <a:cs typeface="微软雅黑"/>
              </a:rPr>
              <a:t>DDL</a:t>
            </a:r>
            <a:r>
              <a:rPr dirty="0" sz="1600">
                <a:solidFill>
                  <a:srgbClr val="252525"/>
                </a:solidFill>
                <a:latin typeface="微软雅黑"/>
                <a:cs typeface="微软雅黑"/>
              </a:rPr>
              <a:t>-</a:t>
            </a:r>
            <a:r>
              <a:rPr dirty="0" sz="1600" spc="-5">
                <a:solidFill>
                  <a:srgbClr val="252525"/>
                </a:solidFill>
                <a:latin typeface="微软雅黑"/>
                <a:cs typeface="微软雅黑"/>
              </a:rPr>
              <a:t>表操作</a:t>
            </a:r>
            <a:r>
              <a:rPr dirty="0" sz="1600">
                <a:solidFill>
                  <a:srgbClr val="252525"/>
                </a:solidFill>
                <a:latin typeface="微软雅黑"/>
                <a:cs typeface="微软雅黑"/>
              </a:rPr>
              <a:t>-</a:t>
            </a:r>
            <a:r>
              <a:rPr dirty="0" sz="1600" spc="-5">
                <a:solidFill>
                  <a:srgbClr val="252525"/>
                </a:solidFill>
                <a:latin typeface="微软雅黑"/>
                <a:cs typeface="微软雅黑"/>
              </a:rPr>
              <a:t>修改</a:t>
            </a:r>
            <a:endParaRPr sz="1600">
              <a:latin typeface="微软雅黑"/>
              <a:cs typeface="微软雅黑"/>
            </a:endParaRPr>
          </a:p>
          <a:p>
            <a:pPr marL="351155">
              <a:lnSpc>
                <a:spcPct val="100000"/>
              </a:lnSpc>
              <a:spcBef>
                <a:spcPts val="1655"/>
              </a:spcBef>
            </a:pPr>
            <a:r>
              <a:rPr dirty="0" sz="1400">
                <a:solidFill>
                  <a:srgbClr val="585858"/>
                </a:solidFill>
                <a:latin typeface="微软雅黑"/>
                <a:cs typeface="微软雅黑"/>
              </a:rPr>
              <a:t>添加字段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28471" y="3557142"/>
            <a:ext cx="5558155" cy="7092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C00000"/>
                </a:solidFill>
                <a:latin typeface="微软雅黑"/>
                <a:cs typeface="微软雅黑"/>
              </a:rPr>
              <a:t>案例:</a:t>
            </a:r>
            <a:endParaRPr sz="14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585858"/>
                </a:solidFill>
                <a:latin typeface="微软雅黑"/>
                <a:cs typeface="微软雅黑"/>
              </a:rPr>
              <a:t>为emp表增加一个新的字段</a:t>
            </a:r>
            <a:r>
              <a:rPr dirty="0" sz="1400" spc="-15">
                <a:solidFill>
                  <a:srgbClr val="585858"/>
                </a:solidFill>
                <a:latin typeface="微软雅黑"/>
                <a:cs typeface="微软雅黑"/>
              </a:rPr>
              <a:t>”</a:t>
            </a:r>
            <a:r>
              <a:rPr dirty="0" sz="1400">
                <a:solidFill>
                  <a:srgbClr val="585858"/>
                </a:solidFill>
                <a:latin typeface="微软雅黑"/>
                <a:cs typeface="微软雅黑"/>
              </a:rPr>
              <a:t>昵称</a:t>
            </a:r>
            <a:r>
              <a:rPr dirty="0" sz="1400" spc="-15">
                <a:solidFill>
                  <a:srgbClr val="585858"/>
                </a:solidFill>
                <a:latin typeface="微软雅黑"/>
                <a:cs typeface="微软雅黑"/>
              </a:rPr>
              <a:t>”</a:t>
            </a:r>
            <a:r>
              <a:rPr dirty="0" sz="1400">
                <a:solidFill>
                  <a:srgbClr val="585858"/>
                </a:solidFill>
                <a:latin typeface="微软雅黑"/>
                <a:cs typeface="微软雅黑"/>
              </a:rPr>
              <a:t>为</a:t>
            </a:r>
            <a:r>
              <a:rPr dirty="0" sz="1400" spc="-5">
                <a:solidFill>
                  <a:srgbClr val="585858"/>
                </a:solidFill>
                <a:latin typeface="微软雅黑"/>
                <a:cs typeface="微软雅黑"/>
              </a:rPr>
              <a:t>nickname，</a:t>
            </a:r>
            <a:r>
              <a:rPr dirty="0" sz="1400">
                <a:solidFill>
                  <a:srgbClr val="585858"/>
                </a:solidFill>
                <a:latin typeface="微软雅黑"/>
                <a:cs typeface="微软雅黑"/>
              </a:rPr>
              <a:t>类型</a:t>
            </a:r>
            <a:r>
              <a:rPr dirty="0" sz="1400" spc="-15">
                <a:solidFill>
                  <a:srgbClr val="585858"/>
                </a:solidFill>
                <a:latin typeface="微软雅黑"/>
                <a:cs typeface="微软雅黑"/>
              </a:rPr>
              <a:t>为</a:t>
            </a:r>
            <a:r>
              <a:rPr dirty="0" sz="1400" spc="-5">
                <a:solidFill>
                  <a:srgbClr val="585858"/>
                </a:solidFill>
                <a:latin typeface="微软雅黑"/>
                <a:cs typeface="微软雅黑"/>
              </a:rPr>
              <a:t>varchar(20)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53667" y="2609088"/>
            <a:ext cx="9863455" cy="307975"/>
          </a:xfrm>
          <a:custGeom>
            <a:avLst/>
            <a:gdLst/>
            <a:ahLst/>
            <a:cxnLst/>
            <a:rect l="l" t="t" r="r" b="b"/>
            <a:pathLst>
              <a:path w="9863455" h="307975">
                <a:moveTo>
                  <a:pt x="0" y="307848"/>
                </a:moveTo>
                <a:lnTo>
                  <a:pt x="9863328" y="307848"/>
                </a:lnTo>
                <a:lnTo>
                  <a:pt x="9863328" y="0"/>
                </a:lnTo>
                <a:lnTo>
                  <a:pt x="0" y="0"/>
                </a:lnTo>
                <a:lnTo>
                  <a:pt x="0" y="307848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245717" y="2611247"/>
            <a:ext cx="1126312" cy="2758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684652" y="2611247"/>
            <a:ext cx="461263" cy="2758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134358" y="2611247"/>
            <a:ext cx="109727" cy="2758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548885" y="2611247"/>
            <a:ext cx="232410" cy="2758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734814" y="2611247"/>
            <a:ext cx="938784" cy="2758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958585" y="2611247"/>
            <a:ext cx="232410" cy="2758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153667" y="2609088"/>
            <a:ext cx="9863455" cy="307975"/>
          </a:xfrm>
          <a:prstGeom prst="rect">
            <a:avLst/>
          </a:prstGeom>
          <a:ln w="3175">
            <a:solidFill>
              <a:srgbClr val="919191"/>
            </a:solidFill>
          </a:ln>
        </p:spPr>
        <p:txBody>
          <a:bodyPr wrap="square" lIns="0" tIns="36195" rIns="0" bIns="0" rtlCol="0" vert="horz">
            <a:spAutoFit/>
          </a:bodyPr>
          <a:lstStyle/>
          <a:p>
            <a:pPr marL="1131570">
              <a:lnSpc>
                <a:spcPct val="100000"/>
              </a:lnSpc>
              <a:spcBef>
                <a:spcPts val="285"/>
              </a:spcBef>
              <a:tabLst>
                <a:tab pos="1962150" algn="l"/>
                <a:tab pos="4445000" algn="l"/>
                <a:tab pos="4990465" algn="l"/>
              </a:tabLst>
            </a:pPr>
            <a:r>
              <a:rPr dirty="0" sz="1400" spc="10">
                <a:solidFill>
                  <a:srgbClr val="585858"/>
                </a:solidFill>
                <a:latin typeface="黑体"/>
                <a:cs typeface="黑体"/>
              </a:rPr>
              <a:t>表</a:t>
            </a:r>
            <a:r>
              <a:rPr dirty="0" sz="1400">
                <a:solidFill>
                  <a:srgbClr val="585858"/>
                </a:solidFill>
                <a:latin typeface="黑体"/>
                <a:cs typeface="黑体"/>
              </a:rPr>
              <a:t>名	</a:t>
            </a:r>
            <a:r>
              <a:rPr dirty="0" sz="1400" spc="10">
                <a:solidFill>
                  <a:srgbClr val="585858"/>
                </a:solidFill>
                <a:latin typeface="黑体"/>
                <a:cs typeface="黑体"/>
              </a:rPr>
              <a:t>字段</a:t>
            </a:r>
            <a:r>
              <a:rPr dirty="0" sz="1400">
                <a:solidFill>
                  <a:srgbClr val="585858"/>
                </a:solidFill>
                <a:latin typeface="黑体"/>
                <a:cs typeface="黑体"/>
              </a:rPr>
              <a:t>名</a:t>
            </a:r>
            <a:r>
              <a:rPr dirty="0" sz="1400" spc="-60">
                <a:solidFill>
                  <a:srgbClr val="585858"/>
                </a:solidFill>
                <a:latin typeface="黑体"/>
                <a:cs typeface="黑体"/>
              </a:rPr>
              <a:t> </a:t>
            </a:r>
            <a:r>
              <a:rPr dirty="0" sz="1400" spc="10">
                <a:solidFill>
                  <a:srgbClr val="585858"/>
                </a:solidFill>
                <a:latin typeface="黑体"/>
                <a:cs typeface="黑体"/>
              </a:rPr>
              <a:t>类</a:t>
            </a:r>
            <a:r>
              <a:rPr dirty="0" sz="1400">
                <a:solidFill>
                  <a:srgbClr val="585858"/>
                </a:solidFill>
                <a:latin typeface="黑体"/>
                <a:cs typeface="黑体"/>
              </a:rPr>
              <a:t>型</a:t>
            </a:r>
            <a:r>
              <a:rPr dirty="0" sz="1400" spc="65">
                <a:solidFill>
                  <a:srgbClr val="585858"/>
                </a:solidFill>
                <a:latin typeface="黑体"/>
                <a:cs typeface="黑体"/>
              </a:rPr>
              <a:t> </a:t>
            </a:r>
            <a:r>
              <a:rPr dirty="0" sz="1400" spc="10">
                <a:solidFill>
                  <a:srgbClr val="585858"/>
                </a:solidFill>
                <a:latin typeface="黑体"/>
                <a:cs typeface="黑体"/>
              </a:rPr>
              <a:t>长</a:t>
            </a:r>
            <a:r>
              <a:rPr dirty="0" sz="1400">
                <a:solidFill>
                  <a:srgbClr val="585858"/>
                </a:solidFill>
                <a:latin typeface="黑体"/>
                <a:cs typeface="黑体"/>
              </a:rPr>
              <a:t>度	</a:t>
            </a:r>
            <a:r>
              <a:rPr dirty="0" sz="1400" spc="10">
                <a:solidFill>
                  <a:srgbClr val="585858"/>
                </a:solidFill>
                <a:latin typeface="黑体"/>
                <a:cs typeface="黑体"/>
              </a:rPr>
              <a:t>注</a:t>
            </a:r>
            <a:r>
              <a:rPr dirty="0" sz="1400">
                <a:solidFill>
                  <a:srgbClr val="585858"/>
                </a:solidFill>
                <a:latin typeface="黑体"/>
                <a:cs typeface="黑体"/>
              </a:rPr>
              <a:t>释	</a:t>
            </a:r>
            <a:r>
              <a:rPr dirty="0" sz="1400" spc="10">
                <a:solidFill>
                  <a:srgbClr val="585858"/>
                </a:solidFill>
                <a:latin typeface="黑体"/>
                <a:cs typeface="黑体"/>
              </a:rPr>
              <a:t>约束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504431" y="2611247"/>
            <a:ext cx="169164" cy="2758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153667" y="4408932"/>
            <a:ext cx="9863455" cy="307975"/>
          </a:xfrm>
          <a:custGeom>
            <a:avLst/>
            <a:gdLst/>
            <a:ahLst/>
            <a:cxnLst/>
            <a:rect l="l" t="t" r="r" b="b"/>
            <a:pathLst>
              <a:path w="9863455" h="307975">
                <a:moveTo>
                  <a:pt x="0" y="307848"/>
                </a:moveTo>
                <a:lnTo>
                  <a:pt x="9863328" y="307848"/>
                </a:lnTo>
                <a:lnTo>
                  <a:pt x="9863328" y="0"/>
                </a:lnTo>
                <a:lnTo>
                  <a:pt x="0" y="0"/>
                </a:lnTo>
                <a:lnTo>
                  <a:pt x="0" y="307848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245717" y="4411345"/>
            <a:ext cx="1126312" cy="2758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285364" y="4411345"/>
            <a:ext cx="487680" cy="2758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692273" y="4411345"/>
            <a:ext cx="1311173" cy="2758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943858" y="4411345"/>
            <a:ext cx="1065161" cy="27584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932934" y="4411345"/>
            <a:ext cx="938784" cy="2758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795517" y="4411345"/>
            <a:ext cx="82296" cy="27584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1153667" y="4408932"/>
            <a:ext cx="9863455" cy="307975"/>
          </a:xfrm>
          <a:prstGeom prst="rect">
            <a:avLst/>
          </a:prstGeom>
          <a:ln w="3175">
            <a:solidFill>
              <a:srgbClr val="919191"/>
            </a:solidFill>
          </a:ln>
        </p:spPr>
        <p:txBody>
          <a:bodyPr wrap="square" lIns="0" tIns="36195" rIns="0" bIns="0" rtlCol="0" vert="horz">
            <a:spAutoFit/>
          </a:bodyPr>
          <a:lstStyle/>
          <a:p>
            <a:pPr algn="ctr" marR="129539">
              <a:lnSpc>
                <a:spcPct val="100000"/>
              </a:lnSpc>
              <a:spcBef>
                <a:spcPts val="285"/>
              </a:spcBef>
            </a:pPr>
            <a:r>
              <a:rPr dirty="0" sz="1400" spc="10">
                <a:solidFill>
                  <a:srgbClr val="585858"/>
                </a:solidFill>
                <a:latin typeface="黑体"/>
                <a:cs typeface="黑体"/>
              </a:rPr>
              <a:t>昵称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196329" y="4411345"/>
            <a:ext cx="153162" cy="2758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0"/>
              <a:t>高级软件人才培训专家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 h="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 h="0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 h="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214871" y="2010155"/>
            <a:ext cx="5230368" cy="3201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94436" y="1074801"/>
            <a:ext cx="4737100" cy="53797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05"/>
              </a:spcBef>
            </a:pPr>
            <a:r>
              <a:rPr dirty="0" sz="2000" spc="-35">
                <a:solidFill>
                  <a:srgbClr val="AC2A25"/>
                </a:solidFill>
                <a:latin typeface="宋体"/>
                <a:cs typeface="宋体"/>
              </a:rPr>
              <a:t>面试题</a:t>
            </a:r>
            <a:endParaRPr sz="2000">
              <a:latin typeface="宋体"/>
              <a:cs typeface="宋体"/>
            </a:endParaRPr>
          </a:p>
          <a:p>
            <a:pPr marL="372110" indent="-360045">
              <a:lnSpc>
                <a:spcPct val="100000"/>
              </a:lnSpc>
              <a:spcBef>
                <a:spcPts val="1914"/>
              </a:spcBef>
              <a:buClr>
                <a:srgbClr val="404040"/>
              </a:buClr>
              <a:buSzPct val="84375"/>
              <a:buFont typeface="Wingdings"/>
              <a:buChar char="⚫"/>
              <a:tabLst>
                <a:tab pos="372110" algn="l"/>
                <a:tab pos="372745" algn="l"/>
              </a:tabLst>
            </a:pPr>
            <a:r>
              <a:rPr dirty="0" sz="1600" spc="-10">
                <a:solidFill>
                  <a:srgbClr val="252525"/>
                </a:solidFill>
                <a:latin typeface="微软雅黑"/>
                <a:cs typeface="微软雅黑"/>
              </a:rPr>
              <a:t>什么是事务,以及事务的</a:t>
            </a:r>
            <a:r>
              <a:rPr dirty="0" sz="1600" spc="-5">
                <a:solidFill>
                  <a:srgbClr val="252525"/>
                </a:solidFill>
                <a:latin typeface="微软雅黑"/>
                <a:cs typeface="微软雅黑"/>
              </a:rPr>
              <a:t>四</a:t>
            </a:r>
            <a:r>
              <a:rPr dirty="0" sz="1600" spc="-10">
                <a:solidFill>
                  <a:srgbClr val="252525"/>
                </a:solidFill>
                <a:latin typeface="微软雅黑"/>
                <a:cs typeface="微软雅黑"/>
              </a:rPr>
              <a:t>大特</a:t>
            </a:r>
            <a:r>
              <a:rPr dirty="0" sz="1600">
                <a:solidFill>
                  <a:srgbClr val="252525"/>
                </a:solidFill>
                <a:latin typeface="微软雅黑"/>
                <a:cs typeface="微软雅黑"/>
              </a:rPr>
              <a:t>性</a:t>
            </a:r>
            <a:r>
              <a:rPr dirty="0" sz="1600" spc="-5">
                <a:solidFill>
                  <a:srgbClr val="252525"/>
                </a:solidFill>
                <a:latin typeface="微软雅黑"/>
                <a:cs typeface="微软雅黑"/>
              </a:rPr>
              <a:t>?</a:t>
            </a:r>
            <a:endParaRPr sz="1600">
              <a:latin typeface="微软雅黑"/>
              <a:cs typeface="微软雅黑"/>
            </a:endParaRPr>
          </a:p>
          <a:p>
            <a:pPr marL="372110" indent="-360045">
              <a:lnSpc>
                <a:spcPct val="100000"/>
              </a:lnSpc>
              <a:spcBef>
                <a:spcPts val="1350"/>
              </a:spcBef>
              <a:buClr>
                <a:srgbClr val="404040"/>
              </a:buClr>
              <a:buSzPct val="84375"/>
              <a:buFont typeface="Wingdings"/>
              <a:buChar char="⚫"/>
              <a:tabLst>
                <a:tab pos="372110" algn="l"/>
                <a:tab pos="372745" algn="l"/>
              </a:tabLst>
            </a:pPr>
            <a:r>
              <a:rPr dirty="0" sz="1600" spc="-5">
                <a:solidFill>
                  <a:srgbClr val="252525"/>
                </a:solidFill>
                <a:latin typeface="微软雅黑"/>
                <a:cs typeface="微软雅黑"/>
              </a:rPr>
              <a:t>事务的隔离级别有哪</a:t>
            </a:r>
            <a:r>
              <a:rPr dirty="0" sz="1600" spc="-10">
                <a:solidFill>
                  <a:srgbClr val="252525"/>
                </a:solidFill>
                <a:latin typeface="微软雅黑"/>
                <a:cs typeface="微软雅黑"/>
              </a:rPr>
              <a:t>些</a:t>
            </a:r>
            <a:r>
              <a:rPr dirty="0" sz="1600" spc="-5">
                <a:solidFill>
                  <a:srgbClr val="252525"/>
                </a:solidFill>
                <a:latin typeface="微软雅黑"/>
                <a:cs typeface="微软雅黑"/>
              </a:rPr>
              <a:t>,MySQL</a:t>
            </a:r>
            <a:r>
              <a:rPr dirty="0" sz="1600" spc="5">
                <a:solidFill>
                  <a:srgbClr val="252525"/>
                </a:solidFill>
                <a:latin typeface="微软雅黑"/>
                <a:cs typeface="微软雅黑"/>
              </a:rPr>
              <a:t>默</a:t>
            </a:r>
            <a:r>
              <a:rPr dirty="0" sz="1600" spc="-5">
                <a:solidFill>
                  <a:srgbClr val="252525"/>
                </a:solidFill>
                <a:latin typeface="微软雅黑"/>
                <a:cs typeface="微软雅黑"/>
              </a:rPr>
              <a:t>认是</a:t>
            </a:r>
            <a:r>
              <a:rPr dirty="0" sz="1600" spc="5">
                <a:solidFill>
                  <a:srgbClr val="252525"/>
                </a:solidFill>
                <a:latin typeface="微软雅黑"/>
                <a:cs typeface="微软雅黑"/>
              </a:rPr>
              <a:t>哪</a:t>
            </a:r>
            <a:r>
              <a:rPr dirty="0" sz="1600" spc="-5">
                <a:solidFill>
                  <a:srgbClr val="252525"/>
                </a:solidFill>
                <a:latin typeface="微软雅黑"/>
                <a:cs typeface="微软雅黑"/>
              </a:rPr>
              <a:t>个?</a:t>
            </a:r>
            <a:endParaRPr sz="1600">
              <a:latin typeface="微软雅黑"/>
              <a:cs typeface="微软雅黑"/>
            </a:endParaRPr>
          </a:p>
          <a:p>
            <a:pPr marL="372110" indent="-360045">
              <a:lnSpc>
                <a:spcPct val="100000"/>
              </a:lnSpc>
              <a:spcBef>
                <a:spcPts val="1345"/>
              </a:spcBef>
              <a:buClr>
                <a:srgbClr val="404040"/>
              </a:buClr>
              <a:buSzPct val="84375"/>
              <a:buFont typeface="Wingdings"/>
              <a:buChar char="⚫"/>
              <a:tabLst>
                <a:tab pos="372110" algn="l"/>
                <a:tab pos="372745" algn="l"/>
              </a:tabLst>
            </a:pPr>
            <a:r>
              <a:rPr dirty="0" sz="1600" spc="-5">
                <a:solidFill>
                  <a:srgbClr val="252525"/>
                </a:solidFill>
                <a:latin typeface="微软雅黑"/>
                <a:cs typeface="微软雅黑"/>
              </a:rPr>
              <a:t>内连接与左外连接的区别是什么?</a:t>
            </a:r>
            <a:endParaRPr sz="1600">
              <a:latin typeface="微软雅黑"/>
              <a:cs typeface="微软雅黑"/>
            </a:endParaRPr>
          </a:p>
          <a:p>
            <a:pPr marL="372110" indent="-360045">
              <a:lnSpc>
                <a:spcPct val="100000"/>
              </a:lnSpc>
              <a:spcBef>
                <a:spcPts val="1340"/>
              </a:spcBef>
              <a:buClr>
                <a:srgbClr val="404040"/>
              </a:buClr>
              <a:buSzPct val="84375"/>
              <a:buFont typeface="Wingdings"/>
              <a:buChar char="⚫"/>
              <a:tabLst>
                <a:tab pos="372110" algn="l"/>
                <a:tab pos="372745" algn="l"/>
              </a:tabLst>
            </a:pPr>
            <a:r>
              <a:rPr dirty="0" sz="1600" spc="-5">
                <a:solidFill>
                  <a:srgbClr val="252525"/>
                </a:solidFill>
                <a:latin typeface="微软雅黑"/>
                <a:cs typeface="微软雅黑"/>
              </a:rPr>
              <a:t>常</a:t>
            </a:r>
            <a:r>
              <a:rPr dirty="0" sz="1600" spc="-10">
                <a:solidFill>
                  <a:srgbClr val="252525"/>
                </a:solidFill>
                <a:latin typeface="微软雅黑"/>
                <a:cs typeface="微软雅黑"/>
              </a:rPr>
              <a:t>用</a:t>
            </a:r>
            <a:r>
              <a:rPr dirty="0" sz="1600" spc="-5">
                <a:solidFill>
                  <a:srgbClr val="252525"/>
                </a:solidFill>
                <a:latin typeface="微软雅黑"/>
                <a:cs typeface="微软雅黑"/>
              </a:rPr>
              <a:t>的存储引擎？InnoDB与</a:t>
            </a:r>
            <a:r>
              <a:rPr dirty="0" sz="1600">
                <a:solidFill>
                  <a:srgbClr val="252525"/>
                </a:solidFill>
                <a:latin typeface="微软雅黑"/>
                <a:cs typeface="微软雅黑"/>
              </a:rPr>
              <a:t>MyISAM</a:t>
            </a:r>
            <a:r>
              <a:rPr dirty="0" sz="1600" spc="-5">
                <a:solidFill>
                  <a:srgbClr val="252525"/>
                </a:solidFill>
                <a:latin typeface="微软雅黑"/>
                <a:cs typeface="微软雅黑"/>
              </a:rPr>
              <a:t>的</a:t>
            </a:r>
            <a:r>
              <a:rPr dirty="0" sz="1600" spc="5">
                <a:solidFill>
                  <a:srgbClr val="252525"/>
                </a:solidFill>
                <a:latin typeface="微软雅黑"/>
                <a:cs typeface="微软雅黑"/>
              </a:rPr>
              <a:t>区</a:t>
            </a:r>
            <a:r>
              <a:rPr dirty="0" sz="1600" spc="-5">
                <a:solidFill>
                  <a:srgbClr val="252525"/>
                </a:solidFill>
                <a:latin typeface="微软雅黑"/>
                <a:cs typeface="微软雅黑"/>
              </a:rPr>
              <a:t>别？</a:t>
            </a:r>
            <a:endParaRPr sz="1600">
              <a:latin typeface="微软雅黑"/>
              <a:cs typeface="微软雅黑"/>
            </a:endParaRPr>
          </a:p>
          <a:p>
            <a:pPr marL="372110" indent="-360045">
              <a:lnSpc>
                <a:spcPct val="100000"/>
              </a:lnSpc>
              <a:spcBef>
                <a:spcPts val="1345"/>
              </a:spcBef>
              <a:buClr>
                <a:srgbClr val="404040"/>
              </a:buClr>
              <a:buSzPct val="84375"/>
              <a:buFont typeface="Wingdings"/>
              <a:buChar char="⚫"/>
              <a:tabLst>
                <a:tab pos="372110" algn="l"/>
                <a:tab pos="372745" algn="l"/>
              </a:tabLst>
            </a:pPr>
            <a:r>
              <a:rPr dirty="0" sz="1600" spc="-10">
                <a:solidFill>
                  <a:srgbClr val="252525"/>
                </a:solidFill>
                <a:latin typeface="微软雅黑"/>
                <a:cs typeface="微软雅黑"/>
              </a:rPr>
              <a:t>MySQL</a:t>
            </a:r>
            <a:r>
              <a:rPr dirty="0" sz="1600" spc="-5">
                <a:solidFill>
                  <a:srgbClr val="252525"/>
                </a:solidFill>
                <a:latin typeface="微软雅黑"/>
                <a:cs typeface="微软雅黑"/>
              </a:rPr>
              <a:t>默认InnoDB</a:t>
            </a:r>
            <a:r>
              <a:rPr dirty="0" sz="1600" spc="5">
                <a:solidFill>
                  <a:srgbClr val="252525"/>
                </a:solidFill>
                <a:latin typeface="微软雅黑"/>
                <a:cs typeface="微软雅黑"/>
              </a:rPr>
              <a:t>引</a:t>
            </a:r>
            <a:r>
              <a:rPr dirty="0" sz="1600" spc="-5">
                <a:solidFill>
                  <a:srgbClr val="252525"/>
                </a:solidFill>
                <a:latin typeface="微软雅黑"/>
                <a:cs typeface="微软雅黑"/>
              </a:rPr>
              <a:t>擎的</a:t>
            </a:r>
            <a:r>
              <a:rPr dirty="0" sz="1600" spc="5">
                <a:solidFill>
                  <a:srgbClr val="252525"/>
                </a:solidFill>
                <a:latin typeface="微软雅黑"/>
                <a:cs typeface="微软雅黑"/>
              </a:rPr>
              <a:t>索</a:t>
            </a:r>
            <a:r>
              <a:rPr dirty="0" sz="1600" spc="-5">
                <a:solidFill>
                  <a:srgbClr val="252525"/>
                </a:solidFill>
                <a:latin typeface="微软雅黑"/>
                <a:cs typeface="微软雅黑"/>
              </a:rPr>
              <a:t>引是</a:t>
            </a:r>
            <a:r>
              <a:rPr dirty="0" sz="1600" spc="5">
                <a:solidFill>
                  <a:srgbClr val="252525"/>
                </a:solidFill>
                <a:latin typeface="微软雅黑"/>
                <a:cs typeface="微软雅黑"/>
              </a:rPr>
              <a:t>什</a:t>
            </a:r>
            <a:r>
              <a:rPr dirty="0" sz="1600" spc="-5">
                <a:solidFill>
                  <a:srgbClr val="252525"/>
                </a:solidFill>
                <a:latin typeface="微软雅黑"/>
                <a:cs typeface="微软雅黑"/>
              </a:rPr>
              <a:t>么数</a:t>
            </a:r>
            <a:r>
              <a:rPr dirty="0" sz="1600" spc="5">
                <a:solidFill>
                  <a:srgbClr val="252525"/>
                </a:solidFill>
                <a:latin typeface="微软雅黑"/>
                <a:cs typeface="微软雅黑"/>
              </a:rPr>
              <a:t>据</a:t>
            </a:r>
            <a:r>
              <a:rPr dirty="0" sz="1600" spc="-5">
                <a:solidFill>
                  <a:srgbClr val="252525"/>
                </a:solidFill>
                <a:latin typeface="微软雅黑"/>
                <a:cs typeface="微软雅黑"/>
              </a:rPr>
              <a:t>结</a:t>
            </a:r>
            <a:r>
              <a:rPr dirty="0" sz="1600">
                <a:solidFill>
                  <a:srgbClr val="252525"/>
                </a:solidFill>
                <a:latin typeface="微软雅黑"/>
                <a:cs typeface="微软雅黑"/>
              </a:rPr>
              <a:t>构</a:t>
            </a:r>
            <a:r>
              <a:rPr dirty="0" sz="1600" spc="-5">
                <a:solidFill>
                  <a:srgbClr val="252525"/>
                </a:solidFill>
                <a:latin typeface="微软雅黑"/>
                <a:cs typeface="微软雅黑"/>
              </a:rPr>
              <a:t>?</a:t>
            </a:r>
            <a:endParaRPr sz="1600">
              <a:latin typeface="微软雅黑"/>
              <a:cs typeface="微软雅黑"/>
            </a:endParaRPr>
          </a:p>
          <a:p>
            <a:pPr marL="372110" indent="-360045">
              <a:lnSpc>
                <a:spcPct val="100000"/>
              </a:lnSpc>
              <a:spcBef>
                <a:spcPts val="1345"/>
              </a:spcBef>
              <a:buClr>
                <a:srgbClr val="404040"/>
              </a:buClr>
              <a:buSzPct val="84375"/>
              <a:buFont typeface="Wingdings"/>
              <a:buChar char="⚫"/>
              <a:tabLst>
                <a:tab pos="372110" algn="l"/>
                <a:tab pos="372745" algn="l"/>
              </a:tabLst>
            </a:pPr>
            <a:r>
              <a:rPr dirty="0" sz="1600" spc="-5">
                <a:solidFill>
                  <a:srgbClr val="252525"/>
                </a:solidFill>
                <a:latin typeface="微软雅黑"/>
                <a:cs typeface="微软雅黑"/>
              </a:rPr>
              <a:t>如何查</a:t>
            </a:r>
            <a:r>
              <a:rPr dirty="0" sz="1600" spc="-10">
                <a:solidFill>
                  <a:srgbClr val="252525"/>
                </a:solidFill>
                <a:latin typeface="微软雅黑"/>
                <a:cs typeface="微软雅黑"/>
              </a:rPr>
              <a:t>看MySQL</a:t>
            </a:r>
            <a:r>
              <a:rPr dirty="0" sz="1600" spc="-5">
                <a:solidFill>
                  <a:srgbClr val="252525"/>
                </a:solidFill>
                <a:latin typeface="微软雅黑"/>
                <a:cs typeface="微软雅黑"/>
              </a:rPr>
              <a:t>的执行计</a:t>
            </a:r>
            <a:r>
              <a:rPr dirty="0" sz="1600" spc="10">
                <a:solidFill>
                  <a:srgbClr val="252525"/>
                </a:solidFill>
                <a:latin typeface="微软雅黑"/>
                <a:cs typeface="微软雅黑"/>
              </a:rPr>
              <a:t>划</a:t>
            </a:r>
            <a:r>
              <a:rPr dirty="0" sz="1600" spc="-5">
                <a:solidFill>
                  <a:srgbClr val="252525"/>
                </a:solidFill>
                <a:latin typeface="微软雅黑"/>
                <a:cs typeface="微软雅黑"/>
              </a:rPr>
              <a:t>?</a:t>
            </a:r>
            <a:endParaRPr sz="1600">
              <a:latin typeface="微软雅黑"/>
              <a:cs typeface="微软雅黑"/>
            </a:endParaRPr>
          </a:p>
          <a:p>
            <a:pPr marL="372110" indent="-360045">
              <a:lnSpc>
                <a:spcPct val="100000"/>
              </a:lnSpc>
              <a:spcBef>
                <a:spcPts val="1345"/>
              </a:spcBef>
              <a:buClr>
                <a:srgbClr val="404040"/>
              </a:buClr>
              <a:buSzPct val="84375"/>
              <a:buFont typeface="Wingdings"/>
              <a:buChar char="⚫"/>
              <a:tabLst>
                <a:tab pos="372110" algn="l"/>
                <a:tab pos="372745" algn="l"/>
              </a:tabLst>
            </a:pPr>
            <a:r>
              <a:rPr dirty="0" sz="1600" spc="-5">
                <a:solidFill>
                  <a:srgbClr val="252525"/>
                </a:solidFill>
                <a:latin typeface="微软雅黑"/>
                <a:cs typeface="微软雅黑"/>
              </a:rPr>
              <a:t>索引失效的情况有哪</a:t>
            </a:r>
            <a:r>
              <a:rPr dirty="0" sz="1600" spc="-10">
                <a:solidFill>
                  <a:srgbClr val="252525"/>
                </a:solidFill>
                <a:latin typeface="微软雅黑"/>
                <a:cs typeface="微软雅黑"/>
              </a:rPr>
              <a:t>些</a:t>
            </a:r>
            <a:r>
              <a:rPr dirty="0" sz="1600" spc="-5">
                <a:solidFill>
                  <a:srgbClr val="252525"/>
                </a:solidFill>
                <a:latin typeface="微软雅黑"/>
                <a:cs typeface="微软雅黑"/>
              </a:rPr>
              <a:t>?</a:t>
            </a:r>
            <a:endParaRPr sz="1600">
              <a:latin typeface="微软雅黑"/>
              <a:cs typeface="微软雅黑"/>
            </a:endParaRPr>
          </a:p>
          <a:p>
            <a:pPr marL="372110" indent="-360045">
              <a:lnSpc>
                <a:spcPct val="100000"/>
              </a:lnSpc>
              <a:spcBef>
                <a:spcPts val="1345"/>
              </a:spcBef>
              <a:buClr>
                <a:srgbClr val="404040"/>
              </a:buClr>
              <a:buSzPct val="84375"/>
              <a:buFont typeface="Wingdings"/>
              <a:buChar char="⚫"/>
              <a:tabLst>
                <a:tab pos="372110" algn="l"/>
                <a:tab pos="372745" algn="l"/>
              </a:tabLst>
            </a:pPr>
            <a:r>
              <a:rPr dirty="0" sz="1600" spc="-5">
                <a:solidFill>
                  <a:srgbClr val="252525"/>
                </a:solidFill>
                <a:latin typeface="微软雅黑"/>
                <a:cs typeface="微软雅黑"/>
              </a:rPr>
              <a:t>什么是回</a:t>
            </a:r>
            <a:r>
              <a:rPr dirty="0" sz="1600" spc="-10">
                <a:solidFill>
                  <a:srgbClr val="252525"/>
                </a:solidFill>
                <a:latin typeface="微软雅黑"/>
                <a:cs typeface="微软雅黑"/>
              </a:rPr>
              <a:t>表</a:t>
            </a:r>
            <a:r>
              <a:rPr dirty="0" sz="1600" spc="-5">
                <a:solidFill>
                  <a:srgbClr val="252525"/>
                </a:solidFill>
                <a:latin typeface="微软雅黑"/>
                <a:cs typeface="微软雅黑"/>
              </a:rPr>
              <a:t>查询?</a:t>
            </a:r>
            <a:endParaRPr sz="1600">
              <a:latin typeface="微软雅黑"/>
              <a:cs typeface="微软雅黑"/>
            </a:endParaRPr>
          </a:p>
          <a:p>
            <a:pPr marL="372110" indent="-360045">
              <a:lnSpc>
                <a:spcPct val="100000"/>
              </a:lnSpc>
              <a:spcBef>
                <a:spcPts val="1345"/>
              </a:spcBef>
              <a:buClr>
                <a:srgbClr val="404040"/>
              </a:buClr>
              <a:buSzPct val="84375"/>
              <a:buFont typeface="Wingdings"/>
              <a:buChar char="⚫"/>
              <a:tabLst>
                <a:tab pos="372110" algn="l"/>
                <a:tab pos="372745" algn="l"/>
              </a:tabLst>
            </a:pPr>
            <a:r>
              <a:rPr dirty="0" sz="1600" spc="-5">
                <a:solidFill>
                  <a:srgbClr val="252525"/>
                </a:solidFill>
                <a:latin typeface="微软雅黑"/>
                <a:cs typeface="微软雅黑"/>
              </a:rPr>
              <a:t>什么</a:t>
            </a:r>
            <a:r>
              <a:rPr dirty="0" sz="1600" spc="-10">
                <a:solidFill>
                  <a:srgbClr val="252525"/>
                </a:solidFill>
                <a:latin typeface="微软雅黑"/>
                <a:cs typeface="微软雅黑"/>
              </a:rPr>
              <a:t>是</a:t>
            </a:r>
            <a:r>
              <a:rPr dirty="0" sz="1600" spc="-25">
                <a:solidFill>
                  <a:srgbClr val="252525"/>
                </a:solidFill>
                <a:latin typeface="微软雅黑"/>
                <a:cs typeface="微软雅黑"/>
              </a:rPr>
              <a:t>MVCC?</a:t>
            </a:r>
            <a:endParaRPr sz="1600">
              <a:latin typeface="微软雅黑"/>
              <a:cs typeface="微软雅黑"/>
            </a:endParaRPr>
          </a:p>
          <a:p>
            <a:pPr marL="372110" indent="-360045">
              <a:lnSpc>
                <a:spcPct val="100000"/>
              </a:lnSpc>
              <a:spcBef>
                <a:spcPts val="1345"/>
              </a:spcBef>
              <a:buClr>
                <a:srgbClr val="404040"/>
              </a:buClr>
              <a:buSzPct val="84375"/>
              <a:buFont typeface="Wingdings"/>
              <a:buChar char="⚫"/>
              <a:tabLst>
                <a:tab pos="372110" algn="l"/>
                <a:tab pos="372745" algn="l"/>
              </a:tabLst>
            </a:pPr>
            <a:r>
              <a:rPr dirty="0" sz="1600" spc="-10">
                <a:solidFill>
                  <a:srgbClr val="252525"/>
                </a:solidFill>
                <a:latin typeface="微软雅黑"/>
                <a:cs typeface="微软雅黑"/>
              </a:rPr>
              <a:t>MySQL</a:t>
            </a:r>
            <a:r>
              <a:rPr dirty="0" sz="1600" spc="-5">
                <a:solidFill>
                  <a:srgbClr val="252525"/>
                </a:solidFill>
                <a:latin typeface="微软雅黑"/>
                <a:cs typeface="微软雅黑"/>
              </a:rPr>
              <a:t>主从复制的原理是</a:t>
            </a:r>
            <a:r>
              <a:rPr dirty="0" sz="1600" spc="5">
                <a:solidFill>
                  <a:srgbClr val="252525"/>
                </a:solidFill>
                <a:latin typeface="微软雅黑"/>
                <a:cs typeface="微软雅黑"/>
              </a:rPr>
              <a:t>什</a:t>
            </a:r>
            <a:r>
              <a:rPr dirty="0" sz="1600" spc="-5">
                <a:solidFill>
                  <a:srgbClr val="252525"/>
                </a:solidFill>
                <a:latin typeface="微软雅黑"/>
                <a:cs typeface="微软雅黑"/>
              </a:rPr>
              <a:t>么?</a:t>
            </a:r>
            <a:endParaRPr sz="1600">
              <a:latin typeface="微软雅黑"/>
              <a:cs typeface="微软雅黑"/>
            </a:endParaRPr>
          </a:p>
          <a:p>
            <a:pPr marL="372110" indent="-360045">
              <a:lnSpc>
                <a:spcPct val="100000"/>
              </a:lnSpc>
              <a:spcBef>
                <a:spcPts val="1345"/>
              </a:spcBef>
              <a:buClr>
                <a:srgbClr val="404040"/>
              </a:buClr>
              <a:buSzPct val="84375"/>
              <a:buFont typeface="Wingdings"/>
              <a:buChar char="⚫"/>
              <a:tabLst>
                <a:tab pos="372110" algn="l"/>
                <a:tab pos="372745" algn="l"/>
              </a:tabLst>
            </a:pPr>
            <a:r>
              <a:rPr dirty="0" sz="1600" spc="-10">
                <a:solidFill>
                  <a:srgbClr val="252525"/>
                </a:solidFill>
                <a:latin typeface="微软雅黑"/>
                <a:cs typeface="微软雅黑"/>
              </a:rPr>
              <a:t>主从复制之后的读写分离如何实</a:t>
            </a:r>
            <a:r>
              <a:rPr dirty="0" sz="1600" spc="5">
                <a:solidFill>
                  <a:srgbClr val="252525"/>
                </a:solidFill>
                <a:latin typeface="微软雅黑"/>
                <a:cs typeface="微软雅黑"/>
              </a:rPr>
              <a:t>现</a:t>
            </a:r>
            <a:r>
              <a:rPr dirty="0" sz="1600" spc="-5">
                <a:solidFill>
                  <a:srgbClr val="252525"/>
                </a:solidFill>
                <a:latin typeface="微软雅黑"/>
                <a:cs typeface="微软雅黑"/>
              </a:rPr>
              <a:t>?</a:t>
            </a:r>
            <a:endParaRPr sz="1600">
              <a:latin typeface="微软雅黑"/>
              <a:cs typeface="微软雅黑"/>
            </a:endParaRPr>
          </a:p>
          <a:p>
            <a:pPr marL="372110" indent="-360045">
              <a:lnSpc>
                <a:spcPct val="100000"/>
              </a:lnSpc>
              <a:spcBef>
                <a:spcPts val="1345"/>
              </a:spcBef>
              <a:buClr>
                <a:srgbClr val="404040"/>
              </a:buClr>
              <a:buSzPct val="84375"/>
              <a:buFont typeface="Wingdings"/>
              <a:buChar char="⚫"/>
              <a:tabLst>
                <a:tab pos="372110" algn="l"/>
                <a:tab pos="372745" algn="l"/>
              </a:tabLst>
            </a:pPr>
            <a:r>
              <a:rPr dirty="0" sz="1600" spc="-5">
                <a:solidFill>
                  <a:srgbClr val="252525"/>
                </a:solidFill>
                <a:latin typeface="微软雅黑"/>
                <a:cs typeface="微软雅黑"/>
              </a:rPr>
              <a:t>数据库的分库分表如何实现?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0"/>
              <a:t>高级软件人才培训专家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 h="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 h="0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 h="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9838" y="1074546"/>
            <a:ext cx="1986914" cy="13138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225">
                <a:solidFill>
                  <a:srgbClr val="AC2A25"/>
                </a:solidFill>
                <a:latin typeface="宋体"/>
                <a:cs typeface="宋体"/>
              </a:rPr>
              <a:t>SQL</a:t>
            </a:r>
            <a:endParaRPr sz="20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72110" algn="l"/>
              </a:tabLst>
            </a:pPr>
            <a:r>
              <a:rPr dirty="0" sz="1350" spc="670">
                <a:solidFill>
                  <a:srgbClr val="404040"/>
                </a:solidFill>
                <a:latin typeface="Wingdings"/>
                <a:cs typeface="Wingdings"/>
              </a:rPr>
              <a:t>⚫</a:t>
            </a:r>
            <a:r>
              <a:rPr dirty="0" sz="1350" spc="67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1600" spc="-10">
                <a:solidFill>
                  <a:srgbClr val="252525"/>
                </a:solidFill>
                <a:latin typeface="微软雅黑"/>
                <a:cs typeface="微软雅黑"/>
              </a:rPr>
              <a:t>DDL</a:t>
            </a:r>
            <a:r>
              <a:rPr dirty="0" sz="1600">
                <a:solidFill>
                  <a:srgbClr val="252525"/>
                </a:solidFill>
                <a:latin typeface="微软雅黑"/>
                <a:cs typeface="微软雅黑"/>
              </a:rPr>
              <a:t>-</a:t>
            </a:r>
            <a:r>
              <a:rPr dirty="0" sz="1600" spc="-5">
                <a:solidFill>
                  <a:srgbClr val="252525"/>
                </a:solidFill>
                <a:latin typeface="微软雅黑"/>
                <a:cs typeface="微软雅黑"/>
              </a:rPr>
              <a:t>表操作</a:t>
            </a:r>
            <a:r>
              <a:rPr dirty="0" sz="1600">
                <a:solidFill>
                  <a:srgbClr val="252525"/>
                </a:solidFill>
                <a:latin typeface="微软雅黑"/>
                <a:cs typeface="微软雅黑"/>
              </a:rPr>
              <a:t>-</a:t>
            </a:r>
            <a:r>
              <a:rPr dirty="0" sz="1600" spc="-5">
                <a:solidFill>
                  <a:srgbClr val="252525"/>
                </a:solidFill>
                <a:latin typeface="微软雅黑"/>
                <a:cs typeface="微软雅黑"/>
              </a:rPr>
              <a:t>修改</a:t>
            </a:r>
            <a:endParaRPr sz="1600">
              <a:latin typeface="微软雅黑"/>
              <a:cs typeface="微软雅黑"/>
            </a:endParaRPr>
          </a:p>
          <a:p>
            <a:pPr marL="351155">
              <a:lnSpc>
                <a:spcPct val="100000"/>
              </a:lnSpc>
              <a:spcBef>
                <a:spcPts val="1655"/>
              </a:spcBef>
            </a:pPr>
            <a:r>
              <a:rPr dirty="0" sz="1400">
                <a:solidFill>
                  <a:srgbClr val="585858"/>
                </a:solidFill>
                <a:latin typeface="微软雅黑"/>
                <a:cs typeface="微软雅黑"/>
              </a:rPr>
              <a:t>修改数据类型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28471" y="3557142"/>
            <a:ext cx="180848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585858"/>
                </a:solidFill>
                <a:latin typeface="微软雅黑"/>
                <a:cs typeface="微软雅黑"/>
              </a:rPr>
              <a:t>修改字段名和字段类型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28471" y="4965572"/>
            <a:ext cx="5151120" cy="709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C00000"/>
                </a:solidFill>
                <a:latin typeface="微软雅黑"/>
                <a:cs typeface="微软雅黑"/>
              </a:rPr>
              <a:t>案例:</a:t>
            </a:r>
            <a:endParaRPr sz="14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585858"/>
                </a:solidFill>
                <a:latin typeface="微软雅黑"/>
                <a:cs typeface="微软雅黑"/>
              </a:rPr>
              <a:t>将emp表的</a:t>
            </a:r>
            <a:r>
              <a:rPr dirty="0" sz="1400" spc="-5">
                <a:solidFill>
                  <a:srgbClr val="585858"/>
                </a:solidFill>
                <a:latin typeface="微软雅黑"/>
                <a:cs typeface="微软雅黑"/>
              </a:rPr>
              <a:t>nickname</a:t>
            </a:r>
            <a:r>
              <a:rPr dirty="0" sz="1400">
                <a:solidFill>
                  <a:srgbClr val="585858"/>
                </a:solidFill>
                <a:latin typeface="微软雅黑"/>
                <a:cs typeface="微软雅黑"/>
              </a:rPr>
              <a:t>字段修</a:t>
            </a:r>
            <a:r>
              <a:rPr dirty="0" sz="1400" spc="-15">
                <a:solidFill>
                  <a:srgbClr val="585858"/>
                </a:solidFill>
                <a:latin typeface="微软雅黑"/>
                <a:cs typeface="微软雅黑"/>
              </a:rPr>
              <a:t>改</a:t>
            </a:r>
            <a:r>
              <a:rPr dirty="0" sz="1400">
                <a:solidFill>
                  <a:srgbClr val="585858"/>
                </a:solidFill>
                <a:latin typeface="微软雅黑"/>
                <a:cs typeface="微软雅黑"/>
              </a:rPr>
              <a:t>为</a:t>
            </a:r>
            <a:r>
              <a:rPr dirty="0" sz="1400" spc="-5">
                <a:solidFill>
                  <a:srgbClr val="585858"/>
                </a:solidFill>
                <a:latin typeface="微软雅黑"/>
                <a:cs typeface="微软雅黑"/>
              </a:rPr>
              <a:t>username，</a:t>
            </a:r>
            <a:r>
              <a:rPr dirty="0" sz="1400">
                <a:solidFill>
                  <a:srgbClr val="585858"/>
                </a:solidFill>
                <a:latin typeface="微软雅黑"/>
                <a:cs typeface="微软雅黑"/>
              </a:rPr>
              <a:t>类型</a:t>
            </a:r>
            <a:r>
              <a:rPr dirty="0" sz="1400" spc="-15">
                <a:solidFill>
                  <a:srgbClr val="585858"/>
                </a:solidFill>
                <a:latin typeface="微软雅黑"/>
                <a:cs typeface="微软雅黑"/>
              </a:rPr>
              <a:t>为</a:t>
            </a:r>
            <a:r>
              <a:rPr dirty="0" sz="1400" spc="-5">
                <a:solidFill>
                  <a:srgbClr val="585858"/>
                </a:solidFill>
                <a:latin typeface="微软雅黑"/>
                <a:cs typeface="微软雅黑"/>
              </a:rPr>
              <a:t>varchar(30)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53667" y="3939540"/>
            <a:ext cx="9863455" cy="307975"/>
          </a:xfrm>
          <a:custGeom>
            <a:avLst/>
            <a:gdLst/>
            <a:ahLst/>
            <a:cxnLst/>
            <a:rect l="l" t="t" r="r" b="b"/>
            <a:pathLst>
              <a:path w="9863455" h="307975">
                <a:moveTo>
                  <a:pt x="0" y="307848"/>
                </a:moveTo>
                <a:lnTo>
                  <a:pt x="9863328" y="307848"/>
                </a:lnTo>
                <a:lnTo>
                  <a:pt x="9863328" y="0"/>
                </a:lnTo>
                <a:lnTo>
                  <a:pt x="0" y="0"/>
                </a:lnTo>
                <a:lnTo>
                  <a:pt x="0" y="307848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245717" y="3941953"/>
            <a:ext cx="1126312" cy="2758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684652" y="3941953"/>
            <a:ext cx="782320" cy="2758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432805" y="3941953"/>
            <a:ext cx="109727" cy="2758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847334" y="3941953"/>
            <a:ext cx="232410" cy="2758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033261" y="3941953"/>
            <a:ext cx="939126" cy="2758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257288" y="3941953"/>
            <a:ext cx="232409" cy="2758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153667" y="3939540"/>
            <a:ext cx="9863455" cy="307975"/>
          </a:xfrm>
          <a:prstGeom prst="rect">
            <a:avLst/>
          </a:prstGeom>
          <a:ln w="3175">
            <a:solidFill>
              <a:srgbClr val="919191"/>
            </a:solidFill>
          </a:ln>
        </p:spPr>
        <p:txBody>
          <a:bodyPr wrap="square" lIns="0" tIns="36195" rIns="0" bIns="0" rtlCol="0" vert="horz">
            <a:spAutoFit/>
          </a:bodyPr>
          <a:lstStyle/>
          <a:p>
            <a:pPr marL="1131570">
              <a:lnSpc>
                <a:spcPct val="100000"/>
              </a:lnSpc>
              <a:spcBef>
                <a:spcPts val="285"/>
              </a:spcBef>
              <a:tabLst>
                <a:tab pos="2286635" algn="l"/>
                <a:tab pos="5743575" algn="l"/>
                <a:tab pos="6289040" algn="l"/>
              </a:tabLst>
            </a:pPr>
            <a:r>
              <a:rPr dirty="0" sz="1400" spc="10">
                <a:solidFill>
                  <a:srgbClr val="585858"/>
                </a:solidFill>
                <a:latin typeface="黑体"/>
                <a:cs typeface="黑体"/>
              </a:rPr>
              <a:t>表</a:t>
            </a:r>
            <a:r>
              <a:rPr dirty="0" sz="1400">
                <a:solidFill>
                  <a:srgbClr val="585858"/>
                </a:solidFill>
                <a:latin typeface="黑体"/>
                <a:cs typeface="黑体"/>
              </a:rPr>
              <a:t>名	</a:t>
            </a:r>
            <a:r>
              <a:rPr dirty="0" sz="1400" spc="10">
                <a:solidFill>
                  <a:srgbClr val="585858"/>
                </a:solidFill>
                <a:latin typeface="黑体"/>
                <a:cs typeface="黑体"/>
              </a:rPr>
              <a:t>旧字</a:t>
            </a:r>
            <a:r>
              <a:rPr dirty="0" sz="1400">
                <a:solidFill>
                  <a:srgbClr val="585858"/>
                </a:solidFill>
                <a:latin typeface="黑体"/>
                <a:cs typeface="黑体"/>
              </a:rPr>
              <a:t>段名</a:t>
            </a:r>
            <a:r>
              <a:rPr dirty="0" sz="1400" spc="-50">
                <a:solidFill>
                  <a:srgbClr val="585858"/>
                </a:solidFill>
                <a:latin typeface="黑体"/>
                <a:cs typeface="黑体"/>
              </a:rPr>
              <a:t> </a:t>
            </a:r>
            <a:r>
              <a:rPr dirty="0" sz="1400" spc="10">
                <a:solidFill>
                  <a:srgbClr val="585858"/>
                </a:solidFill>
                <a:latin typeface="黑体"/>
                <a:cs typeface="黑体"/>
              </a:rPr>
              <a:t>新字</a:t>
            </a:r>
            <a:r>
              <a:rPr dirty="0" sz="1400">
                <a:solidFill>
                  <a:srgbClr val="585858"/>
                </a:solidFill>
                <a:latin typeface="黑体"/>
                <a:cs typeface="黑体"/>
              </a:rPr>
              <a:t>段名</a:t>
            </a:r>
            <a:r>
              <a:rPr dirty="0" sz="1400" spc="-65">
                <a:solidFill>
                  <a:srgbClr val="585858"/>
                </a:solidFill>
                <a:latin typeface="黑体"/>
                <a:cs typeface="黑体"/>
              </a:rPr>
              <a:t> </a:t>
            </a:r>
            <a:r>
              <a:rPr dirty="0" sz="1400" spc="10">
                <a:solidFill>
                  <a:srgbClr val="585858"/>
                </a:solidFill>
                <a:latin typeface="黑体"/>
                <a:cs typeface="黑体"/>
              </a:rPr>
              <a:t>类</a:t>
            </a:r>
            <a:r>
              <a:rPr dirty="0" sz="1400">
                <a:solidFill>
                  <a:srgbClr val="585858"/>
                </a:solidFill>
                <a:latin typeface="黑体"/>
                <a:cs typeface="黑体"/>
              </a:rPr>
              <a:t>型</a:t>
            </a:r>
            <a:r>
              <a:rPr dirty="0" sz="1400" spc="65">
                <a:solidFill>
                  <a:srgbClr val="585858"/>
                </a:solidFill>
                <a:latin typeface="黑体"/>
                <a:cs typeface="黑体"/>
              </a:rPr>
              <a:t> </a:t>
            </a:r>
            <a:r>
              <a:rPr dirty="0" sz="1400" spc="10">
                <a:solidFill>
                  <a:srgbClr val="585858"/>
                </a:solidFill>
                <a:latin typeface="黑体"/>
                <a:cs typeface="黑体"/>
              </a:rPr>
              <a:t>长</a:t>
            </a:r>
            <a:r>
              <a:rPr dirty="0" sz="1400">
                <a:solidFill>
                  <a:srgbClr val="585858"/>
                </a:solidFill>
                <a:latin typeface="黑体"/>
                <a:cs typeface="黑体"/>
              </a:rPr>
              <a:t>度	</a:t>
            </a:r>
            <a:r>
              <a:rPr dirty="0" sz="1400" spc="10">
                <a:solidFill>
                  <a:srgbClr val="585858"/>
                </a:solidFill>
                <a:latin typeface="黑体"/>
                <a:cs typeface="黑体"/>
              </a:rPr>
              <a:t>注</a:t>
            </a:r>
            <a:r>
              <a:rPr dirty="0" sz="1400">
                <a:solidFill>
                  <a:srgbClr val="585858"/>
                </a:solidFill>
                <a:latin typeface="黑体"/>
                <a:cs typeface="黑体"/>
              </a:rPr>
              <a:t>释	</a:t>
            </a:r>
            <a:r>
              <a:rPr dirty="0" sz="1400" spc="10">
                <a:solidFill>
                  <a:srgbClr val="585858"/>
                </a:solidFill>
                <a:latin typeface="黑体"/>
                <a:cs typeface="黑体"/>
              </a:rPr>
              <a:t>约束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802880" y="3941953"/>
            <a:ext cx="169164" cy="2758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153667" y="5801867"/>
            <a:ext cx="9863455" cy="307975"/>
          </a:xfrm>
          <a:custGeom>
            <a:avLst/>
            <a:gdLst/>
            <a:ahLst/>
            <a:cxnLst/>
            <a:rect l="l" t="t" r="r" b="b"/>
            <a:pathLst>
              <a:path w="9863455" h="307975">
                <a:moveTo>
                  <a:pt x="0" y="307847"/>
                </a:moveTo>
                <a:lnTo>
                  <a:pt x="9863328" y="307847"/>
                </a:lnTo>
                <a:lnTo>
                  <a:pt x="9863328" y="0"/>
                </a:lnTo>
                <a:lnTo>
                  <a:pt x="0" y="0"/>
                </a:lnTo>
                <a:lnTo>
                  <a:pt x="0" y="307847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245717" y="5805525"/>
            <a:ext cx="1126312" cy="2758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285364" y="5805525"/>
            <a:ext cx="487680" cy="2758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692273" y="5805525"/>
            <a:ext cx="2522601" cy="2758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161534" y="5805525"/>
            <a:ext cx="1065161" cy="27584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150609" y="5805525"/>
            <a:ext cx="939126" cy="2758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013447" y="5805525"/>
            <a:ext cx="82296" cy="27584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1153667" y="5801867"/>
            <a:ext cx="9863455" cy="307975"/>
          </a:xfrm>
          <a:prstGeom prst="rect">
            <a:avLst/>
          </a:prstGeom>
          <a:ln w="3175">
            <a:solidFill>
              <a:srgbClr val="919191"/>
            </a:solidFill>
          </a:ln>
        </p:spPr>
        <p:txBody>
          <a:bodyPr wrap="square" lIns="0" tIns="37465" rIns="0" bIns="0" rtlCol="0" vert="horz">
            <a:spAutoFit/>
          </a:bodyPr>
          <a:lstStyle/>
          <a:p>
            <a:pPr algn="ctr" marL="2298065">
              <a:lnSpc>
                <a:spcPct val="100000"/>
              </a:lnSpc>
              <a:spcBef>
                <a:spcPts val="295"/>
              </a:spcBef>
            </a:pPr>
            <a:r>
              <a:rPr dirty="0" sz="1400" spc="10">
                <a:solidFill>
                  <a:srgbClr val="585858"/>
                </a:solidFill>
                <a:latin typeface="黑体"/>
                <a:cs typeface="黑体"/>
              </a:rPr>
              <a:t>昵称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414259" y="5805525"/>
            <a:ext cx="153161" cy="2758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153667" y="2555748"/>
            <a:ext cx="9863455" cy="307975"/>
          </a:xfrm>
          <a:custGeom>
            <a:avLst/>
            <a:gdLst/>
            <a:ahLst/>
            <a:cxnLst/>
            <a:rect l="l" t="t" r="r" b="b"/>
            <a:pathLst>
              <a:path w="9863455" h="307975">
                <a:moveTo>
                  <a:pt x="0" y="307848"/>
                </a:moveTo>
                <a:lnTo>
                  <a:pt x="9863328" y="307848"/>
                </a:lnTo>
                <a:lnTo>
                  <a:pt x="9863328" y="0"/>
                </a:lnTo>
                <a:lnTo>
                  <a:pt x="0" y="0"/>
                </a:lnTo>
                <a:lnTo>
                  <a:pt x="0" y="307848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245717" y="2557907"/>
            <a:ext cx="1126312" cy="2758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684652" y="2557907"/>
            <a:ext cx="783526" cy="27584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932934" y="2557907"/>
            <a:ext cx="109727" cy="2758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1153667" y="2555748"/>
            <a:ext cx="9863455" cy="307975"/>
          </a:xfrm>
          <a:prstGeom prst="rect">
            <a:avLst/>
          </a:prstGeom>
          <a:ln w="3175">
            <a:solidFill>
              <a:srgbClr val="919191"/>
            </a:solidFill>
          </a:ln>
        </p:spPr>
        <p:txBody>
          <a:bodyPr wrap="square" lIns="0" tIns="36194" rIns="0" bIns="0" rtlCol="0" vert="horz">
            <a:spAutoFit/>
          </a:bodyPr>
          <a:lstStyle/>
          <a:p>
            <a:pPr marL="1131570">
              <a:lnSpc>
                <a:spcPct val="100000"/>
              </a:lnSpc>
              <a:spcBef>
                <a:spcPts val="284"/>
              </a:spcBef>
              <a:tabLst>
                <a:tab pos="2226945" algn="l"/>
              </a:tabLst>
            </a:pPr>
            <a:r>
              <a:rPr dirty="0" sz="1400" spc="10">
                <a:solidFill>
                  <a:srgbClr val="585858"/>
                </a:solidFill>
                <a:latin typeface="黑体"/>
                <a:cs typeface="黑体"/>
              </a:rPr>
              <a:t>表</a:t>
            </a:r>
            <a:r>
              <a:rPr dirty="0" sz="1400">
                <a:solidFill>
                  <a:srgbClr val="585858"/>
                </a:solidFill>
                <a:latin typeface="黑体"/>
                <a:cs typeface="黑体"/>
              </a:rPr>
              <a:t>名	</a:t>
            </a:r>
            <a:r>
              <a:rPr dirty="0" sz="1400" spc="10">
                <a:solidFill>
                  <a:srgbClr val="585858"/>
                </a:solidFill>
                <a:latin typeface="黑体"/>
                <a:cs typeface="黑体"/>
              </a:rPr>
              <a:t>字段</a:t>
            </a:r>
            <a:r>
              <a:rPr dirty="0" sz="1400">
                <a:solidFill>
                  <a:srgbClr val="585858"/>
                </a:solidFill>
                <a:latin typeface="黑体"/>
                <a:cs typeface="黑体"/>
              </a:rPr>
              <a:t>名</a:t>
            </a:r>
            <a:r>
              <a:rPr dirty="0" sz="1400" spc="-70">
                <a:solidFill>
                  <a:srgbClr val="585858"/>
                </a:solidFill>
                <a:latin typeface="黑体"/>
                <a:cs typeface="黑体"/>
              </a:rPr>
              <a:t> </a:t>
            </a:r>
            <a:r>
              <a:rPr dirty="0" sz="1400" spc="10">
                <a:solidFill>
                  <a:srgbClr val="585858"/>
                </a:solidFill>
                <a:latin typeface="黑体"/>
                <a:cs typeface="黑体"/>
              </a:rPr>
              <a:t>新数</a:t>
            </a:r>
            <a:r>
              <a:rPr dirty="0" sz="1400">
                <a:solidFill>
                  <a:srgbClr val="585858"/>
                </a:solidFill>
                <a:latin typeface="黑体"/>
                <a:cs typeface="黑体"/>
              </a:rPr>
              <a:t>据类型</a:t>
            </a:r>
            <a:r>
              <a:rPr dirty="0" sz="1400" spc="30">
                <a:solidFill>
                  <a:srgbClr val="585858"/>
                </a:solidFill>
                <a:latin typeface="黑体"/>
                <a:cs typeface="黑体"/>
              </a:rPr>
              <a:t> </a:t>
            </a:r>
            <a:r>
              <a:rPr dirty="0" sz="1400" spc="10">
                <a:solidFill>
                  <a:srgbClr val="585858"/>
                </a:solidFill>
                <a:latin typeface="黑体"/>
                <a:cs typeface="黑体"/>
              </a:rPr>
              <a:t>长度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347461" y="2557907"/>
            <a:ext cx="171450" cy="2758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0"/>
              <a:t>高级软件人才培训专家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 h="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 h="0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 h="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9838" y="1074546"/>
            <a:ext cx="1986914" cy="13138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225">
                <a:solidFill>
                  <a:srgbClr val="AC2A25"/>
                </a:solidFill>
                <a:latin typeface="宋体"/>
                <a:cs typeface="宋体"/>
              </a:rPr>
              <a:t>SQL</a:t>
            </a:r>
            <a:endParaRPr sz="20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72110" algn="l"/>
              </a:tabLst>
            </a:pPr>
            <a:r>
              <a:rPr dirty="0" sz="1350" spc="670">
                <a:solidFill>
                  <a:srgbClr val="404040"/>
                </a:solidFill>
                <a:latin typeface="Wingdings"/>
                <a:cs typeface="Wingdings"/>
              </a:rPr>
              <a:t>⚫</a:t>
            </a:r>
            <a:r>
              <a:rPr dirty="0" sz="1350" spc="67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1600" spc="-10">
                <a:solidFill>
                  <a:srgbClr val="252525"/>
                </a:solidFill>
                <a:latin typeface="微软雅黑"/>
                <a:cs typeface="微软雅黑"/>
              </a:rPr>
              <a:t>DDL</a:t>
            </a:r>
            <a:r>
              <a:rPr dirty="0" sz="1600">
                <a:solidFill>
                  <a:srgbClr val="252525"/>
                </a:solidFill>
                <a:latin typeface="微软雅黑"/>
                <a:cs typeface="微软雅黑"/>
              </a:rPr>
              <a:t>-</a:t>
            </a:r>
            <a:r>
              <a:rPr dirty="0" sz="1600" spc="-5">
                <a:solidFill>
                  <a:srgbClr val="252525"/>
                </a:solidFill>
                <a:latin typeface="微软雅黑"/>
                <a:cs typeface="微软雅黑"/>
              </a:rPr>
              <a:t>表操作</a:t>
            </a:r>
            <a:r>
              <a:rPr dirty="0" sz="1600">
                <a:solidFill>
                  <a:srgbClr val="252525"/>
                </a:solidFill>
                <a:latin typeface="微软雅黑"/>
                <a:cs typeface="微软雅黑"/>
              </a:rPr>
              <a:t>-</a:t>
            </a:r>
            <a:r>
              <a:rPr dirty="0" sz="1600" spc="-5">
                <a:solidFill>
                  <a:srgbClr val="252525"/>
                </a:solidFill>
                <a:latin typeface="微软雅黑"/>
                <a:cs typeface="微软雅黑"/>
              </a:rPr>
              <a:t>修改</a:t>
            </a:r>
            <a:endParaRPr sz="1600">
              <a:latin typeface="微软雅黑"/>
              <a:cs typeface="微软雅黑"/>
            </a:endParaRPr>
          </a:p>
          <a:p>
            <a:pPr marL="351155">
              <a:lnSpc>
                <a:spcPct val="100000"/>
              </a:lnSpc>
              <a:spcBef>
                <a:spcPts val="1655"/>
              </a:spcBef>
            </a:pPr>
            <a:r>
              <a:rPr dirty="0" sz="1400">
                <a:solidFill>
                  <a:srgbClr val="585858"/>
                </a:solidFill>
                <a:latin typeface="微软雅黑"/>
                <a:cs typeface="微软雅黑"/>
              </a:rPr>
              <a:t>删除字段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28471" y="3557142"/>
            <a:ext cx="2494915" cy="7092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C00000"/>
                </a:solidFill>
                <a:latin typeface="微软雅黑"/>
                <a:cs typeface="微软雅黑"/>
              </a:rPr>
              <a:t>案例:</a:t>
            </a:r>
            <a:endParaRPr sz="14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585858"/>
                </a:solidFill>
                <a:latin typeface="微软雅黑"/>
                <a:cs typeface="微软雅黑"/>
              </a:rPr>
              <a:t>将emp表的字段</a:t>
            </a:r>
            <a:r>
              <a:rPr dirty="0" sz="1400" spc="-5">
                <a:solidFill>
                  <a:srgbClr val="585858"/>
                </a:solidFill>
                <a:latin typeface="微软雅黑"/>
                <a:cs typeface="微软雅黑"/>
              </a:rPr>
              <a:t>username</a:t>
            </a:r>
            <a:r>
              <a:rPr dirty="0" sz="1400">
                <a:solidFill>
                  <a:srgbClr val="585858"/>
                </a:solidFill>
                <a:latin typeface="微软雅黑"/>
                <a:cs typeface="微软雅黑"/>
              </a:rPr>
              <a:t>删除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53667" y="4479035"/>
            <a:ext cx="9863455" cy="307975"/>
          </a:xfrm>
          <a:custGeom>
            <a:avLst/>
            <a:gdLst/>
            <a:ahLst/>
            <a:cxnLst/>
            <a:rect l="l" t="t" r="r" b="b"/>
            <a:pathLst>
              <a:path w="9863455" h="307975">
                <a:moveTo>
                  <a:pt x="0" y="307848"/>
                </a:moveTo>
                <a:lnTo>
                  <a:pt x="9863328" y="307848"/>
                </a:lnTo>
                <a:lnTo>
                  <a:pt x="9863328" y="0"/>
                </a:lnTo>
                <a:lnTo>
                  <a:pt x="0" y="0"/>
                </a:lnTo>
                <a:lnTo>
                  <a:pt x="0" y="307848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153667" y="4479035"/>
            <a:ext cx="9863455" cy="307975"/>
          </a:xfrm>
          <a:custGeom>
            <a:avLst/>
            <a:gdLst/>
            <a:ahLst/>
            <a:cxnLst/>
            <a:rect l="l" t="t" r="r" b="b"/>
            <a:pathLst>
              <a:path w="9863455" h="307975">
                <a:moveTo>
                  <a:pt x="0" y="307848"/>
                </a:moveTo>
                <a:lnTo>
                  <a:pt x="9863328" y="307848"/>
                </a:lnTo>
                <a:lnTo>
                  <a:pt x="9863328" y="0"/>
                </a:lnTo>
                <a:lnTo>
                  <a:pt x="0" y="0"/>
                </a:lnTo>
                <a:lnTo>
                  <a:pt x="0" y="307848"/>
                </a:lnTo>
                <a:close/>
              </a:path>
            </a:pathLst>
          </a:custGeom>
          <a:ln w="3175">
            <a:solidFill>
              <a:srgbClr val="9191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245717" y="4475937"/>
            <a:ext cx="1126312" cy="2761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285364" y="4475937"/>
            <a:ext cx="508635" cy="276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692273" y="4475937"/>
            <a:ext cx="1504022" cy="2761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153667" y="2566416"/>
            <a:ext cx="9863455" cy="307975"/>
          </a:xfrm>
          <a:custGeom>
            <a:avLst/>
            <a:gdLst/>
            <a:ahLst/>
            <a:cxnLst/>
            <a:rect l="l" t="t" r="r" b="b"/>
            <a:pathLst>
              <a:path w="9863455" h="307975">
                <a:moveTo>
                  <a:pt x="0" y="307848"/>
                </a:moveTo>
                <a:lnTo>
                  <a:pt x="9863328" y="307848"/>
                </a:lnTo>
                <a:lnTo>
                  <a:pt x="9863328" y="0"/>
                </a:lnTo>
                <a:lnTo>
                  <a:pt x="0" y="0"/>
                </a:lnTo>
                <a:lnTo>
                  <a:pt x="0" y="307848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245717" y="2568575"/>
            <a:ext cx="1126312" cy="2758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684652" y="2568575"/>
            <a:ext cx="622300" cy="2758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153667" y="2566416"/>
            <a:ext cx="9863455" cy="307975"/>
          </a:xfrm>
          <a:prstGeom prst="rect">
            <a:avLst/>
          </a:prstGeom>
          <a:ln w="3175">
            <a:solidFill>
              <a:srgbClr val="919191"/>
            </a:solidFill>
          </a:ln>
        </p:spPr>
        <p:txBody>
          <a:bodyPr wrap="square" lIns="0" tIns="36194" rIns="0" bIns="0" rtlCol="0" vert="horz">
            <a:spAutoFit/>
          </a:bodyPr>
          <a:lstStyle/>
          <a:p>
            <a:pPr marL="1131570">
              <a:lnSpc>
                <a:spcPct val="100000"/>
              </a:lnSpc>
              <a:spcBef>
                <a:spcPts val="284"/>
              </a:spcBef>
              <a:tabLst>
                <a:tab pos="2063750" algn="l"/>
              </a:tabLst>
            </a:pPr>
            <a:r>
              <a:rPr dirty="0" sz="1400" spc="10">
                <a:solidFill>
                  <a:srgbClr val="585858"/>
                </a:solidFill>
                <a:latin typeface="黑体"/>
                <a:cs typeface="黑体"/>
              </a:rPr>
              <a:t>表</a:t>
            </a:r>
            <a:r>
              <a:rPr dirty="0" sz="1400">
                <a:solidFill>
                  <a:srgbClr val="585858"/>
                </a:solidFill>
                <a:latin typeface="黑体"/>
                <a:cs typeface="黑体"/>
              </a:rPr>
              <a:t>名	</a:t>
            </a:r>
            <a:r>
              <a:rPr dirty="0" sz="1400" spc="10">
                <a:solidFill>
                  <a:srgbClr val="585858"/>
                </a:solidFill>
                <a:latin typeface="黑体"/>
                <a:cs typeface="黑体"/>
              </a:rPr>
              <a:t>字段名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756025" y="2568575"/>
            <a:ext cx="118872" cy="2758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0"/>
              <a:t>高级软件人才培训专家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 h="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 h="0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 h="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9838" y="1074546"/>
            <a:ext cx="1986914" cy="13138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225">
                <a:solidFill>
                  <a:srgbClr val="AC2A25"/>
                </a:solidFill>
                <a:latin typeface="宋体"/>
                <a:cs typeface="宋体"/>
              </a:rPr>
              <a:t>SQL</a:t>
            </a:r>
            <a:endParaRPr sz="20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72110" algn="l"/>
              </a:tabLst>
            </a:pPr>
            <a:r>
              <a:rPr dirty="0" sz="1350" spc="670">
                <a:solidFill>
                  <a:srgbClr val="404040"/>
                </a:solidFill>
                <a:latin typeface="Wingdings"/>
                <a:cs typeface="Wingdings"/>
              </a:rPr>
              <a:t>⚫</a:t>
            </a:r>
            <a:r>
              <a:rPr dirty="0" sz="1350" spc="67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1600" spc="-10">
                <a:solidFill>
                  <a:srgbClr val="252525"/>
                </a:solidFill>
                <a:latin typeface="微软雅黑"/>
                <a:cs typeface="微软雅黑"/>
              </a:rPr>
              <a:t>DDL</a:t>
            </a:r>
            <a:r>
              <a:rPr dirty="0" sz="1600">
                <a:solidFill>
                  <a:srgbClr val="252525"/>
                </a:solidFill>
                <a:latin typeface="微软雅黑"/>
                <a:cs typeface="微软雅黑"/>
              </a:rPr>
              <a:t>-</a:t>
            </a:r>
            <a:r>
              <a:rPr dirty="0" sz="1600" spc="-5">
                <a:solidFill>
                  <a:srgbClr val="252525"/>
                </a:solidFill>
                <a:latin typeface="微软雅黑"/>
                <a:cs typeface="微软雅黑"/>
              </a:rPr>
              <a:t>表操作</a:t>
            </a:r>
            <a:r>
              <a:rPr dirty="0" sz="1600">
                <a:solidFill>
                  <a:srgbClr val="252525"/>
                </a:solidFill>
                <a:latin typeface="微软雅黑"/>
                <a:cs typeface="微软雅黑"/>
              </a:rPr>
              <a:t>-</a:t>
            </a:r>
            <a:r>
              <a:rPr dirty="0" sz="1600" spc="-5">
                <a:solidFill>
                  <a:srgbClr val="252525"/>
                </a:solidFill>
                <a:latin typeface="微软雅黑"/>
                <a:cs typeface="微软雅黑"/>
              </a:rPr>
              <a:t>修改</a:t>
            </a:r>
            <a:endParaRPr sz="1600">
              <a:latin typeface="微软雅黑"/>
              <a:cs typeface="微软雅黑"/>
            </a:endParaRPr>
          </a:p>
          <a:p>
            <a:pPr marL="351155">
              <a:lnSpc>
                <a:spcPct val="100000"/>
              </a:lnSpc>
              <a:spcBef>
                <a:spcPts val="1655"/>
              </a:spcBef>
            </a:pPr>
            <a:r>
              <a:rPr dirty="0" sz="1400">
                <a:solidFill>
                  <a:srgbClr val="585858"/>
                </a:solidFill>
                <a:latin typeface="微软雅黑"/>
                <a:cs typeface="微软雅黑"/>
              </a:rPr>
              <a:t>修改表名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28471" y="3557142"/>
            <a:ext cx="2720975" cy="7092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C00000"/>
                </a:solidFill>
                <a:latin typeface="微软雅黑"/>
                <a:cs typeface="微软雅黑"/>
              </a:rPr>
              <a:t>案例:</a:t>
            </a:r>
            <a:endParaRPr sz="14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585858"/>
                </a:solidFill>
                <a:latin typeface="微软雅黑"/>
                <a:cs typeface="微软雅黑"/>
              </a:rPr>
              <a:t>将emp表的表名修改为</a:t>
            </a:r>
            <a:r>
              <a:rPr dirty="0" sz="1400" spc="-75">
                <a:solidFill>
                  <a:srgbClr val="585858"/>
                </a:solidFill>
                <a:latin typeface="微软雅黑"/>
                <a:cs typeface="微软雅黑"/>
              </a:rPr>
              <a:t> </a:t>
            </a:r>
            <a:r>
              <a:rPr dirty="0" sz="1400" spc="-5">
                <a:solidFill>
                  <a:srgbClr val="585858"/>
                </a:solidFill>
                <a:latin typeface="微软雅黑"/>
                <a:cs typeface="微软雅黑"/>
              </a:rPr>
              <a:t>employee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53667" y="4479035"/>
            <a:ext cx="9863455" cy="307975"/>
          </a:xfrm>
          <a:custGeom>
            <a:avLst/>
            <a:gdLst/>
            <a:ahLst/>
            <a:cxnLst/>
            <a:rect l="l" t="t" r="r" b="b"/>
            <a:pathLst>
              <a:path w="9863455" h="307975">
                <a:moveTo>
                  <a:pt x="0" y="307848"/>
                </a:moveTo>
                <a:lnTo>
                  <a:pt x="9863328" y="307848"/>
                </a:lnTo>
                <a:lnTo>
                  <a:pt x="9863328" y="0"/>
                </a:lnTo>
                <a:lnTo>
                  <a:pt x="0" y="0"/>
                </a:lnTo>
                <a:lnTo>
                  <a:pt x="0" y="307848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153667" y="4479035"/>
            <a:ext cx="9863455" cy="307975"/>
          </a:xfrm>
          <a:custGeom>
            <a:avLst/>
            <a:gdLst/>
            <a:ahLst/>
            <a:cxnLst/>
            <a:rect l="l" t="t" r="r" b="b"/>
            <a:pathLst>
              <a:path w="9863455" h="307975">
                <a:moveTo>
                  <a:pt x="0" y="307848"/>
                </a:moveTo>
                <a:lnTo>
                  <a:pt x="9863328" y="307848"/>
                </a:lnTo>
                <a:lnTo>
                  <a:pt x="9863328" y="0"/>
                </a:lnTo>
                <a:lnTo>
                  <a:pt x="0" y="0"/>
                </a:lnTo>
                <a:lnTo>
                  <a:pt x="0" y="307848"/>
                </a:lnTo>
                <a:close/>
              </a:path>
            </a:pathLst>
          </a:custGeom>
          <a:ln w="3175">
            <a:solidFill>
              <a:srgbClr val="9191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245717" y="4475937"/>
            <a:ext cx="1126312" cy="2761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285364" y="4475937"/>
            <a:ext cx="487680" cy="276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692273" y="4475937"/>
            <a:ext cx="1064514" cy="2761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660013" y="4475937"/>
            <a:ext cx="953681" cy="2761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153667" y="2566416"/>
            <a:ext cx="9863455" cy="307975"/>
          </a:xfrm>
          <a:custGeom>
            <a:avLst/>
            <a:gdLst/>
            <a:ahLst/>
            <a:cxnLst/>
            <a:rect l="l" t="t" r="r" b="b"/>
            <a:pathLst>
              <a:path w="9863455" h="307975">
                <a:moveTo>
                  <a:pt x="0" y="307848"/>
                </a:moveTo>
                <a:lnTo>
                  <a:pt x="9863328" y="307848"/>
                </a:lnTo>
                <a:lnTo>
                  <a:pt x="9863328" y="0"/>
                </a:lnTo>
                <a:lnTo>
                  <a:pt x="0" y="0"/>
                </a:lnTo>
                <a:lnTo>
                  <a:pt x="0" y="307848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245717" y="2568575"/>
            <a:ext cx="1126312" cy="2758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684652" y="2568575"/>
            <a:ext cx="1102271" cy="2758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153667" y="2566416"/>
            <a:ext cx="9863455" cy="307975"/>
          </a:xfrm>
          <a:prstGeom prst="rect">
            <a:avLst/>
          </a:prstGeom>
          <a:ln w="3175">
            <a:solidFill>
              <a:srgbClr val="919191"/>
            </a:solidFill>
          </a:ln>
        </p:spPr>
        <p:txBody>
          <a:bodyPr wrap="square" lIns="0" tIns="36194" rIns="0" bIns="0" rtlCol="0" vert="horz">
            <a:spAutoFit/>
          </a:bodyPr>
          <a:lstStyle/>
          <a:p>
            <a:pPr marL="1131570">
              <a:lnSpc>
                <a:spcPct val="100000"/>
              </a:lnSpc>
              <a:spcBef>
                <a:spcPts val="284"/>
              </a:spcBef>
              <a:tabLst>
                <a:tab pos="2541270" algn="l"/>
              </a:tabLst>
            </a:pPr>
            <a:r>
              <a:rPr dirty="0" sz="1400" spc="10">
                <a:solidFill>
                  <a:srgbClr val="585858"/>
                </a:solidFill>
                <a:latin typeface="黑体"/>
                <a:cs typeface="黑体"/>
              </a:rPr>
              <a:t>表</a:t>
            </a:r>
            <a:r>
              <a:rPr dirty="0" sz="1400">
                <a:solidFill>
                  <a:srgbClr val="585858"/>
                </a:solidFill>
                <a:latin typeface="黑体"/>
                <a:cs typeface="黑体"/>
              </a:rPr>
              <a:t>名	</a:t>
            </a:r>
            <a:r>
              <a:rPr dirty="0" sz="1400" spc="10">
                <a:solidFill>
                  <a:srgbClr val="585858"/>
                </a:solidFill>
                <a:latin typeface="黑体"/>
                <a:cs typeface="黑体"/>
              </a:rPr>
              <a:t>新表名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233417" y="2568575"/>
            <a:ext cx="121920" cy="2758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0"/>
              <a:t>高级软件人才培训专家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 h="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 h="0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 h="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153667" y="2584704"/>
            <a:ext cx="9863455" cy="307975"/>
          </a:xfrm>
          <a:custGeom>
            <a:avLst/>
            <a:gdLst/>
            <a:ahLst/>
            <a:cxnLst/>
            <a:rect l="l" t="t" r="r" b="b"/>
            <a:pathLst>
              <a:path w="9863455" h="307975">
                <a:moveTo>
                  <a:pt x="0" y="307848"/>
                </a:moveTo>
                <a:lnTo>
                  <a:pt x="9863328" y="307848"/>
                </a:lnTo>
                <a:lnTo>
                  <a:pt x="9863328" y="0"/>
                </a:lnTo>
                <a:lnTo>
                  <a:pt x="0" y="0"/>
                </a:lnTo>
                <a:lnTo>
                  <a:pt x="0" y="307848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245717" y="2587117"/>
            <a:ext cx="1107922" cy="2758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300604" y="2587117"/>
            <a:ext cx="141731" cy="2758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395092" y="2587117"/>
            <a:ext cx="842911" cy="2758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167760" y="2587117"/>
            <a:ext cx="184912" cy="2758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153667" y="2584704"/>
            <a:ext cx="9863455" cy="307975"/>
          </a:xfrm>
          <a:prstGeom prst="rect">
            <a:avLst/>
          </a:prstGeom>
          <a:ln w="3175">
            <a:solidFill>
              <a:srgbClr val="919191"/>
            </a:solidFill>
          </a:ln>
        </p:spPr>
        <p:txBody>
          <a:bodyPr wrap="square" lIns="0" tIns="36195" rIns="0" bIns="0" rtlCol="0" vert="horz">
            <a:spAutoFit/>
          </a:bodyPr>
          <a:lstStyle/>
          <a:p>
            <a:pPr marL="2152650">
              <a:lnSpc>
                <a:spcPct val="100000"/>
              </a:lnSpc>
              <a:spcBef>
                <a:spcPts val="285"/>
              </a:spcBef>
            </a:pPr>
            <a:r>
              <a:rPr dirty="0" sz="1400" spc="10">
                <a:solidFill>
                  <a:srgbClr val="585858"/>
                </a:solidFill>
                <a:latin typeface="黑体"/>
                <a:cs typeface="黑体"/>
              </a:rPr>
              <a:t>表名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666109" y="2587117"/>
            <a:ext cx="121920" cy="2758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789838" y="1074546"/>
            <a:ext cx="1986914" cy="13138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225">
                <a:solidFill>
                  <a:srgbClr val="AC2A25"/>
                </a:solidFill>
                <a:latin typeface="宋体"/>
                <a:cs typeface="宋体"/>
              </a:rPr>
              <a:t>SQL</a:t>
            </a:r>
            <a:endParaRPr sz="20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72110" algn="l"/>
              </a:tabLst>
            </a:pPr>
            <a:r>
              <a:rPr dirty="0" sz="1350" spc="670">
                <a:solidFill>
                  <a:srgbClr val="404040"/>
                </a:solidFill>
                <a:latin typeface="Wingdings"/>
                <a:cs typeface="Wingdings"/>
              </a:rPr>
              <a:t>⚫</a:t>
            </a:r>
            <a:r>
              <a:rPr dirty="0" sz="1350" spc="67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1600" spc="-10">
                <a:solidFill>
                  <a:srgbClr val="252525"/>
                </a:solidFill>
                <a:latin typeface="微软雅黑"/>
                <a:cs typeface="微软雅黑"/>
              </a:rPr>
              <a:t>DDL</a:t>
            </a:r>
            <a:r>
              <a:rPr dirty="0" sz="1600">
                <a:solidFill>
                  <a:srgbClr val="252525"/>
                </a:solidFill>
                <a:latin typeface="微软雅黑"/>
                <a:cs typeface="微软雅黑"/>
              </a:rPr>
              <a:t>-</a:t>
            </a:r>
            <a:r>
              <a:rPr dirty="0" sz="1600" spc="-5">
                <a:solidFill>
                  <a:srgbClr val="252525"/>
                </a:solidFill>
                <a:latin typeface="微软雅黑"/>
                <a:cs typeface="微软雅黑"/>
              </a:rPr>
              <a:t>表操作</a:t>
            </a:r>
            <a:r>
              <a:rPr dirty="0" sz="1600">
                <a:solidFill>
                  <a:srgbClr val="252525"/>
                </a:solidFill>
                <a:latin typeface="微软雅黑"/>
                <a:cs typeface="微软雅黑"/>
              </a:rPr>
              <a:t>-</a:t>
            </a:r>
            <a:r>
              <a:rPr dirty="0" sz="1600" spc="-5">
                <a:solidFill>
                  <a:srgbClr val="252525"/>
                </a:solidFill>
                <a:latin typeface="微软雅黑"/>
                <a:cs typeface="微软雅黑"/>
              </a:rPr>
              <a:t>删除</a:t>
            </a:r>
            <a:endParaRPr sz="1600">
              <a:latin typeface="微软雅黑"/>
              <a:cs typeface="微软雅黑"/>
            </a:endParaRPr>
          </a:p>
          <a:p>
            <a:pPr marL="351155">
              <a:lnSpc>
                <a:spcPct val="100000"/>
              </a:lnSpc>
              <a:spcBef>
                <a:spcPts val="1655"/>
              </a:spcBef>
            </a:pPr>
            <a:r>
              <a:rPr dirty="0" sz="1400">
                <a:solidFill>
                  <a:srgbClr val="585858"/>
                </a:solidFill>
                <a:latin typeface="黑体"/>
                <a:cs typeface="黑体"/>
              </a:rPr>
              <a:t>删除表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28471" y="3340100"/>
            <a:ext cx="233743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585858"/>
                </a:solidFill>
                <a:latin typeface="黑体"/>
                <a:cs typeface="黑体"/>
              </a:rPr>
              <a:t>删除指</a:t>
            </a:r>
            <a:r>
              <a:rPr dirty="0" sz="1400" spc="-15">
                <a:solidFill>
                  <a:srgbClr val="585858"/>
                </a:solidFill>
                <a:latin typeface="黑体"/>
                <a:cs typeface="黑体"/>
              </a:rPr>
              <a:t>定</a:t>
            </a:r>
            <a:r>
              <a:rPr dirty="0" sz="1400">
                <a:solidFill>
                  <a:srgbClr val="585858"/>
                </a:solidFill>
                <a:latin typeface="黑体"/>
                <a:cs typeface="黑体"/>
              </a:rPr>
              <a:t>表，</a:t>
            </a:r>
            <a:r>
              <a:rPr dirty="0" sz="1400" spc="-15">
                <a:solidFill>
                  <a:srgbClr val="585858"/>
                </a:solidFill>
                <a:latin typeface="黑体"/>
                <a:cs typeface="黑体"/>
              </a:rPr>
              <a:t>并重</a:t>
            </a:r>
            <a:r>
              <a:rPr dirty="0" sz="1400">
                <a:solidFill>
                  <a:srgbClr val="585858"/>
                </a:solidFill>
                <a:latin typeface="黑体"/>
                <a:cs typeface="黑体"/>
              </a:rPr>
              <a:t>新创建</a:t>
            </a:r>
            <a:r>
              <a:rPr dirty="0" sz="1400" spc="-15">
                <a:solidFill>
                  <a:srgbClr val="585858"/>
                </a:solidFill>
                <a:latin typeface="黑体"/>
                <a:cs typeface="黑体"/>
              </a:rPr>
              <a:t>该</a:t>
            </a:r>
            <a:r>
              <a:rPr dirty="0" sz="1400">
                <a:solidFill>
                  <a:srgbClr val="585858"/>
                </a:solidFill>
                <a:latin typeface="黑体"/>
                <a:cs typeface="黑体"/>
              </a:rPr>
              <a:t>表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153667" y="3782567"/>
            <a:ext cx="9863455" cy="307975"/>
          </a:xfrm>
          <a:custGeom>
            <a:avLst/>
            <a:gdLst/>
            <a:ahLst/>
            <a:cxnLst/>
            <a:rect l="l" t="t" r="r" b="b"/>
            <a:pathLst>
              <a:path w="9863455" h="307975">
                <a:moveTo>
                  <a:pt x="0" y="307847"/>
                </a:moveTo>
                <a:lnTo>
                  <a:pt x="9863328" y="307847"/>
                </a:lnTo>
                <a:lnTo>
                  <a:pt x="9863328" y="0"/>
                </a:lnTo>
                <a:lnTo>
                  <a:pt x="0" y="0"/>
                </a:lnTo>
                <a:lnTo>
                  <a:pt x="0" y="307847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245717" y="3785361"/>
            <a:ext cx="1487398" cy="2758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153667" y="3782567"/>
            <a:ext cx="9863455" cy="307975"/>
          </a:xfrm>
          <a:prstGeom prst="rect">
            <a:avLst/>
          </a:prstGeom>
          <a:ln w="3175">
            <a:solidFill>
              <a:srgbClr val="919191"/>
            </a:solidFill>
          </a:ln>
        </p:spPr>
        <p:txBody>
          <a:bodyPr wrap="square" lIns="0" tIns="36830" rIns="0" bIns="0" rtlCol="0" vert="horz">
            <a:spAutoFit/>
          </a:bodyPr>
          <a:lstStyle/>
          <a:p>
            <a:pPr marL="1525905">
              <a:lnSpc>
                <a:spcPct val="100000"/>
              </a:lnSpc>
              <a:spcBef>
                <a:spcPts val="290"/>
              </a:spcBef>
            </a:pPr>
            <a:r>
              <a:rPr dirty="0" sz="1400" spc="10">
                <a:solidFill>
                  <a:srgbClr val="585858"/>
                </a:solidFill>
                <a:latin typeface="黑体"/>
                <a:cs typeface="黑体"/>
              </a:rPr>
              <a:t>表名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039745" y="3785361"/>
            <a:ext cx="121919" cy="2758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128471" y="5249672"/>
            <a:ext cx="393700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FF0000"/>
                </a:solidFill>
                <a:latin typeface="黑体"/>
                <a:cs typeface="黑体"/>
              </a:rPr>
              <a:t>注意：</a:t>
            </a:r>
            <a:r>
              <a:rPr dirty="0" sz="1400" spc="-15">
                <a:solidFill>
                  <a:srgbClr val="FF0000"/>
                </a:solidFill>
                <a:latin typeface="黑体"/>
                <a:cs typeface="黑体"/>
              </a:rPr>
              <a:t>在</a:t>
            </a:r>
            <a:r>
              <a:rPr dirty="0" sz="1400">
                <a:solidFill>
                  <a:srgbClr val="FF0000"/>
                </a:solidFill>
                <a:latin typeface="黑体"/>
                <a:cs typeface="黑体"/>
              </a:rPr>
              <a:t>删除</a:t>
            </a:r>
            <a:r>
              <a:rPr dirty="0" sz="1400" spc="-15">
                <a:solidFill>
                  <a:srgbClr val="FF0000"/>
                </a:solidFill>
                <a:latin typeface="黑体"/>
                <a:cs typeface="黑体"/>
              </a:rPr>
              <a:t>表时</a:t>
            </a:r>
            <a:r>
              <a:rPr dirty="0" sz="1400">
                <a:solidFill>
                  <a:srgbClr val="FF0000"/>
                </a:solidFill>
                <a:latin typeface="黑体"/>
                <a:cs typeface="黑体"/>
              </a:rPr>
              <a:t>，表中</a:t>
            </a:r>
            <a:r>
              <a:rPr dirty="0" sz="1400" spc="-15">
                <a:solidFill>
                  <a:srgbClr val="FF0000"/>
                </a:solidFill>
                <a:latin typeface="黑体"/>
                <a:cs typeface="黑体"/>
              </a:rPr>
              <a:t>的</a:t>
            </a:r>
            <a:r>
              <a:rPr dirty="0" sz="1400">
                <a:solidFill>
                  <a:srgbClr val="FF0000"/>
                </a:solidFill>
                <a:latin typeface="黑体"/>
                <a:cs typeface="黑体"/>
              </a:rPr>
              <a:t>全部</a:t>
            </a:r>
            <a:r>
              <a:rPr dirty="0" sz="1400" spc="-15">
                <a:solidFill>
                  <a:srgbClr val="FF0000"/>
                </a:solidFill>
                <a:latin typeface="黑体"/>
                <a:cs typeface="黑体"/>
              </a:rPr>
              <a:t>数据</a:t>
            </a:r>
            <a:r>
              <a:rPr dirty="0" sz="1400">
                <a:solidFill>
                  <a:srgbClr val="FF0000"/>
                </a:solidFill>
                <a:latin typeface="黑体"/>
                <a:cs typeface="黑体"/>
              </a:rPr>
              <a:t>也会被</a:t>
            </a:r>
            <a:r>
              <a:rPr dirty="0" sz="1400" spc="-15">
                <a:solidFill>
                  <a:srgbClr val="FF0000"/>
                </a:solidFill>
                <a:latin typeface="黑体"/>
                <a:cs typeface="黑体"/>
              </a:rPr>
              <a:t>删</a:t>
            </a:r>
            <a:r>
              <a:rPr dirty="0" sz="1400">
                <a:solidFill>
                  <a:srgbClr val="FF0000"/>
                </a:solidFill>
                <a:latin typeface="黑体"/>
                <a:cs typeface="黑体"/>
              </a:rPr>
              <a:t>除。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0"/>
              <a:t>高级软件人才培训专家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 h="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 h="0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 h="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194816" y="4261103"/>
            <a:ext cx="588645" cy="588645"/>
          </a:xfrm>
          <a:custGeom>
            <a:avLst/>
            <a:gdLst/>
            <a:ahLst/>
            <a:cxnLst/>
            <a:rect l="l" t="t" r="r" b="b"/>
            <a:pathLst>
              <a:path w="588644" h="588645">
                <a:moveTo>
                  <a:pt x="0" y="294132"/>
                </a:moveTo>
                <a:lnTo>
                  <a:pt x="3850" y="246425"/>
                </a:lnTo>
                <a:lnTo>
                  <a:pt x="14996" y="201168"/>
                </a:lnTo>
                <a:lnTo>
                  <a:pt x="32832" y="158966"/>
                </a:lnTo>
                <a:lnTo>
                  <a:pt x="56753" y="120426"/>
                </a:lnTo>
                <a:lnTo>
                  <a:pt x="86153" y="86153"/>
                </a:lnTo>
                <a:lnTo>
                  <a:pt x="120426" y="56753"/>
                </a:lnTo>
                <a:lnTo>
                  <a:pt x="158966" y="32832"/>
                </a:lnTo>
                <a:lnTo>
                  <a:pt x="201168" y="14996"/>
                </a:lnTo>
                <a:lnTo>
                  <a:pt x="246425" y="3850"/>
                </a:lnTo>
                <a:lnTo>
                  <a:pt x="294131" y="0"/>
                </a:lnTo>
                <a:lnTo>
                  <a:pt x="341838" y="3850"/>
                </a:lnTo>
                <a:lnTo>
                  <a:pt x="387096" y="14996"/>
                </a:lnTo>
                <a:lnTo>
                  <a:pt x="429297" y="32832"/>
                </a:lnTo>
                <a:lnTo>
                  <a:pt x="467837" y="56753"/>
                </a:lnTo>
                <a:lnTo>
                  <a:pt x="502110" y="86153"/>
                </a:lnTo>
                <a:lnTo>
                  <a:pt x="531510" y="120426"/>
                </a:lnTo>
                <a:lnTo>
                  <a:pt x="555431" y="158966"/>
                </a:lnTo>
                <a:lnTo>
                  <a:pt x="573267" y="201167"/>
                </a:lnTo>
                <a:lnTo>
                  <a:pt x="584413" y="246425"/>
                </a:lnTo>
                <a:lnTo>
                  <a:pt x="588264" y="294132"/>
                </a:lnTo>
                <a:lnTo>
                  <a:pt x="584413" y="341838"/>
                </a:lnTo>
                <a:lnTo>
                  <a:pt x="573267" y="387096"/>
                </a:lnTo>
                <a:lnTo>
                  <a:pt x="555431" y="429297"/>
                </a:lnTo>
                <a:lnTo>
                  <a:pt x="531510" y="467837"/>
                </a:lnTo>
                <a:lnTo>
                  <a:pt x="502110" y="502110"/>
                </a:lnTo>
                <a:lnTo>
                  <a:pt x="467837" y="531510"/>
                </a:lnTo>
                <a:lnTo>
                  <a:pt x="429297" y="555431"/>
                </a:lnTo>
                <a:lnTo>
                  <a:pt x="387095" y="573267"/>
                </a:lnTo>
                <a:lnTo>
                  <a:pt x="341838" y="584413"/>
                </a:lnTo>
                <a:lnTo>
                  <a:pt x="294131" y="588264"/>
                </a:lnTo>
                <a:lnTo>
                  <a:pt x="246425" y="584413"/>
                </a:lnTo>
                <a:lnTo>
                  <a:pt x="201168" y="573267"/>
                </a:lnTo>
                <a:lnTo>
                  <a:pt x="158966" y="555431"/>
                </a:lnTo>
                <a:lnTo>
                  <a:pt x="120426" y="531510"/>
                </a:lnTo>
                <a:lnTo>
                  <a:pt x="86153" y="502110"/>
                </a:lnTo>
                <a:lnTo>
                  <a:pt x="56753" y="467837"/>
                </a:lnTo>
                <a:lnTo>
                  <a:pt x="32832" y="429297"/>
                </a:lnTo>
                <a:lnTo>
                  <a:pt x="14996" y="387096"/>
                </a:lnTo>
                <a:lnTo>
                  <a:pt x="3850" y="341838"/>
                </a:lnTo>
                <a:lnTo>
                  <a:pt x="0" y="294132"/>
                </a:lnTo>
                <a:close/>
              </a:path>
            </a:pathLst>
          </a:custGeom>
          <a:ln w="12699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808732" y="3668267"/>
            <a:ext cx="927100" cy="927100"/>
          </a:xfrm>
          <a:custGeom>
            <a:avLst/>
            <a:gdLst/>
            <a:ahLst/>
            <a:cxnLst/>
            <a:rect l="l" t="t" r="r" b="b"/>
            <a:pathLst>
              <a:path w="927100" h="927100">
                <a:moveTo>
                  <a:pt x="463295" y="0"/>
                </a:moveTo>
                <a:lnTo>
                  <a:pt x="415921" y="2391"/>
                </a:lnTo>
                <a:lnTo>
                  <a:pt x="369916" y="9411"/>
                </a:lnTo>
                <a:lnTo>
                  <a:pt x="325513" y="20825"/>
                </a:lnTo>
                <a:lnTo>
                  <a:pt x="282946" y="36403"/>
                </a:lnTo>
                <a:lnTo>
                  <a:pt x="242446" y="55910"/>
                </a:lnTo>
                <a:lnTo>
                  <a:pt x="204247" y="79114"/>
                </a:lnTo>
                <a:lnTo>
                  <a:pt x="168582" y="105783"/>
                </a:lnTo>
                <a:lnTo>
                  <a:pt x="135683" y="135683"/>
                </a:lnTo>
                <a:lnTo>
                  <a:pt x="105783" y="168582"/>
                </a:lnTo>
                <a:lnTo>
                  <a:pt x="79114" y="204247"/>
                </a:lnTo>
                <a:lnTo>
                  <a:pt x="55910" y="242446"/>
                </a:lnTo>
                <a:lnTo>
                  <a:pt x="36403" y="282946"/>
                </a:lnTo>
                <a:lnTo>
                  <a:pt x="20825" y="325513"/>
                </a:lnTo>
                <a:lnTo>
                  <a:pt x="9411" y="369916"/>
                </a:lnTo>
                <a:lnTo>
                  <a:pt x="2391" y="415921"/>
                </a:lnTo>
                <a:lnTo>
                  <a:pt x="0" y="463295"/>
                </a:lnTo>
                <a:lnTo>
                  <a:pt x="2391" y="510670"/>
                </a:lnTo>
                <a:lnTo>
                  <a:pt x="9411" y="556675"/>
                </a:lnTo>
                <a:lnTo>
                  <a:pt x="20825" y="601078"/>
                </a:lnTo>
                <a:lnTo>
                  <a:pt x="36403" y="643645"/>
                </a:lnTo>
                <a:lnTo>
                  <a:pt x="55910" y="684145"/>
                </a:lnTo>
                <a:lnTo>
                  <a:pt x="79114" y="722344"/>
                </a:lnTo>
                <a:lnTo>
                  <a:pt x="105783" y="758009"/>
                </a:lnTo>
                <a:lnTo>
                  <a:pt x="135683" y="790908"/>
                </a:lnTo>
                <a:lnTo>
                  <a:pt x="168582" y="820808"/>
                </a:lnTo>
                <a:lnTo>
                  <a:pt x="204247" y="847477"/>
                </a:lnTo>
                <a:lnTo>
                  <a:pt x="242446" y="870681"/>
                </a:lnTo>
                <a:lnTo>
                  <a:pt x="282946" y="890188"/>
                </a:lnTo>
                <a:lnTo>
                  <a:pt x="325513" y="905766"/>
                </a:lnTo>
                <a:lnTo>
                  <a:pt x="369916" y="917180"/>
                </a:lnTo>
                <a:lnTo>
                  <a:pt x="415921" y="924200"/>
                </a:lnTo>
                <a:lnTo>
                  <a:pt x="463295" y="926591"/>
                </a:lnTo>
                <a:lnTo>
                  <a:pt x="510670" y="924200"/>
                </a:lnTo>
                <a:lnTo>
                  <a:pt x="556675" y="917180"/>
                </a:lnTo>
                <a:lnTo>
                  <a:pt x="601078" y="905766"/>
                </a:lnTo>
                <a:lnTo>
                  <a:pt x="643645" y="890188"/>
                </a:lnTo>
                <a:lnTo>
                  <a:pt x="684145" y="870681"/>
                </a:lnTo>
                <a:lnTo>
                  <a:pt x="722344" y="847477"/>
                </a:lnTo>
                <a:lnTo>
                  <a:pt x="758009" y="820808"/>
                </a:lnTo>
                <a:lnTo>
                  <a:pt x="790908" y="790908"/>
                </a:lnTo>
                <a:lnTo>
                  <a:pt x="820808" y="758009"/>
                </a:lnTo>
                <a:lnTo>
                  <a:pt x="847477" y="722344"/>
                </a:lnTo>
                <a:lnTo>
                  <a:pt x="870681" y="684145"/>
                </a:lnTo>
                <a:lnTo>
                  <a:pt x="890188" y="643645"/>
                </a:lnTo>
                <a:lnTo>
                  <a:pt x="905766" y="601078"/>
                </a:lnTo>
                <a:lnTo>
                  <a:pt x="917180" y="556675"/>
                </a:lnTo>
                <a:lnTo>
                  <a:pt x="924200" y="510670"/>
                </a:lnTo>
                <a:lnTo>
                  <a:pt x="926592" y="463295"/>
                </a:lnTo>
                <a:lnTo>
                  <a:pt x="924200" y="415921"/>
                </a:lnTo>
                <a:lnTo>
                  <a:pt x="917180" y="369916"/>
                </a:lnTo>
                <a:lnTo>
                  <a:pt x="905766" y="325513"/>
                </a:lnTo>
                <a:lnTo>
                  <a:pt x="890188" y="282946"/>
                </a:lnTo>
                <a:lnTo>
                  <a:pt x="870681" y="242446"/>
                </a:lnTo>
                <a:lnTo>
                  <a:pt x="847477" y="204247"/>
                </a:lnTo>
                <a:lnTo>
                  <a:pt x="820808" y="168582"/>
                </a:lnTo>
                <a:lnTo>
                  <a:pt x="790908" y="135683"/>
                </a:lnTo>
                <a:lnTo>
                  <a:pt x="758009" y="105783"/>
                </a:lnTo>
                <a:lnTo>
                  <a:pt x="722344" y="79114"/>
                </a:lnTo>
                <a:lnTo>
                  <a:pt x="684145" y="55910"/>
                </a:lnTo>
                <a:lnTo>
                  <a:pt x="643645" y="36403"/>
                </a:lnTo>
                <a:lnTo>
                  <a:pt x="601078" y="20825"/>
                </a:lnTo>
                <a:lnTo>
                  <a:pt x="556675" y="9411"/>
                </a:lnTo>
                <a:lnTo>
                  <a:pt x="510670" y="2391"/>
                </a:lnTo>
                <a:lnTo>
                  <a:pt x="463295" y="0"/>
                </a:lnTo>
                <a:close/>
              </a:path>
            </a:pathLst>
          </a:custGeom>
          <a:solidFill>
            <a:srgbClr val="515151">
              <a:alpha val="6313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708148" y="2263139"/>
            <a:ext cx="1590040" cy="1590040"/>
          </a:xfrm>
          <a:custGeom>
            <a:avLst/>
            <a:gdLst/>
            <a:ahLst/>
            <a:cxnLst/>
            <a:rect l="l" t="t" r="r" b="b"/>
            <a:pathLst>
              <a:path w="1590039" h="1590039">
                <a:moveTo>
                  <a:pt x="0" y="794765"/>
                </a:moveTo>
                <a:lnTo>
                  <a:pt x="1450" y="746353"/>
                </a:lnTo>
                <a:lnTo>
                  <a:pt x="5746" y="698708"/>
                </a:lnTo>
                <a:lnTo>
                  <a:pt x="12805" y="651912"/>
                </a:lnTo>
                <a:lnTo>
                  <a:pt x="22543" y="606049"/>
                </a:lnTo>
                <a:lnTo>
                  <a:pt x="34878" y="561203"/>
                </a:lnTo>
                <a:lnTo>
                  <a:pt x="49725" y="517456"/>
                </a:lnTo>
                <a:lnTo>
                  <a:pt x="67002" y="474892"/>
                </a:lnTo>
                <a:lnTo>
                  <a:pt x="86626" y="433593"/>
                </a:lnTo>
                <a:lnTo>
                  <a:pt x="108514" y="393643"/>
                </a:lnTo>
                <a:lnTo>
                  <a:pt x="132582" y="355125"/>
                </a:lnTo>
                <a:lnTo>
                  <a:pt x="158747" y="318123"/>
                </a:lnTo>
                <a:lnTo>
                  <a:pt x="186927" y="282718"/>
                </a:lnTo>
                <a:lnTo>
                  <a:pt x="217037" y="248995"/>
                </a:lnTo>
                <a:lnTo>
                  <a:pt x="248995" y="217037"/>
                </a:lnTo>
                <a:lnTo>
                  <a:pt x="282718" y="186927"/>
                </a:lnTo>
                <a:lnTo>
                  <a:pt x="318123" y="158747"/>
                </a:lnTo>
                <a:lnTo>
                  <a:pt x="355125" y="132582"/>
                </a:lnTo>
                <a:lnTo>
                  <a:pt x="393643" y="108514"/>
                </a:lnTo>
                <a:lnTo>
                  <a:pt x="433593" y="86626"/>
                </a:lnTo>
                <a:lnTo>
                  <a:pt x="474892" y="67002"/>
                </a:lnTo>
                <a:lnTo>
                  <a:pt x="517456" y="49725"/>
                </a:lnTo>
                <a:lnTo>
                  <a:pt x="561203" y="34878"/>
                </a:lnTo>
                <a:lnTo>
                  <a:pt x="606049" y="22543"/>
                </a:lnTo>
                <a:lnTo>
                  <a:pt x="651912" y="12805"/>
                </a:lnTo>
                <a:lnTo>
                  <a:pt x="698708" y="5746"/>
                </a:lnTo>
                <a:lnTo>
                  <a:pt x="746353" y="1450"/>
                </a:lnTo>
                <a:lnTo>
                  <a:pt x="794765" y="0"/>
                </a:lnTo>
                <a:lnTo>
                  <a:pt x="843178" y="1450"/>
                </a:lnTo>
                <a:lnTo>
                  <a:pt x="890823" y="5746"/>
                </a:lnTo>
                <a:lnTo>
                  <a:pt x="937619" y="12805"/>
                </a:lnTo>
                <a:lnTo>
                  <a:pt x="983482" y="22543"/>
                </a:lnTo>
                <a:lnTo>
                  <a:pt x="1028328" y="34878"/>
                </a:lnTo>
                <a:lnTo>
                  <a:pt x="1072075" y="49725"/>
                </a:lnTo>
                <a:lnTo>
                  <a:pt x="1114639" y="67002"/>
                </a:lnTo>
                <a:lnTo>
                  <a:pt x="1155938" y="86626"/>
                </a:lnTo>
                <a:lnTo>
                  <a:pt x="1195888" y="108514"/>
                </a:lnTo>
                <a:lnTo>
                  <a:pt x="1234406" y="132582"/>
                </a:lnTo>
                <a:lnTo>
                  <a:pt x="1271408" y="158747"/>
                </a:lnTo>
                <a:lnTo>
                  <a:pt x="1306813" y="186927"/>
                </a:lnTo>
                <a:lnTo>
                  <a:pt x="1340536" y="217037"/>
                </a:lnTo>
                <a:lnTo>
                  <a:pt x="1372494" y="248995"/>
                </a:lnTo>
                <a:lnTo>
                  <a:pt x="1402604" y="282718"/>
                </a:lnTo>
                <a:lnTo>
                  <a:pt x="1430784" y="318123"/>
                </a:lnTo>
                <a:lnTo>
                  <a:pt x="1456949" y="355125"/>
                </a:lnTo>
                <a:lnTo>
                  <a:pt x="1481017" y="393643"/>
                </a:lnTo>
                <a:lnTo>
                  <a:pt x="1502905" y="433593"/>
                </a:lnTo>
                <a:lnTo>
                  <a:pt x="1522529" y="474892"/>
                </a:lnTo>
                <a:lnTo>
                  <a:pt x="1539806" y="517456"/>
                </a:lnTo>
                <a:lnTo>
                  <a:pt x="1554653" y="561203"/>
                </a:lnTo>
                <a:lnTo>
                  <a:pt x="1566988" y="606049"/>
                </a:lnTo>
                <a:lnTo>
                  <a:pt x="1576726" y="651912"/>
                </a:lnTo>
                <a:lnTo>
                  <a:pt x="1583785" y="698708"/>
                </a:lnTo>
                <a:lnTo>
                  <a:pt x="1588081" y="746353"/>
                </a:lnTo>
                <a:lnTo>
                  <a:pt x="1589531" y="794765"/>
                </a:lnTo>
                <a:lnTo>
                  <a:pt x="1588081" y="843178"/>
                </a:lnTo>
                <a:lnTo>
                  <a:pt x="1583785" y="890823"/>
                </a:lnTo>
                <a:lnTo>
                  <a:pt x="1576726" y="937619"/>
                </a:lnTo>
                <a:lnTo>
                  <a:pt x="1566988" y="983482"/>
                </a:lnTo>
                <a:lnTo>
                  <a:pt x="1554653" y="1028328"/>
                </a:lnTo>
                <a:lnTo>
                  <a:pt x="1539806" y="1072075"/>
                </a:lnTo>
                <a:lnTo>
                  <a:pt x="1522529" y="1114639"/>
                </a:lnTo>
                <a:lnTo>
                  <a:pt x="1502905" y="1155938"/>
                </a:lnTo>
                <a:lnTo>
                  <a:pt x="1481017" y="1195888"/>
                </a:lnTo>
                <a:lnTo>
                  <a:pt x="1456949" y="1234406"/>
                </a:lnTo>
                <a:lnTo>
                  <a:pt x="1430784" y="1271408"/>
                </a:lnTo>
                <a:lnTo>
                  <a:pt x="1402604" y="1306813"/>
                </a:lnTo>
                <a:lnTo>
                  <a:pt x="1372494" y="1340536"/>
                </a:lnTo>
                <a:lnTo>
                  <a:pt x="1340536" y="1372494"/>
                </a:lnTo>
                <a:lnTo>
                  <a:pt x="1306813" y="1402604"/>
                </a:lnTo>
                <a:lnTo>
                  <a:pt x="1271408" y="1430784"/>
                </a:lnTo>
                <a:lnTo>
                  <a:pt x="1234406" y="1456949"/>
                </a:lnTo>
                <a:lnTo>
                  <a:pt x="1195888" y="1481017"/>
                </a:lnTo>
                <a:lnTo>
                  <a:pt x="1155938" y="1502905"/>
                </a:lnTo>
                <a:lnTo>
                  <a:pt x="1114639" y="1522529"/>
                </a:lnTo>
                <a:lnTo>
                  <a:pt x="1072075" y="1539806"/>
                </a:lnTo>
                <a:lnTo>
                  <a:pt x="1028328" y="1554653"/>
                </a:lnTo>
                <a:lnTo>
                  <a:pt x="983482" y="1566988"/>
                </a:lnTo>
                <a:lnTo>
                  <a:pt x="937619" y="1576726"/>
                </a:lnTo>
                <a:lnTo>
                  <a:pt x="890823" y="1583785"/>
                </a:lnTo>
                <a:lnTo>
                  <a:pt x="843178" y="1588081"/>
                </a:lnTo>
                <a:lnTo>
                  <a:pt x="794765" y="1589532"/>
                </a:lnTo>
                <a:lnTo>
                  <a:pt x="746353" y="1588081"/>
                </a:lnTo>
                <a:lnTo>
                  <a:pt x="698708" y="1583785"/>
                </a:lnTo>
                <a:lnTo>
                  <a:pt x="651912" y="1576726"/>
                </a:lnTo>
                <a:lnTo>
                  <a:pt x="606049" y="1566988"/>
                </a:lnTo>
                <a:lnTo>
                  <a:pt x="561203" y="1554653"/>
                </a:lnTo>
                <a:lnTo>
                  <a:pt x="517456" y="1539806"/>
                </a:lnTo>
                <a:lnTo>
                  <a:pt x="474892" y="1522529"/>
                </a:lnTo>
                <a:lnTo>
                  <a:pt x="433593" y="1502905"/>
                </a:lnTo>
                <a:lnTo>
                  <a:pt x="393643" y="1481017"/>
                </a:lnTo>
                <a:lnTo>
                  <a:pt x="355125" y="1456949"/>
                </a:lnTo>
                <a:lnTo>
                  <a:pt x="318123" y="1430784"/>
                </a:lnTo>
                <a:lnTo>
                  <a:pt x="282718" y="1402604"/>
                </a:lnTo>
                <a:lnTo>
                  <a:pt x="248995" y="1372494"/>
                </a:lnTo>
                <a:lnTo>
                  <a:pt x="217037" y="1340536"/>
                </a:lnTo>
                <a:lnTo>
                  <a:pt x="186927" y="1306813"/>
                </a:lnTo>
                <a:lnTo>
                  <a:pt x="158747" y="1271408"/>
                </a:lnTo>
                <a:lnTo>
                  <a:pt x="132582" y="1234406"/>
                </a:lnTo>
                <a:lnTo>
                  <a:pt x="108514" y="1195888"/>
                </a:lnTo>
                <a:lnTo>
                  <a:pt x="86626" y="1155938"/>
                </a:lnTo>
                <a:lnTo>
                  <a:pt x="67002" y="1114639"/>
                </a:lnTo>
                <a:lnTo>
                  <a:pt x="49725" y="1072075"/>
                </a:lnTo>
                <a:lnTo>
                  <a:pt x="34878" y="1028328"/>
                </a:lnTo>
                <a:lnTo>
                  <a:pt x="22543" y="983482"/>
                </a:lnTo>
                <a:lnTo>
                  <a:pt x="12805" y="937619"/>
                </a:lnTo>
                <a:lnTo>
                  <a:pt x="5746" y="890823"/>
                </a:lnTo>
                <a:lnTo>
                  <a:pt x="1450" y="843178"/>
                </a:lnTo>
                <a:lnTo>
                  <a:pt x="0" y="794765"/>
                </a:lnTo>
                <a:close/>
              </a:path>
            </a:pathLst>
          </a:custGeom>
          <a:ln w="12700">
            <a:solidFill>
              <a:srgbClr val="515151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489710" y="2439161"/>
            <a:ext cx="1925320" cy="1896110"/>
          </a:xfrm>
          <a:custGeom>
            <a:avLst/>
            <a:gdLst/>
            <a:ahLst/>
            <a:cxnLst/>
            <a:rect l="l" t="t" r="r" b="b"/>
            <a:pathLst>
              <a:path w="1925320" h="1896110">
                <a:moveTo>
                  <a:pt x="962406" y="0"/>
                </a:moveTo>
                <a:lnTo>
                  <a:pt x="914374" y="1160"/>
                </a:lnTo>
                <a:lnTo>
                  <a:pt x="866952" y="4604"/>
                </a:lnTo>
                <a:lnTo>
                  <a:pt x="820194" y="10278"/>
                </a:lnTo>
                <a:lnTo>
                  <a:pt x="774156" y="18128"/>
                </a:lnTo>
                <a:lnTo>
                  <a:pt x="728893" y="28099"/>
                </a:lnTo>
                <a:lnTo>
                  <a:pt x="684460" y="40136"/>
                </a:lnTo>
                <a:lnTo>
                  <a:pt x="640912" y="54187"/>
                </a:lnTo>
                <a:lnTo>
                  <a:pt x="598304" y="70195"/>
                </a:lnTo>
                <a:lnTo>
                  <a:pt x="556691" y="88108"/>
                </a:lnTo>
                <a:lnTo>
                  <a:pt x="516129" y="107869"/>
                </a:lnTo>
                <a:lnTo>
                  <a:pt x="476673" y="129427"/>
                </a:lnTo>
                <a:lnTo>
                  <a:pt x="438377" y="152725"/>
                </a:lnTo>
                <a:lnTo>
                  <a:pt x="401298" y="177709"/>
                </a:lnTo>
                <a:lnTo>
                  <a:pt x="365490" y="204326"/>
                </a:lnTo>
                <a:lnTo>
                  <a:pt x="331007" y="232521"/>
                </a:lnTo>
                <a:lnTo>
                  <a:pt x="297907" y="262240"/>
                </a:lnTo>
                <a:lnTo>
                  <a:pt x="266243" y="293427"/>
                </a:lnTo>
                <a:lnTo>
                  <a:pt x="236071" y="326030"/>
                </a:lnTo>
                <a:lnTo>
                  <a:pt x="207445" y="359994"/>
                </a:lnTo>
                <a:lnTo>
                  <a:pt x="180422" y="395263"/>
                </a:lnTo>
                <a:lnTo>
                  <a:pt x="155056" y="431785"/>
                </a:lnTo>
                <a:lnTo>
                  <a:pt x="131402" y="469504"/>
                </a:lnTo>
                <a:lnTo>
                  <a:pt x="109516" y="508367"/>
                </a:lnTo>
                <a:lnTo>
                  <a:pt x="89452" y="548319"/>
                </a:lnTo>
                <a:lnTo>
                  <a:pt x="71267" y="589305"/>
                </a:lnTo>
                <a:lnTo>
                  <a:pt x="55014" y="631272"/>
                </a:lnTo>
                <a:lnTo>
                  <a:pt x="40749" y="674165"/>
                </a:lnTo>
                <a:lnTo>
                  <a:pt x="28528" y="717930"/>
                </a:lnTo>
                <a:lnTo>
                  <a:pt x="18405" y="762512"/>
                </a:lnTo>
                <a:lnTo>
                  <a:pt x="10435" y="807857"/>
                </a:lnTo>
                <a:lnTo>
                  <a:pt x="4674" y="853911"/>
                </a:lnTo>
                <a:lnTo>
                  <a:pt x="1177" y="900619"/>
                </a:lnTo>
                <a:lnTo>
                  <a:pt x="0" y="947927"/>
                </a:lnTo>
                <a:lnTo>
                  <a:pt x="1177" y="995236"/>
                </a:lnTo>
                <a:lnTo>
                  <a:pt x="4674" y="1041944"/>
                </a:lnTo>
                <a:lnTo>
                  <a:pt x="10435" y="1087998"/>
                </a:lnTo>
                <a:lnTo>
                  <a:pt x="18405" y="1133343"/>
                </a:lnTo>
                <a:lnTo>
                  <a:pt x="28528" y="1177925"/>
                </a:lnTo>
                <a:lnTo>
                  <a:pt x="40749" y="1221690"/>
                </a:lnTo>
                <a:lnTo>
                  <a:pt x="55014" y="1264583"/>
                </a:lnTo>
                <a:lnTo>
                  <a:pt x="71267" y="1306550"/>
                </a:lnTo>
                <a:lnTo>
                  <a:pt x="89452" y="1347536"/>
                </a:lnTo>
                <a:lnTo>
                  <a:pt x="109516" y="1387488"/>
                </a:lnTo>
                <a:lnTo>
                  <a:pt x="131402" y="1426351"/>
                </a:lnTo>
                <a:lnTo>
                  <a:pt x="155056" y="1464070"/>
                </a:lnTo>
                <a:lnTo>
                  <a:pt x="180422" y="1500592"/>
                </a:lnTo>
                <a:lnTo>
                  <a:pt x="207445" y="1535861"/>
                </a:lnTo>
                <a:lnTo>
                  <a:pt x="236071" y="1569825"/>
                </a:lnTo>
                <a:lnTo>
                  <a:pt x="266243" y="1602428"/>
                </a:lnTo>
                <a:lnTo>
                  <a:pt x="297907" y="1633615"/>
                </a:lnTo>
                <a:lnTo>
                  <a:pt x="331007" y="1663334"/>
                </a:lnTo>
                <a:lnTo>
                  <a:pt x="365490" y="1691529"/>
                </a:lnTo>
                <a:lnTo>
                  <a:pt x="401298" y="1718146"/>
                </a:lnTo>
                <a:lnTo>
                  <a:pt x="438377" y="1743130"/>
                </a:lnTo>
                <a:lnTo>
                  <a:pt x="476673" y="1766428"/>
                </a:lnTo>
                <a:lnTo>
                  <a:pt x="516129" y="1787986"/>
                </a:lnTo>
                <a:lnTo>
                  <a:pt x="556691" y="1807747"/>
                </a:lnTo>
                <a:lnTo>
                  <a:pt x="598304" y="1825660"/>
                </a:lnTo>
                <a:lnTo>
                  <a:pt x="640912" y="1841668"/>
                </a:lnTo>
                <a:lnTo>
                  <a:pt x="684460" y="1855719"/>
                </a:lnTo>
                <a:lnTo>
                  <a:pt x="728893" y="1867756"/>
                </a:lnTo>
                <a:lnTo>
                  <a:pt x="774156" y="1877727"/>
                </a:lnTo>
                <a:lnTo>
                  <a:pt x="820194" y="1885577"/>
                </a:lnTo>
                <a:lnTo>
                  <a:pt x="866952" y="1891251"/>
                </a:lnTo>
                <a:lnTo>
                  <a:pt x="914374" y="1894695"/>
                </a:lnTo>
                <a:lnTo>
                  <a:pt x="962406" y="1895856"/>
                </a:lnTo>
                <a:lnTo>
                  <a:pt x="1010437" y="1894695"/>
                </a:lnTo>
                <a:lnTo>
                  <a:pt x="1057859" y="1891251"/>
                </a:lnTo>
                <a:lnTo>
                  <a:pt x="1104617" y="1885577"/>
                </a:lnTo>
                <a:lnTo>
                  <a:pt x="1150655" y="1877727"/>
                </a:lnTo>
                <a:lnTo>
                  <a:pt x="1195918" y="1867756"/>
                </a:lnTo>
                <a:lnTo>
                  <a:pt x="1240351" y="1855719"/>
                </a:lnTo>
                <a:lnTo>
                  <a:pt x="1283899" y="1841668"/>
                </a:lnTo>
                <a:lnTo>
                  <a:pt x="1326507" y="1825660"/>
                </a:lnTo>
                <a:lnTo>
                  <a:pt x="1368120" y="1807747"/>
                </a:lnTo>
                <a:lnTo>
                  <a:pt x="1408682" y="1787986"/>
                </a:lnTo>
                <a:lnTo>
                  <a:pt x="1448138" y="1766428"/>
                </a:lnTo>
                <a:lnTo>
                  <a:pt x="1486434" y="1743130"/>
                </a:lnTo>
                <a:lnTo>
                  <a:pt x="1523513" y="1718146"/>
                </a:lnTo>
                <a:lnTo>
                  <a:pt x="1559321" y="1691529"/>
                </a:lnTo>
                <a:lnTo>
                  <a:pt x="1593804" y="1663334"/>
                </a:lnTo>
                <a:lnTo>
                  <a:pt x="1626904" y="1633615"/>
                </a:lnTo>
                <a:lnTo>
                  <a:pt x="1658568" y="1602428"/>
                </a:lnTo>
                <a:lnTo>
                  <a:pt x="1688740" y="1569825"/>
                </a:lnTo>
                <a:lnTo>
                  <a:pt x="1717366" y="1535861"/>
                </a:lnTo>
                <a:lnTo>
                  <a:pt x="1744389" y="1500592"/>
                </a:lnTo>
                <a:lnTo>
                  <a:pt x="1769755" y="1464070"/>
                </a:lnTo>
                <a:lnTo>
                  <a:pt x="1793409" y="1426351"/>
                </a:lnTo>
                <a:lnTo>
                  <a:pt x="1815295" y="1387488"/>
                </a:lnTo>
                <a:lnTo>
                  <a:pt x="1835359" y="1347536"/>
                </a:lnTo>
                <a:lnTo>
                  <a:pt x="1853544" y="1306550"/>
                </a:lnTo>
                <a:lnTo>
                  <a:pt x="1869797" y="1264583"/>
                </a:lnTo>
                <a:lnTo>
                  <a:pt x="1884062" y="1221690"/>
                </a:lnTo>
                <a:lnTo>
                  <a:pt x="1896283" y="1177925"/>
                </a:lnTo>
                <a:lnTo>
                  <a:pt x="1906406" y="1133343"/>
                </a:lnTo>
                <a:lnTo>
                  <a:pt x="1914376" y="1087998"/>
                </a:lnTo>
                <a:lnTo>
                  <a:pt x="1920137" y="1041944"/>
                </a:lnTo>
                <a:lnTo>
                  <a:pt x="1923634" y="995236"/>
                </a:lnTo>
                <a:lnTo>
                  <a:pt x="1924812" y="947927"/>
                </a:lnTo>
                <a:lnTo>
                  <a:pt x="1923634" y="900619"/>
                </a:lnTo>
                <a:lnTo>
                  <a:pt x="1920137" y="853911"/>
                </a:lnTo>
                <a:lnTo>
                  <a:pt x="1914376" y="807857"/>
                </a:lnTo>
                <a:lnTo>
                  <a:pt x="1906406" y="762512"/>
                </a:lnTo>
                <a:lnTo>
                  <a:pt x="1896283" y="717930"/>
                </a:lnTo>
                <a:lnTo>
                  <a:pt x="1884062" y="674165"/>
                </a:lnTo>
                <a:lnTo>
                  <a:pt x="1869797" y="631272"/>
                </a:lnTo>
                <a:lnTo>
                  <a:pt x="1853544" y="589305"/>
                </a:lnTo>
                <a:lnTo>
                  <a:pt x="1835359" y="548319"/>
                </a:lnTo>
                <a:lnTo>
                  <a:pt x="1815295" y="508367"/>
                </a:lnTo>
                <a:lnTo>
                  <a:pt x="1793409" y="469504"/>
                </a:lnTo>
                <a:lnTo>
                  <a:pt x="1769755" y="431785"/>
                </a:lnTo>
                <a:lnTo>
                  <a:pt x="1744389" y="395263"/>
                </a:lnTo>
                <a:lnTo>
                  <a:pt x="1717366" y="359994"/>
                </a:lnTo>
                <a:lnTo>
                  <a:pt x="1688740" y="326030"/>
                </a:lnTo>
                <a:lnTo>
                  <a:pt x="1658568" y="293427"/>
                </a:lnTo>
                <a:lnTo>
                  <a:pt x="1626904" y="262240"/>
                </a:lnTo>
                <a:lnTo>
                  <a:pt x="1593804" y="232521"/>
                </a:lnTo>
                <a:lnTo>
                  <a:pt x="1559321" y="204326"/>
                </a:lnTo>
                <a:lnTo>
                  <a:pt x="1523513" y="177709"/>
                </a:lnTo>
                <a:lnTo>
                  <a:pt x="1486434" y="152725"/>
                </a:lnTo>
                <a:lnTo>
                  <a:pt x="1448138" y="129427"/>
                </a:lnTo>
                <a:lnTo>
                  <a:pt x="1408682" y="107869"/>
                </a:lnTo>
                <a:lnTo>
                  <a:pt x="1368120" y="88108"/>
                </a:lnTo>
                <a:lnTo>
                  <a:pt x="1326507" y="70195"/>
                </a:lnTo>
                <a:lnTo>
                  <a:pt x="1283899" y="54187"/>
                </a:lnTo>
                <a:lnTo>
                  <a:pt x="1240351" y="40136"/>
                </a:lnTo>
                <a:lnTo>
                  <a:pt x="1195918" y="28099"/>
                </a:lnTo>
                <a:lnTo>
                  <a:pt x="1150655" y="18128"/>
                </a:lnTo>
                <a:lnTo>
                  <a:pt x="1104617" y="10278"/>
                </a:lnTo>
                <a:lnTo>
                  <a:pt x="1057859" y="4604"/>
                </a:lnTo>
                <a:lnTo>
                  <a:pt x="1010437" y="1160"/>
                </a:lnTo>
                <a:lnTo>
                  <a:pt x="9624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489710" y="2439161"/>
            <a:ext cx="1925320" cy="1896110"/>
          </a:xfrm>
          <a:custGeom>
            <a:avLst/>
            <a:gdLst/>
            <a:ahLst/>
            <a:cxnLst/>
            <a:rect l="l" t="t" r="r" b="b"/>
            <a:pathLst>
              <a:path w="1925320" h="1896110">
                <a:moveTo>
                  <a:pt x="0" y="947927"/>
                </a:moveTo>
                <a:lnTo>
                  <a:pt x="1177" y="900619"/>
                </a:lnTo>
                <a:lnTo>
                  <a:pt x="4674" y="853911"/>
                </a:lnTo>
                <a:lnTo>
                  <a:pt x="10435" y="807857"/>
                </a:lnTo>
                <a:lnTo>
                  <a:pt x="18405" y="762512"/>
                </a:lnTo>
                <a:lnTo>
                  <a:pt x="28528" y="717930"/>
                </a:lnTo>
                <a:lnTo>
                  <a:pt x="40749" y="674165"/>
                </a:lnTo>
                <a:lnTo>
                  <a:pt x="55014" y="631272"/>
                </a:lnTo>
                <a:lnTo>
                  <a:pt x="71267" y="589305"/>
                </a:lnTo>
                <a:lnTo>
                  <a:pt x="89452" y="548319"/>
                </a:lnTo>
                <a:lnTo>
                  <a:pt x="109516" y="508367"/>
                </a:lnTo>
                <a:lnTo>
                  <a:pt x="131402" y="469504"/>
                </a:lnTo>
                <a:lnTo>
                  <a:pt x="155056" y="431785"/>
                </a:lnTo>
                <a:lnTo>
                  <a:pt x="180422" y="395263"/>
                </a:lnTo>
                <a:lnTo>
                  <a:pt x="207445" y="359994"/>
                </a:lnTo>
                <a:lnTo>
                  <a:pt x="236071" y="326030"/>
                </a:lnTo>
                <a:lnTo>
                  <a:pt x="266243" y="293427"/>
                </a:lnTo>
                <a:lnTo>
                  <a:pt x="297907" y="262240"/>
                </a:lnTo>
                <a:lnTo>
                  <a:pt x="331007" y="232521"/>
                </a:lnTo>
                <a:lnTo>
                  <a:pt x="365490" y="204326"/>
                </a:lnTo>
                <a:lnTo>
                  <a:pt x="401298" y="177709"/>
                </a:lnTo>
                <a:lnTo>
                  <a:pt x="438377" y="152725"/>
                </a:lnTo>
                <a:lnTo>
                  <a:pt x="476673" y="129427"/>
                </a:lnTo>
                <a:lnTo>
                  <a:pt x="516129" y="107869"/>
                </a:lnTo>
                <a:lnTo>
                  <a:pt x="556691" y="88108"/>
                </a:lnTo>
                <a:lnTo>
                  <a:pt x="598304" y="70195"/>
                </a:lnTo>
                <a:lnTo>
                  <a:pt x="640912" y="54187"/>
                </a:lnTo>
                <a:lnTo>
                  <a:pt x="684460" y="40136"/>
                </a:lnTo>
                <a:lnTo>
                  <a:pt x="728893" y="28099"/>
                </a:lnTo>
                <a:lnTo>
                  <a:pt x="774156" y="18128"/>
                </a:lnTo>
                <a:lnTo>
                  <a:pt x="820194" y="10278"/>
                </a:lnTo>
                <a:lnTo>
                  <a:pt x="866952" y="4604"/>
                </a:lnTo>
                <a:lnTo>
                  <a:pt x="914374" y="1160"/>
                </a:lnTo>
                <a:lnTo>
                  <a:pt x="962406" y="0"/>
                </a:lnTo>
                <a:lnTo>
                  <a:pt x="1010437" y="1160"/>
                </a:lnTo>
                <a:lnTo>
                  <a:pt x="1057859" y="4604"/>
                </a:lnTo>
                <a:lnTo>
                  <a:pt x="1104617" y="10278"/>
                </a:lnTo>
                <a:lnTo>
                  <a:pt x="1150655" y="18128"/>
                </a:lnTo>
                <a:lnTo>
                  <a:pt x="1195918" y="28099"/>
                </a:lnTo>
                <a:lnTo>
                  <a:pt x="1240351" y="40136"/>
                </a:lnTo>
                <a:lnTo>
                  <a:pt x="1283899" y="54187"/>
                </a:lnTo>
                <a:lnTo>
                  <a:pt x="1326507" y="70195"/>
                </a:lnTo>
                <a:lnTo>
                  <a:pt x="1368120" y="88108"/>
                </a:lnTo>
                <a:lnTo>
                  <a:pt x="1408682" y="107869"/>
                </a:lnTo>
                <a:lnTo>
                  <a:pt x="1448138" y="129427"/>
                </a:lnTo>
                <a:lnTo>
                  <a:pt x="1486434" y="152725"/>
                </a:lnTo>
                <a:lnTo>
                  <a:pt x="1523513" y="177709"/>
                </a:lnTo>
                <a:lnTo>
                  <a:pt x="1559321" y="204326"/>
                </a:lnTo>
                <a:lnTo>
                  <a:pt x="1593804" y="232521"/>
                </a:lnTo>
                <a:lnTo>
                  <a:pt x="1626904" y="262240"/>
                </a:lnTo>
                <a:lnTo>
                  <a:pt x="1658568" y="293427"/>
                </a:lnTo>
                <a:lnTo>
                  <a:pt x="1688740" y="326030"/>
                </a:lnTo>
                <a:lnTo>
                  <a:pt x="1717366" y="359994"/>
                </a:lnTo>
                <a:lnTo>
                  <a:pt x="1744389" y="395263"/>
                </a:lnTo>
                <a:lnTo>
                  <a:pt x="1769755" y="431785"/>
                </a:lnTo>
                <a:lnTo>
                  <a:pt x="1793409" y="469504"/>
                </a:lnTo>
                <a:lnTo>
                  <a:pt x="1815295" y="508367"/>
                </a:lnTo>
                <a:lnTo>
                  <a:pt x="1835359" y="548319"/>
                </a:lnTo>
                <a:lnTo>
                  <a:pt x="1853544" y="589305"/>
                </a:lnTo>
                <a:lnTo>
                  <a:pt x="1869797" y="631272"/>
                </a:lnTo>
                <a:lnTo>
                  <a:pt x="1884062" y="674165"/>
                </a:lnTo>
                <a:lnTo>
                  <a:pt x="1896283" y="717930"/>
                </a:lnTo>
                <a:lnTo>
                  <a:pt x="1906406" y="762512"/>
                </a:lnTo>
                <a:lnTo>
                  <a:pt x="1914376" y="807857"/>
                </a:lnTo>
                <a:lnTo>
                  <a:pt x="1920137" y="853911"/>
                </a:lnTo>
                <a:lnTo>
                  <a:pt x="1923634" y="900619"/>
                </a:lnTo>
                <a:lnTo>
                  <a:pt x="1924812" y="947927"/>
                </a:lnTo>
                <a:lnTo>
                  <a:pt x="1923634" y="995236"/>
                </a:lnTo>
                <a:lnTo>
                  <a:pt x="1920137" y="1041944"/>
                </a:lnTo>
                <a:lnTo>
                  <a:pt x="1914376" y="1087998"/>
                </a:lnTo>
                <a:lnTo>
                  <a:pt x="1906406" y="1133343"/>
                </a:lnTo>
                <a:lnTo>
                  <a:pt x="1896283" y="1177925"/>
                </a:lnTo>
                <a:lnTo>
                  <a:pt x="1884062" y="1221690"/>
                </a:lnTo>
                <a:lnTo>
                  <a:pt x="1869797" y="1264583"/>
                </a:lnTo>
                <a:lnTo>
                  <a:pt x="1853544" y="1306550"/>
                </a:lnTo>
                <a:lnTo>
                  <a:pt x="1835359" y="1347536"/>
                </a:lnTo>
                <a:lnTo>
                  <a:pt x="1815295" y="1387488"/>
                </a:lnTo>
                <a:lnTo>
                  <a:pt x="1793409" y="1426351"/>
                </a:lnTo>
                <a:lnTo>
                  <a:pt x="1769755" y="1464070"/>
                </a:lnTo>
                <a:lnTo>
                  <a:pt x="1744389" y="1500592"/>
                </a:lnTo>
                <a:lnTo>
                  <a:pt x="1717366" y="1535861"/>
                </a:lnTo>
                <a:lnTo>
                  <a:pt x="1688740" y="1569825"/>
                </a:lnTo>
                <a:lnTo>
                  <a:pt x="1658568" y="1602428"/>
                </a:lnTo>
                <a:lnTo>
                  <a:pt x="1626904" y="1633615"/>
                </a:lnTo>
                <a:lnTo>
                  <a:pt x="1593804" y="1663334"/>
                </a:lnTo>
                <a:lnTo>
                  <a:pt x="1559321" y="1691529"/>
                </a:lnTo>
                <a:lnTo>
                  <a:pt x="1523513" y="1718146"/>
                </a:lnTo>
                <a:lnTo>
                  <a:pt x="1486434" y="1743130"/>
                </a:lnTo>
                <a:lnTo>
                  <a:pt x="1448138" y="1766428"/>
                </a:lnTo>
                <a:lnTo>
                  <a:pt x="1408682" y="1787986"/>
                </a:lnTo>
                <a:lnTo>
                  <a:pt x="1368120" y="1807747"/>
                </a:lnTo>
                <a:lnTo>
                  <a:pt x="1326507" y="1825660"/>
                </a:lnTo>
                <a:lnTo>
                  <a:pt x="1283899" y="1841668"/>
                </a:lnTo>
                <a:lnTo>
                  <a:pt x="1240351" y="1855719"/>
                </a:lnTo>
                <a:lnTo>
                  <a:pt x="1195918" y="1867756"/>
                </a:lnTo>
                <a:lnTo>
                  <a:pt x="1150655" y="1877727"/>
                </a:lnTo>
                <a:lnTo>
                  <a:pt x="1104617" y="1885577"/>
                </a:lnTo>
                <a:lnTo>
                  <a:pt x="1057859" y="1891251"/>
                </a:lnTo>
                <a:lnTo>
                  <a:pt x="1010437" y="1894695"/>
                </a:lnTo>
                <a:lnTo>
                  <a:pt x="962406" y="1895856"/>
                </a:lnTo>
                <a:lnTo>
                  <a:pt x="914374" y="1894695"/>
                </a:lnTo>
                <a:lnTo>
                  <a:pt x="866952" y="1891251"/>
                </a:lnTo>
                <a:lnTo>
                  <a:pt x="820194" y="1885577"/>
                </a:lnTo>
                <a:lnTo>
                  <a:pt x="774156" y="1877727"/>
                </a:lnTo>
                <a:lnTo>
                  <a:pt x="728893" y="1867756"/>
                </a:lnTo>
                <a:lnTo>
                  <a:pt x="684460" y="1855719"/>
                </a:lnTo>
                <a:lnTo>
                  <a:pt x="640912" y="1841668"/>
                </a:lnTo>
                <a:lnTo>
                  <a:pt x="598304" y="1825660"/>
                </a:lnTo>
                <a:lnTo>
                  <a:pt x="556691" y="1807747"/>
                </a:lnTo>
                <a:lnTo>
                  <a:pt x="516129" y="1787986"/>
                </a:lnTo>
                <a:lnTo>
                  <a:pt x="476673" y="1766428"/>
                </a:lnTo>
                <a:lnTo>
                  <a:pt x="438377" y="1743130"/>
                </a:lnTo>
                <a:lnTo>
                  <a:pt x="401298" y="1718146"/>
                </a:lnTo>
                <a:lnTo>
                  <a:pt x="365490" y="1691529"/>
                </a:lnTo>
                <a:lnTo>
                  <a:pt x="331007" y="1663334"/>
                </a:lnTo>
                <a:lnTo>
                  <a:pt x="297907" y="1633615"/>
                </a:lnTo>
                <a:lnTo>
                  <a:pt x="266243" y="1602428"/>
                </a:lnTo>
                <a:lnTo>
                  <a:pt x="236071" y="1569825"/>
                </a:lnTo>
                <a:lnTo>
                  <a:pt x="207445" y="1535861"/>
                </a:lnTo>
                <a:lnTo>
                  <a:pt x="180422" y="1500592"/>
                </a:lnTo>
                <a:lnTo>
                  <a:pt x="155056" y="1464070"/>
                </a:lnTo>
                <a:lnTo>
                  <a:pt x="131402" y="1426351"/>
                </a:lnTo>
                <a:lnTo>
                  <a:pt x="109516" y="1387488"/>
                </a:lnTo>
                <a:lnTo>
                  <a:pt x="89452" y="1347536"/>
                </a:lnTo>
                <a:lnTo>
                  <a:pt x="71267" y="1306550"/>
                </a:lnTo>
                <a:lnTo>
                  <a:pt x="55014" y="1264583"/>
                </a:lnTo>
                <a:lnTo>
                  <a:pt x="40749" y="1221690"/>
                </a:lnTo>
                <a:lnTo>
                  <a:pt x="28528" y="1177925"/>
                </a:lnTo>
                <a:lnTo>
                  <a:pt x="18405" y="1133343"/>
                </a:lnTo>
                <a:lnTo>
                  <a:pt x="10435" y="1087998"/>
                </a:lnTo>
                <a:lnTo>
                  <a:pt x="4674" y="1041944"/>
                </a:lnTo>
                <a:lnTo>
                  <a:pt x="1177" y="995236"/>
                </a:lnTo>
                <a:lnTo>
                  <a:pt x="0" y="947927"/>
                </a:lnTo>
                <a:close/>
              </a:path>
            </a:pathLst>
          </a:custGeom>
          <a:ln w="114300">
            <a:solidFill>
              <a:srgbClr val="AC2B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10183" y="1813560"/>
            <a:ext cx="805180" cy="803275"/>
          </a:xfrm>
          <a:custGeom>
            <a:avLst/>
            <a:gdLst/>
            <a:ahLst/>
            <a:cxnLst/>
            <a:rect l="l" t="t" r="r" b="b"/>
            <a:pathLst>
              <a:path w="805180" h="803275">
                <a:moveTo>
                  <a:pt x="402335" y="0"/>
                </a:moveTo>
                <a:lnTo>
                  <a:pt x="355416" y="2702"/>
                </a:lnTo>
                <a:lnTo>
                  <a:pt x="310085" y="10608"/>
                </a:lnTo>
                <a:lnTo>
                  <a:pt x="266646" y="23415"/>
                </a:lnTo>
                <a:lnTo>
                  <a:pt x="225400" y="40823"/>
                </a:lnTo>
                <a:lnTo>
                  <a:pt x="186650" y="62530"/>
                </a:lnTo>
                <a:lnTo>
                  <a:pt x="150697" y="88234"/>
                </a:lnTo>
                <a:lnTo>
                  <a:pt x="117843" y="117633"/>
                </a:lnTo>
                <a:lnTo>
                  <a:pt x="88390" y="150427"/>
                </a:lnTo>
                <a:lnTo>
                  <a:pt x="62640" y="186313"/>
                </a:lnTo>
                <a:lnTo>
                  <a:pt x="40894" y="224989"/>
                </a:lnTo>
                <a:lnTo>
                  <a:pt x="23456" y="266155"/>
                </a:lnTo>
                <a:lnTo>
                  <a:pt x="10626" y="309509"/>
                </a:lnTo>
                <a:lnTo>
                  <a:pt x="2706" y="354749"/>
                </a:lnTo>
                <a:lnTo>
                  <a:pt x="0" y="401574"/>
                </a:lnTo>
                <a:lnTo>
                  <a:pt x="2706" y="448398"/>
                </a:lnTo>
                <a:lnTo>
                  <a:pt x="10626" y="493638"/>
                </a:lnTo>
                <a:lnTo>
                  <a:pt x="23456" y="536992"/>
                </a:lnTo>
                <a:lnTo>
                  <a:pt x="40894" y="578158"/>
                </a:lnTo>
                <a:lnTo>
                  <a:pt x="62640" y="616834"/>
                </a:lnTo>
                <a:lnTo>
                  <a:pt x="88390" y="652720"/>
                </a:lnTo>
                <a:lnTo>
                  <a:pt x="117843" y="685514"/>
                </a:lnTo>
                <a:lnTo>
                  <a:pt x="150697" y="714913"/>
                </a:lnTo>
                <a:lnTo>
                  <a:pt x="186650" y="740617"/>
                </a:lnTo>
                <a:lnTo>
                  <a:pt x="225400" y="762324"/>
                </a:lnTo>
                <a:lnTo>
                  <a:pt x="266646" y="779732"/>
                </a:lnTo>
                <a:lnTo>
                  <a:pt x="310085" y="792539"/>
                </a:lnTo>
                <a:lnTo>
                  <a:pt x="355416" y="800445"/>
                </a:lnTo>
                <a:lnTo>
                  <a:pt x="402335" y="803148"/>
                </a:lnTo>
                <a:lnTo>
                  <a:pt x="449265" y="800445"/>
                </a:lnTo>
                <a:lnTo>
                  <a:pt x="494602" y="792539"/>
                </a:lnTo>
                <a:lnTo>
                  <a:pt x="538045" y="779732"/>
                </a:lnTo>
                <a:lnTo>
                  <a:pt x="579293" y="762324"/>
                </a:lnTo>
                <a:lnTo>
                  <a:pt x="618043" y="740617"/>
                </a:lnTo>
                <a:lnTo>
                  <a:pt x="653995" y="714913"/>
                </a:lnTo>
                <a:lnTo>
                  <a:pt x="686847" y="685514"/>
                </a:lnTo>
                <a:lnTo>
                  <a:pt x="716297" y="652720"/>
                </a:lnTo>
                <a:lnTo>
                  <a:pt x="742044" y="616834"/>
                </a:lnTo>
                <a:lnTo>
                  <a:pt x="763786" y="578158"/>
                </a:lnTo>
                <a:lnTo>
                  <a:pt x="781221" y="536992"/>
                </a:lnTo>
                <a:lnTo>
                  <a:pt x="794048" y="493638"/>
                </a:lnTo>
                <a:lnTo>
                  <a:pt x="801965" y="448398"/>
                </a:lnTo>
                <a:lnTo>
                  <a:pt x="804672" y="401574"/>
                </a:lnTo>
                <a:lnTo>
                  <a:pt x="801965" y="354749"/>
                </a:lnTo>
                <a:lnTo>
                  <a:pt x="794048" y="309509"/>
                </a:lnTo>
                <a:lnTo>
                  <a:pt x="781221" y="266155"/>
                </a:lnTo>
                <a:lnTo>
                  <a:pt x="763786" y="224989"/>
                </a:lnTo>
                <a:lnTo>
                  <a:pt x="742044" y="186313"/>
                </a:lnTo>
                <a:lnTo>
                  <a:pt x="716297" y="150427"/>
                </a:lnTo>
                <a:lnTo>
                  <a:pt x="686847" y="117633"/>
                </a:lnTo>
                <a:lnTo>
                  <a:pt x="653995" y="88234"/>
                </a:lnTo>
                <a:lnTo>
                  <a:pt x="618043" y="62530"/>
                </a:lnTo>
                <a:lnTo>
                  <a:pt x="579293" y="40823"/>
                </a:lnTo>
                <a:lnTo>
                  <a:pt x="538045" y="23415"/>
                </a:lnTo>
                <a:lnTo>
                  <a:pt x="494602" y="10608"/>
                </a:lnTo>
                <a:lnTo>
                  <a:pt x="449265" y="2702"/>
                </a:lnTo>
                <a:lnTo>
                  <a:pt x="402335" y="0"/>
                </a:lnTo>
                <a:close/>
              </a:path>
            </a:pathLst>
          </a:custGeom>
          <a:solidFill>
            <a:srgbClr val="F1F1F1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104388" y="1918716"/>
            <a:ext cx="314325" cy="315595"/>
          </a:xfrm>
          <a:custGeom>
            <a:avLst/>
            <a:gdLst/>
            <a:ahLst/>
            <a:cxnLst/>
            <a:rect l="l" t="t" r="r" b="b"/>
            <a:pathLst>
              <a:path w="314325" h="315594">
                <a:moveTo>
                  <a:pt x="156972" y="0"/>
                </a:moveTo>
                <a:lnTo>
                  <a:pt x="107338" y="8040"/>
                </a:lnTo>
                <a:lnTo>
                  <a:pt x="64245" y="30431"/>
                </a:lnTo>
                <a:lnTo>
                  <a:pt x="30272" y="64574"/>
                </a:lnTo>
                <a:lnTo>
                  <a:pt x="7997" y="107874"/>
                </a:lnTo>
                <a:lnTo>
                  <a:pt x="0" y="157734"/>
                </a:lnTo>
                <a:lnTo>
                  <a:pt x="7997" y="207593"/>
                </a:lnTo>
                <a:lnTo>
                  <a:pt x="30272" y="250893"/>
                </a:lnTo>
                <a:lnTo>
                  <a:pt x="64245" y="285036"/>
                </a:lnTo>
                <a:lnTo>
                  <a:pt x="107338" y="307427"/>
                </a:lnTo>
                <a:lnTo>
                  <a:pt x="156972" y="315468"/>
                </a:lnTo>
                <a:lnTo>
                  <a:pt x="206605" y="307427"/>
                </a:lnTo>
                <a:lnTo>
                  <a:pt x="249698" y="285036"/>
                </a:lnTo>
                <a:lnTo>
                  <a:pt x="283671" y="250893"/>
                </a:lnTo>
                <a:lnTo>
                  <a:pt x="305946" y="207593"/>
                </a:lnTo>
                <a:lnTo>
                  <a:pt x="313944" y="157734"/>
                </a:lnTo>
                <a:lnTo>
                  <a:pt x="305946" y="107874"/>
                </a:lnTo>
                <a:lnTo>
                  <a:pt x="283671" y="64574"/>
                </a:lnTo>
                <a:lnTo>
                  <a:pt x="249698" y="30431"/>
                </a:lnTo>
                <a:lnTo>
                  <a:pt x="206605" y="8040"/>
                </a:lnTo>
                <a:lnTo>
                  <a:pt x="156972" y="0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940179" y="3050286"/>
            <a:ext cx="102552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70">
                <a:latin typeface="宋体"/>
                <a:cs typeface="宋体"/>
              </a:rPr>
              <a:t>总结</a:t>
            </a:r>
            <a:endParaRPr sz="4000">
              <a:latin typeface="宋体"/>
              <a:cs typeface="宋体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110988" y="1234566"/>
            <a:ext cx="20332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14">
                <a:latin typeface="宋体"/>
                <a:cs typeface="宋体"/>
              </a:rPr>
              <a:t>1.</a:t>
            </a:r>
            <a:r>
              <a:rPr dirty="0" sz="1800" spc="140">
                <a:latin typeface="宋体"/>
                <a:cs typeface="宋体"/>
              </a:rPr>
              <a:t> </a:t>
            </a:r>
            <a:r>
              <a:rPr dirty="0" sz="1800" spc="155">
                <a:latin typeface="宋体"/>
                <a:cs typeface="宋体"/>
              </a:rPr>
              <a:t>DDL-</a:t>
            </a:r>
            <a:r>
              <a:rPr dirty="0" sz="1800" spc="-30">
                <a:latin typeface="宋体"/>
                <a:cs typeface="宋体"/>
              </a:rPr>
              <a:t>数据库操作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10988" y="3649217"/>
            <a:ext cx="15817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14">
                <a:latin typeface="宋体"/>
                <a:cs typeface="宋体"/>
              </a:rPr>
              <a:t>2.</a:t>
            </a:r>
            <a:r>
              <a:rPr dirty="0" sz="1800" spc="135">
                <a:latin typeface="宋体"/>
                <a:cs typeface="宋体"/>
              </a:rPr>
              <a:t> </a:t>
            </a:r>
            <a:r>
              <a:rPr dirty="0" sz="1800" spc="155">
                <a:latin typeface="宋体"/>
                <a:cs typeface="宋体"/>
              </a:rPr>
              <a:t>DDL-</a:t>
            </a:r>
            <a:r>
              <a:rPr dirty="0" sz="1800" spc="-30">
                <a:latin typeface="宋体"/>
                <a:cs typeface="宋体"/>
              </a:rPr>
              <a:t>表操作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503164" y="1575816"/>
            <a:ext cx="5384800" cy="1754505"/>
          </a:xfrm>
          <a:custGeom>
            <a:avLst/>
            <a:gdLst/>
            <a:ahLst/>
            <a:cxnLst/>
            <a:rect l="l" t="t" r="r" b="b"/>
            <a:pathLst>
              <a:path w="5384800" h="1754504">
                <a:moveTo>
                  <a:pt x="0" y="1754124"/>
                </a:moveTo>
                <a:lnTo>
                  <a:pt x="5384292" y="1754124"/>
                </a:lnTo>
                <a:lnTo>
                  <a:pt x="5384292" y="0"/>
                </a:lnTo>
                <a:lnTo>
                  <a:pt x="0" y="0"/>
                </a:lnTo>
                <a:lnTo>
                  <a:pt x="0" y="1754124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503164" y="1575816"/>
            <a:ext cx="5384800" cy="1754505"/>
          </a:xfrm>
          <a:custGeom>
            <a:avLst/>
            <a:gdLst/>
            <a:ahLst/>
            <a:cxnLst/>
            <a:rect l="l" t="t" r="r" b="b"/>
            <a:pathLst>
              <a:path w="5384800" h="1754504">
                <a:moveTo>
                  <a:pt x="0" y="1754124"/>
                </a:moveTo>
                <a:lnTo>
                  <a:pt x="5384292" y="1754124"/>
                </a:lnTo>
                <a:lnTo>
                  <a:pt x="5384292" y="0"/>
                </a:lnTo>
                <a:lnTo>
                  <a:pt x="0" y="0"/>
                </a:lnTo>
                <a:lnTo>
                  <a:pt x="0" y="1754124"/>
                </a:lnTo>
                <a:close/>
              </a:path>
            </a:pathLst>
          </a:custGeom>
          <a:ln w="3175">
            <a:solidFill>
              <a:srgbClr val="9191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595239" y="1580641"/>
            <a:ext cx="1338961" cy="236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844918" y="1580641"/>
            <a:ext cx="103631" cy="2362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595239" y="1949145"/>
            <a:ext cx="1430146" cy="2365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596505" y="1949145"/>
            <a:ext cx="103631" cy="2365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595239" y="2315591"/>
            <a:ext cx="375285" cy="2362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5919342" y="1965705"/>
            <a:ext cx="1653539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30605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数据库名</a:t>
            </a:r>
            <a:endParaRPr sz="120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数据库名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578218" y="2315591"/>
            <a:ext cx="103631" cy="2362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595239" y="2678302"/>
            <a:ext cx="618934" cy="2362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145403" y="2678302"/>
            <a:ext cx="931024" cy="2362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595239" y="3047110"/>
            <a:ext cx="1310005" cy="2362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6815455" y="3063366"/>
            <a:ext cx="6350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数据库名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438008" y="3047110"/>
            <a:ext cx="103631" cy="2362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503164" y="4075176"/>
            <a:ext cx="5384800" cy="2123440"/>
          </a:xfrm>
          <a:custGeom>
            <a:avLst/>
            <a:gdLst/>
            <a:ahLst/>
            <a:cxnLst/>
            <a:rect l="l" t="t" r="r" b="b"/>
            <a:pathLst>
              <a:path w="5384800" h="2123440">
                <a:moveTo>
                  <a:pt x="0" y="2122932"/>
                </a:moveTo>
                <a:lnTo>
                  <a:pt x="5384292" y="2122932"/>
                </a:lnTo>
                <a:lnTo>
                  <a:pt x="5384292" y="0"/>
                </a:lnTo>
                <a:lnTo>
                  <a:pt x="0" y="0"/>
                </a:lnTo>
                <a:lnTo>
                  <a:pt x="0" y="2122932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595239" y="4080002"/>
            <a:ext cx="579627" cy="23621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092063" y="4080002"/>
            <a:ext cx="651510" cy="23621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595239" y="4448505"/>
            <a:ext cx="1128166" cy="23652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994525" y="4448505"/>
            <a:ext cx="123444" cy="2365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8100948" y="4448505"/>
            <a:ext cx="114300" cy="23652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9201277" y="4448505"/>
            <a:ext cx="148590" cy="2365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595239" y="4814951"/>
            <a:ext cx="496062" cy="23621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361810" y="4814951"/>
            <a:ext cx="103632" cy="2362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595239" y="5180710"/>
            <a:ext cx="579627" cy="23621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092063" y="5180710"/>
            <a:ext cx="1128496" cy="23621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491348" y="5180710"/>
            <a:ext cx="103631" cy="2362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595239" y="5546445"/>
            <a:ext cx="1028699" cy="23621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933310" y="5546445"/>
            <a:ext cx="396646" cy="23621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230744" y="5546445"/>
            <a:ext cx="140207" cy="23621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300848" y="5546445"/>
            <a:ext cx="609853" cy="23621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823581" y="5546445"/>
            <a:ext cx="140207" cy="23621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893684" y="5546445"/>
            <a:ext cx="664972" cy="23621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8463660" y="5546445"/>
            <a:ext cx="140207" cy="23621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8533765" y="5546445"/>
            <a:ext cx="478154" cy="23621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8916289" y="5546445"/>
            <a:ext cx="140207" cy="23621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8986393" y="5546445"/>
            <a:ext cx="686587" cy="23621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9587230" y="5546445"/>
            <a:ext cx="481774" cy="23621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5595239" y="5911900"/>
            <a:ext cx="1009357" cy="236524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5503164" y="4075176"/>
            <a:ext cx="5384800" cy="2123440"/>
          </a:xfrm>
          <a:prstGeom prst="rect">
            <a:avLst/>
          </a:prstGeom>
          <a:ln w="3175">
            <a:solidFill>
              <a:srgbClr val="919191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>
              <a:latin typeface="Times New Roman"/>
              <a:cs typeface="Times New Roman"/>
            </a:endParaRPr>
          </a:p>
          <a:p>
            <a:pPr marL="1149350">
              <a:lnSpc>
                <a:spcPct val="100000"/>
              </a:lnSpc>
            </a:pP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表名</a:t>
            </a:r>
            <a:r>
              <a:rPr dirty="0" sz="1200" spc="325">
                <a:solidFill>
                  <a:srgbClr val="585858"/>
                </a:solidFill>
                <a:latin typeface="黑体"/>
                <a:cs typeface="黑体"/>
              </a:rPr>
              <a:t> </a:t>
            </a: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字段</a:t>
            </a:r>
            <a:r>
              <a:rPr dirty="0" sz="1200" spc="-25">
                <a:solidFill>
                  <a:srgbClr val="585858"/>
                </a:solidFill>
                <a:latin typeface="黑体"/>
                <a:cs typeface="黑体"/>
              </a:rPr>
              <a:t> </a:t>
            </a: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字段类型</a:t>
            </a:r>
            <a:r>
              <a:rPr dirty="0" sz="1200" spc="280">
                <a:solidFill>
                  <a:srgbClr val="585858"/>
                </a:solidFill>
                <a:latin typeface="黑体"/>
                <a:cs typeface="黑体"/>
              </a:rPr>
              <a:t> </a:t>
            </a: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字段</a:t>
            </a:r>
            <a:r>
              <a:rPr dirty="0" sz="1200" spc="-30">
                <a:solidFill>
                  <a:srgbClr val="585858"/>
                </a:solidFill>
                <a:latin typeface="黑体"/>
                <a:cs typeface="黑体"/>
              </a:rPr>
              <a:t> </a:t>
            </a: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字段类型</a:t>
            </a:r>
            <a:endParaRPr sz="120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516890">
              <a:lnSpc>
                <a:spcPct val="100000"/>
              </a:lnSpc>
            </a:pP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表名</a:t>
            </a:r>
            <a:endParaRPr sz="120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1646555">
              <a:lnSpc>
                <a:spcPct val="100000"/>
              </a:lnSpc>
            </a:pP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表名</a:t>
            </a:r>
            <a:endParaRPr sz="1200">
              <a:latin typeface="黑体"/>
              <a:cs typeface="黑体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1051560">
              <a:lnSpc>
                <a:spcPct val="100000"/>
              </a:lnSpc>
            </a:pP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表名</a:t>
            </a:r>
            <a:endParaRPr sz="120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1029335">
              <a:lnSpc>
                <a:spcPct val="100000"/>
              </a:lnSpc>
            </a:pPr>
            <a:r>
              <a:rPr dirty="0" sz="1200" spc="-5">
                <a:solidFill>
                  <a:srgbClr val="585858"/>
                </a:solidFill>
                <a:latin typeface="黑体"/>
                <a:cs typeface="黑体"/>
              </a:rPr>
              <a:t>表名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6873875" y="5911900"/>
            <a:ext cx="103631" cy="2365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0"/>
              <a:t>高级软件人才培训专家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 h="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 h="0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 h="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9838" y="1074546"/>
            <a:ext cx="2089150" cy="889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225">
                <a:solidFill>
                  <a:srgbClr val="AC2A25"/>
                </a:solidFill>
                <a:latin typeface="宋体"/>
                <a:cs typeface="宋体"/>
              </a:rPr>
              <a:t>SQL</a:t>
            </a:r>
            <a:endParaRPr sz="20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72110" algn="l"/>
              </a:tabLst>
            </a:pPr>
            <a:r>
              <a:rPr dirty="0" sz="1350" spc="670">
                <a:solidFill>
                  <a:srgbClr val="404040"/>
                </a:solidFill>
                <a:latin typeface="Wingdings"/>
                <a:cs typeface="Wingdings"/>
              </a:rPr>
              <a:t>⚫</a:t>
            </a:r>
            <a:r>
              <a:rPr dirty="0" sz="1350" spc="67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1600" spc="-10">
                <a:solidFill>
                  <a:srgbClr val="252525"/>
                </a:solidFill>
                <a:latin typeface="微软雅黑"/>
                <a:cs typeface="微软雅黑"/>
              </a:rPr>
              <a:t>MySQL</a:t>
            </a:r>
            <a:r>
              <a:rPr dirty="0" sz="1600" spc="-5">
                <a:solidFill>
                  <a:srgbClr val="252525"/>
                </a:solidFill>
                <a:latin typeface="微软雅黑"/>
                <a:cs typeface="微软雅黑"/>
              </a:rPr>
              <a:t>图形化界面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404872" y="3520440"/>
            <a:ext cx="746760" cy="853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528697" y="4783073"/>
            <a:ext cx="56261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5">
                <a:solidFill>
                  <a:srgbClr val="585858"/>
                </a:solidFill>
                <a:latin typeface="Calibri"/>
                <a:cs typeface="Calibri"/>
              </a:rPr>
              <a:t>Sqlyog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029200" y="3419855"/>
            <a:ext cx="1027176" cy="9921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221351" y="4851019"/>
            <a:ext cx="6381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dirty="0" sz="1600" spc="-25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dirty="0" sz="1600" spc="-5">
                <a:solidFill>
                  <a:srgbClr val="585858"/>
                </a:solidFill>
                <a:latin typeface="Calibri"/>
                <a:cs typeface="Calibri"/>
              </a:rPr>
              <a:t>vi</a:t>
            </a:r>
            <a:r>
              <a:rPr dirty="0" sz="1600" spc="-2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dirty="0" sz="1600" spc="-15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dirty="0" sz="1600" spc="-5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802880" y="3403091"/>
            <a:ext cx="1190244" cy="10835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8047101" y="4851019"/>
            <a:ext cx="7607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585858"/>
                </a:solidFill>
                <a:latin typeface="Calibri"/>
                <a:cs typeface="Calibri"/>
              </a:rPr>
              <a:t>DataGrip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0"/>
              <a:t>高级软件人才培训专家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70959" y="2337816"/>
            <a:ext cx="1137285" cy="1320165"/>
          </a:xfrm>
          <a:custGeom>
            <a:avLst/>
            <a:gdLst/>
            <a:ahLst/>
            <a:cxnLst/>
            <a:rect l="l" t="t" r="r" b="b"/>
            <a:pathLst>
              <a:path w="1137285" h="1320164">
                <a:moveTo>
                  <a:pt x="568451" y="0"/>
                </a:moveTo>
                <a:lnTo>
                  <a:pt x="0" y="284225"/>
                </a:lnTo>
                <a:lnTo>
                  <a:pt x="0" y="1035558"/>
                </a:lnTo>
                <a:lnTo>
                  <a:pt x="568451" y="1319784"/>
                </a:lnTo>
                <a:lnTo>
                  <a:pt x="1136903" y="1035558"/>
                </a:lnTo>
                <a:lnTo>
                  <a:pt x="1136903" y="284225"/>
                </a:lnTo>
                <a:lnTo>
                  <a:pt x="568451" y="0"/>
                </a:lnTo>
                <a:close/>
              </a:path>
            </a:pathLst>
          </a:custGeom>
          <a:solidFill>
            <a:srgbClr val="AC2B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96640" y="3227832"/>
            <a:ext cx="370840" cy="429895"/>
          </a:xfrm>
          <a:custGeom>
            <a:avLst/>
            <a:gdLst/>
            <a:ahLst/>
            <a:cxnLst/>
            <a:rect l="l" t="t" r="r" b="b"/>
            <a:pathLst>
              <a:path w="370839" h="429895">
                <a:moveTo>
                  <a:pt x="185165" y="0"/>
                </a:moveTo>
                <a:lnTo>
                  <a:pt x="0" y="92582"/>
                </a:lnTo>
                <a:lnTo>
                  <a:pt x="0" y="337184"/>
                </a:lnTo>
                <a:lnTo>
                  <a:pt x="185165" y="429767"/>
                </a:lnTo>
                <a:lnTo>
                  <a:pt x="370332" y="337184"/>
                </a:lnTo>
                <a:lnTo>
                  <a:pt x="370332" y="92582"/>
                </a:lnTo>
                <a:lnTo>
                  <a:pt x="18516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2415" y="2438526"/>
            <a:ext cx="80073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>
                <a:solidFill>
                  <a:srgbClr val="252525"/>
                </a:solidFill>
                <a:latin typeface="微软雅黑"/>
                <a:cs typeface="微软雅黑"/>
              </a:rPr>
              <a:t>SQL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2415" y="3174618"/>
            <a:ext cx="1450340" cy="27336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10">
                <a:solidFill>
                  <a:srgbClr val="585858"/>
                </a:solidFill>
                <a:latin typeface="微软雅黑"/>
                <a:cs typeface="微软雅黑"/>
              </a:rPr>
              <a:t>SQL</a:t>
            </a:r>
            <a:r>
              <a:rPr dirty="0" sz="1600" spc="-5">
                <a:solidFill>
                  <a:srgbClr val="585858"/>
                </a:solidFill>
                <a:latin typeface="微软雅黑"/>
                <a:cs typeface="微软雅黑"/>
              </a:rPr>
              <a:t>通用语法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10">
                <a:solidFill>
                  <a:srgbClr val="585858"/>
                </a:solidFill>
                <a:latin typeface="微软雅黑"/>
                <a:cs typeface="微软雅黑"/>
              </a:rPr>
              <a:t>SQL</a:t>
            </a:r>
            <a:r>
              <a:rPr dirty="0" sz="1600" spc="-5">
                <a:solidFill>
                  <a:srgbClr val="585858"/>
                </a:solidFill>
                <a:latin typeface="微软雅黑"/>
                <a:cs typeface="微软雅黑"/>
              </a:rPr>
              <a:t>分类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10">
                <a:solidFill>
                  <a:srgbClr val="585858"/>
                </a:solidFill>
                <a:latin typeface="微软雅黑"/>
                <a:cs typeface="微软雅黑"/>
              </a:rPr>
              <a:t>DDL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10">
                <a:solidFill>
                  <a:srgbClr val="FF0000"/>
                </a:solidFill>
                <a:latin typeface="微软雅黑"/>
                <a:cs typeface="微软雅黑"/>
              </a:rPr>
              <a:t>DML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10">
                <a:solidFill>
                  <a:srgbClr val="585858"/>
                </a:solidFill>
                <a:latin typeface="微软雅黑"/>
                <a:cs typeface="微软雅黑"/>
              </a:rPr>
              <a:t>DQL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solidFill>
                  <a:srgbClr val="585858"/>
                </a:solidFill>
                <a:latin typeface="微软雅黑"/>
                <a:cs typeface="微软雅黑"/>
              </a:rPr>
              <a:t>DCL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77105" y="2677413"/>
            <a:ext cx="33845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 b="1">
                <a:solidFill>
                  <a:srgbClr val="FFFFFF"/>
                </a:solidFill>
                <a:latin typeface="微软雅黑"/>
                <a:cs typeface="微软雅黑"/>
              </a:rPr>
              <a:t>2</a:t>
            </a:r>
            <a:endParaRPr sz="4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 h="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 h="0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 h="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9838" y="1074546"/>
            <a:ext cx="9227820" cy="28473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225">
                <a:solidFill>
                  <a:srgbClr val="AC2A25"/>
                </a:solidFill>
                <a:latin typeface="宋体"/>
                <a:cs typeface="宋体"/>
              </a:rPr>
              <a:t>SQL</a:t>
            </a:r>
            <a:endParaRPr sz="20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2150">
              <a:latin typeface="Times New Roman"/>
              <a:cs typeface="Times New Roman"/>
            </a:endParaRPr>
          </a:p>
          <a:p>
            <a:pPr marL="372110" indent="-360045">
              <a:lnSpc>
                <a:spcPct val="100000"/>
              </a:lnSpc>
              <a:spcBef>
                <a:spcPts val="5"/>
              </a:spcBef>
              <a:buClr>
                <a:srgbClr val="404040"/>
              </a:buClr>
              <a:buSzPct val="84375"/>
              <a:buFont typeface="Wingdings"/>
              <a:buChar char="⚫"/>
              <a:tabLst>
                <a:tab pos="372110" algn="l"/>
                <a:tab pos="372745" algn="l"/>
              </a:tabLst>
            </a:pPr>
            <a:r>
              <a:rPr dirty="0" sz="1600" spc="-5">
                <a:solidFill>
                  <a:srgbClr val="252525"/>
                </a:solidFill>
                <a:latin typeface="微软雅黑"/>
                <a:cs typeface="微软雅黑"/>
              </a:rPr>
              <a:t>DML-介绍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404040"/>
              </a:buClr>
              <a:buFont typeface="Wingdings"/>
              <a:buChar char="⚫"/>
            </a:pPr>
            <a:endParaRPr sz="2000">
              <a:latin typeface="Times New Roman"/>
              <a:cs typeface="Times New Roman"/>
            </a:endParaRPr>
          </a:p>
          <a:p>
            <a:pPr marL="351155">
              <a:lnSpc>
                <a:spcPct val="100000"/>
              </a:lnSpc>
            </a:pPr>
            <a:r>
              <a:rPr dirty="0" sz="1400" spc="-5">
                <a:solidFill>
                  <a:srgbClr val="585858"/>
                </a:solidFill>
                <a:latin typeface="微软雅黑"/>
                <a:cs typeface="微软雅黑"/>
              </a:rPr>
              <a:t>DML</a:t>
            </a:r>
            <a:r>
              <a:rPr dirty="0" sz="1400">
                <a:solidFill>
                  <a:srgbClr val="585858"/>
                </a:solidFill>
                <a:latin typeface="微软雅黑"/>
                <a:cs typeface="微软雅黑"/>
              </a:rPr>
              <a:t>英文全称是</a:t>
            </a:r>
            <a:r>
              <a:rPr dirty="0" sz="1400" spc="-5">
                <a:solidFill>
                  <a:srgbClr val="585858"/>
                </a:solidFill>
                <a:latin typeface="微软雅黑"/>
                <a:cs typeface="微软雅黑"/>
              </a:rPr>
              <a:t>Data Manipulation</a:t>
            </a:r>
            <a:r>
              <a:rPr dirty="0" sz="1400" spc="15">
                <a:solidFill>
                  <a:srgbClr val="585858"/>
                </a:solidFill>
                <a:latin typeface="微软雅黑"/>
                <a:cs typeface="微软雅黑"/>
              </a:rPr>
              <a:t> </a:t>
            </a:r>
            <a:r>
              <a:rPr dirty="0" sz="1400">
                <a:solidFill>
                  <a:srgbClr val="585858"/>
                </a:solidFill>
                <a:latin typeface="微软雅黑"/>
                <a:cs typeface="微软雅黑"/>
              </a:rPr>
              <a:t>Language(数据操作语</a:t>
            </a:r>
            <a:r>
              <a:rPr dirty="0" sz="1400" spc="-15">
                <a:solidFill>
                  <a:srgbClr val="585858"/>
                </a:solidFill>
                <a:latin typeface="微软雅黑"/>
                <a:cs typeface="微软雅黑"/>
              </a:rPr>
              <a:t>言</a:t>
            </a:r>
            <a:r>
              <a:rPr dirty="0" sz="1400">
                <a:solidFill>
                  <a:srgbClr val="585858"/>
                </a:solidFill>
                <a:latin typeface="微软雅黑"/>
                <a:cs typeface="微软雅黑"/>
              </a:rPr>
              <a:t>)，</a:t>
            </a:r>
            <a:r>
              <a:rPr dirty="0" sz="1400" spc="-15">
                <a:solidFill>
                  <a:srgbClr val="585858"/>
                </a:solidFill>
                <a:latin typeface="微软雅黑"/>
                <a:cs typeface="微软雅黑"/>
              </a:rPr>
              <a:t>用</a:t>
            </a:r>
            <a:r>
              <a:rPr dirty="0" sz="1400">
                <a:solidFill>
                  <a:srgbClr val="585858"/>
                </a:solidFill>
                <a:latin typeface="微软雅黑"/>
                <a:cs typeface="微软雅黑"/>
              </a:rPr>
              <a:t>来对</a:t>
            </a:r>
            <a:r>
              <a:rPr dirty="0" sz="1400" spc="-15">
                <a:solidFill>
                  <a:srgbClr val="585858"/>
                </a:solidFill>
                <a:latin typeface="微软雅黑"/>
                <a:cs typeface="微软雅黑"/>
              </a:rPr>
              <a:t>数</a:t>
            </a:r>
            <a:r>
              <a:rPr dirty="0" sz="1400">
                <a:solidFill>
                  <a:srgbClr val="585858"/>
                </a:solidFill>
                <a:latin typeface="微软雅黑"/>
                <a:cs typeface="微软雅黑"/>
              </a:rPr>
              <a:t>据库</a:t>
            </a:r>
            <a:r>
              <a:rPr dirty="0" sz="1400" spc="-15">
                <a:solidFill>
                  <a:srgbClr val="585858"/>
                </a:solidFill>
                <a:latin typeface="微软雅黑"/>
                <a:cs typeface="微软雅黑"/>
              </a:rPr>
              <a:t>中</a:t>
            </a:r>
            <a:r>
              <a:rPr dirty="0" sz="1400">
                <a:solidFill>
                  <a:srgbClr val="585858"/>
                </a:solidFill>
                <a:latin typeface="微软雅黑"/>
                <a:cs typeface="微软雅黑"/>
              </a:rPr>
              <a:t>表的</a:t>
            </a:r>
            <a:r>
              <a:rPr dirty="0" sz="1400" spc="-15">
                <a:solidFill>
                  <a:srgbClr val="585858"/>
                </a:solidFill>
                <a:latin typeface="微软雅黑"/>
                <a:cs typeface="微软雅黑"/>
              </a:rPr>
              <a:t>数</a:t>
            </a:r>
            <a:r>
              <a:rPr dirty="0" sz="1400">
                <a:solidFill>
                  <a:srgbClr val="585858"/>
                </a:solidFill>
                <a:latin typeface="微软雅黑"/>
                <a:cs typeface="微软雅黑"/>
              </a:rPr>
              <a:t>据记</a:t>
            </a:r>
            <a:r>
              <a:rPr dirty="0" sz="1400" spc="-15">
                <a:solidFill>
                  <a:srgbClr val="585858"/>
                </a:solidFill>
                <a:latin typeface="微软雅黑"/>
                <a:cs typeface="微软雅黑"/>
              </a:rPr>
              <a:t>录</a:t>
            </a:r>
            <a:r>
              <a:rPr dirty="0" sz="1400">
                <a:solidFill>
                  <a:srgbClr val="585858"/>
                </a:solidFill>
                <a:latin typeface="微软雅黑"/>
                <a:cs typeface="微软雅黑"/>
              </a:rPr>
              <a:t>进行</a:t>
            </a:r>
            <a:r>
              <a:rPr dirty="0" sz="1400" spc="-15">
                <a:solidFill>
                  <a:srgbClr val="585858"/>
                </a:solidFill>
                <a:latin typeface="微软雅黑"/>
                <a:cs typeface="微软雅黑"/>
              </a:rPr>
              <a:t>增</a:t>
            </a:r>
            <a:r>
              <a:rPr dirty="0" sz="1400">
                <a:solidFill>
                  <a:srgbClr val="585858"/>
                </a:solidFill>
                <a:latin typeface="微软雅黑"/>
                <a:cs typeface="微软雅黑"/>
              </a:rPr>
              <a:t>删改</a:t>
            </a:r>
            <a:r>
              <a:rPr dirty="0" sz="1400" spc="-15">
                <a:solidFill>
                  <a:srgbClr val="585858"/>
                </a:solidFill>
                <a:latin typeface="微软雅黑"/>
                <a:cs typeface="微软雅黑"/>
              </a:rPr>
              <a:t>操</a:t>
            </a:r>
            <a:r>
              <a:rPr dirty="0" sz="1400">
                <a:solidFill>
                  <a:srgbClr val="585858"/>
                </a:solidFill>
                <a:latin typeface="微软雅黑"/>
                <a:cs typeface="微软雅黑"/>
              </a:rPr>
              <a:t>作。</a:t>
            </a:r>
            <a:endParaRPr sz="14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00">
              <a:latin typeface="Times New Roman"/>
              <a:cs typeface="Times New Roman"/>
            </a:endParaRPr>
          </a:p>
          <a:p>
            <a:pPr lvl="1" marL="711200" indent="-360680">
              <a:lnSpc>
                <a:spcPct val="100000"/>
              </a:lnSpc>
              <a:buClr>
                <a:srgbClr val="404040"/>
              </a:buClr>
              <a:buSzPct val="82142"/>
              <a:buFont typeface="Wingdings"/>
              <a:buChar char=""/>
              <a:tabLst>
                <a:tab pos="711200" algn="l"/>
                <a:tab pos="711835" algn="l"/>
              </a:tabLst>
            </a:pPr>
            <a:r>
              <a:rPr dirty="0" sz="1400">
                <a:solidFill>
                  <a:srgbClr val="585858"/>
                </a:solidFill>
                <a:latin typeface="微软雅黑"/>
                <a:cs typeface="微软雅黑"/>
              </a:rPr>
              <a:t>添加数据</a:t>
            </a:r>
            <a:r>
              <a:rPr dirty="0" sz="1400" spc="-5">
                <a:solidFill>
                  <a:srgbClr val="585858"/>
                </a:solidFill>
                <a:latin typeface="微软雅黑"/>
                <a:cs typeface="微软雅黑"/>
              </a:rPr>
              <a:t>（</a:t>
            </a:r>
            <a:r>
              <a:rPr dirty="0" sz="1400" spc="-5">
                <a:solidFill>
                  <a:srgbClr val="FF0000"/>
                </a:solidFill>
                <a:latin typeface="微软雅黑"/>
                <a:cs typeface="微软雅黑"/>
              </a:rPr>
              <a:t>INSERT</a:t>
            </a:r>
            <a:r>
              <a:rPr dirty="0" sz="1400" spc="-5">
                <a:solidFill>
                  <a:srgbClr val="585858"/>
                </a:solidFill>
                <a:latin typeface="微软雅黑"/>
                <a:cs typeface="微软雅黑"/>
              </a:rPr>
              <a:t>）</a:t>
            </a:r>
            <a:endParaRPr sz="1400">
              <a:latin typeface="微软雅黑"/>
              <a:cs typeface="微软雅黑"/>
            </a:endParaRPr>
          </a:p>
          <a:p>
            <a:pPr lvl="1" marL="711200" indent="-360680">
              <a:lnSpc>
                <a:spcPct val="100000"/>
              </a:lnSpc>
              <a:spcBef>
                <a:spcPts val="1175"/>
              </a:spcBef>
              <a:buClr>
                <a:srgbClr val="404040"/>
              </a:buClr>
              <a:buSzPct val="82142"/>
              <a:buFont typeface="Wingdings"/>
              <a:buChar char=""/>
              <a:tabLst>
                <a:tab pos="711200" algn="l"/>
                <a:tab pos="711835" algn="l"/>
              </a:tabLst>
            </a:pPr>
            <a:r>
              <a:rPr dirty="0" sz="1400">
                <a:solidFill>
                  <a:srgbClr val="585858"/>
                </a:solidFill>
                <a:latin typeface="微软雅黑"/>
                <a:cs typeface="微软雅黑"/>
              </a:rPr>
              <a:t>修改数据</a:t>
            </a:r>
            <a:r>
              <a:rPr dirty="0" sz="1400" spc="-20">
                <a:solidFill>
                  <a:srgbClr val="585858"/>
                </a:solidFill>
                <a:latin typeface="微软雅黑"/>
                <a:cs typeface="微软雅黑"/>
              </a:rPr>
              <a:t>（</a:t>
            </a:r>
            <a:r>
              <a:rPr dirty="0" sz="1400" spc="-20">
                <a:solidFill>
                  <a:srgbClr val="FF0000"/>
                </a:solidFill>
                <a:latin typeface="微软雅黑"/>
                <a:cs typeface="微软雅黑"/>
              </a:rPr>
              <a:t>UPDATE</a:t>
            </a:r>
            <a:r>
              <a:rPr dirty="0" sz="1400" spc="-20">
                <a:solidFill>
                  <a:srgbClr val="585858"/>
                </a:solidFill>
                <a:latin typeface="微软雅黑"/>
                <a:cs typeface="微软雅黑"/>
              </a:rPr>
              <a:t>）</a:t>
            </a:r>
            <a:endParaRPr sz="1400">
              <a:latin typeface="微软雅黑"/>
              <a:cs typeface="微软雅黑"/>
            </a:endParaRPr>
          </a:p>
          <a:p>
            <a:pPr lvl="1" marL="711200" indent="-360680">
              <a:lnSpc>
                <a:spcPct val="100000"/>
              </a:lnSpc>
              <a:spcBef>
                <a:spcPts val="1180"/>
              </a:spcBef>
              <a:buClr>
                <a:srgbClr val="404040"/>
              </a:buClr>
              <a:buSzPct val="82142"/>
              <a:buFont typeface="Wingdings"/>
              <a:buChar char=""/>
              <a:tabLst>
                <a:tab pos="711200" algn="l"/>
                <a:tab pos="711835" algn="l"/>
              </a:tabLst>
            </a:pPr>
            <a:r>
              <a:rPr dirty="0" sz="1400">
                <a:solidFill>
                  <a:srgbClr val="585858"/>
                </a:solidFill>
                <a:latin typeface="微软雅黑"/>
                <a:cs typeface="微软雅黑"/>
              </a:rPr>
              <a:t>删除数据</a:t>
            </a:r>
            <a:r>
              <a:rPr dirty="0" sz="1400" spc="-5">
                <a:solidFill>
                  <a:srgbClr val="585858"/>
                </a:solidFill>
                <a:latin typeface="微软雅黑"/>
                <a:cs typeface="微软雅黑"/>
              </a:rPr>
              <a:t>（</a:t>
            </a:r>
            <a:r>
              <a:rPr dirty="0" sz="1400" spc="-5">
                <a:solidFill>
                  <a:srgbClr val="FF0000"/>
                </a:solidFill>
                <a:latin typeface="微软雅黑"/>
                <a:cs typeface="微软雅黑"/>
              </a:rPr>
              <a:t>DELETE</a:t>
            </a:r>
            <a:r>
              <a:rPr dirty="0" sz="1400" spc="-5">
                <a:solidFill>
                  <a:srgbClr val="585858"/>
                </a:solidFill>
                <a:latin typeface="微软雅黑"/>
                <a:cs typeface="微软雅黑"/>
              </a:rPr>
              <a:t>）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40710" y="4602853"/>
            <a:ext cx="4704594" cy="13228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860291" y="4956047"/>
            <a:ext cx="533400" cy="2941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0"/>
              <a:t>高级软件人才培训专家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 h="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 h="0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 h="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9838" y="1074546"/>
            <a:ext cx="2312035" cy="13233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225">
                <a:solidFill>
                  <a:srgbClr val="AC2A25"/>
                </a:solidFill>
                <a:latin typeface="宋体"/>
                <a:cs typeface="宋体"/>
              </a:rPr>
              <a:t>SQL</a:t>
            </a:r>
            <a:endParaRPr sz="20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2150">
              <a:latin typeface="Times New Roman"/>
              <a:cs typeface="Times New Roman"/>
            </a:endParaRPr>
          </a:p>
          <a:p>
            <a:pPr marL="372110" indent="-360045">
              <a:lnSpc>
                <a:spcPct val="100000"/>
              </a:lnSpc>
              <a:spcBef>
                <a:spcPts val="5"/>
              </a:spcBef>
              <a:buClr>
                <a:srgbClr val="404040"/>
              </a:buClr>
              <a:buSzPct val="84375"/>
              <a:buFont typeface="Wingdings"/>
              <a:buChar char="⚫"/>
              <a:tabLst>
                <a:tab pos="372110" algn="l"/>
                <a:tab pos="372745" algn="l"/>
              </a:tabLst>
            </a:pPr>
            <a:r>
              <a:rPr dirty="0" sz="1600" spc="-5">
                <a:solidFill>
                  <a:srgbClr val="252525"/>
                </a:solidFill>
                <a:latin typeface="微软雅黑"/>
                <a:cs typeface="微软雅黑"/>
              </a:rPr>
              <a:t>DML-添加数据</a:t>
            </a:r>
            <a:endParaRPr sz="1600">
              <a:latin typeface="微软雅黑"/>
              <a:cs typeface="微软雅黑"/>
            </a:endParaRPr>
          </a:p>
          <a:p>
            <a:pPr lvl="1" marL="694055" indent="-343535">
              <a:lnSpc>
                <a:spcPct val="100000"/>
              </a:lnSpc>
              <a:spcBef>
                <a:spcPts val="1730"/>
              </a:spcBef>
              <a:buClr>
                <a:srgbClr val="404040"/>
              </a:buClr>
              <a:buSzPct val="82142"/>
              <a:buAutoNum type="arabicPeriod"/>
              <a:tabLst>
                <a:tab pos="694055" algn="l"/>
                <a:tab pos="694690" algn="l"/>
              </a:tabLst>
            </a:pPr>
            <a:r>
              <a:rPr dirty="0" sz="1400">
                <a:solidFill>
                  <a:srgbClr val="585858"/>
                </a:solidFill>
                <a:latin typeface="微软雅黑"/>
                <a:cs typeface="微软雅黑"/>
              </a:rPr>
              <a:t>给指定字段添加数据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28471" y="3117926"/>
            <a:ext cx="197358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5600" algn="l"/>
              </a:tabLst>
            </a:pPr>
            <a:r>
              <a:rPr dirty="0" sz="1150" spc="15">
                <a:solidFill>
                  <a:srgbClr val="404040"/>
                </a:solidFill>
                <a:latin typeface="微软雅黑"/>
                <a:cs typeface="微软雅黑"/>
              </a:rPr>
              <a:t>2</a:t>
            </a:r>
            <a:r>
              <a:rPr dirty="0" sz="1150" spc="5">
                <a:solidFill>
                  <a:srgbClr val="404040"/>
                </a:solidFill>
                <a:latin typeface="微软雅黑"/>
                <a:cs typeface="微软雅黑"/>
              </a:rPr>
              <a:t>.</a:t>
            </a:r>
            <a:r>
              <a:rPr dirty="0" sz="1150">
                <a:solidFill>
                  <a:srgbClr val="404040"/>
                </a:solidFill>
                <a:latin typeface="微软雅黑"/>
                <a:cs typeface="微软雅黑"/>
              </a:rPr>
              <a:t>	</a:t>
            </a:r>
            <a:r>
              <a:rPr dirty="0" sz="1400">
                <a:solidFill>
                  <a:srgbClr val="585858"/>
                </a:solidFill>
                <a:latin typeface="微软雅黑"/>
                <a:cs typeface="微软雅黑"/>
              </a:rPr>
              <a:t>给全部字段添加数据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28471" y="4078604"/>
            <a:ext cx="143891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dirty="0" sz="1150" spc="15">
                <a:solidFill>
                  <a:srgbClr val="404040"/>
                </a:solidFill>
                <a:latin typeface="微软雅黑"/>
                <a:cs typeface="微软雅黑"/>
              </a:rPr>
              <a:t>3</a:t>
            </a:r>
            <a:r>
              <a:rPr dirty="0" sz="1150" spc="5">
                <a:solidFill>
                  <a:srgbClr val="404040"/>
                </a:solidFill>
                <a:latin typeface="微软雅黑"/>
                <a:cs typeface="微软雅黑"/>
              </a:rPr>
              <a:t>.</a:t>
            </a:r>
            <a:r>
              <a:rPr dirty="0" sz="1150">
                <a:solidFill>
                  <a:srgbClr val="404040"/>
                </a:solidFill>
                <a:latin typeface="微软雅黑"/>
                <a:cs typeface="微软雅黑"/>
              </a:rPr>
              <a:t>	</a:t>
            </a:r>
            <a:r>
              <a:rPr dirty="0" sz="1400">
                <a:solidFill>
                  <a:srgbClr val="585858"/>
                </a:solidFill>
                <a:latin typeface="微软雅黑"/>
                <a:cs typeface="微软雅黑"/>
              </a:rPr>
              <a:t>批量添加数据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53667" y="4418076"/>
            <a:ext cx="9863455" cy="307975"/>
          </a:xfrm>
          <a:custGeom>
            <a:avLst/>
            <a:gdLst/>
            <a:ahLst/>
            <a:cxnLst/>
            <a:rect l="l" t="t" r="r" b="b"/>
            <a:pathLst>
              <a:path w="9863455" h="307975">
                <a:moveTo>
                  <a:pt x="0" y="307848"/>
                </a:moveTo>
                <a:lnTo>
                  <a:pt x="9863328" y="307848"/>
                </a:lnTo>
                <a:lnTo>
                  <a:pt x="9863328" y="0"/>
                </a:lnTo>
                <a:lnTo>
                  <a:pt x="0" y="0"/>
                </a:lnTo>
                <a:lnTo>
                  <a:pt x="0" y="307848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245717" y="4421378"/>
            <a:ext cx="1103198" cy="2758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661792" y="4421378"/>
            <a:ext cx="109728" cy="2758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254628" y="4421378"/>
            <a:ext cx="239775" cy="2758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972814" y="4421378"/>
            <a:ext cx="511390" cy="2758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433061" y="4421378"/>
            <a:ext cx="695198" cy="2758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071617" y="4421378"/>
            <a:ext cx="109727" cy="2758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306314" y="4421378"/>
            <a:ext cx="243839" cy="2758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669026" y="4421378"/>
            <a:ext cx="195072" cy="2758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766561" y="4421378"/>
            <a:ext cx="130301" cy="2758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853429" y="4421378"/>
            <a:ext cx="383171" cy="2758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368796" y="4421378"/>
            <a:ext cx="243840" cy="2758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731507" y="4421378"/>
            <a:ext cx="245872" cy="27584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915911" y="4421378"/>
            <a:ext cx="390144" cy="27584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431023" y="4421378"/>
            <a:ext cx="243840" cy="2758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1153667" y="4418076"/>
            <a:ext cx="9863455" cy="307975"/>
          </a:xfrm>
          <a:prstGeom prst="rect">
            <a:avLst/>
          </a:prstGeom>
          <a:ln w="3175">
            <a:solidFill>
              <a:srgbClr val="919191"/>
            </a:solidFill>
          </a:ln>
        </p:spPr>
        <p:txBody>
          <a:bodyPr wrap="square" lIns="0" tIns="37465" rIns="0" bIns="0" rtlCol="0" vert="horz">
            <a:spAutoFit/>
          </a:bodyPr>
          <a:lstStyle/>
          <a:p>
            <a:pPr marL="1109980">
              <a:lnSpc>
                <a:spcPct val="100000"/>
              </a:lnSpc>
              <a:spcBef>
                <a:spcPts val="295"/>
              </a:spcBef>
              <a:tabLst>
                <a:tab pos="2280285" algn="l"/>
                <a:tab pos="3972560" algn="l"/>
                <a:tab pos="4335145" algn="l"/>
                <a:tab pos="5034915" algn="l"/>
                <a:tab pos="5397500" algn="l"/>
                <a:tab pos="6097270" algn="l"/>
                <a:tab pos="6459855" algn="l"/>
              </a:tabLst>
            </a:pPr>
            <a:r>
              <a:rPr dirty="0" sz="1400" spc="10">
                <a:solidFill>
                  <a:srgbClr val="585858"/>
                </a:solidFill>
                <a:latin typeface="黑体"/>
                <a:cs typeface="黑体"/>
              </a:rPr>
              <a:t>表</a:t>
            </a:r>
            <a:r>
              <a:rPr dirty="0" sz="1400">
                <a:solidFill>
                  <a:srgbClr val="585858"/>
                </a:solidFill>
                <a:latin typeface="黑体"/>
                <a:cs typeface="黑体"/>
              </a:rPr>
              <a:t>名</a:t>
            </a:r>
            <a:r>
              <a:rPr dirty="0" sz="1400" spc="45">
                <a:solidFill>
                  <a:srgbClr val="585858"/>
                </a:solidFill>
                <a:latin typeface="黑体"/>
                <a:cs typeface="黑体"/>
              </a:rPr>
              <a:t> </a:t>
            </a:r>
            <a:r>
              <a:rPr dirty="0" sz="1400" spc="10">
                <a:solidFill>
                  <a:srgbClr val="585858"/>
                </a:solidFill>
                <a:latin typeface="黑体"/>
                <a:cs typeface="黑体"/>
              </a:rPr>
              <a:t>字段</a:t>
            </a:r>
            <a:r>
              <a:rPr dirty="0" sz="1400">
                <a:solidFill>
                  <a:srgbClr val="585858"/>
                </a:solidFill>
                <a:latin typeface="黑体"/>
                <a:cs typeface="黑体"/>
              </a:rPr>
              <a:t>名	</a:t>
            </a:r>
            <a:r>
              <a:rPr dirty="0" sz="1400" spc="10">
                <a:solidFill>
                  <a:srgbClr val="585858"/>
                </a:solidFill>
                <a:latin typeface="黑体"/>
                <a:cs typeface="黑体"/>
              </a:rPr>
              <a:t>字段</a:t>
            </a:r>
            <a:r>
              <a:rPr dirty="0" sz="1400">
                <a:solidFill>
                  <a:srgbClr val="585858"/>
                </a:solidFill>
                <a:latin typeface="黑体"/>
                <a:cs typeface="黑体"/>
              </a:rPr>
              <a:t>名	值	值	值	值	值	值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793735" y="4421378"/>
            <a:ext cx="245872" cy="27584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978140" y="4421378"/>
            <a:ext cx="344931" cy="2758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153667" y="3427476"/>
            <a:ext cx="9863455" cy="307975"/>
          </a:xfrm>
          <a:custGeom>
            <a:avLst/>
            <a:gdLst/>
            <a:ahLst/>
            <a:cxnLst/>
            <a:rect l="l" t="t" r="r" b="b"/>
            <a:pathLst>
              <a:path w="9863455" h="307975">
                <a:moveTo>
                  <a:pt x="0" y="307848"/>
                </a:moveTo>
                <a:lnTo>
                  <a:pt x="9863328" y="307848"/>
                </a:lnTo>
                <a:lnTo>
                  <a:pt x="9863328" y="0"/>
                </a:lnTo>
                <a:lnTo>
                  <a:pt x="0" y="0"/>
                </a:lnTo>
                <a:lnTo>
                  <a:pt x="0" y="307848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245717" y="3430270"/>
            <a:ext cx="1103198" cy="2758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661792" y="3430270"/>
            <a:ext cx="695197" cy="27584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301872" y="3430270"/>
            <a:ext cx="109727" cy="27584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536569" y="3430270"/>
            <a:ext cx="243839" cy="27584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1153667" y="3427476"/>
            <a:ext cx="9863455" cy="307975"/>
          </a:xfrm>
          <a:prstGeom prst="rect">
            <a:avLst/>
          </a:prstGeom>
          <a:ln w="3175">
            <a:solidFill>
              <a:srgbClr val="919191"/>
            </a:solidFill>
          </a:ln>
        </p:spPr>
        <p:txBody>
          <a:bodyPr wrap="square" lIns="0" tIns="36830" rIns="0" bIns="0" rtlCol="0" vert="horz">
            <a:spAutoFit/>
          </a:bodyPr>
          <a:lstStyle/>
          <a:p>
            <a:pPr marL="1109980">
              <a:lnSpc>
                <a:spcPct val="100000"/>
              </a:lnSpc>
              <a:spcBef>
                <a:spcPts val="290"/>
              </a:spcBef>
              <a:tabLst>
                <a:tab pos="2202815" algn="l"/>
                <a:tab pos="2565400" algn="l"/>
              </a:tabLst>
            </a:pPr>
            <a:r>
              <a:rPr dirty="0" sz="1400" spc="10">
                <a:solidFill>
                  <a:srgbClr val="585858"/>
                </a:solidFill>
                <a:latin typeface="黑体"/>
                <a:cs typeface="黑体"/>
              </a:rPr>
              <a:t>表</a:t>
            </a:r>
            <a:r>
              <a:rPr dirty="0" sz="1400">
                <a:solidFill>
                  <a:srgbClr val="585858"/>
                </a:solidFill>
                <a:latin typeface="黑体"/>
                <a:cs typeface="黑体"/>
              </a:rPr>
              <a:t>名	值	值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899661" y="3430270"/>
            <a:ext cx="490347" cy="27584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153667" y="4802123"/>
            <a:ext cx="9863455" cy="307975"/>
          </a:xfrm>
          <a:custGeom>
            <a:avLst/>
            <a:gdLst/>
            <a:ahLst/>
            <a:cxnLst/>
            <a:rect l="l" t="t" r="r" b="b"/>
            <a:pathLst>
              <a:path w="9863455" h="307975">
                <a:moveTo>
                  <a:pt x="0" y="307848"/>
                </a:moveTo>
                <a:lnTo>
                  <a:pt x="9863328" y="307848"/>
                </a:lnTo>
                <a:lnTo>
                  <a:pt x="9863328" y="0"/>
                </a:lnTo>
                <a:lnTo>
                  <a:pt x="0" y="0"/>
                </a:lnTo>
                <a:lnTo>
                  <a:pt x="0" y="307848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245717" y="4804232"/>
            <a:ext cx="1103198" cy="27614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661792" y="4804232"/>
            <a:ext cx="695197" cy="27614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301872" y="4804232"/>
            <a:ext cx="109727" cy="27614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536569" y="4804232"/>
            <a:ext cx="243839" cy="27614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899661" y="4804232"/>
            <a:ext cx="195072" cy="2761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997197" y="4804232"/>
            <a:ext cx="469049" cy="27614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599178" y="4804232"/>
            <a:ext cx="243839" cy="27614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961890" y="4804232"/>
            <a:ext cx="243839" cy="27614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144770" y="4804232"/>
            <a:ext cx="328929" cy="27614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426709" y="4804232"/>
            <a:ext cx="109727" cy="27614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661405" y="4804232"/>
            <a:ext cx="243839" cy="276148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1153667" y="4802123"/>
            <a:ext cx="9863455" cy="307975"/>
          </a:xfrm>
          <a:prstGeom prst="rect">
            <a:avLst/>
          </a:prstGeom>
          <a:ln w="3175">
            <a:solidFill>
              <a:srgbClr val="919191"/>
            </a:solidFill>
          </a:ln>
        </p:spPr>
        <p:txBody>
          <a:bodyPr wrap="square" lIns="0" tIns="36195" rIns="0" bIns="0" rtlCol="0" vert="horz">
            <a:spAutoFit/>
          </a:bodyPr>
          <a:lstStyle/>
          <a:p>
            <a:pPr marL="1109980">
              <a:lnSpc>
                <a:spcPct val="100000"/>
              </a:lnSpc>
              <a:spcBef>
                <a:spcPts val="285"/>
              </a:spcBef>
              <a:tabLst>
                <a:tab pos="2202815" algn="l"/>
                <a:tab pos="2565400" algn="l"/>
                <a:tab pos="3265170" algn="l"/>
                <a:tab pos="3627754" algn="l"/>
                <a:tab pos="4327525" algn="l"/>
                <a:tab pos="4690110" algn="l"/>
              </a:tabLst>
            </a:pPr>
            <a:r>
              <a:rPr dirty="0" sz="1400" spc="10">
                <a:solidFill>
                  <a:srgbClr val="585858"/>
                </a:solidFill>
                <a:latin typeface="黑体"/>
                <a:cs typeface="黑体"/>
              </a:rPr>
              <a:t>表</a:t>
            </a:r>
            <a:r>
              <a:rPr dirty="0" sz="1400" spc="5">
                <a:solidFill>
                  <a:srgbClr val="585858"/>
                </a:solidFill>
                <a:latin typeface="黑体"/>
                <a:cs typeface="黑体"/>
              </a:rPr>
              <a:t>名	值	值	值	值	值	值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024117" y="4804232"/>
            <a:ext cx="243839" cy="276148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206997" y="4804232"/>
            <a:ext cx="345287" cy="27614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153667" y="2488692"/>
            <a:ext cx="9863455" cy="307975"/>
          </a:xfrm>
          <a:custGeom>
            <a:avLst/>
            <a:gdLst/>
            <a:ahLst/>
            <a:cxnLst/>
            <a:rect l="l" t="t" r="r" b="b"/>
            <a:pathLst>
              <a:path w="9863455" h="307975">
                <a:moveTo>
                  <a:pt x="0" y="307848"/>
                </a:moveTo>
                <a:lnTo>
                  <a:pt x="9863328" y="307848"/>
                </a:lnTo>
                <a:lnTo>
                  <a:pt x="9863328" y="0"/>
                </a:lnTo>
                <a:lnTo>
                  <a:pt x="0" y="0"/>
                </a:lnTo>
                <a:lnTo>
                  <a:pt x="0" y="307848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245717" y="2491485"/>
            <a:ext cx="1103198" cy="2758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661792" y="2491485"/>
            <a:ext cx="109728" cy="27584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254628" y="2491485"/>
            <a:ext cx="239775" cy="2758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972814" y="2491485"/>
            <a:ext cx="511390" cy="2758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4433061" y="2491485"/>
            <a:ext cx="695198" cy="2758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5071617" y="2491485"/>
            <a:ext cx="109727" cy="27584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5306314" y="2491485"/>
            <a:ext cx="243839" cy="275844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/>
          <p:nvPr/>
        </p:nvSpPr>
        <p:spPr>
          <a:xfrm>
            <a:off x="1153667" y="2488692"/>
            <a:ext cx="9863455" cy="307975"/>
          </a:xfrm>
          <a:prstGeom prst="rect">
            <a:avLst/>
          </a:prstGeom>
          <a:ln w="3175">
            <a:solidFill>
              <a:srgbClr val="919191"/>
            </a:solidFill>
          </a:ln>
        </p:spPr>
        <p:txBody>
          <a:bodyPr wrap="square" lIns="0" tIns="36830" rIns="0" bIns="0" rtlCol="0" vert="horz">
            <a:spAutoFit/>
          </a:bodyPr>
          <a:lstStyle/>
          <a:p>
            <a:pPr marL="1109980">
              <a:lnSpc>
                <a:spcPct val="100000"/>
              </a:lnSpc>
              <a:spcBef>
                <a:spcPts val="290"/>
              </a:spcBef>
              <a:tabLst>
                <a:tab pos="2280285" algn="l"/>
                <a:tab pos="3972560" algn="l"/>
                <a:tab pos="4335145" algn="l"/>
              </a:tabLst>
            </a:pPr>
            <a:r>
              <a:rPr dirty="0" sz="1400" spc="10">
                <a:solidFill>
                  <a:srgbClr val="585858"/>
                </a:solidFill>
                <a:latin typeface="黑体"/>
                <a:cs typeface="黑体"/>
              </a:rPr>
              <a:t>表</a:t>
            </a:r>
            <a:r>
              <a:rPr dirty="0" sz="1400">
                <a:solidFill>
                  <a:srgbClr val="585858"/>
                </a:solidFill>
                <a:latin typeface="黑体"/>
                <a:cs typeface="黑体"/>
              </a:rPr>
              <a:t>名</a:t>
            </a:r>
            <a:r>
              <a:rPr dirty="0" sz="1400" spc="45">
                <a:solidFill>
                  <a:srgbClr val="585858"/>
                </a:solidFill>
                <a:latin typeface="黑体"/>
                <a:cs typeface="黑体"/>
              </a:rPr>
              <a:t> </a:t>
            </a:r>
            <a:r>
              <a:rPr dirty="0" sz="1400" spc="10">
                <a:solidFill>
                  <a:srgbClr val="585858"/>
                </a:solidFill>
                <a:latin typeface="黑体"/>
                <a:cs typeface="黑体"/>
              </a:rPr>
              <a:t>字段</a:t>
            </a:r>
            <a:r>
              <a:rPr dirty="0" sz="1400">
                <a:solidFill>
                  <a:srgbClr val="585858"/>
                </a:solidFill>
                <a:latin typeface="黑体"/>
                <a:cs typeface="黑体"/>
              </a:rPr>
              <a:t>名	</a:t>
            </a:r>
            <a:r>
              <a:rPr dirty="0" sz="1400" spc="10">
                <a:solidFill>
                  <a:srgbClr val="585858"/>
                </a:solidFill>
                <a:latin typeface="黑体"/>
                <a:cs typeface="黑体"/>
              </a:rPr>
              <a:t>字段</a:t>
            </a:r>
            <a:r>
              <a:rPr dirty="0" sz="1400">
                <a:solidFill>
                  <a:srgbClr val="585858"/>
                </a:solidFill>
                <a:latin typeface="黑体"/>
                <a:cs typeface="黑体"/>
              </a:rPr>
              <a:t>名	值	值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5669026" y="2491485"/>
            <a:ext cx="195072" cy="2758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5766561" y="2491485"/>
            <a:ext cx="130301" cy="2758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5853429" y="2491485"/>
            <a:ext cx="303580" cy="27584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1128471" y="5344159"/>
            <a:ext cx="4770120" cy="1306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0000"/>
                </a:solidFill>
                <a:latin typeface="黑体"/>
                <a:cs typeface="黑体"/>
              </a:rPr>
              <a:t>注意：</a:t>
            </a:r>
            <a:endParaRPr sz="1200">
              <a:latin typeface="黑体"/>
              <a:cs typeface="黑体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641985" indent="-172720">
              <a:lnSpc>
                <a:spcPct val="100000"/>
              </a:lnSpc>
              <a:buFont typeface="Arial"/>
              <a:buChar char="•"/>
              <a:tabLst>
                <a:tab pos="642620" algn="l"/>
              </a:tabLst>
            </a:pPr>
            <a:r>
              <a:rPr dirty="0" sz="1200">
                <a:solidFill>
                  <a:srgbClr val="FF0000"/>
                </a:solidFill>
                <a:latin typeface="黑体"/>
                <a:cs typeface="黑体"/>
              </a:rPr>
              <a:t>插入数据时，指定的字段顺序需要与值的顺序是一一对应的。</a:t>
            </a:r>
            <a:endParaRPr sz="120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Font typeface="Arial"/>
              <a:buChar char="•"/>
            </a:pPr>
            <a:endParaRPr sz="1250">
              <a:latin typeface="Times New Roman"/>
              <a:cs typeface="Times New Roman"/>
            </a:endParaRPr>
          </a:p>
          <a:p>
            <a:pPr marL="641985" indent="-172720">
              <a:lnSpc>
                <a:spcPct val="100000"/>
              </a:lnSpc>
              <a:buFont typeface="Arial"/>
              <a:buChar char="•"/>
              <a:tabLst>
                <a:tab pos="642620" algn="l"/>
              </a:tabLst>
            </a:pPr>
            <a:r>
              <a:rPr dirty="0" sz="1200">
                <a:solidFill>
                  <a:srgbClr val="FF0000"/>
                </a:solidFill>
                <a:latin typeface="黑体"/>
                <a:cs typeface="黑体"/>
              </a:rPr>
              <a:t>字符串和日期型数据应该包含在引号中。</a:t>
            </a:r>
            <a:endParaRPr sz="120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Font typeface="Arial"/>
              <a:buChar char="•"/>
            </a:pPr>
            <a:endParaRPr sz="1250">
              <a:latin typeface="Times New Roman"/>
              <a:cs typeface="Times New Roman"/>
            </a:endParaRPr>
          </a:p>
          <a:p>
            <a:pPr marL="641985" indent="-172720">
              <a:lnSpc>
                <a:spcPct val="100000"/>
              </a:lnSpc>
              <a:buFont typeface="Arial"/>
              <a:buChar char="•"/>
              <a:tabLst>
                <a:tab pos="642620" algn="l"/>
              </a:tabLst>
            </a:pPr>
            <a:r>
              <a:rPr dirty="0" sz="1200">
                <a:solidFill>
                  <a:srgbClr val="FF0000"/>
                </a:solidFill>
                <a:latin typeface="黑体"/>
                <a:cs typeface="黑体"/>
              </a:rPr>
              <a:t>插入的数据大小，应该在字段的规定范围内。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67" name="object 6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0"/>
              <a:t>高级软件人才培训专家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 h="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 h="0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 h="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9838" y="1074546"/>
            <a:ext cx="1739900" cy="889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225">
                <a:solidFill>
                  <a:srgbClr val="AC2A25"/>
                </a:solidFill>
                <a:latin typeface="宋体"/>
                <a:cs typeface="宋体"/>
              </a:rPr>
              <a:t>SQL</a:t>
            </a:r>
            <a:endParaRPr sz="20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72110" algn="l"/>
              </a:tabLst>
            </a:pPr>
            <a:r>
              <a:rPr dirty="0" sz="1350" spc="670">
                <a:solidFill>
                  <a:srgbClr val="404040"/>
                </a:solidFill>
                <a:latin typeface="Wingdings"/>
                <a:cs typeface="Wingdings"/>
              </a:rPr>
              <a:t>⚫</a:t>
            </a:r>
            <a:r>
              <a:rPr dirty="0" sz="1350" spc="67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1600" spc="-5">
                <a:solidFill>
                  <a:srgbClr val="252525"/>
                </a:solidFill>
                <a:latin typeface="微软雅黑"/>
                <a:cs typeface="微软雅黑"/>
              </a:rPr>
              <a:t>DM</a:t>
            </a:r>
            <a:r>
              <a:rPr dirty="0" sz="1600" spc="-15">
                <a:solidFill>
                  <a:srgbClr val="252525"/>
                </a:solidFill>
                <a:latin typeface="微软雅黑"/>
                <a:cs typeface="微软雅黑"/>
              </a:rPr>
              <a:t>L</a:t>
            </a:r>
            <a:r>
              <a:rPr dirty="0" sz="1600">
                <a:solidFill>
                  <a:srgbClr val="252525"/>
                </a:solidFill>
                <a:latin typeface="微软雅黑"/>
                <a:cs typeface="微软雅黑"/>
              </a:rPr>
              <a:t>-</a:t>
            </a:r>
            <a:r>
              <a:rPr dirty="0" sz="1600" spc="-5">
                <a:solidFill>
                  <a:srgbClr val="252525"/>
                </a:solidFill>
                <a:latin typeface="微软雅黑"/>
                <a:cs typeface="微软雅黑"/>
              </a:rPr>
              <a:t>修改数据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50036" y="2356104"/>
            <a:ext cx="9862185" cy="307975"/>
          </a:xfrm>
          <a:custGeom>
            <a:avLst/>
            <a:gdLst/>
            <a:ahLst/>
            <a:cxnLst/>
            <a:rect l="l" t="t" r="r" b="b"/>
            <a:pathLst>
              <a:path w="9862185" h="307975">
                <a:moveTo>
                  <a:pt x="0" y="307848"/>
                </a:moveTo>
                <a:lnTo>
                  <a:pt x="9861804" y="307848"/>
                </a:lnTo>
                <a:lnTo>
                  <a:pt x="9861804" y="0"/>
                </a:lnTo>
                <a:lnTo>
                  <a:pt x="0" y="0"/>
                </a:lnTo>
                <a:lnTo>
                  <a:pt x="0" y="307848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141171" y="2358517"/>
            <a:ext cx="731113" cy="2758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378964" y="2358517"/>
            <a:ext cx="371856" cy="2758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323844" y="2358517"/>
            <a:ext cx="346710" cy="2758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781044" y="2358517"/>
            <a:ext cx="282321" cy="2758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544821" y="2358517"/>
            <a:ext cx="346710" cy="2758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002021" y="2358517"/>
            <a:ext cx="598512" cy="2758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550661" y="2358517"/>
            <a:ext cx="676656" cy="2758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050036" y="2356104"/>
            <a:ext cx="9862185" cy="307975"/>
          </a:xfrm>
          <a:prstGeom prst="rect">
            <a:avLst/>
          </a:prstGeom>
          <a:ln w="3175">
            <a:solidFill>
              <a:srgbClr val="919191"/>
            </a:solidFill>
          </a:ln>
        </p:spPr>
        <p:txBody>
          <a:bodyPr wrap="square" lIns="0" tIns="36195" rIns="0" bIns="0" rtlCol="0" vert="horz">
            <a:spAutoFit/>
          </a:bodyPr>
          <a:lstStyle/>
          <a:p>
            <a:pPr marL="845819">
              <a:lnSpc>
                <a:spcPct val="100000"/>
              </a:lnSpc>
              <a:spcBef>
                <a:spcPts val="285"/>
              </a:spcBef>
              <a:tabLst>
                <a:tab pos="1735455" algn="l"/>
                <a:tab pos="2550795" algn="l"/>
                <a:tab pos="2956560" algn="l"/>
                <a:tab pos="3771900" algn="l"/>
                <a:tab pos="5149215" algn="l"/>
              </a:tabLst>
            </a:pPr>
            <a:r>
              <a:rPr dirty="0" sz="1400" spc="10">
                <a:solidFill>
                  <a:srgbClr val="585858"/>
                </a:solidFill>
                <a:latin typeface="黑体"/>
                <a:cs typeface="黑体"/>
              </a:rPr>
              <a:t>表</a:t>
            </a:r>
            <a:r>
              <a:rPr dirty="0" sz="1400">
                <a:solidFill>
                  <a:srgbClr val="585858"/>
                </a:solidFill>
                <a:latin typeface="黑体"/>
                <a:cs typeface="黑体"/>
              </a:rPr>
              <a:t>名	</a:t>
            </a:r>
            <a:r>
              <a:rPr dirty="0" sz="1400" spc="10">
                <a:solidFill>
                  <a:srgbClr val="585858"/>
                </a:solidFill>
                <a:latin typeface="黑体"/>
                <a:cs typeface="黑体"/>
              </a:rPr>
              <a:t>字段</a:t>
            </a:r>
            <a:r>
              <a:rPr dirty="0" sz="1400">
                <a:solidFill>
                  <a:srgbClr val="585858"/>
                </a:solidFill>
                <a:latin typeface="黑体"/>
                <a:cs typeface="黑体"/>
              </a:rPr>
              <a:t>名	值	</a:t>
            </a:r>
            <a:r>
              <a:rPr dirty="0" sz="1400" spc="10">
                <a:solidFill>
                  <a:srgbClr val="585858"/>
                </a:solidFill>
                <a:latin typeface="黑体"/>
                <a:cs typeface="黑体"/>
              </a:rPr>
              <a:t>字段</a:t>
            </a:r>
            <a:r>
              <a:rPr dirty="0" sz="1400">
                <a:solidFill>
                  <a:srgbClr val="585858"/>
                </a:solidFill>
                <a:latin typeface="黑体"/>
                <a:cs typeface="黑体"/>
              </a:rPr>
              <a:t>名	值	</a:t>
            </a:r>
            <a:r>
              <a:rPr dirty="0" sz="1400" spc="10">
                <a:solidFill>
                  <a:srgbClr val="585858"/>
                </a:solidFill>
                <a:latin typeface="黑体"/>
                <a:cs typeface="黑体"/>
              </a:rPr>
              <a:t>条件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598031" y="2358517"/>
            <a:ext cx="209296" cy="2758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041603" y="3887215"/>
            <a:ext cx="71354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FF0000"/>
                </a:solidFill>
                <a:latin typeface="黑体"/>
                <a:cs typeface="黑体"/>
              </a:rPr>
              <a:t>注意：</a:t>
            </a:r>
            <a:r>
              <a:rPr dirty="0" sz="1400" spc="-15">
                <a:solidFill>
                  <a:srgbClr val="FF0000"/>
                </a:solidFill>
                <a:latin typeface="黑体"/>
                <a:cs typeface="黑体"/>
              </a:rPr>
              <a:t>修</a:t>
            </a:r>
            <a:r>
              <a:rPr dirty="0" sz="1400">
                <a:solidFill>
                  <a:srgbClr val="FF0000"/>
                </a:solidFill>
                <a:latin typeface="黑体"/>
                <a:cs typeface="黑体"/>
              </a:rPr>
              <a:t>改语</a:t>
            </a:r>
            <a:r>
              <a:rPr dirty="0" sz="1400" spc="-15">
                <a:solidFill>
                  <a:srgbClr val="FF0000"/>
                </a:solidFill>
                <a:latin typeface="黑体"/>
                <a:cs typeface="黑体"/>
              </a:rPr>
              <a:t>句的</a:t>
            </a:r>
            <a:r>
              <a:rPr dirty="0" sz="1400">
                <a:solidFill>
                  <a:srgbClr val="FF0000"/>
                </a:solidFill>
                <a:latin typeface="黑体"/>
                <a:cs typeface="黑体"/>
              </a:rPr>
              <a:t>条件可</a:t>
            </a:r>
            <a:r>
              <a:rPr dirty="0" sz="1400" spc="-15">
                <a:solidFill>
                  <a:srgbClr val="FF0000"/>
                </a:solidFill>
                <a:latin typeface="黑体"/>
                <a:cs typeface="黑体"/>
              </a:rPr>
              <a:t>以</a:t>
            </a:r>
            <a:r>
              <a:rPr dirty="0" sz="1400">
                <a:solidFill>
                  <a:srgbClr val="FF0000"/>
                </a:solidFill>
                <a:latin typeface="黑体"/>
                <a:cs typeface="黑体"/>
              </a:rPr>
              <a:t>有，</a:t>
            </a:r>
            <a:r>
              <a:rPr dirty="0" sz="1400" spc="-15">
                <a:solidFill>
                  <a:srgbClr val="FF0000"/>
                </a:solidFill>
                <a:latin typeface="黑体"/>
                <a:cs typeface="黑体"/>
              </a:rPr>
              <a:t>也可</a:t>
            </a:r>
            <a:r>
              <a:rPr dirty="0" sz="1400">
                <a:solidFill>
                  <a:srgbClr val="FF0000"/>
                </a:solidFill>
                <a:latin typeface="黑体"/>
                <a:cs typeface="黑体"/>
              </a:rPr>
              <a:t>以没有</a:t>
            </a:r>
            <a:r>
              <a:rPr dirty="0" sz="1400" spc="-15">
                <a:solidFill>
                  <a:srgbClr val="FF0000"/>
                </a:solidFill>
                <a:latin typeface="黑体"/>
                <a:cs typeface="黑体"/>
              </a:rPr>
              <a:t>，</a:t>
            </a:r>
            <a:r>
              <a:rPr dirty="0" sz="1400">
                <a:solidFill>
                  <a:srgbClr val="FF0000"/>
                </a:solidFill>
                <a:latin typeface="黑体"/>
                <a:cs typeface="黑体"/>
              </a:rPr>
              <a:t>如果</a:t>
            </a:r>
            <a:r>
              <a:rPr dirty="0" sz="1400" spc="-15">
                <a:solidFill>
                  <a:srgbClr val="FF0000"/>
                </a:solidFill>
                <a:latin typeface="黑体"/>
                <a:cs typeface="黑体"/>
              </a:rPr>
              <a:t>没有</a:t>
            </a:r>
            <a:r>
              <a:rPr dirty="0" sz="1400">
                <a:solidFill>
                  <a:srgbClr val="FF0000"/>
                </a:solidFill>
                <a:latin typeface="黑体"/>
                <a:cs typeface="黑体"/>
              </a:rPr>
              <a:t>条件，</a:t>
            </a:r>
            <a:r>
              <a:rPr dirty="0" sz="1400" spc="-15">
                <a:solidFill>
                  <a:srgbClr val="FF0000"/>
                </a:solidFill>
                <a:latin typeface="黑体"/>
                <a:cs typeface="黑体"/>
              </a:rPr>
              <a:t>则</a:t>
            </a:r>
            <a:r>
              <a:rPr dirty="0" sz="1400">
                <a:solidFill>
                  <a:srgbClr val="FF0000"/>
                </a:solidFill>
                <a:latin typeface="黑体"/>
                <a:cs typeface="黑体"/>
              </a:rPr>
              <a:t>会修</a:t>
            </a:r>
            <a:r>
              <a:rPr dirty="0" sz="1400" spc="-15">
                <a:solidFill>
                  <a:srgbClr val="FF0000"/>
                </a:solidFill>
                <a:latin typeface="黑体"/>
                <a:cs typeface="黑体"/>
              </a:rPr>
              <a:t>改整</a:t>
            </a:r>
            <a:r>
              <a:rPr dirty="0" sz="1400">
                <a:solidFill>
                  <a:srgbClr val="FF0000"/>
                </a:solidFill>
                <a:latin typeface="黑体"/>
                <a:cs typeface="黑体"/>
              </a:rPr>
              <a:t>张表的</a:t>
            </a:r>
            <a:r>
              <a:rPr dirty="0" sz="1400" spc="-15">
                <a:solidFill>
                  <a:srgbClr val="FF0000"/>
                </a:solidFill>
                <a:latin typeface="黑体"/>
                <a:cs typeface="黑体"/>
              </a:rPr>
              <a:t>所</a:t>
            </a:r>
            <a:r>
              <a:rPr dirty="0" sz="1400">
                <a:solidFill>
                  <a:srgbClr val="FF0000"/>
                </a:solidFill>
                <a:latin typeface="黑体"/>
                <a:cs typeface="黑体"/>
              </a:rPr>
              <a:t>有数</a:t>
            </a:r>
            <a:r>
              <a:rPr dirty="0" sz="1400" spc="-15">
                <a:solidFill>
                  <a:srgbClr val="FF0000"/>
                </a:solidFill>
                <a:latin typeface="黑体"/>
                <a:cs typeface="黑体"/>
              </a:rPr>
              <a:t>据</a:t>
            </a:r>
            <a:r>
              <a:rPr dirty="0" sz="1400">
                <a:solidFill>
                  <a:srgbClr val="FF0000"/>
                </a:solidFill>
                <a:latin typeface="黑体"/>
                <a:cs typeface="黑体"/>
              </a:rPr>
              <a:t>。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0"/>
              <a:t>高级软件人才培训专家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 h="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 h="0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 h="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730972" y="2695628"/>
            <a:ext cx="1705915" cy="16130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923276" y="2887979"/>
            <a:ext cx="1328166" cy="12352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818119" y="2688335"/>
            <a:ext cx="1542287" cy="1685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046719" y="2916935"/>
            <a:ext cx="1091946" cy="123520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143469" y="2701724"/>
            <a:ext cx="1469709" cy="16130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335779" y="2894076"/>
            <a:ext cx="1091946" cy="123520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789838" y="1074801"/>
            <a:ext cx="102552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35">
                <a:solidFill>
                  <a:srgbClr val="AC2A25"/>
                </a:solidFill>
                <a:latin typeface="宋体"/>
                <a:cs typeface="宋体"/>
              </a:rPr>
              <a:t>课程规划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866900" y="3407689"/>
            <a:ext cx="2371344" cy="23467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910333" y="3469385"/>
            <a:ext cx="2213610" cy="76200"/>
          </a:xfrm>
          <a:custGeom>
            <a:avLst/>
            <a:gdLst/>
            <a:ahLst/>
            <a:cxnLst/>
            <a:rect l="l" t="t" r="r" b="b"/>
            <a:pathLst>
              <a:path w="2213610" h="76200">
                <a:moveTo>
                  <a:pt x="2137410" y="0"/>
                </a:moveTo>
                <a:lnTo>
                  <a:pt x="2137410" y="76200"/>
                </a:lnTo>
                <a:lnTo>
                  <a:pt x="2188210" y="50800"/>
                </a:lnTo>
                <a:lnTo>
                  <a:pt x="2150110" y="50800"/>
                </a:lnTo>
                <a:lnTo>
                  <a:pt x="2150110" y="25400"/>
                </a:lnTo>
                <a:lnTo>
                  <a:pt x="2188210" y="25400"/>
                </a:lnTo>
                <a:lnTo>
                  <a:pt x="2137410" y="0"/>
                </a:lnTo>
                <a:close/>
              </a:path>
              <a:path w="2213610" h="76200">
                <a:moveTo>
                  <a:pt x="2137410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2137410" y="50800"/>
                </a:lnTo>
                <a:lnTo>
                  <a:pt x="2137410" y="25400"/>
                </a:lnTo>
                <a:close/>
              </a:path>
              <a:path w="2213610" h="76200">
                <a:moveTo>
                  <a:pt x="2188210" y="25400"/>
                </a:moveTo>
                <a:lnTo>
                  <a:pt x="2150110" y="25400"/>
                </a:lnTo>
                <a:lnTo>
                  <a:pt x="2150110" y="50800"/>
                </a:lnTo>
                <a:lnTo>
                  <a:pt x="2188210" y="50800"/>
                </a:lnTo>
                <a:lnTo>
                  <a:pt x="2213610" y="38100"/>
                </a:lnTo>
                <a:lnTo>
                  <a:pt x="2188210" y="2540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661659" y="3407689"/>
            <a:ext cx="2304288" cy="23467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705094" y="3469385"/>
            <a:ext cx="2145665" cy="76200"/>
          </a:xfrm>
          <a:custGeom>
            <a:avLst/>
            <a:gdLst/>
            <a:ahLst/>
            <a:cxnLst/>
            <a:rect l="l" t="t" r="r" b="b"/>
            <a:pathLst>
              <a:path w="2145665" h="76200">
                <a:moveTo>
                  <a:pt x="2069210" y="0"/>
                </a:moveTo>
                <a:lnTo>
                  <a:pt x="2069210" y="76200"/>
                </a:lnTo>
                <a:lnTo>
                  <a:pt x="2120010" y="50800"/>
                </a:lnTo>
                <a:lnTo>
                  <a:pt x="2081910" y="50800"/>
                </a:lnTo>
                <a:lnTo>
                  <a:pt x="2081910" y="25400"/>
                </a:lnTo>
                <a:lnTo>
                  <a:pt x="2120010" y="25400"/>
                </a:lnTo>
                <a:lnTo>
                  <a:pt x="2069210" y="0"/>
                </a:lnTo>
                <a:close/>
              </a:path>
              <a:path w="2145665" h="76200">
                <a:moveTo>
                  <a:pt x="2069210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2069210" y="50800"/>
                </a:lnTo>
                <a:lnTo>
                  <a:pt x="2069210" y="25400"/>
                </a:lnTo>
                <a:close/>
              </a:path>
              <a:path w="2145665" h="76200">
                <a:moveTo>
                  <a:pt x="2120010" y="25400"/>
                </a:moveTo>
                <a:lnTo>
                  <a:pt x="2081910" y="25400"/>
                </a:lnTo>
                <a:lnTo>
                  <a:pt x="2081910" y="50800"/>
                </a:lnTo>
                <a:lnTo>
                  <a:pt x="2120010" y="50800"/>
                </a:lnTo>
                <a:lnTo>
                  <a:pt x="2145410" y="38100"/>
                </a:lnTo>
                <a:lnTo>
                  <a:pt x="2120010" y="2540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283208" y="3212592"/>
            <a:ext cx="609599" cy="58826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6582918" y="3246882"/>
            <a:ext cx="36258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45" b="1">
                <a:solidFill>
                  <a:srgbClr val="585858"/>
                </a:solidFill>
                <a:latin typeface="Tahoma"/>
                <a:cs typeface="Tahoma"/>
              </a:rPr>
              <a:t>SQL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869948" y="3512845"/>
            <a:ext cx="2368296" cy="23467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913382" y="3574541"/>
            <a:ext cx="2210435" cy="76200"/>
          </a:xfrm>
          <a:custGeom>
            <a:avLst/>
            <a:gdLst/>
            <a:ahLst/>
            <a:cxnLst/>
            <a:rect l="l" t="t" r="r" b="b"/>
            <a:pathLst>
              <a:path w="2210435" h="76200">
                <a:moveTo>
                  <a:pt x="2134108" y="0"/>
                </a:moveTo>
                <a:lnTo>
                  <a:pt x="2134108" y="76200"/>
                </a:lnTo>
                <a:lnTo>
                  <a:pt x="2184908" y="50800"/>
                </a:lnTo>
                <a:lnTo>
                  <a:pt x="2146808" y="50800"/>
                </a:lnTo>
                <a:lnTo>
                  <a:pt x="2146808" y="25400"/>
                </a:lnTo>
                <a:lnTo>
                  <a:pt x="2184907" y="25400"/>
                </a:lnTo>
                <a:lnTo>
                  <a:pt x="2134108" y="0"/>
                </a:lnTo>
                <a:close/>
              </a:path>
              <a:path w="2210435" h="76200">
                <a:moveTo>
                  <a:pt x="2134108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2134108" y="50800"/>
                </a:lnTo>
                <a:lnTo>
                  <a:pt x="2134108" y="25400"/>
                </a:lnTo>
                <a:close/>
              </a:path>
              <a:path w="2210435" h="76200">
                <a:moveTo>
                  <a:pt x="2184907" y="25400"/>
                </a:moveTo>
                <a:lnTo>
                  <a:pt x="2146808" y="25400"/>
                </a:lnTo>
                <a:lnTo>
                  <a:pt x="2146808" y="50800"/>
                </a:lnTo>
                <a:lnTo>
                  <a:pt x="2184908" y="50800"/>
                </a:lnTo>
                <a:lnTo>
                  <a:pt x="2210308" y="38100"/>
                </a:lnTo>
                <a:lnTo>
                  <a:pt x="2184907" y="2540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866900" y="3297961"/>
            <a:ext cx="2371344" cy="23467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910333" y="3359658"/>
            <a:ext cx="2213610" cy="76200"/>
          </a:xfrm>
          <a:custGeom>
            <a:avLst/>
            <a:gdLst/>
            <a:ahLst/>
            <a:cxnLst/>
            <a:rect l="l" t="t" r="r" b="b"/>
            <a:pathLst>
              <a:path w="2213610" h="76200">
                <a:moveTo>
                  <a:pt x="2137410" y="0"/>
                </a:moveTo>
                <a:lnTo>
                  <a:pt x="2137410" y="76200"/>
                </a:lnTo>
                <a:lnTo>
                  <a:pt x="2188210" y="50800"/>
                </a:lnTo>
                <a:lnTo>
                  <a:pt x="2150110" y="50800"/>
                </a:lnTo>
                <a:lnTo>
                  <a:pt x="2150110" y="25400"/>
                </a:lnTo>
                <a:lnTo>
                  <a:pt x="2188210" y="25400"/>
                </a:lnTo>
                <a:lnTo>
                  <a:pt x="2137410" y="0"/>
                </a:lnTo>
                <a:close/>
              </a:path>
              <a:path w="2213610" h="76200">
                <a:moveTo>
                  <a:pt x="2137410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2137410" y="50800"/>
                </a:lnTo>
                <a:lnTo>
                  <a:pt x="2137410" y="25400"/>
                </a:lnTo>
                <a:close/>
              </a:path>
              <a:path w="2213610" h="76200">
                <a:moveTo>
                  <a:pt x="2188210" y="25400"/>
                </a:moveTo>
                <a:lnTo>
                  <a:pt x="2150110" y="25400"/>
                </a:lnTo>
                <a:lnTo>
                  <a:pt x="2150110" y="50800"/>
                </a:lnTo>
                <a:lnTo>
                  <a:pt x="2188210" y="50800"/>
                </a:lnTo>
                <a:lnTo>
                  <a:pt x="2213610" y="38100"/>
                </a:lnTo>
                <a:lnTo>
                  <a:pt x="2188210" y="2540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372355" y="2945892"/>
            <a:ext cx="1005840" cy="1073150"/>
          </a:xfrm>
          <a:custGeom>
            <a:avLst/>
            <a:gdLst/>
            <a:ahLst/>
            <a:cxnLst/>
            <a:rect l="l" t="t" r="r" b="b"/>
            <a:pathLst>
              <a:path w="1005839" h="1073150">
                <a:moveTo>
                  <a:pt x="838200" y="0"/>
                </a:moveTo>
                <a:lnTo>
                  <a:pt x="167640" y="0"/>
                </a:lnTo>
                <a:lnTo>
                  <a:pt x="123075" y="5988"/>
                </a:lnTo>
                <a:lnTo>
                  <a:pt x="83029" y="22888"/>
                </a:lnTo>
                <a:lnTo>
                  <a:pt x="49101" y="49101"/>
                </a:lnTo>
                <a:lnTo>
                  <a:pt x="22888" y="83029"/>
                </a:lnTo>
                <a:lnTo>
                  <a:pt x="5988" y="123075"/>
                </a:lnTo>
                <a:lnTo>
                  <a:pt x="0" y="167640"/>
                </a:lnTo>
                <a:lnTo>
                  <a:pt x="0" y="905256"/>
                </a:lnTo>
                <a:lnTo>
                  <a:pt x="5988" y="949820"/>
                </a:lnTo>
                <a:lnTo>
                  <a:pt x="22888" y="989866"/>
                </a:lnTo>
                <a:lnTo>
                  <a:pt x="49101" y="1023794"/>
                </a:lnTo>
                <a:lnTo>
                  <a:pt x="83029" y="1050007"/>
                </a:lnTo>
                <a:lnTo>
                  <a:pt x="123075" y="1066907"/>
                </a:lnTo>
                <a:lnTo>
                  <a:pt x="167640" y="1072896"/>
                </a:lnTo>
                <a:lnTo>
                  <a:pt x="838200" y="1072896"/>
                </a:lnTo>
                <a:lnTo>
                  <a:pt x="882764" y="1066907"/>
                </a:lnTo>
                <a:lnTo>
                  <a:pt x="922810" y="1050007"/>
                </a:lnTo>
                <a:lnTo>
                  <a:pt x="956738" y="1023794"/>
                </a:lnTo>
                <a:lnTo>
                  <a:pt x="982951" y="989866"/>
                </a:lnTo>
                <a:lnTo>
                  <a:pt x="999851" y="949820"/>
                </a:lnTo>
                <a:lnTo>
                  <a:pt x="1005840" y="905256"/>
                </a:lnTo>
                <a:lnTo>
                  <a:pt x="1005840" y="167640"/>
                </a:lnTo>
                <a:lnTo>
                  <a:pt x="999851" y="123075"/>
                </a:lnTo>
                <a:lnTo>
                  <a:pt x="982951" y="83029"/>
                </a:lnTo>
                <a:lnTo>
                  <a:pt x="956738" y="49101"/>
                </a:lnTo>
                <a:lnTo>
                  <a:pt x="922810" y="22888"/>
                </a:lnTo>
                <a:lnTo>
                  <a:pt x="882764" y="5988"/>
                </a:lnTo>
                <a:lnTo>
                  <a:pt x="838200" y="0"/>
                </a:lnTo>
                <a:close/>
              </a:path>
            </a:pathLst>
          </a:custGeom>
          <a:solidFill>
            <a:srgbClr val="FCEA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436364" y="3015995"/>
            <a:ext cx="882650" cy="288290"/>
          </a:xfrm>
          <a:custGeom>
            <a:avLst/>
            <a:gdLst/>
            <a:ahLst/>
            <a:cxnLst/>
            <a:rect l="l" t="t" r="r" b="b"/>
            <a:pathLst>
              <a:path w="882650" h="288289">
                <a:moveTo>
                  <a:pt x="834389" y="0"/>
                </a:moveTo>
                <a:lnTo>
                  <a:pt x="48006" y="0"/>
                </a:lnTo>
                <a:lnTo>
                  <a:pt x="29307" y="3768"/>
                </a:lnTo>
                <a:lnTo>
                  <a:pt x="14049" y="14049"/>
                </a:lnTo>
                <a:lnTo>
                  <a:pt x="3768" y="29307"/>
                </a:lnTo>
                <a:lnTo>
                  <a:pt x="0" y="48005"/>
                </a:lnTo>
                <a:lnTo>
                  <a:pt x="0" y="240029"/>
                </a:lnTo>
                <a:lnTo>
                  <a:pt x="3768" y="258728"/>
                </a:lnTo>
                <a:lnTo>
                  <a:pt x="14049" y="273986"/>
                </a:lnTo>
                <a:lnTo>
                  <a:pt x="29307" y="284267"/>
                </a:lnTo>
                <a:lnTo>
                  <a:pt x="48006" y="288036"/>
                </a:lnTo>
                <a:lnTo>
                  <a:pt x="834389" y="288036"/>
                </a:lnTo>
                <a:lnTo>
                  <a:pt x="853088" y="284267"/>
                </a:lnTo>
                <a:lnTo>
                  <a:pt x="868346" y="273986"/>
                </a:lnTo>
                <a:lnTo>
                  <a:pt x="878627" y="258728"/>
                </a:lnTo>
                <a:lnTo>
                  <a:pt x="882396" y="240029"/>
                </a:lnTo>
                <a:lnTo>
                  <a:pt x="882396" y="48005"/>
                </a:lnTo>
                <a:lnTo>
                  <a:pt x="878627" y="29307"/>
                </a:lnTo>
                <a:lnTo>
                  <a:pt x="868346" y="14049"/>
                </a:lnTo>
                <a:lnTo>
                  <a:pt x="853088" y="3768"/>
                </a:lnTo>
                <a:lnTo>
                  <a:pt x="834389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061965" y="3161538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 h="0">
                <a:moveTo>
                  <a:pt x="0" y="0"/>
                </a:moveTo>
                <a:lnTo>
                  <a:pt x="220980" y="0"/>
                </a:lnTo>
              </a:path>
            </a:pathLst>
          </a:custGeom>
          <a:ln w="1905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061965" y="3201161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 h="0">
                <a:moveTo>
                  <a:pt x="0" y="0"/>
                </a:moveTo>
                <a:lnTo>
                  <a:pt x="220980" y="0"/>
                </a:lnTo>
              </a:path>
            </a:pathLst>
          </a:custGeom>
          <a:ln w="1905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061965" y="3242310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 h="0">
                <a:moveTo>
                  <a:pt x="0" y="0"/>
                </a:moveTo>
                <a:lnTo>
                  <a:pt x="220980" y="0"/>
                </a:lnTo>
              </a:path>
            </a:pathLst>
          </a:custGeom>
          <a:ln w="1905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498085" y="3207257"/>
            <a:ext cx="41275" cy="36830"/>
          </a:xfrm>
          <a:custGeom>
            <a:avLst/>
            <a:gdLst/>
            <a:ahLst/>
            <a:cxnLst/>
            <a:rect l="l" t="t" r="r" b="b"/>
            <a:pathLst>
              <a:path w="41275" h="36830">
                <a:moveTo>
                  <a:pt x="20574" y="0"/>
                </a:moveTo>
                <a:lnTo>
                  <a:pt x="12590" y="1428"/>
                </a:lnTo>
                <a:lnTo>
                  <a:pt x="6048" y="5334"/>
                </a:lnTo>
                <a:lnTo>
                  <a:pt x="1625" y="11144"/>
                </a:lnTo>
                <a:lnTo>
                  <a:pt x="0" y="18287"/>
                </a:lnTo>
                <a:lnTo>
                  <a:pt x="1625" y="25431"/>
                </a:lnTo>
                <a:lnTo>
                  <a:pt x="6048" y="31241"/>
                </a:lnTo>
                <a:lnTo>
                  <a:pt x="12590" y="35147"/>
                </a:lnTo>
                <a:lnTo>
                  <a:pt x="20574" y="36575"/>
                </a:lnTo>
                <a:lnTo>
                  <a:pt x="28557" y="35147"/>
                </a:lnTo>
                <a:lnTo>
                  <a:pt x="35099" y="31241"/>
                </a:lnTo>
                <a:lnTo>
                  <a:pt x="39522" y="25431"/>
                </a:lnTo>
                <a:lnTo>
                  <a:pt x="41148" y="18287"/>
                </a:lnTo>
                <a:lnTo>
                  <a:pt x="39522" y="11144"/>
                </a:lnTo>
                <a:lnTo>
                  <a:pt x="35099" y="5334"/>
                </a:lnTo>
                <a:lnTo>
                  <a:pt x="28557" y="1428"/>
                </a:lnTo>
                <a:lnTo>
                  <a:pt x="20574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498085" y="3207257"/>
            <a:ext cx="41275" cy="36830"/>
          </a:xfrm>
          <a:custGeom>
            <a:avLst/>
            <a:gdLst/>
            <a:ahLst/>
            <a:cxnLst/>
            <a:rect l="l" t="t" r="r" b="b"/>
            <a:pathLst>
              <a:path w="41275" h="36830">
                <a:moveTo>
                  <a:pt x="0" y="18287"/>
                </a:moveTo>
                <a:lnTo>
                  <a:pt x="1625" y="11144"/>
                </a:lnTo>
                <a:lnTo>
                  <a:pt x="6048" y="5334"/>
                </a:lnTo>
                <a:lnTo>
                  <a:pt x="12590" y="1428"/>
                </a:lnTo>
                <a:lnTo>
                  <a:pt x="20574" y="0"/>
                </a:lnTo>
                <a:lnTo>
                  <a:pt x="28557" y="1428"/>
                </a:lnTo>
                <a:lnTo>
                  <a:pt x="35099" y="5334"/>
                </a:lnTo>
                <a:lnTo>
                  <a:pt x="39522" y="11144"/>
                </a:lnTo>
                <a:lnTo>
                  <a:pt x="41148" y="18287"/>
                </a:lnTo>
                <a:lnTo>
                  <a:pt x="39522" y="25431"/>
                </a:lnTo>
                <a:lnTo>
                  <a:pt x="35099" y="31241"/>
                </a:lnTo>
                <a:lnTo>
                  <a:pt x="28557" y="35147"/>
                </a:lnTo>
                <a:lnTo>
                  <a:pt x="20574" y="36575"/>
                </a:lnTo>
                <a:lnTo>
                  <a:pt x="12590" y="35147"/>
                </a:lnTo>
                <a:lnTo>
                  <a:pt x="6048" y="31241"/>
                </a:lnTo>
                <a:lnTo>
                  <a:pt x="1625" y="25431"/>
                </a:lnTo>
                <a:lnTo>
                  <a:pt x="0" y="18287"/>
                </a:lnTo>
                <a:close/>
              </a:path>
            </a:pathLst>
          </a:custGeom>
          <a:ln w="2540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436364" y="3345179"/>
            <a:ext cx="882650" cy="287020"/>
          </a:xfrm>
          <a:custGeom>
            <a:avLst/>
            <a:gdLst/>
            <a:ahLst/>
            <a:cxnLst/>
            <a:rect l="l" t="t" r="r" b="b"/>
            <a:pathLst>
              <a:path w="882650" h="287020">
                <a:moveTo>
                  <a:pt x="834644" y="0"/>
                </a:moveTo>
                <a:lnTo>
                  <a:pt x="47751" y="0"/>
                </a:lnTo>
                <a:lnTo>
                  <a:pt x="29146" y="3746"/>
                </a:lnTo>
                <a:lnTo>
                  <a:pt x="13970" y="13970"/>
                </a:lnTo>
                <a:lnTo>
                  <a:pt x="3746" y="29146"/>
                </a:lnTo>
                <a:lnTo>
                  <a:pt x="0" y="47752"/>
                </a:lnTo>
                <a:lnTo>
                  <a:pt x="0" y="238760"/>
                </a:lnTo>
                <a:lnTo>
                  <a:pt x="3746" y="257365"/>
                </a:lnTo>
                <a:lnTo>
                  <a:pt x="13970" y="272542"/>
                </a:lnTo>
                <a:lnTo>
                  <a:pt x="29146" y="282765"/>
                </a:lnTo>
                <a:lnTo>
                  <a:pt x="47751" y="286512"/>
                </a:lnTo>
                <a:lnTo>
                  <a:pt x="834644" y="286512"/>
                </a:lnTo>
                <a:lnTo>
                  <a:pt x="853249" y="282765"/>
                </a:lnTo>
                <a:lnTo>
                  <a:pt x="868426" y="272542"/>
                </a:lnTo>
                <a:lnTo>
                  <a:pt x="878649" y="257365"/>
                </a:lnTo>
                <a:lnTo>
                  <a:pt x="882396" y="238760"/>
                </a:lnTo>
                <a:lnTo>
                  <a:pt x="882396" y="47752"/>
                </a:lnTo>
                <a:lnTo>
                  <a:pt x="878649" y="29146"/>
                </a:lnTo>
                <a:lnTo>
                  <a:pt x="868426" y="13970"/>
                </a:lnTo>
                <a:lnTo>
                  <a:pt x="853249" y="3746"/>
                </a:lnTo>
                <a:lnTo>
                  <a:pt x="834644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061965" y="3569970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 h="0">
                <a:moveTo>
                  <a:pt x="0" y="0"/>
                </a:moveTo>
                <a:lnTo>
                  <a:pt x="220980" y="0"/>
                </a:lnTo>
              </a:path>
            </a:pathLst>
          </a:custGeom>
          <a:ln w="1905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498085" y="3534917"/>
            <a:ext cx="41275" cy="36830"/>
          </a:xfrm>
          <a:custGeom>
            <a:avLst/>
            <a:gdLst/>
            <a:ahLst/>
            <a:cxnLst/>
            <a:rect l="l" t="t" r="r" b="b"/>
            <a:pathLst>
              <a:path w="41275" h="36829">
                <a:moveTo>
                  <a:pt x="20574" y="0"/>
                </a:moveTo>
                <a:lnTo>
                  <a:pt x="12590" y="1428"/>
                </a:lnTo>
                <a:lnTo>
                  <a:pt x="6048" y="5334"/>
                </a:lnTo>
                <a:lnTo>
                  <a:pt x="1625" y="11144"/>
                </a:lnTo>
                <a:lnTo>
                  <a:pt x="0" y="18287"/>
                </a:lnTo>
                <a:lnTo>
                  <a:pt x="1625" y="25431"/>
                </a:lnTo>
                <a:lnTo>
                  <a:pt x="6048" y="31242"/>
                </a:lnTo>
                <a:lnTo>
                  <a:pt x="12590" y="35147"/>
                </a:lnTo>
                <a:lnTo>
                  <a:pt x="20574" y="36576"/>
                </a:lnTo>
                <a:lnTo>
                  <a:pt x="28557" y="35147"/>
                </a:lnTo>
                <a:lnTo>
                  <a:pt x="35099" y="31242"/>
                </a:lnTo>
                <a:lnTo>
                  <a:pt x="39522" y="25431"/>
                </a:lnTo>
                <a:lnTo>
                  <a:pt x="41148" y="18287"/>
                </a:lnTo>
                <a:lnTo>
                  <a:pt x="39522" y="11144"/>
                </a:lnTo>
                <a:lnTo>
                  <a:pt x="35099" y="5334"/>
                </a:lnTo>
                <a:lnTo>
                  <a:pt x="28557" y="1428"/>
                </a:lnTo>
                <a:lnTo>
                  <a:pt x="20574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498085" y="3534917"/>
            <a:ext cx="41275" cy="36830"/>
          </a:xfrm>
          <a:custGeom>
            <a:avLst/>
            <a:gdLst/>
            <a:ahLst/>
            <a:cxnLst/>
            <a:rect l="l" t="t" r="r" b="b"/>
            <a:pathLst>
              <a:path w="41275" h="36829">
                <a:moveTo>
                  <a:pt x="0" y="18287"/>
                </a:moveTo>
                <a:lnTo>
                  <a:pt x="1625" y="11144"/>
                </a:lnTo>
                <a:lnTo>
                  <a:pt x="6048" y="5334"/>
                </a:lnTo>
                <a:lnTo>
                  <a:pt x="12590" y="1428"/>
                </a:lnTo>
                <a:lnTo>
                  <a:pt x="20574" y="0"/>
                </a:lnTo>
                <a:lnTo>
                  <a:pt x="28557" y="1428"/>
                </a:lnTo>
                <a:lnTo>
                  <a:pt x="35099" y="5334"/>
                </a:lnTo>
                <a:lnTo>
                  <a:pt x="39522" y="11144"/>
                </a:lnTo>
                <a:lnTo>
                  <a:pt x="41148" y="18287"/>
                </a:lnTo>
                <a:lnTo>
                  <a:pt x="39522" y="25431"/>
                </a:lnTo>
                <a:lnTo>
                  <a:pt x="35099" y="31242"/>
                </a:lnTo>
                <a:lnTo>
                  <a:pt x="28557" y="35147"/>
                </a:lnTo>
                <a:lnTo>
                  <a:pt x="20574" y="36576"/>
                </a:lnTo>
                <a:lnTo>
                  <a:pt x="12590" y="35147"/>
                </a:lnTo>
                <a:lnTo>
                  <a:pt x="6048" y="31242"/>
                </a:lnTo>
                <a:lnTo>
                  <a:pt x="1625" y="25431"/>
                </a:lnTo>
                <a:lnTo>
                  <a:pt x="0" y="18287"/>
                </a:lnTo>
                <a:close/>
              </a:path>
            </a:pathLst>
          </a:custGeom>
          <a:ln w="2540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436364" y="3668267"/>
            <a:ext cx="882650" cy="288290"/>
          </a:xfrm>
          <a:custGeom>
            <a:avLst/>
            <a:gdLst/>
            <a:ahLst/>
            <a:cxnLst/>
            <a:rect l="l" t="t" r="r" b="b"/>
            <a:pathLst>
              <a:path w="882650" h="288289">
                <a:moveTo>
                  <a:pt x="834389" y="0"/>
                </a:moveTo>
                <a:lnTo>
                  <a:pt x="48006" y="0"/>
                </a:lnTo>
                <a:lnTo>
                  <a:pt x="29307" y="3768"/>
                </a:lnTo>
                <a:lnTo>
                  <a:pt x="14049" y="14049"/>
                </a:lnTo>
                <a:lnTo>
                  <a:pt x="3768" y="29307"/>
                </a:lnTo>
                <a:lnTo>
                  <a:pt x="0" y="48005"/>
                </a:lnTo>
                <a:lnTo>
                  <a:pt x="0" y="240029"/>
                </a:lnTo>
                <a:lnTo>
                  <a:pt x="3768" y="258728"/>
                </a:lnTo>
                <a:lnTo>
                  <a:pt x="14049" y="273986"/>
                </a:lnTo>
                <a:lnTo>
                  <a:pt x="29307" y="284267"/>
                </a:lnTo>
                <a:lnTo>
                  <a:pt x="48006" y="288035"/>
                </a:lnTo>
                <a:lnTo>
                  <a:pt x="834389" y="288035"/>
                </a:lnTo>
                <a:lnTo>
                  <a:pt x="853088" y="284267"/>
                </a:lnTo>
                <a:lnTo>
                  <a:pt x="868346" y="273986"/>
                </a:lnTo>
                <a:lnTo>
                  <a:pt x="878627" y="258728"/>
                </a:lnTo>
                <a:lnTo>
                  <a:pt x="882396" y="240029"/>
                </a:lnTo>
                <a:lnTo>
                  <a:pt x="882396" y="48005"/>
                </a:lnTo>
                <a:lnTo>
                  <a:pt x="878627" y="29307"/>
                </a:lnTo>
                <a:lnTo>
                  <a:pt x="868346" y="14049"/>
                </a:lnTo>
                <a:lnTo>
                  <a:pt x="853088" y="3768"/>
                </a:lnTo>
                <a:lnTo>
                  <a:pt x="834389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061965" y="3813809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 h="0">
                <a:moveTo>
                  <a:pt x="0" y="0"/>
                </a:moveTo>
                <a:lnTo>
                  <a:pt x="220980" y="0"/>
                </a:lnTo>
              </a:path>
            </a:pathLst>
          </a:custGeom>
          <a:ln w="1905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061965" y="3853434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 h="0">
                <a:moveTo>
                  <a:pt x="0" y="0"/>
                </a:moveTo>
                <a:lnTo>
                  <a:pt x="220980" y="0"/>
                </a:lnTo>
              </a:path>
            </a:pathLst>
          </a:custGeom>
          <a:ln w="1905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061965" y="3894582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 h="0">
                <a:moveTo>
                  <a:pt x="0" y="0"/>
                </a:moveTo>
                <a:lnTo>
                  <a:pt x="220980" y="0"/>
                </a:lnTo>
              </a:path>
            </a:pathLst>
          </a:custGeom>
          <a:ln w="1905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498085" y="3859529"/>
            <a:ext cx="41275" cy="36830"/>
          </a:xfrm>
          <a:custGeom>
            <a:avLst/>
            <a:gdLst/>
            <a:ahLst/>
            <a:cxnLst/>
            <a:rect l="l" t="t" r="r" b="b"/>
            <a:pathLst>
              <a:path w="41275" h="36829">
                <a:moveTo>
                  <a:pt x="20574" y="0"/>
                </a:moveTo>
                <a:lnTo>
                  <a:pt x="12590" y="1428"/>
                </a:lnTo>
                <a:lnTo>
                  <a:pt x="6048" y="5334"/>
                </a:lnTo>
                <a:lnTo>
                  <a:pt x="1625" y="11144"/>
                </a:lnTo>
                <a:lnTo>
                  <a:pt x="0" y="18288"/>
                </a:lnTo>
                <a:lnTo>
                  <a:pt x="1625" y="25431"/>
                </a:lnTo>
                <a:lnTo>
                  <a:pt x="6048" y="31242"/>
                </a:lnTo>
                <a:lnTo>
                  <a:pt x="12590" y="35147"/>
                </a:lnTo>
                <a:lnTo>
                  <a:pt x="20574" y="36576"/>
                </a:lnTo>
                <a:lnTo>
                  <a:pt x="28557" y="35147"/>
                </a:lnTo>
                <a:lnTo>
                  <a:pt x="35099" y="31242"/>
                </a:lnTo>
                <a:lnTo>
                  <a:pt x="39522" y="25431"/>
                </a:lnTo>
                <a:lnTo>
                  <a:pt x="41148" y="18288"/>
                </a:lnTo>
                <a:lnTo>
                  <a:pt x="39522" y="11144"/>
                </a:lnTo>
                <a:lnTo>
                  <a:pt x="35099" y="5334"/>
                </a:lnTo>
                <a:lnTo>
                  <a:pt x="28557" y="1428"/>
                </a:lnTo>
                <a:lnTo>
                  <a:pt x="20574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498085" y="3859529"/>
            <a:ext cx="41275" cy="36830"/>
          </a:xfrm>
          <a:custGeom>
            <a:avLst/>
            <a:gdLst/>
            <a:ahLst/>
            <a:cxnLst/>
            <a:rect l="l" t="t" r="r" b="b"/>
            <a:pathLst>
              <a:path w="41275" h="36829">
                <a:moveTo>
                  <a:pt x="0" y="18288"/>
                </a:moveTo>
                <a:lnTo>
                  <a:pt x="1625" y="11144"/>
                </a:lnTo>
                <a:lnTo>
                  <a:pt x="6048" y="5334"/>
                </a:lnTo>
                <a:lnTo>
                  <a:pt x="12590" y="1428"/>
                </a:lnTo>
                <a:lnTo>
                  <a:pt x="20574" y="0"/>
                </a:lnTo>
                <a:lnTo>
                  <a:pt x="28557" y="1428"/>
                </a:lnTo>
                <a:lnTo>
                  <a:pt x="35099" y="5334"/>
                </a:lnTo>
                <a:lnTo>
                  <a:pt x="39522" y="11144"/>
                </a:lnTo>
                <a:lnTo>
                  <a:pt x="41148" y="18288"/>
                </a:lnTo>
                <a:lnTo>
                  <a:pt x="39522" y="25431"/>
                </a:lnTo>
                <a:lnTo>
                  <a:pt x="35099" y="31242"/>
                </a:lnTo>
                <a:lnTo>
                  <a:pt x="28557" y="35147"/>
                </a:lnTo>
                <a:lnTo>
                  <a:pt x="20574" y="36576"/>
                </a:lnTo>
                <a:lnTo>
                  <a:pt x="12590" y="35147"/>
                </a:lnTo>
                <a:lnTo>
                  <a:pt x="6048" y="31242"/>
                </a:lnTo>
                <a:lnTo>
                  <a:pt x="1625" y="25431"/>
                </a:lnTo>
                <a:lnTo>
                  <a:pt x="0" y="18288"/>
                </a:lnTo>
                <a:close/>
              </a:path>
            </a:pathLst>
          </a:custGeom>
          <a:ln w="2540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506467" y="3078479"/>
            <a:ext cx="1005840" cy="1071880"/>
          </a:xfrm>
          <a:custGeom>
            <a:avLst/>
            <a:gdLst/>
            <a:ahLst/>
            <a:cxnLst/>
            <a:rect l="l" t="t" r="r" b="b"/>
            <a:pathLst>
              <a:path w="1005839" h="1071879">
                <a:moveTo>
                  <a:pt x="838200" y="0"/>
                </a:moveTo>
                <a:lnTo>
                  <a:pt x="167640" y="0"/>
                </a:lnTo>
                <a:lnTo>
                  <a:pt x="123075" y="5988"/>
                </a:lnTo>
                <a:lnTo>
                  <a:pt x="83029" y="22888"/>
                </a:lnTo>
                <a:lnTo>
                  <a:pt x="49101" y="49101"/>
                </a:lnTo>
                <a:lnTo>
                  <a:pt x="22888" y="83029"/>
                </a:lnTo>
                <a:lnTo>
                  <a:pt x="5988" y="123075"/>
                </a:lnTo>
                <a:lnTo>
                  <a:pt x="0" y="167640"/>
                </a:lnTo>
                <a:lnTo>
                  <a:pt x="0" y="903732"/>
                </a:lnTo>
                <a:lnTo>
                  <a:pt x="5988" y="948296"/>
                </a:lnTo>
                <a:lnTo>
                  <a:pt x="22888" y="988342"/>
                </a:lnTo>
                <a:lnTo>
                  <a:pt x="49101" y="1022270"/>
                </a:lnTo>
                <a:lnTo>
                  <a:pt x="83029" y="1048483"/>
                </a:lnTo>
                <a:lnTo>
                  <a:pt x="123075" y="1065383"/>
                </a:lnTo>
                <a:lnTo>
                  <a:pt x="167640" y="1071372"/>
                </a:lnTo>
                <a:lnTo>
                  <a:pt x="838200" y="1071372"/>
                </a:lnTo>
                <a:lnTo>
                  <a:pt x="882764" y="1065383"/>
                </a:lnTo>
                <a:lnTo>
                  <a:pt x="922810" y="1048483"/>
                </a:lnTo>
                <a:lnTo>
                  <a:pt x="956738" y="1022270"/>
                </a:lnTo>
                <a:lnTo>
                  <a:pt x="982951" y="988342"/>
                </a:lnTo>
                <a:lnTo>
                  <a:pt x="999851" y="948296"/>
                </a:lnTo>
                <a:lnTo>
                  <a:pt x="1005840" y="903732"/>
                </a:lnTo>
                <a:lnTo>
                  <a:pt x="1005840" y="167640"/>
                </a:lnTo>
                <a:lnTo>
                  <a:pt x="999851" y="123075"/>
                </a:lnTo>
                <a:lnTo>
                  <a:pt x="982951" y="83029"/>
                </a:lnTo>
                <a:lnTo>
                  <a:pt x="956738" y="49101"/>
                </a:lnTo>
                <a:lnTo>
                  <a:pt x="922810" y="22888"/>
                </a:lnTo>
                <a:lnTo>
                  <a:pt x="882764" y="5988"/>
                </a:lnTo>
                <a:lnTo>
                  <a:pt x="838200" y="0"/>
                </a:lnTo>
                <a:close/>
              </a:path>
            </a:pathLst>
          </a:custGeom>
          <a:solidFill>
            <a:srgbClr val="FCEA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570476" y="3148583"/>
            <a:ext cx="881380" cy="287020"/>
          </a:xfrm>
          <a:custGeom>
            <a:avLst/>
            <a:gdLst/>
            <a:ahLst/>
            <a:cxnLst/>
            <a:rect l="l" t="t" r="r" b="b"/>
            <a:pathLst>
              <a:path w="881379" h="287020">
                <a:moveTo>
                  <a:pt x="833120" y="0"/>
                </a:moveTo>
                <a:lnTo>
                  <a:pt x="47751" y="0"/>
                </a:lnTo>
                <a:lnTo>
                  <a:pt x="29146" y="3746"/>
                </a:lnTo>
                <a:lnTo>
                  <a:pt x="13970" y="13970"/>
                </a:lnTo>
                <a:lnTo>
                  <a:pt x="3746" y="29146"/>
                </a:lnTo>
                <a:lnTo>
                  <a:pt x="0" y="47751"/>
                </a:lnTo>
                <a:lnTo>
                  <a:pt x="0" y="238760"/>
                </a:lnTo>
                <a:lnTo>
                  <a:pt x="3746" y="257365"/>
                </a:lnTo>
                <a:lnTo>
                  <a:pt x="13970" y="272541"/>
                </a:lnTo>
                <a:lnTo>
                  <a:pt x="29146" y="282765"/>
                </a:lnTo>
                <a:lnTo>
                  <a:pt x="47751" y="286512"/>
                </a:lnTo>
                <a:lnTo>
                  <a:pt x="833120" y="286512"/>
                </a:lnTo>
                <a:lnTo>
                  <a:pt x="851725" y="282765"/>
                </a:lnTo>
                <a:lnTo>
                  <a:pt x="866901" y="272541"/>
                </a:lnTo>
                <a:lnTo>
                  <a:pt x="877125" y="257365"/>
                </a:lnTo>
                <a:lnTo>
                  <a:pt x="880872" y="238760"/>
                </a:lnTo>
                <a:lnTo>
                  <a:pt x="880872" y="47751"/>
                </a:lnTo>
                <a:lnTo>
                  <a:pt x="877125" y="29146"/>
                </a:lnTo>
                <a:lnTo>
                  <a:pt x="866901" y="13970"/>
                </a:lnTo>
                <a:lnTo>
                  <a:pt x="851725" y="3746"/>
                </a:lnTo>
                <a:lnTo>
                  <a:pt x="833120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196078" y="3292602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 h="0">
                <a:moveTo>
                  <a:pt x="0" y="0"/>
                </a:moveTo>
                <a:lnTo>
                  <a:pt x="220980" y="0"/>
                </a:lnTo>
              </a:path>
            </a:pathLst>
          </a:custGeom>
          <a:ln w="1905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196078" y="3333750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 h="0">
                <a:moveTo>
                  <a:pt x="0" y="0"/>
                </a:moveTo>
                <a:lnTo>
                  <a:pt x="220980" y="0"/>
                </a:lnTo>
              </a:path>
            </a:pathLst>
          </a:custGeom>
          <a:ln w="1905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196078" y="3373373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 h="0">
                <a:moveTo>
                  <a:pt x="0" y="0"/>
                </a:moveTo>
                <a:lnTo>
                  <a:pt x="220980" y="0"/>
                </a:lnTo>
              </a:path>
            </a:pathLst>
          </a:custGeom>
          <a:ln w="1905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632197" y="3338321"/>
            <a:ext cx="40005" cy="36830"/>
          </a:xfrm>
          <a:custGeom>
            <a:avLst/>
            <a:gdLst/>
            <a:ahLst/>
            <a:cxnLst/>
            <a:rect l="l" t="t" r="r" b="b"/>
            <a:pathLst>
              <a:path w="40004" h="36829">
                <a:moveTo>
                  <a:pt x="19812" y="0"/>
                </a:moveTo>
                <a:lnTo>
                  <a:pt x="12108" y="1428"/>
                </a:lnTo>
                <a:lnTo>
                  <a:pt x="5810" y="5334"/>
                </a:lnTo>
                <a:lnTo>
                  <a:pt x="1559" y="11144"/>
                </a:lnTo>
                <a:lnTo>
                  <a:pt x="0" y="18287"/>
                </a:lnTo>
                <a:lnTo>
                  <a:pt x="1559" y="25431"/>
                </a:lnTo>
                <a:lnTo>
                  <a:pt x="5810" y="31241"/>
                </a:lnTo>
                <a:lnTo>
                  <a:pt x="12108" y="35147"/>
                </a:lnTo>
                <a:lnTo>
                  <a:pt x="19812" y="36575"/>
                </a:lnTo>
                <a:lnTo>
                  <a:pt x="27515" y="35147"/>
                </a:lnTo>
                <a:lnTo>
                  <a:pt x="33813" y="31241"/>
                </a:lnTo>
                <a:lnTo>
                  <a:pt x="38064" y="25431"/>
                </a:lnTo>
                <a:lnTo>
                  <a:pt x="39624" y="18287"/>
                </a:lnTo>
                <a:lnTo>
                  <a:pt x="38064" y="11144"/>
                </a:lnTo>
                <a:lnTo>
                  <a:pt x="33813" y="5334"/>
                </a:lnTo>
                <a:lnTo>
                  <a:pt x="27515" y="1428"/>
                </a:lnTo>
                <a:lnTo>
                  <a:pt x="19812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632197" y="3338321"/>
            <a:ext cx="40005" cy="36830"/>
          </a:xfrm>
          <a:custGeom>
            <a:avLst/>
            <a:gdLst/>
            <a:ahLst/>
            <a:cxnLst/>
            <a:rect l="l" t="t" r="r" b="b"/>
            <a:pathLst>
              <a:path w="40004" h="36829">
                <a:moveTo>
                  <a:pt x="0" y="18287"/>
                </a:moveTo>
                <a:lnTo>
                  <a:pt x="1559" y="11144"/>
                </a:lnTo>
                <a:lnTo>
                  <a:pt x="5810" y="5334"/>
                </a:lnTo>
                <a:lnTo>
                  <a:pt x="12108" y="1428"/>
                </a:lnTo>
                <a:lnTo>
                  <a:pt x="19812" y="0"/>
                </a:lnTo>
                <a:lnTo>
                  <a:pt x="27515" y="1428"/>
                </a:lnTo>
                <a:lnTo>
                  <a:pt x="33813" y="5334"/>
                </a:lnTo>
                <a:lnTo>
                  <a:pt x="38064" y="11144"/>
                </a:lnTo>
                <a:lnTo>
                  <a:pt x="39624" y="18287"/>
                </a:lnTo>
                <a:lnTo>
                  <a:pt x="38064" y="25431"/>
                </a:lnTo>
                <a:lnTo>
                  <a:pt x="33813" y="31241"/>
                </a:lnTo>
                <a:lnTo>
                  <a:pt x="27515" y="35147"/>
                </a:lnTo>
                <a:lnTo>
                  <a:pt x="19812" y="36575"/>
                </a:lnTo>
                <a:lnTo>
                  <a:pt x="12108" y="35147"/>
                </a:lnTo>
                <a:lnTo>
                  <a:pt x="5810" y="31241"/>
                </a:lnTo>
                <a:lnTo>
                  <a:pt x="1559" y="25431"/>
                </a:lnTo>
                <a:lnTo>
                  <a:pt x="0" y="18287"/>
                </a:lnTo>
                <a:close/>
              </a:path>
            </a:pathLst>
          </a:custGeom>
          <a:ln w="2540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570476" y="3476244"/>
            <a:ext cx="881380" cy="288290"/>
          </a:xfrm>
          <a:custGeom>
            <a:avLst/>
            <a:gdLst/>
            <a:ahLst/>
            <a:cxnLst/>
            <a:rect l="l" t="t" r="r" b="b"/>
            <a:pathLst>
              <a:path w="881379" h="288289">
                <a:moveTo>
                  <a:pt x="832865" y="0"/>
                </a:moveTo>
                <a:lnTo>
                  <a:pt x="48006" y="0"/>
                </a:lnTo>
                <a:lnTo>
                  <a:pt x="29307" y="3768"/>
                </a:lnTo>
                <a:lnTo>
                  <a:pt x="14049" y="14049"/>
                </a:lnTo>
                <a:lnTo>
                  <a:pt x="3768" y="29307"/>
                </a:lnTo>
                <a:lnTo>
                  <a:pt x="0" y="48005"/>
                </a:lnTo>
                <a:lnTo>
                  <a:pt x="0" y="240029"/>
                </a:lnTo>
                <a:lnTo>
                  <a:pt x="3768" y="258728"/>
                </a:lnTo>
                <a:lnTo>
                  <a:pt x="14049" y="273986"/>
                </a:lnTo>
                <a:lnTo>
                  <a:pt x="29307" y="284267"/>
                </a:lnTo>
                <a:lnTo>
                  <a:pt x="48006" y="288035"/>
                </a:lnTo>
                <a:lnTo>
                  <a:pt x="832865" y="288035"/>
                </a:lnTo>
                <a:lnTo>
                  <a:pt x="851564" y="284267"/>
                </a:lnTo>
                <a:lnTo>
                  <a:pt x="866822" y="273986"/>
                </a:lnTo>
                <a:lnTo>
                  <a:pt x="877103" y="258728"/>
                </a:lnTo>
                <a:lnTo>
                  <a:pt x="880872" y="240029"/>
                </a:lnTo>
                <a:lnTo>
                  <a:pt x="880872" y="48005"/>
                </a:lnTo>
                <a:lnTo>
                  <a:pt x="877103" y="29307"/>
                </a:lnTo>
                <a:lnTo>
                  <a:pt x="866822" y="14049"/>
                </a:lnTo>
                <a:lnTo>
                  <a:pt x="851564" y="3768"/>
                </a:lnTo>
                <a:lnTo>
                  <a:pt x="832865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196078" y="3620261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 h="0">
                <a:moveTo>
                  <a:pt x="0" y="0"/>
                </a:moveTo>
                <a:lnTo>
                  <a:pt x="220980" y="0"/>
                </a:lnTo>
              </a:path>
            </a:pathLst>
          </a:custGeom>
          <a:ln w="1905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196078" y="3661409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 h="0">
                <a:moveTo>
                  <a:pt x="0" y="0"/>
                </a:moveTo>
                <a:lnTo>
                  <a:pt x="220980" y="0"/>
                </a:lnTo>
              </a:path>
            </a:pathLst>
          </a:custGeom>
          <a:ln w="1905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196078" y="3702558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 h="0">
                <a:moveTo>
                  <a:pt x="0" y="0"/>
                </a:moveTo>
                <a:lnTo>
                  <a:pt x="220980" y="0"/>
                </a:lnTo>
              </a:path>
            </a:pathLst>
          </a:custGeom>
          <a:ln w="1905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632197" y="3665982"/>
            <a:ext cx="40005" cy="38100"/>
          </a:xfrm>
          <a:custGeom>
            <a:avLst/>
            <a:gdLst/>
            <a:ahLst/>
            <a:cxnLst/>
            <a:rect l="l" t="t" r="r" b="b"/>
            <a:pathLst>
              <a:path w="40004" h="38100">
                <a:moveTo>
                  <a:pt x="19812" y="0"/>
                </a:moveTo>
                <a:lnTo>
                  <a:pt x="12108" y="1494"/>
                </a:lnTo>
                <a:lnTo>
                  <a:pt x="5810" y="5572"/>
                </a:lnTo>
                <a:lnTo>
                  <a:pt x="1559" y="11626"/>
                </a:lnTo>
                <a:lnTo>
                  <a:pt x="0" y="19050"/>
                </a:lnTo>
                <a:lnTo>
                  <a:pt x="1559" y="26473"/>
                </a:lnTo>
                <a:lnTo>
                  <a:pt x="5810" y="32527"/>
                </a:lnTo>
                <a:lnTo>
                  <a:pt x="12108" y="36605"/>
                </a:lnTo>
                <a:lnTo>
                  <a:pt x="19812" y="38100"/>
                </a:lnTo>
                <a:lnTo>
                  <a:pt x="27515" y="36605"/>
                </a:lnTo>
                <a:lnTo>
                  <a:pt x="33813" y="32527"/>
                </a:lnTo>
                <a:lnTo>
                  <a:pt x="38064" y="26473"/>
                </a:lnTo>
                <a:lnTo>
                  <a:pt x="39624" y="19050"/>
                </a:lnTo>
                <a:lnTo>
                  <a:pt x="38064" y="11626"/>
                </a:lnTo>
                <a:lnTo>
                  <a:pt x="33813" y="5572"/>
                </a:lnTo>
                <a:lnTo>
                  <a:pt x="27515" y="1494"/>
                </a:lnTo>
                <a:lnTo>
                  <a:pt x="19812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632197" y="3665982"/>
            <a:ext cx="40005" cy="38100"/>
          </a:xfrm>
          <a:custGeom>
            <a:avLst/>
            <a:gdLst/>
            <a:ahLst/>
            <a:cxnLst/>
            <a:rect l="l" t="t" r="r" b="b"/>
            <a:pathLst>
              <a:path w="40004" h="38100">
                <a:moveTo>
                  <a:pt x="0" y="19050"/>
                </a:moveTo>
                <a:lnTo>
                  <a:pt x="1559" y="11626"/>
                </a:lnTo>
                <a:lnTo>
                  <a:pt x="5810" y="5572"/>
                </a:lnTo>
                <a:lnTo>
                  <a:pt x="12108" y="1494"/>
                </a:lnTo>
                <a:lnTo>
                  <a:pt x="19812" y="0"/>
                </a:lnTo>
                <a:lnTo>
                  <a:pt x="27515" y="1494"/>
                </a:lnTo>
                <a:lnTo>
                  <a:pt x="33813" y="5572"/>
                </a:lnTo>
                <a:lnTo>
                  <a:pt x="38064" y="11626"/>
                </a:lnTo>
                <a:lnTo>
                  <a:pt x="39624" y="19050"/>
                </a:lnTo>
                <a:lnTo>
                  <a:pt x="38064" y="26473"/>
                </a:lnTo>
                <a:lnTo>
                  <a:pt x="33813" y="32527"/>
                </a:lnTo>
                <a:lnTo>
                  <a:pt x="27515" y="36605"/>
                </a:lnTo>
                <a:lnTo>
                  <a:pt x="19812" y="38100"/>
                </a:lnTo>
                <a:lnTo>
                  <a:pt x="12108" y="36605"/>
                </a:lnTo>
                <a:lnTo>
                  <a:pt x="5810" y="32527"/>
                </a:lnTo>
                <a:lnTo>
                  <a:pt x="1559" y="26473"/>
                </a:lnTo>
                <a:lnTo>
                  <a:pt x="0" y="19050"/>
                </a:lnTo>
                <a:close/>
              </a:path>
            </a:pathLst>
          </a:custGeom>
          <a:ln w="2540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4570476" y="3800855"/>
            <a:ext cx="881380" cy="287020"/>
          </a:xfrm>
          <a:custGeom>
            <a:avLst/>
            <a:gdLst/>
            <a:ahLst/>
            <a:cxnLst/>
            <a:rect l="l" t="t" r="r" b="b"/>
            <a:pathLst>
              <a:path w="881379" h="287020">
                <a:moveTo>
                  <a:pt x="833120" y="0"/>
                </a:moveTo>
                <a:lnTo>
                  <a:pt x="47751" y="0"/>
                </a:lnTo>
                <a:lnTo>
                  <a:pt x="29146" y="3746"/>
                </a:lnTo>
                <a:lnTo>
                  <a:pt x="13970" y="13970"/>
                </a:lnTo>
                <a:lnTo>
                  <a:pt x="3746" y="29146"/>
                </a:lnTo>
                <a:lnTo>
                  <a:pt x="0" y="47752"/>
                </a:lnTo>
                <a:lnTo>
                  <a:pt x="0" y="238760"/>
                </a:lnTo>
                <a:lnTo>
                  <a:pt x="3746" y="257365"/>
                </a:lnTo>
                <a:lnTo>
                  <a:pt x="13970" y="272542"/>
                </a:lnTo>
                <a:lnTo>
                  <a:pt x="29146" y="282765"/>
                </a:lnTo>
                <a:lnTo>
                  <a:pt x="47751" y="286512"/>
                </a:lnTo>
                <a:lnTo>
                  <a:pt x="833120" y="286512"/>
                </a:lnTo>
                <a:lnTo>
                  <a:pt x="851725" y="282765"/>
                </a:lnTo>
                <a:lnTo>
                  <a:pt x="866901" y="272542"/>
                </a:lnTo>
                <a:lnTo>
                  <a:pt x="877125" y="257365"/>
                </a:lnTo>
                <a:lnTo>
                  <a:pt x="880872" y="238760"/>
                </a:lnTo>
                <a:lnTo>
                  <a:pt x="880872" y="47752"/>
                </a:lnTo>
                <a:lnTo>
                  <a:pt x="877125" y="29146"/>
                </a:lnTo>
                <a:lnTo>
                  <a:pt x="866901" y="13970"/>
                </a:lnTo>
                <a:lnTo>
                  <a:pt x="851725" y="3746"/>
                </a:lnTo>
                <a:lnTo>
                  <a:pt x="833120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5196078" y="3944873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 h="0">
                <a:moveTo>
                  <a:pt x="0" y="0"/>
                </a:moveTo>
                <a:lnTo>
                  <a:pt x="220980" y="0"/>
                </a:lnTo>
              </a:path>
            </a:pathLst>
          </a:custGeom>
          <a:ln w="1905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5196078" y="3986021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 h="0">
                <a:moveTo>
                  <a:pt x="0" y="0"/>
                </a:moveTo>
                <a:lnTo>
                  <a:pt x="220980" y="0"/>
                </a:lnTo>
              </a:path>
            </a:pathLst>
          </a:custGeom>
          <a:ln w="1905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5196078" y="4025646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 h="0">
                <a:moveTo>
                  <a:pt x="0" y="0"/>
                </a:moveTo>
                <a:lnTo>
                  <a:pt x="220980" y="0"/>
                </a:lnTo>
              </a:path>
            </a:pathLst>
          </a:custGeom>
          <a:ln w="1905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632197" y="3990594"/>
            <a:ext cx="40005" cy="36830"/>
          </a:xfrm>
          <a:custGeom>
            <a:avLst/>
            <a:gdLst/>
            <a:ahLst/>
            <a:cxnLst/>
            <a:rect l="l" t="t" r="r" b="b"/>
            <a:pathLst>
              <a:path w="40004" h="36829">
                <a:moveTo>
                  <a:pt x="19812" y="0"/>
                </a:moveTo>
                <a:lnTo>
                  <a:pt x="12108" y="1428"/>
                </a:lnTo>
                <a:lnTo>
                  <a:pt x="5810" y="5333"/>
                </a:lnTo>
                <a:lnTo>
                  <a:pt x="1559" y="11144"/>
                </a:lnTo>
                <a:lnTo>
                  <a:pt x="0" y="18287"/>
                </a:lnTo>
                <a:lnTo>
                  <a:pt x="1559" y="25431"/>
                </a:lnTo>
                <a:lnTo>
                  <a:pt x="5810" y="31241"/>
                </a:lnTo>
                <a:lnTo>
                  <a:pt x="12108" y="35147"/>
                </a:lnTo>
                <a:lnTo>
                  <a:pt x="19812" y="36575"/>
                </a:lnTo>
                <a:lnTo>
                  <a:pt x="27515" y="35147"/>
                </a:lnTo>
                <a:lnTo>
                  <a:pt x="33813" y="31241"/>
                </a:lnTo>
                <a:lnTo>
                  <a:pt x="38064" y="25431"/>
                </a:lnTo>
                <a:lnTo>
                  <a:pt x="39624" y="18287"/>
                </a:lnTo>
                <a:lnTo>
                  <a:pt x="38064" y="11144"/>
                </a:lnTo>
                <a:lnTo>
                  <a:pt x="33813" y="5333"/>
                </a:lnTo>
                <a:lnTo>
                  <a:pt x="27515" y="1428"/>
                </a:lnTo>
                <a:lnTo>
                  <a:pt x="19812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4632197" y="3990594"/>
            <a:ext cx="40005" cy="36830"/>
          </a:xfrm>
          <a:custGeom>
            <a:avLst/>
            <a:gdLst/>
            <a:ahLst/>
            <a:cxnLst/>
            <a:rect l="l" t="t" r="r" b="b"/>
            <a:pathLst>
              <a:path w="40004" h="36829">
                <a:moveTo>
                  <a:pt x="0" y="18287"/>
                </a:moveTo>
                <a:lnTo>
                  <a:pt x="1559" y="11144"/>
                </a:lnTo>
                <a:lnTo>
                  <a:pt x="5810" y="5333"/>
                </a:lnTo>
                <a:lnTo>
                  <a:pt x="12108" y="1428"/>
                </a:lnTo>
                <a:lnTo>
                  <a:pt x="19812" y="0"/>
                </a:lnTo>
                <a:lnTo>
                  <a:pt x="27515" y="1428"/>
                </a:lnTo>
                <a:lnTo>
                  <a:pt x="33813" y="5333"/>
                </a:lnTo>
                <a:lnTo>
                  <a:pt x="38064" y="11144"/>
                </a:lnTo>
                <a:lnTo>
                  <a:pt x="39624" y="18287"/>
                </a:lnTo>
                <a:lnTo>
                  <a:pt x="38064" y="25431"/>
                </a:lnTo>
                <a:lnTo>
                  <a:pt x="33813" y="31241"/>
                </a:lnTo>
                <a:lnTo>
                  <a:pt x="27515" y="35147"/>
                </a:lnTo>
                <a:lnTo>
                  <a:pt x="19812" y="36575"/>
                </a:lnTo>
                <a:lnTo>
                  <a:pt x="12108" y="35147"/>
                </a:lnTo>
                <a:lnTo>
                  <a:pt x="5810" y="31241"/>
                </a:lnTo>
                <a:lnTo>
                  <a:pt x="1559" y="25431"/>
                </a:lnTo>
                <a:lnTo>
                  <a:pt x="0" y="18287"/>
                </a:lnTo>
                <a:close/>
              </a:path>
            </a:pathLst>
          </a:custGeom>
          <a:ln w="2540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4658867" y="3217164"/>
            <a:ext cx="1005840" cy="1071880"/>
          </a:xfrm>
          <a:custGeom>
            <a:avLst/>
            <a:gdLst/>
            <a:ahLst/>
            <a:cxnLst/>
            <a:rect l="l" t="t" r="r" b="b"/>
            <a:pathLst>
              <a:path w="1005839" h="1071879">
                <a:moveTo>
                  <a:pt x="838200" y="0"/>
                </a:moveTo>
                <a:lnTo>
                  <a:pt x="167640" y="0"/>
                </a:lnTo>
                <a:lnTo>
                  <a:pt x="123075" y="5988"/>
                </a:lnTo>
                <a:lnTo>
                  <a:pt x="83029" y="22888"/>
                </a:lnTo>
                <a:lnTo>
                  <a:pt x="49101" y="49101"/>
                </a:lnTo>
                <a:lnTo>
                  <a:pt x="22888" y="83029"/>
                </a:lnTo>
                <a:lnTo>
                  <a:pt x="5988" y="123075"/>
                </a:lnTo>
                <a:lnTo>
                  <a:pt x="0" y="167639"/>
                </a:lnTo>
                <a:lnTo>
                  <a:pt x="0" y="903732"/>
                </a:lnTo>
                <a:lnTo>
                  <a:pt x="5988" y="948296"/>
                </a:lnTo>
                <a:lnTo>
                  <a:pt x="22888" y="988342"/>
                </a:lnTo>
                <a:lnTo>
                  <a:pt x="49101" y="1022270"/>
                </a:lnTo>
                <a:lnTo>
                  <a:pt x="83029" y="1048483"/>
                </a:lnTo>
                <a:lnTo>
                  <a:pt x="123075" y="1065383"/>
                </a:lnTo>
                <a:lnTo>
                  <a:pt x="167640" y="1071372"/>
                </a:lnTo>
                <a:lnTo>
                  <a:pt x="838200" y="1071372"/>
                </a:lnTo>
                <a:lnTo>
                  <a:pt x="882764" y="1065383"/>
                </a:lnTo>
                <a:lnTo>
                  <a:pt x="922810" y="1048483"/>
                </a:lnTo>
                <a:lnTo>
                  <a:pt x="956738" y="1022270"/>
                </a:lnTo>
                <a:lnTo>
                  <a:pt x="982951" y="988342"/>
                </a:lnTo>
                <a:lnTo>
                  <a:pt x="999851" y="948296"/>
                </a:lnTo>
                <a:lnTo>
                  <a:pt x="1005840" y="903732"/>
                </a:lnTo>
                <a:lnTo>
                  <a:pt x="1005840" y="167639"/>
                </a:lnTo>
                <a:lnTo>
                  <a:pt x="999851" y="123075"/>
                </a:lnTo>
                <a:lnTo>
                  <a:pt x="982951" y="83029"/>
                </a:lnTo>
                <a:lnTo>
                  <a:pt x="956738" y="49101"/>
                </a:lnTo>
                <a:lnTo>
                  <a:pt x="922810" y="22888"/>
                </a:lnTo>
                <a:lnTo>
                  <a:pt x="882764" y="5988"/>
                </a:lnTo>
                <a:lnTo>
                  <a:pt x="838200" y="0"/>
                </a:lnTo>
                <a:close/>
              </a:path>
            </a:pathLst>
          </a:custGeom>
          <a:solidFill>
            <a:srgbClr val="FCEA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4722876" y="3287267"/>
            <a:ext cx="882650" cy="287020"/>
          </a:xfrm>
          <a:custGeom>
            <a:avLst/>
            <a:gdLst/>
            <a:ahLst/>
            <a:cxnLst/>
            <a:rect l="l" t="t" r="r" b="b"/>
            <a:pathLst>
              <a:path w="882650" h="287020">
                <a:moveTo>
                  <a:pt x="834644" y="0"/>
                </a:moveTo>
                <a:lnTo>
                  <a:pt x="47751" y="0"/>
                </a:lnTo>
                <a:lnTo>
                  <a:pt x="29146" y="3746"/>
                </a:lnTo>
                <a:lnTo>
                  <a:pt x="13970" y="13970"/>
                </a:lnTo>
                <a:lnTo>
                  <a:pt x="3746" y="29146"/>
                </a:lnTo>
                <a:lnTo>
                  <a:pt x="0" y="47752"/>
                </a:lnTo>
                <a:lnTo>
                  <a:pt x="0" y="238760"/>
                </a:lnTo>
                <a:lnTo>
                  <a:pt x="3746" y="257365"/>
                </a:lnTo>
                <a:lnTo>
                  <a:pt x="13970" y="272542"/>
                </a:lnTo>
                <a:lnTo>
                  <a:pt x="29146" y="282765"/>
                </a:lnTo>
                <a:lnTo>
                  <a:pt x="47751" y="286512"/>
                </a:lnTo>
                <a:lnTo>
                  <a:pt x="834644" y="286512"/>
                </a:lnTo>
                <a:lnTo>
                  <a:pt x="853249" y="282765"/>
                </a:lnTo>
                <a:lnTo>
                  <a:pt x="868426" y="272542"/>
                </a:lnTo>
                <a:lnTo>
                  <a:pt x="878649" y="257365"/>
                </a:lnTo>
                <a:lnTo>
                  <a:pt x="882396" y="238760"/>
                </a:lnTo>
                <a:lnTo>
                  <a:pt x="882396" y="47752"/>
                </a:lnTo>
                <a:lnTo>
                  <a:pt x="878649" y="29146"/>
                </a:lnTo>
                <a:lnTo>
                  <a:pt x="868426" y="13970"/>
                </a:lnTo>
                <a:lnTo>
                  <a:pt x="853249" y="3746"/>
                </a:lnTo>
                <a:lnTo>
                  <a:pt x="834644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5348478" y="3431285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 h="0">
                <a:moveTo>
                  <a:pt x="0" y="0"/>
                </a:moveTo>
                <a:lnTo>
                  <a:pt x="220980" y="0"/>
                </a:lnTo>
              </a:path>
            </a:pathLst>
          </a:custGeom>
          <a:ln w="1905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4784597" y="3477005"/>
            <a:ext cx="41275" cy="36830"/>
          </a:xfrm>
          <a:custGeom>
            <a:avLst/>
            <a:gdLst/>
            <a:ahLst/>
            <a:cxnLst/>
            <a:rect l="l" t="t" r="r" b="b"/>
            <a:pathLst>
              <a:path w="41275" h="36829">
                <a:moveTo>
                  <a:pt x="20574" y="0"/>
                </a:moveTo>
                <a:lnTo>
                  <a:pt x="12590" y="1428"/>
                </a:lnTo>
                <a:lnTo>
                  <a:pt x="6048" y="5334"/>
                </a:lnTo>
                <a:lnTo>
                  <a:pt x="1625" y="11144"/>
                </a:lnTo>
                <a:lnTo>
                  <a:pt x="0" y="18288"/>
                </a:lnTo>
                <a:lnTo>
                  <a:pt x="1625" y="25431"/>
                </a:lnTo>
                <a:lnTo>
                  <a:pt x="6048" y="31242"/>
                </a:lnTo>
                <a:lnTo>
                  <a:pt x="12590" y="35147"/>
                </a:lnTo>
                <a:lnTo>
                  <a:pt x="20574" y="36576"/>
                </a:lnTo>
                <a:lnTo>
                  <a:pt x="28557" y="35147"/>
                </a:lnTo>
                <a:lnTo>
                  <a:pt x="35099" y="31242"/>
                </a:lnTo>
                <a:lnTo>
                  <a:pt x="39522" y="25431"/>
                </a:lnTo>
                <a:lnTo>
                  <a:pt x="41148" y="18288"/>
                </a:lnTo>
                <a:lnTo>
                  <a:pt x="39522" y="11144"/>
                </a:lnTo>
                <a:lnTo>
                  <a:pt x="35099" y="5334"/>
                </a:lnTo>
                <a:lnTo>
                  <a:pt x="28557" y="1428"/>
                </a:lnTo>
                <a:lnTo>
                  <a:pt x="20574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4784597" y="3477005"/>
            <a:ext cx="41275" cy="36830"/>
          </a:xfrm>
          <a:custGeom>
            <a:avLst/>
            <a:gdLst/>
            <a:ahLst/>
            <a:cxnLst/>
            <a:rect l="l" t="t" r="r" b="b"/>
            <a:pathLst>
              <a:path w="41275" h="36829">
                <a:moveTo>
                  <a:pt x="0" y="18288"/>
                </a:moveTo>
                <a:lnTo>
                  <a:pt x="1625" y="11144"/>
                </a:lnTo>
                <a:lnTo>
                  <a:pt x="6048" y="5334"/>
                </a:lnTo>
                <a:lnTo>
                  <a:pt x="12590" y="1428"/>
                </a:lnTo>
                <a:lnTo>
                  <a:pt x="20574" y="0"/>
                </a:lnTo>
                <a:lnTo>
                  <a:pt x="28557" y="1428"/>
                </a:lnTo>
                <a:lnTo>
                  <a:pt x="35099" y="5334"/>
                </a:lnTo>
                <a:lnTo>
                  <a:pt x="39522" y="11144"/>
                </a:lnTo>
                <a:lnTo>
                  <a:pt x="41148" y="18288"/>
                </a:lnTo>
                <a:lnTo>
                  <a:pt x="39522" y="25431"/>
                </a:lnTo>
                <a:lnTo>
                  <a:pt x="35099" y="31242"/>
                </a:lnTo>
                <a:lnTo>
                  <a:pt x="28557" y="35147"/>
                </a:lnTo>
                <a:lnTo>
                  <a:pt x="20574" y="36576"/>
                </a:lnTo>
                <a:lnTo>
                  <a:pt x="12590" y="35147"/>
                </a:lnTo>
                <a:lnTo>
                  <a:pt x="6048" y="31242"/>
                </a:lnTo>
                <a:lnTo>
                  <a:pt x="1625" y="25431"/>
                </a:lnTo>
                <a:lnTo>
                  <a:pt x="0" y="18288"/>
                </a:lnTo>
                <a:close/>
              </a:path>
            </a:pathLst>
          </a:custGeom>
          <a:ln w="2540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4722876" y="3614928"/>
            <a:ext cx="882650" cy="288290"/>
          </a:xfrm>
          <a:custGeom>
            <a:avLst/>
            <a:gdLst/>
            <a:ahLst/>
            <a:cxnLst/>
            <a:rect l="l" t="t" r="r" b="b"/>
            <a:pathLst>
              <a:path w="882650" h="288289">
                <a:moveTo>
                  <a:pt x="834389" y="0"/>
                </a:moveTo>
                <a:lnTo>
                  <a:pt x="48006" y="0"/>
                </a:lnTo>
                <a:lnTo>
                  <a:pt x="29307" y="3768"/>
                </a:lnTo>
                <a:lnTo>
                  <a:pt x="14049" y="14049"/>
                </a:lnTo>
                <a:lnTo>
                  <a:pt x="3768" y="29307"/>
                </a:lnTo>
                <a:lnTo>
                  <a:pt x="0" y="48006"/>
                </a:lnTo>
                <a:lnTo>
                  <a:pt x="0" y="240030"/>
                </a:lnTo>
                <a:lnTo>
                  <a:pt x="3768" y="258728"/>
                </a:lnTo>
                <a:lnTo>
                  <a:pt x="14049" y="273986"/>
                </a:lnTo>
                <a:lnTo>
                  <a:pt x="29307" y="284267"/>
                </a:lnTo>
                <a:lnTo>
                  <a:pt x="48006" y="288036"/>
                </a:lnTo>
                <a:lnTo>
                  <a:pt x="834389" y="288036"/>
                </a:lnTo>
                <a:lnTo>
                  <a:pt x="853088" y="284267"/>
                </a:lnTo>
                <a:lnTo>
                  <a:pt x="868346" y="273986"/>
                </a:lnTo>
                <a:lnTo>
                  <a:pt x="878627" y="258728"/>
                </a:lnTo>
                <a:lnTo>
                  <a:pt x="882396" y="240030"/>
                </a:lnTo>
                <a:lnTo>
                  <a:pt x="882396" y="48006"/>
                </a:lnTo>
                <a:lnTo>
                  <a:pt x="878627" y="29307"/>
                </a:lnTo>
                <a:lnTo>
                  <a:pt x="868346" y="14049"/>
                </a:lnTo>
                <a:lnTo>
                  <a:pt x="853088" y="3768"/>
                </a:lnTo>
                <a:lnTo>
                  <a:pt x="834389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5348478" y="3758946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 h="0">
                <a:moveTo>
                  <a:pt x="0" y="0"/>
                </a:moveTo>
                <a:lnTo>
                  <a:pt x="220980" y="0"/>
                </a:lnTo>
              </a:path>
            </a:pathLst>
          </a:custGeom>
          <a:ln w="1905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5348478" y="3800094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 h="0">
                <a:moveTo>
                  <a:pt x="0" y="0"/>
                </a:moveTo>
                <a:lnTo>
                  <a:pt x="220980" y="0"/>
                </a:lnTo>
              </a:path>
            </a:pathLst>
          </a:custGeom>
          <a:ln w="1905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5348478" y="3841241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 h="0">
                <a:moveTo>
                  <a:pt x="0" y="0"/>
                </a:moveTo>
                <a:lnTo>
                  <a:pt x="220980" y="0"/>
                </a:lnTo>
              </a:path>
            </a:pathLst>
          </a:custGeom>
          <a:ln w="1905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4784597" y="3804665"/>
            <a:ext cx="41275" cy="38100"/>
          </a:xfrm>
          <a:custGeom>
            <a:avLst/>
            <a:gdLst/>
            <a:ahLst/>
            <a:cxnLst/>
            <a:rect l="l" t="t" r="r" b="b"/>
            <a:pathLst>
              <a:path w="41275" h="38100">
                <a:moveTo>
                  <a:pt x="20574" y="0"/>
                </a:moveTo>
                <a:lnTo>
                  <a:pt x="12590" y="1494"/>
                </a:lnTo>
                <a:lnTo>
                  <a:pt x="6048" y="5572"/>
                </a:lnTo>
                <a:lnTo>
                  <a:pt x="1625" y="11626"/>
                </a:lnTo>
                <a:lnTo>
                  <a:pt x="0" y="19049"/>
                </a:lnTo>
                <a:lnTo>
                  <a:pt x="1625" y="26473"/>
                </a:lnTo>
                <a:lnTo>
                  <a:pt x="6048" y="32527"/>
                </a:lnTo>
                <a:lnTo>
                  <a:pt x="12590" y="36605"/>
                </a:lnTo>
                <a:lnTo>
                  <a:pt x="20574" y="38099"/>
                </a:lnTo>
                <a:lnTo>
                  <a:pt x="28557" y="36605"/>
                </a:lnTo>
                <a:lnTo>
                  <a:pt x="35099" y="32527"/>
                </a:lnTo>
                <a:lnTo>
                  <a:pt x="39522" y="26473"/>
                </a:lnTo>
                <a:lnTo>
                  <a:pt x="41148" y="19049"/>
                </a:lnTo>
                <a:lnTo>
                  <a:pt x="39522" y="11626"/>
                </a:lnTo>
                <a:lnTo>
                  <a:pt x="35099" y="5572"/>
                </a:lnTo>
                <a:lnTo>
                  <a:pt x="28557" y="1494"/>
                </a:lnTo>
                <a:lnTo>
                  <a:pt x="20574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4784597" y="3804665"/>
            <a:ext cx="41275" cy="38100"/>
          </a:xfrm>
          <a:custGeom>
            <a:avLst/>
            <a:gdLst/>
            <a:ahLst/>
            <a:cxnLst/>
            <a:rect l="l" t="t" r="r" b="b"/>
            <a:pathLst>
              <a:path w="41275" h="38100">
                <a:moveTo>
                  <a:pt x="0" y="19049"/>
                </a:moveTo>
                <a:lnTo>
                  <a:pt x="1625" y="11626"/>
                </a:lnTo>
                <a:lnTo>
                  <a:pt x="6048" y="5572"/>
                </a:lnTo>
                <a:lnTo>
                  <a:pt x="12590" y="1494"/>
                </a:lnTo>
                <a:lnTo>
                  <a:pt x="20574" y="0"/>
                </a:lnTo>
                <a:lnTo>
                  <a:pt x="28557" y="1494"/>
                </a:lnTo>
                <a:lnTo>
                  <a:pt x="35099" y="5572"/>
                </a:lnTo>
                <a:lnTo>
                  <a:pt x="39522" y="11626"/>
                </a:lnTo>
                <a:lnTo>
                  <a:pt x="41148" y="19049"/>
                </a:lnTo>
                <a:lnTo>
                  <a:pt x="39522" y="26473"/>
                </a:lnTo>
                <a:lnTo>
                  <a:pt x="35099" y="32527"/>
                </a:lnTo>
                <a:lnTo>
                  <a:pt x="28557" y="36605"/>
                </a:lnTo>
                <a:lnTo>
                  <a:pt x="20574" y="38099"/>
                </a:lnTo>
                <a:lnTo>
                  <a:pt x="12590" y="36605"/>
                </a:lnTo>
                <a:lnTo>
                  <a:pt x="6048" y="32527"/>
                </a:lnTo>
                <a:lnTo>
                  <a:pt x="1625" y="26473"/>
                </a:lnTo>
                <a:lnTo>
                  <a:pt x="0" y="19049"/>
                </a:lnTo>
                <a:close/>
              </a:path>
            </a:pathLst>
          </a:custGeom>
          <a:ln w="2540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4722876" y="3939540"/>
            <a:ext cx="882650" cy="287020"/>
          </a:xfrm>
          <a:custGeom>
            <a:avLst/>
            <a:gdLst/>
            <a:ahLst/>
            <a:cxnLst/>
            <a:rect l="l" t="t" r="r" b="b"/>
            <a:pathLst>
              <a:path w="882650" h="287020">
                <a:moveTo>
                  <a:pt x="834644" y="0"/>
                </a:moveTo>
                <a:lnTo>
                  <a:pt x="47751" y="0"/>
                </a:lnTo>
                <a:lnTo>
                  <a:pt x="29146" y="3746"/>
                </a:lnTo>
                <a:lnTo>
                  <a:pt x="13970" y="13970"/>
                </a:lnTo>
                <a:lnTo>
                  <a:pt x="3746" y="29146"/>
                </a:lnTo>
                <a:lnTo>
                  <a:pt x="0" y="47752"/>
                </a:lnTo>
                <a:lnTo>
                  <a:pt x="0" y="238760"/>
                </a:lnTo>
                <a:lnTo>
                  <a:pt x="3746" y="257365"/>
                </a:lnTo>
                <a:lnTo>
                  <a:pt x="13970" y="272542"/>
                </a:lnTo>
                <a:lnTo>
                  <a:pt x="29146" y="282765"/>
                </a:lnTo>
                <a:lnTo>
                  <a:pt x="47751" y="286512"/>
                </a:lnTo>
                <a:lnTo>
                  <a:pt x="834644" y="286512"/>
                </a:lnTo>
                <a:lnTo>
                  <a:pt x="853249" y="282765"/>
                </a:lnTo>
                <a:lnTo>
                  <a:pt x="868426" y="272542"/>
                </a:lnTo>
                <a:lnTo>
                  <a:pt x="878649" y="257365"/>
                </a:lnTo>
                <a:lnTo>
                  <a:pt x="882396" y="238760"/>
                </a:lnTo>
                <a:lnTo>
                  <a:pt x="882396" y="47752"/>
                </a:lnTo>
                <a:lnTo>
                  <a:pt x="878649" y="29146"/>
                </a:lnTo>
                <a:lnTo>
                  <a:pt x="868426" y="13970"/>
                </a:lnTo>
                <a:lnTo>
                  <a:pt x="853249" y="3746"/>
                </a:lnTo>
                <a:lnTo>
                  <a:pt x="834644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5348478" y="4083558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 h="0">
                <a:moveTo>
                  <a:pt x="0" y="0"/>
                </a:moveTo>
                <a:lnTo>
                  <a:pt x="220980" y="0"/>
                </a:lnTo>
              </a:path>
            </a:pathLst>
          </a:custGeom>
          <a:ln w="1905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5348478" y="4124705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 h="0">
                <a:moveTo>
                  <a:pt x="0" y="0"/>
                </a:moveTo>
                <a:lnTo>
                  <a:pt x="220980" y="0"/>
                </a:lnTo>
              </a:path>
            </a:pathLst>
          </a:custGeom>
          <a:ln w="1905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5348478" y="4164329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 h="0">
                <a:moveTo>
                  <a:pt x="0" y="0"/>
                </a:moveTo>
                <a:lnTo>
                  <a:pt x="220980" y="0"/>
                </a:lnTo>
              </a:path>
            </a:pathLst>
          </a:custGeom>
          <a:ln w="1905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4784597" y="4129278"/>
            <a:ext cx="41275" cy="36830"/>
          </a:xfrm>
          <a:custGeom>
            <a:avLst/>
            <a:gdLst/>
            <a:ahLst/>
            <a:cxnLst/>
            <a:rect l="l" t="t" r="r" b="b"/>
            <a:pathLst>
              <a:path w="41275" h="36829">
                <a:moveTo>
                  <a:pt x="20574" y="0"/>
                </a:moveTo>
                <a:lnTo>
                  <a:pt x="12590" y="1428"/>
                </a:lnTo>
                <a:lnTo>
                  <a:pt x="6048" y="5334"/>
                </a:lnTo>
                <a:lnTo>
                  <a:pt x="1625" y="11144"/>
                </a:lnTo>
                <a:lnTo>
                  <a:pt x="0" y="18288"/>
                </a:lnTo>
                <a:lnTo>
                  <a:pt x="1625" y="25431"/>
                </a:lnTo>
                <a:lnTo>
                  <a:pt x="6048" y="31242"/>
                </a:lnTo>
                <a:lnTo>
                  <a:pt x="12590" y="35147"/>
                </a:lnTo>
                <a:lnTo>
                  <a:pt x="20574" y="36576"/>
                </a:lnTo>
                <a:lnTo>
                  <a:pt x="28557" y="35147"/>
                </a:lnTo>
                <a:lnTo>
                  <a:pt x="35099" y="31242"/>
                </a:lnTo>
                <a:lnTo>
                  <a:pt x="39522" y="25431"/>
                </a:lnTo>
                <a:lnTo>
                  <a:pt x="41148" y="18288"/>
                </a:lnTo>
                <a:lnTo>
                  <a:pt x="39522" y="11144"/>
                </a:lnTo>
                <a:lnTo>
                  <a:pt x="35099" y="5334"/>
                </a:lnTo>
                <a:lnTo>
                  <a:pt x="28557" y="1428"/>
                </a:lnTo>
                <a:lnTo>
                  <a:pt x="20574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4784597" y="4129278"/>
            <a:ext cx="41275" cy="36830"/>
          </a:xfrm>
          <a:custGeom>
            <a:avLst/>
            <a:gdLst/>
            <a:ahLst/>
            <a:cxnLst/>
            <a:rect l="l" t="t" r="r" b="b"/>
            <a:pathLst>
              <a:path w="41275" h="36829">
                <a:moveTo>
                  <a:pt x="0" y="18288"/>
                </a:moveTo>
                <a:lnTo>
                  <a:pt x="1625" y="11144"/>
                </a:lnTo>
                <a:lnTo>
                  <a:pt x="6048" y="5334"/>
                </a:lnTo>
                <a:lnTo>
                  <a:pt x="12590" y="1428"/>
                </a:lnTo>
                <a:lnTo>
                  <a:pt x="20574" y="0"/>
                </a:lnTo>
                <a:lnTo>
                  <a:pt x="28557" y="1428"/>
                </a:lnTo>
                <a:lnTo>
                  <a:pt x="35099" y="5334"/>
                </a:lnTo>
                <a:lnTo>
                  <a:pt x="39522" y="11144"/>
                </a:lnTo>
                <a:lnTo>
                  <a:pt x="41148" y="18288"/>
                </a:lnTo>
                <a:lnTo>
                  <a:pt x="39522" y="25431"/>
                </a:lnTo>
                <a:lnTo>
                  <a:pt x="35099" y="31242"/>
                </a:lnTo>
                <a:lnTo>
                  <a:pt x="28557" y="35147"/>
                </a:lnTo>
                <a:lnTo>
                  <a:pt x="20574" y="36576"/>
                </a:lnTo>
                <a:lnTo>
                  <a:pt x="12590" y="35147"/>
                </a:lnTo>
                <a:lnTo>
                  <a:pt x="6048" y="31242"/>
                </a:lnTo>
                <a:lnTo>
                  <a:pt x="1625" y="25431"/>
                </a:lnTo>
                <a:lnTo>
                  <a:pt x="0" y="18288"/>
                </a:lnTo>
                <a:close/>
              </a:path>
            </a:pathLst>
          </a:custGeom>
          <a:ln w="2540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8097011" y="2976372"/>
            <a:ext cx="1005840" cy="1073150"/>
          </a:xfrm>
          <a:custGeom>
            <a:avLst/>
            <a:gdLst/>
            <a:ahLst/>
            <a:cxnLst/>
            <a:rect l="l" t="t" r="r" b="b"/>
            <a:pathLst>
              <a:path w="1005840" h="1073150">
                <a:moveTo>
                  <a:pt x="838200" y="0"/>
                </a:moveTo>
                <a:lnTo>
                  <a:pt x="167640" y="0"/>
                </a:lnTo>
                <a:lnTo>
                  <a:pt x="123075" y="5988"/>
                </a:lnTo>
                <a:lnTo>
                  <a:pt x="83029" y="22888"/>
                </a:lnTo>
                <a:lnTo>
                  <a:pt x="49101" y="49101"/>
                </a:lnTo>
                <a:lnTo>
                  <a:pt x="22888" y="83029"/>
                </a:lnTo>
                <a:lnTo>
                  <a:pt x="5988" y="123075"/>
                </a:lnTo>
                <a:lnTo>
                  <a:pt x="0" y="167639"/>
                </a:lnTo>
                <a:lnTo>
                  <a:pt x="0" y="905255"/>
                </a:lnTo>
                <a:lnTo>
                  <a:pt x="5988" y="949820"/>
                </a:lnTo>
                <a:lnTo>
                  <a:pt x="22888" y="989866"/>
                </a:lnTo>
                <a:lnTo>
                  <a:pt x="49101" y="1023794"/>
                </a:lnTo>
                <a:lnTo>
                  <a:pt x="83029" y="1050007"/>
                </a:lnTo>
                <a:lnTo>
                  <a:pt x="123075" y="1066907"/>
                </a:lnTo>
                <a:lnTo>
                  <a:pt x="167640" y="1072895"/>
                </a:lnTo>
                <a:lnTo>
                  <a:pt x="838200" y="1072895"/>
                </a:lnTo>
                <a:lnTo>
                  <a:pt x="882764" y="1066907"/>
                </a:lnTo>
                <a:lnTo>
                  <a:pt x="922810" y="1050007"/>
                </a:lnTo>
                <a:lnTo>
                  <a:pt x="956738" y="1023794"/>
                </a:lnTo>
                <a:lnTo>
                  <a:pt x="982951" y="989866"/>
                </a:lnTo>
                <a:lnTo>
                  <a:pt x="999851" y="949820"/>
                </a:lnTo>
                <a:lnTo>
                  <a:pt x="1005840" y="905255"/>
                </a:lnTo>
                <a:lnTo>
                  <a:pt x="1005840" y="167639"/>
                </a:lnTo>
                <a:lnTo>
                  <a:pt x="999851" y="123075"/>
                </a:lnTo>
                <a:lnTo>
                  <a:pt x="982951" y="83029"/>
                </a:lnTo>
                <a:lnTo>
                  <a:pt x="956738" y="49101"/>
                </a:lnTo>
                <a:lnTo>
                  <a:pt x="922810" y="22888"/>
                </a:lnTo>
                <a:lnTo>
                  <a:pt x="882764" y="5988"/>
                </a:lnTo>
                <a:lnTo>
                  <a:pt x="838200" y="0"/>
                </a:lnTo>
                <a:close/>
              </a:path>
            </a:pathLst>
          </a:custGeom>
          <a:solidFill>
            <a:srgbClr val="FCEA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8161019" y="3048000"/>
            <a:ext cx="881380" cy="287020"/>
          </a:xfrm>
          <a:custGeom>
            <a:avLst/>
            <a:gdLst/>
            <a:ahLst/>
            <a:cxnLst/>
            <a:rect l="l" t="t" r="r" b="b"/>
            <a:pathLst>
              <a:path w="881379" h="287020">
                <a:moveTo>
                  <a:pt x="833120" y="0"/>
                </a:moveTo>
                <a:lnTo>
                  <a:pt x="47751" y="0"/>
                </a:lnTo>
                <a:lnTo>
                  <a:pt x="29146" y="3746"/>
                </a:lnTo>
                <a:lnTo>
                  <a:pt x="13969" y="13970"/>
                </a:lnTo>
                <a:lnTo>
                  <a:pt x="3746" y="29146"/>
                </a:lnTo>
                <a:lnTo>
                  <a:pt x="0" y="47751"/>
                </a:lnTo>
                <a:lnTo>
                  <a:pt x="0" y="238760"/>
                </a:lnTo>
                <a:lnTo>
                  <a:pt x="3746" y="257365"/>
                </a:lnTo>
                <a:lnTo>
                  <a:pt x="13969" y="272541"/>
                </a:lnTo>
                <a:lnTo>
                  <a:pt x="29146" y="282765"/>
                </a:lnTo>
                <a:lnTo>
                  <a:pt x="47751" y="286512"/>
                </a:lnTo>
                <a:lnTo>
                  <a:pt x="833120" y="286512"/>
                </a:lnTo>
                <a:lnTo>
                  <a:pt x="851725" y="282765"/>
                </a:lnTo>
                <a:lnTo>
                  <a:pt x="866901" y="272541"/>
                </a:lnTo>
                <a:lnTo>
                  <a:pt x="877125" y="257365"/>
                </a:lnTo>
                <a:lnTo>
                  <a:pt x="880872" y="238760"/>
                </a:lnTo>
                <a:lnTo>
                  <a:pt x="880872" y="47751"/>
                </a:lnTo>
                <a:lnTo>
                  <a:pt x="877125" y="29146"/>
                </a:lnTo>
                <a:lnTo>
                  <a:pt x="866901" y="13970"/>
                </a:lnTo>
                <a:lnTo>
                  <a:pt x="851725" y="3746"/>
                </a:lnTo>
                <a:lnTo>
                  <a:pt x="833120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8786621" y="3192017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 h="0">
                <a:moveTo>
                  <a:pt x="0" y="0"/>
                </a:moveTo>
                <a:lnTo>
                  <a:pt x="220979" y="0"/>
                </a:lnTo>
              </a:path>
            </a:pathLst>
          </a:custGeom>
          <a:ln w="1905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8786621" y="3233166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 h="0">
                <a:moveTo>
                  <a:pt x="0" y="0"/>
                </a:moveTo>
                <a:lnTo>
                  <a:pt x="220979" y="0"/>
                </a:lnTo>
              </a:path>
            </a:pathLst>
          </a:custGeom>
          <a:ln w="1905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8786621" y="3272790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 h="0">
                <a:moveTo>
                  <a:pt x="0" y="0"/>
                </a:moveTo>
                <a:lnTo>
                  <a:pt x="220979" y="0"/>
                </a:lnTo>
              </a:path>
            </a:pathLst>
          </a:custGeom>
          <a:ln w="1905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8222742" y="3237738"/>
            <a:ext cx="40005" cy="36830"/>
          </a:xfrm>
          <a:custGeom>
            <a:avLst/>
            <a:gdLst/>
            <a:ahLst/>
            <a:cxnLst/>
            <a:rect l="l" t="t" r="r" b="b"/>
            <a:pathLst>
              <a:path w="40004" h="36829">
                <a:moveTo>
                  <a:pt x="19811" y="0"/>
                </a:moveTo>
                <a:lnTo>
                  <a:pt x="12108" y="1428"/>
                </a:lnTo>
                <a:lnTo>
                  <a:pt x="5810" y="5334"/>
                </a:lnTo>
                <a:lnTo>
                  <a:pt x="1559" y="11144"/>
                </a:lnTo>
                <a:lnTo>
                  <a:pt x="0" y="18287"/>
                </a:lnTo>
                <a:lnTo>
                  <a:pt x="1559" y="25431"/>
                </a:lnTo>
                <a:lnTo>
                  <a:pt x="5810" y="31241"/>
                </a:lnTo>
                <a:lnTo>
                  <a:pt x="12108" y="35147"/>
                </a:lnTo>
                <a:lnTo>
                  <a:pt x="19811" y="36575"/>
                </a:lnTo>
                <a:lnTo>
                  <a:pt x="27515" y="35147"/>
                </a:lnTo>
                <a:lnTo>
                  <a:pt x="33813" y="31241"/>
                </a:lnTo>
                <a:lnTo>
                  <a:pt x="38064" y="25431"/>
                </a:lnTo>
                <a:lnTo>
                  <a:pt x="39624" y="18287"/>
                </a:lnTo>
                <a:lnTo>
                  <a:pt x="38064" y="11144"/>
                </a:lnTo>
                <a:lnTo>
                  <a:pt x="33813" y="5334"/>
                </a:lnTo>
                <a:lnTo>
                  <a:pt x="27515" y="1428"/>
                </a:lnTo>
                <a:lnTo>
                  <a:pt x="19811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8222742" y="3237738"/>
            <a:ext cx="40005" cy="36830"/>
          </a:xfrm>
          <a:custGeom>
            <a:avLst/>
            <a:gdLst/>
            <a:ahLst/>
            <a:cxnLst/>
            <a:rect l="l" t="t" r="r" b="b"/>
            <a:pathLst>
              <a:path w="40004" h="36829">
                <a:moveTo>
                  <a:pt x="0" y="18287"/>
                </a:moveTo>
                <a:lnTo>
                  <a:pt x="1559" y="11144"/>
                </a:lnTo>
                <a:lnTo>
                  <a:pt x="5810" y="5334"/>
                </a:lnTo>
                <a:lnTo>
                  <a:pt x="12108" y="1428"/>
                </a:lnTo>
                <a:lnTo>
                  <a:pt x="19811" y="0"/>
                </a:lnTo>
                <a:lnTo>
                  <a:pt x="27515" y="1428"/>
                </a:lnTo>
                <a:lnTo>
                  <a:pt x="33813" y="5334"/>
                </a:lnTo>
                <a:lnTo>
                  <a:pt x="38064" y="11144"/>
                </a:lnTo>
                <a:lnTo>
                  <a:pt x="39624" y="18287"/>
                </a:lnTo>
                <a:lnTo>
                  <a:pt x="38064" y="25431"/>
                </a:lnTo>
                <a:lnTo>
                  <a:pt x="33813" y="31241"/>
                </a:lnTo>
                <a:lnTo>
                  <a:pt x="27515" y="35147"/>
                </a:lnTo>
                <a:lnTo>
                  <a:pt x="19811" y="36575"/>
                </a:lnTo>
                <a:lnTo>
                  <a:pt x="12108" y="35147"/>
                </a:lnTo>
                <a:lnTo>
                  <a:pt x="5810" y="31241"/>
                </a:lnTo>
                <a:lnTo>
                  <a:pt x="1559" y="25431"/>
                </a:lnTo>
                <a:lnTo>
                  <a:pt x="0" y="18287"/>
                </a:lnTo>
                <a:close/>
              </a:path>
            </a:pathLst>
          </a:custGeom>
          <a:ln w="2540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8161019" y="3375659"/>
            <a:ext cx="881380" cy="287020"/>
          </a:xfrm>
          <a:custGeom>
            <a:avLst/>
            <a:gdLst/>
            <a:ahLst/>
            <a:cxnLst/>
            <a:rect l="l" t="t" r="r" b="b"/>
            <a:pathLst>
              <a:path w="881379" h="287020">
                <a:moveTo>
                  <a:pt x="833120" y="0"/>
                </a:moveTo>
                <a:lnTo>
                  <a:pt x="47751" y="0"/>
                </a:lnTo>
                <a:lnTo>
                  <a:pt x="29146" y="3746"/>
                </a:lnTo>
                <a:lnTo>
                  <a:pt x="13969" y="13970"/>
                </a:lnTo>
                <a:lnTo>
                  <a:pt x="3746" y="29146"/>
                </a:lnTo>
                <a:lnTo>
                  <a:pt x="0" y="47751"/>
                </a:lnTo>
                <a:lnTo>
                  <a:pt x="0" y="238759"/>
                </a:lnTo>
                <a:lnTo>
                  <a:pt x="3746" y="257365"/>
                </a:lnTo>
                <a:lnTo>
                  <a:pt x="13969" y="272542"/>
                </a:lnTo>
                <a:lnTo>
                  <a:pt x="29146" y="282765"/>
                </a:lnTo>
                <a:lnTo>
                  <a:pt x="47751" y="286512"/>
                </a:lnTo>
                <a:lnTo>
                  <a:pt x="833120" y="286512"/>
                </a:lnTo>
                <a:lnTo>
                  <a:pt x="851725" y="282765"/>
                </a:lnTo>
                <a:lnTo>
                  <a:pt x="866901" y="272542"/>
                </a:lnTo>
                <a:lnTo>
                  <a:pt x="877125" y="257365"/>
                </a:lnTo>
                <a:lnTo>
                  <a:pt x="880872" y="238759"/>
                </a:lnTo>
                <a:lnTo>
                  <a:pt x="880872" y="47751"/>
                </a:lnTo>
                <a:lnTo>
                  <a:pt x="877125" y="29146"/>
                </a:lnTo>
                <a:lnTo>
                  <a:pt x="866901" y="13970"/>
                </a:lnTo>
                <a:lnTo>
                  <a:pt x="851725" y="3746"/>
                </a:lnTo>
                <a:lnTo>
                  <a:pt x="833120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8786621" y="3519678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 h="0">
                <a:moveTo>
                  <a:pt x="0" y="0"/>
                </a:moveTo>
                <a:lnTo>
                  <a:pt x="220979" y="0"/>
                </a:lnTo>
              </a:path>
            </a:pathLst>
          </a:custGeom>
          <a:ln w="1905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8786621" y="3560826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 h="0">
                <a:moveTo>
                  <a:pt x="0" y="0"/>
                </a:moveTo>
                <a:lnTo>
                  <a:pt x="220979" y="0"/>
                </a:lnTo>
              </a:path>
            </a:pathLst>
          </a:custGeom>
          <a:ln w="1905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8786621" y="3600450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 h="0">
                <a:moveTo>
                  <a:pt x="0" y="0"/>
                </a:moveTo>
                <a:lnTo>
                  <a:pt x="220979" y="0"/>
                </a:lnTo>
              </a:path>
            </a:pathLst>
          </a:custGeom>
          <a:ln w="1905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8222742" y="3565397"/>
            <a:ext cx="40005" cy="36830"/>
          </a:xfrm>
          <a:custGeom>
            <a:avLst/>
            <a:gdLst/>
            <a:ahLst/>
            <a:cxnLst/>
            <a:rect l="l" t="t" r="r" b="b"/>
            <a:pathLst>
              <a:path w="40004" h="36829">
                <a:moveTo>
                  <a:pt x="19811" y="0"/>
                </a:moveTo>
                <a:lnTo>
                  <a:pt x="12108" y="1428"/>
                </a:lnTo>
                <a:lnTo>
                  <a:pt x="5810" y="5334"/>
                </a:lnTo>
                <a:lnTo>
                  <a:pt x="1559" y="11144"/>
                </a:lnTo>
                <a:lnTo>
                  <a:pt x="0" y="18287"/>
                </a:lnTo>
                <a:lnTo>
                  <a:pt x="1559" y="25431"/>
                </a:lnTo>
                <a:lnTo>
                  <a:pt x="5810" y="31241"/>
                </a:lnTo>
                <a:lnTo>
                  <a:pt x="12108" y="35147"/>
                </a:lnTo>
                <a:lnTo>
                  <a:pt x="19811" y="36575"/>
                </a:lnTo>
                <a:lnTo>
                  <a:pt x="27515" y="35147"/>
                </a:lnTo>
                <a:lnTo>
                  <a:pt x="33813" y="31241"/>
                </a:lnTo>
                <a:lnTo>
                  <a:pt x="38064" y="25431"/>
                </a:lnTo>
                <a:lnTo>
                  <a:pt x="39624" y="18287"/>
                </a:lnTo>
                <a:lnTo>
                  <a:pt x="38064" y="11144"/>
                </a:lnTo>
                <a:lnTo>
                  <a:pt x="33813" y="5334"/>
                </a:lnTo>
                <a:lnTo>
                  <a:pt x="27515" y="1428"/>
                </a:lnTo>
                <a:lnTo>
                  <a:pt x="19811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8222742" y="3565397"/>
            <a:ext cx="40005" cy="36830"/>
          </a:xfrm>
          <a:custGeom>
            <a:avLst/>
            <a:gdLst/>
            <a:ahLst/>
            <a:cxnLst/>
            <a:rect l="l" t="t" r="r" b="b"/>
            <a:pathLst>
              <a:path w="40004" h="36829">
                <a:moveTo>
                  <a:pt x="0" y="18287"/>
                </a:moveTo>
                <a:lnTo>
                  <a:pt x="1559" y="11144"/>
                </a:lnTo>
                <a:lnTo>
                  <a:pt x="5810" y="5334"/>
                </a:lnTo>
                <a:lnTo>
                  <a:pt x="12108" y="1428"/>
                </a:lnTo>
                <a:lnTo>
                  <a:pt x="19811" y="0"/>
                </a:lnTo>
                <a:lnTo>
                  <a:pt x="27515" y="1428"/>
                </a:lnTo>
                <a:lnTo>
                  <a:pt x="33813" y="5334"/>
                </a:lnTo>
                <a:lnTo>
                  <a:pt x="38064" y="11144"/>
                </a:lnTo>
                <a:lnTo>
                  <a:pt x="39624" y="18287"/>
                </a:lnTo>
                <a:lnTo>
                  <a:pt x="38064" y="25431"/>
                </a:lnTo>
                <a:lnTo>
                  <a:pt x="33813" y="31241"/>
                </a:lnTo>
                <a:lnTo>
                  <a:pt x="27515" y="35147"/>
                </a:lnTo>
                <a:lnTo>
                  <a:pt x="19811" y="36575"/>
                </a:lnTo>
                <a:lnTo>
                  <a:pt x="12108" y="35147"/>
                </a:lnTo>
                <a:lnTo>
                  <a:pt x="5810" y="31241"/>
                </a:lnTo>
                <a:lnTo>
                  <a:pt x="1559" y="25431"/>
                </a:lnTo>
                <a:lnTo>
                  <a:pt x="0" y="18287"/>
                </a:lnTo>
                <a:close/>
              </a:path>
            </a:pathLst>
          </a:custGeom>
          <a:ln w="2540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8161019" y="3700271"/>
            <a:ext cx="881380" cy="287020"/>
          </a:xfrm>
          <a:custGeom>
            <a:avLst/>
            <a:gdLst/>
            <a:ahLst/>
            <a:cxnLst/>
            <a:rect l="l" t="t" r="r" b="b"/>
            <a:pathLst>
              <a:path w="881379" h="287020">
                <a:moveTo>
                  <a:pt x="833120" y="0"/>
                </a:moveTo>
                <a:lnTo>
                  <a:pt x="47751" y="0"/>
                </a:lnTo>
                <a:lnTo>
                  <a:pt x="29146" y="3746"/>
                </a:lnTo>
                <a:lnTo>
                  <a:pt x="13969" y="13969"/>
                </a:lnTo>
                <a:lnTo>
                  <a:pt x="3746" y="29146"/>
                </a:lnTo>
                <a:lnTo>
                  <a:pt x="0" y="47751"/>
                </a:lnTo>
                <a:lnTo>
                  <a:pt x="0" y="238759"/>
                </a:lnTo>
                <a:lnTo>
                  <a:pt x="3746" y="257365"/>
                </a:lnTo>
                <a:lnTo>
                  <a:pt x="13969" y="272541"/>
                </a:lnTo>
                <a:lnTo>
                  <a:pt x="29146" y="282765"/>
                </a:lnTo>
                <a:lnTo>
                  <a:pt x="47751" y="286511"/>
                </a:lnTo>
                <a:lnTo>
                  <a:pt x="833120" y="286511"/>
                </a:lnTo>
                <a:lnTo>
                  <a:pt x="851725" y="282765"/>
                </a:lnTo>
                <a:lnTo>
                  <a:pt x="866901" y="272541"/>
                </a:lnTo>
                <a:lnTo>
                  <a:pt x="877125" y="257365"/>
                </a:lnTo>
                <a:lnTo>
                  <a:pt x="880872" y="238759"/>
                </a:lnTo>
                <a:lnTo>
                  <a:pt x="880872" y="47751"/>
                </a:lnTo>
                <a:lnTo>
                  <a:pt x="877125" y="29146"/>
                </a:lnTo>
                <a:lnTo>
                  <a:pt x="866901" y="13969"/>
                </a:lnTo>
                <a:lnTo>
                  <a:pt x="851725" y="3746"/>
                </a:lnTo>
                <a:lnTo>
                  <a:pt x="833120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8786621" y="3844290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 h="0">
                <a:moveTo>
                  <a:pt x="0" y="0"/>
                </a:moveTo>
                <a:lnTo>
                  <a:pt x="220979" y="0"/>
                </a:lnTo>
              </a:path>
            </a:pathLst>
          </a:custGeom>
          <a:ln w="1905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8786621" y="3885438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 h="0">
                <a:moveTo>
                  <a:pt x="0" y="0"/>
                </a:moveTo>
                <a:lnTo>
                  <a:pt x="220979" y="0"/>
                </a:lnTo>
              </a:path>
            </a:pathLst>
          </a:custGeom>
          <a:ln w="1905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8786621" y="3925061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 h="0">
                <a:moveTo>
                  <a:pt x="0" y="0"/>
                </a:moveTo>
                <a:lnTo>
                  <a:pt x="220979" y="0"/>
                </a:lnTo>
              </a:path>
            </a:pathLst>
          </a:custGeom>
          <a:ln w="1905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8222742" y="3890009"/>
            <a:ext cx="40005" cy="36830"/>
          </a:xfrm>
          <a:custGeom>
            <a:avLst/>
            <a:gdLst/>
            <a:ahLst/>
            <a:cxnLst/>
            <a:rect l="l" t="t" r="r" b="b"/>
            <a:pathLst>
              <a:path w="40004" h="36829">
                <a:moveTo>
                  <a:pt x="19811" y="0"/>
                </a:moveTo>
                <a:lnTo>
                  <a:pt x="12108" y="1428"/>
                </a:lnTo>
                <a:lnTo>
                  <a:pt x="5810" y="5334"/>
                </a:lnTo>
                <a:lnTo>
                  <a:pt x="1559" y="11144"/>
                </a:lnTo>
                <a:lnTo>
                  <a:pt x="0" y="18287"/>
                </a:lnTo>
                <a:lnTo>
                  <a:pt x="1559" y="25431"/>
                </a:lnTo>
                <a:lnTo>
                  <a:pt x="5810" y="31242"/>
                </a:lnTo>
                <a:lnTo>
                  <a:pt x="12108" y="35147"/>
                </a:lnTo>
                <a:lnTo>
                  <a:pt x="19811" y="36575"/>
                </a:lnTo>
                <a:lnTo>
                  <a:pt x="27515" y="35147"/>
                </a:lnTo>
                <a:lnTo>
                  <a:pt x="33813" y="31242"/>
                </a:lnTo>
                <a:lnTo>
                  <a:pt x="38064" y="25431"/>
                </a:lnTo>
                <a:lnTo>
                  <a:pt x="39624" y="18287"/>
                </a:lnTo>
                <a:lnTo>
                  <a:pt x="38064" y="11144"/>
                </a:lnTo>
                <a:lnTo>
                  <a:pt x="33813" y="5334"/>
                </a:lnTo>
                <a:lnTo>
                  <a:pt x="27515" y="1428"/>
                </a:lnTo>
                <a:lnTo>
                  <a:pt x="19811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8222742" y="3890009"/>
            <a:ext cx="40005" cy="36830"/>
          </a:xfrm>
          <a:custGeom>
            <a:avLst/>
            <a:gdLst/>
            <a:ahLst/>
            <a:cxnLst/>
            <a:rect l="l" t="t" r="r" b="b"/>
            <a:pathLst>
              <a:path w="40004" h="36829">
                <a:moveTo>
                  <a:pt x="0" y="18287"/>
                </a:moveTo>
                <a:lnTo>
                  <a:pt x="1559" y="11144"/>
                </a:lnTo>
                <a:lnTo>
                  <a:pt x="5810" y="5333"/>
                </a:lnTo>
                <a:lnTo>
                  <a:pt x="12108" y="1428"/>
                </a:lnTo>
                <a:lnTo>
                  <a:pt x="19811" y="0"/>
                </a:lnTo>
                <a:lnTo>
                  <a:pt x="27515" y="1428"/>
                </a:lnTo>
                <a:lnTo>
                  <a:pt x="33813" y="5334"/>
                </a:lnTo>
                <a:lnTo>
                  <a:pt x="38064" y="11144"/>
                </a:lnTo>
                <a:lnTo>
                  <a:pt x="39624" y="18287"/>
                </a:lnTo>
                <a:lnTo>
                  <a:pt x="38064" y="25431"/>
                </a:lnTo>
                <a:lnTo>
                  <a:pt x="33813" y="31242"/>
                </a:lnTo>
                <a:lnTo>
                  <a:pt x="27515" y="35147"/>
                </a:lnTo>
                <a:lnTo>
                  <a:pt x="19811" y="36575"/>
                </a:lnTo>
                <a:lnTo>
                  <a:pt x="12108" y="35147"/>
                </a:lnTo>
                <a:lnTo>
                  <a:pt x="5810" y="31241"/>
                </a:lnTo>
                <a:lnTo>
                  <a:pt x="1559" y="25431"/>
                </a:lnTo>
                <a:lnTo>
                  <a:pt x="0" y="18287"/>
                </a:lnTo>
                <a:close/>
              </a:path>
            </a:pathLst>
          </a:custGeom>
          <a:ln w="2540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8698992" y="3477767"/>
            <a:ext cx="391795" cy="530860"/>
          </a:xfrm>
          <a:custGeom>
            <a:avLst/>
            <a:gdLst/>
            <a:ahLst/>
            <a:cxnLst/>
            <a:rect l="l" t="t" r="r" b="b"/>
            <a:pathLst>
              <a:path w="391795" h="530860">
                <a:moveTo>
                  <a:pt x="195833" y="0"/>
                </a:moveTo>
                <a:lnTo>
                  <a:pt x="133916" y="4511"/>
                </a:lnTo>
                <a:lnTo>
                  <a:pt x="80156" y="17068"/>
                </a:lnTo>
                <a:lnTo>
                  <a:pt x="37770" y="36210"/>
                </a:lnTo>
                <a:lnTo>
                  <a:pt x="0" y="88392"/>
                </a:lnTo>
                <a:lnTo>
                  <a:pt x="0" y="441960"/>
                </a:lnTo>
                <a:lnTo>
                  <a:pt x="37770" y="494141"/>
                </a:lnTo>
                <a:lnTo>
                  <a:pt x="80156" y="513283"/>
                </a:lnTo>
                <a:lnTo>
                  <a:pt x="133916" y="525840"/>
                </a:lnTo>
                <a:lnTo>
                  <a:pt x="195833" y="530352"/>
                </a:lnTo>
                <a:lnTo>
                  <a:pt x="257751" y="525840"/>
                </a:lnTo>
                <a:lnTo>
                  <a:pt x="311511" y="513283"/>
                </a:lnTo>
                <a:lnTo>
                  <a:pt x="353897" y="494141"/>
                </a:lnTo>
                <a:lnTo>
                  <a:pt x="381688" y="469879"/>
                </a:lnTo>
                <a:lnTo>
                  <a:pt x="391667" y="441960"/>
                </a:lnTo>
                <a:lnTo>
                  <a:pt x="391667" y="88392"/>
                </a:lnTo>
                <a:lnTo>
                  <a:pt x="353897" y="36210"/>
                </a:lnTo>
                <a:lnTo>
                  <a:pt x="311511" y="17068"/>
                </a:lnTo>
                <a:lnTo>
                  <a:pt x="257751" y="4511"/>
                </a:lnTo>
                <a:lnTo>
                  <a:pt x="195833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8698992" y="3566159"/>
            <a:ext cx="391795" cy="88900"/>
          </a:xfrm>
          <a:custGeom>
            <a:avLst/>
            <a:gdLst/>
            <a:ahLst/>
            <a:cxnLst/>
            <a:rect l="l" t="t" r="r" b="b"/>
            <a:pathLst>
              <a:path w="391795" h="88900">
                <a:moveTo>
                  <a:pt x="391667" y="0"/>
                </a:moveTo>
                <a:lnTo>
                  <a:pt x="353897" y="52181"/>
                </a:lnTo>
                <a:lnTo>
                  <a:pt x="311511" y="71323"/>
                </a:lnTo>
                <a:lnTo>
                  <a:pt x="257751" y="83880"/>
                </a:lnTo>
                <a:lnTo>
                  <a:pt x="195833" y="88391"/>
                </a:lnTo>
                <a:lnTo>
                  <a:pt x="133916" y="83880"/>
                </a:lnTo>
                <a:lnTo>
                  <a:pt x="80156" y="71323"/>
                </a:lnTo>
                <a:lnTo>
                  <a:pt x="37770" y="52181"/>
                </a:lnTo>
                <a:lnTo>
                  <a:pt x="9979" y="27919"/>
                </a:lnTo>
                <a:lnTo>
                  <a:pt x="0" y="0"/>
                </a:lnTo>
              </a:path>
            </a:pathLst>
          </a:custGeom>
          <a:ln w="3175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8698992" y="3477767"/>
            <a:ext cx="391795" cy="530860"/>
          </a:xfrm>
          <a:custGeom>
            <a:avLst/>
            <a:gdLst/>
            <a:ahLst/>
            <a:cxnLst/>
            <a:rect l="l" t="t" r="r" b="b"/>
            <a:pathLst>
              <a:path w="391795" h="530860">
                <a:moveTo>
                  <a:pt x="0" y="88392"/>
                </a:moveTo>
                <a:lnTo>
                  <a:pt x="37770" y="36210"/>
                </a:lnTo>
                <a:lnTo>
                  <a:pt x="80156" y="17068"/>
                </a:lnTo>
                <a:lnTo>
                  <a:pt x="133916" y="4511"/>
                </a:lnTo>
                <a:lnTo>
                  <a:pt x="195833" y="0"/>
                </a:lnTo>
                <a:lnTo>
                  <a:pt x="257751" y="4511"/>
                </a:lnTo>
                <a:lnTo>
                  <a:pt x="311511" y="17068"/>
                </a:lnTo>
                <a:lnTo>
                  <a:pt x="353897" y="36210"/>
                </a:lnTo>
                <a:lnTo>
                  <a:pt x="381688" y="60472"/>
                </a:lnTo>
                <a:lnTo>
                  <a:pt x="391667" y="88392"/>
                </a:lnTo>
                <a:lnTo>
                  <a:pt x="391667" y="441960"/>
                </a:lnTo>
                <a:lnTo>
                  <a:pt x="353897" y="494141"/>
                </a:lnTo>
                <a:lnTo>
                  <a:pt x="311511" y="513283"/>
                </a:lnTo>
                <a:lnTo>
                  <a:pt x="257751" y="525840"/>
                </a:lnTo>
                <a:lnTo>
                  <a:pt x="195833" y="530352"/>
                </a:lnTo>
                <a:lnTo>
                  <a:pt x="133916" y="525840"/>
                </a:lnTo>
                <a:lnTo>
                  <a:pt x="80156" y="513283"/>
                </a:lnTo>
                <a:lnTo>
                  <a:pt x="37770" y="494141"/>
                </a:lnTo>
                <a:lnTo>
                  <a:pt x="9979" y="469879"/>
                </a:lnTo>
                <a:lnTo>
                  <a:pt x="0" y="441960"/>
                </a:lnTo>
                <a:lnTo>
                  <a:pt x="0" y="88392"/>
                </a:lnTo>
                <a:close/>
              </a:path>
            </a:pathLst>
          </a:custGeom>
          <a:ln w="3175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8302752" y="3230879"/>
            <a:ext cx="565378" cy="56235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 txBox="1"/>
          <p:nvPr/>
        </p:nvSpPr>
        <p:spPr>
          <a:xfrm>
            <a:off x="5049265" y="3327272"/>
            <a:ext cx="56324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49910" algn="l"/>
              </a:tabLst>
            </a:pPr>
            <a:r>
              <a:rPr dirty="0" u="dbl" sz="1050" spc="75">
                <a:solidFill>
                  <a:srgbClr val="00AF50"/>
                </a:solidFill>
                <a:uFill>
                  <a:solidFill>
                    <a:srgbClr val="F8F8F8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dbl" sz="1050" spc="-55" b="1">
                <a:solidFill>
                  <a:srgbClr val="00AF50"/>
                </a:solidFill>
                <a:uFill>
                  <a:solidFill>
                    <a:srgbClr val="F8F8F8"/>
                  </a:solidFill>
                </a:uFill>
                <a:latin typeface="微软雅黑"/>
                <a:cs typeface="微软雅黑"/>
              </a:rPr>
              <a:t>SQ</a:t>
            </a:r>
            <a:r>
              <a:rPr dirty="0" sz="1050" spc="-55" b="1">
                <a:solidFill>
                  <a:srgbClr val="00AF50"/>
                </a:solidFill>
                <a:latin typeface="微软雅黑"/>
                <a:cs typeface="微软雅黑"/>
              </a:rPr>
              <a:t>L</a:t>
            </a:r>
            <a:r>
              <a:rPr dirty="0" u="dbl" sz="1050">
                <a:solidFill>
                  <a:srgbClr val="00AF50"/>
                </a:solidFill>
                <a:uFill>
                  <a:solidFill>
                    <a:srgbClr val="F8F8F8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dbl" sz="1050">
                <a:solidFill>
                  <a:srgbClr val="00AF50"/>
                </a:solidFill>
                <a:uFill>
                  <a:solidFill>
                    <a:srgbClr val="F8F8F8"/>
                  </a:solidFill>
                </a:uFill>
                <a:latin typeface="Times New Roman"/>
                <a:cs typeface="Times New Roman"/>
              </a:rPr>
              <a:t>	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8325611" y="3232365"/>
            <a:ext cx="554723" cy="56696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8395716" y="3278123"/>
            <a:ext cx="408305" cy="421640"/>
          </a:xfrm>
          <a:custGeom>
            <a:avLst/>
            <a:gdLst/>
            <a:ahLst/>
            <a:cxnLst/>
            <a:rect l="l" t="t" r="r" b="b"/>
            <a:pathLst>
              <a:path w="408304" h="421639">
                <a:moveTo>
                  <a:pt x="0" y="0"/>
                </a:moveTo>
                <a:lnTo>
                  <a:pt x="408304" y="421258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696468" y="3188207"/>
            <a:ext cx="559307" cy="122224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729995" y="2583179"/>
            <a:ext cx="559308" cy="6111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8098535" y="4448555"/>
            <a:ext cx="1005840" cy="1073150"/>
          </a:xfrm>
          <a:custGeom>
            <a:avLst/>
            <a:gdLst/>
            <a:ahLst/>
            <a:cxnLst/>
            <a:rect l="l" t="t" r="r" b="b"/>
            <a:pathLst>
              <a:path w="1005840" h="1073150">
                <a:moveTo>
                  <a:pt x="838200" y="0"/>
                </a:moveTo>
                <a:lnTo>
                  <a:pt x="167640" y="0"/>
                </a:lnTo>
                <a:lnTo>
                  <a:pt x="123075" y="5988"/>
                </a:lnTo>
                <a:lnTo>
                  <a:pt x="83029" y="22888"/>
                </a:lnTo>
                <a:lnTo>
                  <a:pt x="49101" y="49101"/>
                </a:lnTo>
                <a:lnTo>
                  <a:pt x="22888" y="83029"/>
                </a:lnTo>
                <a:lnTo>
                  <a:pt x="5988" y="123075"/>
                </a:lnTo>
                <a:lnTo>
                  <a:pt x="0" y="167640"/>
                </a:lnTo>
                <a:lnTo>
                  <a:pt x="0" y="905256"/>
                </a:lnTo>
                <a:lnTo>
                  <a:pt x="5988" y="949820"/>
                </a:lnTo>
                <a:lnTo>
                  <a:pt x="22888" y="989866"/>
                </a:lnTo>
                <a:lnTo>
                  <a:pt x="49101" y="1023794"/>
                </a:lnTo>
                <a:lnTo>
                  <a:pt x="83029" y="1050007"/>
                </a:lnTo>
                <a:lnTo>
                  <a:pt x="123075" y="1066907"/>
                </a:lnTo>
                <a:lnTo>
                  <a:pt x="167640" y="1072896"/>
                </a:lnTo>
                <a:lnTo>
                  <a:pt x="838200" y="1072896"/>
                </a:lnTo>
                <a:lnTo>
                  <a:pt x="882764" y="1066907"/>
                </a:lnTo>
                <a:lnTo>
                  <a:pt x="922810" y="1050007"/>
                </a:lnTo>
                <a:lnTo>
                  <a:pt x="956738" y="1023794"/>
                </a:lnTo>
                <a:lnTo>
                  <a:pt x="982951" y="989866"/>
                </a:lnTo>
                <a:lnTo>
                  <a:pt x="999851" y="949820"/>
                </a:lnTo>
                <a:lnTo>
                  <a:pt x="1005840" y="905256"/>
                </a:lnTo>
                <a:lnTo>
                  <a:pt x="1005840" y="167640"/>
                </a:lnTo>
                <a:lnTo>
                  <a:pt x="999851" y="123075"/>
                </a:lnTo>
                <a:lnTo>
                  <a:pt x="982951" y="83029"/>
                </a:lnTo>
                <a:lnTo>
                  <a:pt x="956738" y="49101"/>
                </a:lnTo>
                <a:lnTo>
                  <a:pt x="922810" y="22888"/>
                </a:lnTo>
                <a:lnTo>
                  <a:pt x="882764" y="5988"/>
                </a:lnTo>
                <a:lnTo>
                  <a:pt x="838200" y="0"/>
                </a:lnTo>
                <a:close/>
              </a:path>
            </a:pathLst>
          </a:custGeom>
          <a:solidFill>
            <a:srgbClr val="FCEA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8162543" y="4518659"/>
            <a:ext cx="881380" cy="288290"/>
          </a:xfrm>
          <a:custGeom>
            <a:avLst/>
            <a:gdLst/>
            <a:ahLst/>
            <a:cxnLst/>
            <a:rect l="l" t="t" r="r" b="b"/>
            <a:pathLst>
              <a:path w="881379" h="288289">
                <a:moveTo>
                  <a:pt x="832865" y="0"/>
                </a:moveTo>
                <a:lnTo>
                  <a:pt x="48005" y="0"/>
                </a:lnTo>
                <a:lnTo>
                  <a:pt x="29307" y="3768"/>
                </a:lnTo>
                <a:lnTo>
                  <a:pt x="14049" y="14049"/>
                </a:lnTo>
                <a:lnTo>
                  <a:pt x="3768" y="29307"/>
                </a:lnTo>
                <a:lnTo>
                  <a:pt x="0" y="48006"/>
                </a:lnTo>
                <a:lnTo>
                  <a:pt x="0" y="240029"/>
                </a:lnTo>
                <a:lnTo>
                  <a:pt x="3768" y="258728"/>
                </a:lnTo>
                <a:lnTo>
                  <a:pt x="14049" y="273986"/>
                </a:lnTo>
                <a:lnTo>
                  <a:pt x="29307" y="284267"/>
                </a:lnTo>
                <a:lnTo>
                  <a:pt x="48005" y="288035"/>
                </a:lnTo>
                <a:lnTo>
                  <a:pt x="832865" y="288035"/>
                </a:lnTo>
                <a:lnTo>
                  <a:pt x="851564" y="284267"/>
                </a:lnTo>
                <a:lnTo>
                  <a:pt x="866822" y="273986"/>
                </a:lnTo>
                <a:lnTo>
                  <a:pt x="877103" y="258728"/>
                </a:lnTo>
                <a:lnTo>
                  <a:pt x="880872" y="240029"/>
                </a:lnTo>
                <a:lnTo>
                  <a:pt x="880872" y="48006"/>
                </a:lnTo>
                <a:lnTo>
                  <a:pt x="877103" y="29307"/>
                </a:lnTo>
                <a:lnTo>
                  <a:pt x="866822" y="14049"/>
                </a:lnTo>
                <a:lnTo>
                  <a:pt x="851564" y="3768"/>
                </a:lnTo>
                <a:lnTo>
                  <a:pt x="832865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8788145" y="4662678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 h="0">
                <a:moveTo>
                  <a:pt x="0" y="0"/>
                </a:moveTo>
                <a:lnTo>
                  <a:pt x="220979" y="0"/>
                </a:lnTo>
              </a:path>
            </a:pathLst>
          </a:custGeom>
          <a:ln w="1905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8788145" y="4703826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 h="0">
                <a:moveTo>
                  <a:pt x="0" y="0"/>
                </a:moveTo>
                <a:lnTo>
                  <a:pt x="220979" y="0"/>
                </a:lnTo>
              </a:path>
            </a:pathLst>
          </a:custGeom>
          <a:ln w="1905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8788145" y="4744973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 h="0">
                <a:moveTo>
                  <a:pt x="0" y="0"/>
                </a:moveTo>
                <a:lnTo>
                  <a:pt x="220979" y="0"/>
                </a:lnTo>
              </a:path>
            </a:pathLst>
          </a:custGeom>
          <a:ln w="1905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8224266" y="4708397"/>
            <a:ext cx="40005" cy="38100"/>
          </a:xfrm>
          <a:custGeom>
            <a:avLst/>
            <a:gdLst/>
            <a:ahLst/>
            <a:cxnLst/>
            <a:rect l="l" t="t" r="r" b="b"/>
            <a:pathLst>
              <a:path w="40004" h="38100">
                <a:moveTo>
                  <a:pt x="19811" y="0"/>
                </a:moveTo>
                <a:lnTo>
                  <a:pt x="12108" y="1494"/>
                </a:lnTo>
                <a:lnTo>
                  <a:pt x="5810" y="5572"/>
                </a:lnTo>
                <a:lnTo>
                  <a:pt x="1559" y="11626"/>
                </a:lnTo>
                <a:lnTo>
                  <a:pt x="0" y="19050"/>
                </a:lnTo>
                <a:lnTo>
                  <a:pt x="1559" y="26473"/>
                </a:lnTo>
                <a:lnTo>
                  <a:pt x="5810" y="32527"/>
                </a:lnTo>
                <a:lnTo>
                  <a:pt x="12108" y="36605"/>
                </a:lnTo>
                <a:lnTo>
                  <a:pt x="19811" y="38100"/>
                </a:lnTo>
                <a:lnTo>
                  <a:pt x="27515" y="36605"/>
                </a:lnTo>
                <a:lnTo>
                  <a:pt x="33813" y="32527"/>
                </a:lnTo>
                <a:lnTo>
                  <a:pt x="38064" y="26473"/>
                </a:lnTo>
                <a:lnTo>
                  <a:pt x="39624" y="19050"/>
                </a:lnTo>
                <a:lnTo>
                  <a:pt x="38064" y="11626"/>
                </a:lnTo>
                <a:lnTo>
                  <a:pt x="33813" y="5572"/>
                </a:lnTo>
                <a:lnTo>
                  <a:pt x="27515" y="1494"/>
                </a:lnTo>
                <a:lnTo>
                  <a:pt x="19811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8224266" y="4708397"/>
            <a:ext cx="40005" cy="38100"/>
          </a:xfrm>
          <a:custGeom>
            <a:avLst/>
            <a:gdLst/>
            <a:ahLst/>
            <a:cxnLst/>
            <a:rect l="l" t="t" r="r" b="b"/>
            <a:pathLst>
              <a:path w="40004" h="38100">
                <a:moveTo>
                  <a:pt x="0" y="19050"/>
                </a:moveTo>
                <a:lnTo>
                  <a:pt x="1559" y="11626"/>
                </a:lnTo>
                <a:lnTo>
                  <a:pt x="5810" y="5572"/>
                </a:lnTo>
                <a:lnTo>
                  <a:pt x="12108" y="1494"/>
                </a:lnTo>
                <a:lnTo>
                  <a:pt x="19811" y="0"/>
                </a:lnTo>
                <a:lnTo>
                  <a:pt x="27515" y="1494"/>
                </a:lnTo>
                <a:lnTo>
                  <a:pt x="33813" y="5572"/>
                </a:lnTo>
                <a:lnTo>
                  <a:pt x="38064" y="11626"/>
                </a:lnTo>
                <a:lnTo>
                  <a:pt x="39624" y="19050"/>
                </a:lnTo>
                <a:lnTo>
                  <a:pt x="38064" y="26473"/>
                </a:lnTo>
                <a:lnTo>
                  <a:pt x="33813" y="32527"/>
                </a:lnTo>
                <a:lnTo>
                  <a:pt x="27515" y="36605"/>
                </a:lnTo>
                <a:lnTo>
                  <a:pt x="19811" y="38100"/>
                </a:lnTo>
                <a:lnTo>
                  <a:pt x="12108" y="36605"/>
                </a:lnTo>
                <a:lnTo>
                  <a:pt x="5810" y="32527"/>
                </a:lnTo>
                <a:lnTo>
                  <a:pt x="1559" y="26473"/>
                </a:lnTo>
                <a:lnTo>
                  <a:pt x="0" y="19050"/>
                </a:lnTo>
                <a:close/>
              </a:path>
            </a:pathLst>
          </a:custGeom>
          <a:ln w="2540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8162543" y="4846320"/>
            <a:ext cx="881380" cy="288290"/>
          </a:xfrm>
          <a:custGeom>
            <a:avLst/>
            <a:gdLst/>
            <a:ahLst/>
            <a:cxnLst/>
            <a:rect l="l" t="t" r="r" b="b"/>
            <a:pathLst>
              <a:path w="881379" h="288289">
                <a:moveTo>
                  <a:pt x="832865" y="0"/>
                </a:moveTo>
                <a:lnTo>
                  <a:pt x="48005" y="0"/>
                </a:lnTo>
                <a:lnTo>
                  <a:pt x="29307" y="3768"/>
                </a:lnTo>
                <a:lnTo>
                  <a:pt x="14049" y="14049"/>
                </a:lnTo>
                <a:lnTo>
                  <a:pt x="3768" y="29307"/>
                </a:lnTo>
                <a:lnTo>
                  <a:pt x="0" y="48005"/>
                </a:lnTo>
                <a:lnTo>
                  <a:pt x="0" y="240029"/>
                </a:lnTo>
                <a:lnTo>
                  <a:pt x="3768" y="258728"/>
                </a:lnTo>
                <a:lnTo>
                  <a:pt x="14049" y="273986"/>
                </a:lnTo>
                <a:lnTo>
                  <a:pt x="29307" y="284267"/>
                </a:lnTo>
                <a:lnTo>
                  <a:pt x="48005" y="288035"/>
                </a:lnTo>
                <a:lnTo>
                  <a:pt x="832865" y="288035"/>
                </a:lnTo>
                <a:lnTo>
                  <a:pt x="851564" y="284267"/>
                </a:lnTo>
                <a:lnTo>
                  <a:pt x="866822" y="273986"/>
                </a:lnTo>
                <a:lnTo>
                  <a:pt x="877103" y="258728"/>
                </a:lnTo>
                <a:lnTo>
                  <a:pt x="880872" y="240029"/>
                </a:lnTo>
                <a:lnTo>
                  <a:pt x="880872" y="48005"/>
                </a:lnTo>
                <a:lnTo>
                  <a:pt x="877103" y="29307"/>
                </a:lnTo>
                <a:lnTo>
                  <a:pt x="866822" y="14049"/>
                </a:lnTo>
                <a:lnTo>
                  <a:pt x="851564" y="3768"/>
                </a:lnTo>
                <a:lnTo>
                  <a:pt x="832865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8788145" y="4991861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 h="0">
                <a:moveTo>
                  <a:pt x="0" y="0"/>
                </a:moveTo>
                <a:lnTo>
                  <a:pt x="220979" y="0"/>
                </a:lnTo>
              </a:path>
            </a:pathLst>
          </a:custGeom>
          <a:ln w="1905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8788145" y="5031485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 h="0">
                <a:moveTo>
                  <a:pt x="0" y="0"/>
                </a:moveTo>
                <a:lnTo>
                  <a:pt x="220979" y="0"/>
                </a:lnTo>
              </a:path>
            </a:pathLst>
          </a:custGeom>
          <a:ln w="1905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8788145" y="5072634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 h="0">
                <a:moveTo>
                  <a:pt x="0" y="0"/>
                </a:moveTo>
                <a:lnTo>
                  <a:pt x="220979" y="0"/>
                </a:lnTo>
              </a:path>
            </a:pathLst>
          </a:custGeom>
          <a:ln w="1905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8224266" y="5037582"/>
            <a:ext cx="40005" cy="36830"/>
          </a:xfrm>
          <a:custGeom>
            <a:avLst/>
            <a:gdLst/>
            <a:ahLst/>
            <a:cxnLst/>
            <a:rect l="l" t="t" r="r" b="b"/>
            <a:pathLst>
              <a:path w="40004" h="36829">
                <a:moveTo>
                  <a:pt x="19811" y="0"/>
                </a:moveTo>
                <a:lnTo>
                  <a:pt x="12108" y="1428"/>
                </a:lnTo>
                <a:lnTo>
                  <a:pt x="5810" y="5334"/>
                </a:lnTo>
                <a:lnTo>
                  <a:pt x="1559" y="11144"/>
                </a:lnTo>
                <a:lnTo>
                  <a:pt x="0" y="18288"/>
                </a:lnTo>
                <a:lnTo>
                  <a:pt x="1559" y="25431"/>
                </a:lnTo>
                <a:lnTo>
                  <a:pt x="5810" y="31242"/>
                </a:lnTo>
                <a:lnTo>
                  <a:pt x="12108" y="35147"/>
                </a:lnTo>
                <a:lnTo>
                  <a:pt x="19811" y="36576"/>
                </a:lnTo>
                <a:lnTo>
                  <a:pt x="27515" y="35147"/>
                </a:lnTo>
                <a:lnTo>
                  <a:pt x="33813" y="31242"/>
                </a:lnTo>
                <a:lnTo>
                  <a:pt x="38064" y="25431"/>
                </a:lnTo>
                <a:lnTo>
                  <a:pt x="39624" y="18288"/>
                </a:lnTo>
                <a:lnTo>
                  <a:pt x="38064" y="11144"/>
                </a:lnTo>
                <a:lnTo>
                  <a:pt x="33813" y="5334"/>
                </a:lnTo>
                <a:lnTo>
                  <a:pt x="27515" y="1428"/>
                </a:lnTo>
                <a:lnTo>
                  <a:pt x="19811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8224266" y="5037582"/>
            <a:ext cx="40005" cy="36830"/>
          </a:xfrm>
          <a:custGeom>
            <a:avLst/>
            <a:gdLst/>
            <a:ahLst/>
            <a:cxnLst/>
            <a:rect l="l" t="t" r="r" b="b"/>
            <a:pathLst>
              <a:path w="40004" h="36829">
                <a:moveTo>
                  <a:pt x="0" y="18288"/>
                </a:moveTo>
                <a:lnTo>
                  <a:pt x="1559" y="11144"/>
                </a:lnTo>
                <a:lnTo>
                  <a:pt x="5810" y="5334"/>
                </a:lnTo>
                <a:lnTo>
                  <a:pt x="12108" y="1428"/>
                </a:lnTo>
                <a:lnTo>
                  <a:pt x="19811" y="0"/>
                </a:lnTo>
                <a:lnTo>
                  <a:pt x="27515" y="1428"/>
                </a:lnTo>
                <a:lnTo>
                  <a:pt x="33813" y="5334"/>
                </a:lnTo>
                <a:lnTo>
                  <a:pt x="38064" y="11144"/>
                </a:lnTo>
                <a:lnTo>
                  <a:pt x="39624" y="18288"/>
                </a:lnTo>
                <a:lnTo>
                  <a:pt x="38064" y="25431"/>
                </a:lnTo>
                <a:lnTo>
                  <a:pt x="33813" y="31242"/>
                </a:lnTo>
                <a:lnTo>
                  <a:pt x="27515" y="35147"/>
                </a:lnTo>
                <a:lnTo>
                  <a:pt x="19811" y="36576"/>
                </a:lnTo>
                <a:lnTo>
                  <a:pt x="12108" y="35147"/>
                </a:lnTo>
                <a:lnTo>
                  <a:pt x="5810" y="31242"/>
                </a:lnTo>
                <a:lnTo>
                  <a:pt x="1559" y="25431"/>
                </a:lnTo>
                <a:lnTo>
                  <a:pt x="0" y="18288"/>
                </a:lnTo>
                <a:close/>
              </a:path>
            </a:pathLst>
          </a:custGeom>
          <a:ln w="2540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8162543" y="5170932"/>
            <a:ext cx="881380" cy="288290"/>
          </a:xfrm>
          <a:custGeom>
            <a:avLst/>
            <a:gdLst/>
            <a:ahLst/>
            <a:cxnLst/>
            <a:rect l="l" t="t" r="r" b="b"/>
            <a:pathLst>
              <a:path w="881379" h="288289">
                <a:moveTo>
                  <a:pt x="832865" y="0"/>
                </a:moveTo>
                <a:lnTo>
                  <a:pt x="48005" y="0"/>
                </a:lnTo>
                <a:lnTo>
                  <a:pt x="29307" y="3768"/>
                </a:lnTo>
                <a:lnTo>
                  <a:pt x="14049" y="14049"/>
                </a:lnTo>
                <a:lnTo>
                  <a:pt x="3768" y="29307"/>
                </a:lnTo>
                <a:lnTo>
                  <a:pt x="0" y="48006"/>
                </a:lnTo>
                <a:lnTo>
                  <a:pt x="0" y="240030"/>
                </a:lnTo>
                <a:lnTo>
                  <a:pt x="3768" y="258728"/>
                </a:lnTo>
                <a:lnTo>
                  <a:pt x="14049" y="273986"/>
                </a:lnTo>
                <a:lnTo>
                  <a:pt x="29307" y="284267"/>
                </a:lnTo>
                <a:lnTo>
                  <a:pt x="48005" y="288036"/>
                </a:lnTo>
                <a:lnTo>
                  <a:pt x="832865" y="288036"/>
                </a:lnTo>
                <a:lnTo>
                  <a:pt x="851564" y="284267"/>
                </a:lnTo>
                <a:lnTo>
                  <a:pt x="866822" y="273986"/>
                </a:lnTo>
                <a:lnTo>
                  <a:pt x="877103" y="258728"/>
                </a:lnTo>
                <a:lnTo>
                  <a:pt x="880872" y="240030"/>
                </a:lnTo>
                <a:lnTo>
                  <a:pt x="880872" y="48006"/>
                </a:lnTo>
                <a:lnTo>
                  <a:pt x="877103" y="29307"/>
                </a:lnTo>
                <a:lnTo>
                  <a:pt x="866822" y="14049"/>
                </a:lnTo>
                <a:lnTo>
                  <a:pt x="851564" y="3768"/>
                </a:lnTo>
                <a:lnTo>
                  <a:pt x="832865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8788145" y="5314950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 h="0">
                <a:moveTo>
                  <a:pt x="0" y="0"/>
                </a:moveTo>
                <a:lnTo>
                  <a:pt x="220979" y="0"/>
                </a:lnTo>
              </a:path>
            </a:pathLst>
          </a:custGeom>
          <a:ln w="1905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8788145" y="5356097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 h="0">
                <a:moveTo>
                  <a:pt x="0" y="0"/>
                </a:moveTo>
                <a:lnTo>
                  <a:pt x="220979" y="0"/>
                </a:lnTo>
              </a:path>
            </a:pathLst>
          </a:custGeom>
          <a:ln w="1905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8788145" y="5397246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 h="0">
                <a:moveTo>
                  <a:pt x="0" y="0"/>
                </a:moveTo>
                <a:lnTo>
                  <a:pt x="220979" y="0"/>
                </a:lnTo>
              </a:path>
            </a:pathLst>
          </a:custGeom>
          <a:ln w="1905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8224266" y="5360670"/>
            <a:ext cx="40005" cy="38100"/>
          </a:xfrm>
          <a:custGeom>
            <a:avLst/>
            <a:gdLst/>
            <a:ahLst/>
            <a:cxnLst/>
            <a:rect l="l" t="t" r="r" b="b"/>
            <a:pathLst>
              <a:path w="40004" h="38100">
                <a:moveTo>
                  <a:pt x="19811" y="0"/>
                </a:moveTo>
                <a:lnTo>
                  <a:pt x="12108" y="1494"/>
                </a:lnTo>
                <a:lnTo>
                  <a:pt x="5810" y="5572"/>
                </a:lnTo>
                <a:lnTo>
                  <a:pt x="1559" y="11626"/>
                </a:lnTo>
                <a:lnTo>
                  <a:pt x="0" y="19049"/>
                </a:lnTo>
                <a:lnTo>
                  <a:pt x="1559" y="26473"/>
                </a:lnTo>
                <a:lnTo>
                  <a:pt x="5810" y="32527"/>
                </a:lnTo>
                <a:lnTo>
                  <a:pt x="12108" y="36605"/>
                </a:lnTo>
                <a:lnTo>
                  <a:pt x="19811" y="38099"/>
                </a:lnTo>
                <a:lnTo>
                  <a:pt x="27515" y="36605"/>
                </a:lnTo>
                <a:lnTo>
                  <a:pt x="33813" y="32527"/>
                </a:lnTo>
                <a:lnTo>
                  <a:pt x="38064" y="26473"/>
                </a:lnTo>
                <a:lnTo>
                  <a:pt x="39624" y="19049"/>
                </a:lnTo>
                <a:lnTo>
                  <a:pt x="38064" y="11626"/>
                </a:lnTo>
                <a:lnTo>
                  <a:pt x="33813" y="5572"/>
                </a:lnTo>
                <a:lnTo>
                  <a:pt x="27515" y="1494"/>
                </a:lnTo>
                <a:lnTo>
                  <a:pt x="19811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8224266" y="5360670"/>
            <a:ext cx="40005" cy="38100"/>
          </a:xfrm>
          <a:custGeom>
            <a:avLst/>
            <a:gdLst/>
            <a:ahLst/>
            <a:cxnLst/>
            <a:rect l="l" t="t" r="r" b="b"/>
            <a:pathLst>
              <a:path w="40004" h="38100">
                <a:moveTo>
                  <a:pt x="0" y="19049"/>
                </a:moveTo>
                <a:lnTo>
                  <a:pt x="1559" y="11626"/>
                </a:lnTo>
                <a:lnTo>
                  <a:pt x="5810" y="5572"/>
                </a:lnTo>
                <a:lnTo>
                  <a:pt x="12108" y="1494"/>
                </a:lnTo>
                <a:lnTo>
                  <a:pt x="19811" y="0"/>
                </a:lnTo>
                <a:lnTo>
                  <a:pt x="27515" y="1494"/>
                </a:lnTo>
                <a:lnTo>
                  <a:pt x="33813" y="5572"/>
                </a:lnTo>
                <a:lnTo>
                  <a:pt x="38064" y="11626"/>
                </a:lnTo>
                <a:lnTo>
                  <a:pt x="39624" y="19049"/>
                </a:lnTo>
                <a:lnTo>
                  <a:pt x="38064" y="26473"/>
                </a:lnTo>
                <a:lnTo>
                  <a:pt x="33813" y="32527"/>
                </a:lnTo>
                <a:lnTo>
                  <a:pt x="27515" y="36605"/>
                </a:lnTo>
                <a:lnTo>
                  <a:pt x="19811" y="38099"/>
                </a:lnTo>
                <a:lnTo>
                  <a:pt x="12108" y="36605"/>
                </a:lnTo>
                <a:lnTo>
                  <a:pt x="5810" y="32527"/>
                </a:lnTo>
                <a:lnTo>
                  <a:pt x="1559" y="26473"/>
                </a:lnTo>
                <a:lnTo>
                  <a:pt x="0" y="19049"/>
                </a:lnTo>
                <a:close/>
              </a:path>
            </a:pathLst>
          </a:custGeom>
          <a:ln w="2540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8700516" y="4949952"/>
            <a:ext cx="391795" cy="528955"/>
          </a:xfrm>
          <a:custGeom>
            <a:avLst/>
            <a:gdLst/>
            <a:ahLst/>
            <a:cxnLst/>
            <a:rect l="l" t="t" r="r" b="b"/>
            <a:pathLst>
              <a:path w="391795" h="528954">
                <a:moveTo>
                  <a:pt x="195833" y="0"/>
                </a:moveTo>
                <a:lnTo>
                  <a:pt x="133916" y="4496"/>
                </a:lnTo>
                <a:lnTo>
                  <a:pt x="80156" y="17015"/>
                </a:lnTo>
                <a:lnTo>
                  <a:pt x="37770" y="36100"/>
                </a:lnTo>
                <a:lnTo>
                  <a:pt x="0" y="88137"/>
                </a:lnTo>
                <a:lnTo>
                  <a:pt x="0" y="440690"/>
                </a:lnTo>
                <a:lnTo>
                  <a:pt x="37770" y="492727"/>
                </a:lnTo>
                <a:lnTo>
                  <a:pt x="80156" y="511812"/>
                </a:lnTo>
                <a:lnTo>
                  <a:pt x="133916" y="524331"/>
                </a:lnTo>
                <a:lnTo>
                  <a:pt x="195833" y="528828"/>
                </a:lnTo>
                <a:lnTo>
                  <a:pt x="257751" y="524331"/>
                </a:lnTo>
                <a:lnTo>
                  <a:pt x="311511" y="511812"/>
                </a:lnTo>
                <a:lnTo>
                  <a:pt x="353897" y="492727"/>
                </a:lnTo>
                <a:lnTo>
                  <a:pt x="381688" y="468534"/>
                </a:lnTo>
                <a:lnTo>
                  <a:pt x="391667" y="440690"/>
                </a:lnTo>
                <a:lnTo>
                  <a:pt x="391667" y="88137"/>
                </a:lnTo>
                <a:lnTo>
                  <a:pt x="353897" y="36100"/>
                </a:lnTo>
                <a:lnTo>
                  <a:pt x="311511" y="17015"/>
                </a:lnTo>
                <a:lnTo>
                  <a:pt x="257751" y="4496"/>
                </a:lnTo>
                <a:lnTo>
                  <a:pt x="195833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8700516" y="5038090"/>
            <a:ext cx="391795" cy="88265"/>
          </a:xfrm>
          <a:custGeom>
            <a:avLst/>
            <a:gdLst/>
            <a:ahLst/>
            <a:cxnLst/>
            <a:rect l="l" t="t" r="r" b="b"/>
            <a:pathLst>
              <a:path w="391795" h="88264">
                <a:moveTo>
                  <a:pt x="391667" y="0"/>
                </a:moveTo>
                <a:lnTo>
                  <a:pt x="353897" y="52037"/>
                </a:lnTo>
                <a:lnTo>
                  <a:pt x="311511" y="71122"/>
                </a:lnTo>
                <a:lnTo>
                  <a:pt x="257751" y="83641"/>
                </a:lnTo>
                <a:lnTo>
                  <a:pt x="195833" y="88137"/>
                </a:lnTo>
                <a:lnTo>
                  <a:pt x="133916" y="83641"/>
                </a:lnTo>
                <a:lnTo>
                  <a:pt x="80156" y="71122"/>
                </a:lnTo>
                <a:lnTo>
                  <a:pt x="37770" y="52037"/>
                </a:lnTo>
                <a:lnTo>
                  <a:pt x="9979" y="27844"/>
                </a:lnTo>
                <a:lnTo>
                  <a:pt x="0" y="0"/>
                </a:lnTo>
              </a:path>
            </a:pathLst>
          </a:custGeom>
          <a:ln w="3175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8700516" y="4949952"/>
            <a:ext cx="391795" cy="528955"/>
          </a:xfrm>
          <a:custGeom>
            <a:avLst/>
            <a:gdLst/>
            <a:ahLst/>
            <a:cxnLst/>
            <a:rect l="l" t="t" r="r" b="b"/>
            <a:pathLst>
              <a:path w="391795" h="528954">
                <a:moveTo>
                  <a:pt x="0" y="88137"/>
                </a:moveTo>
                <a:lnTo>
                  <a:pt x="37770" y="36100"/>
                </a:lnTo>
                <a:lnTo>
                  <a:pt x="80156" y="17015"/>
                </a:lnTo>
                <a:lnTo>
                  <a:pt x="133916" y="4496"/>
                </a:lnTo>
                <a:lnTo>
                  <a:pt x="195833" y="0"/>
                </a:lnTo>
                <a:lnTo>
                  <a:pt x="257751" y="4496"/>
                </a:lnTo>
                <a:lnTo>
                  <a:pt x="311511" y="17015"/>
                </a:lnTo>
                <a:lnTo>
                  <a:pt x="353897" y="36100"/>
                </a:lnTo>
                <a:lnTo>
                  <a:pt x="381688" y="60293"/>
                </a:lnTo>
                <a:lnTo>
                  <a:pt x="391667" y="88137"/>
                </a:lnTo>
                <a:lnTo>
                  <a:pt x="391667" y="440690"/>
                </a:lnTo>
                <a:lnTo>
                  <a:pt x="353897" y="492727"/>
                </a:lnTo>
                <a:lnTo>
                  <a:pt x="311511" y="511812"/>
                </a:lnTo>
                <a:lnTo>
                  <a:pt x="257751" y="524331"/>
                </a:lnTo>
                <a:lnTo>
                  <a:pt x="195833" y="528828"/>
                </a:lnTo>
                <a:lnTo>
                  <a:pt x="133916" y="524331"/>
                </a:lnTo>
                <a:lnTo>
                  <a:pt x="80156" y="511812"/>
                </a:lnTo>
                <a:lnTo>
                  <a:pt x="37770" y="492727"/>
                </a:lnTo>
                <a:lnTo>
                  <a:pt x="9979" y="468534"/>
                </a:lnTo>
                <a:lnTo>
                  <a:pt x="0" y="440690"/>
                </a:lnTo>
                <a:lnTo>
                  <a:pt x="0" y="88137"/>
                </a:lnTo>
                <a:close/>
              </a:path>
            </a:pathLst>
          </a:custGeom>
          <a:ln w="3175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8272271" y="4105655"/>
            <a:ext cx="632460" cy="304800"/>
          </a:xfrm>
          <a:custGeom>
            <a:avLst/>
            <a:gdLst/>
            <a:ahLst/>
            <a:cxnLst/>
            <a:rect l="l" t="t" r="r" b="b"/>
            <a:pathLst>
              <a:path w="632459" h="304800">
                <a:moveTo>
                  <a:pt x="632459" y="152400"/>
                </a:moveTo>
                <a:lnTo>
                  <a:pt x="0" y="152400"/>
                </a:lnTo>
                <a:lnTo>
                  <a:pt x="316229" y="304800"/>
                </a:lnTo>
                <a:lnTo>
                  <a:pt x="632459" y="152400"/>
                </a:lnTo>
                <a:close/>
              </a:path>
              <a:path w="632459" h="304800">
                <a:moveTo>
                  <a:pt x="474345" y="0"/>
                </a:moveTo>
                <a:lnTo>
                  <a:pt x="158114" y="0"/>
                </a:lnTo>
                <a:lnTo>
                  <a:pt x="158114" y="152400"/>
                </a:lnTo>
                <a:lnTo>
                  <a:pt x="474345" y="152400"/>
                </a:lnTo>
                <a:lnTo>
                  <a:pt x="47434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7984235" y="2842260"/>
            <a:ext cx="1219200" cy="2788920"/>
          </a:xfrm>
          <a:custGeom>
            <a:avLst/>
            <a:gdLst/>
            <a:ahLst/>
            <a:cxnLst/>
            <a:rect l="l" t="t" r="r" b="b"/>
            <a:pathLst>
              <a:path w="1219200" h="2788920">
                <a:moveTo>
                  <a:pt x="0" y="203200"/>
                </a:moveTo>
                <a:lnTo>
                  <a:pt x="5364" y="156594"/>
                </a:lnTo>
                <a:lnTo>
                  <a:pt x="20645" y="113818"/>
                </a:lnTo>
                <a:lnTo>
                  <a:pt x="44626" y="76090"/>
                </a:lnTo>
                <a:lnTo>
                  <a:pt x="76090" y="44626"/>
                </a:lnTo>
                <a:lnTo>
                  <a:pt x="113818" y="20645"/>
                </a:lnTo>
                <a:lnTo>
                  <a:pt x="156594" y="5364"/>
                </a:lnTo>
                <a:lnTo>
                  <a:pt x="203200" y="0"/>
                </a:lnTo>
                <a:lnTo>
                  <a:pt x="1016000" y="0"/>
                </a:lnTo>
                <a:lnTo>
                  <a:pt x="1062605" y="5364"/>
                </a:lnTo>
                <a:lnTo>
                  <a:pt x="1105381" y="20645"/>
                </a:lnTo>
                <a:lnTo>
                  <a:pt x="1143109" y="44626"/>
                </a:lnTo>
                <a:lnTo>
                  <a:pt x="1174573" y="76090"/>
                </a:lnTo>
                <a:lnTo>
                  <a:pt x="1198554" y="113818"/>
                </a:lnTo>
                <a:lnTo>
                  <a:pt x="1213835" y="156594"/>
                </a:lnTo>
                <a:lnTo>
                  <a:pt x="1219200" y="203200"/>
                </a:lnTo>
                <a:lnTo>
                  <a:pt x="1219200" y="2585720"/>
                </a:lnTo>
                <a:lnTo>
                  <a:pt x="1213835" y="2632325"/>
                </a:lnTo>
                <a:lnTo>
                  <a:pt x="1198554" y="2675101"/>
                </a:lnTo>
                <a:lnTo>
                  <a:pt x="1174573" y="2712829"/>
                </a:lnTo>
                <a:lnTo>
                  <a:pt x="1143109" y="2744293"/>
                </a:lnTo>
                <a:lnTo>
                  <a:pt x="1105381" y="2768274"/>
                </a:lnTo>
                <a:lnTo>
                  <a:pt x="1062605" y="2783555"/>
                </a:lnTo>
                <a:lnTo>
                  <a:pt x="1016000" y="2788920"/>
                </a:lnTo>
                <a:lnTo>
                  <a:pt x="203200" y="2788920"/>
                </a:lnTo>
                <a:lnTo>
                  <a:pt x="156594" y="2783555"/>
                </a:lnTo>
                <a:lnTo>
                  <a:pt x="113818" y="2768274"/>
                </a:lnTo>
                <a:lnTo>
                  <a:pt x="76090" y="2744293"/>
                </a:lnTo>
                <a:lnTo>
                  <a:pt x="44626" y="2712829"/>
                </a:lnTo>
                <a:lnTo>
                  <a:pt x="20645" y="2675101"/>
                </a:lnTo>
                <a:lnTo>
                  <a:pt x="5364" y="2632325"/>
                </a:lnTo>
                <a:lnTo>
                  <a:pt x="0" y="2585720"/>
                </a:lnTo>
                <a:lnTo>
                  <a:pt x="0" y="203200"/>
                </a:lnTo>
                <a:close/>
              </a:path>
            </a:pathLst>
          </a:custGeom>
          <a:ln w="6350">
            <a:solidFill>
              <a:srgbClr val="898989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0"/>
              <a:t>高级软件人才培训专家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 h="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 h="0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 h="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9838" y="1074546"/>
            <a:ext cx="1739900" cy="889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225">
                <a:solidFill>
                  <a:srgbClr val="AC2A25"/>
                </a:solidFill>
                <a:latin typeface="宋体"/>
                <a:cs typeface="宋体"/>
              </a:rPr>
              <a:t>SQL</a:t>
            </a:r>
            <a:endParaRPr sz="20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72110" algn="l"/>
              </a:tabLst>
            </a:pPr>
            <a:r>
              <a:rPr dirty="0" sz="1350" spc="670">
                <a:solidFill>
                  <a:srgbClr val="404040"/>
                </a:solidFill>
                <a:latin typeface="Wingdings"/>
                <a:cs typeface="Wingdings"/>
              </a:rPr>
              <a:t>⚫</a:t>
            </a:r>
            <a:r>
              <a:rPr dirty="0" sz="1350" spc="67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1600" spc="-5">
                <a:solidFill>
                  <a:srgbClr val="252525"/>
                </a:solidFill>
                <a:latin typeface="微软雅黑"/>
                <a:cs typeface="微软雅黑"/>
              </a:rPr>
              <a:t>DM</a:t>
            </a:r>
            <a:r>
              <a:rPr dirty="0" sz="1600" spc="-15">
                <a:solidFill>
                  <a:srgbClr val="252525"/>
                </a:solidFill>
                <a:latin typeface="微软雅黑"/>
                <a:cs typeface="微软雅黑"/>
              </a:rPr>
              <a:t>L</a:t>
            </a:r>
            <a:r>
              <a:rPr dirty="0" sz="1600">
                <a:solidFill>
                  <a:srgbClr val="252525"/>
                </a:solidFill>
                <a:latin typeface="微软雅黑"/>
                <a:cs typeface="微软雅黑"/>
              </a:rPr>
              <a:t>-</a:t>
            </a:r>
            <a:r>
              <a:rPr dirty="0" sz="1600" spc="-5">
                <a:solidFill>
                  <a:srgbClr val="252525"/>
                </a:solidFill>
                <a:latin typeface="微软雅黑"/>
                <a:cs typeface="微软雅黑"/>
              </a:rPr>
              <a:t>删除数据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50036" y="2356104"/>
            <a:ext cx="9862185" cy="307975"/>
          </a:xfrm>
          <a:custGeom>
            <a:avLst/>
            <a:gdLst/>
            <a:ahLst/>
            <a:cxnLst/>
            <a:rect l="l" t="t" r="r" b="b"/>
            <a:pathLst>
              <a:path w="9862185" h="307975">
                <a:moveTo>
                  <a:pt x="0" y="307848"/>
                </a:moveTo>
                <a:lnTo>
                  <a:pt x="9861804" y="307848"/>
                </a:lnTo>
                <a:lnTo>
                  <a:pt x="9861804" y="0"/>
                </a:lnTo>
                <a:lnTo>
                  <a:pt x="0" y="0"/>
                </a:lnTo>
                <a:lnTo>
                  <a:pt x="0" y="307848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141171" y="2358517"/>
            <a:ext cx="1293495" cy="2758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788920" y="2358517"/>
            <a:ext cx="144018" cy="2758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884932" y="2358517"/>
            <a:ext cx="676656" cy="2758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050036" y="2356104"/>
            <a:ext cx="9862185" cy="307975"/>
          </a:xfrm>
          <a:prstGeom prst="rect">
            <a:avLst/>
          </a:prstGeom>
          <a:ln w="3175">
            <a:solidFill>
              <a:srgbClr val="919191"/>
            </a:solidFill>
          </a:ln>
        </p:spPr>
        <p:txBody>
          <a:bodyPr wrap="square" lIns="0" tIns="36195" rIns="0" bIns="0" rtlCol="0" vert="horz">
            <a:spAutoFit/>
          </a:bodyPr>
          <a:lstStyle/>
          <a:p>
            <a:pPr marL="1297940">
              <a:lnSpc>
                <a:spcPct val="100000"/>
              </a:lnSpc>
              <a:spcBef>
                <a:spcPts val="285"/>
              </a:spcBef>
              <a:tabLst>
                <a:tab pos="2483485" algn="l"/>
              </a:tabLst>
            </a:pPr>
            <a:r>
              <a:rPr dirty="0" sz="1400" spc="10">
                <a:solidFill>
                  <a:srgbClr val="585858"/>
                </a:solidFill>
                <a:latin typeface="黑体"/>
                <a:cs typeface="黑体"/>
              </a:rPr>
              <a:t>表</a:t>
            </a:r>
            <a:r>
              <a:rPr dirty="0" sz="1400">
                <a:solidFill>
                  <a:srgbClr val="585858"/>
                </a:solidFill>
                <a:latin typeface="黑体"/>
                <a:cs typeface="黑体"/>
              </a:rPr>
              <a:t>名	</a:t>
            </a:r>
            <a:r>
              <a:rPr dirty="0" sz="1400" spc="10">
                <a:solidFill>
                  <a:srgbClr val="585858"/>
                </a:solidFill>
                <a:latin typeface="黑体"/>
                <a:cs typeface="黑体"/>
              </a:rPr>
              <a:t>条件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932173" y="2358517"/>
            <a:ext cx="103632" cy="2758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041603" y="3887215"/>
            <a:ext cx="7570470" cy="1092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FF0000"/>
                </a:solidFill>
                <a:latin typeface="黑体"/>
                <a:cs typeface="黑体"/>
              </a:rPr>
              <a:t>注意：</a:t>
            </a:r>
            <a:endParaRPr sz="140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marL="756285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dirty="0" sz="1400" spc="-5">
                <a:solidFill>
                  <a:srgbClr val="FF0000"/>
                </a:solidFill>
                <a:latin typeface="Calibri"/>
                <a:cs typeface="Calibri"/>
              </a:rPr>
              <a:t>DELETE</a:t>
            </a:r>
            <a:r>
              <a:rPr dirty="0" sz="1400" spc="3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FF0000"/>
                </a:solidFill>
                <a:latin typeface="黑体"/>
                <a:cs typeface="黑体"/>
              </a:rPr>
              <a:t>语句</a:t>
            </a:r>
            <a:r>
              <a:rPr dirty="0" sz="1400">
                <a:solidFill>
                  <a:srgbClr val="FF0000"/>
                </a:solidFill>
                <a:latin typeface="黑体"/>
                <a:cs typeface="黑体"/>
              </a:rPr>
              <a:t>的条</a:t>
            </a:r>
            <a:r>
              <a:rPr dirty="0" sz="1400" spc="-15">
                <a:solidFill>
                  <a:srgbClr val="FF0000"/>
                </a:solidFill>
                <a:latin typeface="黑体"/>
                <a:cs typeface="黑体"/>
              </a:rPr>
              <a:t>件</a:t>
            </a:r>
            <a:r>
              <a:rPr dirty="0" sz="1400">
                <a:solidFill>
                  <a:srgbClr val="FF0000"/>
                </a:solidFill>
                <a:latin typeface="黑体"/>
                <a:cs typeface="黑体"/>
              </a:rPr>
              <a:t>可以</a:t>
            </a:r>
            <a:r>
              <a:rPr dirty="0" sz="1400" spc="-15">
                <a:solidFill>
                  <a:srgbClr val="FF0000"/>
                </a:solidFill>
                <a:latin typeface="黑体"/>
                <a:cs typeface="黑体"/>
              </a:rPr>
              <a:t>有</a:t>
            </a:r>
            <a:r>
              <a:rPr dirty="0" sz="1400">
                <a:solidFill>
                  <a:srgbClr val="FF0000"/>
                </a:solidFill>
                <a:latin typeface="黑体"/>
                <a:cs typeface="黑体"/>
              </a:rPr>
              <a:t>，也</a:t>
            </a:r>
            <a:r>
              <a:rPr dirty="0" sz="1400" spc="-15">
                <a:solidFill>
                  <a:srgbClr val="FF0000"/>
                </a:solidFill>
                <a:latin typeface="黑体"/>
                <a:cs typeface="黑体"/>
              </a:rPr>
              <a:t>可</a:t>
            </a:r>
            <a:r>
              <a:rPr dirty="0" sz="1400">
                <a:solidFill>
                  <a:srgbClr val="FF0000"/>
                </a:solidFill>
                <a:latin typeface="黑体"/>
                <a:cs typeface="黑体"/>
              </a:rPr>
              <a:t>以没</a:t>
            </a:r>
            <a:r>
              <a:rPr dirty="0" sz="1400" spc="-15">
                <a:solidFill>
                  <a:srgbClr val="FF0000"/>
                </a:solidFill>
                <a:latin typeface="黑体"/>
                <a:cs typeface="黑体"/>
              </a:rPr>
              <a:t>有</a:t>
            </a:r>
            <a:r>
              <a:rPr dirty="0" sz="1400">
                <a:solidFill>
                  <a:srgbClr val="FF0000"/>
                </a:solidFill>
                <a:latin typeface="黑体"/>
                <a:cs typeface="黑体"/>
              </a:rPr>
              <a:t>，如</a:t>
            </a:r>
            <a:r>
              <a:rPr dirty="0" sz="1400" spc="-15">
                <a:solidFill>
                  <a:srgbClr val="FF0000"/>
                </a:solidFill>
                <a:latin typeface="黑体"/>
                <a:cs typeface="黑体"/>
              </a:rPr>
              <a:t>果</a:t>
            </a:r>
            <a:r>
              <a:rPr dirty="0" sz="1400">
                <a:solidFill>
                  <a:srgbClr val="FF0000"/>
                </a:solidFill>
                <a:latin typeface="黑体"/>
                <a:cs typeface="黑体"/>
              </a:rPr>
              <a:t>没有</a:t>
            </a:r>
            <a:r>
              <a:rPr dirty="0" sz="1400" spc="-15">
                <a:solidFill>
                  <a:srgbClr val="FF0000"/>
                </a:solidFill>
                <a:latin typeface="黑体"/>
                <a:cs typeface="黑体"/>
              </a:rPr>
              <a:t>条</a:t>
            </a:r>
            <a:r>
              <a:rPr dirty="0" sz="1400">
                <a:solidFill>
                  <a:srgbClr val="FF0000"/>
                </a:solidFill>
                <a:latin typeface="黑体"/>
                <a:cs typeface="黑体"/>
              </a:rPr>
              <a:t>件，</a:t>
            </a:r>
            <a:r>
              <a:rPr dirty="0" sz="1400" spc="-15">
                <a:solidFill>
                  <a:srgbClr val="FF0000"/>
                </a:solidFill>
                <a:latin typeface="黑体"/>
                <a:cs typeface="黑体"/>
              </a:rPr>
              <a:t>则</a:t>
            </a:r>
            <a:r>
              <a:rPr dirty="0" sz="1400">
                <a:solidFill>
                  <a:srgbClr val="FF0000"/>
                </a:solidFill>
                <a:latin typeface="黑体"/>
                <a:cs typeface="黑体"/>
              </a:rPr>
              <a:t>会删</a:t>
            </a:r>
            <a:r>
              <a:rPr dirty="0" sz="1400" spc="-15">
                <a:solidFill>
                  <a:srgbClr val="FF0000"/>
                </a:solidFill>
                <a:latin typeface="黑体"/>
                <a:cs typeface="黑体"/>
              </a:rPr>
              <a:t>除</a:t>
            </a:r>
            <a:r>
              <a:rPr dirty="0" sz="1400">
                <a:solidFill>
                  <a:srgbClr val="FF0000"/>
                </a:solidFill>
                <a:latin typeface="黑体"/>
                <a:cs typeface="黑体"/>
              </a:rPr>
              <a:t>整张</a:t>
            </a:r>
            <a:r>
              <a:rPr dirty="0" sz="1400" spc="-15">
                <a:solidFill>
                  <a:srgbClr val="FF0000"/>
                </a:solidFill>
                <a:latin typeface="黑体"/>
                <a:cs typeface="黑体"/>
              </a:rPr>
              <a:t>表</a:t>
            </a:r>
            <a:r>
              <a:rPr dirty="0" sz="1400">
                <a:solidFill>
                  <a:srgbClr val="FF0000"/>
                </a:solidFill>
                <a:latin typeface="黑体"/>
                <a:cs typeface="黑体"/>
              </a:rPr>
              <a:t>的所</a:t>
            </a:r>
            <a:r>
              <a:rPr dirty="0" sz="1400" spc="-15">
                <a:solidFill>
                  <a:srgbClr val="FF0000"/>
                </a:solidFill>
                <a:latin typeface="黑体"/>
                <a:cs typeface="黑体"/>
              </a:rPr>
              <a:t>有</a:t>
            </a:r>
            <a:r>
              <a:rPr dirty="0" sz="1400">
                <a:solidFill>
                  <a:srgbClr val="FF0000"/>
                </a:solidFill>
                <a:latin typeface="黑体"/>
                <a:cs typeface="黑体"/>
              </a:rPr>
              <a:t>数据。</a:t>
            </a:r>
            <a:endParaRPr sz="140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0000"/>
              </a:buClr>
              <a:buFont typeface="Arial"/>
              <a:buChar char="•"/>
            </a:pPr>
            <a:endParaRPr sz="1450">
              <a:latin typeface="Times New Roman"/>
              <a:cs typeface="Times New Roman"/>
            </a:endParaRPr>
          </a:p>
          <a:p>
            <a:pPr marL="75628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dirty="0" sz="1400" spc="-5">
                <a:solidFill>
                  <a:srgbClr val="FF0000"/>
                </a:solidFill>
                <a:latin typeface="Calibri"/>
                <a:cs typeface="Calibri"/>
              </a:rPr>
              <a:t>DELETE</a:t>
            </a:r>
            <a:r>
              <a:rPr dirty="0" sz="14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FF0000"/>
                </a:solidFill>
                <a:latin typeface="黑体"/>
                <a:cs typeface="黑体"/>
              </a:rPr>
              <a:t>语句</a:t>
            </a:r>
            <a:r>
              <a:rPr dirty="0" sz="1400">
                <a:solidFill>
                  <a:srgbClr val="FF0000"/>
                </a:solidFill>
                <a:latin typeface="黑体"/>
                <a:cs typeface="黑体"/>
              </a:rPr>
              <a:t>不能</a:t>
            </a:r>
            <a:r>
              <a:rPr dirty="0" sz="1400" spc="-15">
                <a:solidFill>
                  <a:srgbClr val="FF0000"/>
                </a:solidFill>
                <a:latin typeface="黑体"/>
                <a:cs typeface="黑体"/>
              </a:rPr>
              <a:t>删</a:t>
            </a:r>
            <a:r>
              <a:rPr dirty="0" sz="1400">
                <a:solidFill>
                  <a:srgbClr val="FF0000"/>
                </a:solidFill>
                <a:latin typeface="黑体"/>
                <a:cs typeface="黑体"/>
              </a:rPr>
              <a:t>除某</a:t>
            </a:r>
            <a:r>
              <a:rPr dirty="0" sz="1400" spc="-15">
                <a:solidFill>
                  <a:srgbClr val="FF0000"/>
                </a:solidFill>
                <a:latin typeface="黑体"/>
                <a:cs typeface="黑体"/>
              </a:rPr>
              <a:t>一</a:t>
            </a:r>
            <a:r>
              <a:rPr dirty="0" sz="1400">
                <a:solidFill>
                  <a:srgbClr val="FF0000"/>
                </a:solidFill>
                <a:latin typeface="黑体"/>
                <a:cs typeface="黑体"/>
              </a:rPr>
              <a:t>个字</a:t>
            </a:r>
            <a:r>
              <a:rPr dirty="0" sz="1400" spc="-15">
                <a:solidFill>
                  <a:srgbClr val="FF0000"/>
                </a:solidFill>
                <a:latin typeface="黑体"/>
                <a:cs typeface="黑体"/>
              </a:rPr>
              <a:t>段</a:t>
            </a:r>
            <a:r>
              <a:rPr dirty="0" sz="1400">
                <a:solidFill>
                  <a:srgbClr val="FF0000"/>
                </a:solidFill>
                <a:latin typeface="黑体"/>
                <a:cs typeface="黑体"/>
              </a:rPr>
              <a:t>的</a:t>
            </a:r>
            <a:r>
              <a:rPr dirty="0" sz="1400" spc="5">
                <a:solidFill>
                  <a:srgbClr val="FF0000"/>
                </a:solidFill>
                <a:latin typeface="黑体"/>
                <a:cs typeface="黑体"/>
              </a:rPr>
              <a:t>值</a:t>
            </a:r>
            <a:r>
              <a:rPr dirty="0" sz="1400" spc="-1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dirty="0" sz="1400">
                <a:solidFill>
                  <a:srgbClr val="FF0000"/>
                </a:solidFill>
                <a:latin typeface="黑体"/>
                <a:cs typeface="黑体"/>
              </a:rPr>
              <a:t>可</a:t>
            </a:r>
            <a:r>
              <a:rPr dirty="0" sz="1400" spc="-15">
                <a:solidFill>
                  <a:srgbClr val="FF0000"/>
                </a:solidFill>
                <a:latin typeface="黑体"/>
                <a:cs typeface="黑体"/>
              </a:rPr>
              <a:t>以</a:t>
            </a:r>
            <a:r>
              <a:rPr dirty="0" sz="1400">
                <a:solidFill>
                  <a:srgbClr val="FF0000"/>
                </a:solidFill>
                <a:latin typeface="黑体"/>
                <a:cs typeface="黑体"/>
              </a:rPr>
              <a:t>使用</a:t>
            </a:r>
            <a:r>
              <a:rPr dirty="0" sz="1400" spc="-25">
                <a:solidFill>
                  <a:srgbClr val="FF0000"/>
                </a:solidFill>
                <a:latin typeface="Calibri"/>
                <a:cs typeface="Calibri"/>
              </a:rPr>
              <a:t>UPDATE)</a:t>
            </a:r>
            <a:r>
              <a:rPr dirty="0" sz="1400">
                <a:solidFill>
                  <a:srgbClr val="FF0000"/>
                </a:solidFill>
                <a:latin typeface="黑体"/>
                <a:cs typeface="黑体"/>
              </a:rPr>
              <a:t>。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0"/>
              <a:t>高级软件人才培训专家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 h="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 h="0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 h="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194816" y="4261103"/>
            <a:ext cx="588645" cy="588645"/>
          </a:xfrm>
          <a:custGeom>
            <a:avLst/>
            <a:gdLst/>
            <a:ahLst/>
            <a:cxnLst/>
            <a:rect l="l" t="t" r="r" b="b"/>
            <a:pathLst>
              <a:path w="588644" h="588645">
                <a:moveTo>
                  <a:pt x="0" y="294132"/>
                </a:moveTo>
                <a:lnTo>
                  <a:pt x="3850" y="246425"/>
                </a:lnTo>
                <a:lnTo>
                  <a:pt x="14996" y="201168"/>
                </a:lnTo>
                <a:lnTo>
                  <a:pt x="32832" y="158966"/>
                </a:lnTo>
                <a:lnTo>
                  <a:pt x="56753" y="120426"/>
                </a:lnTo>
                <a:lnTo>
                  <a:pt x="86153" y="86153"/>
                </a:lnTo>
                <a:lnTo>
                  <a:pt x="120426" y="56753"/>
                </a:lnTo>
                <a:lnTo>
                  <a:pt x="158966" y="32832"/>
                </a:lnTo>
                <a:lnTo>
                  <a:pt x="201168" y="14996"/>
                </a:lnTo>
                <a:lnTo>
                  <a:pt x="246425" y="3850"/>
                </a:lnTo>
                <a:lnTo>
                  <a:pt x="294131" y="0"/>
                </a:lnTo>
                <a:lnTo>
                  <a:pt x="341838" y="3850"/>
                </a:lnTo>
                <a:lnTo>
                  <a:pt x="387096" y="14996"/>
                </a:lnTo>
                <a:lnTo>
                  <a:pt x="429297" y="32832"/>
                </a:lnTo>
                <a:lnTo>
                  <a:pt x="467837" y="56753"/>
                </a:lnTo>
                <a:lnTo>
                  <a:pt x="502110" y="86153"/>
                </a:lnTo>
                <a:lnTo>
                  <a:pt x="531510" y="120426"/>
                </a:lnTo>
                <a:lnTo>
                  <a:pt x="555431" y="158966"/>
                </a:lnTo>
                <a:lnTo>
                  <a:pt x="573267" y="201167"/>
                </a:lnTo>
                <a:lnTo>
                  <a:pt x="584413" y="246425"/>
                </a:lnTo>
                <a:lnTo>
                  <a:pt x="588264" y="294132"/>
                </a:lnTo>
                <a:lnTo>
                  <a:pt x="584413" y="341838"/>
                </a:lnTo>
                <a:lnTo>
                  <a:pt x="573267" y="387096"/>
                </a:lnTo>
                <a:lnTo>
                  <a:pt x="555431" y="429297"/>
                </a:lnTo>
                <a:lnTo>
                  <a:pt x="531510" y="467837"/>
                </a:lnTo>
                <a:lnTo>
                  <a:pt x="502110" y="502110"/>
                </a:lnTo>
                <a:lnTo>
                  <a:pt x="467837" y="531510"/>
                </a:lnTo>
                <a:lnTo>
                  <a:pt x="429297" y="555431"/>
                </a:lnTo>
                <a:lnTo>
                  <a:pt x="387095" y="573267"/>
                </a:lnTo>
                <a:lnTo>
                  <a:pt x="341838" y="584413"/>
                </a:lnTo>
                <a:lnTo>
                  <a:pt x="294131" y="588264"/>
                </a:lnTo>
                <a:lnTo>
                  <a:pt x="246425" y="584413"/>
                </a:lnTo>
                <a:lnTo>
                  <a:pt x="201168" y="573267"/>
                </a:lnTo>
                <a:lnTo>
                  <a:pt x="158966" y="555431"/>
                </a:lnTo>
                <a:lnTo>
                  <a:pt x="120426" y="531510"/>
                </a:lnTo>
                <a:lnTo>
                  <a:pt x="86153" y="502110"/>
                </a:lnTo>
                <a:lnTo>
                  <a:pt x="56753" y="467837"/>
                </a:lnTo>
                <a:lnTo>
                  <a:pt x="32832" y="429297"/>
                </a:lnTo>
                <a:lnTo>
                  <a:pt x="14996" y="387096"/>
                </a:lnTo>
                <a:lnTo>
                  <a:pt x="3850" y="341838"/>
                </a:lnTo>
                <a:lnTo>
                  <a:pt x="0" y="294132"/>
                </a:lnTo>
                <a:close/>
              </a:path>
            </a:pathLst>
          </a:custGeom>
          <a:ln w="12699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808732" y="3668267"/>
            <a:ext cx="927100" cy="927100"/>
          </a:xfrm>
          <a:custGeom>
            <a:avLst/>
            <a:gdLst/>
            <a:ahLst/>
            <a:cxnLst/>
            <a:rect l="l" t="t" r="r" b="b"/>
            <a:pathLst>
              <a:path w="927100" h="927100">
                <a:moveTo>
                  <a:pt x="463295" y="0"/>
                </a:moveTo>
                <a:lnTo>
                  <a:pt x="415921" y="2391"/>
                </a:lnTo>
                <a:lnTo>
                  <a:pt x="369916" y="9411"/>
                </a:lnTo>
                <a:lnTo>
                  <a:pt x="325513" y="20825"/>
                </a:lnTo>
                <a:lnTo>
                  <a:pt x="282946" y="36403"/>
                </a:lnTo>
                <a:lnTo>
                  <a:pt x="242446" y="55910"/>
                </a:lnTo>
                <a:lnTo>
                  <a:pt x="204247" y="79114"/>
                </a:lnTo>
                <a:lnTo>
                  <a:pt x="168582" y="105783"/>
                </a:lnTo>
                <a:lnTo>
                  <a:pt x="135683" y="135683"/>
                </a:lnTo>
                <a:lnTo>
                  <a:pt x="105783" y="168582"/>
                </a:lnTo>
                <a:lnTo>
                  <a:pt x="79114" y="204247"/>
                </a:lnTo>
                <a:lnTo>
                  <a:pt x="55910" y="242446"/>
                </a:lnTo>
                <a:lnTo>
                  <a:pt x="36403" y="282946"/>
                </a:lnTo>
                <a:lnTo>
                  <a:pt x="20825" y="325513"/>
                </a:lnTo>
                <a:lnTo>
                  <a:pt x="9411" y="369916"/>
                </a:lnTo>
                <a:lnTo>
                  <a:pt x="2391" y="415921"/>
                </a:lnTo>
                <a:lnTo>
                  <a:pt x="0" y="463295"/>
                </a:lnTo>
                <a:lnTo>
                  <a:pt x="2391" y="510670"/>
                </a:lnTo>
                <a:lnTo>
                  <a:pt x="9411" y="556675"/>
                </a:lnTo>
                <a:lnTo>
                  <a:pt x="20825" y="601078"/>
                </a:lnTo>
                <a:lnTo>
                  <a:pt x="36403" y="643645"/>
                </a:lnTo>
                <a:lnTo>
                  <a:pt x="55910" y="684145"/>
                </a:lnTo>
                <a:lnTo>
                  <a:pt x="79114" y="722344"/>
                </a:lnTo>
                <a:lnTo>
                  <a:pt x="105783" y="758009"/>
                </a:lnTo>
                <a:lnTo>
                  <a:pt x="135683" y="790908"/>
                </a:lnTo>
                <a:lnTo>
                  <a:pt x="168582" y="820808"/>
                </a:lnTo>
                <a:lnTo>
                  <a:pt x="204247" y="847477"/>
                </a:lnTo>
                <a:lnTo>
                  <a:pt x="242446" y="870681"/>
                </a:lnTo>
                <a:lnTo>
                  <a:pt x="282946" y="890188"/>
                </a:lnTo>
                <a:lnTo>
                  <a:pt x="325513" y="905766"/>
                </a:lnTo>
                <a:lnTo>
                  <a:pt x="369916" y="917180"/>
                </a:lnTo>
                <a:lnTo>
                  <a:pt x="415921" y="924200"/>
                </a:lnTo>
                <a:lnTo>
                  <a:pt x="463295" y="926591"/>
                </a:lnTo>
                <a:lnTo>
                  <a:pt x="510670" y="924200"/>
                </a:lnTo>
                <a:lnTo>
                  <a:pt x="556675" y="917180"/>
                </a:lnTo>
                <a:lnTo>
                  <a:pt x="601078" y="905766"/>
                </a:lnTo>
                <a:lnTo>
                  <a:pt x="643645" y="890188"/>
                </a:lnTo>
                <a:lnTo>
                  <a:pt x="684145" y="870681"/>
                </a:lnTo>
                <a:lnTo>
                  <a:pt x="722344" y="847477"/>
                </a:lnTo>
                <a:lnTo>
                  <a:pt x="758009" y="820808"/>
                </a:lnTo>
                <a:lnTo>
                  <a:pt x="790908" y="790908"/>
                </a:lnTo>
                <a:lnTo>
                  <a:pt x="820808" y="758009"/>
                </a:lnTo>
                <a:lnTo>
                  <a:pt x="847477" y="722344"/>
                </a:lnTo>
                <a:lnTo>
                  <a:pt x="870681" y="684145"/>
                </a:lnTo>
                <a:lnTo>
                  <a:pt x="890188" y="643645"/>
                </a:lnTo>
                <a:lnTo>
                  <a:pt x="905766" y="601078"/>
                </a:lnTo>
                <a:lnTo>
                  <a:pt x="917180" y="556675"/>
                </a:lnTo>
                <a:lnTo>
                  <a:pt x="924200" y="510670"/>
                </a:lnTo>
                <a:lnTo>
                  <a:pt x="926592" y="463295"/>
                </a:lnTo>
                <a:lnTo>
                  <a:pt x="924200" y="415921"/>
                </a:lnTo>
                <a:lnTo>
                  <a:pt x="917180" y="369916"/>
                </a:lnTo>
                <a:lnTo>
                  <a:pt x="905766" y="325513"/>
                </a:lnTo>
                <a:lnTo>
                  <a:pt x="890188" y="282946"/>
                </a:lnTo>
                <a:lnTo>
                  <a:pt x="870681" y="242446"/>
                </a:lnTo>
                <a:lnTo>
                  <a:pt x="847477" y="204247"/>
                </a:lnTo>
                <a:lnTo>
                  <a:pt x="820808" y="168582"/>
                </a:lnTo>
                <a:lnTo>
                  <a:pt x="790908" y="135683"/>
                </a:lnTo>
                <a:lnTo>
                  <a:pt x="758009" y="105783"/>
                </a:lnTo>
                <a:lnTo>
                  <a:pt x="722344" y="79114"/>
                </a:lnTo>
                <a:lnTo>
                  <a:pt x="684145" y="55910"/>
                </a:lnTo>
                <a:lnTo>
                  <a:pt x="643645" y="36403"/>
                </a:lnTo>
                <a:lnTo>
                  <a:pt x="601078" y="20825"/>
                </a:lnTo>
                <a:lnTo>
                  <a:pt x="556675" y="9411"/>
                </a:lnTo>
                <a:lnTo>
                  <a:pt x="510670" y="2391"/>
                </a:lnTo>
                <a:lnTo>
                  <a:pt x="463295" y="0"/>
                </a:lnTo>
                <a:close/>
              </a:path>
            </a:pathLst>
          </a:custGeom>
          <a:solidFill>
            <a:srgbClr val="515151">
              <a:alpha val="6313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708148" y="2263139"/>
            <a:ext cx="1590040" cy="1590040"/>
          </a:xfrm>
          <a:custGeom>
            <a:avLst/>
            <a:gdLst/>
            <a:ahLst/>
            <a:cxnLst/>
            <a:rect l="l" t="t" r="r" b="b"/>
            <a:pathLst>
              <a:path w="1590039" h="1590039">
                <a:moveTo>
                  <a:pt x="0" y="794765"/>
                </a:moveTo>
                <a:lnTo>
                  <a:pt x="1450" y="746353"/>
                </a:lnTo>
                <a:lnTo>
                  <a:pt x="5746" y="698708"/>
                </a:lnTo>
                <a:lnTo>
                  <a:pt x="12805" y="651912"/>
                </a:lnTo>
                <a:lnTo>
                  <a:pt x="22543" y="606049"/>
                </a:lnTo>
                <a:lnTo>
                  <a:pt x="34878" y="561203"/>
                </a:lnTo>
                <a:lnTo>
                  <a:pt x="49725" y="517456"/>
                </a:lnTo>
                <a:lnTo>
                  <a:pt x="67002" y="474892"/>
                </a:lnTo>
                <a:lnTo>
                  <a:pt x="86626" y="433593"/>
                </a:lnTo>
                <a:lnTo>
                  <a:pt x="108514" y="393643"/>
                </a:lnTo>
                <a:lnTo>
                  <a:pt x="132582" y="355125"/>
                </a:lnTo>
                <a:lnTo>
                  <a:pt x="158747" y="318123"/>
                </a:lnTo>
                <a:lnTo>
                  <a:pt x="186927" y="282718"/>
                </a:lnTo>
                <a:lnTo>
                  <a:pt x="217037" y="248995"/>
                </a:lnTo>
                <a:lnTo>
                  <a:pt x="248995" y="217037"/>
                </a:lnTo>
                <a:lnTo>
                  <a:pt x="282718" y="186927"/>
                </a:lnTo>
                <a:lnTo>
                  <a:pt x="318123" y="158747"/>
                </a:lnTo>
                <a:lnTo>
                  <a:pt x="355125" y="132582"/>
                </a:lnTo>
                <a:lnTo>
                  <a:pt x="393643" y="108514"/>
                </a:lnTo>
                <a:lnTo>
                  <a:pt x="433593" y="86626"/>
                </a:lnTo>
                <a:lnTo>
                  <a:pt x="474892" y="67002"/>
                </a:lnTo>
                <a:lnTo>
                  <a:pt x="517456" y="49725"/>
                </a:lnTo>
                <a:lnTo>
                  <a:pt x="561203" y="34878"/>
                </a:lnTo>
                <a:lnTo>
                  <a:pt x="606049" y="22543"/>
                </a:lnTo>
                <a:lnTo>
                  <a:pt x="651912" y="12805"/>
                </a:lnTo>
                <a:lnTo>
                  <a:pt x="698708" y="5746"/>
                </a:lnTo>
                <a:lnTo>
                  <a:pt x="746353" y="1450"/>
                </a:lnTo>
                <a:lnTo>
                  <a:pt x="794765" y="0"/>
                </a:lnTo>
                <a:lnTo>
                  <a:pt x="843178" y="1450"/>
                </a:lnTo>
                <a:lnTo>
                  <a:pt x="890823" y="5746"/>
                </a:lnTo>
                <a:lnTo>
                  <a:pt x="937619" y="12805"/>
                </a:lnTo>
                <a:lnTo>
                  <a:pt x="983482" y="22543"/>
                </a:lnTo>
                <a:lnTo>
                  <a:pt x="1028328" y="34878"/>
                </a:lnTo>
                <a:lnTo>
                  <a:pt x="1072075" y="49725"/>
                </a:lnTo>
                <a:lnTo>
                  <a:pt x="1114639" y="67002"/>
                </a:lnTo>
                <a:lnTo>
                  <a:pt x="1155938" y="86626"/>
                </a:lnTo>
                <a:lnTo>
                  <a:pt x="1195888" y="108514"/>
                </a:lnTo>
                <a:lnTo>
                  <a:pt x="1234406" y="132582"/>
                </a:lnTo>
                <a:lnTo>
                  <a:pt x="1271408" y="158747"/>
                </a:lnTo>
                <a:lnTo>
                  <a:pt x="1306813" y="186927"/>
                </a:lnTo>
                <a:lnTo>
                  <a:pt x="1340536" y="217037"/>
                </a:lnTo>
                <a:lnTo>
                  <a:pt x="1372494" y="248995"/>
                </a:lnTo>
                <a:lnTo>
                  <a:pt x="1402604" y="282718"/>
                </a:lnTo>
                <a:lnTo>
                  <a:pt x="1430784" y="318123"/>
                </a:lnTo>
                <a:lnTo>
                  <a:pt x="1456949" y="355125"/>
                </a:lnTo>
                <a:lnTo>
                  <a:pt x="1481017" y="393643"/>
                </a:lnTo>
                <a:lnTo>
                  <a:pt x="1502905" y="433593"/>
                </a:lnTo>
                <a:lnTo>
                  <a:pt x="1522529" y="474892"/>
                </a:lnTo>
                <a:lnTo>
                  <a:pt x="1539806" y="517456"/>
                </a:lnTo>
                <a:lnTo>
                  <a:pt x="1554653" y="561203"/>
                </a:lnTo>
                <a:lnTo>
                  <a:pt x="1566988" y="606049"/>
                </a:lnTo>
                <a:lnTo>
                  <a:pt x="1576726" y="651912"/>
                </a:lnTo>
                <a:lnTo>
                  <a:pt x="1583785" y="698708"/>
                </a:lnTo>
                <a:lnTo>
                  <a:pt x="1588081" y="746353"/>
                </a:lnTo>
                <a:lnTo>
                  <a:pt x="1589531" y="794765"/>
                </a:lnTo>
                <a:lnTo>
                  <a:pt x="1588081" y="843178"/>
                </a:lnTo>
                <a:lnTo>
                  <a:pt x="1583785" y="890823"/>
                </a:lnTo>
                <a:lnTo>
                  <a:pt x="1576726" y="937619"/>
                </a:lnTo>
                <a:lnTo>
                  <a:pt x="1566988" y="983482"/>
                </a:lnTo>
                <a:lnTo>
                  <a:pt x="1554653" y="1028328"/>
                </a:lnTo>
                <a:lnTo>
                  <a:pt x="1539806" y="1072075"/>
                </a:lnTo>
                <a:lnTo>
                  <a:pt x="1522529" y="1114639"/>
                </a:lnTo>
                <a:lnTo>
                  <a:pt x="1502905" y="1155938"/>
                </a:lnTo>
                <a:lnTo>
                  <a:pt x="1481017" y="1195888"/>
                </a:lnTo>
                <a:lnTo>
                  <a:pt x="1456949" y="1234406"/>
                </a:lnTo>
                <a:lnTo>
                  <a:pt x="1430784" y="1271408"/>
                </a:lnTo>
                <a:lnTo>
                  <a:pt x="1402604" y="1306813"/>
                </a:lnTo>
                <a:lnTo>
                  <a:pt x="1372494" y="1340536"/>
                </a:lnTo>
                <a:lnTo>
                  <a:pt x="1340536" y="1372494"/>
                </a:lnTo>
                <a:lnTo>
                  <a:pt x="1306813" y="1402604"/>
                </a:lnTo>
                <a:lnTo>
                  <a:pt x="1271408" y="1430784"/>
                </a:lnTo>
                <a:lnTo>
                  <a:pt x="1234406" y="1456949"/>
                </a:lnTo>
                <a:lnTo>
                  <a:pt x="1195888" y="1481017"/>
                </a:lnTo>
                <a:lnTo>
                  <a:pt x="1155938" y="1502905"/>
                </a:lnTo>
                <a:lnTo>
                  <a:pt x="1114639" y="1522529"/>
                </a:lnTo>
                <a:lnTo>
                  <a:pt x="1072075" y="1539806"/>
                </a:lnTo>
                <a:lnTo>
                  <a:pt x="1028328" y="1554653"/>
                </a:lnTo>
                <a:lnTo>
                  <a:pt x="983482" y="1566988"/>
                </a:lnTo>
                <a:lnTo>
                  <a:pt x="937619" y="1576726"/>
                </a:lnTo>
                <a:lnTo>
                  <a:pt x="890823" y="1583785"/>
                </a:lnTo>
                <a:lnTo>
                  <a:pt x="843178" y="1588081"/>
                </a:lnTo>
                <a:lnTo>
                  <a:pt x="794765" y="1589532"/>
                </a:lnTo>
                <a:lnTo>
                  <a:pt x="746353" y="1588081"/>
                </a:lnTo>
                <a:lnTo>
                  <a:pt x="698708" y="1583785"/>
                </a:lnTo>
                <a:lnTo>
                  <a:pt x="651912" y="1576726"/>
                </a:lnTo>
                <a:lnTo>
                  <a:pt x="606049" y="1566988"/>
                </a:lnTo>
                <a:lnTo>
                  <a:pt x="561203" y="1554653"/>
                </a:lnTo>
                <a:lnTo>
                  <a:pt x="517456" y="1539806"/>
                </a:lnTo>
                <a:lnTo>
                  <a:pt x="474892" y="1522529"/>
                </a:lnTo>
                <a:lnTo>
                  <a:pt x="433593" y="1502905"/>
                </a:lnTo>
                <a:lnTo>
                  <a:pt x="393643" y="1481017"/>
                </a:lnTo>
                <a:lnTo>
                  <a:pt x="355125" y="1456949"/>
                </a:lnTo>
                <a:lnTo>
                  <a:pt x="318123" y="1430784"/>
                </a:lnTo>
                <a:lnTo>
                  <a:pt x="282718" y="1402604"/>
                </a:lnTo>
                <a:lnTo>
                  <a:pt x="248995" y="1372494"/>
                </a:lnTo>
                <a:lnTo>
                  <a:pt x="217037" y="1340536"/>
                </a:lnTo>
                <a:lnTo>
                  <a:pt x="186927" y="1306813"/>
                </a:lnTo>
                <a:lnTo>
                  <a:pt x="158747" y="1271408"/>
                </a:lnTo>
                <a:lnTo>
                  <a:pt x="132582" y="1234406"/>
                </a:lnTo>
                <a:lnTo>
                  <a:pt x="108514" y="1195888"/>
                </a:lnTo>
                <a:lnTo>
                  <a:pt x="86626" y="1155938"/>
                </a:lnTo>
                <a:lnTo>
                  <a:pt x="67002" y="1114639"/>
                </a:lnTo>
                <a:lnTo>
                  <a:pt x="49725" y="1072075"/>
                </a:lnTo>
                <a:lnTo>
                  <a:pt x="34878" y="1028328"/>
                </a:lnTo>
                <a:lnTo>
                  <a:pt x="22543" y="983482"/>
                </a:lnTo>
                <a:lnTo>
                  <a:pt x="12805" y="937619"/>
                </a:lnTo>
                <a:lnTo>
                  <a:pt x="5746" y="890823"/>
                </a:lnTo>
                <a:lnTo>
                  <a:pt x="1450" y="843178"/>
                </a:lnTo>
                <a:lnTo>
                  <a:pt x="0" y="794765"/>
                </a:lnTo>
                <a:close/>
              </a:path>
            </a:pathLst>
          </a:custGeom>
          <a:ln w="12700">
            <a:solidFill>
              <a:srgbClr val="515151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489710" y="2439161"/>
            <a:ext cx="1925320" cy="1896110"/>
          </a:xfrm>
          <a:custGeom>
            <a:avLst/>
            <a:gdLst/>
            <a:ahLst/>
            <a:cxnLst/>
            <a:rect l="l" t="t" r="r" b="b"/>
            <a:pathLst>
              <a:path w="1925320" h="1896110">
                <a:moveTo>
                  <a:pt x="962406" y="0"/>
                </a:moveTo>
                <a:lnTo>
                  <a:pt x="914374" y="1160"/>
                </a:lnTo>
                <a:lnTo>
                  <a:pt x="866952" y="4604"/>
                </a:lnTo>
                <a:lnTo>
                  <a:pt x="820194" y="10278"/>
                </a:lnTo>
                <a:lnTo>
                  <a:pt x="774156" y="18128"/>
                </a:lnTo>
                <a:lnTo>
                  <a:pt x="728893" y="28099"/>
                </a:lnTo>
                <a:lnTo>
                  <a:pt x="684460" y="40136"/>
                </a:lnTo>
                <a:lnTo>
                  <a:pt x="640912" y="54187"/>
                </a:lnTo>
                <a:lnTo>
                  <a:pt x="598304" y="70195"/>
                </a:lnTo>
                <a:lnTo>
                  <a:pt x="556691" y="88108"/>
                </a:lnTo>
                <a:lnTo>
                  <a:pt x="516129" y="107869"/>
                </a:lnTo>
                <a:lnTo>
                  <a:pt x="476673" y="129427"/>
                </a:lnTo>
                <a:lnTo>
                  <a:pt x="438377" y="152725"/>
                </a:lnTo>
                <a:lnTo>
                  <a:pt x="401298" y="177709"/>
                </a:lnTo>
                <a:lnTo>
                  <a:pt x="365490" y="204326"/>
                </a:lnTo>
                <a:lnTo>
                  <a:pt x="331007" y="232521"/>
                </a:lnTo>
                <a:lnTo>
                  <a:pt x="297907" y="262240"/>
                </a:lnTo>
                <a:lnTo>
                  <a:pt x="266243" y="293427"/>
                </a:lnTo>
                <a:lnTo>
                  <a:pt x="236071" y="326030"/>
                </a:lnTo>
                <a:lnTo>
                  <a:pt x="207445" y="359994"/>
                </a:lnTo>
                <a:lnTo>
                  <a:pt x="180422" y="395263"/>
                </a:lnTo>
                <a:lnTo>
                  <a:pt x="155056" y="431785"/>
                </a:lnTo>
                <a:lnTo>
                  <a:pt x="131402" y="469504"/>
                </a:lnTo>
                <a:lnTo>
                  <a:pt x="109516" y="508367"/>
                </a:lnTo>
                <a:lnTo>
                  <a:pt x="89452" y="548319"/>
                </a:lnTo>
                <a:lnTo>
                  <a:pt x="71267" y="589305"/>
                </a:lnTo>
                <a:lnTo>
                  <a:pt x="55014" y="631272"/>
                </a:lnTo>
                <a:lnTo>
                  <a:pt x="40749" y="674165"/>
                </a:lnTo>
                <a:lnTo>
                  <a:pt x="28528" y="717930"/>
                </a:lnTo>
                <a:lnTo>
                  <a:pt x="18405" y="762512"/>
                </a:lnTo>
                <a:lnTo>
                  <a:pt x="10435" y="807857"/>
                </a:lnTo>
                <a:lnTo>
                  <a:pt x="4674" y="853911"/>
                </a:lnTo>
                <a:lnTo>
                  <a:pt x="1177" y="900619"/>
                </a:lnTo>
                <a:lnTo>
                  <a:pt x="0" y="947927"/>
                </a:lnTo>
                <a:lnTo>
                  <a:pt x="1177" y="995236"/>
                </a:lnTo>
                <a:lnTo>
                  <a:pt x="4674" y="1041944"/>
                </a:lnTo>
                <a:lnTo>
                  <a:pt x="10435" y="1087998"/>
                </a:lnTo>
                <a:lnTo>
                  <a:pt x="18405" y="1133343"/>
                </a:lnTo>
                <a:lnTo>
                  <a:pt x="28528" y="1177925"/>
                </a:lnTo>
                <a:lnTo>
                  <a:pt x="40749" y="1221690"/>
                </a:lnTo>
                <a:lnTo>
                  <a:pt x="55014" y="1264583"/>
                </a:lnTo>
                <a:lnTo>
                  <a:pt x="71267" y="1306550"/>
                </a:lnTo>
                <a:lnTo>
                  <a:pt x="89452" y="1347536"/>
                </a:lnTo>
                <a:lnTo>
                  <a:pt x="109516" y="1387488"/>
                </a:lnTo>
                <a:lnTo>
                  <a:pt x="131402" y="1426351"/>
                </a:lnTo>
                <a:lnTo>
                  <a:pt x="155056" y="1464070"/>
                </a:lnTo>
                <a:lnTo>
                  <a:pt x="180422" y="1500592"/>
                </a:lnTo>
                <a:lnTo>
                  <a:pt x="207445" y="1535861"/>
                </a:lnTo>
                <a:lnTo>
                  <a:pt x="236071" y="1569825"/>
                </a:lnTo>
                <a:lnTo>
                  <a:pt x="266243" y="1602428"/>
                </a:lnTo>
                <a:lnTo>
                  <a:pt x="297907" y="1633615"/>
                </a:lnTo>
                <a:lnTo>
                  <a:pt x="331007" y="1663334"/>
                </a:lnTo>
                <a:lnTo>
                  <a:pt x="365490" y="1691529"/>
                </a:lnTo>
                <a:lnTo>
                  <a:pt x="401298" y="1718146"/>
                </a:lnTo>
                <a:lnTo>
                  <a:pt x="438377" y="1743130"/>
                </a:lnTo>
                <a:lnTo>
                  <a:pt x="476673" y="1766428"/>
                </a:lnTo>
                <a:lnTo>
                  <a:pt x="516129" y="1787986"/>
                </a:lnTo>
                <a:lnTo>
                  <a:pt x="556691" y="1807747"/>
                </a:lnTo>
                <a:lnTo>
                  <a:pt x="598304" y="1825660"/>
                </a:lnTo>
                <a:lnTo>
                  <a:pt x="640912" y="1841668"/>
                </a:lnTo>
                <a:lnTo>
                  <a:pt x="684460" y="1855719"/>
                </a:lnTo>
                <a:lnTo>
                  <a:pt x="728893" y="1867756"/>
                </a:lnTo>
                <a:lnTo>
                  <a:pt x="774156" y="1877727"/>
                </a:lnTo>
                <a:lnTo>
                  <a:pt x="820194" y="1885577"/>
                </a:lnTo>
                <a:lnTo>
                  <a:pt x="866952" y="1891251"/>
                </a:lnTo>
                <a:lnTo>
                  <a:pt x="914374" y="1894695"/>
                </a:lnTo>
                <a:lnTo>
                  <a:pt x="962406" y="1895856"/>
                </a:lnTo>
                <a:lnTo>
                  <a:pt x="1010437" y="1894695"/>
                </a:lnTo>
                <a:lnTo>
                  <a:pt x="1057859" y="1891251"/>
                </a:lnTo>
                <a:lnTo>
                  <a:pt x="1104617" y="1885577"/>
                </a:lnTo>
                <a:lnTo>
                  <a:pt x="1150655" y="1877727"/>
                </a:lnTo>
                <a:lnTo>
                  <a:pt x="1195918" y="1867756"/>
                </a:lnTo>
                <a:lnTo>
                  <a:pt x="1240351" y="1855719"/>
                </a:lnTo>
                <a:lnTo>
                  <a:pt x="1283899" y="1841668"/>
                </a:lnTo>
                <a:lnTo>
                  <a:pt x="1326507" y="1825660"/>
                </a:lnTo>
                <a:lnTo>
                  <a:pt x="1368120" y="1807747"/>
                </a:lnTo>
                <a:lnTo>
                  <a:pt x="1408682" y="1787986"/>
                </a:lnTo>
                <a:lnTo>
                  <a:pt x="1448138" y="1766428"/>
                </a:lnTo>
                <a:lnTo>
                  <a:pt x="1486434" y="1743130"/>
                </a:lnTo>
                <a:lnTo>
                  <a:pt x="1523513" y="1718146"/>
                </a:lnTo>
                <a:lnTo>
                  <a:pt x="1559321" y="1691529"/>
                </a:lnTo>
                <a:lnTo>
                  <a:pt x="1593804" y="1663334"/>
                </a:lnTo>
                <a:lnTo>
                  <a:pt x="1626904" y="1633615"/>
                </a:lnTo>
                <a:lnTo>
                  <a:pt x="1658568" y="1602428"/>
                </a:lnTo>
                <a:lnTo>
                  <a:pt x="1688740" y="1569825"/>
                </a:lnTo>
                <a:lnTo>
                  <a:pt x="1717366" y="1535861"/>
                </a:lnTo>
                <a:lnTo>
                  <a:pt x="1744389" y="1500592"/>
                </a:lnTo>
                <a:lnTo>
                  <a:pt x="1769755" y="1464070"/>
                </a:lnTo>
                <a:lnTo>
                  <a:pt x="1793409" y="1426351"/>
                </a:lnTo>
                <a:lnTo>
                  <a:pt x="1815295" y="1387488"/>
                </a:lnTo>
                <a:lnTo>
                  <a:pt x="1835359" y="1347536"/>
                </a:lnTo>
                <a:lnTo>
                  <a:pt x="1853544" y="1306550"/>
                </a:lnTo>
                <a:lnTo>
                  <a:pt x="1869797" y="1264583"/>
                </a:lnTo>
                <a:lnTo>
                  <a:pt x="1884062" y="1221690"/>
                </a:lnTo>
                <a:lnTo>
                  <a:pt x="1896283" y="1177925"/>
                </a:lnTo>
                <a:lnTo>
                  <a:pt x="1906406" y="1133343"/>
                </a:lnTo>
                <a:lnTo>
                  <a:pt x="1914376" y="1087998"/>
                </a:lnTo>
                <a:lnTo>
                  <a:pt x="1920137" y="1041944"/>
                </a:lnTo>
                <a:lnTo>
                  <a:pt x="1923634" y="995236"/>
                </a:lnTo>
                <a:lnTo>
                  <a:pt x="1924812" y="947927"/>
                </a:lnTo>
                <a:lnTo>
                  <a:pt x="1923634" y="900619"/>
                </a:lnTo>
                <a:lnTo>
                  <a:pt x="1920137" y="853911"/>
                </a:lnTo>
                <a:lnTo>
                  <a:pt x="1914376" y="807857"/>
                </a:lnTo>
                <a:lnTo>
                  <a:pt x="1906406" y="762512"/>
                </a:lnTo>
                <a:lnTo>
                  <a:pt x="1896283" y="717930"/>
                </a:lnTo>
                <a:lnTo>
                  <a:pt x="1884062" y="674165"/>
                </a:lnTo>
                <a:lnTo>
                  <a:pt x="1869797" y="631272"/>
                </a:lnTo>
                <a:lnTo>
                  <a:pt x="1853544" y="589305"/>
                </a:lnTo>
                <a:lnTo>
                  <a:pt x="1835359" y="548319"/>
                </a:lnTo>
                <a:lnTo>
                  <a:pt x="1815295" y="508367"/>
                </a:lnTo>
                <a:lnTo>
                  <a:pt x="1793409" y="469504"/>
                </a:lnTo>
                <a:lnTo>
                  <a:pt x="1769755" y="431785"/>
                </a:lnTo>
                <a:lnTo>
                  <a:pt x="1744389" y="395263"/>
                </a:lnTo>
                <a:lnTo>
                  <a:pt x="1717366" y="359994"/>
                </a:lnTo>
                <a:lnTo>
                  <a:pt x="1688740" y="326030"/>
                </a:lnTo>
                <a:lnTo>
                  <a:pt x="1658568" y="293427"/>
                </a:lnTo>
                <a:lnTo>
                  <a:pt x="1626904" y="262240"/>
                </a:lnTo>
                <a:lnTo>
                  <a:pt x="1593804" y="232521"/>
                </a:lnTo>
                <a:lnTo>
                  <a:pt x="1559321" y="204326"/>
                </a:lnTo>
                <a:lnTo>
                  <a:pt x="1523513" y="177709"/>
                </a:lnTo>
                <a:lnTo>
                  <a:pt x="1486434" y="152725"/>
                </a:lnTo>
                <a:lnTo>
                  <a:pt x="1448138" y="129427"/>
                </a:lnTo>
                <a:lnTo>
                  <a:pt x="1408682" y="107869"/>
                </a:lnTo>
                <a:lnTo>
                  <a:pt x="1368120" y="88108"/>
                </a:lnTo>
                <a:lnTo>
                  <a:pt x="1326507" y="70195"/>
                </a:lnTo>
                <a:lnTo>
                  <a:pt x="1283899" y="54187"/>
                </a:lnTo>
                <a:lnTo>
                  <a:pt x="1240351" y="40136"/>
                </a:lnTo>
                <a:lnTo>
                  <a:pt x="1195918" y="28099"/>
                </a:lnTo>
                <a:lnTo>
                  <a:pt x="1150655" y="18128"/>
                </a:lnTo>
                <a:lnTo>
                  <a:pt x="1104617" y="10278"/>
                </a:lnTo>
                <a:lnTo>
                  <a:pt x="1057859" y="4604"/>
                </a:lnTo>
                <a:lnTo>
                  <a:pt x="1010437" y="1160"/>
                </a:lnTo>
                <a:lnTo>
                  <a:pt x="9624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489710" y="2439161"/>
            <a:ext cx="1925320" cy="1896110"/>
          </a:xfrm>
          <a:custGeom>
            <a:avLst/>
            <a:gdLst/>
            <a:ahLst/>
            <a:cxnLst/>
            <a:rect l="l" t="t" r="r" b="b"/>
            <a:pathLst>
              <a:path w="1925320" h="1896110">
                <a:moveTo>
                  <a:pt x="0" y="947927"/>
                </a:moveTo>
                <a:lnTo>
                  <a:pt x="1177" y="900619"/>
                </a:lnTo>
                <a:lnTo>
                  <a:pt x="4674" y="853911"/>
                </a:lnTo>
                <a:lnTo>
                  <a:pt x="10435" y="807857"/>
                </a:lnTo>
                <a:lnTo>
                  <a:pt x="18405" y="762512"/>
                </a:lnTo>
                <a:lnTo>
                  <a:pt x="28528" y="717930"/>
                </a:lnTo>
                <a:lnTo>
                  <a:pt x="40749" y="674165"/>
                </a:lnTo>
                <a:lnTo>
                  <a:pt x="55014" y="631272"/>
                </a:lnTo>
                <a:lnTo>
                  <a:pt x="71267" y="589305"/>
                </a:lnTo>
                <a:lnTo>
                  <a:pt x="89452" y="548319"/>
                </a:lnTo>
                <a:lnTo>
                  <a:pt x="109516" y="508367"/>
                </a:lnTo>
                <a:lnTo>
                  <a:pt x="131402" y="469504"/>
                </a:lnTo>
                <a:lnTo>
                  <a:pt x="155056" y="431785"/>
                </a:lnTo>
                <a:lnTo>
                  <a:pt x="180422" y="395263"/>
                </a:lnTo>
                <a:lnTo>
                  <a:pt x="207445" y="359994"/>
                </a:lnTo>
                <a:lnTo>
                  <a:pt x="236071" y="326030"/>
                </a:lnTo>
                <a:lnTo>
                  <a:pt x="266243" y="293427"/>
                </a:lnTo>
                <a:lnTo>
                  <a:pt x="297907" y="262240"/>
                </a:lnTo>
                <a:lnTo>
                  <a:pt x="331007" y="232521"/>
                </a:lnTo>
                <a:lnTo>
                  <a:pt x="365490" y="204326"/>
                </a:lnTo>
                <a:lnTo>
                  <a:pt x="401298" y="177709"/>
                </a:lnTo>
                <a:lnTo>
                  <a:pt x="438377" y="152725"/>
                </a:lnTo>
                <a:lnTo>
                  <a:pt x="476673" y="129427"/>
                </a:lnTo>
                <a:lnTo>
                  <a:pt x="516129" y="107869"/>
                </a:lnTo>
                <a:lnTo>
                  <a:pt x="556691" y="88108"/>
                </a:lnTo>
                <a:lnTo>
                  <a:pt x="598304" y="70195"/>
                </a:lnTo>
                <a:lnTo>
                  <a:pt x="640912" y="54187"/>
                </a:lnTo>
                <a:lnTo>
                  <a:pt x="684460" y="40136"/>
                </a:lnTo>
                <a:lnTo>
                  <a:pt x="728893" y="28099"/>
                </a:lnTo>
                <a:lnTo>
                  <a:pt x="774156" y="18128"/>
                </a:lnTo>
                <a:lnTo>
                  <a:pt x="820194" y="10278"/>
                </a:lnTo>
                <a:lnTo>
                  <a:pt x="866952" y="4604"/>
                </a:lnTo>
                <a:lnTo>
                  <a:pt x="914374" y="1160"/>
                </a:lnTo>
                <a:lnTo>
                  <a:pt x="962406" y="0"/>
                </a:lnTo>
                <a:lnTo>
                  <a:pt x="1010437" y="1160"/>
                </a:lnTo>
                <a:lnTo>
                  <a:pt x="1057859" y="4604"/>
                </a:lnTo>
                <a:lnTo>
                  <a:pt x="1104617" y="10278"/>
                </a:lnTo>
                <a:lnTo>
                  <a:pt x="1150655" y="18128"/>
                </a:lnTo>
                <a:lnTo>
                  <a:pt x="1195918" y="28099"/>
                </a:lnTo>
                <a:lnTo>
                  <a:pt x="1240351" y="40136"/>
                </a:lnTo>
                <a:lnTo>
                  <a:pt x="1283899" y="54187"/>
                </a:lnTo>
                <a:lnTo>
                  <a:pt x="1326507" y="70195"/>
                </a:lnTo>
                <a:lnTo>
                  <a:pt x="1368120" y="88108"/>
                </a:lnTo>
                <a:lnTo>
                  <a:pt x="1408682" y="107869"/>
                </a:lnTo>
                <a:lnTo>
                  <a:pt x="1448138" y="129427"/>
                </a:lnTo>
                <a:lnTo>
                  <a:pt x="1486434" y="152725"/>
                </a:lnTo>
                <a:lnTo>
                  <a:pt x="1523513" y="177709"/>
                </a:lnTo>
                <a:lnTo>
                  <a:pt x="1559321" y="204326"/>
                </a:lnTo>
                <a:lnTo>
                  <a:pt x="1593804" y="232521"/>
                </a:lnTo>
                <a:lnTo>
                  <a:pt x="1626904" y="262240"/>
                </a:lnTo>
                <a:lnTo>
                  <a:pt x="1658568" y="293427"/>
                </a:lnTo>
                <a:lnTo>
                  <a:pt x="1688740" y="326030"/>
                </a:lnTo>
                <a:lnTo>
                  <a:pt x="1717366" y="359994"/>
                </a:lnTo>
                <a:lnTo>
                  <a:pt x="1744389" y="395263"/>
                </a:lnTo>
                <a:lnTo>
                  <a:pt x="1769755" y="431785"/>
                </a:lnTo>
                <a:lnTo>
                  <a:pt x="1793409" y="469504"/>
                </a:lnTo>
                <a:lnTo>
                  <a:pt x="1815295" y="508367"/>
                </a:lnTo>
                <a:lnTo>
                  <a:pt x="1835359" y="548319"/>
                </a:lnTo>
                <a:lnTo>
                  <a:pt x="1853544" y="589305"/>
                </a:lnTo>
                <a:lnTo>
                  <a:pt x="1869797" y="631272"/>
                </a:lnTo>
                <a:lnTo>
                  <a:pt x="1884062" y="674165"/>
                </a:lnTo>
                <a:lnTo>
                  <a:pt x="1896283" y="717930"/>
                </a:lnTo>
                <a:lnTo>
                  <a:pt x="1906406" y="762512"/>
                </a:lnTo>
                <a:lnTo>
                  <a:pt x="1914376" y="807857"/>
                </a:lnTo>
                <a:lnTo>
                  <a:pt x="1920137" y="853911"/>
                </a:lnTo>
                <a:lnTo>
                  <a:pt x="1923634" y="900619"/>
                </a:lnTo>
                <a:lnTo>
                  <a:pt x="1924812" y="947927"/>
                </a:lnTo>
                <a:lnTo>
                  <a:pt x="1923634" y="995236"/>
                </a:lnTo>
                <a:lnTo>
                  <a:pt x="1920137" y="1041944"/>
                </a:lnTo>
                <a:lnTo>
                  <a:pt x="1914376" y="1087998"/>
                </a:lnTo>
                <a:lnTo>
                  <a:pt x="1906406" y="1133343"/>
                </a:lnTo>
                <a:lnTo>
                  <a:pt x="1896283" y="1177925"/>
                </a:lnTo>
                <a:lnTo>
                  <a:pt x="1884062" y="1221690"/>
                </a:lnTo>
                <a:lnTo>
                  <a:pt x="1869797" y="1264583"/>
                </a:lnTo>
                <a:lnTo>
                  <a:pt x="1853544" y="1306550"/>
                </a:lnTo>
                <a:lnTo>
                  <a:pt x="1835359" y="1347536"/>
                </a:lnTo>
                <a:lnTo>
                  <a:pt x="1815295" y="1387488"/>
                </a:lnTo>
                <a:lnTo>
                  <a:pt x="1793409" y="1426351"/>
                </a:lnTo>
                <a:lnTo>
                  <a:pt x="1769755" y="1464070"/>
                </a:lnTo>
                <a:lnTo>
                  <a:pt x="1744389" y="1500592"/>
                </a:lnTo>
                <a:lnTo>
                  <a:pt x="1717366" y="1535861"/>
                </a:lnTo>
                <a:lnTo>
                  <a:pt x="1688740" y="1569825"/>
                </a:lnTo>
                <a:lnTo>
                  <a:pt x="1658568" y="1602428"/>
                </a:lnTo>
                <a:lnTo>
                  <a:pt x="1626904" y="1633615"/>
                </a:lnTo>
                <a:lnTo>
                  <a:pt x="1593804" y="1663334"/>
                </a:lnTo>
                <a:lnTo>
                  <a:pt x="1559321" y="1691529"/>
                </a:lnTo>
                <a:lnTo>
                  <a:pt x="1523513" y="1718146"/>
                </a:lnTo>
                <a:lnTo>
                  <a:pt x="1486434" y="1743130"/>
                </a:lnTo>
                <a:lnTo>
                  <a:pt x="1448138" y="1766428"/>
                </a:lnTo>
                <a:lnTo>
                  <a:pt x="1408682" y="1787986"/>
                </a:lnTo>
                <a:lnTo>
                  <a:pt x="1368120" y="1807747"/>
                </a:lnTo>
                <a:lnTo>
                  <a:pt x="1326507" y="1825660"/>
                </a:lnTo>
                <a:lnTo>
                  <a:pt x="1283899" y="1841668"/>
                </a:lnTo>
                <a:lnTo>
                  <a:pt x="1240351" y="1855719"/>
                </a:lnTo>
                <a:lnTo>
                  <a:pt x="1195918" y="1867756"/>
                </a:lnTo>
                <a:lnTo>
                  <a:pt x="1150655" y="1877727"/>
                </a:lnTo>
                <a:lnTo>
                  <a:pt x="1104617" y="1885577"/>
                </a:lnTo>
                <a:lnTo>
                  <a:pt x="1057859" y="1891251"/>
                </a:lnTo>
                <a:lnTo>
                  <a:pt x="1010437" y="1894695"/>
                </a:lnTo>
                <a:lnTo>
                  <a:pt x="962406" y="1895856"/>
                </a:lnTo>
                <a:lnTo>
                  <a:pt x="914374" y="1894695"/>
                </a:lnTo>
                <a:lnTo>
                  <a:pt x="866952" y="1891251"/>
                </a:lnTo>
                <a:lnTo>
                  <a:pt x="820194" y="1885577"/>
                </a:lnTo>
                <a:lnTo>
                  <a:pt x="774156" y="1877727"/>
                </a:lnTo>
                <a:lnTo>
                  <a:pt x="728893" y="1867756"/>
                </a:lnTo>
                <a:lnTo>
                  <a:pt x="684460" y="1855719"/>
                </a:lnTo>
                <a:lnTo>
                  <a:pt x="640912" y="1841668"/>
                </a:lnTo>
                <a:lnTo>
                  <a:pt x="598304" y="1825660"/>
                </a:lnTo>
                <a:lnTo>
                  <a:pt x="556691" y="1807747"/>
                </a:lnTo>
                <a:lnTo>
                  <a:pt x="516129" y="1787986"/>
                </a:lnTo>
                <a:lnTo>
                  <a:pt x="476673" y="1766428"/>
                </a:lnTo>
                <a:lnTo>
                  <a:pt x="438377" y="1743130"/>
                </a:lnTo>
                <a:lnTo>
                  <a:pt x="401298" y="1718146"/>
                </a:lnTo>
                <a:lnTo>
                  <a:pt x="365490" y="1691529"/>
                </a:lnTo>
                <a:lnTo>
                  <a:pt x="331007" y="1663334"/>
                </a:lnTo>
                <a:lnTo>
                  <a:pt x="297907" y="1633615"/>
                </a:lnTo>
                <a:lnTo>
                  <a:pt x="266243" y="1602428"/>
                </a:lnTo>
                <a:lnTo>
                  <a:pt x="236071" y="1569825"/>
                </a:lnTo>
                <a:lnTo>
                  <a:pt x="207445" y="1535861"/>
                </a:lnTo>
                <a:lnTo>
                  <a:pt x="180422" y="1500592"/>
                </a:lnTo>
                <a:lnTo>
                  <a:pt x="155056" y="1464070"/>
                </a:lnTo>
                <a:lnTo>
                  <a:pt x="131402" y="1426351"/>
                </a:lnTo>
                <a:lnTo>
                  <a:pt x="109516" y="1387488"/>
                </a:lnTo>
                <a:lnTo>
                  <a:pt x="89452" y="1347536"/>
                </a:lnTo>
                <a:lnTo>
                  <a:pt x="71267" y="1306550"/>
                </a:lnTo>
                <a:lnTo>
                  <a:pt x="55014" y="1264583"/>
                </a:lnTo>
                <a:lnTo>
                  <a:pt x="40749" y="1221690"/>
                </a:lnTo>
                <a:lnTo>
                  <a:pt x="28528" y="1177925"/>
                </a:lnTo>
                <a:lnTo>
                  <a:pt x="18405" y="1133343"/>
                </a:lnTo>
                <a:lnTo>
                  <a:pt x="10435" y="1087998"/>
                </a:lnTo>
                <a:lnTo>
                  <a:pt x="4674" y="1041944"/>
                </a:lnTo>
                <a:lnTo>
                  <a:pt x="1177" y="995236"/>
                </a:lnTo>
                <a:lnTo>
                  <a:pt x="0" y="947927"/>
                </a:lnTo>
                <a:close/>
              </a:path>
            </a:pathLst>
          </a:custGeom>
          <a:ln w="114300">
            <a:solidFill>
              <a:srgbClr val="AC2B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10183" y="1813560"/>
            <a:ext cx="805180" cy="803275"/>
          </a:xfrm>
          <a:custGeom>
            <a:avLst/>
            <a:gdLst/>
            <a:ahLst/>
            <a:cxnLst/>
            <a:rect l="l" t="t" r="r" b="b"/>
            <a:pathLst>
              <a:path w="805180" h="803275">
                <a:moveTo>
                  <a:pt x="402335" y="0"/>
                </a:moveTo>
                <a:lnTo>
                  <a:pt x="355416" y="2702"/>
                </a:lnTo>
                <a:lnTo>
                  <a:pt x="310085" y="10608"/>
                </a:lnTo>
                <a:lnTo>
                  <a:pt x="266646" y="23415"/>
                </a:lnTo>
                <a:lnTo>
                  <a:pt x="225400" y="40823"/>
                </a:lnTo>
                <a:lnTo>
                  <a:pt x="186650" y="62530"/>
                </a:lnTo>
                <a:lnTo>
                  <a:pt x="150697" y="88234"/>
                </a:lnTo>
                <a:lnTo>
                  <a:pt x="117843" y="117633"/>
                </a:lnTo>
                <a:lnTo>
                  <a:pt x="88390" y="150427"/>
                </a:lnTo>
                <a:lnTo>
                  <a:pt x="62640" y="186313"/>
                </a:lnTo>
                <a:lnTo>
                  <a:pt x="40894" y="224989"/>
                </a:lnTo>
                <a:lnTo>
                  <a:pt x="23456" y="266155"/>
                </a:lnTo>
                <a:lnTo>
                  <a:pt x="10626" y="309509"/>
                </a:lnTo>
                <a:lnTo>
                  <a:pt x="2706" y="354749"/>
                </a:lnTo>
                <a:lnTo>
                  <a:pt x="0" y="401574"/>
                </a:lnTo>
                <a:lnTo>
                  <a:pt x="2706" y="448398"/>
                </a:lnTo>
                <a:lnTo>
                  <a:pt x="10626" y="493638"/>
                </a:lnTo>
                <a:lnTo>
                  <a:pt x="23456" y="536992"/>
                </a:lnTo>
                <a:lnTo>
                  <a:pt x="40894" y="578158"/>
                </a:lnTo>
                <a:lnTo>
                  <a:pt x="62640" y="616834"/>
                </a:lnTo>
                <a:lnTo>
                  <a:pt x="88390" y="652720"/>
                </a:lnTo>
                <a:lnTo>
                  <a:pt x="117843" y="685514"/>
                </a:lnTo>
                <a:lnTo>
                  <a:pt x="150697" y="714913"/>
                </a:lnTo>
                <a:lnTo>
                  <a:pt x="186650" y="740617"/>
                </a:lnTo>
                <a:lnTo>
                  <a:pt x="225400" y="762324"/>
                </a:lnTo>
                <a:lnTo>
                  <a:pt x="266646" y="779732"/>
                </a:lnTo>
                <a:lnTo>
                  <a:pt x="310085" y="792539"/>
                </a:lnTo>
                <a:lnTo>
                  <a:pt x="355416" y="800445"/>
                </a:lnTo>
                <a:lnTo>
                  <a:pt x="402335" y="803148"/>
                </a:lnTo>
                <a:lnTo>
                  <a:pt x="449265" y="800445"/>
                </a:lnTo>
                <a:lnTo>
                  <a:pt x="494602" y="792539"/>
                </a:lnTo>
                <a:lnTo>
                  <a:pt x="538045" y="779732"/>
                </a:lnTo>
                <a:lnTo>
                  <a:pt x="579293" y="762324"/>
                </a:lnTo>
                <a:lnTo>
                  <a:pt x="618043" y="740617"/>
                </a:lnTo>
                <a:lnTo>
                  <a:pt x="653995" y="714913"/>
                </a:lnTo>
                <a:lnTo>
                  <a:pt x="686847" y="685514"/>
                </a:lnTo>
                <a:lnTo>
                  <a:pt x="716297" y="652720"/>
                </a:lnTo>
                <a:lnTo>
                  <a:pt x="742044" y="616834"/>
                </a:lnTo>
                <a:lnTo>
                  <a:pt x="763786" y="578158"/>
                </a:lnTo>
                <a:lnTo>
                  <a:pt x="781221" y="536992"/>
                </a:lnTo>
                <a:lnTo>
                  <a:pt x="794048" y="493638"/>
                </a:lnTo>
                <a:lnTo>
                  <a:pt x="801965" y="448398"/>
                </a:lnTo>
                <a:lnTo>
                  <a:pt x="804672" y="401574"/>
                </a:lnTo>
                <a:lnTo>
                  <a:pt x="801965" y="354749"/>
                </a:lnTo>
                <a:lnTo>
                  <a:pt x="794048" y="309509"/>
                </a:lnTo>
                <a:lnTo>
                  <a:pt x="781221" y="266155"/>
                </a:lnTo>
                <a:lnTo>
                  <a:pt x="763786" y="224989"/>
                </a:lnTo>
                <a:lnTo>
                  <a:pt x="742044" y="186313"/>
                </a:lnTo>
                <a:lnTo>
                  <a:pt x="716297" y="150427"/>
                </a:lnTo>
                <a:lnTo>
                  <a:pt x="686847" y="117633"/>
                </a:lnTo>
                <a:lnTo>
                  <a:pt x="653995" y="88234"/>
                </a:lnTo>
                <a:lnTo>
                  <a:pt x="618043" y="62530"/>
                </a:lnTo>
                <a:lnTo>
                  <a:pt x="579293" y="40823"/>
                </a:lnTo>
                <a:lnTo>
                  <a:pt x="538045" y="23415"/>
                </a:lnTo>
                <a:lnTo>
                  <a:pt x="494602" y="10608"/>
                </a:lnTo>
                <a:lnTo>
                  <a:pt x="449265" y="2702"/>
                </a:lnTo>
                <a:lnTo>
                  <a:pt x="402335" y="0"/>
                </a:lnTo>
                <a:close/>
              </a:path>
            </a:pathLst>
          </a:custGeom>
          <a:solidFill>
            <a:srgbClr val="F1F1F1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104388" y="1918716"/>
            <a:ext cx="314325" cy="315595"/>
          </a:xfrm>
          <a:custGeom>
            <a:avLst/>
            <a:gdLst/>
            <a:ahLst/>
            <a:cxnLst/>
            <a:rect l="l" t="t" r="r" b="b"/>
            <a:pathLst>
              <a:path w="314325" h="315594">
                <a:moveTo>
                  <a:pt x="156972" y="0"/>
                </a:moveTo>
                <a:lnTo>
                  <a:pt x="107338" y="8040"/>
                </a:lnTo>
                <a:lnTo>
                  <a:pt x="64245" y="30431"/>
                </a:lnTo>
                <a:lnTo>
                  <a:pt x="30272" y="64574"/>
                </a:lnTo>
                <a:lnTo>
                  <a:pt x="7997" y="107874"/>
                </a:lnTo>
                <a:lnTo>
                  <a:pt x="0" y="157734"/>
                </a:lnTo>
                <a:lnTo>
                  <a:pt x="7997" y="207593"/>
                </a:lnTo>
                <a:lnTo>
                  <a:pt x="30272" y="250893"/>
                </a:lnTo>
                <a:lnTo>
                  <a:pt x="64245" y="285036"/>
                </a:lnTo>
                <a:lnTo>
                  <a:pt x="107338" y="307427"/>
                </a:lnTo>
                <a:lnTo>
                  <a:pt x="156972" y="315468"/>
                </a:lnTo>
                <a:lnTo>
                  <a:pt x="206605" y="307427"/>
                </a:lnTo>
                <a:lnTo>
                  <a:pt x="249698" y="285036"/>
                </a:lnTo>
                <a:lnTo>
                  <a:pt x="283671" y="250893"/>
                </a:lnTo>
                <a:lnTo>
                  <a:pt x="305946" y="207593"/>
                </a:lnTo>
                <a:lnTo>
                  <a:pt x="313944" y="157734"/>
                </a:lnTo>
                <a:lnTo>
                  <a:pt x="305946" y="107874"/>
                </a:lnTo>
                <a:lnTo>
                  <a:pt x="283671" y="64574"/>
                </a:lnTo>
                <a:lnTo>
                  <a:pt x="249698" y="30431"/>
                </a:lnTo>
                <a:lnTo>
                  <a:pt x="206605" y="8040"/>
                </a:lnTo>
                <a:lnTo>
                  <a:pt x="156972" y="0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940179" y="3050286"/>
            <a:ext cx="102552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70">
                <a:latin typeface="宋体"/>
                <a:cs typeface="宋体"/>
              </a:rPr>
              <a:t>总结</a:t>
            </a:r>
            <a:endParaRPr sz="4000">
              <a:latin typeface="宋体"/>
              <a:cs typeface="宋体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36311" y="1849373"/>
            <a:ext cx="12706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14">
                <a:latin typeface="宋体"/>
                <a:cs typeface="宋体"/>
              </a:rPr>
              <a:t>1.</a:t>
            </a:r>
            <a:r>
              <a:rPr dirty="0" sz="1800" spc="135">
                <a:latin typeface="宋体"/>
                <a:cs typeface="宋体"/>
              </a:rPr>
              <a:t> </a:t>
            </a:r>
            <a:r>
              <a:rPr dirty="0" sz="1800" spc="-30">
                <a:latin typeface="宋体"/>
                <a:cs typeface="宋体"/>
              </a:rPr>
              <a:t>添加数据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36311" y="3056077"/>
            <a:ext cx="12706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14">
                <a:latin typeface="宋体"/>
                <a:cs typeface="宋体"/>
              </a:rPr>
              <a:t>2.</a:t>
            </a:r>
            <a:r>
              <a:rPr dirty="0" sz="1800" spc="145">
                <a:latin typeface="宋体"/>
                <a:cs typeface="宋体"/>
              </a:rPr>
              <a:t> </a:t>
            </a:r>
            <a:r>
              <a:rPr dirty="0" sz="1800" spc="-30">
                <a:latin typeface="宋体"/>
                <a:cs typeface="宋体"/>
              </a:rPr>
              <a:t>修改数据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036311" y="4263644"/>
            <a:ext cx="12706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14">
                <a:latin typeface="宋体"/>
                <a:cs typeface="宋体"/>
              </a:rPr>
              <a:t>3.</a:t>
            </a:r>
            <a:r>
              <a:rPr dirty="0" sz="1800" spc="135">
                <a:latin typeface="宋体"/>
                <a:cs typeface="宋体"/>
              </a:rPr>
              <a:t> </a:t>
            </a:r>
            <a:r>
              <a:rPr dirty="0" sz="1800" spc="-30">
                <a:latin typeface="宋体"/>
                <a:cs typeface="宋体"/>
              </a:rPr>
              <a:t>删除数据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419344" y="2327148"/>
            <a:ext cx="5957570" cy="277495"/>
          </a:xfrm>
          <a:custGeom>
            <a:avLst/>
            <a:gdLst/>
            <a:ahLst/>
            <a:cxnLst/>
            <a:rect l="l" t="t" r="r" b="b"/>
            <a:pathLst>
              <a:path w="5957570" h="277494">
                <a:moveTo>
                  <a:pt x="0" y="277367"/>
                </a:moveTo>
                <a:lnTo>
                  <a:pt x="5957315" y="277367"/>
                </a:lnTo>
                <a:lnTo>
                  <a:pt x="5957315" y="0"/>
                </a:lnTo>
                <a:lnTo>
                  <a:pt x="0" y="0"/>
                </a:lnTo>
                <a:lnTo>
                  <a:pt x="0" y="277367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512308" y="2334717"/>
            <a:ext cx="941069" cy="236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722364" y="2334717"/>
            <a:ext cx="94488" cy="236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074407" y="2334717"/>
            <a:ext cx="209296" cy="2365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536180" y="2334717"/>
            <a:ext cx="406336" cy="2365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897368" y="2334717"/>
            <a:ext cx="595985" cy="2365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408161" y="2334717"/>
            <a:ext cx="94488" cy="236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8607806" y="2334717"/>
            <a:ext cx="207264" cy="2365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8915654" y="2334717"/>
            <a:ext cx="213359" cy="2365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9075673" y="2334717"/>
            <a:ext cx="241401" cy="2365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9276842" y="2334717"/>
            <a:ext cx="245059" cy="2365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9633457" y="2334717"/>
            <a:ext cx="209296" cy="2365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5419344" y="2327148"/>
            <a:ext cx="5957570" cy="277495"/>
          </a:xfrm>
          <a:prstGeom prst="rect">
            <a:avLst/>
          </a:prstGeom>
          <a:ln w="3175">
            <a:solidFill>
              <a:srgbClr val="919191"/>
            </a:solidFill>
          </a:ln>
        </p:spPr>
        <p:txBody>
          <a:bodyPr wrap="square" lIns="0" tIns="36830" rIns="0" bIns="0" rtlCol="0" vert="horz">
            <a:spAutoFit/>
          </a:bodyPr>
          <a:lstStyle/>
          <a:p>
            <a:pPr marL="961390">
              <a:lnSpc>
                <a:spcPct val="100000"/>
              </a:lnSpc>
              <a:spcBef>
                <a:spcPts val="290"/>
              </a:spcBef>
              <a:tabLst>
                <a:tab pos="1811655" algn="l"/>
                <a:tab pos="3035935" algn="l"/>
                <a:tab pos="3343275" algn="l"/>
                <a:tab pos="4061460" algn="l"/>
                <a:tab pos="4370705" algn="l"/>
              </a:tabLst>
            </a:pPr>
            <a:r>
              <a:rPr dirty="0" sz="1200" spc="-5">
                <a:solidFill>
                  <a:srgbClr val="585858"/>
                </a:solidFill>
                <a:latin typeface="黑体"/>
                <a:cs typeface="黑体"/>
              </a:rPr>
              <a:t>表</a:t>
            </a: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名</a:t>
            </a:r>
            <a:r>
              <a:rPr dirty="0" sz="1200" spc="55">
                <a:solidFill>
                  <a:srgbClr val="585858"/>
                </a:solidFill>
                <a:latin typeface="黑体"/>
                <a:cs typeface="黑体"/>
              </a:rPr>
              <a:t> </a:t>
            </a:r>
            <a:r>
              <a:rPr dirty="0" sz="1200" spc="-5">
                <a:solidFill>
                  <a:srgbClr val="585858"/>
                </a:solidFill>
                <a:latin typeface="黑体"/>
                <a:cs typeface="黑体"/>
              </a:rPr>
              <a:t>字</a:t>
            </a: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段	</a:t>
            </a:r>
            <a:r>
              <a:rPr dirty="0" sz="1200" spc="-5">
                <a:solidFill>
                  <a:srgbClr val="585858"/>
                </a:solidFill>
                <a:latin typeface="黑体"/>
                <a:cs typeface="黑体"/>
              </a:rPr>
              <a:t>字</a:t>
            </a: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段	值	值	值	值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9942830" y="2334717"/>
            <a:ext cx="727290" cy="2365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419344" y="3459479"/>
            <a:ext cx="5957570" cy="277495"/>
          </a:xfrm>
          <a:custGeom>
            <a:avLst/>
            <a:gdLst/>
            <a:ahLst/>
            <a:cxnLst/>
            <a:rect l="l" t="t" r="r" b="b"/>
            <a:pathLst>
              <a:path w="5957570" h="277495">
                <a:moveTo>
                  <a:pt x="0" y="277367"/>
                </a:moveTo>
                <a:lnTo>
                  <a:pt x="5957315" y="277367"/>
                </a:lnTo>
                <a:lnTo>
                  <a:pt x="5957315" y="0"/>
                </a:lnTo>
                <a:lnTo>
                  <a:pt x="0" y="0"/>
                </a:lnTo>
                <a:lnTo>
                  <a:pt x="0" y="277367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512308" y="3468623"/>
            <a:ext cx="682371" cy="23621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496811" y="3468623"/>
            <a:ext cx="316991" cy="23621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112507" y="3468623"/>
            <a:ext cx="299084" cy="23621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504176" y="3468623"/>
            <a:ext cx="243840" cy="23621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8004302" y="3468623"/>
            <a:ext cx="300990" cy="23621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8397493" y="3468623"/>
            <a:ext cx="283464" cy="23621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8633714" y="3468623"/>
            <a:ext cx="576072" cy="23621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5419344" y="3459479"/>
            <a:ext cx="5957570" cy="277495"/>
          </a:xfrm>
          <a:prstGeom prst="rect">
            <a:avLst/>
          </a:prstGeom>
          <a:ln w="3175">
            <a:solidFill>
              <a:srgbClr val="919191"/>
            </a:solidFill>
          </a:ln>
        </p:spPr>
        <p:txBody>
          <a:bodyPr wrap="square" lIns="0" tIns="38100" rIns="0" bIns="0" rtlCol="0" vert="horz">
            <a:spAutoFit/>
          </a:bodyPr>
          <a:lstStyle/>
          <a:p>
            <a:pPr marL="699135">
              <a:lnSpc>
                <a:spcPct val="100000"/>
              </a:lnSpc>
              <a:spcBef>
                <a:spcPts val="300"/>
              </a:spcBef>
              <a:tabLst>
                <a:tab pos="1388110" algn="l"/>
                <a:tab pos="1932305" algn="l"/>
                <a:tab pos="2279650" algn="l"/>
                <a:tab pos="2825115" algn="l"/>
                <a:tab pos="3767454" algn="l"/>
              </a:tabLst>
            </a:pP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表名	字段	值	字段	值	条件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9528302" y="3468623"/>
            <a:ext cx="178816" cy="23621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419344" y="4652771"/>
            <a:ext cx="5957570" cy="276225"/>
          </a:xfrm>
          <a:custGeom>
            <a:avLst/>
            <a:gdLst/>
            <a:ahLst/>
            <a:cxnLst/>
            <a:rect l="l" t="t" r="r" b="b"/>
            <a:pathLst>
              <a:path w="5957570" h="276225">
                <a:moveTo>
                  <a:pt x="0" y="275844"/>
                </a:moveTo>
                <a:lnTo>
                  <a:pt x="5957315" y="275844"/>
                </a:lnTo>
                <a:lnTo>
                  <a:pt x="5957315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512308" y="4661027"/>
            <a:ext cx="1102182" cy="23621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882383" y="4661027"/>
            <a:ext cx="121157" cy="23621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963156" y="4661027"/>
            <a:ext cx="576072" cy="23621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5419344" y="4652771"/>
            <a:ext cx="5957570" cy="276225"/>
          </a:xfrm>
          <a:prstGeom prst="rect">
            <a:avLst/>
          </a:prstGeom>
          <a:ln w="3175">
            <a:solidFill>
              <a:srgbClr val="919191"/>
            </a:solidFill>
          </a:ln>
        </p:spPr>
        <p:txBody>
          <a:bodyPr wrap="square" lIns="0" tIns="36830" rIns="0" bIns="0" rtlCol="0" vert="horz">
            <a:spAutoFit/>
          </a:bodyPr>
          <a:lstStyle/>
          <a:p>
            <a:pPr marL="1121410">
              <a:lnSpc>
                <a:spcPct val="100000"/>
              </a:lnSpc>
              <a:spcBef>
                <a:spcPts val="290"/>
              </a:spcBef>
              <a:tabLst>
                <a:tab pos="2098040" algn="l"/>
              </a:tabLst>
            </a:pP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表名	条件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7859268" y="4661027"/>
            <a:ext cx="176783" cy="23621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0"/>
              <a:t>高级软件人才培训专家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70959" y="2337816"/>
            <a:ext cx="1137285" cy="1320165"/>
          </a:xfrm>
          <a:custGeom>
            <a:avLst/>
            <a:gdLst/>
            <a:ahLst/>
            <a:cxnLst/>
            <a:rect l="l" t="t" r="r" b="b"/>
            <a:pathLst>
              <a:path w="1137285" h="1320164">
                <a:moveTo>
                  <a:pt x="568451" y="0"/>
                </a:moveTo>
                <a:lnTo>
                  <a:pt x="0" y="284225"/>
                </a:lnTo>
                <a:lnTo>
                  <a:pt x="0" y="1035558"/>
                </a:lnTo>
                <a:lnTo>
                  <a:pt x="568451" y="1319784"/>
                </a:lnTo>
                <a:lnTo>
                  <a:pt x="1136903" y="1035558"/>
                </a:lnTo>
                <a:lnTo>
                  <a:pt x="1136903" y="284225"/>
                </a:lnTo>
                <a:lnTo>
                  <a:pt x="568451" y="0"/>
                </a:lnTo>
                <a:close/>
              </a:path>
            </a:pathLst>
          </a:custGeom>
          <a:solidFill>
            <a:srgbClr val="AC2B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96640" y="3227832"/>
            <a:ext cx="370840" cy="429895"/>
          </a:xfrm>
          <a:custGeom>
            <a:avLst/>
            <a:gdLst/>
            <a:ahLst/>
            <a:cxnLst/>
            <a:rect l="l" t="t" r="r" b="b"/>
            <a:pathLst>
              <a:path w="370839" h="429895">
                <a:moveTo>
                  <a:pt x="185165" y="0"/>
                </a:moveTo>
                <a:lnTo>
                  <a:pt x="0" y="92582"/>
                </a:lnTo>
                <a:lnTo>
                  <a:pt x="0" y="337184"/>
                </a:lnTo>
                <a:lnTo>
                  <a:pt x="185165" y="429767"/>
                </a:lnTo>
                <a:lnTo>
                  <a:pt x="370332" y="337184"/>
                </a:lnTo>
                <a:lnTo>
                  <a:pt x="370332" y="92582"/>
                </a:lnTo>
                <a:lnTo>
                  <a:pt x="18516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2415" y="2438526"/>
            <a:ext cx="80073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>
                <a:solidFill>
                  <a:srgbClr val="252525"/>
                </a:solidFill>
                <a:latin typeface="微软雅黑"/>
                <a:cs typeface="微软雅黑"/>
              </a:rPr>
              <a:t>SQL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2415" y="3174618"/>
            <a:ext cx="1450340" cy="27336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10">
                <a:solidFill>
                  <a:srgbClr val="585858"/>
                </a:solidFill>
                <a:latin typeface="微软雅黑"/>
                <a:cs typeface="微软雅黑"/>
              </a:rPr>
              <a:t>SQL</a:t>
            </a:r>
            <a:r>
              <a:rPr dirty="0" sz="1600" spc="-5">
                <a:solidFill>
                  <a:srgbClr val="585858"/>
                </a:solidFill>
                <a:latin typeface="微软雅黑"/>
                <a:cs typeface="微软雅黑"/>
              </a:rPr>
              <a:t>通用语法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10">
                <a:solidFill>
                  <a:srgbClr val="585858"/>
                </a:solidFill>
                <a:latin typeface="微软雅黑"/>
                <a:cs typeface="微软雅黑"/>
              </a:rPr>
              <a:t>SQL</a:t>
            </a:r>
            <a:r>
              <a:rPr dirty="0" sz="1600" spc="-5">
                <a:solidFill>
                  <a:srgbClr val="585858"/>
                </a:solidFill>
                <a:latin typeface="微软雅黑"/>
                <a:cs typeface="微软雅黑"/>
              </a:rPr>
              <a:t>分类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10">
                <a:solidFill>
                  <a:srgbClr val="585858"/>
                </a:solidFill>
                <a:latin typeface="微软雅黑"/>
                <a:cs typeface="微软雅黑"/>
              </a:rPr>
              <a:t>DDL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10">
                <a:solidFill>
                  <a:srgbClr val="585858"/>
                </a:solidFill>
                <a:latin typeface="微软雅黑"/>
                <a:cs typeface="微软雅黑"/>
              </a:rPr>
              <a:t>DML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10">
                <a:solidFill>
                  <a:srgbClr val="FF0000"/>
                </a:solidFill>
                <a:latin typeface="微软雅黑"/>
                <a:cs typeface="微软雅黑"/>
              </a:rPr>
              <a:t>DQL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solidFill>
                  <a:srgbClr val="585858"/>
                </a:solidFill>
                <a:latin typeface="微软雅黑"/>
                <a:cs typeface="微软雅黑"/>
              </a:rPr>
              <a:t>DCL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77105" y="2677413"/>
            <a:ext cx="33845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 b="1">
                <a:solidFill>
                  <a:srgbClr val="FFFFFF"/>
                </a:solidFill>
                <a:latin typeface="微软雅黑"/>
                <a:cs typeface="微软雅黑"/>
              </a:rPr>
              <a:t>2</a:t>
            </a:r>
            <a:endParaRPr sz="4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 h="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 h="0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 h="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9838" y="1074546"/>
            <a:ext cx="8352790" cy="21215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225">
                <a:solidFill>
                  <a:srgbClr val="AC2A25"/>
                </a:solidFill>
                <a:latin typeface="宋体"/>
                <a:cs typeface="宋体"/>
              </a:rPr>
              <a:t>SQL</a:t>
            </a:r>
            <a:endParaRPr sz="20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72110" algn="l"/>
              </a:tabLst>
            </a:pPr>
            <a:r>
              <a:rPr dirty="0" sz="1350" spc="670">
                <a:solidFill>
                  <a:srgbClr val="404040"/>
                </a:solidFill>
                <a:latin typeface="Wingdings"/>
                <a:cs typeface="Wingdings"/>
              </a:rPr>
              <a:t>⚫</a:t>
            </a:r>
            <a:r>
              <a:rPr dirty="0" sz="1350" spc="67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1600" spc="-5">
                <a:solidFill>
                  <a:srgbClr val="252525"/>
                </a:solidFill>
                <a:latin typeface="微软雅黑"/>
                <a:cs typeface="微软雅黑"/>
              </a:rPr>
              <a:t>DQL-介绍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>
              <a:latin typeface="Times New Roman"/>
              <a:cs typeface="Times New Roman"/>
            </a:endParaRPr>
          </a:p>
          <a:p>
            <a:pPr marL="351155">
              <a:lnSpc>
                <a:spcPct val="100000"/>
              </a:lnSpc>
            </a:pPr>
            <a:r>
              <a:rPr dirty="0" sz="1400" spc="-5">
                <a:solidFill>
                  <a:srgbClr val="585858"/>
                </a:solidFill>
                <a:latin typeface="微软雅黑"/>
                <a:cs typeface="微软雅黑"/>
              </a:rPr>
              <a:t>DQL</a:t>
            </a:r>
            <a:r>
              <a:rPr dirty="0" sz="1400">
                <a:solidFill>
                  <a:srgbClr val="585858"/>
                </a:solidFill>
                <a:latin typeface="微软雅黑"/>
                <a:cs typeface="微软雅黑"/>
              </a:rPr>
              <a:t>英文全称是</a:t>
            </a:r>
            <a:r>
              <a:rPr dirty="0" sz="1400" spc="-5">
                <a:solidFill>
                  <a:srgbClr val="585858"/>
                </a:solidFill>
                <a:latin typeface="微软雅黑"/>
                <a:cs typeface="微软雅黑"/>
              </a:rPr>
              <a:t>Data</a:t>
            </a:r>
            <a:r>
              <a:rPr dirty="0" sz="1400" spc="-40">
                <a:solidFill>
                  <a:srgbClr val="585858"/>
                </a:solidFill>
                <a:latin typeface="微软雅黑"/>
                <a:cs typeface="微软雅黑"/>
              </a:rPr>
              <a:t> </a:t>
            </a:r>
            <a:r>
              <a:rPr dirty="0" sz="1400" spc="10">
                <a:solidFill>
                  <a:srgbClr val="585858"/>
                </a:solidFill>
                <a:latin typeface="微软雅黑"/>
                <a:cs typeface="微软雅黑"/>
              </a:rPr>
              <a:t>Query</a:t>
            </a:r>
            <a:r>
              <a:rPr dirty="0" sz="1400" spc="-5">
                <a:solidFill>
                  <a:srgbClr val="585858"/>
                </a:solidFill>
                <a:latin typeface="微软雅黑"/>
                <a:cs typeface="微软雅黑"/>
              </a:rPr>
              <a:t> </a:t>
            </a:r>
            <a:r>
              <a:rPr dirty="0" sz="1400">
                <a:solidFill>
                  <a:srgbClr val="585858"/>
                </a:solidFill>
                <a:latin typeface="微软雅黑"/>
                <a:cs typeface="微软雅黑"/>
              </a:rPr>
              <a:t>Language(数据查询语</a:t>
            </a:r>
            <a:r>
              <a:rPr dirty="0" sz="1400" spc="-15">
                <a:solidFill>
                  <a:srgbClr val="585858"/>
                </a:solidFill>
                <a:latin typeface="微软雅黑"/>
                <a:cs typeface="微软雅黑"/>
              </a:rPr>
              <a:t>言</a:t>
            </a:r>
            <a:r>
              <a:rPr dirty="0" sz="1400">
                <a:solidFill>
                  <a:srgbClr val="585858"/>
                </a:solidFill>
                <a:latin typeface="微软雅黑"/>
                <a:cs typeface="微软雅黑"/>
              </a:rPr>
              <a:t>)，</a:t>
            </a:r>
            <a:r>
              <a:rPr dirty="0" sz="1400" spc="-35">
                <a:solidFill>
                  <a:srgbClr val="585858"/>
                </a:solidFill>
                <a:latin typeface="宋体"/>
                <a:cs typeface="宋体"/>
              </a:rPr>
              <a:t>数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据</a:t>
            </a:r>
            <a:r>
              <a:rPr dirty="0" sz="1400" spc="-40">
                <a:solidFill>
                  <a:srgbClr val="585858"/>
                </a:solidFill>
                <a:latin typeface="宋体"/>
                <a:cs typeface="宋体"/>
              </a:rPr>
              <a:t>查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询语</a:t>
            </a:r>
            <a:r>
              <a:rPr dirty="0" sz="1400" spc="-40">
                <a:solidFill>
                  <a:srgbClr val="585858"/>
                </a:solidFill>
                <a:latin typeface="宋体"/>
                <a:cs typeface="宋体"/>
              </a:rPr>
              <a:t>言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，</a:t>
            </a:r>
            <a:r>
              <a:rPr dirty="0" sz="1400" spc="-40">
                <a:solidFill>
                  <a:srgbClr val="585858"/>
                </a:solidFill>
                <a:latin typeface="宋体"/>
                <a:cs typeface="宋体"/>
              </a:rPr>
              <a:t>用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来</a:t>
            </a:r>
            <a:r>
              <a:rPr dirty="0" sz="1400" spc="-40">
                <a:solidFill>
                  <a:srgbClr val="585858"/>
                </a:solidFill>
                <a:latin typeface="宋体"/>
                <a:cs typeface="宋体"/>
              </a:rPr>
              <a:t>查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询数</a:t>
            </a:r>
            <a:r>
              <a:rPr dirty="0" sz="1400" spc="-40">
                <a:solidFill>
                  <a:srgbClr val="585858"/>
                </a:solidFill>
                <a:latin typeface="宋体"/>
                <a:cs typeface="宋体"/>
              </a:rPr>
              <a:t>据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库</a:t>
            </a:r>
            <a:r>
              <a:rPr dirty="0" sz="1400" spc="-40">
                <a:solidFill>
                  <a:srgbClr val="585858"/>
                </a:solidFill>
                <a:latin typeface="宋体"/>
                <a:cs typeface="宋体"/>
              </a:rPr>
              <a:t>中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表的</a:t>
            </a:r>
            <a:r>
              <a:rPr dirty="0" sz="1400" spc="-35">
                <a:solidFill>
                  <a:srgbClr val="585858"/>
                </a:solidFill>
                <a:latin typeface="宋体"/>
                <a:cs typeface="宋体"/>
              </a:rPr>
              <a:t>记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录</a:t>
            </a:r>
            <a:r>
              <a:rPr dirty="0" sz="1400">
                <a:solidFill>
                  <a:srgbClr val="585858"/>
                </a:solidFill>
                <a:latin typeface="微软雅黑"/>
                <a:cs typeface="微软雅黑"/>
              </a:rPr>
              <a:t>。</a:t>
            </a:r>
            <a:endParaRPr sz="14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Times New Roman"/>
              <a:cs typeface="Times New Roman"/>
            </a:endParaRPr>
          </a:p>
          <a:p>
            <a:pPr marL="351155">
              <a:lnSpc>
                <a:spcPct val="100000"/>
              </a:lnSpc>
            </a:pPr>
            <a:r>
              <a:rPr dirty="0" sz="1400">
                <a:solidFill>
                  <a:srgbClr val="585858"/>
                </a:solidFill>
                <a:latin typeface="微软雅黑"/>
                <a:cs typeface="微软雅黑"/>
              </a:rPr>
              <a:t>查询关键字：</a:t>
            </a:r>
            <a:r>
              <a:rPr dirty="0" sz="1400">
                <a:solidFill>
                  <a:srgbClr val="FF0000"/>
                </a:solidFill>
                <a:latin typeface="微软雅黑"/>
                <a:cs typeface="微软雅黑"/>
              </a:rPr>
              <a:t>SELECT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0"/>
              <a:t>高级软件人才培训专家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 h="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 h="0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 h="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9838" y="1074546"/>
            <a:ext cx="1301115" cy="889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225">
                <a:solidFill>
                  <a:srgbClr val="AC2A25"/>
                </a:solidFill>
                <a:latin typeface="宋体"/>
                <a:cs typeface="宋体"/>
              </a:rPr>
              <a:t>SQL</a:t>
            </a:r>
            <a:endParaRPr sz="20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72110" algn="l"/>
              </a:tabLst>
            </a:pPr>
            <a:r>
              <a:rPr dirty="0" sz="1350" spc="670">
                <a:solidFill>
                  <a:srgbClr val="404040"/>
                </a:solidFill>
                <a:latin typeface="Wingdings"/>
                <a:cs typeface="Wingdings"/>
              </a:rPr>
              <a:t>⚫</a:t>
            </a:r>
            <a:r>
              <a:rPr dirty="0" sz="1350" spc="67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1600" spc="-10">
                <a:solidFill>
                  <a:srgbClr val="252525"/>
                </a:solidFill>
                <a:latin typeface="微软雅黑"/>
                <a:cs typeface="微软雅黑"/>
              </a:rPr>
              <a:t>DQL</a:t>
            </a:r>
            <a:r>
              <a:rPr dirty="0" sz="1600">
                <a:solidFill>
                  <a:srgbClr val="252525"/>
                </a:solidFill>
                <a:latin typeface="微软雅黑"/>
                <a:cs typeface="微软雅黑"/>
              </a:rPr>
              <a:t>-</a:t>
            </a:r>
            <a:r>
              <a:rPr dirty="0" sz="1600" spc="-5">
                <a:solidFill>
                  <a:srgbClr val="252525"/>
                </a:solidFill>
                <a:latin typeface="微软雅黑"/>
                <a:cs typeface="微软雅黑"/>
              </a:rPr>
              <a:t>语法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94816" y="2215895"/>
            <a:ext cx="5398135" cy="3941445"/>
          </a:xfrm>
          <a:custGeom>
            <a:avLst/>
            <a:gdLst/>
            <a:ahLst/>
            <a:cxnLst/>
            <a:rect l="l" t="t" r="r" b="b"/>
            <a:pathLst>
              <a:path w="5398134" h="3941445">
                <a:moveTo>
                  <a:pt x="0" y="3941064"/>
                </a:moveTo>
                <a:lnTo>
                  <a:pt x="5398008" y="3941064"/>
                </a:lnTo>
                <a:lnTo>
                  <a:pt x="5398008" y="0"/>
                </a:lnTo>
                <a:lnTo>
                  <a:pt x="0" y="0"/>
                </a:lnTo>
                <a:lnTo>
                  <a:pt x="0" y="3941064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194816" y="2215895"/>
            <a:ext cx="5398135" cy="3941445"/>
          </a:xfrm>
          <a:custGeom>
            <a:avLst/>
            <a:gdLst/>
            <a:ahLst/>
            <a:cxnLst/>
            <a:rect l="l" t="t" r="r" b="b"/>
            <a:pathLst>
              <a:path w="5398134" h="3941445">
                <a:moveTo>
                  <a:pt x="0" y="3941064"/>
                </a:moveTo>
                <a:lnTo>
                  <a:pt x="5398008" y="3941064"/>
                </a:lnTo>
                <a:lnTo>
                  <a:pt x="5398008" y="0"/>
                </a:lnTo>
                <a:lnTo>
                  <a:pt x="0" y="0"/>
                </a:lnTo>
                <a:lnTo>
                  <a:pt x="0" y="3941064"/>
                </a:lnTo>
                <a:close/>
              </a:path>
            </a:pathLst>
          </a:custGeom>
          <a:ln w="3175">
            <a:solidFill>
              <a:srgbClr val="9191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286255" y="2287270"/>
            <a:ext cx="558292" cy="236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813051" y="2577846"/>
            <a:ext cx="6350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字段列表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86255" y="2835910"/>
            <a:ext cx="489584" cy="2362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813051" y="3126485"/>
            <a:ext cx="6350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表名列表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286255" y="3384550"/>
            <a:ext cx="576071" cy="2362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225613" y="3406219"/>
            <a:ext cx="2096770" cy="480059"/>
          </a:xfrm>
          <a:prstGeom prst="rect">
            <a:avLst/>
          </a:prstGeom>
          <a:solidFill>
            <a:srgbClr val="FFFFE3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600075">
              <a:lnSpc>
                <a:spcPct val="100000"/>
              </a:lnSpc>
              <a:spcBef>
                <a:spcPts val="840"/>
              </a:spcBef>
            </a:pP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条件列表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286255" y="3933444"/>
            <a:ext cx="804329" cy="2362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813051" y="4224020"/>
            <a:ext cx="939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分组字段列表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286255" y="4482084"/>
            <a:ext cx="608076" cy="2362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813051" y="4772659"/>
            <a:ext cx="1092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分组后条件列表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286255" y="5030978"/>
            <a:ext cx="756094" cy="2362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286255" y="5579668"/>
            <a:ext cx="402336" cy="2362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205856" y="5321553"/>
            <a:ext cx="211645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1976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排序字段列表</a:t>
            </a:r>
            <a:endParaRPr sz="1200">
              <a:latin typeface="黑体"/>
              <a:cs typeface="黑体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/>
              <a:cs typeface="Times New Roman"/>
            </a:endParaRPr>
          </a:p>
          <a:p>
            <a:pPr marL="619760">
              <a:lnSpc>
                <a:spcPct val="100000"/>
              </a:lnSpc>
            </a:pP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分页参数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151623" y="2872867"/>
            <a:ext cx="3999229" cy="205358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72110" indent="-360045">
              <a:lnSpc>
                <a:spcPct val="100000"/>
              </a:lnSpc>
              <a:spcBef>
                <a:spcPts val="105"/>
              </a:spcBef>
              <a:buClr>
                <a:srgbClr val="404040"/>
              </a:buClr>
              <a:buSzPct val="82142"/>
              <a:buFont typeface="Wingdings"/>
              <a:buChar char="⚫"/>
              <a:tabLst>
                <a:tab pos="372110" algn="l"/>
                <a:tab pos="372745" algn="l"/>
              </a:tabLst>
            </a:pPr>
            <a:r>
              <a:rPr dirty="0" sz="1400">
                <a:solidFill>
                  <a:srgbClr val="585858"/>
                </a:solidFill>
                <a:latin typeface="微软雅黑"/>
                <a:cs typeface="微软雅黑"/>
              </a:rPr>
              <a:t>基本查询</a:t>
            </a:r>
            <a:endParaRPr sz="1400">
              <a:latin typeface="微软雅黑"/>
              <a:cs typeface="微软雅黑"/>
            </a:endParaRPr>
          </a:p>
          <a:p>
            <a:pPr marL="372110" indent="-360045">
              <a:lnSpc>
                <a:spcPct val="100000"/>
              </a:lnSpc>
              <a:spcBef>
                <a:spcPts val="1175"/>
              </a:spcBef>
              <a:buClr>
                <a:srgbClr val="404040"/>
              </a:buClr>
              <a:buSzPct val="82142"/>
              <a:buFont typeface="Wingdings"/>
              <a:buChar char="⚫"/>
              <a:tabLst>
                <a:tab pos="372110" algn="l"/>
                <a:tab pos="372745" algn="l"/>
              </a:tabLst>
            </a:pPr>
            <a:r>
              <a:rPr dirty="0" sz="1400">
                <a:solidFill>
                  <a:srgbClr val="585858"/>
                </a:solidFill>
                <a:latin typeface="微软雅黑"/>
                <a:cs typeface="微软雅黑"/>
              </a:rPr>
              <a:t>条件查询</a:t>
            </a:r>
            <a:r>
              <a:rPr dirty="0" sz="1400" spc="-5">
                <a:solidFill>
                  <a:srgbClr val="585858"/>
                </a:solidFill>
                <a:latin typeface="微软雅黑"/>
                <a:cs typeface="微软雅黑"/>
              </a:rPr>
              <a:t>（</a:t>
            </a:r>
            <a:r>
              <a:rPr dirty="0" sz="1400" spc="-5">
                <a:solidFill>
                  <a:srgbClr val="FF0000"/>
                </a:solidFill>
                <a:latin typeface="微软雅黑"/>
                <a:cs typeface="微软雅黑"/>
              </a:rPr>
              <a:t>WHERE</a:t>
            </a:r>
            <a:r>
              <a:rPr dirty="0" sz="1400" spc="-5">
                <a:solidFill>
                  <a:srgbClr val="585858"/>
                </a:solidFill>
                <a:latin typeface="微软雅黑"/>
                <a:cs typeface="微软雅黑"/>
              </a:rPr>
              <a:t>）</a:t>
            </a:r>
            <a:endParaRPr sz="1400">
              <a:latin typeface="微软雅黑"/>
              <a:cs typeface="微软雅黑"/>
            </a:endParaRPr>
          </a:p>
          <a:p>
            <a:pPr marL="372110" indent="-360045">
              <a:lnSpc>
                <a:spcPct val="100000"/>
              </a:lnSpc>
              <a:spcBef>
                <a:spcPts val="1175"/>
              </a:spcBef>
              <a:buClr>
                <a:srgbClr val="404040"/>
              </a:buClr>
              <a:buSzPct val="82142"/>
              <a:buFont typeface="Wingdings"/>
              <a:buChar char="⚫"/>
              <a:tabLst>
                <a:tab pos="372110" algn="l"/>
                <a:tab pos="372745" algn="l"/>
              </a:tabLst>
            </a:pPr>
            <a:r>
              <a:rPr dirty="0" sz="1400">
                <a:solidFill>
                  <a:srgbClr val="585858"/>
                </a:solidFill>
                <a:latin typeface="微软雅黑"/>
                <a:cs typeface="微软雅黑"/>
              </a:rPr>
              <a:t>聚合函数（</a:t>
            </a:r>
            <a:r>
              <a:rPr dirty="0" sz="1400">
                <a:solidFill>
                  <a:srgbClr val="FF0000"/>
                </a:solidFill>
                <a:latin typeface="微软雅黑"/>
                <a:cs typeface="微软雅黑"/>
              </a:rPr>
              <a:t>count、</a:t>
            </a:r>
            <a:r>
              <a:rPr dirty="0" sz="1400" spc="-5">
                <a:solidFill>
                  <a:srgbClr val="FF0000"/>
                </a:solidFill>
                <a:latin typeface="微软雅黑"/>
                <a:cs typeface="微软雅黑"/>
              </a:rPr>
              <a:t>max</a:t>
            </a:r>
            <a:r>
              <a:rPr dirty="0" sz="1400">
                <a:solidFill>
                  <a:srgbClr val="FF0000"/>
                </a:solidFill>
                <a:latin typeface="微软雅黑"/>
                <a:cs typeface="微软雅黑"/>
              </a:rPr>
              <a:t>、</a:t>
            </a:r>
            <a:r>
              <a:rPr dirty="0" sz="1400" spc="-5">
                <a:solidFill>
                  <a:srgbClr val="FF0000"/>
                </a:solidFill>
                <a:latin typeface="微软雅黑"/>
                <a:cs typeface="微软雅黑"/>
              </a:rPr>
              <a:t>min</a:t>
            </a:r>
            <a:r>
              <a:rPr dirty="0" sz="1400">
                <a:solidFill>
                  <a:srgbClr val="FF0000"/>
                </a:solidFill>
                <a:latin typeface="微软雅黑"/>
                <a:cs typeface="微软雅黑"/>
              </a:rPr>
              <a:t>、</a:t>
            </a:r>
            <a:r>
              <a:rPr dirty="0" sz="1400" spc="-5">
                <a:solidFill>
                  <a:srgbClr val="FF0000"/>
                </a:solidFill>
                <a:latin typeface="微软雅黑"/>
                <a:cs typeface="微软雅黑"/>
              </a:rPr>
              <a:t>avg</a:t>
            </a:r>
            <a:r>
              <a:rPr dirty="0" sz="1400">
                <a:solidFill>
                  <a:srgbClr val="FF0000"/>
                </a:solidFill>
                <a:latin typeface="微软雅黑"/>
                <a:cs typeface="微软雅黑"/>
              </a:rPr>
              <a:t>、</a:t>
            </a:r>
            <a:r>
              <a:rPr dirty="0" sz="1400" spc="-5">
                <a:solidFill>
                  <a:srgbClr val="FF0000"/>
                </a:solidFill>
                <a:latin typeface="微软雅黑"/>
                <a:cs typeface="微软雅黑"/>
              </a:rPr>
              <a:t>sum</a:t>
            </a:r>
            <a:r>
              <a:rPr dirty="0" sz="1400" spc="-5">
                <a:solidFill>
                  <a:srgbClr val="585858"/>
                </a:solidFill>
                <a:latin typeface="微软雅黑"/>
                <a:cs typeface="微软雅黑"/>
              </a:rPr>
              <a:t>）</a:t>
            </a:r>
            <a:endParaRPr sz="1400">
              <a:latin typeface="微软雅黑"/>
              <a:cs typeface="微软雅黑"/>
            </a:endParaRPr>
          </a:p>
          <a:p>
            <a:pPr marL="372110" indent="-360045">
              <a:lnSpc>
                <a:spcPct val="100000"/>
              </a:lnSpc>
              <a:spcBef>
                <a:spcPts val="1175"/>
              </a:spcBef>
              <a:buClr>
                <a:srgbClr val="404040"/>
              </a:buClr>
              <a:buSzPct val="85714"/>
              <a:buFont typeface="Wingdings"/>
              <a:buChar char="⚫"/>
              <a:tabLst>
                <a:tab pos="372110" algn="l"/>
                <a:tab pos="372745" algn="l"/>
              </a:tabLst>
            </a:pPr>
            <a:r>
              <a:rPr dirty="0" sz="1400">
                <a:solidFill>
                  <a:srgbClr val="585858"/>
                </a:solidFill>
                <a:latin typeface="微软雅黑"/>
                <a:cs typeface="微软雅黑"/>
              </a:rPr>
              <a:t>分组查询</a:t>
            </a:r>
            <a:r>
              <a:rPr dirty="0" sz="1400" spc="-5">
                <a:solidFill>
                  <a:srgbClr val="585858"/>
                </a:solidFill>
                <a:latin typeface="微软雅黑"/>
                <a:cs typeface="微软雅黑"/>
              </a:rPr>
              <a:t>（</a:t>
            </a:r>
            <a:r>
              <a:rPr dirty="0" sz="1400" spc="-5">
                <a:solidFill>
                  <a:srgbClr val="FF0000"/>
                </a:solidFill>
                <a:latin typeface="微软雅黑"/>
                <a:cs typeface="微软雅黑"/>
              </a:rPr>
              <a:t>GROUP</a:t>
            </a:r>
            <a:r>
              <a:rPr dirty="0" sz="1400" spc="-114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dirty="0" sz="1400" spc="-15">
                <a:solidFill>
                  <a:srgbClr val="FF0000"/>
                </a:solidFill>
                <a:latin typeface="微软雅黑"/>
                <a:cs typeface="微软雅黑"/>
              </a:rPr>
              <a:t>BY</a:t>
            </a:r>
            <a:r>
              <a:rPr dirty="0" sz="1400" spc="-15">
                <a:solidFill>
                  <a:srgbClr val="585858"/>
                </a:solidFill>
                <a:latin typeface="微软雅黑"/>
                <a:cs typeface="微软雅黑"/>
              </a:rPr>
              <a:t>）</a:t>
            </a:r>
            <a:endParaRPr sz="1400">
              <a:latin typeface="微软雅黑"/>
              <a:cs typeface="微软雅黑"/>
            </a:endParaRPr>
          </a:p>
          <a:p>
            <a:pPr marL="372110" indent="-360045">
              <a:lnSpc>
                <a:spcPct val="100000"/>
              </a:lnSpc>
              <a:spcBef>
                <a:spcPts val="1180"/>
              </a:spcBef>
              <a:buClr>
                <a:srgbClr val="404040"/>
              </a:buClr>
              <a:buSzPct val="82142"/>
              <a:buFont typeface="Wingdings"/>
              <a:buChar char="⚫"/>
              <a:tabLst>
                <a:tab pos="372110" algn="l"/>
                <a:tab pos="372745" algn="l"/>
              </a:tabLst>
            </a:pPr>
            <a:r>
              <a:rPr dirty="0" sz="1400">
                <a:solidFill>
                  <a:srgbClr val="585858"/>
                </a:solidFill>
                <a:latin typeface="微软雅黑"/>
                <a:cs typeface="微软雅黑"/>
              </a:rPr>
              <a:t>排序查询</a:t>
            </a:r>
            <a:r>
              <a:rPr dirty="0" sz="1400" spc="-5">
                <a:solidFill>
                  <a:srgbClr val="585858"/>
                </a:solidFill>
                <a:latin typeface="微软雅黑"/>
                <a:cs typeface="微软雅黑"/>
              </a:rPr>
              <a:t>（</a:t>
            </a:r>
            <a:r>
              <a:rPr dirty="0" sz="1400" spc="-5">
                <a:solidFill>
                  <a:srgbClr val="FF0000"/>
                </a:solidFill>
                <a:latin typeface="微软雅黑"/>
                <a:cs typeface="微软雅黑"/>
              </a:rPr>
              <a:t>ORDER</a:t>
            </a:r>
            <a:r>
              <a:rPr dirty="0" sz="1400" spc="-7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dirty="0" sz="1400" spc="-20">
                <a:solidFill>
                  <a:srgbClr val="FF0000"/>
                </a:solidFill>
                <a:latin typeface="微软雅黑"/>
                <a:cs typeface="微软雅黑"/>
              </a:rPr>
              <a:t>BY</a:t>
            </a:r>
            <a:r>
              <a:rPr dirty="0" sz="1400" spc="-20">
                <a:solidFill>
                  <a:srgbClr val="585858"/>
                </a:solidFill>
                <a:latin typeface="微软雅黑"/>
                <a:cs typeface="微软雅黑"/>
              </a:rPr>
              <a:t>）</a:t>
            </a:r>
            <a:endParaRPr sz="1400">
              <a:latin typeface="微软雅黑"/>
              <a:cs typeface="微软雅黑"/>
            </a:endParaRPr>
          </a:p>
          <a:p>
            <a:pPr marL="372110" indent="-360045">
              <a:lnSpc>
                <a:spcPct val="100000"/>
              </a:lnSpc>
              <a:spcBef>
                <a:spcPts val="1175"/>
              </a:spcBef>
              <a:buClr>
                <a:srgbClr val="404040"/>
              </a:buClr>
              <a:buSzPct val="82142"/>
              <a:buFont typeface="Wingdings"/>
              <a:buChar char="⚫"/>
              <a:tabLst>
                <a:tab pos="372110" algn="l"/>
                <a:tab pos="372745" algn="l"/>
              </a:tabLst>
            </a:pPr>
            <a:r>
              <a:rPr dirty="0" sz="1400">
                <a:solidFill>
                  <a:srgbClr val="585858"/>
                </a:solidFill>
                <a:latin typeface="微软雅黑"/>
                <a:cs typeface="微软雅黑"/>
              </a:rPr>
              <a:t>分页查询</a:t>
            </a:r>
            <a:r>
              <a:rPr dirty="0" sz="1400" spc="-5">
                <a:solidFill>
                  <a:srgbClr val="585858"/>
                </a:solidFill>
                <a:latin typeface="微软雅黑"/>
                <a:cs typeface="微软雅黑"/>
              </a:rPr>
              <a:t>（</a:t>
            </a:r>
            <a:r>
              <a:rPr dirty="0" sz="1400" spc="-5">
                <a:solidFill>
                  <a:srgbClr val="FF0000"/>
                </a:solidFill>
                <a:latin typeface="微软雅黑"/>
                <a:cs typeface="微软雅黑"/>
              </a:rPr>
              <a:t>LIMIT</a:t>
            </a:r>
            <a:r>
              <a:rPr dirty="0" sz="1400" spc="-5">
                <a:solidFill>
                  <a:srgbClr val="585858"/>
                </a:solidFill>
                <a:latin typeface="微软雅黑"/>
                <a:cs typeface="微软雅黑"/>
              </a:rPr>
              <a:t>）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194816" y="3934967"/>
            <a:ext cx="2138680" cy="1065530"/>
          </a:xfrm>
          <a:custGeom>
            <a:avLst/>
            <a:gdLst/>
            <a:ahLst/>
            <a:cxnLst/>
            <a:rect l="l" t="t" r="r" b="b"/>
            <a:pathLst>
              <a:path w="2138679" h="1065529">
                <a:moveTo>
                  <a:pt x="0" y="66293"/>
                </a:moveTo>
                <a:lnTo>
                  <a:pt x="5207" y="40505"/>
                </a:lnTo>
                <a:lnTo>
                  <a:pt x="19407" y="19430"/>
                </a:lnTo>
                <a:lnTo>
                  <a:pt x="40467" y="5214"/>
                </a:lnTo>
                <a:lnTo>
                  <a:pt x="66255" y="0"/>
                </a:lnTo>
                <a:lnTo>
                  <a:pt x="2071878" y="0"/>
                </a:lnTo>
                <a:lnTo>
                  <a:pt x="2097666" y="5214"/>
                </a:lnTo>
                <a:lnTo>
                  <a:pt x="2118741" y="19430"/>
                </a:lnTo>
                <a:lnTo>
                  <a:pt x="2132957" y="40505"/>
                </a:lnTo>
                <a:lnTo>
                  <a:pt x="2138172" y="66293"/>
                </a:lnTo>
                <a:lnTo>
                  <a:pt x="2138172" y="998981"/>
                </a:lnTo>
                <a:lnTo>
                  <a:pt x="2132957" y="1024770"/>
                </a:lnTo>
                <a:lnTo>
                  <a:pt x="2118741" y="1045844"/>
                </a:lnTo>
                <a:lnTo>
                  <a:pt x="2097666" y="1060061"/>
                </a:lnTo>
                <a:lnTo>
                  <a:pt x="2071878" y="1065275"/>
                </a:lnTo>
                <a:lnTo>
                  <a:pt x="66255" y="1065275"/>
                </a:lnTo>
                <a:lnTo>
                  <a:pt x="40467" y="1060061"/>
                </a:lnTo>
                <a:lnTo>
                  <a:pt x="19407" y="1045844"/>
                </a:lnTo>
                <a:lnTo>
                  <a:pt x="5207" y="1024770"/>
                </a:lnTo>
                <a:lnTo>
                  <a:pt x="0" y="998981"/>
                </a:lnTo>
                <a:lnTo>
                  <a:pt x="0" y="66293"/>
                </a:lnTo>
                <a:close/>
              </a:path>
            </a:pathLst>
          </a:custGeom>
          <a:ln w="1269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194816" y="2267711"/>
            <a:ext cx="2138680" cy="1080770"/>
          </a:xfrm>
          <a:custGeom>
            <a:avLst/>
            <a:gdLst/>
            <a:ahLst/>
            <a:cxnLst/>
            <a:rect l="l" t="t" r="r" b="b"/>
            <a:pathLst>
              <a:path w="2138679" h="1080770">
                <a:moveTo>
                  <a:pt x="0" y="67183"/>
                </a:moveTo>
                <a:lnTo>
                  <a:pt x="5280" y="41040"/>
                </a:lnTo>
                <a:lnTo>
                  <a:pt x="19681" y="19685"/>
                </a:lnTo>
                <a:lnTo>
                  <a:pt x="41040" y="5282"/>
                </a:lnTo>
                <a:lnTo>
                  <a:pt x="67195" y="0"/>
                </a:lnTo>
                <a:lnTo>
                  <a:pt x="2070989" y="0"/>
                </a:lnTo>
                <a:lnTo>
                  <a:pt x="2097131" y="5282"/>
                </a:lnTo>
                <a:lnTo>
                  <a:pt x="2118487" y="19685"/>
                </a:lnTo>
                <a:lnTo>
                  <a:pt x="2132889" y="41040"/>
                </a:lnTo>
                <a:lnTo>
                  <a:pt x="2138172" y="67183"/>
                </a:lnTo>
                <a:lnTo>
                  <a:pt x="2138172" y="1013333"/>
                </a:lnTo>
                <a:lnTo>
                  <a:pt x="2132889" y="1039475"/>
                </a:lnTo>
                <a:lnTo>
                  <a:pt x="2118487" y="1060830"/>
                </a:lnTo>
                <a:lnTo>
                  <a:pt x="2097131" y="1075233"/>
                </a:lnTo>
                <a:lnTo>
                  <a:pt x="2070989" y="1080515"/>
                </a:lnTo>
                <a:lnTo>
                  <a:pt x="67195" y="1080515"/>
                </a:lnTo>
                <a:lnTo>
                  <a:pt x="41040" y="1075233"/>
                </a:lnTo>
                <a:lnTo>
                  <a:pt x="19681" y="1060831"/>
                </a:lnTo>
                <a:lnTo>
                  <a:pt x="5280" y="1039475"/>
                </a:lnTo>
                <a:lnTo>
                  <a:pt x="0" y="1013333"/>
                </a:lnTo>
                <a:lnTo>
                  <a:pt x="0" y="67183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194816" y="3398520"/>
            <a:ext cx="2138680" cy="495300"/>
          </a:xfrm>
          <a:custGeom>
            <a:avLst/>
            <a:gdLst/>
            <a:ahLst/>
            <a:cxnLst/>
            <a:rect l="l" t="t" r="r" b="b"/>
            <a:pathLst>
              <a:path w="2138679" h="495300">
                <a:moveTo>
                  <a:pt x="0" y="30860"/>
                </a:moveTo>
                <a:lnTo>
                  <a:pt x="2420" y="18859"/>
                </a:lnTo>
                <a:lnTo>
                  <a:pt x="9021" y="9048"/>
                </a:lnTo>
                <a:lnTo>
                  <a:pt x="18811" y="2428"/>
                </a:lnTo>
                <a:lnTo>
                  <a:pt x="30797" y="0"/>
                </a:lnTo>
                <a:lnTo>
                  <a:pt x="2107311" y="0"/>
                </a:lnTo>
                <a:lnTo>
                  <a:pt x="2119312" y="2428"/>
                </a:lnTo>
                <a:lnTo>
                  <a:pt x="2129123" y="9048"/>
                </a:lnTo>
                <a:lnTo>
                  <a:pt x="2135743" y="18859"/>
                </a:lnTo>
                <a:lnTo>
                  <a:pt x="2138172" y="30860"/>
                </a:lnTo>
                <a:lnTo>
                  <a:pt x="2138172" y="464438"/>
                </a:lnTo>
                <a:lnTo>
                  <a:pt x="2135743" y="476440"/>
                </a:lnTo>
                <a:lnTo>
                  <a:pt x="2129123" y="486251"/>
                </a:lnTo>
                <a:lnTo>
                  <a:pt x="2119312" y="492871"/>
                </a:lnTo>
                <a:lnTo>
                  <a:pt x="2107311" y="495299"/>
                </a:lnTo>
                <a:lnTo>
                  <a:pt x="30797" y="495299"/>
                </a:lnTo>
                <a:lnTo>
                  <a:pt x="18811" y="492871"/>
                </a:lnTo>
                <a:lnTo>
                  <a:pt x="9021" y="486251"/>
                </a:lnTo>
                <a:lnTo>
                  <a:pt x="2420" y="476440"/>
                </a:lnTo>
                <a:lnTo>
                  <a:pt x="0" y="464438"/>
                </a:lnTo>
                <a:lnTo>
                  <a:pt x="0" y="30860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194816" y="5033771"/>
            <a:ext cx="2138680" cy="546100"/>
          </a:xfrm>
          <a:custGeom>
            <a:avLst/>
            <a:gdLst/>
            <a:ahLst/>
            <a:cxnLst/>
            <a:rect l="l" t="t" r="r" b="b"/>
            <a:pathLst>
              <a:path w="2138679" h="546100">
                <a:moveTo>
                  <a:pt x="0" y="33908"/>
                </a:moveTo>
                <a:lnTo>
                  <a:pt x="2666" y="20734"/>
                </a:lnTo>
                <a:lnTo>
                  <a:pt x="9937" y="9953"/>
                </a:lnTo>
                <a:lnTo>
                  <a:pt x="20724" y="2672"/>
                </a:lnTo>
                <a:lnTo>
                  <a:pt x="33934" y="0"/>
                </a:lnTo>
                <a:lnTo>
                  <a:pt x="2104263" y="0"/>
                </a:lnTo>
                <a:lnTo>
                  <a:pt x="2117437" y="2672"/>
                </a:lnTo>
                <a:lnTo>
                  <a:pt x="2128218" y="9953"/>
                </a:lnTo>
                <a:lnTo>
                  <a:pt x="2135499" y="20734"/>
                </a:lnTo>
                <a:lnTo>
                  <a:pt x="2138172" y="33908"/>
                </a:lnTo>
                <a:lnTo>
                  <a:pt x="2138172" y="511682"/>
                </a:lnTo>
                <a:lnTo>
                  <a:pt x="2135499" y="524857"/>
                </a:lnTo>
                <a:lnTo>
                  <a:pt x="2128218" y="535638"/>
                </a:lnTo>
                <a:lnTo>
                  <a:pt x="2117437" y="542919"/>
                </a:lnTo>
                <a:lnTo>
                  <a:pt x="2104263" y="545591"/>
                </a:lnTo>
                <a:lnTo>
                  <a:pt x="33934" y="545591"/>
                </a:lnTo>
                <a:lnTo>
                  <a:pt x="20724" y="542919"/>
                </a:lnTo>
                <a:lnTo>
                  <a:pt x="9937" y="535638"/>
                </a:lnTo>
                <a:lnTo>
                  <a:pt x="2666" y="524857"/>
                </a:lnTo>
                <a:lnTo>
                  <a:pt x="0" y="511682"/>
                </a:lnTo>
                <a:lnTo>
                  <a:pt x="0" y="33908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194816" y="5617464"/>
            <a:ext cx="2138680" cy="515620"/>
          </a:xfrm>
          <a:custGeom>
            <a:avLst/>
            <a:gdLst/>
            <a:ahLst/>
            <a:cxnLst/>
            <a:rect l="l" t="t" r="r" b="b"/>
            <a:pathLst>
              <a:path w="2138679" h="515620">
                <a:moveTo>
                  <a:pt x="0" y="32029"/>
                </a:moveTo>
                <a:lnTo>
                  <a:pt x="2516" y="19561"/>
                </a:lnTo>
                <a:lnTo>
                  <a:pt x="9380" y="9380"/>
                </a:lnTo>
                <a:lnTo>
                  <a:pt x="19561" y="2516"/>
                </a:lnTo>
                <a:lnTo>
                  <a:pt x="32029" y="0"/>
                </a:lnTo>
                <a:lnTo>
                  <a:pt x="2106168" y="0"/>
                </a:lnTo>
                <a:lnTo>
                  <a:pt x="2118615" y="2516"/>
                </a:lnTo>
                <a:lnTo>
                  <a:pt x="2128789" y="9380"/>
                </a:lnTo>
                <a:lnTo>
                  <a:pt x="2135653" y="19561"/>
                </a:lnTo>
                <a:lnTo>
                  <a:pt x="2138172" y="32029"/>
                </a:lnTo>
                <a:lnTo>
                  <a:pt x="2138172" y="483082"/>
                </a:lnTo>
                <a:lnTo>
                  <a:pt x="2135653" y="495550"/>
                </a:lnTo>
                <a:lnTo>
                  <a:pt x="2128789" y="505731"/>
                </a:lnTo>
                <a:lnTo>
                  <a:pt x="2118615" y="512595"/>
                </a:lnTo>
                <a:lnTo>
                  <a:pt x="2106168" y="515112"/>
                </a:lnTo>
                <a:lnTo>
                  <a:pt x="32029" y="515112"/>
                </a:lnTo>
                <a:lnTo>
                  <a:pt x="19561" y="512595"/>
                </a:lnTo>
                <a:lnTo>
                  <a:pt x="9380" y="505731"/>
                </a:lnTo>
                <a:lnTo>
                  <a:pt x="2516" y="495550"/>
                </a:lnTo>
                <a:lnTo>
                  <a:pt x="0" y="483082"/>
                </a:lnTo>
                <a:lnTo>
                  <a:pt x="0" y="32029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0"/>
              <a:t>高级软件人才培训专家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 h="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 h="0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 h="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9838" y="1074546"/>
            <a:ext cx="1301115" cy="889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225">
                <a:solidFill>
                  <a:srgbClr val="AC2A25"/>
                </a:solidFill>
                <a:latin typeface="宋体"/>
                <a:cs typeface="宋体"/>
              </a:rPr>
              <a:t>SQL</a:t>
            </a:r>
            <a:endParaRPr sz="20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72110" algn="l"/>
              </a:tabLst>
            </a:pPr>
            <a:r>
              <a:rPr dirty="0" sz="1350" spc="670">
                <a:solidFill>
                  <a:srgbClr val="404040"/>
                </a:solidFill>
                <a:latin typeface="Wingdings"/>
                <a:cs typeface="Wingdings"/>
              </a:rPr>
              <a:t>⚫</a:t>
            </a:r>
            <a:r>
              <a:rPr dirty="0" sz="1350" spc="67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1600" spc="-10">
                <a:solidFill>
                  <a:srgbClr val="252525"/>
                </a:solidFill>
                <a:latin typeface="微软雅黑"/>
                <a:cs typeface="微软雅黑"/>
              </a:rPr>
              <a:t>DQL</a:t>
            </a:r>
            <a:r>
              <a:rPr dirty="0" sz="1600">
                <a:solidFill>
                  <a:srgbClr val="252525"/>
                </a:solidFill>
                <a:latin typeface="微软雅黑"/>
                <a:cs typeface="微软雅黑"/>
              </a:rPr>
              <a:t>-</a:t>
            </a:r>
            <a:r>
              <a:rPr dirty="0" sz="1600" spc="-5">
                <a:solidFill>
                  <a:srgbClr val="252525"/>
                </a:solidFill>
                <a:latin typeface="微软雅黑"/>
                <a:cs typeface="微软雅黑"/>
              </a:rPr>
              <a:t>语法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94816" y="2215895"/>
            <a:ext cx="5398135" cy="3941445"/>
          </a:xfrm>
          <a:custGeom>
            <a:avLst/>
            <a:gdLst/>
            <a:ahLst/>
            <a:cxnLst/>
            <a:rect l="l" t="t" r="r" b="b"/>
            <a:pathLst>
              <a:path w="5398134" h="3941445">
                <a:moveTo>
                  <a:pt x="0" y="3941064"/>
                </a:moveTo>
                <a:lnTo>
                  <a:pt x="5398008" y="3941064"/>
                </a:lnTo>
                <a:lnTo>
                  <a:pt x="5398008" y="0"/>
                </a:lnTo>
                <a:lnTo>
                  <a:pt x="0" y="0"/>
                </a:lnTo>
                <a:lnTo>
                  <a:pt x="0" y="3941064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194816" y="2215895"/>
            <a:ext cx="5398135" cy="3941445"/>
          </a:xfrm>
          <a:custGeom>
            <a:avLst/>
            <a:gdLst/>
            <a:ahLst/>
            <a:cxnLst/>
            <a:rect l="l" t="t" r="r" b="b"/>
            <a:pathLst>
              <a:path w="5398134" h="3941445">
                <a:moveTo>
                  <a:pt x="0" y="3941064"/>
                </a:moveTo>
                <a:lnTo>
                  <a:pt x="5398008" y="3941064"/>
                </a:lnTo>
                <a:lnTo>
                  <a:pt x="5398008" y="0"/>
                </a:lnTo>
                <a:lnTo>
                  <a:pt x="0" y="0"/>
                </a:lnTo>
                <a:lnTo>
                  <a:pt x="0" y="3941064"/>
                </a:lnTo>
                <a:close/>
              </a:path>
            </a:pathLst>
          </a:custGeom>
          <a:ln w="3175">
            <a:solidFill>
              <a:srgbClr val="9191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286255" y="2287270"/>
            <a:ext cx="558292" cy="236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813051" y="2577846"/>
            <a:ext cx="6350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字段列表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86255" y="2835910"/>
            <a:ext cx="489584" cy="2362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813051" y="3126485"/>
            <a:ext cx="6350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表名列表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286255" y="3384550"/>
            <a:ext cx="576071" cy="2362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225613" y="3406219"/>
            <a:ext cx="2096770" cy="480059"/>
          </a:xfrm>
          <a:prstGeom prst="rect">
            <a:avLst/>
          </a:prstGeom>
          <a:solidFill>
            <a:srgbClr val="FFFFE3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600075">
              <a:lnSpc>
                <a:spcPct val="100000"/>
              </a:lnSpc>
              <a:spcBef>
                <a:spcPts val="840"/>
              </a:spcBef>
            </a:pP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条件列表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286255" y="3933444"/>
            <a:ext cx="804329" cy="2362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813051" y="4224020"/>
            <a:ext cx="939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分组字段列表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286255" y="4482084"/>
            <a:ext cx="608076" cy="2362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813051" y="4772659"/>
            <a:ext cx="1092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分组后条件列表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286255" y="5030978"/>
            <a:ext cx="756094" cy="2362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286255" y="5579668"/>
            <a:ext cx="402336" cy="2362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205856" y="5321553"/>
            <a:ext cx="211645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1976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排序字段列表</a:t>
            </a:r>
            <a:endParaRPr sz="1200">
              <a:latin typeface="黑体"/>
              <a:cs typeface="黑体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/>
              <a:cs typeface="Times New Roman"/>
            </a:endParaRPr>
          </a:p>
          <a:p>
            <a:pPr marL="619760">
              <a:lnSpc>
                <a:spcPct val="100000"/>
              </a:lnSpc>
            </a:pP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分页参数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151623" y="2872867"/>
            <a:ext cx="3999229" cy="205358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72110" indent="-360045">
              <a:lnSpc>
                <a:spcPct val="100000"/>
              </a:lnSpc>
              <a:spcBef>
                <a:spcPts val="105"/>
              </a:spcBef>
              <a:buClr>
                <a:srgbClr val="404040"/>
              </a:buClr>
              <a:buSzPct val="82142"/>
              <a:buFont typeface="Wingdings"/>
              <a:buChar char="⚫"/>
              <a:tabLst>
                <a:tab pos="372110" algn="l"/>
                <a:tab pos="372745" algn="l"/>
              </a:tabLst>
            </a:pPr>
            <a:r>
              <a:rPr dirty="0" sz="1400">
                <a:solidFill>
                  <a:srgbClr val="FF0000"/>
                </a:solidFill>
                <a:latin typeface="微软雅黑"/>
                <a:cs typeface="微软雅黑"/>
              </a:rPr>
              <a:t>基本查询</a:t>
            </a:r>
            <a:endParaRPr sz="1400">
              <a:latin typeface="微软雅黑"/>
              <a:cs typeface="微软雅黑"/>
            </a:endParaRPr>
          </a:p>
          <a:p>
            <a:pPr marL="372110" indent="-360045">
              <a:lnSpc>
                <a:spcPct val="100000"/>
              </a:lnSpc>
              <a:spcBef>
                <a:spcPts val="1175"/>
              </a:spcBef>
              <a:buClr>
                <a:srgbClr val="404040"/>
              </a:buClr>
              <a:buSzPct val="82142"/>
              <a:buFont typeface="Wingdings"/>
              <a:buChar char="⚫"/>
              <a:tabLst>
                <a:tab pos="372110" algn="l"/>
                <a:tab pos="372745" algn="l"/>
              </a:tabLst>
            </a:pPr>
            <a:r>
              <a:rPr dirty="0" sz="1400">
                <a:solidFill>
                  <a:srgbClr val="585858"/>
                </a:solidFill>
                <a:latin typeface="微软雅黑"/>
                <a:cs typeface="微软雅黑"/>
              </a:rPr>
              <a:t>条件查询</a:t>
            </a:r>
            <a:r>
              <a:rPr dirty="0" sz="1400" spc="-5">
                <a:solidFill>
                  <a:srgbClr val="585858"/>
                </a:solidFill>
                <a:latin typeface="微软雅黑"/>
                <a:cs typeface="微软雅黑"/>
              </a:rPr>
              <a:t>（</a:t>
            </a:r>
            <a:r>
              <a:rPr dirty="0" sz="1400" spc="-5">
                <a:solidFill>
                  <a:srgbClr val="FF0000"/>
                </a:solidFill>
                <a:latin typeface="微软雅黑"/>
                <a:cs typeface="微软雅黑"/>
              </a:rPr>
              <a:t>WHERE</a:t>
            </a:r>
            <a:r>
              <a:rPr dirty="0" sz="1400" spc="-5">
                <a:solidFill>
                  <a:srgbClr val="585858"/>
                </a:solidFill>
                <a:latin typeface="微软雅黑"/>
                <a:cs typeface="微软雅黑"/>
              </a:rPr>
              <a:t>）</a:t>
            </a:r>
            <a:endParaRPr sz="1400">
              <a:latin typeface="微软雅黑"/>
              <a:cs typeface="微软雅黑"/>
            </a:endParaRPr>
          </a:p>
          <a:p>
            <a:pPr marL="372110" indent="-360045">
              <a:lnSpc>
                <a:spcPct val="100000"/>
              </a:lnSpc>
              <a:spcBef>
                <a:spcPts val="1175"/>
              </a:spcBef>
              <a:buClr>
                <a:srgbClr val="404040"/>
              </a:buClr>
              <a:buSzPct val="82142"/>
              <a:buFont typeface="Wingdings"/>
              <a:buChar char="⚫"/>
              <a:tabLst>
                <a:tab pos="372110" algn="l"/>
                <a:tab pos="372745" algn="l"/>
              </a:tabLst>
            </a:pPr>
            <a:r>
              <a:rPr dirty="0" sz="1400">
                <a:solidFill>
                  <a:srgbClr val="585858"/>
                </a:solidFill>
                <a:latin typeface="微软雅黑"/>
                <a:cs typeface="微软雅黑"/>
              </a:rPr>
              <a:t>聚合函数（</a:t>
            </a:r>
            <a:r>
              <a:rPr dirty="0" sz="1400">
                <a:solidFill>
                  <a:srgbClr val="FF0000"/>
                </a:solidFill>
                <a:latin typeface="微软雅黑"/>
                <a:cs typeface="微软雅黑"/>
              </a:rPr>
              <a:t>count、</a:t>
            </a:r>
            <a:r>
              <a:rPr dirty="0" sz="1400" spc="-5">
                <a:solidFill>
                  <a:srgbClr val="FF0000"/>
                </a:solidFill>
                <a:latin typeface="微软雅黑"/>
                <a:cs typeface="微软雅黑"/>
              </a:rPr>
              <a:t>max</a:t>
            </a:r>
            <a:r>
              <a:rPr dirty="0" sz="1400">
                <a:solidFill>
                  <a:srgbClr val="FF0000"/>
                </a:solidFill>
                <a:latin typeface="微软雅黑"/>
                <a:cs typeface="微软雅黑"/>
              </a:rPr>
              <a:t>、</a:t>
            </a:r>
            <a:r>
              <a:rPr dirty="0" sz="1400" spc="-5">
                <a:solidFill>
                  <a:srgbClr val="FF0000"/>
                </a:solidFill>
                <a:latin typeface="微软雅黑"/>
                <a:cs typeface="微软雅黑"/>
              </a:rPr>
              <a:t>min</a:t>
            </a:r>
            <a:r>
              <a:rPr dirty="0" sz="1400">
                <a:solidFill>
                  <a:srgbClr val="FF0000"/>
                </a:solidFill>
                <a:latin typeface="微软雅黑"/>
                <a:cs typeface="微软雅黑"/>
              </a:rPr>
              <a:t>、</a:t>
            </a:r>
            <a:r>
              <a:rPr dirty="0" sz="1400" spc="-5">
                <a:solidFill>
                  <a:srgbClr val="FF0000"/>
                </a:solidFill>
                <a:latin typeface="微软雅黑"/>
                <a:cs typeface="微软雅黑"/>
              </a:rPr>
              <a:t>avg</a:t>
            </a:r>
            <a:r>
              <a:rPr dirty="0" sz="1400">
                <a:solidFill>
                  <a:srgbClr val="FF0000"/>
                </a:solidFill>
                <a:latin typeface="微软雅黑"/>
                <a:cs typeface="微软雅黑"/>
              </a:rPr>
              <a:t>、</a:t>
            </a:r>
            <a:r>
              <a:rPr dirty="0" sz="1400" spc="-5">
                <a:solidFill>
                  <a:srgbClr val="FF0000"/>
                </a:solidFill>
                <a:latin typeface="微软雅黑"/>
                <a:cs typeface="微软雅黑"/>
              </a:rPr>
              <a:t>sum</a:t>
            </a:r>
            <a:r>
              <a:rPr dirty="0" sz="1400" spc="-5">
                <a:solidFill>
                  <a:srgbClr val="585858"/>
                </a:solidFill>
                <a:latin typeface="微软雅黑"/>
                <a:cs typeface="微软雅黑"/>
              </a:rPr>
              <a:t>）</a:t>
            </a:r>
            <a:endParaRPr sz="1400">
              <a:latin typeface="微软雅黑"/>
              <a:cs typeface="微软雅黑"/>
            </a:endParaRPr>
          </a:p>
          <a:p>
            <a:pPr marL="372110" indent="-360045">
              <a:lnSpc>
                <a:spcPct val="100000"/>
              </a:lnSpc>
              <a:spcBef>
                <a:spcPts val="1175"/>
              </a:spcBef>
              <a:buClr>
                <a:srgbClr val="404040"/>
              </a:buClr>
              <a:buSzPct val="85714"/>
              <a:buFont typeface="Wingdings"/>
              <a:buChar char="⚫"/>
              <a:tabLst>
                <a:tab pos="372110" algn="l"/>
                <a:tab pos="372745" algn="l"/>
              </a:tabLst>
            </a:pPr>
            <a:r>
              <a:rPr dirty="0" sz="1400">
                <a:solidFill>
                  <a:srgbClr val="585858"/>
                </a:solidFill>
                <a:latin typeface="微软雅黑"/>
                <a:cs typeface="微软雅黑"/>
              </a:rPr>
              <a:t>分组查询</a:t>
            </a:r>
            <a:r>
              <a:rPr dirty="0" sz="1400" spc="-5">
                <a:solidFill>
                  <a:srgbClr val="585858"/>
                </a:solidFill>
                <a:latin typeface="微软雅黑"/>
                <a:cs typeface="微软雅黑"/>
              </a:rPr>
              <a:t>（</a:t>
            </a:r>
            <a:r>
              <a:rPr dirty="0" sz="1400" spc="-5">
                <a:solidFill>
                  <a:srgbClr val="FF0000"/>
                </a:solidFill>
                <a:latin typeface="微软雅黑"/>
                <a:cs typeface="微软雅黑"/>
              </a:rPr>
              <a:t>GROUP</a:t>
            </a:r>
            <a:r>
              <a:rPr dirty="0" sz="1400" spc="-114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dirty="0" sz="1400" spc="-15">
                <a:solidFill>
                  <a:srgbClr val="FF0000"/>
                </a:solidFill>
                <a:latin typeface="微软雅黑"/>
                <a:cs typeface="微软雅黑"/>
              </a:rPr>
              <a:t>BY</a:t>
            </a:r>
            <a:r>
              <a:rPr dirty="0" sz="1400" spc="-15">
                <a:solidFill>
                  <a:srgbClr val="585858"/>
                </a:solidFill>
                <a:latin typeface="微软雅黑"/>
                <a:cs typeface="微软雅黑"/>
              </a:rPr>
              <a:t>）</a:t>
            </a:r>
            <a:endParaRPr sz="1400">
              <a:latin typeface="微软雅黑"/>
              <a:cs typeface="微软雅黑"/>
            </a:endParaRPr>
          </a:p>
          <a:p>
            <a:pPr marL="372110" indent="-360045">
              <a:lnSpc>
                <a:spcPct val="100000"/>
              </a:lnSpc>
              <a:spcBef>
                <a:spcPts val="1180"/>
              </a:spcBef>
              <a:buClr>
                <a:srgbClr val="404040"/>
              </a:buClr>
              <a:buSzPct val="82142"/>
              <a:buFont typeface="Wingdings"/>
              <a:buChar char="⚫"/>
              <a:tabLst>
                <a:tab pos="372110" algn="l"/>
                <a:tab pos="372745" algn="l"/>
              </a:tabLst>
            </a:pPr>
            <a:r>
              <a:rPr dirty="0" sz="1400">
                <a:solidFill>
                  <a:srgbClr val="585858"/>
                </a:solidFill>
                <a:latin typeface="微软雅黑"/>
                <a:cs typeface="微软雅黑"/>
              </a:rPr>
              <a:t>排序查询</a:t>
            </a:r>
            <a:r>
              <a:rPr dirty="0" sz="1400" spc="-5">
                <a:solidFill>
                  <a:srgbClr val="585858"/>
                </a:solidFill>
                <a:latin typeface="微软雅黑"/>
                <a:cs typeface="微软雅黑"/>
              </a:rPr>
              <a:t>（</a:t>
            </a:r>
            <a:r>
              <a:rPr dirty="0" sz="1400" spc="-5">
                <a:solidFill>
                  <a:srgbClr val="FF0000"/>
                </a:solidFill>
                <a:latin typeface="微软雅黑"/>
                <a:cs typeface="微软雅黑"/>
              </a:rPr>
              <a:t>ORDER</a:t>
            </a:r>
            <a:r>
              <a:rPr dirty="0" sz="1400" spc="-7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dirty="0" sz="1400" spc="-20">
                <a:solidFill>
                  <a:srgbClr val="FF0000"/>
                </a:solidFill>
                <a:latin typeface="微软雅黑"/>
                <a:cs typeface="微软雅黑"/>
              </a:rPr>
              <a:t>BY</a:t>
            </a:r>
            <a:r>
              <a:rPr dirty="0" sz="1400" spc="-20">
                <a:solidFill>
                  <a:srgbClr val="585858"/>
                </a:solidFill>
                <a:latin typeface="微软雅黑"/>
                <a:cs typeface="微软雅黑"/>
              </a:rPr>
              <a:t>）</a:t>
            </a:r>
            <a:endParaRPr sz="1400">
              <a:latin typeface="微软雅黑"/>
              <a:cs typeface="微软雅黑"/>
            </a:endParaRPr>
          </a:p>
          <a:p>
            <a:pPr marL="372110" indent="-360045">
              <a:lnSpc>
                <a:spcPct val="100000"/>
              </a:lnSpc>
              <a:spcBef>
                <a:spcPts val="1175"/>
              </a:spcBef>
              <a:buClr>
                <a:srgbClr val="404040"/>
              </a:buClr>
              <a:buSzPct val="82142"/>
              <a:buFont typeface="Wingdings"/>
              <a:buChar char="⚫"/>
              <a:tabLst>
                <a:tab pos="372110" algn="l"/>
                <a:tab pos="372745" algn="l"/>
              </a:tabLst>
            </a:pPr>
            <a:r>
              <a:rPr dirty="0" sz="1400">
                <a:solidFill>
                  <a:srgbClr val="585858"/>
                </a:solidFill>
                <a:latin typeface="微软雅黑"/>
                <a:cs typeface="微软雅黑"/>
              </a:rPr>
              <a:t>分页查询</a:t>
            </a:r>
            <a:r>
              <a:rPr dirty="0" sz="1400" spc="-5">
                <a:solidFill>
                  <a:srgbClr val="585858"/>
                </a:solidFill>
                <a:latin typeface="微软雅黑"/>
                <a:cs typeface="微软雅黑"/>
              </a:rPr>
              <a:t>（</a:t>
            </a:r>
            <a:r>
              <a:rPr dirty="0" sz="1400" spc="-5">
                <a:solidFill>
                  <a:srgbClr val="FF0000"/>
                </a:solidFill>
                <a:latin typeface="微软雅黑"/>
                <a:cs typeface="微软雅黑"/>
              </a:rPr>
              <a:t>LIMIT</a:t>
            </a:r>
            <a:r>
              <a:rPr dirty="0" sz="1400" spc="-5">
                <a:solidFill>
                  <a:srgbClr val="585858"/>
                </a:solidFill>
                <a:latin typeface="微软雅黑"/>
                <a:cs typeface="微软雅黑"/>
              </a:rPr>
              <a:t>）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194816" y="3934967"/>
            <a:ext cx="2138680" cy="1065530"/>
          </a:xfrm>
          <a:custGeom>
            <a:avLst/>
            <a:gdLst/>
            <a:ahLst/>
            <a:cxnLst/>
            <a:rect l="l" t="t" r="r" b="b"/>
            <a:pathLst>
              <a:path w="2138679" h="1065529">
                <a:moveTo>
                  <a:pt x="0" y="66293"/>
                </a:moveTo>
                <a:lnTo>
                  <a:pt x="5207" y="40505"/>
                </a:lnTo>
                <a:lnTo>
                  <a:pt x="19407" y="19430"/>
                </a:lnTo>
                <a:lnTo>
                  <a:pt x="40467" y="5214"/>
                </a:lnTo>
                <a:lnTo>
                  <a:pt x="66255" y="0"/>
                </a:lnTo>
                <a:lnTo>
                  <a:pt x="2071878" y="0"/>
                </a:lnTo>
                <a:lnTo>
                  <a:pt x="2097666" y="5214"/>
                </a:lnTo>
                <a:lnTo>
                  <a:pt x="2118741" y="19430"/>
                </a:lnTo>
                <a:lnTo>
                  <a:pt x="2132957" y="40505"/>
                </a:lnTo>
                <a:lnTo>
                  <a:pt x="2138172" y="66293"/>
                </a:lnTo>
                <a:lnTo>
                  <a:pt x="2138172" y="998981"/>
                </a:lnTo>
                <a:lnTo>
                  <a:pt x="2132957" y="1024770"/>
                </a:lnTo>
                <a:lnTo>
                  <a:pt x="2118741" y="1045844"/>
                </a:lnTo>
                <a:lnTo>
                  <a:pt x="2097666" y="1060061"/>
                </a:lnTo>
                <a:lnTo>
                  <a:pt x="2071878" y="1065275"/>
                </a:lnTo>
                <a:lnTo>
                  <a:pt x="66255" y="1065275"/>
                </a:lnTo>
                <a:lnTo>
                  <a:pt x="40467" y="1060061"/>
                </a:lnTo>
                <a:lnTo>
                  <a:pt x="19407" y="1045844"/>
                </a:lnTo>
                <a:lnTo>
                  <a:pt x="5207" y="1024770"/>
                </a:lnTo>
                <a:lnTo>
                  <a:pt x="0" y="998981"/>
                </a:lnTo>
                <a:lnTo>
                  <a:pt x="0" y="66293"/>
                </a:lnTo>
                <a:close/>
              </a:path>
            </a:pathLst>
          </a:custGeom>
          <a:ln w="1269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194816" y="2267711"/>
            <a:ext cx="2138680" cy="1080770"/>
          </a:xfrm>
          <a:custGeom>
            <a:avLst/>
            <a:gdLst/>
            <a:ahLst/>
            <a:cxnLst/>
            <a:rect l="l" t="t" r="r" b="b"/>
            <a:pathLst>
              <a:path w="2138679" h="1080770">
                <a:moveTo>
                  <a:pt x="0" y="67183"/>
                </a:moveTo>
                <a:lnTo>
                  <a:pt x="5280" y="41040"/>
                </a:lnTo>
                <a:lnTo>
                  <a:pt x="19681" y="19685"/>
                </a:lnTo>
                <a:lnTo>
                  <a:pt x="41040" y="5282"/>
                </a:lnTo>
                <a:lnTo>
                  <a:pt x="67195" y="0"/>
                </a:lnTo>
                <a:lnTo>
                  <a:pt x="2070989" y="0"/>
                </a:lnTo>
                <a:lnTo>
                  <a:pt x="2097131" y="5282"/>
                </a:lnTo>
                <a:lnTo>
                  <a:pt x="2118487" y="19685"/>
                </a:lnTo>
                <a:lnTo>
                  <a:pt x="2132889" y="41040"/>
                </a:lnTo>
                <a:lnTo>
                  <a:pt x="2138172" y="67183"/>
                </a:lnTo>
                <a:lnTo>
                  <a:pt x="2138172" y="1013333"/>
                </a:lnTo>
                <a:lnTo>
                  <a:pt x="2132889" y="1039475"/>
                </a:lnTo>
                <a:lnTo>
                  <a:pt x="2118487" y="1060830"/>
                </a:lnTo>
                <a:lnTo>
                  <a:pt x="2097131" y="1075233"/>
                </a:lnTo>
                <a:lnTo>
                  <a:pt x="2070989" y="1080515"/>
                </a:lnTo>
                <a:lnTo>
                  <a:pt x="67195" y="1080515"/>
                </a:lnTo>
                <a:lnTo>
                  <a:pt x="41040" y="1075233"/>
                </a:lnTo>
                <a:lnTo>
                  <a:pt x="19681" y="1060831"/>
                </a:lnTo>
                <a:lnTo>
                  <a:pt x="5280" y="1039475"/>
                </a:lnTo>
                <a:lnTo>
                  <a:pt x="0" y="1013333"/>
                </a:lnTo>
                <a:lnTo>
                  <a:pt x="0" y="67183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194816" y="3398520"/>
            <a:ext cx="2138680" cy="495300"/>
          </a:xfrm>
          <a:custGeom>
            <a:avLst/>
            <a:gdLst/>
            <a:ahLst/>
            <a:cxnLst/>
            <a:rect l="l" t="t" r="r" b="b"/>
            <a:pathLst>
              <a:path w="2138679" h="495300">
                <a:moveTo>
                  <a:pt x="0" y="30860"/>
                </a:moveTo>
                <a:lnTo>
                  <a:pt x="2420" y="18859"/>
                </a:lnTo>
                <a:lnTo>
                  <a:pt x="9021" y="9048"/>
                </a:lnTo>
                <a:lnTo>
                  <a:pt x="18811" y="2428"/>
                </a:lnTo>
                <a:lnTo>
                  <a:pt x="30797" y="0"/>
                </a:lnTo>
                <a:lnTo>
                  <a:pt x="2107311" y="0"/>
                </a:lnTo>
                <a:lnTo>
                  <a:pt x="2119312" y="2428"/>
                </a:lnTo>
                <a:lnTo>
                  <a:pt x="2129123" y="9048"/>
                </a:lnTo>
                <a:lnTo>
                  <a:pt x="2135743" y="18859"/>
                </a:lnTo>
                <a:lnTo>
                  <a:pt x="2138172" y="30860"/>
                </a:lnTo>
                <a:lnTo>
                  <a:pt x="2138172" y="464438"/>
                </a:lnTo>
                <a:lnTo>
                  <a:pt x="2135743" y="476440"/>
                </a:lnTo>
                <a:lnTo>
                  <a:pt x="2129123" y="486251"/>
                </a:lnTo>
                <a:lnTo>
                  <a:pt x="2119312" y="492871"/>
                </a:lnTo>
                <a:lnTo>
                  <a:pt x="2107311" y="495299"/>
                </a:lnTo>
                <a:lnTo>
                  <a:pt x="30797" y="495299"/>
                </a:lnTo>
                <a:lnTo>
                  <a:pt x="18811" y="492871"/>
                </a:lnTo>
                <a:lnTo>
                  <a:pt x="9021" y="486251"/>
                </a:lnTo>
                <a:lnTo>
                  <a:pt x="2420" y="476440"/>
                </a:lnTo>
                <a:lnTo>
                  <a:pt x="0" y="464438"/>
                </a:lnTo>
                <a:lnTo>
                  <a:pt x="0" y="30860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194816" y="5033771"/>
            <a:ext cx="2138680" cy="546100"/>
          </a:xfrm>
          <a:custGeom>
            <a:avLst/>
            <a:gdLst/>
            <a:ahLst/>
            <a:cxnLst/>
            <a:rect l="l" t="t" r="r" b="b"/>
            <a:pathLst>
              <a:path w="2138679" h="546100">
                <a:moveTo>
                  <a:pt x="0" y="33908"/>
                </a:moveTo>
                <a:lnTo>
                  <a:pt x="2666" y="20734"/>
                </a:lnTo>
                <a:lnTo>
                  <a:pt x="9937" y="9953"/>
                </a:lnTo>
                <a:lnTo>
                  <a:pt x="20724" y="2672"/>
                </a:lnTo>
                <a:lnTo>
                  <a:pt x="33934" y="0"/>
                </a:lnTo>
                <a:lnTo>
                  <a:pt x="2104263" y="0"/>
                </a:lnTo>
                <a:lnTo>
                  <a:pt x="2117437" y="2672"/>
                </a:lnTo>
                <a:lnTo>
                  <a:pt x="2128218" y="9953"/>
                </a:lnTo>
                <a:lnTo>
                  <a:pt x="2135499" y="20734"/>
                </a:lnTo>
                <a:lnTo>
                  <a:pt x="2138172" y="33908"/>
                </a:lnTo>
                <a:lnTo>
                  <a:pt x="2138172" y="511682"/>
                </a:lnTo>
                <a:lnTo>
                  <a:pt x="2135499" y="524857"/>
                </a:lnTo>
                <a:lnTo>
                  <a:pt x="2128218" y="535638"/>
                </a:lnTo>
                <a:lnTo>
                  <a:pt x="2117437" y="542919"/>
                </a:lnTo>
                <a:lnTo>
                  <a:pt x="2104263" y="545591"/>
                </a:lnTo>
                <a:lnTo>
                  <a:pt x="33934" y="545591"/>
                </a:lnTo>
                <a:lnTo>
                  <a:pt x="20724" y="542919"/>
                </a:lnTo>
                <a:lnTo>
                  <a:pt x="9937" y="535638"/>
                </a:lnTo>
                <a:lnTo>
                  <a:pt x="2666" y="524857"/>
                </a:lnTo>
                <a:lnTo>
                  <a:pt x="0" y="511682"/>
                </a:lnTo>
                <a:lnTo>
                  <a:pt x="0" y="33908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194816" y="5617464"/>
            <a:ext cx="2138680" cy="515620"/>
          </a:xfrm>
          <a:custGeom>
            <a:avLst/>
            <a:gdLst/>
            <a:ahLst/>
            <a:cxnLst/>
            <a:rect l="l" t="t" r="r" b="b"/>
            <a:pathLst>
              <a:path w="2138679" h="515620">
                <a:moveTo>
                  <a:pt x="0" y="32029"/>
                </a:moveTo>
                <a:lnTo>
                  <a:pt x="2516" y="19561"/>
                </a:lnTo>
                <a:lnTo>
                  <a:pt x="9380" y="9380"/>
                </a:lnTo>
                <a:lnTo>
                  <a:pt x="19561" y="2516"/>
                </a:lnTo>
                <a:lnTo>
                  <a:pt x="32029" y="0"/>
                </a:lnTo>
                <a:lnTo>
                  <a:pt x="2106168" y="0"/>
                </a:lnTo>
                <a:lnTo>
                  <a:pt x="2118615" y="2516"/>
                </a:lnTo>
                <a:lnTo>
                  <a:pt x="2128789" y="9380"/>
                </a:lnTo>
                <a:lnTo>
                  <a:pt x="2135653" y="19561"/>
                </a:lnTo>
                <a:lnTo>
                  <a:pt x="2138172" y="32029"/>
                </a:lnTo>
                <a:lnTo>
                  <a:pt x="2138172" y="483082"/>
                </a:lnTo>
                <a:lnTo>
                  <a:pt x="2135653" y="495550"/>
                </a:lnTo>
                <a:lnTo>
                  <a:pt x="2128789" y="505731"/>
                </a:lnTo>
                <a:lnTo>
                  <a:pt x="2118615" y="512595"/>
                </a:lnTo>
                <a:lnTo>
                  <a:pt x="2106168" y="515112"/>
                </a:lnTo>
                <a:lnTo>
                  <a:pt x="32029" y="515112"/>
                </a:lnTo>
                <a:lnTo>
                  <a:pt x="19561" y="512595"/>
                </a:lnTo>
                <a:lnTo>
                  <a:pt x="9380" y="505731"/>
                </a:lnTo>
                <a:lnTo>
                  <a:pt x="2516" y="495550"/>
                </a:lnTo>
                <a:lnTo>
                  <a:pt x="0" y="483082"/>
                </a:lnTo>
                <a:lnTo>
                  <a:pt x="0" y="32029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0"/>
              <a:t>高级软件人才培训专家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 h="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 h="0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 h="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9838" y="1074546"/>
            <a:ext cx="1777364" cy="13893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225">
                <a:solidFill>
                  <a:srgbClr val="AC2A25"/>
                </a:solidFill>
                <a:latin typeface="宋体"/>
                <a:cs typeface="宋体"/>
              </a:rPr>
              <a:t>SQL</a:t>
            </a:r>
            <a:endParaRPr sz="20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2150">
              <a:latin typeface="Times New Roman"/>
              <a:cs typeface="Times New Roman"/>
            </a:endParaRPr>
          </a:p>
          <a:p>
            <a:pPr marL="372110" indent="-360045">
              <a:lnSpc>
                <a:spcPct val="100000"/>
              </a:lnSpc>
              <a:spcBef>
                <a:spcPts val="5"/>
              </a:spcBef>
              <a:buClr>
                <a:srgbClr val="404040"/>
              </a:buClr>
              <a:buSzPct val="84375"/>
              <a:buFont typeface="Wingdings"/>
              <a:buChar char="⚫"/>
              <a:tabLst>
                <a:tab pos="372110" algn="l"/>
                <a:tab pos="372745" algn="l"/>
              </a:tabLst>
            </a:pPr>
            <a:r>
              <a:rPr dirty="0" sz="1600" spc="-5">
                <a:solidFill>
                  <a:srgbClr val="252525"/>
                </a:solidFill>
                <a:latin typeface="微软雅黑"/>
                <a:cs typeface="微软雅黑"/>
              </a:rPr>
              <a:t>DQL-基本查询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404040"/>
              </a:buClr>
              <a:buFont typeface="Wingdings"/>
              <a:buChar char="⚫"/>
            </a:pPr>
            <a:endParaRPr sz="1950">
              <a:latin typeface="Times New Roman"/>
              <a:cs typeface="Times New Roman"/>
            </a:endParaRPr>
          </a:p>
          <a:p>
            <a:pPr lvl="1" marL="694055" indent="-343535">
              <a:lnSpc>
                <a:spcPct val="100000"/>
              </a:lnSpc>
              <a:buClr>
                <a:srgbClr val="404040"/>
              </a:buClr>
              <a:buSzPct val="82142"/>
              <a:buAutoNum type="arabicPeriod"/>
              <a:tabLst>
                <a:tab pos="694055" algn="l"/>
                <a:tab pos="694690" algn="l"/>
              </a:tabLst>
            </a:pPr>
            <a:r>
              <a:rPr dirty="0" sz="1400">
                <a:solidFill>
                  <a:srgbClr val="585858"/>
                </a:solidFill>
                <a:latin typeface="微软雅黑"/>
                <a:cs typeface="微软雅黑"/>
              </a:rPr>
              <a:t>查询多个字段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28471" y="3675379"/>
            <a:ext cx="108204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dirty="0" sz="1150" spc="15">
                <a:solidFill>
                  <a:srgbClr val="404040"/>
                </a:solidFill>
                <a:latin typeface="微软雅黑"/>
                <a:cs typeface="微软雅黑"/>
              </a:rPr>
              <a:t>2</a:t>
            </a:r>
            <a:r>
              <a:rPr dirty="0" sz="1150" spc="5">
                <a:solidFill>
                  <a:srgbClr val="404040"/>
                </a:solidFill>
                <a:latin typeface="微软雅黑"/>
                <a:cs typeface="微软雅黑"/>
              </a:rPr>
              <a:t>.</a:t>
            </a:r>
            <a:r>
              <a:rPr dirty="0" sz="1150">
                <a:solidFill>
                  <a:srgbClr val="404040"/>
                </a:solidFill>
                <a:latin typeface="微软雅黑"/>
                <a:cs typeface="微软雅黑"/>
              </a:rPr>
              <a:t>	</a:t>
            </a:r>
            <a:r>
              <a:rPr dirty="0" sz="1400">
                <a:solidFill>
                  <a:srgbClr val="585858"/>
                </a:solidFill>
                <a:latin typeface="微软雅黑"/>
                <a:cs typeface="微软雅黑"/>
              </a:rPr>
              <a:t>设置别名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28471" y="4763770"/>
            <a:ext cx="143891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dirty="0" sz="1150" spc="15">
                <a:solidFill>
                  <a:srgbClr val="404040"/>
                </a:solidFill>
                <a:latin typeface="微软雅黑"/>
                <a:cs typeface="微软雅黑"/>
              </a:rPr>
              <a:t>3</a:t>
            </a:r>
            <a:r>
              <a:rPr dirty="0" sz="1150" spc="5">
                <a:solidFill>
                  <a:srgbClr val="404040"/>
                </a:solidFill>
                <a:latin typeface="微软雅黑"/>
                <a:cs typeface="微软雅黑"/>
              </a:rPr>
              <a:t>.</a:t>
            </a:r>
            <a:r>
              <a:rPr dirty="0" sz="1150">
                <a:solidFill>
                  <a:srgbClr val="404040"/>
                </a:solidFill>
                <a:latin typeface="微软雅黑"/>
                <a:cs typeface="微软雅黑"/>
              </a:rPr>
              <a:t>	</a:t>
            </a:r>
            <a:r>
              <a:rPr dirty="0" sz="1400">
                <a:solidFill>
                  <a:srgbClr val="585858"/>
                </a:solidFill>
                <a:latin typeface="微软雅黑"/>
                <a:cs typeface="微软雅黑"/>
              </a:rPr>
              <a:t>去除重复记录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58239" y="2516123"/>
            <a:ext cx="10134600" cy="277495"/>
          </a:xfrm>
          <a:custGeom>
            <a:avLst/>
            <a:gdLst/>
            <a:ahLst/>
            <a:cxnLst/>
            <a:rect l="l" t="t" r="r" b="b"/>
            <a:pathLst>
              <a:path w="10134600" h="277494">
                <a:moveTo>
                  <a:pt x="0" y="277367"/>
                </a:moveTo>
                <a:lnTo>
                  <a:pt x="10134600" y="277367"/>
                </a:lnTo>
                <a:lnTo>
                  <a:pt x="10134600" y="0"/>
                </a:lnTo>
                <a:lnTo>
                  <a:pt x="0" y="0"/>
                </a:lnTo>
                <a:lnTo>
                  <a:pt x="0" y="277367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249375" y="2525014"/>
            <a:ext cx="558292" cy="236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140966" y="2525014"/>
            <a:ext cx="213360" cy="2362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605785" y="2525014"/>
            <a:ext cx="211734" cy="2362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069335" y="2525014"/>
            <a:ext cx="355307" cy="2362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380232" y="2525014"/>
            <a:ext cx="489585" cy="2362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158239" y="2516123"/>
            <a:ext cx="10134600" cy="277495"/>
          </a:xfrm>
          <a:prstGeom prst="rect">
            <a:avLst/>
          </a:prstGeom>
          <a:ln w="3175">
            <a:solidFill>
              <a:srgbClr val="919191"/>
            </a:solidFill>
          </a:ln>
        </p:spPr>
        <p:txBody>
          <a:bodyPr wrap="square" lIns="0" tIns="37465" rIns="0" bIns="0" rtlCol="0" vert="horz">
            <a:spAutoFit/>
          </a:bodyPr>
          <a:lstStyle/>
          <a:p>
            <a:pPr marL="677545">
              <a:lnSpc>
                <a:spcPct val="100000"/>
              </a:lnSpc>
              <a:spcBef>
                <a:spcPts val="295"/>
              </a:spcBef>
              <a:tabLst>
                <a:tab pos="1142365" algn="l"/>
                <a:tab pos="1605915" algn="l"/>
                <a:tab pos="2722880" algn="l"/>
              </a:tabLst>
            </a:pP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字段	字段	字段	表名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186428" y="2525014"/>
            <a:ext cx="103632" cy="2362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158239" y="4015740"/>
            <a:ext cx="10134600" cy="277495"/>
          </a:xfrm>
          <a:custGeom>
            <a:avLst/>
            <a:gdLst/>
            <a:ahLst/>
            <a:cxnLst/>
            <a:rect l="l" t="t" r="r" b="b"/>
            <a:pathLst>
              <a:path w="10134600" h="277495">
                <a:moveTo>
                  <a:pt x="0" y="277368"/>
                </a:moveTo>
                <a:lnTo>
                  <a:pt x="10134600" y="277368"/>
                </a:lnTo>
                <a:lnTo>
                  <a:pt x="10134600" y="0"/>
                </a:lnTo>
                <a:lnTo>
                  <a:pt x="0" y="0"/>
                </a:lnTo>
                <a:lnTo>
                  <a:pt x="0" y="277368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249375" y="4023995"/>
            <a:ext cx="558292" cy="2362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140966" y="4023995"/>
            <a:ext cx="285292" cy="23621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378710" y="4023995"/>
            <a:ext cx="262889" cy="23621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930651" y="4023995"/>
            <a:ext cx="321817" cy="23621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511296" y="4023995"/>
            <a:ext cx="285292" cy="23621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749040" y="4023995"/>
            <a:ext cx="262889" cy="23621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300728" y="4023995"/>
            <a:ext cx="507072" cy="23621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765547" y="4023995"/>
            <a:ext cx="489585" cy="2362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1158239" y="4015740"/>
            <a:ext cx="10134600" cy="277495"/>
          </a:xfrm>
          <a:prstGeom prst="rect">
            <a:avLst/>
          </a:prstGeom>
          <a:ln w="3175">
            <a:solidFill>
              <a:srgbClr val="919191"/>
            </a:solidFill>
          </a:ln>
        </p:spPr>
        <p:txBody>
          <a:bodyPr wrap="square" lIns="0" tIns="36830" rIns="0" bIns="0" rtlCol="0" vert="horz">
            <a:spAutoFit/>
          </a:bodyPr>
          <a:lstStyle/>
          <a:p>
            <a:pPr marL="677545">
              <a:lnSpc>
                <a:spcPct val="100000"/>
              </a:lnSpc>
              <a:spcBef>
                <a:spcPts val="290"/>
              </a:spcBef>
              <a:tabLst>
                <a:tab pos="1466850" algn="l"/>
                <a:tab pos="2047875" algn="l"/>
                <a:tab pos="2837180" algn="l"/>
                <a:tab pos="4108450" algn="l"/>
              </a:tabLst>
            </a:pP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字段	别名	字段	别名	表名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571997" y="4023995"/>
            <a:ext cx="103632" cy="2362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158239" y="5091684"/>
            <a:ext cx="10134600" cy="277495"/>
          </a:xfrm>
          <a:custGeom>
            <a:avLst/>
            <a:gdLst/>
            <a:ahLst/>
            <a:cxnLst/>
            <a:rect l="l" t="t" r="r" b="b"/>
            <a:pathLst>
              <a:path w="10134600" h="277495">
                <a:moveTo>
                  <a:pt x="0" y="277367"/>
                </a:moveTo>
                <a:lnTo>
                  <a:pt x="10134600" y="277367"/>
                </a:lnTo>
                <a:lnTo>
                  <a:pt x="10134600" y="0"/>
                </a:lnTo>
                <a:lnTo>
                  <a:pt x="0" y="0"/>
                </a:lnTo>
                <a:lnTo>
                  <a:pt x="0" y="277367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249375" y="5100573"/>
            <a:ext cx="1225727" cy="23621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154679" y="5100573"/>
            <a:ext cx="489584" cy="2362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1158239" y="5091684"/>
            <a:ext cx="10134600" cy="277495"/>
          </a:xfrm>
          <a:prstGeom prst="rect">
            <a:avLst/>
          </a:prstGeom>
          <a:ln w="3175">
            <a:solidFill>
              <a:srgbClr val="919191"/>
            </a:solidFill>
          </a:ln>
        </p:spPr>
        <p:txBody>
          <a:bodyPr wrap="square" lIns="0" tIns="37465" rIns="0" bIns="0" rtlCol="0" vert="horz">
            <a:spAutoFit/>
          </a:bodyPr>
          <a:lstStyle/>
          <a:p>
            <a:pPr marL="1313180">
              <a:lnSpc>
                <a:spcPct val="100000"/>
              </a:lnSpc>
              <a:spcBef>
                <a:spcPts val="295"/>
              </a:spcBef>
              <a:tabLst>
                <a:tab pos="2497455" algn="l"/>
              </a:tabLst>
            </a:pP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字段列表	表名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960876" y="5100573"/>
            <a:ext cx="103632" cy="2362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158239" y="2874264"/>
            <a:ext cx="10134600" cy="277495"/>
          </a:xfrm>
          <a:custGeom>
            <a:avLst/>
            <a:gdLst/>
            <a:ahLst/>
            <a:cxnLst/>
            <a:rect l="l" t="t" r="r" b="b"/>
            <a:pathLst>
              <a:path w="10134600" h="277494">
                <a:moveTo>
                  <a:pt x="0" y="277367"/>
                </a:moveTo>
                <a:lnTo>
                  <a:pt x="10134600" y="277367"/>
                </a:lnTo>
                <a:lnTo>
                  <a:pt x="10134600" y="0"/>
                </a:lnTo>
                <a:lnTo>
                  <a:pt x="0" y="0"/>
                </a:lnTo>
                <a:lnTo>
                  <a:pt x="0" y="277367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249375" y="2883154"/>
            <a:ext cx="666038" cy="23622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932177" y="2883154"/>
            <a:ext cx="489585" cy="2362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1158239" y="2874264"/>
            <a:ext cx="10134600" cy="277495"/>
          </a:xfrm>
          <a:prstGeom prst="rect">
            <a:avLst/>
          </a:prstGeom>
          <a:ln w="3175">
            <a:solidFill>
              <a:srgbClr val="919191"/>
            </a:solidFill>
          </a:ln>
        </p:spPr>
        <p:txBody>
          <a:bodyPr wrap="square" lIns="0" tIns="37465" rIns="0" bIns="0" rtlCol="0" vert="horz">
            <a:spAutoFit/>
          </a:bodyPr>
          <a:lstStyle/>
          <a:p>
            <a:pPr marL="1275080">
              <a:lnSpc>
                <a:spcPct val="100000"/>
              </a:lnSpc>
              <a:spcBef>
                <a:spcPts val="295"/>
              </a:spcBef>
            </a:pP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表名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738627" y="2883154"/>
            <a:ext cx="103631" cy="2362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1128471" y="5858662"/>
            <a:ext cx="61925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10">
                <a:solidFill>
                  <a:srgbClr val="FF0000"/>
                </a:solidFill>
                <a:latin typeface="黑体"/>
                <a:cs typeface="黑体"/>
              </a:rPr>
              <a:t>注</a:t>
            </a:r>
            <a:r>
              <a:rPr dirty="0" sz="1400" spc="290">
                <a:solidFill>
                  <a:srgbClr val="FF0000"/>
                </a:solidFill>
                <a:latin typeface="黑体"/>
                <a:cs typeface="黑体"/>
              </a:rPr>
              <a:t>意</a:t>
            </a:r>
            <a:r>
              <a:rPr dirty="0" sz="140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dirty="0" sz="1400" spc="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0000"/>
                </a:solidFill>
                <a:latin typeface="Calibri"/>
                <a:cs typeface="Calibri"/>
              </a:rPr>
              <a:t>* </a:t>
            </a:r>
            <a:r>
              <a:rPr dirty="0" sz="1400" spc="10">
                <a:solidFill>
                  <a:srgbClr val="FF0000"/>
                </a:solidFill>
                <a:latin typeface="黑体"/>
                <a:cs typeface="黑体"/>
              </a:rPr>
              <a:t>号代</a:t>
            </a:r>
            <a:r>
              <a:rPr dirty="0" sz="1400">
                <a:solidFill>
                  <a:srgbClr val="FF0000"/>
                </a:solidFill>
                <a:latin typeface="黑体"/>
                <a:cs typeface="黑体"/>
              </a:rPr>
              <a:t>表查</a:t>
            </a:r>
            <a:r>
              <a:rPr dirty="0" sz="1400" spc="-15">
                <a:solidFill>
                  <a:srgbClr val="FF0000"/>
                </a:solidFill>
                <a:latin typeface="黑体"/>
                <a:cs typeface="黑体"/>
              </a:rPr>
              <a:t>询</a:t>
            </a:r>
            <a:r>
              <a:rPr dirty="0" sz="1400">
                <a:solidFill>
                  <a:srgbClr val="FF0000"/>
                </a:solidFill>
                <a:latin typeface="黑体"/>
                <a:cs typeface="黑体"/>
              </a:rPr>
              <a:t>所有</a:t>
            </a:r>
            <a:r>
              <a:rPr dirty="0" sz="1400" spc="-15">
                <a:solidFill>
                  <a:srgbClr val="FF0000"/>
                </a:solidFill>
                <a:latin typeface="黑体"/>
                <a:cs typeface="黑体"/>
              </a:rPr>
              <a:t>字</a:t>
            </a:r>
            <a:r>
              <a:rPr dirty="0" sz="1400">
                <a:solidFill>
                  <a:srgbClr val="FF0000"/>
                </a:solidFill>
                <a:latin typeface="黑体"/>
                <a:cs typeface="黑体"/>
              </a:rPr>
              <a:t>段，</a:t>
            </a:r>
            <a:r>
              <a:rPr dirty="0" sz="1400" spc="-15">
                <a:solidFill>
                  <a:srgbClr val="FF0000"/>
                </a:solidFill>
                <a:latin typeface="黑体"/>
                <a:cs typeface="黑体"/>
              </a:rPr>
              <a:t>在</a:t>
            </a:r>
            <a:r>
              <a:rPr dirty="0" sz="1400">
                <a:solidFill>
                  <a:srgbClr val="FF0000"/>
                </a:solidFill>
                <a:latin typeface="黑体"/>
                <a:cs typeface="黑体"/>
              </a:rPr>
              <a:t>实际</a:t>
            </a:r>
            <a:r>
              <a:rPr dirty="0" sz="1400" spc="-15">
                <a:solidFill>
                  <a:srgbClr val="FF0000"/>
                </a:solidFill>
                <a:latin typeface="黑体"/>
                <a:cs typeface="黑体"/>
              </a:rPr>
              <a:t>开</a:t>
            </a:r>
            <a:r>
              <a:rPr dirty="0" sz="1400">
                <a:solidFill>
                  <a:srgbClr val="FF0000"/>
                </a:solidFill>
                <a:latin typeface="黑体"/>
                <a:cs typeface="黑体"/>
              </a:rPr>
              <a:t>发中</a:t>
            </a:r>
            <a:r>
              <a:rPr dirty="0" sz="1400" spc="-15">
                <a:solidFill>
                  <a:srgbClr val="FF0000"/>
                </a:solidFill>
                <a:latin typeface="黑体"/>
                <a:cs typeface="黑体"/>
              </a:rPr>
              <a:t>尽</a:t>
            </a:r>
            <a:r>
              <a:rPr dirty="0" sz="1400">
                <a:solidFill>
                  <a:srgbClr val="FF0000"/>
                </a:solidFill>
                <a:latin typeface="黑体"/>
                <a:cs typeface="黑体"/>
              </a:rPr>
              <a:t>量少</a:t>
            </a:r>
            <a:r>
              <a:rPr dirty="0" sz="1400" spc="-15">
                <a:solidFill>
                  <a:srgbClr val="FF0000"/>
                </a:solidFill>
                <a:latin typeface="黑体"/>
                <a:cs typeface="黑体"/>
              </a:rPr>
              <a:t>用</a:t>
            </a:r>
            <a:r>
              <a:rPr dirty="0" sz="1400">
                <a:solidFill>
                  <a:srgbClr val="FF0000"/>
                </a:solidFill>
                <a:latin typeface="黑体"/>
                <a:cs typeface="黑体"/>
              </a:rPr>
              <a:t>（不</a:t>
            </a:r>
            <a:r>
              <a:rPr dirty="0" sz="1400" spc="-15">
                <a:solidFill>
                  <a:srgbClr val="FF0000"/>
                </a:solidFill>
                <a:latin typeface="黑体"/>
                <a:cs typeface="黑体"/>
              </a:rPr>
              <a:t>直</a:t>
            </a:r>
            <a:r>
              <a:rPr dirty="0" sz="1400">
                <a:solidFill>
                  <a:srgbClr val="FF0000"/>
                </a:solidFill>
                <a:latin typeface="黑体"/>
                <a:cs typeface="黑体"/>
              </a:rPr>
              <a:t>观、</a:t>
            </a:r>
            <a:r>
              <a:rPr dirty="0" sz="1400" spc="-15">
                <a:solidFill>
                  <a:srgbClr val="FF0000"/>
                </a:solidFill>
                <a:latin typeface="黑体"/>
                <a:cs typeface="黑体"/>
              </a:rPr>
              <a:t>影</a:t>
            </a:r>
            <a:r>
              <a:rPr dirty="0" sz="1400">
                <a:solidFill>
                  <a:srgbClr val="FF0000"/>
                </a:solidFill>
                <a:latin typeface="黑体"/>
                <a:cs typeface="黑体"/>
              </a:rPr>
              <a:t>响效</a:t>
            </a:r>
            <a:r>
              <a:rPr dirty="0" sz="1400" spc="-15">
                <a:solidFill>
                  <a:srgbClr val="FF0000"/>
                </a:solidFill>
                <a:latin typeface="黑体"/>
                <a:cs typeface="黑体"/>
              </a:rPr>
              <a:t>率</a:t>
            </a:r>
            <a:r>
              <a:rPr dirty="0" sz="1400">
                <a:solidFill>
                  <a:srgbClr val="FF0000"/>
                </a:solidFill>
                <a:latin typeface="黑体"/>
                <a:cs typeface="黑体"/>
              </a:rPr>
              <a:t>）。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0"/>
              <a:t>高级软件人才培训专家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 h="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 h="0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 h="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9838" y="1074546"/>
            <a:ext cx="1301115" cy="889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225">
                <a:solidFill>
                  <a:srgbClr val="AC2A25"/>
                </a:solidFill>
                <a:latin typeface="宋体"/>
                <a:cs typeface="宋体"/>
              </a:rPr>
              <a:t>SQL</a:t>
            </a:r>
            <a:endParaRPr sz="20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72110" algn="l"/>
              </a:tabLst>
            </a:pPr>
            <a:r>
              <a:rPr dirty="0" sz="1350" spc="670">
                <a:solidFill>
                  <a:srgbClr val="404040"/>
                </a:solidFill>
                <a:latin typeface="Wingdings"/>
                <a:cs typeface="Wingdings"/>
              </a:rPr>
              <a:t>⚫</a:t>
            </a:r>
            <a:r>
              <a:rPr dirty="0" sz="1350" spc="67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1600" spc="-10">
                <a:solidFill>
                  <a:srgbClr val="252525"/>
                </a:solidFill>
                <a:latin typeface="微软雅黑"/>
                <a:cs typeface="微软雅黑"/>
              </a:rPr>
              <a:t>DQL</a:t>
            </a:r>
            <a:r>
              <a:rPr dirty="0" sz="1600">
                <a:solidFill>
                  <a:srgbClr val="252525"/>
                </a:solidFill>
                <a:latin typeface="微软雅黑"/>
                <a:cs typeface="微软雅黑"/>
              </a:rPr>
              <a:t>-</a:t>
            </a:r>
            <a:r>
              <a:rPr dirty="0" sz="1600" spc="-5">
                <a:solidFill>
                  <a:srgbClr val="252525"/>
                </a:solidFill>
                <a:latin typeface="微软雅黑"/>
                <a:cs typeface="微软雅黑"/>
              </a:rPr>
              <a:t>语法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94816" y="2215895"/>
            <a:ext cx="5398135" cy="3941445"/>
          </a:xfrm>
          <a:custGeom>
            <a:avLst/>
            <a:gdLst/>
            <a:ahLst/>
            <a:cxnLst/>
            <a:rect l="l" t="t" r="r" b="b"/>
            <a:pathLst>
              <a:path w="5398134" h="3941445">
                <a:moveTo>
                  <a:pt x="0" y="3941064"/>
                </a:moveTo>
                <a:lnTo>
                  <a:pt x="5398008" y="3941064"/>
                </a:lnTo>
                <a:lnTo>
                  <a:pt x="5398008" y="0"/>
                </a:lnTo>
                <a:lnTo>
                  <a:pt x="0" y="0"/>
                </a:lnTo>
                <a:lnTo>
                  <a:pt x="0" y="3941064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194816" y="2215895"/>
            <a:ext cx="5398135" cy="3941445"/>
          </a:xfrm>
          <a:custGeom>
            <a:avLst/>
            <a:gdLst/>
            <a:ahLst/>
            <a:cxnLst/>
            <a:rect l="l" t="t" r="r" b="b"/>
            <a:pathLst>
              <a:path w="5398134" h="3941445">
                <a:moveTo>
                  <a:pt x="0" y="3941064"/>
                </a:moveTo>
                <a:lnTo>
                  <a:pt x="5398008" y="3941064"/>
                </a:lnTo>
                <a:lnTo>
                  <a:pt x="5398008" y="0"/>
                </a:lnTo>
                <a:lnTo>
                  <a:pt x="0" y="0"/>
                </a:lnTo>
                <a:lnTo>
                  <a:pt x="0" y="3941064"/>
                </a:lnTo>
                <a:close/>
              </a:path>
            </a:pathLst>
          </a:custGeom>
          <a:ln w="3175">
            <a:solidFill>
              <a:srgbClr val="9191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286255" y="2287270"/>
            <a:ext cx="558292" cy="236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813051" y="2577846"/>
            <a:ext cx="6350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字段列表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86255" y="2835910"/>
            <a:ext cx="489584" cy="2362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813051" y="3126485"/>
            <a:ext cx="6350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表名列表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286255" y="3384550"/>
            <a:ext cx="576071" cy="2362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225613" y="3406219"/>
            <a:ext cx="2096770" cy="480059"/>
          </a:xfrm>
          <a:prstGeom prst="rect">
            <a:avLst/>
          </a:prstGeom>
          <a:solidFill>
            <a:srgbClr val="FFFFE3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600075">
              <a:lnSpc>
                <a:spcPct val="100000"/>
              </a:lnSpc>
              <a:spcBef>
                <a:spcPts val="840"/>
              </a:spcBef>
            </a:pP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条件列表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286255" y="3933444"/>
            <a:ext cx="804329" cy="2362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813051" y="4224020"/>
            <a:ext cx="939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分组字段列表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286255" y="4482084"/>
            <a:ext cx="608076" cy="2362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813051" y="4772659"/>
            <a:ext cx="1092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分组后条件列表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286255" y="5030978"/>
            <a:ext cx="756094" cy="2362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286255" y="5579668"/>
            <a:ext cx="402336" cy="2362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205856" y="5321553"/>
            <a:ext cx="211645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1976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排序字段列表</a:t>
            </a:r>
            <a:endParaRPr sz="1200">
              <a:latin typeface="黑体"/>
              <a:cs typeface="黑体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/>
              <a:cs typeface="Times New Roman"/>
            </a:endParaRPr>
          </a:p>
          <a:p>
            <a:pPr marL="619760">
              <a:lnSpc>
                <a:spcPct val="100000"/>
              </a:lnSpc>
            </a:pP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分页参数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151623" y="2872867"/>
            <a:ext cx="3999229" cy="205358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72110" indent="-360045">
              <a:lnSpc>
                <a:spcPct val="100000"/>
              </a:lnSpc>
              <a:spcBef>
                <a:spcPts val="105"/>
              </a:spcBef>
              <a:buClr>
                <a:srgbClr val="404040"/>
              </a:buClr>
              <a:buSzPct val="82142"/>
              <a:buFont typeface="Wingdings"/>
              <a:buChar char="⚫"/>
              <a:tabLst>
                <a:tab pos="372110" algn="l"/>
                <a:tab pos="372745" algn="l"/>
              </a:tabLst>
            </a:pPr>
            <a:r>
              <a:rPr dirty="0" sz="1400">
                <a:solidFill>
                  <a:srgbClr val="585858"/>
                </a:solidFill>
                <a:latin typeface="微软雅黑"/>
                <a:cs typeface="微软雅黑"/>
              </a:rPr>
              <a:t>基本查询</a:t>
            </a:r>
            <a:endParaRPr sz="1400">
              <a:latin typeface="微软雅黑"/>
              <a:cs typeface="微软雅黑"/>
            </a:endParaRPr>
          </a:p>
          <a:p>
            <a:pPr marL="372110" indent="-360045">
              <a:lnSpc>
                <a:spcPct val="100000"/>
              </a:lnSpc>
              <a:spcBef>
                <a:spcPts val="1175"/>
              </a:spcBef>
              <a:buClr>
                <a:srgbClr val="404040"/>
              </a:buClr>
              <a:buSzPct val="82142"/>
              <a:buFont typeface="Wingdings"/>
              <a:buChar char="⚫"/>
              <a:tabLst>
                <a:tab pos="372110" algn="l"/>
                <a:tab pos="372745" algn="l"/>
              </a:tabLst>
            </a:pPr>
            <a:r>
              <a:rPr dirty="0" sz="1400">
                <a:solidFill>
                  <a:srgbClr val="FF0000"/>
                </a:solidFill>
                <a:latin typeface="微软雅黑"/>
                <a:cs typeface="微软雅黑"/>
              </a:rPr>
              <a:t>条件查询</a:t>
            </a:r>
            <a:r>
              <a:rPr dirty="0" sz="1400" spc="-5">
                <a:solidFill>
                  <a:srgbClr val="FF0000"/>
                </a:solidFill>
                <a:latin typeface="微软雅黑"/>
                <a:cs typeface="微软雅黑"/>
              </a:rPr>
              <a:t>（WHERE）</a:t>
            </a:r>
            <a:endParaRPr sz="1400">
              <a:latin typeface="微软雅黑"/>
              <a:cs typeface="微软雅黑"/>
            </a:endParaRPr>
          </a:p>
          <a:p>
            <a:pPr marL="372110" indent="-360045">
              <a:lnSpc>
                <a:spcPct val="100000"/>
              </a:lnSpc>
              <a:spcBef>
                <a:spcPts val="1175"/>
              </a:spcBef>
              <a:buClr>
                <a:srgbClr val="404040"/>
              </a:buClr>
              <a:buSzPct val="82142"/>
              <a:buFont typeface="Wingdings"/>
              <a:buChar char="⚫"/>
              <a:tabLst>
                <a:tab pos="372110" algn="l"/>
                <a:tab pos="372745" algn="l"/>
              </a:tabLst>
            </a:pPr>
            <a:r>
              <a:rPr dirty="0" sz="1400">
                <a:solidFill>
                  <a:srgbClr val="585858"/>
                </a:solidFill>
                <a:latin typeface="微软雅黑"/>
                <a:cs typeface="微软雅黑"/>
              </a:rPr>
              <a:t>聚合函数（</a:t>
            </a:r>
            <a:r>
              <a:rPr dirty="0" sz="1400">
                <a:solidFill>
                  <a:srgbClr val="FF0000"/>
                </a:solidFill>
                <a:latin typeface="微软雅黑"/>
                <a:cs typeface="微软雅黑"/>
              </a:rPr>
              <a:t>count、</a:t>
            </a:r>
            <a:r>
              <a:rPr dirty="0" sz="1400" spc="-5">
                <a:solidFill>
                  <a:srgbClr val="FF0000"/>
                </a:solidFill>
                <a:latin typeface="微软雅黑"/>
                <a:cs typeface="微软雅黑"/>
              </a:rPr>
              <a:t>max</a:t>
            </a:r>
            <a:r>
              <a:rPr dirty="0" sz="1400">
                <a:solidFill>
                  <a:srgbClr val="FF0000"/>
                </a:solidFill>
                <a:latin typeface="微软雅黑"/>
                <a:cs typeface="微软雅黑"/>
              </a:rPr>
              <a:t>、</a:t>
            </a:r>
            <a:r>
              <a:rPr dirty="0" sz="1400" spc="-5">
                <a:solidFill>
                  <a:srgbClr val="FF0000"/>
                </a:solidFill>
                <a:latin typeface="微软雅黑"/>
                <a:cs typeface="微软雅黑"/>
              </a:rPr>
              <a:t>min</a:t>
            </a:r>
            <a:r>
              <a:rPr dirty="0" sz="1400">
                <a:solidFill>
                  <a:srgbClr val="FF0000"/>
                </a:solidFill>
                <a:latin typeface="微软雅黑"/>
                <a:cs typeface="微软雅黑"/>
              </a:rPr>
              <a:t>、</a:t>
            </a:r>
            <a:r>
              <a:rPr dirty="0" sz="1400" spc="-5">
                <a:solidFill>
                  <a:srgbClr val="FF0000"/>
                </a:solidFill>
                <a:latin typeface="微软雅黑"/>
                <a:cs typeface="微软雅黑"/>
              </a:rPr>
              <a:t>avg</a:t>
            </a:r>
            <a:r>
              <a:rPr dirty="0" sz="1400">
                <a:solidFill>
                  <a:srgbClr val="FF0000"/>
                </a:solidFill>
                <a:latin typeface="微软雅黑"/>
                <a:cs typeface="微软雅黑"/>
              </a:rPr>
              <a:t>、</a:t>
            </a:r>
            <a:r>
              <a:rPr dirty="0" sz="1400" spc="-5">
                <a:solidFill>
                  <a:srgbClr val="FF0000"/>
                </a:solidFill>
                <a:latin typeface="微软雅黑"/>
                <a:cs typeface="微软雅黑"/>
              </a:rPr>
              <a:t>sum</a:t>
            </a:r>
            <a:r>
              <a:rPr dirty="0" sz="1400" spc="-5">
                <a:solidFill>
                  <a:srgbClr val="585858"/>
                </a:solidFill>
                <a:latin typeface="微软雅黑"/>
                <a:cs typeface="微软雅黑"/>
              </a:rPr>
              <a:t>）</a:t>
            </a:r>
            <a:endParaRPr sz="1400">
              <a:latin typeface="微软雅黑"/>
              <a:cs typeface="微软雅黑"/>
            </a:endParaRPr>
          </a:p>
          <a:p>
            <a:pPr marL="372110" indent="-360045">
              <a:lnSpc>
                <a:spcPct val="100000"/>
              </a:lnSpc>
              <a:spcBef>
                <a:spcPts val="1175"/>
              </a:spcBef>
              <a:buClr>
                <a:srgbClr val="404040"/>
              </a:buClr>
              <a:buSzPct val="85714"/>
              <a:buFont typeface="Wingdings"/>
              <a:buChar char="⚫"/>
              <a:tabLst>
                <a:tab pos="372110" algn="l"/>
                <a:tab pos="372745" algn="l"/>
              </a:tabLst>
            </a:pPr>
            <a:r>
              <a:rPr dirty="0" sz="1400">
                <a:solidFill>
                  <a:srgbClr val="585858"/>
                </a:solidFill>
                <a:latin typeface="微软雅黑"/>
                <a:cs typeface="微软雅黑"/>
              </a:rPr>
              <a:t>分组查询</a:t>
            </a:r>
            <a:r>
              <a:rPr dirty="0" sz="1400" spc="-5">
                <a:solidFill>
                  <a:srgbClr val="585858"/>
                </a:solidFill>
                <a:latin typeface="微软雅黑"/>
                <a:cs typeface="微软雅黑"/>
              </a:rPr>
              <a:t>（</a:t>
            </a:r>
            <a:r>
              <a:rPr dirty="0" sz="1400" spc="-5">
                <a:solidFill>
                  <a:srgbClr val="FF0000"/>
                </a:solidFill>
                <a:latin typeface="微软雅黑"/>
                <a:cs typeface="微软雅黑"/>
              </a:rPr>
              <a:t>GROUP</a:t>
            </a:r>
            <a:r>
              <a:rPr dirty="0" sz="1400" spc="-114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dirty="0" sz="1400" spc="-15">
                <a:solidFill>
                  <a:srgbClr val="FF0000"/>
                </a:solidFill>
                <a:latin typeface="微软雅黑"/>
                <a:cs typeface="微软雅黑"/>
              </a:rPr>
              <a:t>BY</a:t>
            </a:r>
            <a:r>
              <a:rPr dirty="0" sz="1400" spc="-15">
                <a:solidFill>
                  <a:srgbClr val="585858"/>
                </a:solidFill>
                <a:latin typeface="微软雅黑"/>
                <a:cs typeface="微软雅黑"/>
              </a:rPr>
              <a:t>）</a:t>
            </a:r>
            <a:endParaRPr sz="1400">
              <a:latin typeface="微软雅黑"/>
              <a:cs typeface="微软雅黑"/>
            </a:endParaRPr>
          </a:p>
          <a:p>
            <a:pPr marL="372110" indent="-360045">
              <a:lnSpc>
                <a:spcPct val="100000"/>
              </a:lnSpc>
              <a:spcBef>
                <a:spcPts val="1180"/>
              </a:spcBef>
              <a:buClr>
                <a:srgbClr val="404040"/>
              </a:buClr>
              <a:buSzPct val="82142"/>
              <a:buFont typeface="Wingdings"/>
              <a:buChar char="⚫"/>
              <a:tabLst>
                <a:tab pos="372110" algn="l"/>
                <a:tab pos="372745" algn="l"/>
              </a:tabLst>
            </a:pPr>
            <a:r>
              <a:rPr dirty="0" sz="1400">
                <a:solidFill>
                  <a:srgbClr val="585858"/>
                </a:solidFill>
                <a:latin typeface="微软雅黑"/>
                <a:cs typeface="微软雅黑"/>
              </a:rPr>
              <a:t>排序查询</a:t>
            </a:r>
            <a:r>
              <a:rPr dirty="0" sz="1400" spc="-5">
                <a:solidFill>
                  <a:srgbClr val="585858"/>
                </a:solidFill>
                <a:latin typeface="微软雅黑"/>
                <a:cs typeface="微软雅黑"/>
              </a:rPr>
              <a:t>（</a:t>
            </a:r>
            <a:r>
              <a:rPr dirty="0" sz="1400" spc="-5">
                <a:solidFill>
                  <a:srgbClr val="FF0000"/>
                </a:solidFill>
                <a:latin typeface="微软雅黑"/>
                <a:cs typeface="微软雅黑"/>
              </a:rPr>
              <a:t>ORDER</a:t>
            </a:r>
            <a:r>
              <a:rPr dirty="0" sz="1400" spc="-7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dirty="0" sz="1400" spc="-20">
                <a:solidFill>
                  <a:srgbClr val="FF0000"/>
                </a:solidFill>
                <a:latin typeface="微软雅黑"/>
                <a:cs typeface="微软雅黑"/>
              </a:rPr>
              <a:t>BY</a:t>
            </a:r>
            <a:r>
              <a:rPr dirty="0" sz="1400" spc="-20">
                <a:solidFill>
                  <a:srgbClr val="585858"/>
                </a:solidFill>
                <a:latin typeface="微软雅黑"/>
                <a:cs typeface="微软雅黑"/>
              </a:rPr>
              <a:t>）</a:t>
            </a:r>
            <a:endParaRPr sz="1400">
              <a:latin typeface="微软雅黑"/>
              <a:cs typeface="微软雅黑"/>
            </a:endParaRPr>
          </a:p>
          <a:p>
            <a:pPr marL="372110" indent="-360045">
              <a:lnSpc>
                <a:spcPct val="100000"/>
              </a:lnSpc>
              <a:spcBef>
                <a:spcPts val="1175"/>
              </a:spcBef>
              <a:buClr>
                <a:srgbClr val="404040"/>
              </a:buClr>
              <a:buSzPct val="82142"/>
              <a:buFont typeface="Wingdings"/>
              <a:buChar char="⚫"/>
              <a:tabLst>
                <a:tab pos="372110" algn="l"/>
                <a:tab pos="372745" algn="l"/>
              </a:tabLst>
            </a:pPr>
            <a:r>
              <a:rPr dirty="0" sz="1400">
                <a:solidFill>
                  <a:srgbClr val="585858"/>
                </a:solidFill>
                <a:latin typeface="微软雅黑"/>
                <a:cs typeface="微软雅黑"/>
              </a:rPr>
              <a:t>分页查询</a:t>
            </a:r>
            <a:r>
              <a:rPr dirty="0" sz="1400" spc="-5">
                <a:solidFill>
                  <a:srgbClr val="585858"/>
                </a:solidFill>
                <a:latin typeface="微软雅黑"/>
                <a:cs typeface="微软雅黑"/>
              </a:rPr>
              <a:t>（</a:t>
            </a:r>
            <a:r>
              <a:rPr dirty="0" sz="1400" spc="-5">
                <a:solidFill>
                  <a:srgbClr val="FF0000"/>
                </a:solidFill>
                <a:latin typeface="微软雅黑"/>
                <a:cs typeface="微软雅黑"/>
              </a:rPr>
              <a:t>LIMIT</a:t>
            </a:r>
            <a:r>
              <a:rPr dirty="0" sz="1400" spc="-5">
                <a:solidFill>
                  <a:srgbClr val="585858"/>
                </a:solidFill>
                <a:latin typeface="微软雅黑"/>
                <a:cs typeface="微软雅黑"/>
              </a:rPr>
              <a:t>）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194816" y="3934967"/>
            <a:ext cx="2138680" cy="1065530"/>
          </a:xfrm>
          <a:custGeom>
            <a:avLst/>
            <a:gdLst/>
            <a:ahLst/>
            <a:cxnLst/>
            <a:rect l="l" t="t" r="r" b="b"/>
            <a:pathLst>
              <a:path w="2138679" h="1065529">
                <a:moveTo>
                  <a:pt x="0" y="66293"/>
                </a:moveTo>
                <a:lnTo>
                  <a:pt x="5207" y="40505"/>
                </a:lnTo>
                <a:lnTo>
                  <a:pt x="19407" y="19430"/>
                </a:lnTo>
                <a:lnTo>
                  <a:pt x="40467" y="5214"/>
                </a:lnTo>
                <a:lnTo>
                  <a:pt x="66255" y="0"/>
                </a:lnTo>
                <a:lnTo>
                  <a:pt x="2071878" y="0"/>
                </a:lnTo>
                <a:lnTo>
                  <a:pt x="2097666" y="5214"/>
                </a:lnTo>
                <a:lnTo>
                  <a:pt x="2118741" y="19430"/>
                </a:lnTo>
                <a:lnTo>
                  <a:pt x="2132957" y="40505"/>
                </a:lnTo>
                <a:lnTo>
                  <a:pt x="2138172" y="66293"/>
                </a:lnTo>
                <a:lnTo>
                  <a:pt x="2138172" y="998981"/>
                </a:lnTo>
                <a:lnTo>
                  <a:pt x="2132957" y="1024770"/>
                </a:lnTo>
                <a:lnTo>
                  <a:pt x="2118741" y="1045844"/>
                </a:lnTo>
                <a:lnTo>
                  <a:pt x="2097666" y="1060061"/>
                </a:lnTo>
                <a:lnTo>
                  <a:pt x="2071878" y="1065275"/>
                </a:lnTo>
                <a:lnTo>
                  <a:pt x="66255" y="1065275"/>
                </a:lnTo>
                <a:lnTo>
                  <a:pt x="40467" y="1060061"/>
                </a:lnTo>
                <a:lnTo>
                  <a:pt x="19407" y="1045844"/>
                </a:lnTo>
                <a:lnTo>
                  <a:pt x="5207" y="1024770"/>
                </a:lnTo>
                <a:lnTo>
                  <a:pt x="0" y="998981"/>
                </a:lnTo>
                <a:lnTo>
                  <a:pt x="0" y="66293"/>
                </a:lnTo>
                <a:close/>
              </a:path>
            </a:pathLst>
          </a:custGeom>
          <a:ln w="1269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194816" y="2267711"/>
            <a:ext cx="2138680" cy="1080770"/>
          </a:xfrm>
          <a:custGeom>
            <a:avLst/>
            <a:gdLst/>
            <a:ahLst/>
            <a:cxnLst/>
            <a:rect l="l" t="t" r="r" b="b"/>
            <a:pathLst>
              <a:path w="2138679" h="1080770">
                <a:moveTo>
                  <a:pt x="0" y="67183"/>
                </a:moveTo>
                <a:lnTo>
                  <a:pt x="5280" y="41040"/>
                </a:lnTo>
                <a:lnTo>
                  <a:pt x="19681" y="19685"/>
                </a:lnTo>
                <a:lnTo>
                  <a:pt x="41040" y="5282"/>
                </a:lnTo>
                <a:lnTo>
                  <a:pt x="67195" y="0"/>
                </a:lnTo>
                <a:lnTo>
                  <a:pt x="2070989" y="0"/>
                </a:lnTo>
                <a:lnTo>
                  <a:pt x="2097131" y="5282"/>
                </a:lnTo>
                <a:lnTo>
                  <a:pt x="2118487" y="19685"/>
                </a:lnTo>
                <a:lnTo>
                  <a:pt x="2132889" y="41040"/>
                </a:lnTo>
                <a:lnTo>
                  <a:pt x="2138172" y="67183"/>
                </a:lnTo>
                <a:lnTo>
                  <a:pt x="2138172" y="1013333"/>
                </a:lnTo>
                <a:lnTo>
                  <a:pt x="2132889" y="1039475"/>
                </a:lnTo>
                <a:lnTo>
                  <a:pt x="2118487" y="1060830"/>
                </a:lnTo>
                <a:lnTo>
                  <a:pt x="2097131" y="1075233"/>
                </a:lnTo>
                <a:lnTo>
                  <a:pt x="2070989" y="1080515"/>
                </a:lnTo>
                <a:lnTo>
                  <a:pt x="67195" y="1080515"/>
                </a:lnTo>
                <a:lnTo>
                  <a:pt x="41040" y="1075233"/>
                </a:lnTo>
                <a:lnTo>
                  <a:pt x="19681" y="1060831"/>
                </a:lnTo>
                <a:lnTo>
                  <a:pt x="5280" y="1039475"/>
                </a:lnTo>
                <a:lnTo>
                  <a:pt x="0" y="1013333"/>
                </a:lnTo>
                <a:lnTo>
                  <a:pt x="0" y="67183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194816" y="3398520"/>
            <a:ext cx="2138680" cy="495300"/>
          </a:xfrm>
          <a:custGeom>
            <a:avLst/>
            <a:gdLst/>
            <a:ahLst/>
            <a:cxnLst/>
            <a:rect l="l" t="t" r="r" b="b"/>
            <a:pathLst>
              <a:path w="2138679" h="495300">
                <a:moveTo>
                  <a:pt x="0" y="30860"/>
                </a:moveTo>
                <a:lnTo>
                  <a:pt x="2420" y="18859"/>
                </a:lnTo>
                <a:lnTo>
                  <a:pt x="9021" y="9048"/>
                </a:lnTo>
                <a:lnTo>
                  <a:pt x="18811" y="2428"/>
                </a:lnTo>
                <a:lnTo>
                  <a:pt x="30797" y="0"/>
                </a:lnTo>
                <a:lnTo>
                  <a:pt x="2107311" y="0"/>
                </a:lnTo>
                <a:lnTo>
                  <a:pt x="2119312" y="2428"/>
                </a:lnTo>
                <a:lnTo>
                  <a:pt x="2129123" y="9048"/>
                </a:lnTo>
                <a:lnTo>
                  <a:pt x="2135743" y="18859"/>
                </a:lnTo>
                <a:lnTo>
                  <a:pt x="2138172" y="30860"/>
                </a:lnTo>
                <a:lnTo>
                  <a:pt x="2138172" y="464438"/>
                </a:lnTo>
                <a:lnTo>
                  <a:pt x="2135743" y="476440"/>
                </a:lnTo>
                <a:lnTo>
                  <a:pt x="2129123" y="486251"/>
                </a:lnTo>
                <a:lnTo>
                  <a:pt x="2119312" y="492871"/>
                </a:lnTo>
                <a:lnTo>
                  <a:pt x="2107311" y="495299"/>
                </a:lnTo>
                <a:lnTo>
                  <a:pt x="30797" y="495299"/>
                </a:lnTo>
                <a:lnTo>
                  <a:pt x="18811" y="492871"/>
                </a:lnTo>
                <a:lnTo>
                  <a:pt x="9021" y="486251"/>
                </a:lnTo>
                <a:lnTo>
                  <a:pt x="2420" y="476440"/>
                </a:lnTo>
                <a:lnTo>
                  <a:pt x="0" y="464438"/>
                </a:lnTo>
                <a:lnTo>
                  <a:pt x="0" y="30860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194816" y="5033771"/>
            <a:ext cx="2138680" cy="546100"/>
          </a:xfrm>
          <a:custGeom>
            <a:avLst/>
            <a:gdLst/>
            <a:ahLst/>
            <a:cxnLst/>
            <a:rect l="l" t="t" r="r" b="b"/>
            <a:pathLst>
              <a:path w="2138679" h="546100">
                <a:moveTo>
                  <a:pt x="0" y="33908"/>
                </a:moveTo>
                <a:lnTo>
                  <a:pt x="2666" y="20734"/>
                </a:lnTo>
                <a:lnTo>
                  <a:pt x="9937" y="9953"/>
                </a:lnTo>
                <a:lnTo>
                  <a:pt x="20724" y="2672"/>
                </a:lnTo>
                <a:lnTo>
                  <a:pt x="33934" y="0"/>
                </a:lnTo>
                <a:lnTo>
                  <a:pt x="2104263" y="0"/>
                </a:lnTo>
                <a:lnTo>
                  <a:pt x="2117437" y="2672"/>
                </a:lnTo>
                <a:lnTo>
                  <a:pt x="2128218" y="9953"/>
                </a:lnTo>
                <a:lnTo>
                  <a:pt x="2135499" y="20734"/>
                </a:lnTo>
                <a:lnTo>
                  <a:pt x="2138172" y="33908"/>
                </a:lnTo>
                <a:lnTo>
                  <a:pt x="2138172" y="511682"/>
                </a:lnTo>
                <a:lnTo>
                  <a:pt x="2135499" y="524857"/>
                </a:lnTo>
                <a:lnTo>
                  <a:pt x="2128218" y="535638"/>
                </a:lnTo>
                <a:lnTo>
                  <a:pt x="2117437" y="542919"/>
                </a:lnTo>
                <a:lnTo>
                  <a:pt x="2104263" y="545591"/>
                </a:lnTo>
                <a:lnTo>
                  <a:pt x="33934" y="545591"/>
                </a:lnTo>
                <a:lnTo>
                  <a:pt x="20724" y="542919"/>
                </a:lnTo>
                <a:lnTo>
                  <a:pt x="9937" y="535638"/>
                </a:lnTo>
                <a:lnTo>
                  <a:pt x="2666" y="524857"/>
                </a:lnTo>
                <a:lnTo>
                  <a:pt x="0" y="511682"/>
                </a:lnTo>
                <a:lnTo>
                  <a:pt x="0" y="33908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194816" y="5617464"/>
            <a:ext cx="2138680" cy="515620"/>
          </a:xfrm>
          <a:custGeom>
            <a:avLst/>
            <a:gdLst/>
            <a:ahLst/>
            <a:cxnLst/>
            <a:rect l="l" t="t" r="r" b="b"/>
            <a:pathLst>
              <a:path w="2138679" h="515620">
                <a:moveTo>
                  <a:pt x="0" y="32029"/>
                </a:moveTo>
                <a:lnTo>
                  <a:pt x="2516" y="19561"/>
                </a:lnTo>
                <a:lnTo>
                  <a:pt x="9380" y="9380"/>
                </a:lnTo>
                <a:lnTo>
                  <a:pt x="19561" y="2516"/>
                </a:lnTo>
                <a:lnTo>
                  <a:pt x="32029" y="0"/>
                </a:lnTo>
                <a:lnTo>
                  <a:pt x="2106168" y="0"/>
                </a:lnTo>
                <a:lnTo>
                  <a:pt x="2118615" y="2516"/>
                </a:lnTo>
                <a:lnTo>
                  <a:pt x="2128789" y="9380"/>
                </a:lnTo>
                <a:lnTo>
                  <a:pt x="2135653" y="19561"/>
                </a:lnTo>
                <a:lnTo>
                  <a:pt x="2138172" y="32029"/>
                </a:lnTo>
                <a:lnTo>
                  <a:pt x="2138172" y="483082"/>
                </a:lnTo>
                <a:lnTo>
                  <a:pt x="2135653" y="495550"/>
                </a:lnTo>
                <a:lnTo>
                  <a:pt x="2128789" y="505731"/>
                </a:lnTo>
                <a:lnTo>
                  <a:pt x="2118615" y="512595"/>
                </a:lnTo>
                <a:lnTo>
                  <a:pt x="2106168" y="515112"/>
                </a:lnTo>
                <a:lnTo>
                  <a:pt x="32029" y="515112"/>
                </a:lnTo>
                <a:lnTo>
                  <a:pt x="19561" y="512595"/>
                </a:lnTo>
                <a:lnTo>
                  <a:pt x="9380" y="505731"/>
                </a:lnTo>
                <a:lnTo>
                  <a:pt x="2516" y="495550"/>
                </a:lnTo>
                <a:lnTo>
                  <a:pt x="0" y="483082"/>
                </a:lnTo>
                <a:lnTo>
                  <a:pt x="0" y="32029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0"/>
              <a:t>高级软件人才培训专家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 h="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 h="0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 h="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9838" y="1074546"/>
            <a:ext cx="1706880" cy="12306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225">
                <a:solidFill>
                  <a:srgbClr val="AC2A25"/>
                </a:solidFill>
                <a:latin typeface="宋体"/>
                <a:cs typeface="宋体"/>
              </a:rPr>
              <a:t>SQL</a:t>
            </a:r>
            <a:endParaRPr sz="20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2150">
              <a:latin typeface="Times New Roman"/>
              <a:cs typeface="Times New Roman"/>
            </a:endParaRPr>
          </a:p>
          <a:p>
            <a:pPr marL="372110" indent="-360045">
              <a:lnSpc>
                <a:spcPct val="100000"/>
              </a:lnSpc>
              <a:spcBef>
                <a:spcPts val="5"/>
              </a:spcBef>
              <a:buClr>
                <a:srgbClr val="404040"/>
              </a:buClr>
              <a:buSzPct val="84375"/>
              <a:buFont typeface="Wingdings"/>
              <a:buChar char="⚫"/>
              <a:tabLst>
                <a:tab pos="372110" algn="l"/>
                <a:tab pos="372745" algn="l"/>
              </a:tabLst>
            </a:pPr>
            <a:r>
              <a:rPr dirty="0" sz="1600" spc="-10">
                <a:solidFill>
                  <a:srgbClr val="252525"/>
                </a:solidFill>
                <a:latin typeface="微软雅黑"/>
                <a:cs typeface="微软雅黑"/>
              </a:rPr>
              <a:t>DQL</a:t>
            </a:r>
            <a:r>
              <a:rPr dirty="0" sz="1600">
                <a:solidFill>
                  <a:srgbClr val="252525"/>
                </a:solidFill>
                <a:latin typeface="微软雅黑"/>
                <a:cs typeface="微软雅黑"/>
              </a:rPr>
              <a:t>-</a:t>
            </a:r>
            <a:r>
              <a:rPr dirty="0" sz="1600" spc="-5">
                <a:solidFill>
                  <a:srgbClr val="252525"/>
                </a:solidFill>
                <a:latin typeface="微软雅黑"/>
                <a:cs typeface="微软雅黑"/>
              </a:rPr>
              <a:t>条件查询</a:t>
            </a:r>
            <a:endParaRPr sz="1600">
              <a:latin typeface="微软雅黑"/>
              <a:cs typeface="微软雅黑"/>
            </a:endParaRPr>
          </a:p>
          <a:p>
            <a:pPr lvl="1" marL="694055" indent="-343535">
              <a:lnSpc>
                <a:spcPct val="100000"/>
              </a:lnSpc>
              <a:spcBef>
                <a:spcPts val="1005"/>
              </a:spcBef>
              <a:buClr>
                <a:srgbClr val="404040"/>
              </a:buClr>
              <a:buSzPct val="82142"/>
              <a:buAutoNum type="arabicPeriod"/>
              <a:tabLst>
                <a:tab pos="694055" algn="l"/>
                <a:tab pos="694690" algn="l"/>
              </a:tabLst>
            </a:pPr>
            <a:r>
              <a:rPr dirty="0" sz="1400">
                <a:solidFill>
                  <a:srgbClr val="585858"/>
                </a:solidFill>
                <a:latin typeface="微软雅黑"/>
                <a:cs typeface="微软雅黑"/>
              </a:rPr>
              <a:t>语法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28471" y="3025597"/>
            <a:ext cx="72580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5600" algn="l"/>
              </a:tabLst>
            </a:pPr>
            <a:r>
              <a:rPr dirty="0" sz="1200" spc="-15">
                <a:solidFill>
                  <a:srgbClr val="404040"/>
                </a:solidFill>
                <a:latin typeface="微软雅黑"/>
                <a:cs typeface="微软雅黑"/>
              </a:rPr>
              <a:t>2</a:t>
            </a:r>
            <a:r>
              <a:rPr dirty="0" sz="1200" spc="-5">
                <a:solidFill>
                  <a:srgbClr val="404040"/>
                </a:solidFill>
                <a:latin typeface="微软雅黑"/>
                <a:cs typeface="微软雅黑"/>
              </a:rPr>
              <a:t>.</a:t>
            </a:r>
            <a:r>
              <a:rPr dirty="0" sz="1200">
                <a:solidFill>
                  <a:srgbClr val="404040"/>
                </a:solidFill>
                <a:latin typeface="微软雅黑"/>
                <a:cs typeface="微软雅黑"/>
              </a:rPr>
              <a:t>	</a:t>
            </a:r>
            <a:r>
              <a:rPr dirty="0" sz="1400">
                <a:solidFill>
                  <a:srgbClr val="585858"/>
                </a:solidFill>
                <a:latin typeface="微软雅黑"/>
                <a:cs typeface="微软雅黑"/>
              </a:rPr>
              <a:t>条件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58239" y="2473451"/>
            <a:ext cx="10134600" cy="277495"/>
          </a:xfrm>
          <a:custGeom>
            <a:avLst/>
            <a:gdLst/>
            <a:ahLst/>
            <a:cxnLst/>
            <a:rect l="l" t="t" r="r" b="b"/>
            <a:pathLst>
              <a:path w="10134600" h="277494">
                <a:moveTo>
                  <a:pt x="0" y="277367"/>
                </a:moveTo>
                <a:lnTo>
                  <a:pt x="10134600" y="277367"/>
                </a:lnTo>
                <a:lnTo>
                  <a:pt x="10134600" y="0"/>
                </a:lnTo>
                <a:lnTo>
                  <a:pt x="0" y="0"/>
                </a:lnTo>
                <a:lnTo>
                  <a:pt x="0" y="277367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249375" y="2482342"/>
            <a:ext cx="558292" cy="236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482342" y="2482342"/>
            <a:ext cx="489966" cy="2362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398520" y="2482342"/>
            <a:ext cx="576072" cy="2362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158239" y="2473451"/>
            <a:ext cx="10134600" cy="277495"/>
          </a:xfrm>
          <a:prstGeom prst="rect">
            <a:avLst/>
          </a:prstGeom>
          <a:ln w="3175">
            <a:solidFill>
              <a:srgbClr val="919191"/>
            </a:solidFill>
          </a:ln>
        </p:spPr>
        <p:txBody>
          <a:bodyPr wrap="square" lIns="0" tIns="37465" rIns="0" bIns="0" rtlCol="0" vert="horz">
            <a:spAutoFit/>
          </a:bodyPr>
          <a:lstStyle/>
          <a:p>
            <a:pPr marL="640715">
              <a:lnSpc>
                <a:spcPct val="100000"/>
              </a:lnSpc>
              <a:spcBef>
                <a:spcPts val="295"/>
              </a:spcBef>
              <a:tabLst>
                <a:tab pos="1826895" algn="l"/>
                <a:tab pos="2831465" algn="l"/>
              </a:tabLst>
            </a:pP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字段列表	表名	条件列表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636008" y="2482342"/>
            <a:ext cx="103632" cy="2362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1099781" y="3438144"/>
          <a:ext cx="4923155" cy="3030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4489"/>
                <a:gridCol w="3268979"/>
              </a:tblGrid>
              <a:tr h="274319">
                <a:tc>
                  <a:txBody>
                    <a:bodyPr/>
                    <a:lstStyle/>
                    <a:p>
                      <a:pPr marL="44386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200" spc="-3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比较运算符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2B2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200" spc="-3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功能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2B25"/>
                    </a:solidFill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20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&gt;</a:t>
                      </a:r>
                      <a:endParaRPr sz="1200">
                        <a:latin typeface="宋体"/>
                        <a:cs typeface="宋体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2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大于</a:t>
                      </a:r>
                      <a:endParaRPr sz="1200">
                        <a:latin typeface="宋体"/>
                        <a:cs typeface="宋体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200" spc="5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&gt;=</a:t>
                      </a:r>
                      <a:endParaRPr sz="1200">
                        <a:latin typeface="宋体"/>
                        <a:cs typeface="宋体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2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大于等于</a:t>
                      </a:r>
                      <a:endParaRPr sz="1200">
                        <a:latin typeface="宋体"/>
                        <a:cs typeface="宋体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20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&lt;</a:t>
                      </a:r>
                      <a:endParaRPr sz="1200">
                        <a:latin typeface="宋体"/>
                        <a:cs typeface="宋体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2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小于</a:t>
                      </a:r>
                      <a:endParaRPr sz="1200">
                        <a:latin typeface="宋体"/>
                        <a:cs typeface="宋体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200" spc="5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&lt;=</a:t>
                      </a:r>
                      <a:endParaRPr sz="1200">
                        <a:latin typeface="宋体"/>
                        <a:cs typeface="宋体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2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小于等于</a:t>
                      </a:r>
                      <a:endParaRPr sz="1200">
                        <a:latin typeface="宋体"/>
                        <a:cs typeface="宋体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20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=</a:t>
                      </a:r>
                      <a:endParaRPr sz="1200">
                        <a:latin typeface="宋体"/>
                        <a:cs typeface="宋体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200" spc="-3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等于</a:t>
                      </a:r>
                      <a:endParaRPr sz="1200">
                        <a:latin typeface="宋体"/>
                        <a:cs typeface="宋体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200" spc="6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&lt;&gt; </a:t>
                      </a:r>
                      <a:r>
                        <a:rPr dirty="0" sz="1200" spc="-2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或</a:t>
                      </a:r>
                      <a:r>
                        <a:rPr dirty="0" sz="1200" spc="-35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200" spc="-6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!=</a:t>
                      </a:r>
                      <a:endParaRPr sz="1200">
                        <a:latin typeface="宋体"/>
                        <a:cs typeface="宋体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2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不等于</a:t>
                      </a:r>
                      <a:endParaRPr sz="1200">
                        <a:latin typeface="宋体"/>
                        <a:cs typeface="宋体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27429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200" spc="16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BETWEEN</a:t>
                      </a:r>
                      <a:r>
                        <a:rPr dirty="0" sz="1200" spc="-32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200" spc="-24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...</a:t>
                      </a:r>
                      <a:r>
                        <a:rPr dirty="0" sz="1200" spc="-30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200" spc="24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AND</a:t>
                      </a:r>
                      <a:r>
                        <a:rPr dirty="0" sz="1200" spc="-30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200" spc="-24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...</a:t>
                      </a:r>
                      <a:endParaRPr sz="1200">
                        <a:latin typeface="宋体"/>
                        <a:cs typeface="宋体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2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在某个范围之内</a:t>
                      </a:r>
                      <a:r>
                        <a:rPr dirty="0" sz="1200" spc="-17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(</a:t>
                      </a:r>
                      <a:r>
                        <a:rPr dirty="0" sz="12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含最小、最大值</a:t>
                      </a:r>
                      <a:r>
                        <a:rPr dirty="0" sz="1200" spc="-17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)</a:t>
                      </a:r>
                      <a:endParaRPr sz="1200">
                        <a:latin typeface="宋体"/>
                        <a:cs typeface="宋体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200" spc="-15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IN(...)</a:t>
                      </a:r>
                      <a:endParaRPr sz="1200">
                        <a:latin typeface="宋体"/>
                        <a:cs typeface="宋体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2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在</a:t>
                      </a:r>
                      <a:r>
                        <a:rPr dirty="0" sz="1200" spc="-7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in</a:t>
                      </a:r>
                      <a:r>
                        <a:rPr dirty="0" sz="12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之后的列表中的值，多选一</a:t>
                      </a:r>
                      <a:endParaRPr sz="1200">
                        <a:latin typeface="宋体"/>
                        <a:cs typeface="宋体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27430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200" spc="-2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LIKE</a:t>
                      </a:r>
                      <a:r>
                        <a:rPr dirty="0" sz="1200" spc="1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2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占位符</a:t>
                      </a:r>
                      <a:endParaRPr sz="1200">
                        <a:latin typeface="宋体"/>
                        <a:cs typeface="宋体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2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模糊匹配</a:t>
                      </a:r>
                      <a:r>
                        <a:rPr dirty="0" sz="1200" spc="-8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(_</a:t>
                      </a:r>
                      <a:r>
                        <a:rPr dirty="0" sz="12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匹配单个字符</a:t>
                      </a:r>
                      <a:r>
                        <a:rPr dirty="0" sz="1200" spc="-24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,</a:t>
                      </a:r>
                      <a:r>
                        <a:rPr dirty="0" sz="1200" spc="-32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200" spc="38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%</a:t>
                      </a:r>
                      <a:r>
                        <a:rPr dirty="0" sz="12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匹配任意个字符</a:t>
                      </a:r>
                      <a:r>
                        <a:rPr dirty="0" sz="1200" spc="-17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)</a:t>
                      </a:r>
                      <a:endParaRPr sz="1200">
                        <a:latin typeface="宋体"/>
                        <a:cs typeface="宋体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27433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200" spc="-10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IS</a:t>
                      </a:r>
                      <a:r>
                        <a:rPr dirty="0" sz="1200" spc="-30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200" spc="13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NULL</a:t>
                      </a:r>
                      <a:endParaRPr sz="1200">
                        <a:latin typeface="宋体"/>
                        <a:cs typeface="宋体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2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是</a:t>
                      </a:r>
                      <a:r>
                        <a:rPr dirty="0" sz="1200" spc="13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NULL</a:t>
                      </a:r>
                      <a:endParaRPr sz="1200">
                        <a:latin typeface="宋体"/>
                        <a:cs typeface="宋体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sp>
        <p:nvSpPr>
          <p:cNvPr id="21" name="object 2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0"/>
              <a:t>高级软件人才培训专家</a:t>
            </a: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6573901" y="3438778"/>
          <a:ext cx="4731385" cy="1109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2620"/>
                <a:gridCol w="2799714"/>
              </a:tblGrid>
              <a:tr h="274320">
                <a:tc>
                  <a:txBody>
                    <a:bodyPr/>
                    <a:lstStyle/>
                    <a:p>
                      <a:pPr marL="58293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200" spc="-2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逻辑运算符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2B2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200" spc="-2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功能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2B25"/>
                    </a:solidFill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200" spc="24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AND </a:t>
                      </a:r>
                      <a:r>
                        <a:rPr dirty="0" sz="1200" spc="-2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或</a:t>
                      </a:r>
                      <a:r>
                        <a:rPr dirty="0" sz="1200" spc="-2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200" spc="16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&amp;&amp;</a:t>
                      </a:r>
                      <a:endParaRPr sz="1200">
                        <a:latin typeface="宋体"/>
                        <a:cs typeface="宋体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2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并</a:t>
                      </a:r>
                      <a:r>
                        <a:rPr dirty="0" sz="1200" spc="-2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且</a:t>
                      </a:r>
                      <a:r>
                        <a:rPr dirty="0" sz="1200" spc="-30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200" spc="-17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(</a:t>
                      </a:r>
                      <a:r>
                        <a:rPr dirty="0" sz="12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多个条件同时成立</a:t>
                      </a:r>
                      <a:r>
                        <a:rPr dirty="0" sz="1200" spc="-17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)</a:t>
                      </a:r>
                      <a:endParaRPr sz="1200">
                        <a:latin typeface="宋体"/>
                        <a:cs typeface="宋体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200" spc="21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OR </a:t>
                      </a:r>
                      <a:r>
                        <a:rPr dirty="0" sz="1200" spc="-2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或</a:t>
                      </a:r>
                      <a:r>
                        <a:rPr dirty="0" sz="1200" spc="-19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200" spc="-39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||</a:t>
                      </a:r>
                      <a:endParaRPr sz="1200">
                        <a:latin typeface="宋体"/>
                        <a:cs typeface="宋体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2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或</a:t>
                      </a:r>
                      <a:r>
                        <a:rPr dirty="0" sz="1200" spc="-2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者</a:t>
                      </a:r>
                      <a:r>
                        <a:rPr dirty="0" sz="1200" spc="-30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200" spc="-17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(</a:t>
                      </a:r>
                      <a:r>
                        <a:rPr dirty="0" sz="12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多个条件任意一个成立</a:t>
                      </a:r>
                      <a:r>
                        <a:rPr dirty="0" sz="1200" spc="-17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)</a:t>
                      </a:r>
                      <a:endParaRPr sz="1200">
                        <a:latin typeface="宋体"/>
                        <a:cs typeface="宋体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200" spc="20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NOT </a:t>
                      </a:r>
                      <a:r>
                        <a:rPr dirty="0" sz="1200" spc="-2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或</a:t>
                      </a:r>
                      <a:r>
                        <a:rPr dirty="0" sz="1200" spc="-18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200" spc="-17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!</a:t>
                      </a:r>
                      <a:endParaRPr sz="1200">
                        <a:latin typeface="宋体"/>
                        <a:cs typeface="宋体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200" spc="-2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非</a:t>
                      </a:r>
                      <a:r>
                        <a:rPr dirty="0" sz="1200" spc="-30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200" spc="-24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,</a:t>
                      </a:r>
                      <a:r>
                        <a:rPr dirty="0" sz="1200" spc="-29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2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不是</a:t>
                      </a:r>
                      <a:endParaRPr sz="1200">
                        <a:latin typeface="宋体"/>
                        <a:cs typeface="宋体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 h="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 h="0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 h="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9838" y="1074546"/>
            <a:ext cx="1301115" cy="889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225">
                <a:solidFill>
                  <a:srgbClr val="AC2A25"/>
                </a:solidFill>
                <a:latin typeface="宋体"/>
                <a:cs typeface="宋体"/>
              </a:rPr>
              <a:t>SQL</a:t>
            </a:r>
            <a:endParaRPr sz="20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72110" algn="l"/>
              </a:tabLst>
            </a:pPr>
            <a:r>
              <a:rPr dirty="0" sz="1350" spc="670">
                <a:solidFill>
                  <a:srgbClr val="404040"/>
                </a:solidFill>
                <a:latin typeface="Wingdings"/>
                <a:cs typeface="Wingdings"/>
              </a:rPr>
              <a:t>⚫</a:t>
            </a:r>
            <a:r>
              <a:rPr dirty="0" sz="1350" spc="67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1600" spc="-10">
                <a:solidFill>
                  <a:srgbClr val="252525"/>
                </a:solidFill>
                <a:latin typeface="微软雅黑"/>
                <a:cs typeface="微软雅黑"/>
              </a:rPr>
              <a:t>DQL</a:t>
            </a:r>
            <a:r>
              <a:rPr dirty="0" sz="1600">
                <a:solidFill>
                  <a:srgbClr val="252525"/>
                </a:solidFill>
                <a:latin typeface="微软雅黑"/>
                <a:cs typeface="微软雅黑"/>
              </a:rPr>
              <a:t>-</a:t>
            </a:r>
            <a:r>
              <a:rPr dirty="0" sz="1600" spc="-5">
                <a:solidFill>
                  <a:srgbClr val="252525"/>
                </a:solidFill>
                <a:latin typeface="微软雅黑"/>
                <a:cs typeface="微软雅黑"/>
              </a:rPr>
              <a:t>语法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94816" y="2215895"/>
            <a:ext cx="5398135" cy="3941445"/>
          </a:xfrm>
          <a:custGeom>
            <a:avLst/>
            <a:gdLst/>
            <a:ahLst/>
            <a:cxnLst/>
            <a:rect l="l" t="t" r="r" b="b"/>
            <a:pathLst>
              <a:path w="5398134" h="3941445">
                <a:moveTo>
                  <a:pt x="0" y="3941064"/>
                </a:moveTo>
                <a:lnTo>
                  <a:pt x="5398008" y="3941064"/>
                </a:lnTo>
                <a:lnTo>
                  <a:pt x="5398008" y="0"/>
                </a:lnTo>
                <a:lnTo>
                  <a:pt x="0" y="0"/>
                </a:lnTo>
                <a:lnTo>
                  <a:pt x="0" y="3941064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194816" y="2215895"/>
            <a:ext cx="5398135" cy="3941445"/>
          </a:xfrm>
          <a:custGeom>
            <a:avLst/>
            <a:gdLst/>
            <a:ahLst/>
            <a:cxnLst/>
            <a:rect l="l" t="t" r="r" b="b"/>
            <a:pathLst>
              <a:path w="5398134" h="3941445">
                <a:moveTo>
                  <a:pt x="0" y="3941064"/>
                </a:moveTo>
                <a:lnTo>
                  <a:pt x="5398008" y="3941064"/>
                </a:lnTo>
                <a:lnTo>
                  <a:pt x="5398008" y="0"/>
                </a:lnTo>
                <a:lnTo>
                  <a:pt x="0" y="0"/>
                </a:lnTo>
                <a:lnTo>
                  <a:pt x="0" y="3941064"/>
                </a:lnTo>
                <a:close/>
              </a:path>
            </a:pathLst>
          </a:custGeom>
          <a:ln w="3175">
            <a:solidFill>
              <a:srgbClr val="9191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286255" y="2287270"/>
            <a:ext cx="558292" cy="236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813051" y="2577846"/>
            <a:ext cx="6350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字段列表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86255" y="2835910"/>
            <a:ext cx="489584" cy="2362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813051" y="3126485"/>
            <a:ext cx="6350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表名列表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286255" y="3384550"/>
            <a:ext cx="576071" cy="2362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225613" y="3406219"/>
            <a:ext cx="2096770" cy="480059"/>
          </a:xfrm>
          <a:prstGeom prst="rect">
            <a:avLst/>
          </a:prstGeom>
          <a:solidFill>
            <a:srgbClr val="FFFFE3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600075">
              <a:lnSpc>
                <a:spcPct val="100000"/>
              </a:lnSpc>
              <a:spcBef>
                <a:spcPts val="840"/>
              </a:spcBef>
            </a:pP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条件列表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286255" y="3933444"/>
            <a:ext cx="804329" cy="2362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813051" y="4224020"/>
            <a:ext cx="939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分组字段列表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286255" y="4482084"/>
            <a:ext cx="608076" cy="2362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813051" y="4772659"/>
            <a:ext cx="1092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分组后条件列表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286255" y="5030978"/>
            <a:ext cx="756094" cy="2362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286255" y="5579668"/>
            <a:ext cx="402336" cy="2362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205856" y="5321553"/>
            <a:ext cx="211645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1976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排序字段列表</a:t>
            </a:r>
            <a:endParaRPr sz="1200">
              <a:latin typeface="黑体"/>
              <a:cs typeface="黑体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/>
              <a:cs typeface="Times New Roman"/>
            </a:endParaRPr>
          </a:p>
          <a:p>
            <a:pPr marL="619760">
              <a:lnSpc>
                <a:spcPct val="100000"/>
              </a:lnSpc>
            </a:pP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分页参数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151623" y="2872867"/>
            <a:ext cx="3999229" cy="205358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72110" indent="-360045">
              <a:lnSpc>
                <a:spcPct val="100000"/>
              </a:lnSpc>
              <a:spcBef>
                <a:spcPts val="105"/>
              </a:spcBef>
              <a:buClr>
                <a:srgbClr val="404040"/>
              </a:buClr>
              <a:buSzPct val="82142"/>
              <a:buFont typeface="Wingdings"/>
              <a:buChar char="⚫"/>
              <a:tabLst>
                <a:tab pos="372110" algn="l"/>
                <a:tab pos="372745" algn="l"/>
              </a:tabLst>
            </a:pPr>
            <a:r>
              <a:rPr dirty="0" sz="1400">
                <a:solidFill>
                  <a:srgbClr val="585858"/>
                </a:solidFill>
                <a:latin typeface="微软雅黑"/>
                <a:cs typeface="微软雅黑"/>
              </a:rPr>
              <a:t>基本查询</a:t>
            </a:r>
            <a:endParaRPr sz="1400">
              <a:latin typeface="微软雅黑"/>
              <a:cs typeface="微软雅黑"/>
            </a:endParaRPr>
          </a:p>
          <a:p>
            <a:pPr marL="372110" indent="-360045">
              <a:lnSpc>
                <a:spcPct val="100000"/>
              </a:lnSpc>
              <a:spcBef>
                <a:spcPts val="1175"/>
              </a:spcBef>
              <a:buClr>
                <a:srgbClr val="404040"/>
              </a:buClr>
              <a:buSzPct val="82142"/>
              <a:buFont typeface="Wingdings"/>
              <a:buChar char="⚫"/>
              <a:tabLst>
                <a:tab pos="372110" algn="l"/>
                <a:tab pos="372745" algn="l"/>
              </a:tabLst>
            </a:pPr>
            <a:r>
              <a:rPr dirty="0" sz="1400">
                <a:solidFill>
                  <a:srgbClr val="585858"/>
                </a:solidFill>
                <a:latin typeface="微软雅黑"/>
                <a:cs typeface="微软雅黑"/>
              </a:rPr>
              <a:t>条件查询</a:t>
            </a:r>
            <a:r>
              <a:rPr dirty="0" sz="1400" spc="-5">
                <a:solidFill>
                  <a:srgbClr val="585858"/>
                </a:solidFill>
                <a:latin typeface="微软雅黑"/>
                <a:cs typeface="微软雅黑"/>
              </a:rPr>
              <a:t>（</a:t>
            </a:r>
            <a:r>
              <a:rPr dirty="0" sz="1400" spc="-5">
                <a:solidFill>
                  <a:srgbClr val="FF0000"/>
                </a:solidFill>
                <a:latin typeface="微软雅黑"/>
                <a:cs typeface="微软雅黑"/>
              </a:rPr>
              <a:t>WHERE</a:t>
            </a:r>
            <a:r>
              <a:rPr dirty="0" sz="1400" spc="-5">
                <a:solidFill>
                  <a:srgbClr val="585858"/>
                </a:solidFill>
                <a:latin typeface="微软雅黑"/>
                <a:cs typeface="微软雅黑"/>
              </a:rPr>
              <a:t>）</a:t>
            </a:r>
            <a:endParaRPr sz="1400">
              <a:latin typeface="微软雅黑"/>
              <a:cs typeface="微软雅黑"/>
            </a:endParaRPr>
          </a:p>
          <a:p>
            <a:pPr marL="372110" indent="-360045">
              <a:lnSpc>
                <a:spcPct val="100000"/>
              </a:lnSpc>
              <a:spcBef>
                <a:spcPts val="1175"/>
              </a:spcBef>
              <a:buClr>
                <a:srgbClr val="404040"/>
              </a:buClr>
              <a:buSzPct val="82142"/>
              <a:buFont typeface="Wingdings"/>
              <a:buChar char="⚫"/>
              <a:tabLst>
                <a:tab pos="372110" algn="l"/>
                <a:tab pos="372745" algn="l"/>
              </a:tabLst>
            </a:pPr>
            <a:r>
              <a:rPr dirty="0" sz="1400">
                <a:solidFill>
                  <a:srgbClr val="FF0000"/>
                </a:solidFill>
                <a:latin typeface="微软雅黑"/>
                <a:cs typeface="微软雅黑"/>
              </a:rPr>
              <a:t>聚合函数（count、</a:t>
            </a:r>
            <a:r>
              <a:rPr dirty="0" sz="1400" spc="-5">
                <a:solidFill>
                  <a:srgbClr val="FF0000"/>
                </a:solidFill>
                <a:latin typeface="微软雅黑"/>
                <a:cs typeface="微软雅黑"/>
              </a:rPr>
              <a:t>max</a:t>
            </a:r>
            <a:r>
              <a:rPr dirty="0" sz="1400">
                <a:solidFill>
                  <a:srgbClr val="FF0000"/>
                </a:solidFill>
                <a:latin typeface="微软雅黑"/>
                <a:cs typeface="微软雅黑"/>
              </a:rPr>
              <a:t>、</a:t>
            </a:r>
            <a:r>
              <a:rPr dirty="0" sz="1400" spc="-5">
                <a:solidFill>
                  <a:srgbClr val="FF0000"/>
                </a:solidFill>
                <a:latin typeface="微软雅黑"/>
                <a:cs typeface="微软雅黑"/>
              </a:rPr>
              <a:t>min</a:t>
            </a:r>
            <a:r>
              <a:rPr dirty="0" sz="1400">
                <a:solidFill>
                  <a:srgbClr val="FF0000"/>
                </a:solidFill>
                <a:latin typeface="微软雅黑"/>
                <a:cs typeface="微软雅黑"/>
              </a:rPr>
              <a:t>、</a:t>
            </a:r>
            <a:r>
              <a:rPr dirty="0" sz="1400" spc="-5">
                <a:solidFill>
                  <a:srgbClr val="FF0000"/>
                </a:solidFill>
                <a:latin typeface="微软雅黑"/>
                <a:cs typeface="微软雅黑"/>
              </a:rPr>
              <a:t>avg</a:t>
            </a:r>
            <a:r>
              <a:rPr dirty="0" sz="1400">
                <a:solidFill>
                  <a:srgbClr val="FF0000"/>
                </a:solidFill>
                <a:latin typeface="微软雅黑"/>
                <a:cs typeface="微软雅黑"/>
              </a:rPr>
              <a:t>、</a:t>
            </a:r>
            <a:r>
              <a:rPr dirty="0" sz="1400" spc="-5">
                <a:solidFill>
                  <a:srgbClr val="FF0000"/>
                </a:solidFill>
                <a:latin typeface="微软雅黑"/>
                <a:cs typeface="微软雅黑"/>
              </a:rPr>
              <a:t>sum）</a:t>
            </a:r>
            <a:endParaRPr sz="1400">
              <a:latin typeface="微软雅黑"/>
              <a:cs typeface="微软雅黑"/>
            </a:endParaRPr>
          </a:p>
          <a:p>
            <a:pPr marL="372110" indent="-360045">
              <a:lnSpc>
                <a:spcPct val="100000"/>
              </a:lnSpc>
              <a:spcBef>
                <a:spcPts val="1175"/>
              </a:spcBef>
              <a:buClr>
                <a:srgbClr val="404040"/>
              </a:buClr>
              <a:buSzPct val="85714"/>
              <a:buFont typeface="Wingdings"/>
              <a:buChar char="⚫"/>
              <a:tabLst>
                <a:tab pos="372110" algn="l"/>
                <a:tab pos="372745" algn="l"/>
              </a:tabLst>
            </a:pPr>
            <a:r>
              <a:rPr dirty="0" sz="1400">
                <a:solidFill>
                  <a:srgbClr val="585858"/>
                </a:solidFill>
                <a:latin typeface="微软雅黑"/>
                <a:cs typeface="微软雅黑"/>
              </a:rPr>
              <a:t>分组查询</a:t>
            </a:r>
            <a:r>
              <a:rPr dirty="0" sz="1400" spc="-5">
                <a:solidFill>
                  <a:srgbClr val="585858"/>
                </a:solidFill>
                <a:latin typeface="微软雅黑"/>
                <a:cs typeface="微软雅黑"/>
              </a:rPr>
              <a:t>（</a:t>
            </a:r>
            <a:r>
              <a:rPr dirty="0" sz="1400" spc="-5">
                <a:solidFill>
                  <a:srgbClr val="FF0000"/>
                </a:solidFill>
                <a:latin typeface="微软雅黑"/>
                <a:cs typeface="微软雅黑"/>
              </a:rPr>
              <a:t>GROUP</a:t>
            </a:r>
            <a:r>
              <a:rPr dirty="0" sz="1400" spc="-114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dirty="0" sz="1400" spc="-15">
                <a:solidFill>
                  <a:srgbClr val="FF0000"/>
                </a:solidFill>
                <a:latin typeface="微软雅黑"/>
                <a:cs typeface="微软雅黑"/>
              </a:rPr>
              <a:t>BY</a:t>
            </a:r>
            <a:r>
              <a:rPr dirty="0" sz="1400" spc="-15">
                <a:solidFill>
                  <a:srgbClr val="585858"/>
                </a:solidFill>
                <a:latin typeface="微软雅黑"/>
                <a:cs typeface="微软雅黑"/>
              </a:rPr>
              <a:t>）</a:t>
            </a:r>
            <a:endParaRPr sz="1400">
              <a:latin typeface="微软雅黑"/>
              <a:cs typeface="微软雅黑"/>
            </a:endParaRPr>
          </a:p>
          <a:p>
            <a:pPr marL="372110" indent="-360045">
              <a:lnSpc>
                <a:spcPct val="100000"/>
              </a:lnSpc>
              <a:spcBef>
                <a:spcPts val="1180"/>
              </a:spcBef>
              <a:buClr>
                <a:srgbClr val="404040"/>
              </a:buClr>
              <a:buSzPct val="82142"/>
              <a:buFont typeface="Wingdings"/>
              <a:buChar char="⚫"/>
              <a:tabLst>
                <a:tab pos="372110" algn="l"/>
                <a:tab pos="372745" algn="l"/>
              </a:tabLst>
            </a:pPr>
            <a:r>
              <a:rPr dirty="0" sz="1400">
                <a:solidFill>
                  <a:srgbClr val="585858"/>
                </a:solidFill>
                <a:latin typeface="微软雅黑"/>
                <a:cs typeface="微软雅黑"/>
              </a:rPr>
              <a:t>排序查询</a:t>
            </a:r>
            <a:r>
              <a:rPr dirty="0" sz="1400" spc="-5">
                <a:solidFill>
                  <a:srgbClr val="585858"/>
                </a:solidFill>
                <a:latin typeface="微软雅黑"/>
                <a:cs typeface="微软雅黑"/>
              </a:rPr>
              <a:t>（</a:t>
            </a:r>
            <a:r>
              <a:rPr dirty="0" sz="1400" spc="-5">
                <a:solidFill>
                  <a:srgbClr val="FF0000"/>
                </a:solidFill>
                <a:latin typeface="微软雅黑"/>
                <a:cs typeface="微软雅黑"/>
              </a:rPr>
              <a:t>ORDER</a:t>
            </a:r>
            <a:r>
              <a:rPr dirty="0" sz="1400" spc="-7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dirty="0" sz="1400" spc="-20">
                <a:solidFill>
                  <a:srgbClr val="FF0000"/>
                </a:solidFill>
                <a:latin typeface="微软雅黑"/>
                <a:cs typeface="微软雅黑"/>
              </a:rPr>
              <a:t>BY</a:t>
            </a:r>
            <a:r>
              <a:rPr dirty="0" sz="1400" spc="-20">
                <a:solidFill>
                  <a:srgbClr val="585858"/>
                </a:solidFill>
                <a:latin typeface="微软雅黑"/>
                <a:cs typeface="微软雅黑"/>
              </a:rPr>
              <a:t>）</a:t>
            </a:r>
            <a:endParaRPr sz="1400">
              <a:latin typeface="微软雅黑"/>
              <a:cs typeface="微软雅黑"/>
            </a:endParaRPr>
          </a:p>
          <a:p>
            <a:pPr marL="372110" indent="-360045">
              <a:lnSpc>
                <a:spcPct val="100000"/>
              </a:lnSpc>
              <a:spcBef>
                <a:spcPts val="1175"/>
              </a:spcBef>
              <a:buClr>
                <a:srgbClr val="404040"/>
              </a:buClr>
              <a:buSzPct val="82142"/>
              <a:buFont typeface="Wingdings"/>
              <a:buChar char="⚫"/>
              <a:tabLst>
                <a:tab pos="372110" algn="l"/>
                <a:tab pos="372745" algn="l"/>
              </a:tabLst>
            </a:pPr>
            <a:r>
              <a:rPr dirty="0" sz="1400">
                <a:solidFill>
                  <a:srgbClr val="585858"/>
                </a:solidFill>
                <a:latin typeface="微软雅黑"/>
                <a:cs typeface="微软雅黑"/>
              </a:rPr>
              <a:t>分页查询</a:t>
            </a:r>
            <a:r>
              <a:rPr dirty="0" sz="1400" spc="-5">
                <a:solidFill>
                  <a:srgbClr val="585858"/>
                </a:solidFill>
                <a:latin typeface="微软雅黑"/>
                <a:cs typeface="微软雅黑"/>
              </a:rPr>
              <a:t>（</a:t>
            </a:r>
            <a:r>
              <a:rPr dirty="0" sz="1400" spc="-5">
                <a:solidFill>
                  <a:srgbClr val="FF0000"/>
                </a:solidFill>
                <a:latin typeface="微软雅黑"/>
                <a:cs typeface="微软雅黑"/>
              </a:rPr>
              <a:t>LIMIT</a:t>
            </a:r>
            <a:r>
              <a:rPr dirty="0" sz="1400" spc="-5">
                <a:solidFill>
                  <a:srgbClr val="585858"/>
                </a:solidFill>
                <a:latin typeface="微软雅黑"/>
                <a:cs typeface="微软雅黑"/>
              </a:rPr>
              <a:t>）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194816" y="3934967"/>
            <a:ext cx="2138680" cy="1065530"/>
          </a:xfrm>
          <a:custGeom>
            <a:avLst/>
            <a:gdLst/>
            <a:ahLst/>
            <a:cxnLst/>
            <a:rect l="l" t="t" r="r" b="b"/>
            <a:pathLst>
              <a:path w="2138679" h="1065529">
                <a:moveTo>
                  <a:pt x="0" y="66293"/>
                </a:moveTo>
                <a:lnTo>
                  <a:pt x="5207" y="40505"/>
                </a:lnTo>
                <a:lnTo>
                  <a:pt x="19407" y="19430"/>
                </a:lnTo>
                <a:lnTo>
                  <a:pt x="40467" y="5214"/>
                </a:lnTo>
                <a:lnTo>
                  <a:pt x="66255" y="0"/>
                </a:lnTo>
                <a:lnTo>
                  <a:pt x="2071878" y="0"/>
                </a:lnTo>
                <a:lnTo>
                  <a:pt x="2097666" y="5214"/>
                </a:lnTo>
                <a:lnTo>
                  <a:pt x="2118741" y="19430"/>
                </a:lnTo>
                <a:lnTo>
                  <a:pt x="2132957" y="40505"/>
                </a:lnTo>
                <a:lnTo>
                  <a:pt x="2138172" y="66293"/>
                </a:lnTo>
                <a:lnTo>
                  <a:pt x="2138172" y="998981"/>
                </a:lnTo>
                <a:lnTo>
                  <a:pt x="2132957" y="1024770"/>
                </a:lnTo>
                <a:lnTo>
                  <a:pt x="2118741" y="1045844"/>
                </a:lnTo>
                <a:lnTo>
                  <a:pt x="2097666" y="1060061"/>
                </a:lnTo>
                <a:lnTo>
                  <a:pt x="2071878" y="1065275"/>
                </a:lnTo>
                <a:lnTo>
                  <a:pt x="66255" y="1065275"/>
                </a:lnTo>
                <a:lnTo>
                  <a:pt x="40467" y="1060061"/>
                </a:lnTo>
                <a:lnTo>
                  <a:pt x="19407" y="1045844"/>
                </a:lnTo>
                <a:lnTo>
                  <a:pt x="5207" y="1024770"/>
                </a:lnTo>
                <a:lnTo>
                  <a:pt x="0" y="998981"/>
                </a:lnTo>
                <a:lnTo>
                  <a:pt x="0" y="66293"/>
                </a:lnTo>
                <a:close/>
              </a:path>
            </a:pathLst>
          </a:custGeom>
          <a:ln w="1269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194816" y="2267711"/>
            <a:ext cx="2138680" cy="1080770"/>
          </a:xfrm>
          <a:custGeom>
            <a:avLst/>
            <a:gdLst/>
            <a:ahLst/>
            <a:cxnLst/>
            <a:rect l="l" t="t" r="r" b="b"/>
            <a:pathLst>
              <a:path w="2138679" h="1080770">
                <a:moveTo>
                  <a:pt x="0" y="67183"/>
                </a:moveTo>
                <a:lnTo>
                  <a:pt x="5280" y="41040"/>
                </a:lnTo>
                <a:lnTo>
                  <a:pt x="19681" y="19685"/>
                </a:lnTo>
                <a:lnTo>
                  <a:pt x="41040" y="5282"/>
                </a:lnTo>
                <a:lnTo>
                  <a:pt x="67195" y="0"/>
                </a:lnTo>
                <a:lnTo>
                  <a:pt x="2070989" y="0"/>
                </a:lnTo>
                <a:lnTo>
                  <a:pt x="2097131" y="5282"/>
                </a:lnTo>
                <a:lnTo>
                  <a:pt x="2118487" y="19685"/>
                </a:lnTo>
                <a:lnTo>
                  <a:pt x="2132889" y="41040"/>
                </a:lnTo>
                <a:lnTo>
                  <a:pt x="2138172" y="67183"/>
                </a:lnTo>
                <a:lnTo>
                  <a:pt x="2138172" y="1013333"/>
                </a:lnTo>
                <a:lnTo>
                  <a:pt x="2132889" y="1039475"/>
                </a:lnTo>
                <a:lnTo>
                  <a:pt x="2118487" y="1060830"/>
                </a:lnTo>
                <a:lnTo>
                  <a:pt x="2097131" y="1075233"/>
                </a:lnTo>
                <a:lnTo>
                  <a:pt x="2070989" y="1080515"/>
                </a:lnTo>
                <a:lnTo>
                  <a:pt x="67195" y="1080515"/>
                </a:lnTo>
                <a:lnTo>
                  <a:pt x="41040" y="1075233"/>
                </a:lnTo>
                <a:lnTo>
                  <a:pt x="19681" y="1060831"/>
                </a:lnTo>
                <a:lnTo>
                  <a:pt x="5280" y="1039475"/>
                </a:lnTo>
                <a:lnTo>
                  <a:pt x="0" y="1013333"/>
                </a:lnTo>
                <a:lnTo>
                  <a:pt x="0" y="67183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194816" y="3398520"/>
            <a:ext cx="2138680" cy="495300"/>
          </a:xfrm>
          <a:custGeom>
            <a:avLst/>
            <a:gdLst/>
            <a:ahLst/>
            <a:cxnLst/>
            <a:rect l="l" t="t" r="r" b="b"/>
            <a:pathLst>
              <a:path w="2138679" h="495300">
                <a:moveTo>
                  <a:pt x="0" y="30860"/>
                </a:moveTo>
                <a:lnTo>
                  <a:pt x="2420" y="18859"/>
                </a:lnTo>
                <a:lnTo>
                  <a:pt x="9021" y="9048"/>
                </a:lnTo>
                <a:lnTo>
                  <a:pt x="18811" y="2428"/>
                </a:lnTo>
                <a:lnTo>
                  <a:pt x="30797" y="0"/>
                </a:lnTo>
                <a:lnTo>
                  <a:pt x="2107311" y="0"/>
                </a:lnTo>
                <a:lnTo>
                  <a:pt x="2119312" y="2428"/>
                </a:lnTo>
                <a:lnTo>
                  <a:pt x="2129123" y="9048"/>
                </a:lnTo>
                <a:lnTo>
                  <a:pt x="2135743" y="18859"/>
                </a:lnTo>
                <a:lnTo>
                  <a:pt x="2138172" y="30860"/>
                </a:lnTo>
                <a:lnTo>
                  <a:pt x="2138172" y="464438"/>
                </a:lnTo>
                <a:lnTo>
                  <a:pt x="2135743" y="476440"/>
                </a:lnTo>
                <a:lnTo>
                  <a:pt x="2129123" y="486251"/>
                </a:lnTo>
                <a:lnTo>
                  <a:pt x="2119312" y="492871"/>
                </a:lnTo>
                <a:lnTo>
                  <a:pt x="2107311" y="495299"/>
                </a:lnTo>
                <a:lnTo>
                  <a:pt x="30797" y="495299"/>
                </a:lnTo>
                <a:lnTo>
                  <a:pt x="18811" y="492871"/>
                </a:lnTo>
                <a:lnTo>
                  <a:pt x="9021" y="486251"/>
                </a:lnTo>
                <a:lnTo>
                  <a:pt x="2420" y="476440"/>
                </a:lnTo>
                <a:lnTo>
                  <a:pt x="0" y="464438"/>
                </a:lnTo>
                <a:lnTo>
                  <a:pt x="0" y="30860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194816" y="5033771"/>
            <a:ext cx="2138680" cy="546100"/>
          </a:xfrm>
          <a:custGeom>
            <a:avLst/>
            <a:gdLst/>
            <a:ahLst/>
            <a:cxnLst/>
            <a:rect l="l" t="t" r="r" b="b"/>
            <a:pathLst>
              <a:path w="2138679" h="546100">
                <a:moveTo>
                  <a:pt x="0" y="33908"/>
                </a:moveTo>
                <a:lnTo>
                  <a:pt x="2666" y="20734"/>
                </a:lnTo>
                <a:lnTo>
                  <a:pt x="9937" y="9953"/>
                </a:lnTo>
                <a:lnTo>
                  <a:pt x="20724" y="2672"/>
                </a:lnTo>
                <a:lnTo>
                  <a:pt x="33934" y="0"/>
                </a:lnTo>
                <a:lnTo>
                  <a:pt x="2104263" y="0"/>
                </a:lnTo>
                <a:lnTo>
                  <a:pt x="2117437" y="2672"/>
                </a:lnTo>
                <a:lnTo>
                  <a:pt x="2128218" y="9953"/>
                </a:lnTo>
                <a:lnTo>
                  <a:pt x="2135499" y="20734"/>
                </a:lnTo>
                <a:lnTo>
                  <a:pt x="2138172" y="33908"/>
                </a:lnTo>
                <a:lnTo>
                  <a:pt x="2138172" y="511682"/>
                </a:lnTo>
                <a:lnTo>
                  <a:pt x="2135499" y="524857"/>
                </a:lnTo>
                <a:lnTo>
                  <a:pt x="2128218" y="535638"/>
                </a:lnTo>
                <a:lnTo>
                  <a:pt x="2117437" y="542919"/>
                </a:lnTo>
                <a:lnTo>
                  <a:pt x="2104263" y="545591"/>
                </a:lnTo>
                <a:lnTo>
                  <a:pt x="33934" y="545591"/>
                </a:lnTo>
                <a:lnTo>
                  <a:pt x="20724" y="542919"/>
                </a:lnTo>
                <a:lnTo>
                  <a:pt x="9937" y="535638"/>
                </a:lnTo>
                <a:lnTo>
                  <a:pt x="2666" y="524857"/>
                </a:lnTo>
                <a:lnTo>
                  <a:pt x="0" y="511682"/>
                </a:lnTo>
                <a:lnTo>
                  <a:pt x="0" y="33908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194816" y="5617464"/>
            <a:ext cx="2138680" cy="515620"/>
          </a:xfrm>
          <a:custGeom>
            <a:avLst/>
            <a:gdLst/>
            <a:ahLst/>
            <a:cxnLst/>
            <a:rect l="l" t="t" r="r" b="b"/>
            <a:pathLst>
              <a:path w="2138679" h="515620">
                <a:moveTo>
                  <a:pt x="0" y="32029"/>
                </a:moveTo>
                <a:lnTo>
                  <a:pt x="2516" y="19561"/>
                </a:lnTo>
                <a:lnTo>
                  <a:pt x="9380" y="9380"/>
                </a:lnTo>
                <a:lnTo>
                  <a:pt x="19561" y="2516"/>
                </a:lnTo>
                <a:lnTo>
                  <a:pt x="32029" y="0"/>
                </a:lnTo>
                <a:lnTo>
                  <a:pt x="2106168" y="0"/>
                </a:lnTo>
                <a:lnTo>
                  <a:pt x="2118615" y="2516"/>
                </a:lnTo>
                <a:lnTo>
                  <a:pt x="2128789" y="9380"/>
                </a:lnTo>
                <a:lnTo>
                  <a:pt x="2135653" y="19561"/>
                </a:lnTo>
                <a:lnTo>
                  <a:pt x="2138172" y="32029"/>
                </a:lnTo>
                <a:lnTo>
                  <a:pt x="2138172" y="483082"/>
                </a:lnTo>
                <a:lnTo>
                  <a:pt x="2135653" y="495550"/>
                </a:lnTo>
                <a:lnTo>
                  <a:pt x="2128789" y="505731"/>
                </a:lnTo>
                <a:lnTo>
                  <a:pt x="2118615" y="512595"/>
                </a:lnTo>
                <a:lnTo>
                  <a:pt x="2106168" y="515112"/>
                </a:lnTo>
                <a:lnTo>
                  <a:pt x="32029" y="515112"/>
                </a:lnTo>
                <a:lnTo>
                  <a:pt x="19561" y="512595"/>
                </a:lnTo>
                <a:lnTo>
                  <a:pt x="9380" y="505731"/>
                </a:lnTo>
                <a:lnTo>
                  <a:pt x="2516" y="495550"/>
                </a:lnTo>
                <a:lnTo>
                  <a:pt x="0" y="483082"/>
                </a:lnTo>
                <a:lnTo>
                  <a:pt x="0" y="32029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0"/>
              <a:t>高级软件人才培训专家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 h="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 h="0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 h="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860505" y="1909244"/>
            <a:ext cx="1469709" cy="16130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052816" y="2101595"/>
            <a:ext cx="1091946" cy="12352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89838" y="1074801"/>
            <a:ext cx="102552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35">
                <a:solidFill>
                  <a:srgbClr val="AC2A25"/>
                </a:solidFill>
                <a:latin typeface="宋体"/>
                <a:cs typeface="宋体"/>
              </a:rPr>
              <a:t>课程规划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306526" y="3830823"/>
            <a:ext cx="542159" cy="554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113776" y="2183892"/>
            <a:ext cx="1005840" cy="1071880"/>
          </a:xfrm>
          <a:custGeom>
            <a:avLst/>
            <a:gdLst/>
            <a:ahLst/>
            <a:cxnLst/>
            <a:rect l="l" t="t" r="r" b="b"/>
            <a:pathLst>
              <a:path w="1005840" h="1071879">
                <a:moveTo>
                  <a:pt x="838200" y="0"/>
                </a:moveTo>
                <a:lnTo>
                  <a:pt x="167640" y="0"/>
                </a:lnTo>
                <a:lnTo>
                  <a:pt x="123075" y="5988"/>
                </a:lnTo>
                <a:lnTo>
                  <a:pt x="83029" y="22888"/>
                </a:lnTo>
                <a:lnTo>
                  <a:pt x="49101" y="49101"/>
                </a:lnTo>
                <a:lnTo>
                  <a:pt x="22888" y="83029"/>
                </a:lnTo>
                <a:lnTo>
                  <a:pt x="5988" y="123075"/>
                </a:lnTo>
                <a:lnTo>
                  <a:pt x="0" y="167640"/>
                </a:lnTo>
                <a:lnTo>
                  <a:pt x="0" y="903732"/>
                </a:lnTo>
                <a:lnTo>
                  <a:pt x="5988" y="948296"/>
                </a:lnTo>
                <a:lnTo>
                  <a:pt x="22888" y="988342"/>
                </a:lnTo>
                <a:lnTo>
                  <a:pt x="49101" y="1022270"/>
                </a:lnTo>
                <a:lnTo>
                  <a:pt x="83029" y="1048483"/>
                </a:lnTo>
                <a:lnTo>
                  <a:pt x="123075" y="1065383"/>
                </a:lnTo>
                <a:lnTo>
                  <a:pt x="167640" y="1071372"/>
                </a:lnTo>
                <a:lnTo>
                  <a:pt x="838200" y="1071372"/>
                </a:lnTo>
                <a:lnTo>
                  <a:pt x="882764" y="1065383"/>
                </a:lnTo>
                <a:lnTo>
                  <a:pt x="922810" y="1048483"/>
                </a:lnTo>
                <a:lnTo>
                  <a:pt x="956738" y="1022270"/>
                </a:lnTo>
                <a:lnTo>
                  <a:pt x="982951" y="988342"/>
                </a:lnTo>
                <a:lnTo>
                  <a:pt x="999851" y="948296"/>
                </a:lnTo>
                <a:lnTo>
                  <a:pt x="1005840" y="903732"/>
                </a:lnTo>
                <a:lnTo>
                  <a:pt x="1005840" y="167640"/>
                </a:lnTo>
                <a:lnTo>
                  <a:pt x="999851" y="123075"/>
                </a:lnTo>
                <a:lnTo>
                  <a:pt x="982951" y="83029"/>
                </a:lnTo>
                <a:lnTo>
                  <a:pt x="956738" y="49101"/>
                </a:lnTo>
                <a:lnTo>
                  <a:pt x="922810" y="22888"/>
                </a:lnTo>
                <a:lnTo>
                  <a:pt x="882764" y="5988"/>
                </a:lnTo>
                <a:lnTo>
                  <a:pt x="838200" y="0"/>
                </a:lnTo>
                <a:close/>
              </a:path>
            </a:pathLst>
          </a:custGeom>
          <a:solidFill>
            <a:srgbClr val="FCEA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177783" y="2253995"/>
            <a:ext cx="882650" cy="287020"/>
          </a:xfrm>
          <a:custGeom>
            <a:avLst/>
            <a:gdLst/>
            <a:ahLst/>
            <a:cxnLst/>
            <a:rect l="l" t="t" r="r" b="b"/>
            <a:pathLst>
              <a:path w="882650" h="287019">
                <a:moveTo>
                  <a:pt x="834644" y="0"/>
                </a:moveTo>
                <a:lnTo>
                  <a:pt x="47751" y="0"/>
                </a:lnTo>
                <a:lnTo>
                  <a:pt x="29146" y="3746"/>
                </a:lnTo>
                <a:lnTo>
                  <a:pt x="13970" y="13970"/>
                </a:lnTo>
                <a:lnTo>
                  <a:pt x="3746" y="29146"/>
                </a:lnTo>
                <a:lnTo>
                  <a:pt x="0" y="47751"/>
                </a:lnTo>
                <a:lnTo>
                  <a:pt x="0" y="238759"/>
                </a:lnTo>
                <a:lnTo>
                  <a:pt x="3746" y="257365"/>
                </a:lnTo>
                <a:lnTo>
                  <a:pt x="13970" y="272541"/>
                </a:lnTo>
                <a:lnTo>
                  <a:pt x="29146" y="282765"/>
                </a:lnTo>
                <a:lnTo>
                  <a:pt x="47751" y="286512"/>
                </a:lnTo>
                <a:lnTo>
                  <a:pt x="834644" y="286512"/>
                </a:lnTo>
                <a:lnTo>
                  <a:pt x="853249" y="282765"/>
                </a:lnTo>
                <a:lnTo>
                  <a:pt x="868426" y="272541"/>
                </a:lnTo>
                <a:lnTo>
                  <a:pt x="878649" y="257365"/>
                </a:lnTo>
                <a:lnTo>
                  <a:pt x="882396" y="238759"/>
                </a:lnTo>
                <a:lnTo>
                  <a:pt x="882396" y="47751"/>
                </a:lnTo>
                <a:lnTo>
                  <a:pt x="878649" y="29146"/>
                </a:lnTo>
                <a:lnTo>
                  <a:pt x="868426" y="13970"/>
                </a:lnTo>
                <a:lnTo>
                  <a:pt x="853249" y="3746"/>
                </a:lnTo>
                <a:lnTo>
                  <a:pt x="834644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803385" y="2398014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 h="0">
                <a:moveTo>
                  <a:pt x="0" y="0"/>
                </a:moveTo>
                <a:lnTo>
                  <a:pt x="220980" y="0"/>
                </a:lnTo>
              </a:path>
            </a:pathLst>
          </a:custGeom>
          <a:ln w="1905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803385" y="2439161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 h="0">
                <a:moveTo>
                  <a:pt x="0" y="0"/>
                </a:moveTo>
                <a:lnTo>
                  <a:pt x="220980" y="0"/>
                </a:lnTo>
              </a:path>
            </a:pathLst>
          </a:custGeom>
          <a:ln w="1905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803385" y="2478785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 h="0">
                <a:moveTo>
                  <a:pt x="0" y="0"/>
                </a:moveTo>
                <a:lnTo>
                  <a:pt x="220980" y="0"/>
                </a:lnTo>
              </a:path>
            </a:pathLst>
          </a:custGeom>
          <a:ln w="1905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239506" y="2443733"/>
            <a:ext cx="41275" cy="36830"/>
          </a:xfrm>
          <a:custGeom>
            <a:avLst/>
            <a:gdLst/>
            <a:ahLst/>
            <a:cxnLst/>
            <a:rect l="l" t="t" r="r" b="b"/>
            <a:pathLst>
              <a:path w="41275" h="36830">
                <a:moveTo>
                  <a:pt x="20574" y="0"/>
                </a:moveTo>
                <a:lnTo>
                  <a:pt x="12590" y="1428"/>
                </a:lnTo>
                <a:lnTo>
                  <a:pt x="6048" y="5334"/>
                </a:lnTo>
                <a:lnTo>
                  <a:pt x="1625" y="11144"/>
                </a:lnTo>
                <a:lnTo>
                  <a:pt x="0" y="18287"/>
                </a:lnTo>
                <a:lnTo>
                  <a:pt x="1625" y="25431"/>
                </a:lnTo>
                <a:lnTo>
                  <a:pt x="6048" y="31241"/>
                </a:lnTo>
                <a:lnTo>
                  <a:pt x="12590" y="35147"/>
                </a:lnTo>
                <a:lnTo>
                  <a:pt x="20574" y="36575"/>
                </a:lnTo>
                <a:lnTo>
                  <a:pt x="28557" y="35147"/>
                </a:lnTo>
                <a:lnTo>
                  <a:pt x="35099" y="31241"/>
                </a:lnTo>
                <a:lnTo>
                  <a:pt x="39522" y="25431"/>
                </a:lnTo>
                <a:lnTo>
                  <a:pt x="41148" y="18287"/>
                </a:lnTo>
                <a:lnTo>
                  <a:pt x="39522" y="11144"/>
                </a:lnTo>
                <a:lnTo>
                  <a:pt x="35099" y="5334"/>
                </a:lnTo>
                <a:lnTo>
                  <a:pt x="28557" y="1428"/>
                </a:lnTo>
                <a:lnTo>
                  <a:pt x="20574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239506" y="2443733"/>
            <a:ext cx="41275" cy="36830"/>
          </a:xfrm>
          <a:custGeom>
            <a:avLst/>
            <a:gdLst/>
            <a:ahLst/>
            <a:cxnLst/>
            <a:rect l="l" t="t" r="r" b="b"/>
            <a:pathLst>
              <a:path w="41275" h="36830">
                <a:moveTo>
                  <a:pt x="0" y="18287"/>
                </a:moveTo>
                <a:lnTo>
                  <a:pt x="1625" y="11144"/>
                </a:lnTo>
                <a:lnTo>
                  <a:pt x="6048" y="5334"/>
                </a:lnTo>
                <a:lnTo>
                  <a:pt x="12590" y="1428"/>
                </a:lnTo>
                <a:lnTo>
                  <a:pt x="20574" y="0"/>
                </a:lnTo>
                <a:lnTo>
                  <a:pt x="28557" y="1428"/>
                </a:lnTo>
                <a:lnTo>
                  <a:pt x="35099" y="5334"/>
                </a:lnTo>
                <a:lnTo>
                  <a:pt x="39522" y="11144"/>
                </a:lnTo>
                <a:lnTo>
                  <a:pt x="41148" y="18287"/>
                </a:lnTo>
                <a:lnTo>
                  <a:pt x="39522" y="25431"/>
                </a:lnTo>
                <a:lnTo>
                  <a:pt x="35099" y="31241"/>
                </a:lnTo>
                <a:lnTo>
                  <a:pt x="28557" y="35147"/>
                </a:lnTo>
                <a:lnTo>
                  <a:pt x="20574" y="36575"/>
                </a:lnTo>
                <a:lnTo>
                  <a:pt x="12590" y="35147"/>
                </a:lnTo>
                <a:lnTo>
                  <a:pt x="6048" y="31241"/>
                </a:lnTo>
                <a:lnTo>
                  <a:pt x="1625" y="25431"/>
                </a:lnTo>
                <a:lnTo>
                  <a:pt x="0" y="18287"/>
                </a:lnTo>
                <a:close/>
              </a:path>
            </a:pathLst>
          </a:custGeom>
          <a:ln w="2540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177783" y="2581655"/>
            <a:ext cx="882650" cy="288290"/>
          </a:xfrm>
          <a:custGeom>
            <a:avLst/>
            <a:gdLst/>
            <a:ahLst/>
            <a:cxnLst/>
            <a:rect l="l" t="t" r="r" b="b"/>
            <a:pathLst>
              <a:path w="882650" h="288289">
                <a:moveTo>
                  <a:pt x="834390" y="0"/>
                </a:moveTo>
                <a:lnTo>
                  <a:pt x="48006" y="0"/>
                </a:lnTo>
                <a:lnTo>
                  <a:pt x="29307" y="3768"/>
                </a:lnTo>
                <a:lnTo>
                  <a:pt x="14049" y="14049"/>
                </a:lnTo>
                <a:lnTo>
                  <a:pt x="3768" y="29307"/>
                </a:lnTo>
                <a:lnTo>
                  <a:pt x="0" y="48006"/>
                </a:lnTo>
                <a:lnTo>
                  <a:pt x="0" y="240030"/>
                </a:lnTo>
                <a:lnTo>
                  <a:pt x="3768" y="258728"/>
                </a:lnTo>
                <a:lnTo>
                  <a:pt x="14049" y="273986"/>
                </a:lnTo>
                <a:lnTo>
                  <a:pt x="29307" y="284267"/>
                </a:lnTo>
                <a:lnTo>
                  <a:pt x="48006" y="288036"/>
                </a:lnTo>
                <a:lnTo>
                  <a:pt x="834390" y="288036"/>
                </a:lnTo>
                <a:lnTo>
                  <a:pt x="853088" y="284267"/>
                </a:lnTo>
                <a:lnTo>
                  <a:pt x="868346" y="273986"/>
                </a:lnTo>
                <a:lnTo>
                  <a:pt x="878627" y="258728"/>
                </a:lnTo>
                <a:lnTo>
                  <a:pt x="882396" y="240030"/>
                </a:lnTo>
                <a:lnTo>
                  <a:pt x="882396" y="48006"/>
                </a:lnTo>
                <a:lnTo>
                  <a:pt x="878627" y="29307"/>
                </a:lnTo>
                <a:lnTo>
                  <a:pt x="868346" y="14049"/>
                </a:lnTo>
                <a:lnTo>
                  <a:pt x="853088" y="3768"/>
                </a:lnTo>
                <a:lnTo>
                  <a:pt x="834390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803385" y="2725673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 h="0">
                <a:moveTo>
                  <a:pt x="0" y="0"/>
                </a:moveTo>
                <a:lnTo>
                  <a:pt x="220980" y="0"/>
                </a:lnTo>
              </a:path>
            </a:pathLst>
          </a:custGeom>
          <a:ln w="1905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803385" y="2766822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 h="0">
                <a:moveTo>
                  <a:pt x="0" y="0"/>
                </a:moveTo>
                <a:lnTo>
                  <a:pt x="220980" y="0"/>
                </a:lnTo>
              </a:path>
            </a:pathLst>
          </a:custGeom>
          <a:ln w="1905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803385" y="2807970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 h="0">
                <a:moveTo>
                  <a:pt x="0" y="0"/>
                </a:moveTo>
                <a:lnTo>
                  <a:pt x="220980" y="0"/>
                </a:lnTo>
              </a:path>
            </a:pathLst>
          </a:custGeom>
          <a:ln w="1905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239506" y="2771394"/>
            <a:ext cx="41275" cy="38100"/>
          </a:xfrm>
          <a:custGeom>
            <a:avLst/>
            <a:gdLst/>
            <a:ahLst/>
            <a:cxnLst/>
            <a:rect l="l" t="t" r="r" b="b"/>
            <a:pathLst>
              <a:path w="41275" h="38100">
                <a:moveTo>
                  <a:pt x="20574" y="0"/>
                </a:moveTo>
                <a:lnTo>
                  <a:pt x="12590" y="1494"/>
                </a:lnTo>
                <a:lnTo>
                  <a:pt x="6048" y="5572"/>
                </a:lnTo>
                <a:lnTo>
                  <a:pt x="1625" y="11626"/>
                </a:lnTo>
                <a:lnTo>
                  <a:pt x="0" y="19050"/>
                </a:lnTo>
                <a:lnTo>
                  <a:pt x="1625" y="26473"/>
                </a:lnTo>
                <a:lnTo>
                  <a:pt x="6048" y="32527"/>
                </a:lnTo>
                <a:lnTo>
                  <a:pt x="12590" y="36605"/>
                </a:lnTo>
                <a:lnTo>
                  <a:pt x="20574" y="38100"/>
                </a:lnTo>
                <a:lnTo>
                  <a:pt x="28557" y="36605"/>
                </a:lnTo>
                <a:lnTo>
                  <a:pt x="35099" y="32527"/>
                </a:lnTo>
                <a:lnTo>
                  <a:pt x="39522" y="26473"/>
                </a:lnTo>
                <a:lnTo>
                  <a:pt x="41148" y="19050"/>
                </a:lnTo>
                <a:lnTo>
                  <a:pt x="39522" y="11626"/>
                </a:lnTo>
                <a:lnTo>
                  <a:pt x="35099" y="5572"/>
                </a:lnTo>
                <a:lnTo>
                  <a:pt x="28557" y="1494"/>
                </a:lnTo>
                <a:lnTo>
                  <a:pt x="20574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239506" y="2771394"/>
            <a:ext cx="41275" cy="38100"/>
          </a:xfrm>
          <a:custGeom>
            <a:avLst/>
            <a:gdLst/>
            <a:ahLst/>
            <a:cxnLst/>
            <a:rect l="l" t="t" r="r" b="b"/>
            <a:pathLst>
              <a:path w="41275" h="38100">
                <a:moveTo>
                  <a:pt x="0" y="19050"/>
                </a:moveTo>
                <a:lnTo>
                  <a:pt x="1625" y="11626"/>
                </a:lnTo>
                <a:lnTo>
                  <a:pt x="6048" y="5572"/>
                </a:lnTo>
                <a:lnTo>
                  <a:pt x="12590" y="1494"/>
                </a:lnTo>
                <a:lnTo>
                  <a:pt x="20574" y="0"/>
                </a:lnTo>
                <a:lnTo>
                  <a:pt x="28557" y="1494"/>
                </a:lnTo>
                <a:lnTo>
                  <a:pt x="35099" y="5572"/>
                </a:lnTo>
                <a:lnTo>
                  <a:pt x="39522" y="11626"/>
                </a:lnTo>
                <a:lnTo>
                  <a:pt x="41148" y="19050"/>
                </a:lnTo>
                <a:lnTo>
                  <a:pt x="39522" y="26473"/>
                </a:lnTo>
                <a:lnTo>
                  <a:pt x="35099" y="32527"/>
                </a:lnTo>
                <a:lnTo>
                  <a:pt x="28557" y="36605"/>
                </a:lnTo>
                <a:lnTo>
                  <a:pt x="20574" y="38100"/>
                </a:lnTo>
                <a:lnTo>
                  <a:pt x="12590" y="36605"/>
                </a:lnTo>
                <a:lnTo>
                  <a:pt x="6048" y="32527"/>
                </a:lnTo>
                <a:lnTo>
                  <a:pt x="1625" y="26473"/>
                </a:lnTo>
                <a:lnTo>
                  <a:pt x="0" y="19050"/>
                </a:lnTo>
                <a:close/>
              </a:path>
            </a:pathLst>
          </a:custGeom>
          <a:ln w="2540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177783" y="2906267"/>
            <a:ext cx="882650" cy="287020"/>
          </a:xfrm>
          <a:custGeom>
            <a:avLst/>
            <a:gdLst/>
            <a:ahLst/>
            <a:cxnLst/>
            <a:rect l="l" t="t" r="r" b="b"/>
            <a:pathLst>
              <a:path w="882650" h="287019">
                <a:moveTo>
                  <a:pt x="834644" y="0"/>
                </a:moveTo>
                <a:lnTo>
                  <a:pt x="47751" y="0"/>
                </a:lnTo>
                <a:lnTo>
                  <a:pt x="29146" y="3746"/>
                </a:lnTo>
                <a:lnTo>
                  <a:pt x="13970" y="13970"/>
                </a:lnTo>
                <a:lnTo>
                  <a:pt x="3746" y="29146"/>
                </a:lnTo>
                <a:lnTo>
                  <a:pt x="0" y="47752"/>
                </a:lnTo>
                <a:lnTo>
                  <a:pt x="0" y="238760"/>
                </a:lnTo>
                <a:lnTo>
                  <a:pt x="3746" y="257365"/>
                </a:lnTo>
                <a:lnTo>
                  <a:pt x="13970" y="272542"/>
                </a:lnTo>
                <a:lnTo>
                  <a:pt x="29146" y="282765"/>
                </a:lnTo>
                <a:lnTo>
                  <a:pt x="47751" y="286512"/>
                </a:lnTo>
                <a:lnTo>
                  <a:pt x="834644" y="286512"/>
                </a:lnTo>
                <a:lnTo>
                  <a:pt x="853249" y="282765"/>
                </a:lnTo>
                <a:lnTo>
                  <a:pt x="868426" y="272542"/>
                </a:lnTo>
                <a:lnTo>
                  <a:pt x="878649" y="257365"/>
                </a:lnTo>
                <a:lnTo>
                  <a:pt x="882396" y="238760"/>
                </a:lnTo>
                <a:lnTo>
                  <a:pt x="882396" y="47752"/>
                </a:lnTo>
                <a:lnTo>
                  <a:pt x="878649" y="29146"/>
                </a:lnTo>
                <a:lnTo>
                  <a:pt x="868426" y="13970"/>
                </a:lnTo>
                <a:lnTo>
                  <a:pt x="853249" y="3746"/>
                </a:lnTo>
                <a:lnTo>
                  <a:pt x="834644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8803385" y="3050285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 h="0">
                <a:moveTo>
                  <a:pt x="0" y="0"/>
                </a:moveTo>
                <a:lnTo>
                  <a:pt x="220980" y="0"/>
                </a:lnTo>
              </a:path>
            </a:pathLst>
          </a:custGeom>
          <a:ln w="1905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8239506" y="3096005"/>
            <a:ext cx="41275" cy="36830"/>
          </a:xfrm>
          <a:custGeom>
            <a:avLst/>
            <a:gdLst/>
            <a:ahLst/>
            <a:cxnLst/>
            <a:rect l="l" t="t" r="r" b="b"/>
            <a:pathLst>
              <a:path w="41275" h="36830">
                <a:moveTo>
                  <a:pt x="20574" y="0"/>
                </a:moveTo>
                <a:lnTo>
                  <a:pt x="12590" y="1428"/>
                </a:lnTo>
                <a:lnTo>
                  <a:pt x="6048" y="5334"/>
                </a:lnTo>
                <a:lnTo>
                  <a:pt x="1625" y="11144"/>
                </a:lnTo>
                <a:lnTo>
                  <a:pt x="0" y="18288"/>
                </a:lnTo>
                <a:lnTo>
                  <a:pt x="1625" y="25431"/>
                </a:lnTo>
                <a:lnTo>
                  <a:pt x="6048" y="31242"/>
                </a:lnTo>
                <a:lnTo>
                  <a:pt x="12590" y="35147"/>
                </a:lnTo>
                <a:lnTo>
                  <a:pt x="20574" y="36576"/>
                </a:lnTo>
                <a:lnTo>
                  <a:pt x="28557" y="35147"/>
                </a:lnTo>
                <a:lnTo>
                  <a:pt x="35099" y="31242"/>
                </a:lnTo>
                <a:lnTo>
                  <a:pt x="39522" y="25431"/>
                </a:lnTo>
                <a:lnTo>
                  <a:pt x="41148" y="18288"/>
                </a:lnTo>
                <a:lnTo>
                  <a:pt x="39522" y="11144"/>
                </a:lnTo>
                <a:lnTo>
                  <a:pt x="35099" y="5334"/>
                </a:lnTo>
                <a:lnTo>
                  <a:pt x="28557" y="1428"/>
                </a:lnTo>
                <a:lnTo>
                  <a:pt x="20574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8239506" y="3096005"/>
            <a:ext cx="41275" cy="36830"/>
          </a:xfrm>
          <a:custGeom>
            <a:avLst/>
            <a:gdLst/>
            <a:ahLst/>
            <a:cxnLst/>
            <a:rect l="l" t="t" r="r" b="b"/>
            <a:pathLst>
              <a:path w="41275" h="36830">
                <a:moveTo>
                  <a:pt x="0" y="18288"/>
                </a:moveTo>
                <a:lnTo>
                  <a:pt x="1625" y="11144"/>
                </a:lnTo>
                <a:lnTo>
                  <a:pt x="6048" y="5334"/>
                </a:lnTo>
                <a:lnTo>
                  <a:pt x="12590" y="1428"/>
                </a:lnTo>
                <a:lnTo>
                  <a:pt x="20574" y="0"/>
                </a:lnTo>
                <a:lnTo>
                  <a:pt x="28557" y="1428"/>
                </a:lnTo>
                <a:lnTo>
                  <a:pt x="35099" y="5334"/>
                </a:lnTo>
                <a:lnTo>
                  <a:pt x="39522" y="11144"/>
                </a:lnTo>
                <a:lnTo>
                  <a:pt x="41148" y="18288"/>
                </a:lnTo>
                <a:lnTo>
                  <a:pt x="39522" y="25431"/>
                </a:lnTo>
                <a:lnTo>
                  <a:pt x="35099" y="31242"/>
                </a:lnTo>
                <a:lnTo>
                  <a:pt x="28557" y="35147"/>
                </a:lnTo>
                <a:lnTo>
                  <a:pt x="20574" y="36576"/>
                </a:lnTo>
                <a:lnTo>
                  <a:pt x="12590" y="35147"/>
                </a:lnTo>
                <a:lnTo>
                  <a:pt x="6048" y="31242"/>
                </a:lnTo>
                <a:lnTo>
                  <a:pt x="1625" y="25431"/>
                </a:lnTo>
                <a:lnTo>
                  <a:pt x="0" y="18288"/>
                </a:lnTo>
                <a:close/>
              </a:path>
            </a:pathLst>
          </a:custGeom>
          <a:ln w="2540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715756" y="2685288"/>
            <a:ext cx="391795" cy="528955"/>
          </a:xfrm>
          <a:custGeom>
            <a:avLst/>
            <a:gdLst/>
            <a:ahLst/>
            <a:cxnLst/>
            <a:rect l="l" t="t" r="r" b="b"/>
            <a:pathLst>
              <a:path w="391795" h="528955">
                <a:moveTo>
                  <a:pt x="195834" y="0"/>
                </a:moveTo>
                <a:lnTo>
                  <a:pt x="133916" y="4496"/>
                </a:lnTo>
                <a:lnTo>
                  <a:pt x="80156" y="17015"/>
                </a:lnTo>
                <a:lnTo>
                  <a:pt x="37770" y="36100"/>
                </a:lnTo>
                <a:lnTo>
                  <a:pt x="0" y="88137"/>
                </a:lnTo>
                <a:lnTo>
                  <a:pt x="0" y="440689"/>
                </a:lnTo>
                <a:lnTo>
                  <a:pt x="37770" y="492727"/>
                </a:lnTo>
                <a:lnTo>
                  <a:pt x="80156" y="511812"/>
                </a:lnTo>
                <a:lnTo>
                  <a:pt x="133916" y="524331"/>
                </a:lnTo>
                <a:lnTo>
                  <a:pt x="195834" y="528827"/>
                </a:lnTo>
                <a:lnTo>
                  <a:pt x="257751" y="524331"/>
                </a:lnTo>
                <a:lnTo>
                  <a:pt x="311511" y="511812"/>
                </a:lnTo>
                <a:lnTo>
                  <a:pt x="353897" y="492727"/>
                </a:lnTo>
                <a:lnTo>
                  <a:pt x="381688" y="468534"/>
                </a:lnTo>
                <a:lnTo>
                  <a:pt x="391668" y="440689"/>
                </a:lnTo>
                <a:lnTo>
                  <a:pt x="391668" y="88137"/>
                </a:lnTo>
                <a:lnTo>
                  <a:pt x="353897" y="36100"/>
                </a:lnTo>
                <a:lnTo>
                  <a:pt x="311511" y="17015"/>
                </a:lnTo>
                <a:lnTo>
                  <a:pt x="257751" y="4496"/>
                </a:lnTo>
                <a:lnTo>
                  <a:pt x="195834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715756" y="2773426"/>
            <a:ext cx="391795" cy="88265"/>
          </a:xfrm>
          <a:custGeom>
            <a:avLst/>
            <a:gdLst/>
            <a:ahLst/>
            <a:cxnLst/>
            <a:rect l="l" t="t" r="r" b="b"/>
            <a:pathLst>
              <a:path w="391795" h="88264">
                <a:moveTo>
                  <a:pt x="391668" y="0"/>
                </a:moveTo>
                <a:lnTo>
                  <a:pt x="353897" y="52037"/>
                </a:lnTo>
                <a:lnTo>
                  <a:pt x="311511" y="71122"/>
                </a:lnTo>
                <a:lnTo>
                  <a:pt x="257751" y="83641"/>
                </a:lnTo>
                <a:lnTo>
                  <a:pt x="195834" y="88137"/>
                </a:lnTo>
                <a:lnTo>
                  <a:pt x="133916" y="83641"/>
                </a:lnTo>
                <a:lnTo>
                  <a:pt x="80156" y="71122"/>
                </a:lnTo>
                <a:lnTo>
                  <a:pt x="37770" y="52037"/>
                </a:lnTo>
                <a:lnTo>
                  <a:pt x="9979" y="27844"/>
                </a:lnTo>
                <a:lnTo>
                  <a:pt x="0" y="0"/>
                </a:lnTo>
              </a:path>
            </a:pathLst>
          </a:custGeom>
          <a:ln w="3175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8715756" y="2685288"/>
            <a:ext cx="391795" cy="528955"/>
          </a:xfrm>
          <a:custGeom>
            <a:avLst/>
            <a:gdLst/>
            <a:ahLst/>
            <a:cxnLst/>
            <a:rect l="l" t="t" r="r" b="b"/>
            <a:pathLst>
              <a:path w="391795" h="528955">
                <a:moveTo>
                  <a:pt x="0" y="88137"/>
                </a:moveTo>
                <a:lnTo>
                  <a:pt x="37770" y="36100"/>
                </a:lnTo>
                <a:lnTo>
                  <a:pt x="80156" y="17015"/>
                </a:lnTo>
                <a:lnTo>
                  <a:pt x="133916" y="4496"/>
                </a:lnTo>
                <a:lnTo>
                  <a:pt x="195834" y="0"/>
                </a:lnTo>
                <a:lnTo>
                  <a:pt x="257751" y="4496"/>
                </a:lnTo>
                <a:lnTo>
                  <a:pt x="311511" y="17015"/>
                </a:lnTo>
                <a:lnTo>
                  <a:pt x="353897" y="36100"/>
                </a:lnTo>
                <a:lnTo>
                  <a:pt x="381688" y="60293"/>
                </a:lnTo>
                <a:lnTo>
                  <a:pt x="391668" y="88137"/>
                </a:lnTo>
                <a:lnTo>
                  <a:pt x="391668" y="440689"/>
                </a:lnTo>
                <a:lnTo>
                  <a:pt x="353897" y="492727"/>
                </a:lnTo>
                <a:lnTo>
                  <a:pt x="311511" y="511812"/>
                </a:lnTo>
                <a:lnTo>
                  <a:pt x="257751" y="524331"/>
                </a:lnTo>
                <a:lnTo>
                  <a:pt x="195834" y="528827"/>
                </a:lnTo>
                <a:lnTo>
                  <a:pt x="133916" y="524331"/>
                </a:lnTo>
                <a:lnTo>
                  <a:pt x="80156" y="511812"/>
                </a:lnTo>
                <a:lnTo>
                  <a:pt x="37770" y="492727"/>
                </a:lnTo>
                <a:lnTo>
                  <a:pt x="9979" y="468534"/>
                </a:lnTo>
                <a:lnTo>
                  <a:pt x="0" y="440689"/>
                </a:lnTo>
                <a:lnTo>
                  <a:pt x="0" y="88137"/>
                </a:lnTo>
                <a:close/>
              </a:path>
            </a:pathLst>
          </a:custGeom>
          <a:ln w="3175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96468" y="3188207"/>
            <a:ext cx="559307" cy="12222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29995" y="2583179"/>
            <a:ext cx="559308" cy="6111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107680" y="3654552"/>
            <a:ext cx="1005840" cy="1073150"/>
          </a:xfrm>
          <a:custGeom>
            <a:avLst/>
            <a:gdLst/>
            <a:ahLst/>
            <a:cxnLst/>
            <a:rect l="l" t="t" r="r" b="b"/>
            <a:pathLst>
              <a:path w="1005840" h="1073150">
                <a:moveTo>
                  <a:pt x="838200" y="0"/>
                </a:moveTo>
                <a:lnTo>
                  <a:pt x="167640" y="0"/>
                </a:lnTo>
                <a:lnTo>
                  <a:pt x="123075" y="5988"/>
                </a:lnTo>
                <a:lnTo>
                  <a:pt x="83029" y="22888"/>
                </a:lnTo>
                <a:lnTo>
                  <a:pt x="49101" y="49101"/>
                </a:lnTo>
                <a:lnTo>
                  <a:pt x="22888" y="83029"/>
                </a:lnTo>
                <a:lnTo>
                  <a:pt x="5988" y="123075"/>
                </a:lnTo>
                <a:lnTo>
                  <a:pt x="0" y="167640"/>
                </a:lnTo>
                <a:lnTo>
                  <a:pt x="0" y="905256"/>
                </a:lnTo>
                <a:lnTo>
                  <a:pt x="5988" y="949820"/>
                </a:lnTo>
                <a:lnTo>
                  <a:pt x="22888" y="989866"/>
                </a:lnTo>
                <a:lnTo>
                  <a:pt x="49101" y="1023794"/>
                </a:lnTo>
                <a:lnTo>
                  <a:pt x="83029" y="1050007"/>
                </a:lnTo>
                <a:lnTo>
                  <a:pt x="123075" y="1066907"/>
                </a:lnTo>
                <a:lnTo>
                  <a:pt x="167640" y="1072896"/>
                </a:lnTo>
                <a:lnTo>
                  <a:pt x="838200" y="1072896"/>
                </a:lnTo>
                <a:lnTo>
                  <a:pt x="882764" y="1066907"/>
                </a:lnTo>
                <a:lnTo>
                  <a:pt x="922810" y="1050007"/>
                </a:lnTo>
                <a:lnTo>
                  <a:pt x="956738" y="1023794"/>
                </a:lnTo>
                <a:lnTo>
                  <a:pt x="982951" y="989866"/>
                </a:lnTo>
                <a:lnTo>
                  <a:pt x="999851" y="949820"/>
                </a:lnTo>
                <a:lnTo>
                  <a:pt x="1005840" y="905256"/>
                </a:lnTo>
                <a:lnTo>
                  <a:pt x="1005840" y="167640"/>
                </a:lnTo>
                <a:lnTo>
                  <a:pt x="999851" y="123075"/>
                </a:lnTo>
                <a:lnTo>
                  <a:pt x="982951" y="83029"/>
                </a:lnTo>
                <a:lnTo>
                  <a:pt x="956738" y="49101"/>
                </a:lnTo>
                <a:lnTo>
                  <a:pt x="922810" y="22888"/>
                </a:lnTo>
                <a:lnTo>
                  <a:pt x="882764" y="5988"/>
                </a:lnTo>
                <a:lnTo>
                  <a:pt x="838200" y="0"/>
                </a:lnTo>
                <a:close/>
              </a:path>
            </a:pathLst>
          </a:custGeom>
          <a:solidFill>
            <a:srgbClr val="FCEA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170164" y="3724655"/>
            <a:ext cx="882650" cy="288290"/>
          </a:xfrm>
          <a:custGeom>
            <a:avLst/>
            <a:gdLst/>
            <a:ahLst/>
            <a:cxnLst/>
            <a:rect l="l" t="t" r="r" b="b"/>
            <a:pathLst>
              <a:path w="882650" h="288289">
                <a:moveTo>
                  <a:pt x="834389" y="0"/>
                </a:moveTo>
                <a:lnTo>
                  <a:pt x="48005" y="0"/>
                </a:lnTo>
                <a:lnTo>
                  <a:pt x="29307" y="3768"/>
                </a:lnTo>
                <a:lnTo>
                  <a:pt x="14049" y="14049"/>
                </a:lnTo>
                <a:lnTo>
                  <a:pt x="3768" y="29307"/>
                </a:lnTo>
                <a:lnTo>
                  <a:pt x="0" y="48006"/>
                </a:lnTo>
                <a:lnTo>
                  <a:pt x="0" y="240030"/>
                </a:lnTo>
                <a:lnTo>
                  <a:pt x="3768" y="258728"/>
                </a:lnTo>
                <a:lnTo>
                  <a:pt x="14049" y="273986"/>
                </a:lnTo>
                <a:lnTo>
                  <a:pt x="29307" y="284267"/>
                </a:lnTo>
                <a:lnTo>
                  <a:pt x="48005" y="288036"/>
                </a:lnTo>
                <a:lnTo>
                  <a:pt x="834389" y="288036"/>
                </a:lnTo>
                <a:lnTo>
                  <a:pt x="853088" y="284267"/>
                </a:lnTo>
                <a:lnTo>
                  <a:pt x="868346" y="273986"/>
                </a:lnTo>
                <a:lnTo>
                  <a:pt x="878627" y="258728"/>
                </a:lnTo>
                <a:lnTo>
                  <a:pt x="882395" y="240030"/>
                </a:lnTo>
                <a:lnTo>
                  <a:pt x="882395" y="48006"/>
                </a:lnTo>
                <a:lnTo>
                  <a:pt x="878627" y="29307"/>
                </a:lnTo>
                <a:lnTo>
                  <a:pt x="868346" y="14049"/>
                </a:lnTo>
                <a:lnTo>
                  <a:pt x="853088" y="3768"/>
                </a:lnTo>
                <a:lnTo>
                  <a:pt x="834389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797290" y="3870197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 h="0">
                <a:moveTo>
                  <a:pt x="0" y="0"/>
                </a:moveTo>
                <a:lnTo>
                  <a:pt x="220979" y="0"/>
                </a:lnTo>
              </a:path>
            </a:pathLst>
          </a:custGeom>
          <a:ln w="1905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8797290" y="3909821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 h="0">
                <a:moveTo>
                  <a:pt x="0" y="0"/>
                </a:moveTo>
                <a:lnTo>
                  <a:pt x="220979" y="0"/>
                </a:lnTo>
              </a:path>
            </a:pathLst>
          </a:custGeom>
          <a:ln w="1905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8795766" y="3950970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 h="0">
                <a:moveTo>
                  <a:pt x="0" y="0"/>
                </a:moveTo>
                <a:lnTo>
                  <a:pt x="220979" y="0"/>
                </a:lnTo>
              </a:path>
            </a:pathLst>
          </a:custGeom>
          <a:ln w="1905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8231885" y="3915917"/>
            <a:ext cx="41275" cy="36830"/>
          </a:xfrm>
          <a:custGeom>
            <a:avLst/>
            <a:gdLst/>
            <a:ahLst/>
            <a:cxnLst/>
            <a:rect l="l" t="t" r="r" b="b"/>
            <a:pathLst>
              <a:path w="41275" h="36829">
                <a:moveTo>
                  <a:pt x="20574" y="0"/>
                </a:moveTo>
                <a:lnTo>
                  <a:pt x="12590" y="1428"/>
                </a:lnTo>
                <a:lnTo>
                  <a:pt x="6048" y="5333"/>
                </a:lnTo>
                <a:lnTo>
                  <a:pt x="1625" y="11144"/>
                </a:lnTo>
                <a:lnTo>
                  <a:pt x="0" y="18287"/>
                </a:lnTo>
                <a:lnTo>
                  <a:pt x="1625" y="25431"/>
                </a:lnTo>
                <a:lnTo>
                  <a:pt x="6048" y="31241"/>
                </a:lnTo>
                <a:lnTo>
                  <a:pt x="12590" y="35147"/>
                </a:lnTo>
                <a:lnTo>
                  <a:pt x="20574" y="36575"/>
                </a:lnTo>
                <a:lnTo>
                  <a:pt x="28557" y="35147"/>
                </a:lnTo>
                <a:lnTo>
                  <a:pt x="35099" y="31241"/>
                </a:lnTo>
                <a:lnTo>
                  <a:pt x="39522" y="25431"/>
                </a:lnTo>
                <a:lnTo>
                  <a:pt x="41148" y="18287"/>
                </a:lnTo>
                <a:lnTo>
                  <a:pt x="39522" y="11144"/>
                </a:lnTo>
                <a:lnTo>
                  <a:pt x="35099" y="5333"/>
                </a:lnTo>
                <a:lnTo>
                  <a:pt x="28557" y="1428"/>
                </a:lnTo>
                <a:lnTo>
                  <a:pt x="20574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8231885" y="3915917"/>
            <a:ext cx="41275" cy="36830"/>
          </a:xfrm>
          <a:custGeom>
            <a:avLst/>
            <a:gdLst/>
            <a:ahLst/>
            <a:cxnLst/>
            <a:rect l="l" t="t" r="r" b="b"/>
            <a:pathLst>
              <a:path w="41275" h="36829">
                <a:moveTo>
                  <a:pt x="0" y="18287"/>
                </a:moveTo>
                <a:lnTo>
                  <a:pt x="1625" y="11144"/>
                </a:lnTo>
                <a:lnTo>
                  <a:pt x="6048" y="5333"/>
                </a:lnTo>
                <a:lnTo>
                  <a:pt x="12590" y="1428"/>
                </a:lnTo>
                <a:lnTo>
                  <a:pt x="20574" y="0"/>
                </a:lnTo>
                <a:lnTo>
                  <a:pt x="28557" y="1428"/>
                </a:lnTo>
                <a:lnTo>
                  <a:pt x="35099" y="5333"/>
                </a:lnTo>
                <a:lnTo>
                  <a:pt x="39522" y="11144"/>
                </a:lnTo>
                <a:lnTo>
                  <a:pt x="41148" y="18287"/>
                </a:lnTo>
                <a:lnTo>
                  <a:pt x="39522" y="25431"/>
                </a:lnTo>
                <a:lnTo>
                  <a:pt x="35099" y="31241"/>
                </a:lnTo>
                <a:lnTo>
                  <a:pt x="28557" y="35147"/>
                </a:lnTo>
                <a:lnTo>
                  <a:pt x="20574" y="36575"/>
                </a:lnTo>
                <a:lnTo>
                  <a:pt x="12590" y="35147"/>
                </a:lnTo>
                <a:lnTo>
                  <a:pt x="6048" y="31241"/>
                </a:lnTo>
                <a:lnTo>
                  <a:pt x="1625" y="25431"/>
                </a:lnTo>
                <a:lnTo>
                  <a:pt x="0" y="18287"/>
                </a:lnTo>
                <a:close/>
              </a:path>
            </a:pathLst>
          </a:custGeom>
          <a:ln w="2540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8170164" y="4053840"/>
            <a:ext cx="882650" cy="287020"/>
          </a:xfrm>
          <a:custGeom>
            <a:avLst/>
            <a:gdLst/>
            <a:ahLst/>
            <a:cxnLst/>
            <a:rect l="l" t="t" r="r" b="b"/>
            <a:pathLst>
              <a:path w="882650" h="287020">
                <a:moveTo>
                  <a:pt x="834643" y="0"/>
                </a:moveTo>
                <a:lnTo>
                  <a:pt x="47751" y="0"/>
                </a:lnTo>
                <a:lnTo>
                  <a:pt x="29146" y="3746"/>
                </a:lnTo>
                <a:lnTo>
                  <a:pt x="13969" y="13970"/>
                </a:lnTo>
                <a:lnTo>
                  <a:pt x="3746" y="29146"/>
                </a:lnTo>
                <a:lnTo>
                  <a:pt x="0" y="47752"/>
                </a:lnTo>
                <a:lnTo>
                  <a:pt x="0" y="238760"/>
                </a:lnTo>
                <a:lnTo>
                  <a:pt x="3746" y="257365"/>
                </a:lnTo>
                <a:lnTo>
                  <a:pt x="13969" y="272542"/>
                </a:lnTo>
                <a:lnTo>
                  <a:pt x="29146" y="282765"/>
                </a:lnTo>
                <a:lnTo>
                  <a:pt x="47751" y="286512"/>
                </a:lnTo>
                <a:lnTo>
                  <a:pt x="834643" y="286512"/>
                </a:lnTo>
                <a:lnTo>
                  <a:pt x="853249" y="282765"/>
                </a:lnTo>
                <a:lnTo>
                  <a:pt x="868426" y="272542"/>
                </a:lnTo>
                <a:lnTo>
                  <a:pt x="878649" y="257365"/>
                </a:lnTo>
                <a:lnTo>
                  <a:pt x="882395" y="238760"/>
                </a:lnTo>
                <a:lnTo>
                  <a:pt x="882395" y="47752"/>
                </a:lnTo>
                <a:lnTo>
                  <a:pt x="878649" y="29146"/>
                </a:lnTo>
                <a:lnTo>
                  <a:pt x="868426" y="13970"/>
                </a:lnTo>
                <a:lnTo>
                  <a:pt x="853249" y="3746"/>
                </a:lnTo>
                <a:lnTo>
                  <a:pt x="834643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8797290" y="4197858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 h="0">
                <a:moveTo>
                  <a:pt x="0" y="0"/>
                </a:moveTo>
                <a:lnTo>
                  <a:pt x="220979" y="0"/>
                </a:lnTo>
              </a:path>
            </a:pathLst>
          </a:custGeom>
          <a:ln w="1905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8797290" y="4239005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 h="0">
                <a:moveTo>
                  <a:pt x="0" y="0"/>
                </a:moveTo>
                <a:lnTo>
                  <a:pt x="220979" y="0"/>
                </a:lnTo>
              </a:path>
            </a:pathLst>
          </a:custGeom>
          <a:ln w="1905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8795766" y="4278629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 h="0">
                <a:moveTo>
                  <a:pt x="0" y="0"/>
                </a:moveTo>
                <a:lnTo>
                  <a:pt x="220979" y="0"/>
                </a:lnTo>
              </a:path>
            </a:pathLst>
          </a:custGeom>
          <a:ln w="1905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8231885" y="4243578"/>
            <a:ext cx="41275" cy="36830"/>
          </a:xfrm>
          <a:custGeom>
            <a:avLst/>
            <a:gdLst/>
            <a:ahLst/>
            <a:cxnLst/>
            <a:rect l="l" t="t" r="r" b="b"/>
            <a:pathLst>
              <a:path w="41275" h="36829">
                <a:moveTo>
                  <a:pt x="20574" y="0"/>
                </a:moveTo>
                <a:lnTo>
                  <a:pt x="12590" y="1428"/>
                </a:lnTo>
                <a:lnTo>
                  <a:pt x="6048" y="5334"/>
                </a:lnTo>
                <a:lnTo>
                  <a:pt x="1625" y="11144"/>
                </a:lnTo>
                <a:lnTo>
                  <a:pt x="0" y="18288"/>
                </a:lnTo>
                <a:lnTo>
                  <a:pt x="1625" y="25431"/>
                </a:lnTo>
                <a:lnTo>
                  <a:pt x="6048" y="31242"/>
                </a:lnTo>
                <a:lnTo>
                  <a:pt x="12590" y="35147"/>
                </a:lnTo>
                <a:lnTo>
                  <a:pt x="20574" y="36576"/>
                </a:lnTo>
                <a:lnTo>
                  <a:pt x="28557" y="35147"/>
                </a:lnTo>
                <a:lnTo>
                  <a:pt x="35099" y="31242"/>
                </a:lnTo>
                <a:lnTo>
                  <a:pt x="39522" y="25431"/>
                </a:lnTo>
                <a:lnTo>
                  <a:pt x="41148" y="18288"/>
                </a:lnTo>
                <a:lnTo>
                  <a:pt x="39522" y="11144"/>
                </a:lnTo>
                <a:lnTo>
                  <a:pt x="35099" y="5334"/>
                </a:lnTo>
                <a:lnTo>
                  <a:pt x="28557" y="1428"/>
                </a:lnTo>
                <a:lnTo>
                  <a:pt x="20574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8231885" y="4243578"/>
            <a:ext cx="41275" cy="36830"/>
          </a:xfrm>
          <a:custGeom>
            <a:avLst/>
            <a:gdLst/>
            <a:ahLst/>
            <a:cxnLst/>
            <a:rect l="l" t="t" r="r" b="b"/>
            <a:pathLst>
              <a:path w="41275" h="36829">
                <a:moveTo>
                  <a:pt x="0" y="18288"/>
                </a:moveTo>
                <a:lnTo>
                  <a:pt x="1625" y="11144"/>
                </a:lnTo>
                <a:lnTo>
                  <a:pt x="6048" y="5334"/>
                </a:lnTo>
                <a:lnTo>
                  <a:pt x="12590" y="1428"/>
                </a:lnTo>
                <a:lnTo>
                  <a:pt x="20574" y="0"/>
                </a:lnTo>
                <a:lnTo>
                  <a:pt x="28557" y="1428"/>
                </a:lnTo>
                <a:lnTo>
                  <a:pt x="35099" y="5334"/>
                </a:lnTo>
                <a:lnTo>
                  <a:pt x="39522" y="11144"/>
                </a:lnTo>
                <a:lnTo>
                  <a:pt x="41148" y="18288"/>
                </a:lnTo>
                <a:lnTo>
                  <a:pt x="39522" y="25431"/>
                </a:lnTo>
                <a:lnTo>
                  <a:pt x="35099" y="31242"/>
                </a:lnTo>
                <a:lnTo>
                  <a:pt x="28557" y="35147"/>
                </a:lnTo>
                <a:lnTo>
                  <a:pt x="20574" y="36576"/>
                </a:lnTo>
                <a:lnTo>
                  <a:pt x="12590" y="35147"/>
                </a:lnTo>
                <a:lnTo>
                  <a:pt x="6048" y="31242"/>
                </a:lnTo>
                <a:lnTo>
                  <a:pt x="1625" y="25431"/>
                </a:lnTo>
                <a:lnTo>
                  <a:pt x="0" y="18288"/>
                </a:lnTo>
                <a:close/>
              </a:path>
            </a:pathLst>
          </a:custGeom>
          <a:ln w="2540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8170164" y="4376928"/>
            <a:ext cx="882650" cy="288290"/>
          </a:xfrm>
          <a:custGeom>
            <a:avLst/>
            <a:gdLst/>
            <a:ahLst/>
            <a:cxnLst/>
            <a:rect l="l" t="t" r="r" b="b"/>
            <a:pathLst>
              <a:path w="882650" h="288289">
                <a:moveTo>
                  <a:pt x="834389" y="0"/>
                </a:moveTo>
                <a:lnTo>
                  <a:pt x="48005" y="0"/>
                </a:lnTo>
                <a:lnTo>
                  <a:pt x="29307" y="3768"/>
                </a:lnTo>
                <a:lnTo>
                  <a:pt x="14049" y="14049"/>
                </a:lnTo>
                <a:lnTo>
                  <a:pt x="3768" y="29307"/>
                </a:lnTo>
                <a:lnTo>
                  <a:pt x="0" y="48006"/>
                </a:lnTo>
                <a:lnTo>
                  <a:pt x="0" y="240030"/>
                </a:lnTo>
                <a:lnTo>
                  <a:pt x="3768" y="258728"/>
                </a:lnTo>
                <a:lnTo>
                  <a:pt x="14049" y="273986"/>
                </a:lnTo>
                <a:lnTo>
                  <a:pt x="29307" y="284267"/>
                </a:lnTo>
                <a:lnTo>
                  <a:pt x="48005" y="288036"/>
                </a:lnTo>
                <a:lnTo>
                  <a:pt x="834389" y="288036"/>
                </a:lnTo>
                <a:lnTo>
                  <a:pt x="853088" y="284267"/>
                </a:lnTo>
                <a:lnTo>
                  <a:pt x="868346" y="273986"/>
                </a:lnTo>
                <a:lnTo>
                  <a:pt x="878627" y="258728"/>
                </a:lnTo>
                <a:lnTo>
                  <a:pt x="882395" y="240030"/>
                </a:lnTo>
                <a:lnTo>
                  <a:pt x="882395" y="48006"/>
                </a:lnTo>
                <a:lnTo>
                  <a:pt x="878627" y="29307"/>
                </a:lnTo>
                <a:lnTo>
                  <a:pt x="868346" y="14049"/>
                </a:lnTo>
                <a:lnTo>
                  <a:pt x="853088" y="3768"/>
                </a:lnTo>
                <a:lnTo>
                  <a:pt x="834389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8797290" y="4522470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 h="0">
                <a:moveTo>
                  <a:pt x="0" y="0"/>
                </a:moveTo>
                <a:lnTo>
                  <a:pt x="220979" y="0"/>
                </a:lnTo>
              </a:path>
            </a:pathLst>
          </a:custGeom>
          <a:ln w="1905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8231885" y="4568190"/>
            <a:ext cx="41275" cy="36830"/>
          </a:xfrm>
          <a:custGeom>
            <a:avLst/>
            <a:gdLst/>
            <a:ahLst/>
            <a:cxnLst/>
            <a:rect l="l" t="t" r="r" b="b"/>
            <a:pathLst>
              <a:path w="41275" h="36829">
                <a:moveTo>
                  <a:pt x="20574" y="0"/>
                </a:moveTo>
                <a:lnTo>
                  <a:pt x="12590" y="1428"/>
                </a:lnTo>
                <a:lnTo>
                  <a:pt x="6048" y="5334"/>
                </a:lnTo>
                <a:lnTo>
                  <a:pt x="1625" y="11144"/>
                </a:lnTo>
                <a:lnTo>
                  <a:pt x="0" y="18287"/>
                </a:lnTo>
                <a:lnTo>
                  <a:pt x="1625" y="25431"/>
                </a:lnTo>
                <a:lnTo>
                  <a:pt x="6048" y="31242"/>
                </a:lnTo>
                <a:lnTo>
                  <a:pt x="12590" y="35147"/>
                </a:lnTo>
                <a:lnTo>
                  <a:pt x="20574" y="36576"/>
                </a:lnTo>
                <a:lnTo>
                  <a:pt x="28557" y="35147"/>
                </a:lnTo>
                <a:lnTo>
                  <a:pt x="35099" y="31242"/>
                </a:lnTo>
                <a:lnTo>
                  <a:pt x="39522" y="25431"/>
                </a:lnTo>
                <a:lnTo>
                  <a:pt x="41148" y="18287"/>
                </a:lnTo>
                <a:lnTo>
                  <a:pt x="39522" y="11144"/>
                </a:lnTo>
                <a:lnTo>
                  <a:pt x="35099" y="5334"/>
                </a:lnTo>
                <a:lnTo>
                  <a:pt x="28557" y="1428"/>
                </a:lnTo>
                <a:lnTo>
                  <a:pt x="20574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8231885" y="4568190"/>
            <a:ext cx="41275" cy="36830"/>
          </a:xfrm>
          <a:custGeom>
            <a:avLst/>
            <a:gdLst/>
            <a:ahLst/>
            <a:cxnLst/>
            <a:rect l="l" t="t" r="r" b="b"/>
            <a:pathLst>
              <a:path w="41275" h="36829">
                <a:moveTo>
                  <a:pt x="0" y="18287"/>
                </a:moveTo>
                <a:lnTo>
                  <a:pt x="1625" y="11144"/>
                </a:lnTo>
                <a:lnTo>
                  <a:pt x="6048" y="5333"/>
                </a:lnTo>
                <a:lnTo>
                  <a:pt x="12590" y="1428"/>
                </a:lnTo>
                <a:lnTo>
                  <a:pt x="20574" y="0"/>
                </a:lnTo>
                <a:lnTo>
                  <a:pt x="28557" y="1428"/>
                </a:lnTo>
                <a:lnTo>
                  <a:pt x="35099" y="5334"/>
                </a:lnTo>
                <a:lnTo>
                  <a:pt x="39522" y="11144"/>
                </a:lnTo>
                <a:lnTo>
                  <a:pt x="41148" y="18287"/>
                </a:lnTo>
                <a:lnTo>
                  <a:pt x="39522" y="25431"/>
                </a:lnTo>
                <a:lnTo>
                  <a:pt x="35099" y="31242"/>
                </a:lnTo>
                <a:lnTo>
                  <a:pt x="28557" y="35147"/>
                </a:lnTo>
                <a:lnTo>
                  <a:pt x="20574" y="36576"/>
                </a:lnTo>
                <a:lnTo>
                  <a:pt x="12590" y="35147"/>
                </a:lnTo>
                <a:lnTo>
                  <a:pt x="6048" y="31242"/>
                </a:lnTo>
                <a:lnTo>
                  <a:pt x="1625" y="25431"/>
                </a:lnTo>
                <a:lnTo>
                  <a:pt x="0" y="18287"/>
                </a:lnTo>
                <a:close/>
              </a:path>
            </a:pathLst>
          </a:custGeom>
          <a:ln w="2540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8709659" y="4155947"/>
            <a:ext cx="391795" cy="528955"/>
          </a:xfrm>
          <a:custGeom>
            <a:avLst/>
            <a:gdLst/>
            <a:ahLst/>
            <a:cxnLst/>
            <a:rect l="l" t="t" r="r" b="b"/>
            <a:pathLst>
              <a:path w="391795" h="528954">
                <a:moveTo>
                  <a:pt x="195834" y="0"/>
                </a:moveTo>
                <a:lnTo>
                  <a:pt x="133916" y="4496"/>
                </a:lnTo>
                <a:lnTo>
                  <a:pt x="80156" y="17015"/>
                </a:lnTo>
                <a:lnTo>
                  <a:pt x="37770" y="36100"/>
                </a:lnTo>
                <a:lnTo>
                  <a:pt x="0" y="88137"/>
                </a:lnTo>
                <a:lnTo>
                  <a:pt x="0" y="440689"/>
                </a:lnTo>
                <a:lnTo>
                  <a:pt x="37770" y="492727"/>
                </a:lnTo>
                <a:lnTo>
                  <a:pt x="80156" y="511812"/>
                </a:lnTo>
                <a:lnTo>
                  <a:pt x="133916" y="524331"/>
                </a:lnTo>
                <a:lnTo>
                  <a:pt x="195834" y="528827"/>
                </a:lnTo>
                <a:lnTo>
                  <a:pt x="257751" y="524331"/>
                </a:lnTo>
                <a:lnTo>
                  <a:pt x="311511" y="511812"/>
                </a:lnTo>
                <a:lnTo>
                  <a:pt x="353897" y="492727"/>
                </a:lnTo>
                <a:lnTo>
                  <a:pt x="381688" y="468534"/>
                </a:lnTo>
                <a:lnTo>
                  <a:pt x="391668" y="440689"/>
                </a:lnTo>
                <a:lnTo>
                  <a:pt x="391668" y="88137"/>
                </a:lnTo>
                <a:lnTo>
                  <a:pt x="353897" y="36100"/>
                </a:lnTo>
                <a:lnTo>
                  <a:pt x="311511" y="17015"/>
                </a:lnTo>
                <a:lnTo>
                  <a:pt x="257751" y="4496"/>
                </a:lnTo>
                <a:lnTo>
                  <a:pt x="195834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8709659" y="4244085"/>
            <a:ext cx="391795" cy="88265"/>
          </a:xfrm>
          <a:custGeom>
            <a:avLst/>
            <a:gdLst/>
            <a:ahLst/>
            <a:cxnLst/>
            <a:rect l="l" t="t" r="r" b="b"/>
            <a:pathLst>
              <a:path w="391795" h="88264">
                <a:moveTo>
                  <a:pt x="391668" y="0"/>
                </a:moveTo>
                <a:lnTo>
                  <a:pt x="353897" y="52037"/>
                </a:lnTo>
                <a:lnTo>
                  <a:pt x="311511" y="71122"/>
                </a:lnTo>
                <a:lnTo>
                  <a:pt x="257751" y="83641"/>
                </a:lnTo>
                <a:lnTo>
                  <a:pt x="195834" y="88137"/>
                </a:lnTo>
                <a:lnTo>
                  <a:pt x="133916" y="83641"/>
                </a:lnTo>
                <a:lnTo>
                  <a:pt x="80156" y="71122"/>
                </a:lnTo>
                <a:lnTo>
                  <a:pt x="37770" y="52037"/>
                </a:lnTo>
                <a:lnTo>
                  <a:pt x="9979" y="27844"/>
                </a:lnTo>
                <a:lnTo>
                  <a:pt x="0" y="0"/>
                </a:lnTo>
              </a:path>
            </a:pathLst>
          </a:custGeom>
          <a:ln w="3175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8709659" y="4155947"/>
            <a:ext cx="391795" cy="528955"/>
          </a:xfrm>
          <a:custGeom>
            <a:avLst/>
            <a:gdLst/>
            <a:ahLst/>
            <a:cxnLst/>
            <a:rect l="l" t="t" r="r" b="b"/>
            <a:pathLst>
              <a:path w="391795" h="528954">
                <a:moveTo>
                  <a:pt x="0" y="88137"/>
                </a:moveTo>
                <a:lnTo>
                  <a:pt x="37770" y="36100"/>
                </a:lnTo>
                <a:lnTo>
                  <a:pt x="80156" y="17015"/>
                </a:lnTo>
                <a:lnTo>
                  <a:pt x="133916" y="4496"/>
                </a:lnTo>
                <a:lnTo>
                  <a:pt x="195834" y="0"/>
                </a:lnTo>
                <a:lnTo>
                  <a:pt x="257751" y="4496"/>
                </a:lnTo>
                <a:lnTo>
                  <a:pt x="311511" y="17015"/>
                </a:lnTo>
                <a:lnTo>
                  <a:pt x="353897" y="36100"/>
                </a:lnTo>
                <a:lnTo>
                  <a:pt x="381688" y="60293"/>
                </a:lnTo>
                <a:lnTo>
                  <a:pt x="391668" y="88137"/>
                </a:lnTo>
                <a:lnTo>
                  <a:pt x="391668" y="440689"/>
                </a:lnTo>
                <a:lnTo>
                  <a:pt x="353897" y="492727"/>
                </a:lnTo>
                <a:lnTo>
                  <a:pt x="311511" y="511812"/>
                </a:lnTo>
                <a:lnTo>
                  <a:pt x="257751" y="524331"/>
                </a:lnTo>
                <a:lnTo>
                  <a:pt x="195834" y="528827"/>
                </a:lnTo>
                <a:lnTo>
                  <a:pt x="133916" y="524331"/>
                </a:lnTo>
                <a:lnTo>
                  <a:pt x="80156" y="511812"/>
                </a:lnTo>
                <a:lnTo>
                  <a:pt x="37770" y="492727"/>
                </a:lnTo>
                <a:lnTo>
                  <a:pt x="9979" y="468534"/>
                </a:lnTo>
                <a:lnTo>
                  <a:pt x="0" y="440689"/>
                </a:lnTo>
                <a:lnTo>
                  <a:pt x="0" y="88137"/>
                </a:lnTo>
                <a:close/>
              </a:path>
            </a:pathLst>
          </a:custGeom>
          <a:ln w="3175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8289035" y="3276600"/>
            <a:ext cx="634365" cy="306705"/>
          </a:xfrm>
          <a:custGeom>
            <a:avLst/>
            <a:gdLst/>
            <a:ahLst/>
            <a:cxnLst/>
            <a:rect l="l" t="t" r="r" b="b"/>
            <a:pathLst>
              <a:path w="634365" h="306704">
                <a:moveTo>
                  <a:pt x="633984" y="153162"/>
                </a:moveTo>
                <a:lnTo>
                  <a:pt x="0" y="153162"/>
                </a:lnTo>
                <a:lnTo>
                  <a:pt x="316992" y="306324"/>
                </a:lnTo>
                <a:lnTo>
                  <a:pt x="633984" y="153162"/>
                </a:lnTo>
                <a:close/>
              </a:path>
              <a:path w="634365" h="306704">
                <a:moveTo>
                  <a:pt x="475488" y="0"/>
                </a:moveTo>
                <a:lnTo>
                  <a:pt x="158496" y="0"/>
                </a:lnTo>
                <a:lnTo>
                  <a:pt x="158496" y="153162"/>
                </a:lnTo>
                <a:lnTo>
                  <a:pt x="475488" y="153162"/>
                </a:lnTo>
                <a:lnTo>
                  <a:pt x="475488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8010143" y="2040635"/>
            <a:ext cx="1219200" cy="2788920"/>
          </a:xfrm>
          <a:custGeom>
            <a:avLst/>
            <a:gdLst/>
            <a:ahLst/>
            <a:cxnLst/>
            <a:rect l="l" t="t" r="r" b="b"/>
            <a:pathLst>
              <a:path w="1219200" h="2788920">
                <a:moveTo>
                  <a:pt x="0" y="203200"/>
                </a:moveTo>
                <a:lnTo>
                  <a:pt x="5364" y="156594"/>
                </a:lnTo>
                <a:lnTo>
                  <a:pt x="20645" y="113818"/>
                </a:lnTo>
                <a:lnTo>
                  <a:pt x="44626" y="76090"/>
                </a:lnTo>
                <a:lnTo>
                  <a:pt x="76090" y="44626"/>
                </a:lnTo>
                <a:lnTo>
                  <a:pt x="113818" y="20645"/>
                </a:lnTo>
                <a:lnTo>
                  <a:pt x="156594" y="5364"/>
                </a:lnTo>
                <a:lnTo>
                  <a:pt x="203200" y="0"/>
                </a:lnTo>
                <a:lnTo>
                  <a:pt x="1016000" y="0"/>
                </a:lnTo>
                <a:lnTo>
                  <a:pt x="1062605" y="5364"/>
                </a:lnTo>
                <a:lnTo>
                  <a:pt x="1105381" y="20645"/>
                </a:lnTo>
                <a:lnTo>
                  <a:pt x="1143109" y="44626"/>
                </a:lnTo>
                <a:lnTo>
                  <a:pt x="1174573" y="76090"/>
                </a:lnTo>
                <a:lnTo>
                  <a:pt x="1198554" y="113818"/>
                </a:lnTo>
                <a:lnTo>
                  <a:pt x="1213835" y="156594"/>
                </a:lnTo>
                <a:lnTo>
                  <a:pt x="1219200" y="203200"/>
                </a:lnTo>
                <a:lnTo>
                  <a:pt x="1219200" y="2585720"/>
                </a:lnTo>
                <a:lnTo>
                  <a:pt x="1213835" y="2632325"/>
                </a:lnTo>
                <a:lnTo>
                  <a:pt x="1198554" y="2675101"/>
                </a:lnTo>
                <a:lnTo>
                  <a:pt x="1174573" y="2712829"/>
                </a:lnTo>
                <a:lnTo>
                  <a:pt x="1143109" y="2744293"/>
                </a:lnTo>
                <a:lnTo>
                  <a:pt x="1105381" y="2768274"/>
                </a:lnTo>
                <a:lnTo>
                  <a:pt x="1062605" y="2783555"/>
                </a:lnTo>
                <a:lnTo>
                  <a:pt x="1016000" y="2788920"/>
                </a:lnTo>
                <a:lnTo>
                  <a:pt x="203200" y="2788920"/>
                </a:lnTo>
                <a:lnTo>
                  <a:pt x="156594" y="2783555"/>
                </a:lnTo>
                <a:lnTo>
                  <a:pt x="113818" y="2768274"/>
                </a:lnTo>
                <a:lnTo>
                  <a:pt x="76090" y="2744293"/>
                </a:lnTo>
                <a:lnTo>
                  <a:pt x="44626" y="2712829"/>
                </a:lnTo>
                <a:lnTo>
                  <a:pt x="20645" y="2675101"/>
                </a:lnTo>
                <a:lnTo>
                  <a:pt x="5364" y="2632325"/>
                </a:lnTo>
                <a:lnTo>
                  <a:pt x="0" y="2585720"/>
                </a:lnTo>
                <a:lnTo>
                  <a:pt x="0" y="203200"/>
                </a:lnTo>
                <a:close/>
              </a:path>
            </a:pathLst>
          </a:custGeom>
          <a:ln w="6350">
            <a:solidFill>
              <a:srgbClr val="898989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321825" y="2584190"/>
            <a:ext cx="543535" cy="554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1312622" y="3227318"/>
            <a:ext cx="542159" cy="554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1876020" y="3461844"/>
            <a:ext cx="2271017" cy="1353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1910333" y="3469385"/>
            <a:ext cx="2213610" cy="76200"/>
          </a:xfrm>
          <a:custGeom>
            <a:avLst/>
            <a:gdLst/>
            <a:ahLst/>
            <a:cxnLst/>
            <a:rect l="l" t="t" r="r" b="b"/>
            <a:pathLst>
              <a:path w="2213610" h="76200">
                <a:moveTo>
                  <a:pt x="2137410" y="0"/>
                </a:moveTo>
                <a:lnTo>
                  <a:pt x="2137410" y="76200"/>
                </a:lnTo>
                <a:lnTo>
                  <a:pt x="2188210" y="50800"/>
                </a:lnTo>
                <a:lnTo>
                  <a:pt x="2150110" y="50800"/>
                </a:lnTo>
                <a:lnTo>
                  <a:pt x="2150110" y="25400"/>
                </a:lnTo>
                <a:lnTo>
                  <a:pt x="2188210" y="25400"/>
                </a:lnTo>
                <a:lnTo>
                  <a:pt x="2137410" y="0"/>
                </a:lnTo>
                <a:close/>
              </a:path>
              <a:path w="2213610" h="76200">
                <a:moveTo>
                  <a:pt x="2137410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2137410" y="50800"/>
                </a:lnTo>
                <a:lnTo>
                  <a:pt x="2137410" y="25400"/>
                </a:lnTo>
                <a:close/>
              </a:path>
              <a:path w="2213610" h="76200">
                <a:moveTo>
                  <a:pt x="2188210" y="25400"/>
                </a:moveTo>
                <a:lnTo>
                  <a:pt x="2150110" y="25400"/>
                </a:lnTo>
                <a:lnTo>
                  <a:pt x="2150110" y="50800"/>
                </a:lnTo>
                <a:lnTo>
                  <a:pt x="2188210" y="50800"/>
                </a:lnTo>
                <a:lnTo>
                  <a:pt x="2213610" y="38100"/>
                </a:lnTo>
                <a:lnTo>
                  <a:pt x="2188210" y="2540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1869948" y="3512845"/>
            <a:ext cx="2368296" cy="23467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1913382" y="3574541"/>
            <a:ext cx="2210435" cy="76200"/>
          </a:xfrm>
          <a:custGeom>
            <a:avLst/>
            <a:gdLst/>
            <a:ahLst/>
            <a:cxnLst/>
            <a:rect l="l" t="t" r="r" b="b"/>
            <a:pathLst>
              <a:path w="2210435" h="76200">
                <a:moveTo>
                  <a:pt x="2134108" y="0"/>
                </a:moveTo>
                <a:lnTo>
                  <a:pt x="2134108" y="76200"/>
                </a:lnTo>
                <a:lnTo>
                  <a:pt x="2184908" y="50800"/>
                </a:lnTo>
                <a:lnTo>
                  <a:pt x="2146808" y="50800"/>
                </a:lnTo>
                <a:lnTo>
                  <a:pt x="2146808" y="25400"/>
                </a:lnTo>
                <a:lnTo>
                  <a:pt x="2184907" y="25400"/>
                </a:lnTo>
                <a:lnTo>
                  <a:pt x="2134108" y="0"/>
                </a:lnTo>
                <a:close/>
              </a:path>
              <a:path w="2210435" h="76200">
                <a:moveTo>
                  <a:pt x="2134108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2134108" y="50800"/>
                </a:lnTo>
                <a:lnTo>
                  <a:pt x="2134108" y="25400"/>
                </a:lnTo>
                <a:close/>
              </a:path>
              <a:path w="2210435" h="76200">
                <a:moveTo>
                  <a:pt x="2184907" y="25400"/>
                </a:moveTo>
                <a:lnTo>
                  <a:pt x="2146808" y="25400"/>
                </a:lnTo>
                <a:lnTo>
                  <a:pt x="2146808" y="50800"/>
                </a:lnTo>
                <a:lnTo>
                  <a:pt x="2184908" y="50800"/>
                </a:lnTo>
                <a:lnTo>
                  <a:pt x="2210308" y="38100"/>
                </a:lnTo>
                <a:lnTo>
                  <a:pt x="2184907" y="2540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1866900" y="3297961"/>
            <a:ext cx="2371344" cy="23467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1910333" y="3359658"/>
            <a:ext cx="2213610" cy="76200"/>
          </a:xfrm>
          <a:custGeom>
            <a:avLst/>
            <a:gdLst/>
            <a:ahLst/>
            <a:cxnLst/>
            <a:rect l="l" t="t" r="r" b="b"/>
            <a:pathLst>
              <a:path w="2213610" h="76200">
                <a:moveTo>
                  <a:pt x="2137410" y="0"/>
                </a:moveTo>
                <a:lnTo>
                  <a:pt x="2137410" y="76200"/>
                </a:lnTo>
                <a:lnTo>
                  <a:pt x="2188210" y="50800"/>
                </a:lnTo>
                <a:lnTo>
                  <a:pt x="2150110" y="50800"/>
                </a:lnTo>
                <a:lnTo>
                  <a:pt x="2150110" y="25400"/>
                </a:lnTo>
                <a:lnTo>
                  <a:pt x="2188210" y="25400"/>
                </a:lnTo>
                <a:lnTo>
                  <a:pt x="2137410" y="0"/>
                </a:lnTo>
                <a:close/>
              </a:path>
              <a:path w="2213610" h="76200">
                <a:moveTo>
                  <a:pt x="2137410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2137410" y="50800"/>
                </a:lnTo>
                <a:lnTo>
                  <a:pt x="2137410" y="25400"/>
                </a:lnTo>
                <a:close/>
              </a:path>
              <a:path w="2213610" h="76200">
                <a:moveTo>
                  <a:pt x="2188210" y="25400"/>
                </a:moveTo>
                <a:lnTo>
                  <a:pt x="2150110" y="25400"/>
                </a:lnTo>
                <a:lnTo>
                  <a:pt x="2150110" y="50800"/>
                </a:lnTo>
                <a:lnTo>
                  <a:pt x="2188210" y="50800"/>
                </a:lnTo>
                <a:lnTo>
                  <a:pt x="2213610" y="38100"/>
                </a:lnTo>
                <a:lnTo>
                  <a:pt x="2188210" y="2540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4372355" y="2945892"/>
            <a:ext cx="1005840" cy="1073150"/>
          </a:xfrm>
          <a:custGeom>
            <a:avLst/>
            <a:gdLst/>
            <a:ahLst/>
            <a:cxnLst/>
            <a:rect l="l" t="t" r="r" b="b"/>
            <a:pathLst>
              <a:path w="1005839" h="1073150">
                <a:moveTo>
                  <a:pt x="838200" y="0"/>
                </a:moveTo>
                <a:lnTo>
                  <a:pt x="167640" y="0"/>
                </a:lnTo>
                <a:lnTo>
                  <a:pt x="123075" y="5988"/>
                </a:lnTo>
                <a:lnTo>
                  <a:pt x="83029" y="22888"/>
                </a:lnTo>
                <a:lnTo>
                  <a:pt x="49101" y="49101"/>
                </a:lnTo>
                <a:lnTo>
                  <a:pt x="22888" y="83029"/>
                </a:lnTo>
                <a:lnTo>
                  <a:pt x="5988" y="123075"/>
                </a:lnTo>
                <a:lnTo>
                  <a:pt x="0" y="167640"/>
                </a:lnTo>
                <a:lnTo>
                  <a:pt x="0" y="905256"/>
                </a:lnTo>
                <a:lnTo>
                  <a:pt x="5988" y="949820"/>
                </a:lnTo>
                <a:lnTo>
                  <a:pt x="22888" y="989866"/>
                </a:lnTo>
                <a:lnTo>
                  <a:pt x="49101" y="1023794"/>
                </a:lnTo>
                <a:lnTo>
                  <a:pt x="83029" y="1050007"/>
                </a:lnTo>
                <a:lnTo>
                  <a:pt x="123075" y="1066907"/>
                </a:lnTo>
                <a:lnTo>
                  <a:pt x="167640" y="1072896"/>
                </a:lnTo>
                <a:lnTo>
                  <a:pt x="838200" y="1072896"/>
                </a:lnTo>
                <a:lnTo>
                  <a:pt x="882764" y="1066907"/>
                </a:lnTo>
                <a:lnTo>
                  <a:pt x="922810" y="1050007"/>
                </a:lnTo>
                <a:lnTo>
                  <a:pt x="956738" y="1023794"/>
                </a:lnTo>
                <a:lnTo>
                  <a:pt x="982951" y="989866"/>
                </a:lnTo>
                <a:lnTo>
                  <a:pt x="999851" y="949820"/>
                </a:lnTo>
                <a:lnTo>
                  <a:pt x="1005840" y="905256"/>
                </a:lnTo>
                <a:lnTo>
                  <a:pt x="1005840" y="167640"/>
                </a:lnTo>
                <a:lnTo>
                  <a:pt x="999851" y="123075"/>
                </a:lnTo>
                <a:lnTo>
                  <a:pt x="982951" y="83029"/>
                </a:lnTo>
                <a:lnTo>
                  <a:pt x="956738" y="49101"/>
                </a:lnTo>
                <a:lnTo>
                  <a:pt x="922810" y="22888"/>
                </a:lnTo>
                <a:lnTo>
                  <a:pt x="882764" y="5988"/>
                </a:lnTo>
                <a:lnTo>
                  <a:pt x="838200" y="0"/>
                </a:lnTo>
                <a:close/>
              </a:path>
            </a:pathLst>
          </a:custGeom>
          <a:solidFill>
            <a:srgbClr val="FCEA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4436364" y="3015995"/>
            <a:ext cx="882650" cy="288290"/>
          </a:xfrm>
          <a:custGeom>
            <a:avLst/>
            <a:gdLst/>
            <a:ahLst/>
            <a:cxnLst/>
            <a:rect l="l" t="t" r="r" b="b"/>
            <a:pathLst>
              <a:path w="882650" h="288289">
                <a:moveTo>
                  <a:pt x="834389" y="0"/>
                </a:moveTo>
                <a:lnTo>
                  <a:pt x="48006" y="0"/>
                </a:lnTo>
                <a:lnTo>
                  <a:pt x="29307" y="3768"/>
                </a:lnTo>
                <a:lnTo>
                  <a:pt x="14049" y="14049"/>
                </a:lnTo>
                <a:lnTo>
                  <a:pt x="3768" y="29307"/>
                </a:lnTo>
                <a:lnTo>
                  <a:pt x="0" y="48005"/>
                </a:lnTo>
                <a:lnTo>
                  <a:pt x="0" y="240029"/>
                </a:lnTo>
                <a:lnTo>
                  <a:pt x="3768" y="258728"/>
                </a:lnTo>
                <a:lnTo>
                  <a:pt x="14049" y="273986"/>
                </a:lnTo>
                <a:lnTo>
                  <a:pt x="29307" y="284267"/>
                </a:lnTo>
                <a:lnTo>
                  <a:pt x="48006" y="288036"/>
                </a:lnTo>
                <a:lnTo>
                  <a:pt x="834389" y="288036"/>
                </a:lnTo>
                <a:lnTo>
                  <a:pt x="853088" y="284267"/>
                </a:lnTo>
                <a:lnTo>
                  <a:pt x="868346" y="273986"/>
                </a:lnTo>
                <a:lnTo>
                  <a:pt x="878627" y="258728"/>
                </a:lnTo>
                <a:lnTo>
                  <a:pt x="882396" y="240029"/>
                </a:lnTo>
                <a:lnTo>
                  <a:pt x="882396" y="48005"/>
                </a:lnTo>
                <a:lnTo>
                  <a:pt x="878627" y="29307"/>
                </a:lnTo>
                <a:lnTo>
                  <a:pt x="868346" y="14049"/>
                </a:lnTo>
                <a:lnTo>
                  <a:pt x="853088" y="3768"/>
                </a:lnTo>
                <a:lnTo>
                  <a:pt x="834389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5061965" y="3161538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 h="0">
                <a:moveTo>
                  <a:pt x="0" y="0"/>
                </a:moveTo>
                <a:lnTo>
                  <a:pt x="220980" y="0"/>
                </a:lnTo>
              </a:path>
            </a:pathLst>
          </a:custGeom>
          <a:ln w="1905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5061965" y="3201161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 h="0">
                <a:moveTo>
                  <a:pt x="0" y="0"/>
                </a:moveTo>
                <a:lnTo>
                  <a:pt x="220980" y="0"/>
                </a:lnTo>
              </a:path>
            </a:pathLst>
          </a:custGeom>
          <a:ln w="1905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5061965" y="3242310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 h="0">
                <a:moveTo>
                  <a:pt x="0" y="0"/>
                </a:moveTo>
                <a:lnTo>
                  <a:pt x="220980" y="0"/>
                </a:lnTo>
              </a:path>
            </a:pathLst>
          </a:custGeom>
          <a:ln w="1905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4498085" y="3207257"/>
            <a:ext cx="41275" cy="36830"/>
          </a:xfrm>
          <a:custGeom>
            <a:avLst/>
            <a:gdLst/>
            <a:ahLst/>
            <a:cxnLst/>
            <a:rect l="l" t="t" r="r" b="b"/>
            <a:pathLst>
              <a:path w="41275" h="36830">
                <a:moveTo>
                  <a:pt x="20574" y="0"/>
                </a:moveTo>
                <a:lnTo>
                  <a:pt x="12590" y="1428"/>
                </a:lnTo>
                <a:lnTo>
                  <a:pt x="6048" y="5334"/>
                </a:lnTo>
                <a:lnTo>
                  <a:pt x="1625" y="11144"/>
                </a:lnTo>
                <a:lnTo>
                  <a:pt x="0" y="18287"/>
                </a:lnTo>
                <a:lnTo>
                  <a:pt x="1625" y="25431"/>
                </a:lnTo>
                <a:lnTo>
                  <a:pt x="6048" y="31241"/>
                </a:lnTo>
                <a:lnTo>
                  <a:pt x="12590" y="35147"/>
                </a:lnTo>
                <a:lnTo>
                  <a:pt x="20574" y="36575"/>
                </a:lnTo>
                <a:lnTo>
                  <a:pt x="28557" y="35147"/>
                </a:lnTo>
                <a:lnTo>
                  <a:pt x="35099" y="31241"/>
                </a:lnTo>
                <a:lnTo>
                  <a:pt x="39522" y="25431"/>
                </a:lnTo>
                <a:lnTo>
                  <a:pt x="41148" y="18287"/>
                </a:lnTo>
                <a:lnTo>
                  <a:pt x="39522" y="11144"/>
                </a:lnTo>
                <a:lnTo>
                  <a:pt x="35099" y="5334"/>
                </a:lnTo>
                <a:lnTo>
                  <a:pt x="28557" y="1428"/>
                </a:lnTo>
                <a:lnTo>
                  <a:pt x="20574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4498085" y="3207257"/>
            <a:ext cx="41275" cy="36830"/>
          </a:xfrm>
          <a:custGeom>
            <a:avLst/>
            <a:gdLst/>
            <a:ahLst/>
            <a:cxnLst/>
            <a:rect l="l" t="t" r="r" b="b"/>
            <a:pathLst>
              <a:path w="41275" h="36830">
                <a:moveTo>
                  <a:pt x="0" y="18287"/>
                </a:moveTo>
                <a:lnTo>
                  <a:pt x="1625" y="11144"/>
                </a:lnTo>
                <a:lnTo>
                  <a:pt x="6048" y="5334"/>
                </a:lnTo>
                <a:lnTo>
                  <a:pt x="12590" y="1428"/>
                </a:lnTo>
                <a:lnTo>
                  <a:pt x="20574" y="0"/>
                </a:lnTo>
                <a:lnTo>
                  <a:pt x="28557" y="1428"/>
                </a:lnTo>
                <a:lnTo>
                  <a:pt x="35099" y="5334"/>
                </a:lnTo>
                <a:lnTo>
                  <a:pt x="39522" y="11144"/>
                </a:lnTo>
                <a:lnTo>
                  <a:pt x="41148" y="18287"/>
                </a:lnTo>
                <a:lnTo>
                  <a:pt x="39522" y="25431"/>
                </a:lnTo>
                <a:lnTo>
                  <a:pt x="35099" y="31241"/>
                </a:lnTo>
                <a:lnTo>
                  <a:pt x="28557" y="35147"/>
                </a:lnTo>
                <a:lnTo>
                  <a:pt x="20574" y="36575"/>
                </a:lnTo>
                <a:lnTo>
                  <a:pt x="12590" y="35147"/>
                </a:lnTo>
                <a:lnTo>
                  <a:pt x="6048" y="31241"/>
                </a:lnTo>
                <a:lnTo>
                  <a:pt x="1625" y="25431"/>
                </a:lnTo>
                <a:lnTo>
                  <a:pt x="0" y="18287"/>
                </a:lnTo>
                <a:close/>
              </a:path>
            </a:pathLst>
          </a:custGeom>
          <a:ln w="2540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4436364" y="3345179"/>
            <a:ext cx="882650" cy="287020"/>
          </a:xfrm>
          <a:custGeom>
            <a:avLst/>
            <a:gdLst/>
            <a:ahLst/>
            <a:cxnLst/>
            <a:rect l="l" t="t" r="r" b="b"/>
            <a:pathLst>
              <a:path w="882650" h="287020">
                <a:moveTo>
                  <a:pt x="834644" y="0"/>
                </a:moveTo>
                <a:lnTo>
                  <a:pt x="47751" y="0"/>
                </a:lnTo>
                <a:lnTo>
                  <a:pt x="29146" y="3746"/>
                </a:lnTo>
                <a:lnTo>
                  <a:pt x="13970" y="13970"/>
                </a:lnTo>
                <a:lnTo>
                  <a:pt x="3746" y="29146"/>
                </a:lnTo>
                <a:lnTo>
                  <a:pt x="0" y="47752"/>
                </a:lnTo>
                <a:lnTo>
                  <a:pt x="0" y="238760"/>
                </a:lnTo>
                <a:lnTo>
                  <a:pt x="3746" y="257365"/>
                </a:lnTo>
                <a:lnTo>
                  <a:pt x="13970" y="272542"/>
                </a:lnTo>
                <a:lnTo>
                  <a:pt x="29146" y="282765"/>
                </a:lnTo>
                <a:lnTo>
                  <a:pt x="47751" y="286512"/>
                </a:lnTo>
                <a:lnTo>
                  <a:pt x="834644" y="286512"/>
                </a:lnTo>
                <a:lnTo>
                  <a:pt x="853249" y="282765"/>
                </a:lnTo>
                <a:lnTo>
                  <a:pt x="868426" y="272542"/>
                </a:lnTo>
                <a:lnTo>
                  <a:pt x="878649" y="257365"/>
                </a:lnTo>
                <a:lnTo>
                  <a:pt x="882396" y="238760"/>
                </a:lnTo>
                <a:lnTo>
                  <a:pt x="882396" y="47752"/>
                </a:lnTo>
                <a:lnTo>
                  <a:pt x="878649" y="29146"/>
                </a:lnTo>
                <a:lnTo>
                  <a:pt x="868426" y="13970"/>
                </a:lnTo>
                <a:lnTo>
                  <a:pt x="853249" y="3746"/>
                </a:lnTo>
                <a:lnTo>
                  <a:pt x="834644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5061965" y="3489197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 h="0">
                <a:moveTo>
                  <a:pt x="0" y="0"/>
                </a:moveTo>
                <a:lnTo>
                  <a:pt x="220980" y="0"/>
                </a:lnTo>
              </a:path>
            </a:pathLst>
          </a:custGeom>
          <a:ln w="1905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5061965" y="3528821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 h="0">
                <a:moveTo>
                  <a:pt x="0" y="0"/>
                </a:moveTo>
                <a:lnTo>
                  <a:pt x="220980" y="0"/>
                </a:lnTo>
              </a:path>
            </a:pathLst>
          </a:custGeom>
          <a:ln w="1905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5061965" y="3569970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 h="0">
                <a:moveTo>
                  <a:pt x="0" y="0"/>
                </a:moveTo>
                <a:lnTo>
                  <a:pt x="220980" y="0"/>
                </a:lnTo>
              </a:path>
            </a:pathLst>
          </a:custGeom>
          <a:ln w="1905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4498085" y="3534917"/>
            <a:ext cx="41275" cy="36830"/>
          </a:xfrm>
          <a:custGeom>
            <a:avLst/>
            <a:gdLst/>
            <a:ahLst/>
            <a:cxnLst/>
            <a:rect l="l" t="t" r="r" b="b"/>
            <a:pathLst>
              <a:path w="41275" h="36829">
                <a:moveTo>
                  <a:pt x="20574" y="0"/>
                </a:moveTo>
                <a:lnTo>
                  <a:pt x="12590" y="1428"/>
                </a:lnTo>
                <a:lnTo>
                  <a:pt x="6048" y="5334"/>
                </a:lnTo>
                <a:lnTo>
                  <a:pt x="1625" y="11144"/>
                </a:lnTo>
                <a:lnTo>
                  <a:pt x="0" y="18287"/>
                </a:lnTo>
                <a:lnTo>
                  <a:pt x="1625" y="25431"/>
                </a:lnTo>
                <a:lnTo>
                  <a:pt x="6048" y="31242"/>
                </a:lnTo>
                <a:lnTo>
                  <a:pt x="12590" y="35147"/>
                </a:lnTo>
                <a:lnTo>
                  <a:pt x="20574" y="36576"/>
                </a:lnTo>
                <a:lnTo>
                  <a:pt x="28557" y="35147"/>
                </a:lnTo>
                <a:lnTo>
                  <a:pt x="35099" y="31242"/>
                </a:lnTo>
                <a:lnTo>
                  <a:pt x="39522" y="25431"/>
                </a:lnTo>
                <a:lnTo>
                  <a:pt x="41148" y="18287"/>
                </a:lnTo>
                <a:lnTo>
                  <a:pt x="39522" y="11144"/>
                </a:lnTo>
                <a:lnTo>
                  <a:pt x="35099" y="5334"/>
                </a:lnTo>
                <a:lnTo>
                  <a:pt x="28557" y="1428"/>
                </a:lnTo>
                <a:lnTo>
                  <a:pt x="20574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4498085" y="3534917"/>
            <a:ext cx="41275" cy="36830"/>
          </a:xfrm>
          <a:custGeom>
            <a:avLst/>
            <a:gdLst/>
            <a:ahLst/>
            <a:cxnLst/>
            <a:rect l="l" t="t" r="r" b="b"/>
            <a:pathLst>
              <a:path w="41275" h="36829">
                <a:moveTo>
                  <a:pt x="0" y="18287"/>
                </a:moveTo>
                <a:lnTo>
                  <a:pt x="1625" y="11144"/>
                </a:lnTo>
                <a:lnTo>
                  <a:pt x="6048" y="5334"/>
                </a:lnTo>
                <a:lnTo>
                  <a:pt x="12590" y="1428"/>
                </a:lnTo>
                <a:lnTo>
                  <a:pt x="20574" y="0"/>
                </a:lnTo>
                <a:lnTo>
                  <a:pt x="28557" y="1428"/>
                </a:lnTo>
                <a:lnTo>
                  <a:pt x="35099" y="5334"/>
                </a:lnTo>
                <a:lnTo>
                  <a:pt x="39522" y="11144"/>
                </a:lnTo>
                <a:lnTo>
                  <a:pt x="41148" y="18287"/>
                </a:lnTo>
                <a:lnTo>
                  <a:pt x="39522" y="25431"/>
                </a:lnTo>
                <a:lnTo>
                  <a:pt x="35099" y="31242"/>
                </a:lnTo>
                <a:lnTo>
                  <a:pt x="28557" y="35147"/>
                </a:lnTo>
                <a:lnTo>
                  <a:pt x="20574" y="36576"/>
                </a:lnTo>
                <a:lnTo>
                  <a:pt x="12590" y="35147"/>
                </a:lnTo>
                <a:lnTo>
                  <a:pt x="6048" y="31242"/>
                </a:lnTo>
                <a:lnTo>
                  <a:pt x="1625" y="25431"/>
                </a:lnTo>
                <a:lnTo>
                  <a:pt x="0" y="18287"/>
                </a:lnTo>
                <a:close/>
              </a:path>
            </a:pathLst>
          </a:custGeom>
          <a:ln w="2540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4436364" y="3668267"/>
            <a:ext cx="882650" cy="288290"/>
          </a:xfrm>
          <a:custGeom>
            <a:avLst/>
            <a:gdLst/>
            <a:ahLst/>
            <a:cxnLst/>
            <a:rect l="l" t="t" r="r" b="b"/>
            <a:pathLst>
              <a:path w="882650" h="288289">
                <a:moveTo>
                  <a:pt x="834389" y="0"/>
                </a:moveTo>
                <a:lnTo>
                  <a:pt x="48006" y="0"/>
                </a:lnTo>
                <a:lnTo>
                  <a:pt x="29307" y="3768"/>
                </a:lnTo>
                <a:lnTo>
                  <a:pt x="14049" y="14049"/>
                </a:lnTo>
                <a:lnTo>
                  <a:pt x="3768" y="29307"/>
                </a:lnTo>
                <a:lnTo>
                  <a:pt x="0" y="48005"/>
                </a:lnTo>
                <a:lnTo>
                  <a:pt x="0" y="240029"/>
                </a:lnTo>
                <a:lnTo>
                  <a:pt x="3768" y="258728"/>
                </a:lnTo>
                <a:lnTo>
                  <a:pt x="14049" y="273986"/>
                </a:lnTo>
                <a:lnTo>
                  <a:pt x="29307" y="284267"/>
                </a:lnTo>
                <a:lnTo>
                  <a:pt x="48006" y="288035"/>
                </a:lnTo>
                <a:lnTo>
                  <a:pt x="834389" y="288035"/>
                </a:lnTo>
                <a:lnTo>
                  <a:pt x="853088" y="284267"/>
                </a:lnTo>
                <a:lnTo>
                  <a:pt x="868346" y="273986"/>
                </a:lnTo>
                <a:lnTo>
                  <a:pt x="878627" y="258728"/>
                </a:lnTo>
                <a:lnTo>
                  <a:pt x="882396" y="240029"/>
                </a:lnTo>
                <a:lnTo>
                  <a:pt x="882396" y="48005"/>
                </a:lnTo>
                <a:lnTo>
                  <a:pt x="878627" y="29307"/>
                </a:lnTo>
                <a:lnTo>
                  <a:pt x="868346" y="14049"/>
                </a:lnTo>
                <a:lnTo>
                  <a:pt x="853088" y="3768"/>
                </a:lnTo>
                <a:lnTo>
                  <a:pt x="834389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5061965" y="3813809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 h="0">
                <a:moveTo>
                  <a:pt x="0" y="0"/>
                </a:moveTo>
                <a:lnTo>
                  <a:pt x="220980" y="0"/>
                </a:lnTo>
              </a:path>
            </a:pathLst>
          </a:custGeom>
          <a:ln w="1905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5061965" y="3853434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 h="0">
                <a:moveTo>
                  <a:pt x="0" y="0"/>
                </a:moveTo>
                <a:lnTo>
                  <a:pt x="220980" y="0"/>
                </a:lnTo>
              </a:path>
            </a:pathLst>
          </a:custGeom>
          <a:ln w="1905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5061965" y="3894582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 h="0">
                <a:moveTo>
                  <a:pt x="0" y="0"/>
                </a:moveTo>
                <a:lnTo>
                  <a:pt x="220980" y="0"/>
                </a:lnTo>
              </a:path>
            </a:pathLst>
          </a:custGeom>
          <a:ln w="1905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4498085" y="3859529"/>
            <a:ext cx="41275" cy="36830"/>
          </a:xfrm>
          <a:custGeom>
            <a:avLst/>
            <a:gdLst/>
            <a:ahLst/>
            <a:cxnLst/>
            <a:rect l="l" t="t" r="r" b="b"/>
            <a:pathLst>
              <a:path w="41275" h="36829">
                <a:moveTo>
                  <a:pt x="20574" y="0"/>
                </a:moveTo>
                <a:lnTo>
                  <a:pt x="12590" y="1428"/>
                </a:lnTo>
                <a:lnTo>
                  <a:pt x="6048" y="5334"/>
                </a:lnTo>
                <a:lnTo>
                  <a:pt x="1625" y="11144"/>
                </a:lnTo>
                <a:lnTo>
                  <a:pt x="0" y="18288"/>
                </a:lnTo>
                <a:lnTo>
                  <a:pt x="1625" y="25431"/>
                </a:lnTo>
                <a:lnTo>
                  <a:pt x="6048" y="31242"/>
                </a:lnTo>
                <a:lnTo>
                  <a:pt x="12590" y="35147"/>
                </a:lnTo>
                <a:lnTo>
                  <a:pt x="20574" y="36576"/>
                </a:lnTo>
                <a:lnTo>
                  <a:pt x="28557" y="35147"/>
                </a:lnTo>
                <a:lnTo>
                  <a:pt x="35099" y="31242"/>
                </a:lnTo>
                <a:lnTo>
                  <a:pt x="39522" y="25431"/>
                </a:lnTo>
                <a:lnTo>
                  <a:pt x="41148" y="18288"/>
                </a:lnTo>
                <a:lnTo>
                  <a:pt x="39522" y="11144"/>
                </a:lnTo>
                <a:lnTo>
                  <a:pt x="35099" y="5334"/>
                </a:lnTo>
                <a:lnTo>
                  <a:pt x="28557" y="1428"/>
                </a:lnTo>
                <a:lnTo>
                  <a:pt x="20574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4498085" y="3859529"/>
            <a:ext cx="41275" cy="36830"/>
          </a:xfrm>
          <a:custGeom>
            <a:avLst/>
            <a:gdLst/>
            <a:ahLst/>
            <a:cxnLst/>
            <a:rect l="l" t="t" r="r" b="b"/>
            <a:pathLst>
              <a:path w="41275" h="36829">
                <a:moveTo>
                  <a:pt x="0" y="18288"/>
                </a:moveTo>
                <a:lnTo>
                  <a:pt x="1625" y="11144"/>
                </a:lnTo>
                <a:lnTo>
                  <a:pt x="6048" y="5334"/>
                </a:lnTo>
                <a:lnTo>
                  <a:pt x="12590" y="1428"/>
                </a:lnTo>
                <a:lnTo>
                  <a:pt x="20574" y="0"/>
                </a:lnTo>
                <a:lnTo>
                  <a:pt x="28557" y="1428"/>
                </a:lnTo>
                <a:lnTo>
                  <a:pt x="35099" y="5334"/>
                </a:lnTo>
                <a:lnTo>
                  <a:pt x="39522" y="11144"/>
                </a:lnTo>
                <a:lnTo>
                  <a:pt x="41148" y="18288"/>
                </a:lnTo>
                <a:lnTo>
                  <a:pt x="39522" y="25431"/>
                </a:lnTo>
                <a:lnTo>
                  <a:pt x="35099" y="31242"/>
                </a:lnTo>
                <a:lnTo>
                  <a:pt x="28557" y="35147"/>
                </a:lnTo>
                <a:lnTo>
                  <a:pt x="20574" y="36576"/>
                </a:lnTo>
                <a:lnTo>
                  <a:pt x="12590" y="35147"/>
                </a:lnTo>
                <a:lnTo>
                  <a:pt x="6048" y="31242"/>
                </a:lnTo>
                <a:lnTo>
                  <a:pt x="1625" y="25431"/>
                </a:lnTo>
                <a:lnTo>
                  <a:pt x="0" y="18288"/>
                </a:lnTo>
                <a:close/>
              </a:path>
            </a:pathLst>
          </a:custGeom>
          <a:ln w="2540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4506467" y="3078479"/>
            <a:ext cx="1005840" cy="1071880"/>
          </a:xfrm>
          <a:custGeom>
            <a:avLst/>
            <a:gdLst/>
            <a:ahLst/>
            <a:cxnLst/>
            <a:rect l="l" t="t" r="r" b="b"/>
            <a:pathLst>
              <a:path w="1005839" h="1071879">
                <a:moveTo>
                  <a:pt x="838200" y="0"/>
                </a:moveTo>
                <a:lnTo>
                  <a:pt x="167640" y="0"/>
                </a:lnTo>
                <a:lnTo>
                  <a:pt x="123075" y="5988"/>
                </a:lnTo>
                <a:lnTo>
                  <a:pt x="83029" y="22888"/>
                </a:lnTo>
                <a:lnTo>
                  <a:pt x="49101" y="49101"/>
                </a:lnTo>
                <a:lnTo>
                  <a:pt x="22888" y="83029"/>
                </a:lnTo>
                <a:lnTo>
                  <a:pt x="5988" y="123075"/>
                </a:lnTo>
                <a:lnTo>
                  <a:pt x="0" y="167640"/>
                </a:lnTo>
                <a:lnTo>
                  <a:pt x="0" y="903732"/>
                </a:lnTo>
                <a:lnTo>
                  <a:pt x="5988" y="948296"/>
                </a:lnTo>
                <a:lnTo>
                  <a:pt x="22888" y="988342"/>
                </a:lnTo>
                <a:lnTo>
                  <a:pt x="49101" y="1022270"/>
                </a:lnTo>
                <a:lnTo>
                  <a:pt x="83029" y="1048483"/>
                </a:lnTo>
                <a:lnTo>
                  <a:pt x="123075" y="1065383"/>
                </a:lnTo>
                <a:lnTo>
                  <a:pt x="167640" y="1071372"/>
                </a:lnTo>
                <a:lnTo>
                  <a:pt x="838200" y="1071372"/>
                </a:lnTo>
                <a:lnTo>
                  <a:pt x="882764" y="1065383"/>
                </a:lnTo>
                <a:lnTo>
                  <a:pt x="922810" y="1048483"/>
                </a:lnTo>
                <a:lnTo>
                  <a:pt x="956738" y="1022270"/>
                </a:lnTo>
                <a:lnTo>
                  <a:pt x="982951" y="988342"/>
                </a:lnTo>
                <a:lnTo>
                  <a:pt x="999851" y="948296"/>
                </a:lnTo>
                <a:lnTo>
                  <a:pt x="1005840" y="903732"/>
                </a:lnTo>
                <a:lnTo>
                  <a:pt x="1005840" y="167640"/>
                </a:lnTo>
                <a:lnTo>
                  <a:pt x="999851" y="123075"/>
                </a:lnTo>
                <a:lnTo>
                  <a:pt x="982951" y="83029"/>
                </a:lnTo>
                <a:lnTo>
                  <a:pt x="956738" y="49101"/>
                </a:lnTo>
                <a:lnTo>
                  <a:pt x="922810" y="22888"/>
                </a:lnTo>
                <a:lnTo>
                  <a:pt x="882764" y="5988"/>
                </a:lnTo>
                <a:lnTo>
                  <a:pt x="838200" y="0"/>
                </a:lnTo>
                <a:close/>
              </a:path>
            </a:pathLst>
          </a:custGeom>
          <a:solidFill>
            <a:srgbClr val="FCEA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4570476" y="3148583"/>
            <a:ext cx="881380" cy="287020"/>
          </a:xfrm>
          <a:custGeom>
            <a:avLst/>
            <a:gdLst/>
            <a:ahLst/>
            <a:cxnLst/>
            <a:rect l="l" t="t" r="r" b="b"/>
            <a:pathLst>
              <a:path w="881379" h="287020">
                <a:moveTo>
                  <a:pt x="833120" y="0"/>
                </a:moveTo>
                <a:lnTo>
                  <a:pt x="47751" y="0"/>
                </a:lnTo>
                <a:lnTo>
                  <a:pt x="29146" y="3746"/>
                </a:lnTo>
                <a:lnTo>
                  <a:pt x="13970" y="13970"/>
                </a:lnTo>
                <a:lnTo>
                  <a:pt x="3746" y="29146"/>
                </a:lnTo>
                <a:lnTo>
                  <a:pt x="0" y="47751"/>
                </a:lnTo>
                <a:lnTo>
                  <a:pt x="0" y="238760"/>
                </a:lnTo>
                <a:lnTo>
                  <a:pt x="3746" y="257365"/>
                </a:lnTo>
                <a:lnTo>
                  <a:pt x="13970" y="272541"/>
                </a:lnTo>
                <a:lnTo>
                  <a:pt x="29146" y="282765"/>
                </a:lnTo>
                <a:lnTo>
                  <a:pt x="47751" y="286512"/>
                </a:lnTo>
                <a:lnTo>
                  <a:pt x="833120" y="286512"/>
                </a:lnTo>
                <a:lnTo>
                  <a:pt x="851725" y="282765"/>
                </a:lnTo>
                <a:lnTo>
                  <a:pt x="866901" y="272541"/>
                </a:lnTo>
                <a:lnTo>
                  <a:pt x="877125" y="257365"/>
                </a:lnTo>
                <a:lnTo>
                  <a:pt x="880872" y="238760"/>
                </a:lnTo>
                <a:lnTo>
                  <a:pt x="880872" y="47751"/>
                </a:lnTo>
                <a:lnTo>
                  <a:pt x="877125" y="29146"/>
                </a:lnTo>
                <a:lnTo>
                  <a:pt x="866901" y="13970"/>
                </a:lnTo>
                <a:lnTo>
                  <a:pt x="851725" y="3746"/>
                </a:lnTo>
                <a:lnTo>
                  <a:pt x="833120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5196078" y="3292602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 h="0">
                <a:moveTo>
                  <a:pt x="0" y="0"/>
                </a:moveTo>
                <a:lnTo>
                  <a:pt x="220980" y="0"/>
                </a:lnTo>
              </a:path>
            </a:pathLst>
          </a:custGeom>
          <a:ln w="1905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5196078" y="3333750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 h="0">
                <a:moveTo>
                  <a:pt x="0" y="0"/>
                </a:moveTo>
                <a:lnTo>
                  <a:pt x="220980" y="0"/>
                </a:lnTo>
              </a:path>
            </a:pathLst>
          </a:custGeom>
          <a:ln w="1905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5196078" y="3373373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 h="0">
                <a:moveTo>
                  <a:pt x="0" y="0"/>
                </a:moveTo>
                <a:lnTo>
                  <a:pt x="220980" y="0"/>
                </a:lnTo>
              </a:path>
            </a:pathLst>
          </a:custGeom>
          <a:ln w="1905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4632197" y="3338321"/>
            <a:ext cx="40005" cy="36830"/>
          </a:xfrm>
          <a:custGeom>
            <a:avLst/>
            <a:gdLst/>
            <a:ahLst/>
            <a:cxnLst/>
            <a:rect l="l" t="t" r="r" b="b"/>
            <a:pathLst>
              <a:path w="40004" h="36829">
                <a:moveTo>
                  <a:pt x="19812" y="0"/>
                </a:moveTo>
                <a:lnTo>
                  <a:pt x="12108" y="1428"/>
                </a:lnTo>
                <a:lnTo>
                  <a:pt x="5810" y="5334"/>
                </a:lnTo>
                <a:lnTo>
                  <a:pt x="1559" y="11144"/>
                </a:lnTo>
                <a:lnTo>
                  <a:pt x="0" y="18287"/>
                </a:lnTo>
                <a:lnTo>
                  <a:pt x="1559" y="25431"/>
                </a:lnTo>
                <a:lnTo>
                  <a:pt x="5810" y="31241"/>
                </a:lnTo>
                <a:lnTo>
                  <a:pt x="12108" y="35147"/>
                </a:lnTo>
                <a:lnTo>
                  <a:pt x="19812" y="36575"/>
                </a:lnTo>
                <a:lnTo>
                  <a:pt x="27515" y="35147"/>
                </a:lnTo>
                <a:lnTo>
                  <a:pt x="33813" y="31241"/>
                </a:lnTo>
                <a:lnTo>
                  <a:pt x="38064" y="25431"/>
                </a:lnTo>
                <a:lnTo>
                  <a:pt x="39624" y="18287"/>
                </a:lnTo>
                <a:lnTo>
                  <a:pt x="38064" y="11144"/>
                </a:lnTo>
                <a:lnTo>
                  <a:pt x="33813" y="5334"/>
                </a:lnTo>
                <a:lnTo>
                  <a:pt x="27515" y="1428"/>
                </a:lnTo>
                <a:lnTo>
                  <a:pt x="19812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4632197" y="3338321"/>
            <a:ext cx="40005" cy="36830"/>
          </a:xfrm>
          <a:custGeom>
            <a:avLst/>
            <a:gdLst/>
            <a:ahLst/>
            <a:cxnLst/>
            <a:rect l="l" t="t" r="r" b="b"/>
            <a:pathLst>
              <a:path w="40004" h="36829">
                <a:moveTo>
                  <a:pt x="0" y="18287"/>
                </a:moveTo>
                <a:lnTo>
                  <a:pt x="1559" y="11144"/>
                </a:lnTo>
                <a:lnTo>
                  <a:pt x="5810" y="5334"/>
                </a:lnTo>
                <a:lnTo>
                  <a:pt x="12108" y="1428"/>
                </a:lnTo>
                <a:lnTo>
                  <a:pt x="19812" y="0"/>
                </a:lnTo>
                <a:lnTo>
                  <a:pt x="27515" y="1428"/>
                </a:lnTo>
                <a:lnTo>
                  <a:pt x="33813" y="5334"/>
                </a:lnTo>
                <a:lnTo>
                  <a:pt x="38064" y="11144"/>
                </a:lnTo>
                <a:lnTo>
                  <a:pt x="39624" y="18287"/>
                </a:lnTo>
                <a:lnTo>
                  <a:pt x="38064" y="25431"/>
                </a:lnTo>
                <a:lnTo>
                  <a:pt x="33813" y="31241"/>
                </a:lnTo>
                <a:lnTo>
                  <a:pt x="27515" y="35147"/>
                </a:lnTo>
                <a:lnTo>
                  <a:pt x="19812" y="36575"/>
                </a:lnTo>
                <a:lnTo>
                  <a:pt x="12108" y="35147"/>
                </a:lnTo>
                <a:lnTo>
                  <a:pt x="5810" y="31241"/>
                </a:lnTo>
                <a:lnTo>
                  <a:pt x="1559" y="25431"/>
                </a:lnTo>
                <a:lnTo>
                  <a:pt x="0" y="18287"/>
                </a:lnTo>
                <a:close/>
              </a:path>
            </a:pathLst>
          </a:custGeom>
          <a:ln w="2540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4570476" y="3476244"/>
            <a:ext cx="881380" cy="288290"/>
          </a:xfrm>
          <a:custGeom>
            <a:avLst/>
            <a:gdLst/>
            <a:ahLst/>
            <a:cxnLst/>
            <a:rect l="l" t="t" r="r" b="b"/>
            <a:pathLst>
              <a:path w="881379" h="288289">
                <a:moveTo>
                  <a:pt x="832865" y="0"/>
                </a:moveTo>
                <a:lnTo>
                  <a:pt x="48006" y="0"/>
                </a:lnTo>
                <a:lnTo>
                  <a:pt x="29307" y="3768"/>
                </a:lnTo>
                <a:lnTo>
                  <a:pt x="14049" y="14049"/>
                </a:lnTo>
                <a:lnTo>
                  <a:pt x="3768" y="29307"/>
                </a:lnTo>
                <a:lnTo>
                  <a:pt x="0" y="48005"/>
                </a:lnTo>
                <a:lnTo>
                  <a:pt x="0" y="240029"/>
                </a:lnTo>
                <a:lnTo>
                  <a:pt x="3768" y="258728"/>
                </a:lnTo>
                <a:lnTo>
                  <a:pt x="14049" y="273986"/>
                </a:lnTo>
                <a:lnTo>
                  <a:pt x="29307" y="284267"/>
                </a:lnTo>
                <a:lnTo>
                  <a:pt x="48006" y="288035"/>
                </a:lnTo>
                <a:lnTo>
                  <a:pt x="832865" y="288035"/>
                </a:lnTo>
                <a:lnTo>
                  <a:pt x="851564" y="284267"/>
                </a:lnTo>
                <a:lnTo>
                  <a:pt x="866822" y="273986"/>
                </a:lnTo>
                <a:lnTo>
                  <a:pt x="877103" y="258728"/>
                </a:lnTo>
                <a:lnTo>
                  <a:pt x="880872" y="240029"/>
                </a:lnTo>
                <a:lnTo>
                  <a:pt x="880872" y="48005"/>
                </a:lnTo>
                <a:lnTo>
                  <a:pt x="877103" y="29307"/>
                </a:lnTo>
                <a:lnTo>
                  <a:pt x="866822" y="14049"/>
                </a:lnTo>
                <a:lnTo>
                  <a:pt x="851564" y="3768"/>
                </a:lnTo>
                <a:lnTo>
                  <a:pt x="832865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5196078" y="3620261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 h="0">
                <a:moveTo>
                  <a:pt x="0" y="0"/>
                </a:moveTo>
                <a:lnTo>
                  <a:pt x="220980" y="0"/>
                </a:lnTo>
              </a:path>
            </a:pathLst>
          </a:custGeom>
          <a:ln w="1905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5196078" y="3661409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 h="0">
                <a:moveTo>
                  <a:pt x="0" y="0"/>
                </a:moveTo>
                <a:lnTo>
                  <a:pt x="220980" y="0"/>
                </a:lnTo>
              </a:path>
            </a:pathLst>
          </a:custGeom>
          <a:ln w="1905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5196078" y="3702558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 h="0">
                <a:moveTo>
                  <a:pt x="0" y="0"/>
                </a:moveTo>
                <a:lnTo>
                  <a:pt x="220980" y="0"/>
                </a:lnTo>
              </a:path>
            </a:pathLst>
          </a:custGeom>
          <a:ln w="1905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4632197" y="3665982"/>
            <a:ext cx="40005" cy="38100"/>
          </a:xfrm>
          <a:custGeom>
            <a:avLst/>
            <a:gdLst/>
            <a:ahLst/>
            <a:cxnLst/>
            <a:rect l="l" t="t" r="r" b="b"/>
            <a:pathLst>
              <a:path w="40004" h="38100">
                <a:moveTo>
                  <a:pt x="19812" y="0"/>
                </a:moveTo>
                <a:lnTo>
                  <a:pt x="12108" y="1494"/>
                </a:lnTo>
                <a:lnTo>
                  <a:pt x="5810" y="5572"/>
                </a:lnTo>
                <a:lnTo>
                  <a:pt x="1559" y="11626"/>
                </a:lnTo>
                <a:lnTo>
                  <a:pt x="0" y="19050"/>
                </a:lnTo>
                <a:lnTo>
                  <a:pt x="1559" y="26473"/>
                </a:lnTo>
                <a:lnTo>
                  <a:pt x="5810" y="32527"/>
                </a:lnTo>
                <a:lnTo>
                  <a:pt x="12108" y="36605"/>
                </a:lnTo>
                <a:lnTo>
                  <a:pt x="19812" y="38100"/>
                </a:lnTo>
                <a:lnTo>
                  <a:pt x="27515" y="36605"/>
                </a:lnTo>
                <a:lnTo>
                  <a:pt x="33813" y="32527"/>
                </a:lnTo>
                <a:lnTo>
                  <a:pt x="38064" y="26473"/>
                </a:lnTo>
                <a:lnTo>
                  <a:pt x="39624" y="19050"/>
                </a:lnTo>
                <a:lnTo>
                  <a:pt x="38064" y="11626"/>
                </a:lnTo>
                <a:lnTo>
                  <a:pt x="33813" y="5572"/>
                </a:lnTo>
                <a:lnTo>
                  <a:pt x="27515" y="1494"/>
                </a:lnTo>
                <a:lnTo>
                  <a:pt x="19812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4632197" y="3665982"/>
            <a:ext cx="40005" cy="38100"/>
          </a:xfrm>
          <a:custGeom>
            <a:avLst/>
            <a:gdLst/>
            <a:ahLst/>
            <a:cxnLst/>
            <a:rect l="l" t="t" r="r" b="b"/>
            <a:pathLst>
              <a:path w="40004" h="38100">
                <a:moveTo>
                  <a:pt x="0" y="19050"/>
                </a:moveTo>
                <a:lnTo>
                  <a:pt x="1559" y="11626"/>
                </a:lnTo>
                <a:lnTo>
                  <a:pt x="5810" y="5572"/>
                </a:lnTo>
                <a:lnTo>
                  <a:pt x="12108" y="1494"/>
                </a:lnTo>
                <a:lnTo>
                  <a:pt x="19812" y="0"/>
                </a:lnTo>
                <a:lnTo>
                  <a:pt x="27515" y="1494"/>
                </a:lnTo>
                <a:lnTo>
                  <a:pt x="33813" y="5572"/>
                </a:lnTo>
                <a:lnTo>
                  <a:pt x="38064" y="11626"/>
                </a:lnTo>
                <a:lnTo>
                  <a:pt x="39624" y="19050"/>
                </a:lnTo>
                <a:lnTo>
                  <a:pt x="38064" y="26473"/>
                </a:lnTo>
                <a:lnTo>
                  <a:pt x="33813" y="32527"/>
                </a:lnTo>
                <a:lnTo>
                  <a:pt x="27515" y="36605"/>
                </a:lnTo>
                <a:lnTo>
                  <a:pt x="19812" y="38100"/>
                </a:lnTo>
                <a:lnTo>
                  <a:pt x="12108" y="36605"/>
                </a:lnTo>
                <a:lnTo>
                  <a:pt x="5810" y="32527"/>
                </a:lnTo>
                <a:lnTo>
                  <a:pt x="1559" y="26473"/>
                </a:lnTo>
                <a:lnTo>
                  <a:pt x="0" y="19050"/>
                </a:lnTo>
                <a:close/>
              </a:path>
            </a:pathLst>
          </a:custGeom>
          <a:ln w="2540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4570476" y="3800855"/>
            <a:ext cx="881380" cy="287020"/>
          </a:xfrm>
          <a:custGeom>
            <a:avLst/>
            <a:gdLst/>
            <a:ahLst/>
            <a:cxnLst/>
            <a:rect l="l" t="t" r="r" b="b"/>
            <a:pathLst>
              <a:path w="881379" h="287020">
                <a:moveTo>
                  <a:pt x="833120" y="0"/>
                </a:moveTo>
                <a:lnTo>
                  <a:pt x="47751" y="0"/>
                </a:lnTo>
                <a:lnTo>
                  <a:pt x="29146" y="3746"/>
                </a:lnTo>
                <a:lnTo>
                  <a:pt x="13970" y="13970"/>
                </a:lnTo>
                <a:lnTo>
                  <a:pt x="3746" y="29146"/>
                </a:lnTo>
                <a:lnTo>
                  <a:pt x="0" y="47752"/>
                </a:lnTo>
                <a:lnTo>
                  <a:pt x="0" y="238760"/>
                </a:lnTo>
                <a:lnTo>
                  <a:pt x="3746" y="257365"/>
                </a:lnTo>
                <a:lnTo>
                  <a:pt x="13970" y="272542"/>
                </a:lnTo>
                <a:lnTo>
                  <a:pt x="29146" y="282765"/>
                </a:lnTo>
                <a:lnTo>
                  <a:pt x="47751" y="286512"/>
                </a:lnTo>
                <a:lnTo>
                  <a:pt x="833120" y="286512"/>
                </a:lnTo>
                <a:lnTo>
                  <a:pt x="851725" y="282765"/>
                </a:lnTo>
                <a:lnTo>
                  <a:pt x="866901" y="272542"/>
                </a:lnTo>
                <a:lnTo>
                  <a:pt x="877125" y="257365"/>
                </a:lnTo>
                <a:lnTo>
                  <a:pt x="880872" y="238760"/>
                </a:lnTo>
                <a:lnTo>
                  <a:pt x="880872" y="47752"/>
                </a:lnTo>
                <a:lnTo>
                  <a:pt x="877125" y="29146"/>
                </a:lnTo>
                <a:lnTo>
                  <a:pt x="866901" y="13970"/>
                </a:lnTo>
                <a:lnTo>
                  <a:pt x="851725" y="3746"/>
                </a:lnTo>
                <a:lnTo>
                  <a:pt x="833120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5196078" y="3944873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 h="0">
                <a:moveTo>
                  <a:pt x="0" y="0"/>
                </a:moveTo>
                <a:lnTo>
                  <a:pt x="220980" y="0"/>
                </a:lnTo>
              </a:path>
            </a:pathLst>
          </a:custGeom>
          <a:ln w="1905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5196078" y="3986021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 h="0">
                <a:moveTo>
                  <a:pt x="0" y="0"/>
                </a:moveTo>
                <a:lnTo>
                  <a:pt x="220980" y="0"/>
                </a:lnTo>
              </a:path>
            </a:pathLst>
          </a:custGeom>
          <a:ln w="1905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5196078" y="4025646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 h="0">
                <a:moveTo>
                  <a:pt x="0" y="0"/>
                </a:moveTo>
                <a:lnTo>
                  <a:pt x="220980" y="0"/>
                </a:lnTo>
              </a:path>
            </a:pathLst>
          </a:custGeom>
          <a:ln w="1905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4632197" y="3990594"/>
            <a:ext cx="40005" cy="36830"/>
          </a:xfrm>
          <a:custGeom>
            <a:avLst/>
            <a:gdLst/>
            <a:ahLst/>
            <a:cxnLst/>
            <a:rect l="l" t="t" r="r" b="b"/>
            <a:pathLst>
              <a:path w="40004" h="36829">
                <a:moveTo>
                  <a:pt x="19812" y="0"/>
                </a:moveTo>
                <a:lnTo>
                  <a:pt x="12108" y="1428"/>
                </a:lnTo>
                <a:lnTo>
                  <a:pt x="5810" y="5333"/>
                </a:lnTo>
                <a:lnTo>
                  <a:pt x="1559" y="11144"/>
                </a:lnTo>
                <a:lnTo>
                  <a:pt x="0" y="18287"/>
                </a:lnTo>
                <a:lnTo>
                  <a:pt x="1559" y="25431"/>
                </a:lnTo>
                <a:lnTo>
                  <a:pt x="5810" y="31241"/>
                </a:lnTo>
                <a:lnTo>
                  <a:pt x="12108" y="35147"/>
                </a:lnTo>
                <a:lnTo>
                  <a:pt x="19812" y="36575"/>
                </a:lnTo>
                <a:lnTo>
                  <a:pt x="27515" y="35147"/>
                </a:lnTo>
                <a:lnTo>
                  <a:pt x="33813" y="31241"/>
                </a:lnTo>
                <a:lnTo>
                  <a:pt x="38064" y="25431"/>
                </a:lnTo>
                <a:lnTo>
                  <a:pt x="39624" y="18287"/>
                </a:lnTo>
                <a:lnTo>
                  <a:pt x="38064" y="11144"/>
                </a:lnTo>
                <a:lnTo>
                  <a:pt x="33813" y="5333"/>
                </a:lnTo>
                <a:lnTo>
                  <a:pt x="27515" y="1428"/>
                </a:lnTo>
                <a:lnTo>
                  <a:pt x="19812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4632197" y="3990594"/>
            <a:ext cx="40005" cy="36830"/>
          </a:xfrm>
          <a:custGeom>
            <a:avLst/>
            <a:gdLst/>
            <a:ahLst/>
            <a:cxnLst/>
            <a:rect l="l" t="t" r="r" b="b"/>
            <a:pathLst>
              <a:path w="40004" h="36829">
                <a:moveTo>
                  <a:pt x="0" y="18287"/>
                </a:moveTo>
                <a:lnTo>
                  <a:pt x="1559" y="11144"/>
                </a:lnTo>
                <a:lnTo>
                  <a:pt x="5810" y="5333"/>
                </a:lnTo>
                <a:lnTo>
                  <a:pt x="12108" y="1428"/>
                </a:lnTo>
                <a:lnTo>
                  <a:pt x="19812" y="0"/>
                </a:lnTo>
                <a:lnTo>
                  <a:pt x="27515" y="1428"/>
                </a:lnTo>
                <a:lnTo>
                  <a:pt x="33813" y="5333"/>
                </a:lnTo>
                <a:lnTo>
                  <a:pt x="38064" y="11144"/>
                </a:lnTo>
                <a:lnTo>
                  <a:pt x="39624" y="18287"/>
                </a:lnTo>
                <a:lnTo>
                  <a:pt x="38064" y="25431"/>
                </a:lnTo>
                <a:lnTo>
                  <a:pt x="33813" y="31241"/>
                </a:lnTo>
                <a:lnTo>
                  <a:pt x="27515" y="35147"/>
                </a:lnTo>
                <a:lnTo>
                  <a:pt x="19812" y="36575"/>
                </a:lnTo>
                <a:lnTo>
                  <a:pt x="12108" y="35147"/>
                </a:lnTo>
                <a:lnTo>
                  <a:pt x="5810" y="31241"/>
                </a:lnTo>
                <a:lnTo>
                  <a:pt x="1559" y="25431"/>
                </a:lnTo>
                <a:lnTo>
                  <a:pt x="0" y="18287"/>
                </a:lnTo>
                <a:close/>
              </a:path>
            </a:pathLst>
          </a:custGeom>
          <a:ln w="2540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4658867" y="3217164"/>
            <a:ext cx="1005840" cy="1071880"/>
          </a:xfrm>
          <a:custGeom>
            <a:avLst/>
            <a:gdLst/>
            <a:ahLst/>
            <a:cxnLst/>
            <a:rect l="l" t="t" r="r" b="b"/>
            <a:pathLst>
              <a:path w="1005839" h="1071879">
                <a:moveTo>
                  <a:pt x="838200" y="0"/>
                </a:moveTo>
                <a:lnTo>
                  <a:pt x="167640" y="0"/>
                </a:lnTo>
                <a:lnTo>
                  <a:pt x="123075" y="5988"/>
                </a:lnTo>
                <a:lnTo>
                  <a:pt x="83029" y="22888"/>
                </a:lnTo>
                <a:lnTo>
                  <a:pt x="49101" y="49101"/>
                </a:lnTo>
                <a:lnTo>
                  <a:pt x="22888" y="83029"/>
                </a:lnTo>
                <a:lnTo>
                  <a:pt x="5988" y="123075"/>
                </a:lnTo>
                <a:lnTo>
                  <a:pt x="0" y="167639"/>
                </a:lnTo>
                <a:lnTo>
                  <a:pt x="0" y="903732"/>
                </a:lnTo>
                <a:lnTo>
                  <a:pt x="5988" y="948296"/>
                </a:lnTo>
                <a:lnTo>
                  <a:pt x="22888" y="988342"/>
                </a:lnTo>
                <a:lnTo>
                  <a:pt x="49101" y="1022270"/>
                </a:lnTo>
                <a:lnTo>
                  <a:pt x="83029" y="1048483"/>
                </a:lnTo>
                <a:lnTo>
                  <a:pt x="123075" y="1065383"/>
                </a:lnTo>
                <a:lnTo>
                  <a:pt x="167640" y="1071372"/>
                </a:lnTo>
                <a:lnTo>
                  <a:pt x="838200" y="1071372"/>
                </a:lnTo>
                <a:lnTo>
                  <a:pt x="882764" y="1065383"/>
                </a:lnTo>
                <a:lnTo>
                  <a:pt x="922810" y="1048483"/>
                </a:lnTo>
                <a:lnTo>
                  <a:pt x="956738" y="1022270"/>
                </a:lnTo>
                <a:lnTo>
                  <a:pt x="982951" y="988342"/>
                </a:lnTo>
                <a:lnTo>
                  <a:pt x="999851" y="948296"/>
                </a:lnTo>
                <a:lnTo>
                  <a:pt x="1005840" y="903732"/>
                </a:lnTo>
                <a:lnTo>
                  <a:pt x="1005840" y="167639"/>
                </a:lnTo>
                <a:lnTo>
                  <a:pt x="999851" y="123075"/>
                </a:lnTo>
                <a:lnTo>
                  <a:pt x="982951" y="83029"/>
                </a:lnTo>
                <a:lnTo>
                  <a:pt x="956738" y="49101"/>
                </a:lnTo>
                <a:lnTo>
                  <a:pt x="922810" y="22888"/>
                </a:lnTo>
                <a:lnTo>
                  <a:pt x="882764" y="5988"/>
                </a:lnTo>
                <a:lnTo>
                  <a:pt x="838200" y="0"/>
                </a:lnTo>
                <a:close/>
              </a:path>
            </a:pathLst>
          </a:custGeom>
          <a:solidFill>
            <a:srgbClr val="FCEA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4722876" y="3287267"/>
            <a:ext cx="882650" cy="287020"/>
          </a:xfrm>
          <a:custGeom>
            <a:avLst/>
            <a:gdLst/>
            <a:ahLst/>
            <a:cxnLst/>
            <a:rect l="l" t="t" r="r" b="b"/>
            <a:pathLst>
              <a:path w="882650" h="287020">
                <a:moveTo>
                  <a:pt x="834644" y="0"/>
                </a:moveTo>
                <a:lnTo>
                  <a:pt x="47751" y="0"/>
                </a:lnTo>
                <a:lnTo>
                  <a:pt x="29146" y="3746"/>
                </a:lnTo>
                <a:lnTo>
                  <a:pt x="13970" y="13970"/>
                </a:lnTo>
                <a:lnTo>
                  <a:pt x="3746" y="29146"/>
                </a:lnTo>
                <a:lnTo>
                  <a:pt x="0" y="47752"/>
                </a:lnTo>
                <a:lnTo>
                  <a:pt x="0" y="238760"/>
                </a:lnTo>
                <a:lnTo>
                  <a:pt x="3746" y="257365"/>
                </a:lnTo>
                <a:lnTo>
                  <a:pt x="13970" y="272542"/>
                </a:lnTo>
                <a:lnTo>
                  <a:pt x="29146" y="282765"/>
                </a:lnTo>
                <a:lnTo>
                  <a:pt x="47751" y="286512"/>
                </a:lnTo>
                <a:lnTo>
                  <a:pt x="834644" y="286512"/>
                </a:lnTo>
                <a:lnTo>
                  <a:pt x="853249" y="282765"/>
                </a:lnTo>
                <a:lnTo>
                  <a:pt x="868426" y="272542"/>
                </a:lnTo>
                <a:lnTo>
                  <a:pt x="878649" y="257365"/>
                </a:lnTo>
                <a:lnTo>
                  <a:pt x="882396" y="238760"/>
                </a:lnTo>
                <a:lnTo>
                  <a:pt x="882396" y="47752"/>
                </a:lnTo>
                <a:lnTo>
                  <a:pt x="878649" y="29146"/>
                </a:lnTo>
                <a:lnTo>
                  <a:pt x="868426" y="13970"/>
                </a:lnTo>
                <a:lnTo>
                  <a:pt x="853249" y="3746"/>
                </a:lnTo>
                <a:lnTo>
                  <a:pt x="834644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5348478" y="3431285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 h="0">
                <a:moveTo>
                  <a:pt x="0" y="0"/>
                </a:moveTo>
                <a:lnTo>
                  <a:pt x="220980" y="0"/>
                </a:lnTo>
              </a:path>
            </a:pathLst>
          </a:custGeom>
          <a:ln w="1905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5348478" y="3472434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 h="0">
                <a:moveTo>
                  <a:pt x="0" y="0"/>
                </a:moveTo>
                <a:lnTo>
                  <a:pt x="220980" y="0"/>
                </a:lnTo>
              </a:path>
            </a:pathLst>
          </a:custGeom>
          <a:ln w="1905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5348478" y="3512058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 h="0">
                <a:moveTo>
                  <a:pt x="0" y="0"/>
                </a:moveTo>
                <a:lnTo>
                  <a:pt x="220980" y="0"/>
                </a:lnTo>
              </a:path>
            </a:pathLst>
          </a:custGeom>
          <a:ln w="1905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4784597" y="3477005"/>
            <a:ext cx="41275" cy="36830"/>
          </a:xfrm>
          <a:custGeom>
            <a:avLst/>
            <a:gdLst/>
            <a:ahLst/>
            <a:cxnLst/>
            <a:rect l="l" t="t" r="r" b="b"/>
            <a:pathLst>
              <a:path w="41275" h="36829">
                <a:moveTo>
                  <a:pt x="20574" y="0"/>
                </a:moveTo>
                <a:lnTo>
                  <a:pt x="12590" y="1428"/>
                </a:lnTo>
                <a:lnTo>
                  <a:pt x="6048" y="5334"/>
                </a:lnTo>
                <a:lnTo>
                  <a:pt x="1625" y="11144"/>
                </a:lnTo>
                <a:lnTo>
                  <a:pt x="0" y="18288"/>
                </a:lnTo>
                <a:lnTo>
                  <a:pt x="1625" y="25431"/>
                </a:lnTo>
                <a:lnTo>
                  <a:pt x="6048" y="31242"/>
                </a:lnTo>
                <a:lnTo>
                  <a:pt x="12590" y="35147"/>
                </a:lnTo>
                <a:lnTo>
                  <a:pt x="20574" y="36576"/>
                </a:lnTo>
                <a:lnTo>
                  <a:pt x="28557" y="35147"/>
                </a:lnTo>
                <a:lnTo>
                  <a:pt x="35099" y="31242"/>
                </a:lnTo>
                <a:lnTo>
                  <a:pt x="39522" y="25431"/>
                </a:lnTo>
                <a:lnTo>
                  <a:pt x="41148" y="18288"/>
                </a:lnTo>
                <a:lnTo>
                  <a:pt x="39522" y="11144"/>
                </a:lnTo>
                <a:lnTo>
                  <a:pt x="35099" y="5334"/>
                </a:lnTo>
                <a:lnTo>
                  <a:pt x="28557" y="1428"/>
                </a:lnTo>
                <a:lnTo>
                  <a:pt x="20574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4784597" y="3477005"/>
            <a:ext cx="41275" cy="36830"/>
          </a:xfrm>
          <a:custGeom>
            <a:avLst/>
            <a:gdLst/>
            <a:ahLst/>
            <a:cxnLst/>
            <a:rect l="l" t="t" r="r" b="b"/>
            <a:pathLst>
              <a:path w="41275" h="36829">
                <a:moveTo>
                  <a:pt x="0" y="18288"/>
                </a:moveTo>
                <a:lnTo>
                  <a:pt x="1625" y="11144"/>
                </a:lnTo>
                <a:lnTo>
                  <a:pt x="6048" y="5334"/>
                </a:lnTo>
                <a:lnTo>
                  <a:pt x="12590" y="1428"/>
                </a:lnTo>
                <a:lnTo>
                  <a:pt x="20574" y="0"/>
                </a:lnTo>
                <a:lnTo>
                  <a:pt x="28557" y="1428"/>
                </a:lnTo>
                <a:lnTo>
                  <a:pt x="35099" y="5334"/>
                </a:lnTo>
                <a:lnTo>
                  <a:pt x="39522" y="11144"/>
                </a:lnTo>
                <a:lnTo>
                  <a:pt x="41148" y="18288"/>
                </a:lnTo>
                <a:lnTo>
                  <a:pt x="39522" y="25431"/>
                </a:lnTo>
                <a:lnTo>
                  <a:pt x="35099" y="31242"/>
                </a:lnTo>
                <a:lnTo>
                  <a:pt x="28557" y="35147"/>
                </a:lnTo>
                <a:lnTo>
                  <a:pt x="20574" y="36576"/>
                </a:lnTo>
                <a:lnTo>
                  <a:pt x="12590" y="35147"/>
                </a:lnTo>
                <a:lnTo>
                  <a:pt x="6048" y="31242"/>
                </a:lnTo>
                <a:lnTo>
                  <a:pt x="1625" y="25431"/>
                </a:lnTo>
                <a:lnTo>
                  <a:pt x="0" y="18288"/>
                </a:lnTo>
                <a:close/>
              </a:path>
            </a:pathLst>
          </a:custGeom>
          <a:ln w="2540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4722876" y="3614928"/>
            <a:ext cx="882650" cy="288290"/>
          </a:xfrm>
          <a:custGeom>
            <a:avLst/>
            <a:gdLst/>
            <a:ahLst/>
            <a:cxnLst/>
            <a:rect l="l" t="t" r="r" b="b"/>
            <a:pathLst>
              <a:path w="882650" h="288289">
                <a:moveTo>
                  <a:pt x="834389" y="0"/>
                </a:moveTo>
                <a:lnTo>
                  <a:pt x="48006" y="0"/>
                </a:lnTo>
                <a:lnTo>
                  <a:pt x="29307" y="3768"/>
                </a:lnTo>
                <a:lnTo>
                  <a:pt x="14049" y="14049"/>
                </a:lnTo>
                <a:lnTo>
                  <a:pt x="3768" y="29307"/>
                </a:lnTo>
                <a:lnTo>
                  <a:pt x="0" y="48006"/>
                </a:lnTo>
                <a:lnTo>
                  <a:pt x="0" y="240030"/>
                </a:lnTo>
                <a:lnTo>
                  <a:pt x="3768" y="258728"/>
                </a:lnTo>
                <a:lnTo>
                  <a:pt x="14049" y="273986"/>
                </a:lnTo>
                <a:lnTo>
                  <a:pt x="29307" y="284267"/>
                </a:lnTo>
                <a:lnTo>
                  <a:pt x="48006" y="288036"/>
                </a:lnTo>
                <a:lnTo>
                  <a:pt x="834389" y="288036"/>
                </a:lnTo>
                <a:lnTo>
                  <a:pt x="853088" y="284267"/>
                </a:lnTo>
                <a:lnTo>
                  <a:pt x="868346" y="273986"/>
                </a:lnTo>
                <a:lnTo>
                  <a:pt x="878627" y="258728"/>
                </a:lnTo>
                <a:lnTo>
                  <a:pt x="882396" y="240030"/>
                </a:lnTo>
                <a:lnTo>
                  <a:pt x="882396" y="48006"/>
                </a:lnTo>
                <a:lnTo>
                  <a:pt x="878627" y="29307"/>
                </a:lnTo>
                <a:lnTo>
                  <a:pt x="868346" y="14049"/>
                </a:lnTo>
                <a:lnTo>
                  <a:pt x="853088" y="3768"/>
                </a:lnTo>
                <a:lnTo>
                  <a:pt x="834389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5348478" y="3758946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 h="0">
                <a:moveTo>
                  <a:pt x="0" y="0"/>
                </a:moveTo>
                <a:lnTo>
                  <a:pt x="220980" y="0"/>
                </a:lnTo>
              </a:path>
            </a:pathLst>
          </a:custGeom>
          <a:ln w="1905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5348478" y="3800094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 h="0">
                <a:moveTo>
                  <a:pt x="0" y="0"/>
                </a:moveTo>
                <a:lnTo>
                  <a:pt x="220980" y="0"/>
                </a:lnTo>
              </a:path>
            </a:pathLst>
          </a:custGeom>
          <a:ln w="1905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5348478" y="3841241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 h="0">
                <a:moveTo>
                  <a:pt x="0" y="0"/>
                </a:moveTo>
                <a:lnTo>
                  <a:pt x="220980" y="0"/>
                </a:lnTo>
              </a:path>
            </a:pathLst>
          </a:custGeom>
          <a:ln w="1905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4784597" y="3804665"/>
            <a:ext cx="41275" cy="38100"/>
          </a:xfrm>
          <a:custGeom>
            <a:avLst/>
            <a:gdLst/>
            <a:ahLst/>
            <a:cxnLst/>
            <a:rect l="l" t="t" r="r" b="b"/>
            <a:pathLst>
              <a:path w="41275" h="38100">
                <a:moveTo>
                  <a:pt x="20574" y="0"/>
                </a:moveTo>
                <a:lnTo>
                  <a:pt x="12590" y="1494"/>
                </a:lnTo>
                <a:lnTo>
                  <a:pt x="6048" y="5572"/>
                </a:lnTo>
                <a:lnTo>
                  <a:pt x="1625" y="11626"/>
                </a:lnTo>
                <a:lnTo>
                  <a:pt x="0" y="19049"/>
                </a:lnTo>
                <a:lnTo>
                  <a:pt x="1625" y="26473"/>
                </a:lnTo>
                <a:lnTo>
                  <a:pt x="6048" y="32527"/>
                </a:lnTo>
                <a:lnTo>
                  <a:pt x="12590" y="36605"/>
                </a:lnTo>
                <a:lnTo>
                  <a:pt x="20574" y="38099"/>
                </a:lnTo>
                <a:lnTo>
                  <a:pt x="28557" y="36605"/>
                </a:lnTo>
                <a:lnTo>
                  <a:pt x="35099" y="32527"/>
                </a:lnTo>
                <a:lnTo>
                  <a:pt x="39522" y="26473"/>
                </a:lnTo>
                <a:lnTo>
                  <a:pt x="41148" y="19049"/>
                </a:lnTo>
                <a:lnTo>
                  <a:pt x="39522" y="11626"/>
                </a:lnTo>
                <a:lnTo>
                  <a:pt x="35099" y="5572"/>
                </a:lnTo>
                <a:lnTo>
                  <a:pt x="28557" y="1494"/>
                </a:lnTo>
                <a:lnTo>
                  <a:pt x="20574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4784597" y="3804665"/>
            <a:ext cx="41275" cy="38100"/>
          </a:xfrm>
          <a:custGeom>
            <a:avLst/>
            <a:gdLst/>
            <a:ahLst/>
            <a:cxnLst/>
            <a:rect l="l" t="t" r="r" b="b"/>
            <a:pathLst>
              <a:path w="41275" h="38100">
                <a:moveTo>
                  <a:pt x="0" y="19049"/>
                </a:moveTo>
                <a:lnTo>
                  <a:pt x="1625" y="11626"/>
                </a:lnTo>
                <a:lnTo>
                  <a:pt x="6048" y="5572"/>
                </a:lnTo>
                <a:lnTo>
                  <a:pt x="12590" y="1494"/>
                </a:lnTo>
                <a:lnTo>
                  <a:pt x="20574" y="0"/>
                </a:lnTo>
                <a:lnTo>
                  <a:pt x="28557" y="1494"/>
                </a:lnTo>
                <a:lnTo>
                  <a:pt x="35099" y="5572"/>
                </a:lnTo>
                <a:lnTo>
                  <a:pt x="39522" y="11626"/>
                </a:lnTo>
                <a:lnTo>
                  <a:pt x="41148" y="19049"/>
                </a:lnTo>
                <a:lnTo>
                  <a:pt x="39522" y="26473"/>
                </a:lnTo>
                <a:lnTo>
                  <a:pt x="35099" y="32527"/>
                </a:lnTo>
                <a:lnTo>
                  <a:pt x="28557" y="36605"/>
                </a:lnTo>
                <a:lnTo>
                  <a:pt x="20574" y="38099"/>
                </a:lnTo>
                <a:lnTo>
                  <a:pt x="12590" y="36605"/>
                </a:lnTo>
                <a:lnTo>
                  <a:pt x="6048" y="32527"/>
                </a:lnTo>
                <a:lnTo>
                  <a:pt x="1625" y="26473"/>
                </a:lnTo>
                <a:lnTo>
                  <a:pt x="0" y="19049"/>
                </a:lnTo>
                <a:close/>
              </a:path>
            </a:pathLst>
          </a:custGeom>
          <a:ln w="2540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4722876" y="3939540"/>
            <a:ext cx="882650" cy="287020"/>
          </a:xfrm>
          <a:custGeom>
            <a:avLst/>
            <a:gdLst/>
            <a:ahLst/>
            <a:cxnLst/>
            <a:rect l="l" t="t" r="r" b="b"/>
            <a:pathLst>
              <a:path w="882650" h="287020">
                <a:moveTo>
                  <a:pt x="834644" y="0"/>
                </a:moveTo>
                <a:lnTo>
                  <a:pt x="47751" y="0"/>
                </a:lnTo>
                <a:lnTo>
                  <a:pt x="29146" y="3746"/>
                </a:lnTo>
                <a:lnTo>
                  <a:pt x="13970" y="13970"/>
                </a:lnTo>
                <a:lnTo>
                  <a:pt x="3746" y="29146"/>
                </a:lnTo>
                <a:lnTo>
                  <a:pt x="0" y="47752"/>
                </a:lnTo>
                <a:lnTo>
                  <a:pt x="0" y="238760"/>
                </a:lnTo>
                <a:lnTo>
                  <a:pt x="3746" y="257365"/>
                </a:lnTo>
                <a:lnTo>
                  <a:pt x="13970" y="272542"/>
                </a:lnTo>
                <a:lnTo>
                  <a:pt x="29146" y="282765"/>
                </a:lnTo>
                <a:lnTo>
                  <a:pt x="47751" y="286512"/>
                </a:lnTo>
                <a:lnTo>
                  <a:pt x="834644" y="286512"/>
                </a:lnTo>
                <a:lnTo>
                  <a:pt x="853249" y="282765"/>
                </a:lnTo>
                <a:lnTo>
                  <a:pt x="868426" y="272542"/>
                </a:lnTo>
                <a:lnTo>
                  <a:pt x="878649" y="257365"/>
                </a:lnTo>
                <a:lnTo>
                  <a:pt x="882396" y="238760"/>
                </a:lnTo>
                <a:lnTo>
                  <a:pt x="882396" y="47752"/>
                </a:lnTo>
                <a:lnTo>
                  <a:pt x="878649" y="29146"/>
                </a:lnTo>
                <a:lnTo>
                  <a:pt x="868426" y="13970"/>
                </a:lnTo>
                <a:lnTo>
                  <a:pt x="853249" y="3746"/>
                </a:lnTo>
                <a:lnTo>
                  <a:pt x="834644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5348478" y="4083558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 h="0">
                <a:moveTo>
                  <a:pt x="0" y="0"/>
                </a:moveTo>
                <a:lnTo>
                  <a:pt x="220980" y="0"/>
                </a:lnTo>
              </a:path>
            </a:pathLst>
          </a:custGeom>
          <a:ln w="1905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5348478" y="4124705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 h="0">
                <a:moveTo>
                  <a:pt x="0" y="0"/>
                </a:moveTo>
                <a:lnTo>
                  <a:pt x="220980" y="0"/>
                </a:lnTo>
              </a:path>
            </a:pathLst>
          </a:custGeom>
          <a:ln w="1905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5348478" y="4164329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 h="0">
                <a:moveTo>
                  <a:pt x="0" y="0"/>
                </a:moveTo>
                <a:lnTo>
                  <a:pt x="220980" y="0"/>
                </a:lnTo>
              </a:path>
            </a:pathLst>
          </a:custGeom>
          <a:ln w="1905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4784597" y="4129278"/>
            <a:ext cx="41275" cy="36830"/>
          </a:xfrm>
          <a:custGeom>
            <a:avLst/>
            <a:gdLst/>
            <a:ahLst/>
            <a:cxnLst/>
            <a:rect l="l" t="t" r="r" b="b"/>
            <a:pathLst>
              <a:path w="41275" h="36829">
                <a:moveTo>
                  <a:pt x="20574" y="0"/>
                </a:moveTo>
                <a:lnTo>
                  <a:pt x="12590" y="1428"/>
                </a:lnTo>
                <a:lnTo>
                  <a:pt x="6048" y="5334"/>
                </a:lnTo>
                <a:lnTo>
                  <a:pt x="1625" y="11144"/>
                </a:lnTo>
                <a:lnTo>
                  <a:pt x="0" y="18288"/>
                </a:lnTo>
                <a:lnTo>
                  <a:pt x="1625" y="25431"/>
                </a:lnTo>
                <a:lnTo>
                  <a:pt x="6048" y="31242"/>
                </a:lnTo>
                <a:lnTo>
                  <a:pt x="12590" y="35147"/>
                </a:lnTo>
                <a:lnTo>
                  <a:pt x="20574" y="36576"/>
                </a:lnTo>
                <a:lnTo>
                  <a:pt x="28557" y="35147"/>
                </a:lnTo>
                <a:lnTo>
                  <a:pt x="35099" y="31242"/>
                </a:lnTo>
                <a:lnTo>
                  <a:pt x="39522" y="25431"/>
                </a:lnTo>
                <a:lnTo>
                  <a:pt x="41148" y="18288"/>
                </a:lnTo>
                <a:lnTo>
                  <a:pt x="39522" y="11144"/>
                </a:lnTo>
                <a:lnTo>
                  <a:pt x="35099" y="5334"/>
                </a:lnTo>
                <a:lnTo>
                  <a:pt x="28557" y="1428"/>
                </a:lnTo>
                <a:lnTo>
                  <a:pt x="20574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4784597" y="4129278"/>
            <a:ext cx="41275" cy="36830"/>
          </a:xfrm>
          <a:custGeom>
            <a:avLst/>
            <a:gdLst/>
            <a:ahLst/>
            <a:cxnLst/>
            <a:rect l="l" t="t" r="r" b="b"/>
            <a:pathLst>
              <a:path w="41275" h="36829">
                <a:moveTo>
                  <a:pt x="0" y="18288"/>
                </a:moveTo>
                <a:lnTo>
                  <a:pt x="1625" y="11144"/>
                </a:lnTo>
                <a:lnTo>
                  <a:pt x="6048" y="5334"/>
                </a:lnTo>
                <a:lnTo>
                  <a:pt x="12590" y="1428"/>
                </a:lnTo>
                <a:lnTo>
                  <a:pt x="20574" y="0"/>
                </a:lnTo>
                <a:lnTo>
                  <a:pt x="28557" y="1428"/>
                </a:lnTo>
                <a:lnTo>
                  <a:pt x="35099" y="5334"/>
                </a:lnTo>
                <a:lnTo>
                  <a:pt x="39522" y="11144"/>
                </a:lnTo>
                <a:lnTo>
                  <a:pt x="41148" y="18288"/>
                </a:lnTo>
                <a:lnTo>
                  <a:pt x="39522" y="25431"/>
                </a:lnTo>
                <a:lnTo>
                  <a:pt x="35099" y="31242"/>
                </a:lnTo>
                <a:lnTo>
                  <a:pt x="28557" y="35147"/>
                </a:lnTo>
                <a:lnTo>
                  <a:pt x="20574" y="36576"/>
                </a:lnTo>
                <a:lnTo>
                  <a:pt x="12590" y="35147"/>
                </a:lnTo>
                <a:lnTo>
                  <a:pt x="6048" y="31242"/>
                </a:lnTo>
                <a:lnTo>
                  <a:pt x="1625" y="25431"/>
                </a:lnTo>
                <a:lnTo>
                  <a:pt x="0" y="18288"/>
                </a:lnTo>
                <a:close/>
              </a:path>
            </a:pathLst>
          </a:custGeom>
          <a:ln w="2540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5661659" y="3407689"/>
            <a:ext cx="2304288" cy="23467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5705094" y="3469385"/>
            <a:ext cx="2145665" cy="76200"/>
          </a:xfrm>
          <a:custGeom>
            <a:avLst/>
            <a:gdLst/>
            <a:ahLst/>
            <a:cxnLst/>
            <a:rect l="l" t="t" r="r" b="b"/>
            <a:pathLst>
              <a:path w="2145665" h="76200">
                <a:moveTo>
                  <a:pt x="2069210" y="0"/>
                </a:moveTo>
                <a:lnTo>
                  <a:pt x="2069210" y="76200"/>
                </a:lnTo>
                <a:lnTo>
                  <a:pt x="2120010" y="50800"/>
                </a:lnTo>
                <a:lnTo>
                  <a:pt x="2081910" y="50800"/>
                </a:lnTo>
                <a:lnTo>
                  <a:pt x="2081910" y="25400"/>
                </a:lnTo>
                <a:lnTo>
                  <a:pt x="2120010" y="25400"/>
                </a:lnTo>
                <a:lnTo>
                  <a:pt x="2069210" y="0"/>
                </a:lnTo>
                <a:close/>
              </a:path>
              <a:path w="2145665" h="76200">
                <a:moveTo>
                  <a:pt x="2069210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2069210" y="50800"/>
                </a:lnTo>
                <a:lnTo>
                  <a:pt x="2069210" y="25400"/>
                </a:lnTo>
                <a:close/>
              </a:path>
              <a:path w="2145665" h="76200">
                <a:moveTo>
                  <a:pt x="2120010" y="25400"/>
                </a:moveTo>
                <a:lnTo>
                  <a:pt x="2081910" y="25400"/>
                </a:lnTo>
                <a:lnTo>
                  <a:pt x="2081910" y="50800"/>
                </a:lnTo>
                <a:lnTo>
                  <a:pt x="2120010" y="50800"/>
                </a:lnTo>
                <a:lnTo>
                  <a:pt x="2145410" y="38100"/>
                </a:lnTo>
                <a:lnTo>
                  <a:pt x="2120010" y="2540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7978013" y="1971929"/>
            <a:ext cx="3886454" cy="294767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 txBox="1"/>
          <p:nvPr/>
        </p:nvSpPr>
        <p:spPr>
          <a:xfrm>
            <a:off x="8790685" y="2947162"/>
            <a:ext cx="246379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heavy" sz="1400" spc="60" strike="sngStrike">
                <a:uFill>
                  <a:solidFill>
                    <a:srgbClr val="F8F8F8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400" strike="sngStrike">
                <a:uFill>
                  <a:solidFill>
                    <a:srgbClr val="F8F8F8"/>
                  </a:solidFill>
                </a:uFill>
                <a:latin typeface="Consolas"/>
                <a:cs typeface="Consolas"/>
              </a:rPr>
              <a:t>1</a:t>
            </a:r>
            <a:r>
              <a:rPr dirty="0" u="heavy" sz="1400" spc="-220" strike="sngStrike">
                <a:uFill>
                  <a:solidFill>
                    <a:srgbClr val="F8F8F8"/>
                  </a:solidFill>
                </a:uFill>
                <a:latin typeface="Consolas"/>
                <a:cs typeface="Consolas"/>
              </a:rPr>
              <a:t> 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10142346" y="2959354"/>
            <a:ext cx="12382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Consolas"/>
                <a:cs typeface="Consolas"/>
              </a:rPr>
              <a:t>2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11450573" y="2965450"/>
            <a:ext cx="12382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Consolas"/>
                <a:cs typeface="Consolas"/>
              </a:rPr>
              <a:t>3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5658611" y="2700502"/>
            <a:ext cx="2366772" cy="84127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5701410" y="2786126"/>
            <a:ext cx="2209800" cy="697865"/>
          </a:xfrm>
          <a:custGeom>
            <a:avLst/>
            <a:gdLst/>
            <a:ahLst/>
            <a:cxnLst/>
            <a:rect l="l" t="t" r="r" b="b"/>
            <a:pathLst>
              <a:path w="2209800" h="697864">
                <a:moveTo>
                  <a:pt x="2132872" y="24274"/>
                </a:moveTo>
                <a:lnTo>
                  <a:pt x="0" y="673481"/>
                </a:lnTo>
                <a:lnTo>
                  <a:pt x="7365" y="697738"/>
                </a:lnTo>
                <a:lnTo>
                  <a:pt x="2140265" y="48523"/>
                </a:lnTo>
                <a:lnTo>
                  <a:pt x="2132872" y="24274"/>
                </a:lnTo>
                <a:close/>
              </a:path>
              <a:path w="2209800" h="697864">
                <a:moveTo>
                  <a:pt x="2202739" y="20574"/>
                </a:moveTo>
                <a:lnTo>
                  <a:pt x="2145030" y="20574"/>
                </a:lnTo>
                <a:lnTo>
                  <a:pt x="2152395" y="44831"/>
                </a:lnTo>
                <a:lnTo>
                  <a:pt x="2140265" y="48523"/>
                </a:lnTo>
                <a:lnTo>
                  <a:pt x="2147696" y="72898"/>
                </a:lnTo>
                <a:lnTo>
                  <a:pt x="2202739" y="20574"/>
                </a:lnTo>
                <a:close/>
              </a:path>
              <a:path w="2209800" h="697864">
                <a:moveTo>
                  <a:pt x="2145030" y="20574"/>
                </a:moveTo>
                <a:lnTo>
                  <a:pt x="2132872" y="24274"/>
                </a:lnTo>
                <a:lnTo>
                  <a:pt x="2140265" y="48523"/>
                </a:lnTo>
                <a:lnTo>
                  <a:pt x="2152395" y="44831"/>
                </a:lnTo>
                <a:lnTo>
                  <a:pt x="2145030" y="20574"/>
                </a:lnTo>
                <a:close/>
              </a:path>
              <a:path w="2209800" h="697864">
                <a:moveTo>
                  <a:pt x="2125471" y="0"/>
                </a:moveTo>
                <a:lnTo>
                  <a:pt x="2132872" y="24274"/>
                </a:lnTo>
                <a:lnTo>
                  <a:pt x="2145030" y="20574"/>
                </a:lnTo>
                <a:lnTo>
                  <a:pt x="2202739" y="20574"/>
                </a:lnTo>
                <a:lnTo>
                  <a:pt x="2209418" y="14224"/>
                </a:lnTo>
                <a:lnTo>
                  <a:pt x="2125471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5670803" y="3508260"/>
            <a:ext cx="2346959" cy="77570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5713857" y="3530346"/>
            <a:ext cx="2188845" cy="636270"/>
          </a:xfrm>
          <a:custGeom>
            <a:avLst/>
            <a:gdLst/>
            <a:ahLst/>
            <a:cxnLst/>
            <a:rect l="l" t="t" r="r" b="b"/>
            <a:pathLst>
              <a:path w="2188845" h="636270">
                <a:moveTo>
                  <a:pt x="2111971" y="611281"/>
                </a:moveTo>
                <a:lnTo>
                  <a:pt x="2105151" y="635761"/>
                </a:lnTo>
                <a:lnTo>
                  <a:pt x="2188844" y="619505"/>
                </a:lnTo>
                <a:lnTo>
                  <a:pt x="2183504" y="614679"/>
                </a:lnTo>
                <a:lnTo>
                  <a:pt x="2124201" y="614679"/>
                </a:lnTo>
                <a:lnTo>
                  <a:pt x="2111971" y="611281"/>
                </a:lnTo>
                <a:close/>
              </a:path>
              <a:path w="2188845" h="636270">
                <a:moveTo>
                  <a:pt x="2118767" y="586880"/>
                </a:moveTo>
                <a:lnTo>
                  <a:pt x="2111971" y="611281"/>
                </a:lnTo>
                <a:lnTo>
                  <a:pt x="2124201" y="614679"/>
                </a:lnTo>
                <a:lnTo>
                  <a:pt x="2131060" y="590295"/>
                </a:lnTo>
                <a:lnTo>
                  <a:pt x="2118767" y="586880"/>
                </a:lnTo>
                <a:close/>
              </a:path>
              <a:path w="2188845" h="636270">
                <a:moveTo>
                  <a:pt x="2125598" y="562355"/>
                </a:moveTo>
                <a:lnTo>
                  <a:pt x="2118767" y="586880"/>
                </a:lnTo>
                <a:lnTo>
                  <a:pt x="2131060" y="590295"/>
                </a:lnTo>
                <a:lnTo>
                  <a:pt x="2124201" y="614679"/>
                </a:lnTo>
                <a:lnTo>
                  <a:pt x="2183504" y="614679"/>
                </a:lnTo>
                <a:lnTo>
                  <a:pt x="2125598" y="562355"/>
                </a:lnTo>
                <a:close/>
              </a:path>
              <a:path w="2188845" h="636270">
                <a:moveTo>
                  <a:pt x="6857" y="0"/>
                </a:moveTo>
                <a:lnTo>
                  <a:pt x="0" y="24383"/>
                </a:lnTo>
                <a:lnTo>
                  <a:pt x="2111971" y="611281"/>
                </a:lnTo>
                <a:lnTo>
                  <a:pt x="2118767" y="586880"/>
                </a:lnTo>
                <a:lnTo>
                  <a:pt x="6857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 txBox="1"/>
          <p:nvPr/>
        </p:nvSpPr>
        <p:spPr>
          <a:xfrm>
            <a:off x="6779514" y="2830195"/>
            <a:ext cx="20383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585858"/>
                </a:solidFill>
                <a:latin typeface="黑体"/>
                <a:cs typeface="黑体"/>
              </a:rPr>
              <a:t>写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148" name="object 14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0"/>
              <a:t>高级软件人才培训专家</a:t>
            </a:r>
          </a:p>
        </p:txBody>
      </p:sp>
      <p:sp>
        <p:nvSpPr>
          <p:cNvPr id="135" name="object 135"/>
          <p:cNvSpPr txBox="1"/>
          <p:nvPr/>
        </p:nvSpPr>
        <p:spPr>
          <a:xfrm>
            <a:off x="6776973" y="3906139"/>
            <a:ext cx="20383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585858"/>
                </a:solidFill>
                <a:latin typeface="黑体"/>
                <a:cs typeface="黑体"/>
              </a:rPr>
              <a:t>读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6960489" y="4387722"/>
            <a:ext cx="8096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65">
                <a:solidFill>
                  <a:srgbClr val="7E7E7E"/>
                </a:solidFill>
                <a:latin typeface="宋体"/>
                <a:cs typeface="宋体"/>
              </a:rPr>
              <a:t>My</a:t>
            </a:r>
            <a:r>
              <a:rPr dirty="0" sz="1200" spc="170">
                <a:solidFill>
                  <a:srgbClr val="7E7E7E"/>
                </a:solidFill>
                <a:latin typeface="宋体"/>
                <a:cs typeface="宋体"/>
              </a:rPr>
              <a:t>S</a:t>
            </a:r>
            <a:r>
              <a:rPr dirty="0" sz="1200" spc="150">
                <a:solidFill>
                  <a:srgbClr val="7E7E7E"/>
                </a:solidFill>
                <a:latin typeface="宋体"/>
                <a:cs typeface="宋体"/>
              </a:rPr>
              <a:t>QL</a:t>
            </a:r>
            <a:r>
              <a:rPr dirty="0" sz="1200" spc="-25">
                <a:solidFill>
                  <a:srgbClr val="7E7E7E"/>
                </a:solidFill>
                <a:latin typeface="宋体"/>
                <a:cs typeface="宋体"/>
              </a:rPr>
              <a:t>安装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6020815" y="4399610"/>
            <a:ext cx="30289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25">
                <a:solidFill>
                  <a:srgbClr val="7E7E7E"/>
                </a:solidFill>
                <a:latin typeface="宋体"/>
                <a:cs typeface="宋体"/>
              </a:rPr>
              <a:t>SQL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8784590" y="4387722"/>
            <a:ext cx="2813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7970" algn="l"/>
              </a:tabLst>
            </a:pPr>
            <a:r>
              <a:rPr dirty="0" u="dbl" sz="1200">
                <a:solidFill>
                  <a:srgbClr val="7E7E7E"/>
                </a:solidFill>
                <a:uFill>
                  <a:solidFill>
                    <a:srgbClr val="F8F8F8"/>
                  </a:solidFill>
                </a:uFill>
                <a:latin typeface="Times New Roman"/>
                <a:cs typeface="Times New Roman"/>
              </a:rPr>
              <a:t> 	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6492366" y="4708397"/>
            <a:ext cx="6229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7E7E7E"/>
                </a:solidFill>
                <a:latin typeface="宋体"/>
                <a:cs typeface="宋体"/>
              </a:rPr>
              <a:t>读写分离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4831460" y="4415154"/>
            <a:ext cx="6019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75">
                <a:solidFill>
                  <a:srgbClr val="7E7E7E"/>
                </a:solidFill>
                <a:latin typeface="宋体"/>
                <a:cs typeface="宋体"/>
              </a:rPr>
              <a:t>S</a:t>
            </a:r>
            <a:r>
              <a:rPr dirty="0" sz="1200" spc="150">
                <a:solidFill>
                  <a:srgbClr val="7E7E7E"/>
                </a:solidFill>
                <a:latin typeface="宋体"/>
                <a:cs typeface="宋体"/>
              </a:rPr>
              <a:t>QL</a:t>
            </a:r>
            <a:r>
              <a:rPr dirty="0" sz="1200" spc="-25">
                <a:solidFill>
                  <a:srgbClr val="7E7E7E"/>
                </a:solidFill>
                <a:latin typeface="宋体"/>
                <a:cs typeface="宋体"/>
              </a:rPr>
              <a:t>优化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8310118" y="4940554"/>
            <a:ext cx="3244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7E7E7E"/>
                </a:solidFill>
                <a:latin typeface="宋体"/>
                <a:cs typeface="宋体"/>
              </a:rPr>
              <a:t>索引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8586596" y="5175630"/>
            <a:ext cx="16859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75055" algn="l"/>
              </a:tabLst>
            </a:pPr>
            <a:r>
              <a:rPr dirty="0" baseline="2314" sz="1800" spc="-37">
                <a:solidFill>
                  <a:srgbClr val="7E7E7E"/>
                </a:solidFill>
                <a:latin typeface="宋体"/>
                <a:cs typeface="宋体"/>
              </a:rPr>
              <a:t>主从复</a:t>
            </a:r>
            <a:r>
              <a:rPr dirty="0" baseline="2314" sz="1800" spc="-30">
                <a:solidFill>
                  <a:srgbClr val="7E7E7E"/>
                </a:solidFill>
                <a:latin typeface="宋体"/>
                <a:cs typeface="宋体"/>
              </a:rPr>
              <a:t>制</a:t>
            </a:r>
            <a:r>
              <a:rPr dirty="0" baseline="2314" sz="1800">
                <a:solidFill>
                  <a:srgbClr val="7E7E7E"/>
                </a:solidFill>
                <a:latin typeface="宋体"/>
                <a:cs typeface="宋体"/>
              </a:rPr>
              <a:t>	</a:t>
            </a:r>
            <a:r>
              <a:rPr dirty="0" sz="1200" spc="-25">
                <a:solidFill>
                  <a:srgbClr val="7E7E7E"/>
                </a:solidFill>
                <a:latin typeface="宋体"/>
                <a:cs typeface="宋体"/>
              </a:rPr>
              <a:t>多表查询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9149333" y="4938521"/>
            <a:ext cx="13398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28065" algn="l"/>
              </a:tabLst>
            </a:pPr>
            <a:r>
              <a:rPr dirty="0" sz="1200" spc="-25">
                <a:solidFill>
                  <a:srgbClr val="7E7E7E"/>
                </a:solidFill>
                <a:latin typeface="宋体"/>
                <a:cs typeface="宋体"/>
              </a:rPr>
              <a:t>存储引</a:t>
            </a:r>
            <a:r>
              <a:rPr dirty="0" sz="1200" spc="-20">
                <a:solidFill>
                  <a:srgbClr val="7E7E7E"/>
                </a:solidFill>
                <a:latin typeface="宋体"/>
                <a:cs typeface="宋体"/>
              </a:rPr>
              <a:t>擎</a:t>
            </a:r>
            <a:r>
              <a:rPr dirty="0" sz="1200">
                <a:solidFill>
                  <a:srgbClr val="7E7E7E"/>
                </a:solidFill>
                <a:latin typeface="宋体"/>
                <a:cs typeface="宋体"/>
              </a:rPr>
              <a:t>	</a:t>
            </a:r>
            <a:r>
              <a:rPr dirty="0" sz="1200" spc="-25">
                <a:solidFill>
                  <a:srgbClr val="7E7E7E"/>
                </a:solidFill>
                <a:latin typeface="宋体"/>
                <a:cs typeface="宋体"/>
              </a:rPr>
              <a:t>视图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10548366" y="5154295"/>
            <a:ext cx="6229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7E7E7E"/>
                </a:solidFill>
                <a:latin typeface="宋体"/>
                <a:cs typeface="宋体"/>
              </a:rPr>
              <a:t>存储过程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10988802" y="4931791"/>
            <a:ext cx="6229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7E7E7E"/>
                </a:solidFill>
                <a:latin typeface="宋体"/>
                <a:cs typeface="宋体"/>
              </a:rPr>
              <a:t>分库分表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11546840" y="5152771"/>
            <a:ext cx="3244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7E7E7E"/>
                </a:solidFill>
                <a:latin typeface="宋体"/>
                <a:cs typeface="宋体"/>
              </a:rPr>
              <a:t>事务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7562468" y="4743704"/>
            <a:ext cx="2997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45">
                <a:solidFill>
                  <a:srgbClr val="7E7E7E"/>
                </a:solidFill>
                <a:latin typeface="宋体"/>
                <a:cs typeface="宋体"/>
              </a:rPr>
              <a:t>......</a:t>
            </a:r>
            <a:endParaRPr sz="1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 h="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 h="0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 h="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9838" y="1074546"/>
            <a:ext cx="3672204" cy="20542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225">
                <a:solidFill>
                  <a:srgbClr val="AC2A25"/>
                </a:solidFill>
                <a:latin typeface="宋体"/>
                <a:cs typeface="宋体"/>
              </a:rPr>
              <a:t>SQL</a:t>
            </a:r>
            <a:endParaRPr sz="20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2150">
              <a:latin typeface="Times New Roman"/>
              <a:cs typeface="Times New Roman"/>
            </a:endParaRPr>
          </a:p>
          <a:p>
            <a:pPr marL="372110" indent="-360045">
              <a:lnSpc>
                <a:spcPct val="100000"/>
              </a:lnSpc>
              <a:spcBef>
                <a:spcPts val="5"/>
              </a:spcBef>
              <a:buClr>
                <a:srgbClr val="404040"/>
              </a:buClr>
              <a:buSzPct val="84375"/>
              <a:buFont typeface="Wingdings"/>
              <a:buChar char="⚫"/>
              <a:tabLst>
                <a:tab pos="372110" algn="l"/>
                <a:tab pos="372745" algn="l"/>
              </a:tabLst>
            </a:pPr>
            <a:r>
              <a:rPr dirty="0" sz="1600" spc="-5">
                <a:solidFill>
                  <a:srgbClr val="252525"/>
                </a:solidFill>
                <a:latin typeface="微软雅黑"/>
                <a:cs typeface="微软雅黑"/>
              </a:rPr>
              <a:t>DQL-聚合函数</a:t>
            </a:r>
            <a:endParaRPr sz="1600">
              <a:latin typeface="微软雅黑"/>
              <a:cs typeface="微软雅黑"/>
            </a:endParaRPr>
          </a:p>
          <a:p>
            <a:pPr lvl="1" marL="694055" indent="-343535">
              <a:lnSpc>
                <a:spcPct val="100000"/>
              </a:lnSpc>
              <a:spcBef>
                <a:spcPts val="1005"/>
              </a:spcBef>
              <a:buClr>
                <a:srgbClr val="404040"/>
              </a:buClr>
              <a:buSzPct val="82142"/>
              <a:buAutoNum type="arabicPeriod"/>
              <a:tabLst>
                <a:tab pos="694055" algn="l"/>
                <a:tab pos="694690" algn="l"/>
              </a:tabLst>
            </a:pPr>
            <a:r>
              <a:rPr dirty="0" sz="1400">
                <a:solidFill>
                  <a:srgbClr val="585858"/>
                </a:solidFill>
                <a:latin typeface="微软雅黑"/>
                <a:cs typeface="微软雅黑"/>
              </a:rPr>
              <a:t>介绍</a:t>
            </a:r>
            <a:endParaRPr sz="1400">
              <a:latin typeface="微软雅黑"/>
              <a:cs typeface="微软雅黑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404040"/>
              </a:buClr>
              <a:buFont typeface="΢"/>
              <a:buAutoNum type="arabicPeriod"/>
            </a:pPr>
            <a:endParaRPr sz="1400">
              <a:latin typeface="Times New Roman"/>
              <a:cs typeface="Times New Roman"/>
            </a:endParaRPr>
          </a:p>
          <a:p>
            <a:pPr marL="718820">
              <a:lnSpc>
                <a:spcPct val="100000"/>
              </a:lnSpc>
            </a:pPr>
            <a:r>
              <a:rPr dirty="0" sz="1200">
                <a:solidFill>
                  <a:srgbClr val="585858"/>
                </a:solidFill>
                <a:latin typeface="微软雅黑"/>
                <a:cs typeface="微软雅黑"/>
              </a:rPr>
              <a:t>将一列数据作为一个整体，进行纵向计算</a:t>
            </a:r>
            <a:r>
              <a:rPr dirty="0" sz="1200" spc="-90">
                <a:solidFill>
                  <a:srgbClr val="585858"/>
                </a:solidFill>
                <a:latin typeface="微软雅黑"/>
                <a:cs typeface="微软雅黑"/>
              </a:rPr>
              <a:t> </a:t>
            </a:r>
            <a:r>
              <a:rPr dirty="0" sz="1200">
                <a:solidFill>
                  <a:srgbClr val="585858"/>
                </a:solidFill>
                <a:latin typeface="微软雅黑"/>
                <a:cs typeface="微软雅黑"/>
              </a:rPr>
              <a:t>。</a:t>
            </a:r>
            <a:endParaRPr sz="12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Times New Roman"/>
              <a:cs typeface="Times New Roman"/>
            </a:endParaRPr>
          </a:p>
          <a:p>
            <a:pPr lvl="1" marL="694055" indent="-343535">
              <a:lnSpc>
                <a:spcPct val="100000"/>
              </a:lnSpc>
              <a:spcBef>
                <a:spcPts val="5"/>
              </a:spcBef>
              <a:buClr>
                <a:srgbClr val="404040"/>
              </a:buClr>
              <a:buSzPct val="82142"/>
              <a:buAutoNum type="arabicPeriod" startAt="2"/>
              <a:tabLst>
                <a:tab pos="694055" algn="l"/>
                <a:tab pos="694690" algn="l"/>
              </a:tabLst>
            </a:pPr>
            <a:r>
              <a:rPr dirty="0" sz="1400">
                <a:solidFill>
                  <a:srgbClr val="585858"/>
                </a:solidFill>
                <a:latin typeface="微软雅黑"/>
                <a:cs typeface="微软雅黑"/>
              </a:rPr>
              <a:t>常见聚合函数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28471" y="5205729"/>
            <a:ext cx="72580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dirty="0" sz="1150" spc="15">
                <a:solidFill>
                  <a:srgbClr val="404040"/>
                </a:solidFill>
                <a:latin typeface="微软雅黑"/>
                <a:cs typeface="微软雅黑"/>
              </a:rPr>
              <a:t>3</a:t>
            </a:r>
            <a:r>
              <a:rPr dirty="0" sz="1150" spc="5">
                <a:solidFill>
                  <a:srgbClr val="404040"/>
                </a:solidFill>
                <a:latin typeface="微软雅黑"/>
                <a:cs typeface="微软雅黑"/>
              </a:rPr>
              <a:t>.</a:t>
            </a:r>
            <a:r>
              <a:rPr dirty="0" sz="1150">
                <a:solidFill>
                  <a:srgbClr val="404040"/>
                </a:solidFill>
                <a:latin typeface="微软雅黑"/>
                <a:cs typeface="微软雅黑"/>
              </a:rPr>
              <a:t>	</a:t>
            </a:r>
            <a:r>
              <a:rPr dirty="0" sz="1400">
                <a:solidFill>
                  <a:srgbClr val="585858"/>
                </a:solidFill>
                <a:latin typeface="微软雅黑"/>
                <a:cs typeface="微软雅黑"/>
              </a:rPr>
              <a:t>语法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31036" y="5600700"/>
            <a:ext cx="9862185" cy="277495"/>
          </a:xfrm>
          <a:custGeom>
            <a:avLst/>
            <a:gdLst/>
            <a:ahLst/>
            <a:cxnLst/>
            <a:rect l="l" t="t" r="r" b="b"/>
            <a:pathLst>
              <a:path w="9862185" h="277495">
                <a:moveTo>
                  <a:pt x="0" y="277368"/>
                </a:moveTo>
                <a:lnTo>
                  <a:pt x="9861804" y="277368"/>
                </a:lnTo>
                <a:lnTo>
                  <a:pt x="9861804" y="0"/>
                </a:lnTo>
                <a:lnTo>
                  <a:pt x="0" y="0"/>
                </a:lnTo>
                <a:lnTo>
                  <a:pt x="0" y="277368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522222" y="5610148"/>
            <a:ext cx="558291" cy="2362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682239" y="5610148"/>
            <a:ext cx="94487" cy="2362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339084" y="5610148"/>
            <a:ext cx="158496" cy="2362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457955" y="5610148"/>
            <a:ext cx="489585" cy="2362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431036" y="5600700"/>
            <a:ext cx="9862185" cy="277495"/>
          </a:xfrm>
          <a:prstGeom prst="rect">
            <a:avLst/>
          </a:prstGeom>
          <a:ln w="3175">
            <a:solidFill>
              <a:srgbClr val="919191"/>
            </a:solidFill>
          </a:ln>
        </p:spPr>
        <p:txBody>
          <a:bodyPr wrap="square" lIns="0" tIns="38100" rIns="0" bIns="0" rtlCol="0" vert="horz">
            <a:spAutoFit/>
          </a:bodyPr>
          <a:lstStyle/>
          <a:p>
            <a:pPr marL="641350">
              <a:lnSpc>
                <a:spcPct val="100000"/>
              </a:lnSpc>
              <a:spcBef>
                <a:spcPts val="300"/>
              </a:spcBef>
              <a:tabLst>
                <a:tab pos="2527935" algn="l"/>
              </a:tabLst>
            </a:pPr>
            <a:r>
              <a:rPr dirty="0" sz="1200">
                <a:solidFill>
                  <a:srgbClr val="FF0000"/>
                </a:solidFill>
                <a:latin typeface="黑体"/>
                <a:cs typeface="黑体"/>
              </a:rPr>
              <a:t>聚合函数</a:t>
            </a:r>
            <a:r>
              <a:rPr dirty="0" sz="1200" spc="-229">
                <a:solidFill>
                  <a:srgbClr val="FF0000"/>
                </a:solidFill>
                <a:latin typeface="黑体"/>
                <a:cs typeface="黑体"/>
              </a:rPr>
              <a:t> </a:t>
            </a: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字段列表	表名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300728" y="5610148"/>
            <a:ext cx="103632" cy="2362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1424305" y="3216910"/>
          <a:ext cx="5180965" cy="1713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7735"/>
                <a:gridCol w="2964815"/>
              </a:tblGrid>
              <a:tr h="283337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200" spc="-2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函数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2B2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200" spc="-2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功能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2B25"/>
                    </a:solidFill>
                  </a:tcPr>
                </a:tc>
              </a:tr>
              <a:tr h="28346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200" spc="4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count</a:t>
                      </a:r>
                      <a:endParaRPr sz="1200">
                        <a:latin typeface="宋体"/>
                        <a:cs typeface="宋体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200" spc="-3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统计数量</a:t>
                      </a:r>
                      <a:endParaRPr sz="1200">
                        <a:latin typeface="宋体"/>
                        <a:cs typeface="宋体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28346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200" spc="21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max</a:t>
                      </a:r>
                      <a:endParaRPr sz="1200">
                        <a:latin typeface="宋体"/>
                        <a:cs typeface="宋体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2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最大值</a:t>
                      </a:r>
                      <a:endParaRPr sz="1200">
                        <a:latin typeface="宋体"/>
                        <a:cs typeface="宋体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28333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200" spc="12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min</a:t>
                      </a:r>
                      <a:endParaRPr sz="1200">
                        <a:latin typeface="宋体"/>
                        <a:cs typeface="宋体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2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最小值</a:t>
                      </a:r>
                      <a:endParaRPr sz="1200">
                        <a:latin typeface="宋体"/>
                        <a:cs typeface="宋体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28346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200" spc="10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avg</a:t>
                      </a:r>
                      <a:endParaRPr sz="1200">
                        <a:latin typeface="宋体"/>
                        <a:cs typeface="宋体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2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平均值</a:t>
                      </a:r>
                      <a:endParaRPr sz="1200">
                        <a:latin typeface="宋体"/>
                        <a:cs typeface="宋体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28346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200" spc="204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sum</a:t>
                      </a:r>
                      <a:endParaRPr sz="1200">
                        <a:latin typeface="宋体"/>
                        <a:cs typeface="宋体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2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求和</a:t>
                      </a:r>
                      <a:endParaRPr sz="1200">
                        <a:latin typeface="宋体"/>
                        <a:cs typeface="宋体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sp>
        <p:nvSpPr>
          <p:cNvPr id="22" name="object 2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0"/>
              <a:t>高级软件人才培训专家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379347" y="6265875"/>
            <a:ext cx="26898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0000"/>
                </a:solidFill>
                <a:latin typeface="黑体"/>
                <a:cs typeface="黑体"/>
              </a:rPr>
              <a:t>注</a:t>
            </a:r>
            <a:r>
              <a:rPr dirty="0" sz="1200" spc="275">
                <a:solidFill>
                  <a:srgbClr val="FF0000"/>
                </a:solidFill>
                <a:latin typeface="黑体"/>
                <a:cs typeface="黑体"/>
              </a:rPr>
              <a:t>意</a:t>
            </a:r>
            <a:r>
              <a:rPr dirty="0" sz="120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dirty="0" sz="1200" spc="19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FF0000"/>
                </a:solidFill>
                <a:latin typeface="Calibri"/>
                <a:cs typeface="Calibri"/>
              </a:rPr>
              <a:t>null</a:t>
            </a:r>
            <a:r>
              <a:rPr dirty="0" sz="1200">
                <a:solidFill>
                  <a:srgbClr val="FF0000"/>
                </a:solidFill>
                <a:latin typeface="黑体"/>
                <a:cs typeface="黑体"/>
              </a:rPr>
              <a:t>值不参与所有聚合函数运算。</a:t>
            </a:r>
            <a:endParaRPr sz="12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 h="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 h="0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 h="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9838" y="1074546"/>
            <a:ext cx="1301115" cy="889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225">
                <a:solidFill>
                  <a:srgbClr val="AC2A25"/>
                </a:solidFill>
                <a:latin typeface="宋体"/>
                <a:cs typeface="宋体"/>
              </a:rPr>
              <a:t>SQL</a:t>
            </a:r>
            <a:endParaRPr sz="20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72110" algn="l"/>
              </a:tabLst>
            </a:pPr>
            <a:r>
              <a:rPr dirty="0" sz="1350" spc="670">
                <a:solidFill>
                  <a:srgbClr val="404040"/>
                </a:solidFill>
                <a:latin typeface="Wingdings"/>
                <a:cs typeface="Wingdings"/>
              </a:rPr>
              <a:t>⚫</a:t>
            </a:r>
            <a:r>
              <a:rPr dirty="0" sz="1350" spc="67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1600" spc="-10">
                <a:solidFill>
                  <a:srgbClr val="252525"/>
                </a:solidFill>
                <a:latin typeface="微软雅黑"/>
                <a:cs typeface="微软雅黑"/>
              </a:rPr>
              <a:t>DQL</a:t>
            </a:r>
            <a:r>
              <a:rPr dirty="0" sz="1600">
                <a:solidFill>
                  <a:srgbClr val="252525"/>
                </a:solidFill>
                <a:latin typeface="微软雅黑"/>
                <a:cs typeface="微软雅黑"/>
              </a:rPr>
              <a:t>-</a:t>
            </a:r>
            <a:r>
              <a:rPr dirty="0" sz="1600" spc="-5">
                <a:solidFill>
                  <a:srgbClr val="252525"/>
                </a:solidFill>
                <a:latin typeface="微软雅黑"/>
                <a:cs typeface="微软雅黑"/>
              </a:rPr>
              <a:t>语法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94816" y="2215895"/>
            <a:ext cx="5398135" cy="3941445"/>
          </a:xfrm>
          <a:custGeom>
            <a:avLst/>
            <a:gdLst/>
            <a:ahLst/>
            <a:cxnLst/>
            <a:rect l="l" t="t" r="r" b="b"/>
            <a:pathLst>
              <a:path w="5398134" h="3941445">
                <a:moveTo>
                  <a:pt x="0" y="3941064"/>
                </a:moveTo>
                <a:lnTo>
                  <a:pt x="5398008" y="3941064"/>
                </a:lnTo>
                <a:lnTo>
                  <a:pt x="5398008" y="0"/>
                </a:lnTo>
                <a:lnTo>
                  <a:pt x="0" y="0"/>
                </a:lnTo>
                <a:lnTo>
                  <a:pt x="0" y="3941064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194816" y="2215895"/>
            <a:ext cx="5398135" cy="3941445"/>
          </a:xfrm>
          <a:custGeom>
            <a:avLst/>
            <a:gdLst/>
            <a:ahLst/>
            <a:cxnLst/>
            <a:rect l="l" t="t" r="r" b="b"/>
            <a:pathLst>
              <a:path w="5398134" h="3941445">
                <a:moveTo>
                  <a:pt x="0" y="3941064"/>
                </a:moveTo>
                <a:lnTo>
                  <a:pt x="5398008" y="3941064"/>
                </a:lnTo>
                <a:lnTo>
                  <a:pt x="5398008" y="0"/>
                </a:lnTo>
                <a:lnTo>
                  <a:pt x="0" y="0"/>
                </a:lnTo>
                <a:lnTo>
                  <a:pt x="0" y="3941064"/>
                </a:lnTo>
                <a:close/>
              </a:path>
            </a:pathLst>
          </a:custGeom>
          <a:ln w="3175">
            <a:solidFill>
              <a:srgbClr val="9191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286255" y="2287270"/>
            <a:ext cx="558292" cy="236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813051" y="2577846"/>
            <a:ext cx="6350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字段列表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86255" y="2835910"/>
            <a:ext cx="489584" cy="2362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813051" y="3126485"/>
            <a:ext cx="6350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表名列表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286255" y="3384550"/>
            <a:ext cx="576071" cy="2362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225613" y="3406219"/>
            <a:ext cx="2096770" cy="480059"/>
          </a:xfrm>
          <a:prstGeom prst="rect">
            <a:avLst/>
          </a:prstGeom>
          <a:solidFill>
            <a:srgbClr val="FFFFE3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600075">
              <a:lnSpc>
                <a:spcPct val="100000"/>
              </a:lnSpc>
              <a:spcBef>
                <a:spcPts val="840"/>
              </a:spcBef>
            </a:pP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条件列表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286255" y="3933444"/>
            <a:ext cx="804329" cy="2362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813051" y="4224020"/>
            <a:ext cx="939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分组字段列表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286255" y="4482084"/>
            <a:ext cx="608076" cy="2362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813051" y="4772659"/>
            <a:ext cx="1092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分组后条件列表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286255" y="5030978"/>
            <a:ext cx="756094" cy="2362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286255" y="5579668"/>
            <a:ext cx="402336" cy="2362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205856" y="5321553"/>
            <a:ext cx="211645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1976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排序字段列表</a:t>
            </a:r>
            <a:endParaRPr sz="1200">
              <a:latin typeface="黑体"/>
              <a:cs typeface="黑体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/>
              <a:cs typeface="Times New Roman"/>
            </a:endParaRPr>
          </a:p>
          <a:p>
            <a:pPr marL="619760">
              <a:lnSpc>
                <a:spcPct val="100000"/>
              </a:lnSpc>
            </a:pP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分页参数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151623" y="2872867"/>
            <a:ext cx="3999229" cy="205358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72110" indent="-360045">
              <a:lnSpc>
                <a:spcPct val="100000"/>
              </a:lnSpc>
              <a:spcBef>
                <a:spcPts val="105"/>
              </a:spcBef>
              <a:buClr>
                <a:srgbClr val="404040"/>
              </a:buClr>
              <a:buSzPct val="82142"/>
              <a:buFont typeface="Wingdings"/>
              <a:buChar char="⚫"/>
              <a:tabLst>
                <a:tab pos="372110" algn="l"/>
                <a:tab pos="372745" algn="l"/>
              </a:tabLst>
            </a:pPr>
            <a:r>
              <a:rPr dirty="0" sz="1400">
                <a:solidFill>
                  <a:srgbClr val="585858"/>
                </a:solidFill>
                <a:latin typeface="微软雅黑"/>
                <a:cs typeface="微软雅黑"/>
              </a:rPr>
              <a:t>基本查询</a:t>
            </a:r>
            <a:endParaRPr sz="1400">
              <a:latin typeface="微软雅黑"/>
              <a:cs typeface="微软雅黑"/>
            </a:endParaRPr>
          </a:p>
          <a:p>
            <a:pPr marL="372110" indent="-360045">
              <a:lnSpc>
                <a:spcPct val="100000"/>
              </a:lnSpc>
              <a:spcBef>
                <a:spcPts val="1175"/>
              </a:spcBef>
              <a:buClr>
                <a:srgbClr val="404040"/>
              </a:buClr>
              <a:buSzPct val="82142"/>
              <a:buFont typeface="Wingdings"/>
              <a:buChar char="⚫"/>
              <a:tabLst>
                <a:tab pos="372110" algn="l"/>
                <a:tab pos="372745" algn="l"/>
              </a:tabLst>
            </a:pPr>
            <a:r>
              <a:rPr dirty="0" sz="1400">
                <a:solidFill>
                  <a:srgbClr val="585858"/>
                </a:solidFill>
                <a:latin typeface="微软雅黑"/>
                <a:cs typeface="微软雅黑"/>
              </a:rPr>
              <a:t>条件查询</a:t>
            </a:r>
            <a:r>
              <a:rPr dirty="0" sz="1400" spc="-5">
                <a:solidFill>
                  <a:srgbClr val="585858"/>
                </a:solidFill>
                <a:latin typeface="微软雅黑"/>
                <a:cs typeface="微软雅黑"/>
              </a:rPr>
              <a:t>（</a:t>
            </a:r>
            <a:r>
              <a:rPr dirty="0" sz="1400" spc="-5">
                <a:solidFill>
                  <a:srgbClr val="FF0000"/>
                </a:solidFill>
                <a:latin typeface="微软雅黑"/>
                <a:cs typeface="微软雅黑"/>
              </a:rPr>
              <a:t>WHERE</a:t>
            </a:r>
            <a:r>
              <a:rPr dirty="0" sz="1400" spc="-5">
                <a:solidFill>
                  <a:srgbClr val="585858"/>
                </a:solidFill>
                <a:latin typeface="微软雅黑"/>
                <a:cs typeface="微软雅黑"/>
              </a:rPr>
              <a:t>）</a:t>
            </a:r>
            <a:endParaRPr sz="1400">
              <a:latin typeface="微软雅黑"/>
              <a:cs typeface="微软雅黑"/>
            </a:endParaRPr>
          </a:p>
          <a:p>
            <a:pPr marL="372110" indent="-360045">
              <a:lnSpc>
                <a:spcPct val="100000"/>
              </a:lnSpc>
              <a:spcBef>
                <a:spcPts val="1175"/>
              </a:spcBef>
              <a:buClr>
                <a:srgbClr val="404040"/>
              </a:buClr>
              <a:buSzPct val="82142"/>
              <a:buFont typeface="Wingdings"/>
              <a:buChar char="⚫"/>
              <a:tabLst>
                <a:tab pos="372110" algn="l"/>
                <a:tab pos="372745" algn="l"/>
              </a:tabLst>
            </a:pPr>
            <a:r>
              <a:rPr dirty="0" sz="1400">
                <a:solidFill>
                  <a:srgbClr val="585858"/>
                </a:solidFill>
                <a:latin typeface="微软雅黑"/>
                <a:cs typeface="微软雅黑"/>
              </a:rPr>
              <a:t>聚合函数（</a:t>
            </a:r>
            <a:r>
              <a:rPr dirty="0" sz="1400">
                <a:solidFill>
                  <a:srgbClr val="FF0000"/>
                </a:solidFill>
                <a:latin typeface="微软雅黑"/>
                <a:cs typeface="微软雅黑"/>
              </a:rPr>
              <a:t>count、</a:t>
            </a:r>
            <a:r>
              <a:rPr dirty="0" sz="1400" spc="-5">
                <a:solidFill>
                  <a:srgbClr val="FF0000"/>
                </a:solidFill>
                <a:latin typeface="微软雅黑"/>
                <a:cs typeface="微软雅黑"/>
              </a:rPr>
              <a:t>max</a:t>
            </a:r>
            <a:r>
              <a:rPr dirty="0" sz="1400">
                <a:solidFill>
                  <a:srgbClr val="FF0000"/>
                </a:solidFill>
                <a:latin typeface="微软雅黑"/>
                <a:cs typeface="微软雅黑"/>
              </a:rPr>
              <a:t>、</a:t>
            </a:r>
            <a:r>
              <a:rPr dirty="0" sz="1400" spc="-5">
                <a:solidFill>
                  <a:srgbClr val="FF0000"/>
                </a:solidFill>
                <a:latin typeface="微软雅黑"/>
                <a:cs typeface="微软雅黑"/>
              </a:rPr>
              <a:t>min</a:t>
            </a:r>
            <a:r>
              <a:rPr dirty="0" sz="1400">
                <a:solidFill>
                  <a:srgbClr val="FF0000"/>
                </a:solidFill>
                <a:latin typeface="微软雅黑"/>
                <a:cs typeface="微软雅黑"/>
              </a:rPr>
              <a:t>、</a:t>
            </a:r>
            <a:r>
              <a:rPr dirty="0" sz="1400" spc="-5">
                <a:solidFill>
                  <a:srgbClr val="FF0000"/>
                </a:solidFill>
                <a:latin typeface="微软雅黑"/>
                <a:cs typeface="微软雅黑"/>
              </a:rPr>
              <a:t>avg</a:t>
            </a:r>
            <a:r>
              <a:rPr dirty="0" sz="1400">
                <a:solidFill>
                  <a:srgbClr val="FF0000"/>
                </a:solidFill>
                <a:latin typeface="微软雅黑"/>
                <a:cs typeface="微软雅黑"/>
              </a:rPr>
              <a:t>、</a:t>
            </a:r>
            <a:r>
              <a:rPr dirty="0" sz="1400" spc="-5">
                <a:solidFill>
                  <a:srgbClr val="FF0000"/>
                </a:solidFill>
                <a:latin typeface="微软雅黑"/>
                <a:cs typeface="微软雅黑"/>
              </a:rPr>
              <a:t>sum</a:t>
            </a:r>
            <a:r>
              <a:rPr dirty="0" sz="1400" spc="-5">
                <a:solidFill>
                  <a:srgbClr val="585858"/>
                </a:solidFill>
                <a:latin typeface="微软雅黑"/>
                <a:cs typeface="微软雅黑"/>
              </a:rPr>
              <a:t>）</a:t>
            </a:r>
            <a:endParaRPr sz="1400">
              <a:latin typeface="微软雅黑"/>
              <a:cs typeface="微软雅黑"/>
            </a:endParaRPr>
          </a:p>
          <a:p>
            <a:pPr marL="372110" indent="-360045">
              <a:lnSpc>
                <a:spcPct val="100000"/>
              </a:lnSpc>
              <a:spcBef>
                <a:spcPts val="1175"/>
              </a:spcBef>
              <a:buClr>
                <a:srgbClr val="404040"/>
              </a:buClr>
              <a:buSzPct val="85714"/>
              <a:buFont typeface="Wingdings"/>
              <a:buChar char="⚫"/>
              <a:tabLst>
                <a:tab pos="372110" algn="l"/>
                <a:tab pos="372745" algn="l"/>
              </a:tabLst>
            </a:pPr>
            <a:r>
              <a:rPr dirty="0" sz="1400">
                <a:solidFill>
                  <a:srgbClr val="FF0000"/>
                </a:solidFill>
                <a:latin typeface="微软雅黑"/>
                <a:cs typeface="微软雅黑"/>
              </a:rPr>
              <a:t>分组查询</a:t>
            </a:r>
            <a:r>
              <a:rPr dirty="0" sz="1400" spc="-5">
                <a:solidFill>
                  <a:srgbClr val="FF0000"/>
                </a:solidFill>
                <a:latin typeface="微软雅黑"/>
                <a:cs typeface="微软雅黑"/>
              </a:rPr>
              <a:t>（GROUP</a:t>
            </a:r>
            <a:r>
              <a:rPr dirty="0" sz="1400" spc="-114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dirty="0" sz="1400" spc="-15">
                <a:solidFill>
                  <a:srgbClr val="FF0000"/>
                </a:solidFill>
                <a:latin typeface="微软雅黑"/>
                <a:cs typeface="微软雅黑"/>
              </a:rPr>
              <a:t>BY）</a:t>
            </a:r>
            <a:endParaRPr sz="1400">
              <a:latin typeface="微软雅黑"/>
              <a:cs typeface="微软雅黑"/>
            </a:endParaRPr>
          </a:p>
          <a:p>
            <a:pPr marL="372110" indent="-360045">
              <a:lnSpc>
                <a:spcPct val="100000"/>
              </a:lnSpc>
              <a:spcBef>
                <a:spcPts val="1180"/>
              </a:spcBef>
              <a:buClr>
                <a:srgbClr val="404040"/>
              </a:buClr>
              <a:buSzPct val="82142"/>
              <a:buFont typeface="Wingdings"/>
              <a:buChar char="⚫"/>
              <a:tabLst>
                <a:tab pos="372110" algn="l"/>
                <a:tab pos="372745" algn="l"/>
              </a:tabLst>
            </a:pPr>
            <a:r>
              <a:rPr dirty="0" sz="1400">
                <a:solidFill>
                  <a:srgbClr val="585858"/>
                </a:solidFill>
                <a:latin typeface="微软雅黑"/>
                <a:cs typeface="微软雅黑"/>
              </a:rPr>
              <a:t>排序查询</a:t>
            </a:r>
            <a:r>
              <a:rPr dirty="0" sz="1400" spc="-5">
                <a:solidFill>
                  <a:srgbClr val="585858"/>
                </a:solidFill>
                <a:latin typeface="微软雅黑"/>
                <a:cs typeface="微软雅黑"/>
              </a:rPr>
              <a:t>（</a:t>
            </a:r>
            <a:r>
              <a:rPr dirty="0" sz="1400" spc="-5">
                <a:solidFill>
                  <a:srgbClr val="FF0000"/>
                </a:solidFill>
                <a:latin typeface="微软雅黑"/>
                <a:cs typeface="微软雅黑"/>
              </a:rPr>
              <a:t>ORDER</a:t>
            </a:r>
            <a:r>
              <a:rPr dirty="0" sz="1400" spc="-7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dirty="0" sz="1400" spc="-20">
                <a:solidFill>
                  <a:srgbClr val="FF0000"/>
                </a:solidFill>
                <a:latin typeface="微软雅黑"/>
                <a:cs typeface="微软雅黑"/>
              </a:rPr>
              <a:t>BY</a:t>
            </a:r>
            <a:r>
              <a:rPr dirty="0" sz="1400" spc="-20">
                <a:solidFill>
                  <a:srgbClr val="585858"/>
                </a:solidFill>
                <a:latin typeface="微软雅黑"/>
                <a:cs typeface="微软雅黑"/>
              </a:rPr>
              <a:t>）</a:t>
            </a:r>
            <a:endParaRPr sz="1400">
              <a:latin typeface="微软雅黑"/>
              <a:cs typeface="微软雅黑"/>
            </a:endParaRPr>
          </a:p>
          <a:p>
            <a:pPr marL="372110" indent="-360045">
              <a:lnSpc>
                <a:spcPct val="100000"/>
              </a:lnSpc>
              <a:spcBef>
                <a:spcPts val="1175"/>
              </a:spcBef>
              <a:buClr>
                <a:srgbClr val="404040"/>
              </a:buClr>
              <a:buSzPct val="82142"/>
              <a:buFont typeface="Wingdings"/>
              <a:buChar char="⚫"/>
              <a:tabLst>
                <a:tab pos="372110" algn="l"/>
                <a:tab pos="372745" algn="l"/>
              </a:tabLst>
            </a:pPr>
            <a:r>
              <a:rPr dirty="0" sz="1400">
                <a:solidFill>
                  <a:srgbClr val="585858"/>
                </a:solidFill>
                <a:latin typeface="微软雅黑"/>
                <a:cs typeface="微软雅黑"/>
              </a:rPr>
              <a:t>分页查询</a:t>
            </a:r>
            <a:r>
              <a:rPr dirty="0" sz="1400" spc="-5">
                <a:solidFill>
                  <a:srgbClr val="585858"/>
                </a:solidFill>
                <a:latin typeface="微软雅黑"/>
                <a:cs typeface="微软雅黑"/>
              </a:rPr>
              <a:t>（</a:t>
            </a:r>
            <a:r>
              <a:rPr dirty="0" sz="1400" spc="-5">
                <a:solidFill>
                  <a:srgbClr val="FF0000"/>
                </a:solidFill>
                <a:latin typeface="微软雅黑"/>
                <a:cs typeface="微软雅黑"/>
              </a:rPr>
              <a:t>LIMIT</a:t>
            </a:r>
            <a:r>
              <a:rPr dirty="0" sz="1400" spc="-5">
                <a:solidFill>
                  <a:srgbClr val="585858"/>
                </a:solidFill>
                <a:latin typeface="微软雅黑"/>
                <a:cs typeface="微软雅黑"/>
              </a:rPr>
              <a:t>）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194816" y="3934967"/>
            <a:ext cx="2138680" cy="1065530"/>
          </a:xfrm>
          <a:custGeom>
            <a:avLst/>
            <a:gdLst/>
            <a:ahLst/>
            <a:cxnLst/>
            <a:rect l="l" t="t" r="r" b="b"/>
            <a:pathLst>
              <a:path w="2138679" h="1065529">
                <a:moveTo>
                  <a:pt x="0" y="66293"/>
                </a:moveTo>
                <a:lnTo>
                  <a:pt x="5207" y="40505"/>
                </a:lnTo>
                <a:lnTo>
                  <a:pt x="19407" y="19430"/>
                </a:lnTo>
                <a:lnTo>
                  <a:pt x="40467" y="5214"/>
                </a:lnTo>
                <a:lnTo>
                  <a:pt x="66255" y="0"/>
                </a:lnTo>
                <a:lnTo>
                  <a:pt x="2071878" y="0"/>
                </a:lnTo>
                <a:lnTo>
                  <a:pt x="2097666" y="5214"/>
                </a:lnTo>
                <a:lnTo>
                  <a:pt x="2118741" y="19430"/>
                </a:lnTo>
                <a:lnTo>
                  <a:pt x="2132957" y="40505"/>
                </a:lnTo>
                <a:lnTo>
                  <a:pt x="2138172" y="66293"/>
                </a:lnTo>
                <a:lnTo>
                  <a:pt x="2138172" y="998981"/>
                </a:lnTo>
                <a:lnTo>
                  <a:pt x="2132957" y="1024770"/>
                </a:lnTo>
                <a:lnTo>
                  <a:pt x="2118741" y="1045844"/>
                </a:lnTo>
                <a:lnTo>
                  <a:pt x="2097666" y="1060061"/>
                </a:lnTo>
                <a:lnTo>
                  <a:pt x="2071878" y="1065275"/>
                </a:lnTo>
                <a:lnTo>
                  <a:pt x="66255" y="1065275"/>
                </a:lnTo>
                <a:lnTo>
                  <a:pt x="40467" y="1060061"/>
                </a:lnTo>
                <a:lnTo>
                  <a:pt x="19407" y="1045844"/>
                </a:lnTo>
                <a:lnTo>
                  <a:pt x="5207" y="1024770"/>
                </a:lnTo>
                <a:lnTo>
                  <a:pt x="0" y="998981"/>
                </a:lnTo>
                <a:lnTo>
                  <a:pt x="0" y="66293"/>
                </a:lnTo>
                <a:close/>
              </a:path>
            </a:pathLst>
          </a:custGeom>
          <a:ln w="1269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194816" y="2267711"/>
            <a:ext cx="2138680" cy="1080770"/>
          </a:xfrm>
          <a:custGeom>
            <a:avLst/>
            <a:gdLst/>
            <a:ahLst/>
            <a:cxnLst/>
            <a:rect l="l" t="t" r="r" b="b"/>
            <a:pathLst>
              <a:path w="2138679" h="1080770">
                <a:moveTo>
                  <a:pt x="0" y="67183"/>
                </a:moveTo>
                <a:lnTo>
                  <a:pt x="5280" y="41040"/>
                </a:lnTo>
                <a:lnTo>
                  <a:pt x="19681" y="19685"/>
                </a:lnTo>
                <a:lnTo>
                  <a:pt x="41040" y="5282"/>
                </a:lnTo>
                <a:lnTo>
                  <a:pt x="67195" y="0"/>
                </a:lnTo>
                <a:lnTo>
                  <a:pt x="2070989" y="0"/>
                </a:lnTo>
                <a:lnTo>
                  <a:pt x="2097131" y="5282"/>
                </a:lnTo>
                <a:lnTo>
                  <a:pt x="2118487" y="19685"/>
                </a:lnTo>
                <a:lnTo>
                  <a:pt x="2132889" y="41040"/>
                </a:lnTo>
                <a:lnTo>
                  <a:pt x="2138172" y="67183"/>
                </a:lnTo>
                <a:lnTo>
                  <a:pt x="2138172" y="1013333"/>
                </a:lnTo>
                <a:lnTo>
                  <a:pt x="2132889" y="1039475"/>
                </a:lnTo>
                <a:lnTo>
                  <a:pt x="2118487" y="1060830"/>
                </a:lnTo>
                <a:lnTo>
                  <a:pt x="2097131" y="1075233"/>
                </a:lnTo>
                <a:lnTo>
                  <a:pt x="2070989" y="1080515"/>
                </a:lnTo>
                <a:lnTo>
                  <a:pt x="67195" y="1080515"/>
                </a:lnTo>
                <a:lnTo>
                  <a:pt x="41040" y="1075233"/>
                </a:lnTo>
                <a:lnTo>
                  <a:pt x="19681" y="1060831"/>
                </a:lnTo>
                <a:lnTo>
                  <a:pt x="5280" y="1039475"/>
                </a:lnTo>
                <a:lnTo>
                  <a:pt x="0" y="1013333"/>
                </a:lnTo>
                <a:lnTo>
                  <a:pt x="0" y="67183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194816" y="3398520"/>
            <a:ext cx="2138680" cy="495300"/>
          </a:xfrm>
          <a:custGeom>
            <a:avLst/>
            <a:gdLst/>
            <a:ahLst/>
            <a:cxnLst/>
            <a:rect l="l" t="t" r="r" b="b"/>
            <a:pathLst>
              <a:path w="2138679" h="495300">
                <a:moveTo>
                  <a:pt x="0" y="30860"/>
                </a:moveTo>
                <a:lnTo>
                  <a:pt x="2420" y="18859"/>
                </a:lnTo>
                <a:lnTo>
                  <a:pt x="9021" y="9048"/>
                </a:lnTo>
                <a:lnTo>
                  <a:pt x="18811" y="2428"/>
                </a:lnTo>
                <a:lnTo>
                  <a:pt x="30797" y="0"/>
                </a:lnTo>
                <a:lnTo>
                  <a:pt x="2107311" y="0"/>
                </a:lnTo>
                <a:lnTo>
                  <a:pt x="2119312" y="2428"/>
                </a:lnTo>
                <a:lnTo>
                  <a:pt x="2129123" y="9048"/>
                </a:lnTo>
                <a:lnTo>
                  <a:pt x="2135743" y="18859"/>
                </a:lnTo>
                <a:lnTo>
                  <a:pt x="2138172" y="30860"/>
                </a:lnTo>
                <a:lnTo>
                  <a:pt x="2138172" y="464438"/>
                </a:lnTo>
                <a:lnTo>
                  <a:pt x="2135743" y="476440"/>
                </a:lnTo>
                <a:lnTo>
                  <a:pt x="2129123" y="486251"/>
                </a:lnTo>
                <a:lnTo>
                  <a:pt x="2119312" y="492871"/>
                </a:lnTo>
                <a:lnTo>
                  <a:pt x="2107311" y="495299"/>
                </a:lnTo>
                <a:lnTo>
                  <a:pt x="30797" y="495299"/>
                </a:lnTo>
                <a:lnTo>
                  <a:pt x="18811" y="492871"/>
                </a:lnTo>
                <a:lnTo>
                  <a:pt x="9021" y="486251"/>
                </a:lnTo>
                <a:lnTo>
                  <a:pt x="2420" y="476440"/>
                </a:lnTo>
                <a:lnTo>
                  <a:pt x="0" y="464438"/>
                </a:lnTo>
                <a:lnTo>
                  <a:pt x="0" y="30860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194816" y="5033771"/>
            <a:ext cx="2138680" cy="546100"/>
          </a:xfrm>
          <a:custGeom>
            <a:avLst/>
            <a:gdLst/>
            <a:ahLst/>
            <a:cxnLst/>
            <a:rect l="l" t="t" r="r" b="b"/>
            <a:pathLst>
              <a:path w="2138679" h="546100">
                <a:moveTo>
                  <a:pt x="0" y="33908"/>
                </a:moveTo>
                <a:lnTo>
                  <a:pt x="2666" y="20734"/>
                </a:lnTo>
                <a:lnTo>
                  <a:pt x="9937" y="9953"/>
                </a:lnTo>
                <a:lnTo>
                  <a:pt x="20724" y="2672"/>
                </a:lnTo>
                <a:lnTo>
                  <a:pt x="33934" y="0"/>
                </a:lnTo>
                <a:lnTo>
                  <a:pt x="2104263" y="0"/>
                </a:lnTo>
                <a:lnTo>
                  <a:pt x="2117437" y="2672"/>
                </a:lnTo>
                <a:lnTo>
                  <a:pt x="2128218" y="9953"/>
                </a:lnTo>
                <a:lnTo>
                  <a:pt x="2135499" y="20734"/>
                </a:lnTo>
                <a:lnTo>
                  <a:pt x="2138172" y="33908"/>
                </a:lnTo>
                <a:lnTo>
                  <a:pt x="2138172" y="511682"/>
                </a:lnTo>
                <a:lnTo>
                  <a:pt x="2135499" y="524857"/>
                </a:lnTo>
                <a:lnTo>
                  <a:pt x="2128218" y="535638"/>
                </a:lnTo>
                <a:lnTo>
                  <a:pt x="2117437" y="542919"/>
                </a:lnTo>
                <a:lnTo>
                  <a:pt x="2104263" y="545591"/>
                </a:lnTo>
                <a:lnTo>
                  <a:pt x="33934" y="545591"/>
                </a:lnTo>
                <a:lnTo>
                  <a:pt x="20724" y="542919"/>
                </a:lnTo>
                <a:lnTo>
                  <a:pt x="9937" y="535638"/>
                </a:lnTo>
                <a:lnTo>
                  <a:pt x="2666" y="524857"/>
                </a:lnTo>
                <a:lnTo>
                  <a:pt x="0" y="511682"/>
                </a:lnTo>
                <a:lnTo>
                  <a:pt x="0" y="33908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194816" y="5617464"/>
            <a:ext cx="2138680" cy="515620"/>
          </a:xfrm>
          <a:custGeom>
            <a:avLst/>
            <a:gdLst/>
            <a:ahLst/>
            <a:cxnLst/>
            <a:rect l="l" t="t" r="r" b="b"/>
            <a:pathLst>
              <a:path w="2138679" h="515620">
                <a:moveTo>
                  <a:pt x="0" y="32029"/>
                </a:moveTo>
                <a:lnTo>
                  <a:pt x="2516" y="19561"/>
                </a:lnTo>
                <a:lnTo>
                  <a:pt x="9380" y="9380"/>
                </a:lnTo>
                <a:lnTo>
                  <a:pt x="19561" y="2516"/>
                </a:lnTo>
                <a:lnTo>
                  <a:pt x="32029" y="0"/>
                </a:lnTo>
                <a:lnTo>
                  <a:pt x="2106168" y="0"/>
                </a:lnTo>
                <a:lnTo>
                  <a:pt x="2118615" y="2516"/>
                </a:lnTo>
                <a:lnTo>
                  <a:pt x="2128789" y="9380"/>
                </a:lnTo>
                <a:lnTo>
                  <a:pt x="2135653" y="19561"/>
                </a:lnTo>
                <a:lnTo>
                  <a:pt x="2138172" y="32029"/>
                </a:lnTo>
                <a:lnTo>
                  <a:pt x="2138172" y="483082"/>
                </a:lnTo>
                <a:lnTo>
                  <a:pt x="2135653" y="495550"/>
                </a:lnTo>
                <a:lnTo>
                  <a:pt x="2128789" y="505731"/>
                </a:lnTo>
                <a:lnTo>
                  <a:pt x="2118615" y="512595"/>
                </a:lnTo>
                <a:lnTo>
                  <a:pt x="2106168" y="515112"/>
                </a:lnTo>
                <a:lnTo>
                  <a:pt x="32029" y="515112"/>
                </a:lnTo>
                <a:lnTo>
                  <a:pt x="19561" y="512595"/>
                </a:lnTo>
                <a:lnTo>
                  <a:pt x="9380" y="505731"/>
                </a:lnTo>
                <a:lnTo>
                  <a:pt x="2516" y="495550"/>
                </a:lnTo>
                <a:lnTo>
                  <a:pt x="0" y="483082"/>
                </a:lnTo>
                <a:lnTo>
                  <a:pt x="0" y="32029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0"/>
              <a:t>高级软件人才培训专家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 h="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 h="0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 h="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9838" y="1074546"/>
            <a:ext cx="1706880" cy="12306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225">
                <a:solidFill>
                  <a:srgbClr val="AC2A25"/>
                </a:solidFill>
                <a:latin typeface="宋体"/>
                <a:cs typeface="宋体"/>
              </a:rPr>
              <a:t>SQL</a:t>
            </a:r>
            <a:endParaRPr sz="20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2150">
              <a:latin typeface="Times New Roman"/>
              <a:cs typeface="Times New Roman"/>
            </a:endParaRPr>
          </a:p>
          <a:p>
            <a:pPr marL="372110" indent="-360045">
              <a:lnSpc>
                <a:spcPct val="100000"/>
              </a:lnSpc>
              <a:spcBef>
                <a:spcPts val="5"/>
              </a:spcBef>
              <a:buClr>
                <a:srgbClr val="404040"/>
              </a:buClr>
              <a:buSzPct val="84375"/>
              <a:buFont typeface="Wingdings"/>
              <a:buChar char="⚫"/>
              <a:tabLst>
                <a:tab pos="372110" algn="l"/>
                <a:tab pos="372745" algn="l"/>
              </a:tabLst>
            </a:pPr>
            <a:r>
              <a:rPr dirty="0" sz="1600" spc="-10">
                <a:solidFill>
                  <a:srgbClr val="252525"/>
                </a:solidFill>
                <a:latin typeface="微软雅黑"/>
                <a:cs typeface="微软雅黑"/>
              </a:rPr>
              <a:t>DQL</a:t>
            </a:r>
            <a:r>
              <a:rPr dirty="0" sz="1600">
                <a:solidFill>
                  <a:srgbClr val="252525"/>
                </a:solidFill>
                <a:latin typeface="微软雅黑"/>
                <a:cs typeface="微软雅黑"/>
              </a:rPr>
              <a:t>-</a:t>
            </a:r>
            <a:r>
              <a:rPr dirty="0" sz="1600" spc="-5">
                <a:solidFill>
                  <a:srgbClr val="252525"/>
                </a:solidFill>
                <a:latin typeface="微软雅黑"/>
                <a:cs typeface="微软雅黑"/>
              </a:rPr>
              <a:t>分组查询</a:t>
            </a:r>
            <a:endParaRPr sz="1600">
              <a:latin typeface="微软雅黑"/>
              <a:cs typeface="微软雅黑"/>
            </a:endParaRPr>
          </a:p>
          <a:p>
            <a:pPr lvl="1" marL="694055" indent="-343535">
              <a:lnSpc>
                <a:spcPct val="100000"/>
              </a:lnSpc>
              <a:spcBef>
                <a:spcPts val="1005"/>
              </a:spcBef>
              <a:buClr>
                <a:srgbClr val="404040"/>
              </a:buClr>
              <a:buSzPct val="82142"/>
              <a:buAutoNum type="arabicPeriod"/>
              <a:tabLst>
                <a:tab pos="694055" algn="l"/>
                <a:tab pos="694690" algn="l"/>
              </a:tabLst>
            </a:pPr>
            <a:r>
              <a:rPr dirty="0" sz="1400">
                <a:solidFill>
                  <a:srgbClr val="585858"/>
                </a:solidFill>
                <a:latin typeface="微软雅黑"/>
                <a:cs typeface="微软雅黑"/>
              </a:rPr>
              <a:t>语法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28471" y="3346195"/>
            <a:ext cx="1993264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5600" algn="l"/>
              </a:tabLst>
            </a:pPr>
            <a:r>
              <a:rPr dirty="0" sz="1150" spc="10">
                <a:solidFill>
                  <a:srgbClr val="404040"/>
                </a:solidFill>
                <a:latin typeface="微软雅黑"/>
                <a:cs typeface="微软雅黑"/>
              </a:rPr>
              <a:t>2.	</a:t>
            </a:r>
            <a:r>
              <a:rPr dirty="0" sz="1400" spc="-10">
                <a:solidFill>
                  <a:srgbClr val="585858"/>
                </a:solidFill>
                <a:latin typeface="微软雅黑"/>
                <a:cs typeface="微软雅黑"/>
              </a:rPr>
              <a:t>where</a:t>
            </a:r>
            <a:r>
              <a:rPr dirty="0" sz="1400">
                <a:solidFill>
                  <a:srgbClr val="585858"/>
                </a:solidFill>
                <a:latin typeface="微软雅黑"/>
                <a:cs typeface="微软雅黑"/>
              </a:rPr>
              <a:t>与having区别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28471" y="3692144"/>
            <a:ext cx="8385809" cy="488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43865" indent="-431800">
              <a:lnSpc>
                <a:spcPct val="100000"/>
              </a:lnSpc>
              <a:spcBef>
                <a:spcPts val="100"/>
              </a:spcBef>
              <a:buClr>
                <a:srgbClr val="404040"/>
              </a:buClr>
              <a:buSzPct val="95833"/>
              <a:buFont typeface="Wingdings"/>
              <a:buChar char=""/>
              <a:tabLst>
                <a:tab pos="443865" algn="l"/>
                <a:tab pos="444500" algn="l"/>
              </a:tabLst>
            </a:pPr>
            <a:r>
              <a:rPr dirty="0" sz="1200">
                <a:solidFill>
                  <a:srgbClr val="585858"/>
                </a:solidFill>
                <a:latin typeface="微软雅黑"/>
                <a:cs typeface="微软雅黑"/>
              </a:rPr>
              <a:t>执行时机不同</a:t>
            </a:r>
            <a:r>
              <a:rPr dirty="0" sz="1200" spc="-5">
                <a:solidFill>
                  <a:srgbClr val="585858"/>
                </a:solidFill>
                <a:latin typeface="微软雅黑"/>
                <a:cs typeface="微软雅黑"/>
              </a:rPr>
              <a:t>：where</a:t>
            </a:r>
            <a:r>
              <a:rPr dirty="0" sz="1200">
                <a:solidFill>
                  <a:srgbClr val="585858"/>
                </a:solidFill>
                <a:latin typeface="微软雅黑"/>
                <a:cs typeface="微软雅黑"/>
              </a:rPr>
              <a:t>是分组之前进行过滤，不满足</a:t>
            </a:r>
            <a:r>
              <a:rPr dirty="0" sz="1200" spc="-5">
                <a:solidFill>
                  <a:srgbClr val="585858"/>
                </a:solidFill>
                <a:latin typeface="微软雅黑"/>
                <a:cs typeface="微软雅黑"/>
              </a:rPr>
              <a:t>where</a:t>
            </a:r>
            <a:r>
              <a:rPr dirty="0" sz="1200">
                <a:solidFill>
                  <a:srgbClr val="585858"/>
                </a:solidFill>
                <a:latin typeface="微软雅黑"/>
                <a:cs typeface="微软雅黑"/>
              </a:rPr>
              <a:t>条件，不参与分组；而</a:t>
            </a:r>
            <a:r>
              <a:rPr dirty="0" sz="1200" spc="-5">
                <a:solidFill>
                  <a:srgbClr val="585858"/>
                </a:solidFill>
                <a:latin typeface="微软雅黑"/>
                <a:cs typeface="微软雅黑"/>
              </a:rPr>
              <a:t>having</a:t>
            </a:r>
            <a:r>
              <a:rPr dirty="0" sz="1200">
                <a:solidFill>
                  <a:srgbClr val="585858"/>
                </a:solidFill>
                <a:latin typeface="微软雅黑"/>
                <a:cs typeface="微软雅黑"/>
              </a:rPr>
              <a:t>是分组之后对结果进行过滤。</a:t>
            </a:r>
            <a:endParaRPr sz="12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dirty="0" sz="1000" spc="15">
                <a:solidFill>
                  <a:srgbClr val="404040"/>
                </a:solidFill>
                <a:latin typeface="Wingdings"/>
                <a:cs typeface="Wingdings"/>
              </a:rPr>
              <a:t></a:t>
            </a:r>
            <a:endParaRPr sz="1000">
              <a:latin typeface="Wingdings"/>
              <a:cs typeface="Wingding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77492" y="4011777"/>
            <a:ext cx="4446270" cy="169545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65"/>
              </a:lnSpc>
            </a:pPr>
            <a:r>
              <a:rPr dirty="0" sz="1200">
                <a:solidFill>
                  <a:srgbClr val="585858"/>
                </a:solidFill>
                <a:latin typeface="微软雅黑"/>
                <a:cs typeface="微软雅黑"/>
              </a:rPr>
              <a:t>判断条件不同</a:t>
            </a:r>
            <a:r>
              <a:rPr dirty="0" sz="1200" spc="-5">
                <a:solidFill>
                  <a:srgbClr val="585858"/>
                </a:solidFill>
                <a:latin typeface="微软雅黑"/>
                <a:cs typeface="微软雅黑"/>
              </a:rPr>
              <a:t>：where</a:t>
            </a:r>
            <a:r>
              <a:rPr dirty="0" sz="1200">
                <a:solidFill>
                  <a:srgbClr val="585858"/>
                </a:solidFill>
                <a:latin typeface="微软雅黑"/>
                <a:cs typeface="微软雅黑"/>
              </a:rPr>
              <a:t>不能对聚合函数进行判断，而</a:t>
            </a:r>
            <a:r>
              <a:rPr dirty="0" sz="1200" spc="-5">
                <a:solidFill>
                  <a:srgbClr val="585858"/>
                </a:solidFill>
                <a:latin typeface="微软雅黑"/>
                <a:cs typeface="微软雅黑"/>
              </a:rPr>
              <a:t>having</a:t>
            </a:r>
            <a:r>
              <a:rPr dirty="0" sz="1200">
                <a:solidFill>
                  <a:srgbClr val="585858"/>
                </a:solidFill>
                <a:latin typeface="微软雅黑"/>
                <a:cs typeface="微软雅黑"/>
              </a:rPr>
              <a:t>可以。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155191" y="2471927"/>
            <a:ext cx="10137775" cy="277495"/>
          </a:xfrm>
          <a:custGeom>
            <a:avLst/>
            <a:gdLst/>
            <a:ahLst/>
            <a:cxnLst/>
            <a:rect l="l" t="t" r="r" b="b"/>
            <a:pathLst>
              <a:path w="10137775" h="277494">
                <a:moveTo>
                  <a:pt x="0" y="277367"/>
                </a:moveTo>
                <a:lnTo>
                  <a:pt x="10137648" y="277367"/>
                </a:lnTo>
                <a:lnTo>
                  <a:pt x="10137648" y="0"/>
                </a:lnTo>
                <a:lnTo>
                  <a:pt x="0" y="0"/>
                </a:lnTo>
                <a:lnTo>
                  <a:pt x="0" y="277367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246327" y="2480182"/>
            <a:ext cx="558292" cy="236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479548" y="2480182"/>
            <a:ext cx="489585" cy="2362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358896" y="2480182"/>
            <a:ext cx="123444" cy="2362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441191" y="2480182"/>
            <a:ext cx="576072" cy="2362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372355" y="2480182"/>
            <a:ext cx="156463" cy="2362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489703" y="2480182"/>
            <a:ext cx="901776" cy="2362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157214" y="2480182"/>
            <a:ext cx="121158" cy="2362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237985" y="2480182"/>
            <a:ext cx="608076" cy="2362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155191" y="2471927"/>
            <a:ext cx="10137775" cy="277495"/>
          </a:xfrm>
          <a:prstGeom prst="rect">
            <a:avLst/>
          </a:prstGeom>
          <a:ln w="3175">
            <a:solidFill>
              <a:srgbClr val="919191"/>
            </a:solidFill>
          </a:ln>
        </p:spPr>
        <p:txBody>
          <a:bodyPr wrap="square" lIns="0" tIns="36830" rIns="0" bIns="0" rtlCol="0" vert="horz">
            <a:spAutoFit/>
          </a:bodyPr>
          <a:lstStyle/>
          <a:p>
            <a:pPr marL="641350">
              <a:lnSpc>
                <a:spcPct val="100000"/>
              </a:lnSpc>
              <a:spcBef>
                <a:spcPts val="290"/>
              </a:spcBef>
              <a:tabLst>
                <a:tab pos="1826895" algn="l"/>
                <a:tab pos="2875280" algn="l"/>
                <a:tab pos="4166235" algn="l"/>
                <a:tab pos="5674995" algn="l"/>
              </a:tabLst>
            </a:pP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字段列表	表名	条件	分组字段名	分组后过滤条件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934579" y="2480182"/>
            <a:ext cx="144018" cy="2362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128471" y="4820157"/>
            <a:ext cx="283781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0000"/>
                </a:solidFill>
                <a:latin typeface="黑体"/>
                <a:cs typeface="黑体"/>
              </a:rPr>
              <a:t>注意</a:t>
            </a:r>
            <a:endParaRPr sz="120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>
                <a:solidFill>
                  <a:srgbClr val="FF0000"/>
                </a:solidFill>
                <a:latin typeface="黑体"/>
                <a:cs typeface="黑体"/>
              </a:rPr>
              <a:t>执行顺序</a:t>
            </a:r>
            <a:r>
              <a:rPr dirty="0" sz="120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dirty="0" sz="1200" spc="-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0000"/>
                </a:solidFill>
                <a:latin typeface="Calibri"/>
                <a:cs typeface="Calibri"/>
              </a:rPr>
              <a:t>where</a:t>
            </a:r>
            <a:r>
              <a:rPr dirty="0" sz="1200" spc="24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FF0000"/>
                </a:solidFill>
                <a:latin typeface="Calibri"/>
                <a:cs typeface="Calibri"/>
              </a:rPr>
              <a:t>&gt;</a:t>
            </a:r>
            <a:r>
              <a:rPr dirty="0" sz="1200" spc="25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FF0000"/>
                </a:solidFill>
                <a:latin typeface="黑体"/>
                <a:cs typeface="黑体"/>
              </a:rPr>
              <a:t>聚合函</a:t>
            </a:r>
            <a:r>
              <a:rPr dirty="0" sz="1200" spc="275">
                <a:solidFill>
                  <a:srgbClr val="FF0000"/>
                </a:solidFill>
                <a:latin typeface="黑体"/>
                <a:cs typeface="黑体"/>
              </a:rPr>
              <a:t>数</a:t>
            </a:r>
            <a:r>
              <a:rPr dirty="0" sz="1200">
                <a:solidFill>
                  <a:srgbClr val="FF0000"/>
                </a:solidFill>
                <a:latin typeface="Calibri"/>
                <a:cs typeface="Calibri"/>
              </a:rPr>
              <a:t>&gt;</a:t>
            </a:r>
            <a:r>
              <a:rPr dirty="0" sz="1200" spc="-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0000"/>
                </a:solidFill>
                <a:latin typeface="Calibri"/>
                <a:cs typeface="Calibri"/>
              </a:rPr>
              <a:t>having</a:t>
            </a:r>
            <a:r>
              <a:rPr dirty="0" sz="1200" spc="-4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FF0000"/>
                </a:solidFill>
                <a:latin typeface="黑体"/>
                <a:cs typeface="黑体"/>
              </a:rPr>
              <a:t>。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0"/>
              <a:t>高级软件人才培训专家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1149248" y="5589117"/>
            <a:ext cx="5518150" cy="151130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txBody>
          <a:bodyPr wrap="square" lIns="0" tIns="0" rIns="0" bIns="0" rtlCol="0" vert="horz">
            <a:spAutoFit/>
          </a:bodyPr>
          <a:lstStyle/>
          <a:p>
            <a:pPr marL="163830" indent="-172720">
              <a:lnSpc>
                <a:spcPts val="1190"/>
              </a:lnSpc>
              <a:buFont typeface="Arial"/>
              <a:buChar char="•"/>
              <a:tabLst>
                <a:tab pos="164465" algn="l"/>
              </a:tabLst>
            </a:pPr>
            <a:r>
              <a:rPr dirty="0" sz="1200">
                <a:solidFill>
                  <a:srgbClr val="FF0000"/>
                </a:solidFill>
                <a:latin typeface="黑体"/>
                <a:cs typeface="黑体"/>
              </a:rPr>
              <a:t>分组之后，查询的字段一般为聚合函数和分组字段，查询其他字段无任何意义。</a:t>
            </a:r>
            <a:endParaRPr sz="12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 h="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 h="0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 h="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9838" y="1074546"/>
            <a:ext cx="1301115" cy="889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225">
                <a:solidFill>
                  <a:srgbClr val="AC2A25"/>
                </a:solidFill>
                <a:latin typeface="宋体"/>
                <a:cs typeface="宋体"/>
              </a:rPr>
              <a:t>SQL</a:t>
            </a:r>
            <a:endParaRPr sz="20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72110" algn="l"/>
              </a:tabLst>
            </a:pPr>
            <a:r>
              <a:rPr dirty="0" sz="1350" spc="670">
                <a:solidFill>
                  <a:srgbClr val="404040"/>
                </a:solidFill>
                <a:latin typeface="Wingdings"/>
                <a:cs typeface="Wingdings"/>
              </a:rPr>
              <a:t>⚫</a:t>
            </a:r>
            <a:r>
              <a:rPr dirty="0" sz="1350" spc="67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1600" spc="-10">
                <a:solidFill>
                  <a:srgbClr val="252525"/>
                </a:solidFill>
                <a:latin typeface="微软雅黑"/>
                <a:cs typeface="微软雅黑"/>
              </a:rPr>
              <a:t>DQL</a:t>
            </a:r>
            <a:r>
              <a:rPr dirty="0" sz="1600">
                <a:solidFill>
                  <a:srgbClr val="252525"/>
                </a:solidFill>
                <a:latin typeface="微软雅黑"/>
                <a:cs typeface="微软雅黑"/>
              </a:rPr>
              <a:t>-</a:t>
            </a:r>
            <a:r>
              <a:rPr dirty="0" sz="1600" spc="-5">
                <a:solidFill>
                  <a:srgbClr val="252525"/>
                </a:solidFill>
                <a:latin typeface="微软雅黑"/>
                <a:cs typeface="微软雅黑"/>
              </a:rPr>
              <a:t>语法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94816" y="2215895"/>
            <a:ext cx="5398135" cy="3941445"/>
          </a:xfrm>
          <a:custGeom>
            <a:avLst/>
            <a:gdLst/>
            <a:ahLst/>
            <a:cxnLst/>
            <a:rect l="l" t="t" r="r" b="b"/>
            <a:pathLst>
              <a:path w="5398134" h="3941445">
                <a:moveTo>
                  <a:pt x="0" y="3941064"/>
                </a:moveTo>
                <a:lnTo>
                  <a:pt x="5398008" y="3941064"/>
                </a:lnTo>
                <a:lnTo>
                  <a:pt x="5398008" y="0"/>
                </a:lnTo>
                <a:lnTo>
                  <a:pt x="0" y="0"/>
                </a:lnTo>
                <a:lnTo>
                  <a:pt x="0" y="3941064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194816" y="2215895"/>
            <a:ext cx="5398135" cy="3941445"/>
          </a:xfrm>
          <a:custGeom>
            <a:avLst/>
            <a:gdLst/>
            <a:ahLst/>
            <a:cxnLst/>
            <a:rect l="l" t="t" r="r" b="b"/>
            <a:pathLst>
              <a:path w="5398134" h="3941445">
                <a:moveTo>
                  <a:pt x="0" y="3941064"/>
                </a:moveTo>
                <a:lnTo>
                  <a:pt x="5398008" y="3941064"/>
                </a:lnTo>
                <a:lnTo>
                  <a:pt x="5398008" y="0"/>
                </a:lnTo>
                <a:lnTo>
                  <a:pt x="0" y="0"/>
                </a:lnTo>
                <a:lnTo>
                  <a:pt x="0" y="3941064"/>
                </a:lnTo>
                <a:close/>
              </a:path>
            </a:pathLst>
          </a:custGeom>
          <a:ln w="3175">
            <a:solidFill>
              <a:srgbClr val="9191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286255" y="2287270"/>
            <a:ext cx="558292" cy="236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813051" y="2577846"/>
            <a:ext cx="6350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字段列表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86255" y="2835910"/>
            <a:ext cx="489584" cy="2362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813051" y="3126485"/>
            <a:ext cx="6350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表名列表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286255" y="3384550"/>
            <a:ext cx="576071" cy="2362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225613" y="3406219"/>
            <a:ext cx="2096770" cy="480059"/>
          </a:xfrm>
          <a:prstGeom prst="rect">
            <a:avLst/>
          </a:prstGeom>
          <a:solidFill>
            <a:srgbClr val="FFFFE3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600075">
              <a:lnSpc>
                <a:spcPct val="100000"/>
              </a:lnSpc>
              <a:spcBef>
                <a:spcPts val="840"/>
              </a:spcBef>
            </a:pP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条件列表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286255" y="3933444"/>
            <a:ext cx="804329" cy="2362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813051" y="4224020"/>
            <a:ext cx="939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分组字段列表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286255" y="4482084"/>
            <a:ext cx="608076" cy="2362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813051" y="4772659"/>
            <a:ext cx="1092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分组后条件列表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286255" y="5030978"/>
            <a:ext cx="756094" cy="2362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286255" y="5579668"/>
            <a:ext cx="402336" cy="2362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205856" y="5321553"/>
            <a:ext cx="211645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1976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排序字段列表</a:t>
            </a:r>
            <a:endParaRPr sz="1200">
              <a:latin typeface="黑体"/>
              <a:cs typeface="黑体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/>
              <a:cs typeface="Times New Roman"/>
            </a:endParaRPr>
          </a:p>
          <a:p>
            <a:pPr marL="619760">
              <a:lnSpc>
                <a:spcPct val="100000"/>
              </a:lnSpc>
            </a:pP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分页参数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151623" y="2872867"/>
            <a:ext cx="3999229" cy="205358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72110" indent="-360045">
              <a:lnSpc>
                <a:spcPct val="100000"/>
              </a:lnSpc>
              <a:spcBef>
                <a:spcPts val="105"/>
              </a:spcBef>
              <a:buClr>
                <a:srgbClr val="404040"/>
              </a:buClr>
              <a:buSzPct val="82142"/>
              <a:buFont typeface="Wingdings"/>
              <a:buChar char="⚫"/>
              <a:tabLst>
                <a:tab pos="372110" algn="l"/>
                <a:tab pos="372745" algn="l"/>
              </a:tabLst>
            </a:pPr>
            <a:r>
              <a:rPr dirty="0" sz="1400">
                <a:solidFill>
                  <a:srgbClr val="585858"/>
                </a:solidFill>
                <a:latin typeface="微软雅黑"/>
                <a:cs typeface="微软雅黑"/>
              </a:rPr>
              <a:t>基本查询</a:t>
            </a:r>
            <a:endParaRPr sz="1400">
              <a:latin typeface="微软雅黑"/>
              <a:cs typeface="微软雅黑"/>
            </a:endParaRPr>
          </a:p>
          <a:p>
            <a:pPr marL="372110" indent="-360045">
              <a:lnSpc>
                <a:spcPct val="100000"/>
              </a:lnSpc>
              <a:spcBef>
                <a:spcPts val="1175"/>
              </a:spcBef>
              <a:buClr>
                <a:srgbClr val="404040"/>
              </a:buClr>
              <a:buSzPct val="82142"/>
              <a:buFont typeface="Wingdings"/>
              <a:buChar char="⚫"/>
              <a:tabLst>
                <a:tab pos="372110" algn="l"/>
                <a:tab pos="372745" algn="l"/>
              </a:tabLst>
            </a:pPr>
            <a:r>
              <a:rPr dirty="0" sz="1400">
                <a:solidFill>
                  <a:srgbClr val="585858"/>
                </a:solidFill>
                <a:latin typeface="微软雅黑"/>
                <a:cs typeface="微软雅黑"/>
              </a:rPr>
              <a:t>条件查询</a:t>
            </a:r>
            <a:r>
              <a:rPr dirty="0" sz="1400" spc="-5">
                <a:solidFill>
                  <a:srgbClr val="585858"/>
                </a:solidFill>
                <a:latin typeface="微软雅黑"/>
                <a:cs typeface="微软雅黑"/>
              </a:rPr>
              <a:t>（</a:t>
            </a:r>
            <a:r>
              <a:rPr dirty="0" sz="1400" spc="-5">
                <a:solidFill>
                  <a:srgbClr val="FF0000"/>
                </a:solidFill>
                <a:latin typeface="微软雅黑"/>
                <a:cs typeface="微软雅黑"/>
              </a:rPr>
              <a:t>WHERE</a:t>
            </a:r>
            <a:r>
              <a:rPr dirty="0" sz="1400" spc="-5">
                <a:solidFill>
                  <a:srgbClr val="585858"/>
                </a:solidFill>
                <a:latin typeface="微软雅黑"/>
                <a:cs typeface="微软雅黑"/>
              </a:rPr>
              <a:t>）</a:t>
            </a:r>
            <a:endParaRPr sz="1400">
              <a:latin typeface="微软雅黑"/>
              <a:cs typeface="微软雅黑"/>
            </a:endParaRPr>
          </a:p>
          <a:p>
            <a:pPr marL="372110" indent="-360045">
              <a:lnSpc>
                <a:spcPct val="100000"/>
              </a:lnSpc>
              <a:spcBef>
                <a:spcPts val="1175"/>
              </a:spcBef>
              <a:buClr>
                <a:srgbClr val="404040"/>
              </a:buClr>
              <a:buSzPct val="82142"/>
              <a:buFont typeface="Wingdings"/>
              <a:buChar char="⚫"/>
              <a:tabLst>
                <a:tab pos="372110" algn="l"/>
                <a:tab pos="372745" algn="l"/>
              </a:tabLst>
            </a:pPr>
            <a:r>
              <a:rPr dirty="0" sz="1400">
                <a:solidFill>
                  <a:srgbClr val="585858"/>
                </a:solidFill>
                <a:latin typeface="微软雅黑"/>
                <a:cs typeface="微软雅黑"/>
              </a:rPr>
              <a:t>聚合函数（</a:t>
            </a:r>
            <a:r>
              <a:rPr dirty="0" sz="1400">
                <a:solidFill>
                  <a:srgbClr val="FF0000"/>
                </a:solidFill>
                <a:latin typeface="微软雅黑"/>
                <a:cs typeface="微软雅黑"/>
              </a:rPr>
              <a:t>count、</a:t>
            </a:r>
            <a:r>
              <a:rPr dirty="0" sz="1400" spc="-5">
                <a:solidFill>
                  <a:srgbClr val="FF0000"/>
                </a:solidFill>
                <a:latin typeface="微软雅黑"/>
                <a:cs typeface="微软雅黑"/>
              </a:rPr>
              <a:t>max</a:t>
            </a:r>
            <a:r>
              <a:rPr dirty="0" sz="1400">
                <a:solidFill>
                  <a:srgbClr val="FF0000"/>
                </a:solidFill>
                <a:latin typeface="微软雅黑"/>
                <a:cs typeface="微软雅黑"/>
              </a:rPr>
              <a:t>、</a:t>
            </a:r>
            <a:r>
              <a:rPr dirty="0" sz="1400" spc="-5">
                <a:solidFill>
                  <a:srgbClr val="FF0000"/>
                </a:solidFill>
                <a:latin typeface="微软雅黑"/>
                <a:cs typeface="微软雅黑"/>
              </a:rPr>
              <a:t>min</a:t>
            </a:r>
            <a:r>
              <a:rPr dirty="0" sz="1400">
                <a:solidFill>
                  <a:srgbClr val="FF0000"/>
                </a:solidFill>
                <a:latin typeface="微软雅黑"/>
                <a:cs typeface="微软雅黑"/>
              </a:rPr>
              <a:t>、</a:t>
            </a:r>
            <a:r>
              <a:rPr dirty="0" sz="1400" spc="-5">
                <a:solidFill>
                  <a:srgbClr val="FF0000"/>
                </a:solidFill>
                <a:latin typeface="微软雅黑"/>
                <a:cs typeface="微软雅黑"/>
              </a:rPr>
              <a:t>avg</a:t>
            </a:r>
            <a:r>
              <a:rPr dirty="0" sz="1400">
                <a:solidFill>
                  <a:srgbClr val="FF0000"/>
                </a:solidFill>
                <a:latin typeface="微软雅黑"/>
                <a:cs typeface="微软雅黑"/>
              </a:rPr>
              <a:t>、</a:t>
            </a:r>
            <a:r>
              <a:rPr dirty="0" sz="1400" spc="-5">
                <a:solidFill>
                  <a:srgbClr val="FF0000"/>
                </a:solidFill>
                <a:latin typeface="微软雅黑"/>
                <a:cs typeface="微软雅黑"/>
              </a:rPr>
              <a:t>sum</a:t>
            </a:r>
            <a:r>
              <a:rPr dirty="0" sz="1400" spc="-5">
                <a:solidFill>
                  <a:srgbClr val="585858"/>
                </a:solidFill>
                <a:latin typeface="微软雅黑"/>
                <a:cs typeface="微软雅黑"/>
              </a:rPr>
              <a:t>）</a:t>
            </a:r>
            <a:endParaRPr sz="1400">
              <a:latin typeface="微软雅黑"/>
              <a:cs typeface="微软雅黑"/>
            </a:endParaRPr>
          </a:p>
          <a:p>
            <a:pPr marL="372110" indent="-360045">
              <a:lnSpc>
                <a:spcPct val="100000"/>
              </a:lnSpc>
              <a:spcBef>
                <a:spcPts val="1175"/>
              </a:spcBef>
              <a:buClr>
                <a:srgbClr val="404040"/>
              </a:buClr>
              <a:buSzPct val="85714"/>
              <a:buFont typeface="Wingdings"/>
              <a:buChar char="⚫"/>
              <a:tabLst>
                <a:tab pos="372110" algn="l"/>
                <a:tab pos="372745" algn="l"/>
              </a:tabLst>
            </a:pPr>
            <a:r>
              <a:rPr dirty="0" sz="1400">
                <a:solidFill>
                  <a:srgbClr val="585858"/>
                </a:solidFill>
                <a:latin typeface="微软雅黑"/>
                <a:cs typeface="微软雅黑"/>
              </a:rPr>
              <a:t>分组查询</a:t>
            </a:r>
            <a:r>
              <a:rPr dirty="0" sz="1400" spc="-5">
                <a:solidFill>
                  <a:srgbClr val="585858"/>
                </a:solidFill>
                <a:latin typeface="微软雅黑"/>
                <a:cs typeface="微软雅黑"/>
              </a:rPr>
              <a:t>（</a:t>
            </a:r>
            <a:r>
              <a:rPr dirty="0" sz="1400" spc="-5">
                <a:solidFill>
                  <a:srgbClr val="FF0000"/>
                </a:solidFill>
                <a:latin typeface="微软雅黑"/>
                <a:cs typeface="微软雅黑"/>
              </a:rPr>
              <a:t>GROUP</a:t>
            </a:r>
            <a:r>
              <a:rPr dirty="0" sz="1400" spc="-114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dirty="0" sz="1400" spc="-15">
                <a:solidFill>
                  <a:srgbClr val="FF0000"/>
                </a:solidFill>
                <a:latin typeface="微软雅黑"/>
                <a:cs typeface="微软雅黑"/>
              </a:rPr>
              <a:t>BY</a:t>
            </a:r>
            <a:r>
              <a:rPr dirty="0" sz="1400" spc="-15">
                <a:solidFill>
                  <a:srgbClr val="585858"/>
                </a:solidFill>
                <a:latin typeface="微软雅黑"/>
                <a:cs typeface="微软雅黑"/>
              </a:rPr>
              <a:t>）</a:t>
            </a:r>
            <a:endParaRPr sz="1400">
              <a:latin typeface="微软雅黑"/>
              <a:cs typeface="微软雅黑"/>
            </a:endParaRPr>
          </a:p>
          <a:p>
            <a:pPr marL="372110" indent="-360045">
              <a:lnSpc>
                <a:spcPct val="100000"/>
              </a:lnSpc>
              <a:spcBef>
                <a:spcPts val="1180"/>
              </a:spcBef>
              <a:buClr>
                <a:srgbClr val="404040"/>
              </a:buClr>
              <a:buSzPct val="82142"/>
              <a:buFont typeface="Wingdings"/>
              <a:buChar char="⚫"/>
              <a:tabLst>
                <a:tab pos="372110" algn="l"/>
                <a:tab pos="372745" algn="l"/>
              </a:tabLst>
            </a:pPr>
            <a:r>
              <a:rPr dirty="0" sz="1400">
                <a:solidFill>
                  <a:srgbClr val="FF0000"/>
                </a:solidFill>
                <a:latin typeface="微软雅黑"/>
                <a:cs typeface="微软雅黑"/>
              </a:rPr>
              <a:t>排序查询</a:t>
            </a:r>
            <a:r>
              <a:rPr dirty="0" sz="1400" spc="-5">
                <a:solidFill>
                  <a:srgbClr val="FF0000"/>
                </a:solidFill>
                <a:latin typeface="微软雅黑"/>
                <a:cs typeface="微软雅黑"/>
              </a:rPr>
              <a:t>（ORDER</a:t>
            </a:r>
            <a:r>
              <a:rPr dirty="0" sz="1400" spc="-7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dirty="0" sz="1400" spc="-20">
                <a:solidFill>
                  <a:srgbClr val="FF0000"/>
                </a:solidFill>
                <a:latin typeface="微软雅黑"/>
                <a:cs typeface="微软雅黑"/>
              </a:rPr>
              <a:t>BY）</a:t>
            </a:r>
            <a:endParaRPr sz="1400">
              <a:latin typeface="微软雅黑"/>
              <a:cs typeface="微软雅黑"/>
            </a:endParaRPr>
          </a:p>
          <a:p>
            <a:pPr marL="372110" indent="-360045">
              <a:lnSpc>
                <a:spcPct val="100000"/>
              </a:lnSpc>
              <a:spcBef>
                <a:spcPts val="1175"/>
              </a:spcBef>
              <a:buClr>
                <a:srgbClr val="404040"/>
              </a:buClr>
              <a:buSzPct val="82142"/>
              <a:buFont typeface="Wingdings"/>
              <a:buChar char="⚫"/>
              <a:tabLst>
                <a:tab pos="372110" algn="l"/>
                <a:tab pos="372745" algn="l"/>
              </a:tabLst>
            </a:pPr>
            <a:r>
              <a:rPr dirty="0" sz="1400">
                <a:solidFill>
                  <a:srgbClr val="585858"/>
                </a:solidFill>
                <a:latin typeface="微软雅黑"/>
                <a:cs typeface="微软雅黑"/>
              </a:rPr>
              <a:t>分页查询</a:t>
            </a:r>
            <a:r>
              <a:rPr dirty="0" sz="1400" spc="-5">
                <a:solidFill>
                  <a:srgbClr val="585858"/>
                </a:solidFill>
                <a:latin typeface="微软雅黑"/>
                <a:cs typeface="微软雅黑"/>
              </a:rPr>
              <a:t>（</a:t>
            </a:r>
            <a:r>
              <a:rPr dirty="0" sz="1400" spc="-5">
                <a:solidFill>
                  <a:srgbClr val="FF0000"/>
                </a:solidFill>
                <a:latin typeface="微软雅黑"/>
                <a:cs typeface="微软雅黑"/>
              </a:rPr>
              <a:t>LIMIT</a:t>
            </a:r>
            <a:r>
              <a:rPr dirty="0" sz="1400" spc="-5">
                <a:solidFill>
                  <a:srgbClr val="585858"/>
                </a:solidFill>
                <a:latin typeface="微软雅黑"/>
                <a:cs typeface="微软雅黑"/>
              </a:rPr>
              <a:t>）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194816" y="3934967"/>
            <a:ext cx="2138680" cy="1065530"/>
          </a:xfrm>
          <a:custGeom>
            <a:avLst/>
            <a:gdLst/>
            <a:ahLst/>
            <a:cxnLst/>
            <a:rect l="l" t="t" r="r" b="b"/>
            <a:pathLst>
              <a:path w="2138679" h="1065529">
                <a:moveTo>
                  <a:pt x="0" y="66293"/>
                </a:moveTo>
                <a:lnTo>
                  <a:pt x="5207" y="40505"/>
                </a:lnTo>
                <a:lnTo>
                  <a:pt x="19407" y="19430"/>
                </a:lnTo>
                <a:lnTo>
                  <a:pt x="40467" y="5214"/>
                </a:lnTo>
                <a:lnTo>
                  <a:pt x="66255" y="0"/>
                </a:lnTo>
                <a:lnTo>
                  <a:pt x="2071878" y="0"/>
                </a:lnTo>
                <a:lnTo>
                  <a:pt x="2097666" y="5214"/>
                </a:lnTo>
                <a:lnTo>
                  <a:pt x="2118741" y="19430"/>
                </a:lnTo>
                <a:lnTo>
                  <a:pt x="2132957" y="40505"/>
                </a:lnTo>
                <a:lnTo>
                  <a:pt x="2138172" y="66293"/>
                </a:lnTo>
                <a:lnTo>
                  <a:pt x="2138172" y="998981"/>
                </a:lnTo>
                <a:lnTo>
                  <a:pt x="2132957" y="1024770"/>
                </a:lnTo>
                <a:lnTo>
                  <a:pt x="2118741" y="1045844"/>
                </a:lnTo>
                <a:lnTo>
                  <a:pt x="2097666" y="1060061"/>
                </a:lnTo>
                <a:lnTo>
                  <a:pt x="2071878" y="1065275"/>
                </a:lnTo>
                <a:lnTo>
                  <a:pt x="66255" y="1065275"/>
                </a:lnTo>
                <a:lnTo>
                  <a:pt x="40467" y="1060061"/>
                </a:lnTo>
                <a:lnTo>
                  <a:pt x="19407" y="1045844"/>
                </a:lnTo>
                <a:lnTo>
                  <a:pt x="5207" y="1024770"/>
                </a:lnTo>
                <a:lnTo>
                  <a:pt x="0" y="998981"/>
                </a:lnTo>
                <a:lnTo>
                  <a:pt x="0" y="66293"/>
                </a:lnTo>
                <a:close/>
              </a:path>
            </a:pathLst>
          </a:custGeom>
          <a:ln w="1269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194816" y="2267711"/>
            <a:ext cx="2138680" cy="1080770"/>
          </a:xfrm>
          <a:custGeom>
            <a:avLst/>
            <a:gdLst/>
            <a:ahLst/>
            <a:cxnLst/>
            <a:rect l="l" t="t" r="r" b="b"/>
            <a:pathLst>
              <a:path w="2138679" h="1080770">
                <a:moveTo>
                  <a:pt x="0" y="67183"/>
                </a:moveTo>
                <a:lnTo>
                  <a:pt x="5280" y="41040"/>
                </a:lnTo>
                <a:lnTo>
                  <a:pt x="19681" y="19685"/>
                </a:lnTo>
                <a:lnTo>
                  <a:pt x="41040" y="5282"/>
                </a:lnTo>
                <a:lnTo>
                  <a:pt x="67195" y="0"/>
                </a:lnTo>
                <a:lnTo>
                  <a:pt x="2070989" y="0"/>
                </a:lnTo>
                <a:lnTo>
                  <a:pt x="2097131" y="5282"/>
                </a:lnTo>
                <a:lnTo>
                  <a:pt x="2118487" y="19685"/>
                </a:lnTo>
                <a:lnTo>
                  <a:pt x="2132889" y="41040"/>
                </a:lnTo>
                <a:lnTo>
                  <a:pt x="2138172" y="67183"/>
                </a:lnTo>
                <a:lnTo>
                  <a:pt x="2138172" y="1013333"/>
                </a:lnTo>
                <a:lnTo>
                  <a:pt x="2132889" y="1039475"/>
                </a:lnTo>
                <a:lnTo>
                  <a:pt x="2118487" y="1060830"/>
                </a:lnTo>
                <a:lnTo>
                  <a:pt x="2097131" y="1075233"/>
                </a:lnTo>
                <a:lnTo>
                  <a:pt x="2070989" y="1080515"/>
                </a:lnTo>
                <a:lnTo>
                  <a:pt x="67195" y="1080515"/>
                </a:lnTo>
                <a:lnTo>
                  <a:pt x="41040" y="1075233"/>
                </a:lnTo>
                <a:lnTo>
                  <a:pt x="19681" y="1060831"/>
                </a:lnTo>
                <a:lnTo>
                  <a:pt x="5280" y="1039475"/>
                </a:lnTo>
                <a:lnTo>
                  <a:pt x="0" y="1013333"/>
                </a:lnTo>
                <a:lnTo>
                  <a:pt x="0" y="67183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194816" y="3398520"/>
            <a:ext cx="2138680" cy="495300"/>
          </a:xfrm>
          <a:custGeom>
            <a:avLst/>
            <a:gdLst/>
            <a:ahLst/>
            <a:cxnLst/>
            <a:rect l="l" t="t" r="r" b="b"/>
            <a:pathLst>
              <a:path w="2138679" h="495300">
                <a:moveTo>
                  <a:pt x="0" y="30860"/>
                </a:moveTo>
                <a:lnTo>
                  <a:pt x="2420" y="18859"/>
                </a:lnTo>
                <a:lnTo>
                  <a:pt x="9021" y="9048"/>
                </a:lnTo>
                <a:lnTo>
                  <a:pt x="18811" y="2428"/>
                </a:lnTo>
                <a:lnTo>
                  <a:pt x="30797" y="0"/>
                </a:lnTo>
                <a:lnTo>
                  <a:pt x="2107311" y="0"/>
                </a:lnTo>
                <a:lnTo>
                  <a:pt x="2119312" y="2428"/>
                </a:lnTo>
                <a:lnTo>
                  <a:pt x="2129123" y="9048"/>
                </a:lnTo>
                <a:lnTo>
                  <a:pt x="2135743" y="18859"/>
                </a:lnTo>
                <a:lnTo>
                  <a:pt x="2138172" y="30860"/>
                </a:lnTo>
                <a:lnTo>
                  <a:pt x="2138172" y="464438"/>
                </a:lnTo>
                <a:lnTo>
                  <a:pt x="2135743" y="476440"/>
                </a:lnTo>
                <a:lnTo>
                  <a:pt x="2129123" y="486251"/>
                </a:lnTo>
                <a:lnTo>
                  <a:pt x="2119312" y="492871"/>
                </a:lnTo>
                <a:lnTo>
                  <a:pt x="2107311" y="495299"/>
                </a:lnTo>
                <a:lnTo>
                  <a:pt x="30797" y="495299"/>
                </a:lnTo>
                <a:lnTo>
                  <a:pt x="18811" y="492871"/>
                </a:lnTo>
                <a:lnTo>
                  <a:pt x="9021" y="486251"/>
                </a:lnTo>
                <a:lnTo>
                  <a:pt x="2420" y="476440"/>
                </a:lnTo>
                <a:lnTo>
                  <a:pt x="0" y="464438"/>
                </a:lnTo>
                <a:lnTo>
                  <a:pt x="0" y="30860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194816" y="5033771"/>
            <a:ext cx="2138680" cy="546100"/>
          </a:xfrm>
          <a:custGeom>
            <a:avLst/>
            <a:gdLst/>
            <a:ahLst/>
            <a:cxnLst/>
            <a:rect l="l" t="t" r="r" b="b"/>
            <a:pathLst>
              <a:path w="2138679" h="546100">
                <a:moveTo>
                  <a:pt x="0" y="33908"/>
                </a:moveTo>
                <a:lnTo>
                  <a:pt x="2666" y="20734"/>
                </a:lnTo>
                <a:lnTo>
                  <a:pt x="9937" y="9953"/>
                </a:lnTo>
                <a:lnTo>
                  <a:pt x="20724" y="2672"/>
                </a:lnTo>
                <a:lnTo>
                  <a:pt x="33934" y="0"/>
                </a:lnTo>
                <a:lnTo>
                  <a:pt x="2104263" y="0"/>
                </a:lnTo>
                <a:lnTo>
                  <a:pt x="2117437" y="2672"/>
                </a:lnTo>
                <a:lnTo>
                  <a:pt x="2128218" y="9953"/>
                </a:lnTo>
                <a:lnTo>
                  <a:pt x="2135499" y="20734"/>
                </a:lnTo>
                <a:lnTo>
                  <a:pt x="2138172" y="33908"/>
                </a:lnTo>
                <a:lnTo>
                  <a:pt x="2138172" y="511682"/>
                </a:lnTo>
                <a:lnTo>
                  <a:pt x="2135499" y="524857"/>
                </a:lnTo>
                <a:lnTo>
                  <a:pt x="2128218" y="535638"/>
                </a:lnTo>
                <a:lnTo>
                  <a:pt x="2117437" y="542919"/>
                </a:lnTo>
                <a:lnTo>
                  <a:pt x="2104263" y="545591"/>
                </a:lnTo>
                <a:lnTo>
                  <a:pt x="33934" y="545591"/>
                </a:lnTo>
                <a:lnTo>
                  <a:pt x="20724" y="542919"/>
                </a:lnTo>
                <a:lnTo>
                  <a:pt x="9937" y="535638"/>
                </a:lnTo>
                <a:lnTo>
                  <a:pt x="2666" y="524857"/>
                </a:lnTo>
                <a:lnTo>
                  <a:pt x="0" y="511682"/>
                </a:lnTo>
                <a:lnTo>
                  <a:pt x="0" y="33908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194816" y="5617464"/>
            <a:ext cx="2138680" cy="515620"/>
          </a:xfrm>
          <a:custGeom>
            <a:avLst/>
            <a:gdLst/>
            <a:ahLst/>
            <a:cxnLst/>
            <a:rect l="l" t="t" r="r" b="b"/>
            <a:pathLst>
              <a:path w="2138679" h="515620">
                <a:moveTo>
                  <a:pt x="0" y="32029"/>
                </a:moveTo>
                <a:lnTo>
                  <a:pt x="2516" y="19561"/>
                </a:lnTo>
                <a:lnTo>
                  <a:pt x="9380" y="9380"/>
                </a:lnTo>
                <a:lnTo>
                  <a:pt x="19561" y="2516"/>
                </a:lnTo>
                <a:lnTo>
                  <a:pt x="32029" y="0"/>
                </a:lnTo>
                <a:lnTo>
                  <a:pt x="2106168" y="0"/>
                </a:lnTo>
                <a:lnTo>
                  <a:pt x="2118615" y="2516"/>
                </a:lnTo>
                <a:lnTo>
                  <a:pt x="2128789" y="9380"/>
                </a:lnTo>
                <a:lnTo>
                  <a:pt x="2135653" y="19561"/>
                </a:lnTo>
                <a:lnTo>
                  <a:pt x="2138172" y="32029"/>
                </a:lnTo>
                <a:lnTo>
                  <a:pt x="2138172" y="483082"/>
                </a:lnTo>
                <a:lnTo>
                  <a:pt x="2135653" y="495550"/>
                </a:lnTo>
                <a:lnTo>
                  <a:pt x="2128789" y="505731"/>
                </a:lnTo>
                <a:lnTo>
                  <a:pt x="2118615" y="512595"/>
                </a:lnTo>
                <a:lnTo>
                  <a:pt x="2106168" y="515112"/>
                </a:lnTo>
                <a:lnTo>
                  <a:pt x="32029" y="515112"/>
                </a:lnTo>
                <a:lnTo>
                  <a:pt x="19561" y="512595"/>
                </a:lnTo>
                <a:lnTo>
                  <a:pt x="9380" y="505731"/>
                </a:lnTo>
                <a:lnTo>
                  <a:pt x="2516" y="495550"/>
                </a:lnTo>
                <a:lnTo>
                  <a:pt x="0" y="483082"/>
                </a:lnTo>
                <a:lnTo>
                  <a:pt x="0" y="32029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0"/>
              <a:t>高级软件人才培训专家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 h="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 h="0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 h="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9838" y="1074546"/>
            <a:ext cx="1706880" cy="12306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225">
                <a:solidFill>
                  <a:srgbClr val="AC2A25"/>
                </a:solidFill>
                <a:latin typeface="宋体"/>
                <a:cs typeface="宋体"/>
              </a:rPr>
              <a:t>SQL</a:t>
            </a:r>
            <a:endParaRPr sz="20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2150">
              <a:latin typeface="Times New Roman"/>
              <a:cs typeface="Times New Roman"/>
            </a:endParaRPr>
          </a:p>
          <a:p>
            <a:pPr marL="372110" indent="-360045">
              <a:lnSpc>
                <a:spcPct val="100000"/>
              </a:lnSpc>
              <a:spcBef>
                <a:spcPts val="5"/>
              </a:spcBef>
              <a:buClr>
                <a:srgbClr val="404040"/>
              </a:buClr>
              <a:buSzPct val="84375"/>
              <a:buFont typeface="Wingdings"/>
              <a:buChar char="⚫"/>
              <a:tabLst>
                <a:tab pos="372110" algn="l"/>
                <a:tab pos="372745" algn="l"/>
              </a:tabLst>
            </a:pPr>
            <a:r>
              <a:rPr dirty="0" sz="1600" spc="-10">
                <a:solidFill>
                  <a:srgbClr val="252525"/>
                </a:solidFill>
                <a:latin typeface="微软雅黑"/>
                <a:cs typeface="微软雅黑"/>
              </a:rPr>
              <a:t>DQL</a:t>
            </a:r>
            <a:r>
              <a:rPr dirty="0" sz="1600">
                <a:solidFill>
                  <a:srgbClr val="252525"/>
                </a:solidFill>
                <a:latin typeface="微软雅黑"/>
                <a:cs typeface="微软雅黑"/>
              </a:rPr>
              <a:t>-</a:t>
            </a:r>
            <a:r>
              <a:rPr dirty="0" sz="1600" spc="-5">
                <a:solidFill>
                  <a:srgbClr val="252525"/>
                </a:solidFill>
                <a:latin typeface="微软雅黑"/>
                <a:cs typeface="微软雅黑"/>
              </a:rPr>
              <a:t>排序查询</a:t>
            </a:r>
            <a:endParaRPr sz="1600">
              <a:latin typeface="微软雅黑"/>
              <a:cs typeface="微软雅黑"/>
            </a:endParaRPr>
          </a:p>
          <a:p>
            <a:pPr lvl="1" marL="694055" indent="-343535">
              <a:lnSpc>
                <a:spcPct val="100000"/>
              </a:lnSpc>
              <a:spcBef>
                <a:spcPts val="1005"/>
              </a:spcBef>
              <a:buClr>
                <a:srgbClr val="404040"/>
              </a:buClr>
              <a:buSzPct val="82142"/>
              <a:buAutoNum type="arabicPeriod"/>
              <a:tabLst>
                <a:tab pos="694055" algn="l"/>
                <a:tab pos="694690" algn="l"/>
              </a:tabLst>
            </a:pPr>
            <a:r>
              <a:rPr dirty="0" sz="1400">
                <a:solidFill>
                  <a:srgbClr val="585858"/>
                </a:solidFill>
                <a:latin typeface="微软雅黑"/>
                <a:cs typeface="微软雅黑"/>
              </a:rPr>
              <a:t>语法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28471" y="3346195"/>
            <a:ext cx="108204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5600" algn="l"/>
              </a:tabLst>
            </a:pPr>
            <a:r>
              <a:rPr dirty="0" sz="1150" spc="15">
                <a:solidFill>
                  <a:srgbClr val="404040"/>
                </a:solidFill>
                <a:latin typeface="微软雅黑"/>
                <a:cs typeface="微软雅黑"/>
              </a:rPr>
              <a:t>2</a:t>
            </a:r>
            <a:r>
              <a:rPr dirty="0" sz="1150" spc="5">
                <a:solidFill>
                  <a:srgbClr val="404040"/>
                </a:solidFill>
                <a:latin typeface="微软雅黑"/>
                <a:cs typeface="微软雅黑"/>
              </a:rPr>
              <a:t>.</a:t>
            </a:r>
            <a:r>
              <a:rPr dirty="0" sz="1150">
                <a:solidFill>
                  <a:srgbClr val="404040"/>
                </a:solidFill>
                <a:latin typeface="微软雅黑"/>
                <a:cs typeface="微软雅黑"/>
              </a:rPr>
              <a:t>	</a:t>
            </a:r>
            <a:r>
              <a:rPr dirty="0" sz="1400">
                <a:solidFill>
                  <a:srgbClr val="585858"/>
                </a:solidFill>
                <a:latin typeface="微软雅黑"/>
                <a:cs typeface="微软雅黑"/>
              </a:rPr>
              <a:t>排序方式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28471" y="3954271"/>
            <a:ext cx="128905" cy="1809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00" spc="15">
                <a:solidFill>
                  <a:srgbClr val="404040"/>
                </a:solidFill>
                <a:latin typeface="Wingdings"/>
                <a:cs typeface="Wingdings"/>
              </a:rPr>
              <a:t></a:t>
            </a:r>
            <a:endParaRPr sz="1000">
              <a:latin typeface="Wingdings"/>
              <a:cs typeface="Wingding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28471" y="3565652"/>
            <a:ext cx="2018030" cy="574040"/>
          </a:xfrm>
          <a:prstGeom prst="rect">
            <a:avLst/>
          </a:prstGeom>
        </p:spPr>
        <p:txBody>
          <a:bodyPr wrap="square" lIns="0" tIns="104140" rIns="0" bIns="0" rtlCol="0" vert="horz">
            <a:spAutoFit/>
          </a:bodyPr>
          <a:lstStyle/>
          <a:p>
            <a:pPr marL="443865" indent="-431800">
              <a:lnSpc>
                <a:spcPct val="100000"/>
              </a:lnSpc>
              <a:spcBef>
                <a:spcPts val="820"/>
              </a:spcBef>
              <a:buClr>
                <a:srgbClr val="404040"/>
              </a:buClr>
              <a:buSzPct val="83333"/>
              <a:buFont typeface="Wingdings"/>
              <a:buChar char=""/>
              <a:tabLst>
                <a:tab pos="443865" algn="l"/>
                <a:tab pos="444500" algn="l"/>
              </a:tabLst>
            </a:pPr>
            <a:r>
              <a:rPr dirty="0" sz="1200" spc="-5">
                <a:solidFill>
                  <a:srgbClr val="585858"/>
                </a:solidFill>
                <a:latin typeface="微软雅黑"/>
                <a:cs typeface="微软雅黑"/>
              </a:rPr>
              <a:t>ASC：</a:t>
            </a:r>
            <a:r>
              <a:rPr dirty="0" sz="1200">
                <a:solidFill>
                  <a:srgbClr val="585858"/>
                </a:solidFill>
                <a:latin typeface="微软雅黑"/>
                <a:cs typeface="微软雅黑"/>
              </a:rPr>
              <a:t>升序</a:t>
            </a:r>
            <a:r>
              <a:rPr dirty="0" sz="1200" spc="-80">
                <a:solidFill>
                  <a:srgbClr val="585858"/>
                </a:solidFill>
                <a:latin typeface="微软雅黑"/>
                <a:cs typeface="微软雅黑"/>
              </a:rPr>
              <a:t> </a:t>
            </a:r>
            <a:r>
              <a:rPr dirty="0" sz="1200">
                <a:solidFill>
                  <a:srgbClr val="585858"/>
                </a:solidFill>
                <a:latin typeface="微软雅黑"/>
                <a:cs typeface="微软雅黑"/>
              </a:rPr>
              <a:t>（默认值）</a:t>
            </a:r>
            <a:endParaRPr sz="1200">
              <a:latin typeface="微软雅黑"/>
              <a:cs typeface="微软雅黑"/>
            </a:endParaRPr>
          </a:p>
          <a:p>
            <a:pPr marL="443865">
              <a:lnSpc>
                <a:spcPct val="100000"/>
              </a:lnSpc>
              <a:spcBef>
                <a:spcPts val="720"/>
              </a:spcBef>
            </a:pPr>
            <a:r>
              <a:rPr dirty="0" sz="1200">
                <a:solidFill>
                  <a:srgbClr val="585858"/>
                </a:solidFill>
                <a:latin typeface="微软雅黑"/>
                <a:cs typeface="微软雅黑"/>
              </a:rPr>
              <a:t>DESC：降序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155191" y="2471927"/>
            <a:ext cx="10137775" cy="277495"/>
          </a:xfrm>
          <a:custGeom>
            <a:avLst/>
            <a:gdLst/>
            <a:ahLst/>
            <a:cxnLst/>
            <a:rect l="l" t="t" r="r" b="b"/>
            <a:pathLst>
              <a:path w="10137775" h="277494">
                <a:moveTo>
                  <a:pt x="0" y="277367"/>
                </a:moveTo>
                <a:lnTo>
                  <a:pt x="10137648" y="277367"/>
                </a:lnTo>
                <a:lnTo>
                  <a:pt x="10137648" y="0"/>
                </a:lnTo>
                <a:lnTo>
                  <a:pt x="0" y="0"/>
                </a:lnTo>
                <a:lnTo>
                  <a:pt x="0" y="277367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246327" y="2480182"/>
            <a:ext cx="558292" cy="236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479548" y="2480182"/>
            <a:ext cx="489585" cy="2362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358896" y="2480182"/>
            <a:ext cx="852881" cy="2362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445508" y="2480182"/>
            <a:ext cx="207263" cy="2362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210809" y="2480182"/>
            <a:ext cx="243839" cy="2362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710682" y="2480182"/>
            <a:ext cx="207263" cy="2362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155191" y="2471927"/>
            <a:ext cx="10137775" cy="277495"/>
          </a:xfrm>
          <a:prstGeom prst="rect">
            <a:avLst/>
          </a:prstGeom>
          <a:ln w="3175">
            <a:solidFill>
              <a:srgbClr val="919191"/>
            </a:solidFill>
          </a:ln>
        </p:spPr>
        <p:txBody>
          <a:bodyPr wrap="square" lIns="0" tIns="36830" rIns="0" bIns="0" rtlCol="0" vert="horz">
            <a:spAutoFit/>
          </a:bodyPr>
          <a:lstStyle/>
          <a:p>
            <a:pPr marL="641350">
              <a:lnSpc>
                <a:spcPct val="100000"/>
              </a:lnSpc>
              <a:spcBef>
                <a:spcPts val="290"/>
              </a:spcBef>
              <a:tabLst>
                <a:tab pos="1826895" algn="l"/>
                <a:tab pos="2985135" algn="l"/>
                <a:tab pos="3445510" algn="l"/>
                <a:tab pos="4250055" algn="l"/>
                <a:tab pos="4710430" algn="l"/>
              </a:tabLst>
            </a:pP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字段列表	表名	字段	排序方式	字段	排序方式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475729" y="2480182"/>
            <a:ext cx="227583" cy="2362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128471" y="4820157"/>
            <a:ext cx="5664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0000"/>
                </a:solidFill>
                <a:latin typeface="黑体"/>
                <a:cs typeface="黑体"/>
              </a:rPr>
              <a:t>注意：如果是多字段排序，当第一个字段值相同时，才会根据第二个字段进行排序。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0"/>
              <a:t>高级软件人才培训专家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 h="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 h="0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 h="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9838" y="1074546"/>
            <a:ext cx="1301115" cy="889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225">
                <a:solidFill>
                  <a:srgbClr val="AC2A25"/>
                </a:solidFill>
                <a:latin typeface="宋体"/>
                <a:cs typeface="宋体"/>
              </a:rPr>
              <a:t>SQL</a:t>
            </a:r>
            <a:endParaRPr sz="20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72110" algn="l"/>
              </a:tabLst>
            </a:pPr>
            <a:r>
              <a:rPr dirty="0" sz="1350" spc="670">
                <a:solidFill>
                  <a:srgbClr val="404040"/>
                </a:solidFill>
                <a:latin typeface="Wingdings"/>
                <a:cs typeface="Wingdings"/>
              </a:rPr>
              <a:t>⚫</a:t>
            </a:r>
            <a:r>
              <a:rPr dirty="0" sz="1350" spc="67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1600" spc="-10">
                <a:solidFill>
                  <a:srgbClr val="252525"/>
                </a:solidFill>
                <a:latin typeface="微软雅黑"/>
                <a:cs typeface="微软雅黑"/>
              </a:rPr>
              <a:t>DQL</a:t>
            </a:r>
            <a:r>
              <a:rPr dirty="0" sz="1600">
                <a:solidFill>
                  <a:srgbClr val="252525"/>
                </a:solidFill>
                <a:latin typeface="微软雅黑"/>
                <a:cs typeface="微软雅黑"/>
              </a:rPr>
              <a:t>-</a:t>
            </a:r>
            <a:r>
              <a:rPr dirty="0" sz="1600" spc="-5">
                <a:solidFill>
                  <a:srgbClr val="252525"/>
                </a:solidFill>
                <a:latin typeface="微软雅黑"/>
                <a:cs typeface="微软雅黑"/>
              </a:rPr>
              <a:t>语法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94816" y="2215895"/>
            <a:ext cx="5398135" cy="3941445"/>
          </a:xfrm>
          <a:custGeom>
            <a:avLst/>
            <a:gdLst/>
            <a:ahLst/>
            <a:cxnLst/>
            <a:rect l="l" t="t" r="r" b="b"/>
            <a:pathLst>
              <a:path w="5398134" h="3941445">
                <a:moveTo>
                  <a:pt x="0" y="3941064"/>
                </a:moveTo>
                <a:lnTo>
                  <a:pt x="5398008" y="3941064"/>
                </a:lnTo>
                <a:lnTo>
                  <a:pt x="5398008" y="0"/>
                </a:lnTo>
                <a:lnTo>
                  <a:pt x="0" y="0"/>
                </a:lnTo>
                <a:lnTo>
                  <a:pt x="0" y="3941064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194816" y="2215895"/>
            <a:ext cx="5398135" cy="3941445"/>
          </a:xfrm>
          <a:custGeom>
            <a:avLst/>
            <a:gdLst/>
            <a:ahLst/>
            <a:cxnLst/>
            <a:rect l="l" t="t" r="r" b="b"/>
            <a:pathLst>
              <a:path w="5398134" h="3941445">
                <a:moveTo>
                  <a:pt x="0" y="3941064"/>
                </a:moveTo>
                <a:lnTo>
                  <a:pt x="5398008" y="3941064"/>
                </a:lnTo>
                <a:lnTo>
                  <a:pt x="5398008" y="0"/>
                </a:lnTo>
                <a:lnTo>
                  <a:pt x="0" y="0"/>
                </a:lnTo>
                <a:lnTo>
                  <a:pt x="0" y="3941064"/>
                </a:lnTo>
                <a:close/>
              </a:path>
            </a:pathLst>
          </a:custGeom>
          <a:ln w="3175">
            <a:solidFill>
              <a:srgbClr val="9191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286255" y="2287270"/>
            <a:ext cx="558292" cy="236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813051" y="2577846"/>
            <a:ext cx="6350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字段列表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86255" y="2835910"/>
            <a:ext cx="489584" cy="2362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813051" y="3126485"/>
            <a:ext cx="6350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表名列表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286255" y="3384550"/>
            <a:ext cx="576071" cy="2362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225613" y="3406219"/>
            <a:ext cx="2096770" cy="480059"/>
          </a:xfrm>
          <a:prstGeom prst="rect">
            <a:avLst/>
          </a:prstGeom>
          <a:solidFill>
            <a:srgbClr val="FFFFE3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600075">
              <a:lnSpc>
                <a:spcPct val="100000"/>
              </a:lnSpc>
              <a:spcBef>
                <a:spcPts val="840"/>
              </a:spcBef>
            </a:pP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条件列表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286255" y="3933444"/>
            <a:ext cx="804329" cy="2362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813051" y="4224020"/>
            <a:ext cx="939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分组字段列表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286255" y="4482084"/>
            <a:ext cx="608076" cy="2362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813051" y="4772659"/>
            <a:ext cx="1092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分组后条件列表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286255" y="5030978"/>
            <a:ext cx="756094" cy="2362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286255" y="5579668"/>
            <a:ext cx="402336" cy="2362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205856" y="5321553"/>
            <a:ext cx="211645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1976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排序字段列表</a:t>
            </a:r>
            <a:endParaRPr sz="1200">
              <a:latin typeface="黑体"/>
              <a:cs typeface="黑体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/>
              <a:cs typeface="Times New Roman"/>
            </a:endParaRPr>
          </a:p>
          <a:p>
            <a:pPr marL="619760">
              <a:lnSpc>
                <a:spcPct val="100000"/>
              </a:lnSpc>
            </a:pP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分页参数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151623" y="2872867"/>
            <a:ext cx="3999229" cy="205358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72110" indent="-360045">
              <a:lnSpc>
                <a:spcPct val="100000"/>
              </a:lnSpc>
              <a:spcBef>
                <a:spcPts val="105"/>
              </a:spcBef>
              <a:buClr>
                <a:srgbClr val="404040"/>
              </a:buClr>
              <a:buSzPct val="82142"/>
              <a:buFont typeface="Wingdings"/>
              <a:buChar char="⚫"/>
              <a:tabLst>
                <a:tab pos="372110" algn="l"/>
                <a:tab pos="372745" algn="l"/>
              </a:tabLst>
            </a:pPr>
            <a:r>
              <a:rPr dirty="0" sz="1400">
                <a:solidFill>
                  <a:srgbClr val="585858"/>
                </a:solidFill>
                <a:latin typeface="微软雅黑"/>
                <a:cs typeface="微软雅黑"/>
              </a:rPr>
              <a:t>基本查询</a:t>
            </a:r>
            <a:endParaRPr sz="1400">
              <a:latin typeface="微软雅黑"/>
              <a:cs typeface="微软雅黑"/>
            </a:endParaRPr>
          </a:p>
          <a:p>
            <a:pPr marL="372110" indent="-360045">
              <a:lnSpc>
                <a:spcPct val="100000"/>
              </a:lnSpc>
              <a:spcBef>
                <a:spcPts val="1175"/>
              </a:spcBef>
              <a:buClr>
                <a:srgbClr val="404040"/>
              </a:buClr>
              <a:buSzPct val="82142"/>
              <a:buFont typeface="Wingdings"/>
              <a:buChar char="⚫"/>
              <a:tabLst>
                <a:tab pos="372110" algn="l"/>
                <a:tab pos="372745" algn="l"/>
              </a:tabLst>
            </a:pPr>
            <a:r>
              <a:rPr dirty="0" sz="1400">
                <a:solidFill>
                  <a:srgbClr val="585858"/>
                </a:solidFill>
                <a:latin typeface="微软雅黑"/>
                <a:cs typeface="微软雅黑"/>
              </a:rPr>
              <a:t>条件查询</a:t>
            </a:r>
            <a:r>
              <a:rPr dirty="0" sz="1400" spc="-5">
                <a:solidFill>
                  <a:srgbClr val="585858"/>
                </a:solidFill>
                <a:latin typeface="微软雅黑"/>
                <a:cs typeface="微软雅黑"/>
              </a:rPr>
              <a:t>（</a:t>
            </a:r>
            <a:r>
              <a:rPr dirty="0" sz="1400" spc="-5">
                <a:solidFill>
                  <a:srgbClr val="FF0000"/>
                </a:solidFill>
                <a:latin typeface="微软雅黑"/>
                <a:cs typeface="微软雅黑"/>
              </a:rPr>
              <a:t>WHERE</a:t>
            </a:r>
            <a:r>
              <a:rPr dirty="0" sz="1400" spc="-5">
                <a:solidFill>
                  <a:srgbClr val="585858"/>
                </a:solidFill>
                <a:latin typeface="微软雅黑"/>
                <a:cs typeface="微软雅黑"/>
              </a:rPr>
              <a:t>）</a:t>
            </a:r>
            <a:endParaRPr sz="1400">
              <a:latin typeface="微软雅黑"/>
              <a:cs typeface="微软雅黑"/>
            </a:endParaRPr>
          </a:p>
          <a:p>
            <a:pPr marL="372110" indent="-360045">
              <a:lnSpc>
                <a:spcPct val="100000"/>
              </a:lnSpc>
              <a:spcBef>
                <a:spcPts val="1175"/>
              </a:spcBef>
              <a:buClr>
                <a:srgbClr val="404040"/>
              </a:buClr>
              <a:buSzPct val="82142"/>
              <a:buFont typeface="Wingdings"/>
              <a:buChar char="⚫"/>
              <a:tabLst>
                <a:tab pos="372110" algn="l"/>
                <a:tab pos="372745" algn="l"/>
              </a:tabLst>
            </a:pPr>
            <a:r>
              <a:rPr dirty="0" sz="1400">
                <a:solidFill>
                  <a:srgbClr val="585858"/>
                </a:solidFill>
                <a:latin typeface="微软雅黑"/>
                <a:cs typeface="微软雅黑"/>
              </a:rPr>
              <a:t>聚合函数（</a:t>
            </a:r>
            <a:r>
              <a:rPr dirty="0" sz="1400">
                <a:solidFill>
                  <a:srgbClr val="FF0000"/>
                </a:solidFill>
                <a:latin typeface="微软雅黑"/>
                <a:cs typeface="微软雅黑"/>
              </a:rPr>
              <a:t>count、</a:t>
            </a:r>
            <a:r>
              <a:rPr dirty="0" sz="1400" spc="-5">
                <a:solidFill>
                  <a:srgbClr val="FF0000"/>
                </a:solidFill>
                <a:latin typeface="微软雅黑"/>
                <a:cs typeface="微软雅黑"/>
              </a:rPr>
              <a:t>max</a:t>
            </a:r>
            <a:r>
              <a:rPr dirty="0" sz="1400">
                <a:solidFill>
                  <a:srgbClr val="FF0000"/>
                </a:solidFill>
                <a:latin typeface="微软雅黑"/>
                <a:cs typeface="微软雅黑"/>
              </a:rPr>
              <a:t>、</a:t>
            </a:r>
            <a:r>
              <a:rPr dirty="0" sz="1400" spc="-5">
                <a:solidFill>
                  <a:srgbClr val="FF0000"/>
                </a:solidFill>
                <a:latin typeface="微软雅黑"/>
                <a:cs typeface="微软雅黑"/>
              </a:rPr>
              <a:t>min</a:t>
            </a:r>
            <a:r>
              <a:rPr dirty="0" sz="1400">
                <a:solidFill>
                  <a:srgbClr val="FF0000"/>
                </a:solidFill>
                <a:latin typeface="微软雅黑"/>
                <a:cs typeface="微软雅黑"/>
              </a:rPr>
              <a:t>、</a:t>
            </a:r>
            <a:r>
              <a:rPr dirty="0" sz="1400" spc="-5">
                <a:solidFill>
                  <a:srgbClr val="FF0000"/>
                </a:solidFill>
                <a:latin typeface="微软雅黑"/>
                <a:cs typeface="微软雅黑"/>
              </a:rPr>
              <a:t>avg</a:t>
            </a:r>
            <a:r>
              <a:rPr dirty="0" sz="1400">
                <a:solidFill>
                  <a:srgbClr val="FF0000"/>
                </a:solidFill>
                <a:latin typeface="微软雅黑"/>
                <a:cs typeface="微软雅黑"/>
              </a:rPr>
              <a:t>、</a:t>
            </a:r>
            <a:r>
              <a:rPr dirty="0" sz="1400" spc="-5">
                <a:solidFill>
                  <a:srgbClr val="FF0000"/>
                </a:solidFill>
                <a:latin typeface="微软雅黑"/>
                <a:cs typeface="微软雅黑"/>
              </a:rPr>
              <a:t>sum</a:t>
            </a:r>
            <a:r>
              <a:rPr dirty="0" sz="1400" spc="-5">
                <a:solidFill>
                  <a:srgbClr val="585858"/>
                </a:solidFill>
                <a:latin typeface="微软雅黑"/>
                <a:cs typeface="微软雅黑"/>
              </a:rPr>
              <a:t>）</a:t>
            </a:r>
            <a:endParaRPr sz="1400">
              <a:latin typeface="微软雅黑"/>
              <a:cs typeface="微软雅黑"/>
            </a:endParaRPr>
          </a:p>
          <a:p>
            <a:pPr marL="372110" indent="-360045">
              <a:lnSpc>
                <a:spcPct val="100000"/>
              </a:lnSpc>
              <a:spcBef>
                <a:spcPts val="1175"/>
              </a:spcBef>
              <a:buClr>
                <a:srgbClr val="404040"/>
              </a:buClr>
              <a:buSzPct val="85714"/>
              <a:buFont typeface="Wingdings"/>
              <a:buChar char="⚫"/>
              <a:tabLst>
                <a:tab pos="372110" algn="l"/>
                <a:tab pos="372745" algn="l"/>
              </a:tabLst>
            </a:pPr>
            <a:r>
              <a:rPr dirty="0" sz="1400">
                <a:solidFill>
                  <a:srgbClr val="585858"/>
                </a:solidFill>
                <a:latin typeface="微软雅黑"/>
                <a:cs typeface="微软雅黑"/>
              </a:rPr>
              <a:t>分组查询</a:t>
            </a:r>
            <a:r>
              <a:rPr dirty="0" sz="1400" spc="-5">
                <a:solidFill>
                  <a:srgbClr val="585858"/>
                </a:solidFill>
                <a:latin typeface="微软雅黑"/>
                <a:cs typeface="微软雅黑"/>
              </a:rPr>
              <a:t>（</a:t>
            </a:r>
            <a:r>
              <a:rPr dirty="0" sz="1400" spc="-5">
                <a:solidFill>
                  <a:srgbClr val="FF0000"/>
                </a:solidFill>
                <a:latin typeface="微软雅黑"/>
                <a:cs typeface="微软雅黑"/>
              </a:rPr>
              <a:t>GROUP</a:t>
            </a:r>
            <a:r>
              <a:rPr dirty="0" sz="1400" spc="-114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dirty="0" sz="1400" spc="-15">
                <a:solidFill>
                  <a:srgbClr val="FF0000"/>
                </a:solidFill>
                <a:latin typeface="微软雅黑"/>
                <a:cs typeface="微软雅黑"/>
              </a:rPr>
              <a:t>BY</a:t>
            </a:r>
            <a:r>
              <a:rPr dirty="0" sz="1400" spc="-15">
                <a:solidFill>
                  <a:srgbClr val="585858"/>
                </a:solidFill>
                <a:latin typeface="微软雅黑"/>
                <a:cs typeface="微软雅黑"/>
              </a:rPr>
              <a:t>）</a:t>
            </a:r>
            <a:endParaRPr sz="1400">
              <a:latin typeface="微软雅黑"/>
              <a:cs typeface="微软雅黑"/>
            </a:endParaRPr>
          </a:p>
          <a:p>
            <a:pPr marL="372110" indent="-360045">
              <a:lnSpc>
                <a:spcPct val="100000"/>
              </a:lnSpc>
              <a:spcBef>
                <a:spcPts val="1180"/>
              </a:spcBef>
              <a:buClr>
                <a:srgbClr val="404040"/>
              </a:buClr>
              <a:buSzPct val="82142"/>
              <a:buFont typeface="Wingdings"/>
              <a:buChar char="⚫"/>
              <a:tabLst>
                <a:tab pos="372110" algn="l"/>
                <a:tab pos="372745" algn="l"/>
              </a:tabLst>
            </a:pPr>
            <a:r>
              <a:rPr dirty="0" sz="1400">
                <a:solidFill>
                  <a:srgbClr val="585858"/>
                </a:solidFill>
                <a:latin typeface="微软雅黑"/>
                <a:cs typeface="微软雅黑"/>
              </a:rPr>
              <a:t>排序查询</a:t>
            </a:r>
            <a:r>
              <a:rPr dirty="0" sz="1400" spc="-5">
                <a:solidFill>
                  <a:srgbClr val="585858"/>
                </a:solidFill>
                <a:latin typeface="微软雅黑"/>
                <a:cs typeface="微软雅黑"/>
              </a:rPr>
              <a:t>（</a:t>
            </a:r>
            <a:r>
              <a:rPr dirty="0" sz="1400" spc="-5">
                <a:solidFill>
                  <a:srgbClr val="FF0000"/>
                </a:solidFill>
                <a:latin typeface="微软雅黑"/>
                <a:cs typeface="微软雅黑"/>
              </a:rPr>
              <a:t>ORDER</a:t>
            </a:r>
            <a:r>
              <a:rPr dirty="0" sz="1400" spc="-7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dirty="0" sz="1400" spc="-20">
                <a:solidFill>
                  <a:srgbClr val="FF0000"/>
                </a:solidFill>
                <a:latin typeface="微软雅黑"/>
                <a:cs typeface="微软雅黑"/>
              </a:rPr>
              <a:t>BY</a:t>
            </a:r>
            <a:r>
              <a:rPr dirty="0" sz="1400" spc="-20">
                <a:solidFill>
                  <a:srgbClr val="585858"/>
                </a:solidFill>
                <a:latin typeface="微软雅黑"/>
                <a:cs typeface="微软雅黑"/>
              </a:rPr>
              <a:t>）</a:t>
            </a:r>
            <a:endParaRPr sz="1400">
              <a:latin typeface="微软雅黑"/>
              <a:cs typeface="微软雅黑"/>
            </a:endParaRPr>
          </a:p>
          <a:p>
            <a:pPr marL="372110" indent="-360045">
              <a:lnSpc>
                <a:spcPct val="100000"/>
              </a:lnSpc>
              <a:spcBef>
                <a:spcPts val="1175"/>
              </a:spcBef>
              <a:buClr>
                <a:srgbClr val="404040"/>
              </a:buClr>
              <a:buSzPct val="82142"/>
              <a:buFont typeface="Wingdings"/>
              <a:buChar char="⚫"/>
              <a:tabLst>
                <a:tab pos="372110" algn="l"/>
                <a:tab pos="372745" algn="l"/>
              </a:tabLst>
            </a:pPr>
            <a:r>
              <a:rPr dirty="0" sz="1400">
                <a:solidFill>
                  <a:srgbClr val="FF0000"/>
                </a:solidFill>
                <a:latin typeface="微软雅黑"/>
                <a:cs typeface="微软雅黑"/>
              </a:rPr>
              <a:t>分页查询</a:t>
            </a:r>
            <a:r>
              <a:rPr dirty="0" sz="1400" spc="-5">
                <a:solidFill>
                  <a:srgbClr val="FF0000"/>
                </a:solidFill>
                <a:latin typeface="微软雅黑"/>
                <a:cs typeface="微软雅黑"/>
              </a:rPr>
              <a:t>（LIMIT）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194816" y="3934967"/>
            <a:ext cx="2138680" cy="1065530"/>
          </a:xfrm>
          <a:custGeom>
            <a:avLst/>
            <a:gdLst/>
            <a:ahLst/>
            <a:cxnLst/>
            <a:rect l="l" t="t" r="r" b="b"/>
            <a:pathLst>
              <a:path w="2138679" h="1065529">
                <a:moveTo>
                  <a:pt x="0" y="66293"/>
                </a:moveTo>
                <a:lnTo>
                  <a:pt x="5207" y="40505"/>
                </a:lnTo>
                <a:lnTo>
                  <a:pt x="19407" y="19430"/>
                </a:lnTo>
                <a:lnTo>
                  <a:pt x="40467" y="5214"/>
                </a:lnTo>
                <a:lnTo>
                  <a:pt x="66255" y="0"/>
                </a:lnTo>
                <a:lnTo>
                  <a:pt x="2071878" y="0"/>
                </a:lnTo>
                <a:lnTo>
                  <a:pt x="2097666" y="5214"/>
                </a:lnTo>
                <a:lnTo>
                  <a:pt x="2118741" y="19430"/>
                </a:lnTo>
                <a:lnTo>
                  <a:pt x="2132957" y="40505"/>
                </a:lnTo>
                <a:lnTo>
                  <a:pt x="2138172" y="66293"/>
                </a:lnTo>
                <a:lnTo>
                  <a:pt x="2138172" y="998981"/>
                </a:lnTo>
                <a:lnTo>
                  <a:pt x="2132957" y="1024770"/>
                </a:lnTo>
                <a:lnTo>
                  <a:pt x="2118741" y="1045844"/>
                </a:lnTo>
                <a:lnTo>
                  <a:pt x="2097666" y="1060061"/>
                </a:lnTo>
                <a:lnTo>
                  <a:pt x="2071878" y="1065275"/>
                </a:lnTo>
                <a:lnTo>
                  <a:pt x="66255" y="1065275"/>
                </a:lnTo>
                <a:lnTo>
                  <a:pt x="40467" y="1060061"/>
                </a:lnTo>
                <a:lnTo>
                  <a:pt x="19407" y="1045844"/>
                </a:lnTo>
                <a:lnTo>
                  <a:pt x="5207" y="1024770"/>
                </a:lnTo>
                <a:lnTo>
                  <a:pt x="0" y="998981"/>
                </a:lnTo>
                <a:lnTo>
                  <a:pt x="0" y="66293"/>
                </a:lnTo>
                <a:close/>
              </a:path>
            </a:pathLst>
          </a:custGeom>
          <a:ln w="1269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194816" y="2267711"/>
            <a:ext cx="2138680" cy="1080770"/>
          </a:xfrm>
          <a:custGeom>
            <a:avLst/>
            <a:gdLst/>
            <a:ahLst/>
            <a:cxnLst/>
            <a:rect l="l" t="t" r="r" b="b"/>
            <a:pathLst>
              <a:path w="2138679" h="1080770">
                <a:moveTo>
                  <a:pt x="0" y="67183"/>
                </a:moveTo>
                <a:lnTo>
                  <a:pt x="5280" y="41040"/>
                </a:lnTo>
                <a:lnTo>
                  <a:pt x="19681" y="19685"/>
                </a:lnTo>
                <a:lnTo>
                  <a:pt x="41040" y="5282"/>
                </a:lnTo>
                <a:lnTo>
                  <a:pt x="67195" y="0"/>
                </a:lnTo>
                <a:lnTo>
                  <a:pt x="2070989" y="0"/>
                </a:lnTo>
                <a:lnTo>
                  <a:pt x="2097131" y="5282"/>
                </a:lnTo>
                <a:lnTo>
                  <a:pt x="2118487" y="19685"/>
                </a:lnTo>
                <a:lnTo>
                  <a:pt x="2132889" y="41040"/>
                </a:lnTo>
                <a:lnTo>
                  <a:pt x="2138172" y="67183"/>
                </a:lnTo>
                <a:lnTo>
                  <a:pt x="2138172" y="1013333"/>
                </a:lnTo>
                <a:lnTo>
                  <a:pt x="2132889" y="1039475"/>
                </a:lnTo>
                <a:lnTo>
                  <a:pt x="2118487" y="1060830"/>
                </a:lnTo>
                <a:lnTo>
                  <a:pt x="2097131" y="1075233"/>
                </a:lnTo>
                <a:lnTo>
                  <a:pt x="2070989" y="1080515"/>
                </a:lnTo>
                <a:lnTo>
                  <a:pt x="67195" y="1080515"/>
                </a:lnTo>
                <a:lnTo>
                  <a:pt x="41040" y="1075233"/>
                </a:lnTo>
                <a:lnTo>
                  <a:pt x="19681" y="1060831"/>
                </a:lnTo>
                <a:lnTo>
                  <a:pt x="5280" y="1039475"/>
                </a:lnTo>
                <a:lnTo>
                  <a:pt x="0" y="1013333"/>
                </a:lnTo>
                <a:lnTo>
                  <a:pt x="0" y="67183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194816" y="3398520"/>
            <a:ext cx="2138680" cy="495300"/>
          </a:xfrm>
          <a:custGeom>
            <a:avLst/>
            <a:gdLst/>
            <a:ahLst/>
            <a:cxnLst/>
            <a:rect l="l" t="t" r="r" b="b"/>
            <a:pathLst>
              <a:path w="2138679" h="495300">
                <a:moveTo>
                  <a:pt x="0" y="30860"/>
                </a:moveTo>
                <a:lnTo>
                  <a:pt x="2420" y="18859"/>
                </a:lnTo>
                <a:lnTo>
                  <a:pt x="9021" y="9048"/>
                </a:lnTo>
                <a:lnTo>
                  <a:pt x="18811" y="2428"/>
                </a:lnTo>
                <a:lnTo>
                  <a:pt x="30797" y="0"/>
                </a:lnTo>
                <a:lnTo>
                  <a:pt x="2107311" y="0"/>
                </a:lnTo>
                <a:lnTo>
                  <a:pt x="2119312" y="2428"/>
                </a:lnTo>
                <a:lnTo>
                  <a:pt x="2129123" y="9048"/>
                </a:lnTo>
                <a:lnTo>
                  <a:pt x="2135743" y="18859"/>
                </a:lnTo>
                <a:lnTo>
                  <a:pt x="2138172" y="30860"/>
                </a:lnTo>
                <a:lnTo>
                  <a:pt x="2138172" y="464438"/>
                </a:lnTo>
                <a:lnTo>
                  <a:pt x="2135743" y="476440"/>
                </a:lnTo>
                <a:lnTo>
                  <a:pt x="2129123" y="486251"/>
                </a:lnTo>
                <a:lnTo>
                  <a:pt x="2119312" y="492871"/>
                </a:lnTo>
                <a:lnTo>
                  <a:pt x="2107311" y="495299"/>
                </a:lnTo>
                <a:lnTo>
                  <a:pt x="30797" y="495299"/>
                </a:lnTo>
                <a:lnTo>
                  <a:pt x="18811" y="492871"/>
                </a:lnTo>
                <a:lnTo>
                  <a:pt x="9021" y="486251"/>
                </a:lnTo>
                <a:lnTo>
                  <a:pt x="2420" y="476440"/>
                </a:lnTo>
                <a:lnTo>
                  <a:pt x="0" y="464438"/>
                </a:lnTo>
                <a:lnTo>
                  <a:pt x="0" y="30860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194816" y="5033771"/>
            <a:ext cx="2138680" cy="546100"/>
          </a:xfrm>
          <a:custGeom>
            <a:avLst/>
            <a:gdLst/>
            <a:ahLst/>
            <a:cxnLst/>
            <a:rect l="l" t="t" r="r" b="b"/>
            <a:pathLst>
              <a:path w="2138679" h="546100">
                <a:moveTo>
                  <a:pt x="0" y="33908"/>
                </a:moveTo>
                <a:lnTo>
                  <a:pt x="2666" y="20734"/>
                </a:lnTo>
                <a:lnTo>
                  <a:pt x="9937" y="9953"/>
                </a:lnTo>
                <a:lnTo>
                  <a:pt x="20724" y="2672"/>
                </a:lnTo>
                <a:lnTo>
                  <a:pt x="33934" y="0"/>
                </a:lnTo>
                <a:lnTo>
                  <a:pt x="2104263" y="0"/>
                </a:lnTo>
                <a:lnTo>
                  <a:pt x="2117437" y="2672"/>
                </a:lnTo>
                <a:lnTo>
                  <a:pt x="2128218" y="9953"/>
                </a:lnTo>
                <a:lnTo>
                  <a:pt x="2135499" y="20734"/>
                </a:lnTo>
                <a:lnTo>
                  <a:pt x="2138172" y="33908"/>
                </a:lnTo>
                <a:lnTo>
                  <a:pt x="2138172" y="511682"/>
                </a:lnTo>
                <a:lnTo>
                  <a:pt x="2135499" y="524857"/>
                </a:lnTo>
                <a:lnTo>
                  <a:pt x="2128218" y="535638"/>
                </a:lnTo>
                <a:lnTo>
                  <a:pt x="2117437" y="542919"/>
                </a:lnTo>
                <a:lnTo>
                  <a:pt x="2104263" y="545591"/>
                </a:lnTo>
                <a:lnTo>
                  <a:pt x="33934" y="545591"/>
                </a:lnTo>
                <a:lnTo>
                  <a:pt x="20724" y="542919"/>
                </a:lnTo>
                <a:lnTo>
                  <a:pt x="9937" y="535638"/>
                </a:lnTo>
                <a:lnTo>
                  <a:pt x="2666" y="524857"/>
                </a:lnTo>
                <a:lnTo>
                  <a:pt x="0" y="511682"/>
                </a:lnTo>
                <a:lnTo>
                  <a:pt x="0" y="33908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194816" y="5617464"/>
            <a:ext cx="2138680" cy="515620"/>
          </a:xfrm>
          <a:custGeom>
            <a:avLst/>
            <a:gdLst/>
            <a:ahLst/>
            <a:cxnLst/>
            <a:rect l="l" t="t" r="r" b="b"/>
            <a:pathLst>
              <a:path w="2138679" h="515620">
                <a:moveTo>
                  <a:pt x="0" y="32029"/>
                </a:moveTo>
                <a:lnTo>
                  <a:pt x="2516" y="19561"/>
                </a:lnTo>
                <a:lnTo>
                  <a:pt x="9380" y="9380"/>
                </a:lnTo>
                <a:lnTo>
                  <a:pt x="19561" y="2516"/>
                </a:lnTo>
                <a:lnTo>
                  <a:pt x="32029" y="0"/>
                </a:lnTo>
                <a:lnTo>
                  <a:pt x="2106168" y="0"/>
                </a:lnTo>
                <a:lnTo>
                  <a:pt x="2118615" y="2516"/>
                </a:lnTo>
                <a:lnTo>
                  <a:pt x="2128789" y="9380"/>
                </a:lnTo>
                <a:lnTo>
                  <a:pt x="2135653" y="19561"/>
                </a:lnTo>
                <a:lnTo>
                  <a:pt x="2138172" y="32029"/>
                </a:lnTo>
                <a:lnTo>
                  <a:pt x="2138172" y="483082"/>
                </a:lnTo>
                <a:lnTo>
                  <a:pt x="2135653" y="495550"/>
                </a:lnTo>
                <a:lnTo>
                  <a:pt x="2128789" y="505731"/>
                </a:lnTo>
                <a:lnTo>
                  <a:pt x="2118615" y="512595"/>
                </a:lnTo>
                <a:lnTo>
                  <a:pt x="2106168" y="515112"/>
                </a:lnTo>
                <a:lnTo>
                  <a:pt x="32029" y="515112"/>
                </a:lnTo>
                <a:lnTo>
                  <a:pt x="19561" y="512595"/>
                </a:lnTo>
                <a:lnTo>
                  <a:pt x="9380" y="505731"/>
                </a:lnTo>
                <a:lnTo>
                  <a:pt x="2516" y="495550"/>
                </a:lnTo>
                <a:lnTo>
                  <a:pt x="0" y="483082"/>
                </a:lnTo>
                <a:lnTo>
                  <a:pt x="0" y="32029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0"/>
              <a:t>高级软件人才培训专家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 h="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 h="0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 h="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9838" y="1074546"/>
            <a:ext cx="1706880" cy="12306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225">
                <a:solidFill>
                  <a:srgbClr val="AC2A25"/>
                </a:solidFill>
                <a:latin typeface="宋体"/>
                <a:cs typeface="宋体"/>
              </a:rPr>
              <a:t>SQL</a:t>
            </a:r>
            <a:endParaRPr sz="20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2150">
              <a:latin typeface="Times New Roman"/>
              <a:cs typeface="Times New Roman"/>
            </a:endParaRPr>
          </a:p>
          <a:p>
            <a:pPr marL="372110" indent="-360045">
              <a:lnSpc>
                <a:spcPct val="100000"/>
              </a:lnSpc>
              <a:spcBef>
                <a:spcPts val="5"/>
              </a:spcBef>
              <a:buClr>
                <a:srgbClr val="404040"/>
              </a:buClr>
              <a:buSzPct val="84375"/>
              <a:buFont typeface="Wingdings"/>
              <a:buChar char="⚫"/>
              <a:tabLst>
                <a:tab pos="372110" algn="l"/>
                <a:tab pos="372745" algn="l"/>
              </a:tabLst>
            </a:pPr>
            <a:r>
              <a:rPr dirty="0" sz="1600" spc="-10">
                <a:solidFill>
                  <a:srgbClr val="252525"/>
                </a:solidFill>
                <a:latin typeface="微软雅黑"/>
                <a:cs typeface="微软雅黑"/>
              </a:rPr>
              <a:t>DQL</a:t>
            </a:r>
            <a:r>
              <a:rPr dirty="0" sz="1600">
                <a:solidFill>
                  <a:srgbClr val="252525"/>
                </a:solidFill>
                <a:latin typeface="微软雅黑"/>
                <a:cs typeface="微软雅黑"/>
              </a:rPr>
              <a:t>-</a:t>
            </a:r>
            <a:r>
              <a:rPr dirty="0" sz="1600" spc="-5">
                <a:solidFill>
                  <a:srgbClr val="252525"/>
                </a:solidFill>
                <a:latin typeface="微软雅黑"/>
                <a:cs typeface="微软雅黑"/>
              </a:rPr>
              <a:t>分页查询</a:t>
            </a:r>
            <a:endParaRPr sz="1600">
              <a:latin typeface="微软雅黑"/>
              <a:cs typeface="微软雅黑"/>
            </a:endParaRPr>
          </a:p>
          <a:p>
            <a:pPr lvl="1" marL="694055" indent="-343535">
              <a:lnSpc>
                <a:spcPct val="100000"/>
              </a:lnSpc>
              <a:spcBef>
                <a:spcPts val="1005"/>
              </a:spcBef>
              <a:buClr>
                <a:srgbClr val="404040"/>
              </a:buClr>
              <a:buSzPct val="82142"/>
              <a:buAutoNum type="arabicPeriod"/>
              <a:tabLst>
                <a:tab pos="694055" algn="l"/>
                <a:tab pos="694690" algn="l"/>
              </a:tabLst>
            </a:pPr>
            <a:r>
              <a:rPr dirty="0" sz="1400">
                <a:solidFill>
                  <a:srgbClr val="585858"/>
                </a:solidFill>
                <a:latin typeface="微软雅黑"/>
                <a:cs typeface="微软雅黑"/>
              </a:rPr>
              <a:t>语法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55191" y="2471927"/>
            <a:ext cx="10137775" cy="277495"/>
          </a:xfrm>
          <a:custGeom>
            <a:avLst/>
            <a:gdLst/>
            <a:ahLst/>
            <a:cxnLst/>
            <a:rect l="l" t="t" r="r" b="b"/>
            <a:pathLst>
              <a:path w="10137775" h="277494">
                <a:moveTo>
                  <a:pt x="0" y="277367"/>
                </a:moveTo>
                <a:lnTo>
                  <a:pt x="10137648" y="277367"/>
                </a:lnTo>
                <a:lnTo>
                  <a:pt x="10137648" y="0"/>
                </a:lnTo>
                <a:lnTo>
                  <a:pt x="0" y="0"/>
                </a:lnTo>
                <a:lnTo>
                  <a:pt x="0" y="277367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246327" y="2480182"/>
            <a:ext cx="558292" cy="236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479548" y="2480182"/>
            <a:ext cx="489585" cy="2362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358896" y="2480182"/>
            <a:ext cx="402336" cy="2362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376928" y="2480182"/>
            <a:ext cx="114300" cy="2362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155191" y="2471927"/>
            <a:ext cx="10137775" cy="277495"/>
          </a:xfrm>
          <a:prstGeom prst="rect">
            <a:avLst/>
          </a:prstGeom>
          <a:ln w="3175">
            <a:solidFill>
              <a:srgbClr val="919191"/>
            </a:solidFill>
          </a:ln>
        </p:spPr>
        <p:txBody>
          <a:bodyPr wrap="square" lIns="0" tIns="36830" rIns="0" bIns="0" rtlCol="0" vert="horz">
            <a:spAutoFit/>
          </a:bodyPr>
          <a:lstStyle/>
          <a:p>
            <a:pPr marL="641350">
              <a:lnSpc>
                <a:spcPct val="100000"/>
              </a:lnSpc>
              <a:spcBef>
                <a:spcPts val="290"/>
              </a:spcBef>
              <a:tabLst>
                <a:tab pos="1826895" algn="l"/>
                <a:tab pos="2611755" algn="l"/>
              </a:tabLst>
            </a:pP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字段列表	表名	起始索引</a:t>
            </a:r>
            <a:r>
              <a:rPr dirty="0" sz="1200" spc="-5">
                <a:solidFill>
                  <a:srgbClr val="585858"/>
                </a:solidFill>
                <a:latin typeface="黑体"/>
                <a:cs typeface="黑体"/>
              </a:rPr>
              <a:t> </a:t>
            </a: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查询记录数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251958" y="2480182"/>
            <a:ext cx="103632" cy="2362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72107" y="5867425"/>
            <a:ext cx="5364360" cy="2867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504965" y="5871116"/>
            <a:ext cx="5082461" cy="25482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128471" y="3758946"/>
            <a:ext cx="5247640" cy="1347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FF0000"/>
                </a:solidFill>
                <a:latin typeface="黑体"/>
                <a:cs typeface="黑体"/>
              </a:rPr>
              <a:t>注意</a:t>
            </a:r>
            <a:endParaRPr sz="140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Times New Roman"/>
              <a:cs typeface="Times New Roman"/>
            </a:endParaRPr>
          </a:p>
          <a:p>
            <a:pPr marL="184785" indent="-1727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solidFill>
                  <a:srgbClr val="FF0000"/>
                </a:solidFill>
                <a:latin typeface="黑体"/>
                <a:cs typeface="黑体"/>
              </a:rPr>
              <a:t>起始索引从</a:t>
            </a:r>
            <a:r>
              <a:rPr dirty="0" sz="120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r>
              <a:rPr dirty="0" sz="1200" spc="-5">
                <a:solidFill>
                  <a:srgbClr val="FF0000"/>
                </a:solidFill>
                <a:latin typeface="黑体"/>
                <a:cs typeface="黑体"/>
              </a:rPr>
              <a:t>开始，起始索</a:t>
            </a:r>
            <a:r>
              <a:rPr dirty="0" sz="1200">
                <a:solidFill>
                  <a:srgbClr val="FF0000"/>
                </a:solidFill>
                <a:latin typeface="黑体"/>
                <a:cs typeface="黑体"/>
              </a:rPr>
              <a:t>引</a:t>
            </a:r>
            <a:r>
              <a:rPr dirty="0" sz="1200" spc="-335">
                <a:solidFill>
                  <a:srgbClr val="FF0000"/>
                </a:solidFill>
                <a:latin typeface="黑体"/>
                <a:cs typeface="黑体"/>
              </a:rPr>
              <a:t> </a:t>
            </a:r>
            <a:r>
              <a:rPr dirty="0" sz="120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dirty="0" sz="1200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0000"/>
                </a:solidFill>
                <a:latin typeface="黑体"/>
                <a:cs typeface="黑体"/>
              </a:rPr>
              <a:t>（查询页</a:t>
            </a:r>
            <a:r>
              <a:rPr dirty="0" sz="1200">
                <a:solidFill>
                  <a:srgbClr val="FF0000"/>
                </a:solidFill>
                <a:latin typeface="黑体"/>
                <a:cs typeface="黑体"/>
              </a:rPr>
              <a:t>码</a:t>
            </a:r>
            <a:r>
              <a:rPr dirty="0" sz="1200" spc="-325">
                <a:solidFill>
                  <a:srgbClr val="FF0000"/>
                </a:solidFill>
                <a:latin typeface="黑体"/>
                <a:cs typeface="黑体"/>
              </a:rPr>
              <a:t> </a:t>
            </a:r>
            <a:r>
              <a:rPr dirty="0" sz="120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dirty="0" sz="1200" spc="-5">
                <a:solidFill>
                  <a:srgbClr val="FF0000"/>
                </a:solidFill>
                <a:latin typeface="Calibri"/>
                <a:cs typeface="Calibri"/>
              </a:rPr>
              <a:t> 1</a:t>
            </a:r>
            <a:r>
              <a:rPr dirty="0" sz="1200" spc="-5">
                <a:solidFill>
                  <a:srgbClr val="FF0000"/>
                </a:solidFill>
                <a:latin typeface="黑体"/>
                <a:cs typeface="黑体"/>
              </a:rPr>
              <a:t>）</a:t>
            </a:r>
            <a:r>
              <a:rPr dirty="0" sz="1200" spc="-5">
                <a:solidFill>
                  <a:srgbClr val="FF0000"/>
                </a:solidFill>
                <a:latin typeface="Calibri"/>
                <a:cs typeface="Calibri"/>
              </a:rPr>
              <a:t>*</a:t>
            </a:r>
            <a:r>
              <a:rPr dirty="0" sz="12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0000"/>
                </a:solidFill>
                <a:latin typeface="黑体"/>
                <a:cs typeface="黑体"/>
              </a:rPr>
              <a:t>每页显示记录数。</a:t>
            </a:r>
            <a:endParaRPr sz="1200">
              <a:latin typeface="黑体"/>
              <a:cs typeface="黑体"/>
            </a:endParaRPr>
          </a:p>
          <a:p>
            <a:pPr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endParaRPr sz="1250">
              <a:latin typeface="Times New Roman"/>
              <a:cs typeface="Times New Roman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>
                <a:solidFill>
                  <a:srgbClr val="FF0000"/>
                </a:solidFill>
                <a:latin typeface="黑体"/>
                <a:cs typeface="黑体"/>
              </a:rPr>
              <a:t>分页查询是数据库的方言，不同的数据库有不同的实现</a:t>
            </a:r>
            <a:r>
              <a:rPr dirty="0" sz="1200" spc="-5">
                <a:solidFill>
                  <a:srgbClr val="FF0000"/>
                </a:solidFill>
                <a:latin typeface="黑体"/>
                <a:cs typeface="黑体"/>
              </a:rPr>
              <a:t>，</a:t>
            </a:r>
            <a:r>
              <a:rPr dirty="0" sz="1200" spc="-5">
                <a:solidFill>
                  <a:srgbClr val="FF0000"/>
                </a:solidFill>
                <a:latin typeface="Calibri"/>
                <a:cs typeface="Calibri"/>
              </a:rPr>
              <a:t>MySQL</a:t>
            </a:r>
            <a:r>
              <a:rPr dirty="0" sz="1200">
                <a:solidFill>
                  <a:srgbClr val="FF0000"/>
                </a:solidFill>
                <a:latin typeface="黑体"/>
                <a:cs typeface="黑体"/>
              </a:rPr>
              <a:t>中是</a:t>
            </a:r>
            <a:r>
              <a:rPr dirty="0" sz="1200" spc="-5">
                <a:solidFill>
                  <a:srgbClr val="FF0000"/>
                </a:solidFill>
                <a:latin typeface="Calibri"/>
                <a:cs typeface="Calibri"/>
              </a:rPr>
              <a:t>LIMIT</a:t>
            </a:r>
            <a:r>
              <a:rPr dirty="0" sz="1200">
                <a:solidFill>
                  <a:srgbClr val="FF0000"/>
                </a:solidFill>
                <a:latin typeface="黑体"/>
                <a:cs typeface="黑体"/>
              </a:rPr>
              <a:t>。</a:t>
            </a:r>
            <a:endParaRPr sz="120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Font typeface="Arial"/>
              <a:buChar char="•"/>
            </a:pPr>
            <a:endParaRPr sz="1250">
              <a:latin typeface="Times New Roman"/>
              <a:cs typeface="Times New Roman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>
                <a:solidFill>
                  <a:srgbClr val="FF0000"/>
                </a:solidFill>
                <a:latin typeface="黑体"/>
                <a:cs typeface="黑体"/>
              </a:rPr>
              <a:t>如果查询的是第一页数据，起始索引可以省略，直接简写</a:t>
            </a:r>
            <a:r>
              <a:rPr dirty="0" sz="1200" spc="280">
                <a:solidFill>
                  <a:srgbClr val="FF0000"/>
                </a:solidFill>
                <a:latin typeface="黑体"/>
                <a:cs typeface="黑体"/>
              </a:rPr>
              <a:t>为</a:t>
            </a:r>
            <a:r>
              <a:rPr dirty="0" sz="1200">
                <a:solidFill>
                  <a:srgbClr val="FF0000"/>
                </a:solidFill>
                <a:latin typeface="Calibri"/>
                <a:cs typeface="Calibri"/>
              </a:rPr>
              <a:t>limit</a:t>
            </a:r>
            <a:r>
              <a:rPr dirty="0" sz="1200" spc="-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FF0000"/>
                </a:solidFill>
                <a:latin typeface="Calibri"/>
                <a:cs typeface="Calibri"/>
              </a:rPr>
              <a:t>10</a:t>
            </a:r>
            <a:r>
              <a:rPr dirty="0" sz="1200">
                <a:solidFill>
                  <a:srgbClr val="FF0000"/>
                </a:solidFill>
                <a:latin typeface="黑体"/>
                <a:cs typeface="黑体"/>
              </a:rPr>
              <a:t>。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0"/>
              <a:t>高级软件人才培训专家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 h="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 h="0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 h="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99744" y="1173480"/>
            <a:ext cx="1001394" cy="376555"/>
          </a:xfrm>
          <a:custGeom>
            <a:avLst/>
            <a:gdLst/>
            <a:ahLst/>
            <a:cxnLst/>
            <a:rect l="l" t="t" r="r" b="b"/>
            <a:pathLst>
              <a:path w="1001394" h="376555">
                <a:moveTo>
                  <a:pt x="0" y="376427"/>
                </a:moveTo>
                <a:lnTo>
                  <a:pt x="1001268" y="376427"/>
                </a:lnTo>
                <a:lnTo>
                  <a:pt x="1001268" y="0"/>
                </a:lnTo>
                <a:lnTo>
                  <a:pt x="0" y="0"/>
                </a:lnTo>
                <a:lnTo>
                  <a:pt x="0" y="376427"/>
                </a:lnTo>
                <a:close/>
              </a:path>
            </a:pathLst>
          </a:custGeom>
          <a:ln w="12700">
            <a:solidFill>
              <a:srgbClr val="AC2B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06195" y="1124711"/>
            <a:ext cx="398145" cy="460375"/>
          </a:xfrm>
          <a:custGeom>
            <a:avLst/>
            <a:gdLst/>
            <a:ahLst/>
            <a:cxnLst/>
            <a:rect l="l" t="t" r="r" b="b"/>
            <a:pathLst>
              <a:path w="398144" h="460375">
                <a:moveTo>
                  <a:pt x="198882" y="0"/>
                </a:moveTo>
                <a:lnTo>
                  <a:pt x="0" y="99440"/>
                </a:lnTo>
                <a:lnTo>
                  <a:pt x="0" y="360807"/>
                </a:lnTo>
                <a:lnTo>
                  <a:pt x="198882" y="460248"/>
                </a:lnTo>
                <a:lnTo>
                  <a:pt x="397764" y="360807"/>
                </a:lnTo>
                <a:lnTo>
                  <a:pt x="397764" y="99440"/>
                </a:lnTo>
                <a:lnTo>
                  <a:pt x="198882" y="0"/>
                </a:lnTo>
                <a:close/>
              </a:path>
            </a:pathLst>
          </a:custGeom>
          <a:solidFill>
            <a:srgbClr val="AC2B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99859" y="1247183"/>
            <a:ext cx="199685" cy="2018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338452" y="1178178"/>
            <a:ext cx="44583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48690" algn="l"/>
              </a:tabLst>
            </a:pPr>
            <a:r>
              <a:rPr dirty="0" sz="2000">
                <a:solidFill>
                  <a:srgbClr val="AC2B25"/>
                </a:solidFill>
                <a:latin typeface="微软雅黑"/>
                <a:cs typeface="微软雅黑"/>
              </a:rPr>
              <a:t>案例	</a:t>
            </a:r>
            <a:r>
              <a:rPr dirty="0" sz="2000" spc="-35">
                <a:solidFill>
                  <a:srgbClr val="AC2A25"/>
                </a:solidFill>
                <a:latin typeface="宋体"/>
                <a:cs typeface="宋体"/>
              </a:rPr>
              <a:t>按照需求完成如</a:t>
            </a:r>
            <a:r>
              <a:rPr dirty="0" sz="2000" spc="-45">
                <a:solidFill>
                  <a:srgbClr val="AC2A25"/>
                </a:solidFill>
                <a:latin typeface="宋体"/>
                <a:cs typeface="宋体"/>
              </a:rPr>
              <a:t>下</a:t>
            </a:r>
            <a:r>
              <a:rPr dirty="0" sz="2000" spc="310">
                <a:solidFill>
                  <a:srgbClr val="AC2A25"/>
                </a:solidFill>
                <a:latin typeface="宋体"/>
                <a:cs typeface="宋体"/>
              </a:rPr>
              <a:t>DQL</a:t>
            </a:r>
            <a:r>
              <a:rPr dirty="0" sz="2000" spc="-30">
                <a:solidFill>
                  <a:srgbClr val="AC2A25"/>
                </a:solidFill>
                <a:latin typeface="宋体"/>
                <a:cs typeface="宋体"/>
              </a:rPr>
              <a:t>语</a:t>
            </a:r>
            <a:r>
              <a:rPr dirty="0" sz="2000" spc="-40">
                <a:solidFill>
                  <a:srgbClr val="AC2A25"/>
                </a:solidFill>
                <a:latin typeface="宋体"/>
                <a:cs typeface="宋体"/>
              </a:rPr>
              <a:t>句</a:t>
            </a:r>
            <a:r>
              <a:rPr dirty="0" sz="2000" spc="-50">
                <a:solidFill>
                  <a:srgbClr val="AC2A25"/>
                </a:solidFill>
                <a:latin typeface="宋体"/>
                <a:cs typeface="宋体"/>
              </a:rPr>
              <a:t>编</a:t>
            </a:r>
            <a:r>
              <a:rPr dirty="0" sz="2000" spc="-30">
                <a:solidFill>
                  <a:srgbClr val="AC2A25"/>
                </a:solidFill>
                <a:latin typeface="宋体"/>
                <a:cs typeface="宋体"/>
              </a:rPr>
              <a:t>写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0"/>
              <a:t>高级软件人才培训专家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274570" y="1898650"/>
            <a:ext cx="8520430" cy="18180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41300" algn="l"/>
              </a:tabLst>
            </a:pPr>
            <a:r>
              <a:rPr dirty="0" sz="1200" spc="-25">
                <a:solidFill>
                  <a:srgbClr val="252525"/>
                </a:solidFill>
                <a:latin typeface="宋体"/>
                <a:cs typeface="宋体"/>
              </a:rPr>
              <a:t>查询年龄为</a:t>
            </a:r>
            <a:r>
              <a:rPr dirty="0" sz="1200" spc="-5">
                <a:solidFill>
                  <a:srgbClr val="252525"/>
                </a:solidFill>
                <a:latin typeface="宋体"/>
                <a:cs typeface="宋体"/>
              </a:rPr>
              <a:t>20,21,22,23</a:t>
            </a:r>
            <a:r>
              <a:rPr dirty="0" sz="1200" spc="-40">
                <a:solidFill>
                  <a:srgbClr val="252525"/>
                </a:solidFill>
                <a:latin typeface="宋体"/>
                <a:cs typeface="宋体"/>
              </a:rPr>
              <a:t>岁</a:t>
            </a:r>
            <a:r>
              <a:rPr dirty="0" sz="1200" spc="-25">
                <a:solidFill>
                  <a:srgbClr val="252525"/>
                </a:solidFill>
                <a:latin typeface="宋体"/>
                <a:cs typeface="宋体"/>
              </a:rPr>
              <a:t>的员工信息</a:t>
            </a:r>
            <a:r>
              <a:rPr dirty="0" sz="1200" spc="-20">
                <a:solidFill>
                  <a:srgbClr val="252525"/>
                </a:solidFill>
                <a:latin typeface="宋体"/>
                <a:cs typeface="宋体"/>
              </a:rPr>
              <a:t>。</a:t>
            </a:r>
            <a:endParaRPr sz="1200">
              <a:latin typeface="宋体"/>
              <a:cs typeface="宋体"/>
            </a:endParaRPr>
          </a:p>
          <a:p>
            <a:pPr>
              <a:lnSpc>
                <a:spcPct val="100000"/>
              </a:lnSpc>
              <a:buClr>
                <a:srgbClr val="252525"/>
              </a:buClr>
              <a:buFont typeface=""/>
              <a:buAutoNum type="arabicPeriod"/>
            </a:pPr>
            <a:endParaRPr sz="1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AutoNum type="arabicPeriod"/>
              <a:tabLst>
                <a:tab pos="241300" algn="l"/>
              </a:tabLst>
            </a:pPr>
            <a:r>
              <a:rPr dirty="0" sz="1200" spc="-25">
                <a:solidFill>
                  <a:srgbClr val="252525"/>
                </a:solidFill>
                <a:latin typeface="宋体"/>
                <a:cs typeface="宋体"/>
              </a:rPr>
              <a:t>查询性别</a:t>
            </a:r>
            <a:r>
              <a:rPr dirty="0" sz="1200" spc="-20">
                <a:solidFill>
                  <a:srgbClr val="252525"/>
                </a:solidFill>
                <a:latin typeface="宋体"/>
                <a:cs typeface="宋体"/>
              </a:rPr>
              <a:t>为</a:t>
            </a:r>
            <a:r>
              <a:rPr dirty="0" sz="1200" spc="-300">
                <a:solidFill>
                  <a:srgbClr val="252525"/>
                </a:solidFill>
                <a:latin typeface="宋体"/>
                <a:cs typeface="宋体"/>
              </a:rPr>
              <a:t> </a:t>
            </a:r>
            <a:r>
              <a:rPr dirty="0" sz="1200" spc="-20">
                <a:solidFill>
                  <a:srgbClr val="252525"/>
                </a:solidFill>
                <a:latin typeface="宋体"/>
                <a:cs typeface="宋体"/>
              </a:rPr>
              <a:t>男</a:t>
            </a:r>
            <a:r>
              <a:rPr dirty="0" sz="1200" spc="-295">
                <a:solidFill>
                  <a:srgbClr val="252525"/>
                </a:solidFill>
                <a:latin typeface="宋体"/>
                <a:cs typeface="宋体"/>
              </a:rPr>
              <a:t> </a:t>
            </a:r>
            <a:r>
              <a:rPr dirty="0" sz="1200" spc="-25">
                <a:solidFill>
                  <a:srgbClr val="252525"/>
                </a:solidFill>
                <a:latin typeface="宋体"/>
                <a:cs typeface="宋体"/>
              </a:rPr>
              <a:t>，并且年龄</a:t>
            </a:r>
            <a:r>
              <a:rPr dirty="0" sz="1200" spc="-20">
                <a:solidFill>
                  <a:srgbClr val="252525"/>
                </a:solidFill>
                <a:latin typeface="宋体"/>
                <a:cs typeface="宋体"/>
              </a:rPr>
              <a:t>在</a:t>
            </a:r>
            <a:r>
              <a:rPr dirty="0" sz="1200" spc="-305">
                <a:solidFill>
                  <a:srgbClr val="252525"/>
                </a:solidFill>
                <a:latin typeface="宋体"/>
                <a:cs typeface="宋体"/>
              </a:rPr>
              <a:t> </a:t>
            </a:r>
            <a:r>
              <a:rPr dirty="0" sz="1200" spc="60">
                <a:solidFill>
                  <a:srgbClr val="252525"/>
                </a:solidFill>
                <a:latin typeface="宋体"/>
                <a:cs typeface="宋体"/>
              </a:rPr>
              <a:t>20-40</a:t>
            </a:r>
            <a:r>
              <a:rPr dirty="0" sz="1200" spc="-320">
                <a:solidFill>
                  <a:srgbClr val="252525"/>
                </a:solidFill>
                <a:latin typeface="宋体"/>
                <a:cs typeface="宋体"/>
              </a:rPr>
              <a:t> </a:t>
            </a:r>
            <a:r>
              <a:rPr dirty="0" sz="1200" spc="-25">
                <a:solidFill>
                  <a:srgbClr val="252525"/>
                </a:solidFill>
                <a:latin typeface="宋体"/>
                <a:cs typeface="宋体"/>
              </a:rPr>
              <a:t>岁</a:t>
            </a:r>
            <a:r>
              <a:rPr dirty="0" sz="1200" spc="-170">
                <a:solidFill>
                  <a:srgbClr val="252525"/>
                </a:solidFill>
                <a:latin typeface="宋体"/>
                <a:cs typeface="宋体"/>
              </a:rPr>
              <a:t>(</a:t>
            </a:r>
            <a:r>
              <a:rPr dirty="0" sz="1200" spc="-25">
                <a:solidFill>
                  <a:srgbClr val="252525"/>
                </a:solidFill>
                <a:latin typeface="宋体"/>
                <a:cs typeface="宋体"/>
              </a:rPr>
              <a:t>含</a:t>
            </a:r>
            <a:r>
              <a:rPr dirty="0" sz="1200" spc="-170">
                <a:solidFill>
                  <a:srgbClr val="252525"/>
                </a:solidFill>
                <a:latin typeface="宋体"/>
                <a:cs typeface="宋体"/>
              </a:rPr>
              <a:t>)</a:t>
            </a:r>
            <a:r>
              <a:rPr dirty="0" sz="1200" spc="-25">
                <a:solidFill>
                  <a:srgbClr val="252525"/>
                </a:solidFill>
                <a:latin typeface="宋体"/>
                <a:cs typeface="宋体"/>
              </a:rPr>
              <a:t>以内的姓名为三个字的员工。</a:t>
            </a:r>
            <a:endParaRPr sz="12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52525"/>
              </a:buClr>
              <a:buFont typeface=""/>
              <a:buAutoNum type="arabicPeriod"/>
            </a:pPr>
            <a:endParaRPr sz="1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41300" algn="l"/>
              </a:tabLst>
            </a:pPr>
            <a:r>
              <a:rPr dirty="0" sz="1200" spc="-25">
                <a:solidFill>
                  <a:srgbClr val="252525"/>
                </a:solidFill>
                <a:latin typeface="宋体"/>
                <a:cs typeface="宋体"/>
              </a:rPr>
              <a:t>统计员工表中</a:t>
            </a:r>
            <a:r>
              <a:rPr dirty="0" sz="1200" spc="-240">
                <a:solidFill>
                  <a:srgbClr val="252525"/>
                </a:solidFill>
                <a:latin typeface="宋体"/>
                <a:cs typeface="宋体"/>
              </a:rPr>
              <a:t>,</a:t>
            </a:r>
            <a:r>
              <a:rPr dirty="0" sz="1200" spc="-300">
                <a:solidFill>
                  <a:srgbClr val="252525"/>
                </a:solidFill>
                <a:latin typeface="宋体"/>
                <a:cs typeface="宋体"/>
              </a:rPr>
              <a:t> </a:t>
            </a:r>
            <a:r>
              <a:rPr dirty="0" sz="1200" spc="-25">
                <a:solidFill>
                  <a:srgbClr val="252525"/>
                </a:solidFill>
                <a:latin typeface="宋体"/>
                <a:cs typeface="宋体"/>
              </a:rPr>
              <a:t>年龄小于</a:t>
            </a:r>
            <a:r>
              <a:rPr dirty="0" sz="1200" spc="95">
                <a:solidFill>
                  <a:srgbClr val="252525"/>
                </a:solidFill>
                <a:latin typeface="宋体"/>
                <a:cs typeface="宋体"/>
              </a:rPr>
              <a:t>60</a:t>
            </a:r>
            <a:r>
              <a:rPr dirty="0" sz="1200" spc="-25">
                <a:solidFill>
                  <a:srgbClr val="252525"/>
                </a:solidFill>
                <a:latin typeface="宋体"/>
                <a:cs typeface="宋体"/>
              </a:rPr>
              <a:t>岁</a:t>
            </a:r>
            <a:r>
              <a:rPr dirty="0" sz="1200" spc="-20">
                <a:solidFill>
                  <a:srgbClr val="252525"/>
                </a:solidFill>
                <a:latin typeface="宋体"/>
                <a:cs typeface="宋体"/>
              </a:rPr>
              <a:t>的</a:t>
            </a:r>
            <a:r>
              <a:rPr dirty="0" sz="1200" spc="-320">
                <a:solidFill>
                  <a:srgbClr val="252525"/>
                </a:solidFill>
                <a:latin typeface="宋体"/>
                <a:cs typeface="宋体"/>
              </a:rPr>
              <a:t> </a:t>
            </a:r>
            <a:r>
              <a:rPr dirty="0" sz="1200" spc="-240">
                <a:solidFill>
                  <a:srgbClr val="252525"/>
                </a:solidFill>
                <a:latin typeface="宋体"/>
                <a:cs typeface="宋体"/>
              </a:rPr>
              <a:t>,</a:t>
            </a:r>
            <a:r>
              <a:rPr dirty="0" sz="1200" spc="-295">
                <a:solidFill>
                  <a:srgbClr val="252525"/>
                </a:solidFill>
                <a:latin typeface="宋体"/>
                <a:cs typeface="宋体"/>
              </a:rPr>
              <a:t> </a:t>
            </a:r>
            <a:r>
              <a:rPr dirty="0" sz="1200" spc="-25">
                <a:solidFill>
                  <a:srgbClr val="252525"/>
                </a:solidFill>
                <a:latin typeface="宋体"/>
                <a:cs typeface="宋体"/>
              </a:rPr>
              <a:t>男性员工和女性员工的人数。</a:t>
            </a:r>
            <a:endParaRPr sz="1200">
              <a:latin typeface="宋体"/>
              <a:cs typeface="宋体"/>
            </a:endParaRPr>
          </a:p>
          <a:p>
            <a:pPr>
              <a:lnSpc>
                <a:spcPct val="100000"/>
              </a:lnSpc>
              <a:buClr>
                <a:srgbClr val="252525"/>
              </a:buClr>
              <a:buFont typeface=""/>
              <a:buAutoNum type="arabicPeriod"/>
            </a:pPr>
            <a:endParaRPr sz="1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AutoNum type="arabicPeriod"/>
              <a:tabLst>
                <a:tab pos="241300" algn="l"/>
              </a:tabLst>
            </a:pPr>
            <a:r>
              <a:rPr dirty="0" sz="1200" spc="-25">
                <a:solidFill>
                  <a:srgbClr val="252525"/>
                </a:solidFill>
                <a:latin typeface="宋体"/>
                <a:cs typeface="宋体"/>
              </a:rPr>
              <a:t>查询所有年龄小于等于</a:t>
            </a:r>
            <a:r>
              <a:rPr dirty="0" sz="1200" spc="95">
                <a:solidFill>
                  <a:srgbClr val="252525"/>
                </a:solidFill>
                <a:latin typeface="宋体"/>
                <a:cs typeface="宋体"/>
              </a:rPr>
              <a:t>35</a:t>
            </a:r>
            <a:r>
              <a:rPr dirty="0" sz="1200" spc="-25">
                <a:solidFill>
                  <a:srgbClr val="252525"/>
                </a:solidFill>
                <a:latin typeface="宋体"/>
                <a:cs typeface="宋体"/>
              </a:rPr>
              <a:t>岁员工的姓名和年龄，并对查询结</a:t>
            </a:r>
            <a:r>
              <a:rPr dirty="0" sz="1200" spc="-40">
                <a:solidFill>
                  <a:srgbClr val="252525"/>
                </a:solidFill>
                <a:latin typeface="宋体"/>
                <a:cs typeface="宋体"/>
              </a:rPr>
              <a:t>果</a:t>
            </a:r>
            <a:r>
              <a:rPr dirty="0" sz="1200" spc="-25">
                <a:solidFill>
                  <a:srgbClr val="252525"/>
                </a:solidFill>
                <a:latin typeface="宋体"/>
                <a:cs typeface="宋体"/>
              </a:rPr>
              <a:t>按年龄升序排序，如果年</a:t>
            </a:r>
            <a:r>
              <a:rPr dirty="0" sz="1200" spc="-40">
                <a:solidFill>
                  <a:srgbClr val="252525"/>
                </a:solidFill>
                <a:latin typeface="宋体"/>
                <a:cs typeface="宋体"/>
              </a:rPr>
              <a:t>龄</a:t>
            </a:r>
            <a:r>
              <a:rPr dirty="0" sz="1200" spc="-25">
                <a:solidFill>
                  <a:srgbClr val="252525"/>
                </a:solidFill>
                <a:latin typeface="宋体"/>
                <a:cs typeface="宋体"/>
              </a:rPr>
              <a:t>相同按入职时间降序排序。</a:t>
            </a:r>
            <a:endParaRPr sz="12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52525"/>
              </a:buClr>
              <a:buFont typeface=""/>
              <a:buAutoNum type="arabicPeriod"/>
            </a:pPr>
            <a:endParaRPr sz="1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AutoNum type="arabicPeriod"/>
              <a:tabLst>
                <a:tab pos="241300" algn="l"/>
              </a:tabLst>
            </a:pPr>
            <a:r>
              <a:rPr dirty="0" sz="1200" spc="-25">
                <a:solidFill>
                  <a:srgbClr val="252525"/>
                </a:solidFill>
                <a:latin typeface="宋体"/>
                <a:cs typeface="宋体"/>
              </a:rPr>
              <a:t>查询性别为男，且年龄在</a:t>
            </a:r>
            <a:r>
              <a:rPr dirty="0" sz="1200" spc="55">
                <a:solidFill>
                  <a:srgbClr val="252525"/>
                </a:solidFill>
                <a:latin typeface="宋体"/>
                <a:cs typeface="宋体"/>
              </a:rPr>
              <a:t>20-40</a:t>
            </a:r>
            <a:r>
              <a:rPr dirty="0" sz="1200" spc="-355">
                <a:solidFill>
                  <a:srgbClr val="252525"/>
                </a:solidFill>
                <a:latin typeface="宋体"/>
                <a:cs typeface="宋体"/>
              </a:rPr>
              <a:t> </a:t>
            </a:r>
            <a:r>
              <a:rPr dirty="0" sz="1200" spc="-25">
                <a:solidFill>
                  <a:srgbClr val="252525"/>
                </a:solidFill>
                <a:latin typeface="宋体"/>
                <a:cs typeface="宋体"/>
              </a:rPr>
              <a:t>岁</a:t>
            </a:r>
            <a:r>
              <a:rPr dirty="0" sz="1200" spc="-170">
                <a:solidFill>
                  <a:srgbClr val="252525"/>
                </a:solidFill>
                <a:latin typeface="宋体"/>
                <a:cs typeface="宋体"/>
              </a:rPr>
              <a:t>(</a:t>
            </a:r>
            <a:r>
              <a:rPr dirty="0" sz="1200" spc="-25">
                <a:solidFill>
                  <a:srgbClr val="252525"/>
                </a:solidFill>
                <a:latin typeface="宋体"/>
                <a:cs typeface="宋体"/>
              </a:rPr>
              <a:t>含</a:t>
            </a:r>
            <a:r>
              <a:rPr dirty="0" sz="1200" spc="-170">
                <a:solidFill>
                  <a:srgbClr val="252525"/>
                </a:solidFill>
                <a:latin typeface="宋体"/>
                <a:cs typeface="宋体"/>
              </a:rPr>
              <a:t>)</a:t>
            </a:r>
            <a:r>
              <a:rPr dirty="0" sz="1200" spc="-25">
                <a:solidFill>
                  <a:srgbClr val="252525"/>
                </a:solidFill>
                <a:latin typeface="宋体"/>
                <a:cs typeface="宋体"/>
              </a:rPr>
              <a:t>以内的前</a:t>
            </a:r>
            <a:r>
              <a:rPr dirty="0" sz="1200" spc="95">
                <a:solidFill>
                  <a:srgbClr val="252525"/>
                </a:solidFill>
                <a:latin typeface="宋体"/>
                <a:cs typeface="宋体"/>
              </a:rPr>
              <a:t>5</a:t>
            </a:r>
            <a:r>
              <a:rPr dirty="0" sz="1200" spc="-25">
                <a:solidFill>
                  <a:srgbClr val="252525"/>
                </a:solidFill>
                <a:latin typeface="宋体"/>
                <a:cs typeface="宋体"/>
              </a:rPr>
              <a:t>个员工信息，对查询的结果按年</a:t>
            </a:r>
            <a:r>
              <a:rPr dirty="0" sz="1200" spc="-40">
                <a:solidFill>
                  <a:srgbClr val="252525"/>
                </a:solidFill>
                <a:latin typeface="宋体"/>
                <a:cs typeface="宋体"/>
              </a:rPr>
              <a:t>龄</a:t>
            </a:r>
            <a:r>
              <a:rPr dirty="0" sz="1200" spc="-25">
                <a:solidFill>
                  <a:srgbClr val="252525"/>
                </a:solidFill>
                <a:latin typeface="宋体"/>
                <a:cs typeface="宋体"/>
              </a:rPr>
              <a:t>升序排序，年龄相同按入</a:t>
            </a:r>
            <a:r>
              <a:rPr dirty="0" sz="1200" spc="-40">
                <a:solidFill>
                  <a:srgbClr val="252525"/>
                </a:solidFill>
                <a:latin typeface="宋体"/>
                <a:cs typeface="宋体"/>
              </a:rPr>
              <a:t>职</a:t>
            </a:r>
            <a:r>
              <a:rPr dirty="0" sz="1200" spc="-25">
                <a:solidFill>
                  <a:srgbClr val="252525"/>
                </a:solidFill>
                <a:latin typeface="宋体"/>
                <a:cs typeface="宋体"/>
              </a:rPr>
              <a:t>时间升序排序。</a:t>
            </a:r>
            <a:endParaRPr sz="1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 h="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 h="0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 h="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9838" y="1074546"/>
            <a:ext cx="1706880" cy="889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225">
                <a:solidFill>
                  <a:srgbClr val="AC2A25"/>
                </a:solidFill>
                <a:latin typeface="宋体"/>
                <a:cs typeface="宋体"/>
              </a:rPr>
              <a:t>SQL</a:t>
            </a:r>
            <a:endParaRPr sz="20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72110" algn="l"/>
              </a:tabLst>
            </a:pPr>
            <a:r>
              <a:rPr dirty="0" sz="1350" spc="670">
                <a:solidFill>
                  <a:srgbClr val="404040"/>
                </a:solidFill>
                <a:latin typeface="Wingdings"/>
                <a:cs typeface="Wingdings"/>
              </a:rPr>
              <a:t>⚫</a:t>
            </a:r>
            <a:r>
              <a:rPr dirty="0" sz="1350" spc="67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1600" spc="-10">
                <a:solidFill>
                  <a:srgbClr val="252525"/>
                </a:solidFill>
                <a:latin typeface="微软雅黑"/>
                <a:cs typeface="微软雅黑"/>
              </a:rPr>
              <a:t>DQL</a:t>
            </a:r>
            <a:r>
              <a:rPr dirty="0" sz="1600">
                <a:solidFill>
                  <a:srgbClr val="252525"/>
                </a:solidFill>
                <a:latin typeface="微软雅黑"/>
                <a:cs typeface="微软雅黑"/>
              </a:rPr>
              <a:t>-</a:t>
            </a:r>
            <a:r>
              <a:rPr dirty="0" sz="1600" spc="-5">
                <a:solidFill>
                  <a:srgbClr val="252525"/>
                </a:solidFill>
                <a:latin typeface="微软雅黑"/>
                <a:cs typeface="微软雅黑"/>
              </a:rPr>
              <a:t>执行顺序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94816" y="2215895"/>
            <a:ext cx="4192904" cy="3941445"/>
          </a:xfrm>
          <a:custGeom>
            <a:avLst/>
            <a:gdLst/>
            <a:ahLst/>
            <a:cxnLst/>
            <a:rect l="l" t="t" r="r" b="b"/>
            <a:pathLst>
              <a:path w="4192904" h="3941445">
                <a:moveTo>
                  <a:pt x="0" y="3941064"/>
                </a:moveTo>
                <a:lnTo>
                  <a:pt x="4192524" y="3941064"/>
                </a:lnTo>
                <a:lnTo>
                  <a:pt x="4192524" y="0"/>
                </a:lnTo>
                <a:lnTo>
                  <a:pt x="0" y="0"/>
                </a:lnTo>
                <a:lnTo>
                  <a:pt x="0" y="3941064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194816" y="2215895"/>
            <a:ext cx="4192904" cy="3941445"/>
          </a:xfrm>
          <a:custGeom>
            <a:avLst/>
            <a:gdLst/>
            <a:ahLst/>
            <a:cxnLst/>
            <a:rect l="l" t="t" r="r" b="b"/>
            <a:pathLst>
              <a:path w="4192904" h="3941445">
                <a:moveTo>
                  <a:pt x="0" y="3941064"/>
                </a:moveTo>
                <a:lnTo>
                  <a:pt x="4192524" y="3941064"/>
                </a:lnTo>
                <a:lnTo>
                  <a:pt x="4192524" y="0"/>
                </a:lnTo>
                <a:lnTo>
                  <a:pt x="0" y="0"/>
                </a:lnTo>
                <a:lnTo>
                  <a:pt x="0" y="3941064"/>
                </a:lnTo>
                <a:close/>
              </a:path>
            </a:pathLst>
          </a:custGeom>
          <a:ln w="3175">
            <a:solidFill>
              <a:srgbClr val="9191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286255" y="2287270"/>
            <a:ext cx="558292" cy="236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825751" y="2577846"/>
            <a:ext cx="6223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字段列表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86255" y="2835910"/>
            <a:ext cx="489584" cy="2362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825751" y="3126485"/>
            <a:ext cx="6223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表名列表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286255" y="3384550"/>
            <a:ext cx="576071" cy="2362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825751" y="3675379"/>
            <a:ext cx="6223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条件列表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286255" y="3933444"/>
            <a:ext cx="804329" cy="2362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825751" y="4224020"/>
            <a:ext cx="9271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分组字段列表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286255" y="4482084"/>
            <a:ext cx="608076" cy="2362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825751" y="4772659"/>
            <a:ext cx="10795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分组后条件列表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286255" y="5030978"/>
            <a:ext cx="756094" cy="2362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1825751" y="5321553"/>
            <a:ext cx="9271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排序字段列表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286255" y="5579668"/>
            <a:ext cx="402336" cy="2362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1825751" y="5870244"/>
            <a:ext cx="6223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分页参数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940295" y="2215895"/>
            <a:ext cx="4194175" cy="3971925"/>
          </a:xfrm>
          <a:custGeom>
            <a:avLst/>
            <a:gdLst/>
            <a:ahLst/>
            <a:cxnLst/>
            <a:rect l="l" t="t" r="r" b="b"/>
            <a:pathLst>
              <a:path w="4194175" h="3971925">
                <a:moveTo>
                  <a:pt x="0" y="3971544"/>
                </a:moveTo>
                <a:lnTo>
                  <a:pt x="4194048" y="3971544"/>
                </a:lnTo>
                <a:lnTo>
                  <a:pt x="4194048" y="0"/>
                </a:lnTo>
                <a:lnTo>
                  <a:pt x="0" y="0"/>
                </a:lnTo>
                <a:lnTo>
                  <a:pt x="0" y="3971544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033259" y="2287270"/>
            <a:ext cx="489584" cy="2362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033259" y="2835910"/>
            <a:ext cx="576072" cy="2362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033259" y="3384550"/>
            <a:ext cx="804329" cy="2362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033259" y="3933444"/>
            <a:ext cx="608076" cy="2362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069835" y="4482084"/>
            <a:ext cx="558292" cy="2362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033259" y="5030978"/>
            <a:ext cx="756094" cy="2362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033259" y="5579668"/>
            <a:ext cx="402335" cy="2362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6940295" y="2215895"/>
            <a:ext cx="4194175" cy="3971925"/>
          </a:xfrm>
          <a:prstGeom prst="rect">
            <a:avLst/>
          </a:prstGeom>
          <a:ln w="3175">
            <a:solidFill>
              <a:srgbClr val="919191"/>
            </a:solidFill>
          </a:ln>
        </p:spPr>
        <p:txBody>
          <a:bodyPr wrap="square" lIns="0" tIns="8890" rIns="0" bIns="0" rtlCol="0" vert="horz">
            <a:spAutoFit/>
          </a:bodyPr>
          <a:lstStyle/>
          <a:p>
            <a:pPr marL="631825" marR="2943860">
              <a:lnSpc>
                <a:spcPct val="300000"/>
              </a:lnSpc>
              <a:spcBef>
                <a:spcPts val="70"/>
              </a:spcBef>
            </a:pP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表名列表 条件列表</a:t>
            </a:r>
            <a:endParaRPr sz="1200">
              <a:latin typeface="黑体"/>
              <a:cs typeface="黑体"/>
            </a:endParaRPr>
          </a:p>
          <a:p>
            <a:pPr marL="631825" marR="2486660">
              <a:lnSpc>
                <a:spcPct val="300000"/>
              </a:lnSpc>
            </a:pP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分组字段列表 分组后条件列表 字段列表</a:t>
            </a:r>
            <a:endParaRPr sz="1200">
              <a:latin typeface="黑体"/>
              <a:cs typeface="黑体"/>
            </a:endParaRPr>
          </a:p>
          <a:p>
            <a:pPr marL="631825" marR="2639060">
              <a:lnSpc>
                <a:spcPct val="300000"/>
              </a:lnSpc>
              <a:spcBef>
                <a:spcPts val="5"/>
              </a:spcBef>
            </a:pP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排序字段列表 分页参数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192779" y="3517391"/>
            <a:ext cx="304800" cy="291465"/>
          </a:xfrm>
          <a:custGeom>
            <a:avLst/>
            <a:gdLst/>
            <a:ahLst/>
            <a:cxnLst/>
            <a:rect l="l" t="t" r="r" b="b"/>
            <a:pathLst>
              <a:path w="304800" h="291464">
                <a:moveTo>
                  <a:pt x="152399" y="0"/>
                </a:moveTo>
                <a:lnTo>
                  <a:pt x="104217" y="7418"/>
                </a:lnTo>
                <a:lnTo>
                  <a:pt x="62380" y="28078"/>
                </a:lnTo>
                <a:lnTo>
                  <a:pt x="29394" y="59582"/>
                </a:lnTo>
                <a:lnTo>
                  <a:pt x="7766" y="99535"/>
                </a:lnTo>
                <a:lnTo>
                  <a:pt x="0" y="145542"/>
                </a:lnTo>
                <a:lnTo>
                  <a:pt x="7766" y="191548"/>
                </a:lnTo>
                <a:lnTo>
                  <a:pt x="29394" y="231501"/>
                </a:lnTo>
                <a:lnTo>
                  <a:pt x="62380" y="263005"/>
                </a:lnTo>
                <a:lnTo>
                  <a:pt x="104217" y="283665"/>
                </a:lnTo>
                <a:lnTo>
                  <a:pt x="152399" y="291084"/>
                </a:lnTo>
                <a:lnTo>
                  <a:pt x="200582" y="283665"/>
                </a:lnTo>
                <a:lnTo>
                  <a:pt x="242419" y="263005"/>
                </a:lnTo>
                <a:lnTo>
                  <a:pt x="275405" y="231501"/>
                </a:lnTo>
                <a:lnTo>
                  <a:pt x="297033" y="191548"/>
                </a:lnTo>
                <a:lnTo>
                  <a:pt x="304799" y="145542"/>
                </a:lnTo>
                <a:lnTo>
                  <a:pt x="297033" y="99535"/>
                </a:lnTo>
                <a:lnTo>
                  <a:pt x="275405" y="59582"/>
                </a:lnTo>
                <a:lnTo>
                  <a:pt x="242419" y="28078"/>
                </a:lnTo>
                <a:lnTo>
                  <a:pt x="200582" y="7418"/>
                </a:lnTo>
                <a:lnTo>
                  <a:pt x="15239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3287521" y="3498850"/>
            <a:ext cx="1289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192779" y="3003804"/>
            <a:ext cx="304800" cy="291465"/>
          </a:xfrm>
          <a:custGeom>
            <a:avLst/>
            <a:gdLst/>
            <a:ahLst/>
            <a:cxnLst/>
            <a:rect l="l" t="t" r="r" b="b"/>
            <a:pathLst>
              <a:path w="304800" h="291464">
                <a:moveTo>
                  <a:pt x="152399" y="0"/>
                </a:moveTo>
                <a:lnTo>
                  <a:pt x="104217" y="7418"/>
                </a:lnTo>
                <a:lnTo>
                  <a:pt x="62380" y="28078"/>
                </a:lnTo>
                <a:lnTo>
                  <a:pt x="29394" y="59582"/>
                </a:lnTo>
                <a:lnTo>
                  <a:pt x="7766" y="99535"/>
                </a:lnTo>
                <a:lnTo>
                  <a:pt x="0" y="145542"/>
                </a:lnTo>
                <a:lnTo>
                  <a:pt x="7766" y="191548"/>
                </a:lnTo>
                <a:lnTo>
                  <a:pt x="29394" y="231501"/>
                </a:lnTo>
                <a:lnTo>
                  <a:pt x="62380" y="263005"/>
                </a:lnTo>
                <a:lnTo>
                  <a:pt x="104217" y="283665"/>
                </a:lnTo>
                <a:lnTo>
                  <a:pt x="152399" y="291084"/>
                </a:lnTo>
                <a:lnTo>
                  <a:pt x="200582" y="283665"/>
                </a:lnTo>
                <a:lnTo>
                  <a:pt x="242419" y="263005"/>
                </a:lnTo>
                <a:lnTo>
                  <a:pt x="275405" y="231501"/>
                </a:lnTo>
                <a:lnTo>
                  <a:pt x="297033" y="191548"/>
                </a:lnTo>
                <a:lnTo>
                  <a:pt x="304799" y="145542"/>
                </a:lnTo>
                <a:lnTo>
                  <a:pt x="297033" y="99535"/>
                </a:lnTo>
                <a:lnTo>
                  <a:pt x="275405" y="59582"/>
                </a:lnTo>
                <a:lnTo>
                  <a:pt x="242419" y="28078"/>
                </a:lnTo>
                <a:lnTo>
                  <a:pt x="200582" y="7418"/>
                </a:lnTo>
                <a:lnTo>
                  <a:pt x="15239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3287521" y="2984372"/>
            <a:ext cx="1289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192779" y="4030979"/>
            <a:ext cx="304800" cy="292735"/>
          </a:xfrm>
          <a:custGeom>
            <a:avLst/>
            <a:gdLst/>
            <a:ahLst/>
            <a:cxnLst/>
            <a:rect l="l" t="t" r="r" b="b"/>
            <a:pathLst>
              <a:path w="304800" h="292735">
                <a:moveTo>
                  <a:pt x="152399" y="0"/>
                </a:moveTo>
                <a:lnTo>
                  <a:pt x="104217" y="7461"/>
                </a:lnTo>
                <a:lnTo>
                  <a:pt x="62380" y="28236"/>
                </a:lnTo>
                <a:lnTo>
                  <a:pt x="29394" y="59911"/>
                </a:lnTo>
                <a:lnTo>
                  <a:pt x="7766" y="100071"/>
                </a:lnTo>
                <a:lnTo>
                  <a:pt x="0" y="146304"/>
                </a:lnTo>
                <a:lnTo>
                  <a:pt x="7766" y="192536"/>
                </a:lnTo>
                <a:lnTo>
                  <a:pt x="29394" y="232696"/>
                </a:lnTo>
                <a:lnTo>
                  <a:pt x="62380" y="264371"/>
                </a:lnTo>
                <a:lnTo>
                  <a:pt x="104217" y="285146"/>
                </a:lnTo>
                <a:lnTo>
                  <a:pt x="152399" y="292608"/>
                </a:lnTo>
                <a:lnTo>
                  <a:pt x="200582" y="285146"/>
                </a:lnTo>
                <a:lnTo>
                  <a:pt x="242419" y="264371"/>
                </a:lnTo>
                <a:lnTo>
                  <a:pt x="275405" y="232696"/>
                </a:lnTo>
                <a:lnTo>
                  <a:pt x="297033" y="192536"/>
                </a:lnTo>
                <a:lnTo>
                  <a:pt x="304799" y="146304"/>
                </a:lnTo>
                <a:lnTo>
                  <a:pt x="297033" y="100071"/>
                </a:lnTo>
                <a:lnTo>
                  <a:pt x="275405" y="59911"/>
                </a:lnTo>
                <a:lnTo>
                  <a:pt x="242419" y="28236"/>
                </a:lnTo>
                <a:lnTo>
                  <a:pt x="200582" y="7461"/>
                </a:lnTo>
                <a:lnTo>
                  <a:pt x="15239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3287521" y="4013454"/>
            <a:ext cx="1289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192779" y="2439923"/>
            <a:ext cx="304800" cy="292735"/>
          </a:xfrm>
          <a:custGeom>
            <a:avLst/>
            <a:gdLst/>
            <a:ahLst/>
            <a:cxnLst/>
            <a:rect l="l" t="t" r="r" b="b"/>
            <a:pathLst>
              <a:path w="304800" h="292735">
                <a:moveTo>
                  <a:pt x="152399" y="0"/>
                </a:moveTo>
                <a:lnTo>
                  <a:pt x="104217" y="7461"/>
                </a:lnTo>
                <a:lnTo>
                  <a:pt x="62380" y="28236"/>
                </a:lnTo>
                <a:lnTo>
                  <a:pt x="29394" y="59911"/>
                </a:lnTo>
                <a:lnTo>
                  <a:pt x="7766" y="100071"/>
                </a:lnTo>
                <a:lnTo>
                  <a:pt x="0" y="146303"/>
                </a:lnTo>
                <a:lnTo>
                  <a:pt x="7766" y="192536"/>
                </a:lnTo>
                <a:lnTo>
                  <a:pt x="29394" y="232696"/>
                </a:lnTo>
                <a:lnTo>
                  <a:pt x="62380" y="264371"/>
                </a:lnTo>
                <a:lnTo>
                  <a:pt x="104217" y="285146"/>
                </a:lnTo>
                <a:lnTo>
                  <a:pt x="152399" y="292608"/>
                </a:lnTo>
                <a:lnTo>
                  <a:pt x="200582" y="285146"/>
                </a:lnTo>
                <a:lnTo>
                  <a:pt x="242419" y="264371"/>
                </a:lnTo>
                <a:lnTo>
                  <a:pt x="275405" y="232696"/>
                </a:lnTo>
                <a:lnTo>
                  <a:pt x="297033" y="192536"/>
                </a:lnTo>
                <a:lnTo>
                  <a:pt x="304799" y="146303"/>
                </a:lnTo>
                <a:lnTo>
                  <a:pt x="297033" y="100071"/>
                </a:lnTo>
                <a:lnTo>
                  <a:pt x="275405" y="59911"/>
                </a:lnTo>
                <a:lnTo>
                  <a:pt x="242419" y="28236"/>
                </a:lnTo>
                <a:lnTo>
                  <a:pt x="200582" y="7461"/>
                </a:lnTo>
                <a:lnTo>
                  <a:pt x="15239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3287521" y="2421763"/>
            <a:ext cx="1289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192779" y="5044440"/>
            <a:ext cx="304800" cy="291465"/>
          </a:xfrm>
          <a:custGeom>
            <a:avLst/>
            <a:gdLst/>
            <a:ahLst/>
            <a:cxnLst/>
            <a:rect l="l" t="t" r="r" b="b"/>
            <a:pathLst>
              <a:path w="304800" h="291464">
                <a:moveTo>
                  <a:pt x="152399" y="0"/>
                </a:moveTo>
                <a:lnTo>
                  <a:pt x="104217" y="7418"/>
                </a:lnTo>
                <a:lnTo>
                  <a:pt x="62380" y="28078"/>
                </a:lnTo>
                <a:lnTo>
                  <a:pt x="29394" y="59582"/>
                </a:lnTo>
                <a:lnTo>
                  <a:pt x="7766" y="99535"/>
                </a:lnTo>
                <a:lnTo>
                  <a:pt x="0" y="145542"/>
                </a:lnTo>
                <a:lnTo>
                  <a:pt x="7766" y="191548"/>
                </a:lnTo>
                <a:lnTo>
                  <a:pt x="29394" y="231501"/>
                </a:lnTo>
                <a:lnTo>
                  <a:pt x="62380" y="263005"/>
                </a:lnTo>
                <a:lnTo>
                  <a:pt x="104217" y="283665"/>
                </a:lnTo>
                <a:lnTo>
                  <a:pt x="152399" y="291084"/>
                </a:lnTo>
                <a:lnTo>
                  <a:pt x="200582" y="283665"/>
                </a:lnTo>
                <a:lnTo>
                  <a:pt x="242419" y="263005"/>
                </a:lnTo>
                <a:lnTo>
                  <a:pt x="275405" y="231501"/>
                </a:lnTo>
                <a:lnTo>
                  <a:pt x="297033" y="191548"/>
                </a:lnTo>
                <a:lnTo>
                  <a:pt x="304799" y="145542"/>
                </a:lnTo>
                <a:lnTo>
                  <a:pt x="297033" y="99535"/>
                </a:lnTo>
                <a:lnTo>
                  <a:pt x="275405" y="59582"/>
                </a:lnTo>
                <a:lnTo>
                  <a:pt x="242419" y="28078"/>
                </a:lnTo>
                <a:lnTo>
                  <a:pt x="200582" y="7418"/>
                </a:lnTo>
                <a:lnTo>
                  <a:pt x="15239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3287521" y="5026533"/>
            <a:ext cx="1289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192779" y="5719571"/>
            <a:ext cx="304800" cy="291465"/>
          </a:xfrm>
          <a:custGeom>
            <a:avLst/>
            <a:gdLst/>
            <a:ahLst/>
            <a:cxnLst/>
            <a:rect l="l" t="t" r="r" b="b"/>
            <a:pathLst>
              <a:path w="304800" h="291464">
                <a:moveTo>
                  <a:pt x="152399" y="0"/>
                </a:moveTo>
                <a:lnTo>
                  <a:pt x="104217" y="7420"/>
                </a:lnTo>
                <a:lnTo>
                  <a:pt x="62380" y="28081"/>
                </a:lnTo>
                <a:lnTo>
                  <a:pt x="29394" y="59587"/>
                </a:lnTo>
                <a:lnTo>
                  <a:pt x="7766" y="99540"/>
                </a:lnTo>
                <a:lnTo>
                  <a:pt x="0" y="145541"/>
                </a:lnTo>
                <a:lnTo>
                  <a:pt x="7766" y="191543"/>
                </a:lnTo>
                <a:lnTo>
                  <a:pt x="29394" y="231496"/>
                </a:lnTo>
                <a:lnTo>
                  <a:pt x="62380" y="263002"/>
                </a:lnTo>
                <a:lnTo>
                  <a:pt x="104217" y="283663"/>
                </a:lnTo>
                <a:lnTo>
                  <a:pt x="152399" y="291083"/>
                </a:lnTo>
                <a:lnTo>
                  <a:pt x="200582" y="283663"/>
                </a:lnTo>
                <a:lnTo>
                  <a:pt x="242419" y="263002"/>
                </a:lnTo>
                <a:lnTo>
                  <a:pt x="275405" y="231496"/>
                </a:lnTo>
                <a:lnTo>
                  <a:pt x="297033" y="191543"/>
                </a:lnTo>
                <a:lnTo>
                  <a:pt x="304799" y="145541"/>
                </a:lnTo>
                <a:lnTo>
                  <a:pt x="297033" y="99540"/>
                </a:lnTo>
                <a:lnTo>
                  <a:pt x="275405" y="59587"/>
                </a:lnTo>
                <a:lnTo>
                  <a:pt x="242419" y="28081"/>
                </a:lnTo>
                <a:lnTo>
                  <a:pt x="200582" y="7420"/>
                </a:lnTo>
                <a:lnTo>
                  <a:pt x="15239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3287521" y="5701690"/>
            <a:ext cx="1289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5586221" y="3809238"/>
            <a:ext cx="1076325" cy="853440"/>
          </a:xfrm>
          <a:custGeom>
            <a:avLst/>
            <a:gdLst/>
            <a:ahLst/>
            <a:cxnLst/>
            <a:rect l="l" t="t" r="r" b="b"/>
            <a:pathLst>
              <a:path w="1076325" h="853439">
                <a:moveTo>
                  <a:pt x="496697" y="0"/>
                </a:moveTo>
                <a:lnTo>
                  <a:pt x="496697" y="213360"/>
                </a:lnTo>
                <a:lnTo>
                  <a:pt x="0" y="213360"/>
                </a:lnTo>
                <a:lnTo>
                  <a:pt x="0" y="640080"/>
                </a:lnTo>
                <a:lnTo>
                  <a:pt x="496697" y="640080"/>
                </a:lnTo>
                <a:lnTo>
                  <a:pt x="496697" y="853439"/>
                </a:lnTo>
                <a:lnTo>
                  <a:pt x="1075944" y="426719"/>
                </a:lnTo>
                <a:lnTo>
                  <a:pt x="496697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586221" y="3809238"/>
            <a:ext cx="1076325" cy="853440"/>
          </a:xfrm>
          <a:custGeom>
            <a:avLst/>
            <a:gdLst/>
            <a:ahLst/>
            <a:cxnLst/>
            <a:rect l="l" t="t" r="r" b="b"/>
            <a:pathLst>
              <a:path w="1076325" h="853439">
                <a:moveTo>
                  <a:pt x="0" y="213360"/>
                </a:moveTo>
                <a:lnTo>
                  <a:pt x="496697" y="213360"/>
                </a:lnTo>
                <a:lnTo>
                  <a:pt x="496697" y="0"/>
                </a:lnTo>
                <a:lnTo>
                  <a:pt x="1075944" y="426719"/>
                </a:lnTo>
                <a:lnTo>
                  <a:pt x="496697" y="853439"/>
                </a:lnTo>
                <a:lnTo>
                  <a:pt x="496697" y="640080"/>
                </a:lnTo>
                <a:lnTo>
                  <a:pt x="0" y="640080"/>
                </a:lnTo>
                <a:lnTo>
                  <a:pt x="0" y="213360"/>
                </a:lnTo>
                <a:close/>
              </a:path>
            </a:pathLst>
          </a:custGeom>
          <a:ln w="25400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2783839" y="6281115"/>
            <a:ext cx="73914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FF0000"/>
                </a:solidFill>
                <a:latin typeface="黑体"/>
                <a:cs typeface="黑体"/>
              </a:rPr>
              <a:t>编写顺序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0"/>
              <a:t>高级软件人才培训专家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8710041" y="6281115"/>
            <a:ext cx="73914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FF0000"/>
                </a:solidFill>
                <a:latin typeface="黑体"/>
                <a:cs typeface="黑体"/>
              </a:rPr>
              <a:t>执行顺序</a:t>
            </a:r>
            <a:endParaRPr sz="14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 h="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 h="0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 h="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194816" y="4261103"/>
            <a:ext cx="588645" cy="588645"/>
          </a:xfrm>
          <a:custGeom>
            <a:avLst/>
            <a:gdLst/>
            <a:ahLst/>
            <a:cxnLst/>
            <a:rect l="l" t="t" r="r" b="b"/>
            <a:pathLst>
              <a:path w="588644" h="588645">
                <a:moveTo>
                  <a:pt x="0" y="294132"/>
                </a:moveTo>
                <a:lnTo>
                  <a:pt x="3850" y="246425"/>
                </a:lnTo>
                <a:lnTo>
                  <a:pt x="14996" y="201168"/>
                </a:lnTo>
                <a:lnTo>
                  <a:pt x="32832" y="158966"/>
                </a:lnTo>
                <a:lnTo>
                  <a:pt x="56753" y="120426"/>
                </a:lnTo>
                <a:lnTo>
                  <a:pt x="86153" y="86153"/>
                </a:lnTo>
                <a:lnTo>
                  <a:pt x="120426" y="56753"/>
                </a:lnTo>
                <a:lnTo>
                  <a:pt x="158966" y="32832"/>
                </a:lnTo>
                <a:lnTo>
                  <a:pt x="201168" y="14996"/>
                </a:lnTo>
                <a:lnTo>
                  <a:pt x="246425" y="3850"/>
                </a:lnTo>
                <a:lnTo>
                  <a:pt x="294131" y="0"/>
                </a:lnTo>
                <a:lnTo>
                  <a:pt x="341838" y="3850"/>
                </a:lnTo>
                <a:lnTo>
                  <a:pt x="387096" y="14996"/>
                </a:lnTo>
                <a:lnTo>
                  <a:pt x="429297" y="32832"/>
                </a:lnTo>
                <a:lnTo>
                  <a:pt x="467837" y="56753"/>
                </a:lnTo>
                <a:lnTo>
                  <a:pt x="502110" y="86153"/>
                </a:lnTo>
                <a:lnTo>
                  <a:pt x="531510" y="120426"/>
                </a:lnTo>
                <a:lnTo>
                  <a:pt x="555431" y="158966"/>
                </a:lnTo>
                <a:lnTo>
                  <a:pt x="573267" y="201167"/>
                </a:lnTo>
                <a:lnTo>
                  <a:pt x="584413" y="246425"/>
                </a:lnTo>
                <a:lnTo>
                  <a:pt x="588264" y="294132"/>
                </a:lnTo>
                <a:lnTo>
                  <a:pt x="584413" y="341838"/>
                </a:lnTo>
                <a:lnTo>
                  <a:pt x="573267" y="387096"/>
                </a:lnTo>
                <a:lnTo>
                  <a:pt x="555431" y="429297"/>
                </a:lnTo>
                <a:lnTo>
                  <a:pt x="531510" y="467837"/>
                </a:lnTo>
                <a:lnTo>
                  <a:pt x="502110" y="502110"/>
                </a:lnTo>
                <a:lnTo>
                  <a:pt x="467837" y="531510"/>
                </a:lnTo>
                <a:lnTo>
                  <a:pt x="429297" y="555431"/>
                </a:lnTo>
                <a:lnTo>
                  <a:pt x="387095" y="573267"/>
                </a:lnTo>
                <a:lnTo>
                  <a:pt x="341838" y="584413"/>
                </a:lnTo>
                <a:lnTo>
                  <a:pt x="294131" y="588264"/>
                </a:lnTo>
                <a:lnTo>
                  <a:pt x="246425" y="584413"/>
                </a:lnTo>
                <a:lnTo>
                  <a:pt x="201168" y="573267"/>
                </a:lnTo>
                <a:lnTo>
                  <a:pt x="158966" y="555431"/>
                </a:lnTo>
                <a:lnTo>
                  <a:pt x="120426" y="531510"/>
                </a:lnTo>
                <a:lnTo>
                  <a:pt x="86153" y="502110"/>
                </a:lnTo>
                <a:lnTo>
                  <a:pt x="56753" y="467837"/>
                </a:lnTo>
                <a:lnTo>
                  <a:pt x="32832" y="429297"/>
                </a:lnTo>
                <a:lnTo>
                  <a:pt x="14996" y="387096"/>
                </a:lnTo>
                <a:lnTo>
                  <a:pt x="3850" y="341838"/>
                </a:lnTo>
                <a:lnTo>
                  <a:pt x="0" y="294132"/>
                </a:lnTo>
                <a:close/>
              </a:path>
            </a:pathLst>
          </a:custGeom>
          <a:ln w="12699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808732" y="3668267"/>
            <a:ext cx="927100" cy="927100"/>
          </a:xfrm>
          <a:custGeom>
            <a:avLst/>
            <a:gdLst/>
            <a:ahLst/>
            <a:cxnLst/>
            <a:rect l="l" t="t" r="r" b="b"/>
            <a:pathLst>
              <a:path w="927100" h="927100">
                <a:moveTo>
                  <a:pt x="463295" y="0"/>
                </a:moveTo>
                <a:lnTo>
                  <a:pt x="415921" y="2391"/>
                </a:lnTo>
                <a:lnTo>
                  <a:pt x="369916" y="9411"/>
                </a:lnTo>
                <a:lnTo>
                  <a:pt x="325513" y="20825"/>
                </a:lnTo>
                <a:lnTo>
                  <a:pt x="282946" y="36403"/>
                </a:lnTo>
                <a:lnTo>
                  <a:pt x="242446" y="55910"/>
                </a:lnTo>
                <a:lnTo>
                  <a:pt x="204247" y="79114"/>
                </a:lnTo>
                <a:lnTo>
                  <a:pt x="168582" y="105783"/>
                </a:lnTo>
                <a:lnTo>
                  <a:pt x="135683" y="135683"/>
                </a:lnTo>
                <a:lnTo>
                  <a:pt x="105783" y="168582"/>
                </a:lnTo>
                <a:lnTo>
                  <a:pt x="79114" y="204247"/>
                </a:lnTo>
                <a:lnTo>
                  <a:pt x="55910" y="242446"/>
                </a:lnTo>
                <a:lnTo>
                  <a:pt x="36403" y="282946"/>
                </a:lnTo>
                <a:lnTo>
                  <a:pt x="20825" y="325513"/>
                </a:lnTo>
                <a:lnTo>
                  <a:pt x="9411" y="369916"/>
                </a:lnTo>
                <a:lnTo>
                  <a:pt x="2391" y="415921"/>
                </a:lnTo>
                <a:lnTo>
                  <a:pt x="0" y="463295"/>
                </a:lnTo>
                <a:lnTo>
                  <a:pt x="2391" y="510670"/>
                </a:lnTo>
                <a:lnTo>
                  <a:pt x="9411" y="556675"/>
                </a:lnTo>
                <a:lnTo>
                  <a:pt x="20825" y="601078"/>
                </a:lnTo>
                <a:lnTo>
                  <a:pt x="36403" y="643645"/>
                </a:lnTo>
                <a:lnTo>
                  <a:pt x="55910" y="684145"/>
                </a:lnTo>
                <a:lnTo>
                  <a:pt x="79114" y="722344"/>
                </a:lnTo>
                <a:lnTo>
                  <a:pt x="105783" y="758009"/>
                </a:lnTo>
                <a:lnTo>
                  <a:pt x="135683" y="790908"/>
                </a:lnTo>
                <a:lnTo>
                  <a:pt x="168582" y="820808"/>
                </a:lnTo>
                <a:lnTo>
                  <a:pt x="204247" y="847477"/>
                </a:lnTo>
                <a:lnTo>
                  <a:pt x="242446" y="870681"/>
                </a:lnTo>
                <a:lnTo>
                  <a:pt x="282946" y="890188"/>
                </a:lnTo>
                <a:lnTo>
                  <a:pt x="325513" y="905766"/>
                </a:lnTo>
                <a:lnTo>
                  <a:pt x="369916" y="917180"/>
                </a:lnTo>
                <a:lnTo>
                  <a:pt x="415921" y="924200"/>
                </a:lnTo>
                <a:lnTo>
                  <a:pt x="463295" y="926591"/>
                </a:lnTo>
                <a:lnTo>
                  <a:pt x="510670" y="924200"/>
                </a:lnTo>
                <a:lnTo>
                  <a:pt x="556675" y="917180"/>
                </a:lnTo>
                <a:lnTo>
                  <a:pt x="601078" y="905766"/>
                </a:lnTo>
                <a:lnTo>
                  <a:pt x="643645" y="890188"/>
                </a:lnTo>
                <a:lnTo>
                  <a:pt x="684145" y="870681"/>
                </a:lnTo>
                <a:lnTo>
                  <a:pt x="722344" y="847477"/>
                </a:lnTo>
                <a:lnTo>
                  <a:pt x="758009" y="820808"/>
                </a:lnTo>
                <a:lnTo>
                  <a:pt x="790908" y="790908"/>
                </a:lnTo>
                <a:lnTo>
                  <a:pt x="820808" y="758009"/>
                </a:lnTo>
                <a:lnTo>
                  <a:pt x="847477" y="722344"/>
                </a:lnTo>
                <a:lnTo>
                  <a:pt x="870681" y="684145"/>
                </a:lnTo>
                <a:lnTo>
                  <a:pt x="890188" y="643645"/>
                </a:lnTo>
                <a:lnTo>
                  <a:pt x="905766" y="601078"/>
                </a:lnTo>
                <a:lnTo>
                  <a:pt x="917180" y="556675"/>
                </a:lnTo>
                <a:lnTo>
                  <a:pt x="924200" y="510670"/>
                </a:lnTo>
                <a:lnTo>
                  <a:pt x="926592" y="463295"/>
                </a:lnTo>
                <a:lnTo>
                  <a:pt x="924200" y="415921"/>
                </a:lnTo>
                <a:lnTo>
                  <a:pt x="917180" y="369916"/>
                </a:lnTo>
                <a:lnTo>
                  <a:pt x="905766" y="325513"/>
                </a:lnTo>
                <a:lnTo>
                  <a:pt x="890188" y="282946"/>
                </a:lnTo>
                <a:lnTo>
                  <a:pt x="870681" y="242446"/>
                </a:lnTo>
                <a:lnTo>
                  <a:pt x="847477" y="204247"/>
                </a:lnTo>
                <a:lnTo>
                  <a:pt x="820808" y="168582"/>
                </a:lnTo>
                <a:lnTo>
                  <a:pt x="790908" y="135683"/>
                </a:lnTo>
                <a:lnTo>
                  <a:pt x="758009" y="105783"/>
                </a:lnTo>
                <a:lnTo>
                  <a:pt x="722344" y="79114"/>
                </a:lnTo>
                <a:lnTo>
                  <a:pt x="684145" y="55910"/>
                </a:lnTo>
                <a:lnTo>
                  <a:pt x="643645" y="36403"/>
                </a:lnTo>
                <a:lnTo>
                  <a:pt x="601078" y="20825"/>
                </a:lnTo>
                <a:lnTo>
                  <a:pt x="556675" y="9411"/>
                </a:lnTo>
                <a:lnTo>
                  <a:pt x="510670" y="2391"/>
                </a:lnTo>
                <a:lnTo>
                  <a:pt x="463295" y="0"/>
                </a:lnTo>
                <a:close/>
              </a:path>
            </a:pathLst>
          </a:custGeom>
          <a:solidFill>
            <a:srgbClr val="515151">
              <a:alpha val="6313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708148" y="2263139"/>
            <a:ext cx="1590040" cy="1590040"/>
          </a:xfrm>
          <a:custGeom>
            <a:avLst/>
            <a:gdLst/>
            <a:ahLst/>
            <a:cxnLst/>
            <a:rect l="l" t="t" r="r" b="b"/>
            <a:pathLst>
              <a:path w="1590039" h="1590039">
                <a:moveTo>
                  <a:pt x="0" y="794765"/>
                </a:moveTo>
                <a:lnTo>
                  <a:pt x="1450" y="746353"/>
                </a:lnTo>
                <a:lnTo>
                  <a:pt x="5746" y="698708"/>
                </a:lnTo>
                <a:lnTo>
                  <a:pt x="12805" y="651912"/>
                </a:lnTo>
                <a:lnTo>
                  <a:pt x="22543" y="606049"/>
                </a:lnTo>
                <a:lnTo>
                  <a:pt x="34878" y="561203"/>
                </a:lnTo>
                <a:lnTo>
                  <a:pt x="49725" y="517456"/>
                </a:lnTo>
                <a:lnTo>
                  <a:pt x="67002" y="474892"/>
                </a:lnTo>
                <a:lnTo>
                  <a:pt x="86626" y="433593"/>
                </a:lnTo>
                <a:lnTo>
                  <a:pt x="108514" y="393643"/>
                </a:lnTo>
                <a:lnTo>
                  <a:pt x="132582" y="355125"/>
                </a:lnTo>
                <a:lnTo>
                  <a:pt x="158747" y="318123"/>
                </a:lnTo>
                <a:lnTo>
                  <a:pt x="186927" y="282718"/>
                </a:lnTo>
                <a:lnTo>
                  <a:pt x="217037" y="248995"/>
                </a:lnTo>
                <a:lnTo>
                  <a:pt x="248995" y="217037"/>
                </a:lnTo>
                <a:lnTo>
                  <a:pt x="282718" y="186927"/>
                </a:lnTo>
                <a:lnTo>
                  <a:pt x="318123" y="158747"/>
                </a:lnTo>
                <a:lnTo>
                  <a:pt x="355125" y="132582"/>
                </a:lnTo>
                <a:lnTo>
                  <a:pt x="393643" y="108514"/>
                </a:lnTo>
                <a:lnTo>
                  <a:pt x="433593" y="86626"/>
                </a:lnTo>
                <a:lnTo>
                  <a:pt x="474892" y="67002"/>
                </a:lnTo>
                <a:lnTo>
                  <a:pt x="517456" y="49725"/>
                </a:lnTo>
                <a:lnTo>
                  <a:pt x="561203" y="34878"/>
                </a:lnTo>
                <a:lnTo>
                  <a:pt x="606049" y="22543"/>
                </a:lnTo>
                <a:lnTo>
                  <a:pt x="651912" y="12805"/>
                </a:lnTo>
                <a:lnTo>
                  <a:pt x="698708" y="5746"/>
                </a:lnTo>
                <a:lnTo>
                  <a:pt x="746353" y="1450"/>
                </a:lnTo>
                <a:lnTo>
                  <a:pt x="794765" y="0"/>
                </a:lnTo>
                <a:lnTo>
                  <a:pt x="843178" y="1450"/>
                </a:lnTo>
                <a:lnTo>
                  <a:pt x="890823" y="5746"/>
                </a:lnTo>
                <a:lnTo>
                  <a:pt x="937619" y="12805"/>
                </a:lnTo>
                <a:lnTo>
                  <a:pt x="983482" y="22543"/>
                </a:lnTo>
                <a:lnTo>
                  <a:pt x="1028328" y="34878"/>
                </a:lnTo>
                <a:lnTo>
                  <a:pt x="1072075" y="49725"/>
                </a:lnTo>
                <a:lnTo>
                  <a:pt x="1114639" y="67002"/>
                </a:lnTo>
                <a:lnTo>
                  <a:pt x="1155938" y="86626"/>
                </a:lnTo>
                <a:lnTo>
                  <a:pt x="1195888" y="108514"/>
                </a:lnTo>
                <a:lnTo>
                  <a:pt x="1234406" y="132582"/>
                </a:lnTo>
                <a:lnTo>
                  <a:pt x="1271408" y="158747"/>
                </a:lnTo>
                <a:lnTo>
                  <a:pt x="1306813" y="186927"/>
                </a:lnTo>
                <a:lnTo>
                  <a:pt x="1340536" y="217037"/>
                </a:lnTo>
                <a:lnTo>
                  <a:pt x="1372494" y="248995"/>
                </a:lnTo>
                <a:lnTo>
                  <a:pt x="1402604" y="282718"/>
                </a:lnTo>
                <a:lnTo>
                  <a:pt x="1430784" y="318123"/>
                </a:lnTo>
                <a:lnTo>
                  <a:pt x="1456949" y="355125"/>
                </a:lnTo>
                <a:lnTo>
                  <a:pt x="1481017" y="393643"/>
                </a:lnTo>
                <a:lnTo>
                  <a:pt x="1502905" y="433593"/>
                </a:lnTo>
                <a:lnTo>
                  <a:pt x="1522529" y="474892"/>
                </a:lnTo>
                <a:lnTo>
                  <a:pt x="1539806" y="517456"/>
                </a:lnTo>
                <a:lnTo>
                  <a:pt x="1554653" y="561203"/>
                </a:lnTo>
                <a:lnTo>
                  <a:pt x="1566988" y="606049"/>
                </a:lnTo>
                <a:lnTo>
                  <a:pt x="1576726" y="651912"/>
                </a:lnTo>
                <a:lnTo>
                  <a:pt x="1583785" y="698708"/>
                </a:lnTo>
                <a:lnTo>
                  <a:pt x="1588081" y="746353"/>
                </a:lnTo>
                <a:lnTo>
                  <a:pt x="1589531" y="794765"/>
                </a:lnTo>
                <a:lnTo>
                  <a:pt x="1588081" y="843178"/>
                </a:lnTo>
                <a:lnTo>
                  <a:pt x="1583785" y="890823"/>
                </a:lnTo>
                <a:lnTo>
                  <a:pt x="1576726" y="937619"/>
                </a:lnTo>
                <a:lnTo>
                  <a:pt x="1566988" y="983482"/>
                </a:lnTo>
                <a:lnTo>
                  <a:pt x="1554653" y="1028328"/>
                </a:lnTo>
                <a:lnTo>
                  <a:pt x="1539806" y="1072075"/>
                </a:lnTo>
                <a:lnTo>
                  <a:pt x="1522529" y="1114639"/>
                </a:lnTo>
                <a:lnTo>
                  <a:pt x="1502905" y="1155938"/>
                </a:lnTo>
                <a:lnTo>
                  <a:pt x="1481017" y="1195888"/>
                </a:lnTo>
                <a:lnTo>
                  <a:pt x="1456949" y="1234406"/>
                </a:lnTo>
                <a:lnTo>
                  <a:pt x="1430784" y="1271408"/>
                </a:lnTo>
                <a:lnTo>
                  <a:pt x="1402604" y="1306813"/>
                </a:lnTo>
                <a:lnTo>
                  <a:pt x="1372494" y="1340536"/>
                </a:lnTo>
                <a:lnTo>
                  <a:pt x="1340536" y="1372494"/>
                </a:lnTo>
                <a:lnTo>
                  <a:pt x="1306813" y="1402604"/>
                </a:lnTo>
                <a:lnTo>
                  <a:pt x="1271408" y="1430784"/>
                </a:lnTo>
                <a:lnTo>
                  <a:pt x="1234406" y="1456949"/>
                </a:lnTo>
                <a:lnTo>
                  <a:pt x="1195888" y="1481017"/>
                </a:lnTo>
                <a:lnTo>
                  <a:pt x="1155938" y="1502905"/>
                </a:lnTo>
                <a:lnTo>
                  <a:pt x="1114639" y="1522529"/>
                </a:lnTo>
                <a:lnTo>
                  <a:pt x="1072075" y="1539806"/>
                </a:lnTo>
                <a:lnTo>
                  <a:pt x="1028328" y="1554653"/>
                </a:lnTo>
                <a:lnTo>
                  <a:pt x="983482" y="1566988"/>
                </a:lnTo>
                <a:lnTo>
                  <a:pt x="937619" y="1576726"/>
                </a:lnTo>
                <a:lnTo>
                  <a:pt x="890823" y="1583785"/>
                </a:lnTo>
                <a:lnTo>
                  <a:pt x="843178" y="1588081"/>
                </a:lnTo>
                <a:lnTo>
                  <a:pt x="794765" y="1589532"/>
                </a:lnTo>
                <a:lnTo>
                  <a:pt x="746353" y="1588081"/>
                </a:lnTo>
                <a:lnTo>
                  <a:pt x="698708" y="1583785"/>
                </a:lnTo>
                <a:lnTo>
                  <a:pt x="651912" y="1576726"/>
                </a:lnTo>
                <a:lnTo>
                  <a:pt x="606049" y="1566988"/>
                </a:lnTo>
                <a:lnTo>
                  <a:pt x="561203" y="1554653"/>
                </a:lnTo>
                <a:lnTo>
                  <a:pt x="517456" y="1539806"/>
                </a:lnTo>
                <a:lnTo>
                  <a:pt x="474892" y="1522529"/>
                </a:lnTo>
                <a:lnTo>
                  <a:pt x="433593" y="1502905"/>
                </a:lnTo>
                <a:lnTo>
                  <a:pt x="393643" y="1481017"/>
                </a:lnTo>
                <a:lnTo>
                  <a:pt x="355125" y="1456949"/>
                </a:lnTo>
                <a:lnTo>
                  <a:pt x="318123" y="1430784"/>
                </a:lnTo>
                <a:lnTo>
                  <a:pt x="282718" y="1402604"/>
                </a:lnTo>
                <a:lnTo>
                  <a:pt x="248995" y="1372494"/>
                </a:lnTo>
                <a:lnTo>
                  <a:pt x="217037" y="1340536"/>
                </a:lnTo>
                <a:lnTo>
                  <a:pt x="186927" y="1306813"/>
                </a:lnTo>
                <a:lnTo>
                  <a:pt x="158747" y="1271408"/>
                </a:lnTo>
                <a:lnTo>
                  <a:pt x="132582" y="1234406"/>
                </a:lnTo>
                <a:lnTo>
                  <a:pt x="108514" y="1195888"/>
                </a:lnTo>
                <a:lnTo>
                  <a:pt x="86626" y="1155938"/>
                </a:lnTo>
                <a:lnTo>
                  <a:pt x="67002" y="1114639"/>
                </a:lnTo>
                <a:lnTo>
                  <a:pt x="49725" y="1072075"/>
                </a:lnTo>
                <a:lnTo>
                  <a:pt x="34878" y="1028328"/>
                </a:lnTo>
                <a:lnTo>
                  <a:pt x="22543" y="983482"/>
                </a:lnTo>
                <a:lnTo>
                  <a:pt x="12805" y="937619"/>
                </a:lnTo>
                <a:lnTo>
                  <a:pt x="5746" y="890823"/>
                </a:lnTo>
                <a:lnTo>
                  <a:pt x="1450" y="843178"/>
                </a:lnTo>
                <a:lnTo>
                  <a:pt x="0" y="794765"/>
                </a:lnTo>
                <a:close/>
              </a:path>
            </a:pathLst>
          </a:custGeom>
          <a:ln w="12700">
            <a:solidFill>
              <a:srgbClr val="515151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489710" y="2439161"/>
            <a:ext cx="1925320" cy="1896110"/>
          </a:xfrm>
          <a:custGeom>
            <a:avLst/>
            <a:gdLst/>
            <a:ahLst/>
            <a:cxnLst/>
            <a:rect l="l" t="t" r="r" b="b"/>
            <a:pathLst>
              <a:path w="1925320" h="1896110">
                <a:moveTo>
                  <a:pt x="962406" y="0"/>
                </a:moveTo>
                <a:lnTo>
                  <a:pt x="914374" y="1160"/>
                </a:lnTo>
                <a:lnTo>
                  <a:pt x="866952" y="4604"/>
                </a:lnTo>
                <a:lnTo>
                  <a:pt x="820194" y="10278"/>
                </a:lnTo>
                <a:lnTo>
                  <a:pt x="774156" y="18128"/>
                </a:lnTo>
                <a:lnTo>
                  <a:pt x="728893" y="28099"/>
                </a:lnTo>
                <a:lnTo>
                  <a:pt x="684460" y="40136"/>
                </a:lnTo>
                <a:lnTo>
                  <a:pt x="640912" y="54187"/>
                </a:lnTo>
                <a:lnTo>
                  <a:pt x="598304" y="70195"/>
                </a:lnTo>
                <a:lnTo>
                  <a:pt x="556691" y="88108"/>
                </a:lnTo>
                <a:lnTo>
                  <a:pt x="516129" y="107869"/>
                </a:lnTo>
                <a:lnTo>
                  <a:pt x="476673" y="129427"/>
                </a:lnTo>
                <a:lnTo>
                  <a:pt x="438377" y="152725"/>
                </a:lnTo>
                <a:lnTo>
                  <a:pt x="401298" y="177709"/>
                </a:lnTo>
                <a:lnTo>
                  <a:pt x="365490" y="204326"/>
                </a:lnTo>
                <a:lnTo>
                  <a:pt x="331007" y="232521"/>
                </a:lnTo>
                <a:lnTo>
                  <a:pt x="297907" y="262240"/>
                </a:lnTo>
                <a:lnTo>
                  <a:pt x="266243" y="293427"/>
                </a:lnTo>
                <a:lnTo>
                  <a:pt x="236071" y="326030"/>
                </a:lnTo>
                <a:lnTo>
                  <a:pt x="207445" y="359994"/>
                </a:lnTo>
                <a:lnTo>
                  <a:pt x="180422" y="395263"/>
                </a:lnTo>
                <a:lnTo>
                  <a:pt x="155056" y="431785"/>
                </a:lnTo>
                <a:lnTo>
                  <a:pt x="131402" y="469504"/>
                </a:lnTo>
                <a:lnTo>
                  <a:pt x="109516" y="508367"/>
                </a:lnTo>
                <a:lnTo>
                  <a:pt x="89452" y="548319"/>
                </a:lnTo>
                <a:lnTo>
                  <a:pt x="71267" y="589305"/>
                </a:lnTo>
                <a:lnTo>
                  <a:pt x="55014" y="631272"/>
                </a:lnTo>
                <a:lnTo>
                  <a:pt x="40749" y="674165"/>
                </a:lnTo>
                <a:lnTo>
                  <a:pt x="28528" y="717930"/>
                </a:lnTo>
                <a:lnTo>
                  <a:pt x="18405" y="762512"/>
                </a:lnTo>
                <a:lnTo>
                  <a:pt x="10435" y="807857"/>
                </a:lnTo>
                <a:lnTo>
                  <a:pt x="4674" y="853911"/>
                </a:lnTo>
                <a:lnTo>
                  <a:pt x="1177" y="900619"/>
                </a:lnTo>
                <a:lnTo>
                  <a:pt x="0" y="947927"/>
                </a:lnTo>
                <a:lnTo>
                  <a:pt x="1177" y="995236"/>
                </a:lnTo>
                <a:lnTo>
                  <a:pt x="4674" y="1041944"/>
                </a:lnTo>
                <a:lnTo>
                  <a:pt x="10435" y="1087998"/>
                </a:lnTo>
                <a:lnTo>
                  <a:pt x="18405" y="1133343"/>
                </a:lnTo>
                <a:lnTo>
                  <a:pt x="28528" y="1177925"/>
                </a:lnTo>
                <a:lnTo>
                  <a:pt x="40749" y="1221690"/>
                </a:lnTo>
                <a:lnTo>
                  <a:pt x="55014" y="1264583"/>
                </a:lnTo>
                <a:lnTo>
                  <a:pt x="71267" y="1306550"/>
                </a:lnTo>
                <a:lnTo>
                  <a:pt x="89452" y="1347536"/>
                </a:lnTo>
                <a:lnTo>
                  <a:pt x="109516" y="1387488"/>
                </a:lnTo>
                <a:lnTo>
                  <a:pt x="131402" y="1426351"/>
                </a:lnTo>
                <a:lnTo>
                  <a:pt x="155056" y="1464070"/>
                </a:lnTo>
                <a:lnTo>
                  <a:pt x="180422" y="1500592"/>
                </a:lnTo>
                <a:lnTo>
                  <a:pt x="207445" y="1535861"/>
                </a:lnTo>
                <a:lnTo>
                  <a:pt x="236071" y="1569825"/>
                </a:lnTo>
                <a:lnTo>
                  <a:pt x="266243" y="1602428"/>
                </a:lnTo>
                <a:lnTo>
                  <a:pt x="297907" y="1633615"/>
                </a:lnTo>
                <a:lnTo>
                  <a:pt x="331007" y="1663334"/>
                </a:lnTo>
                <a:lnTo>
                  <a:pt x="365490" y="1691529"/>
                </a:lnTo>
                <a:lnTo>
                  <a:pt x="401298" y="1718146"/>
                </a:lnTo>
                <a:lnTo>
                  <a:pt x="438377" y="1743130"/>
                </a:lnTo>
                <a:lnTo>
                  <a:pt x="476673" y="1766428"/>
                </a:lnTo>
                <a:lnTo>
                  <a:pt x="516129" y="1787986"/>
                </a:lnTo>
                <a:lnTo>
                  <a:pt x="556691" y="1807747"/>
                </a:lnTo>
                <a:lnTo>
                  <a:pt x="598304" y="1825660"/>
                </a:lnTo>
                <a:lnTo>
                  <a:pt x="640912" y="1841668"/>
                </a:lnTo>
                <a:lnTo>
                  <a:pt x="684460" y="1855719"/>
                </a:lnTo>
                <a:lnTo>
                  <a:pt x="728893" y="1867756"/>
                </a:lnTo>
                <a:lnTo>
                  <a:pt x="774156" y="1877727"/>
                </a:lnTo>
                <a:lnTo>
                  <a:pt x="820194" y="1885577"/>
                </a:lnTo>
                <a:lnTo>
                  <a:pt x="866952" y="1891251"/>
                </a:lnTo>
                <a:lnTo>
                  <a:pt x="914374" y="1894695"/>
                </a:lnTo>
                <a:lnTo>
                  <a:pt x="962406" y="1895856"/>
                </a:lnTo>
                <a:lnTo>
                  <a:pt x="1010437" y="1894695"/>
                </a:lnTo>
                <a:lnTo>
                  <a:pt x="1057859" y="1891251"/>
                </a:lnTo>
                <a:lnTo>
                  <a:pt x="1104617" y="1885577"/>
                </a:lnTo>
                <a:lnTo>
                  <a:pt x="1150655" y="1877727"/>
                </a:lnTo>
                <a:lnTo>
                  <a:pt x="1195918" y="1867756"/>
                </a:lnTo>
                <a:lnTo>
                  <a:pt x="1240351" y="1855719"/>
                </a:lnTo>
                <a:lnTo>
                  <a:pt x="1283899" y="1841668"/>
                </a:lnTo>
                <a:lnTo>
                  <a:pt x="1326507" y="1825660"/>
                </a:lnTo>
                <a:lnTo>
                  <a:pt x="1368120" y="1807747"/>
                </a:lnTo>
                <a:lnTo>
                  <a:pt x="1408682" y="1787986"/>
                </a:lnTo>
                <a:lnTo>
                  <a:pt x="1448138" y="1766428"/>
                </a:lnTo>
                <a:lnTo>
                  <a:pt x="1486434" y="1743130"/>
                </a:lnTo>
                <a:lnTo>
                  <a:pt x="1523513" y="1718146"/>
                </a:lnTo>
                <a:lnTo>
                  <a:pt x="1559321" y="1691529"/>
                </a:lnTo>
                <a:lnTo>
                  <a:pt x="1593804" y="1663334"/>
                </a:lnTo>
                <a:lnTo>
                  <a:pt x="1626904" y="1633615"/>
                </a:lnTo>
                <a:lnTo>
                  <a:pt x="1658568" y="1602428"/>
                </a:lnTo>
                <a:lnTo>
                  <a:pt x="1688740" y="1569825"/>
                </a:lnTo>
                <a:lnTo>
                  <a:pt x="1717366" y="1535861"/>
                </a:lnTo>
                <a:lnTo>
                  <a:pt x="1744389" y="1500592"/>
                </a:lnTo>
                <a:lnTo>
                  <a:pt x="1769755" y="1464070"/>
                </a:lnTo>
                <a:lnTo>
                  <a:pt x="1793409" y="1426351"/>
                </a:lnTo>
                <a:lnTo>
                  <a:pt x="1815295" y="1387488"/>
                </a:lnTo>
                <a:lnTo>
                  <a:pt x="1835359" y="1347536"/>
                </a:lnTo>
                <a:lnTo>
                  <a:pt x="1853544" y="1306550"/>
                </a:lnTo>
                <a:lnTo>
                  <a:pt x="1869797" y="1264583"/>
                </a:lnTo>
                <a:lnTo>
                  <a:pt x="1884062" y="1221690"/>
                </a:lnTo>
                <a:lnTo>
                  <a:pt x="1896283" y="1177925"/>
                </a:lnTo>
                <a:lnTo>
                  <a:pt x="1906406" y="1133343"/>
                </a:lnTo>
                <a:lnTo>
                  <a:pt x="1914376" y="1087998"/>
                </a:lnTo>
                <a:lnTo>
                  <a:pt x="1920137" y="1041944"/>
                </a:lnTo>
                <a:lnTo>
                  <a:pt x="1923634" y="995236"/>
                </a:lnTo>
                <a:lnTo>
                  <a:pt x="1924812" y="947927"/>
                </a:lnTo>
                <a:lnTo>
                  <a:pt x="1923634" y="900619"/>
                </a:lnTo>
                <a:lnTo>
                  <a:pt x="1920137" y="853911"/>
                </a:lnTo>
                <a:lnTo>
                  <a:pt x="1914376" y="807857"/>
                </a:lnTo>
                <a:lnTo>
                  <a:pt x="1906406" y="762512"/>
                </a:lnTo>
                <a:lnTo>
                  <a:pt x="1896283" y="717930"/>
                </a:lnTo>
                <a:lnTo>
                  <a:pt x="1884062" y="674165"/>
                </a:lnTo>
                <a:lnTo>
                  <a:pt x="1869797" y="631272"/>
                </a:lnTo>
                <a:lnTo>
                  <a:pt x="1853544" y="589305"/>
                </a:lnTo>
                <a:lnTo>
                  <a:pt x="1835359" y="548319"/>
                </a:lnTo>
                <a:lnTo>
                  <a:pt x="1815295" y="508367"/>
                </a:lnTo>
                <a:lnTo>
                  <a:pt x="1793409" y="469504"/>
                </a:lnTo>
                <a:lnTo>
                  <a:pt x="1769755" y="431785"/>
                </a:lnTo>
                <a:lnTo>
                  <a:pt x="1744389" y="395263"/>
                </a:lnTo>
                <a:lnTo>
                  <a:pt x="1717366" y="359994"/>
                </a:lnTo>
                <a:lnTo>
                  <a:pt x="1688740" y="326030"/>
                </a:lnTo>
                <a:lnTo>
                  <a:pt x="1658568" y="293427"/>
                </a:lnTo>
                <a:lnTo>
                  <a:pt x="1626904" y="262240"/>
                </a:lnTo>
                <a:lnTo>
                  <a:pt x="1593804" y="232521"/>
                </a:lnTo>
                <a:lnTo>
                  <a:pt x="1559321" y="204326"/>
                </a:lnTo>
                <a:lnTo>
                  <a:pt x="1523513" y="177709"/>
                </a:lnTo>
                <a:lnTo>
                  <a:pt x="1486434" y="152725"/>
                </a:lnTo>
                <a:lnTo>
                  <a:pt x="1448138" y="129427"/>
                </a:lnTo>
                <a:lnTo>
                  <a:pt x="1408682" y="107869"/>
                </a:lnTo>
                <a:lnTo>
                  <a:pt x="1368120" y="88108"/>
                </a:lnTo>
                <a:lnTo>
                  <a:pt x="1326507" y="70195"/>
                </a:lnTo>
                <a:lnTo>
                  <a:pt x="1283899" y="54187"/>
                </a:lnTo>
                <a:lnTo>
                  <a:pt x="1240351" y="40136"/>
                </a:lnTo>
                <a:lnTo>
                  <a:pt x="1195918" y="28099"/>
                </a:lnTo>
                <a:lnTo>
                  <a:pt x="1150655" y="18128"/>
                </a:lnTo>
                <a:lnTo>
                  <a:pt x="1104617" y="10278"/>
                </a:lnTo>
                <a:lnTo>
                  <a:pt x="1057859" y="4604"/>
                </a:lnTo>
                <a:lnTo>
                  <a:pt x="1010437" y="1160"/>
                </a:lnTo>
                <a:lnTo>
                  <a:pt x="9624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489710" y="2439161"/>
            <a:ext cx="1925320" cy="1896110"/>
          </a:xfrm>
          <a:custGeom>
            <a:avLst/>
            <a:gdLst/>
            <a:ahLst/>
            <a:cxnLst/>
            <a:rect l="l" t="t" r="r" b="b"/>
            <a:pathLst>
              <a:path w="1925320" h="1896110">
                <a:moveTo>
                  <a:pt x="0" y="947927"/>
                </a:moveTo>
                <a:lnTo>
                  <a:pt x="1177" y="900619"/>
                </a:lnTo>
                <a:lnTo>
                  <a:pt x="4674" y="853911"/>
                </a:lnTo>
                <a:lnTo>
                  <a:pt x="10435" y="807857"/>
                </a:lnTo>
                <a:lnTo>
                  <a:pt x="18405" y="762512"/>
                </a:lnTo>
                <a:lnTo>
                  <a:pt x="28528" y="717930"/>
                </a:lnTo>
                <a:lnTo>
                  <a:pt x="40749" y="674165"/>
                </a:lnTo>
                <a:lnTo>
                  <a:pt x="55014" y="631272"/>
                </a:lnTo>
                <a:lnTo>
                  <a:pt x="71267" y="589305"/>
                </a:lnTo>
                <a:lnTo>
                  <a:pt x="89452" y="548319"/>
                </a:lnTo>
                <a:lnTo>
                  <a:pt x="109516" y="508367"/>
                </a:lnTo>
                <a:lnTo>
                  <a:pt x="131402" y="469504"/>
                </a:lnTo>
                <a:lnTo>
                  <a:pt x="155056" y="431785"/>
                </a:lnTo>
                <a:lnTo>
                  <a:pt x="180422" y="395263"/>
                </a:lnTo>
                <a:lnTo>
                  <a:pt x="207445" y="359994"/>
                </a:lnTo>
                <a:lnTo>
                  <a:pt x="236071" y="326030"/>
                </a:lnTo>
                <a:lnTo>
                  <a:pt x="266243" y="293427"/>
                </a:lnTo>
                <a:lnTo>
                  <a:pt x="297907" y="262240"/>
                </a:lnTo>
                <a:lnTo>
                  <a:pt x="331007" y="232521"/>
                </a:lnTo>
                <a:lnTo>
                  <a:pt x="365490" y="204326"/>
                </a:lnTo>
                <a:lnTo>
                  <a:pt x="401298" y="177709"/>
                </a:lnTo>
                <a:lnTo>
                  <a:pt x="438377" y="152725"/>
                </a:lnTo>
                <a:lnTo>
                  <a:pt x="476673" y="129427"/>
                </a:lnTo>
                <a:lnTo>
                  <a:pt x="516129" y="107869"/>
                </a:lnTo>
                <a:lnTo>
                  <a:pt x="556691" y="88108"/>
                </a:lnTo>
                <a:lnTo>
                  <a:pt x="598304" y="70195"/>
                </a:lnTo>
                <a:lnTo>
                  <a:pt x="640912" y="54187"/>
                </a:lnTo>
                <a:lnTo>
                  <a:pt x="684460" y="40136"/>
                </a:lnTo>
                <a:lnTo>
                  <a:pt x="728893" y="28099"/>
                </a:lnTo>
                <a:lnTo>
                  <a:pt x="774156" y="18128"/>
                </a:lnTo>
                <a:lnTo>
                  <a:pt x="820194" y="10278"/>
                </a:lnTo>
                <a:lnTo>
                  <a:pt x="866952" y="4604"/>
                </a:lnTo>
                <a:lnTo>
                  <a:pt x="914374" y="1160"/>
                </a:lnTo>
                <a:lnTo>
                  <a:pt x="962406" y="0"/>
                </a:lnTo>
                <a:lnTo>
                  <a:pt x="1010437" y="1160"/>
                </a:lnTo>
                <a:lnTo>
                  <a:pt x="1057859" y="4604"/>
                </a:lnTo>
                <a:lnTo>
                  <a:pt x="1104617" y="10278"/>
                </a:lnTo>
                <a:lnTo>
                  <a:pt x="1150655" y="18128"/>
                </a:lnTo>
                <a:lnTo>
                  <a:pt x="1195918" y="28099"/>
                </a:lnTo>
                <a:lnTo>
                  <a:pt x="1240351" y="40136"/>
                </a:lnTo>
                <a:lnTo>
                  <a:pt x="1283899" y="54187"/>
                </a:lnTo>
                <a:lnTo>
                  <a:pt x="1326507" y="70195"/>
                </a:lnTo>
                <a:lnTo>
                  <a:pt x="1368120" y="88108"/>
                </a:lnTo>
                <a:lnTo>
                  <a:pt x="1408682" y="107869"/>
                </a:lnTo>
                <a:lnTo>
                  <a:pt x="1448138" y="129427"/>
                </a:lnTo>
                <a:lnTo>
                  <a:pt x="1486434" y="152725"/>
                </a:lnTo>
                <a:lnTo>
                  <a:pt x="1523513" y="177709"/>
                </a:lnTo>
                <a:lnTo>
                  <a:pt x="1559321" y="204326"/>
                </a:lnTo>
                <a:lnTo>
                  <a:pt x="1593804" y="232521"/>
                </a:lnTo>
                <a:lnTo>
                  <a:pt x="1626904" y="262240"/>
                </a:lnTo>
                <a:lnTo>
                  <a:pt x="1658568" y="293427"/>
                </a:lnTo>
                <a:lnTo>
                  <a:pt x="1688740" y="326030"/>
                </a:lnTo>
                <a:lnTo>
                  <a:pt x="1717366" y="359994"/>
                </a:lnTo>
                <a:lnTo>
                  <a:pt x="1744389" y="395263"/>
                </a:lnTo>
                <a:lnTo>
                  <a:pt x="1769755" y="431785"/>
                </a:lnTo>
                <a:lnTo>
                  <a:pt x="1793409" y="469504"/>
                </a:lnTo>
                <a:lnTo>
                  <a:pt x="1815295" y="508367"/>
                </a:lnTo>
                <a:lnTo>
                  <a:pt x="1835359" y="548319"/>
                </a:lnTo>
                <a:lnTo>
                  <a:pt x="1853544" y="589305"/>
                </a:lnTo>
                <a:lnTo>
                  <a:pt x="1869797" y="631272"/>
                </a:lnTo>
                <a:lnTo>
                  <a:pt x="1884062" y="674165"/>
                </a:lnTo>
                <a:lnTo>
                  <a:pt x="1896283" y="717930"/>
                </a:lnTo>
                <a:lnTo>
                  <a:pt x="1906406" y="762512"/>
                </a:lnTo>
                <a:lnTo>
                  <a:pt x="1914376" y="807857"/>
                </a:lnTo>
                <a:lnTo>
                  <a:pt x="1920137" y="853911"/>
                </a:lnTo>
                <a:lnTo>
                  <a:pt x="1923634" y="900619"/>
                </a:lnTo>
                <a:lnTo>
                  <a:pt x="1924812" y="947927"/>
                </a:lnTo>
                <a:lnTo>
                  <a:pt x="1923634" y="995236"/>
                </a:lnTo>
                <a:lnTo>
                  <a:pt x="1920137" y="1041944"/>
                </a:lnTo>
                <a:lnTo>
                  <a:pt x="1914376" y="1087998"/>
                </a:lnTo>
                <a:lnTo>
                  <a:pt x="1906406" y="1133343"/>
                </a:lnTo>
                <a:lnTo>
                  <a:pt x="1896283" y="1177925"/>
                </a:lnTo>
                <a:lnTo>
                  <a:pt x="1884062" y="1221690"/>
                </a:lnTo>
                <a:lnTo>
                  <a:pt x="1869797" y="1264583"/>
                </a:lnTo>
                <a:lnTo>
                  <a:pt x="1853544" y="1306550"/>
                </a:lnTo>
                <a:lnTo>
                  <a:pt x="1835359" y="1347536"/>
                </a:lnTo>
                <a:lnTo>
                  <a:pt x="1815295" y="1387488"/>
                </a:lnTo>
                <a:lnTo>
                  <a:pt x="1793409" y="1426351"/>
                </a:lnTo>
                <a:lnTo>
                  <a:pt x="1769755" y="1464070"/>
                </a:lnTo>
                <a:lnTo>
                  <a:pt x="1744389" y="1500592"/>
                </a:lnTo>
                <a:lnTo>
                  <a:pt x="1717366" y="1535861"/>
                </a:lnTo>
                <a:lnTo>
                  <a:pt x="1688740" y="1569825"/>
                </a:lnTo>
                <a:lnTo>
                  <a:pt x="1658568" y="1602428"/>
                </a:lnTo>
                <a:lnTo>
                  <a:pt x="1626904" y="1633615"/>
                </a:lnTo>
                <a:lnTo>
                  <a:pt x="1593804" y="1663334"/>
                </a:lnTo>
                <a:lnTo>
                  <a:pt x="1559321" y="1691529"/>
                </a:lnTo>
                <a:lnTo>
                  <a:pt x="1523513" y="1718146"/>
                </a:lnTo>
                <a:lnTo>
                  <a:pt x="1486434" y="1743130"/>
                </a:lnTo>
                <a:lnTo>
                  <a:pt x="1448138" y="1766428"/>
                </a:lnTo>
                <a:lnTo>
                  <a:pt x="1408682" y="1787986"/>
                </a:lnTo>
                <a:lnTo>
                  <a:pt x="1368120" y="1807747"/>
                </a:lnTo>
                <a:lnTo>
                  <a:pt x="1326507" y="1825660"/>
                </a:lnTo>
                <a:lnTo>
                  <a:pt x="1283899" y="1841668"/>
                </a:lnTo>
                <a:lnTo>
                  <a:pt x="1240351" y="1855719"/>
                </a:lnTo>
                <a:lnTo>
                  <a:pt x="1195918" y="1867756"/>
                </a:lnTo>
                <a:lnTo>
                  <a:pt x="1150655" y="1877727"/>
                </a:lnTo>
                <a:lnTo>
                  <a:pt x="1104617" y="1885577"/>
                </a:lnTo>
                <a:lnTo>
                  <a:pt x="1057859" y="1891251"/>
                </a:lnTo>
                <a:lnTo>
                  <a:pt x="1010437" y="1894695"/>
                </a:lnTo>
                <a:lnTo>
                  <a:pt x="962406" y="1895856"/>
                </a:lnTo>
                <a:lnTo>
                  <a:pt x="914374" y="1894695"/>
                </a:lnTo>
                <a:lnTo>
                  <a:pt x="866952" y="1891251"/>
                </a:lnTo>
                <a:lnTo>
                  <a:pt x="820194" y="1885577"/>
                </a:lnTo>
                <a:lnTo>
                  <a:pt x="774156" y="1877727"/>
                </a:lnTo>
                <a:lnTo>
                  <a:pt x="728893" y="1867756"/>
                </a:lnTo>
                <a:lnTo>
                  <a:pt x="684460" y="1855719"/>
                </a:lnTo>
                <a:lnTo>
                  <a:pt x="640912" y="1841668"/>
                </a:lnTo>
                <a:lnTo>
                  <a:pt x="598304" y="1825660"/>
                </a:lnTo>
                <a:lnTo>
                  <a:pt x="556691" y="1807747"/>
                </a:lnTo>
                <a:lnTo>
                  <a:pt x="516129" y="1787986"/>
                </a:lnTo>
                <a:lnTo>
                  <a:pt x="476673" y="1766428"/>
                </a:lnTo>
                <a:lnTo>
                  <a:pt x="438377" y="1743130"/>
                </a:lnTo>
                <a:lnTo>
                  <a:pt x="401298" y="1718146"/>
                </a:lnTo>
                <a:lnTo>
                  <a:pt x="365490" y="1691529"/>
                </a:lnTo>
                <a:lnTo>
                  <a:pt x="331007" y="1663334"/>
                </a:lnTo>
                <a:lnTo>
                  <a:pt x="297907" y="1633615"/>
                </a:lnTo>
                <a:lnTo>
                  <a:pt x="266243" y="1602428"/>
                </a:lnTo>
                <a:lnTo>
                  <a:pt x="236071" y="1569825"/>
                </a:lnTo>
                <a:lnTo>
                  <a:pt x="207445" y="1535861"/>
                </a:lnTo>
                <a:lnTo>
                  <a:pt x="180422" y="1500592"/>
                </a:lnTo>
                <a:lnTo>
                  <a:pt x="155056" y="1464070"/>
                </a:lnTo>
                <a:lnTo>
                  <a:pt x="131402" y="1426351"/>
                </a:lnTo>
                <a:lnTo>
                  <a:pt x="109516" y="1387488"/>
                </a:lnTo>
                <a:lnTo>
                  <a:pt x="89452" y="1347536"/>
                </a:lnTo>
                <a:lnTo>
                  <a:pt x="71267" y="1306550"/>
                </a:lnTo>
                <a:lnTo>
                  <a:pt x="55014" y="1264583"/>
                </a:lnTo>
                <a:lnTo>
                  <a:pt x="40749" y="1221690"/>
                </a:lnTo>
                <a:lnTo>
                  <a:pt x="28528" y="1177925"/>
                </a:lnTo>
                <a:lnTo>
                  <a:pt x="18405" y="1133343"/>
                </a:lnTo>
                <a:lnTo>
                  <a:pt x="10435" y="1087998"/>
                </a:lnTo>
                <a:lnTo>
                  <a:pt x="4674" y="1041944"/>
                </a:lnTo>
                <a:lnTo>
                  <a:pt x="1177" y="995236"/>
                </a:lnTo>
                <a:lnTo>
                  <a:pt x="0" y="947927"/>
                </a:lnTo>
                <a:close/>
              </a:path>
            </a:pathLst>
          </a:custGeom>
          <a:ln w="114300">
            <a:solidFill>
              <a:srgbClr val="AC2B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10183" y="1813560"/>
            <a:ext cx="805180" cy="803275"/>
          </a:xfrm>
          <a:custGeom>
            <a:avLst/>
            <a:gdLst/>
            <a:ahLst/>
            <a:cxnLst/>
            <a:rect l="l" t="t" r="r" b="b"/>
            <a:pathLst>
              <a:path w="805180" h="803275">
                <a:moveTo>
                  <a:pt x="402335" y="0"/>
                </a:moveTo>
                <a:lnTo>
                  <a:pt x="355416" y="2702"/>
                </a:lnTo>
                <a:lnTo>
                  <a:pt x="310085" y="10608"/>
                </a:lnTo>
                <a:lnTo>
                  <a:pt x="266646" y="23415"/>
                </a:lnTo>
                <a:lnTo>
                  <a:pt x="225400" y="40823"/>
                </a:lnTo>
                <a:lnTo>
                  <a:pt x="186650" y="62530"/>
                </a:lnTo>
                <a:lnTo>
                  <a:pt x="150697" y="88234"/>
                </a:lnTo>
                <a:lnTo>
                  <a:pt x="117843" y="117633"/>
                </a:lnTo>
                <a:lnTo>
                  <a:pt x="88390" y="150427"/>
                </a:lnTo>
                <a:lnTo>
                  <a:pt x="62640" y="186313"/>
                </a:lnTo>
                <a:lnTo>
                  <a:pt x="40894" y="224989"/>
                </a:lnTo>
                <a:lnTo>
                  <a:pt x="23456" y="266155"/>
                </a:lnTo>
                <a:lnTo>
                  <a:pt x="10626" y="309509"/>
                </a:lnTo>
                <a:lnTo>
                  <a:pt x="2706" y="354749"/>
                </a:lnTo>
                <a:lnTo>
                  <a:pt x="0" y="401574"/>
                </a:lnTo>
                <a:lnTo>
                  <a:pt x="2706" y="448398"/>
                </a:lnTo>
                <a:lnTo>
                  <a:pt x="10626" y="493638"/>
                </a:lnTo>
                <a:lnTo>
                  <a:pt x="23456" y="536992"/>
                </a:lnTo>
                <a:lnTo>
                  <a:pt x="40894" y="578158"/>
                </a:lnTo>
                <a:lnTo>
                  <a:pt x="62640" y="616834"/>
                </a:lnTo>
                <a:lnTo>
                  <a:pt x="88390" y="652720"/>
                </a:lnTo>
                <a:lnTo>
                  <a:pt x="117843" y="685514"/>
                </a:lnTo>
                <a:lnTo>
                  <a:pt x="150697" y="714913"/>
                </a:lnTo>
                <a:lnTo>
                  <a:pt x="186650" y="740617"/>
                </a:lnTo>
                <a:lnTo>
                  <a:pt x="225400" y="762324"/>
                </a:lnTo>
                <a:lnTo>
                  <a:pt x="266646" y="779732"/>
                </a:lnTo>
                <a:lnTo>
                  <a:pt x="310085" y="792539"/>
                </a:lnTo>
                <a:lnTo>
                  <a:pt x="355416" y="800445"/>
                </a:lnTo>
                <a:lnTo>
                  <a:pt x="402335" y="803148"/>
                </a:lnTo>
                <a:lnTo>
                  <a:pt x="449265" y="800445"/>
                </a:lnTo>
                <a:lnTo>
                  <a:pt x="494602" y="792539"/>
                </a:lnTo>
                <a:lnTo>
                  <a:pt x="538045" y="779732"/>
                </a:lnTo>
                <a:lnTo>
                  <a:pt x="579293" y="762324"/>
                </a:lnTo>
                <a:lnTo>
                  <a:pt x="618043" y="740617"/>
                </a:lnTo>
                <a:lnTo>
                  <a:pt x="653995" y="714913"/>
                </a:lnTo>
                <a:lnTo>
                  <a:pt x="686847" y="685514"/>
                </a:lnTo>
                <a:lnTo>
                  <a:pt x="716297" y="652720"/>
                </a:lnTo>
                <a:lnTo>
                  <a:pt x="742044" y="616834"/>
                </a:lnTo>
                <a:lnTo>
                  <a:pt x="763786" y="578158"/>
                </a:lnTo>
                <a:lnTo>
                  <a:pt x="781221" y="536992"/>
                </a:lnTo>
                <a:lnTo>
                  <a:pt x="794048" y="493638"/>
                </a:lnTo>
                <a:lnTo>
                  <a:pt x="801965" y="448398"/>
                </a:lnTo>
                <a:lnTo>
                  <a:pt x="804672" y="401574"/>
                </a:lnTo>
                <a:lnTo>
                  <a:pt x="801965" y="354749"/>
                </a:lnTo>
                <a:lnTo>
                  <a:pt x="794048" y="309509"/>
                </a:lnTo>
                <a:lnTo>
                  <a:pt x="781221" y="266155"/>
                </a:lnTo>
                <a:lnTo>
                  <a:pt x="763786" y="224989"/>
                </a:lnTo>
                <a:lnTo>
                  <a:pt x="742044" y="186313"/>
                </a:lnTo>
                <a:lnTo>
                  <a:pt x="716297" y="150427"/>
                </a:lnTo>
                <a:lnTo>
                  <a:pt x="686847" y="117633"/>
                </a:lnTo>
                <a:lnTo>
                  <a:pt x="653995" y="88234"/>
                </a:lnTo>
                <a:lnTo>
                  <a:pt x="618043" y="62530"/>
                </a:lnTo>
                <a:lnTo>
                  <a:pt x="579293" y="40823"/>
                </a:lnTo>
                <a:lnTo>
                  <a:pt x="538045" y="23415"/>
                </a:lnTo>
                <a:lnTo>
                  <a:pt x="494602" y="10608"/>
                </a:lnTo>
                <a:lnTo>
                  <a:pt x="449265" y="2702"/>
                </a:lnTo>
                <a:lnTo>
                  <a:pt x="402335" y="0"/>
                </a:lnTo>
                <a:close/>
              </a:path>
            </a:pathLst>
          </a:custGeom>
          <a:solidFill>
            <a:srgbClr val="F1F1F1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104388" y="1918716"/>
            <a:ext cx="314325" cy="315595"/>
          </a:xfrm>
          <a:custGeom>
            <a:avLst/>
            <a:gdLst/>
            <a:ahLst/>
            <a:cxnLst/>
            <a:rect l="l" t="t" r="r" b="b"/>
            <a:pathLst>
              <a:path w="314325" h="315594">
                <a:moveTo>
                  <a:pt x="156972" y="0"/>
                </a:moveTo>
                <a:lnTo>
                  <a:pt x="107338" y="8040"/>
                </a:lnTo>
                <a:lnTo>
                  <a:pt x="64245" y="30431"/>
                </a:lnTo>
                <a:lnTo>
                  <a:pt x="30272" y="64574"/>
                </a:lnTo>
                <a:lnTo>
                  <a:pt x="7997" y="107874"/>
                </a:lnTo>
                <a:lnTo>
                  <a:pt x="0" y="157734"/>
                </a:lnTo>
                <a:lnTo>
                  <a:pt x="7997" y="207593"/>
                </a:lnTo>
                <a:lnTo>
                  <a:pt x="30272" y="250893"/>
                </a:lnTo>
                <a:lnTo>
                  <a:pt x="64245" y="285036"/>
                </a:lnTo>
                <a:lnTo>
                  <a:pt x="107338" y="307427"/>
                </a:lnTo>
                <a:lnTo>
                  <a:pt x="156972" y="315468"/>
                </a:lnTo>
                <a:lnTo>
                  <a:pt x="206605" y="307427"/>
                </a:lnTo>
                <a:lnTo>
                  <a:pt x="249698" y="285036"/>
                </a:lnTo>
                <a:lnTo>
                  <a:pt x="283671" y="250893"/>
                </a:lnTo>
                <a:lnTo>
                  <a:pt x="305946" y="207593"/>
                </a:lnTo>
                <a:lnTo>
                  <a:pt x="313944" y="157734"/>
                </a:lnTo>
                <a:lnTo>
                  <a:pt x="305946" y="107874"/>
                </a:lnTo>
                <a:lnTo>
                  <a:pt x="283671" y="64574"/>
                </a:lnTo>
                <a:lnTo>
                  <a:pt x="249698" y="30431"/>
                </a:lnTo>
                <a:lnTo>
                  <a:pt x="206605" y="8040"/>
                </a:lnTo>
                <a:lnTo>
                  <a:pt x="156972" y="0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940179" y="3050286"/>
            <a:ext cx="102552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70">
                <a:latin typeface="宋体"/>
                <a:cs typeface="宋体"/>
              </a:rPr>
              <a:t>总结</a:t>
            </a:r>
            <a:endParaRPr sz="4000">
              <a:latin typeface="宋体"/>
              <a:cs typeface="宋体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102733" y="1585976"/>
            <a:ext cx="12649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14">
                <a:latin typeface="宋体"/>
                <a:cs typeface="宋体"/>
              </a:rPr>
              <a:t>1.</a:t>
            </a:r>
            <a:r>
              <a:rPr dirty="0" sz="1800" spc="140">
                <a:latin typeface="宋体"/>
                <a:cs typeface="宋体"/>
              </a:rPr>
              <a:t> </a:t>
            </a:r>
            <a:r>
              <a:rPr dirty="0" sz="1800" spc="265">
                <a:latin typeface="宋体"/>
                <a:cs typeface="宋体"/>
              </a:rPr>
              <a:t>DQL</a:t>
            </a:r>
            <a:r>
              <a:rPr dirty="0" sz="1800" spc="-30">
                <a:latin typeface="宋体"/>
                <a:cs typeface="宋体"/>
              </a:rPr>
              <a:t>语句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405628" y="2010155"/>
            <a:ext cx="6053455" cy="3939540"/>
          </a:xfrm>
          <a:custGeom>
            <a:avLst/>
            <a:gdLst/>
            <a:ahLst/>
            <a:cxnLst/>
            <a:rect l="l" t="t" r="r" b="b"/>
            <a:pathLst>
              <a:path w="6053455" h="3939540">
                <a:moveTo>
                  <a:pt x="0" y="3939540"/>
                </a:moveTo>
                <a:lnTo>
                  <a:pt x="6053328" y="3939540"/>
                </a:lnTo>
                <a:lnTo>
                  <a:pt x="6053328" y="0"/>
                </a:lnTo>
                <a:lnTo>
                  <a:pt x="0" y="0"/>
                </a:lnTo>
                <a:lnTo>
                  <a:pt x="0" y="3939540"/>
                </a:lnTo>
                <a:close/>
              </a:path>
            </a:pathLst>
          </a:custGeom>
          <a:ln w="3175">
            <a:solidFill>
              <a:srgbClr val="9191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497321" y="2080514"/>
            <a:ext cx="558291" cy="236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497321" y="2629154"/>
            <a:ext cx="489585" cy="2362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497321" y="3178175"/>
            <a:ext cx="576072" cy="2362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497321" y="3726815"/>
            <a:ext cx="804329" cy="2362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497321" y="4275709"/>
            <a:ext cx="608076" cy="2362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497321" y="4824348"/>
            <a:ext cx="756094" cy="2362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497321" y="5372709"/>
            <a:ext cx="402336" cy="2365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943600" y="2353055"/>
            <a:ext cx="841375" cy="266700"/>
          </a:xfrm>
          <a:custGeom>
            <a:avLst/>
            <a:gdLst/>
            <a:ahLst/>
            <a:cxnLst/>
            <a:rect l="l" t="t" r="r" b="b"/>
            <a:pathLst>
              <a:path w="841375" h="266700">
                <a:moveTo>
                  <a:pt x="0" y="16637"/>
                </a:moveTo>
                <a:lnTo>
                  <a:pt x="0" y="7366"/>
                </a:lnTo>
                <a:lnTo>
                  <a:pt x="7365" y="0"/>
                </a:lnTo>
                <a:lnTo>
                  <a:pt x="16637" y="0"/>
                </a:lnTo>
                <a:lnTo>
                  <a:pt x="824610" y="0"/>
                </a:lnTo>
                <a:lnTo>
                  <a:pt x="833881" y="0"/>
                </a:lnTo>
                <a:lnTo>
                  <a:pt x="841248" y="7366"/>
                </a:lnTo>
                <a:lnTo>
                  <a:pt x="841248" y="16637"/>
                </a:lnTo>
                <a:lnTo>
                  <a:pt x="841248" y="250063"/>
                </a:lnTo>
                <a:lnTo>
                  <a:pt x="841248" y="259334"/>
                </a:lnTo>
                <a:lnTo>
                  <a:pt x="833881" y="266700"/>
                </a:lnTo>
                <a:lnTo>
                  <a:pt x="824610" y="266700"/>
                </a:lnTo>
                <a:lnTo>
                  <a:pt x="16637" y="266700"/>
                </a:lnTo>
                <a:lnTo>
                  <a:pt x="7365" y="266700"/>
                </a:lnTo>
                <a:lnTo>
                  <a:pt x="0" y="259334"/>
                </a:lnTo>
                <a:lnTo>
                  <a:pt x="0" y="250063"/>
                </a:lnTo>
                <a:lnTo>
                  <a:pt x="0" y="16637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784847" y="2447670"/>
            <a:ext cx="1010919" cy="76200"/>
          </a:xfrm>
          <a:custGeom>
            <a:avLst/>
            <a:gdLst/>
            <a:ahLst/>
            <a:cxnLst/>
            <a:rect l="l" t="t" r="r" b="b"/>
            <a:pathLst>
              <a:path w="1010920" h="76200">
                <a:moveTo>
                  <a:pt x="998432" y="31750"/>
                </a:moveTo>
                <a:lnTo>
                  <a:pt x="947420" y="31750"/>
                </a:lnTo>
                <a:lnTo>
                  <a:pt x="947547" y="44450"/>
                </a:lnTo>
                <a:lnTo>
                  <a:pt x="934794" y="44465"/>
                </a:lnTo>
                <a:lnTo>
                  <a:pt x="934847" y="76200"/>
                </a:lnTo>
                <a:lnTo>
                  <a:pt x="1010920" y="37973"/>
                </a:lnTo>
                <a:lnTo>
                  <a:pt x="998432" y="31750"/>
                </a:lnTo>
                <a:close/>
              </a:path>
              <a:path w="1010920" h="76200">
                <a:moveTo>
                  <a:pt x="934772" y="31765"/>
                </a:moveTo>
                <a:lnTo>
                  <a:pt x="0" y="32892"/>
                </a:lnTo>
                <a:lnTo>
                  <a:pt x="0" y="45592"/>
                </a:lnTo>
                <a:lnTo>
                  <a:pt x="934794" y="44465"/>
                </a:lnTo>
                <a:lnTo>
                  <a:pt x="934772" y="31765"/>
                </a:lnTo>
                <a:close/>
              </a:path>
              <a:path w="1010920" h="76200">
                <a:moveTo>
                  <a:pt x="947420" y="31750"/>
                </a:moveTo>
                <a:lnTo>
                  <a:pt x="934772" y="31765"/>
                </a:lnTo>
                <a:lnTo>
                  <a:pt x="934794" y="44465"/>
                </a:lnTo>
                <a:lnTo>
                  <a:pt x="947547" y="44450"/>
                </a:lnTo>
                <a:lnTo>
                  <a:pt x="947420" y="31750"/>
                </a:lnTo>
                <a:close/>
              </a:path>
              <a:path w="1010920" h="76200">
                <a:moveTo>
                  <a:pt x="934720" y="0"/>
                </a:moveTo>
                <a:lnTo>
                  <a:pt x="934772" y="31765"/>
                </a:lnTo>
                <a:lnTo>
                  <a:pt x="998432" y="31750"/>
                </a:lnTo>
                <a:lnTo>
                  <a:pt x="93472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8417941" y="2350261"/>
            <a:ext cx="121157" cy="2362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8498713" y="2350261"/>
            <a:ext cx="282448" cy="2362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710548" y="2350261"/>
            <a:ext cx="156464" cy="2362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943600" y="3444240"/>
            <a:ext cx="841375" cy="266700"/>
          </a:xfrm>
          <a:custGeom>
            <a:avLst/>
            <a:gdLst/>
            <a:ahLst/>
            <a:cxnLst/>
            <a:rect l="l" t="t" r="r" b="b"/>
            <a:pathLst>
              <a:path w="841375" h="266700">
                <a:moveTo>
                  <a:pt x="0" y="16637"/>
                </a:moveTo>
                <a:lnTo>
                  <a:pt x="0" y="7365"/>
                </a:lnTo>
                <a:lnTo>
                  <a:pt x="7365" y="0"/>
                </a:lnTo>
                <a:lnTo>
                  <a:pt x="16637" y="0"/>
                </a:lnTo>
                <a:lnTo>
                  <a:pt x="824610" y="0"/>
                </a:lnTo>
                <a:lnTo>
                  <a:pt x="833881" y="0"/>
                </a:lnTo>
                <a:lnTo>
                  <a:pt x="841248" y="7365"/>
                </a:lnTo>
                <a:lnTo>
                  <a:pt x="841248" y="16637"/>
                </a:lnTo>
                <a:lnTo>
                  <a:pt x="841248" y="250062"/>
                </a:lnTo>
                <a:lnTo>
                  <a:pt x="841248" y="259334"/>
                </a:lnTo>
                <a:lnTo>
                  <a:pt x="833881" y="266700"/>
                </a:lnTo>
                <a:lnTo>
                  <a:pt x="824610" y="266700"/>
                </a:lnTo>
                <a:lnTo>
                  <a:pt x="16637" y="266700"/>
                </a:lnTo>
                <a:lnTo>
                  <a:pt x="7365" y="266700"/>
                </a:lnTo>
                <a:lnTo>
                  <a:pt x="0" y="259334"/>
                </a:lnTo>
                <a:lnTo>
                  <a:pt x="0" y="250062"/>
                </a:lnTo>
                <a:lnTo>
                  <a:pt x="0" y="16637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784847" y="3537330"/>
            <a:ext cx="1010919" cy="76200"/>
          </a:xfrm>
          <a:custGeom>
            <a:avLst/>
            <a:gdLst/>
            <a:ahLst/>
            <a:cxnLst/>
            <a:rect l="l" t="t" r="r" b="b"/>
            <a:pathLst>
              <a:path w="1010920" h="76200">
                <a:moveTo>
                  <a:pt x="998432" y="31750"/>
                </a:moveTo>
                <a:lnTo>
                  <a:pt x="947420" y="31750"/>
                </a:lnTo>
                <a:lnTo>
                  <a:pt x="947547" y="44450"/>
                </a:lnTo>
                <a:lnTo>
                  <a:pt x="934794" y="44465"/>
                </a:lnTo>
                <a:lnTo>
                  <a:pt x="934847" y="76200"/>
                </a:lnTo>
                <a:lnTo>
                  <a:pt x="1010920" y="37973"/>
                </a:lnTo>
                <a:lnTo>
                  <a:pt x="998432" y="31750"/>
                </a:lnTo>
                <a:close/>
              </a:path>
              <a:path w="1010920" h="76200">
                <a:moveTo>
                  <a:pt x="934772" y="31765"/>
                </a:moveTo>
                <a:lnTo>
                  <a:pt x="0" y="32893"/>
                </a:lnTo>
                <a:lnTo>
                  <a:pt x="0" y="45593"/>
                </a:lnTo>
                <a:lnTo>
                  <a:pt x="934794" y="44465"/>
                </a:lnTo>
                <a:lnTo>
                  <a:pt x="934772" y="31765"/>
                </a:lnTo>
                <a:close/>
              </a:path>
              <a:path w="1010920" h="76200">
                <a:moveTo>
                  <a:pt x="947420" y="31750"/>
                </a:moveTo>
                <a:lnTo>
                  <a:pt x="934772" y="31765"/>
                </a:lnTo>
                <a:lnTo>
                  <a:pt x="934794" y="44465"/>
                </a:lnTo>
                <a:lnTo>
                  <a:pt x="947547" y="44450"/>
                </a:lnTo>
                <a:lnTo>
                  <a:pt x="947420" y="31750"/>
                </a:lnTo>
                <a:close/>
              </a:path>
              <a:path w="1010920" h="76200">
                <a:moveTo>
                  <a:pt x="934720" y="0"/>
                </a:moveTo>
                <a:lnTo>
                  <a:pt x="934772" y="31765"/>
                </a:lnTo>
                <a:lnTo>
                  <a:pt x="998432" y="31750"/>
                </a:lnTo>
                <a:lnTo>
                  <a:pt x="93472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887589" y="3252215"/>
            <a:ext cx="2781046" cy="23622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943600" y="5085588"/>
            <a:ext cx="1047115" cy="266700"/>
          </a:xfrm>
          <a:custGeom>
            <a:avLst/>
            <a:gdLst/>
            <a:ahLst/>
            <a:cxnLst/>
            <a:rect l="l" t="t" r="r" b="b"/>
            <a:pathLst>
              <a:path w="1047115" h="266700">
                <a:moveTo>
                  <a:pt x="0" y="16637"/>
                </a:moveTo>
                <a:lnTo>
                  <a:pt x="0" y="7366"/>
                </a:lnTo>
                <a:lnTo>
                  <a:pt x="7365" y="0"/>
                </a:lnTo>
                <a:lnTo>
                  <a:pt x="16637" y="0"/>
                </a:lnTo>
                <a:lnTo>
                  <a:pt x="1030351" y="0"/>
                </a:lnTo>
                <a:lnTo>
                  <a:pt x="1039622" y="0"/>
                </a:lnTo>
                <a:lnTo>
                  <a:pt x="1046988" y="7366"/>
                </a:lnTo>
                <a:lnTo>
                  <a:pt x="1046988" y="16637"/>
                </a:lnTo>
                <a:lnTo>
                  <a:pt x="1046988" y="250062"/>
                </a:lnTo>
                <a:lnTo>
                  <a:pt x="1046988" y="259334"/>
                </a:lnTo>
                <a:lnTo>
                  <a:pt x="1039622" y="266700"/>
                </a:lnTo>
                <a:lnTo>
                  <a:pt x="1030351" y="266700"/>
                </a:lnTo>
                <a:lnTo>
                  <a:pt x="16637" y="266700"/>
                </a:lnTo>
                <a:lnTo>
                  <a:pt x="7365" y="266700"/>
                </a:lnTo>
                <a:lnTo>
                  <a:pt x="0" y="259334"/>
                </a:lnTo>
                <a:lnTo>
                  <a:pt x="0" y="250062"/>
                </a:lnTo>
                <a:lnTo>
                  <a:pt x="0" y="16637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986016" y="5175630"/>
            <a:ext cx="1010919" cy="76200"/>
          </a:xfrm>
          <a:custGeom>
            <a:avLst/>
            <a:gdLst/>
            <a:ahLst/>
            <a:cxnLst/>
            <a:rect l="l" t="t" r="r" b="b"/>
            <a:pathLst>
              <a:path w="1010920" h="76200">
                <a:moveTo>
                  <a:pt x="998432" y="31750"/>
                </a:moveTo>
                <a:lnTo>
                  <a:pt x="947419" y="31750"/>
                </a:lnTo>
                <a:lnTo>
                  <a:pt x="947547" y="44450"/>
                </a:lnTo>
                <a:lnTo>
                  <a:pt x="934794" y="44465"/>
                </a:lnTo>
                <a:lnTo>
                  <a:pt x="934847" y="76200"/>
                </a:lnTo>
                <a:lnTo>
                  <a:pt x="1010919" y="37973"/>
                </a:lnTo>
                <a:lnTo>
                  <a:pt x="998432" y="31750"/>
                </a:lnTo>
                <a:close/>
              </a:path>
              <a:path w="1010920" h="76200">
                <a:moveTo>
                  <a:pt x="934772" y="31765"/>
                </a:moveTo>
                <a:lnTo>
                  <a:pt x="0" y="32893"/>
                </a:lnTo>
                <a:lnTo>
                  <a:pt x="0" y="45593"/>
                </a:lnTo>
                <a:lnTo>
                  <a:pt x="934794" y="44465"/>
                </a:lnTo>
                <a:lnTo>
                  <a:pt x="934772" y="31765"/>
                </a:lnTo>
                <a:close/>
              </a:path>
              <a:path w="1010920" h="76200">
                <a:moveTo>
                  <a:pt x="947419" y="31750"/>
                </a:moveTo>
                <a:lnTo>
                  <a:pt x="934772" y="31765"/>
                </a:lnTo>
                <a:lnTo>
                  <a:pt x="934794" y="44465"/>
                </a:lnTo>
                <a:lnTo>
                  <a:pt x="947547" y="44450"/>
                </a:lnTo>
                <a:lnTo>
                  <a:pt x="947419" y="31750"/>
                </a:lnTo>
                <a:close/>
              </a:path>
              <a:path w="1010920" h="76200">
                <a:moveTo>
                  <a:pt x="934719" y="0"/>
                </a:moveTo>
                <a:lnTo>
                  <a:pt x="934772" y="31765"/>
                </a:lnTo>
                <a:lnTo>
                  <a:pt x="998432" y="31750"/>
                </a:lnTo>
                <a:lnTo>
                  <a:pt x="93471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424036" y="5094173"/>
            <a:ext cx="437388" cy="2365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9140697" y="5094173"/>
            <a:ext cx="441959" cy="23652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939028" y="5638800"/>
            <a:ext cx="1047115" cy="266700"/>
          </a:xfrm>
          <a:custGeom>
            <a:avLst/>
            <a:gdLst/>
            <a:ahLst/>
            <a:cxnLst/>
            <a:rect l="l" t="t" r="r" b="b"/>
            <a:pathLst>
              <a:path w="1047115" h="266700">
                <a:moveTo>
                  <a:pt x="0" y="16586"/>
                </a:moveTo>
                <a:lnTo>
                  <a:pt x="0" y="7429"/>
                </a:lnTo>
                <a:lnTo>
                  <a:pt x="7366" y="0"/>
                </a:lnTo>
                <a:lnTo>
                  <a:pt x="16637" y="0"/>
                </a:lnTo>
                <a:lnTo>
                  <a:pt x="1030351" y="0"/>
                </a:lnTo>
                <a:lnTo>
                  <a:pt x="1039622" y="0"/>
                </a:lnTo>
                <a:lnTo>
                  <a:pt x="1046988" y="7429"/>
                </a:lnTo>
                <a:lnTo>
                  <a:pt x="1046988" y="16586"/>
                </a:lnTo>
                <a:lnTo>
                  <a:pt x="1046988" y="250113"/>
                </a:lnTo>
                <a:lnTo>
                  <a:pt x="1046988" y="259270"/>
                </a:lnTo>
                <a:lnTo>
                  <a:pt x="1039622" y="266700"/>
                </a:lnTo>
                <a:lnTo>
                  <a:pt x="1030351" y="266700"/>
                </a:lnTo>
                <a:lnTo>
                  <a:pt x="16637" y="266700"/>
                </a:lnTo>
                <a:lnTo>
                  <a:pt x="7366" y="266700"/>
                </a:lnTo>
                <a:lnTo>
                  <a:pt x="0" y="259270"/>
                </a:lnTo>
                <a:lnTo>
                  <a:pt x="0" y="250113"/>
                </a:lnTo>
                <a:lnTo>
                  <a:pt x="0" y="16586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987540" y="5734913"/>
            <a:ext cx="1010919" cy="76200"/>
          </a:xfrm>
          <a:custGeom>
            <a:avLst/>
            <a:gdLst/>
            <a:ahLst/>
            <a:cxnLst/>
            <a:rect l="l" t="t" r="r" b="b"/>
            <a:pathLst>
              <a:path w="1010920" h="76200">
                <a:moveTo>
                  <a:pt x="998338" y="31724"/>
                </a:moveTo>
                <a:lnTo>
                  <a:pt x="947419" y="31724"/>
                </a:lnTo>
                <a:lnTo>
                  <a:pt x="947546" y="44424"/>
                </a:lnTo>
                <a:lnTo>
                  <a:pt x="934794" y="44441"/>
                </a:lnTo>
                <a:lnTo>
                  <a:pt x="934846" y="76200"/>
                </a:lnTo>
                <a:lnTo>
                  <a:pt x="1010919" y="37998"/>
                </a:lnTo>
                <a:lnTo>
                  <a:pt x="998338" y="31724"/>
                </a:lnTo>
                <a:close/>
              </a:path>
              <a:path w="1010920" h="76200">
                <a:moveTo>
                  <a:pt x="934772" y="31741"/>
                </a:moveTo>
                <a:lnTo>
                  <a:pt x="0" y="32956"/>
                </a:lnTo>
                <a:lnTo>
                  <a:pt x="0" y="45656"/>
                </a:lnTo>
                <a:lnTo>
                  <a:pt x="934794" y="44441"/>
                </a:lnTo>
                <a:lnTo>
                  <a:pt x="934772" y="31741"/>
                </a:lnTo>
                <a:close/>
              </a:path>
              <a:path w="1010920" h="76200">
                <a:moveTo>
                  <a:pt x="947419" y="31724"/>
                </a:moveTo>
                <a:lnTo>
                  <a:pt x="934772" y="31741"/>
                </a:lnTo>
                <a:lnTo>
                  <a:pt x="934794" y="44441"/>
                </a:lnTo>
                <a:lnTo>
                  <a:pt x="947546" y="44424"/>
                </a:lnTo>
                <a:lnTo>
                  <a:pt x="947419" y="31724"/>
                </a:lnTo>
                <a:close/>
              </a:path>
              <a:path w="1010920" h="76200">
                <a:moveTo>
                  <a:pt x="934719" y="0"/>
                </a:moveTo>
                <a:lnTo>
                  <a:pt x="934772" y="31741"/>
                </a:lnTo>
                <a:lnTo>
                  <a:pt x="998338" y="31724"/>
                </a:lnTo>
                <a:lnTo>
                  <a:pt x="93471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8997442" y="5618683"/>
            <a:ext cx="167640" cy="2362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943600" y="4547615"/>
            <a:ext cx="1187450" cy="266700"/>
          </a:xfrm>
          <a:custGeom>
            <a:avLst/>
            <a:gdLst/>
            <a:ahLst/>
            <a:cxnLst/>
            <a:rect l="l" t="t" r="r" b="b"/>
            <a:pathLst>
              <a:path w="1187450" h="266700">
                <a:moveTo>
                  <a:pt x="0" y="16636"/>
                </a:moveTo>
                <a:lnTo>
                  <a:pt x="0" y="7365"/>
                </a:lnTo>
                <a:lnTo>
                  <a:pt x="7365" y="0"/>
                </a:lnTo>
                <a:lnTo>
                  <a:pt x="16637" y="0"/>
                </a:lnTo>
                <a:lnTo>
                  <a:pt x="1170558" y="0"/>
                </a:lnTo>
                <a:lnTo>
                  <a:pt x="1179829" y="0"/>
                </a:lnTo>
                <a:lnTo>
                  <a:pt x="1187196" y="7365"/>
                </a:lnTo>
                <a:lnTo>
                  <a:pt x="1187196" y="16636"/>
                </a:lnTo>
                <a:lnTo>
                  <a:pt x="1187196" y="250062"/>
                </a:lnTo>
                <a:lnTo>
                  <a:pt x="1187196" y="259333"/>
                </a:lnTo>
                <a:lnTo>
                  <a:pt x="1179829" y="266699"/>
                </a:lnTo>
                <a:lnTo>
                  <a:pt x="1170558" y="266699"/>
                </a:lnTo>
                <a:lnTo>
                  <a:pt x="16637" y="266699"/>
                </a:lnTo>
                <a:lnTo>
                  <a:pt x="7365" y="266699"/>
                </a:lnTo>
                <a:lnTo>
                  <a:pt x="0" y="259333"/>
                </a:lnTo>
                <a:lnTo>
                  <a:pt x="0" y="250062"/>
                </a:lnTo>
                <a:lnTo>
                  <a:pt x="0" y="16636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130795" y="4654296"/>
            <a:ext cx="866775" cy="76200"/>
          </a:xfrm>
          <a:custGeom>
            <a:avLst/>
            <a:gdLst/>
            <a:ahLst/>
            <a:cxnLst/>
            <a:rect l="l" t="t" r="r" b="b"/>
            <a:pathLst>
              <a:path w="866775" h="76200">
                <a:moveTo>
                  <a:pt x="790575" y="0"/>
                </a:moveTo>
                <a:lnTo>
                  <a:pt x="790575" y="76199"/>
                </a:lnTo>
                <a:lnTo>
                  <a:pt x="854075" y="44449"/>
                </a:lnTo>
                <a:lnTo>
                  <a:pt x="803275" y="44449"/>
                </a:lnTo>
                <a:lnTo>
                  <a:pt x="803275" y="31749"/>
                </a:lnTo>
                <a:lnTo>
                  <a:pt x="854075" y="31749"/>
                </a:lnTo>
                <a:lnTo>
                  <a:pt x="790575" y="0"/>
                </a:lnTo>
                <a:close/>
              </a:path>
              <a:path w="866775" h="76200">
                <a:moveTo>
                  <a:pt x="790575" y="31749"/>
                </a:moveTo>
                <a:lnTo>
                  <a:pt x="0" y="31749"/>
                </a:lnTo>
                <a:lnTo>
                  <a:pt x="0" y="44449"/>
                </a:lnTo>
                <a:lnTo>
                  <a:pt x="790575" y="44449"/>
                </a:lnTo>
                <a:lnTo>
                  <a:pt x="790575" y="31749"/>
                </a:lnTo>
                <a:close/>
              </a:path>
              <a:path w="866775" h="76200">
                <a:moveTo>
                  <a:pt x="854075" y="31749"/>
                </a:moveTo>
                <a:lnTo>
                  <a:pt x="803275" y="31749"/>
                </a:lnTo>
                <a:lnTo>
                  <a:pt x="803275" y="44449"/>
                </a:lnTo>
                <a:lnTo>
                  <a:pt x="854075" y="44449"/>
                </a:lnTo>
                <a:lnTo>
                  <a:pt x="866775" y="38099"/>
                </a:lnTo>
                <a:lnTo>
                  <a:pt x="854075" y="317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781800" y="3569715"/>
            <a:ext cx="1209040" cy="648335"/>
          </a:xfrm>
          <a:custGeom>
            <a:avLst/>
            <a:gdLst/>
            <a:ahLst/>
            <a:cxnLst/>
            <a:rect l="l" t="t" r="r" b="b"/>
            <a:pathLst>
              <a:path w="1209040" h="648335">
                <a:moveTo>
                  <a:pt x="1138887" y="617593"/>
                </a:moveTo>
                <a:lnTo>
                  <a:pt x="1123950" y="645668"/>
                </a:lnTo>
                <a:lnTo>
                  <a:pt x="1209040" y="647827"/>
                </a:lnTo>
                <a:lnTo>
                  <a:pt x="1191833" y="623570"/>
                </a:lnTo>
                <a:lnTo>
                  <a:pt x="1150111" y="623570"/>
                </a:lnTo>
                <a:lnTo>
                  <a:pt x="1138887" y="617593"/>
                </a:lnTo>
                <a:close/>
              </a:path>
              <a:path w="1209040" h="648335">
                <a:moveTo>
                  <a:pt x="1144839" y="606408"/>
                </a:moveTo>
                <a:lnTo>
                  <a:pt x="1138887" y="617593"/>
                </a:lnTo>
                <a:lnTo>
                  <a:pt x="1150111" y="623570"/>
                </a:lnTo>
                <a:lnTo>
                  <a:pt x="1156080" y="612394"/>
                </a:lnTo>
                <a:lnTo>
                  <a:pt x="1144839" y="606408"/>
                </a:lnTo>
                <a:close/>
              </a:path>
              <a:path w="1209040" h="648335">
                <a:moveTo>
                  <a:pt x="1159764" y="578358"/>
                </a:moveTo>
                <a:lnTo>
                  <a:pt x="1144839" y="606408"/>
                </a:lnTo>
                <a:lnTo>
                  <a:pt x="1156080" y="612394"/>
                </a:lnTo>
                <a:lnTo>
                  <a:pt x="1150111" y="623570"/>
                </a:lnTo>
                <a:lnTo>
                  <a:pt x="1191833" y="623570"/>
                </a:lnTo>
                <a:lnTo>
                  <a:pt x="1159764" y="578358"/>
                </a:lnTo>
                <a:close/>
              </a:path>
              <a:path w="1209040" h="648335">
                <a:moveTo>
                  <a:pt x="5969" y="0"/>
                </a:moveTo>
                <a:lnTo>
                  <a:pt x="0" y="11175"/>
                </a:lnTo>
                <a:lnTo>
                  <a:pt x="1138887" y="617593"/>
                </a:lnTo>
                <a:lnTo>
                  <a:pt x="1144839" y="606408"/>
                </a:lnTo>
                <a:lnTo>
                  <a:pt x="596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6036817" y="2400649"/>
            <a:ext cx="4721225" cy="34499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05"/>
              </a:lnSpc>
              <a:tabLst>
                <a:tab pos="1850389" algn="l"/>
                <a:tab pos="2790825" algn="l"/>
              </a:tabLst>
            </a:pP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字段列表	</a:t>
            </a:r>
            <a:r>
              <a:rPr dirty="0" baseline="2314" sz="1800">
                <a:solidFill>
                  <a:srgbClr val="585858"/>
                </a:solidFill>
                <a:latin typeface="黑体"/>
                <a:cs typeface="黑体"/>
              </a:rPr>
              <a:t>字段名	别名</a:t>
            </a:r>
            <a:endParaRPr baseline="2314" sz="1800">
              <a:latin typeface="黑体"/>
              <a:cs typeface="黑体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表名</a:t>
            </a:r>
            <a:endParaRPr sz="1200">
              <a:latin typeface="黑体"/>
              <a:cs typeface="黑体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条件列表</a:t>
            </a:r>
            <a:endParaRPr sz="1200">
              <a:latin typeface="黑体"/>
              <a:cs typeface="黑体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tabLst>
                <a:tab pos="2040255" algn="l"/>
              </a:tabLst>
            </a:pP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分组字段列表	</a:t>
            </a:r>
            <a:r>
              <a:rPr dirty="0" baseline="-25462" sz="1800">
                <a:solidFill>
                  <a:srgbClr val="585858"/>
                </a:solidFill>
                <a:latin typeface="黑体"/>
                <a:cs typeface="黑体"/>
              </a:rPr>
              <a:t>分组之前过滤</a:t>
            </a:r>
            <a:endParaRPr baseline="-25462" sz="180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tabLst>
                <a:tab pos="2052955" algn="l"/>
              </a:tabLst>
            </a:pP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分组后条件列表	</a:t>
            </a:r>
            <a:r>
              <a:rPr dirty="0" baseline="2314" sz="1800">
                <a:solidFill>
                  <a:srgbClr val="585858"/>
                </a:solidFill>
                <a:latin typeface="黑体"/>
                <a:cs typeface="黑体"/>
              </a:rPr>
              <a:t>分组之后过滤</a:t>
            </a:r>
            <a:endParaRPr baseline="2314" sz="1800">
              <a:latin typeface="黑体"/>
              <a:cs typeface="黑体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tabLst>
                <a:tab pos="2045335" algn="l"/>
                <a:tab pos="2761615" algn="l"/>
              </a:tabLst>
            </a:pP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排序字段列表	</a:t>
            </a:r>
            <a:r>
              <a:rPr dirty="0" baseline="2314" sz="1800" spc="-7">
                <a:solidFill>
                  <a:srgbClr val="585858"/>
                </a:solidFill>
                <a:latin typeface="黑体"/>
                <a:cs typeface="黑体"/>
              </a:rPr>
              <a:t>升</a:t>
            </a:r>
            <a:r>
              <a:rPr dirty="0" baseline="2314" sz="1800">
                <a:solidFill>
                  <a:srgbClr val="585858"/>
                </a:solidFill>
                <a:latin typeface="黑体"/>
                <a:cs typeface="黑体"/>
              </a:rPr>
              <a:t>序	</a:t>
            </a:r>
            <a:r>
              <a:rPr dirty="0" baseline="2314" sz="1800" spc="-7">
                <a:solidFill>
                  <a:srgbClr val="585858"/>
                </a:solidFill>
                <a:latin typeface="黑体"/>
                <a:cs typeface="黑体"/>
              </a:rPr>
              <a:t>降序</a:t>
            </a:r>
            <a:endParaRPr baseline="2314" sz="1800">
              <a:latin typeface="黑体"/>
              <a:cs typeface="黑体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tabLst>
                <a:tab pos="2045335" algn="l"/>
              </a:tabLst>
            </a:pPr>
            <a:r>
              <a:rPr dirty="0" baseline="-11574" sz="1800">
                <a:solidFill>
                  <a:srgbClr val="585858"/>
                </a:solidFill>
                <a:latin typeface="黑体"/>
                <a:cs typeface="黑体"/>
              </a:rPr>
              <a:t>分页参数	</a:t>
            </a: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起始索引（从</a:t>
            </a:r>
            <a:r>
              <a:rPr dirty="0" sz="1200" spc="-40">
                <a:solidFill>
                  <a:srgbClr val="585858"/>
                </a:solidFill>
                <a:latin typeface="黑体"/>
                <a:cs typeface="黑体"/>
              </a:rPr>
              <a:t> </a:t>
            </a: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开始），每页展示记录数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7887589" y="3523488"/>
            <a:ext cx="179831" cy="23621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977505" y="3523488"/>
            <a:ext cx="492899" cy="23621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020055" y="1943100"/>
            <a:ext cx="6824980" cy="4474845"/>
          </a:xfrm>
          <a:custGeom>
            <a:avLst/>
            <a:gdLst/>
            <a:ahLst/>
            <a:cxnLst/>
            <a:rect l="l" t="t" r="r" b="b"/>
            <a:pathLst>
              <a:path w="6824980" h="4474845">
                <a:moveTo>
                  <a:pt x="0" y="4474464"/>
                </a:moveTo>
                <a:lnTo>
                  <a:pt x="6824472" y="4474464"/>
                </a:lnTo>
                <a:lnTo>
                  <a:pt x="6824472" y="0"/>
                </a:lnTo>
                <a:lnTo>
                  <a:pt x="0" y="0"/>
                </a:lnTo>
                <a:lnTo>
                  <a:pt x="0" y="44744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0"/>
              <a:t>高级软件人才培训专家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 h="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 h="0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 h="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9838" y="1074546"/>
            <a:ext cx="102552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35">
                <a:solidFill>
                  <a:srgbClr val="AC2A25"/>
                </a:solidFill>
                <a:latin typeface="宋体"/>
                <a:cs typeface="宋体"/>
              </a:rPr>
              <a:t>课程规划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73814" y="1651970"/>
            <a:ext cx="3070904" cy="4521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011936" y="1696211"/>
            <a:ext cx="2996945" cy="44203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078991" y="1763267"/>
            <a:ext cx="2865120" cy="4288790"/>
          </a:xfrm>
          <a:custGeom>
            <a:avLst/>
            <a:gdLst/>
            <a:ahLst/>
            <a:cxnLst/>
            <a:rect l="l" t="t" r="r" b="b"/>
            <a:pathLst>
              <a:path w="2865120" h="4288790">
                <a:moveTo>
                  <a:pt x="0" y="4288536"/>
                </a:moveTo>
                <a:lnTo>
                  <a:pt x="2865120" y="4288536"/>
                </a:lnTo>
                <a:lnTo>
                  <a:pt x="2865120" y="0"/>
                </a:lnTo>
                <a:lnTo>
                  <a:pt x="0" y="0"/>
                </a:lnTo>
                <a:lnTo>
                  <a:pt x="0" y="4288536"/>
                </a:lnTo>
                <a:close/>
              </a:path>
            </a:pathLst>
          </a:custGeom>
          <a:ln w="3175">
            <a:solidFill>
              <a:srgbClr val="AC2B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078991" y="1763267"/>
            <a:ext cx="2865120" cy="469900"/>
          </a:xfrm>
          <a:custGeom>
            <a:avLst/>
            <a:gdLst/>
            <a:ahLst/>
            <a:cxnLst/>
            <a:rect l="l" t="t" r="r" b="b"/>
            <a:pathLst>
              <a:path w="2865120" h="469900">
                <a:moveTo>
                  <a:pt x="0" y="469391"/>
                </a:moveTo>
                <a:lnTo>
                  <a:pt x="2865120" y="469391"/>
                </a:lnTo>
                <a:lnTo>
                  <a:pt x="2865120" y="0"/>
                </a:lnTo>
                <a:lnTo>
                  <a:pt x="0" y="0"/>
                </a:lnTo>
                <a:lnTo>
                  <a:pt x="0" y="469391"/>
                </a:lnTo>
                <a:close/>
              </a:path>
            </a:pathLst>
          </a:custGeom>
          <a:solidFill>
            <a:srgbClr val="AC2B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078991" y="2312644"/>
            <a:ext cx="2865120" cy="2906395"/>
          </a:xfrm>
          <a:prstGeom prst="rect">
            <a:avLst/>
          </a:prstGeom>
        </p:spPr>
        <p:txBody>
          <a:bodyPr wrap="square" lIns="0" tIns="119380" rIns="0" bIns="0" rtlCol="0" vert="horz">
            <a:spAutoFit/>
          </a:bodyPr>
          <a:lstStyle/>
          <a:p>
            <a:pPr marL="716915" indent="-342900">
              <a:lnSpc>
                <a:spcPct val="100000"/>
              </a:lnSpc>
              <a:spcBef>
                <a:spcPts val="940"/>
              </a:spcBef>
              <a:buAutoNum type="arabicPeriod"/>
              <a:tabLst>
                <a:tab pos="716280" algn="l"/>
                <a:tab pos="716915" algn="l"/>
              </a:tabLst>
            </a:pPr>
            <a:r>
              <a:rPr dirty="0" sz="1400" spc="190">
                <a:solidFill>
                  <a:srgbClr val="585858"/>
                </a:solidFill>
                <a:latin typeface="宋体"/>
                <a:cs typeface="宋体"/>
              </a:rPr>
              <a:t>MySQL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概述</a:t>
            </a:r>
            <a:endParaRPr sz="1400">
              <a:latin typeface="宋体"/>
              <a:cs typeface="宋体"/>
            </a:endParaRPr>
          </a:p>
          <a:p>
            <a:pPr marL="716915" indent="-342900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716280" algn="l"/>
                <a:tab pos="716915" algn="l"/>
              </a:tabLst>
            </a:pPr>
            <a:r>
              <a:rPr dirty="0" sz="1400" spc="130">
                <a:solidFill>
                  <a:srgbClr val="585858"/>
                </a:solidFill>
                <a:latin typeface="宋体"/>
                <a:cs typeface="宋体"/>
              </a:rPr>
              <a:t>SQL-DDL</a:t>
            </a:r>
            <a:endParaRPr sz="1400">
              <a:latin typeface="宋体"/>
              <a:cs typeface="宋体"/>
            </a:endParaRPr>
          </a:p>
          <a:p>
            <a:pPr marL="716915" indent="-342900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716280" algn="l"/>
                <a:tab pos="716915" algn="l"/>
              </a:tabLst>
            </a:pPr>
            <a:r>
              <a:rPr dirty="0" sz="1400" spc="155">
                <a:solidFill>
                  <a:srgbClr val="585858"/>
                </a:solidFill>
                <a:latin typeface="宋体"/>
                <a:cs typeface="宋体"/>
              </a:rPr>
              <a:t>SQL-DML</a:t>
            </a:r>
            <a:endParaRPr sz="1400">
              <a:latin typeface="宋体"/>
              <a:cs typeface="宋体"/>
            </a:endParaRPr>
          </a:p>
          <a:p>
            <a:pPr marL="716915" indent="-342900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716280" algn="l"/>
                <a:tab pos="716915" algn="l"/>
              </a:tabLst>
            </a:pPr>
            <a:r>
              <a:rPr dirty="0" sz="1400" spc="140">
                <a:solidFill>
                  <a:srgbClr val="585858"/>
                </a:solidFill>
                <a:latin typeface="宋体"/>
                <a:cs typeface="宋体"/>
              </a:rPr>
              <a:t>SQL-DQL</a:t>
            </a:r>
            <a:endParaRPr sz="1400">
              <a:latin typeface="宋体"/>
              <a:cs typeface="宋体"/>
            </a:endParaRPr>
          </a:p>
          <a:p>
            <a:pPr marL="716915" indent="-342900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716280" algn="l"/>
                <a:tab pos="716915" algn="l"/>
              </a:tabLst>
            </a:pPr>
            <a:r>
              <a:rPr dirty="0" sz="1400" spc="110">
                <a:solidFill>
                  <a:srgbClr val="585858"/>
                </a:solidFill>
                <a:latin typeface="宋体"/>
                <a:cs typeface="宋体"/>
              </a:rPr>
              <a:t>SQL-DCL</a:t>
            </a:r>
            <a:endParaRPr sz="1400">
              <a:latin typeface="宋体"/>
              <a:cs typeface="宋体"/>
            </a:endParaRPr>
          </a:p>
          <a:p>
            <a:pPr marL="716915" indent="-342900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716280" algn="l"/>
                <a:tab pos="716915" algn="l"/>
              </a:tabLst>
            </a:pPr>
            <a:r>
              <a:rPr dirty="0" sz="1400" spc="190">
                <a:solidFill>
                  <a:srgbClr val="585858"/>
                </a:solidFill>
                <a:latin typeface="宋体"/>
                <a:cs typeface="宋体"/>
              </a:rPr>
              <a:t>MySQL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函数</a:t>
            </a:r>
            <a:endParaRPr sz="1400">
              <a:latin typeface="宋体"/>
              <a:cs typeface="宋体"/>
            </a:endParaRPr>
          </a:p>
          <a:p>
            <a:pPr marL="716915" indent="-342900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716280" algn="l"/>
                <a:tab pos="716915" algn="l"/>
              </a:tabLst>
            </a:pP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约束</a:t>
            </a:r>
            <a:endParaRPr sz="1400">
              <a:latin typeface="宋体"/>
              <a:cs typeface="宋体"/>
            </a:endParaRPr>
          </a:p>
          <a:p>
            <a:pPr marL="716915" indent="-342900">
              <a:lnSpc>
                <a:spcPct val="100000"/>
              </a:lnSpc>
              <a:spcBef>
                <a:spcPts val="845"/>
              </a:spcBef>
              <a:buAutoNum type="arabicPeriod"/>
              <a:tabLst>
                <a:tab pos="716280" algn="l"/>
                <a:tab pos="716915" algn="l"/>
              </a:tabLst>
            </a:pP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多表查询</a:t>
            </a:r>
            <a:endParaRPr sz="1400">
              <a:latin typeface="宋体"/>
              <a:cs typeface="宋体"/>
            </a:endParaRPr>
          </a:p>
          <a:p>
            <a:pPr marL="716915" indent="-342900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716280" algn="l"/>
                <a:tab pos="716915" algn="l"/>
              </a:tabLst>
            </a:pP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事务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78991" y="1761680"/>
            <a:ext cx="2865120" cy="471170"/>
          </a:xfrm>
          <a:prstGeom prst="rect">
            <a:avLst/>
          </a:prstGeom>
          <a:solidFill>
            <a:srgbClr val="AC2B25"/>
          </a:solidFill>
        </p:spPr>
        <p:txBody>
          <a:bodyPr wrap="square" lIns="0" tIns="793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25"/>
              </a:spcBef>
            </a:pPr>
            <a:r>
              <a:rPr dirty="0" sz="1800" spc="-30">
                <a:solidFill>
                  <a:srgbClr val="F8F8F8"/>
                </a:solidFill>
                <a:latin typeface="宋体"/>
                <a:cs typeface="宋体"/>
              </a:rPr>
              <a:t>基础篇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874765" y="1829816"/>
            <a:ext cx="676910" cy="413321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800" spc="-25">
                <a:solidFill>
                  <a:srgbClr val="F8F8F8"/>
                </a:solidFill>
                <a:latin typeface="宋体"/>
                <a:cs typeface="宋体"/>
              </a:rPr>
              <a:t>进</a:t>
            </a:r>
            <a:r>
              <a:rPr dirty="0" sz="1800" spc="-30">
                <a:solidFill>
                  <a:srgbClr val="F8F8F8"/>
                </a:solidFill>
                <a:latin typeface="宋体"/>
                <a:cs typeface="宋体"/>
              </a:rPr>
              <a:t>阶篇</a:t>
            </a:r>
            <a:endParaRPr sz="18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800" spc="-25">
                <a:solidFill>
                  <a:srgbClr val="F8F8F8"/>
                </a:solidFill>
                <a:latin typeface="宋体"/>
                <a:cs typeface="宋体"/>
              </a:rPr>
              <a:t>进</a:t>
            </a:r>
            <a:r>
              <a:rPr dirty="0" sz="1800" spc="-30">
                <a:solidFill>
                  <a:srgbClr val="F8F8F8"/>
                </a:solidFill>
                <a:latin typeface="宋体"/>
                <a:cs typeface="宋体"/>
              </a:rPr>
              <a:t>阶篇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360154" y="1829816"/>
            <a:ext cx="842644" cy="413321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65735">
              <a:lnSpc>
                <a:spcPct val="100000"/>
              </a:lnSpc>
              <a:spcBef>
                <a:spcPts val="90"/>
              </a:spcBef>
            </a:pPr>
            <a:r>
              <a:rPr dirty="0" sz="1800" spc="-30">
                <a:solidFill>
                  <a:srgbClr val="F8F8F8"/>
                </a:solidFill>
                <a:latin typeface="宋体"/>
                <a:cs typeface="宋体"/>
              </a:rPr>
              <a:t>运</a:t>
            </a:r>
            <a:r>
              <a:rPr dirty="0" sz="1800" spc="-25">
                <a:solidFill>
                  <a:srgbClr val="F8F8F8"/>
                </a:solidFill>
                <a:latin typeface="宋体"/>
                <a:cs typeface="宋体"/>
              </a:rPr>
              <a:t>维</a:t>
            </a:r>
            <a:r>
              <a:rPr dirty="0" sz="1800" spc="-30">
                <a:solidFill>
                  <a:srgbClr val="F8F8F8"/>
                </a:solidFill>
                <a:latin typeface="宋体"/>
                <a:cs typeface="宋体"/>
              </a:rPr>
              <a:t>篇</a:t>
            </a:r>
            <a:endParaRPr sz="18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800" spc="-30">
                <a:solidFill>
                  <a:srgbClr val="F8F8F8"/>
                </a:solidFill>
                <a:latin typeface="宋体"/>
                <a:cs typeface="宋体"/>
              </a:rPr>
              <a:t>运维篇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725916" y="1705354"/>
            <a:ext cx="2978671" cy="4402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700015" y="1673351"/>
            <a:ext cx="3028188" cy="44790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783835" y="2232660"/>
            <a:ext cx="2865120" cy="3819525"/>
          </a:xfrm>
          <a:custGeom>
            <a:avLst/>
            <a:gdLst/>
            <a:ahLst/>
            <a:cxnLst/>
            <a:rect l="l" t="t" r="r" b="b"/>
            <a:pathLst>
              <a:path w="2865120" h="3819525">
                <a:moveTo>
                  <a:pt x="0" y="3819143"/>
                </a:moveTo>
                <a:lnTo>
                  <a:pt x="2865119" y="3819143"/>
                </a:lnTo>
                <a:lnTo>
                  <a:pt x="2865119" y="0"/>
                </a:lnTo>
                <a:lnTo>
                  <a:pt x="0" y="0"/>
                </a:lnTo>
                <a:lnTo>
                  <a:pt x="0" y="38191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783835" y="1763267"/>
            <a:ext cx="2865120" cy="4288790"/>
          </a:xfrm>
          <a:custGeom>
            <a:avLst/>
            <a:gdLst/>
            <a:ahLst/>
            <a:cxnLst/>
            <a:rect l="l" t="t" r="r" b="b"/>
            <a:pathLst>
              <a:path w="2865120" h="4288790">
                <a:moveTo>
                  <a:pt x="0" y="4288536"/>
                </a:moveTo>
                <a:lnTo>
                  <a:pt x="2865119" y="4288536"/>
                </a:lnTo>
                <a:lnTo>
                  <a:pt x="2865119" y="0"/>
                </a:lnTo>
                <a:lnTo>
                  <a:pt x="0" y="0"/>
                </a:lnTo>
                <a:lnTo>
                  <a:pt x="0" y="4288536"/>
                </a:lnTo>
                <a:close/>
              </a:path>
            </a:pathLst>
          </a:custGeom>
          <a:ln w="3175">
            <a:solidFill>
              <a:srgbClr val="AC2B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783835" y="1763267"/>
            <a:ext cx="2865120" cy="469900"/>
          </a:xfrm>
          <a:custGeom>
            <a:avLst/>
            <a:gdLst/>
            <a:ahLst/>
            <a:cxnLst/>
            <a:rect l="l" t="t" r="r" b="b"/>
            <a:pathLst>
              <a:path w="2865120" h="469900">
                <a:moveTo>
                  <a:pt x="0" y="469391"/>
                </a:moveTo>
                <a:lnTo>
                  <a:pt x="2865119" y="469391"/>
                </a:lnTo>
                <a:lnTo>
                  <a:pt x="2865119" y="0"/>
                </a:lnTo>
                <a:lnTo>
                  <a:pt x="0" y="0"/>
                </a:lnTo>
                <a:lnTo>
                  <a:pt x="0" y="469391"/>
                </a:lnTo>
                <a:close/>
              </a:path>
            </a:pathLst>
          </a:custGeom>
          <a:solidFill>
            <a:srgbClr val="AC2B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4783835" y="2232660"/>
            <a:ext cx="2865120" cy="381952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179070" rIns="0" bIns="0" rtlCol="0" vert="horz">
            <a:spAutoFit/>
          </a:bodyPr>
          <a:lstStyle/>
          <a:p>
            <a:pPr marL="626110" indent="-343535">
              <a:lnSpc>
                <a:spcPct val="100000"/>
              </a:lnSpc>
              <a:spcBef>
                <a:spcPts val="1410"/>
              </a:spcBef>
              <a:buAutoNum type="arabicPeriod"/>
              <a:tabLst>
                <a:tab pos="626110" algn="l"/>
                <a:tab pos="626745" algn="l"/>
              </a:tabLst>
            </a:pPr>
            <a:r>
              <a:rPr dirty="0" sz="1400" spc="190">
                <a:solidFill>
                  <a:srgbClr val="585858"/>
                </a:solidFill>
                <a:latin typeface="宋体"/>
                <a:cs typeface="宋体"/>
              </a:rPr>
              <a:t>MySQL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体系结构</a:t>
            </a:r>
            <a:endParaRPr sz="1400">
              <a:latin typeface="宋体"/>
              <a:cs typeface="宋体"/>
            </a:endParaRPr>
          </a:p>
          <a:p>
            <a:pPr marL="626110" indent="-343535">
              <a:lnSpc>
                <a:spcPct val="100000"/>
              </a:lnSpc>
              <a:spcBef>
                <a:spcPts val="845"/>
              </a:spcBef>
              <a:buAutoNum type="arabicPeriod"/>
              <a:tabLst>
                <a:tab pos="626110" algn="l"/>
                <a:tab pos="626745" algn="l"/>
              </a:tabLst>
            </a:pPr>
            <a:r>
              <a:rPr dirty="0" sz="1400" spc="190">
                <a:solidFill>
                  <a:srgbClr val="585858"/>
                </a:solidFill>
                <a:latin typeface="宋体"/>
                <a:cs typeface="宋体"/>
              </a:rPr>
              <a:t>MySQL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存储引擎</a:t>
            </a:r>
            <a:endParaRPr sz="1400">
              <a:latin typeface="宋体"/>
              <a:cs typeface="宋体"/>
            </a:endParaRPr>
          </a:p>
          <a:p>
            <a:pPr marL="626110" indent="-343535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626110" algn="l"/>
                <a:tab pos="626745" algn="l"/>
              </a:tabLst>
            </a:pP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索引</a:t>
            </a:r>
            <a:endParaRPr sz="1400">
              <a:latin typeface="宋体"/>
              <a:cs typeface="宋体"/>
            </a:endParaRPr>
          </a:p>
          <a:p>
            <a:pPr marL="626110" indent="-343535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626110" algn="l"/>
                <a:tab pos="626745" algn="l"/>
              </a:tabLst>
            </a:pPr>
            <a:r>
              <a:rPr dirty="0" sz="1400" spc="145">
                <a:solidFill>
                  <a:srgbClr val="585858"/>
                </a:solidFill>
                <a:latin typeface="宋体"/>
                <a:cs typeface="宋体"/>
              </a:rPr>
              <a:t>SQL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优化</a:t>
            </a:r>
            <a:endParaRPr sz="1400">
              <a:latin typeface="宋体"/>
              <a:cs typeface="宋体"/>
            </a:endParaRPr>
          </a:p>
          <a:p>
            <a:pPr marL="626110" indent="-343535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626110" algn="l"/>
                <a:tab pos="626745" algn="l"/>
              </a:tabLst>
            </a:pP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视图</a:t>
            </a:r>
            <a:endParaRPr sz="1400">
              <a:latin typeface="宋体"/>
              <a:cs typeface="宋体"/>
            </a:endParaRPr>
          </a:p>
          <a:p>
            <a:pPr marL="626110" indent="-343535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626110" algn="l"/>
                <a:tab pos="626745" algn="l"/>
              </a:tabLst>
            </a:pP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存储过</a:t>
            </a: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程</a:t>
            </a:r>
            <a:r>
              <a:rPr dirty="0" sz="1400" spc="5">
                <a:solidFill>
                  <a:srgbClr val="585858"/>
                </a:solidFill>
                <a:latin typeface="宋体"/>
                <a:cs typeface="宋体"/>
              </a:rPr>
              <a:t>/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函数</a:t>
            </a:r>
            <a:endParaRPr sz="1400">
              <a:latin typeface="宋体"/>
              <a:cs typeface="宋体"/>
            </a:endParaRPr>
          </a:p>
          <a:p>
            <a:pPr marL="626110" indent="-343535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626110" algn="l"/>
                <a:tab pos="626745" algn="l"/>
              </a:tabLst>
            </a:pP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触发器</a:t>
            </a:r>
            <a:endParaRPr sz="1400">
              <a:latin typeface="宋体"/>
              <a:cs typeface="宋体"/>
            </a:endParaRPr>
          </a:p>
          <a:p>
            <a:pPr marL="626110" indent="-343535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626110" algn="l"/>
                <a:tab pos="626745" algn="l"/>
              </a:tabLst>
            </a:pPr>
            <a:r>
              <a:rPr dirty="0" sz="1400" spc="-20">
                <a:solidFill>
                  <a:srgbClr val="585858"/>
                </a:solidFill>
                <a:latin typeface="宋体"/>
                <a:cs typeface="宋体"/>
              </a:rPr>
              <a:t>锁</a:t>
            </a:r>
            <a:endParaRPr sz="1400">
              <a:latin typeface="宋体"/>
              <a:cs typeface="宋体"/>
            </a:endParaRPr>
          </a:p>
          <a:p>
            <a:pPr marL="626110" indent="-343535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626110" algn="l"/>
                <a:tab pos="626745" algn="l"/>
              </a:tabLst>
            </a:pPr>
            <a:r>
              <a:rPr dirty="0" sz="1400" spc="105">
                <a:solidFill>
                  <a:srgbClr val="585858"/>
                </a:solidFill>
                <a:latin typeface="宋体"/>
                <a:cs typeface="宋体"/>
              </a:rPr>
              <a:t>InnoDB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存储引擎</a:t>
            </a:r>
            <a:endParaRPr sz="1400">
              <a:latin typeface="宋体"/>
              <a:cs typeface="宋体"/>
            </a:endParaRPr>
          </a:p>
          <a:p>
            <a:pPr marL="626110" indent="-343535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626745" algn="l"/>
              </a:tabLst>
            </a:pPr>
            <a:r>
              <a:rPr dirty="0" sz="1400" spc="190">
                <a:solidFill>
                  <a:srgbClr val="585858"/>
                </a:solidFill>
                <a:latin typeface="宋体"/>
                <a:cs typeface="宋体"/>
              </a:rPr>
              <a:t>MySQL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管理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783835" y="1761680"/>
            <a:ext cx="2865120" cy="471170"/>
          </a:xfrm>
          <a:prstGeom prst="rect">
            <a:avLst/>
          </a:prstGeom>
          <a:solidFill>
            <a:srgbClr val="AC2B25"/>
          </a:solidFill>
        </p:spPr>
        <p:txBody>
          <a:bodyPr wrap="square" lIns="0" tIns="882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95"/>
              </a:spcBef>
            </a:pPr>
            <a:r>
              <a:rPr dirty="0" sz="1800" spc="-30">
                <a:solidFill>
                  <a:srgbClr val="F8F8F8"/>
                </a:solidFill>
                <a:latin typeface="宋体"/>
                <a:cs typeface="宋体"/>
              </a:rPr>
              <a:t>进</a:t>
            </a:r>
            <a:r>
              <a:rPr dirty="0" sz="1800" spc="-25">
                <a:solidFill>
                  <a:srgbClr val="F8F8F8"/>
                </a:solidFill>
                <a:latin typeface="宋体"/>
                <a:cs typeface="宋体"/>
              </a:rPr>
              <a:t>阶</a:t>
            </a:r>
            <a:r>
              <a:rPr dirty="0" sz="1800" spc="-30">
                <a:solidFill>
                  <a:srgbClr val="F8F8F8"/>
                </a:solidFill>
                <a:latin typeface="宋体"/>
                <a:cs typeface="宋体"/>
              </a:rPr>
              <a:t>篇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375901" y="1705354"/>
            <a:ext cx="2980186" cy="4402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349995" y="1673351"/>
            <a:ext cx="3029711" cy="44790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8433816" y="2232660"/>
            <a:ext cx="2867025" cy="3819525"/>
          </a:xfrm>
          <a:custGeom>
            <a:avLst/>
            <a:gdLst/>
            <a:ahLst/>
            <a:cxnLst/>
            <a:rect l="l" t="t" r="r" b="b"/>
            <a:pathLst>
              <a:path w="2867025" h="3819525">
                <a:moveTo>
                  <a:pt x="0" y="3819143"/>
                </a:moveTo>
                <a:lnTo>
                  <a:pt x="2866644" y="3819143"/>
                </a:lnTo>
                <a:lnTo>
                  <a:pt x="2866644" y="0"/>
                </a:lnTo>
                <a:lnTo>
                  <a:pt x="0" y="0"/>
                </a:lnTo>
                <a:lnTo>
                  <a:pt x="0" y="38191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8433816" y="1763267"/>
            <a:ext cx="2867025" cy="4288790"/>
          </a:xfrm>
          <a:custGeom>
            <a:avLst/>
            <a:gdLst/>
            <a:ahLst/>
            <a:cxnLst/>
            <a:rect l="l" t="t" r="r" b="b"/>
            <a:pathLst>
              <a:path w="2867025" h="4288790">
                <a:moveTo>
                  <a:pt x="0" y="4288536"/>
                </a:moveTo>
                <a:lnTo>
                  <a:pt x="2866644" y="4288536"/>
                </a:lnTo>
                <a:lnTo>
                  <a:pt x="2866644" y="0"/>
                </a:lnTo>
                <a:lnTo>
                  <a:pt x="0" y="0"/>
                </a:lnTo>
                <a:lnTo>
                  <a:pt x="0" y="4288536"/>
                </a:lnTo>
                <a:close/>
              </a:path>
            </a:pathLst>
          </a:custGeom>
          <a:ln w="3175">
            <a:solidFill>
              <a:srgbClr val="AC2B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8433816" y="1763267"/>
            <a:ext cx="2867025" cy="469900"/>
          </a:xfrm>
          <a:custGeom>
            <a:avLst/>
            <a:gdLst/>
            <a:ahLst/>
            <a:cxnLst/>
            <a:rect l="l" t="t" r="r" b="b"/>
            <a:pathLst>
              <a:path w="2867025" h="469900">
                <a:moveTo>
                  <a:pt x="0" y="469391"/>
                </a:moveTo>
                <a:lnTo>
                  <a:pt x="2866644" y="469391"/>
                </a:lnTo>
                <a:lnTo>
                  <a:pt x="2866644" y="0"/>
                </a:lnTo>
                <a:lnTo>
                  <a:pt x="0" y="0"/>
                </a:lnTo>
                <a:lnTo>
                  <a:pt x="0" y="469391"/>
                </a:lnTo>
                <a:close/>
              </a:path>
            </a:pathLst>
          </a:custGeom>
          <a:solidFill>
            <a:srgbClr val="AC2B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8433816" y="2232660"/>
            <a:ext cx="2867025" cy="381952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178435" rIns="0" bIns="0" rtlCol="0" vert="horz">
            <a:spAutoFit/>
          </a:bodyPr>
          <a:lstStyle/>
          <a:p>
            <a:pPr marL="680720" indent="-343535">
              <a:lnSpc>
                <a:spcPct val="100000"/>
              </a:lnSpc>
              <a:spcBef>
                <a:spcPts val="1405"/>
              </a:spcBef>
              <a:buAutoNum type="arabicPeriod"/>
              <a:tabLst>
                <a:tab pos="680720" algn="l"/>
                <a:tab pos="681355" algn="l"/>
              </a:tabLst>
            </a:pPr>
            <a:r>
              <a:rPr dirty="0" sz="1400" spc="190">
                <a:solidFill>
                  <a:srgbClr val="585858"/>
                </a:solidFill>
                <a:latin typeface="宋体"/>
                <a:cs typeface="宋体"/>
              </a:rPr>
              <a:t>MySQ</a:t>
            </a:r>
            <a:r>
              <a:rPr dirty="0" sz="1400" spc="185">
                <a:solidFill>
                  <a:srgbClr val="585858"/>
                </a:solidFill>
                <a:latin typeface="宋体"/>
                <a:cs typeface="宋体"/>
              </a:rPr>
              <a:t>L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日志</a:t>
            </a:r>
            <a:endParaRPr sz="1400">
              <a:latin typeface="宋体"/>
              <a:cs typeface="宋体"/>
            </a:endParaRPr>
          </a:p>
          <a:p>
            <a:pPr marL="680720" indent="-343535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680720" algn="l"/>
                <a:tab pos="681355" algn="l"/>
              </a:tabLst>
            </a:pPr>
            <a:r>
              <a:rPr dirty="0" sz="1400" spc="200">
                <a:solidFill>
                  <a:srgbClr val="585858"/>
                </a:solidFill>
                <a:latin typeface="宋体"/>
                <a:cs typeface="宋体"/>
              </a:rPr>
              <a:t>My</a:t>
            </a:r>
            <a:r>
              <a:rPr dirty="0" sz="1400" spc="195">
                <a:solidFill>
                  <a:srgbClr val="585858"/>
                </a:solidFill>
                <a:latin typeface="宋体"/>
                <a:cs typeface="宋体"/>
              </a:rPr>
              <a:t>S</a:t>
            </a:r>
            <a:r>
              <a:rPr dirty="0" sz="1400" spc="175">
                <a:solidFill>
                  <a:srgbClr val="585858"/>
                </a:solidFill>
                <a:latin typeface="宋体"/>
                <a:cs typeface="宋体"/>
              </a:rPr>
              <a:t>Q</a:t>
            </a:r>
            <a:r>
              <a:rPr dirty="0" sz="1400" spc="165">
                <a:solidFill>
                  <a:srgbClr val="585858"/>
                </a:solidFill>
                <a:latin typeface="宋体"/>
                <a:cs typeface="宋体"/>
              </a:rPr>
              <a:t>L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复制</a:t>
            </a:r>
            <a:endParaRPr sz="1400">
              <a:latin typeface="宋体"/>
              <a:cs typeface="宋体"/>
            </a:endParaRPr>
          </a:p>
          <a:p>
            <a:pPr marL="680720" indent="-343535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680720" algn="l"/>
                <a:tab pos="681355" algn="l"/>
              </a:tabLst>
            </a:pPr>
            <a:r>
              <a:rPr dirty="0" sz="1400" spc="114">
                <a:solidFill>
                  <a:srgbClr val="585858"/>
                </a:solidFill>
                <a:latin typeface="宋体"/>
                <a:cs typeface="宋体"/>
              </a:rPr>
              <a:t>MyCat</a:t>
            </a: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概述</a:t>
            </a:r>
            <a:endParaRPr sz="1400">
              <a:latin typeface="宋体"/>
              <a:cs typeface="宋体"/>
            </a:endParaRPr>
          </a:p>
          <a:p>
            <a:pPr marL="680720" indent="-343535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680720" algn="l"/>
                <a:tab pos="681355" algn="l"/>
              </a:tabLst>
            </a:pP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分片相关概念</a:t>
            </a:r>
            <a:endParaRPr sz="1400">
              <a:latin typeface="宋体"/>
              <a:cs typeface="宋体"/>
            </a:endParaRPr>
          </a:p>
          <a:p>
            <a:pPr marL="680720" indent="-343535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680720" algn="l"/>
                <a:tab pos="681355" algn="l"/>
              </a:tabLst>
            </a:pP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分片配置</a:t>
            </a:r>
            <a:endParaRPr sz="1400">
              <a:latin typeface="宋体"/>
              <a:cs typeface="宋体"/>
            </a:endParaRPr>
          </a:p>
          <a:p>
            <a:pPr marL="680720" indent="-343535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680720" algn="l"/>
                <a:tab pos="681355" algn="l"/>
              </a:tabLst>
            </a:pP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分片规则</a:t>
            </a:r>
            <a:endParaRPr sz="1400">
              <a:latin typeface="宋体"/>
              <a:cs typeface="宋体"/>
            </a:endParaRPr>
          </a:p>
          <a:p>
            <a:pPr marL="680720" indent="-343535">
              <a:lnSpc>
                <a:spcPct val="100000"/>
              </a:lnSpc>
              <a:spcBef>
                <a:spcPts val="844"/>
              </a:spcBef>
              <a:buAutoNum type="arabicPeriod"/>
              <a:tabLst>
                <a:tab pos="680720" algn="l"/>
                <a:tab pos="681355" algn="l"/>
              </a:tabLst>
            </a:pPr>
            <a:r>
              <a:rPr dirty="0" sz="1400" spc="-25">
                <a:solidFill>
                  <a:srgbClr val="585858"/>
                </a:solidFill>
                <a:latin typeface="宋体"/>
                <a:cs typeface="宋体"/>
              </a:rPr>
              <a:t>读写分离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0"/>
              <a:t>高级软件人才培训专家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8433816" y="1761680"/>
            <a:ext cx="2867025" cy="471170"/>
          </a:xfrm>
          <a:prstGeom prst="rect">
            <a:avLst/>
          </a:prstGeom>
          <a:solidFill>
            <a:srgbClr val="AC2B25"/>
          </a:solidFill>
        </p:spPr>
        <p:txBody>
          <a:bodyPr wrap="square" lIns="0" tIns="9906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80"/>
              </a:spcBef>
            </a:pPr>
            <a:r>
              <a:rPr dirty="0" sz="1800" spc="-30">
                <a:solidFill>
                  <a:srgbClr val="F8F8F8"/>
                </a:solidFill>
                <a:latin typeface="宋体"/>
                <a:cs typeface="宋体"/>
              </a:rPr>
              <a:t>运</a:t>
            </a:r>
            <a:r>
              <a:rPr dirty="0" sz="1800" spc="-25">
                <a:solidFill>
                  <a:srgbClr val="F8F8F8"/>
                </a:solidFill>
                <a:latin typeface="宋体"/>
                <a:cs typeface="宋体"/>
              </a:rPr>
              <a:t>维</a:t>
            </a:r>
            <a:r>
              <a:rPr dirty="0" sz="1800" spc="-30">
                <a:solidFill>
                  <a:srgbClr val="F8F8F8"/>
                </a:solidFill>
                <a:latin typeface="宋体"/>
                <a:cs typeface="宋体"/>
              </a:rPr>
              <a:t>篇</a:t>
            </a:r>
            <a:endParaRPr sz="1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70959" y="2337816"/>
            <a:ext cx="1137285" cy="1320165"/>
          </a:xfrm>
          <a:custGeom>
            <a:avLst/>
            <a:gdLst/>
            <a:ahLst/>
            <a:cxnLst/>
            <a:rect l="l" t="t" r="r" b="b"/>
            <a:pathLst>
              <a:path w="1137285" h="1320164">
                <a:moveTo>
                  <a:pt x="568451" y="0"/>
                </a:moveTo>
                <a:lnTo>
                  <a:pt x="0" y="284225"/>
                </a:lnTo>
                <a:lnTo>
                  <a:pt x="0" y="1035558"/>
                </a:lnTo>
                <a:lnTo>
                  <a:pt x="568451" y="1319784"/>
                </a:lnTo>
                <a:lnTo>
                  <a:pt x="1136903" y="1035558"/>
                </a:lnTo>
                <a:lnTo>
                  <a:pt x="1136903" y="284225"/>
                </a:lnTo>
                <a:lnTo>
                  <a:pt x="568451" y="0"/>
                </a:lnTo>
                <a:close/>
              </a:path>
            </a:pathLst>
          </a:custGeom>
          <a:solidFill>
            <a:srgbClr val="AC2B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96640" y="3227832"/>
            <a:ext cx="370840" cy="429895"/>
          </a:xfrm>
          <a:custGeom>
            <a:avLst/>
            <a:gdLst/>
            <a:ahLst/>
            <a:cxnLst/>
            <a:rect l="l" t="t" r="r" b="b"/>
            <a:pathLst>
              <a:path w="370839" h="429895">
                <a:moveTo>
                  <a:pt x="185165" y="0"/>
                </a:moveTo>
                <a:lnTo>
                  <a:pt x="0" y="92582"/>
                </a:lnTo>
                <a:lnTo>
                  <a:pt x="0" y="337184"/>
                </a:lnTo>
                <a:lnTo>
                  <a:pt x="185165" y="429767"/>
                </a:lnTo>
                <a:lnTo>
                  <a:pt x="370332" y="337184"/>
                </a:lnTo>
                <a:lnTo>
                  <a:pt x="370332" y="92582"/>
                </a:lnTo>
                <a:lnTo>
                  <a:pt x="18516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2415" y="2438526"/>
            <a:ext cx="80073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>
                <a:solidFill>
                  <a:srgbClr val="252525"/>
                </a:solidFill>
                <a:latin typeface="微软雅黑"/>
                <a:cs typeface="微软雅黑"/>
              </a:rPr>
              <a:t>SQL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2415" y="3174618"/>
            <a:ext cx="1450340" cy="27336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10">
                <a:solidFill>
                  <a:srgbClr val="585858"/>
                </a:solidFill>
                <a:latin typeface="微软雅黑"/>
                <a:cs typeface="微软雅黑"/>
              </a:rPr>
              <a:t>SQL</a:t>
            </a:r>
            <a:r>
              <a:rPr dirty="0" sz="1600" spc="-5">
                <a:solidFill>
                  <a:srgbClr val="585858"/>
                </a:solidFill>
                <a:latin typeface="微软雅黑"/>
                <a:cs typeface="微软雅黑"/>
              </a:rPr>
              <a:t>通用语法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10">
                <a:solidFill>
                  <a:srgbClr val="585858"/>
                </a:solidFill>
                <a:latin typeface="微软雅黑"/>
                <a:cs typeface="微软雅黑"/>
              </a:rPr>
              <a:t>SQL</a:t>
            </a:r>
            <a:r>
              <a:rPr dirty="0" sz="1600" spc="-5">
                <a:solidFill>
                  <a:srgbClr val="585858"/>
                </a:solidFill>
                <a:latin typeface="微软雅黑"/>
                <a:cs typeface="微软雅黑"/>
              </a:rPr>
              <a:t>分类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10">
                <a:solidFill>
                  <a:srgbClr val="585858"/>
                </a:solidFill>
                <a:latin typeface="微软雅黑"/>
                <a:cs typeface="微软雅黑"/>
              </a:rPr>
              <a:t>DDL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10">
                <a:solidFill>
                  <a:srgbClr val="585858"/>
                </a:solidFill>
                <a:latin typeface="微软雅黑"/>
                <a:cs typeface="微软雅黑"/>
              </a:rPr>
              <a:t>DML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10">
                <a:solidFill>
                  <a:srgbClr val="585858"/>
                </a:solidFill>
                <a:latin typeface="微软雅黑"/>
                <a:cs typeface="微软雅黑"/>
              </a:rPr>
              <a:t>DQL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solidFill>
                  <a:srgbClr val="FF0000"/>
                </a:solidFill>
                <a:latin typeface="微软雅黑"/>
                <a:cs typeface="微软雅黑"/>
              </a:rPr>
              <a:t>DCL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77105" y="2677413"/>
            <a:ext cx="33845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 b="1">
                <a:solidFill>
                  <a:srgbClr val="FFFFFF"/>
                </a:solidFill>
                <a:latin typeface="微软雅黑"/>
                <a:cs typeface="微软雅黑"/>
              </a:rPr>
              <a:t>2</a:t>
            </a:r>
            <a:endParaRPr sz="4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 h="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 h="0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 h="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9838" y="1074546"/>
            <a:ext cx="1272540" cy="889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225">
                <a:solidFill>
                  <a:srgbClr val="AC2A25"/>
                </a:solidFill>
                <a:latin typeface="宋体"/>
                <a:cs typeface="宋体"/>
              </a:rPr>
              <a:t>SQL</a:t>
            </a:r>
            <a:endParaRPr sz="20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72110" algn="l"/>
              </a:tabLst>
            </a:pPr>
            <a:r>
              <a:rPr dirty="0" sz="1350" spc="670">
                <a:solidFill>
                  <a:srgbClr val="404040"/>
                </a:solidFill>
                <a:latin typeface="Wingdings"/>
                <a:cs typeface="Wingdings"/>
              </a:rPr>
              <a:t>⚫</a:t>
            </a:r>
            <a:r>
              <a:rPr dirty="0" sz="1350" spc="67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1600" spc="-5">
                <a:solidFill>
                  <a:srgbClr val="252525"/>
                </a:solidFill>
                <a:latin typeface="微软雅黑"/>
                <a:cs typeface="微软雅黑"/>
              </a:rPr>
              <a:t>DC</a:t>
            </a:r>
            <a:r>
              <a:rPr dirty="0" sz="1600" spc="-15">
                <a:solidFill>
                  <a:srgbClr val="252525"/>
                </a:solidFill>
                <a:latin typeface="微软雅黑"/>
                <a:cs typeface="微软雅黑"/>
              </a:rPr>
              <a:t>L</a:t>
            </a:r>
            <a:r>
              <a:rPr dirty="0" sz="1600">
                <a:solidFill>
                  <a:srgbClr val="252525"/>
                </a:solidFill>
                <a:latin typeface="微软雅黑"/>
                <a:cs typeface="微软雅黑"/>
              </a:rPr>
              <a:t>-</a:t>
            </a:r>
            <a:r>
              <a:rPr dirty="0" sz="1600" spc="-5">
                <a:solidFill>
                  <a:srgbClr val="252525"/>
                </a:solidFill>
                <a:latin typeface="微软雅黑"/>
                <a:cs typeface="微软雅黑"/>
              </a:rPr>
              <a:t>介绍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28471" y="2221738"/>
            <a:ext cx="10839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85858"/>
                </a:solidFill>
                <a:latin typeface="微软雅黑"/>
                <a:cs typeface="微软雅黑"/>
              </a:rPr>
              <a:t>DC</a:t>
            </a:r>
            <a:r>
              <a:rPr dirty="0" sz="1200" spc="-5">
                <a:solidFill>
                  <a:srgbClr val="585858"/>
                </a:solidFill>
                <a:latin typeface="微软雅黑"/>
                <a:cs typeface="微软雅黑"/>
              </a:rPr>
              <a:t>L</a:t>
            </a:r>
            <a:r>
              <a:rPr dirty="0" sz="1200">
                <a:solidFill>
                  <a:srgbClr val="585858"/>
                </a:solidFill>
                <a:latin typeface="微软雅黑"/>
                <a:cs typeface="微软雅黑"/>
              </a:rPr>
              <a:t>英文全称是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199132" y="2205482"/>
            <a:ext cx="1017562" cy="236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144011" y="2205482"/>
            <a:ext cx="822960" cy="2362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747003" y="3462528"/>
            <a:ext cx="1539240" cy="1892935"/>
          </a:xfrm>
          <a:custGeom>
            <a:avLst/>
            <a:gdLst/>
            <a:ahLst/>
            <a:cxnLst/>
            <a:rect l="l" t="t" r="r" b="b"/>
            <a:pathLst>
              <a:path w="1539240" h="1892935">
                <a:moveTo>
                  <a:pt x="1282700" y="0"/>
                </a:moveTo>
                <a:lnTo>
                  <a:pt x="256540" y="0"/>
                </a:lnTo>
                <a:lnTo>
                  <a:pt x="210413" y="4131"/>
                </a:lnTo>
                <a:lnTo>
                  <a:pt x="167005" y="16044"/>
                </a:lnTo>
                <a:lnTo>
                  <a:pt x="127037" y="35014"/>
                </a:lnTo>
                <a:lnTo>
                  <a:pt x="91234" y="60318"/>
                </a:lnTo>
                <a:lnTo>
                  <a:pt x="60318" y="91234"/>
                </a:lnTo>
                <a:lnTo>
                  <a:pt x="35014" y="127037"/>
                </a:lnTo>
                <a:lnTo>
                  <a:pt x="16044" y="167005"/>
                </a:lnTo>
                <a:lnTo>
                  <a:pt x="4131" y="210413"/>
                </a:lnTo>
                <a:lnTo>
                  <a:pt x="0" y="256540"/>
                </a:lnTo>
                <a:lnTo>
                  <a:pt x="0" y="1636268"/>
                </a:lnTo>
                <a:lnTo>
                  <a:pt x="4131" y="1682394"/>
                </a:lnTo>
                <a:lnTo>
                  <a:pt x="16044" y="1725802"/>
                </a:lnTo>
                <a:lnTo>
                  <a:pt x="35014" y="1765770"/>
                </a:lnTo>
                <a:lnTo>
                  <a:pt x="60318" y="1801573"/>
                </a:lnTo>
                <a:lnTo>
                  <a:pt x="91234" y="1832489"/>
                </a:lnTo>
                <a:lnTo>
                  <a:pt x="127037" y="1857793"/>
                </a:lnTo>
                <a:lnTo>
                  <a:pt x="167005" y="1876763"/>
                </a:lnTo>
                <a:lnTo>
                  <a:pt x="210413" y="1888676"/>
                </a:lnTo>
                <a:lnTo>
                  <a:pt x="256540" y="1892808"/>
                </a:lnTo>
                <a:lnTo>
                  <a:pt x="1282700" y="1892808"/>
                </a:lnTo>
                <a:lnTo>
                  <a:pt x="1328826" y="1888676"/>
                </a:lnTo>
                <a:lnTo>
                  <a:pt x="1372234" y="1876763"/>
                </a:lnTo>
                <a:lnTo>
                  <a:pt x="1412202" y="1857793"/>
                </a:lnTo>
                <a:lnTo>
                  <a:pt x="1448005" y="1832489"/>
                </a:lnTo>
                <a:lnTo>
                  <a:pt x="1478921" y="1801573"/>
                </a:lnTo>
                <a:lnTo>
                  <a:pt x="1504225" y="1765770"/>
                </a:lnTo>
                <a:lnTo>
                  <a:pt x="1523195" y="1725802"/>
                </a:lnTo>
                <a:lnTo>
                  <a:pt x="1535108" y="1682394"/>
                </a:lnTo>
                <a:lnTo>
                  <a:pt x="1539240" y="1636268"/>
                </a:lnTo>
                <a:lnTo>
                  <a:pt x="1539240" y="256540"/>
                </a:lnTo>
                <a:lnTo>
                  <a:pt x="1535108" y="210413"/>
                </a:lnTo>
                <a:lnTo>
                  <a:pt x="1523195" y="167005"/>
                </a:lnTo>
                <a:lnTo>
                  <a:pt x="1504225" y="127037"/>
                </a:lnTo>
                <a:lnTo>
                  <a:pt x="1478921" y="91234"/>
                </a:lnTo>
                <a:lnTo>
                  <a:pt x="1448005" y="60318"/>
                </a:lnTo>
                <a:lnTo>
                  <a:pt x="1412202" y="35014"/>
                </a:lnTo>
                <a:lnTo>
                  <a:pt x="1372234" y="16044"/>
                </a:lnTo>
                <a:lnTo>
                  <a:pt x="1328826" y="4131"/>
                </a:lnTo>
                <a:lnTo>
                  <a:pt x="1282700" y="0"/>
                </a:lnTo>
                <a:close/>
              </a:path>
            </a:pathLst>
          </a:custGeom>
          <a:solidFill>
            <a:srgbClr val="FCEA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844540" y="3585971"/>
            <a:ext cx="1348740" cy="508000"/>
          </a:xfrm>
          <a:custGeom>
            <a:avLst/>
            <a:gdLst/>
            <a:ahLst/>
            <a:cxnLst/>
            <a:rect l="l" t="t" r="r" b="b"/>
            <a:pathLst>
              <a:path w="1348740" h="508000">
                <a:moveTo>
                  <a:pt x="1264158" y="0"/>
                </a:moveTo>
                <a:lnTo>
                  <a:pt x="84582" y="0"/>
                </a:lnTo>
                <a:lnTo>
                  <a:pt x="51649" y="6643"/>
                </a:lnTo>
                <a:lnTo>
                  <a:pt x="24764" y="24765"/>
                </a:lnTo>
                <a:lnTo>
                  <a:pt x="6643" y="51649"/>
                </a:lnTo>
                <a:lnTo>
                  <a:pt x="0" y="84581"/>
                </a:lnTo>
                <a:lnTo>
                  <a:pt x="0" y="422909"/>
                </a:lnTo>
                <a:lnTo>
                  <a:pt x="6643" y="455842"/>
                </a:lnTo>
                <a:lnTo>
                  <a:pt x="24765" y="482726"/>
                </a:lnTo>
                <a:lnTo>
                  <a:pt x="51649" y="500848"/>
                </a:lnTo>
                <a:lnTo>
                  <a:pt x="84582" y="507491"/>
                </a:lnTo>
                <a:lnTo>
                  <a:pt x="1264158" y="507491"/>
                </a:lnTo>
                <a:lnTo>
                  <a:pt x="1297090" y="500848"/>
                </a:lnTo>
                <a:lnTo>
                  <a:pt x="1323974" y="482726"/>
                </a:lnTo>
                <a:lnTo>
                  <a:pt x="1342096" y="455842"/>
                </a:lnTo>
                <a:lnTo>
                  <a:pt x="1348739" y="422909"/>
                </a:lnTo>
                <a:lnTo>
                  <a:pt x="1348739" y="84581"/>
                </a:lnTo>
                <a:lnTo>
                  <a:pt x="1342096" y="51649"/>
                </a:lnTo>
                <a:lnTo>
                  <a:pt x="1323974" y="24765"/>
                </a:lnTo>
                <a:lnTo>
                  <a:pt x="1297090" y="6643"/>
                </a:lnTo>
                <a:lnTo>
                  <a:pt x="1264158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800850" y="3841241"/>
            <a:ext cx="338455" cy="0"/>
          </a:xfrm>
          <a:custGeom>
            <a:avLst/>
            <a:gdLst/>
            <a:ahLst/>
            <a:cxnLst/>
            <a:rect l="l" t="t" r="r" b="b"/>
            <a:pathLst>
              <a:path w="338454" h="0">
                <a:moveTo>
                  <a:pt x="0" y="0"/>
                </a:moveTo>
                <a:lnTo>
                  <a:pt x="337947" y="0"/>
                </a:lnTo>
              </a:path>
            </a:pathLst>
          </a:custGeom>
          <a:ln w="1905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800850" y="3912870"/>
            <a:ext cx="338455" cy="0"/>
          </a:xfrm>
          <a:custGeom>
            <a:avLst/>
            <a:gdLst/>
            <a:ahLst/>
            <a:cxnLst/>
            <a:rect l="l" t="t" r="r" b="b"/>
            <a:pathLst>
              <a:path w="338454" h="0">
                <a:moveTo>
                  <a:pt x="0" y="0"/>
                </a:moveTo>
                <a:lnTo>
                  <a:pt x="337947" y="0"/>
                </a:lnTo>
              </a:path>
            </a:pathLst>
          </a:custGeom>
          <a:ln w="1905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800850" y="3984497"/>
            <a:ext cx="338455" cy="0"/>
          </a:xfrm>
          <a:custGeom>
            <a:avLst/>
            <a:gdLst/>
            <a:ahLst/>
            <a:cxnLst/>
            <a:rect l="l" t="t" r="r" b="b"/>
            <a:pathLst>
              <a:path w="338454" h="0">
                <a:moveTo>
                  <a:pt x="0" y="0"/>
                </a:moveTo>
                <a:lnTo>
                  <a:pt x="337947" y="0"/>
                </a:lnTo>
              </a:path>
            </a:pathLst>
          </a:custGeom>
          <a:ln w="1905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925565" y="3909314"/>
            <a:ext cx="87884" cy="909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844540" y="4165091"/>
            <a:ext cx="1348740" cy="508000"/>
          </a:xfrm>
          <a:custGeom>
            <a:avLst/>
            <a:gdLst/>
            <a:ahLst/>
            <a:cxnLst/>
            <a:rect l="l" t="t" r="r" b="b"/>
            <a:pathLst>
              <a:path w="1348740" h="508000">
                <a:moveTo>
                  <a:pt x="1264158" y="0"/>
                </a:moveTo>
                <a:lnTo>
                  <a:pt x="84582" y="0"/>
                </a:lnTo>
                <a:lnTo>
                  <a:pt x="51649" y="6643"/>
                </a:lnTo>
                <a:lnTo>
                  <a:pt x="24764" y="24764"/>
                </a:lnTo>
                <a:lnTo>
                  <a:pt x="6643" y="51649"/>
                </a:lnTo>
                <a:lnTo>
                  <a:pt x="0" y="84581"/>
                </a:lnTo>
                <a:lnTo>
                  <a:pt x="0" y="422909"/>
                </a:lnTo>
                <a:lnTo>
                  <a:pt x="6643" y="455842"/>
                </a:lnTo>
                <a:lnTo>
                  <a:pt x="24765" y="482726"/>
                </a:lnTo>
                <a:lnTo>
                  <a:pt x="51649" y="500848"/>
                </a:lnTo>
                <a:lnTo>
                  <a:pt x="84582" y="507491"/>
                </a:lnTo>
                <a:lnTo>
                  <a:pt x="1264158" y="507491"/>
                </a:lnTo>
                <a:lnTo>
                  <a:pt x="1297090" y="500848"/>
                </a:lnTo>
                <a:lnTo>
                  <a:pt x="1323974" y="482726"/>
                </a:lnTo>
                <a:lnTo>
                  <a:pt x="1342096" y="455842"/>
                </a:lnTo>
                <a:lnTo>
                  <a:pt x="1348739" y="422909"/>
                </a:lnTo>
                <a:lnTo>
                  <a:pt x="1348739" y="84581"/>
                </a:lnTo>
                <a:lnTo>
                  <a:pt x="1342096" y="51649"/>
                </a:lnTo>
                <a:lnTo>
                  <a:pt x="1323974" y="24764"/>
                </a:lnTo>
                <a:lnTo>
                  <a:pt x="1297090" y="6643"/>
                </a:lnTo>
                <a:lnTo>
                  <a:pt x="1264158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800850" y="4420361"/>
            <a:ext cx="338455" cy="0"/>
          </a:xfrm>
          <a:custGeom>
            <a:avLst/>
            <a:gdLst/>
            <a:ahLst/>
            <a:cxnLst/>
            <a:rect l="l" t="t" r="r" b="b"/>
            <a:pathLst>
              <a:path w="338454" h="0">
                <a:moveTo>
                  <a:pt x="0" y="0"/>
                </a:moveTo>
                <a:lnTo>
                  <a:pt x="337947" y="0"/>
                </a:lnTo>
              </a:path>
            </a:pathLst>
          </a:custGeom>
          <a:ln w="1905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925565" y="4488434"/>
            <a:ext cx="87884" cy="909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844540" y="4738115"/>
            <a:ext cx="1348740" cy="508000"/>
          </a:xfrm>
          <a:custGeom>
            <a:avLst/>
            <a:gdLst/>
            <a:ahLst/>
            <a:cxnLst/>
            <a:rect l="l" t="t" r="r" b="b"/>
            <a:pathLst>
              <a:path w="1348740" h="508000">
                <a:moveTo>
                  <a:pt x="1264158" y="0"/>
                </a:moveTo>
                <a:lnTo>
                  <a:pt x="84582" y="0"/>
                </a:lnTo>
                <a:lnTo>
                  <a:pt x="51649" y="6643"/>
                </a:lnTo>
                <a:lnTo>
                  <a:pt x="24764" y="24764"/>
                </a:lnTo>
                <a:lnTo>
                  <a:pt x="6643" y="51649"/>
                </a:lnTo>
                <a:lnTo>
                  <a:pt x="0" y="84581"/>
                </a:lnTo>
                <a:lnTo>
                  <a:pt x="0" y="422909"/>
                </a:lnTo>
                <a:lnTo>
                  <a:pt x="6643" y="455842"/>
                </a:lnTo>
                <a:lnTo>
                  <a:pt x="24765" y="482726"/>
                </a:lnTo>
                <a:lnTo>
                  <a:pt x="51649" y="500848"/>
                </a:lnTo>
                <a:lnTo>
                  <a:pt x="84582" y="507491"/>
                </a:lnTo>
                <a:lnTo>
                  <a:pt x="1264158" y="507491"/>
                </a:lnTo>
                <a:lnTo>
                  <a:pt x="1297090" y="500848"/>
                </a:lnTo>
                <a:lnTo>
                  <a:pt x="1323974" y="482726"/>
                </a:lnTo>
                <a:lnTo>
                  <a:pt x="1342096" y="455842"/>
                </a:lnTo>
                <a:lnTo>
                  <a:pt x="1348739" y="422909"/>
                </a:lnTo>
                <a:lnTo>
                  <a:pt x="1348739" y="84581"/>
                </a:lnTo>
                <a:lnTo>
                  <a:pt x="1342096" y="51649"/>
                </a:lnTo>
                <a:lnTo>
                  <a:pt x="1323974" y="24764"/>
                </a:lnTo>
                <a:lnTo>
                  <a:pt x="1297090" y="6643"/>
                </a:lnTo>
                <a:lnTo>
                  <a:pt x="1264158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800850" y="4993385"/>
            <a:ext cx="338455" cy="0"/>
          </a:xfrm>
          <a:custGeom>
            <a:avLst/>
            <a:gdLst/>
            <a:ahLst/>
            <a:cxnLst/>
            <a:rect l="l" t="t" r="r" b="b"/>
            <a:pathLst>
              <a:path w="338454" h="0">
                <a:moveTo>
                  <a:pt x="0" y="0"/>
                </a:moveTo>
                <a:lnTo>
                  <a:pt x="337947" y="0"/>
                </a:lnTo>
              </a:path>
            </a:pathLst>
          </a:custGeom>
          <a:ln w="1905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925565" y="5061458"/>
            <a:ext cx="87884" cy="894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585204" y="4748784"/>
            <a:ext cx="553720" cy="525780"/>
          </a:xfrm>
          <a:custGeom>
            <a:avLst/>
            <a:gdLst/>
            <a:ahLst/>
            <a:cxnLst/>
            <a:rect l="l" t="t" r="r" b="b"/>
            <a:pathLst>
              <a:path w="553720" h="525779">
                <a:moveTo>
                  <a:pt x="276605" y="0"/>
                </a:moveTo>
                <a:lnTo>
                  <a:pt x="213177" y="2314"/>
                </a:lnTo>
                <a:lnTo>
                  <a:pt x="154954" y="8908"/>
                </a:lnTo>
                <a:lnTo>
                  <a:pt x="103596" y="19254"/>
                </a:lnTo>
                <a:lnTo>
                  <a:pt x="60762" y="32825"/>
                </a:lnTo>
                <a:lnTo>
                  <a:pt x="7304" y="67540"/>
                </a:lnTo>
                <a:lnTo>
                  <a:pt x="0" y="87630"/>
                </a:lnTo>
                <a:lnTo>
                  <a:pt x="0" y="438150"/>
                </a:lnTo>
                <a:lnTo>
                  <a:pt x="28111" y="476683"/>
                </a:lnTo>
                <a:lnTo>
                  <a:pt x="103596" y="506525"/>
                </a:lnTo>
                <a:lnTo>
                  <a:pt x="154954" y="516871"/>
                </a:lnTo>
                <a:lnTo>
                  <a:pt x="213177" y="523465"/>
                </a:lnTo>
                <a:lnTo>
                  <a:pt x="276605" y="525780"/>
                </a:lnTo>
                <a:lnTo>
                  <a:pt x="340034" y="523465"/>
                </a:lnTo>
                <a:lnTo>
                  <a:pt x="398257" y="516871"/>
                </a:lnTo>
                <a:lnTo>
                  <a:pt x="449615" y="506525"/>
                </a:lnTo>
                <a:lnTo>
                  <a:pt x="492449" y="492954"/>
                </a:lnTo>
                <a:lnTo>
                  <a:pt x="545907" y="458239"/>
                </a:lnTo>
                <a:lnTo>
                  <a:pt x="553212" y="438150"/>
                </a:lnTo>
                <a:lnTo>
                  <a:pt x="553212" y="87630"/>
                </a:lnTo>
                <a:lnTo>
                  <a:pt x="525100" y="49096"/>
                </a:lnTo>
                <a:lnTo>
                  <a:pt x="449615" y="19254"/>
                </a:lnTo>
                <a:lnTo>
                  <a:pt x="398257" y="8908"/>
                </a:lnTo>
                <a:lnTo>
                  <a:pt x="340034" y="2314"/>
                </a:lnTo>
                <a:lnTo>
                  <a:pt x="276605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585204" y="4836414"/>
            <a:ext cx="553720" cy="87630"/>
          </a:xfrm>
          <a:custGeom>
            <a:avLst/>
            <a:gdLst/>
            <a:ahLst/>
            <a:cxnLst/>
            <a:rect l="l" t="t" r="r" b="b"/>
            <a:pathLst>
              <a:path w="553720" h="87629">
                <a:moveTo>
                  <a:pt x="553212" y="0"/>
                </a:moveTo>
                <a:lnTo>
                  <a:pt x="525100" y="38533"/>
                </a:lnTo>
                <a:lnTo>
                  <a:pt x="449615" y="68375"/>
                </a:lnTo>
                <a:lnTo>
                  <a:pt x="398257" y="78721"/>
                </a:lnTo>
                <a:lnTo>
                  <a:pt x="340034" y="85315"/>
                </a:lnTo>
                <a:lnTo>
                  <a:pt x="276605" y="87630"/>
                </a:lnTo>
                <a:lnTo>
                  <a:pt x="213177" y="85315"/>
                </a:lnTo>
                <a:lnTo>
                  <a:pt x="154954" y="78721"/>
                </a:lnTo>
                <a:lnTo>
                  <a:pt x="103596" y="68375"/>
                </a:lnTo>
                <a:lnTo>
                  <a:pt x="60762" y="54804"/>
                </a:lnTo>
                <a:lnTo>
                  <a:pt x="7304" y="20089"/>
                </a:lnTo>
                <a:lnTo>
                  <a:pt x="0" y="0"/>
                </a:lnTo>
              </a:path>
            </a:pathLst>
          </a:custGeom>
          <a:ln w="3175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585204" y="4748784"/>
            <a:ext cx="553720" cy="525780"/>
          </a:xfrm>
          <a:custGeom>
            <a:avLst/>
            <a:gdLst/>
            <a:ahLst/>
            <a:cxnLst/>
            <a:rect l="l" t="t" r="r" b="b"/>
            <a:pathLst>
              <a:path w="553720" h="525779">
                <a:moveTo>
                  <a:pt x="0" y="87630"/>
                </a:moveTo>
                <a:lnTo>
                  <a:pt x="28111" y="49096"/>
                </a:lnTo>
                <a:lnTo>
                  <a:pt x="103596" y="19254"/>
                </a:lnTo>
                <a:lnTo>
                  <a:pt x="154954" y="8908"/>
                </a:lnTo>
                <a:lnTo>
                  <a:pt x="213177" y="2314"/>
                </a:lnTo>
                <a:lnTo>
                  <a:pt x="276605" y="0"/>
                </a:lnTo>
                <a:lnTo>
                  <a:pt x="340034" y="2314"/>
                </a:lnTo>
                <a:lnTo>
                  <a:pt x="398257" y="8908"/>
                </a:lnTo>
                <a:lnTo>
                  <a:pt x="449615" y="19254"/>
                </a:lnTo>
                <a:lnTo>
                  <a:pt x="492449" y="32825"/>
                </a:lnTo>
                <a:lnTo>
                  <a:pt x="545907" y="67540"/>
                </a:lnTo>
                <a:lnTo>
                  <a:pt x="553212" y="87630"/>
                </a:lnTo>
                <a:lnTo>
                  <a:pt x="553212" y="438150"/>
                </a:lnTo>
                <a:lnTo>
                  <a:pt x="525100" y="476683"/>
                </a:lnTo>
                <a:lnTo>
                  <a:pt x="449615" y="506525"/>
                </a:lnTo>
                <a:lnTo>
                  <a:pt x="398257" y="516871"/>
                </a:lnTo>
                <a:lnTo>
                  <a:pt x="340034" y="523465"/>
                </a:lnTo>
                <a:lnTo>
                  <a:pt x="276605" y="525780"/>
                </a:lnTo>
                <a:lnTo>
                  <a:pt x="213177" y="523465"/>
                </a:lnTo>
                <a:lnTo>
                  <a:pt x="154954" y="516871"/>
                </a:lnTo>
                <a:lnTo>
                  <a:pt x="103596" y="506525"/>
                </a:lnTo>
                <a:lnTo>
                  <a:pt x="60762" y="492954"/>
                </a:lnTo>
                <a:lnTo>
                  <a:pt x="7304" y="458239"/>
                </a:lnTo>
                <a:lnTo>
                  <a:pt x="0" y="438150"/>
                </a:lnTo>
                <a:lnTo>
                  <a:pt x="0" y="87630"/>
                </a:lnTo>
                <a:close/>
              </a:path>
            </a:pathLst>
          </a:custGeom>
          <a:ln w="3175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6797420" y="4925695"/>
            <a:ext cx="35433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0995" algn="l"/>
              </a:tabLst>
            </a:pPr>
            <a:r>
              <a:rPr dirty="0" u="heavy" sz="1400" strike="sngStrike">
                <a:solidFill>
                  <a:srgbClr val="252525"/>
                </a:solidFill>
                <a:uFill>
                  <a:solidFill>
                    <a:srgbClr val="F8F8F8"/>
                  </a:solidFill>
                </a:uFill>
                <a:latin typeface="Calibri"/>
                <a:cs typeface="Calibri"/>
              </a:rPr>
              <a:t>A	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271474" y="3244052"/>
            <a:ext cx="542159" cy="55331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847214" y="3518027"/>
            <a:ext cx="3901440" cy="912494"/>
          </a:xfrm>
          <a:custGeom>
            <a:avLst/>
            <a:gdLst/>
            <a:ahLst/>
            <a:cxnLst/>
            <a:rect l="l" t="t" r="r" b="b"/>
            <a:pathLst>
              <a:path w="3901440" h="912495">
                <a:moveTo>
                  <a:pt x="3824814" y="884549"/>
                </a:moveTo>
                <a:lnTo>
                  <a:pt x="3818509" y="912495"/>
                </a:lnTo>
                <a:lnTo>
                  <a:pt x="3901186" y="892175"/>
                </a:lnTo>
                <a:lnTo>
                  <a:pt x="3895292" y="887349"/>
                </a:lnTo>
                <a:lnTo>
                  <a:pt x="3837178" y="887349"/>
                </a:lnTo>
                <a:lnTo>
                  <a:pt x="3824814" y="884549"/>
                </a:lnTo>
                <a:close/>
              </a:path>
              <a:path w="3901440" h="912495">
                <a:moveTo>
                  <a:pt x="3828998" y="866006"/>
                </a:moveTo>
                <a:lnTo>
                  <a:pt x="3824814" y="884549"/>
                </a:lnTo>
                <a:lnTo>
                  <a:pt x="3837178" y="887349"/>
                </a:lnTo>
                <a:lnTo>
                  <a:pt x="3841369" y="868807"/>
                </a:lnTo>
                <a:lnTo>
                  <a:pt x="3828998" y="866006"/>
                </a:lnTo>
                <a:close/>
              </a:path>
              <a:path w="3901440" h="912495">
                <a:moveTo>
                  <a:pt x="3835273" y="838200"/>
                </a:moveTo>
                <a:lnTo>
                  <a:pt x="3828998" y="866006"/>
                </a:lnTo>
                <a:lnTo>
                  <a:pt x="3841369" y="868807"/>
                </a:lnTo>
                <a:lnTo>
                  <a:pt x="3837178" y="887349"/>
                </a:lnTo>
                <a:lnTo>
                  <a:pt x="3895292" y="887349"/>
                </a:lnTo>
                <a:lnTo>
                  <a:pt x="3835273" y="838200"/>
                </a:lnTo>
                <a:close/>
              </a:path>
              <a:path w="3901440" h="912495">
                <a:moveTo>
                  <a:pt x="4318" y="0"/>
                </a:moveTo>
                <a:lnTo>
                  <a:pt x="0" y="18542"/>
                </a:lnTo>
                <a:lnTo>
                  <a:pt x="3824814" y="884549"/>
                </a:lnTo>
                <a:lnTo>
                  <a:pt x="3828998" y="866006"/>
                </a:lnTo>
                <a:lnTo>
                  <a:pt x="4318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271474" y="4830567"/>
            <a:ext cx="542159" cy="5547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847723" y="4385690"/>
            <a:ext cx="3900804" cy="737870"/>
          </a:xfrm>
          <a:custGeom>
            <a:avLst/>
            <a:gdLst/>
            <a:ahLst/>
            <a:cxnLst/>
            <a:rect l="l" t="t" r="r" b="b"/>
            <a:pathLst>
              <a:path w="3900804" h="737870">
                <a:moveTo>
                  <a:pt x="3823991" y="28175"/>
                </a:moveTo>
                <a:lnTo>
                  <a:pt x="0" y="718946"/>
                </a:lnTo>
                <a:lnTo>
                  <a:pt x="3301" y="737615"/>
                </a:lnTo>
                <a:lnTo>
                  <a:pt x="3827394" y="46975"/>
                </a:lnTo>
                <a:lnTo>
                  <a:pt x="3823991" y="28175"/>
                </a:lnTo>
                <a:close/>
              </a:path>
              <a:path w="3900804" h="737870">
                <a:moveTo>
                  <a:pt x="3898133" y="25907"/>
                </a:moveTo>
                <a:lnTo>
                  <a:pt x="3836542" y="25907"/>
                </a:lnTo>
                <a:lnTo>
                  <a:pt x="3839972" y="44703"/>
                </a:lnTo>
                <a:lnTo>
                  <a:pt x="3827394" y="46975"/>
                </a:lnTo>
                <a:lnTo>
                  <a:pt x="3832479" y="75056"/>
                </a:lnTo>
                <a:lnTo>
                  <a:pt x="3898133" y="25907"/>
                </a:lnTo>
                <a:close/>
              </a:path>
              <a:path w="3900804" h="737870">
                <a:moveTo>
                  <a:pt x="3836542" y="25907"/>
                </a:moveTo>
                <a:lnTo>
                  <a:pt x="3823991" y="28175"/>
                </a:lnTo>
                <a:lnTo>
                  <a:pt x="3827394" y="46975"/>
                </a:lnTo>
                <a:lnTo>
                  <a:pt x="3839972" y="44703"/>
                </a:lnTo>
                <a:lnTo>
                  <a:pt x="3836542" y="25907"/>
                </a:lnTo>
                <a:close/>
              </a:path>
              <a:path w="3900804" h="737870">
                <a:moveTo>
                  <a:pt x="3818890" y="0"/>
                </a:moveTo>
                <a:lnTo>
                  <a:pt x="3823991" y="28175"/>
                </a:lnTo>
                <a:lnTo>
                  <a:pt x="3836542" y="25907"/>
                </a:lnTo>
                <a:lnTo>
                  <a:pt x="3898133" y="25907"/>
                </a:lnTo>
                <a:lnTo>
                  <a:pt x="3900678" y="24002"/>
                </a:lnTo>
                <a:lnTo>
                  <a:pt x="3818890" y="0"/>
                </a:lnTo>
                <a:close/>
              </a:path>
            </a:pathLst>
          </a:custGeom>
          <a:solidFill>
            <a:srgbClr val="F9C0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894832" y="4753355"/>
            <a:ext cx="554990" cy="525780"/>
          </a:xfrm>
          <a:custGeom>
            <a:avLst/>
            <a:gdLst/>
            <a:ahLst/>
            <a:cxnLst/>
            <a:rect l="l" t="t" r="r" b="b"/>
            <a:pathLst>
              <a:path w="554989" h="525779">
                <a:moveTo>
                  <a:pt x="277367" y="0"/>
                </a:moveTo>
                <a:lnTo>
                  <a:pt x="213777" y="2314"/>
                </a:lnTo>
                <a:lnTo>
                  <a:pt x="155399" y="8908"/>
                </a:lnTo>
                <a:lnTo>
                  <a:pt x="103898" y="19254"/>
                </a:lnTo>
                <a:lnTo>
                  <a:pt x="60942" y="32825"/>
                </a:lnTo>
                <a:lnTo>
                  <a:pt x="7326" y="67540"/>
                </a:lnTo>
                <a:lnTo>
                  <a:pt x="0" y="87630"/>
                </a:lnTo>
                <a:lnTo>
                  <a:pt x="0" y="438150"/>
                </a:lnTo>
                <a:lnTo>
                  <a:pt x="28196" y="476683"/>
                </a:lnTo>
                <a:lnTo>
                  <a:pt x="103898" y="506525"/>
                </a:lnTo>
                <a:lnTo>
                  <a:pt x="155399" y="516871"/>
                </a:lnTo>
                <a:lnTo>
                  <a:pt x="213777" y="523465"/>
                </a:lnTo>
                <a:lnTo>
                  <a:pt x="277367" y="525780"/>
                </a:lnTo>
                <a:lnTo>
                  <a:pt x="340958" y="523465"/>
                </a:lnTo>
                <a:lnTo>
                  <a:pt x="399336" y="516871"/>
                </a:lnTo>
                <a:lnTo>
                  <a:pt x="450837" y="506525"/>
                </a:lnTo>
                <a:lnTo>
                  <a:pt x="493793" y="492954"/>
                </a:lnTo>
                <a:lnTo>
                  <a:pt x="547409" y="458239"/>
                </a:lnTo>
                <a:lnTo>
                  <a:pt x="554735" y="438150"/>
                </a:lnTo>
                <a:lnTo>
                  <a:pt x="554735" y="87630"/>
                </a:lnTo>
                <a:lnTo>
                  <a:pt x="526539" y="49096"/>
                </a:lnTo>
                <a:lnTo>
                  <a:pt x="450837" y="19254"/>
                </a:lnTo>
                <a:lnTo>
                  <a:pt x="399336" y="8908"/>
                </a:lnTo>
                <a:lnTo>
                  <a:pt x="340958" y="2314"/>
                </a:lnTo>
                <a:lnTo>
                  <a:pt x="277367" y="0"/>
                </a:lnTo>
                <a:close/>
              </a:path>
            </a:pathLst>
          </a:custGeom>
          <a:solidFill>
            <a:srgbClr val="F9C0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894832" y="4840985"/>
            <a:ext cx="554990" cy="87630"/>
          </a:xfrm>
          <a:custGeom>
            <a:avLst/>
            <a:gdLst/>
            <a:ahLst/>
            <a:cxnLst/>
            <a:rect l="l" t="t" r="r" b="b"/>
            <a:pathLst>
              <a:path w="554989" h="87629">
                <a:moveTo>
                  <a:pt x="554735" y="0"/>
                </a:moveTo>
                <a:lnTo>
                  <a:pt x="526539" y="38533"/>
                </a:lnTo>
                <a:lnTo>
                  <a:pt x="450837" y="68375"/>
                </a:lnTo>
                <a:lnTo>
                  <a:pt x="399336" y="78721"/>
                </a:lnTo>
                <a:lnTo>
                  <a:pt x="340958" y="85315"/>
                </a:lnTo>
                <a:lnTo>
                  <a:pt x="277367" y="87630"/>
                </a:lnTo>
                <a:lnTo>
                  <a:pt x="213777" y="85315"/>
                </a:lnTo>
                <a:lnTo>
                  <a:pt x="155399" y="78721"/>
                </a:lnTo>
                <a:lnTo>
                  <a:pt x="103898" y="68375"/>
                </a:lnTo>
                <a:lnTo>
                  <a:pt x="60942" y="54804"/>
                </a:lnTo>
                <a:lnTo>
                  <a:pt x="7326" y="20089"/>
                </a:lnTo>
                <a:lnTo>
                  <a:pt x="0" y="0"/>
                </a:lnTo>
              </a:path>
            </a:pathLst>
          </a:custGeom>
          <a:ln w="3175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894832" y="4753355"/>
            <a:ext cx="554990" cy="525780"/>
          </a:xfrm>
          <a:custGeom>
            <a:avLst/>
            <a:gdLst/>
            <a:ahLst/>
            <a:cxnLst/>
            <a:rect l="l" t="t" r="r" b="b"/>
            <a:pathLst>
              <a:path w="554989" h="525779">
                <a:moveTo>
                  <a:pt x="0" y="87630"/>
                </a:moveTo>
                <a:lnTo>
                  <a:pt x="28196" y="49096"/>
                </a:lnTo>
                <a:lnTo>
                  <a:pt x="103898" y="19254"/>
                </a:lnTo>
                <a:lnTo>
                  <a:pt x="155399" y="8908"/>
                </a:lnTo>
                <a:lnTo>
                  <a:pt x="213777" y="2314"/>
                </a:lnTo>
                <a:lnTo>
                  <a:pt x="277367" y="0"/>
                </a:lnTo>
                <a:lnTo>
                  <a:pt x="340958" y="2314"/>
                </a:lnTo>
                <a:lnTo>
                  <a:pt x="399336" y="8908"/>
                </a:lnTo>
                <a:lnTo>
                  <a:pt x="450837" y="19254"/>
                </a:lnTo>
                <a:lnTo>
                  <a:pt x="493793" y="32825"/>
                </a:lnTo>
                <a:lnTo>
                  <a:pt x="547409" y="67540"/>
                </a:lnTo>
                <a:lnTo>
                  <a:pt x="554735" y="87630"/>
                </a:lnTo>
                <a:lnTo>
                  <a:pt x="554735" y="438150"/>
                </a:lnTo>
                <a:lnTo>
                  <a:pt x="526539" y="476683"/>
                </a:lnTo>
                <a:lnTo>
                  <a:pt x="450837" y="506525"/>
                </a:lnTo>
                <a:lnTo>
                  <a:pt x="399336" y="516871"/>
                </a:lnTo>
                <a:lnTo>
                  <a:pt x="340958" y="523465"/>
                </a:lnTo>
                <a:lnTo>
                  <a:pt x="277367" y="525780"/>
                </a:lnTo>
                <a:lnTo>
                  <a:pt x="213777" y="523465"/>
                </a:lnTo>
                <a:lnTo>
                  <a:pt x="155399" y="516871"/>
                </a:lnTo>
                <a:lnTo>
                  <a:pt x="103898" y="506525"/>
                </a:lnTo>
                <a:lnTo>
                  <a:pt x="60942" y="492954"/>
                </a:lnTo>
                <a:lnTo>
                  <a:pt x="7326" y="458239"/>
                </a:lnTo>
                <a:lnTo>
                  <a:pt x="0" y="438150"/>
                </a:lnTo>
                <a:lnTo>
                  <a:pt x="0" y="87630"/>
                </a:lnTo>
                <a:close/>
              </a:path>
            </a:pathLst>
          </a:custGeom>
          <a:ln w="3175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6111366" y="4929377"/>
            <a:ext cx="12255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252525"/>
                </a:solidFill>
                <a:latin typeface="Calibri"/>
                <a:cs typeface="Calibri"/>
              </a:rPr>
              <a:t>B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903976" y="4162044"/>
            <a:ext cx="553720" cy="525780"/>
          </a:xfrm>
          <a:custGeom>
            <a:avLst/>
            <a:gdLst/>
            <a:ahLst/>
            <a:cxnLst/>
            <a:rect l="l" t="t" r="r" b="b"/>
            <a:pathLst>
              <a:path w="553720" h="525779">
                <a:moveTo>
                  <a:pt x="276606" y="0"/>
                </a:moveTo>
                <a:lnTo>
                  <a:pt x="213177" y="2314"/>
                </a:lnTo>
                <a:lnTo>
                  <a:pt x="154954" y="8908"/>
                </a:lnTo>
                <a:lnTo>
                  <a:pt x="103596" y="19254"/>
                </a:lnTo>
                <a:lnTo>
                  <a:pt x="60762" y="32825"/>
                </a:lnTo>
                <a:lnTo>
                  <a:pt x="7304" y="67540"/>
                </a:lnTo>
                <a:lnTo>
                  <a:pt x="0" y="87629"/>
                </a:lnTo>
                <a:lnTo>
                  <a:pt x="0" y="438149"/>
                </a:lnTo>
                <a:lnTo>
                  <a:pt x="28111" y="476683"/>
                </a:lnTo>
                <a:lnTo>
                  <a:pt x="103596" y="506525"/>
                </a:lnTo>
                <a:lnTo>
                  <a:pt x="154954" y="516871"/>
                </a:lnTo>
                <a:lnTo>
                  <a:pt x="213177" y="523465"/>
                </a:lnTo>
                <a:lnTo>
                  <a:pt x="276606" y="525779"/>
                </a:lnTo>
                <a:lnTo>
                  <a:pt x="340034" y="523465"/>
                </a:lnTo>
                <a:lnTo>
                  <a:pt x="398257" y="516871"/>
                </a:lnTo>
                <a:lnTo>
                  <a:pt x="449615" y="506525"/>
                </a:lnTo>
                <a:lnTo>
                  <a:pt x="492449" y="492954"/>
                </a:lnTo>
                <a:lnTo>
                  <a:pt x="545907" y="458239"/>
                </a:lnTo>
                <a:lnTo>
                  <a:pt x="553212" y="438149"/>
                </a:lnTo>
                <a:lnTo>
                  <a:pt x="553212" y="87629"/>
                </a:lnTo>
                <a:lnTo>
                  <a:pt x="525100" y="49096"/>
                </a:lnTo>
                <a:lnTo>
                  <a:pt x="449615" y="19254"/>
                </a:lnTo>
                <a:lnTo>
                  <a:pt x="398257" y="8908"/>
                </a:lnTo>
                <a:lnTo>
                  <a:pt x="340034" y="2314"/>
                </a:lnTo>
                <a:lnTo>
                  <a:pt x="276606" y="0"/>
                </a:lnTo>
                <a:close/>
              </a:path>
            </a:pathLst>
          </a:custGeom>
          <a:solidFill>
            <a:srgbClr val="F9C0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903976" y="4249673"/>
            <a:ext cx="553720" cy="87630"/>
          </a:xfrm>
          <a:custGeom>
            <a:avLst/>
            <a:gdLst/>
            <a:ahLst/>
            <a:cxnLst/>
            <a:rect l="l" t="t" r="r" b="b"/>
            <a:pathLst>
              <a:path w="553720" h="87629">
                <a:moveTo>
                  <a:pt x="553212" y="0"/>
                </a:moveTo>
                <a:lnTo>
                  <a:pt x="525100" y="38533"/>
                </a:lnTo>
                <a:lnTo>
                  <a:pt x="449615" y="68375"/>
                </a:lnTo>
                <a:lnTo>
                  <a:pt x="398257" y="78721"/>
                </a:lnTo>
                <a:lnTo>
                  <a:pt x="340034" y="85315"/>
                </a:lnTo>
                <a:lnTo>
                  <a:pt x="276606" y="87630"/>
                </a:lnTo>
                <a:lnTo>
                  <a:pt x="213177" y="85315"/>
                </a:lnTo>
                <a:lnTo>
                  <a:pt x="154954" y="78721"/>
                </a:lnTo>
                <a:lnTo>
                  <a:pt x="103596" y="68375"/>
                </a:lnTo>
                <a:lnTo>
                  <a:pt x="60762" y="54804"/>
                </a:lnTo>
                <a:lnTo>
                  <a:pt x="7304" y="20089"/>
                </a:lnTo>
                <a:lnTo>
                  <a:pt x="0" y="0"/>
                </a:lnTo>
              </a:path>
            </a:pathLst>
          </a:custGeom>
          <a:ln w="3175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903976" y="4162044"/>
            <a:ext cx="553720" cy="525780"/>
          </a:xfrm>
          <a:custGeom>
            <a:avLst/>
            <a:gdLst/>
            <a:ahLst/>
            <a:cxnLst/>
            <a:rect l="l" t="t" r="r" b="b"/>
            <a:pathLst>
              <a:path w="553720" h="525779">
                <a:moveTo>
                  <a:pt x="0" y="87629"/>
                </a:moveTo>
                <a:lnTo>
                  <a:pt x="28111" y="49096"/>
                </a:lnTo>
                <a:lnTo>
                  <a:pt x="103596" y="19254"/>
                </a:lnTo>
                <a:lnTo>
                  <a:pt x="154954" y="8908"/>
                </a:lnTo>
                <a:lnTo>
                  <a:pt x="213177" y="2314"/>
                </a:lnTo>
                <a:lnTo>
                  <a:pt x="276606" y="0"/>
                </a:lnTo>
                <a:lnTo>
                  <a:pt x="340034" y="2314"/>
                </a:lnTo>
                <a:lnTo>
                  <a:pt x="398257" y="8908"/>
                </a:lnTo>
                <a:lnTo>
                  <a:pt x="449615" y="19254"/>
                </a:lnTo>
                <a:lnTo>
                  <a:pt x="492449" y="32825"/>
                </a:lnTo>
                <a:lnTo>
                  <a:pt x="545907" y="67540"/>
                </a:lnTo>
                <a:lnTo>
                  <a:pt x="553212" y="87629"/>
                </a:lnTo>
                <a:lnTo>
                  <a:pt x="553212" y="438149"/>
                </a:lnTo>
                <a:lnTo>
                  <a:pt x="525100" y="476683"/>
                </a:lnTo>
                <a:lnTo>
                  <a:pt x="449615" y="506525"/>
                </a:lnTo>
                <a:lnTo>
                  <a:pt x="398257" y="516871"/>
                </a:lnTo>
                <a:lnTo>
                  <a:pt x="340034" y="523465"/>
                </a:lnTo>
                <a:lnTo>
                  <a:pt x="276606" y="525779"/>
                </a:lnTo>
                <a:lnTo>
                  <a:pt x="213177" y="523465"/>
                </a:lnTo>
                <a:lnTo>
                  <a:pt x="154954" y="516871"/>
                </a:lnTo>
                <a:lnTo>
                  <a:pt x="103596" y="506525"/>
                </a:lnTo>
                <a:lnTo>
                  <a:pt x="60762" y="492954"/>
                </a:lnTo>
                <a:lnTo>
                  <a:pt x="7304" y="458239"/>
                </a:lnTo>
                <a:lnTo>
                  <a:pt x="0" y="438149"/>
                </a:lnTo>
                <a:lnTo>
                  <a:pt x="0" y="87629"/>
                </a:lnTo>
                <a:close/>
              </a:path>
            </a:pathLst>
          </a:custGeom>
          <a:ln w="3175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6121146" y="4338065"/>
            <a:ext cx="12065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252525"/>
                </a:solidFill>
                <a:latin typeface="Calibri"/>
                <a:cs typeface="Calibri"/>
              </a:rPr>
              <a:t>C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381125" y="3789426"/>
            <a:ext cx="3651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FFC000"/>
                </a:solidFill>
                <a:latin typeface="Calibri"/>
                <a:cs typeface="Calibri"/>
              </a:rPr>
              <a:t>i</a:t>
            </a:r>
            <a:r>
              <a:rPr dirty="0" sz="1200" spc="-10" b="1">
                <a:solidFill>
                  <a:srgbClr val="FFC000"/>
                </a:solidFill>
                <a:latin typeface="Calibri"/>
                <a:cs typeface="Calibri"/>
              </a:rPr>
              <a:t>t</a:t>
            </a:r>
            <a:r>
              <a:rPr dirty="0" sz="1200" spc="-15" b="1">
                <a:solidFill>
                  <a:srgbClr val="FFC000"/>
                </a:solidFill>
                <a:latin typeface="Calibri"/>
                <a:cs typeface="Calibri"/>
              </a:rPr>
              <a:t>c</a:t>
            </a:r>
            <a:r>
              <a:rPr dirty="0" sz="1200" spc="-5" b="1">
                <a:solidFill>
                  <a:srgbClr val="FFC000"/>
                </a:solidFill>
                <a:latin typeface="Calibri"/>
                <a:cs typeface="Calibri"/>
              </a:rPr>
              <a:t>a</a:t>
            </a:r>
            <a:r>
              <a:rPr dirty="0" sz="1200" spc="-15" b="1">
                <a:solidFill>
                  <a:srgbClr val="FFC000"/>
                </a:solidFill>
                <a:latin typeface="Calibri"/>
                <a:cs typeface="Calibri"/>
              </a:rPr>
              <a:t>s</a:t>
            </a:r>
            <a:r>
              <a:rPr dirty="0" sz="1200" b="1">
                <a:solidFill>
                  <a:srgbClr val="FFC000"/>
                </a:solidFill>
                <a:latin typeface="Calibri"/>
                <a:cs typeface="Calibri"/>
              </a:rPr>
              <a:t>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334261" y="5380990"/>
            <a:ext cx="4203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F9C090"/>
                </a:solidFill>
                <a:latin typeface="Calibri"/>
                <a:cs typeface="Calibri"/>
              </a:rPr>
              <a:t>h</a:t>
            </a:r>
            <a:r>
              <a:rPr dirty="0" sz="1200" spc="-5" b="1">
                <a:solidFill>
                  <a:srgbClr val="F9C090"/>
                </a:solidFill>
                <a:latin typeface="Calibri"/>
                <a:cs typeface="Calibri"/>
              </a:rPr>
              <a:t>e</a:t>
            </a:r>
            <a:r>
              <a:rPr dirty="0" sz="1200" b="1">
                <a:solidFill>
                  <a:srgbClr val="F9C090"/>
                </a:solidFill>
                <a:latin typeface="Calibri"/>
                <a:cs typeface="Calibri"/>
              </a:rPr>
              <a:t>i</a:t>
            </a:r>
            <a:r>
              <a:rPr dirty="0" sz="1200" spc="-5" b="1">
                <a:solidFill>
                  <a:srgbClr val="F9C090"/>
                </a:solidFill>
                <a:latin typeface="Calibri"/>
                <a:cs typeface="Calibri"/>
              </a:rPr>
              <a:t>m</a:t>
            </a:r>
            <a:r>
              <a:rPr dirty="0" sz="1200" b="1">
                <a:solidFill>
                  <a:srgbClr val="F9C090"/>
                </a:solidFill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594347" y="4162044"/>
            <a:ext cx="554990" cy="525780"/>
          </a:xfrm>
          <a:custGeom>
            <a:avLst/>
            <a:gdLst/>
            <a:ahLst/>
            <a:cxnLst/>
            <a:rect l="l" t="t" r="r" b="b"/>
            <a:pathLst>
              <a:path w="554990" h="525779">
                <a:moveTo>
                  <a:pt x="277368" y="0"/>
                </a:moveTo>
                <a:lnTo>
                  <a:pt x="213777" y="2314"/>
                </a:lnTo>
                <a:lnTo>
                  <a:pt x="155399" y="8908"/>
                </a:lnTo>
                <a:lnTo>
                  <a:pt x="103898" y="19254"/>
                </a:lnTo>
                <a:lnTo>
                  <a:pt x="60942" y="32825"/>
                </a:lnTo>
                <a:lnTo>
                  <a:pt x="7326" y="67540"/>
                </a:lnTo>
                <a:lnTo>
                  <a:pt x="0" y="87629"/>
                </a:lnTo>
                <a:lnTo>
                  <a:pt x="0" y="438149"/>
                </a:lnTo>
                <a:lnTo>
                  <a:pt x="28196" y="476683"/>
                </a:lnTo>
                <a:lnTo>
                  <a:pt x="103898" y="506525"/>
                </a:lnTo>
                <a:lnTo>
                  <a:pt x="155399" y="516871"/>
                </a:lnTo>
                <a:lnTo>
                  <a:pt x="213777" y="523465"/>
                </a:lnTo>
                <a:lnTo>
                  <a:pt x="277368" y="525779"/>
                </a:lnTo>
                <a:lnTo>
                  <a:pt x="340958" y="523465"/>
                </a:lnTo>
                <a:lnTo>
                  <a:pt x="399336" y="516871"/>
                </a:lnTo>
                <a:lnTo>
                  <a:pt x="450837" y="506525"/>
                </a:lnTo>
                <a:lnTo>
                  <a:pt x="493793" y="492954"/>
                </a:lnTo>
                <a:lnTo>
                  <a:pt x="547409" y="458239"/>
                </a:lnTo>
                <a:lnTo>
                  <a:pt x="554735" y="438149"/>
                </a:lnTo>
                <a:lnTo>
                  <a:pt x="554735" y="87629"/>
                </a:lnTo>
                <a:lnTo>
                  <a:pt x="526539" y="49096"/>
                </a:lnTo>
                <a:lnTo>
                  <a:pt x="450837" y="19254"/>
                </a:lnTo>
                <a:lnTo>
                  <a:pt x="399336" y="8908"/>
                </a:lnTo>
                <a:lnTo>
                  <a:pt x="340958" y="2314"/>
                </a:lnTo>
                <a:lnTo>
                  <a:pt x="277368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594347" y="4249673"/>
            <a:ext cx="554990" cy="87630"/>
          </a:xfrm>
          <a:custGeom>
            <a:avLst/>
            <a:gdLst/>
            <a:ahLst/>
            <a:cxnLst/>
            <a:rect l="l" t="t" r="r" b="b"/>
            <a:pathLst>
              <a:path w="554990" h="87629">
                <a:moveTo>
                  <a:pt x="554735" y="0"/>
                </a:moveTo>
                <a:lnTo>
                  <a:pt x="526539" y="38533"/>
                </a:lnTo>
                <a:lnTo>
                  <a:pt x="450837" y="68375"/>
                </a:lnTo>
                <a:lnTo>
                  <a:pt x="399336" y="78721"/>
                </a:lnTo>
                <a:lnTo>
                  <a:pt x="340958" y="85315"/>
                </a:lnTo>
                <a:lnTo>
                  <a:pt x="277368" y="87630"/>
                </a:lnTo>
                <a:lnTo>
                  <a:pt x="213777" y="85315"/>
                </a:lnTo>
                <a:lnTo>
                  <a:pt x="155399" y="78721"/>
                </a:lnTo>
                <a:lnTo>
                  <a:pt x="103898" y="68375"/>
                </a:lnTo>
                <a:lnTo>
                  <a:pt x="60942" y="54804"/>
                </a:lnTo>
                <a:lnTo>
                  <a:pt x="7326" y="20089"/>
                </a:lnTo>
                <a:lnTo>
                  <a:pt x="0" y="0"/>
                </a:lnTo>
              </a:path>
            </a:pathLst>
          </a:custGeom>
          <a:ln w="3175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594347" y="4162044"/>
            <a:ext cx="554990" cy="525780"/>
          </a:xfrm>
          <a:custGeom>
            <a:avLst/>
            <a:gdLst/>
            <a:ahLst/>
            <a:cxnLst/>
            <a:rect l="l" t="t" r="r" b="b"/>
            <a:pathLst>
              <a:path w="554990" h="525779">
                <a:moveTo>
                  <a:pt x="0" y="87629"/>
                </a:moveTo>
                <a:lnTo>
                  <a:pt x="28196" y="49096"/>
                </a:lnTo>
                <a:lnTo>
                  <a:pt x="103898" y="19254"/>
                </a:lnTo>
                <a:lnTo>
                  <a:pt x="155399" y="8908"/>
                </a:lnTo>
                <a:lnTo>
                  <a:pt x="213777" y="2314"/>
                </a:lnTo>
                <a:lnTo>
                  <a:pt x="277368" y="0"/>
                </a:lnTo>
                <a:lnTo>
                  <a:pt x="340958" y="2314"/>
                </a:lnTo>
                <a:lnTo>
                  <a:pt x="399336" y="8908"/>
                </a:lnTo>
                <a:lnTo>
                  <a:pt x="450837" y="19254"/>
                </a:lnTo>
                <a:lnTo>
                  <a:pt x="493793" y="32825"/>
                </a:lnTo>
                <a:lnTo>
                  <a:pt x="547409" y="67540"/>
                </a:lnTo>
                <a:lnTo>
                  <a:pt x="554735" y="87629"/>
                </a:lnTo>
                <a:lnTo>
                  <a:pt x="554735" y="438149"/>
                </a:lnTo>
                <a:lnTo>
                  <a:pt x="526539" y="476683"/>
                </a:lnTo>
                <a:lnTo>
                  <a:pt x="450837" y="506525"/>
                </a:lnTo>
                <a:lnTo>
                  <a:pt x="399336" y="516871"/>
                </a:lnTo>
                <a:lnTo>
                  <a:pt x="340958" y="523465"/>
                </a:lnTo>
                <a:lnTo>
                  <a:pt x="277368" y="525779"/>
                </a:lnTo>
                <a:lnTo>
                  <a:pt x="213777" y="523465"/>
                </a:lnTo>
                <a:lnTo>
                  <a:pt x="155399" y="516871"/>
                </a:lnTo>
                <a:lnTo>
                  <a:pt x="103898" y="506525"/>
                </a:lnTo>
                <a:lnTo>
                  <a:pt x="60942" y="492954"/>
                </a:lnTo>
                <a:lnTo>
                  <a:pt x="7326" y="458239"/>
                </a:lnTo>
                <a:lnTo>
                  <a:pt x="0" y="438149"/>
                </a:lnTo>
                <a:lnTo>
                  <a:pt x="0" y="87629"/>
                </a:lnTo>
                <a:close/>
              </a:path>
            </a:pathLst>
          </a:custGeom>
          <a:ln w="3175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6804406" y="4338065"/>
            <a:ext cx="34734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4010" algn="l"/>
              </a:tabLst>
            </a:pPr>
            <a:r>
              <a:rPr dirty="0" u="heavy" sz="1400" strike="sngStrike">
                <a:solidFill>
                  <a:srgbClr val="252525"/>
                </a:solidFill>
                <a:uFill>
                  <a:solidFill>
                    <a:srgbClr val="F8F8F8"/>
                  </a:solidFill>
                </a:uFill>
                <a:latin typeface="Calibri"/>
                <a:cs typeface="Calibri"/>
              </a:rPr>
              <a:t>D	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371335" y="5572759"/>
            <a:ext cx="92201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585858"/>
                </a:solidFill>
                <a:latin typeface="宋体"/>
                <a:cs typeface="宋体"/>
              </a:rPr>
              <a:t>数据库服务器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5816091" y="5481268"/>
            <a:ext cx="451031" cy="30896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3863085" y="2227579"/>
            <a:ext cx="43986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2314" sz="1800" spc="-7">
                <a:solidFill>
                  <a:srgbClr val="585858"/>
                </a:solidFill>
                <a:latin typeface="微软雅黑"/>
                <a:cs typeface="微软雅黑"/>
              </a:rPr>
              <a:t>(</a:t>
            </a:r>
            <a:r>
              <a:rPr dirty="0" baseline="2314" sz="1800">
                <a:solidFill>
                  <a:srgbClr val="585858"/>
                </a:solidFill>
                <a:latin typeface="微软雅黑"/>
                <a:cs typeface="微软雅黑"/>
              </a:rPr>
              <a:t>数据控制语言</a:t>
            </a:r>
            <a:r>
              <a:rPr dirty="0" baseline="2314" sz="1800" spc="-7">
                <a:solidFill>
                  <a:srgbClr val="585858"/>
                </a:solidFill>
                <a:latin typeface="微软雅黑"/>
                <a:cs typeface="微软雅黑"/>
              </a:rPr>
              <a:t>)，</a:t>
            </a:r>
            <a:r>
              <a:rPr dirty="0" baseline="2314" sz="1800" spc="-37">
                <a:solidFill>
                  <a:srgbClr val="585858"/>
                </a:solidFill>
                <a:latin typeface="宋体"/>
                <a:cs typeface="宋体"/>
              </a:rPr>
              <a:t>用来管理数据</a:t>
            </a:r>
            <a:r>
              <a:rPr dirty="0" baseline="2314" sz="1800" spc="-427">
                <a:solidFill>
                  <a:srgbClr val="585858"/>
                </a:solidFill>
                <a:latin typeface="宋体"/>
                <a:cs typeface="宋体"/>
              </a:rPr>
              <a:t>库</a:t>
            </a:r>
            <a:r>
              <a:rPr dirty="0" baseline="2314" sz="1800" spc="-37">
                <a:solidFill>
                  <a:srgbClr val="585858"/>
                </a:solidFill>
                <a:latin typeface="宋体"/>
                <a:cs typeface="宋体"/>
              </a:rPr>
              <a:t>用</a:t>
            </a:r>
            <a:r>
              <a:rPr dirty="0" baseline="2314" sz="1800" spc="-30">
                <a:solidFill>
                  <a:srgbClr val="585858"/>
                </a:solidFill>
                <a:latin typeface="宋体"/>
                <a:cs typeface="宋体"/>
              </a:rPr>
              <a:t>户</a:t>
            </a:r>
            <a:r>
              <a:rPr dirty="0" baseline="2314" sz="1800" spc="-600">
                <a:solidFill>
                  <a:srgbClr val="585858"/>
                </a:solidFill>
                <a:latin typeface="宋体"/>
                <a:cs typeface="宋体"/>
              </a:rPr>
              <a:t> </a:t>
            </a:r>
            <a:r>
              <a:rPr dirty="0" baseline="2314" sz="1800" spc="-37">
                <a:solidFill>
                  <a:srgbClr val="585858"/>
                </a:solidFill>
                <a:latin typeface="宋体"/>
                <a:cs typeface="宋体"/>
              </a:rPr>
              <a:t>、控制数据库的访</a:t>
            </a:r>
            <a:r>
              <a:rPr dirty="0" baseline="2314" sz="1800" spc="-30">
                <a:solidFill>
                  <a:srgbClr val="585858"/>
                </a:solidFill>
                <a:latin typeface="宋体"/>
                <a:cs typeface="宋体"/>
              </a:rPr>
              <a:t>问</a:t>
            </a:r>
            <a:r>
              <a:rPr dirty="0" baseline="2314" sz="1800" spc="-375">
                <a:solidFill>
                  <a:srgbClr val="585858"/>
                </a:solidFill>
                <a:latin typeface="宋体"/>
                <a:cs typeface="宋体"/>
              </a:rPr>
              <a:t> </a:t>
            </a:r>
            <a:r>
              <a:rPr dirty="0" baseline="2314" sz="1800" spc="-37">
                <a:solidFill>
                  <a:srgbClr val="585858"/>
                </a:solidFill>
                <a:latin typeface="宋体"/>
                <a:cs typeface="宋体"/>
              </a:rPr>
              <a:t>权</a:t>
            </a:r>
            <a:r>
              <a:rPr dirty="0" baseline="2314" sz="1800" spc="172">
                <a:solidFill>
                  <a:srgbClr val="585858"/>
                </a:solidFill>
                <a:latin typeface="宋体"/>
                <a:cs typeface="宋体"/>
              </a:rPr>
              <a:t>限</a:t>
            </a: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。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0"/>
              <a:t>高级软件人才培训专家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 h="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 h="0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 h="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9838" y="1074546"/>
            <a:ext cx="1677670" cy="12782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225">
                <a:solidFill>
                  <a:srgbClr val="AC2A25"/>
                </a:solidFill>
                <a:latin typeface="宋体"/>
                <a:cs typeface="宋体"/>
              </a:rPr>
              <a:t>SQL</a:t>
            </a:r>
            <a:endParaRPr sz="20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2150">
              <a:latin typeface="Times New Roman"/>
              <a:cs typeface="Times New Roman"/>
            </a:endParaRPr>
          </a:p>
          <a:p>
            <a:pPr marL="372110" indent="-360045">
              <a:lnSpc>
                <a:spcPct val="100000"/>
              </a:lnSpc>
              <a:spcBef>
                <a:spcPts val="5"/>
              </a:spcBef>
              <a:buClr>
                <a:srgbClr val="404040"/>
              </a:buClr>
              <a:buSzPct val="84375"/>
              <a:buFont typeface="Wingdings"/>
              <a:buChar char="⚫"/>
              <a:tabLst>
                <a:tab pos="372110" algn="l"/>
                <a:tab pos="372745" algn="l"/>
              </a:tabLst>
            </a:pPr>
            <a:r>
              <a:rPr dirty="0" sz="1600" spc="-5">
                <a:solidFill>
                  <a:srgbClr val="252525"/>
                </a:solidFill>
                <a:latin typeface="微软雅黑"/>
                <a:cs typeface="微软雅黑"/>
              </a:rPr>
              <a:t>DC</a:t>
            </a:r>
            <a:r>
              <a:rPr dirty="0" sz="1600" spc="-15">
                <a:solidFill>
                  <a:srgbClr val="252525"/>
                </a:solidFill>
                <a:latin typeface="微软雅黑"/>
                <a:cs typeface="微软雅黑"/>
              </a:rPr>
              <a:t>L</a:t>
            </a:r>
            <a:r>
              <a:rPr dirty="0" sz="1600">
                <a:solidFill>
                  <a:srgbClr val="252525"/>
                </a:solidFill>
                <a:latin typeface="微软雅黑"/>
                <a:cs typeface="微软雅黑"/>
              </a:rPr>
              <a:t>-</a:t>
            </a:r>
            <a:r>
              <a:rPr dirty="0" sz="1600" spc="-5">
                <a:solidFill>
                  <a:srgbClr val="252525"/>
                </a:solidFill>
                <a:latin typeface="微软雅黑"/>
                <a:cs typeface="微软雅黑"/>
              </a:rPr>
              <a:t>管理用户</a:t>
            </a:r>
            <a:endParaRPr sz="1600">
              <a:latin typeface="微软雅黑"/>
              <a:cs typeface="微软雅黑"/>
            </a:endParaRPr>
          </a:p>
          <a:p>
            <a:pPr lvl="1" marL="567690" indent="-229235">
              <a:lnSpc>
                <a:spcPct val="100000"/>
              </a:lnSpc>
              <a:spcBef>
                <a:spcPts val="1620"/>
              </a:spcBef>
              <a:buClr>
                <a:srgbClr val="404040"/>
              </a:buClr>
              <a:buSzPct val="83333"/>
              <a:buAutoNum type="arabicPeriod"/>
              <a:tabLst>
                <a:tab pos="568325" algn="l"/>
              </a:tabLst>
            </a:pPr>
            <a:r>
              <a:rPr dirty="0" sz="1200">
                <a:solidFill>
                  <a:srgbClr val="585858"/>
                </a:solidFill>
                <a:latin typeface="微软雅黑"/>
                <a:cs typeface="微软雅黑"/>
              </a:rPr>
              <a:t>查询用户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16583" y="3241928"/>
            <a:ext cx="863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5">
                <a:solidFill>
                  <a:srgbClr val="404040"/>
                </a:solidFill>
                <a:latin typeface="微软雅黑"/>
                <a:cs typeface="微软雅黑"/>
              </a:rPr>
              <a:t>2.</a:t>
            </a:r>
            <a:r>
              <a:rPr dirty="0" sz="1000" spc="270">
                <a:solidFill>
                  <a:srgbClr val="404040"/>
                </a:solidFill>
                <a:latin typeface="微软雅黑"/>
                <a:cs typeface="微软雅黑"/>
              </a:rPr>
              <a:t> </a:t>
            </a:r>
            <a:r>
              <a:rPr dirty="0" sz="1200">
                <a:solidFill>
                  <a:srgbClr val="585858"/>
                </a:solidFill>
                <a:latin typeface="微软雅黑"/>
                <a:cs typeface="微软雅黑"/>
              </a:rPr>
              <a:t>创建用户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16583" y="4064889"/>
            <a:ext cx="11684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5">
                <a:solidFill>
                  <a:srgbClr val="404040"/>
                </a:solidFill>
                <a:latin typeface="微软雅黑"/>
                <a:cs typeface="微软雅黑"/>
              </a:rPr>
              <a:t>3.</a:t>
            </a:r>
            <a:r>
              <a:rPr dirty="0" sz="1000" spc="270">
                <a:solidFill>
                  <a:srgbClr val="404040"/>
                </a:solidFill>
                <a:latin typeface="微软雅黑"/>
                <a:cs typeface="微软雅黑"/>
              </a:rPr>
              <a:t> </a:t>
            </a:r>
            <a:r>
              <a:rPr dirty="0" sz="1200">
                <a:solidFill>
                  <a:srgbClr val="585858"/>
                </a:solidFill>
                <a:latin typeface="微软雅黑"/>
                <a:cs typeface="微软雅黑"/>
              </a:rPr>
              <a:t>修改用户密码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16583" y="4888229"/>
            <a:ext cx="863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5">
                <a:solidFill>
                  <a:srgbClr val="404040"/>
                </a:solidFill>
                <a:latin typeface="微软雅黑"/>
                <a:cs typeface="微软雅黑"/>
              </a:rPr>
              <a:t>4.</a:t>
            </a:r>
            <a:r>
              <a:rPr dirty="0" sz="1000" spc="270">
                <a:solidFill>
                  <a:srgbClr val="404040"/>
                </a:solidFill>
                <a:latin typeface="微软雅黑"/>
                <a:cs typeface="微软雅黑"/>
              </a:rPr>
              <a:t> </a:t>
            </a:r>
            <a:r>
              <a:rPr dirty="0" sz="1200">
                <a:solidFill>
                  <a:srgbClr val="585858"/>
                </a:solidFill>
                <a:latin typeface="微软雅黑"/>
                <a:cs typeface="微软雅黑"/>
              </a:rPr>
              <a:t>删除用户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16583" y="5596411"/>
            <a:ext cx="6399530" cy="951865"/>
          </a:xfrm>
          <a:prstGeom prst="rect">
            <a:avLst/>
          </a:prstGeom>
        </p:spPr>
        <p:txBody>
          <a:bodyPr wrap="square" lIns="0" tIns="1035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dirty="0" sz="1200">
                <a:solidFill>
                  <a:srgbClr val="FF0000"/>
                </a:solidFill>
                <a:latin typeface="黑体"/>
                <a:cs typeface="黑体"/>
              </a:rPr>
              <a:t>注意：</a:t>
            </a:r>
            <a:endParaRPr sz="1200">
              <a:latin typeface="黑体"/>
              <a:cs typeface="黑体"/>
            </a:endParaRPr>
          </a:p>
          <a:p>
            <a:pPr marL="184785" indent="-17272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solidFill>
                  <a:srgbClr val="FF0000"/>
                </a:solidFill>
                <a:latin typeface="黑体"/>
                <a:cs typeface="黑体"/>
              </a:rPr>
              <a:t>主机名可以使</a:t>
            </a:r>
            <a:r>
              <a:rPr dirty="0" sz="1200">
                <a:solidFill>
                  <a:srgbClr val="FF0000"/>
                </a:solidFill>
                <a:latin typeface="黑体"/>
                <a:cs typeface="黑体"/>
              </a:rPr>
              <a:t>用</a:t>
            </a:r>
            <a:r>
              <a:rPr dirty="0" sz="1200" spc="-330">
                <a:solidFill>
                  <a:srgbClr val="FF0000"/>
                </a:solidFill>
                <a:latin typeface="黑体"/>
                <a:cs typeface="黑体"/>
              </a:rPr>
              <a:t> </a:t>
            </a:r>
            <a:r>
              <a:rPr dirty="0" sz="1200">
                <a:solidFill>
                  <a:srgbClr val="FF0000"/>
                </a:solidFill>
                <a:latin typeface="Calibri"/>
                <a:cs typeface="Calibri"/>
              </a:rPr>
              <a:t>%</a:t>
            </a:r>
            <a:r>
              <a:rPr dirty="0" sz="1200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0000"/>
                </a:solidFill>
                <a:latin typeface="黑体"/>
                <a:cs typeface="黑体"/>
              </a:rPr>
              <a:t>通配</a:t>
            </a:r>
            <a:r>
              <a:rPr dirty="0" sz="1200">
                <a:solidFill>
                  <a:srgbClr val="FF0000"/>
                </a:solidFill>
                <a:latin typeface="黑体"/>
                <a:cs typeface="黑体"/>
              </a:rPr>
              <a:t>。</a:t>
            </a:r>
            <a:endParaRPr sz="120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F0000"/>
              </a:buClr>
              <a:buFont typeface="Arial"/>
              <a:buChar char="•"/>
            </a:pPr>
            <a:endParaRPr sz="1300">
              <a:latin typeface="Times New Roman"/>
              <a:cs typeface="Times New Roman"/>
            </a:endParaRPr>
          </a:p>
          <a:p>
            <a:pPr marL="184785" indent="-1727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>
                <a:solidFill>
                  <a:srgbClr val="FF0000"/>
                </a:solidFill>
                <a:latin typeface="黑体"/>
                <a:cs typeface="黑体"/>
              </a:rPr>
              <a:t>这类</a:t>
            </a:r>
            <a:r>
              <a:rPr dirty="0" sz="1200" spc="-5">
                <a:solidFill>
                  <a:srgbClr val="FF0000"/>
                </a:solidFill>
                <a:latin typeface="Calibri"/>
                <a:cs typeface="Calibri"/>
              </a:rPr>
              <a:t>SQL</a:t>
            </a:r>
            <a:r>
              <a:rPr dirty="0" sz="1200">
                <a:solidFill>
                  <a:srgbClr val="FF0000"/>
                </a:solidFill>
                <a:latin typeface="黑体"/>
                <a:cs typeface="黑体"/>
              </a:rPr>
              <a:t>开发人员操作的比较少，主要是</a:t>
            </a:r>
            <a:r>
              <a:rPr dirty="0" sz="1200" spc="-5">
                <a:solidFill>
                  <a:srgbClr val="FF0000"/>
                </a:solidFill>
                <a:latin typeface="Calibri"/>
                <a:cs typeface="Calibri"/>
              </a:rPr>
              <a:t>DBA</a:t>
            </a:r>
            <a:r>
              <a:rPr dirty="0" sz="1200" spc="-5">
                <a:solidFill>
                  <a:srgbClr val="FF0000"/>
                </a:solidFill>
                <a:latin typeface="黑体"/>
                <a:cs typeface="黑体"/>
              </a:rPr>
              <a:t>（</a:t>
            </a:r>
            <a:r>
              <a:rPr dirty="0" sz="1200" spc="-204">
                <a:solidFill>
                  <a:srgbClr val="FF0000"/>
                </a:solidFill>
                <a:latin typeface="黑体"/>
                <a:cs typeface="黑体"/>
              </a:rPr>
              <a:t> </a:t>
            </a:r>
            <a:r>
              <a:rPr dirty="0" sz="1200" spc="-5">
                <a:solidFill>
                  <a:srgbClr val="FF0000"/>
                </a:solidFill>
                <a:latin typeface="Calibri"/>
                <a:cs typeface="Calibri"/>
              </a:rPr>
              <a:t>Database</a:t>
            </a:r>
            <a:r>
              <a:rPr dirty="0" sz="1200" spc="-3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0000"/>
                </a:solidFill>
                <a:latin typeface="Calibri"/>
                <a:cs typeface="Calibri"/>
              </a:rPr>
              <a:t>Administrator</a:t>
            </a:r>
            <a:r>
              <a:rPr dirty="0" sz="1200" spc="2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FF0000"/>
                </a:solidFill>
                <a:latin typeface="黑体"/>
                <a:cs typeface="黑体"/>
              </a:rPr>
              <a:t>数据库管理员）使用。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75003" y="2392679"/>
            <a:ext cx="10137775" cy="620395"/>
          </a:xfrm>
          <a:custGeom>
            <a:avLst/>
            <a:gdLst/>
            <a:ahLst/>
            <a:cxnLst/>
            <a:rect l="l" t="t" r="r" b="b"/>
            <a:pathLst>
              <a:path w="10137775" h="620394">
                <a:moveTo>
                  <a:pt x="0" y="620268"/>
                </a:moveTo>
                <a:lnTo>
                  <a:pt x="10137648" y="620268"/>
                </a:lnTo>
                <a:lnTo>
                  <a:pt x="10137648" y="0"/>
                </a:lnTo>
                <a:lnTo>
                  <a:pt x="0" y="0"/>
                </a:lnTo>
                <a:lnTo>
                  <a:pt x="0" y="620268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175003" y="2392679"/>
            <a:ext cx="10137775" cy="620395"/>
          </a:xfrm>
          <a:custGeom>
            <a:avLst/>
            <a:gdLst/>
            <a:ahLst/>
            <a:cxnLst/>
            <a:rect l="l" t="t" r="r" b="b"/>
            <a:pathLst>
              <a:path w="10137775" h="620394">
                <a:moveTo>
                  <a:pt x="0" y="620268"/>
                </a:moveTo>
                <a:lnTo>
                  <a:pt x="10137648" y="620268"/>
                </a:lnTo>
                <a:lnTo>
                  <a:pt x="10137648" y="0"/>
                </a:lnTo>
                <a:lnTo>
                  <a:pt x="0" y="0"/>
                </a:lnTo>
                <a:lnTo>
                  <a:pt x="0" y="620268"/>
                </a:lnTo>
                <a:close/>
              </a:path>
            </a:pathLst>
          </a:custGeom>
          <a:ln w="3175">
            <a:solidFill>
              <a:srgbClr val="9191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266139" y="2463419"/>
            <a:ext cx="351536" cy="236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639570" y="2463419"/>
            <a:ext cx="535178" cy="2362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266139" y="2737434"/>
            <a:ext cx="726998" cy="2365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948942" y="2737434"/>
            <a:ext cx="878128" cy="2365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155191" y="3514344"/>
            <a:ext cx="10137775" cy="276225"/>
          </a:xfrm>
          <a:custGeom>
            <a:avLst/>
            <a:gdLst/>
            <a:ahLst/>
            <a:cxnLst/>
            <a:rect l="l" t="t" r="r" b="b"/>
            <a:pathLst>
              <a:path w="10137775" h="276225">
                <a:moveTo>
                  <a:pt x="0" y="275843"/>
                </a:moveTo>
                <a:lnTo>
                  <a:pt x="10137648" y="275843"/>
                </a:lnTo>
                <a:lnTo>
                  <a:pt x="10137648" y="0"/>
                </a:lnTo>
                <a:lnTo>
                  <a:pt x="0" y="0"/>
                </a:lnTo>
                <a:lnTo>
                  <a:pt x="0" y="275843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246327" y="3522217"/>
            <a:ext cx="1171625" cy="2362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355850" y="3522217"/>
            <a:ext cx="70104" cy="2362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848355" y="3522217"/>
            <a:ext cx="297180" cy="2362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014472" y="3522217"/>
            <a:ext cx="70104" cy="2362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506723" y="3522217"/>
            <a:ext cx="1315821" cy="2362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767071" y="3522217"/>
            <a:ext cx="70103" cy="2362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1155191" y="3514344"/>
            <a:ext cx="10137775" cy="276225"/>
          </a:xfrm>
          <a:prstGeom prst="rect">
            <a:avLst/>
          </a:prstGeom>
          <a:ln w="3175">
            <a:solidFill>
              <a:srgbClr val="919191"/>
            </a:solidFill>
          </a:ln>
        </p:spPr>
        <p:txBody>
          <a:bodyPr wrap="square" lIns="0" tIns="36830" rIns="0" bIns="0" rtlCol="0" vert="horz">
            <a:spAutoFit/>
          </a:bodyPr>
          <a:lstStyle/>
          <a:p>
            <a:pPr marL="1235710">
              <a:lnSpc>
                <a:spcPct val="100000"/>
              </a:lnSpc>
              <a:spcBef>
                <a:spcPts val="290"/>
              </a:spcBef>
              <a:tabLst>
                <a:tab pos="1894205" algn="l"/>
                <a:tab pos="3646804" algn="l"/>
              </a:tabLst>
            </a:pP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用户名	主机名	密码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107178" y="3522217"/>
            <a:ext cx="164591" cy="23622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155191" y="4322064"/>
            <a:ext cx="10137775" cy="277495"/>
          </a:xfrm>
          <a:custGeom>
            <a:avLst/>
            <a:gdLst/>
            <a:ahLst/>
            <a:cxnLst/>
            <a:rect l="l" t="t" r="r" b="b"/>
            <a:pathLst>
              <a:path w="10137775" h="277495">
                <a:moveTo>
                  <a:pt x="0" y="277368"/>
                </a:moveTo>
                <a:lnTo>
                  <a:pt x="10137648" y="277368"/>
                </a:lnTo>
                <a:lnTo>
                  <a:pt x="10137648" y="0"/>
                </a:lnTo>
                <a:lnTo>
                  <a:pt x="0" y="0"/>
                </a:lnTo>
                <a:lnTo>
                  <a:pt x="0" y="277368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246327" y="4330014"/>
            <a:ext cx="488289" cy="2365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763014" y="4330014"/>
            <a:ext cx="592670" cy="23652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296414" y="4330014"/>
            <a:ext cx="70104" cy="2365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788920" y="4330014"/>
            <a:ext cx="297180" cy="23652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955035" y="4330014"/>
            <a:ext cx="70104" cy="23652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447288" y="4330014"/>
            <a:ext cx="107441" cy="23652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628644" y="4330014"/>
            <a:ext cx="1248968" cy="23652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916678" y="4330014"/>
            <a:ext cx="1822450" cy="23652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666230" y="4330014"/>
            <a:ext cx="385572" cy="23652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1155191" y="4322064"/>
            <a:ext cx="10137775" cy="277495"/>
          </a:xfrm>
          <a:prstGeom prst="rect">
            <a:avLst/>
          </a:prstGeom>
          <a:ln w="3175">
            <a:solidFill>
              <a:srgbClr val="919191"/>
            </a:solidFill>
          </a:ln>
        </p:spPr>
        <p:txBody>
          <a:bodyPr wrap="square" lIns="0" tIns="36830" rIns="0" bIns="0" rtlCol="0" vert="horz">
            <a:spAutoFit/>
          </a:bodyPr>
          <a:lstStyle/>
          <a:p>
            <a:pPr marL="1176020">
              <a:lnSpc>
                <a:spcPct val="100000"/>
              </a:lnSpc>
              <a:spcBef>
                <a:spcPts val="290"/>
              </a:spcBef>
              <a:tabLst>
                <a:tab pos="1834514" algn="l"/>
                <a:tab pos="5861050" algn="l"/>
              </a:tabLst>
            </a:pP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用户名	主机名	新密码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474331" y="4330014"/>
            <a:ext cx="162559" cy="23652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155191" y="5189220"/>
            <a:ext cx="10137775" cy="277495"/>
          </a:xfrm>
          <a:custGeom>
            <a:avLst/>
            <a:gdLst/>
            <a:ahLst/>
            <a:cxnLst/>
            <a:rect l="l" t="t" r="r" b="b"/>
            <a:pathLst>
              <a:path w="10137775" h="277495">
                <a:moveTo>
                  <a:pt x="0" y="277367"/>
                </a:moveTo>
                <a:lnTo>
                  <a:pt x="10137648" y="277367"/>
                </a:lnTo>
                <a:lnTo>
                  <a:pt x="10137648" y="0"/>
                </a:lnTo>
                <a:lnTo>
                  <a:pt x="0" y="0"/>
                </a:lnTo>
                <a:lnTo>
                  <a:pt x="0" y="277367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246327" y="5198364"/>
            <a:ext cx="531621" cy="23622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702054" y="5198364"/>
            <a:ext cx="464515" cy="23622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089150" y="5198364"/>
            <a:ext cx="70104" cy="2362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2581655" y="5198364"/>
            <a:ext cx="297180" cy="2362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747772" y="5198364"/>
            <a:ext cx="70104" cy="23622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1155191" y="5189220"/>
            <a:ext cx="10137775" cy="277495"/>
          </a:xfrm>
          <a:prstGeom prst="rect">
            <a:avLst/>
          </a:prstGeom>
          <a:ln w="3175">
            <a:solidFill>
              <a:srgbClr val="919191"/>
            </a:solidFill>
          </a:ln>
        </p:spPr>
        <p:txBody>
          <a:bodyPr wrap="square" lIns="0" tIns="38100" rIns="0" bIns="0" rtlCol="0" vert="horz">
            <a:spAutoFit/>
          </a:bodyPr>
          <a:lstStyle/>
          <a:p>
            <a:pPr marL="969010">
              <a:lnSpc>
                <a:spcPct val="100000"/>
              </a:lnSpc>
              <a:spcBef>
                <a:spcPts val="300"/>
              </a:spcBef>
              <a:tabLst>
                <a:tab pos="1627505" algn="l"/>
              </a:tabLst>
            </a:pP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用户名	主机名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3240023" y="5198364"/>
            <a:ext cx="201929" cy="23622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0"/>
              <a:t>高级软件人才培训专家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 h="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 h="0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 h="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136650" y="2584830"/>
          <a:ext cx="10011410" cy="3419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3865"/>
                <a:gridCol w="5738495"/>
              </a:tblGrid>
              <a:tr h="49860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0"/>
                        </a:spcBef>
                      </a:pPr>
                      <a:r>
                        <a:rPr dirty="0" sz="1200" spc="-2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权限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B="0" marT="1460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2B2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150"/>
                        </a:spcBef>
                      </a:pPr>
                      <a:r>
                        <a:rPr dirty="0" sz="1200" spc="-2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说明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B="0" marT="1460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2B25"/>
                    </a:solidFill>
                  </a:tcPr>
                </a:tc>
              </a:tr>
              <a:tr h="36347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200" spc="-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ALL,</a:t>
                      </a:r>
                      <a:r>
                        <a:rPr dirty="0" sz="1200" spc="-30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200" spc="7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ALL</a:t>
                      </a:r>
                      <a:r>
                        <a:rPr dirty="0" sz="1200" spc="-29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200" spc="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PRIVILEGES</a:t>
                      </a:r>
                      <a:endParaRPr sz="1200">
                        <a:latin typeface="宋体"/>
                        <a:cs typeface="宋体"/>
                      </a:endParaRPr>
                    </a:p>
                  </a:txBody>
                  <a:tcPr marL="0" marR="0" marB="0" marT="787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2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所有权限</a:t>
                      </a:r>
                      <a:endParaRPr sz="1200">
                        <a:latin typeface="宋体"/>
                        <a:cs typeface="宋体"/>
                      </a:endParaRPr>
                    </a:p>
                  </a:txBody>
                  <a:tcPr marL="0" marR="0" marB="0" marT="787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36347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200" spc="6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SELECT</a:t>
                      </a:r>
                      <a:endParaRPr sz="1200">
                        <a:latin typeface="宋体"/>
                        <a:cs typeface="宋体"/>
                      </a:endParaRPr>
                    </a:p>
                  </a:txBody>
                  <a:tcPr marL="0" marR="0" marB="0" marT="787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2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查询数据</a:t>
                      </a:r>
                      <a:endParaRPr sz="1200">
                        <a:latin typeface="宋体"/>
                        <a:cs typeface="宋体"/>
                      </a:endParaRPr>
                    </a:p>
                  </a:txBody>
                  <a:tcPr marL="0" marR="0" marB="0" marT="787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36347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200" spc="5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INSERT</a:t>
                      </a:r>
                      <a:endParaRPr sz="1200">
                        <a:latin typeface="宋体"/>
                        <a:cs typeface="宋体"/>
                      </a:endParaRPr>
                    </a:p>
                  </a:txBody>
                  <a:tcPr marL="0" marR="0" marB="0" marT="787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2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插入数据</a:t>
                      </a:r>
                      <a:endParaRPr sz="1200">
                        <a:latin typeface="宋体"/>
                        <a:cs typeface="宋体"/>
                      </a:endParaRPr>
                    </a:p>
                  </a:txBody>
                  <a:tcPr marL="0" marR="0" marB="0" marT="787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36347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200" spc="14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UPDATE</a:t>
                      </a:r>
                      <a:endParaRPr sz="1200">
                        <a:latin typeface="宋体"/>
                        <a:cs typeface="宋体"/>
                      </a:endParaRPr>
                    </a:p>
                  </a:txBody>
                  <a:tcPr marL="0" marR="0" marB="0" marT="787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2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修改数据</a:t>
                      </a:r>
                      <a:endParaRPr sz="1200">
                        <a:latin typeface="宋体"/>
                        <a:cs typeface="宋体"/>
                      </a:endParaRPr>
                    </a:p>
                  </a:txBody>
                  <a:tcPr marL="0" marR="0" marB="0" marT="787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36347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200" spc="8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DELETE</a:t>
                      </a:r>
                      <a:endParaRPr sz="1200">
                        <a:latin typeface="宋体"/>
                        <a:cs typeface="宋体"/>
                      </a:endParaRPr>
                    </a:p>
                  </a:txBody>
                  <a:tcPr marL="0" marR="0" marB="0" marT="787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2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删除数据</a:t>
                      </a:r>
                      <a:endParaRPr sz="1200">
                        <a:latin typeface="宋体"/>
                        <a:cs typeface="宋体"/>
                      </a:endParaRPr>
                    </a:p>
                  </a:txBody>
                  <a:tcPr marL="0" marR="0" marB="0" marT="787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36347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8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ALTER</a:t>
                      </a:r>
                      <a:endParaRPr sz="1200">
                        <a:latin typeface="宋体"/>
                        <a:cs typeface="宋体"/>
                      </a:endParaRPr>
                    </a:p>
                  </a:txBody>
                  <a:tcPr marL="0" marR="0" marB="0" marT="793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修改表</a:t>
                      </a:r>
                      <a:endParaRPr sz="1200">
                        <a:latin typeface="宋体"/>
                        <a:cs typeface="宋体"/>
                      </a:endParaRPr>
                    </a:p>
                  </a:txBody>
                  <a:tcPr marL="0" marR="0" marB="0" marT="793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36352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19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DROP</a:t>
                      </a:r>
                      <a:endParaRPr sz="1200">
                        <a:latin typeface="宋体"/>
                        <a:cs typeface="宋体"/>
                      </a:endParaRPr>
                    </a:p>
                  </a:txBody>
                  <a:tcPr marL="0" marR="0" marB="0" marT="793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删除数据库</a:t>
                      </a:r>
                      <a:r>
                        <a:rPr dirty="0" sz="120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/</a:t>
                      </a:r>
                      <a:r>
                        <a:rPr dirty="0" sz="12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表</a:t>
                      </a:r>
                      <a:r>
                        <a:rPr dirty="0" sz="120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/</a:t>
                      </a:r>
                      <a:r>
                        <a:rPr dirty="0" sz="12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视图</a:t>
                      </a:r>
                      <a:endParaRPr sz="1200">
                        <a:latin typeface="宋体"/>
                        <a:cs typeface="宋体"/>
                      </a:endParaRPr>
                    </a:p>
                  </a:txBody>
                  <a:tcPr marL="0" marR="0" marB="0" marT="793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36347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10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CREATE</a:t>
                      </a:r>
                      <a:endParaRPr sz="1200">
                        <a:latin typeface="宋体"/>
                        <a:cs typeface="宋体"/>
                      </a:endParaRPr>
                    </a:p>
                  </a:txBody>
                  <a:tcPr marL="0" marR="0" marB="0" marT="793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创建数据库</a:t>
                      </a:r>
                      <a:r>
                        <a:rPr dirty="0" sz="120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/</a:t>
                      </a:r>
                      <a:r>
                        <a:rPr dirty="0" sz="1200" spc="-2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表</a:t>
                      </a:r>
                      <a:endParaRPr sz="1200">
                        <a:latin typeface="宋体"/>
                        <a:cs typeface="宋体"/>
                      </a:endParaRPr>
                    </a:p>
                  </a:txBody>
                  <a:tcPr marL="0" marR="0" marB="0" marT="793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0"/>
              <a:t>高级软件人才培训专家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89838" y="1074546"/>
            <a:ext cx="4072890" cy="12782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225">
                <a:solidFill>
                  <a:srgbClr val="AC2A25"/>
                </a:solidFill>
                <a:latin typeface="宋体"/>
                <a:cs typeface="宋体"/>
              </a:rPr>
              <a:t>SQL</a:t>
            </a:r>
            <a:endParaRPr sz="20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72110" algn="l"/>
              </a:tabLst>
            </a:pPr>
            <a:r>
              <a:rPr dirty="0" sz="1350" spc="670">
                <a:solidFill>
                  <a:srgbClr val="404040"/>
                </a:solidFill>
                <a:latin typeface="Wingdings"/>
                <a:cs typeface="Wingdings"/>
              </a:rPr>
              <a:t>⚫</a:t>
            </a:r>
            <a:r>
              <a:rPr dirty="0" sz="1350" spc="67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1600" spc="-5">
                <a:solidFill>
                  <a:srgbClr val="252525"/>
                </a:solidFill>
                <a:latin typeface="微软雅黑"/>
                <a:cs typeface="微软雅黑"/>
              </a:rPr>
              <a:t>DCL-权限控制</a:t>
            </a:r>
            <a:endParaRPr sz="1600">
              <a:latin typeface="微软雅黑"/>
              <a:cs typeface="微软雅黑"/>
            </a:endParaRPr>
          </a:p>
          <a:p>
            <a:pPr marL="339090">
              <a:lnSpc>
                <a:spcPct val="100000"/>
              </a:lnSpc>
              <a:spcBef>
                <a:spcPts val="1620"/>
              </a:spcBef>
            </a:pPr>
            <a:r>
              <a:rPr dirty="0" sz="1200" spc="-5">
                <a:solidFill>
                  <a:srgbClr val="585858"/>
                </a:solidFill>
                <a:latin typeface="微软雅黑"/>
                <a:cs typeface="微软雅黑"/>
              </a:rPr>
              <a:t>M</a:t>
            </a:r>
            <a:r>
              <a:rPr dirty="0" sz="1200">
                <a:solidFill>
                  <a:srgbClr val="585858"/>
                </a:solidFill>
                <a:latin typeface="微软雅黑"/>
                <a:cs typeface="微软雅黑"/>
              </a:rPr>
              <a:t>y</a:t>
            </a:r>
            <a:r>
              <a:rPr dirty="0" sz="1200" spc="-5">
                <a:solidFill>
                  <a:srgbClr val="585858"/>
                </a:solidFill>
                <a:latin typeface="微软雅黑"/>
                <a:cs typeface="微软雅黑"/>
              </a:rPr>
              <a:t>SQL</a:t>
            </a:r>
            <a:r>
              <a:rPr dirty="0" sz="1200">
                <a:solidFill>
                  <a:srgbClr val="585858"/>
                </a:solidFill>
                <a:latin typeface="微软雅黑"/>
                <a:cs typeface="微软雅黑"/>
              </a:rPr>
              <a:t>中定义了很多种权限，但是常用的就以下几种：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28471" y="6282944"/>
            <a:ext cx="32264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85858"/>
                </a:solidFill>
                <a:latin typeface="微软雅黑"/>
                <a:cs typeface="微软雅黑"/>
              </a:rPr>
              <a:t>其他权限描述及含义，可以直接参考</a:t>
            </a:r>
            <a:r>
              <a:rPr dirty="0" u="sng" sz="1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微软雅黑"/>
                <a:cs typeface="微软雅黑"/>
                <a:hlinkClick r:id="rId2"/>
              </a:rPr>
              <a:t>官方文档</a:t>
            </a:r>
            <a:r>
              <a:rPr dirty="0" sz="1200">
                <a:solidFill>
                  <a:srgbClr val="585858"/>
                </a:solidFill>
                <a:latin typeface="微软雅黑"/>
                <a:cs typeface="微软雅黑"/>
              </a:rPr>
              <a:t>。</a:t>
            </a:r>
            <a:endParaRPr sz="12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 h="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 h="0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 h="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9838" y="1074546"/>
            <a:ext cx="1677670" cy="12782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225">
                <a:solidFill>
                  <a:srgbClr val="AC2A25"/>
                </a:solidFill>
                <a:latin typeface="宋体"/>
                <a:cs typeface="宋体"/>
              </a:rPr>
              <a:t>SQL</a:t>
            </a:r>
            <a:endParaRPr sz="20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2150">
              <a:latin typeface="Times New Roman"/>
              <a:cs typeface="Times New Roman"/>
            </a:endParaRPr>
          </a:p>
          <a:p>
            <a:pPr marL="372110" indent="-360045">
              <a:lnSpc>
                <a:spcPct val="100000"/>
              </a:lnSpc>
              <a:spcBef>
                <a:spcPts val="5"/>
              </a:spcBef>
              <a:buClr>
                <a:srgbClr val="404040"/>
              </a:buClr>
              <a:buSzPct val="84375"/>
              <a:buFont typeface="Wingdings"/>
              <a:buChar char="⚫"/>
              <a:tabLst>
                <a:tab pos="372110" algn="l"/>
                <a:tab pos="372745" algn="l"/>
              </a:tabLst>
            </a:pPr>
            <a:r>
              <a:rPr dirty="0" sz="1600" spc="-5">
                <a:solidFill>
                  <a:srgbClr val="252525"/>
                </a:solidFill>
                <a:latin typeface="微软雅黑"/>
                <a:cs typeface="微软雅黑"/>
              </a:rPr>
              <a:t>DC</a:t>
            </a:r>
            <a:r>
              <a:rPr dirty="0" sz="1600" spc="-15">
                <a:solidFill>
                  <a:srgbClr val="252525"/>
                </a:solidFill>
                <a:latin typeface="微软雅黑"/>
                <a:cs typeface="微软雅黑"/>
              </a:rPr>
              <a:t>L</a:t>
            </a:r>
            <a:r>
              <a:rPr dirty="0" sz="1600">
                <a:solidFill>
                  <a:srgbClr val="252525"/>
                </a:solidFill>
                <a:latin typeface="微软雅黑"/>
                <a:cs typeface="微软雅黑"/>
              </a:rPr>
              <a:t>-</a:t>
            </a:r>
            <a:r>
              <a:rPr dirty="0" sz="1600" spc="-5">
                <a:solidFill>
                  <a:srgbClr val="252525"/>
                </a:solidFill>
                <a:latin typeface="微软雅黑"/>
                <a:cs typeface="微软雅黑"/>
              </a:rPr>
              <a:t>权限控制</a:t>
            </a:r>
            <a:endParaRPr sz="1600">
              <a:latin typeface="微软雅黑"/>
              <a:cs typeface="微软雅黑"/>
            </a:endParaRPr>
          </a:p>
          <a:p>
            <a:pPr lvl="1" marL="567690" indent="-229235">
              <a:lnSpc>
                <a:spcPct val="100000"/>
              </a:lnSpc>
              <a:spcBef>
                <a:spcPts val="1620"/>
              </a:spcBef>
              <a:buClr>
                <a:srgbClr val="404040"/>
              </a:buClr>
              <a:buSzPct val="83333"/>
              <a:buAutoNum type="arabicPeriod"/>
              <a:tabLst>
                <a:tab pos="568325" algn="l"/>
              </a:tabLst>
            </a:pPr>
            <a:r>
              <a:rPr dirty="0" sz="1200">
                <a:solidFill>
                  <a:srgbClr val="585858"/>
                </a:solidFill>
                <a:latin typeface="微软雅黑"/>
                <a:cs typeface="微软雅黑"/>
              </a:rPr>
              <a:t>查询权限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16583" y="3196209"/>
            <a:ext cx="863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5">
                <a:solidFill>
                  <a:srgbClr val="404040"/>
                </a:solidFill>
                <a:latin typeface="微软雅黑"/>
                <a:cs typeface="微软雅黑"/>
              </a:rPr>
              <a:t>2.</a:t>
            </a:r>
            <a:r>
              <a:rPr dirty="0" sz="1000" spc="270">
                <a:solidFill>
                  <a:srgbClr val="404040"/>
                </a:solidFill>
                <a:latin typeface="微软雅黑"/>
                <a:cs typeface="微软雅黑"/>
              </a:rPr>
              <a:t> </a:t>
            </a:r>
            <a:r>
              <a:rPr dirty="0" sz="1200">
                <a:solidFill>
                  <a:srgbClr val="585858"/>
                </a:solidFill>
                <a:latin typeface="微软雅黑"/>
                <a:cs typeface="微软雅黑"/>
              </a:rPr>
              <a:t>授予权限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16583" y="4247769"/>
            <a:ext cx="863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5">
                <a:solidFill>
                  <a:srgbClr val="404040"/>
                </a:solidFill>
                <a:latin typeface="微软雅黑"/>
                <a:cs typeface="微软雅黑"/>
              </a:rPr>
              <a:t>3.</a:t>
            </a:r>
            <a:r>
              <a:rPr dirty="0" sz="1000" spc="270">
                <a:solidFill>
                  <a:srgbClr val="404040"/>
                </a:solidFill>
                <a:latin typeface="微软雅黑"/>
                <a:cs typeface="微软雅黑"/>
              </a:rPr>
              <a:t> </a:t>
            </a:r>
            <a:r>
              <a:rPr dirty="0" sz="1200">
                <a:solidFill>
                  <a:srgbClr val="585858"/>
                </a:solidFill>
                <a:latin typeface="微软雅黑"/>
                <a:cs typeface="微软雅黑"/>
              </a:rPr>
              <a:t>撤销权限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21739" y="5445963"/>
            <a:ext cx="4224655" cy="940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0000"/>
                </a:solidFill>
                <a:latin typeface="黑体"/>
                <a:cs typeface="黑体"/>
              </a:rPr>
              <a:t>注意：</a:t>
            </a:r>
            <a:endParaRPr sz="120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>
                <a:solidFill>
                  <a:srgbClr val="FF0000"/>
                </a:solidFill>
                <a:latin typeface="黑体"/>
                <a:cs typeface="黑体"/>
              </a:rPr>
              <a:t>多个权限之间，使用逗号分隔</a:t>
            </a:r>
            <a:endParaRPr sz="1200">
              <a:latin typeface="黑体"/>
              <a:cs typeface="黑体"/>
            </a:endParaRPr>
          </a:p>
          <a:p>
            <a:pPr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endParaRPr sz="1250">
              <a:latin typeface="Times New Roman"/>
              <a:cs typeface="Times New Roman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>
                <a:solidFill>
                  <a:srgbClr val="FF0000"/>
                </a:solidFill>
                <a:latin typeface="黑体"/>
                <a:cs typeface="黑体"/>
              </a:rPr>
              <a:t>授权时，</a:t>
            </a:r>
            <a:r>
              <a:rPr dirty="0" sz="1200" spc="-355">
                <a:solidFill>
                  <a:srgbClr val="FF0000"/>
                </a:solidFill>
                <a:latin typeface="黑体"/>
                <a:cs typeface="黑体"/>
              </a:rPr>
              <a:t> </a:t>
            </a:r>
            <a:r>
              <a:rPr dirty="0" sz="1200">
                <a:solidFill>
                  <a:srgbClr val="FF0000"/>
                </a:solidFill>
                <a:latin typeface="黑体"/>
                <a:cs typeface="黑体"/>
              </a:rPr>
              <a:t>数据库名和表名可以使</a:t>
            </a:r>
            <a:r>
              <a:rPr dirty="0" sz="1200" spc="275">
                <a:solidFill>
                  <a:srgbClr val="FF0000"/>
                </a:solidFill>
                <a:latin typeface="黑体"/>
                <a:cs typeface="黑体"/>
              </a:rPr>
              <a:t>用</a:t>
            </a:r>
            <a:r>
              <a:rPr dirty="0" sz="1200">
                <a:solidFill>
                  <a:srgbClr val="FF0000"/>
                </a:solidFill>
                <a:latin typeface="Calibri"/>
                <a:cs typeface="Calibri"/>
              </a:rPr>
              <a:t>*</a:t>
            </a:r>
            <a:r>
              <a:rPr dirty="0" sz="1200" spc="2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FF0000"/>
                </a:solidFill>
                <a:latin typeface="黑体"/>
                <a:cs typeface="黑体"/>
              </a:rPr>
              <a:t>进行通配，代表所有。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155191" y="2502407"/>
            <a:ext cx="10137775" cy="368935"/>
          </a:xfrm>
          <a:custGeom>
            <a:avLst/>
            <a:gdLst/>
            <a:ahLst/>
            <a:cxnLst/>
            <a:rect l="l" t="t" r="r" b="b"/>
            <a:pathLst>
              <a:path w="10137775" h="368935">
                <a:moveTo>
                  <a:pt x="0" y="368808"/>
                </a:moveTo>
                <a:lnTo>
                  <a:pt x="10137648" y="368808"/>
                </a:lnTo>
                <a:lnTo>
                  <a:pt x="10137648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246327" y="2572511"/>
            <a:ext cx="1571752" cy="236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743200" y="2572511"/>
            <a:ext cx="70104" cy="2362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235451" y="2572511"/>
            <a:ext cx="297179" cy="2362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401567" y="2572511"/>
            <a:ext cx="70103" cy="2362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155191" y="2502407"/>
            <a:ext cx="10137775" cy="368935"/>
          </a:xfrm>
          <a:prstGeom prst="rect">
            <a:avLst/>
          </a:prstGeom>
          <a:ln w="3175">
            <a:solidFill>
              <a:srgbClr val="919191"/>
            </a:solidFill>
          </a:ln>
        </p:spPr>
        <p:txBody>
          <a:bodyPr wrap="square" lIns="0" tIns="99060" rIns="0" bIns="0" rtlCol="0" vert="horz">
            <a:spAutoFit/>
          </a:bodyPr>
          <a:lstStyle/>
          <a:p>
            <a:pPr marL="1623060">
              <a:lnSpc>
                <a:spcPct val="100000"/>
              </a:lnSpc>
              <a:spcBef>
                <a:spcPts val="780"/>
              </a:spcBef>
              <a:tabLst>
                <a:tab pos="2280920" algn="l"/>
              </a:tabLst>
            </a:pP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用户名	主机名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893820" y="2572511"/>
            <a:ext cx="164591" cy="2362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143000" y="3535679"/>
            <a:ext cx="10137775" cy="276225"/>
          </a:xfrm>
          <a:custGeom>
            <a:avLst/>
            <a:gdLst/>
            <a:ahLst/>
            <a:cxnLst/>
            <a:rect l="l" t="t" r="r" b="b"/>
            <a:pathLst>
              <a:path w="10137775" h="276225">
                <a:moveTo>
                  <a:pt x="0" y="275844"/>
                </a:moveTo>
                <a:lnTo>
                  <a:pt x="10137648" y="275844"/>
                </a:lnTo>
                <a:lnTo>
                  <a:pt x="10137648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234439" y="3543553"/>
            <a:ext cx="642937" cy="2362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525522" y="3543553"/>
            <a:ext cx="391363" cy="2362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461258" y="3543553"/>
            <a:ext cx="79248" cy="2362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915409" y="3543553"/>
            <a:ext cx="276606" cy="2362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246117" y="3543553"/>
            <a:ext cx="70103" cy="2362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738370" y="3543553"/>
            <a:ext cx="297179" cy="2362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904485" y="3543553"/>
            <a:ext cx="70103" cy="23622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1143000" y="3535679"/>
            <a:ext cx="10137775" cy="276225"/>
          </a:xfrm>
          <a:prstGeom prst="rect">
            <a:avLst/>
          </a:prstGeom>
          <a:ln w="3175">
            <a:solidFill>
              <a:srgbClr val="919191"/>
            </a:solidFill>
          </a:ln>
        </p:spPr>
        <p:txBody>
          <a:bodyPr wrap="square" lIns="0" tIns="36830" rIns="0" bIns="0" rtlCol="0" vert="horz">
            <a:spAutoFit/>
          </a:bodyPr>
          <a:lstStyle/>
          <a:p>
            <a:pPr marL="662305">
              <a:lnSpc>
                <a:spcPct val="100000"/>
              </a:lnSpc>
              <a:spcBef>
                <a:spcPts val="290"/>
              </a:spcBef>
              <a:tabLst>
                <a:tab pos="1708150" algn="l"/>
                <a:tab pos="3137535" algn="l"/>
                <a:tab pos="3796665" algn="l"/>
              </a:tabLst>
            </a:pP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权限列表	数据库名</a:t>
            </a:r>
            <a:r>
              <a:rPr dirty="0" sz="1200" spc="-290">
                <a:solidFill>
                  <a:srgbClr val="585858"/>
                </a:solidFill>
                <a:latin typeface="黑体"/>
                <a:cs typeface="黑体"/>
              </a:rPr>
              <a:t> </a:t>
            </a: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表名	用户名	主机名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397119" y="3543553"/>
            <a:ext cx="138684" cy="23622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155191" y="4610100"/>
            <a:ext cx="10137775" cy="277495"/>
          </a:xfrm>
          <a:custGeom>
            <a:avLst/>
            <a:gdLst/>
            <a:ahLst/>
            <a:cxnLst/>
            <a:rect l="l" t="t" r="r" b="b"/>
            <a:pathLst>
              <a:path w="10137775" h="277495">
                <a:moveTo>
                  <a:pt x="0" y="277368"/>
                </a:moveTo>
                <a:lnTo>
                  <a:pt x="10137648" y="277368"/>
                </a:lnTo>
                <a:lnTo>
                  <a:pt x="10137648" y="0"/>
                </a:lnTo>
                <a:lnTo>
                  <a:pt x="0" y="0"/>
                </a:lnTo>
                <a:lnTo>
                  <a:pt x="0" y="277368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246327" y="4618609"/>
            <a:ext cx="613409" cy="23621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602992" y="4618609"/>
            <a:ext cx="326898" cy="23621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538728" y="4618609"/>
            <a:ext cx="79248" cy="23621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992879" y="4618609"/>
            <a:ext cx="489585" cy="23621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494276" y="4618609"/>
            <a:ext cx="70103" cy="23621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986782" y="4618609"/>
            <a:ext cx="297179" cy="2362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152897" y="4618609"/>
            <a:ext cx="70103" cy="23621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1155191" y="4610100"/>
            <a:ext cx="10137775" cy="277495"/>
          </a:xfrm>
          <a:prstGeom prst="rect">
            <a:avLst/>
          </a:prstGeom>
          <a:ln w="3175">
            <a:solidFill>
              <a:srgbClr val="919191"/>
            </a:solidFill>
          </a:ln>
        </p:spPr>
        <p:txBody>
          <a:bodyPr wrap="square" lIns="0" tIns="37465" rIns="0" bIns="0" rtlCol="0" vert="horz">
            <a:spAutoFit/>
          </a:bodyPr>
          <a:lstStyle/>
          <a:p>
            <a:pPr marL="727710">
              <a:lnSpc>
                <a:spcPct val="100000"/>
              </a:lnSpc>
              <a:spcBef>
                <a:spcPts val="295"/>
              </a:spcBef>
              <a:tabLst>
                <a:tab pos="1773555" algn="l"/>
                <a:tab pos="3373754" algn="l"/>
                <a:tab pos="4032250" algn="l"/>
              </a:tabLst>
            </a:pP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权限列表	数据库名</a:t>
            </a:r>
            <a:r>
              <a:rPr dirty="0" sz="1200" spc="-290">
                <a:solidFill>
                  <a:srgbClr val="585858"/>
                </a:solidFill>
                <a:latin typeface="黑体"/>
                <a:cs typeface="黑体"/>
              </a:rPr>
              <a:t> </a:t>
            </a: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表名	用户名	主机名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645150" y="4618609"/>
            <a:ext cx="130301" cy="23621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0"/>
              <a:t>高级软件人才培训专家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 h="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 h="0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 h="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194816" y="4261103"/>
            <a:ext cx="588645" cy="588645"/>
          </a:xfrm>
          <a:custGeom>
            <a:avLst/>
            <a:gdLst/>
            <a:ahLst/>
            <a:cxnLst/>
            <a:rect l="l" t="t" r="r" b="b"/>
            <a:pathLst>
              <a:path w="588644" h="588645">
                <a:moveTo>
                  <a:pt x="0" y="294132"/>
                </a:moveTo>
                <a:lnTo>
                  <a:pt x="3850" y="246425"/>
                </a:lnTo>
                <a:lnTo>
                  <a:pt x="14996" y="201168"/>
                </a:lnTo>
                <a:lnTo>
                  <a:pt x="32832" y="158966"/>
                </a:lnTo>
                <a:lnTo>
                  <a:pt x="56753" y="120426"/>
                </a:lnTo>
                <a:lnTo>
                  <a:pt x="86153" y="86153"/>
                </a:lnTo>
                <a:lnTo>
                  <a:pt x="120426" y="56753"/>
                </a:lnTo>
                <a:lnTo>
                  <a:pt x="158966" y="32832"/>
                </a:lnTo>
                <a:lnTo>
                  <a:pt x="201168" y="14996"/>
                </a:lnTo>
                <a:lnTo>
                  <a:pt x="246425" y="3850"/>
                </a:lnTo>
                <a:lnTo>
                  <a:pt x="294131" y="0"/>
                </a:lnTo>
                <a:lnTo>
                  <a:pt x="341838" y="3850"/>
                </a:lnTo>
                <a:lnTo>
                  <a:pt x="387096" y="14996"/>
                </a:lnTo>
                <a:lnTo>
                  <a:pt x="429297" y="32832"/>
                </a:lnTo>
                <a:lnTo>
                  <a:pt x="467837" y="56753"/>
                </a:lnTo>
                <a:lnTo>
                  <a:pt x="502110" y="86153"/>
                </a:lnTo>
                <a:lnTo>
                  <a:pt x="531510" y="120426"/>
                </a:lnTo>
                <a:lnTo>
                  <a:pt x="555431" y="158966"/>
                </a:lnTo>
                <a:lnTo>
                  <a:pt x="573267" y="201167"/>
                </a:lnTo>
                <a:lnTo>
                  <a:pt x="584413" y="246425"/>
                </a:lnTo>
                <a:lnTo>
                  <a:pt x="588264" y="294132"/>
                </a:lnTo>
                <a:lnTo>
                  <a:pt x="584413" y="341838"/>
                </a:lnTo>
                <a:lnTo>
                  <a:pt x="573267" y="387096"/>
                </a:lnTo>
                <a:lnTo>
                  <a:pt x="555431" y="429297"/>
                </a:lnTo>
                <a:lnTo>
                  <a:pt x="531510" y="467837"/>
                </a:lnTo>
                <a:lnTo>
                  <a:pt x="502110" y="502110"/>
                </a:lnTo>
                <a:lnTo>
                  <a:pt x="467837" y="531510"/>
                </a:lnTo>
                <a:lnTo>
                  <a:pt x="429297" y="555431"/>
                </a:lnTo>
                <a:lnTo>
                  <a:pt x="387095" y="573267"/>
                </a:lnTo>
                <a:lnTo>
                  <a:pt x="341838" y="584413"/>
                </a:lnTo>
                <a:lnTo>
                  <a:pt x="294131" y="588264"/>
                </a:lnTo>
                <a:lnTo>
                  <a:pt x="246425" y="584413"/>
                </a:lnTo>
                <a:lnTo>
                  <a:pt x="201168" y="573267"/>
                </a:lnTo>
                <a:lnTo>
                  <a:pt x="158966" y="555431"/>
                </a:lnTo>
                <a:lnTo>
                  <a:pt x="120426" y="531510"/>
                </a:lnTo>
                <a:lnTo>
                  <a:pt x="86153" y="502110"/>
                </a:lnTo>
                <a:lnTo>
                  <a:pt x="56753" y="467837"/>
                </a:lnTo>
                <a:lnTo>
                  <a:pt x="32832" y="429297"/>
                </a:lnTo>
                <a:lnTo>
                  <a:pt x="14996" y="387096"/>
                </a:lnTo>
                <a:lnTo>
                  <a:pt x="3850" y="341838"/>
                </a:lnTo>
                <a:lnTo>
                  <a:pt x="0" y="294132"/>
                </a:lnTo>
                <a:close/>
              </a:path>
            </a:pathLst>
          </a:custGeom>
          <a:ln w="12699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808732" y="3668267"/>
            <a:ext cx="927100" cy="927100"/>
          </a:xfrm>
          <a:custGeom>
            <a:avLst/>
            <a:gdLst/>
            <a:ahLst/>
            <a:cxnLst/>
            <a:rect l="l" t="t" r="r" b="b"/>
            <a:pathLst>
              <a:path w="927100" h="927100">
                <a:moveTo>
                  <a:pt x="463295" y="0"/>
                </a:moveTo>
                <a:lnTo>
                  <a:pt x="415921" y="2391"/>
                </a:lnTo>
                <a:lnTo>
                  <a:pt x="369916" y="9411"/>
                </a:lnTo>
                <a:lnTo>
                  <a:pt x="325513" y="20825"/>
                </a:lnTo>
                <a:lnTo>
                  <a:pt x="282946" y="36403"/>
                </a:lnTo>
                <a:lnTo>
                  <a:pt x="242446" y="55910"/>
                </a:lnTo>
                <a:lnTo>
                  <a:pt x="204247" y="79114"/>
                </a:lnTo>
                <a:lnTo>
                  <a:pt x="168582" y="105783"/>
                </a:lnTo>
                <a:lnTo>
                  <a:pt x="135683" y="135683"/>
                </a:lnTo>
                <a:lnTo>
                  <a:pt x="105783" y="168582"/>
                </a:lnTo>
                <a:lnTo>
                  <a:pt x="79114" y="204247"/>
                </a:lnTo>
                <a:lnTo>
                  <a:pt x="55910" y="242446"/>
                </a:lnTo>
                <a:lnTo>
                  <a:pt x="36403" y="282946"/>
                </a:lnTo>
                <a:lnTo>
                  <a:pt x="20825" y="325513"/>
                </a:lnTo>
                <a:lnTo>
                  <a:pt x="9411" y="369916"/>
                </a:lnTo>
                <a:lnTo>
                  <a:pt x="2391" y="415921"/>
                </a:lnTo>
                <a:lnTo>
                  <a:pt x="0" y="463295"/>
                </a:lnTo>
                <a:lnTo>
                  <a:pt x="2391" y="510670"/>
                </a:lnTo>
                <a:lnTo>
                  <a:pt x="9411" y="556675"/>
                </a:lnTo>
                <a:lnTo>
                  <a:pt x="20825" y="601078"/>
                </a:lnTo>
                <a:lnTo>
                  <a:pt x="36403" y="643645"/>
                </a:lnTo>
                <a:lnTo>
                  <a:pt x="55910" y="684145"/>
                </a:lnTo>
                <a:lnTo>
                  <a:pt x="79114" y="722344"/>
                </a:lnTo>
                <a:lnTo>
                  <a:pt x="105783" y="758009"/>
                </a:lnTo>
                <a:lnTo>
                  <a:pt x="135683" y="790908"/>
                </a:lnTo>
                <a:lnTo>
                  <a:pt x="168582" y="820808"/>
                </a:lnTo>
                <a:lnTo>
                  <a:pt x="204247" y="847477"/>
                </a:lnTo>
                <a:lnTo>
                  <a:pt x="242446" y="870681"/>
                </a:lnTo>
                <a:lnTo>
                  <a:pt x="282946" y="890188"/>
                </a:lnTo>
                <a:lnTo>
                  <a:pt x="325513" y="905766"/>
                </a:lnTo>
                <a:lnTo>
                  <a:pt x="369916" y="917180"/>
                </a:lnTo>
                <a:lnTo>
                  <a:pt x="415921" y="924200"/>
                </a:lnTo>
                <a:lnTo>
                  <a:pt x="463295" y="926591"/>
                </a:lnTo>
                <a:lnTo>
                  <a:pt x="510670" y="924200"/>
                </a:lnTo>
                <a:lnTo>
                  <a:pt x="556675" y="917180"/>
                </a:lnTo>
                <a:lnTo>
                  <a:pt x="601078" y="905766"/>
                </a:lnTo>
                <a:lnTo>
                  <a:pt x="643645" y="890188"/>
                </a:lnTo>
                <a:lnTo>
                  <a:pt x="684145" y="870681"/>
                </a:lnTo>
                <a:lnTo>
                  <a:pt x="722344" y="847477"/>
                </a:lnTo>
                <a:lnTo>
                  <a:pt x="758009" y="820808"/>
                </a:lnTo>
                <a:lnTo>
                  <a:pt x="790908" y="790908"/>
                </a:lnTo>
                <a:lnTo>
                  <a:pt x="820808" y="758009"/>
                </a:lnTo>
                <a:lnTo>
                  <a:pt x="847477" y="722344"/>
                </a:lnTo>
                <a:lnTo>
                  <a:pt x="870681" y="684145"/>
                </a:lnTo>
                <a:lnTo>
                  <a:pt x="890188" y="643645"/>
                </a:lnTo>
                <a:lnTo>
                  <a:pt x="905766" y="601078"/>
                </a:lnTo>
                <a:lnTo>
                  <a:pt x="917180" y="556675"/>
                </a:lnTo>
                <a:lnTo>
                  <a:pt x="924200" y="510670"/>
                </a:lnTo>
                <a:lnTo>
                  <a:pt x="926592" y="463295"/>
                </a:lnTo>
                <a:lnTo>
                  <a:pt x="924200" y="415921"/>
                </a:lnTo>
                <a:lnTo>
                  <a:pt x="917180" y="369916"/>
                </a:lnTo>
                <a:lnTo>
                  <a:pt x="905766" y="325513"/>
                </a:lnTo>
                <a:lnTo>
                  <a:pt x="890188" y="282946"/>
                </a:lnTo>
                <a:lnTo>
                  <a:pt x="870681" y="242446"/>
                </a:lnTo>
                <a:lnTo>
                  <a:pt x="847477" y="204247"/>
                </a:lnTo>
                <a:lnTo>
                  <a:pt x="820808" y="168582"/>
                </a:lnTo>
                <a:lnTo>
                  <a:pt x="790908" y="135683"/>
                </a:lnTo>
                <a:lnTo>
                  <a:pt x="758009" y="105783"/>
                </a:lnTo>
                <a:lnTo>
                  <a:pt x="722344" y="79114"/>
                </a:lnTo>
                <a:lnTo>
                  <a:pt x="684145" y="55910"/>
                </a:lnTo>
                <a:lnTo>
                  <a:pt x="643645" y="36403"/>
                </a:lnTo>
                <a:lnTo>
                  <a:pt x="601078" y="20825"/>
                </a:lnTo>
                <a:lnTo>
                  <a:pt x="556675" y="9411"/>
                </a:lnTo>
                <a:lnTo>
                  <a:pt x="510670" y="2391"/>
                </a:lnTo>
                <a:lnTo>
                  <a:pt x="463295" y="0"/>
                </a:lnTo>
                <a:close/>
              </a:path>
            </a:pathLst>
          </a:custGeom>
          <a:solidFill>
            <a:srgbClr val="515151">
              <a:alpha val="6313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708148" y="2263139"/>
            <a:ext cx="1590040" cy="1590040"/>
          </a:xfrm>
          <a:custGeom>
            <a:avLst/>
            <a:gdLst/>
            <a:ahLst/>
            <a:cxnLst/>
            <a:rect l="l" t="t" r="r" b="b"/>
            <a:pathLst>
              <a:path w="1590039" h="1590039">
                <a:moveTo>
                  <a:pt x="0" y="794765"/>
                </a:moveTo>
                <a:lnTo>
                  <a:pt x="1450" y="746353"/>
                </a:lnTo>
                <a:lnTo>
                  <a:pt x="5746" y="698708"/>
                </a:lnTo>
                <a:lnTo>
                  <a:pt x="12805" y="651912"/>
                </a:lnTo>
                <a:lnTo>
                  <a:pt x="22543" y="606049"/>
                </a:lnTo>
                <a:lnTo>
                  <a:pt x="34878" y="561203"/>
                </a:lnTo>
                <a:lnTo>
                  <a:pt x="49725" y="517456"/>
                </a:lnTo>
                <a:lnTo>
                  <a:pt x="67002" y="474892"/>
                </a:lnTo>
                <a:lnTo>
                  <a:pt x="86626" y="433593"/>
                </a:lnTo>
                <a:lnTo>
                  <a:pt x="108514" y="393643"/>
                </a:lnTo>
                <a:lnTo>
                  <a:pt x="132582" y="355125"/>
                </a:lnTo>
                <a:lnTo>
                  <a:pt x="158747" y="318123"/>
                </a:lnTo>
                <a:lnTo>
                  <a:pt x="186927" y="282718"/>
                </a:lnTo>
                <a:lnTo>
                  <a:pt x="217037" y="248995"/>
                </a:lnTo>
                <a:lnTo>
                  <a:pt x="248995" y="217037"/>
                </a:lnTo>
                <a:lnTo>
                  <a:pt x="282718" y="186927"/>
                </a:lnTo>
                <a:lnTo>
                  <a:pt x="318123" y="158747"/>
                </a:lnTo>
                <a:lnTo>
                  <a:pt x="355125" y="132582"/>
                </a:lnTo>
                <a:lnTo>
                  <a:pt x="393643" y="108514"/>
                </a:lnTo>
                <a:lnTo>
                  <a:pt x="433593" y="86626"/>
                </a:lnTo>
                <a:lnTo>
                  <a:pt x="474892" y="67002"/>
                </a:lnTo>
                <a:lnTo>
                  <a:pt x="517456" y="49725"/>
                </a:lnTo>
                <a:lnTo>
                  <a:pt x="561203" y="34878"/>
                </a:lnTo>
                <a:lnTo>
                  <a:pt x="606049" y="22543"/>
                </a:lnTo>
                <a:lnTo>
                  <a:pt x="651912" y="12805"/>
                </a:lnTo>
                <a:lnTo>
                  <a:pt x="698708" y="5746"/>
                </a:lnTo>
                <a:lnTo>
                  <a:pt x="746353" y="1450"/>
                </a:lnTo>
                <a:lnTo>
                  <a:pt x="794765" y="0"/>
                </a:lnTo>
                <a:lnTo>
                  <a:pt x="843178" y="1450"/>
                </a:lnTo>
                <a:lnTo>
                  <a:pt x="890823" y="5746"/>
                </a:lnTo>
                <a:lnTo>
                  <a:pt x="937619" y="12805"/>
                </a:lnTo>
                <a:lnTo>
                  <a:pt x="983482" y="22543"/>
                </a:lnTo>
                <a:lnTo>
                  <a:pt x="1028328" y="34878"/>
                </a:lnTo>
                <a:lnTo>
                  <a:pt x="1072075" y="49725"/>
                </a:lnTo>
                <a:lnTo>
                  <a:pt x="1114639" y="67002"/>
                </a:lnTo>
                <a:lnTo>
                  <a:pt x="1155938" y="86626"/>
                </a:lnTo>
                <a:lnTo>
                  <a:pt x="1195888" y="108514"/>
                </a:lnTo>
                <a:lnTo>
                  <a:pt x="1234406" y="132582"/>
                </a:lnTo>
                <a:lnTo>
                  <a:pt x="1271408" y="158747"/>
                </a:lnTo>
                <a:lnTo>
                  <a:pt x="1306813" y="186927"/>
                </a:lnTo>
                <a:lnTo>
                  <a:pt x="1340536" y="217037"/>
                </a:lnTo>
                <a:lnTo>
                  <a:pt x="1372494" y="248995"/>
                </a:lnTo>
                <a:lnTo>
                  <a:pt x="1402604" y="282718"/>
                </a:lnTo>
                <a:lnTo>
                  <a:pt x="1430784" y="318123"/>
                </a:lnTo>
                <a:lnTo>
                  <a:pt x="1456949" y="355125"/>
                </a:lnTo>
                <a:lnTo>
                  <a:pt x="1481017" y="393643"/>
                </a:lnTo>
                <a:lnTo>
                  <a:pt x="1502905" y="433593"/>
                </a:lnTo>
                <a:lnTo>
                  <a:pt x="1522529" y="474892"/>
                </a:lnTo>
                <a:lnTo>
                  <a:pt x="1539806" y="517456"/>
                </a:lnTo>
                <a:lnTo>
                  <a:pt x="1554653" y="561203"/>
                </a:lnTo>
                <a:lnTo>
                  <a:pt x="1566988" y="606049"/>
                </a:lnTo>
                <a:lnTo>
                  <a:pt x="1576726" y="651912"/>
                </a:lnTo>
                <a:lnTo>
                  <a:pt x="1583785" y="698708"/>
                </a:lnTo>
                <a:lnTo>
                  <a:pt x="1588081" y="746353"/>
                </a:lnTo>
                <a:lnTo>
                  <a:pt x="1589531" y="794765"/>
                </a:lnTo>
                <a:lnTo>
                  <a:pt x="1588081" y="843178"/>
                </a:lnTo>
                <a:lnTo>
                  <a:pt x="1583785" y="890823"/>
                </a:lnTo>
                <a:lnTo>
                  <a:pt x="1576726" y="937619"/>
                </a:lnTo>
                <a:lnTo>
                  <a:pt x="1566988" y="983482"/>
                </a:lnTo>
                <a:lnTo>
                  <a:pt x="1554653" y="1028328"/>
                </a:lnTo>
                <a:lnTo>
                  <a:pt x="1539806" y="1072075"/>
                </a:lnTo>
                <a:lnTo>
                  <a:pt x="1522529" y="1114639"/>
                </a:lnTo>
                <a:lnTo>
                  <a:pt x="1502905" y="1155938"/>
                </a:lnTo>
                <a:lnTo>
                  <a:pt x="1481017" y="1195888"/>
                </a:lnTo>
                <a:lnTo>
                  <a:pt x="1456949" y="1234406"/>
                </a:lnTo>
                <a:lnTo>
                  <a:pt x="1430784" y="1271408"/>
                </a:lnTo>
                <a:lnTo>
                  <a:pt x="1402604" y="1306813"/>
                </a:lnTo>
                <a:lnTo>
                  <a:pt x="1372494" y="1340536"/>
                </a:lnTo>
                <a:lnTo>
                  <a:pt x="1340536" y="1372494"/>
                </a:lnTo>
                <a:lnTo>
                  <a:pt x="1306813" y="1402604"/>
                </a:lnTo>
                <a:lnTo>
                  <a:pt x="1271408" y="1430784"/>
                </a:lnTo>
                <a:lnTo>
                  <a:pt x="1234406" y="1456949"/>
                </a:lnTo>
                <a:lnTo>
                  <a:pt x="1195888" y="1481017"/>
                </a:lnTo>
                <a:lnTo>
                  <a:pt x="1155938" y="1502905"/>
                </a:lnTo>
                <a:lnTo>
                  <a:pt x="1114639" y="1522529"/>
                </a:lnTo>
                <a:lnTo>
                  <a:pt x="1072075" y="1539806"/>
                </a:lnTo>
                <a:lnTo>
                  <a:pt x="1028328" y="1554653"/>
                </a:lnTo>
                <a:lnTo>
                  <a:pt x="983482" y="1566988"/>
                </a:lnTo>
                <a:lnTo>
                  <a:pt x="937619" y="1576726"/>
                </a:lnTo>
                <a:lnTo>
                  <a:pt x="890823" y="1583785"/>
                </a:lnTo>
                <a:lnTo>
                  <a:pt x="843178" y="1588081"/>
                </a:lnTo>
                <a:lnTo>
                  <a:pt x="794765" y="1589532"/>
                </a:lnTo>
                <a:lnTo>
                  <a:pt x="746353" y="1588081"/>
                </a:lnTo>
                <a:lnTo>
                  <a:pt x="698708" y="1583785"/>
                </a:lnTo>
                <a:lnTo>
                  <a:pt x="651912" y="1576726"/>
                </a:lnTo>
                <a:lnTo>
                  <a:pt x="606049" y="1566988"/>
                </a:lnTo>
                <a:lnTo>
                  <a:pt x="561203" y="1554653"/>
                </a:lnTo>
                <a:lnTo>
                  <a:pt x="517456" y="1539806"/>
                </a:lnTo>
                <a:lnTo>
                  <a:pt x="474892" y="1522529"/>
                </a:lnTo>
                <a:lnTo>
                  <a:pt x="433593" y="1502905"/>
                </a:lnTo>
                <a:lnTo>
                  <a:pt x="393643" y="1481017"/>
                </a:lnTo>
                <a:lnTo>
                  <a:pt x="355125" y="1456949"/>
                </a:lnTo>
                <a:lnTo>
                  <a:pt x="318123" y="1430784"/>
                </a:lnTo>
                <a:lnTo>
                  <a:pt x="282718" y="1402604"/>
                </a:lnTo>
                <a:lnTo>
                  <a:pt x="248995" y="1372494"/>
                </a:lnTo>
                <a:lnTo>
                  <a:pt x="217037" y="1340536"/>
                </a:lnTo>
                <a:lnTo>
                  <a:pt x="186927" y="1306813"/>
                </a:lnTo>
                <a:lnTo>
                  <a:pt x="158747" y="1271408"/>
                </a:lnTo>
                <a:lnTo>
                  <a:pt x="132582" y="1234406"/>
                </a:lnTo>
                <a:lnTo>
                  <a:pt x="108514" y="1195888"/>
                </a:lnTo>
                <a:lnTo>
                  <a:pt x="86626" y="1155938"/>
                </a:lnTo>
                <a:lnTo>
                  <a:pt x="67002" y="1114639"/>
                </a:lnTo>
                <a:lnTo>
                  <a:pt x="49725" y="1072075"/>
                </a:lnTo>
                <a:lnTo>
                  <a:pt x="34878" y="1028328"/>
                </a:lnTo>
                <a:lnTo>
                  <a:pt x="22543" y="983482"/>
                </a:lnTo>
                <a:lnTo>
                  <a:pt x="12805" y="937619"/>
                </a:lnTo>
                <a:lnTo>
                  <a:pt x="5746" y="890823"/>
                </a:lnTo>
                <a:lnTo>
                  <a:pt x="1450" y="843178"/>
                </a:lnTo>
                <a:lnTo>
                  <a:pt x="0" y="794765"/>
                </a:lnTo>
                <a:close/>
              </a:path>
            </a:pathLst>
          </a:custGeom>
          <a:ln w="12700">
            <a:solidFill>
              <a:srgbClr val="515151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489710" y="2439161"/>
            <a:ext cx="1925320" cy="1896110"/>
          </a:xfrm>
          <a:custGeom>
            <a:avLst/>
            <a:gdLst/>
            <a:ahLst/>
            <a:cxnLst/>
            <a:rect l="l" t="t" r="r" b="b"/>
            <a:pathLst>
              <a:path w="1925320" h="1896110">
                <a:moveTo>
                  <a:pt x="962406" y="0"/>
                </a:moveTo>
                <a:lnTo>
                  <a:pt x="914374" y="1160"/>
                </a:lnTo>
                <a:lnTo>
                  <a:pt x="866952" y="4604"/>
                </a:lnTo>
                <a:lnTo>
                  <a:pt x="820194" y="10278"/>
                </a:lnTo>
                <a:lnTo>
                  <a:pt x="774156" y="18128"/>
                </a:lnTo>
                <a:lnTo>
                  <a:pt x="728893" y="28099"/>
                </a:lnTo>
                <a:lnTo>
                  <a:pt x="684460" y="40136"/>
                </a:lnTo>
                <a:lnTo>
                  <a:pt x="640912" y="54187"/>
                </a:lnTo>
                <a:lnTo>
                  <a:pt x="598304" y="70195"/>
                </a:lnTo>
                <a:lnTo>
                  <a:pt x="556691" y="88108"/>
                </a:lnTo>
                <a:lnTo>
                  <a:pt x="516129" y="107869"/>
                </a:lnTo>
                <a:lnTo>
                  <a:pt x="476673" y="129427"/>
                </a:lnTo>
                <a:lnTo>
                  <a:pt x="438377" y="152725"/>
                </a:lnTo>
                <a:lnTo>
                  <a:pt x="401298" y="177709"/>
                </a:lnTo>
                <a:lnTo>
                  <a:pt x="365490" y="204326"/>
                </a:lnTo>
                <a:lnTo>
                  <a:pt x="331007" y="232521"/>
                </a:lnTo>
                <a:lnTo>
                  <a:pt x="297907" y="262240"/>
                </a:lnTo>
                <a:lnTo>
                  <a:pt x="266243" y="293427"/>
                </a:lnTo>
                <a:lnTo>
                  <a:pt x="236071" y="326030"/>
                </a:lnTo>
                <a:lnTo>
                  <a:pt x="207445" y="359994"/>
                </a:lnTo>
                <a:lnTo>
                  <a:pt x="180422" y="395263"/>
                </a:lnTo>
                <a:lnTo>
                  <a:pt x="155056" y="431785"/>
                </a:lnTo>
                <a:lnTo>
                  <a:pt x="131402" y="469504"/>
                </a:lnTo>
                <a:lnTo>
                  <a:pt x="109516" y="508367"/>
                </a:lnTo>
                <a:lnTo>
                  <a:pt x="89452" y="548319"/>
                </a:lnTo>
                <a:lnTo>
                  <a:pt x="71267" y="589305"/>
                </a:lnTo>
                <a:lnTo>
                  <a:pt x="55014" y="631272"/>
                </a:lnTo>
                <a:lnTo>
                  <a:pt x="40749" y="674165"/>
                </a:lnTo>
                <a:lnTo>
                  <a:pt x="28528" y="717930"/>
                </a:lnTo>
                <a:lnTo>
                  <a:pt x="18405" y="762512"/>
                </a:lnTo>
                <a:lnTo>
                  <a:pt x="10435" y="807857"/>
                </a:lnTo>
                <a:lnTo>
                  <a:pt x="4674" y="853911"/>
                </a:lnTo>
                <a:lnTo>
                  <a:pt x="1177" y="900619"/>
                </a:lnTo>
                <a:lnTo>
                  <a:pt x="0" y="947927"/>
                </a:lnTo>
                <a:lnTo>
                  <a:pt x="1177" y="995236"/>
                </a:lnTo>
                <a:lnTo>
                  <a:pt x="4674" y="1041944"/>
                </a:lnTo>
                <a:lnTo>
                  <a:pt x="10435" y="1087998"/>
                </a:lnTo>
                <a:lnTo>
                  <a:pt x="18405" y="1133343"/>
                </a:lnTo>
                <a:lnTo>
                  <a:pt x="28528" y="1177925"/>
                </a:lnTo>
                <a:lnTo>
                  <a:pt x="40749" y="1221690"/>
                </a:lnTo>
                <a:lnTo>
                  <a:pt x="55014" y="1264583"/>
                </a:lnTo>
                <a:lnTo>
                  <a:pt x="71267" y="1306550"/>
                </a:lnTo>
                <a:lnTo>
                  <a:pt x="89452" y="1347536"/>
                </a:lnTo>
                <a:lnTo>
                  <a:pt x="109516" y="1387488"/>
                </a:lnTo>
                <a:lnTo>
                  <a:pt x="131402" y="1426351"/>
                </a:lnTo>
                <a:lnTo>
                  <a:pt x="155056" y="1464070"/>
                </a:lnTo>
                <a:lnTo>
                  <a:pt x="180422" y="1500592"/>
                </a:lnTo>
                <a:lnTo>
                  <a:pt x="207445" y="1535861"/>
                </a:lnTo>
                <a:lnTo>
                  <a:pt x="236071" y="1569825"/>
                </a:lnTo>
                <a:lnTo>
                  <a:pt x="266243" y="1602428"/>
                </a:lnTo>
                <a:lnTo>
                  <a:pt x="297907" y="1633615"/>
                </a:lnTo>
                <a:lnTo>
                  <a:pt x="331007" y="1663334"/>
                </a:lnTo>
                <a:lnTo>
                  <a:pt x="365490" y="1691529"/>
                </a:lnTo>
                <a:lnTo>
                  <a:pt x="401298" y="1718146"/>
                </a:lnTo>
                <a:lnTo>
                  <a:pt x="438377" y="1743130"/>
                </a:lnTo>
                <a:lnTo>
                  <a:pt x="476673" y="1766428"/>
                </a:lnTo>
                <a:lnTo>
                  <a:pt x="516129" y="1787986"/>
                </a:lnTo>
                <a:lnTo>
                  <a:pt x="556691" y="1807747"/>
                </a:lnTo>
                <a:lnTo>
                  <a:pt x="598304" y="1825660"/>
                </a:lnTo>
                <a:lnTo>
                  <a:pt x="640912" y="1841668"/>
                </a:lnTo>
                <a:lnTo>
                  <a:pt x="684460" y="1855719"/>
                </a:lnTo>
                <a:lnTo>
                  <a:pt x="728893" y="1867756"/>
                </a:lnTo>
                <a:lnTo>
                  <a:pt x="774156" y="1877727"/>
                </a:lnTo>
                <a:lnTo>
                  <a:pt x="820194" y="1885577"/>
                </a:lnTo>
                <a:lnTo>
                  <a:pt x="866952" y="1891251"/>
                </a:lnTo>
                <a:lnTo>
                  <a:pt x="914374" y="1894695"/>
                </a:lnTo>
                <a:lnTo>
                  <a:pt x="962406" y="1895856"/>
                </a:lnTo>
                <a:lnTo>
                  <a:pt x="1010437" y="1894695"/>
                </a:lnTo>
                <a:lnTo>
                  <a:pt x="1057859" y="1891251"/>
                </a:lnTo>
                <a:lnTo>
                  <a:pt x="1104617" y="1885577"/>
                </a:lnTo>
                <a:lnTo>
                  <a:pt x="1150655" y="1877727"/>
                </a:lnTo>
                <a:lnTo>
                  <a:pt x="1195918" y="1867756"/>
                </a:lnTo>
                <a:lnTo>
                  <a:pt x="1240351" y="1855719"/>
                </a:lnTo>
                <a:lnTo>
                  <a:pt x="1283899" y="1841668"/>
                </a:lnTo>
                <a:lnTo>
                  <a:pt x="1326507" y="1825660"/>
                </a:lnTo>
                <a:lnTo>
                  <a:pt x="1368120" y="1807747"/>
                </a:lnTo>
                <a:lnTo>
                  <a:pt x="1408682" y="1787986"/>
                </a:lnTo>
                <a:lnTo>
                  <a:pt x="1448138" y="1766428"/>
                </a:lnTo>
                <a:lnTo>
                  <a:pt x="1486434" y="1743130"/>
                </a:lnTo>
                <a:lnTo>
                  <a:pt x="1523513" y="1718146"/>
                </a:lnTo>
                <a:lnTo>
                  <a:pt x="1559321" y="1691529"/>
                </a:lnTo>
                <a:lnTo>
                  <a:pt x="1593804" y="1663334"/>
                </a:lnTo>
                <a:lnTo>
                  <a:pt x="1626904" y="1633615"/>
                </a:lnTo>
                <a:lnTo>
                  <a:pt x="1658568" y="1602428"/>
                </a:lnTo>
                <a:lnTo>
                  <a:pt x="1688740" y="1569825"/>
                </a:lnTo>
                <a:lnTo>
                  <a:pt x="1717366" y="1535861"/>
                </a:lnTo>
                <a:lnTo>
                  <a:pt x="1744389" y="1500592"/>
                </a:lnTo>
                <a:lnTo>
                  <a:pt x="1769755" y="1464070"/>
                </a:lnTo>
                <a:lnTo>
                  <a:pt x="1793409" y="1426351"/>
                </a:lnTo>
                <a:lnTo>
                  <a:pt x="1815295" y="1387488"/>
                </a:lnTo>
                <a:lnTo>
                  <a:pt x="1835359" y="1347536"/>
                </a:lnTo>
                <a:lnTo>
                  <a:pt x="1853544" y="1306550"/>
                </a:lnTo>
                <a:lnTo>
                  <a:pt x="1869797" y="1264583"/>
                </a:lnTo>
                <a:lnTo>
                  <a:pt x="1884062" y="1221690"/>
                </a:lnTo>
                <a:lnTo>
                  <a:pt x="1896283" y="1177925"/>
                </a:lnTo>
                <a:lnTo>
                  <a:pt x="1906406" y="1133343"/>
                </a:lnTo>
                <a:lnTo>
                  <a:pt x="1914376" y="1087998"/>
                </a:lnTo>
                <a:lnTo>
                  <a:pt x="1920137" y="1041944"/>
                </a:lnTo>
                <a:lnTo>
                  <a:pt x="1923634" y="995236"/>
                </a:lnTo>
                <a:lnTo>
                  <a:pt x="1924812" y="947927"/>
                </a:lnTo>
                <a:lnTo>
                  <a:pt x="1923634" y="900619"/>
                </a:lnTo>
                <a:lnTo>
                  <a:pt x="1920137" y="853911"/>
                </a:lnTo>
                <a:lnTo>
                  <a:pt x="1914376" y="807857"/>
                </a:lnTo>
                <a:lnTo>
                  <a:pt x="1906406" y="762512"/>
                </a:lnTo>
                <a:lnTo>
                  <a:pt x="1896283" y="717930"/>
                </a:lnTo>
                <a:lnTo>
                  <a:pt x="1884062" y="674165"/>
                </a:lnTo>
                <a:lnTo>
                  <a:pt x="1869797" y="631272"/>
                </a:lnTo>
                <a:lnTo>
                  <a:pt x="1853544" y="589305"/>
                </a:lnTo>
                <a:lnTo>
                  <a:pt x="1835359" y="548319"/>
                </a:lnTo>
                <a:lnTo>
                  <a:pt x="1815295" y="508367"/>
                </a:lnTo>
                <a:lnTo>
                  <a:pt x="1793409" y="469504"/>
                </a:lnTo>
                <a:lnTo>
                  <a:pt x="1769755" y="431785"/>
                </a:lnTo>
                <a:lnTo>
                  <a:pt x="1744389" y="395263"/>
                </a:lnTo>
                <a:lnTo>
                  <a:pt x="1717366" y="359994"/>
                </a:lnTo>
                <a:lnTo>
                  <a:pt x="1688740" y="326030"/>
                </a:lnTo>
                <a:lnTo>
                  <a:pt x="1658568" y="293427"/>
                </a:lnTo>
                <a:lnTo>
                  <a:pt x="1626904" y="262240"/>
                </a:lnTo>
                <a:lnTo>
                  <a:pt x="1593804" y="232521"/>
                </a:lnTo>
                <a:lnTo>
                  <a:pt x="1559321" y="204326"/>
                </a:lnTo>
                <a:lnTo>
                  <a:pt x="1523513" y="177709"/>
                </a:lnTo>
                <a:lnTo>
                  <a:pt x="1486434" y="152725"/>
                </a:lnTo>
                <a:lnTo>
                  <a:pt x="1448138" y="129427"/>
                </a:lnTo>
                <a:lnTo>
                  <a:pt x="1408682" y="107869"/>
                </a:lnTo>
                <a:lnTo>
                  <a:pt x="1368120" y="88108"/>
                </a:lnTo>
                <a:lnTo>
                  <a:pt x="1326507" y="70195"/>
                </a:lnTo>
                <a:lnTo>
                  <a:pt x="1283899" y="54187"/>
                </a:lnTo>
                <a:lnTo>
                  <a:pt x="1240351" y="40136"/>
                </a:lnTo>
                <a:lnTo>
                  <a:pt x="1195918" y="28099"/>
                </a:lnTo>
                <a:lnTo>
                  <a:pt x="1150655" y="18128"/>
                </a:lnTo>
                <a:lnTo>
                  <a:pt x="1104617" y="10278"/>
                </a:lnTo>
                <a:lnTo>
                  <a:pt x="1057859" y="4604"/>
                </a:lnTo>
                <a:lnTo>
                  <a:pt x="1010437" y="1160"/>
                </a:lnTo>
                <a:lnTo>
                  <a:pt x="9624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489710" y="2439161"/>
            <a:ext cx="1925320" cy="1896110"/>
          </a:xfrm>
          <a:custGeom>
            <a:avLst/>
            <a:gdLst/>
            <a:ahLst/>
            <a:cxnLst/>
            <a:rect l="l" t="t" r="r" b="b"/>
            <a:pathLst>
              <a:path w="1925320" h="1896110">
                <a:moveTo>
                  <a:pt x="0" y="947927"/>
                </a:moveTo>
                <a:lnTo>
                  <a:pt x="1177" y="900619"/>
                </a:lnTo>
                <a:lnTo>
                  <a:pt x="4674" y="853911"/>
                </a:lnTo>
                <a:lnTo>
                  <a:pt x="10435" y="807857"/>
                </a:lnTo>
                <a:lnTo>
                  <a:pt x="18405" y="762512"/>
                </a:lnTo>
                <a:lnTo>
                  <a:pt x="28528" y="717930"/>
                </a:lnTo>
                <a:lnTo>
                  <a:pt x="40749" y="674165"/>
                </a:lnTo>
                <a:lnTo>
                  <a:pt x="55014" y="631272"/>
                </a:lnTo>
                <a:lnTo>
                  <a:pt x="71267" y="589305"/>
                </a:lnTo>
                <a:lnTo>
                  <a:pt x="89452" y="548319"/>
                </a:lnTo>
                <a:lnTo>
                  <a:pt x="109516" y="508367"/>
                </a:lnTo>
                <a:lnTo>
                  <a:pt x="131402" y="469504"/>
                </a:lnTo>
                <a:lnTo>
                  <a:pt x="155056" y="431785"/>
                </a:lnTo>
                <a:lnTo>
                  <a:pt x="180422" y="395263"/>
                </a:lnTo>
                <a:lnTo>
                  <a:pt x="207445" y="359994"/>
                </a:lnTo>
                <a:lnTo>
                  <a:pt x="236071" y="326030"/>
                </a:lnTo>
                <a:lnTo>
                  <a:pt x="266243" y="293427"/>
                </a:lnTo>
                <a:lnTo>
                  <a:pt x="297907" y="262240"/>
                </a:lnTo>
                <a:lnTo>
                  <a:pt x="331007" y="232521"/>
                </a:lnTo>
                <a:lnTo>
                  <a:pt x="365490" y="204326"/>
                </a:lnTo>
                <a:lnTo>
                  <a:pt x="401298" y="177709"/>
                </a:lnTo>
                <a:lnTo>
                  <a:pt x="438377" y="152725"/>
                </a:lnTo>
                <a:lnTo>
                  <a:pt x="476673" y="129427"/>
                </a:lnTo>
                <a:lnTo>
                  <a:pt x="516129" y="107869"/>
                </a:lnTo>
                <a:lnTo>
                  <a:pt x="556691" y="88108"/>
                </a:lnTo>
                <a:lnTo>
                  <a:pt x="598304" y="70195"/>
                </a:lnTo>
                <a:lnTo>
                  <a:pt x="640912" y="54187"/>
                </a:lnTo>
                <a:lnTo>
                  <a:pt x="684460" y="40136"/>
                </a:lnTo>
                <a:lnTo>
                  <a:pt x="728893" y="28099"/>
                </a:lnTo>
                <a:lnTo>
                  <a:pt x="774156" y="18128"/>
                </a:lnTo>
                <a:lnTo>
                  <a:pt x="820194" y="10278"/>
                </a:lnTo>
                <a:lnTo>
                  <a:pt x="866952" y="4604"/>
                </a:lnTo>
                <a:lnTo>
                  <a:pt x="914374" y="1160"/>
                </a:lnTo>
                <a:lnTo>
                  <a:pt x="962406" y="0"/>
                </a:lnTo>
                <a:lnTo>
                  <a:pt x="1010437" y="1160"/>
                </a:lnTo>
                <a:lnTo>
                  <a:pt x="1057859" y="4604"/>
                </a:lnTo>
                <a:lnTo>
                  <a:pt x="1104617" y="10278"/>
                </a:lnTo>
                <a:lnTo>
                  <a:pt x="1150655" y="18128"/>
                </a:lnTo>
                <a:lnTo>
                  <a:pt x="1195918" y="28099"/>
                </a:lnTo>
                <a:lnTo>
                  <a:pt x="1240351" y="40136"/>
                </a:lnTo>
                <a:lnTo>
                  <a:pt x="1283899" y="54187"/>
                </a:lnTo>
                <a:lnTo>
                  <a:pt x="1326507" y="70195"/>
                </a:lnTo>
                <a:lnTo>
                  <a:pt x="1368120" y="88108"/>
                </a:lnTo>
                <a:lnTo>
                  <a:pt x="1408682" y="107869"/>
                </a:lnTo>
                <a:lnTo>
                  <a:pt x="1448138" y="129427"/>
                </a:lnTo>
                <a:lnTo>
                  <a:pt x="1486434" y="152725"/>
                </a:lnTo>
                <a:lnTo>
                  <a:pt x="1523513" y="177709"/>
                </a:lnTo>
                <a:lnTo>
                  <a:pt x="1559321" y="204326"/>
                </a:lnTo>
                <a:lnTo>
                  <a:pt x="1593804" y="232521"/>
                </a:lnTo>
                <a:lnTo>
                  <a:pt x="1626904" y="262240"/>
                </a:lnTo>
                <a:lnTo>
                  <a:pt x="1658568" y="293427"/>
                </a:lnTo>
                <a:lnTo>
                  <a:pt x="1688740" y="326030"/>
                </a:lnTo>
                <a:lnTo>
                  <a:pt x="1717366" y="359994"/>
                </a:lnTo>
                <a:lnTo>
                  <a:pt x="1744389" y="395263"/>
                </a:lnTo>
                <a:lnTo>
                  <a:pt x="1769755" y="431785"/>
                </a:lnTo>
                <a:lnTo>
                  <a:pt x="1793409" y="469504"/>
                </a:lnTo>
                <a:lnTo>
                  <a:pt x="1815295" y="508367"/>
                </a:lnTo>
                <a:lnTo>
                  <a:pt x="1835359" y="548319"/>
                </a:lnTo>
                <a:lnTo>
                  <a:pt x="1853544" y="589305"/>
                </a:lnTo>
                <a:lnTo>
                  <a:pt x="1869797" y="631272"/>
                </a:lnTo>
                <a:lnTo>
                  <a:pt x="1884062" y="674165"/>
                </a:lnTo>
                <a:lnTo>
                  <a:pt x="1896283" y="717930"/>
                </a:lnTo>
                <a:lnTo>
                  <a:pt x="1906406" y="762512"/>
                </a:lnTo>
                <a:lnTo>
                  <a:pt x="1914376" y="807857"/>
                </a:lnTo>
                <a:lnTo>
                  <a:pt x="1920137" y="853911"/>
                </a:lnTo>
                <a:lnTo>
                  <a:pt x="1923634" y="900619"/>
                </a:lnTo>
                <a:lnTo>
                  <a:pt x="1924812" y="947927"/>
                </a:lnTo>
                <a:lnTo>
                  <a:pt x="1923634" y="995236"/>
                </a:lnTo>
                <a:lnTo>
                  <a:pt x="1920137" y="1041944"/>
                </a:lnTo>
                <a:lnTo>
                  <a:pt x="1914376" y="1087998"/>
                </a:lnTo>
                <a:lnTo>
                  <a:pt x="1906406" y="1133343"/>
                </a:lnTo>
                <a:lnTo>
                  <a:pt x="1896283" y="1177925"/>
                </a:lnTo>
                <a:lnTo>
                  <a:pt x="1884062" y="1221690"/>
                </a:lnTo>
                <a:lnTo>
                  <a:pt x="1869797" y="1264583"/>
                </a:lnTo>
                <a:lnTo>
                  <a:pt x="1853544" y="1306550"/>
                </a:lnTo>
                <a:lnTo>
                  <a:pt x="1835359" y="1347536"/>
                </a:lnTo>
                <a:lnTo>
                  <a:pt x="1815295" y="1387488"/>
                </a:lnTo>
                <a:lnTo>
                  <a:pt x="1793409" y="1426351"/>
                </a:lnTo>
                <a:lnTo>
                  <a:pt x="1769755" y="1464070"/>
                </a:lnTo>
                <a:lnTo>
                  <a:pt x="1744389" y="1500592"/>
                </a:lnTo>
                <a:lnTo>
                  <a:pt x="1717366" y="1535861"/>
                </a:lnTo>
                <a:lnTo>
                  <a:pt x="1688740" y="1569825"/>
                </a:lnTo>
                <a:lnTo>
                  <a:pt x="1658568" y="1602428"/>
                </a:lnTo>
                <a:lnTo>
                  <a:pt x="1626904" y="1633615"/>
                </a:lnTo>
                <a:lnTo>
                  <a:pt x="1593804" y="1663334"/>
                </a:lnTo>
                <a:lnTo>
                  <a:pt x="1559321" y="1691529"/>
                </a:lnTo>
                <a:lnTo>
                  <a:pt x="1523513" y="1718146"/>
                </a:lnTo>
                <a:lnTo>
                  <a:pt x="1486434" y="1743130"/>
                </a:lnTo>
                <a:lnTo>
                  <a:pt x="1448138" y="1766428"/>
                </a:lnTo>
                <a:lnTo>
                  <a:pt x="1408682" y="1787986"/>
                </a:lnTo>
                <a:lnTo>
                  <a:pt x="1368120" y="1807747"/>
                </a:lnTo>
                <a:lnTo>
                  <a:pt x="1326507" y="1825660"/>
                </a:lnTo>
                <a:lnTo>
                  <a:pt x="1283899" y="1841668"/>
                </a:lnTo>
                <a:lnTo>
                  <a:pt x="1240351" y="1855719"/>
                </a:lnTo>
                <a:lnTo>
                  <a:pt x="1195918" y="1867756"/>
                </a:lnTo>
                <a:lnTo>
                  <a:pt x="1150655" y="1877727"/>
                </a:lnTo>
                <a:lnTo>
                  <a:pt x="1104617" y="1885577"/>
                </a:lnTo>
                <a:lnTo>
                  <a:pt x="1057859" y="1891251"/>
                </a:lnTo>
                <a:lnTo>
                  <a:pt x="1010437" y="1894695"/>
                </a:lnTo>
                <a:lnTo>
                  <a:pt x="962406" y="1895856"/>
                </a:lnTo>
                <a:lnTo>
                  <a:pt x="914374" y="1894695"/>
                </a:lnTo>
                <a:lnTo>
                  <a:pt x="866952" y="1891251"/>
                </a:lnTo>
                <a:lnTo>
                  <a:pt x="820194" y="1885577"/>
                </a:lnTo>
                <a:lnTo>
                  <a:pt x="774156" y="1877727"/>
                </a:lnTo>
                <a:lnTo>
                  <a:pt x="728893" y="1867756"/>
                </a:lnTo>
                <a:lnTo>
                  <a:pt x="684460" y="1855719"/>
                </a:lnTo>
                <a:lnTo>
                  <a:pt x="640912" y="1841668"/>
                </a:lnTo>
                <a:lnTo>
                  <a:pt x="598304" y="1825660"/>
                </a:lnTo>
                <a:lnTo>
                  <a:pt x="556691" y="1807747"/>
                </a:lnTo>
                <a:lnTo>
                  <a:pt x="516129" y="1787986"/>
                </a:lnTo>
                <a:lnTo>
                  <a:pt x="476673" y="1766428"/>
                </a:lnTo>
                <a:lnTo>
                  <a:pt x="438377" y="1743130"/>
                </a:lnTo>
                <a:lnTo>
                  <a:pt x="401298" y="1718146"/>
                </a:lnTo>
                <a:lnTo>
                  <a:pt x="365490" y="1691529"/>
                </a:lnTo>
                <a:lnTo>
                  <a:pt x="331007" y="1663334"/>
                </a:lnTo>
                <a:lnTo>
                  <a:pt x="297907" y="1633615"/>
                </a:lnTo>
                <a:lnTo>
                  <a:pt x="266243" y="1602428"/>
                </a:lnTo>
                <a:lnTo>
                  <a:pt x="236071" y="1569825"/>
                </a:lnTo>
                <a:lnTo>
                  <a:pt x="207445" y="1535861"/>
                </a:lnTo>
                <a:lnTo>
                  <a:pt x="180422" y="1500592"/>
                </a:lnTo>
                <a:lnTo>
                  <a:pt x="155056" y="1464070"/>
                </a:lnTo>
                <a:lnTo>
                  <a:pt x="131402" y="1426351"/>
                </a:lnTo>
                <a:lnTo>
                  <a:pt x="109516" y="1387488"/>
                </a:lnTo>
                <a:lnTo>
                  <a:pt x="89452" y="1347536"/>
                </a:lnTo>
                <a:lnTo>
                  <a:pt x="71267" y="1306550"/>
                </a:lnTo>
                <a:lnTo>
                  <a:pt x="55014" y="1264583"/>
                </a:lnTo>
                <a:lnTo>
                  <a:pt x="40749" y="1221690"/>
                </a:lnTo>
                <a:lnTo>
                  <a:pt x="28528" y="1177925"/>
                </a:lnTo>
                <a:lnTo>
                  <a:pt x="18405" y="1133343"/>
                </a:lnTo>
                <a:lnTo>
                  <a:pt x="10435" y="1087998"/>
                </a:lnTo>
                <a:lnTo>
                  <a:pt x="4674" y="1041944"/>
                </a:lnTo>
                <a:lnTo>
                  <a:pt x="1177" y="995236"/>
                </a:lnTo>
                <a:lnTo>
                  <a:pt x="0" y="947927"/>
                </a:lnTo>
                <a:close/>
              </a:path>
            </a:pathLst>
          </a:custGeom>
          <a:ln w="114300">
            <a:solidFill>
              <a:srgbClr val="AC2B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10183" y="1813560"/>
            <a:ext cx="805180" cy="803275"/>
          </a:xfrm>
          <a:custGeom>
            <a:avLst/>
            <a:gdLst/>
            <a:ahLst/>
            <a:cxnLst/>
            <a:rect l="l" t="t" r="r" b="b"/>
            <a:pathLst>
              <a:path w="805180" h="803275">
                <a:moveTo>
                  <a:pt x="402335" y="0"/>
                </a:moveTo>
                <a:lnTo>
                  <a:pt x="355416" y="2702"/>
                </a:lnTo>
                <a:lnTo>
                  <a:pt x="310085" y="10608"/>
                </a:lnTo>
                <a:lnTo>
                  <a:pt x="266646" y="23415"/>
                </a:lnTo>
                <a:lnTo>
                  <a:pt x="225400" y="40823"/>
                </a:lnTo>
                <a:lnTo>
                  <a:pt x="186650" y="62530"/>
                </a:lnTo>
                <a:lnTo>
                  <a:pt x="150697" y="88234"/>
                </a:lnTo>
                <a:lnTo>
                  <a:pt x="117843" y="117633"/>
                </a:lnTo>
                <a:lnTo>
                  <a:pt x="88390" y="150427"/>
                </a:lnTo>
                <a:lnTo>
                  <a:pt x="62640" y="186313"/>
                </a:lnTo>
                <a:lnTo>
                  <a:pt x="40894" y="224989"/>
                </a:lnTo>
                <a:lnTo>
                  <a:pt x="23456" y="266155"/>
                </a:lnTo>
                <a:lnTo>
                  <a:pt x="10626" y="309509"/>
                </a:lnTo>
                <a:lnTo>
                  <a:pt x="2706" y="354749"/>
                </a:lnTo>
                <a:lnTo>
                  <a:pt x="0" y="401574"/>
                </a:lnTo>
                <a:lnTo>
                  <a:pt x="2706" y="448398"/>
                </a:lnTo>
                <a:lnTo>
                  <a:pt x="10626" y="493638"/>
                </a:lnTo>
                <a:lnTo>
                  <a:pt x="23456" y="536992"/>
                </a:lnTo>
                <a:lnTo>
                  <a:pt x="40894" y="578158"/>
                </a:lnTo>
                <a:lnTo>
                  <a:pt x="62640" y="616834"/>
                </a:lnTo>
                <a:lnTo>
                  <a:pt x="88390" y="652720"/>
                </a:lnTo>
                <a:lnTo>
                  <a:pt x="117843" y="685514"/>
                </a:lnTo>
                <a:lnTo>
                  <a:pt x="150697" y="714913"/>
                </a:lnTo>
                <a:lnTo>
                  <a:pt x="186650" y="740617"/>
                </a:lnTo>
                <a:lnTo>
                  <a:pt x="225400" y="762324"/>
                </a:lnTo>
                <a:lnTo>
                  <a:pt x="266646" y="779732"/>
                </a:lnTo>
                <a:lnTo>
                  <a:pt x="310085" y="792539"/>
                </a:lnTo>
                <a:lnTo>
                  <a:pt x="355416" y="800445"/>
                </a:lnTo>
                <a:lnTo>
                  <a:pt x="402335" y="803148"/>
                </a:lnTo>
                <a:lnTo>
                  <a:pt x="449265" y="800445"/>
                </a:lnTo>
                <a:lnTo>
                  <a:pt x="494602" y="792539"/>
                </a:lnTo>
                <a:lnTo>
                  <a:pt x="538045" y="779732"/>
                </a:lnTo>
                <a:lnTo>
                  <a:pt x="579293" y="762324"/>
                </a:lnTo>
                <a:lnTo>
                  <a:pt x="618043" y="740617"/>
                </a:lnTo>
                <a:lnTo>
                  <a:pt x="653995" y="714913"/>
                </a:lnTo>
                <a:lnTo>
                  <a:pt x="686847" y="685514"/>
                </a:lnTo>
                <a:lnTo>
                  <a:pt x="716297" y="652720"/>
                </a:lnTo>
                <a:lnTo>
                  <a:pt x="742044" y="616834"/>
                </a:lnTo>
                <a:lnTo>
                  <a:pt x="763786" y="578158"/>
                </a:lnTo>
                <a:lnTo>
                  <a:pt x="781221" y="536992"/>
                </a:lnTo>
                <a:lnTo>
                  <a:pt x="794048" y="493638"/>
                </a:lnTo>
                <a:lnTo>
                  <a:pt x="801965" y="448398"/>
                </a:lnTo>
                <a:lnTo>
                  <a:pt x="804672" y="401574"/>
                </a:lnTo>
                <a:lnTo>
                  <a:pt x="801965" y="354749"/>
                </a:lnTo>
                <a:lnTo>
                  <a:pt x="794048" y="309509"/>
                </a:lnTo>
                <a:lnTo>
                  <a:pt x="781221" y="266155"/>
                </a:lnTo>
                <a:lnTo>
                  <a:pt x="763786" y="224989"/>
                </a:lnTo>
                <a:lnTo>
                  <a:pt x="742044" y="186313"/>
                </a:lnTo>
                <a:lnTo>
                  <a:pt x="716297" y="150427"/>
                </a:lnTo>
                <a:lnTo>
                  <a:pt x="686847" y="117633"/>
                </a:lnTo>
                <a:lnTo>
                  <a:pt x="653995" y="88234"/>
                </a:lnTo>
                <a:lnTo>
                  <a:pt x="618043" y="62530"/>
                </a:lnTo>
                <a:lnTo>
                  <a:pt x="579293" y="40823"/>
                </a:lnTo>
                <a:lnTo>
                  <a:pt x="538045" y="23415"/>
                </a:lnTo>
                <a:lnTo>
                  <a:pt x="494602" y="10608"/>
                </a:lnTo>
                <a:lnTo>
                  <a:pt x="449265" y="2702"/>
                </a:lnTo>
                <a:lnTo>
                  <a:pt x="402335" y="0"/>
                </a:lnTo>
                <a:close/>
              </a:path>
            </a:pathLst>
          </a:custGeom>
          <a:solidFill>
            <a:srgbClr val="F1F1F1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104388" y="1918716"/>
            <a:ext cx="314325" cy="315595"/>
          </a:xfrm>
          <a:custGeom>
            <a:avLst/>
            <a:gdLst/>
            <a:ahLst/>
            <a:cxnLst/>
            <a:rect l="l" t="t" r="r" b="b"/>
            <a:pathLst>
              <a:path w="314325" h="315594">
                <a:moveTo>
                  <a:pt x="156972" y="0"/>
                </a:moveTo>
                <a:lnTo>
                  <a:pt x="107338" y="8040"/>
                </a:lnTo>
                <a:lnTo>
                  <a:pt x="64245" y="30431"/>
                </a:lnTo>
                <a:lnTo>
                  <a:pt x="30272" y="64574"/>
                </a:lnTo>
                <a:lnTo>
                  <a:pt x="7997" y="107874"/>
                </a:lnTo>
                <a:lnTo>
                  <a:pt x="0" y="157734"/>
                </a:lnTo>
                <a:lnTo>
                  <a:pt x="7997" y="207593"/>
                </a:lnTo>
                <a:lnTo>
                  <a:pt x="30272" y="250893"/>
                </a:lnTo>
                <a:lnTo>
                  <a:pt x="64245" y="285036"/>
                </a:lnTo>
                <a:lnTo>
                  <a:pt x="107338" y="307427"/>
                </a:lnTo>
                <a:lnTo>
                  <a:pt x="156972" y="315468"/>
                </a:lnTo>
                <a:lnTo>
                  <a:pt x="206605" y="307427"/>
                </a:lnTo>
                <a:lnTo>
                  <a:pt x="249698" y="285036"/>
                </a:lnTo>
                <a:lnTo>
                  <a:pt x="283671" y="250893"/>
                </a:lnTo>
                <a:lnTo>
                  <a:pt x="305946" y="207593"/>
                </a:lnTo>
                <a:lnTo>
                  <a:pt x="313944" y="157734"/>
                </a:lnTo>
                <a:lnTo>
                  <a:pt x="305946" y="107874"/>
                </a:lnTo>
                <a:lnTo>
                  <a:pt x="283671" y="64574"/>
                </a:lnTo>
                <a:lnTo>
                  <a:pt x="249698" y="30431"/>
                </a:lnTo>
                <a:lnTo>
                  <a:pt x="206605" y="8040"/>
                </a:lnTo>
                <a:lnTo>
                  <a:pt x="156972" y="0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940179" y="3050286"/>
            <a:ext cx="102552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70">
                <a:latin typeface="宋体"/>
                <a:cs typeface="宋体"/>
              </a:rPr>
              <a:t>总结</a:t>
            </a:r>
            <a:endParaRPr sz="4000">
              <a:latin typeface="宋体"/>
              <a:cs typeface="宋体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73141" y="2183638"/>
            <a:ext cx="12706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14">
                <a:latin typeface="宋体"/>
                <a:cs typeface="宋体"/>
              </a:rPr>
              <a:t>1.</a:t>
            </a:r>
            <a:r>
              <a:rPr dirty="0" sz="1800" spc="135">
                <a:latin typeface="宋体"/>
                <a:cs typeface="宋体"/>
              </a:rPr>
              <a:t> </a:t>
            </a:r>
            <a:r>
              <a:rPr dirty="0" sz="1800" spc="-30">
                <a:latin typeface="宋体"/>
                <a:cs typeface="宋体"/>
              </a:rPr>
              <a:t>用户管理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73141" y="3994226"/>
            <a:ext cx="12706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14">
                <a:latin typeface="宋体"/>
                <a:cs typeface="宋体"/>
              </a:rPr>
              <a:t>2.</a:t>
            </a:r>
            <a:r>
              <a:rPr dirty="0" sz="1800" spc="145">
                <a:latin typeface="宋体"/>
                <a:cs typeface="宋体"/>
              </a:rPr>
              <a:t> </a:t>
            </a:r>
            <a:r>
              <a:rPr dirty="0" sz="1800" spc="-30">
                <a:latin typeface="宋体"/>
                <a:cs typeface="宋体"/>
              </a:rPr>
              <a:t>权限控制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402579" y="2583179"/>
            <a:ext cx="6160135" cy="1146175"/>
          </a:xfrm>
          <a:custGeom>
            <a:avLst/>
            <a:gdLst/>
            <a:ahLst/>
            <a:cxnLst/>
            <a:rect l="l" t="t" r="r" b="b"/>
            <a:pathLst>
              <a:path w="6160134" h="1146175">
                <a:moveTo>
                  <a:pt x="0" y="1146048"/>
                </a:moveTo>
                <a:lnTo>
                  <a:pt x="6160008" y="1146048"/>
                </a:lnTo>
                <a:lnTo>
                  <a:pt x="6160008" y="0"/>
                </a:lnTo>
                <a:lnTo>
                  <a:pt x="0" y="0"/>
                </a:lnTo>
                <a:lnTo>
                  <a:pt x="0" y="1146048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402579" y="2583179"/>
            <a:ext cx="6160135" cy="1146175"/>
          </a:xfrm>
          <a:custGeom>
            <a:avLst/>
            <a:gdLst/>
            <a:ahLst/>
            <a:cxnLst/>
            <a:rect l="l" t="t" r="r" b="b"/>
            <a:pathLst>
              <a:path w="6160134" h="1146175">
                <a:moveTo>
                  <a:pt x="0" y="1146048"/>
                </a:moveTo>
                <a:lnTo>
                  <a:pt x="6160008" y="1146048"/>
                </a:lnTo>
                <a:lnTo>
                  <a:pt x="6160008" y="0"/>
                </a:lnTo>
                <a:lnTo>
                  <a:pt x="0" y="0"/>
                </a:lnTo>
                <a:lnTo>
                  <a:pt x="0" y="1146048"/>
                </a:lnTo>
                <a:close/>
              </a:path>
            </a:pathLst>
          </a:custGeom>
          <a:ln w="3175">
            <a:solidFill>
              <a:srgbClr val="9191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494273" y="2721864"/>
            <a:ext cx="1071486" cy="236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494398" y="2721864"/>
            <a:ext cx="70103" cy="2362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986651" y="2721864"/>
            <a:ext cx="297179" cy="2362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152767" y="2721864"/>
            <a:ext cx="70103" cy="2362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6529451" y="2738120"/>
            <a:ext cx="11283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657860" algn="l"/>
              </a:tabLst>
            </a:pP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用户名	主机名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645018" y="2721864"/>
            <a:ext cx="1217714" cy="2362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8797417" y="2721864"/>
            <a:ext cx="70103" cy="2362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8832468" y="2738120"/>
            <a:ext cx="3175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密码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9137268" y="2721864"/>
            <a:ext cx="130301" cy="2362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494273" y="3087623"/>
            <a:ext cx="973581" cy="2362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398386" y="3087623"/>
            <a:ext cx="70103" cy="2362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890639" y="3087623"/>
            <a:ext cx="297179" cy="2362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056755" y="3087623"/>
            <a:ext cx="70103" cy="2362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6433439" y="3103879"/>
            <a:ext cx="11283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657860" algn="l"/>
              </a:tabLst>
            </a:pP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用户名	主机名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549006" y="3087623"/>
            <a:ext cx="3109086" cy="2362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0586593" y="3087623"/>
            <a:ext cx="300990" cy="23622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0827384" y="3087623"/>
            <a:ext cx="70103" cy="23622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10862436" y="3103879"/>
            <a:ext cx="3175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密码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1167236" y="3087623"/>
            <a:ext cx="130301" cy="2362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494273" y="3453384"/>
            <a:ext cx="531622" cy="23621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949950" y="3453384"/>
            <a:ext cx="530732" cy="23621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902831" y="3453384"/>
            <a:ext cx="297179" cy="2362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068946" y="3453384"/>
            <a:ext cx="70103" cy="23621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6445630" y="3469640"/>
            <a:ext cx="11283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657860" algn="l"/>
              </a:tabLst>
            </a:pP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用户名	主机名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7561198" y="3453384"/>
            <a:ext cx="107442" cy="23621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402579" y="4421123"/>
            <a:ext cx="6160135" cy="779145"/>
          </a:xfrm>
          <a:custGeom>
            <a:avLst/>
            <a:gdLst/>
            <a:ahLst/>
            <a:cxnLst/>
            <a:rect l="l" t="t" r="r" b="b"/>
            <a:pathLst>
              <a:path w="6160134" h="779145">
                <a:moveTo>
                  <a:pt x="0" y="778763"/>
                </a:moveTo>
                <a:lnTo>
                  <a:pt x="6160008" y="778763"/>
                </a:lnTo>
                <a:lnTo>
                  <a:pt x="6160008" y="0"/>
                </a:lnTo>
                <a:lnTo>
                  <a:pt x="0" y="0"/>
                </a:lnTo>
                <a:lnTo>
                  <a:pt x="0" y="778763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402579" y="4421123"/>
            <a:ext cx="6160135" cy="779145"/>
          </a:xfrm>
          <a:custGeom>
            <a:avLst/>
            <a:gdLst/>
            <a:ahLst/>
            <a:cxnLst/>
            <a:rect l="l" t="t" r="r" b="b"/>
            <a:pathLst>
              <a:path w="6160134" h="779145">
                <a:moveTo>
                  <a:pt x="0" y="778763"/>
                </a:moveTo>
                <a:lnTo>
                  <a:pt x="6160008" y="778763"/>
                </a:lnTo>
                <a:lnTo>
                  <a:pt x="6160008" y="0"/>
                </a:lnTo>
                <a:lnTo>
                  <a:pt x="0" y="0"/>
                </a:lnTo>
                <a:lnTo>
                  <a:pt x="0" y="778763"/>
                </a:lnTo>
                <a:close/>
              </a:path>
            </a:pathLst>
          </a:custGeom>
          <a:ln w="3175">
            <a:solidFill>
              <a:srgbClr val="9191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494273" y="4560696"/>
            <a:ext cx="642937" cy="23621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6065773" y="4576953"/>
            <a:ext cx="6223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权限列表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785482" y="4560696"/>
            <a:ext cx="391363" cy="23621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721218" y="4560696"/>
            <a:ext cx="79248" cy="23621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7111618" y="4576953"/>
            <a:ext cx="9671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数据库名</a:t>
            </a:r>
            <a:r>
              <a:rPr dirty="0" sz="1200" spc="-365">
                <a:solidFill>
                  <a:srgbClr val="585858"/>
                </a:solidFill>
                <a:latin typeface="黑体"/>
                <a:cs typeface="黑体"/>
              </a:rPr>
              <a:t> </a:t>
            </a: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表名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8175370" y="4560696"/>
            <a:ext cx="276605" cy="23621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8506079" y="4560696"/>
            <a:ext cx="70103" cy="23621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8998584" y="4560696"/>
            <a:ext cx="297179" cy="2362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9164701" y="4560696"/>
            <a:ext cx="70103" cy="23621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8541131" y="4576953"/>
            <a:ext cx="11290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658495" algn="l"/>
              </a:tabLst>
            </a:pP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用户名	主机名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9656953" y="4560696"/>
            <a:ext cx="130301" cy="23621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5494273" y="4926838"/>
            <a:ext cx="613410" cy="23621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/>
          <p:nvPr/>
        </p:nvSpPr>
        <p:spPr>
          <a:xfrm>
            <a:off x="6131305" y="4943094"/>
            <a:ext cx="6223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权限列表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6851015" y="4926838"/>
            <a:ext cx="326898" cy="23621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7786751" y="4926838"/>
            <a:ext cx="79248" cy="23621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7177151" y="4943094"/>
            <a:ext cx="9671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数据库名</a:t>
            </a:r>
            <a:r>
              <a:rPr dirty="0" sz="1200" spc="-365">
                <a:solidFill>
                  <a:srgbClr val="585858"/>
                </a:solidFill>
                <a:latin typeface="黑体"/>
                <a:cs typeface="黑体"/>
              </a:rPr>
              <a:t> </a:t>
            </a: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表名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8240903" y="4926838"/>
            <a:ext cx="489584" cy="23621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8742553" y="4926838"/>
            <a:ext cx="70103" cy="23621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9234805" y="4926838"/>
            <a:ext cx="297179" cy="2362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9400920" y="4926838"/>
            <a:ext cx="70103" cy="236219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 txBox="1"/>
          <p:nvPr/>
        </p:nvSpPr>
        <p:spPr>
          <a:xfrm>
            <a:off x="8777605" y="4943094"/>
            <a:ext cx="11283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657860" algn="l"/>
              </a:tabLst>
            </a:pP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用户名	主机名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9893172" y="4926838"/>
            <a:ext cx="130301" cy="23621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0"/>
              <a:t>高级软件人才培训专家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90504" y="6822185"/>
            <a:ext cx="1301750" cy="0"/>
          </a:xfrm>
          <a:custGeom>
            <a:avLst/>
            <a:gdLst/>
            <a:ahLst/>
            <a:cxnLst/>
            <a:rect l="l" t="t" r="r" b="b"/>
            <a:pathLst>
              <a:path w="1301750" h="0">
                <a:moveTo>
                  <a:pt x="0" y="0"/>
                </a:moveTo>
                <a:lnTo>
                  <a:pt x="1301496" y="0"/>
                </a:lnTo>
              </a:path>
            </a:pathLst>
          </a:custGeom>
          <a:ln w="71628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6822185"/>
            <a:ext cx="10819130" cy="0"/>
          </a:xfrm>
          <a:custGeom>
            <a:avLst/>
            <a:gdLst/>
            <a:ahLst/>
            <a:cxnLst/>
            <a:rect l="l" t="t" r="r" b="b"/>
            <a:pathLst>
              <a:path w="10819130" h="0">
                <a:moveTo>
                  <a:pt x="0" y="0"/>
                </a:moveTo>
                <a:lnTo>
                  <a:pt x="10818876" y="0"/>
                </a:lnTo>
              </a:path>
            </a:pathLst>
          </a:custGeom>
          <a:ln w="71628">
            <a:solidFill>
              <a:srgbClr val="AC2B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36089" y="2238514"/>
            <a:ext cx="1625600" cy="1151255"/>
          </a:xfrm>
          <a:prstGeom prst="rect"/>
        </p:spPr>
        <p:txBody>
          <a:bodyPr wrap="square" lIns="0" tIns="48260" rIns="0" bIns="0" rtlCol="0" vert="horz">
            <a:spAutoFit/>
          </a:bodyPr>
          <a:lstStyle/>
          <a:p>
            <a:pPr marL="546100">
              <a:lnSpc>
                <a:spcPct val="100000"/>
              </a:lnSpc>
              <a:spcBef>
                <a:spcPts val="380"/>
              </a:spcBef>
            </a:pPr>
            <a:r>
              <a:rPr dirty="0" sz="4200" b="1">
                <a:solidFill>
                  <a:srgbClr val="000000"/>
                </a:solidFill>
                <a:latin typeface="微软雅黑"/>
                <a:cs typeface="微软雅黑"/>
              </a:rPr>
              <a:t>目录</a:t>
            </a:r>
            <a:endParaRPr sz="42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2800" spc="-10">
                <a:solidFill>
                  <a:srgbClr val="D9D9D9"/>
                </a:solidFill>
                <a:latin typeface="Verdana"/>
                <a:cs typeface="Verdana"/>
              </a:rPr>
              <a:t>Contents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07408" y="2336292"/>
            <a:ext cx="0" cy="1062355"/>
          </a:xfrm>
          <a:custGeom>
            <a:avLst/>
            <a:gdLst/>
            <a:ahLst/>
            <a:cxnLst/>
            <a:rect l="l" t="t" r="r" b="b"/>
            <a:pathLst>
              <a:path w="0" h="1062354">
                <a:moveTo>
                  <a:pt x="0" y="0"/>
                </a:moveTo>
                <a:lnTo>
                  <a:pt x="0" y="1062228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14955" y="2410967"/>
            <a:ext cx="376555" cy="437515"/>
          </a:xfrm>
          <a:custGeom>
            <a:avLst/>
            <a:gdLst/>
            <a:ahLst/>
            <a:cxnLst/>
            <a:rect l="l" t="t" r="r" b="b"/>
            <a:pathLst>
              <a:path w="376555" h="437514">
                <a:moveTo>
                  <a:pt x="188213" y="0"/>
                </a:moveTo>
                <a:lnTo>
                  <a:pt x="0" y="94107"/>
                </a:lnTo>
                <a:lnTo>
                  <a:pt x="0" y="343281"/>
                </a:lnTo>
                <a:lnTo>
                  <a:pt x="188213" y="437388"/>
                </a:lnTo>
                <a:lnTo>
                  <a:pt x="376427" y="343281"/>
                </a:lnTo>
                <a:lnTo>
                  <a:pt x="376427" y="94107"/>
                </a:lnTo>
                <a:lnTo>
                  <a:pt x="188213" y="0"/>
                </a:lnTo>
                <a:close/>
              </a:path>
            </a:pathLst>
          </a:custGeom>
          <a:solidFill>
            <a:srgbClr val="AC2B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196083" y="2628900"/>
            <a:ext cx="211836" cy="2468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211317" y="1408303"/>
            <a:ext cx="172021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Wingdings"/>
              <a:buChar char=""/>
              <a:tabLst>
                <a:tab pos="469265" algn="l"/>
                <a:tab pos="469900" algn="l"/>
              </a:tabLst>
            </a:pPr>
            <a:r>
              <a:rPr dirty="0" sz="1800" spc="-5">
                <a:latin typeface="微软雅黑"/>
                <a:cs typeface="微软雅黑"/>
              </a:rPr>
              <a:t>My</a:t>
            </a:r>
            <a:r>
              <a:rPr dirty="0" sz="1800" spc="5">
                <a:latin typeface="微软雅黑"/>
                <a:cs typeface="微软雅黑"/>
              </a:rPr>
              <a:t>S</a:t>
            </a:r>
            <a:r>
              <a:rPr dirty="0" sz="1800">
                <a:latin typeface="微软雅黑"/>
                <a:cs typeface="微软雅黑"/>
              </a:rPr>
              <a:t>Q</a:t>
            </a:r>
            <a:r>
              <a:rPr dirty="0" sz="1800" spc="-5">
                <a:latin typeface="微软雅黑"/>
                <a:cs typeface="微软雅黑"/>
              </a:rPr>
              <a:t>L</a:t>
            </a:r>
            <a:r>
              <a:rPr dirty="0" sz="1800">
                <a:latin typeface="微软雅黑"/>
                <a:cs typeface="微软雅黑"/>
              </a:rPr>
              <a:t>概述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11317" y="2012060"/>
            <a:ext cx="9182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Wingdings"/>
              <a:buChar char=""/>
              <a:tabLst>
                <a:tab pos="469265" algn="l"/>
                <a:tab pos="469900" algn="l"/>
              </a:tabLst>
            </a:pPr>
            <a:r>
              <a:rPr dirty="0" sz="1800" spc="-5">
                <a:solidFill>
                  <a:srgbClr val="252525"/>
                </a:solidFill>
                <a:latin typeface="微软雅黑"/>
                <a:cs typeface="微软雅黑"/>
              </a:rPr>
              <a:t>SQL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11317" y="2615565"/>
            <a:ext cx="9398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Wingdings"/>
              <a:buChar char=""/>
              <a:tabLst>
                <a:tab pos="469265" algn="l"/>
                <a:tab pos="469900" algn="l"/>
              </a:tabLst>
            </a:pPr>
            <a:r>
              <a:rPr dirty="0" sz="1800">
                <a:solidFill>
                  <a:srgbClr val="FF0000"/>
                </a:solidFill>
                <a:latin typeface="微软雅黑"/>
                <a:cs typeface="微软雅黑"/>
              </a:rPr>
              <a:t>函数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11317" y="3218764"/>
            <a:ext cx="9398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Wingdings"/>
              <a:buChar char=""/>
              <a:tabLst>
                <a:tab pos="469265" algn="l"/>
                <a:tab pos="469900" algn="l"/>
              </a:tabLst>
            </a:pPr>
            <a:r>
              <a:rPr dirty="0" sz="1800" spc="-5">
                <a:solidFill>
                  <a:srgbClr val="252525"/>
                </a:solidFill>
                <a:latin typeface="微软雅黑"/>
                <a:cs typeface="微软雅黑"/>
              </a:rPr>
              <a:t>约束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11317" y="3822954"/>
            <a:ext cx="1397000" cy="903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Wingdings"/>
              <a:buChar char=""/>
              <a:tabLst>
                <a:tab pos="469265" algn="l"/>
                <a:tab pos="469900" algn="l"/>
              </a:tabLst>
            </a:pPr>
            <a:r>
              <a:rPr dirty="0" sz="1800">
                <a:solidFill>
                  <a:srgbClr val="252525"/>
                </a:solidFill>
                <a:latin typeface="微软雅黑"/>
                <a:cs typeface="微软雅黑"/>
              </a:rPr>
              <a:t>多表查询</a:t>
            </a:r>
            <a:endParaRPr sz="18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buClr>
                <a:srgbClr val="252525"/>
              </a:buClr>
              <a:buFont typeface="Wingdings"/>
              <a:buChar char=""/>
            </a:pPr>
            <a:endParaRPr sz="225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Font typeface="Wingdings"/>
              <a:buChar char=""/>
              <a:tabLst>
                <a:tab pos="469265" algn="l"/>
                <a:tab pos="469900" algn="l"/>
              </a:tabLst>
            </a:pPr>
            <a:r>
              <a:rPr dirty="0" sz="1800" spc="-5">
                <a:solidFill>
                  <a:srgbClr val="252525"/>
                </a:solidFill>
                <a:latin typeface="微软雅黑"/>
                <a:cs typeface="微软雅黑"/>
              </a:rPr>
              <a:t>事务</a:t>
            </a:r>
            <a:endParaRPr sz="1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 h="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 h="0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 h="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881376" y="2697556"/>
            <a:ext cx="73628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585858"/>
                </a:solidFill>
                <a:latin typeface="微软雅黑"/>
                <a:cs typeface="微软雅黑"/>
              </a:rPr>
              <a:t>数据库表中，存储的是入职日期，</a:t>
            </a:r>
            <a:r>
              <a:rPr dirty="0" sz="1600" spc="-5">
                <a:solidFill>
                  <a:srgbClr val="585858"/>
                </a:solidFill>
                <a:latin typeface="微软雅黑"/>
                <a:cs typeface="微软雅黑"/>
              </a:rPr>
              <a:t>如</a:t>
            </a:r>
            <a:r>
              <a:rPr dirty="0" sz="1600" spc="70">
                <a:solidFill>
                  <a:srgbClr val="585858"/>
                </a:solidFill>
                <a:latin typeface="微软雅黑"/>
                <a:cs typeface="微软雅黑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微软雅黑"/>
                <a:cs typeface="微软雅黑"/>
              </a:rPr>
              <a:t>2000-11-12 </a:t>
            </a:r>
            <a:r>
              <a:rPr dirty="0" sz="1600" spc="-10">
                <a:solidFill>
                  <a:srgbClr val="585858"/>
                </a:solidFill>
                <a:latin typeface="微软雅黑"/>
                <a:cs typeface="微软雅黑"/>
              </a:rPr>
              <a:t>，如何快速计算入职天数？？？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518904" y="3314700"/>
            <a:ext cx="2197735" cy="2019300"/>
          </a:xfrm>
          <a:custGeom>
            <a:avLst/>
            <a:gdLst/>
            <a:ahLst/>
            <a:cxnLst/>
            <a:rect l="l" t="t" r="r" b="b"/>
            <a:pathLst>
              <a:path w="2197734" h="2019300">
                <a:moveTo>
                  <a:pt x="1296303" y="2006600"/>
                </a:moveTo>
                <a:lnTo>
                  <a:pt x="901304" y="2006600"/>
                </a:lnTo>
                <a:lnTo>
                  <a:pt x="949712" y="2019300"/>
                </a:lnTo>
                <a:lnTo>
                  <a:pt x="1247895" y="2019300"/>
                </a:lnTo>
                <a:lnTo>
                  <a:pt x="1296303" y="2006600"/>
                </a:lnTo>
                <a:close/>
              </a:path>
              <a:path w="2197734" h="2019300">
                <a:moveTo>
                  <a:pt x="1247895" y="0"/>
                </a:moveTo>
                <a:lnTo>
                  <a:pt x="949712" y="0"/>
                </a:lnTo>
                <a:lnTo>
                  <a:pt x="760629" y="50800"/>
                </a:lnTo>
                <a:lnTo>
                  <a:pt x="627792" y="88900"/>
                </a:lnTo>
                <a:lnTo>
                  <a:pt x="585482" y="114300"/>
                </a:lnTo>
                <a:lnTo>
                  <a:pt x="544237" y="139700"/>
                </a:lnTo>
                <a:lnTo>
                  <a:pt x="504105" y="152400"/>
                </a:lnTo>
                <a:lnTo>
                  <a:pt x="465136" y="177800"/>
                </a:lnTo>
                <a:lnTo>
                  <a:pt x="427377" y="203200"/>
                </a:lnTo>
                <a:lnTo>
                  <a:pt x="390877" y="228600"/>
                </a:lnTo>
                <a:lnTo>
                  <a:pt x="355685" y="266700"/>
                </a:lnTo>
                <a:lnTo>
                  <a:pt x="321849" y="292100"/>
                </a:lnTo>
                <a:lnTo>
                  <a:pt x="289418" y="330200"/>
                </a:lnTo>
                <a:lnTo>
                  <a:pt x="258440" y="355600"/>
                </a:lnTo>
                <a:lnTo>
                  <a:pt x="228963" y="393700"/>
                </a:lnTo>
                <a:lnTo>
                  <a:pt x="174709" y="457200"/>
                </a:lnTo>
                <a:lnTo>
                  <a:pt x="150029" y="495300"/>
                </a:lnTo>
                <a:lnTo>
                  <a:pt x="127044" y="533400"/>
                </a:lnTo>
                <a:lnTo>
                  <a:pt x="105803" y="571500"/>
                </a:lnTo>
                <a:lnTo>
                  <a:pt x="86356" y="609600"/>
                </a:lnTo>
                <a:lnTo>
                  <a:pt x="68749" y="660400"/>
                </a:lnTo>
                <a:lnTo>
                  <a:pt x="53032" y="698500"/>
                </a:lnTo>
                <a:lnTo>
                  <a:pt x="39253" y="736600"/>
                </a:lnTo>
                <a:lnTo>
                  <a:pt x="27461" y="787400"/>
                </a:lnTo>
                <a:lnTo>
                  <a:pt x="17704" y="825500"/>
                </a:lnTo>
                <a:lnTo>
                  <a:pt x="10031" y="876300"/>
                </a:lnTo>
                <a:lnTo>
                  <a:pt x="4490" y="914400"/>
                </a:lnTo>
                <a:lnTo>
                  <a:pt x="1130" y="965200"/>
                </a:lnTo>
                <a:lnTo>
                  <a:pt x="0" y="1016000"/>
                </a:lnTo>
                <a:lnTo>
                  <a:pt x="1130" y="1054100"/>
                </a:lnTo>
                <a:lnTo>
                  <a:pt x="4490" y="1104900"/>
                </a:lnTo>
                <a:lnTo>
                  <a:pt x="10031" y="1143000"/>
                </a:lnTo>
                <a:lnTo>
                  <a:pt x="17704" y="1193800"/>
                </a:lnTo>
                <a:lnTo>
                  <a:pt x="27461" y="1231900"/>
                </a:lnTo>
                <a:lnTo>
                  <a:pt x="39253" y="1282700"/>
                </a:lnTo>
                <a:lnTo>
                  <a:pt x="53032" y="1320800"/>
                </a:lnTo>
                <a:lnTo>
                  <a:pt x="68749" y="1358900"/>
                </a:lnTo>
                <a:lnTo>
                  <a:pt x="86356" y="1409700"/>
                </a:lnTo>
                <a:lnTo>
                  <a:pt x="105803" y="1447800"/>
                </a:lnTo>
                <a:lnTo>
                  <a:pt x="127044" y="1485900"/>
                </a:lnTo>
                <a:lnTo>
                  <a:pt x="150029" y="1524000"/>
                </a:lnTo>
                <a:lnTo>
                  <a:pt x="174709" y="1562100"/>
                </a:lnTo>
                <a:lnTo>
                  <a:pt x="201037" y="1600200"/>
                </a:lnTo>
                <a:lnTo>
                  <a:pt x="228963" y="1625600"/>
                </a:lnTo>
                <a:lnTo>
                  <a:pt x="258440" y="1663700"/>
                </a:lnTo>
                <a:lnTo>
                  <a:pt x="289418" y="1701800"/>
                </a:lnTo>
                <a:lnTo>
                  <a:pt x="321849" y="1727200"/>
                </a:lnTo>
                <a:lnTo>
                  <a:pt x="355685" y="1752600"/>
                </a:lnTo>
                <a:lnTo>
                  <a:pt x="390877" y="1790700"/>
                </a:lnTo>
                <a:lnTo>
                  <a:pt x="427377" y="1816100"/>
                </a:lnTo>
                <a:lnTo>
                  <a:pt x="465136" y="1841500"/>
                </a:lnTo>
                <a:lnTo>
                  <a:pt x="504105" y="1866900"/>
                </a:lnTo>
                <a:lnTo>
                  <a:pt x="544237" y="1892300"/>
                </a:lnTo>
                <a:lnTo>
                  <a:pt x="585482" y="1905000"/>
                </a:lnTo>
                <a:lnTo>
                  <a:pt x="627792" y="1930400"/>
                </a:lnTo>
                <a:lnTo>
                  <a:pt x="671119" y="1943100"/>
                </a:lnTo>
                <a:lnTo>
                  <a:pt x="715414" y="1968500"/>
                </a:lnTo>
                <a:lnTo>
                  <a:pt x="853622" y="2006600"/>
                </a:lnTo>
                <a:lnTo>
                  <a:pt x="1343985" y="2006600"/>
                </a:lnTo>
                <a:lnTo>
                  <a:pt x="1482193" y="1968500"/>
                </a:lnTo>
                <a:lnTo>
                  <a:pt x="1526488" y="1943100"/>
                </a:lnTo>
                <a:lnTo>
                  <a:pt x="1048201" y="1943100"/>
                </a:lnTo>
                <a:lnTo>
                  <a:pt x="998240" y="1930400"/>
                </a:lnTo>
                <a:lnTo>
                  <a:pt x="948979" y="1930400"/>
                </a:lnTo>
                <a:lnTo>
                  <a:pt x="900476" y="1917700"/>
                </a:lnTo>
                <a:lnTo>
                  <a:pt x="852789" y="1917700"/>
                </a:lnTo>
                <a:lnTo>
                  <a:pt x="760096" y="1892300"/>
                </a:lnTo>
                <a:lnTo>
                  <a:pt x="715206" y="1866900"/>
                </a:lnTo>
                <a:lnTo>
                  <a:pt x="671364" y="1854200"/>
                </a:lnTo>
                <a:lnTo>
                  <a:pt x="628630" y="1828800"/>
                </a:lnTo>
                <a:lnTo>
                  <a:pt x="587059" y="1816100"/>
                </a:lnTo>
                <a:lnTo>
                  <a:pt x="546712" y="1790700"/>
                </a:lnTo>
                <a:lnTo>
                  <a:pt x="507646" y="1765300"/>
                </a:lnTo>
                <a:lnTo>
                  <a:pt x="469919" y="1739900"/>
                </a:lnTo>
                <a:lnTo>
                  <a:pt x="433589" y="1714500"/>
                </a:lnTo>
                <a:lnTo>
                  <a:pt x="398714" y="1689100"/>
                </a:lnTo>
                <a:lnTo>
                  <a:pt x="365353" y="1651000"/>
                </a:lnTo>
                <a:lnTo>
                  <a:pt x="333564" y="1625600"/>
                </a:lnTo>
                <a:lnTo>
                  <a:pt x="303404" y="1587500"/>
                </a:lnTo>
                <a:lnTo>
                  <a:pt x="274932" y="1549400"/>
                </a:lnTo>
                <a:lnTo>
                  <a:pt x="248206" y="1511300"/>
                </a:lnTo>
                <a:lnTo>
                  <a:pt x="223284" y="1485900"/>
                </a:lnTo>
                <a:lnTo>
                  <a:pt x="200225" y="1447800"/>
                </a:lnTo>
                <a:lnTo>
                  <a:pt x="179085" y="1397000"/>
                </a:lnTo>
                <a:lnTo>
                  <a:pt x="159924" y="1358900"/>
                </a:lnTo>
                <a:lnTo>
                  <a:pt x="142800" y="1320800"/>
                </a:lnTo>
                <a:lnTo>
                  <a:pt x="127770" y="1282700"/>
                </a:lnTo>
                <a:lnTo>
                  <a:pt x="114894" y="1231900"/>
                </a:lnTo>
                <a:lnTo>
                  <a:pt x="104228" y="1193800"/>
                </a:lnTo>
                <a:lnTo>
                  <a:pt x="95831" y="1143000"/>
                </a:lnTo>
                <a:lnTo>
                  <a:pt x="89761" y="1104900"/>
                </a:lnTo>
                <a:lnTo>
                  <a:pt x="86077" y="1054100"/>
                </a:lnTo>
                <a:lnTo>
                  <a:pt x="84836" y="1016000"/>
                </a:lnTo>
                <a:lnTo>
                  <a:pt x="86077" y="965200"/>
                </a:lnTo>
                <a:lnTo>
                  <a:pt x="89761" y="914400"/>
                </a:lnTo>
                <a:lnTo>
                  <a:pt x="95831" y="876300"/>
                </a:lnTo>
                <a:lnTo>
                  <a:pt x="104228" y="825500"/>
                </a:lnTo>
                <a:lnTo>
                  <a:pt x="114894" y="787400"/>
                </a:lnTo>
                <a:lnTo>
                  <a:pt x="127770" y="736600"/>
                </a:lnTo>
                <a:lnTo>
                  <a:pt x="142800" y="698500"/>
                </a:lnTo>
                <a:lnTo>
                  <a:pt x="159924" y="660400"/>
                </a:lnTo>
                <a:lnTo>
                  <a:pt x="179085" y="622300"/>
                </a:lnTo>
                <a:lnTo>
                  <a:pt x="200225" y="584200"/>
                </a:lnTo>
                <a:lnTo>
                  <a:pt x="223284" y="546100"/>
                </a:lnTo>
                <a:lnTo>
                  <a:pt x="248206" y="508000"/>
                </a:lnTo>
                <a:lnTo>
                  <a:pt x="274932" y="469900"/>
                </a:lnTo>
                <a:lnTo>
                  <a:pt x="303404" y="431800"/>
                </a:lnTo>
                <a:lnTo>
                  <a:pt x="333564" y="406400"/>
                </a:lnTo>
                <a:lnTo>
                  <a:pt x="365353" y="368300"/>
                </a:lnTo>
                <a:lnTo>
                  <a:pt x="398714" y="342900"/>
                </a:lnTo>
                <a:lnTo>
                  <a:pt x="433589" y="304800"/>
                </a:lnTo>
                <a:lnTo>
                  <a:pt x="469919" y="279400"/>
                </a:lnTo>
                <a:lnTo>
                  <a:pt x="507646" y="254000"/>
                </a:lnTo>
                <a:lnTo>
                  <a:pt x="546712" y="228600"/>
                </a:lnTo>
                <a:lnTo>
                  <a:pt x="587059" y="203200"/>
                </a:lnTo>
                <a:lnTo>
                  <a:pt x="628630" y="190500"/>
                </a:lnTo>
                <a:lnTo>
                  <a:pt x="671364" y="165100"/>
                </a:lnTo>
                <a:lnTo>
                  <a:pt x="760096" y="139700"/>
                </a:lnTo>
                <a:lnTo>
                  <a:pt x="805977" y="114300"/>
                </a:lnTo>
                <a:lnTo>
                  <a:pt x="852789" y="114300"/>
                </a:lnTo>
                <a:lnTo>
                  <a:pt x="948979" y="88900"/>
                </a:lnTo>
                <a:lnTo>
                  <a:pt x="998240" y="88900"/>
                </a:lnTo>
                <a:lnTo>
                  <a:pt x="1048201" y="76200"/>
                </a:lnTo>
                <a:lnTo>
                  <a:pt x="1526488" y="76200"/>
                </a:lnTo>
                <a:lnTo>
                  <a:pt x="1390893" y="38100"/>
                </a:lnTo>
                <a:lnTo>
                  <a:pt x="1247895" y="0"/>
                </a:lnTo>
                <a:close/>
              </a:path>
              <a:path w="2197734" h="2019300">
                <a:moveTo>
                  <a:pt x="1526488" y="76200"/>
                </a:moveTo>
                <a:lnTo>
                  <a:pt x="1149406" y="76200"/>
                </a:lnTo>
                <a:lnTo>
                  <a:pt x="1199367" y="88900"/>
                </a:lnTo>
                <a:lnTo>
                  <a:pt x="1248628" y="88900"/>
                </a:lnTo>
                <a:lnTo>
                  <a:pt x="1344818" y="114300"/>
                </a:lnTo>
                <a:lnTo>
                  <a:pt x="1391630" y="114300"/>
                </a:lnTo>
                <a:lnTo>
                  <a:pt x="1437511" y="139700"/>
                </a:lnTo>
                <a:lnTo>
                  <a:pt x="1526243" y="165100"/>
                </a:lnTo>
                <a:lnTo>
                  <a:pt x="1568977" y="190500"/>
                </a:lnTo>
                <a:lnTo>
                  <a:pt x="1610548" y="203200"/>
                </a:lnTo>
                <a:lnTo>
                  <a:pt x="1650895" y="228600"/>
                </a:lnTo>
                <a:lnTo>
                  <a:pt x="1689961" y="254000"/>
                </a:lnTo>
                <a:lnTo>
                  <a:pt x="1727688" y="279400"/>
                </a:lnTo>
                <a:lnTo>
                  <a:pt x="1764018" y="304800"/>
                </a:lnTo>
                <a:lnTo>
                  <a:pt x="1798893" y="342900"/>
                </a:lnTo>
                <a:lnTo>
                  <a:pt x="1832254" y="368300"/>
                </a:lnTo>
                <a:lnTo>
                  <a:pt x="1864043" y="406400"/>
                </a:lnTo>
                <a:lnTo>
                  <a:pt x="1894203" y="431800"/>
                </a:lnTo>
                <a:lnTo>
                  <a:pt x="1922675" y="469900"/>
                </a:lnTo>
                <a:lnTo>
                  <a:pt x="1949401" y="508000"/>
                </a:lnTo>
                <a:lnTo>
                  <a:pt x="1974323" y="546100"/>
                </a:lnTo>
                <a:lnTo>
                  <a:pt x="1997382" y="584200"/>
                </a:lnTo>
                <a:lnTo>
                  <a:pt x="2018522" y="622300"/>
                </a:lnTo>
                <a:lnTo>
                  <a:pt x="2037683" y="660400"/>
                </a:lnTo>
                <a:lnTo>
                  <a:pt x="2054807" y="698500"/>
                </a:lnTo>
                <a:lnTo>
                  <a:pt x="2069837" y="736600"/>
                </a:lnTo>
                <a:lnTo>
                  <a:pt x="2082713" y="787400"/>
                </a:lnTo>
                <a:lnTo>
                  <a:pt x="2093379" y="825500"/>
                </a:lnTo>
                <a:lnTo>
                  <a:pt x="2101776" y="876300"/>
                </a:lnTo>
                <a:lnTo>
                  <a:pt x="2107846" y="914400"/>
                </a:lnTo>
                <a:lnTo>
                  <a:pt x="2111530" y="965200"/>
                </a:lnTo>
                <a:lnTo>
                  <a:pt x="2112772" y="1016000"/>
                </a:lnTo>
                <a:lnTo>
                  <a:pt x="2111530" y="1054100"/>
                </a:lnTo>
                <a:lnTo>
                  <a:pt x="2107846" y="1104900"/>
                </a:lnTo>
                <a:lnTo>
                  <a:pt x="2101776" y="1143000"/>
                </a:lnTo>
                <a:lnTo>
                  <a:pt x="2093379" y="1193800"/>
                </a:lnTo>
                <a:lnTo>
                  <a:pt x="2082713" y="1231900"/>
                </a:lnTo>
                <a:lnTo>
                  <a:pt x="2069837" y="1282700"/>
                </a:lnTo>
                <a:lnTo>
                  <a:pt x="2054807" y="1320800"/>
                </a:lnTo>
                <a:lnTo>
                  <a:pt x="2037683" y="1358900"/>
                </a:lnTo>
                <a:lnTo>
                  <a:pt x="2018522" y="1397000"/>
                </a:lnTo>
                <a:lnTo>
                  <a:pt x="1997382" y="1447800"/>
                </a:lnTo>
                <a:lnTo>
                  <a:pt x="1974323" y="1485900"/>
                </a:lnTo>
                <a:lnTo>
                  <a:pt x="1949401" y="1511300"/>
                </a:lnTo>
                <a:lnTo>
                  <a:pt x="1922675" y="1549400"/>
                </a:lnTo>
                <a:lnTo>
                  <a:pt x="1894203" y="1587500"/>
                </a:lnTo>
                <a:lnTo>
                  <a:pt x="1864043" y="1625600"/>
                </a:lnTo>
                <a:lnTo>
                  <a:pt x="1832254" y="1651000"/>
                </a:lnTo>
                <a:lnTo>
                  <a:pt x="1798893" y="1689100"/>
                </a:lnTo>
                <a:lnTo>
                  <a:pt x="1764018" y="1714500"/>
                </a:lnTo>
                <a:lnTo>
                  <a:pt x="1727688" y="1739900"/>
                </a:lnTo>
                <a:lnTo>
                  <a:pt x="1689961" y="1765300"/>
                </a:lnTo>
                <a:lnTo>
                  <a:pt x="1650895" y="1790700"/>
                </a:lnTo>
                <a:lnTo>
                  <a:pt x="1610548" y="1816100"/>
                </a:lnTo>
                <a:lnTo>
                  <a:pt x="1568977" y="1828800"/>
                </a:lnTo>
                <a:lnTo>
                  <a:pt x="1526243" y="1854200"/>
                </a:lnTo>
                <a:lnTo>
                  <a:pt x="1482401" y="1866900"/>
                </a:lnTo>
                <a:lnTo>
                  <a:pt x="1437511" y="1892300"/>
                </a:lnTo>
                <a:lnTo>
                  <a:pt x="1344818" y="1917700"/>
                </a:lnTo>
                <a:lnTo>
                  <a:pt x="1297131" y="1917700"/>
                </a:lnTo>
                <a:lnTo>
                  <a:pt x="1248628" y="1930400"/>
                </a:lnTo>
                <a:lnTo>
                  <a:pt x="1199367" y="1930400"/>
                </a:lnTo>
                <a:lnTo>
                  <a:pt x="1149406" y="1943100"/>
                </a:lnTo>
                <a:lnTo>
                  <a:pt x="1526488" y="1943100"/>
                </a:lnTo>
                <a:lnTo>
                  <a:pt x="1569815" y="1930400"/>
                </a:lnTo>
                <a:lnTo>
                  <a:pt x="1612125" y="1905000"/>
                </a:lnTo>
                <a:lnTo>
                  <a:pt x="1653370" y="1892300"/>
                </a:lnTo>
                <a:lnTo>
                  <a:pt x="1693502" y="1866900"/>
                </a:lnTo>
                <a:lnTo>
                  <a:pt x="1732471" y="1841500"/>
                </a:lnTo>
                <a:lnTo>
                  <a:pt x="1770230" y="1816100"/>
                </a:lnTo>
                <a:lnTo>
                  <a:pt x="1806730" y="1790700"/>
                </a:lnTo>
                <a:lnTo>
                  <a:pt x="1841922" y="1752600"/>
                </a:lnTo>
                <a:lnTo>
                  <a:pt x="1875758" y="1727200"/>
                </a:lnTo>
                <a:lnTo>
                  <a:pt x="1908189" y="1701800"/>
                </a:lnTo>
                <a:lnTo>
                  <a:pt x="1939167" y="1663700"/>
                </a:lnTo>
                <a:lnTo>
                  <a:pt x="1968644" y="1625600"/>
                </a:lnTo>
                <a:lnTo>
                  <a:pt x="1996570" y="1600200"/>
                </a:lnTo>
                <a:lnTo>
                  <a:pt x="2022898" y="1562100"/>
                </a:lnTo>
                <a:lnTo>
                  <a:pt x="2047578" y="1524000"/>
                </a:lnTo>
                <a:lnTo>
                  <a:pt x="2070563" y="1485900"/>
                </a:lnTo>
                <a:lnTo>
                  <a:pt x="2091804" y="1447800"/>
                </a:lnTo>
                <a:lnTo>
                  <a:pt x="2111251" y="1409700"/>
                </a:lnTo>
                <a:lnTo>
                  <a:pt x="2128858" y="1358900"/>
                </a:lnTo>
                <a:lnTo>
                  <a:pt x="2144575" y="1320800"/>
                </a:lnTo>
                <a:lnTo>
                  <a:pt x="2158354" y="1282700"/>
                </a:lnTo>
                <a:lnTo>
                  <a:pt x="2170146" y="1231900"/>
                </a:lnTo>
                <a:lnTo>
                  <a:pt x="2179903" y="1193800"/>
                </a:lnTo>
                <a:lnTo>
                  <a:pt x="2187576" y="1143000"/>
                </a:lnTo>
                <a:lnTo>
                  <a:pt x="2193117" y="1104900"/>
                </a:lnTo>
                <a:lnTo>
                  <a:pt x="2196477" y="1054100"/>
                </a:lnTo>
                <a:lnTo>
                  <a:pt x="2197607" y="1016000"/>
                </a:lnTo>
                <a:lnTo>
                  <a:pt x="2196477" y="965200"/>
                </a:lnTo>
                <a:lnTo>
                  <a:pt x="2193117" y="914400"/>
                </a:lnTo>
                <a:lnTo>
                  <a:pt x="2187576" y="876300"/>
                </a:lnTo>
                <a:lnTo>
                  <a:pt x="2179903" y="825500"/>
                </a:lnTo>
                <a:lnTo>
                  <a:pt x="2170146" y="787400"/>
                </a:lnTo>
                <a:lnTo>
                  <a:pt x="2158354" y="736600"/>
                </a:lnTo>
                <a:lnTo>
                  <a:pt x="2144575" y="698500"/>
                </a:lnTo>
                <a:lnTo>
                  <a:pt x="2128858" y="660400"/>
                </a:lnTo>
                <a:lnTo>
                  <a:pt x="2111251" y="609600"/>
                </a:lnTo>
                <a:lnTo>
                  <a:pt x="2091804" y="571500"/>
                </a:lnTo>
                <a:lnTo>
                  <a:pt x="2070563" y="533400"/>
                </a:lnTo>
                <a:lnTo>
                  <a:pt x="2047578" y="495300"/>
                </a:lnTo>
                <a:lnTo>
                  <a:pt x="2022898" y="457200"/>
                </a:lnTo>
                <a:lnTo>
                  <a:pt x="1996570" y="419100"/>
                </a:lnTo>
                <a:lnTo>
                  <a:pt x="1968644" y="393700"/>
                </a:lnTo>
                <a:lnTo>
                  <a:pt x="1939167" y="355600"/>
                </a:lnTo>
                <a:lnTo>
                  <a:pt x="1908189" y="330200"/>
                </a:lnTo>
                <a:lnTo>
                  <a:pt x="1875758" y="292100"/>
                </a:lnTo>
                <a:lnTo>
                  <a:pt x="1841922" y="266700"/>
                </a:lnTo>
                <a:lnTo>
                  <a:pt x="1806730" y="228600"/>
                </a:lnTo>
                <a:lnTo>
                  <a:pt x="1770230" y="203200"/>
                </a:lnTo>
                <a:lnTo>
                  <a:pt x="1732471" y="177800"/>
                </a:lnTo>
                <a:lnTo>
                  <a:pt x="1693502" y="152400"/>
                </a:lnTo>
                <a:lnTo>
                  <a:pt x="1653370" y="139700"/>
                </a:lnTo>
                <a:lnTo>
                  <a:pt x="1612125" y="114300"/>
                </a:lnTo>
                <a:lnTo>
                  <a:pt x="1569815" y="88900"/>
                </a:lnTo>
                <a:lnTo>
                  <a:pt x="1526488" y="76200"/>
                </a:lnTo>
                <a:close/>
              </a:path>
            </a:pathLst>
          </a:custGeom>
          <a:solidFill>
            <a:srgbClr val="C7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9929876" y="3839717"/>
            <a:ext cx="137604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90" b="1">
                <a:solidFill>
                  <a:srgbClr val="C00000"/>
                </a:solidFill>
                <a:latin typeface="微软雅黑"/>
                <a:cs typeface="微软雅黑"/>
              </a:rPr>
              <a:t>函数</a:t>
            </a:r>
            <a:endParaRPr sz="5400">
              <a:latin typeface="微软雅黑"/>
              <a:cs typeface="微软雅黑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85800" y="4229748"/>
            <a:ext cx="2250948" cy="24795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015742" y="5431637"/>
            <a:ext cx="7403465" cy="756920"/>
          </a:xfrm>
          <a:prstGeom prst="rect">
            <a:avLst/>
          </a:prstGeom>
        </p:spPr>
        <p:txBody>
          <a:bodyPr wrap="square" lIns="0" tIns="134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1600" spc="-5">
                <a:solidFill>
                  <a:srgbClr val="585858"/>
                </a:solidFill>
                <a:latin typeface="微软雅黑"/>
                <a:cs typeface="微软雅黑"/>
              </a:rPr>
              <a:t>数据库表中，存储的是学生的分数</a:t>
            </a:r>
            <a:r>
              <a:rPr dirty="0" sz="1600" spc="5">
                <a:solidFill>
                  <a:srgbClr val="585858"/>
                </a:solidFill>
                <a:latin typeface="微软雅黑"/>
                <a:cs typeface="微软雅黑"/>
              </a:rPr>
              <a:t>值</a:t>
            </a:r>
            <a:r>
              <a:rPr dirty="0" sz="1600" spc="-5">
                <a:solidFill>
                  <a:srgbClr val="585858"/>
                </a:solidFill>
                <a:latin typeface="微软雅黑"/>
                <a:cs typeface="微软雅黑"/>
              </a:rPr>
              <a:t>，如</a:t>
            </a:r>
            <a:r>
              <a:rPr dirty="0" sz="1600">
                <a:solidFill>
                  <a:srgbClr val="585858"/>
                </a:solidFill>
                <a:latin typeface="微软雅黑"/>
                <a:cs typeface="微软雅黑"/>
              </a:rPr>
              <a:t>98</a:t>
            </a:r>
            <a:r>
              <a:rPr dirty="0" sz="1600" spc="-5">
                <a:solidFill>
                  <a:srgbClr val="585858"/>
                </a:solidFill>
                <a:latin typeface="微软雅黑"/>
                <a:cs typeface="微软雅黑"/>
              </a:rPr>
              <a:t>、</a:t>
            </a:r>
            <a:r>
              <a:rPr dirty="0" sz="1600">
                <a:solidFill>
                  <a:srgbClr val="585858"/>
                </a:solidFill>
                <a:latin typeface="微软雅黑"/>
                <a:cs typeface="微软雅黑"/>
              </a:rPr>
              <a:t>75，</a:t>
            </a:r>
            <a:r>
              <a:rPr dirty="0" sz="1600" spc="-5">
                <a:solidFill>
                  <a:srgbClr val="585858"/>
                </a:solidFill>
                <a:latin typeface="微软雅黑"/>
                <a:cs typeface="微软雅黑"/>
              </a:rPr>
              <a:t>如何</a:t>
            </a:r>
            <a:r>
              <a:rPr dirty="0" sz="1600" spc="5">
                <a:solidFill>
                  <a:srgbClr val="585858"/>
                </a:solidFill>
                <a:latin typeface="微软雅黑"/>
                <a:cs typeface="微软雅黑"/>
              </a:rPr>
              <a:t>快</a:t>
            </a:r>
            <a:r>
              <a:rPr dirty="0" sz="1600" spc="-5">
                <a:solidFill>
                  <a:srgbClr val="585858"/>
                </a:solidFill>
                <a:latin typeface="微软雅黑"/>
                <a:cs typeface="微软雅黑"/>
              </a:rPr>
              <a:t>速判</a:t>
            </a:r>
            <a:r>
              <a:rPr dirty="0" sz="1600" spc="5">
                <a:solidFill>
                  <a:srgbClr val="585858"/>
                </a:solidFill>
                <a:latin typeface="微软雅黑"/>
                <a:cs typeface="微软雅黑"/>
              </a:rPr>
              <a:t>定</a:t>
            </a:r>
            <a:r>
              <a:rPr dirty="0" sz="1600" spc="-5">
                <a:solidFill>
                  <a:srgbClr val="585858"/>
                </a:solidFill>
                <a:latin typeface="微软雅黑"/>
                <a:cs typeface="微软雅黑"/>
              </a:rPr>
              <a:t>分数</a:t>
            </a:r>
            <a:r>
              <a:rPr dirty="0" sz="1600" spc="5">
                <a:solidFill>
                  <a:srgbClr val="585858"/>
                </a:solidFill>
                <a:latin typeface="微软雅黑"/>
                <a:cs typeface="微软雅黑"/>
              </a:rPr>
              <a:t>的</a:t>
            </a:r>
            <a:r>
              <a:rPr dirty="0" sz="1600" spc="-5">
                <a:solidFill>
                  <a:srgbClr val="585858"/>
                </a:solidFill>
                <a:latin typeface="微软雅黑"/>
                <a:cs typeface="微软雅黑"/>
              </a:rPr>
              <a:t>等级</a:t>
            </a:r>
            <a:r>
              <a:rPr dirty="0" sz="1600" spc="5">
                <a:solidFill>
                  <a:srgbClr val="585858"/>
                </a:solidFill>
                <a:latin typeface="微软雅黑"/>
                <a:cs typeface="微软雅黑"/>
              </a:rPr>
              <a:t>呢</a:t>
            </a:r>
            <a:r>
              <a:rPr dirty="0" sz="1600" spc="-5">
                <a:solidFill>
                  <a:srgbClr val="585858"/>
                </a:solidFill>
                <a:latin typeface="微软雅黑"/>
                <a:cs typeface="微软雅黑"/>
              </a:rPr>
              <a:t>？？</a:t>
            </a:r>
            <a:endParaRPr sz="16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600" spc="-5">
                <a:solidFill>
                  <a:srgbClr val="585858"/>
                </a:solidFill>
                <a:latin typeface="微软雅黑"/>
                <a:cs typeface="微软雅黑"/>
              </a:rPr>
              <a:t>？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87326" y="1986227"/>
            <a:ext cx="1866046" cy="18096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825500" y="1218946"/>
            <a:ext cx="58051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0000"/>
                </a:solidFill>
                <a:latin typeface="黑体"/>
                <a:cs typeface="黑体"/>
              </a:rPr>
              <a:t>函数</a:t>
            </a:r>
            <a:r>
              <a:rPr dirty="0" sz="1800" spc="-484">
                <a:solidFill>
                  <a:srgbClr val="FF0000"/>
                </a:solidFill>
                <a:latin typeface="黑体"/>
                <a:cs typeface="黑体"/>
              </a:rPr>
              <a:t> </a:t>
            </a:r>
            <a:r>
              <a:rPr dirty="0" sz="1800">
                <a:solidFill>
                  <a:srgbClr val="585858"/>
                </a:solidFill>
                <a:latin typeface="黑体"/>
                <a:cs typeface="黑体"/>
              </a:rPr>
              <a:t>是指一段可以直接被另一段程序调用的程序或代码。</a:t>
            </a:r>
            <a:endParaRPr sz="1800">
              <a:latin typeface="黑体"/>
              <a:cs typeface="黑体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0"/>
              <a:t>高级软件人才培训专家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70959" y="2337816"/>
            <a:ext cx="1137285" cy="1320165"/>
          </a:xfrm>
          <a:custGeom>
            <a:avLst/>
            <a:gdLst/>
            <a:ahLst/>
            <a:cxnLst/>
            <a:rect l="l" t="t" r="r" b="b"/>
            <a:pathLst>
              <a:path w="1137285" h="1320164">
                <a:moveTo>
                  <a:pt x="568451" y="0"/>
                </a:moveTo>
                <a:lnTo>
                  <a:pt x="0" y="284225"/>
                </a:lnTo>
                <a:lnTo>
                  <a:pt x="0" y="1035558"/>
                </a:lnTo>
                <a:lnTo>
                  <a:pt x="568451" y="1319784"/>
                </a:lnTo>
                <a:lnTo>
                  <a:pt x="1136903" y="1035558"/>
                </a:lnTo>
                <a:lnTo>
                  <a:pt x="1136903" y="284225"/>
                </a:lnTo>
                <a:lnTo>
                  <a:pt x="568451" y="0"/>
                </a:lnTo>
                <a:close/>
              </a:path>
            </a:pathLst>
          </a:custGeom>
          <a:solidFill>
            <a:srgbClr val="AC2B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96640" y="3227832"/>
            <a:ext cx="370840" cy="429895"/>
          </a:xfrm>
          <a:custGeom>
            <a:avLst/>
            <a:gdLst/>
            <a:ahLst/>
            <a:cxnLst/>
            <a:rect l="l" t="t" r="r" b="b"/>
            <a:pathLst>
              <a:path w="370839" h="429895">
                <a:moveTo>
                  <a:pt x="185165" y="0"/>
                </a:moveTo>
                <a:lnTo>
                  <a:pt x="0" y="92582"/>
                </a:lnTo>
                <a:lnTo>
                  <a:pt x="0" y="337184"/>
                </a:lnTo>
                <a:lnTo>
                  <a:pt x="185165" y="429767"/>
                </a:lnTo>
                <a:lnTo>
                  <a:pt x="370332" y="337184"/>
                </a:lnTo>
                <a:lnTo>
                  <a:pt x="370332" y="92582"/>
                </a:lnTo>
                <a:lnTo>
                  <a:pt x="18516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2415" y="2438526"/>
            <a:ext cx="839469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252525"/>
                </a:solidFill>
                <a:latin typeface="微软雅黑"/>
                <a:cs typeface="微软雅黑"/>
              </a:rPr>
              <a:t>函数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2415" y="3174618"/>
            <a:ext cx="1267460" cy="1747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solidFill>
                  <a:srgbClr val="585858"/>
                </a:solidFill>
                <a:latin typeface="微软雅黑"/>
                <a:cs typeface="微软雅黑"/>
              </a:rPr>
              <a:t>字符串函数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buClr>
                <a:srgbClr val="585858"/>
              </a:buClr>
              <a:buFont typeface="Arial"/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solidFill>
                  <a:srgbClr val="585858"/>
                </a:solidFill>
                <a:latin typeface="微软雅黑"/>
                <a:cs typeface="微软雅黑"/>
              </a:rPr>
              <a:t>数值函数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585858"/>
              </a:buClr>
              <a:buFont typeface="Arial"/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solidFill>
                  <a:srgbClr val="585858"/>
                </a:solidFill>
                <a:latin typeface="微软雅黑"/>
                <a:cs typeface="微软雅黑"/>
              </a:rPr>
              <a:t>日期函数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buClr>
                <a:srgbClr val="585858"/>
              </a:buClr>
              <a:buFont typeface="Arial"/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10">
                <a:solidFill>
                  <a:srgbClr val="585858"/>
                </a:solidFill>
                <a:latin typeface="微软雅黑"/>
                <a:cs typeface="微软雅黑"/>
              </a:rPr>
              <a:t>流程函数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77105" y="2677413"/>
            <a:ext cx="33845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 b="1">
                <a:solidFill>
                  <a:srgbClr val="FFFFFF"/>
                </a:solidFill>
                <a:latin typeface="微软雅黑"/>
                <a:cs typeface="微软雅黑"/>
              </a:rPr>
              <a:t>3</a:t>
            </a:r>
            <a:endParaRPr sz="4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70959" y="2337816"/>
            <a:ext cx="1137285" cy="1320165"/>
          </a:xfrm>
          <a:custGeom>
            <a:avLst/>
            <a:gdLst/>
            <a:ahLst/>
            <a:cxnLst/>
            <a:rect l="l" t="t" r="r" b="b"/>
            <a:pathLst>
              <a:path w="1137285" h="1320164">
                <a:moveTo>
                  <a:pt x="568451" y="0"/>
                </a:moveTo>
                <a:lnTo>
                  <a:pt x="0" y="284225"/>
                </a:lnTo>
                <a:lnTo>
                  <a:pt x="0" y="1035558"/>
                </a:lnTo>
                <a:lnTo>
                  <a:pt x="568451" y="1319784"/>
                </a:lnTo>
                <a:lnTo>
                  <a:pt x="1136903" y="1035558"/>
                </a:lnTo>
                <a:lnTo>
                  <a:pt x="1136903" y="284225"/>
                </a:lnTo>
                <a:lnTo>
                  <a:pt x="568451" y="0"/>
                </a:lnTo>
                <a:close/>
              </a:path>
            </a:pathLst>
          </a:custGeom>
          <a:solidFill>
            <a:srgbClr val="AC2B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96640" y="3227832"/>
            <a:ext cx="370840" cy="429895"/>
          </a:xfrm>
          <a:custGeom>
            <a:avLst/>
            <a:gdLst/>
            <a:ahLst/>
            <a:cxnLst/>
            <a:rect l="l" t="t" r="r" b="b"/>
            <a:pathLst>
              <a:path w="370839" h="429895">
                <a:moveTo>
                  <a:pt x="185165" y="0"/>
                </a:moveTo>
                <a:lnTo>
                  <a:pt x="0" y="92582"/>
                </a:lnTo>
                <a:lnTo>
                  <a:pt x="0" y="337184"/>
                </a:lnTo>
                <a:lnTo>
                  <a:pt x="185165" y="429767"/>
                </a:lnTo>
                <a:lnTo>
                  <a:pt x="370332" y="337184"/>
                </a:lnTo>
                <a:lnTo>
                  <a:pt x="370332" y="92582"/>
                </a:lnTo>
                <a:lnTo>
                  <a:pt x="18516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2415" y="2438526"/>
            <a:ext cx="839469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252525"/>
                </a:solidFill>
                <a:latin typeface="微软雅黑"/>
                <a:cs typeface="微软雅黑"/>
              </a:rPr>
              <a:t>函数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2415" y="3174618"/>
            <a:ext cx="1267460" cy="1747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solidFill>
                  <a:srgbClr val="FF0000"/>
                </a:solidFill>
                <a:latin typeface="微软雅黑"/>
                <a:cs typeface="微软雅黑"/>
              </a:rPr>
              <a:t>字符串函数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solidFill>
                  <a:srgbClr val="585858"/>
                </a:solidFill>
                <a:latin typeface="微软雅黑"/>
                <a:cs typeface="微软雅黑"/>
              </a:rPr>
              <a:t>数值函数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solidFill>
                  <a:srgbClr val="585858"/>
                </a:solidFill>
                <a:latin typeface="微软雅黑"/>
                <a:cs typeface="微软雅黑"/>
              </a:rPr>
              <a:t>日期函数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10">
                <a:solidFill>
                  <a:srgbClr val="585858"/>
                </a:solidFill>
                <a:latin typeface="微软雅黑"/>
                <a:cs typeface="微软雅黑"/>
              </a:rPr>
              <a:t>流程函数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77105" y="2677413"/>
            <a:ext cx="33845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 b="1">
                <a:solidFill>
                  <a:srgbClr val="FFFFFF"/>
                </a:solidFill>
                <a:latin typeface="微软雅黑"/>
                <a:cs typeface="微软雅黑"/>
              </a:rPr>
              <a:t>3</a:t>
            </a:r>
            <a:endParaRPr sz="4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 h="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 h="0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 h="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94436" y="1667636"/>
            <a:ext cx="4267835" cy="10985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72110" indent="-360045">
              <a:lnSpc>
                <a:spcPct val="100000"/>
              </a:lnSpc>
              <a:spcBef>
                <a:spcPts val="95"/>
              </a:spcBef>
              <a:buClr>
                <a:srgbClr val="404040"/>
              </a:buClr>
              <a:buSzPct val="84375"/>
              <a:buFont typeface="Wingdings"/>
              <a:buChar char="⚫"/>
              <a:tabLst>
                <a:tab pos="372110" algn="l"/>
                <a:tab pos="372745" algn="l"/>
              </a:tabLst>
            </a:pPr>
            <a:r>
              <a:rPr dirty="0" sz="1600" spc="-5">
                <a:solidFill>
                  <a:srgbClr val="252525"/>
                </a:solidFill>
                <a:latin typeface="微软雅黑"/>
                <a:cs typeface="微软雅黑"/>
              </a:rPr>
              <a:t>什么是事</a:t>
            </a:r>
            <a:r>
              <a:rPr dirty="0" sz="1600" spc="-10">
                <a:solidFill>
                  <a:srgbClr val="252525"/>
                </a:solidFill>
                <a:latin typeface="微软雅黑"/>
                <a:cs typeface="微软雅黑"/>
              </a:rPr>
              <a:t>务,</a:t>
            </a:r>
            <a:r>
              <a:rPr dirty="0" sz="1600" spc="-5">
                <a:solidFill>
                  <a:srgbClr val="252525"/>
                </a:solidFill>
                <a:latin typeface="微软雅黑"/>
                <a:cs typeface="微软雅黑"/>
              </a:rPr>
              <a:t>以及事务的四大特</a:t>
            </a:r>
            <a:r>
              <a:rPr dirty="0" sz="1600" spc="5">
                <a:solidFill>
                  <a:srgbClr val="252525"/>
                </a:solidFill>
                <a:latin typeface="微软雅黑"/>
                <a:cs typeface="微软雅黑"/>
              </a:rPr>
              <a:t>性</a:t>
            </a:r>
            <a:r>
              <a:rPr dirty="0" sz="1600" spc="-5">
                <a:solidFill>
                  <a:srgbClr val="252525"/>
                </a:solidFill>
                <a:latin typeface="微软雅黑"/>
                <a:cs typeface="微软雅黑"/>
              </a:rPr>
              <a:t>?</a:t>
            </a:r>
            <a:endParaRPr sz="1600">
              <a:latin typeface="微软雅黑"/>
              <a:cs typeface="微软雅黑"/>
            </a:endParaRPr>
          </a:p>
          <a:p>
            <a:pPr marL="372110" indent="-360045">
              <a:lnSpc>
                <a:spcPct val="100000"/>
              </a:lnSpc>
              <a:spcBef>
                <a:spcPts val="1345"/>
              </a:spcBef>
              <a:buClr>
                <a:srgbClr val="404040"/>
              </a:buClr>
              <a:buSzPct val="84375"/>
              <a:buFont typeface="Wingdings"/>
              <a:buChar char="⚫"/>
              <a:tabLst>
                <a:tab pos="372110" algn="l"/>
                <a:tab pos="372745" algn="l"/>
              </a:tabLst>
            </a:pPr>
            <a:r>
              <a:rPr dirty="0" sz="1600" spc="-5">
                <a:solidFill>
                  <a:srgbClr val="252525"/>
                </a:solidFill>
                <a:latin typeface="微软雅黑"/>
                <a:cs typeface="微软雅黑"/>
              </a:rPr>
              <a:t>事务的隔离级别有哪</a:t>
            </a:r>
            <a:r>
              <a:rPr dirty="0" sz="1600" spc="-10">
                <a:solidFill>
                  <a:srgbClr val="252525"/>
                </a:solidFill>
                <a:latin typeface="微软雅黑"/>
                <a:cs typeface="微软雅黑"/>
              </a:rPr>
              <a:t>些</a:t>
            </a:r>
            <a:r>
              <a:rPr dirty="0" sz="1600" spc="-5">
                <a:solidFill>
                  <a:srgbClr val="252525"/>
                </a:solidFill>
                <a:latin typeface="微软雅黑"/>
                <a:cs typeface="微软雅黑"/>
              </a:rPr>
              <a:t>,MySQL</a:t>
            </a:r>
            <a:r>
              <a:rPr dirty="0" sz="1600" spc="5">
                <a:solidFill>
                  <a:srgbClr val="252525"/>
                </a:solidFill>
                <a:latin typeface="微软雅黑"/>
                <a:cs typeface="微软雅黑"/>
              </a:rPr>
              <a:t>默</a:t>
            </a:r>
            <a:r>
              <a:rPr dirty="0" sz="1600" spc="-5">
                <a:solidFill>
                  <a:srgbClr val="252525"/>
                </a:solidFill>
                <a:latin typeface="微软雅黑"/>
                <a:cs typeface="微软雅黑"/>
              </a:rPr>
              <a:t>认是</a:t>
            </a:r>
            <a:r>
              <a:rPr dirty="0" sz="1600" spc="5">
                <a:solidFill>
                  <a:srgbClr val="252525"/>
                </a:solidFill>
                <a:latin typeface="微软雅黑"/>
                <a:cs typeface="微软雅黑"/>
              </a:rPr>
              <a:t>哪</a:t>
            </a:r>
            <a:r>
              <a:rPr dirty="0" sz="1600" spc="-5">
                <a:solidFill>
                  <a:srgbClr val="252525"/>
                </a:solidFill>
                <a:latin typeface="微软雅黑"/>
                <a:cs typeface="微软雅黑"/>
              </a:rPr>
              <a:t>个?</a:t>
            </a:r>
            <a:endParaRPr sz="1600">
              <a:latin typeface="微软雅黑"/>
              <a:cs typeface="微软雅黑"/>
            </a:endParaRPr>
          </a:p>
          <a:p>
            <a:pPr marL="372110" indent="-360045">
              <a:lnSpc>
                <a:spcPct val="100000"/>
              </a:lnSpc>
              <a:spcBef>
                <a:spcPts val="1345"/>
              </a:spcBef>
              <a:buClr>
                <a:srgbClr val="404040"/>
              </a:buClr>
              <a:buSzPct val="84375"/>
              <a:buFont typeface="Wingdings"/>
              <a:buChar char="⚫"/>
              <a:tabLst>
                <a:tab pos="372110" algn="l"/>
                <a:tab pos="372745" algn="l"/>
              </a:tabLst>
            </a:pPr>
            <a:r>
              <a:rPr dirty="0" sz="1600" spc="-5">
                <a:solidFill>
                  <a:srgbClr val="252525"/>
                </a:solidFill>
                <a:latin typeface="微软雅黑"/>
                <a:cs typeface="微软雅黑"/>
              </a:rPr>
              <a:t>内连接与左外连接的区别是什么?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9838" y="1074801"/>
            <a:ext cx="2025014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35">
                <a:solidFill>
                  <a:srgbClr val="AC2A25"/>
                </a:solidFill>
                <a:latin typeface="宋体"/>
                <a:cs typeface="宋体"/>
              </a:rPr>
              <a:t>数据库相关面试题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41069" y="1605533"/>
            <a:ext cx="4744720" cy="1216660"/>
          </a:xfrm>
          <a:custGeom>
            <a:avLst/>
            <a:gdLst/>
            <a:ahLst/>
            <a:cxnLst/>
            <a:rect l="l" t="t" r="r" b="b"/>
            <a:pathLst>
              <a:path w="4744720" h="1216660">
                <a:moveTo>
                  <a:pt x="0" y="107823"/>
                </a:moveTo>
                <a:lnTo>
                  <a:pt x="8473" y="65847"/>
                </a:lnTo>
                <a:lnTo>
                  <a:pt x="31580" y="31575"/>
                </a:lnTo>
                <a:lnTo>
                  <a:pt x="65852" y="8471"/>
                </a:lnTo>
                <a:lnTo>
                  <a:pt x="107823" y="0"/>
                </a:lnTo>
                <a:lnTo>
                  <a:pt x="4636389" y="0"/>
                </a:lnTo>
                <a:lnTo>
                  <a:pt x="4678364" y="8471"/>
                </a:lnTo>
                <a:lnTo>
                  <a:pt x="4712636" y="31575"/>
                </a:lnTo>
                <a:lnTo>
                  <a:pt x="4735740" y="65847"/>
                </a:lnTo>
                <a:lnTo>
                  <a:pt x="4744212" y="107823"/>
                </a:lnTo>
                <a:lnTo>
                  <a:pt x="4744212" y="1108328"/>
                </a:lnTo>
                <a:lnTo>
                  <a:pt x="4735740" y="1150304"/>
                </a:lnTo>
                <a:lnTo>
                  <a:pt x="4712636" y="1184576"/>
                </a:lnTo>
                <a:lnTo>
                  <a:pt x="4678364" y="1207680"/>
                </a:lnTo>
                <a:lnTo>
                  <a:pt x="4636389" y="1216152"/>
                </a:lnTo>
                <a:lnTo>
                  <a:pt x="107823" y="1216152"/>
                </a:lnTo>
                <a:lnTo>
                  <a:pt x="65852" y="1207680"/>
                </a:lnTo>
                <a:lnTo>
                  <a:pt x="31580" y="1184576"/>
                </a:lnTo>
                <a:lnTo>
                  <a:pt x="8473" y="1150304"/>
                </a:lnTo>
                <a:lnTo>
                  <a:pt x="0" y="1108328"/>
                </a:lnTo>
                <a:lnTo>
                  <a:pt x="0" y="107823"/>
                </a:lnTo>
                <a:close/>
              </a:path>
            </a:pathLst>
          </a:custGeom>
          <a:ln w="25399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41069" y="2870454"/>
            <a:ext cx="4744720" cy="2435860"/>
          </a:xfrm>
          <a:custGeom>
            <a:avLst/>
            <a:gdLst/>
            <a:ahLst/>
            <a:cxnLst/>
            <a:rect l="l" t="t" r="r" b="b"/>
            <a:pathLst>
              <a:path w="4744720" h="2435860">
                <a:moveTo>
                  <a:pt x="0" y="86868"/>
                </a:moveTo>
                <a:lnTo>
                  <a:pt x="6823" y="53042"/>
                </a:lnTo>
                <a:lnTo>
                  <a:pt x="25433" y="25431"/>
                </a:lnTo>
                <a:lnTo>
                  <a:pt x="53036" y="6822"/>
                </a:lnTo>
                <a:lnTo>
                  <a:pt x="86842" y="0"/>
                </a:lnTo>
                <a:lnTo>
                  <a:pt x="4657344" y="0"/>
                </a:lnTo>
                <a:lnTo>
                  <a:pt x="4691169" y="6822"/>
                </a:lnTo>
                <a:lnTo>
                  <a:pt x="4718780" y="25431"/>
                </a:lnTo>
                <a:lnTo>
                  <a:pt x="4737389" y="53042"/>
                </a:lnTo>
                <a:lnTo>
                  <a:pt x="4744212" y="86868"/>
                </a:lnTo>
                <a:lnTo>
                  <a:pt x="4744212" y="2348484"/>
                </a:lnTo>
                <a:lnTo>
                  <a:pt x="4737389" y="2382309"/>
                </a:lnTo>
                <a:lnTo>
                  <a:pt x="4718780" y="2409920"/>
                </a:lnTo>
                <a:lnTo>
                  <a:pt x="4691169" y="2428529"/>
                </a:lnTo>
                <a:lnTo>
                  <a:pt x="4657344" y="2435352"/>
                </a:lnTo>
                <a:lnTo>
                  <a:pt x="86842" y="2435352"/>
                </a:lnTo>
                <a:lnTo>
                  <a:pt x="53036" y="2428529"/>
                </a:lnTo>
                <a:lnTo>
                  <a:pt x="25433" y="2409920"/>
                </a:lnTo>
                <a:lnTo>
                  <a:pt x="6823" y="2382309"/>
                </a:lnTo>
                <a:lnTo>
                  <a:pt x="0" y="2348484"/>
                </a:lnTo>
                <a:lnTo>
                  <a:pt x="0" y="86868"/>
                </a:lnTo>
                <a:close/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76122" y="5354573"/>
            <a:ext cx="4744720" cy="1167765"/>
          </a:xfrm>
          <a:custGeom>
            <a:avLst/>
            <a:gdLst/>
            <a:ahLst/>
            <a:cxnLst/>
            <a:rect l="l" t="t" r="r" b="b"/>
            <a:pathLst>
              <a:path w="4744720" h="1167765">
                <a:moveTo>
                  <a:pt x="0" y="103504"/>
                </a:moveTo>
                <a:lnTo>
                  <a:pt x="8134" y="63222"/>
                </a:lnTo>
                <a:lnTo>
                  <a:pt x="30316" y="30321"/>
                </a:lnTo>
                <a:lnTo>
                  <a:pt x="63216" y="8135"/>
                </a:lnTo>
                <a:lnTo>
                  <a:pt x="103505" y="0"/>
                </a:lnTo>
                <a:lnTo>
                  <a:pt x="4640707" y="0"/>
                </a:lnTo>
                <a:lnTo>
                  <a:pt x="4680989" y="8135"/>
                </a:lnTo>
                <a:lnTo>
                  <a:pt x="4713890" y="30321"/>
                </a:lnTo>
                <a:lnTo>
                  <a:pt x="4736076" y="63222"/>
                </a:lnTo>
                <a:lnTo>
                  <a:pt x="4744212" y="103504"/>
                </a:lnTo>
                <a:lnTo>
                  <a:pt x="4744212" y="1063879"/>
                </a:lnTo>
                <a:lnTo>
                  <a:pt x="4736076" y="1104167"/>
                </a:lnTo>
                <a:lnTo>
                  <a:pt x="4713890" y="1137067"/>
                </a:lnTo>
                <a:lnTo>
                  <a:pt x="4680989" y="1159249"/>
                </a:lnTo>
                <a:lnTo>
                  <a:pt x="4640707" y="1167383"/>
                </a:lnTo>
                <a:lnTo>
                  <a:pt x="103505" y="1167383"/>
                </a:lnTo>
                <a:lnTo>
                  <a:pt x="63216" y="1159249"/>
                </a:lnTo>
                <a:lnTo>
                  <a:pt x="30316" y="1137067"/>
                </a:lnTo>
                <a:lnTo>
                  <a:pt x="8134" y="1104167"/>
                </a:lnTo>
                <a:lnTo>
                  <a:pt x="0" y="1063879"/>
                </a:lnTo>
                <a:lnTo>
                  <a:pt x="0" y="103504"/>
                </a:lnTo>
                <a:close/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074914" y="1794510"/>
            <a:ext cx="1803400" cy="836930"/>
          </a:xfrm>
          <a:custGeom>
            <a:avLst/>
            <a:gdLst/>
            <a:ahLst/>
            <a:cxnLst/>
            <a:rect l="l" t="t" r="r" b="b"/>
            <a:pathLst>
              <a:path w="1803400" h="836930">
                <a:moveTo>
                  <a:pt x="901445" y="0"/>
                </a:moveTo>
                <a:lnTo>
                  <a:pt x="837070" y="1050"/>
                </a:lnTo>
                <a:lnTo>
                  <a:pt x="773915" y="4154"/>
                </a:lnTo>
                <a:lnTo>
                  <a:pt x="712135" y="9242"/>
                </a:lnTo>
                <a:lnTo>
                  <a:pt x="651881" y="16241"/>
                </a:lnTo>
                <a:lnTo>
                  <a:pt x="593306" y="25082"/>
                </a:lnTo>
                <a:lnTo>
                  <a:pt x="536563" y="35694"/>
                </a:lnTo>
                <a:lnTo>
                  <a:pt x="481803" y="48005"/>
                </a:lnTo>
                <a:lnTo>
                  <a:pt x="429181" y="61945"/>
                </a:lnTo>
                <a:lnTo>
                  <a:pt x="378848" y="77442"/>
                </a:lnTo>
                <a:lnTo>
                  <a:pt x="330957" y="94428"/>
                </a:lnTo>
                <a:lnTo>
                  <a:pt x="285660" y="112829"/>
                </a:lnTo>
                <a:lnTo>
                  <a:pt x="243111" y="132576"/>
                </a:lnTo>
                <a:lnTo>
                  <a:pt x="203460" y="153597"/>
                </a:lnTo>
                <a:lnTo>
                  <a:pt x="166862" y="175823"/>
                </a:lnTo>
                <a:lnTo>
                  <a:pt x="133469" y="199181"/>
                </a:lnTo>
                <a:lnTo>
                  <a:pt x="103433" y="223602"/>
                </a:lnTo>
                <a:lnTo>
                  <a:pt x="54043" y="275346"/>
                </a:lnTo>
                <a:lnTo>
                  <a:pt x="19913" y="330490"/>
                </a:lnTo>
                <a:lnTo>
                  <a:pt x="2263" y="388465"/>
                </a:lnTo>
                <a:lnTo>
                  <a:pt x="0" y="418338"/>
                </a:lnTo>
                <a:lnTo>
                  <a:pt x="2263" y="448210"/>
                </a:lnTo>
                <a:lnTo>
                  <a:pt x="19913" y="506185"/>
                </a:lnTo>
                <a:lnTo>
                  <a:pt x="54043" y="561329"/>
                </a:lnTo>
                <a:lnTo>
                  <a:pt x="103433" y="613073"/>
                </a:lnTo>
                <a:lnTo>
                  <a:pt x="133469" y="637494"/>
                </a:lnTo>
                <a:lnTo>
                  <a:pt x="166862" y="660852"/>
                </a:lnTo>
                <a:lnTo>
                  <a:pt x="203460" y="683078"/>
                </a:lnTo>
                <a:lnTo>
                  <a:pt x="243111" y="704099"/>
                </a:lnTo>
                <a:lnTo>
                  <a:pt x="285660" y="723846"/>
                </a:lnTo>
                <a:lnTo>
                  <a:pt x="330957" y="742247"/>
                </a:lnTo>
                <a:lnTo>
                  <a:pt x="378848" y="759233"/>
                </a:lnTo>
                <a:lnTo>
                  <a:pt x="429181" y="774730"/>
                </a:lnTo>
                <a:lnTo>
                  <a:pt x="481803" y="788670"/>
                </a:lnTo>
                <a:lnTo>
                  <a:pt x="536563" y="800981"/>
                </a:lnTo>
                <a:lnTo>
                  <a:pt x="593306" y="811593"/>
                </a:lnTo>
                <a:lnTo>
                  <a:pt x="651881" y="820434"/>
                </a:lnTo>
                <a:lnTo>
                  <a:pt x="712135" y="827433"/>
                </a:lnTo>
                <a:lnTo>
                  <a:pt x="773915" y="832521"/>
                </a:lnTo>
                <a:lnTo>
                  <a:pt x="837070" y="835625"/>
                </a:lnTo>
                <a:lnTo>
                  <a:pt x="901445" y="836676"/>
                </a:lnTo>
                <a:lnTo>
                  <a:pt x="965821" y="835625"/>
                </a:lnTo>
                <a:lnTo>
                  <a:pt x="1028976" y="832521"/>
                </a:lnTo>
                <a:lnTo>
                  <a:pt x="1090756" y="827433"/>
                </a:lnTo>
                <a:lnTo>
                  <a:pt x="1151010" y="820434"/>
                </a:lnTo>
                <a:lnTo>
                  <a:pt x="1209585" y="811593"/>
                </a:lnTo>
                <a:lnTo>
                  <a:pt x="1266328" y="800981"/>
                </a:lnTo>
                <a:lnTo>
                  <a:pt x="1321088" y="788670"/>
                </a:lnTo>
                <a:lnTo>
                  <a:pt x="1373710" y="774730"/>
                </a:lnTo>
                <a:lnTo>
                  <a:pt x="1424043" y="759233"/>
                </a:lnTo>
                <a:lnTo>
                  <a:pt x="1471934" y="742247"/>
                </a:lnTo>
                <a:lnTo>
                  <a:pt x="1517231" y="723846"/>
                </a:lnTo>
                <a:lnTo>
                  <a:pt x="1559780" y="704099"/>
                </a:lnTo>
                <a:lnTo>
                  <a:pt x="1599431" y="683078"/>
                </a:lnTo>
                <a:lnTo>
                  <a:pt x="1636029" y="660852"/>
                </a:lnTo>
                <a:lnTo>
                  <a:pt x="1669422" y="637494"/>
                </a:lnTo>
                <a:lnTo>
                  <a:pt x="1699458" y="613073"/>
                </a:lnTo>
                <a:lnTo>
                  <a:pt x="1748848" y="561329"/>
                </a:lnTo>
                <a:lnTo>
                  <a:pt x="1782978" y="506185"/>
                </a:lnTo>
                <a:lnTo>
                  <a:pt x="1800628" y="448210"/>
                </a:lnTo>
                <a:lnTo>
                  <a:pt x="1802891" y="418338"/>
                </a:lnTo>
                <a:lnTo>
                  <a:pt x="1800628" y="388465"/>
                </a:lnTo>
                <a:lnTo>
                  <a:pt x="1782978" y="330490"/>
                </a:lnTo>
                <a:lnTo>
                  <a:pt x="1748848" y="275346"/>
                </a:lnTo>
                <a:lnTo>
                  <a:pt x="1699458" y="223602"/>
                </a:lnTo>
                <a:lnTo>
                  <a:pt x="1669422" y="199181"/>
                </a:lnTo>
                <a:lnTo>
                  <a:pt x="1636029" y="175823"/>
                </a:lnTo>
                <a:lnTo>
                  <a:pt x="1599431" y="153597"/>
                </a:lnTo>
                <a:lnTo>
                  <a:pt x="1559780" y="132576"/>
                </a:lnTo>
                <a:lnTo>
                  <a:pt x="1517231" y="112829"/>
                </a:lnTo>
                <a:lnTo>
                  <a:pt x="1471934" y="94428"/>
                </a:lnTo>
                <a:lnTo>
                  <a:pt x="1424043" y="77442"/>
                </a:lnTo>
                <a:lnTo>
                  <a:pt x="1373710" y="61945"/>
                </a:lnTo>
                <a:lnTo>
                  <a:pt x="1321088" y="48005"/>
                </a:lnTo>
                <a:lnTo>
                  <a:pt x="1266328" y="35694"/>
                </a:lnTo>
                <a:lnTo>
                  <a:pt x="1209585" y="25082"/>
                </a:lnTo>
                <a:lnTo>
                  <a:pt x="1151010" y="16241"/>
                </a:lnTo>
                <a:lnTo>
                  <a:pt x="1090756" y="9242"/>
                </a:lnTo>
                <a:lnTo>
                  <a:pt x="1028976" y="4154"/>
                </a:lnTo>
                <a:lnTo>
                  <a:pt x="965821" y="1050"/>
                </a:lnTo>
                <a:lnTo>
                  <a:pt x="901445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074914" y="1794510"/>
            <a:ext cx="1803400" cy="836930"/>
          </a:xfrm>
          <a:custGeom>
            <a:avLst/>
            <a:gdLst/>
            <a:ahLst/>
            <a:cxnLst/>
            <a:rect l="l" t="t" r="r" b="b"/>
            <a:pathLst>
              <a:path w="1803400" h="836930">
                <a:moveTo>
                  <a:pt x="0" y="418338"/>
                </a:moveTo>
                <a:lnTo>
                  <a:pt x="8952" y="359159"/>
                </a:lnTo>
                <a:lnTo>
                  <a:pt x="34994" y="302529"/>
                </a:lnTo>
                <a:lnTo>
                  <a:pt x="76907" y="249014"/>
                </a:lnTo>
                <a:lnTo>
                  <a:pt x="133469" y="199181"/>
                </a:lnTo>
                <a:lnTo>
                  <a:pt x="166862" y="175823"/>
                </a:lnTo>
                <a:lnTo>
                  <a:pt x="203460" y="153597"/>
                </a:lnTo>
                <a:lnTo>
                  <a:pt x="243111" y="132576"/>
                </a:lnTo>
                <a:lnTo>
                  <a:pt x="285660" y="112829"/>
                </a:lnTo>
                <a:lnTo>
                  <a:pt x="330957" y="94428"/>
                </a:lnTo>
                <a:lnTo>
                  <a:pt x="378848" y="77442"/>
                </a:lnTo>
                <a:lnTo>
                  <a:pt x="429181" y="61945"/>
                </a:lnTo>
                <a:lnTo>
                  <a:pt x="481803" y="48005"/>
                </a:lnTo>
                <a:lnTo>
                  <a:pt x="536563" y="35694"/>
                </a:lnTo>
                <a:lnTo>
                  <a:pt x="593306" y="25082"/>
                </a:lnTo>
                <a:lnTo>
                  <a:pt x="651881" y="16241"/>
                </a:lnTo>
                <a:lnTo>
                  <a:pt x="712135" y="9242"/>
                </a:lnTo>
                <a:lnTo>
                  <a:pt x="773915" y="4154"/>
                </a:lnTo>
                <a:lnTo>
                  <a:pt x="837070" y="1050"/>
                </a:lnTo>
                <a:lnTo>
                  <a:pt x="901445" y="0"/>
                </a:lnTo>
                <a:lnTo>
                  <a:pt x="965821" y="1050"/>
                </a:lnTo>
                <a:lnTo>
                  <a:pt x="1028976" y="4154"/>
                </a:lnTo>
                <a:lnTo>
                  <a:pt x="1090756" y="9242"/>
                </a:lnTo>
                <a:lnTo>
                  <a:pt x="1151010" y="16241"/>
                </a:lnTo>
                <a:lnTo>
                  <a:pt x="1209585" y="25082"/>
                </a:lnTo>
                <a:lnTo>
                  <a:pt x="1266328" y="35694"/>
                </a:lnTo>
                <a:lnTo>
                  <a:pt x="1321088" y="48005"/>
                </a:lnTo>
                <a:lnTo>
                  <a:pt x="1373710" y="61945"/>
                </a:lnTo>
                <a:lnTo>
                  <a:pt x="1424043" y="77442"/>
                </a:lnTo>
                <a:lnTo>
                  <a:pt x="1471934" y="94428"/>
                </a:lnTo>
                <a:lnTo>
                  <a:pt x="1517231" y="112829"/>
                </a:lnTo>
                <a:lnTo>
                  <a:pt x="1559780" y="132576"/>
                </a:lnTo>
                <a:lnTo>
                  <a:pt x="1599431" y="153597"/>
                </a:lnTo>
                <a:lnTo>
                  <a:pt x="1636029" y="175823"/>
                </a:lnTo>
                <a:lnTo>
                  <a:pt x="1669422" y="199181"/>
                </a:lnTo>
                <a:lnTo>
                  <a:pt x="1699458" y="223602"/>
                </a:lnTo>
                <a:lnTo>
                  <a:pt x="1748848" y="275346"/>
                </a:lnTo>
                <a:lnTo>
                  <a:pt x="1782978" y="330490"/>
                </a:lnTo>
                <a:lnTo>
                  <a:pt x="1800628" y="388465"/>
                </a:lnTo>
                <a:lnTo>
                  <a:pt x="1802891" y="418338"/>
                </a:lnTo>
                <a:lnTo>
                  <a:pt x="1800628" y="448210"/>
                </a:lnTo>
                <a:lnTo>
                  <a:pt x="1782978" y="506185"/>
                </a:lnTo>
                <a:lnTo>
                  <a:pt x="1748848" y="561329"/>
                </a:lnTo>
                <a:lnTo>
                  <a:pt x="1699458" y="613073"/>
                </a:lnTo>
                <a:lnTo>
                  <a:pt x="1669422" y="637494"/>
                </a:lnTo>
                <a:lnTo>
                  <a:pt x="1636029" y="660852"/>
                </a:lnTo>
                <a:lnTo>
                  <a:pt x="1599431" y="683078"/>
                </a:lnTo>
                <a:lnTo>
                  <a:pt x="1559780" y="704099"/>
                </a:lnTo>
                <a:lnTo>
                  <a:pt x="1517231" y="723846"/>
                </a:lnTo>
                <a:lnTo>
                  <a:pt x="1471934" y="742247"/>
                </a:lnTo>
                <a:lnTo>
                  <a:pt x="1424043" y="759233"/>
                </a:lnTo>
                <a:lnTo>
                  <a:pt x="1373710" y="774730"/>
                </a:lnTo>
                <a:lnTo>
                  <a:pt x="1321088" y="788670"/>
                </a:lnTo>
                <a:lnTo>
                  <a:pt x="1266328" y="800981"/>
                </a:lnTo>
                <a:lnTo>
                  <a:pt x="1209585" y="811593"/>
                </a:lnTo>
                <a:lnTo>
                  <a:pt x="1151010" y="820434"/>
                </a:lnTo>
                <a:lnTo>
                  <a:pt x="1090756" y="827433"/>
                </a:lnTo>
                <a:lnTo>
                  <a:pt x="1028976" y="832521"/>
                </a:lnTo>
                <a:lnTo>
                  <a:pt x="965821" y="835625"/>
                </a:lnTo>
                <a:lnTo>
                  <a:pt x="901445" y="836676"/>
                </a:lnTo>
                <a:lnTo>
                  <a:pt x="837070" y="835625"/>
                </a:lnTo>
                <a:lnTo>
                  <a:pt x="773915" y="832521"/>
                </a:lnTo>
                <a:lnTo>
                  <a:pt x="712135" y="827433"/>
                </a:lnTo>
                <a:lnTo>
                  <a:pt x="651881" y="820434"/>
                </a:lnTo>
                <a:lnTo>
                  <a:pt x="593306" y="811593"/>
                </a:lnTo>
                <a:lnTo>
                  <a:pt x="536563" y="800981"/>
                </a:lnTo>
                <a:lnTo>
                  <a:pt x="481803" y="788670"/>
                </a:lnTo>
                <a:lnTo>
                  <a:pt x="429181" y="774730"/>
                </a:lnTo>
                <a:lnTo>
                  <a:pt x="378848" y="759233"/>
                </a:lnTo>
                <a:lnTo>
                  <a:pt x="330957" y="742247"/>
                </a:lnTo>
                <a:lnTo>
                  <a:pt x="285660" y="723846"/>
                </a:lnTo>
                <a:lnTo>
                  <a:pt x="243111" y="704099"/>
                </a:lnTo>
                <a:lnTo>
                  <a:pt x="203460" y="683078"/>
                </a:lnTo>
                <a:lnTo>
                  <a:pt x="166862" y="660852"/>
                </a:lnTo>
                <a:lnTo>
                  <a:pt x="133469" y="637494"/>
                </a:lnTo>
                <a:lnTo>
                  <a:pt x="103433" y="613073"/>
                </a:lnTo>
                <a:lnTo>
                  <a:pt x="54043" y="561329"/>
                </a:lnTo>
                <a:lnTo>
                  <a:pt x="19913" y="506185"/>
                </a:lnTo>
                <a:lnTo>
                  <a:pt x="2263" y="448210"/>
                </a:lnTo>
                <a:lnTo>
                  <a:pt x="0" y="418338"/>
                </a:lnTo>
                <a:close/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8621648" y="2052573"/>
            <a:ext cx="7112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黑体"/>
                <a:cs typeface="黑体"/>
              </a:rPr>
              <a:t>基础篇</a:t>
            </a:r>
            <a:endParaRPr sz="1800">
              <a:latin typeface="黑体"/>
              <a:cs typeface="黑体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788914" y="2170810"/>
            <a:ext cx="2217420" cy="85725"/>
          </a:xfrm>
          <a:custGeom>
            <a:avLst/>
            <a:gdLst/>
            <a:ahLst/>
            <a:cxnLst/>
            <a:rect l="l" t="t" r="r" b="b"/>
            <a:pathLst>
              <a:path w="2217420" h="85725">
                <a:moveTo>
                  <a:pt x="85725" y="0"/>
                </a:moveTo>
                <a:lnTo>
                  <a:pt x="0" y="42799"/>
                </a:lnTo>
                <a:lnTo>
                  <a:pt x="85725" y="85725"/>
                </a:lnTo>
                <a:lnTo>
                  <a:pt x="85725" y="57150"/>
                </a:lnTo>
                <a:lnTo>
                  <a:pt x="71374" y="57150"/>
                </a:lnTo>
                <a:lnTo>
                  <a:pt x="71374" y="28575"/>
                </a:lnTo>
                <a:lnTo>
                  <a:pt x="85725" y="28574"/>
                </a:lnTo>
                <a:lnTo>
                  <a:pt x="85725" y="0"/>
                </a:lnTo>
                <a:close/>
              </a:path>
              <a:path w="2217420" h="85725">
                <a:moveTo>
                  <a:pt x="85725" y="28574"/>
                </a:moveTo>
                <a:lnTo>
                  <a:pt x="71374" y="28575"/>
                </a:lnTo>
                <a:lnTo>
                  <a:pt x="71374" y="57150"/>
                </a:lnTo>
                <a:lnTo>
                  <a:pt x="85725" y="57149"/>
                </a:lnTo>
                <a:lnTo>
                  <a:pt x="85725" y="28574"/>
                </a:lnTo>
                <a:close/>
              </a:path>
              <a:path w="2217420" h="85725">
                <a:moveTo>
                  <a:pt x="85725" y="57149"/>
                </a:moveTo>
                <a:lnTo>
                  <a:pt x="71374" y="57150"/>
                </a:lnTo>
                <a:lnTo>
                  <a:pt x="85725" y="57150"/>
                </a:lnTo>
                <a:close/>
              </a:path>
              <a:path w="2217420" h="85725">
                <a:moveTo>
                  <a:pt x="2217039" y="28448"/>
                </a:moveTo>
                <a:lnTo>
                  <a:pt x="85725" y="28574"/>
                </a:lnTo>
                <a:lnTo>
                  <a:pt x="85725" y="57149"/>
                </a:lnTo>
                <a:lnTo>
                  <a:pt x="2217039" y="57023"/>
                </a:lnTo>
                <a:lnTo>
                  <a:pt x="2217039" y="28448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074914" y="3624834"/>
            <a:ext cx="1803400" cy="836930"/>
          </a:xfrm>
          <a:custGeom>
            <a:avLst/>
            <a:gdLst/>
            <a:ahLst/>
            <a:cxnLst/>
            <a:rect l="l" t="t" r="r" b="b"/>
            <a:pathLst>
              <a:path w="1803400" h="836929">
                <a:moveTo>
                  <a:pt x="901445" y="0"/>
                </a:moveTo>
                <a:lnTo>
                  <a:pt x="837070" y="1050"/>
                </a:lnTo>
                <a:lnTo>
                  <a:pt x="773915" y="4154"/>
                </a:lnTo>
                <a:lnTo>
                  <a:pt x="712135" y="9242"/>
                </a:lnTo>
                <a:lnTo>
                  <a:pt x="651881" y="16241"/>
                </a:lnTo>
                <a:lnTo>
                  <a:pt x="593306" y="25082"/>
                </a:lnTo>
                <a:lnTo>
                  <a:pt x="536563" y="35694"/>
                </a:lnTo>
                <a:lnTo>
                  <a:pt x="481803" y="48005"/>
                </a:lnTo>
                <a:lnTo>
                  <a:pt x="429181" y="61945"/>
                </a:lnTo>
                <a:lnTo>
                  <a:pt x="378848" y="77442"/>
                </a:lnTo>
                <a:lnTo>
                  <a:pt x="330957" y="94428"/>
                </a:lnTo>
                <a:lnTo>
                  <a:pt x="285660" y="112829"/>
                </a:lnTo>
                <a:lnTo>
                  <a:pt x="243111" y="132576"/>
                </a:lnTo>
                <a:lnTo>
                  <a:pt x="203460" y="153597"/>
                </a:lnTo>
                <a:lnTo>
                  <a:pt x="166862" y="175823"/>
                </a:lnTo>
                <a:lnTo>
                  <a:pt x="133469" y="199181"/>
                </a:lnTo>
                <a:lnTo>
                  <a:pt x="103433" y="223602"/>
                </a:lnTo>
                <a:lnTo>
                  <a:pt x="54043" y="275346"/>
                </a:lnTo>
                <a:lnTo>
                  <a:pt x="19913" y="330490"/>
                </a:lnTo>
                <a:lnTo>
                  <a:pt x="2263" y="388465"/>
                </a:lnTo>
                <a:lnTo>
                  <a:pt x="0" y="418338"/>
                </a:lnTo>
                <a:lnTo>
                  <a:pt x="2263" y="448210"/>
                </a:lnTo>
                <a:lnTo>
                  <a:pt x="19913" y="506185"/>
                </a:lnTo>
                <a:lnTo>
                  <a:pt x="54043" y="561329"/>
                </a:lnTo>
                <a:lnTo>
                  <a:pt x="103433" y="613073"/>
                </a:lnTo>
                <a:lnTo>
                  <a:pt x="133469" y="637494"/>
                </a:lnTo>
                <a:lnTo>
                  <a:pt x="166862" y="660852"/>
                </a:lnTo>
                <a:lnTo>
                  <a:pt x="203460" y="683078"/>
                </a:lnTo>
                <a:lnTo>
                  <a:pt x="243111" y="704099"/>
                </a:lnTo>
                <a:lnTo>
                  <a:pt x="285660" y="723846"/>
                </a:lnTo>
                <a:lnTo>
                  <a:pt x="330957" y="742247"/>
                </a:lnTo>
                <a:lnTo>
                  <a:pt x="378848" y="759233"/>
                </a:lnTo>
                <a:lnTo>
                  <a:pt x="429181" y="774730"/>
                </a:lnTo>
                <a:lnTo>
                  <a:pt x="481803" y="788670"/>
                </a:lnTo>
                <a:lnTo>
                  <a:pt x="536563" y="800981"/>
                </a:lnTo>
                <a:lnTo>
                  <a:pt x="593306" y="811593"/>
                </a:lnTo>
                <a:lnTo>
                  <a:pt x="651881" y="820434"/>
                </a:lnTo>
                <a:lnTo>
                  <a:pt x="712135" y="827433"/>
                </a:lnTo>
                <a:lnTo>
                  <a:pt x="773915" y="832521"/>
                </a:lnTo>
                <a:lnTo>
                  <a:pt x="837070" y="835625"/>
                </a:lnTo>
                <a:lnTo>
                  <a:pt x="901445" y="836676"/>
                </a:lnTo>
                <a:lnTo>
                  <a:pt x="965821" y="835625"/>
                </a:lnTo>
                <a:lnTo>
                  <a:pt x="1028976" y="832521"/>
                </a:lnTo>
                <a:lnTo>
                  <a:pt x="1090756" y="827433"/>
                </a:lnTo>
                <a:lnTo>
                  <a:pt x="1151010" y="820434"/>
                </a:lnTo>
                <a:lnTo>
                  <a:pt x="1209585" y="811593"/>
                </a:lnTo>
                <a:lnTo>
                  <a:pt x="1266328" y="800981"/>
                </a:lnTo>
                <a:lnTo>
                  <a:pt x="1321088" y="788670"/>
                </a:lnTo>
                <a:lnTo>
                  <a:pt x="1373710" y="774730"/>
                </a:lnTo>
                <a:lnTo>
                  <a:pt x="1424043" y="759233"/>
                </a:lnTo>
                <a:lnTo>
                  <a:pt x="1471934" y="742247"/>
                </a:lnTo>
                <a:lnTo>
                  <a:pt x="1517231" y="723846"/>
                </a:lnTo>
                <a:lnTo>
                  <a:pt x="1559780" y="704099"/>
                </a:lnTo>
                <a:lnTo>
                  <a:pt x="1599431" y="683078"/>
                </a:lnTo>
                <a:lnTo>
                  <a:pt x="1636029" y="660852"/>
                </a:lnTo>
                <a:lnTo>
                  <a:pt x="1669422" y="637494"/>
                </a:lnTo>
                <a:lnTo>
                  <a:pt x="1699458" y="613073"/>
                </a:lnTo>
                <a:lnTo>
                  <a:pt x="1748848" y="561329"/>
                </a:lnTo>
                <a:lnTo>
                  <a:pt x="1782978" y="506185"/>
                </a:lnTo>
                <a:lnTo>
                  <a:pt x="1800628" y="448210"/>
                </a:lnTo>
                <a:lnTo>
                  <a:pt x="1802891" y="418338"/>
                </a:lnTo>
                <a:lnTo>
                  <a:pt x="1800628" y="388465"/>
                </a:lnTo>
                <a:lnTo>
                  <a:pt x="1782978" y="330490"/>
                </a:lnTo>
                <a:lnTo>
                  <a:pt x="1748848" y="275346"/>
                </a:lnTo>
                <a:lnTo>
                  <a:pt x="1699458" y="223602"/>
                </a:lnTo>
                <a:lnTo>
                  <a:pt x="1669422" y="199181"/>
                </a:lnTo>
                <a:lnTo>
                  <a:pt x="1636029" y="175823"/>
                </a:lnTo>
                <a:lnTo>
                  <a:pt x="1599431" y="153597"/>
                </a:lnTo>
                <a:lnTo>
                  <a:pt x="1559780" y="132576"/>
                </a:lnTo>
                <a:lnTo>
                  <a:pt x="1517231" y="112829"/>
                </a:lnTo>
                <a:lnTo>
                  <a:pt x="1471934" y="94428"/>
                </a:lnTo>
                <a:lnTo>
                  <a:pt x="1424043" y="77442"/>
                </a:lnTo>
                <a:lnTo>
                  <a:pt x="1373710" y="61945"/>
                </a:lnTo>
                <a:lnTo>
                  <a:pt x="1321088" y="48005"/>
                </a:lnTo>
                <a:lnTo>
                  <a:pt x="1266328" y="35694"/>
                </a:lnTo>
                <a:lnTo>
                  <a:pt x="1209585" y="25082"/>
                </a:lnTo>
                <a:lnTo>
                  <a:pt x="1151010" y="16241"/>
                </a:lnTo>
                <a:lnTo>
                  <a:pt x="1090756" y="9242"/>
                </a:lnTo>
                <a:lnTo>
                  <a:pt x="1028976" y="4154"/>
                </a:lnTo>
                <a:lnTo>
                  <a:pt x="965821" y="1050"/>
                </a:lnTo>
                <a:lnTo>
                  <a:pt x="901445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074914" y="3624834"/>
            <a:ext cx="1803400" cy="836930"/>
          </a:xfrm>
          <a:custGeom>
            <a:avLst/>
            <a:gdLst/>
            <a:ahLst/>
            <a:cxnLst/>
            <a:rect l="l" t="t" r="r" b="b"/>
            <a:pathLst>
              <a:path w="1803400" h="836929">
                <a:moveTo>
                  <a:pt x="0" y="418338"/>
                </a:moveTo>
                <a:lnTo>
                  <a:pt x="8952" y="359159"/>
                </a:lnTo>
                <a:lnTo>
                  <a:pt x="34994" y="302529"/>
                </a:lnTo>
                <a:lnTo>
                  <a:pt x="76907" y="249014"/>
                </a:lnTo>
                <a:lnTo>
                  <a:pt x="133469" y="199181"/>
                </a:lnTo>
                <a:lnTo>
                  <a:pt x="166862" y="175823"/>
                </a:lnTo>
                <a:lnTo>
                  <a:pt x="203460" y="153597"/>
                </a:lnTo>
                <a:lnTo>
                  <a:pt x="243111" y="132576"/>
                </a:lnTo>
                <a:lnTo>
                  <a:pt x="285660" y="112829"/>
                </a:lnTo>
                <a:lnTo>
                  <a:pt x="330957" y="94428"/>
                </a:lnTo>
                <a:lnTo>
                  <a:pt x="378848" y="77442"/>
                </a:lnTo>
                <a:lnTo>
                  <a:pt x="429181" y="61945"/>
                </a:lnTo>
                <a:lnTo>
                  <a:pt x="481803" y="48005"/>
                </a:lnTo>
                <a:lnTo>
                  <a:pt x="536563" y="35694"/>
                </a:lnTo>
                <a:lnTo>
                  <a:pt x="593306" y="25082"/>
                </a:lnTo>
                <a:lnTo>
                  <a:pt x="651881" y="16241"/>
                </a:lnTo>
                <a:lnTo>
                  <a:pt x="712135" y="9242"/>
                </a:lnTo>
                <a:lnTo>
                  <a:pt x="773915" y="4154"/>
                </a:lnTo>
                <a:lnTo>
                  <a:pt x="837070" y="1050"/>
                </a:lnTo>
                <a:lnTo>
                  <a:pt x="901445" y="0"/>
                </a:lnTo>
                <a:lnTo>
                  <a:pt x="965821" y="1050"/>
                </a:lnTo>
                <a:lnTo>
                  <a:pt x="1028976" y="4154"/>
                </a:lnTo>
                <a:lnTo>
                  <a:pt x="1090756" y="9242"/>
                </a:lnTo>
                <a:lnTo>
                  <a:pt x="1151010" y="16241"/>
                </a:lnTo>
                <a:lnTo>
                  <a:pt x="1209585" y="25082"/>
                </a:lnTo>
                <a:lnTo>
                  <a:pt x="1266328" y="35694"/>
                </a:lnTo>
                <a:lnTo>
                  <a:pt x="1321088" y="48005"/>
                </a:lnTo>
                <a:lnTo>
                  <a:pt x="1373710" y="61945"/>
                </a:lnTo>
                <a:lnTo>
                  <a:pt x="1424043" y="77442"/>
                </a:lnTo>
                <a:lnTo>
                  <a:pt x="1471934" y="94428"/>
                </a:lnTo>
                <a:lnTo>
                  <a:pt x="1517231" y="112829"/>
                </a:lnTo>
                <a:lnTo>
                  <a:pt x="1559780" y="132576"/>
                </a:lnTo>
                <a:lnTo>
                  <a:pt x="1599431" y="153597"/>
                </a:lnTo>
                <a:lnTo>
                  <a:pt x="1636029" y="175823"/>
                </a:lnTo>
                <a:lnTo>
                  <a:pt x="1669422" y="199181"/>
                </a:lnTo>
                <a:lnTo>
                  <a:pt x="1699458" y="223602"/>
                </a:lnTo>
                <a:lnTo>
                  <a:pt x="1748848" y="275346"/>
                </a:lnTo>
                <a:lnTo>
                  <a:pt x="1782978" y="330490"/>
                </a:lnTo>
                <a:lnTo>
                  <a:pt x="1800628" y="388465"/>
                </a:lnTo>
                <a:lnTo>
                  <a:pt x="1802891" y="418338"/>
                </a:lnTo>
                <a:lnTo>
                  <a:pt x="1800628" y="448210"/>
                </a:lnTo>
                <a:lnTo>
                  <a:pt x="1782978" y="506185"/>
                </a:lnTo>
                <a:lnTo>
                  <a:pt x="1748848" y="561329"/>
                </a:lnTo>
                <a:lnTo>
                  <a:pt x="1699458" y="613073"/>
                </a:lnTo>
                <a:lnTo>
                  <a:pt x="1669422" y="637494"/>
                </a:lnTo>
                <a:lnTo>
                  <a:pt x="1636029" y="660852"/>
                </a:lnTo>
                <a:lnTo>
                  <a:pt x="1599431" y="683078"/>
                </a:lnTo>
                <a:lnTo>
                  <a:pt x="1559780" y="704099"/>
                </a:lnTo>
                <a:lnTo>
                  <a:pt x="1517231" y="723846"/>
                </a:lnTo>
                <a:lnTo>
                  <a:pt x="1471934" y="742247"/>
                </a:lnTo>
                <a:lnTo>
                  <a:pt x="1424043" y="759233"/>
                </a:lnTo>
                <a:lnTo>
                  <a:pt x="1373710" y="774730"/>
                </a:lnTo>
                <a:lnTo>
                  <a:pt x="1321088" y="788670"/>
                </a:lnTo>
                <a:lnTo>
                  <a:pt x="1266328" y="800981"/>
                </a:lnTo>
                <a:lnTo>
                  <a:pt x="1209585" y="811593"/>
                </a:lnTo>
                <a:lnTo>
                  <a:pt x="1151010" y="820434"/>
                </a:lnTo>
                <a:lnTo>
                  <a:pt x="1090756" y="827433"/>
                </a:lnTo>
                <a:lnTo>
                  <a:pt x="1028976" y="832521"/>
                </a:lnTo>
                <a:lnTo>
                  <a:pt x="965821" y="835625"/>
                </a:lnTo>
                <a:lnTo>
                  <a:pt x="901445" y="836676"/>
                </a:lnTo>
                <a:lnTo>
                  <a:pt x="837070" y="835625"/>
                </a:lnTo>
                <a:lnTo>
                  <a:pt x="773915" y="832521"/>
                </a:lnTo>
                <a:lnTo>
                  <a:pt x="712135" y="827433"/>
                </a:lnTo>
                <a:lnTo>
                  <a:pt x="651881" y="820434"/>
                </a:lnTo>
                <a:lnTo>
                  <a:pt x="593306" y="811593"/>
                </a:lnTo>
                <a:lnTo>
                  <a:pt x="536563" y="800981"/>
                </a:lnTo>
                <a:lnTo>
                  <a:pt x="481803" y="788670"/>
                </a:lnTo>
                <a:lnTo>
                  <a:pt x="429181" y="774730"/>
                </a:lnTo>
                <a:lnTo>
                  <a:pt x="378848" y="759233"/>
                </a:lnTo>
                <a:lnTo>
                  <a:pt x="330957" y="742247"/>
                </a:lnTo>
                <a:lnTo>
                  <a:pt x="285660" y="723846"/>
                </a:lnTo>
                <a:lnTo>
                  <a:pt x="243111" y="704099"/>
                </a:lnTo>
                <a:lnTo>
                  <a:pt x="203460" y="683078"/>
                </a:lnTo>
                <a:lnTo>
                  <a:pt x="166862" y="660852"/>
                </a:lnTo>
                <a:lnTo>
                  <a:pt x="133469" y="637494"/>
                </a:lnTo>
                <a:lnTo>
                  <a:pt x="103433" y="613073"/>
                </a:lnTo>
                <a:lnTo>
                  <a:pt x="54043" y="561329"/>
                </a:lnTo>
                <a:lnTo>
                  <a:pt x="19913" y="506185"/>
                </a:lnTo>
                <a:lnTo>
                  <a:pt x="2263" y="448210"/>
                </a:lnTo>
                <a:lnTo>
                  <a:pt x="0" y="418338"/>
                </a:lnTo>
                <a:close/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8621648" y="3883279"/>
            <a:ext cx="7112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黑体"/>
                <a:cs typeface="黑体"/>
              </a:rPr>
              <a:t>进阶篇</a:t>
            </a:r>
            <a:endParaRPr sz="1800">
              <a:latin typeface="黑体"/>
              <a:cs typeface="黑体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788914" y="4001134"/>
            <a:ext cx="2217420" cy="85725"/>
          </a:xfrm>
          <a:custGeom>
            <a:avLst/>
            <a:gdLst/>
            <a:ahLst/>
            <a:cxnLst/>
            <a:rect l="l" t="t" r="r" b="b"/>
            <a:pathLst>
              <a:path w="2217420" h="85725">
                <a:moveTo>
                  <a:pt x="85725" y="0"/>
                </a:moveTo>
                <a:lnTo>
                  <a:pt x="0" y="42798"/>
                </a:lnTo>
                <a:lnTo>
                  <a:pt x="85725" y="85725"/>
                </a:lnTo>
                <a:lnTo>
                  <a:pt x="85725" y="57150"/>
                </a:lnTo>
                <a:lnTo>
                  <a:pt x="71374" y="57150"/>
                </a:lnTo>
                <a:lnTo>
                  <a:pt x="71374" y="28575"/>
                </a:lnTo>
                <a:lnTo>
                  <a:pt x="85725" y="28574"/>
                </a:lnTo>
                <a:lnTo>
                  <a:pt x="85725" y="0"/>
                </a:lnTo>
                <a:close/>
              </a:path>
              <a:path w="2217420" h="85725">
                <a:moveTo>
                  <a:pt x="85725" y="28574"/>
                </a:moveTo>
                <a:lnTo>
                  <a:pt x="71374" y="28575"/>
                </a:lnTo>
                <a:lnTo>
                  <a:pt x="71374" y="57150"/>
                </a:lnTo>
                <a:lnTo>
                  <a:pt x="85725" y="57149"/>
                </a:lnTo>
                <a:lnTo>
                  <a:pt x="85725" y="28574"/>
                </a:lnTo>
                <a:close/>
              </a:path>
              <a:path w="2217420" h="85725">
                <a:moveTo>
                  <a:pt x="85725" y="57149"/>
                </a:moveTo>
                <a:lnTo>
                  <a:pt x="71374" y="57150"/>
                </a:lnTo>
                <a:lnTo>
                  <a:pt x="85725" y="57150"/>
                </a:lnTo>
                <a:close/>
              </a:path>
              <a:path w="2217420" h="85725">
                <a:moveTo>
                  <a:pt x="2217039" y="28447"/>
                </a:moveTo>
                <a:lnTo>
                  <a:pt x="85725" y="28574"/>
                </a:lnTo>
                <a:lnTo>
                  <a:pt x="85725" y="57149"/>
                </a:lnTo>
                <a:lnTo>
                  <a:pt x="2217039" y="57022"/>
                </a:lnTo>
                <a:lnTo>
                  <a:pt x="2217039" y="28447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074914" y="5520690"/>
            <a:ext cx="1803400" cy="836930"/>
          </a:xfrm>
          <a:custGeom>
            <a:avLst/>
            <a:gdLst/>
            <a:ahLst/>
            <a:cxnLst/>
            <a:rect l="l" t="t" r="r" b="b"/>
            <a:pathLst>
              <a:path w="1803400" h="836929">
                <a:moveTo>
                  <a:pt x="901445" y="0"/>
                </a:moveTo>
                <a:lnTo>
                  <a:pt x="837070" y="1050"/>
                </a:lnTo>
                <a:lnTo>
                  <a:pt x="773915" y="4154"/>
                </a:lnTo>
                <a:lnTo>
                  <a:pt x="712135" y="9241"/>
                </a:lnTo>
                <a:lnTo>
                  <a:pt x="651881" y="16239"/>
                </a:lnTo>
                <a:lnTo>
                  <a:pt x="593306" y="25079"/>
                </a:lnTo>
                <a:lnTo>
                  <a:pt x="536563" y="35690"/>
                </a:lnTo>
                <a:lnTo>
                  <a:pt x="481803" y="48000"/>
                </a:lnTo>
                <a:lnTo>
                  <a:pt x="429181" y="61939"/>
                </a:lnTo>
                <a:lnTo>
                  <a:pt x="378848" y="77435"/>
                </a:lnTo>
                <a:lnTo>
                  <a:pt x="330957" y="94419"/>
                </a:lnTo>
                <a:lnTo>
                  <a:pt x="285660" y="112820"/>
                </a:lnTo>
                <a:lnTo>
                  <a:pt x="243111" y="132566"/>
                </a:lnTo>
                <a:lnTo>
                  <a:pt x="203460" y="153587"/>
                </a:lnTo>
                <a:lnTo>
                  <a:pt x="166862" y="175812"/>
                </a:lnTo>
                <a:lnTo>
                  <a:pt x="133469" y="199170"/>
                </a:lnTo>
                <a:lnTo>
                  <a:pt x="103433" y="223591"/>
                </a:lnTo>
                <a:lnTo>
                  <a:pt x="54043" y="275336"/>
                </a:lnTo>
                <a:lnTo>
                  <a:pt x="19913" y="330482"/>
                </a:lnTo>
                <a:lnTo>
                  <a:pt x="2263" y="388462"/>
                </a:lnTo>
                <a:lnTo>
                  <a:pt x="0" y="418338"/>
                </a:lnTo>
                <a:lnTo>
                  <a:pt x="2263" y="448213"/>
                </a:lnTo>
                <a:lnTo>
                  <a:pt x="19913" y="506193"/>
                </a:lnTo>
                <a:lnTo>
                  <a:pt x="54043" y="561339"/>
                </a:lnTo>
                <a:lnTo>
                  <a:pt x="103433" y="613084"/>
                </a:lnTo>
                <a:lnTo>
                  <a:pt x="133469" y="637505"/>
                </a:lnTo>
                <a:lnTo>
                  <a:pt x="166862" y="660863"/>
                </a:lnTo>
                <a:lnTo>
                  <a:pt x="203460" y="683088"/>
                </a:lnTo>
                <a:lnTo>
                  <a:pt x="243111" y="704109"/>
                </a:lnTo>
                <a:lnTo>
                  <a:pt x="285660" y="723855"/>
                </a:lnTo>
                <a:lnTo>
                  <a:pt x="330957" y="742256"/>
                </a:lnTo>
                <a:lnTo>
                  <a:pt x="378848" y="759240"/>
                </a:lnTo>
                <a:lnTo>
                  <a:pt x="429181" y="774736"/>
                </a:lnTo>
                <a:lnTo>
                  <a:pt x="481803" y="788675"/>
                </a:lnTo>
                <a:lnTo>
                  <a:pt x="536563" y="800985"/>
                </a:lnTo>
                <a:lnTo>
                  <a:pt x="593306" y="811596"/>
                </a:lnTo>
                <a:lnTo>
                  <a:pt x="651881" y="820436"/>
                </a:lnTo>
                <a:lnTo>
                  <a:pt x="712135" y="827434"/>
                </a:lnTo>
                <a:lnTo>
                  <a:pt x="773915" y="832521"/>
                </a:lnTo>
                <a:lnTo>
                  <a:pt x="837070" y="835625"/>
                </a:lnTo>
                <a:lnTo>
                  <a:pt x="901445" y="836676"/>
                </a:lnTo>
                <a:lnTo>
                  <a:pt x="965821" y="835625"/>
                </a:lnTo>
                <a:lnTo>
                  <a:pt x="1028976" y="832521"/>
                </a:lnTo>
                <a:lnTo>
                  <a:pt x="1090756" y="827434"/>
                </a:lnTo>
                <a:lnTo>
                  <a:pt x="1151010" y="820436"/>
                </a:lnTo>
                <a:lnTo>
                  <a:pt x="1209585" y="811596"/>
                </a:lnTo>
                <a:lnTo>
                  <a:pt x="1266328" y="800985"/>
                </a:lnTo>
                <a:lnTo>
                  <a:pt x="1321088" y="788675"/>
                </a:lnTo>
                <a:lnTo>
                  <a:pt x="1373710" y="774736"/>
                </a:lnTo>
                <a:lnTo>
                  <a:pt x="1424043" y="759240"/>
                </a:lnTo>
                <a:lnTo>
                  <a:pt x="1471934" y="742256"/>
                </a:lnTo>
                <a:lnTo>
                  <a:pt x="1517231" y="723855"/>
                </a:lnTo>
                <a:lnTo>
                  <a:pt x="1559780" y="704109"/>
                </a:lnTo>
                <a:lnTo>
                  <a:pt x="1599431" y="683088"/>
                </a:lnTo>
                <a:lnTo>
                  <a:pt x="1636029" y="660863"/>
                </a:lnTo>
                <a:lnTo>
                  <a:pt x="1669422" y="637505"/>
                </a:lnTo>
                <a:lnTo>
                  <a:pt x="1699458" y="613084"/>
                </a:lnTo>
                <a:lnTo>
                  <a:pt x="1748848" y="561339"/>
                </a:lnTo>
                <a:lnTo>
                  <a:pt x="1782978" y="506193"/>
                </a:lnTo>
                <a:lnTo>
                  <a:pt x="1800628" y="448213"/>
                </a:lnTo>
                <a:lnTo>
                  <a:pt x="1802891" y="418338"/>
                </a:lnTo>
                <a:lnTo>
                  <a:pt x="1800628" y="388462"/>
                </a:lnTo>
                <a:lnTo>
                  <a:pt x="1782978" y="330482"/>
                </a:lnTo>
                <a:lnTo>
                  <a:pt x="1748848" y="275336"/>
                </a:lnTo>
                <a:lnTo>
                  <a:pt x="1699458" y="223591"/>
                </a:lnTo>
                <a:lnTo>
                  <a:pt x="1669422" y="199170"/>
                </a:lnTo>
                <a:lnTo>
                  <a:pt x="1636029" y="175812"/>
                </a:lnTo>
                <a:lnTo>
                  <a:pt x="1599431" y="153587"/>
                </a:lnTo>
                <a:lnTo>
                  <a:pt x="1559780" y="132566"/>
                </a:lnTo>
                <a:lnTo>
                  <a:pt x="1517231" y="112820"/>
                </a:lnTo>
                <a:lnTo>
                  <a:pt x="1471934" y="94419"/>
                </a:lnTo>
                <a:lnTo>
                  <a:pt x="1424043" y="77435"/>
                </a:lnTo>
                <a:lnTo>
                  <a:pt x="1373710" y="61939"/>
                </a:lnTo>
                <a:lnTo>
                  <a:pt x="1321088" y="48000"/>
                </a:lnTo>
                <a:lnTo>
                  <a:pt x="1266328" y="35690"/>
                </a:lnTo>
                <a:lnTo>
                  <a:pt x="1209585" y="25079"/>
                </a:lnTo>
                <a:lnTo>
                  <a:pt x="1151010" y="16239"/>
                </a:lnTo>
                <a:lnTo>
                  <a:pt x="1090756" y="9241"/>
                </a:lnTo>
                <a:lnTo>
                  <a:pt x="1028976" y="4154"/>
                </a:lnTo>
                <a:lnTo>
                  <a:pt x="965821" y="1050"/>
                </a:lnTo>
                <a:lnTo>
                  <a:pt x="901445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074914" y="5520690"/>
            <a:ext cx="1803400" cy="836930"/>
          </a:xfrm>
          <a:custGeom>
            <a:avLst/>
            <a:gdLst/>
            <a:ahLst/>
            <a:cxnLst/>
            <a:rect l="l" t="t" r="r" b="b"/>
            <a:pathLst>
              <a:path w="1803400" h="836929">
                <a:moveTo>
                  <a:pt x="0" y="418338"/>
                </a:moveTo>
                <a:lnTo>
                  <a:pt x="8952" y="359153"/>
                </a:lnTo>
                <a:lnTo>
                  <a:pt x="34994" y="302520"/>
                </a:lnTo>
                <a:lnTo>
                  <a:pt x="76907" y="249003"/>
                </a:lnTo>
                <a:lnTo>
                  <a:pt x="133469" y="199170"/>
                </a:lnTo>
                <a:lnTo>
                  <a:pt x="166862" y="175812"/>
                </a:lnTo>
                <a:lnTo>
                  <a:pt x="203460" y="153587"/>
                </a:lnTo>
                <a:lnTo>
                  <a:pt x="243111" y="132566"/>
                </a:lnTo>
                <a:lnTo>
                  <a:pt x="285660" y="112820"/>
                </a:lnTo>
                <a:lnTo>
                  <a:pt x="330957" y="94419"/>
                </a:lnTo>
                <a:lnTo>
                  <a:pt x="378848" y="77435"/>
                </a:lnTo>
                <a:lnTo>
                  <a:pt x="429181" y="61939"/>
                </a:lnTo>
                <a:lnTo>
                  <a:pt x="481803" y="48000"/>
                </a:lnTo>
                <a:lnTo>
                  <a:pt x="536563" y="35690"/>
                </a:lnTo>
                <a:lnTo>
                  <a:pt x="593306" y="25079"/>
                </a:lnTo>
                <a:lnTo>
                  <a:pt x="651881" y="16239"/>
                </a:lnTo>
                <a:lnTo>
                  <a:pt x="712135" y="9241"/>
                </a:lnTo>
                <a:lnTo>
                  <a:pt x="773915" y="4154"/>
                </a:lnTo>
                <a:lnTo>
                  <a:pt x="837070" y="1050"/>
                </a:lnTo>
                <a:lnTo>
                  <a:pt x="901445" y="0"/>
                </a:lnTo>
                <a:lnTo>
                  <a:pt x="965821" y="1050"/>
                </a:lnTo>
                <a:lnTo>
                  <a:pt x="1028976" y="4154"/>
                </a:lnTo>
                <a:lnTo>
                  <a:pt x="1090756" y="9241"/>
                </a:lnTo>
                <a:lnTo>
                  <a:pt x="1151010" y="16239"/>
                </a:lnTo>
                <a:lnTo>
                  <a:pt x="1209585" y="25079"/>
                </a:lnTo>
                <a:lnTo>
                  <a:pt x="1266328" y="35690"/>
                </a:lnTo>
                <a:lnTo>
                  <a:pt x="1321088" y="48000"/>
                </a:lnTo>
                <a:lnTo>
                  <a:pt x="1373710" y="61939"/>
                </a:lnTo>
                <a:lnTo>
                  <a:pt x="1424043" y="77435"/>
                </a:lnTo>
                <a:lnTo>
                  <a:pt x="1471934" y="94419"/>
                </a:lnTo>
                <a:lnTo>
                  <a:pt x="1517231" y="112820"/>
                </a:lnTo>
                <a:lnTo>
                  <a:pt x="1559780" y="132566"/>
                </a:lnTo>
                <a:lnTo>
                  <a:pt x="1599431" y="153587"/>
                </a:lnTo>
                <a:lnTo>
                  <a:pt x="1636029" y="175812"/>
                </a:lnTo>
                <a:lnTo>
                  <a:pt x="1669422" y="199170"/>
                </a:lnTo>
                <a:lnTo>
                  <a:pt x="1699458" y="223591"/>
                </a:lnTo>
                <a:lnTo>
                  <a:pt x="1748848" y="275336"/>
                </a:lnTo>
                <a:lnTo>
                  <a:pt x="1782978" y="330482"/>
                </a:lnTo>
                <a:lnTo>
                  <a:pt x="1800628" y="388462"/>
                </a:lnTo>
                <a:lnTo>
                  <a:pt x="1802891" y="418338"/>
                </a:lnTo>
                <a:lnTo>
                  <a:pt x="1800628" y="448213"/>
                </a:lnTo>
                <a:lnTo>
                  <a:pt x="1782978" y="506193"/>
                </a:lnTo>
                <a:lnTo>
                  <a:pt x="1748848" y="561339"/>
                </a:lnTo>
                <a:lnTo>
                  <a:pt x="1699458" y="613084"/>
                </a:lnTo>
                <a:lnTo>
                  <a:pt x="1669422" y="637505"/>
                </a:lnTo>
                <a:lnTo>
                  <a:pt x="1636029" y="660863"/>
                </a:lnTo>
                <a:lnTo>
                  <a:pt x="1599431" y="683088"/>
                </a:lnTo>
                <a:lnTo>
                  <a:pt x="1559780" y="704109"/>
                </a:lnTo>
                <a:lnTo>
                  <a:pt x="1517231" y="723855"/>
                </a:lnTo>
                <a:lnTo>
                  <a:pt x="1471934" y="742256"/>
                </a:lnTo>
                <a:lnTo>
                  <a:pt x="1424043" y="759240"/>
                </a:lnTo>
                <a:lnTo>
                  <a:pt x="1373710" y="774736"/>
                </a:lnTo>
                <a:lnTo>
                  <a:pt x="1321088" y="788675"/>
                </a:lnTo>
                <a:lnTo>
                  <a:pt x="1266328" y="800985"/>
                </a:lnTo>
                <a:lnTo>
                  <a:pt x="1209585" y="811596"/>
                </a:lnTo>
                <a:lnTo>
                  <a:pt x="1151010" y="820436"/>
                </a:lnTo>
                <a:lnTo>
                  <a:pt x="1090756" y="827434"/>
                </a:lnTo>
                <a:lnTo>
                  <a:pt x="1028976" y="832521"/>
                </a:lnTo>
                <a:lnTo>
                  <a:pt x="965821" y="835625"/>
                </a:lnTo>
                <a:lnTo>
                  <a:pt x="901445" y="836676"/>
                </a:lnTo>
                <a:lnTo>
                  <a:pt x="837070" y="835625"/>
                </a:lnTo>
                <a:lnTo>
                  <a:pt x="773915" y="832521"/>
                </a:lnTo>
                <a:lnTo>
                  <a:pt x="712135" y="827434"/>
                </a:lnTo>
                <a:lnTo>
                  <a:pt x="651881" y="820436"/>
                </a:lnTo>
                <a:lnTo>
                  <a:pt x="593306" y="811596"/>
                </a:lnTo>
                <a:lnTo>
                  <a:pt x="536563" y="800985"/>
                </a:lnTo>
                <a:lnTo>
                  <a:pt x="481803" y="788675"/>
                </a:lnTo>
                <a:lnTo>
                  <a:pt x="429181" y="774736"/>
                </a:lnTo>
                <a:lnTo>
                  <a:pt x="378848" y="759240"/>
                </a:lnTo>
                <a:lnTo>
                  <a:pt x="330957" y="742256"/>
                </a:lnTo>
                <a:lnTo>
                  <a:pt x="285660" y="723855"/>
                </a:lnTo>
                <a:lnTo>
                  <a:pt x="243111" y="704109"/>
                </a:lnTo>
                <a:lnTo>
                  <a:pt x="203460" y="683088"/>
                </a:lnTo>
                <a:lnTo>
                  <a:pt x="166862" y="660863"/>
                </a:lnTo>
                <a:lnTo>
                  <a:pt x="133469" y="637505"/>
                </a:lnTo>
                <a:lnTo>
                  <a:pt x="103433" y="613084"/>
                </a:lnTo>
                <a:lnTo>
                  <a:pt x="54043" y="561339"/>
                </a:lnTo>
                <a:lnTo>
                  <a:pt x="19913" y="506193"/>
                </a:lnTo>
                <a:lnTo>
                  <a:pt x="2263" y="448213"/>
                </a:lnTo>
                <a:lnTo>
                  <a:pt x="0" y="418338"/>
                </a:lnTo>
                <a:close/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8621648" y="5778500"/>
            <a:ext cx="7112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黑体"/>
                <a:cs typeface="黑体"/>
              </a:rPr>
              <a:t>运维篇</a:t>
            </a:r>
            <a:endParaRPr sz="1800">
              <a:latin typeface="黑体"/>
              <a:cs typeface="黑体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788914" y="5895403"/>
            <a:ext cx="2217420" cy="85725"/>
          </a:xfrm>
          <a:custGeom>
            <a:avLst/>
            <a:gdLst/>
            <a:ahLst/>
            <a:cxnLst/>
            <a:rect l="l" t="t" r="r" b="b"/>
            <a:pathLst>
              <a:path w="2217420" h="85725">
                <a:moveTo>
                  <a:pt x="85725" y="0"/>
                </a:moveTo>
                <a:lnTo>
                  <a:pt x="0" y="42862"/>
                </a:lnTo>
                <a:lnTo>
                  <a:pt x="85725" y="85725"/>
                </a:lnTo>
                <a:lnTo>
                  <a:pt x="85725" y="57150"/>
                </a:lnTo>
                <a:lnTo>
                  <a:pt x="71374" y="57150"/>
                </a:lnTo>
                <a:lnTo>
                  <a:pt x="71374" y="28575"/>
                </a:lnTo>
                <a:lnTo>
                  <a:pt x="85725" y="28575"/>
                </a:lnTo>
                <a:lnTo>
                  <a:pt x="85725" y="0"/>
                </a:lnTo>
                <a:close/>
              </a:path>
              <a:path w="2217420" h="85725">
                <a:moveTo>
                  <a:pt x="85725" y="28575"/>
                </a:moveTo>
                <a:lnTo>
                  <a:pt x="71374" y="28575"/>
                </a:lnTo>
                <a:lnTo>
                  <a:pt x="71374" y="57150"/>
                </a:lnTo>
                <a:lnTo>
                  <a:pt x="85725" y="57150"/>
                </a:lnTo>
                <a:lnTo>
                  <a:pt x="85725" y="28575"/>
                </a:lnTo>
                <a:close/>
              </a:path>
              <a:path w="2217420" h="85725">
                <a:moveTo>
                  <a:pt x="2217039" y="28575"/>
                </a:moveTo>
                <a:lnTo>
                  <a:pt x="85725" y="28575"/>
                </a:lnTo>
                <a:lnTo>
                  <a:pt x="85725" y="57150"/>
                </a:lnTo>
                <a:lnTo>
                  <a:pt x="2217039" y="57150"/>
                </a:lnTo>
                <a:lnTo>
                  <a:pt x="2217039" y="2857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694436" y="5370702"/>
            <a:ext cx="3525520" cy="10979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72110" indent="-360045">
              <a:lnSpc>
                <a:spcPct val="100000"/>
              </a:lnSpc>
              <a:spcBef>
                <a:spcPts val="95"/>
              </a:spcBef>
              <a:buClr>
                <a:srgbClr val="404040"/>
              </a:buClr>
              <a:buSzPct val="84375"/>
              <a:buFont typeface="Wingdings"/>
              <a:buChar char="⚫"/>
              <a:tabLst>
                <a:tab pos="372110" algn="l"/>
                <a:tab pos="372745" algn="l"/>
              </a:tabLst>
            </a:pPr>
            <a:r>
              <a:rPr dirty="0" sz="1600" spc="-10">
                <a:solidFill>
                  <a:srgbClr val="252525"/>
                </a:solidFill>
                <a:latin typeface="微软雅黑"/>
                <a:cs typeface="微软雅黑"/>
              </a:rPr>
              <a:t>MySQL</a:t>
            </a:r>
            <a:r>
              <a:rPr dirty="0" sz="1600" spc="-5">
                <a:solidFill>
                  <a:srgbClr val="252525"/>
                </a:solidFill>
                <a:latin typeface="微软雅黑"/>
                <a:cs typeface="微软雅黑"/>
              </a:rPr>
              <a:t>主从复制的原理是</a:t>
            </a:r>
            <a:r>
              <a:rPr dirty="0" sz="1600" spc="5">
                <a:solidFill>
                  <a:srgbClr val="252525"/>
                </a:solidFill>
                <a:latin typeface="微软雅黑"/>
                <a:cs typeface="微软雅黑"/>
              </a:rPr>
              <a:t>什</a:t>
            </a:r>
            <a:r>
              <a:rPr dirty="0" sz="1600" spc="-5">
                <a:solidFill>
                  <a:srgbClr val="252525"/>
                </a:solidFill>
                <a:latin typeface="微软雅黑"/>
                <a:cs typeface="微软雅黑"/>
              </a:rPr>
              <a:t>么?</a:t>
            </a:r>
            <a:endParaRPr sz="1600">
              <a:latin typeface="微软雅黑"/>
              <a:cs typeface="微软雅黑"/>
            </a:endParaRPr>
          </a:p>
          <a:p>
            <a:pPr marL="372110" indent="-360045">
              <a:lnSpc>
                <a:spcPct val="100000"/>
              </a:lnSpc>
              <a:spcBef>
                <a:spcPts val="1345"/>
              </a:spcBef>
              <a:buClr>
                <a:srgbClr val="404040"/>
              </a:buClr>
              <a:buSzPct val="84375"/>
              <a:buFont typeface="Wingdings"/>
              <a:buChar char="⚫"/>
              <a:tabLst>
                <a:tab pos="372110" algn="l"/>
                <a:tab pos="372745" algn="l"/>
              </a:tabLst>
            </a:pPr>
            <a:r>
              <a:rPr dirty="0" sz="1600" spc="-5">
                <a:solidFill>
                  <a:srgbClr val="252525"/>
                </a:solidFill>
                <a:latin typeface="微软雅黑"/>
                <a:cs typeface="微软雅黑"/>
              </a:rPr>
              <a:t>主从复制之后的读写分离如何实</a:t>
            </a:r>
            <a:r>
              <a:rPr dirty="0" sz="1600" spc="5">
                <a:solidFill>
                  <a:srgbClr val="252525"/>
                </a:solidFill>
                <a:latin typeface="微软雅黑"/>
                <a:cs typeface="微软雅黑"/>
              </a:rPr>
              <a:t>现</a:t>
            </a:r>
            <a:r>
              <a:rPr dirty="0" sz="1600" spc="-5">
                <a:solidFill>
                  <a:srgbClr val="252525"/>
                </a:solidFill>
                <a:latin typeface="微软雅黑"/>
                <a:cs typeface="微软雅黑"/>
              </a:rPr>
              <a:t>?</a:t>
            </a:r>
            <a:endParaRPr sz="1600">
              <a:latin typeface="微软雅黑"/>
              <a:cs typeface="微软雅黑"/>
            </a:endParaRPr>
          </a:p>
          <a:p>
            <a:pPr marL="372110" indent="-360045">
              <a:lnSpc>
                <a:spcPct val="100000"/>
              </a:lnSpc>
              <a:spcBef>
                <a:spcPts val="1340"/>
              </a:spcBef>
              <a:buClr>
                <a:srgbClr val="404040"/>
              </a:buClr>
              <a:buSzPct val="84375"/>
              <a:buFont typeface="Wingdings"/>
              <a:buChar char="⚫"/>
              <a:tabLst>
                <a:tab pos="372110" algn="l"/>
                <a:tab pos="372745" algn="l"/>
              </a:tabLst>
            </a:pPr>
            <a:r>
              <a:rPr dirty="0" sz="1600" spc="-5">
                <a:solidFill>
                  <a:srgbClr val="252525"/>
                </a:solidFill>
                <a:latin typeface="微软雅黑"/>
                <a:cs typeface="微软雅黑"/>
              </a:rPr>
              <a:t>数据库的分库分表如何实现?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0"/>
              <a:t>高级软件人才培训专家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694436" y="2926206"/>
            <a:ext cx="4737735" cy="23425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72110" indent="-360045">
              <a:lnSpc>
                <a:spcPct val="100000"/>
              </a:lnSpc>
              <a:spcBef>
                <a:spcPts val="95"/>
              </a:spcBef>
              <a:buClr>
                <a:srgbClr val="404040"/>
              </a:buClr>
              <a:buSzPct val="84375"/>
              <a:buFont typeface="Wingdings"/>
              <a:buChar char="⚫"/>
              <a:tabLst>
                <a:tab pos="372110" algn="l"/>
                <a:tab pos="372745" algn="l"/>
              </a:tabLst>
            </a:pPr>
            <a:r>
              <a:rPr dirty="0" sz="1600" spc="-5">
                <a:solidFill>
                  <a:srgbClr val="252525"/>
                </a:solidFill>
                <a:latin typeface="微软雅黑"/>
                <a:cs typeface="微软雅黑"/>
              </a:rPr>
              <a:t>常用的存储引擎？InnoDB与</a:t>
            </a:r>
            <a:r>
              <a:rPr dirty="0" sz="1600">
                <a:solidFill>
                  <a:srgbClr val="252525"/>
                </a:solidFill>
                <a:latin typeface="微软雅黑"/>
                <a:cs typeface="微软雅黑"/>
              </a:rPr>
              <a:t>MyISAM</a:t>
            </a:r>
            <a:r>
              <a:rPr dirty="0" sz="1600" spc="-5">
                <a:solidFill>
                  <a:srgbClr val="252525"/>
                </a:solidFill>
                <a:latin typeface="微软雅黑"/>
                <a:cs typeface="微软雅黑"/>
              </a:rPr>
              <a:t>的</a:t>
            </a:r>
            <a:r>
              <a:rPr dirty="0" sz="1600" spc="5">
                <a:solidFill>
                  <a:srgbClr val="252525"/>
                </a:solidFill>
                <a:latin typeface="微软雅黑"/>
                <a:cs typeface="微软雅黑"/>
              </a:rPr>
              <a:t>区</a:t>
            </a:r>
            <a:r>
              <a:rPr dirty="0" sz="1600" spc="-5">
                <a:solidFill>
                  <a:srgbClr val="252525"/>
                </a:solidFill>
                <a:latin typeface="微软雅黑"/>
                <a:cs typeface="微软雅黑"/>
              </a:rPr>
              <a:t>别？</a:t>
            </a:r>
            <a:endParaRPr sz="1600">
              <a:latin typeface="微软雅黑"/>
              <a:cs typeface="微软雅黑"/>
            </a:endParaRPr>
          </a:p>
          <a:p>
            <a:pPr marL="372110" indent="-360045">
              <a:lnSpc>
                <a:spcPct val="100000"/>
              </a:lnSpc>
              <a:spcBef>
                <a:spcPts val="1345"/>
              </a:spcBef>
              <a:buClr>
                <a:srgbClr val="404040"/>
              </a:buClr>
              <a:buSzPct val="84375"/>
              <a:buFont typeface="Wingdings"/>
              <a:buChar char="⚫"/>
              <a:tabLst>
                <a:tab pos="372110" algn="l"/>
                <a:tab pos="372745" algn="l"/>
              </a:tabLst>
            </a:pPr>
            <a:r>
              <a:rPr dirty="0" sz="1600" spc="-10">
                <a:solidFill>
                  <a:srgbClr val="252525"/>
                </a:solidFill>
                <a:latin typeface="微软雅黑"/>
                <a:cs typeface="微软雅黑"/>
              </a:rPr>
              <a:t>MySQL默认</a:t>
            </a:r>
            <a:r>
              <a:rPr dirty="0" sz="1600" spc="-5">
                <a:solidFill>
                  <a:srgbClr val="252525"/>
                </a:solidFill>
                <a:latin typeface="微软雅黑"/>
                <a:cs typeface="微软雅黑"/>
              </a:rPr>
              <a:t>InnoDB</a:t>
            </a:r>
            <a:r>
              <a:rPr dirty="0" sz="1600">
                <a:solidFill>
                  <a:srgbClr val="252525"/>
                </a:solidFill>
                <a:latin typeface="微软雅黑"/>
                <a:cs typeface="微软雅黑"/>
              </a:rPr>
              <a:t>引</a:t>
            </a:r>
            <a:r>
              <a:rPr dirty="0" sz="1600" spc="-5">
                <a:solidFill>
                  <a:srgbClr val="252525"/>
                </a:solidFill>
                <a:latin typeface="微软雅黑"/>
                <a:cs typeface="微软雅黑"/>
              </a:rPr>
              <a:t>擎</a:t>
            </a:r>
            <a:r>
              <a:rPr dirty="0" sz="1600" spc="-10">
                <a:solidFill>
                  <a:srgbClr val="252525"/>
                </a:solidFill>
                <a:latin typeface="微软雅黑"/>
                <a:cs typeface="微软雅黑"/>
              </a:rPr>
              <a:t>的</a:t>
            </a:r>
            <a:r>
              <a:rPr dirty="0" sz="1600">
                <a:solidFill>
                  <a:srgbClr val="252525"/>
                </a:solidFill>
                <a:latin typeface="微软雅黑"/>
                <a:cs typeface="微软雅黑"/>
              </a:rPr>
              <a:t>索</a:t>
            </a:r>
            <a:r>
              <a:rPr dirty="0" sz="1600" spc="-5">
                <a:solidFill>
                  <a:srgbClr val="252525"/>
                </a:solidFill>
                <a:latin typeface="微软雅黑"/>
                <a:cs typeface="微软雅黑"/>
              </a:rPr>
              <a:t>引</a:t>
            </a:r>
            <a:r>
              <a:rPr dirty="0" sz="1600" spc="-10">
                <a:solidFill>
                  <a:srgbClr val="252525"/>
                </a:solidFill>
                <a:latin typeface="微软雅黑"/>
                <a:cs typeface="微软雅黑"/>
              </a:rPr>
              <a:t>是</a:t>
            </a:r>
            <a:r>
              <a:rPr dirty="0" sz="1600">
                <a:solidFill>
                  <a:srgbClr val="252525"/>
                </a:solidFill>
                <a:latin typeface="微软雅黑"/>
                <a:cs typeface="微软雅黑"/>
              </a:rPr>
              <a:t>什</a:t>
            </a:r>
            <a:r>
              <a:rPr dirty="0" sz="1600" spc="-5">
                <a:solidFill>
                  <a:srgbClr val="252525"/>
                </a:solidFill>
                <a:latin typeface="微软雅黑"/>
                <a:cs typeface="微软雅黑"/>
              </a:rPr>
              <a:t>么</a:t>
            </a:r>
            <a:r>
              <a:rPr dirty="0" sz="1600" spc="-10">
                <a:solidFill>
                  <a:srgbClr val="252525"/>
                </a:solidFill>
                <a:latin typeface="微软雅黑"/>
                <a:cs typeface="微软雅黑"/>
              </a:rPr>
              <a:t>数</a:t>
            </a:r>
            <a:r>
              <a:rPr dirty="0" sz="1600">
                <a:solidFill>
                  <a:srgbClr val="252525"/>
                </a:solidFill>
                <a:latin typeface="微软雅黑"/>
                <a:cs typeface="微软雅黑"/>
              </a:rPr>
              <a:t>据</a:t>
            </a:r>
            <a:r>
              <a:rPr dirty="0" sz="1600" spc="-5">
                <a:solidFill>
                  <a:srgbClr val="252525"/>
                </a:solidFill>
                <a:latin typeface="微软雅黑"/>
                <a:cs typeface="微软雅黑"/>
              </a:rPr>
              <a:t>结构?</a:t>
            </a:r>
            <a:endParaRPr sz="1600">
              <a:latin typeface="微软雅黑"/>
              <a:cs typeface="微软雅黑"/>
            </a:endParaRPr>
          </a:p>
          <a:p>
            <a:pPr marL="372110" indent="-360045">
              <a:lnSpc>
                <a:spcPct val="100000"/>
              </a:lnSpc>
              <a:spcBef>
                <a:spcPts val="1345"/>
              </a:spcBef>
              <a:buClr>
                <a:srgbClr val="404040"/>
              </a:buClr>
              <a:buSzPct val="84375"/>
              <a:buFont typeface="Wingdings"/>
              <a:buChar char="⚫"/>
              <a:tabLst>
                <a:tab pos="372110" algn="l"/>
                <a:tab pos="372745" algn="l"/>
              </a:tabLst>
            </a:pPr>
            <a:r>
              <a:rPr dirty="0" sz="1600" spc="-5">
                <a:solidFill>
                  <a:srgbClr val="252525"/>
                </a:solidFill>
                <a:latin typeface="微软雅黑"/>
                <a:cs typeface="微软雅黑"/>
              </a:rPr>
              <a:t>如何查</a:t>
            </a:r>
            <a:r>
              <a:rPr dirty="0" sz="1600" spc="-10">
                <a:solidFill>
                  <a:srgbClr val="252525"/>
                </a:solidFill>
                <a:latin typeface="微软雅黑"/>
                <a:cs typeface="微软雅黑"/>
              </a:rPr>
              <a:t>看MySQL</a:t>
            </a:r>
            <a:r>
              <a:rPr dirty="0" sz="1600" spc="-5">
                <a:solidFill>
                  <a:srgbClr val="252525"/>
                </a:solidFill>
                <a:latin typeface="微软雅黑"/>
                <a:cs typeface="微软雅黑"/>
              </a:rPr>
              <a:t>的执行计</a:t>
            </a:r>
            <a:r>
              <a:rPr dirty="0" sz="1600" spc="10">
                <a:solidFill>
                  <a:srgbClr val="252525"/>
                </a:solidFill>
                <a:latin typeface="微软雅黑"/>
                <a:cs typeface="微软雅黑"/>
              </a:rPr>
              <a:t>划</a:t>
            </a:r>
            <a:r>
              <a:rPr dirty="0" sz="1600" spc="-5">
                <a:solidFill>
                  <a:srgbClr val="252525"/>
                </a:solidFill>
                <a:latin typeface="微软雅黑"/>
                <a:cs typeface="微软雅黑"/>
              </a:rPr>
              <a:t>?</a:t>
            </a:r>
            <a:endParaRPr sz="1600">
              <a:latin typeface="微软雅黑"/>
              <a:cs typeface="微软雅黑"/>
            </a:endParaRPr>
          </a:p>
          <a:p>
            <a:pPr marL="372110" indent="-360045">
              <a:lnSpc>
                <a:spcPct val="100000"/>
              </a:lnSpc>
              <a:spcBef>
                <a:spcPts val="1345"/>
              </a:spcBef>
              <a:buClr>
                <a:srgbClr val="404040"/>
              </a:buClr>
              <a:buSzPct val="84375"/>
              <a:buFont typeface="Wingdings"/>
              <a:buChar char="⚫"/>
              <a:tabLst>
                <a:tab pos="372110" algn="l"/>
                <a:tab pos="372745" algn="l"/>
              </a:tabLst>
            </a:pPr>
            <a:r>
              <a:rPr dirty="0" sz="1600" spc="-5">
                <a:solidFill>
                  <a:srgbClr val="252525"/>
                </a:solidFill>
                <a:latin typeface="微软雅黑"/>
                <a:cs typeface="微软雅黑"/>
              </a:rPr>
              <a:t>索引失效的情况有哪</a:t>
            </a:r>
            <a:r>
              <a:rPr dirty="0" sz="1600" spc="-10">
                <a:solidFill>
                  <a:srgbClr val="252525"/>
                </a:solidFill>
                <a:latin typeface="微软雅黑"/>
                <a:cs typeface="微软雅黑"/>
              </a:rPr>
              <a:t>些</a:t>
            </a:r>
            <a:r>
              <a:rPr dirty="0" sz="1600" spc="-5">
                <a:solidFill>
                  <a:srgbClr val="252525"/>
                </a:solidFill>
                <a:latin typeface="微软雅黑"/>
                <a:cs typeface="微软雅黑"/>
              </a:rPr>
              <a:t>?</a:t>
            </a:r>
            <a:endParaRPr sz="1600">
              <a:latin typeface="微软雅黑"/>
              <a:cs typeface="微软雅黑"/>
            </a:endParaRPr>
          </a:p>
          <a:p>
            <a:pPr marL="372110" indent="-360045">
              <a:lnSpc>
                <a:spcPct val="100000"/>
              </a:lnSpc>
              <a:spcBef>
                <a:spcPts val="1345"/>
              </a:spcBef>
              <a:buClr>
                <a:srgbClr val="404040"/>
              </a:buClr>
              <a:buSzPct val="84375"/>
              <a:buFont typeface="Wingdings"/>
              <a:buChar char="⚫"/>
              <a:tabLst>
                <a:tab pos="372110" algn="l"/>
                <a:tab pos="372745" algn="l"/>
              </a:tabLst>
            </a:pPr>
            <a:r>
              <a:rPr dirty="0" sz="1600" spc="-5">
                <a:solidFill>
                  <a:srgbClr val="252525"/>
                </a:solidFill>
                <a:latin typeface="微软雅黑"/>
                <a:cs typeface="微软雅黑"/>
              </a:rPr>
              <a:t>什么是回表查</a:t>
            </a:r>
            <a:r>
              <a:rPr dirty="0" sz="1600" spc="-10">
                <a:solidFill>
                  <a:srgbClr val="252525"/>
                </a:solidFill>
                <a:latin typeface="微软雅黑"/>
                <a:cs typeface="微软雅黑"/>
              </a:rPr>
              <a:t>询</a:t>
            </a:r>
            <a:r>
              <a:rPr dirty="0" sz="1600" spc="-5">
                <a:solidFill>
                  <a:srgbClr val="252525"/>
                </a:solidFill>
                <a:latin typeface="微软雅黑"/>
                <a:cs typeface="微软雅黑"/>
              </a:rPr>
              <a:t>?</a:t>
            </a:r>
            <a:endParaRPr sz="1600">
              <a:latin typeface="微软雅黑"/>
              <a:cs typeface="微软雅黑"/>
            </a:endParaRPr>
          </a:p>
          <a:p>
            <a:pPr marL="372110" indent="-360045">
              <a:lnSpc>
                <a:spcPct val="100000"/>
              </a:lnSpc>
              <a:spcBef>
                <a:spcPts val="1345"/>
              </a:spcBef>
              <a:buClr>
                <a:srgbClr val="404040"/>
              </a:buClr>
              <a:buSzPct val="84375"/>
              <a:buFont typeface="Wingdings"/>
              <a:buChar char="⚫"/>
              <a:tabLst>
                <a:tab pos="372110" algn="l"/>
                <a:tab pos="372745" algn="l"/>
              </a:tabLst>
            </a:pPr>
            <a:r>
              <a:rPr dirty="0" sz="1600" spc="-5">
                <a:solidFill>
                  <a:srgbClr val="252525"/>
                </a:solidFill>
                <a:latin typeface="微软雅黑"/>
                <a:cs typeface="微软雅黑"/>
              </a:rPr>
              <a:t>什么</a:t>
            </a:r>
            <a:r>
              <a:rPr dirty="0" sz="1600" spc="-10">
                <a:solidFill>
                  <a:srgbClr val="252525"/>
                </a:solidFill>
                <a:latin typeface="微软雅黑"/>
                <a:cs typeface="微软雅黑"/>
              </a:rPr>
              <a:t>是</a:t>
            </a:r>
            <a:r>
              <a:rPr dirty="0" sz="1600" spc="-25">
                <a:solidFill>
                  <a:srgbClr val="252525"/>
                </a:solidFill>
                <a:latin typeface="微软雅黑"/>
                <a:cs typeface="微软雅黑"/>
              </a:rPr>
              <a:t>MVCC？</a:t>
            </a:r>
            <a:endParaRPr sz="16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 h="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 h="0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 h="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64260" y="2627871"/>
            <a:ext cx="4253865" cy="431165"/>
          </a:xfrm>
          <a:custGeom>
            <a:avLst/>
            <a:gdLst/>
            <a:ahLst/>
            <a:cxnLst/>
            <a:rect l="l" t="t" r="r" b="b"/>
            <a:pathLst>
              <a:path w="4253865" h="431164">
                <a:moveTo>
                  <a:pt x="0" y="431050"/>
                </a:moveTo>
                <a:lnTo>
                  <a:pt x="4253738" y="431050"/>
                </a:lnTo>
                <a:lnTo>
                  <a:pt x="4253738" y="0"/>
                </a:lnTo>
                <a:lnTo>
                  <a:pt x="0" y="0"/>
                </a:lnTo>
                <a:lnTo>
                  <a:pt x="0" y="43105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317997" y="2627871"/>
            <a:ext cx="5738495" cy="431165"/>
          </a:xfrm>
          <a:custGeom>
            <a:avLst/>
            <a:gdLst/>
            <a:ahLst/>
            <a:cxnLst/>
            <a:rect l="l" t="t" r="r" b="b"/>
            <a:pathLst>
              <a:path w="5738495" h="431164">
                <a:moveTo>
                  <a:pt x="0" y="431050"/>
                </a:moveTo>
                <a:lnTo>
                  <a:pt x="5738240" y="431050"/>
                </a:lnTo>
                <a:lnTo>
                  <a:pt x="5738240" y="0"/>
                </a:lnTo>
                <a:lnTo>
                  <a:pt x="0" y="0"/>
                </a:lnTo>
                <a:lnTo>
                  <a:pt x="0" y="43105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064260" y="3059036"/>
            <a:ext cx="4253865" cy="431165"/>
          </a:xfrm>
          <a:custGeom>
            <a:avLst/>
            <a:gdLst/>
            <a:ahLst/>
            <a:cxnLst/>
            <a:rect l="l" t="t" r="r" b="b"/>
            <a:pathLst>
              <a:path w="4253865" h="431164">
                <a:moveTo>
                  <a:pt x="0" y="431050"/>
                </a:moveTo>
                <a:lnTo>
                  <a:pt x="4253738" y="431050"/>
                </a:lnTo>
                <a:lnTo>
                  <a:pt x="4253738" y="0"/>
                </a:lnTo>
                <a:lnTo>
                  <a:pt x="0" y="0"/>
                </a:lnTo>
                <a:lnTo>
                  <a:pt x="0" y="43105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317997" y="3059036"/>
            <a:ext cx="5738495" cy="431165"/>
          </a:xfrm>
          <a:custGeom>
            <a:avLst/>
            <a:gdLst/>
            <a:ahLst/>
            <a:cxnLst/>
            <a:rect l="l" t="t" r="r" b="b"/>
            <a:pathLst>
              <a:path w="5738495" h="431164">
                <a:moveTo>
                  <a:pt x="0" y="431050"/>
                </a:moveTo>
                <a:lnTo>
                  <a:pt x="5738240" y="431050"/>
                </a:lnTo>
                <a:lnTo>
                  <a:pt x="5738240" y="0"/>
                </a:lnTo>
                <a:lnTo>
                  <a:pt x="0" y="0"/>
                </a:lnTo>
                <a:lnTo>
                  <a:pt x="0" y="43105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064260" y="3490074"/>
            <a:ext cx="4253865" cy="431165"/>
          </a:xfrm>
          <a:custGeom>
            <a:avLst/>
            <a:gdLst/>
            <a:ahLst/>
            <a:cxnLst/>
            <a:rect l="l" t="t" r="r" b="b"/>
            <a:pathLst>
              <a:path w="4253865" h="431164">
                <a:moveTo>
                  <a:pt x="0" y="431050"/>
                </a:moveTo>
                <a:lnTo>
                  <a:pt x="4253738" y="431050"/>
                </a:lnTo>
                <a:lnTo>
                  <a:pt x="4253738" y="0"/>
                </a:lnTo>
                <a:lnTo>
                  <a:pt x="0" y="0"/>
                </a:lnTo>
                <a:lnTo>
                  <a:pt x="0" y="43105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317997" y="3490074"/>
            <a:ext cx="5738495" cy="431165"/>
          </a:xfrm>
          <a:custGeom>
            <a:avLst/>
            <a:gdLst/>
            <a:ahLst/>
            <a:cxnLst/>
            <a:rect l="l" t="t" r="r" b="b"/>
            <a:pathLst>
              <a:path w="5738495" h="431164">
                <a:moveTo>
                  <a:pt x="0" y="431050"/>
                </a:moveTo>
                <a:lnTo>
                  <a:pt x="5738240" y="431050"/>
                </a:lnTo>
                <a:lnTo>
                  <a:pt x="5738240" y="0"/>
                </a:lnTo>
                <a:lnTo>
                  <a:pt x="0" y="0"/>
                </a:lnTo>
                <a:lnTo>
                  <a:pt x="0" y="43105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064260" y="3921112"/>
            <a:ext cx="4253865" cy="431165"/>
          </a:xfrm>
          <a:custGeom>
            <a:avLst/>
            <a:gdLst/>
            <a:ahLst/>
            <a:cxnLst/>
            <a:rect l="l" t="t" r="r" b="b"/>
            <a:pathLst>
              <a:path w="4253865" h="431164">
                <a:moveTo>
                  <a:pt x="0" y="431050"/>
                </a:moveTo>
                <a:lnTo>
                  <a:pt x="4253738" y="431050"/>
                </a:lnTo>
                <a:lnTo>
                  <a:pt x="4253738" y="0"/>
                </a:lnTo>
                <a:lnTo>
                  <a:pt x="0" y="0"/>
                </a:lnTo>
                <a:lnTo>
                  <a:pt x="0" y="43105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317997" y="3921112"/>
            <a:ext cx="5738495" cy="431165"/>
          </a:xfrm>
          <a:custGeom>
            <a:avLst/>
            <a:gdLst/>
            <a:ahLst/>
            <a:cxnLst/>
            <a:rect l="l" t="t" r="r" b="b"/>
            <a:pathLst>
              <a:path w="5738495" h="431164">
                <a:moveTo>
                  <a:pt x="0" y="431050"/>
                </a:moveTo>
                <a:lnTo>
                  <a:pt x="5738240" y="431050"/>
                </a:lnTo>
                <a:lnTo>
                  <a:pt x="5738240" y="0"/>
                </a:lnTo>
                <a:lnTo>
                  <a:pt x="0" y="0"/>
                </a:lnTo>
                <a:lnTo>
                  <a:pt x="0" y="43105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064260" y="4352150"/>
            <a:ext cx="4253865" cy="431165"/>
          </a:xfrm>
          <a:custGeom>
            <a:avLst/>
            <a:gdLst/>
            <a:ahLst/>
            <a:cxnLst/>
            <a:rect l="l" t="t" r="r" b="b"/>
            <a:pathLst>
              <a:path w="4253865" h="431164">
                <a:moveTo>
                  <a:pt x="0" y="431050"/>
                </a:moveTo>
                <a:lnTo>
                  <a:pt x="4253738" y="431050"/>
                </a:lnTo>
                <a:lnTo>
                  <a:pt x="4253738" y="0"/>
                </a:lnTo>
                <a:lnTo>
                  <a:pt x="0" y="0"/>
                </a:lnTo>
                <a:lnTo>
                  <a:pt x="0" y="43105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317997" y="4352150"/>
            <a:ext cx="5738495" cy="431165"/>
          </a:xfrm>
          <a:custGeom>
            <a:avLst/>
            <a:gdLst/>
            <a:ahLst/>
            <a:cxnLst/>
            <a:rect l="l" t="t" r="r" b="b"/>
            <a:pathLst>
              <a:path w="5738495" h="431164">
                <a:moveTo>
                  <a:pt x="0" y="431050"/>
                </a:moveTo>
                <a:lnTo>
                  <a:pt x="5738240" y="431050"/>
                </a:lnTo>
                <a:lnTo>
                  <a:pt x="5738240" y="0"/>
                </a:lnTo>
                <a:lnTo>
                  <a:pt x="0" y="0"/>
                </a:lnTo>
                <a:lnTo>
                  <a:pt x="0" y="43105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064260" y="4783188"/>
            <a:ext cx="4253865" cy="431165"/>
          </a:xfrm>
          <a:custGeom>
            <a:avLst/>
            <a:gdLst/>
            <a:ahLst/>
            <a:cxnLst/>
            <a:rect l="l" t="t" r="r" b="b"/>
            <a:pathLst>
              <a:path w="4253865" h="431164">
                <a:moveTo>
                  <a:pt x="0" y="431050"/>
                </a:moveTo>
                <a:lnTo>
                  <a:pt x="4253738" y="431050"/>
                </a:lnTo>
                <a:lnTo>
                  <a:pt x="4253738" y="0"/>
                </a:lnTo>
                <a:lnTo>
                  <a:pt x="0" y="0"/>
                </a:lnTo>
                <a:lnTo>
                  <a:pt x="0" y="43105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064260" y="5214226"/>
            <a:ext cx="4253865" cy="431165"/>
          </a:xfrm>
          <a:custGeom>
            <a:avLst/>
            <a:gdLst/>
            <a:ahLst/>
            <a:cxnLst/>
            <a:rect l="l" t="t" r="r" b="b"/>
            <a:pathLst>
              <a:path w="4253865" h="431164">
                <a:moveTo>
                  <a:pt x="0" y="431050"/>
                </a:moveTo>
                <a:lnTo>
                  <a:pt x="4253738" y="431050"/>
                </a:lnTo>
                <a:lnTo>
                  <a:pt x="4253738" y="0"/>
                </a:lnTo>
                <a:lnTo>
                  <a:pt x="0" y="0"/>
                </a:lnTo>
                <a:lnTo>
                  <a:pt x="0" y="43105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317997" y="5214226"/>
            <a:ext cx="5738495" cy="431165"/>
          </a:xfrm>
          <a:custGeom>
            <a:avLst/>
            <a:gdLst/>
            <a:ahLst/>
            <a:cxnLst/>
            <a:rect l="l" t="t" r="r" b="b"/>
            <a:pathLst>
              <a:path w="5738495" h="431164">
                <a:moveTo>
                  <a:pt x="0" y="431050"/>
                </a:moveTo>
                <a:lnTo>
                  <a:pt x="5738240" y="431050"/>
                </a:lnTo>
                <a:lnTo>
                  <a:pt x="5738240" y="0"/>
                </a:lnTo>
                <a:lnTo>
                  <a:pt x="0" y="0"/>
                </a:lnTo>
                <a:lnTo>
                  <a:pt x="0" y="43105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155801" y="2688589"/>
            <a:ext cx="1667129" cy="2758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637019" y="2688589"/>
            <a:ext cx="288035" cy="2758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004304" y="2688589"/>
            <a:ext cx="288035" cy="2758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370318" y="2688589"/>
            <a:ext cx="440944" cy="2758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155801" y="3119882"/>
            <a:ext cx="952195" cy="2758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111240" y="3119882"/>
            <a:ext cx="260096" cy="2758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155801" y="3550920"/>
            <a:ext cx="898550" cy="2758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111240" y="3550920"/>
            <a:ext cx="260096" cy="2758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155801" y="3982211"/>
            <a:ext cx="1315466" cy="2758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812280" y="3982211"/>
            <a:ext cx="426720" cy="27584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307833" y="3982211"/>
            <a:ext cx="260096" cy="2758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9249409" y="3982211"/>
            <a:ext cx="207264" cy="27584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155801" y="4413250"/>
            <a:ext cx="1334897" cy="2758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812280" y="4413250"/>
            <a:ext cx="426720" cy="27584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307833" y="4413250"/>
            <a:ext cx="260096" cy="2758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9249409" y="4413250"/>
            <a:ext cx="207264" cy="27584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155801" y="4844541"/>
            <a:ext cx="751840" cy="27584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155801" y="5275453"/>
            <a:ext cx="1965579" cy="2758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461759" y="5275453"/>
            <a:ext cx="260095" cy="2758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832092" y="5275453"/>
            <a:ext cx="424281" cy="2758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885430" y="5275453"/>
            <a:ext cx="329183" cy="2758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45" name="object 45"/>
          <p:cNvGraphicFramePr>
            <a:graphicFrameLocks noGrp="1"/>
          </p:cNvGraphicFramePr>
          <p:nvPr/>
        </p:nvGraphicFramePr>
        <p:xfrm>
          <a:off x="1057910" y="2030222"/>
          <a:ext cx="10011410" cy="36214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3865"/>
                <a:gridCol w="5738495"/>
              </a:tblGrid>
              <a:tr h="5913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dirty="0" sz="1600" spc="-3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函数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156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2B2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dirty="0" sz="1600" spc="-3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功能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156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2B25"/>
                    </a:solidFill>
                  </a:tcPr>
                </a:tc>
              </a:tr>
              <a:tr h="4310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45"/>
                        </a:spcBef>
                        <a:tabLst>
                          <a:tab pos="1510665" algn="l"/>
                          <a:tab pos="1877695" algn="l"/>
                          <a:tab pos="2430145" algn="l"/>
                        </a:tabLst>
                      </a:pP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字符串拼接，</a:t>
                      </a:r>
                      <a:r>
                        <a:rPr dirty="0" sz="1400" spc="-2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将	，	，	拼接</a:t>
                      </a: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成</a:t>
                      </a:r>
                      <a:r>
                        <a:rPr dirty="0" sz="1400" spc="-2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一个</a:t>
                      </a: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字</a:t>
                      </a:r>
                      <a:r>
                        <a:rPr dirty="0" sz="1400" spc="-3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符</a:t>
                      </a:r>
                      <a:r>
                        <a:rPr dirty="0" sz="1400" spc="-2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串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B="0" marT="946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4311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45"/>
                        </a:spcBef>
                        <a:tabLst>
                          <a:tab pos="988060" algn="l"/>
                        </a:tabLst>
                      </a:pP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将字符</a:t>
                      </a:r>
                      <a:r>
                        <a:rPr dirty="0" sz="1400" spc="-2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串	全部</a:t>
                      </a: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转</a:t>
                      </a:r>
                      <a:r>
                        <a:rPr dirty="0" sz="1400" spc="-2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为</a:t>
                      </a:r>
                      <a:r>
                        <a:rPr dirty="0" sz="1400" spc="-4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小</a:t>
                      </a:r>
                      <a:r>
                        <a:rPr dirty="0" sz="1400" spc="-2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写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B="0" marT="946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4310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45"/>
                        </a:spcBef>
                        <a:tabLst>
                          <a:tab pos="988060" algn="l"/>
                        </a:tabLst>
                      </a:pP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将字符</a:t>
                      </a:r>
                      <a:r>
                        <a:rPr dirty="0" sz="1400" spc="-2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串	全部</a:t>
                      </a: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转</a:t>
                      </a:r>
                      <a:r>
                        <a:rPr dirty="0" sz="1400" spc="-2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为</a:t>
                      </a:r>
                      <a:r>
                        <a:rPr dirty="0" sz="1400" spc="-4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大</a:t>
                      </a:r>
                      <a:r>
                        <a:rPr dirty="0" sz="1400" spc="-2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写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B="0" marT="946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4310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50"/>
                        </a:spcBef>
                        <a:tabLst>
                          <a:tab pos="1814195" algn="l"/>
                          <a:tab pos="2184400" algn="l"/>
                        </a:tabLst>
                      </a:pP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左填充，用字符</a:t>
                      </a:r>
                      <a:r>
                        <a:rPr dirty="0" sz="1400" spc="-2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串	对	</a:t>
                      </a:r>
                      <a:r>
                        <a:rPr dirty="0" sz="1400" spc="-3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的</a:t>
                      </a:r>
                      <a:r>
                        <a:rPr dirty="0" sz="1400" spc="-2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左边</a:t>
                      </a:r>
                      <a:r>
                        <a:rPr dirty="0" sz="1400" spc="-4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进</a:t>
                      </a:r>
                      <a:r>
                        <a:rPr dirty="0" sz="1400" spc="-2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行</a:t>
                      </a:r>
                      <a:r>
                        <a:rPr dirty="0" sz="1400" spc="-4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填</a:t>
                      </a:r>
                      <a:r>
                        <a:rPr dirty="0" sz="1400" spc="-2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充</a:t>
                      </a:r>
                      <a:r>
                        <a:rPr dirty="0" sz="1400" spc="-4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，</a:t>
                      </a:r>
                      <a:r>
                        <a:rPr dirty="0" sz="1400" spc="-2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达到</a:t>
                      </a:r>
                      <a:r>
                        <a:rPr dirty="0" sz="1400" spc="9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400" spc="-2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个字</a:t>
                      </a:r>
                      <a:r>
                        <a:rPr dirty="0" sz="1400" spc="-4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符</a:t>
                      </a:r>
                      <a:r>
                        <a:rPr dirty="0" sz="1400" spc="-2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串</a:t>
                      </a:r>
                      <a:r>
                        <a:rPr dirty="0" sz="1400" spc="-4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长</a:t>
                      </a:r>
                      <a:r>
                        <a:rPr dirty="0" sz="1400" spc="-2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度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B="0" marT="952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4310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45"/>
                        </a:spcBef>
                        <a:tabLst>
                          <a:tab pos="1814195" algn="l"/>
                          <a:tab pos="2184400" algn="l"/>
                        </a:tabLst>
                      </a:pP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右填充，用字符</a:t>
                      </a:r>
                      <a:r>
                        <a:rPr dirty="0" sz="1400" spc="-2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串	对	</a:t>
                      </a:r>
                      <a:r>
                        <a:rPr dirty="0" sz="1400" spc="-3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的</a:t>
                      </a:r>
                      <a:r>
                        <a:rPr dirty="0" sz="1400" spc="-2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右边</a:t>
                      </a:r>
                      <a:r>
                        <a:rPr dirty="0" sz="1400" spc="-4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进</a:t>
                      </a:r>
                      <a:r>
                        <a:rPr dirty="0" sz="1400" spc="-2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行</a:t>
                      </a:r>
                      <a:r>
                        <a:rPr dirty="0" sz="1400" spc="-4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填</a:t>
                      </a:r>
                      <a:r>
                        <a:rPr dirty="0" sz="1400" spc="-2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充</a:t>
                      </a:r>
                      <a:r>
                        <a:rPr dirty="0" sz="1400" spc="-4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，</a:t>
                      </a:r>
                      <a:r>
                        <a:rPr dirty="0" sz="1400" spc="-2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达到</a:t>
                      </a:r>
                      <a:r>
                        <a:rPr dirty="0" sz="1400" spc="9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400" spc="-2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个字</a:t>
                      </a:r>
                      <a:r>
                        <a:rPr dirty="0" sz="1400" spc="-4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符</a:t>
                      </a:r>
                      <a:r>
                        <a:rPr dirty="0" sz="1400" spc="-2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串</a:t>
                      </a:r>
                      <a:r>
                        <a:rPr dirty="0" sz="1400" spc="-4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长</a:t>
                      </a:r>
                      <a:r>
                        <a:rPr dirty="0" sz="1400" spc="-2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度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B="0" marT="946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4310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去掉字符串头部和</a:t>
                      </a:r>
                      <a:r>
                        <a:rPr dirty="0" sz="1400" spc="-3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尾</a:t>
                      </a: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部</a:t>
                      </a:r>
                      <a:r>
                        <a:rPr dirty="0" sz="1400" spc="-3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的</a:t>
                      </a: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空格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B="0" marT="952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4310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50"/>
                        </a:spcBef>
                        <a:tabLst>
                          <a:tab pos="1338580" algn="l"/>
                          <a:tab pos="1867535" algn="l"/>
                          <a:tab pos="2813685" algn="l"/>
                        </a:tabLst>
                      </a:pP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返回从字符</a:t>
                      </a:r>
                      <a:r>
                        <a:rPr dirty="0" sz="1400" spc="-2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串	从	位置</a:t>
                      </a:r>
                      <a:r>
                        <a:rPr dirty="0" sz="1400" spc="-3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起</a:t>
                      </a:r>
                      <a:r>
                        <a:rPr dirty="0" sz="1400" spc="-2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的	个长</a:t>
                      </a:r>
                      <a:r>
                        <a:rPr dirty="0" sz="1400" spc="-4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度</a:t>
                      </a:r>
                      <a:r>
                        <a:rPr dirty="0" sz="1400" spc="-2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的</a:t>
                      </a:r>
                      <a:r>
                        <a:rPr dirty="0" sz="1400" spc="-4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字</a:t>
                      </a:r>
                      <a:r>
                        <a:rPr dirty="0" sz="1400" spc="-2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符串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B="0" marT="952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6" name="object 46"/>
          <p:cNvSpPr txBox="1"/>
          <p:nvPr/>
        </p:nvSpPr>
        <p:spPr>
          <a:xfrm>
            <a:off x="789838" y="1074801"/>
            <a:ext cx="4518660" cy="7797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35">
                <a:solidFill>
                  <a:srgbClr val="AC2A25"/>
                </a:solidFill>
                <a:latin typeface="宋体"/>
                <a:cs typeface="宋体"/>
              </a:rPr>
              <a:t>字符串函数</a:t>
            </a:r>
            <a:endParaRPr sz="2000">
              <a:latin typeface="宋体"/>
              <a:cs typeface="宋体"/>
            </a:endParaRPr>
          </a:p>
          <a:p>
            <a:pPr marL="339090">
              <a:lnSpc>
                <a:spcPct val="100000"/>
              </a:lnSpc>
              <a:spcBef>
                <a:spcPts val="1850"/>
              </a:spcBef>
            </a:pPr>
            <a:r>
              <a:rPr dirty="0" sz="1400" spc="-5">
                <a:solidFill>
                  <a:srgbClr val="585858"/>
                </a:solidFill>
                <a:latin typeface="微软雅黑"/>
                <a:cs typeface="微软雅黑"/>
              </a:rPr>
              <a:t>MySQL</a:t>
            </a:r>
            <a:r>
              <a:rPr dirty="0" sz="1400">
                <a:solidFill>
                  <a:srgbClr val="585858"/>
                </a:solidFill>
                <a:latin typeface="微软雅黑"/>
                <a:cs typeface="微软雅黑"/>
              </a:rPr>
              <a:t>中内置了</a:t>
            </a:r>
            <a:r>
              <a:rPr dirty="0" sz="1400" spc="-15">
                <a:solidFill>
                  <a:srgbClr val="585858"/>
                </a:solidFill>
                <a:latin typeface="微软雅黑"/>
                <a:cs typeface="微软雅黑"/>
              </a:rPr>
              <a:t>很</a:t>
            </a:r>
            <a:r>
              <a:rPr dirty="0" sz="1400">
                <a:solidFill>
                  <a:srgbClr val="585858"/>
                </a:solidFill>
                <a:latin typeface="微软雅黑"/>
                <a:cs typeface="微软雅黑"/>
              </a:rPr>
              <a:t>多字</a:t>
            </a:r>
            <a:r>
              <a:rPr dirty="0" sz="1400" spc="-15">
                <a:solidFill>
                  <a:srgbClr val="585858"/>
                </a:solidFill>
                <a:latin typeface="微软雅黑"/>
                <a:cs typeface="微软雅黑"/>
              </a:rPr>
              <a:t>符</a:t>
            </a:r>
            <a:r>
              <a:rPr dirty="0" sz="1400">
                <a:solidFill>
                  <a:srgbClr val="585858"/>
                </a:solidFill>
                <a:latin typeface="微软雅黑"/>
                <a:cs typeface="微软雅黑"/>
              </a:rPr>
              <a:t>串函</a:t>
            </a:r>
            <a:r>
              <a:rPr dirty="0" sz="1400" spc="-15">
                <a:solidFill>
                  <a:srgbClr val="585858"/>
                </a:solidFill>
                <a:latin typeface="微软雅黑"/>
                <a:cs typeface="微软雅黑"/>
              </a:rPr>
              <a:t>数</a:t>
            </a:r>
            <a:r>
              <a:rPr dirty="0" sz="1400">
                <a:solidFill>
                  <a:srgbClr val="585858"/>
                </a:solidFill>
                <a:latin typeface="微软雅黑"/>
                <a:cs typeface="微软雅黑"/>
              </a:rPr>
              <a:t>，常</a:t>
            </a:r>
            <a:r>
              <a:rPr dirty="0" sz="1400" spc="-15">
                <a:solidFill>
                  <a:srgbClr val="585858"/>
                </a:solidFill>
                <a:latin typeface="微软雅黑"/>
                <a:cs typeface="微软雅黑"/>
              </a:rPr>
              <a:t>用</a:t>
            </a:r>
            <a:r>
              <a:rPr dirty="0" sz="1400">
                <a:solidFill>
                  <a:srgbClr val="585858"/>
                </a:solidFill>
                <a:latin typeface="微软雅黑"/>
                <a:cs typeface="微软雅黑"/>
              </a:rPr>
              <a:t>的几</a:t>
            </a:r>
            <a:r>
              <a:rPr dirty="0" sz="1400" spc="-15">
                <a:solidFill>
                  <a:srgbClr val="585858"/>
                </a:solidFill>
                <a:latin typeface="微软雅黑"/>
                <a:cs typeface="微软雅黑"/>
              </a:rPr>
              <a:t>个</a:t>
            </a:r>
            <a:r>
              <a:rPr dirty="0" sz="1400">
                <a:solidFill>
                  <a:srgbClr val="585858"/>
                </a:solidFill>
                <a:latin typeface="微软雅黑"/>
                <a:cs typeface="微软雅黑"/>
              </a:rPr>
              <a:t>如下：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037844" y="5772911"/>
            <a:ext cx="10019030" cy="340360"/>
          </a:xfrm>
          <a:custGeom>
            <a:avLst/>
            <a:gdLst/>
            <a:ahLst/>
            <a:cxnLst/>
            <a:rect l="l" t="t" r="r" b="b"/>
            <a:pathLst>
              <a:path w="10019030" h="340360">
                <a:moveTo>
                  <a:pt x="0" y="339852"/>
                </a:moveTo>
                <a:lnTo>
                  <a:pt x="10018776" y="339852"/>
                </a:lnTo>
                <a:lnTo>
                  <a:pt x="10018776" y="0"/>
                </a:lnTo>
                <a:lnTo>
                  <a:pt x="0" y="0"/>
                </a:lnTo>
                <a:lnTo>
                  <a:pt x="0" y="339852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128979" y="5844844"/>
            <a:ext cx="558291" cy="23622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020570" y="5844844"/>
            <a:ext cx="94487" cy="23622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1037844" y="5772911"/>
            <a:ext cx="10019030" cy="340360"/>
          </a:xfrm>
          <a:prstGeom prst="rect">
            <a:avLst/>
          </a:prstGeom>
          <a:ln w="3175">
            <a:solidFill>
              <a:srgbClr val="919191"/>
            </a:solidFill>
          </a:ln>
        </p:spPr>
        <p:txBody>
          <a:bodyPr wrap="square" lIns="0" tIns="100965" rIns="0" bIns="0" rtlCol="0" vert="horz">
            <a:spAutoFit/>
          </a:bodyPr>
          <a:lstStyle/>
          <a:p>
            <a:pPr marL="677545">
              <a:lnSpc>
                <a:spcPct val="100000"/>
              </a:lnSpc>
              <a:spcBef>
                <a:spcPts val="795"/>
              </a:spcBef>
            </a:pP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函数</a:t>
            </a:r>
            <a:r>
              <a:rPr dirty="0" sz="1200" spc="-235">
                <a:solidFill>
                  <a:srgbClr val="585858"/>
                </a:solidFill>
                <a:latin typeface="黑体"/>
                <a:cs typeface="黑体"/>
              </a:rPr>
              <a:t> </a:t>
            </a: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参数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2372614" y="5844844"/>
            <a:ext cx="178816" cy="23622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0"/>
              <a:t>高级软件人才培训专家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 h="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 h="0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 h="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99744" y="1171955"/>
            <a:ext cx="1001394" cy="376555"/>
          </a:xfrm>
          <a:custGeom>
            <a:avLst/>
            <a:gdLst/>
            <a:ahLst/>
            <a:cxnLst/>
            <a:rect l="l" t="t" r="r" b="b"/>
            <a:pathLst>
              <a:path w="1001394" h="376555">
                <a:moveTo>
                  <a:pt x="0" y="376427"/>
                </a:moveTo>
                <a:lnTo>
                  <a:pt x="1001268" y="376427"/>
                </a:lnTo>
                <a:lnTo>
                  <a:pt x="1001268" y="0"/>
                </a:lnTo>
                <a:lnTo>
                  <a:pt x="0" y="0"/>
                </a:lnTo>
                <a:lnTo>
                  <a:pt x="0" y="376427"/>
                </a:lnTo>
                <a:close/>
              </a:path>
            </a:pathLst>
          </a:custGeom>
          <a:ln w="12700">
            <a:solidFill>
              <a:srgbClr val="AC2B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06195" y="1123188"/>
            <a:ext cx="398145" cy="460375"/>
          </a:xfrm>
          <a:custGeom>
            <a:avLst/>
            <a:gdLst/>
            <a:ahLst/>
            <a:cxnLst/>
            <a:rect l="l" t="t" r="r" b="b"/>
            <a:pathLst>
              <a:path w="398144" h="460375">
                <a:moveTo>
                  <a:pt x="198882" y="0"/>
                </a:moveTo>
                <a:lnTo>
                  <a:pt x="0" y="99440"/>
                </a:lnTo>
                <a:lnTo>
                  <a:pt x="0" y="360807"/>
                </a:lnTo>
                <a:lnTo>
                  <a:pt x="198882" y="460248"/>
                </a:lnTo>
                <a:lnTo>
                  <a:pt x="397764" y="360807"/>
                </a:lnTo>
                <a:lnTo>
                  <a:pt x="397764" y="99440"/>
                </a:lnTo>
                <a:lnTo>
                  <a:pt x="198882" y="0"/>
                </a:lnTo>
                <a:close/>
              </a:path>
            </a:pathLst>
          </a:custGeom>
          <a:solidFill>
            <a:srgbClr val="AC2B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99859" y="1245659"/>
            <a:ext cx="199685" cy="2018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338452" y="1176655"/>
            <a:ext cx="9884410" cy="13049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48690" algn="l"/>
                <a:tab pos="1405890" algn="l"/>
              </a:tabLst>
            </a:pPr>
            <a:r>
              <a:rPr dirty="0" sz="2000">
                <a:solidFill>
                  <a:srgbClr val="AC2B25"/>
                </a:solidFill>
                <a:latin typeface="微软雅黑"/>
                <a:cs typeface="微软雅黑"/>
              </a:rPr>
              <a:t>练习	</a:t>
            </a:r>
            <a:r>
              <a:rPr dirty="0" sz="2000">
                <a:solidFill>
                  <a:srgbClr val="AC2A25"/>
                </a:solidFill>
                <a:latin typeface="Arial"/>
                <a:cs typeface="Arial"/>
              </a:rPr>
              <a:t>•	</a:t>
            </a:r>
            <a:r>
              <a:rPr dirty="0" sz="2000" spc="-35">
                <a:solidFill>
                  <a:srgbClr val="AC2A25"/>
                </a:solidFill>
                <a:latin typeface="宋体"/>
                <a:cs typeface="宋体"/>
              </a:rPr>
              <a:t>根据需求完成以</a:t>
            </a:r>
            <a:r>
              <a:rPr dirty="0" sz="2000" spc="-45">
                <a:solidFill>
                  <a:srgbClr val="AC2A25"/>
                </a:solidFill>
                <a:latin typeface="宋体"/>
                <a:cs typeface="宋体"/>
              </a:rPr>
              <a:t>下</a:t>
            </a:r>
            <a:r>
              <a:rPr dirty="0" sz="2000" spc="225">
                <a:solidFill>
                  <a:srgbClr val="AC2A25"/>
                </a:solidFill>
                <a:latin typeface="宋体"/>
                <a:cs typeface="宋体"/>
              </a:rPr>
              <a:t>SQL</a:t>
            </a:r>
            <a:r>
              <a:rPr dirty="0" sz="2000" spc="-50">
                <a:solidFill>
                  <a:srgbClr val="AC2A25"/>
                </a:solidFill>
                <a:latin typeface="宋体"/>
                <a:cs typeface="宋体"/>
              </a:rPr>
              <a:t>编写</a:t>
            </a:r>
            <a:endParaRPr sz="2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50">
              <a:latin typeface="Times New Roman"/>
              <a:cs typeface="Times New Roman"/>
            </a:endParaRPr>
          </a:p>
          <a:p>
            <a:pPr marL="948690">
              <a:lnSpc>
                <a:spcPct val="100000"/>
              </a:lnSpc>
            </a:pPr>
            <a:r>
              <a:rPr dirty="0" sz="1600" spc="-30">
                <a:solidFill>
                  <a:srgbClr val="252525"/>
                </a:solidFill>
                <a:latin typeface="宋体"/>
                <a:cs typeface="宋体"/>
              </a:rPr>
              <a:t>由于业务需求变更，企业员工的工号，统一</a:t>
            </a:r>
            <a:r>
              <a:rPr dirty="0" sz="1600" spc="-15">
                <a:solidFill>
                  <a:srgbClr val="252525"/>
                </a:solidFill>
                <a:latin typeface="宋体"/>
                <a:cs typeface="宋体"/>
              </a:rPr>
              <a:t>为</a:t>
            </a:r>
            <a:r>
              <a:rPr dirty="0" sz="1600" spc="110">
                <a:solidFill>
                  <a:srgbClr val="252525"/>
                </a:solidFill>
                <a:latin typeface="宋体"/>
                <a:cs typeface="宋体"/>
              </a:rPr>
              <a:t>5</a:t>
            </a:r>
            <a:r>
              <a:rPr dirty="0" sz="1600" spc="-20">
                <a:solidFill>
                  <a:srgbClr val="252525"/>
                </a:solidFill>
                <a:latin typeface="宋体"/>
                <a:cs typeface="宋体"/>
              </a:rPr>
              <a:t>位</a:t>
            </a:r>
            <a:r>
              <a:rPr dirty="0" sz="1600" spc="-30">
                <a:solidFill>
                  <a:srgbClr val="252525"/>
                </a:solidFill>
                <a:latin typeface="宋体"/>
                <a:cs typeface="宋体"/>
              </a:rPr>
              <a:t>数，目</a:t>
            </a:r>
            <a:r>
              <a:rPr dirty="0" sz="1600" spc="-15">
                <a:solidFill>
                  <a:srgbClr val="252525"/>
                </a:solidFill>
                <a:latin typeface="宋体"/>
                <a:cs typeface="宋体"/>
              </a:rPr>
              <a:t>前</a:t>
            </a:r>
            <a:r>
              <a:rPr dirty="0" sz="1600" spc="-30">
                <a:solidFill>
                  <a:srgbClr val="252525"/>
                </a:solidFill>
                <a:latin typeface="宋体"/>
                <a:cs typeface="宋体"/>
              </a:rPr>
              <a:t>不</a:t>
            </a:r>
            <a:r>
              <a:rPr dirty="0" sz="1600" spc="-15">
                <a:solidFill>
                  <a:srgbClr val="252525"/>
                </a:solidFill>
                <a:latin typeface="宋体"/>
                <a:cs typeface="宋体"/>
              </a:rPr>
              <a:t>足</a:t>
            </a:r>
            <a:r>
              <a:rPr dirty="0" sz="1600" spc="105">
                <a:solidFill>
                  <a:srgbClr val="252525"/>
                </a:solidFill>
                <a:latin typeface="宋体"/>
                <a:cs typeface="宋体"/>
              </a:rPr>
              <a:t>5</a:t>
            </a:r>
            <a:r>
              <a:rPr dirty="0" sz="1600" spc="-30">
                <a:solidFill>
                  <a:srgbClr val="252525"/>
                </a:solidFill>
                <a:latin typeface="宋体"/>
                <a:cs typeface="宋体"/>
              </a:rPr>
              <a:t>位</a:t>
            </a:r>
            <a:r>
              <a:rPr dirty="0" sz="1600" spc="-20">
                <a:solidFill>
                  <a:srgbClr val="252525"/>
                </a:solidFill>
                <a:latin typeface="宋体"/>
                <a:cs typeface="宋体"/>
              </a:rPr>
              <a:t>数</a:t>
            </a:r>
            <a:r>
              <a:rPr dirty="0" sz="1600" spc="-30">
                <a:solidFill>
                  <a:srgbClr val="252525"/>
                </a:solidFill>
                <a:latin typeface="宋体"/>
                <a:cs typeface="宋体"/>
              </a:rPr>
              <a:t>的全部</a:t>
            </a:r>
            <a:r>
              <a:rPr dirty="0" sz="1600" spc="-15">
                <a:solidFill>
                  <a:srgbClr val="252525"/>
                </a:solidFill>
                <a:latin typeface="宋体"/>
                <a:cs typeface="宋体"/>
              </a:rPr>
              <a:t>在</a:t>
            </a:r>
            <a:r>
              <a:rPr dirty="0" sz="1600" spc="-30">
                <a:solidFill>
                  <a:srgbClr val="252525"/>
                </a:solidFill>
                <a:latin typeface="宋体"/>
                <a:cs typeface="宋体"/>
              </a:rPr>
              <a:t>前面</a:t>
            </a:r>
            <a:r>
              <a:rPr dirty="0" sz="1600" spc="-10">
                <a:solidFill>
                  <a:srgbClr val="252525"/>
                </a:solidFill>
                <a:latin typeface="宋体"/>
                <a:cs typeface="宋体"/>
              </a:rPr>
              <a:t>补</a:t>
            </a:r>
            <a:r>
              <a:rPr dirty="0" sz="1600" spc="120">
                <a:solidFill>
                  <a:srgbClr val="252525"/>
                </a:solidFill>
                <a:latin typeface="宋体"/>
                <a:cs typeface="宋体"/>
              </a:rPr>
              <a:t>0</a:t>
            </a:r>
            <a:r>
              <a:rPr dirty="0" sz="1600" spc="-30">
                <a:solidFill>
                  <a:srgbClr val="252525"/>
                </a:solidFill>
                <a:latin typeface="宋体"/>
                <a:cs typeface="宋体"/>
              </a:rPr>
              <a:t>。比如：</a:t>
            </a:r>
            <a:r>
              <a:rPr dirty="0" sz="1600" spc="-375">
                <a:solidFill>
                  <a:srgbClr val="252525"/>
                </a:solidFill>
                <a:latin typeface="宋体"/>
                <a:cs typeface="宋体"/>
              </a:rPr>
              <a:t> </a:t>
            </a:r>
            <a:r>
              <a:rPr dirty="0" sz="1600" spc="105">
                <a:solidFill>
                  <a:srgbClr val="252525"/>
                </a:solidFill>
                <a:latin typeface="宋体"/>
                <a:cs typeface="宋体"/>
              </a:rPr>
              <a:t>1</a:t>
            </a:r>
            <a:r>
              <a:rPr dirty="0" sz="1600" spc="-30">
                <a:solidFill>
                  <a:srgbClr val="252525"/>
                </a:solidFill>
                <a:latin typeface="宋体"/>
                <a:cs typeface="宋体"/>
              </a:rPr>
              <a:t>号员</a:t>
            </a:r>
            <a:endParaRPr sz="1600">
              <a:latin typeface="宋体"/>
              <a:cs typeface="宋体"/>
            </a:endParaRPr>
          </a:p>
          <a:p>
            <a:pPr marL="948690">
              <a:lnSpc>
                <a:spcPct val="100000"/>
              </a:lnSpc>
              <a:spcBef>
                <a:spcPts val="960"/>
              </a:spcBef>
            </a:pPr>
            <a:r>
              <a:rPr dirty="0" sz="1600" spc="-35">
                <a:solidFill>
                  <a:srgbClr val="252525"/>
                </a:solidFill>
                <a:latin typeface="宋体"/>
                <a:cs typeface="宋体"/>
              </a:rPr>
              <a:t>工的工号应该为</a:t>
            </a:r>
            <a:r>
              <a:rPr dirty="0" sz="1600" spc="110">
                <a:solidFill>
                  <a:srgbClr val="252525"/>
                </a:solidFill>
                <a:latin typeface="宋体"/>
                <a:cs typeface="宋体"/>
              </a:rPr>
              <a:t>00001</a:t>
            </a:r>
            <a:r>
              <a:rPr dirty="0" sz="1600" spc="-30">
                <a:solidFill>
                  <a:srgbClr val="252525"/>
                </a:solidFill>
                <a:latin typeface="宋体"/>
                <a:cs typeface="宋体"/>
              </a:rPr>
              <a:t>。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0"/>
              <a:t>高级软件人才培训专家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70959" y="2337816"/>
            <a:ext cx="1137285" cy="1320165"/>
          </a:xfrm>
          <a:custGeom>
            <a:avLst/>
            <a:gdLst/>
            <a:ahLst/>
            <a:cxnLst/>
            <a:rect l="l" t="t" r="r" b="b"/>
            <a:pathLst>
              <a:path w="1137285" h="1320164">
                <a:moveTo>
                  <a:pt x="568451" y="0"/>
                </a:moveTo>
                <a:lnTo>
                  <a:pt x="0" y="284225"/>
                </a:lnTo>
                <a:lnTo>
                  <a:pt x="0" y="1035558"/>
                </a:lnTo>
                <a:lnTo>
                  <a:pt x="568451" y="1319784"/>
                </a:lnTo>
                <a:lnTo>
                  <a:pt x="1136903" y="1035558"/>
                </a:lnTo>
                <a:lnTo>
                  <a:pt x="1136903" y="284225"/>
                </a:lnTo>
                <a:lnTo>
                  <a:pt x="568451" y="0"/>
                </a:lnTo>
                <a:close/>
              </a:path>
            </a:pathLst>
          </a:custGeom>
          <a:solidFill>
            <a:srgbClr val="AC2B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96640" y="3227832"/>
            <a:ext cx="370840" cy="429895"/>
          </a:xfrm>
          <a:custGeom>
            <a:avLst/>
            <a:gdLst/>
            <a:ahLst/>
            <a:cxnLst/>
            <a:rect l="l" t="t" r="r" b="b"/>
            <a:pathLst>
              <a:path w="370839" h="429895">
                <a:moveTo>
                  <a:pt x="185165" y="0"/>
                </a:moveTo>
                <a:lnTo>
                  <a:pt x="0" y="92582"/>
                </a:lnTo>
                <a:lnTo>
                  <a:pt x="0" y="337184"/>
                </a:lnTo>
                <a:lnTo>
                  <a:pt x="185165" y="429767"/>
                </a:lnTo>
                <a:lnTo>
                  <a:pt x="370332" y="337184"/>
                </a:lnTo>
                <a:lnTo>
                  <a:pt x="370332" y="92582"/>
                </a:lnTo>
                <a:lnTo>
                  <a:pt x="18516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2415" y="2438526"/>
            <a:ext cx="839469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252525"/>
                </a:solidFill>
                <a:latin typeface="微软雅黑"/>
                <a:cs typeface="微软雅黑"/>
              </a:rPr>
              <a:t>函数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2415" y="3174618"/>
            <a:ext cx="1267460" cy="1747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solidFill>
                  <a:srgbClr val="585858"/>
                </a:solidFill>
                <a:latin typeface="微软雅黑"/>
                <a:cs typeface="微软雅黑"/>
              </a:rPr>
              <a:t>字符串函数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solidFill>
                  <a:srgbClr val="FF0000"/>
                </a:solidFill>
                <a:latin typeface="微软雅黑"/>
                <a:cs typeface="微软雅黑"/>
              </a:rPr>
              <a:t>数值函数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solidFill>
                  <a:srgbClr val="585858"/>
                </a:solidFill>
                <a:latin typeface="微软雅黑"/>
                <a:cs typeface="微软雅黑"/>
              </a:rPr>
              <a:t>日期函数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10">
                <a:solidFill>
                  <a:srgbClr val="585858"/>
                </a:solidFill>
                <a:latin typeface="微软雅黑"/>
                <a:cs typeface="微软雅黑"/>
              </a:rPr>
              <a:t>流程函数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77105" y="2677413"/>
            <a:ext cx="33845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 b="1">
                <a:solidFill>
                  <a:srgbClr val="FFFFFF"/>
                </a:solidFill>
                <a:latin typeface="微软雅黑"/>
                <a:cs typeface="微软雅黑"/>
              </a:rPr>
              <a:t>3</a:t>
            </a:r>
            <a:endParaRPr sz="4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 h="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 h="0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 h="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64260" y="2627871"/>
            <a:ext cx="4253865" cy="431165"/>
          </a:xfrm>
          <a:custGeom>
            <a:avLst/>
            <a:gdLst/>
            <a:ahLst/>
            <a:cxnLst/>
            <a:rect l="l" t="t" r="r" b="b"/>
            <a:pathLst>
              <a:path w="4253865" h="431164">
                <a:moveTo>
                  <a:pt x="0" y="431050"/>
                </a:moveTo>
                <a:lnTo>
                  <a:pt x="4253738" y="431050"/>
                </a:lnTo>
                <a:lnTo>
                  <a:pt x="4253738" y="0"/>
                </a:lnTo>
                <a:lnTo>
                  <a:pt x="0" y="0"/>
                </a:lnTo>
                <a:lnTo>
                  <a:pt x="0" y="43105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064260" y="3059036"/>
            <a:ext cx="4253865" cy="431165"/>
          </a:xfrm>
          <a:custGeom>
            <a:avLst/>
            <a:gdLst/>
            <a:ahLst/>
            <a:cxnLst/>
            <a:rect l="l" t="t" r="r" b="b"/>
            <a:pathLst>
              <a:path w="4253865" h="431164">
                <a:moveTo>
                  <a:pt x="0" y="431050"/>
                </a:moveTo>
                <a:lnTo>
                  <a:pt x="4253738" y="431050"/>
                </a:lnTo>
                <a:lnTo>
                  <a:pt x="4253738" y="0"/>
                </a:lnTo>
                <a:lnTo>
                  <a:pt x="0" y="0"/>
                </a:lnTo>
                <a:lnTo>
                  <a:pt x="0" y="43105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064260" y="3490074"/>
            <a:ext cx="4253865" cy="431165"/>
          </a:xfrm>
          <a:custGeom>
            <a:avLst/>
            <a:gdLst/>
            <a:ahLst/>
            <a:cxnLst/>
            <a:rect l="l" t="t" r="r" b="b"/>
            <a:pathLst>
              <a:path w="4253865" h="431164">
                <a:moveTo>
                  <a:pt x="0" y="431050"/>
                </a:moveTo>
                <a:lnTo>
                  <a:pt x="4253738" y="431050"/>
                </a:lnTo>
                <a:lnTo>
                  <a:pt x="4253738" y="0"/>
                </a:lnTo>
                <a:lnTo>
                  <a:pt x="0" y="0"/>
                </a:lnTo>
                <a:lnTo>
                  <a:pt x="0" y="43105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317997" y="3490074"/>
            <a:ext cx="5738495" cy="431165"/>
          </a:xfrm>
          <a:custGeom>
            <a:avLst/>
            <a:gdLst/>
            <a:ahLst/>
            <a:cxnLst/>
            <a:rect l="l" t="t" r="r" b="b"/>
            <a:pathLst>
              <a:path w="5738495" h="431164">
                <a:moveTo>
                  <a:pt x="0" y="431050"/>
                </a:moveTo>
                <a:lnTo>
                  <a:pt x="5738240" y="431050"/>
                </a:lnTo>
                <a:lnTo>
                  <a:pt x="5738240" y="0"/>
                </a:lnTo>
                <a:lnTo>
                  <a:pt x="0" y="0"/>
                </a:lnTo>
                <a:lnTo>
                  <a:pt x="0" y="43105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064260" y="3921112"/>
            <a:ext cx="4253865" cy="431165"/>
          </a:xfrm>
          <a:custGeom>
            <a:avLst/>
            <a:gdLst/>
            <a:ahLst/>
            <a:cxnLst/>
            <a:rect l="l" t="t" r="r" b="b"/>
            <a:pathLst>
              <a:path w="4253865" h="431164">
                <a:moveTo>
                  <a:pt x="0" y="431050"/>
                </a:moveTo>
                <a:lnTo>
                  <a:pt x="4253738" y="431050"/>
                </a:lnTo>
                <a:lnTo>
                  <a:pt x="4253738" y="0"/>
                </a:lnTo>
                <a:lnTo>
                  <a:pt x="0" y="0"/>
                </a:lnTo>
                <a:lnTo>
                  <a:pt x="0" y="43105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317997" y="3921112"/>
            <a:ext cx="5738495" cy="431165"/>
          </a:xfrm>
          <a:custGeom>
            <a:avLst/>
            <a:gdLst/>
            <a:ahLst/>
            <a:cxnLst/>
            <a:rect l="l" t="t" r="r" b="b"/>
            <a:pathLst>
              <a:path w="5738495" h="431164">
                <a:moveTo>
                  <a:pt x="0" y="431050"/>
                </a:moveTo>
                <a:lnTo>
                  <a:pt x="5738240" y="431050"/>
                </a:lnTo>
                <a:lnTo>
                  <a:pt x="5738240" y="0"/>
                </a:lnTo>
                <a:lnTo>
                  <a:pt x="0" y="0"/>
                </a:lnTo>
                <a:lnTo>
                  <a:pt x="0" y="43105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064260" y="4352150"/>
            <a:ext cx="4253865" cy="431165"/>
          </a:xfrm>
          <a:custGeom>
            <a:avLst/>
            <a:gdLst/>
            <a:ahLst/>
            <a:cxnLst/>
            <a:rect l="l" t="t" r="r" b="b"/>
            <a:pathLst>
              <a:path w="4253865" h="431164">
                <a:moveTo>
                  <a:pt x="0" y="431050"/>
                </a:moveTo>
                <a:lnTo>
                  <a:pt x="4253738" y="431050"/>
                </a:lnTo>
                <a:lnTo>
                  <a:pt x="4253738" y="0"/>
                </a:lnTo>
                <a:lnTo>
                  <a:pt x="0" y="0"/>
                </a:lnTo>
                <a:lnTo>
                  <a:pt x="0" y="43105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317997" y="4352150"/>
            <a:ext cx="5738495" cy="431165"/>
          </a:xfrm>
          <a:custGeom>
            <a:avLst/>
            <a:gdLst/>
            <a:ahLst/>
            <a:cxnLst/>
            <a:rect l="l" t="t" r="r" b="b"/>
            <a:pathLst>
              <a:path w="5738495" h="431164">
                <a:moveTo>
                  <a:pt x="0" y="431050"/>
                </a:moveTo>
                <a:lnTo>
                  <a:pt x="5738240" y="431050"/>
                </a:lnTo>
                <a:lnTo>
                  <a:pt x="5738240" y="0"/>
                </a:lnTo>
                <a:lnTo>
                  <a:pt x="0" y="0"/>
                </a:lnTo>
                <a:lnTo>
                  <a:pt x="0" y="43105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155801" y="2688589"/>
            <a:ext cx="586955" cy="2758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155801" y="3119882"/>
            <a:ext cx="810958" cy="2758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155801" y="3550920"/>
            <a:ext cx="795528" cy="2758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760720" y="3550920"/>
            <a:ext cx="329184" cy="2758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155801" y="3982211"/>
            <a:ext cx="659637" cy="2758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760720" y="3982211"/>
            <a:ext cx="390144" cy="2758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155801" y="4413250"/>
            <a:ext cx="1004163" cy="2758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935979" y="4413250"/>
            <a:ext cx="161544" cy="2758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766557" y="4413250"/>
            <a:ext cx="167640" cy="2758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1057910" y="2030222"/>
          <a:ext cx="10011410" cy="27597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3865"/>
                <a:gridCol w="5738495"/>
              </a:tblGrid>
              <a:tr h="5913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dirty="0" sz="1600" spc="-3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函数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156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2B2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dirty="0" sz="1600" spc="-3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功能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156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2B25"/>
                    </a:solidFill>
                  </a:tcPr>
                </a:tc>
              </a:tr>
              <a:tr h="4310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向上取整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B="0" marT="946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4311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向下取整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B="0" marT="946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4310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45"/>
                        </a:spcBef>
                        <a:tabLst>
                          <a:tab pos="688975" algn="l"/>
                        </a:tabLst>
                      </a:pP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返</a:t>
                      </a:r>
                      <a:r>
                        <a:rPr dirty="0" sz="1400" spc="-2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回	</a:t>
                      </a: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的模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B="0" marT="946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4310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50"/>
                        </a:spcBef>
                        <a:tabLst>
                          <a:tab pos="734695" algn="l"/>
                        </a:tabLst>
                      </a:pP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返</a:t>
                      </a:r>
                      <a:r>
                        <a:rPr dirty="0" sz="1400" spc="-2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回	</a:t>
                      </a: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内的随机数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B="0" marT="952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4310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求参</a:t>
                      </a:r>
                      <a:r>
                        <a:rPr dirty="0" sz="1400" spc="-2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数</a:t>
                      </a:r>
                      <a:r>
                        <a:rPr dirty="0" sz="1400" spc="-7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400" spc="-2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的四</a:t>
                      </a: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舍</a:t>
                      </a:r>
                      <a:r>
                        <a:rPr dirty="0" sz="1400" spc="-2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五入</a:t>
                      </a:r>
                      <a:r>
                        <a:rPr dirty="0" sz="1400" spc="-4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的</a:t>
                      </a:r>
                      <a:r>
                        <a:rPr dirty="0" sz="1400" spc="-2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值，</a:t>
                      </a:r>
                      <a:r>
                        <a:rPr dirty="0" sz="1400" spc="-4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保</a:t>
                      </a:r>
                      <a:r>
                        <a:rPr dirty="0" sz="1400" spc="-2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留</a:t>
                      </a:r>
                      <a:r>
                        <a:rPr dirty="0" sz="1400" spc="-4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400" spc="-2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位</a:t>
                      </a:r>
                      <a:r>
                        <a:rPr dirty="0" sz="1400" spc="-4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小</a:t>
                      </a:r>
                      <a:r>
                        <a:rPr dirty="0" sz="1400" spc="-2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数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B="0" marT="946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0" name="object 3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0"/>
              <a:t>高级软件人才培训专家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789838" y="1074801"/>
            <a:ext cx="2135505" cy="7797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35">
                <a:solidFill>
                  <a:srgbClr val="AC2A25"/>
                </a:solidFill>
                <a:latin typeface="宋体"/>
                <a:cs typeface="宋体"/>
              </a:rPr>
              <a:t>数值函数</a:t>
            </a:r>
            <a:endParaRPr sz="2000">
              <a:latin typeface="宋体"/>
              <a:cs typeface="宋体"/>
            </a:endParaRPr>
          </a:p>
          <a:p>
            <a:pPr marL="339090">
              <a:lnSpc>
                <a:spcPct val="100000"/>
              </a:lnSpc>
              <a:spcBef>
                <a:spcPts val="1850"/>
              </a:spcBef>
            </a:pPr>
            <a:r>
              <a:rPr dirty="0" sz="1400">
                <a:solidFill>
                  <a:srgbClr val="585858"/>
                </a:solidFill>
                <a:latin typeface="微软雅黑"/>
                <a:cs typeface="微软雅黑"/>
              </a:rPr>
              <a:t>常见的数值函数如下：</a:t>
            </a:r>
            <a:endParaRPr sz="1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 h="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 h="0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 h="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99744" y="1171955"/>
            <a:ext cx="1001394" cy="376555"/>
          </a:xfrm>
          <a:custGeom>
            <a:avLst/>
            <a:gdLst/>
            <a:ahLst/>
            <a:cxnLst/>
            <a:rect l="l" t="t" r="r" b="b"/>
            <a:pathLst>
              <a:path w="1001394" h="376555">
                <a:moveTo>
                  <a:pt x="0" y="376427"/>
                </a:moveTo>
                <a:lnTo>
                  <a:pt x="1001268" y="376427"/>
                </a:lnTo>
                <a:lnTo>
                  <a:pt x="1001268" y="0"/>
                </a:lnTo>
                <a:lnTo>
                  <a:pt x="0" y="0"/>
                </a:lnTo>
                <a:lnTo>
                  <a:pt x="0" y="376427"/>
                </a:lnTo>
                <a:close/>
              </a:path>
            </a:pathLst>
          </a:custGeom>
          <a:ln w="12700">
            <a:solidFill>
              <a:srgbClr val="AC2B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06195" y="1123188"/>
            <a:ext cx="398145" cy="460375"/>
          </a:xfrm>
          <a:custGeom>
            <a:avLst/>
            <a:gdLst/>
            <a:ahLst/>
            <a:cxnLst/>
            <a:rect l="l" t="t" r="r" b="b"/>
            <a:pathLst>
              <a:path w="398144" h="460375">
                <a:moveTo>
                  <a:pt x="198882" y="0"/>
                </a:moveTo>
                <a:lnTo>
                  <a:pt x="0" y="99440"/>
                </a:lnTo>
                <a:lnTo>
                  <a:pt x="0" y="360807"/>
                </a:lnTo>
                <a:lnTo>
                  <a:pt x="198882" y="460248"/>
                </a:lnTo>
                <a:lnTo>
                  <a:pt x="397764" y="360807"/>
                </a:lnTo>
                <a:lnTo>
                  <a:pt x="397764" y="99440"/>
                </a:lnTo>
                <a:lnTo>
                  <a:pt x="198882" y="0"/>
                </a:lnTo>
                <a:close/>
              </a:path>
            </a:pathLst>
          </a:custGeom>
          <a:solidFill>
            <a:srgbClr val="AC2B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99859" y="1245659"/>
            <a:ext cx="199685" cy="2018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338452" y="1176655"/>
            <a:ext cx="5554980" cy="9391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48690" algn="l"/>
                <a:tab pos="1405890" algn="l"/>
              </a:tabLst>
            </a:pPr>
            <a:r>
              <a:rPr dirty="0" sz="2000">
                <a:solidFill>
                  <a:srgbClr val="AC2B25"/>
                </a:solidFill>
                <a:latin typeface="微软雅黑"/>
                <a:cs typeface="微软雅黑"/>
              </a:rPr>
              <a:t>练习	</a:t>
            </a:r>
            <a:r>
              <a:rPr dirty="0" sz="2000">
                <a:solidFill>
                  <a:srgbClr val="AC2A25"/>
                </a:solidFill>
                <a:latin typeface="Arial"/>
                <a:cs typeface="Arial"/>
              </a:rPr>
              <a:t>•	</a:t>
            </a:r>
            <a:r>
              <a:rPr dirty="0" sz="2000" spc="-35">
                <a:solidFill>
                  <a:srgbClr val="AC2A25"/>
                </a:solidFill>
                <a:latin typeface="宋体"/>
                <a:cs typeface="宋体"/>
              </a:rPr>
              <a:t>根据需求完成以</a:t>
            </a:r>
            <a:r>
              <a:rPr dirty="0" sz="2000" spc="-45">
                <a:solidFill>
                  <a:srgbClr val="AC2A25"/>
                </a:solidFill>
                <a:latin typeface="宋体"/>
                <a:cs typeface="宋体"/>
              </a:rPr>
              <a:t>下</a:t>
            </a:r>
            <a:r>
              <a:rPr dirty="0" sz="2000" spc="225">
                <a:solidFill>
                  <a:srgbClr val="AC2A25"/>
                </a:solidFill>
                <a:latin typeface="宋体"/>
                <a:cs typeface="宋体"/>
              </a:rPr>
              <a:t>SQL</a:t>
            </a:r>
            <a:r>
              <a:rPr dirty="0" sz="2000" spc="-50">
                <a:solidFill>
                  <a:srgbClr val="AC2A25"/>
                </a:solidFill>
                <a:latin typeface="宋体"/>
                <a:cs typeface="宋体"/>
              </a:rPr>
              <a:t>编写</a:t>
            </a:r>
            <a:endParaRPr sz="2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50">
              <a:latin typeface="Times New Roman"/>
              <a:cs typeface="Times New Roman"/>
            </a:endParaRPr>
          </a:p>
          <a:p>
            <a:pPr marL="948690">
              <a:lnSpc>
                <a:spcPct val="100000"/>
              </a:lnSpc>
            </a:pPr>
            <a:r>
              <a:rPr dirty="0" sz="1600" spc="-30">
                <a:solidFill>
                  <a:srgbClr val="252525"/>
                </a:solidFill>
                <a:latin typeface="宋体"/>
                <a:cs typeface="宋体"/>
              </a:rPr>
              <a:t>通过数据库的函数，生成一个六位数的随机验</a:t>
            </a:r>
            <a:r>
              <a:rPr dirty="0" sz="1600" spc="-20">
                <a:solidFill>
                  <a:srgbClr val="252525"/>
                </a:solidFill>
                <a:latin typeface="宋体"/>
                <a:cs typeface="宋体"/>
              </a:rPr>
              <a:t>证</a:t>
            </a:r>
            <a:r>
              <a:rPr dirty="0" sz="1600" spc="-30">
                <a:solidFill>
                  <a:srgbClr val="252525"/>
                </a:solidFill>
                <a:latin typeface="宋体"/>
                <a:cs typeface="宋体"/>
              </a:rPr>
              <a:t>码。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0"/>
              <a:t>高级软件人才培训专家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70959" y="2337816"/>
            <a:ext cx="1137285" cy="1320165"/>
          </a:xfrm>
          <a:custGeom>
            <a:avLst/>
            <a:gdLst/>
            <a:ahLst/>
            <a:cxnLst/>
            <a:rect l="l" t="t" r="r" b="b"/>
            <a:pathLst>
              <a:path w="1137285" h="1320164">
                <a:moveTo>
                  <a:pt x="568451" y="0"/>
                </a:moveTo>
                <a:lnTo>
                  <a:pt x="0" y="284225"/>
                </a:lnTo>
                <a:lnTo>
                  <a:pt x="0" y="1035558"/>
                </a:lnTo>
                <a:lnTo>
                  <a:pt x="568451" y="1319784"/>
                </a:lnTo>
                <a:lnTo>
                  <a:pt x="1136903" y="1035558"/>
                </a:lnTo>
                <a:lnTo>
                  <a:pt x="1136903" y="284225"/>
                </a:lnTo>
                <a:lnTo>
                  <a:pt x="568451" y="0"/>
                </a:lnTo>
                <a:close/>
              </a:path>
            </a:pathLst>
          </a:custGeom>
          <a:solidFill>
            <a:srgbClr val="AC2B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96640" y="3227832"/>
            <a:ext cx="370840" cy="429895"/>
          </a:xfrm>
          <a:custGeom>
            <a:avLst/>
            <a:gdLst/>
            <a:ahLst/>
            <a:cxnLst/>
            <a:rect l="l" t="t" r="r" b="b"/>
            <a:pathLst>
              <a:path w="370839" h="429895">
                <a:moveTo>
                  <a:pt x="185165" y="0"/>
                </a:moveTo>
                <a:lnTo>
                  <a:pt x="0" y="92582"/>
                </a:lnTo>
                <a:lnTo>
                  <a:pt x="0" y="337184"/>
                </a:lnTo>
                <a:lnTo>
                  <a:pt x="185165" y="429767"/>
                </a:lnTo>
                <a:lnTo>
                  <a:pt x="370332" y="337184"/>
                </a:lnTo>
                <a:lnTo>
                  <a:pt x="370332" y="92582"/>
                </a:lnTo>
                <a:lnTo>
                  <a:pt x="18516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2415" y="2438526"/>
            <a:ext cx="839469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252525"/>
                </a:solidFill>
                <a:latin typeface="微软雅黑"/>
                <a:cs typeface="微软雅黑"/>
              </a:rPr>
              <a:t>函数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2415" y="3174618"/>
            <a:ext cx="1267460" cy="1747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solidFill>
                  <a:srgbClr val="585858"/>
                </a:solidFill>
                <a:latin typeface="微软雅黑"/>
                <a:cs typeface="微软雅黑"/>
              </a:rPr>
              <a:t>字符串函数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solidFill>
                  <a:srgbClr val="585858"/>
                </a:solidFill>
                <a:latin typeface="微软雅黑"/>
                <a:cs typeface="微软雅黑"/>
              </a:rPr>
              <a:t>数值函数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solidFill>
                  <a:srgbClr val="FF0000"/>
                </a:solidFill>
                <a:latin typeface="微软雅黑"/>
                <a:cs typeface="微软雅黑"/>
              </a:rPr>
              <a:t>日期函数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10">
                <a:solidFill>
                  <a:srgbClr val="585858"/>
                </a:solidFill>
                <a:latin typeface="微软雅黑"/>
                <a:cs typeface="微软雅黑"/>
              </a:rPr>
              <a:t>流程函数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77105" y="2677413"/>
            <a:ext cx="33845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 b="1">
                <a:solidFill>
                  <a:srgbClr val="FFFFFF"/>
                </a:solidFill>
                <a:latin typeface="微软雅黑"/>
                <a:cs typeface="微软雅黑"/>
              </a:rPr>
              <a:t>3</a:t>
            </a:r>
            <a:endParaRPr sz="4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 h="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 h="0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 h="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64260" y="2627871"/>
            <a:ext cx="4253865" cy="431165"/>
          </a:xfrm>
          <a:custGeom>
            <a:avLst/>
            <a:gdLst/>
            <a:ahLst/>
            <a:cxnLst/>
            <a:rect l="l" t="t" r="r" b="b"/>
            <a:pathLst>
              <a:path w="4253865" h="431164">
                <a:moveTo>
                  <a:pt x="0" y="431050"/>
                </a:moveTo>
                <a:lnTo>
                  <a:pt x="4253738" y="431050"/>
                </a:lnTo>
                <a:lnTo>
                  <a:pt x="4253738" y="0"/>
                </a:lnTo>
                <a:lnTo>
                  <a:pt x="0" y="0"/>
                </a:lnTo>
                <a:lnTo>
                  <a:pt x="0" y="43105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064260" y="3059036"/>
            <a:ext cx="4253865" cy="431165"/>
          </a:xfrm>
          <a:custGeom>
            <a:avLst/>
            <a:gdLst/>
            <a:ahLst/>
            <a:cxnLst/>
            <a:rect l="l" t="t" r="r" b="b"/>
            <a:pathLst>
              <a:path w="4253865" h="431164">
                <a:moveTo>
                  <a:pt x="0" y="431050"/>
                </a:moveTo>
                <a:lnTo>
                  <a:pt x="4253738" y="431050"/>
                </a:lnTo>
                <a:lnTo>
                  <a:pt x="4253738" y="0"/>
                </a:lnTo>
                <a:lnTo>
                  <a:pt x="0" y="0"/>
                </a:lnTo>
                <a:lnTo>
                  <a:pt x="0" y="43105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064260" y="3490074"/>
            <a:ext cx="4253865" cy="431165"/>
          </a:xfrm>
          <a:custGeom>
            <a:avLst/>
            <a:gdLst/>
            <a:ahLst/>
            <a:cxnLst/>
            <a:rect l="l" t="t" r="r" b="b"/>
            <a:pathLst>
              <a:path w="4253865" h="431164">
                <a:moveTo>
                  <a:pt x="0" y="431050"/>
                </a:moveTo>
                <a:lnTo>
                  <a:pt x="4253738" y="431050"/>
                </a:lnTo>
                <a:lnTo>
                  <a:pt x="4253738" y="0"/>
                </a:lnTo>
                <a:lnTo>
                  <a:pt x="0" y="0"/>
                </a:lnTo>
                <a:lnTo>
                  <a:pt x="0" y="43105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064260" y="3921112"/>
            <a:ext cx="4253865" cy="431165"/>
          </a:xfrm>
          <a:custGeom>
            <a:avLst/>
            <a:gdLst/>
            <a:ahLst/>
            <a:cxnLst/>
            <a:rect l="l" t="t" r="r" b="b"/>
            <a:pathLst>
              <a:path w="4253865" h="431164">
                <a:moveTo>
                  <a:pt x="0" y="431050"/>
                </a:moveTo>
                <a:lnTo>
                  <a:pt x="4253738" y="431050"/>
                </a:lnTo>
                <a:lnTo>
                  <a:pt x="4253738" y="0"/>
                </a:lnTo>
                <a:lnTo>
                  <a:pt x="0" y="0"/>
                </a:lnTo>
                <a:lnTo>
                  <a:pt x="0" y="43105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317997" y="3921112"/>
            <a:ext cx="5738495" cy="431165"/>
          </a:xfrm>
          <a:custGeom>
            <a:avLst/>
            <a:gdLst/>
            <a:ahLst/>
            <a:cxnLst/>
            <a:rect l="l" t="t" r="r" b="b"/>
            <a:pathLst>
              <a:path w="5738495" h="431164">
                <a:moveTo>
                  <a:pt x="0" y="431050"/>
                </a:moveTo>
                <a:lnTo>
                  <a:pt x="5738240" y="431050"/>
                </a:lnTo>
                <a:lnTo>
                  <a:pt x="5738240" y="0"/>
                </a:lnTo>
                <a:lnTo>
                  <a:pt x="0" y="0"/>
                </a:lnTo>
                <a:lnTo>
                  <a:pt x="0" y="43105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064260" y="4352150"/>
            <a:ext cx="4253865" cy="431165"/>
          </a:xfrm>
          <a:custGeom>
            <a:avLst/>
            <a:gdLst/>
            <a:ahLst/>
            <a:cxnLst/>
            <a:rect l="l" t="t" r="r" b="b"/>
            <a:pathLst>
              <a:path w="4253865" h="431164">
                <a:moveTo>
                  <a:pt x="0" y="431050"/>
                </a:moveTo>
                <a:lnTo>
                  <a:pt x="4253738" y="431050"/>
                </a:lnTo>
                <a:lnTo>
                  <a:pt x="4253738" y="0"/>
                </a:lnTo>
                <a:lnTo>
                  <a:pt x="0" y="0"/>
                </a:lnTo>
                <a:lnTo>
                  <a:pt x="0" y="43105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317997" y="4352150"/>
            <a:ext cx="5738495" cy="431165"/>
          </a:xfrm>
          <a:custGeom>
            <a:avLst/>
            <a:gdLst/>
            <a:ahLst/>
            <a:cxnLst/>
            <a:rect l="l" t="t" r="r" b="b"/>
            <a:pathLst>
              <a:path w="5738495" h="431164">
                <a:moveTo>
                  <a:pt x="0" y="431050"/>
                </a:moveTo>
                <a:lnTo>
                  <a:pt x="5738240" y="431050"/>
                </a:lnTo>
                <a:lnTo>
                  <a:pt x="5738240" y="0"/>
                </a:lnTo>
                <a:lnTo>
                  <a:pt x="0" y="0"/>
                </a:lnTo>
                <a:lnTo>
                  <a:pt x="0" y="43105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064260" y="4783188"/>
            <a:ext cx="4253865" cy="431165"/>
          </a:xfrm>
          <a:custGeom>
            <a:avLst/>
            <a:gdLst/>
            <a:ahLst/>
            <a:cxnLst/>
            <a:rect l="l" t="t" r="r" b="b"/>
            <a:pathLst>
              <a:path w="4253865" h="431164">
                <a:moveTo>
                  <a:pt x="0" y="431050"/>
                </a:moveTo>
                <a:lnTo>
                  <a:pt x="4253738" y="431050"/>
                </a:lnTo>
                <a:lnTo>
                  <a:pt x="4253738" y="0"/>
                </a:lnTo>
                <a:lnTo>
                  <a:pt x="0" y="0"/>
                </a:lnTo>
                <a:lnTo>
                  <a:pt x="0" y="43105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317997" y="4783188"/>
            <a:ext cx="5738495" cy="431165"/>
          </a:xfrm>
          <a:custGeom>
            <a:avLst/>
            <a:gdLst/>
            <a:ahLst/>
            <a:cxnLst/>
            <a:rect l="l" t="t" r="r" b="b"/>
            <a:pathLst>
              <a:path w="5738495" h="431164">
                <a:moveTo>
                  <a:pt x="0" y="431050"/>
                </a:moveTo>
                <a:lnTo>
                  <a:pt x="5738240" y="431050"/>
                </a:lnTo>
                <a:lnTo>
                  <a:pt x="5738240" y="0"/>
                </a:lnTo>
                <a:lnTo>
                  <a:pt x="0" y="0"/>
                </a:lnTo>
                <a:lnTo>
                  <a:pt x="0" y="43105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064260" y="5214226"/>
            <a:ext cx="4253865" cy="431165"/>
          </a:xfrm>
          <a:custGeom>
            <a:avLst/>
            <a:gdLst/>
            <a:ahLst/>
            <a:cxnLst/>
            <a:rect l="l" t="t" r="r" b="b"/>
            <a:pathLst>
              <a:path w="4253865" h="431164">
                <a:moveTo>
                  <a:pt x="0" y="431050"/>
                </a:moveTo>
                <a:lnTo>
                  <a:pt x="4253738" y="431050"/>
                </a:lnTo>
                <a:lnTo>
                  <a:pt x="4253738" y="0"/>
                </a:lnTo>
                <a:lnTo>
                  <a:pt x="0" y="0"/>
                </a:lnTo>
                <a:lnTo>
                  <a:pt x="0" y="43105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317997" y="5214226"/>
            <a:ext cx="5738495" cy="431165"/>
          </a:xfrm>
          <a:custGeom>
            <a:avLst/>
            <a:gdLst/>
            <a:ahLst/>
            <a:cxnLst/>
            <a:rect l="l" t="t" r="r" b="b"/>
            <a:pathLst>
              <a:path w="5738495" h="431164">
                <a:moveTo>
                  <a:pt x="0" y="431050"/>
                </a:moveTo>
                <a:lnTo>
                  <a:pt x="5738240" y="431050"/>
                </a:lnTo>
                <a:lnTo>
                  <a:pt x="5738240" y="0"/>
                </a:lnTo>
                <a:lnTo>
                  <a:pt x="0" y="0"/>
                </a:lnTo>
                <a:lnTo>
                  <a:pt x="0" y="43105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064260" y="5645277"/>
            <a:ext cx="4253865" cy="431165"/>
          </a:xfrm>
          <a:custGeom>
            <a:avLst/>
            <a:gdLst/>
            <a:ahLst/>
            <a:cxnLst/>
            <a:rect l="l" t="t" r="r" b="b"/>
            <a:pathLst>
              <a:path w="4253865" h="431164">
                <a:moveTo>
                  <a:pt x="0" y="431050"/>
                </a:moveTo>
                <a:lnTo>
                  <a:pt x="4253738" y="431050"/>
                </a:lnTo>
                <a:lnTo>
                  <a:pt x="4253738" y="0"/>
                </a:lnTo>
                <a:lnTo>
                  <a:pt x="0" y="0"/>
                </a:lnTo>
                <a:lnTo>
                  <a:pt x="0" y="43105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317997" y="5645277"/>
            <a:ext cx="5738495" cy="431165"/>
          </a:xfrm>
          <a:custGeom>
            <a:avLst/>
            <a:gdLst/>
            <a:ahLst/>
            <a:cxnLst/>
            <a:rect l="l" t="t" r="r" b="b"/>
            <a:pathLst>
              <a:path w="5738495" h="431164">
                <a:moveTo>
                  <a:pt x="0" y="431050"/>
                </a:moveTo>
                <a:lnTo>
                  <a:pt x="5738240" y="431050"/>
                </a:lnTo>
                <a:lnTo>
                  <a:pt x="5738240" y="0"/>
                </a:lnTo>
                <a:lnTo>
                  <a:pt x="0" y="0"/>
                </a:lnTo>
                <a:lnTo>
                  <a:pt x="0" y="43105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155801" y="2688589"/>
            <a:ext cx="936409" cy="2758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155801" y="3119882"/>
            <a:ext cx="885609" cy="2758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155801" y="3550920"/>
            <a:ext cx="619963" cy="2758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155801" y="3982211"/>
            <a:ext cx="962253" cy="2758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111240" y="3982211"/>
            <a:ext cx="457200" cy="2758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155801" y="4413250"/>
            <a:ext cx="1177417" cy="2758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111240" y="4413250"/>
            <a:ext cx="457200" cy="2758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155801" y="4844541"/>
            <a:ext cx="885609" cy="2758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111240" y="4844541"/>
            <a:ext cx="457200" cy="2758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155801" y="5275453"/>
            <a:ext cx="2183765" cy="2758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292728" y="5275453"/>
            <a:ext cx="854963" cy="2758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069969" y="5275453"/>
            <a:ext cx="109727" cy="27584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461759" y="5275453"/>
            <a:ext cx="164591" cy="27584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466073" y="5275453"/>
            <a:ext cx="434340" cy="2758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155801" y="5706770"/>
            <a:ext cx="1916176" cy="27584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461759" y="5706770"/>
            <a:ext cx="555955" cy="2758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880857" y="5706770"/>
            <a:ext cx="555955" cy="2758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41" name="object 41"/>
          <p:cNvGraphicFramePr>
            <a:graphicFrameLocks noGrp="1"/>
          </p:cNvGraphicFramePr>
          <p:nvPr/>
        </p:nvGraphicFramePr>
        <p:xfrm>
          <a:off x="1057910" y="2030222"/>
          <a:ext cx="10011410" cy="40525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3865"/>
                <a:gridCol w="5738495"/>
              </a:tblGrid>
              <a:tr h="5913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dirty="0" sz="1600" spc="-3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函数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156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2B2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dirty="0" sz="1600" spc="-3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功能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156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2B25"/>
                    </a:solidFill>
                  </a:tcPr>
                </a:tc>
              </a:tr>
              <a:tr h="4310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返回当前日期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B="0" marT="946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4311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返回当前时间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B="0" marT="946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4310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返回当前日期和时间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B="0" marT="946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4310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50"/>
                        </a:spcBef>
                        <a:tabLst>
                          <a:tab pos="1158875" algn="l"/>
                        </a:tabLst>
                      </a:pP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获取指</a:t>
                      </a:r>
                      <a:r>
                        <a:rPr dirty="0" sz="1400" spc="-2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定	</a:t>
                      </a: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的年份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B="0" marT="952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4310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45"/>
                        </a:spcBef>
                        <a:tabLst>
                          <a:tab pos="1158875" algn="l"/>
                        </a:tabLst>
                      </a:pP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获取指</a:t>
                      </a:r>
                      <a:r>
                        <a:rPr dirty="0" sz="1400" spc="-2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定	</a:t>
                      </a: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的月份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B="0" marT="946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4310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50"/>
                        </a:spcBef>
                        <a:tabLst>
                          <a:tab pos="1158875" algn="l"/>
                        </a:tabLst>
                      </a:pP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获取指</a:t>
                      </a:r>
                      <a:r>
                        <a:rPr dirty="0" sz="1400" spc="-2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定	</a:t>
                      </a: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的日期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B="0" marT="952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4310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50"/>
                        </a:spcBef>
                        <a:tabLst>
                          <a:tab pos="3495040" algn="l"/>
                        </a:tabLst>
                      </a:pP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返回一个日</a:t>
                      </a:r>
                      <a:r>
                        <a:rPr dirty="0" sz="1400" spc="-2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期</a:t>
                      </a:r>
                      <a:r>
                        <a:rPr dirty="0" sz="1400" spc="-4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400" spc="-2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时间</a:t>
                      </a:r>
                      <a:r>
                        <a:rPr dirty="0" sz="1400" spc="-4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值</a:t>
                      </a:r>
                      <a:r>
                        <a:rPr dirty="0" sz="1400" spc="-2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加上</a:t>
                      </a:r>
                      <a:r>
                        <a:rPr dirty="0" sz="1400" spc="-4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一</a:t>
                      </a:r>
                      <a:r>
                        <a:rPr dirty="0" sz="1400" spc="-2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个</a:t>
                      </a:r>
                      <a:r>
                        <a:rPr dirty="0" sz="1400" spc="-4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时</a:t>
                      </a:r>
                      <a:r>
                        <a:rPr dirty="0" sz="1400" spc="-2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间间隔	后</a:t>
                      </a:r>
                      <a:r>
                        <a:rPr dirty="0" sz="1400" spc="-4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的</a:t>
                      </a:r>
                      <a:r>
                        <a:rPr dirty="0" sz="1400" spc="-2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时间值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B="0" marT="952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4310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50"/>
                        </a:spcBef>
                        <a:tabLst>
                          <a:tab pos="1644650" algn="l"/>
                          <a:tab pos="3025775" algn="l"/>
                        </a:tabLst>
                      </a:pP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返回起始时</a:t>
                      </a:r>
                      <a:r>
                        <a:rPr dirty="0" sz="1400" spc="-2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间	</a:t>
                      </a:r>
                      <a:r>
                        <a:rPr dirty="0" sz="1400" spc="30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和</a:t>
                      </a:r>
                      <a:r>
                        <a:rPr dirty="0" sz="1400" spc="-2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结束时间	之间</a:t>
                      </a:r>
                      <a:r>
                        <a:rPr dirty="0" sz="14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的</a:t>
                      </a:r>
                      <a:r>
                        <a:rPr dirty="0" sz="1400" spc="-3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天</a:t>
                      </a:r>
                      <a:r>
                        <a:rPr dirty="0" sz="1400" spc="-2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数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B="0" marT="952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3" name="object 4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0"/>
              <a:t>高级软件人才培训专家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789838" y="1074801"/>
            <a:ext cx="2135505" cy="7797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35">
                <a:solidFill>
                  <a:srgbClr val="AC2A25"/>
                </a:solidFill>
                <a:latin typeface="宋体"/>
                <a:cs typeface="宋体"/>
              </a:rPr>
              <a:t>日期函数</a:t>
            </a:r>
            <a:endParaRPr sz="2000">
              <a:latin typeface="宋体"/>
              <a:cs typeface="宋体"/>
            </a:endParaRPr>
          </a:p>
          <a:p>
            <a:pPr marL="339090">
              <a:lnSpc>
                <a:spcPct val="100000"/>
              </a:lnSpc>
              <a:spcBef>
                <a:spcPts val="1850"/>
              </a:spcBef>
            </a:pPr>
            <a:r>
              <a:rPr dirty="0" sz="1400">
                <a:solidFill>
                  <a:srgbClr val="585858"/>
                </a:solidFill>
                <a:latin typeface="微软雅黑"/>
                <a:cs typeface="微软雅黑"/>
              </a:rPr>
              <a:t>常见的日期函数如下：</a:t>
            </a:r>
            <a:endParaRPr sz="1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 h="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 h="0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 h="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99744" y="1171955"/>
            <a:ext cx="1001394" cy="376555"/>
          </a:xfrm>
          <a:custGeom>
            <a:avLst/>
            <a:gdLst/>
            <a:ahLst/>
            <a:cxnLst/>
            <a:rect l="l" t="t" r="r" b="b"/>
            <a:pathLst>
              <a:path w="1001394" h="376555">
                <a:moveTo>
                  <a:pt x="0" y="376427"/>
                </a:moveTo>
                <a:lnTo>
                  <a:pt x="1001268" y="376427"/>
                </a:lnTo>
                <a:lnTo>
                  <a:pt x="1001268" y="0"/>
                </a:lnTo>
                <a:lnTo>
                  <a:pt x="0" y="0"/>
                </a:lnTo>
                <a:lnTo>
                  <a:pt x="0" y="376427"/>
                </a:lnTo>
                <a:close/>
              </a:path>
            </a:pathLst>
          </a:custGeom>
          <a:ln w="12700">
            <a:solidFill>
              <a:srgbClr val="AC2B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06195" y="1123188"/>
            <a:ext cx="398145" cy="460375"/>
          </a:xfrm>
          <a:custGeom>
            <a:avLst/>
            <a:gdLst/>
            <a:ahLst/>
            <a:cxnLst/>
            <a:rect l="l" t="t" r="r" b="b"/>
            <a:pathLst>
              <a:path w="398144" h="460375">
                <a:moveTo>
                  <a:pt x="198882" y="0"/>
                </a:moveTo>
                <a:lnTo>
                  <a:pt x="0" y="99440"/>
                </a:lnTo>
                <a:lnTo>
                  <a:pt x="0" y="360807"/>
                </a:lnTo>
                <a:lnTo>
                  <a:pt x="198882" y="460248"/>
                </a:lnTo>
                <a:lnTo>
                  <a:pt x="397764" y="360807"/>
                </a:lnTo>
                <a:lnTo>
                  <a:pt x="397764" y="99440"/>
                </a:lnTo>
                <a:lnTo>
                  <a:pt x="198882" y="0"/>
                </a:lnTo>
                <a:close/>
              </a:path>
            </a:pathLst>
          </a:custGeom>
          <a:solidFill>
            <a:srgbClr val="AC2B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99859" y="1245659"/>
            <a:ext cx="199685" cy="2018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338452" y="1176655"/>
            <a:ext cx="5755005" cy="9391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48690" algn="l"/>
                <a:tab pos="1405890" algn="l"/>
              </a:tabLst>
            </a:pPr>
            <a:r>
              <a:rPr dirty="0" sz="2000">
                <a:solidFill>
                  <a:srgbClr val="AC2B25"/>
                </a:solidFill>
                <a:latin typeface="微软雅黑"/>
                <a:cs typeface="微软雅黑"/>
              </a:rPr>
              <a:t>练习	</a:t>
            </a:r>
            <a:r>
              <a:rPr dirty="0" sz="2000">
                <a:solidFill>
                  <a:srgbClr val="AC2A25"/>
                </a:solidFill>
                <a:latin typeface="Arial"/>
                <a:cs typeface="Arial"/>
              </a:rPr>
              <a:t>•	</a:t>
            </a:r>
            <a:r>
              <a:rPr dirty="0" sz="2000" spc="-35">
                <a:solidFill>
                  <a:srgbClr val="AC2A25"/>
                </a:solidFill>
                <a:latin typeface="宋体"/>
                <a:cs typeface="宋体"/>
              </a:rPr>
              <a:t>根据需求完成以</a:t>
            </a:r>
            <a:r>
              <a:rPr dirty="0" sz="2000" spc="-45">
                <a:solidFill>
                  <a:srgbClr val="AC2A25"/>
                </a:solidFill>
                <a:latin typeface="宋体"/>
                <a:cs typeface="宋体"/>
              </a:rPr>
              <a:t>下</a:t>
            </a:r>
            <a:r>
              <a:rPr dirty="0" sz="2000" spc="225">
                <a:solidFill>
                  <a:srgbClr val="AC2A25"/>
                </a:solidFill>
                <a:latin typeface="宋体"/>
                <a:cs typeface="宋体"/>
              </a:rPr>
              <a:t>SQL</a:t>
            </a:r>
            <a:r>
              <a:rPr dirty="0" sz="2000" spc="-50">
                <a:solidFill>
                  <a:srgbClr val="AC2A25"/>
                </a:solidFill>
                <a:latin typeface="宋体"/>
                <a:cs typeface="宋体"/>
              </a:rPr>
              <a:t>编写</a:t>
            </a:r>
            <a:endParaRPr sz="2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50">
              <a:latin typeface="Times New Roman"/>
              <a:cs typeface="Times New Roman"/>
            </a:endParaRPr>
          </a:p>
          <a:p>
            <a:pPr marL="948690">
              <a:lnSpc>
                <a:spcPct val="100000"/>
              </a:lnSpc>
            </a:pPr>
            <a:r>
              <a:rPr dirty="0" sz="1600" spc="-30">
                <a:solidFill>
                  <a:srgbClr val="252525"/>
                </a:solidFill>
                <a:latin typeface="宋体"/>
                <a:cs typeface="宋体"/>
              </a:rPr>
              <a:t>查询所有员工的入职天数，并根据入职天数倒</a:t>
            </a:r>
            <a:r>
              <a:rPr dirty="0" sz="1600" spc="-20">
                <a:solidFill>
                  <a:srgbClr val="252525"/>
                </a:solidFill>
                <a:latin typeface="宋体"/>
                <a:cs typeface="宋体"/>
              </a:rPr>
              <a:t>序</a:t>
            </a:r>
            <a:r>
              <a:rPr dirty="0" sz="1600" spc="-30">
                <a:solidFill>
                  <a:srgbClr val="252525"/>
                </a:solidFill>
                <a:latin typeface="宋体"/>
                <a:cs typeface="宋体"/>
              </a:rPr>
              <a:t>排序。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0"/>
              <a:t>高级软件人才培训专家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70959" y="2337816"/>
            <a:ext cx="1137285" cy="1320165"/>
          </a:xfrm>
          <a:custGeom>
            <a:avLst/>
            <a:gdLst/>
            <a:ahLst/>
            <a:cxnLst/>
            <a:rect l="l" t="t" r="r" b="b"/>
            <a:pathLst>
              <a:path w="1137285" h="1320164">
                <a:moveTo>
                  <a:pt x="568451" y="0"/>
                </a:moveTo>
                <a:lnTo>
                  <a:pt x="0" y="284225"/>
                </a:lnTo>
                <a:lnTo>
                  <a:pt x="0" y="1035558"/>
                </a:lnTo>
                <a:lnTo>
                  <a:pt x="568451" y="1319784"/>
                </a:lnTo>
                <a:lnTo>
                  <a:pt x="1136903" y="1035558"/>
                </a:lnTo>
                <a:lnTo>
                  <a:pt x="1136903" y="284225"/>
                </a:lnTo>
                <a:lnTo>
                  <a:pt x="568451" y="0"/>
                </a:lnTo>
                <a:close/>
              </a:path>
            </a:pathLst>
          </a:custGeom>
          <a:solidFill>
            <a:srgbClr val="AC2B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96640" y="3227832"/>
            <a:ext cx="370840" cy="429895"/>
          </a:xfrm>
          <a:custGeom>
            <a:avLst/>
            <a:gdLst/>
            <a:ahLst/>
            <a:cxnLst/>
            <a:rect l="l" t="t" r="r" b="b"/>
            <a:pathLst>
              <a:path w="370839" h="429895">
                <a:moveTo>
                  <a:pt x="185165" y="0"/>
                </a:moveTo>
                <a:lnTo>
                  <a:pt x="0" y="92582"/>
                </a:lnTo>
                <a:lnTo>
                  <a:pt x="0" y="337184"/>
                </a:lnTo>
                <a:lnTo>
                  <a:pt x="185165" y="429767"/>
                </a:lnTo>
                <a:lnTo>
                  <a:pt x="370332" y="337184"/>
                </a:lnTo>
                <a:lnTo>
                  <a:pt x="370332" y="92582"/>
                </a:lnTo>
                <a:lnTo>
                  <a:pt x="18516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2415" y="2438526"/>
            <a:ext cx="839469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252525"/>
                </a:solidFill>
                <a:latin typeface="微软雅黑"/>
                <a:cs typeface="微软雅黑"/>
              </a:rPr>
              <a:t>函数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2415" y="3174618"/>
            <a:ext cx="1267460" cy="1747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solidFill>
                  <a:srgbClr val="585858"/>
                </a:solidFill>
                <a:latin typeface="微软雅黑"/>
                <a:cs typeface="微软雅黑"/>
              </a:rPr>
              <a:t>字符串函数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solidFill>
                  <a:srgbClr val="585858"/>
                </a:solidFill>
                <a:latin typeface="微软雅黑"/>
                <a:cs typeface="微软雅黑"/>
              </a:rPr>
              <a:t>数值函数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solidFill>
                  <a:srgbClr val="585858"/>
                </a:solidFill>
                <a:latin typeface="微软雅黑"/>
                <a:cs typeface="微软雅黑"/>
              </a:rPr>
              <a:t>日期函数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10">
                <a:solidFill>
                  <a:srgbClr val="FF0000"/>
                </a:solidFill>
                <a:latin typeface="微软雅黑"/>
                <a:cs typeface="微软雅黑"/>
              </a:rPr>
              <a:t>流程函数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77105" y="2677413"/>
            <a:ext cx="33845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 b="1">
                <a:solidFill>
                  <a:srgbClr val="FFFFFF"/>
                </a:solidFill>
                <a:latin typeface="微软雅黑"/>
                <a:cs typeface="微软雅黑"/>
              </a:rPr>
              <a:t>3</a:t>
            </a:r>
            <a:endParaRPr sz="4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 h="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 h="0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 h="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64260" y="2627871"/>
            <a:ext cx="5211445" cy="431165"/>
          </a:xfrm>
          <a:custGeom>
            <a:avLst/>
            <a:gdLst/>
            <a:ahLst/>
            <a:cxnLst/>
            <a:rect l="l" t="t" r="r" b="b"/>
            <a:pathLst>
              <a:path w="5211445" h="431164">
                <a:moveTo>
                  <a:pt x="0" y="431050"/>
                </a:moveTo>
                <a:lnTo>
                  <a:pt x="5211191" y="431050"/>
                </a:lnTo>
                <a:lnTo>
                  <a:pt x="5211191" y="0"/>
                </a:lnTo>
                <a:lnTo>
                  <a:pt x="0" y="0"/>
                </a:lnTo>
                <a:lnTo>
                  <a:pt x="0" y="43105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275451" y="2627871"/>
            <a:ext cx="4780915" cy="431165"/>
          </a:xfrm>
          <a:custGeom>
            <a:avLst/>
            <a:gdLst/>
            <a:ahLst/>
            <a:cxnLst/>
            <a:rect l="l" t="t" r="r" b="b"/>
            <a:pathLst>
              <a:path w="4780915" h="431164">
                <a:moveTo>
                  <a:pt x="0" y="431050"/>
                </a:moveTo>
                <a:lnTo>
                  <a:pt x="4780914" y="431050"/>
                </a:lnTo>
                <a:lnTo>
                  <a:pt x="4780914" y="0"/>
                </a:lnTo>
                <a:lnTo>
                  <a:pt x="0" y="0"/>
                </a:lnTo>
                <a:lnTo>
                  <a:pt x="0" y="43105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064260" y="3059036"/>
            <a:ext cx="5211445" cy="431165"/>
          </a:xfrm>
          <a:custGeom>
            <a:avLst/>
            <a:gdLst/>
            <a:ahLst/>
            <a:cxnLst/>
            <a:rect l="l" t="t" r="r" b="b"/>
            <a:pathLst>
              <a:path w="5211445" h="431164">
                <a:moveTo>
                  <a:pt x="0" y="431050"/>
                </a:moveTo>
                <a:lnTo>
                  <a:pt x="5211191" y="431050"/>
                </a:lnTo>
                <a:lnTo>
                  <a:pt x="5211191" y="0"/>
                </a:lnTo>
                <a:lnTo>
                  <a:pt x="0" y="0"/>
                </a:lnTo>
                <a:lnTo>
                  <a:pt x="0" y="43105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275451" y="3059036"/>
            <a:ext cx="4780915" cy="431165"/>
          </a:xfrm>
          <a:custGeom>
            <a:avLst/>
            <a:gdLst/>
            <a:ahLst/>
            <a:cxnLst/>
            <a:rect l="l" t="t" r="r" b="b"/>
            <a:pathLst>
              <a:path w="4780915" h="431164">
                <a:moveTo>
                  <a:pt x="0" y="431050"/>
                </a:moveTo>
                <a:lnTo>
                  <a:pt x="4780914" y="431050"/>
                </a:lnTo>
                <a:lnTo>
                  <a:pt x="4780914" y="0"/>
                </a:lnTo>
                <a:lnTo>
                  <a:pt x="0" y="0"/>
                </a:lnTo>
                <a:lnTo>
                  <a:pt x="0" y="43105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064260" y="3490074"/>
            <a:ext cx="5211445" cy="431165"/>
          </a:xfrm>
          <a:custGeom>
            <a:avLst/>
            <a:gdLst/>
            <a:ahLst/>
            <a:cxnLst/>
            <a:rect l="l" t="t" r="r" b="b"/>
            <a:pathLst>
              <a:path w="5211445" h="431164">
                <a:moveTo>
                  <a:pt x="0" y="431050"/>
                </a:moveTo>
                <a:lnTo>
                  <a:pt x="5211191" y="431050"/>
                </a:lnTo>
                <a:lnTo>
                  <a:pt x="5211191" y="0"/>
                </a:lnTo>
                <a:lnTo>
                  <a:pt x="0" y="0"/>
                </a:lnTo>
                <a:lnTo>
                  <a:pt x="0" y="43105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275451" y="3490074"/>
            <a:ext cx="4780915" cy="431165"/>
          </a:xfrm>
          <a:custGeom>
            <a:avLst/>
            <a:gdLst/>
            <a:ahLst/>
            <a:cxnLst/>
            <a:rect l="l" t="t" r="r" b="b"/>
            <a:pathLst>
              <a:path w="4780915" h="431164">
                <a:moveTo>
                  <a:pt x="0" y="431050"/>
                </a:moveTo>
                <a:lnTo>
                  <a:pt x="4780914" y="431050"/>
                </a:lnTo>
                <a:lnTo>
                  <a:pt x="4780914" y="0"/>
                </a:lnTo>
                <a:lnTo>
                  <a:pt x="0" y="0"/>
                </a:lnTo>
                <a:lnTo>
                  <a:pt x="0" y="43105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064260" y="3921112"/>
            <a:ext cx="5211445" cy="431165"/>
          </a:xfrm>
          <a:custGeom>
            <a:avLst/>
            <a:gdLst/>
            <a:ahLst/>
            <a:cxnLst/>
            <a:rect l="l" t="t" r="r" b="b"/>
            <a:pathLst>
              <a:path w="5211445" h="431164">
                <a:moveTo>
                  <a:pt x="0" y="431050"/>
                </a:moveTo>
                <a:lnTo>
                  <a:pt x="5211191" y="431050"/>
                </a:lnTo>
                <a:lnTo>
                  <a:pt x="5211191" y="0"/>
                </a:lnTo>
                <a:lnTo>
                  <a:pt x="0" y="0"/>
                </a:lnTo>
                <a:lnTo>
                  <a:pt x="0" y="43105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275451" y="3921112"/>
            <a:ext cx="4780915" cy="431165"/>
          </a:xfrm>
          <a:custGeom>
            <a:avLst/>
            <a:gdLst/>
            <a:ahLst/>
            <a:cxnLst/>
            <a:rect l="l" t="t" r="r" b="b"/>
            <a:pathLst>
              <a:path w="4780915" h="431164">
                <a:moveTo>
                  <a:pt x="0" y="431050"/>
                </a:moveTo>
                <a:lnTo>
                  <a:pt x="4780914" y="431050"/>
                </a:lnTo>
                <a:lnTo>
                  <a:pt x="4780914" y="0"/>
                </a:lnTo>
                <a:lnTo>
                  <a:pt x="0" y="0"/>
                </a:lnTo>
                <a:lnTo>
                  <a:pt x="0" y="43105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155801" y="2711450"/>
            <a:ext cx="890549" cy="236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004948" y="2711450"/>
            <a:ext cx="94487" cy="2362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666230" y="2711450"/>
            <a:ext cx="446595" cy="2362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187818" y="2711450"/>
            <a:ext cx="337184" cy="2362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054975" y="2711450"/>
            <a:ext cx="91440" cy="2362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847455" y="2711450"/>
            <a:ext cx="97535" cy="2362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155801" y="3142742"/>
            <a:ext cx="1646301" cy="2362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666230" y="3142742"/>
            <a:ext cx="531977" cy="2362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018398" y="3142742"/>
            <a:ext cx="531622" cy="2362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9220834" y="3142742"/>
            <a:ext cx="530199" cy="2362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155801" y="3573779"/>
            <a:ext cx="3893083" cy="23622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666230" y="3573779"/>
            <a:ext cx="354329" cy="23622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099427" y="3573779"/>
            <a:ext cx="337184" cy="2362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817231" y="3573779"/>
            <a:ext cx="358140" cy="23622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253094" y="3573779"/>
            <a:ext cx="158496" cy="2362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9001379" y="3573779"/>
            <a:ext cx="557695" cy="23622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155801" y="4005071"/>
            <a:ext cx="4388383" cy="23621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666230" y="4005071"/>
            <a:ext cx="373379" cy="23621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562722" y="4005071"/>
            <a:ext cx="354329" cy="23621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292718" y="4005071"/>
            <a:ext cx="358140" cy="23621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728582" y="4005071"/>
            <a:ext cx="158496" cy="23621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9477120" y="4005071"/>
            <a:ext cx="557352" cy="23621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41" name="object 41"/>
          <p:cNvGraphicFramePr>
            <a:graphicFrameLocks noGrp="1"/>
          </p:cNvGraphicFramePr>
          <p:nvPr/>
        </p:nvGraphicFramePr>
        <p:xfrm>
          <a:off x="1057910" y="2030222"/>
          <a:ext cx="10011410" cy="23285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1445"/>
                <a:gridCol w="4780914"/>
              </a:tblGrid>
              <a:tr h="5913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dirty="0" sz="1600" spc="-3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函数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156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2B2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dirty="0" sz="1600" spc="-3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功能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156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2B25"/>
                    </a:solidFill>
                  </a:tcPr>
                </a:tc>
              </a:tr>
              <a:tr h="4310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885"/>
                        </a:spcBef>
                        <a:tabLst>
                          <a:tab pos="762635" algn="l"/>
                          <a:tab pos="1181735" algn="l"/>
                        </a:tabLst>
                      </a:pPr>
                      <a:r>
                        <a:rPr dirty="0" sz="12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如</a:t>
                      </a:r>
                      <a:r>
                        <a:rPr dirty="0" sz="1200" spc="-2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果	为	</a:t>
                      </a:r>
                      <a:r>
                        <a:rPr dirty="0" sz="12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，则返</a:t>
                      </a:r>
                      <a:r>
                        <a:rPr dirty="0" sz="1200" spc="-2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回</a:t>
                      </a:r>
                      <a:r>
                        <a:rPr dirty="0" sz="1200" spc="-25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2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，否则返回</a:t>
                      </a:r>
                      <a:endParaRPr sz="1200">
                        <a:latin typeface="宋体"/>
                        <a:cs typeface="宋体"/>
                      </a:endParaRPr>
                    </a:p>
                  </a:txBody>
                  <a:tcPr marL="0" marR="0" marB="0" marT="1123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4311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885"/>
                        </a:spcBef>
                        <a:tabLst>
                          <a:tab pos="846455" algn="l"/>
                          <a:tab pos="2198370" algn="l"/>
                        </a:tabLst>
                      </a:pPr>
                      <a:r>
                        <a:rPr dirty="0" sz="12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如</a:t>
                      </a:r>
                      <a:r>
                        <a:rPr dirty="0" sz="1200" spc="-2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果	</a:t>
                      </a:r>
                      <a:r>
                        <a:rPr dirty="0" sz="12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不为空，返</a:t>
                      </a:r>
                      <a:r>
                        <a:rPr dirty="0" sz="1200" spc="-2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回	</a:t>
                      </a:r>
                      <a:r>
                        <a:rPr dirty="0" sz="12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，否则返回</a:t>
                      </a:r>
                      <a:endParaRPr sz="1200">
                        <a:latin typeface="宋体"/>
                        <a:cs typeface="宋体"/>
                      </a:endParaRPr>
                    </a:p>
                  </a:txBody>
                  <a:tcPr marL="0" marR="0" marB="0" marT="1123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4310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885"/>
                        </a:spcBef>
                        <a:tabLst>
                          <a:tab pos="674370" algn="l"/>
                          <a:tab pos="1093470" algn="l"/>
                          <a:tab pos="1828164" algn="l"/>
                          <a:tab pos="2127885" algn="l"/>
                          <a:tab pos="3213735" algn="l"/>
                        </a:tabLst>
                      </a:pPr>
                      <a:r>
                        <a:rPr dirty="0" sz="12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如</a:t>
                      </a:r>
                      <a:r>
                        <a:rPr dirty="0" sz="1200" spc="-2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果	为	</a:t>
                      </a:r>
                      <a:r>
                        <a:rPr dirty="0" sz="12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，返</a:t>
                      </a:r>
                      <a:r>
                        <a:rPr dirty="0" sz="1200" spc="-2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回	，	</a:t>
                      </a:r>
                      <a:r>
                        <a:rPr dirty="0" sz="12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否则返</a:t>
                      </a:r>
                      <a:r>
                        <a:rPr dirty="0" sz="1200" spc="-2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回	</a:t>
                      </a:r>
                      <a:r>
                        <a:rPr dirty="0" sz="12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默认值</a:t>
                      </a:r>
                      <a:endParaRPr sz="1200">
                        <a:latin typeface="宋体"/>
                        <a:cs typeface="宋体"/>
                      </a:endParaRPr>
                    </a:p>
                  </a:txBody>
                  <a:tcPr marL="0" marR="0" marB="0" marT="1123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4310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885"/>
                        </a:spcBef>
                        <a:tabLst>
                          <a:tab pos="689610" algn="l"/>
                          <a:tab pos="1570355" algn="l"/>
                          <a:tab pos="2303145" algn="l"/>
                          <a:tab pos="2603500" algn="l"/>
                          <a:tab pos="3688715" algn="l"/>
                        </a:tabLst>
                      </a:pPr>
                      <a:r>
                        <a:rPr dirty="0" sz="12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如</a:t>
                      </a:r>
                      <a:r>
                        <a:rPr dirty="0" sz="1200" spc="-2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果	</a:t>
                      </a:r>
                      <a:r>
                        <a:rPr dirty="0" sz="12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的值等</a:t>
                      </a:r>
                      <a:r>
                        <a:rPr dirty="0" sz="1200" spc="-2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于	</a:t>
                      </a:r>
                      <a:r>
                        <a:rPr dirty="0" sz="12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，返</a:t>
                      </a:r>
                      <a:r>
                        <a:rPr dirty="0" sz="1200" spc="-2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回	，	</a:t>
                      </a:r>
                      <a:r>
                        <a:rPr dirty="0" sz="12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否则返</a:t>
                      </a:r>
                      <a:r>
                        <a:rPr dirty="0" sz="1200" spc="-2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回	</a:t>
                      </a:r>
                      <a:r>
                        <a:rPr dirty="0" sz="12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默认值</a:t>
                      </a:r>
                      <a:endParaRPr sz="1200">
                        <a:latin typeface="宋体"/>
                        <a:cs typeface="宋体"/>
                      </a:endParaRPr>
                    </a:p>
                  </a:txBody>
                  <a:tcPr marL="0" marR="0" marB="0" marT="1123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3" name="object 4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0"/>
              <a:t>高级软件人才培训专家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789838" y="1074801"/>
            <a:ext cx="7452359" cy="7797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35">
                <a:solidFill>
                  <a:srgbClr val="AC2A25"/>
                </a:solidFill>
                <a:latin typeface="宋体"/>
                <a:cs typeface="宋体"/>
              </a:rPr>
              <a:t>流程函数</a:t>
            </a:r>
            <a:endParaRPr sz="2000">
              <a:latin typeface="宋体"/>
              <a:cs typeface="宋体"/>
            </a:endParaRPr>
          </a:p>
          <a:p>
            <a:pPr marL="339090">
              <a:lnSpc>
                <a:spcPct val="100000"/>
              </a:lnSpc>
              <a:spcBef>
                <a:spcPts val="1850"/>
              </a:spcBef>
            </a:pPr>
            <a:r>
              <a:rPr dirty="0" sz="1400">
                <a:solidFill>
                  <a:srgbClr val="585858"/>
                </a:solidFill>
                <a:latin typeface="微软雅黑"/>
                <a:cs typeface="微软雅黑"/>
              </a:rPr>
              <a:t>流程函数也是很常用的</a:t>
            </a:r>
            <a:r>
              <a:rPr dirty="0" sz="1400" spc="-15">
                <a:solidFill>
                  <a:srgbClr val="585858"/>
                </a:solidFill>
                <a:latin typeface="微软雅黑"/>
                <a:cs typeface="微软雅黑"/>
              </a:rPr>
              <a:t>一</a:t>
            </a:r>
            <a:r>
              <a:rPr dirty="0" sz="1400">
                <a:solidFill>
                  <a:srgbClr val="585858"/>
                </a:solidFill>
                <a:latin typeface="微软雅黑"/>
                <a:cs typeface="微软雅黑"/>
              </a:rPr>
              <a:t>类函</a:t>
            </a:r>
            <a:r>
              <a:rPr dirty="0" sz="1400" spc="-10">
                <a:solidFill>
                  <a:srgbClr val="585858"/>
                </a:solidFill>
                <a:latin typeface="微软雅黑"/>
                <a:cs typeface="微软雅黑"/>
              </a:rPr>
              <a:t>数</a:t>
            </a:r>
            <a:r>
              <a:rPr dirty="0" sz="1400">
                <a:solidFill>
                  <a:srgbClr val="585858"/>
                </a:solidFill>
                <a:latin typeface="微软雅黑"/>
                <a:cs typeface="微软雅黑"/>
              </a:rPr>
              <a:t>，可</a:t>
            </a:r>
            <a:r>
              <a:rPr dirty="0" sz="1400" spc="-15">
                <a:solidFill>
                  <a:srgbClr val="585858"/>
                </a:solidFill>
                <a:latin typeface="微软雅黑"/>
                <a:cs typeface="微软雅黑"/>
              </a:rPr>
              <a:t>以</a:t>
            </a:r>
            <a:r>
              <a:rPr dirty="0" sz="1400">
                <a:solidFill>
                  <a:srgbClr val="585858"/>
                </a:solidFill>
                <a:latin typeface="微软雅黑"/>
                <a:cs typeface="微软雅黑"/>
              </a:rPr>
              <a:t>在</a:t>
            </a:r>
            <a:r>
              <a:rPr dirty="0" sz="1400" spc="-5">
                <a:solidFill>
                  <a:srgbClr val="585858"/>
                </a:solidFill>
                <a:latin typeface="微软雅黑"/>
                <a:cs typeface="微软雅黑"/>
              </a:rPr>
              <a:t>SQL</a:t>
            </a:r>
            <a:r>
              <a:rPr dirty="0" sz="1400">
                <a:solidFill>
                  <a:srgbClr val="585858"/>
                </a:solidFill>
                <a:latin typeface="微软雅黑"/>
                <a:cs typeface="微软雅黑"/>
              </a:rPr>
              <a:t>语</a:t>
            </a:r>
            <a:r>
              <a:rPr dirty="0" sz="1400" spc="-15">
                <a:solidFill>
                  <a:srgbClr val="585858"/>
                </a:solidFill>
                <a:latin typeface="微软雅黑"/>
                <a:cs typeface="微软雅黑"/>
              </a:rPr>
              <a:t>句</a:t>
            </a:r>
            <a:r>
              <a:rPr dirty="0" sz="1400">
                <a:solidFill>
                  <a:srgbClr val="585858"/>
                </a:solidFill>
                <a:latin typeface="微软雅黑"/>
                <a:cs typeface="微软雅黑"/>
              </a:rPr>
              <a:t>中实</a:t>
            </a:r>
            <a:r>
              <a:rPr dirty="0" sz="1400" spc="-15">
                <a:solidFill>
                  <a:srgbClr val="585858"/>
                </a:solidFill>
                <a:latin typeface="微软雅黑"/>
                <a:cs typeface="微软雅黑"/>
              </a:rPr>
              <a:t>现</a:t>
            </a:r>
            <a:r>
              <a:rPr dirty="0" sz="1400">
                <a:solidFill>
                  <a:srgbClr val="585858"/>
                </a:solidFill>
                <a:latin typeface="微软雅黑"/>
                <a:cs typeface="微软雅黑"/>
              </a:rPr>
              <a:t>条件</a:t>
            </a:r>
            <a:r>
              <a:rPr dirty="0" sz="1400" spc="-15">
                <a:solidFill>
                  <a:srgbClr val="585858"/>
                </a:solidFill>
                <a:latin typeface="微软雅黑"/>
                <a:cs typeface="微软雅黑"/>
              </a:rPr>
              <a:t>筛</a:t>
            </a:r>
            <a:r>
              <a:rPr dirty="0" sz="1400">
                <a:solidFill>
                  <a:srgbClr val="585858"/>
                </a:solidFill>
                <a:latin typeface="微软雅黑"/>
                <a:cs typeface="微软雅黑"/>
              </a:rPr>
              <a:t>选，</a:t>
            </a:r>
            <a:r>
              <a:rPr dirty="0" sz="1400" spc="-15">
                <a:solidFill>
                  <a:srgbClr val="585858"/>
                </a:solidFill>
                <a:latin typeface="微软雅黑"/>
                <a:cs typeface="微软雅黑"/>
              </a:rPr>
              <a:t>从</a:t>
            </a:r>
            <a:r>
              <a:rPr dirty="0" sz="1400">
                <a:solidFill>
                  <a:srgbClr val="585858"/>
                </a:solidFill>
                <a:latin typeface="微软雅黑"/>
                <a:cs typeface="微软雅黑"/>
              </a:rPr>
              <a:t>而提</a:t>
            </a:r>
            <a:r>
              <a:rPr dirty="0" sz="1400" spc="-15">
                <a:solidFill>
                  <a:srgbClr val="585858"/>
                </a:solidFill>
                <a:latin typeface="微软雅黑"/>
                <a:cs typeface="微软雅黑"/>
              </a:rPr>
              <a:t>高</a:t>
            </a:r>
            <a:r>
              <a:rPr dirty="0" sz="1400">
                <a:solidFill>
                  <a:srgbClr val="585858"/>
                </a:solidFill>
                <a:latin typeface="微软雅黑"/>
                <a:cs typeface="微软雅黑"/>
              </a:rPr>
              <a:t>语句</a:t>
            </a:r>
            <a:r>
              <a:rPr dirty="0" sz="1400" spc="-15">
                <a:solidFill>
                  <a:srgbClr val="585858"/>
                </a:solidFill>
                <a:latin typeface="微软雅黑"/>
                <a:cs typeface="微软雅黑"/>
              </a:rPr>
              <a:t>的</a:t>
            </a:r>
            <a:r>
              <a:rPr dirty="0" sz="1400">
                <a:solidFill>
                  <a:srgbClr val="585858"/>
                </a:solidFill>
                <a:latin typeface="微软雅黑"/>
                <a:cs typeface="微软雅黑"/>
              </a:rPr>
              <a:t>效率。</a:t>
            </a:r>
            <a:endParaRPr sz="1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 h="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 h="0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 h="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377184" y="1650554"/>
            <a:ext cx="5343525" cy="39630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0"/>
              <a:t>高级软件人才培训专家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 h="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 h="0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 h="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99744" y="1171955"/>
            <a:ext cx="1001394" cy="376555"/>
          </a:xfrm>
          <a:custGeom>
            <a:avLst/>
            <a:gdLst/>
            <a:ahLst/>
            <a:cxnLst/>
            <a:rect l="l" t="t" r="r" b="b"/>
            <a:pathLst>
              <a:path w="1001394" h="376555">
                <a:moveTo>
                  <a:pt x="0" y="376427"/>
                </a:moveTo>
                <a:lnTo>
                  <a:pt x="1001268" y="376427"/>
                </a:lnTo>
                <a:lnTo>
                  <a:pt x="1001268" y="0"/>
                </a:lnTo>
                <a:lnTo>
                  <a:pt x="0" y="0"/>
                </a:lnTo>
                <a:lnTo>
                  <a:pt x="0" y="376427"/>
                </a:lnTo>
                <a:close/>
              </a:path>
            </a:pathLst>
          </a:custGeom>
          <a:ln w="12700">
            <a:solidFill>
              <a:srgbClr val="AC2B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06195" y="1123188"/>
            <a:ext cx="398145" cy="460375"/>
          </a:xfrm>
          <a:custGeom>
            <a:avLst/>
            <a:gdLst/>
            <a:ahLst/>
            <a:cxnLst/>
            <a:rect l="l" t="t" r="r" b="b"/>
            <a:pathLst>
              <a:path w="398144" h="460375">
                <a:moveTo>
                  <a:pt x="198882" y="0"/>
                </a:moveTo>
                <a:lnTo>
                  <a:pt x="0" y="99440"/>
                </a:lnTo>
                <a:lnTo>
                  <a:pt x="0" y="360807"/>
                </a:lnTo>
                <a:lnTo>
                  <a:pt x="198882" y="460248"/>
                </a:lnTo>
                <a:lnTo>
                  <a:pt x="397764" y="360807"/>
                </a:lnTo>
                <a:lnTo>
                  <a:pt x="397764" y="99440"/>
                </a:lnTo>
                <a:lnTo>
                  <a:pt x="198882" y="0"/>
                </a:lnTo>
                <a:close/>
              </a:path>
            </a:pathLst>
          </a:custGeom>
          <a:solidFill>
            <a:srgbClr val="AC2B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99859" y="1245659"/>
            <a:ext cx="199685" cy="2018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338452" y="1176655"/>
            <a:ext cx="4458970" cy="19894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48690" algn="l"/>
                <a:tab pos="1405890" algn="l"/>
              </a:tabLst>
            </a:pPr>
            <a:r>
              <a:rPr dirty="0" sz="2000">
                <a:solidFill>
                  <a:srgbClr val="AC2B25"/>
                </a:solidFill>
                <a:latin typeface="微软雅黑"/>
                <a:cs typeface="微软雅黑"/>
              </a:rPr>
              <a:t>练习	</a:t>
            </a:r>
            <a:r>
              <a:rPr dirty="0" sz="2000">
                <a:solidFill>
                  <a:srgbClr val="AC2A25"/>
                </a:solidFill>
                <a:latin typeface="Arial"/>
                <a:cs typeface="Arial"/>
              </a:rPr>
              <a:t>•	</a:t>
            </a:r>
            <a:r>
              <a:rPr dirty="0" sz="2000" spc="-35">
                <a:solidFill>
                  <a:srgbClr val="AC2A25"/>
                </a:solidFill>
                <a:latin typeface="宋体"/>
                <a:cs typeface="宋体"/>
              </a:rPr>
              <a:t>根据需求完成以</a:t>
            </a:r>
            <a:r>
              <a:rPr dirty="0" sz="2000" spc="-45">
                <a:solidFill>
                  <a:srgbClr val="AC2A25"/>
                </a:solidFill>
                <a:latin typeface="宋体"/>
                <a:cs typeface="宋体"/>
              </a:rPr>
              <a:t>下</a:t>
            </a:r>
            <a:r>
              <a:rPr dirty="0" sz="2000" spc="225">
                <a:solidFill>
                  <a:srgbClr val="AC2A25"/>
                </a:solidFill>
                <a:latin typeface="宋体"/>
                <a:cs typeface="宋体"/>
              </a:rPr>
              <a:t>SQL</a:t>
            </a:r>
            <a:r>
              <a:rPr dirty="0" sz="2000" spc="-50">
                <a:solidFill>
                  <a:srgbClr val="AC2A25"/>
                </a:solidFill>
                <a:latin typeface="宋体"/>
                <a:cs typeface="宋体"/>
              </a:rPr>
              <a:t>编写</a:t>
            </a:r>
            <a:endParaRPr sz="2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>
              <a:latin typeface="Times New Roman"/>
              <a:cs typeface="Times New Roman"/>
            </a:endParaRPr>
          </a:p>
          <a:p>
            <a:pPr marL="948690">
              <a:lnSpc>
                <a:spcPct val="100000"/>
              </a:lnSpc>
              <a:spcBef>
                <a:spcPts val="5"/>
              </a:spcBef>
            </a:pPr>
            <a:r>
              <a:rPr dirty="0" sz="1400" spc="-25">
                <a:solidFill>
                  <a:srgbClr val="252525"/>
                </a:solidFill>
                <a:latin typeface="宋体"/>
                <a:cs typeface="宋体"/>
              </a:rPr>
              <a:t>统计班级各个学员</a:t>
            </a:r>
            <a:r>
              <a:rPr dirty="0" sz="1400" spc="-35">
                <a:solidFill>
                  <a:srgbClr val="252525"/>
                </a:solidFill>
                <a:latin typeface="宋体"/>
                <a:cs typeface="宋体"/>
              </a:rPr>
              <a:t>的</a:t>
            </a:r>
            <a:r>
              <a:rPr dirty="0" sz="1400" spc="-25">
                <a:solidFill>
                  <a:srgbClr val="252525"/>
                </a:solidFill>
                <a:latin typeface="宋体"/>
                <a:cs typeface="宋体"/>
              </a:rPr>
              <a:t>成</a:t>
            </a:r>
            <a:r>
              <a:rPr dirty="0" sz="1400" spc="-35">
                <a:solidFill>
                  <a:srgbClr val="252525"/>
                </a:solidFill>
                <a:latin typeface="宋体"/>
                <a:cs typeface="宋体"/>
              </a:rPr>
              <a:t>绩</a:t>
            </a:r>
            <a:r>
              <a:rPr dirty="0" sz="1400" spc="-25">
                <a:solidFill>
                  <a:srgbClr val="252525"/>
                </a:solidFill>
                <a:latin typeface="宋体"/>
                <a:cs typeface="宋体"/>
              </a:rPr>
              <a:t>，展</a:t>
            </a:r>
            <a:r>
              <a:rPr dirty="0" sz="1400" spc="-35">
                <a:solidFill>
                  <a:srgbClr val="252525"/>
                </a:solidFill>
                <a:latin typeface="宋体"/>
                <a:cs typeface="宋体"/>
              </a:rPr>
              <a:t>示</a:t>
            </a:r>
            <a:r>
              <a:rPr dirty="0" sz="1400" spc="-25">
                <a:solidFill>
                  <a:srgbClr val="252525"/>
                </a:solidFill>
                <a:latin typeface="宋体"/>
                <a:cs typeface="宋体"/>
              </a:rPr>
              <a:t>的</a:t>
            </a:r>
            <a:r>
              <a:rPr dirty="0" sz="1400" spc="-35">
                <a:solidFill>
                  <a:srgbClr val="252525"/>
                </a:solidFill>
                <a:latin typeface="宋体"/>
                <a:cs typeface="宋体"/>
              </a:rPr>
              <a:t>规</a:t>
            </a:r>
            <a:r>
              <a:rPr dirty="0" sz="1400" spc="-25">
                <a:solidFill>
                  <a:srgbClr val="252525"/>
                </a:solidFill>
                <a:latin typeface="宋体"/>
                <a:cs typeface="宋体"/>
              </a:rPr>
              <a:t>则如</a:t>
            </a:r>
            <a:r>
              <a:rPr dirty="0" sz="1400" spc="-35">
                <a:solidFill>
                  <a:srgbClr val="252525"/>
                </a:solidFill>
                <a:latin typeface="宋体"/>
                <a:cs typeface="宋体"/>
              </a:rPr>
              <a:t>下</a:t>
            </a:r>
            <a:r>
              <a:rPr dirty="0" sz="1400" spc="-20">
                <a:solidFill>
                  <a:srgbClr val="252525"/>
                </a:solidFill>
                <a:latin typeface="宋体"/>
                <a:cs typeface="宋体"/>
              </a:rPr>
              <a:t>：</a:t>
            </a:r>
            <a:endParaRPr sz="1400">
              <a:latin typeface="宋体"/>
              <a:cs typeface="宋体"/>
            </a:endParaRPr>
          </a:p>
          <a:p>
            <a:pPr marL="1235075" indent="-287020">
              <a:lnSpc>
                <a:spcPct val="100000"/>
              </a:lnSpc>
              <a:spcBef>
                <a:spcPts val="1175"/>
              </a:spcBef>
              <a:buFont typeface="Arial"/>
              <a:buChar char="•"/>
              <a:tabLst>
                <a:tab pos="1235075" algn="l"/>
                <a:tab pos="1235710" algn="l"/>
              </a:tabLst>
            </a:pPr>
            <a:r>
              <a:rPr dirty="0" sz="1400" spc="75">
                <a:solidFill>
                  <a:srgbClr val="252525"/>
                </a:solidFill>
                <a:latin typeface="宋体"/>
                <a:cs typeface="宋体"/>
              </a:rPr>
              <a:t>&gt;=</a:t>
            </a:r>
            <a:r>
              <a:rPr dirty="0" sz="1400" spc="-430">
                <a:solidFill>
                  <a:srgbClr val="252525"/>
                </a:solidFill>
                <a:latin typeface="宋体"/>
                <a:cs typeface="宋体"/>
              </a:rPr>
              <a:t> </a:t>
            </a:r>
            <a:r>
              <a:rPr dirty="0" sz="1400" spc="60">
                <a:solidFill>
                  <a:srgbClr val="252525"/>
                </a:solidFill>
                <a:latin typeface="宋体"/>
                <a:cs typeface="宋体"/>
              </a:rPr>
              <a:t>85，</a:t>
            </a:r>
            <a:r>
              <a:rPr dirty="0" sz="1400" spc="-25">
                <a:solidFill>
                  <a:srgbClr val="252525"/>
                </a:solidFill>
                <a:latin typeface="宋体"/>
                <a:cs typeface="宋体"/>
              </a:rPr>
              <a:t>展示</a:t>
            </a:r>
            <a:r>
              <a:rPr dirty="0" sz="1400" spc="-25">
                <a:solidFill>
                  <a:srgbClr val="FF0000"/>
                </a:solidFill>
                <a:latin typeface="宋体"/>
                <a:cs typeface="宋体"/>
              </a:rPr>
              <a:t>优秀</a:t>
            </a:r>
            <a:endParaRPr sz="1400">
              <a:latin typeface="宋体"/>
              <a:cs typeface="宋体"/>
            </a:endParaRPr>
          </a:p>
          <a:p>
            <a:pPr marL="1235075" indent="-287020">
              <a:lnSpc>
                <a:spcPct val="100000"/>
              </a:lnSpc>
              <a:spcBef>
                <a:spcPts val="1180"/>
              </a:spcBef>
              <a:buFont typeface="Arial"/>
              <a:buChar char="•"/>
              <a:tabLst>
                <a:tab pos="1235075" algn="l"/>
                <a:tab pos="1235710" algn="l"/>
              </a:tabLst>
            </a:pPr>
            <a:r>
              <a:rPr dirty="0" sz="1400" spc="75">
                <a:solidFill>
                  <a:srgbClr val="252525"/>
                </a:solidFill>
                <a:latin typeface="宋体"/>
                <a:cs typeface="宋体"/>
              </a:rPr>
              <a:t>&gt;=</a:t>
            </a:r>
            <a:r>
              <a:rPr dirty="0" sz="1400" spc="-445">
                <a:solidFill>
                  <a:srgbClr val="252525"/>
                </a:solidFill>
                <a:latin typeface="宋体"/>
                <a:cs typeface="宋体"/>
              </a:rPr>
              <a:t> </a:t>
            </a:r>
            <a:r>
              <a:rPr dirty="0" sz="1400" spc="60">
                <a:solidFill>
                  <a:srgbClr val="252525"/>
                </a:solidFill>
                <a:latin typeface="宋体"/>
                <a:cs typeface="宋体"/>
              </a:rPr>
              <a:t>60，</a:t>
            </a:r>
            <a:r>
              <a:rPr dirty="0" sz="1400" spc="-25">
                <a:solidFill>
                  <a:srgbClr val="252525"/>
                </a:solidFill>
                <a:latin typeface="宋体"/>
                <a:cs typeface="宋体"/>
              </a:rPr>
              <a:t>展示</a:t>
            </a:r>
            <a:r>
              <a:rPr dirty="0" sz="1400" spc="-25">
                <a:solidFill>
                  <a:srgbClr val="FF0000"/>
                </a:solidFill>
                <a:latin typeface="宋体"/>
                <a:cs typeface="宋体"/>
              </a:rPr>
              <a:t>及格</a:t>
            </a:r>
            <a:endParaRPr sz="1400">
              <a:latin typeface="宋体"/>
              <a:cs typeface="宋体"/>
            </a:endParaRPr>
          </a:p>
          <a:p>
            <a:pPr marL="1235075" indent="-287020">
              <a:lnSpc>
                <a:spcPct val="100000"/>
              </a:lnSpc>
              <a:spcBef>
                <a:spcPts val="1175"/>
              </a:spcBef>
              <a:buFont typeface="Arial"/>
              <a:buChar char="•"/>
              <a:tabLst>
                <a:tab pos="1235075" algn="l"/>
                <a:tab pos="1235710" algn="l"/>
              </a:tabLst>
            </a:pPr>
            <a:r>
              <a:rPr dirty="0" sz="1400" spc="-25">
                <a:solidFill>
                  <a:srgbClr val="252525"/>
                </a:solidFill>
                <a:latin typeface="宋体"/>
                <a:cs typeface="宋体"/>
              </a:rPr>
              <a:t>否则，展示</a:t>
            </a:r>
            <a:r>
              <a:rPr dirty="0" sz="1400" spc="-25">
                <a:solidFill>
                  <a:srgbClr val="FF0000"/>
                </a:solidFill>
                <a:latin typeface="宋体"/>
                <a:cs typeface="宋体"/>
              </a:rPr>
              <a:t>不及格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0"/>
              <a:t>高级软件人才培训专家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 h="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 h="0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 h="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194816" y="4261103"/>
            <a:ext cx="588645" cy="588645"/>
          </a:xfrm>
          <a:custGeom>
            <a:avLst/>
            <a:gdLst/>
            <a:ahLst/>
            <a:cxnLst/>
            <a:rect l="l" t="t" r="r" b="b"/>
            <a:pathLst>
              <a:path w="588644" h="588645">
                <a:moveTo>
                  <a:pt x="0" y="294132"/>
                </a:moveTo>
                <a:lnTo>
                  <a:pt x="3850" y="246425"/>
                </a:lnTo>
                <a:lnTo>
                  <a:pt x="14996" y="201168"/>
                </a:lnTo>
                <a:lnTo>
                  <a:pt x="32832" y="158966"/>
                </a:lnTo>
                <a:lnTo>
                  <a:pt x="56753" y="120426"/>
                </a:lnTo>
                <a:lnTo>
                  <a:pt x="86153" y="86153"/>
                </a:lnTo>
                <a:lnTo>
                  <a:pt x="120426" y="56753"/>
                </a:lnTo>
                <a:lnTo>
                  <a:pt x="158966" y="32832"/>
                </a:lnTo>
                <a:lnTo>
                  <a:pt x="201168" y="14996"/>
                </a:lnTo>
                <a:lnTo>
                  <a:pt x="246425" y="3850"/>
                </a:lnTo>
                <a:lnTo>
                  <a:pt x="294131" y="0"/>
                </a:lnTo>
                <a:lnTo>
                  <a:pt x="341838" y="3850"/>
                </a:lnTo>
                <a:lnTo>
                  <a:pt x="387096" y="14996"/>
                </a:lnTo>
                <a:lnTo>
                  <a:pt x="429297" y="32832"/>
                </a:lnTo>
                <a:lnTo>
                  <a:pt x="467837" y="56753"/>
                </a:lnTo>
                <a:lnTo>
                  <a:pt x="502110" y="86153"/>
                </a:lnTo>
                <a:lnTo>
                  <a:pt x="531510" y="120426"/>
                </a:lnTo>
                <a:lnTo>
                  <a:pt x="555431" y="158966"/>
                </a:lnTo>
                <a:lnTo>
                  <a:pt x="573267" y="201167"/>
                </a:lnTo>
                <a:lnTo>
                  <a:pt x="584413" y="246425"/>
                </a:lnTo>
                <a:lnTo>
                  <a:pt x="588264" y="294132"/>
                </a:lnTo>
                <a:lnTo>
                  <a:pt x="584413" y="341838"/>
                </a:lnTo>
                <a:lnTo>
                  <a:pt x="573267" y="387096"/>
                </a:lnTo>
                <a:lnTo>
                  <a:pt x="555431" y="429297"/>
                </a:lnTo>
                <a:lnTo>
                  <a:pt x="531510" y="467837"/>
                </a:lnTo>
                <a:lnTo>
                  <a:pt x="502110" y="502110"/>
                </a:lnTo>
                <a:lnTo>
                  <a:pt x="467837" y="531510"/>
                </a:lnTo>
                <a:lnTo>
                  <a:pt x="429297" y="555431"/>
                </a:lnTo>
                <a:lnTo>
                  <a:pt x="387095" y="573267"/>
                </a:lnTo>
                <a:lnTo>
                  <a:pt x="341838" y="584413"/>
                </a:lnTo>
                <a:lnTo>
                  <a:pt x="294131" y="588264"/>
                </a:lnTo>
                <a:lnTo>
                  <a:pt x="246425" y="584413"/>
                </a:lnTo>
                <a:lnTo>
                  <a:pt x="201168" y="573267"/>
                </a:lnTo>
                <a:lnTo>
                  <a:pt x="158966" y="555431"/>
                </a:lnTo>
                <a:lnTo>
                  <a:pt x="120426" y="531510"/>
                </a:lnTo>
                <a:lnTo>
                  <a:pt x="86153" y="502110"/>
                </a:lnTo>
                <a:lnTo>
                  <a:pt x="56753" y="467837"/>
                </a:lnTo>
                <a:lnTo>
                  <a:pt x="32832" y="429297"/>
                </a:lnTo>
                <a:lnTo>
                  <a:pt x="14996" y="387096"/>
                </a:lnTo>
                <a:lnTo>
                  <a:pt x="3850" y="341838"/>
                </a:lnTo>
                <a:lnTo>
                  <a:pt x="0" y="294132"/>
                </a:lnTo>
                <a:close/>
              </a:path>
            </a:pathLst>
          </a:custGeom>
          <a:ln w="12699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808732" y="3668267"/>
            <a:ext cx="927100" cy="927100"/>
          </a:xfrm>
          <a:custGeom>
            <a:avLst/>
            <a:gdLst/>
            <a:ahLst/>
            <a:cxnLst/>
            <a:rect l="l" t="t" r="r" b="b"/>
            <a:pathLst>
              <a:path w="927100" h="927100">
                <a:moveTo>
                  <a:pt x="463295" y="0"/>
                </a:moveTo>
                <a:lnTo>
                  <a:pt x="415921" y="2391"/>
                </a:lnTo>
                <a:lnTo>
                  <a:pt x="369916" y="9411"/>
                </a:lnTo>
                <a:lnTo>
                  <a:pt x="325513" y="20825"/>
                </a:lnTo>
                <a:lnTo>
                  <a:pt x="282946" y="36403"/>
                </a:lnTo>
                <a:lnTo>
                  <a:pt x="242446" y="55910"/>
                </a:lnTo>
                <a:lnTo>
                  <a:pt x="204247" y="79114"/>
                </a:lnTo>
                <a:lnTo>
                  <a:pt x="168582" y="105783"/>
                </a:lnTo>
                <a:lnTo>
                  <a:pt x="135683" y="135683"/>
                </a:lnTo>
                <a:lnTo>
                  <a:pt x="105783" y="168582"/>
                </a:lnTo>
                <a:lnTo>
                  <a:pt x="79114" y="204247"/>
                </a:lnTo>
                <a:lnTo>
                  <a:pt x="55910" y="242446"/>
                </a:lnTo>
                <a:lnTo>
                  <a:pt x="36403" y="282946"/>
                </a:lnTo>
                <a:lnTo>
                  <a:pt x="20825" y="325513"/>
                </a:lnTo>
                <a:lnTo>
                  <a:pt x="9411" y="369916"/>
                </a:lnTo>
                <a:lnTo>
                  <a:pt x="2391" y="415921"/>
                </a:lnTo>
                <a:lnTo>
                  <a:pt x="0" y="463295"/>
                </a:lnTo>
                <a:lnTo>
                  <a:pt x="2391" y="510670"/>
                </a:lnTo>
                <a:lnTo>
                  <a:pt x="9411" y="556675"/>
                </a:lnTo>
                <a:lnTo>
                  <a:pt x="20825" y="601078"/>
                </a:lnTo>
                <a:lnTo>
                  <a:pt x="36403" y="643645"/>
                </a:lnTo>
                <a:lnTo>
                  <a:pt x="55910" y="684145"/>
                </a:lnTo>
                <a:lnTo>
                  <a:pt x="79114" y="722344"/>
                </a:lnTo>
                <a:lnTo>
                  <a:pt x="105783" y="758009"/>
                </a:lnTo>
                <a:lnTo>
                  <a:pt x="135683" y="790908"/>
                </a:lnTo>
                <a:lnTo>
                  <a:pt x="168582" y="820808"/>
                </a:lnTo>
                <a:lnTo>
                  <a:pt x="204247" y="847477"/>
                </a:lnTo>
                <a:lnTo>
                  <a:pt x="242446" y="870681"/>
                </a:lnTo>
                <a:lnTo>
                  <a:pt x="282946" y="890188"/>
                </a:lnTo>
                <a:lnTo>
                  <a:pt x="325513" y="905766"/>
                </a:lnTo>
                <a:lnTo>
                  <a:pt x="369916" y="917180"/>
                </a:lnTo>
                <a:lnTo>
                  <a:pt x="415921" y="924200"/>
                </a:lnTo>
                <a:lnTo>
                  <a:pt x="463295" y="926591"/>
                </a:lnTo>
                <a:lnTo>
                  <a:pt x="510670" y="924200"/>
                </a:lnTo>
                <a:lnTo>
                  <a:pt x="556675" y="917180"/>
                </a:lnTo>
                <a:lnTo>
                  <a:pt x="601078" y="905766"/>
                </a:lnTo>
                <a:lnTo>
                  <a:pt x="643645" y="890188"/>
                </a:lnTo>
                <a:lnTo>
                  <a:pt x="684145" y="870681"/>
                </a:lnTo>
                <a:lnTo>
                  <a:pt x="722344" y="847477"/>
                </a:lnTo>
                <a:lnTo>
                  <a:pt x="758009" y="820808"/>
                </a:lnTo>
                <a:lnTo>
                  <a:pt x="790908" y="790908"/>
                </a:lnTo>
                <a:lnTo>
                  <a:pt x="820808" y="758009"/>
                </a:lnTo>
                <a:lnTo>
                  <a:pt x="847477" y="722344"/>
                </a:lnTo>
                <a:lnTo>
                  <a:pt x="870681" y="684145"/>
                </a:lnTo>
                <a:lnTo>
                  <a:pt x="890188" y="643645"/>
                </a:lnTo>
                <a:lnTo>
                  <a:pt x="905766" y="601078"/>
                </a:lnTo>
                <a:lnTo>
                  <a:pt x="917180" y="556675"/>
                </a:lnTo>
                <a:lnTo>
                  <a:pt x="924200" y="510670"/>
                </a:lnTo>
                <a:lnTo>
                  <a:pt x="926592" y="463295"/>
                </a:lnTo>
                <a:lnTo>
                  <a:pt x="924200" y="415921"/>
                </a:lnTo>
                <a:lnTo>
                  <a:pt x="917180" y="369916"/>
                </a:lnTo>
                <a:lnTo>
                  <a:pt x="905766" y="325513"/>
                </a:lnTo>
                <a:lnTo>
                  <a:pt x="890188" y="282946"/>
                </a:lnTo>
                <a:lnTo>
                  <a:pt x="870681" y="242446"/>
                </a:lnTo>
                <a:lnTo>
                  <a:pt x="847477" y="204247"/>
                </a:lnTo>
                <a:lnTo>
                  <a:pt x="820808" y="168582"/>
                </a:lnTo>
                <a:lnTo>
                  <a:pt x="790908" y="135683"/>
                </a:lnTo>
                <a:lnTo>
                  <a:pt x="758009" y="105783"/>
                </a:lnTo>
                <a:lnTo>
                  <a:pt x="722344" y="79114"/>
                </a:lnTo>
                <a:lnTo>
                  <a:pt x="684145" y="55910"/>
                </a:lnTo>
                <a:lnTo>
                  <a:pt x="643645" y="36403"/>
                </a:lnTo>
                <a:lnTo>
                  <a:pt x="601078" y="20825"/>
                </a:lnTo>
                <a:lnTo>
                  <a:pt x="556675" y="9411"/>
                </a:lnTo>
                <a:lnTo>
                  <a:pt x="510670" y="2391"/>
                </a:lnTo>
                <a:lnTo>
                  <a:pt x="463295" y="0"/>
                </a:lnTo>
                <a:close/>
              </a:path>
            </a:pathLst>
          </a:custGeom>
          <a:solidFill>
            <a:srgbClr val="515151">
              <a:alpha val="6313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708148" y="2263139"/>
            <a:ext cx="1590040" cy="1590040"/>
          </a:xfrm>
          <a:custGeom>
            <a:avLst/>
            <a:gdLst/>
            <a:ahLst/>
            <a:cxnLst/>
            <a:rect l="l" t="t" r="r" b="b"/>
            <a:pathLst>
              <a:path w="1590039" h="1590039">
                <a:moveTo>
                  <a:pt x="0" y="794765"/>
                </a:moveTo>
                <a:lnTo>
                  <a:pt x="1450" y="746353"/>
                </a:lnTo>
                <a:lnTo>
                  <a:pt x="5746" y="698708"/>
                </a:lnTo>
                <a:lnTo>
                  <a:pt x="12805" y="651912"/>
                </a:lnTo>
                <a:lnTo>
                  <a:pt x="22543" y="606049"/>
                </a:lnTo>
                <a:lnTo>
                  <a:pt x="34878" y="561203"/>
                </a:lnTo>
                <a:lnTo>
                  <a:pt x="49725" y="517456"/>
                </a:lnTo>
                <a:lnTo>
                  <a:pt x="67002" y="474892"/>
                </a:lnTo>
                <a:lnTo>
                  <a:pt x="86626" y="433593"/>
                </a:lnTo>
                <a:lnTo>
                  <a:pt x="108514" y="393643"/>
                </a:lnTo>
                <a:lnTo>
                  <a:pt x="132582" y="355125"/>
                </a:lnTo>
                <a:lnTo>
                  <a:pt x="158747" y="318123"/>
                </a:lnTo>
                <a:lnTo>
                  <a:pt x="186927" y="282718"/>
                </a:lnTo>
                <a:lnTo>
                  <a:pt x="217037" y="248995"/>
                </a:lnTo>
                <a:lnTo>
                  <a:pt x="248995" y="217037"/>
                </a:lnTo>
                <a:lnTo>
                  <a:pt x="282718" y="186927"/>
                </a:lnTo>
                <a:lnTo>
                  <a:pt x="318123" y="158747"/>
                </a:lnTo>
                <a:lnTo>
                  <a:pt x="355125" y="132582"/>
                </a:lnTo>
                <a:lnTo>
                  <a:pt x="393643" y="108514"/>
                </a:lnTo>
                <a:lnTo>
                  <a:pt x="433593" y="86626"/>
                </a:lnTo>
                <a:lnTo>
                  <a:pt x="474892" y="67002"/>
                </a:lnTo>
                <a:lnTo>
                  <a:pt x="517456" y="49725"/>
                </a:lnTo>
                <a:lnTo>
                  <a:pt x="561203" y="34878"/>
                </a:lnTo>
                <a:lnTo>
                  <a:pt x="606049" y="22543"/>
                </a:lnTo>
                <a:lnTo>
                  <a:pt x="651912" y="12805"/>
                </a:lnTo>
                <a:lnTo>
                  <a:pt x="698708" y="5746"/>
                </a:lnTo>
                <a:lnTo>
                  <a:pt x="746353" y="1450"/>
                </a:lnTo>
                <a:lnTo>
                  <a:pt x="794765" y="0"/>
                </a:lnTo>
                <a:lnTo>
                  <a:pt x="843178" y="1450"/>
                </a:lnTo>
                <a:lnTo>
                  <a:pt x="890823" y="5746"/>
                </a:lnTo>
                <a:lnTo>
                  <a:pt x="937619" y="12805"/>
                </a:lnTo>
                <a:lnTo>
                  <a:pt x="983482" y="22543"/>
                </a:lnTo>
                <a:lnTo>
                  <a:pt x="1028328" y="34878"/>
                </a:lnTo>
                <a:lnTo>
                  <a:pt x="1072075" y="49725"/>
                </a:lnTo>
                <a:lnTo>
                  <a:pt x="1114639" y="67002"/>
                </a:lnTo>
                <a:lnTo>
                  <a:pt x="1155938" y="86626"/>
                </a:lnTo>
                <a:lnTo>
                  <a:pt x="1195888" y="108514"/>
                </a:lnTo>
                <a:lnTo>
                  <a:pt x="1234406" y="132582"/>
                </a:lnTo>
                <a:lnTo>
                  <a:pt x="1271408" y="158747"/>
                </a:lnTo>
                <a:lnTo>
                  <a:pt x="1306813" y="186927"/>
                </a:lnTo>
                <a:lnTo>
                  <a:pt x="1340536" y="217037"/>
                </a:lnTo>
                <a:lnTo>
                  <a:pt x="1372494" y="248995"/>
                </a:lnTo>
                <a:lnTo>
                  <a:pt x="1402604" y="282718"/>
                </a:lnTo>
                <a:lnTo>
                  <a:pt x="1430784" y="318123"/>
                </a:lnTo>
                <a:lnTo>
                  <a:pt x="1456949" y="355125"/>
                </a:lnTo>
                <a:lnTo>
                  <a:pt x="1481017" y="393643"/>
                </a:lnTo>
                <a:lnTo>
                  <a:pt x="1502905" y="433593"/>
                </a:lnTo>
                <a:lnTo>
                  <a:pt x="1522529" y="474892"/>
                </a:lnTo>
                <a:lnTo>
                  <a:pt x="1539806" y="517456"/>
                </a:lnTo>
                <a:lnTo>
                  <a:pt x="1554653" y="561203"/>
                </a:lnTo>
                <a:lnTo>
                  <a:pt x="1566988" y="606049"/>
                </a:lnTo>
                <a:lnTo>
                  <a:pt x="1576726" y="651912"/>
                </a:lnTo>
                <a:lnTo>
                  <a:pt x="1583785" y="698708"/>
                </a:lnTo>
                <a:lnTo>
                  <a:pt x="1588081" y="746353"/>
                </a:lnTo>
                <a:lnTo>
                  <a:pt x="1589531" y="794765"/>
                </a:lnTo>
                <a:lnTo>
                  <a:pt x="1588081" y="843178"/>
                </a:lnTo>
                <a:lnTo>
                  <a:pt x="1583785" y="890823"/>
                </a:lnTo>
                <a:lnTo>
                  <a:pt x="1576726" y="937619"/>
                </a:lnTo>
                <a:lnTo>
                  <a:pt x="1566988" y="983482"/>
                </a:lnTo>
                <a:lnTo>
                  <a:pt x="1554653" y="1028328"/>
                </a:lnTo>
                <a:lnTo>
                  <a:pt x="1539806" y="1072075"/>
                </a:lnTo>
                <a:lnTo>
                  <a:pt x="1522529" y="1114639"/>
                </a:lnTo>
                <a:lnTo>
                  <a:pt x="1502905" y="1155938"/>
                </a:lnTo>
                <a:lnTo>
                  <a:pt x="1481017" y="1195888"/>
                </a:lnTo>
                <a:lnTo>
                  <a:pt x="1456949" y="1234406"/>
                </a:lnTo>
                <a:lnTo>
                  <a:pt x="1430784" y="1271408"/>
                </a:lnTo>
                <a:lnTo>
                  <a:pt x="1402604" y="1306813"/>
                </a:lnTo>
                <a:lnTo>
                  <a:pt x="1372494" y="1340536"/>
                </a:lnTo>
                <a:lnTo>
                  <a:pt x="1340536" y="1372494"/>
                </a:lnTo>
                <a:lnTo>
                  <a:pt x="1306813" y="1402604"/>
                </a:lnTo>
                <a:lnTo>
                  <a:pt x="1271408" y="1430784"/>
                </a:lnTo>
                <a:lnTo>
                  <a:pt x="1234406" y="1456949"/>
                </a:lnTo>
                <a:lnTo>
                  <a:pt x="1195888" y="1481017"/>
                </a:lnTo>
                <a:lnTo>
                  <a:pt x="1155938" y="1502905"/>
                </a:lnTo>
                <a:lnTo>
                  <a:pt x="1114639" y="1522529"/>
                </a:lnTo>
                <a:lnTo>
                  <a:pt x="1072075" y="1539806"/>
                </a:lnTo>
                <a:lnTo>
                  <a:pt x="1028328" y="1554653"/>
                </a:lnTo>
                <a:lnTo>
                  <a:pt x="983482" y="1566988"/>
                </a:lnTo>
                <a:lnTo>
                  <a:pt x="937619" y="1576726"/>
                </a:lnTo>
                <a:lnTo>
                  <a:pt x="890823" y="1583785"/>
                </a:lnTo>
                <a:lnTo>
                  <a:pt x="843178" y="1588081"/>
                </a:lnTo>
                <a:lnTo>
                  <a:pt x="794765" y="1589532"/>
                </a:lnTo>
                <a:lnTo>
                  <a:pt x="746353" y="1588081"/>
                </a:lnTo>
                <a:lnTo>
                  <a:pt x="698708" y="1583785"/>
                </a:lnTo>
                <a:lnTo>
                  <a:pt x="651912" y="1576726"/>
                </a:lnTo>
                <a:lnTo>
                  <a:pt x="606049" y="1566988"/>
                </a:lnTo>
                <a:lnTo>
                  <a:pt x="561203" y="1554653"/>
                </a:lnTo>
                <a:lnTo>
                  <a:pt x="517456" y="1539806"/>
                </a:lnTo>
                <a:lnTo>
                  <a:pt x="474892" y="1522529"/>
                </a:lnTo>
                <a:lnTo>
                  <a:pt x="433593" y="1502905"/>
                </a:lnTo>
                <a:lnTo>
                  <a:pt x="393643" y="1481017"/>
                </a:lnTo>
                <a:lnTo>
                  <a:pt x="355125" y="1456949"/>
                </a:lnTo>
                <a:lnTo>
                  <a:pt x="318123" y="1430784"/>
                </a:lnTo>
                <a:lnTo>
                  <a:pt x="282718" y="1402604"/>
                </a:lnTo>
                <a:lnTo>
                  <a:pt x="248995" y="1372494"/>
                </a:lnTo>
                <a:lnTo>
                  <a:pt x="217037" y="1340536"/>
                </a:lnTo>
                <a:lnTo>
                  <a:pt x="186927" y="1306813"/>
                </a:lnTo>
                <a:lnTo>
                  <a:pt x="158747" y="1271408"/>
                </a:lnTo>
                <a:lnTo>
                  <a:pt x="132582" y="1234406"/>
                </a:lnTo>
                <a:lnTo>
                  <a:pt x="108514" y="1195888"/>
                </a:lnTo>
                <a:lnTo>
                  <a:pt x="86626" y="1155938"/>
                </a:lnTo>
                <a:lnTo>
                  <a:pt x="67002" y="1114639"/>
                </a:lnTo>
                <a:lnTo>
                  <a:pt x="49725" y="1072075"/>
                </a:lnTo>
                <a:lnTo>
                  <a:pt x="34878" y="1028328"/>
                </a:lnTo>
                <a:lnTo>
                  <a:pt x="22543" y="983482"/>
                </a:lnTo>
                <a:lnTo>
                  <a:pt x="12805" y="937619"/>
                </a:lnTo>
                <a:lnTo>
                  <a:pt x="5746" y="890823"/>
                </a:lnTo>
                <a:lnTo>
                  <a:pt x="1450" y="843178"/>
                </a:lnTo>
                <a:lnTo>
                  <a:pt x="0" y="794765"/>
                </a:lnTo>
                <a:close/>
              </a:path>
            </a:pathLst>
          </a:custGeom>
          <a:ln w="12700">
            <a:solidFill>
              <a:srgbClr val="515151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489710" y="2439161"/>
            <a:ext cx="1925320" cy="1896110"/>
          </a:xfrm>
          <a:custGeom>
            <a:avLst/>
            <a:gdLst/>
            <a:ahLst/>
            <a:cxnLst/>
            <a:rect l="l" t="t" r="r" b="b"/>
            <a:pathLst>
              <a:path w="1925320" h="1896110">
                <a:moveTo>
                  <a:pt x="962406" y="0"/>
                </a:moveTo>
                <a:lnTo>
                  <a:pt x="914374" y="1160"/>
                </a:lnTo>
                <a:lnTo>
                  <a:pt x="866952" y="4604"/>
                </a:lnTo>
                <a:lnTo>
                  <a:pt x="820194" y="10278"/>
                </a:lnTo>
                <a:lnTo>
                  <a:pt x="774156" y="18128"/>
                </a:lnTo>
                <a:lnTo>
                  <a:pt x="728893" y="28099"/>
                </a:lnTo>
                <a:lnTo>
                  <a:pt x="684460" y="40136"/>
                </a:lnTo>
                <a:lnTo>
                  <a:pt x="640912" y="54187"/>
                </a:lnTo>
                <a:lnTo>
                  <a:pt x="598304" y="70195"/>
                </a:lnTo>
                <a:lnTo>
                  <a:pt x="556691" y="88108"/>
                </a:lnTo>
                <a:lnTo>
                  <a:pt x="516129" y="107869"/>
                </a:lnTo>
                <a:lnTo>
                  <a:pt x="476673" y="129427"/>
                </a:lnTo>
                <a:lnTo>
                  <a:pt x="438377" y="152725"/>
                </a:lnTo>
                <a:lnTo>
                  <a:pt x="401298" y="177709"/>
                </a:lnTo>
                <a:lnTo>
                  <a:pt x="365490" y="204326"/>
                </a:lnTo>
                <a:lnTo>
                  <a:pt x="331007" y="232521"/>
                </a:lnTo>
                <a:lnTo>
                  <a:pt x="297907" y="262240"/>
                </a:lnTo>
                <a:lnTo>
                  <a:pt x="266243" y="293427"/>
                </a:lnTo>
                <a:lnTo>
                  <a:pt x="236071" y="326030"/>
                </a:lnTo>
                <a:lnTo>
                  <a:pt x="207445" y="359994"/>
                </a:lnTo>
                <a:lnTo>
                  <a:pt x="180422" y="395263"/>
                </a:lnTo>
                <a:lnTo>
                  <a:pt x="155056" y="431785"/>
                </a:lnTo>
                <a:lnTo>
                  <a:pt x="131402" y="469504"/>
                </a:lnTo>
                <a:lnTo>
                  <a:pt x="109516" y="508367"/>
                </a:lnTo>
                <a:lnTo>
                  <a:pt x="89452" y="548319"/>
                </a:lnTo>
                <a:lnTo>
                  <a:pt x="71267" y="589305"/>
                </a:lnTo>
                <a:lnTo>
                  <a:pt x="55014" y="631272"/>
                </a:lnTo>
                <a:lnTo>
                  <a:pt x="40749" y="674165"/>
                </a:lnTo>
                <a:lnTo>
                  <a:pt x="28528" y="717930"/>
                </a:lnTo>
                <a:lnTo>
                  <a:pt x="18405" y="762512"/>
                </a:lnTo>
                <a:lnTo>
                  <a:pt x="10435" y="807857"/>
                </a:lnTo>
                <a:lnTo>
                  <a:pt x="4674" y="853911"/>
                </a:lnTo>
                <a:lnTo>
                  <a:pt x="1177" y="900619"/>
                </a:lnTo>
                <a:lnTo>
                  <a:pt x="0" y="947927"/>
                </a:lnTo>
                <a:lnTo>
                  <a:pt x="1177" y="995236"/>
                </a:lnTo>
                <a:lnTo>
                  <a:pt x="4674" y="1041944"/>
                </a:lnTo>
                <a:lnTo>
                  <a:pt x="10435" y="1087998"/>
                </a:lnTo>
                <a:lnTo>
                  <a:pt x="18405" y="1133343"/>
                </a:lnTo>
                <a:lnTo>
                  <a:pt x="28528" y="1177925"/>
                </a:lnTo>
                <a:lnTo>
                  <a:pt x="40749" y="1221690"/>
                </a:lnTo>
                <a:lnTo>
                  <a:pt x="55014" y="1264583"/>
                </a:lnTo>
                <a:lnTo>
                  <a:pt x="71267" y="1306550"/>
                </a:lnTo>
                <a:lnTo>
                  <a:pt x="89452" y="1347536"/>
                </a:lnTo>
                <a:lnTo>
                  <a:pt x="109516" y="1387488"/>
                </a:lnTo>
                <a:lnTo>
                  <a:pt x="131402" y="1426351"/>
                </a:lnTo>
                <a:lnTo>
                  <a:pt x="155056" y="1464070"/>
                </a:lnTo>
                <a:lnTo>
                  <a:pt x="180422" y="1500592"/>
                </a:lnTo>
                <a:lnTo>
                  <a:pt x="207445" y="1535861"/>
                </a:lnTo>
                <a:lnTo>
                  <a:pt x="236071" y="1569825"/>
                </a:lnTo>
                <a:lnTo>
                  <a:pt x="266243" y="1602428"/>
                </a:lnTo>
                <a:lnTo>
                  <a:pt x="297907" y="1633615"/>
                </a:lnTo>
                <a:lnTo>
                  <a:pt x="331007" y="1663334"/>
                </a:lnTo>
                <a:lnTo>
                  <a:pt x="365490" y="1691529"/>
                </a:lnTo>
                <a:lnTo>
                  <a:pt x="401298" y="1718146"/>
                </a:lnTo>
                <a:lnTo>
                  <a:pt x="438377" y="1743130"/>
                </a:lnTo>
                <a:lnTo>
                  <a:pt x="476673" y="1766428"/>
                </a:lnTo>
                <a:lnTo>
                  <a:pt x="516129" y="1787986"/>
                </a:lnTo>
                <a:lnTo>
                  <a:pt x="556691" y="1807747"/>
                </a:lnTo>
                <a:lnTo>
                  <a:pt x="598304" y="1825660"/>
                </a:lnTo>
                <a:lnTo>
                  <a:pt x="640912" y="1841668"/>
                </a:lnTo>
                <a:lnTo>
                  <a:pt x="684460" y="1855719"/>
                </a:lnTo>
                <a:lnTo>
                  <a:pt x="728893" y="1867756"/>
                </a:lnTo>
                <a:lnTo>
                  <a:pt x="774156" y="1877727"/>
                </a:lnTo>
                <a:lnTo>
                  <a:pt x="820194" y="1885577"/>
                </a:lnTo>
                <a:lnTo>
                  <a:pt x="866952" y="1891251"/>
                </a:lnTo>
                <a:lnTo>
                  <a:pt x="914374" y="1894695"/>
                </a:lnTo>
                <a:lnTo>
                  <a:pt x="962406" y="1895856"/>
                </a:lnTo>
                <a:lnTo>
                  <a:pt x="1010437" y="1894695"/>
                </a:lnTo>
                <a:lnTo>
                  <a:pt x="1057859" y="1891251"/>
                </a:lnTo>
                <a:lnTo>
                  <a:pt x="1104617" y="1885577"/>
                </a:lnTo>
                <a:lnTo>
                  <a:pt x="1150655" y="1877727"/>
                </a:lnTo>
                <a:lnTo>
                  <a:pt x="1195918" y="1867756"/>
                </a:lnTo>
                <a:lnTo>
                  <a:pt x="1240351" y="1855719"/>
                </a:lnTo>
                <a:lnTo>
                  <a:pt x="1283899" y="1841668"/>
                </a:lnTo>
                <a:lnTo>
                  <a:pt x="1326507" y="1825660"/>
                </a:lnTo>
                <a:lnTo>
                  <a:pt x="1368120" y="1807747"/>
                </a:lnTo>
                <a:lnTo>
                  <a:pt x="1408682" y="1787986"/>
                </a:lnTo>
                <a:lnTo>
                  <a:pt x="1448138" y="1766428"/>
                </a:lnTo>
                <a:lnTo>
                  <a:pt x="1486434" y="1743130"/>
                </a:lnTo>
                <a:lnTo>
                  <a:pt x="1523513" y="1718146"/>
                </a:lnTo>
                <a:lnTo>
                  <a:pt x="1559321" y="1691529"/>
                </a:lnTo>
                <a:lnTo>
                  <a:pt x="1593804" y="1663334"/>
                </a:lnTo>
                <a:lnTo>
                  <a:pt x="1626904" y="1633615"/>
                </a:lnTo>
                <a:lnTo>
                  <a:pt x="1658568" y="1602428"/>
                </a:lnTo>
                <a:lnTo>
                  <a:pt x="1688740" y="1569825"/>
                </a:lnTo>
                <a:lnTo>
                  <a:pt x="1717366" y="1535861"/>
                </a:lnTo>
                <a:lnTo>
                  <a:pt x="1744389" y="1500592"/>
                </a:lnTo>
                <a:lnTo>
                  <a:pt x="1769755" y="1464070"/>
                </a:lnTo>
                <a:lnTo>
                  <a:pt x="1793409" y="1426351"/>
                </a:lnTo>
                <a:lnTo>
                  <a:pt x="1815295" y="1387488"/>
                </a:lnTo>
                <a:lnTo>
                  <a:pt x="1835359" y="1347536"/>
                </a:lnTo>
                <a:lnTo>
                  <a:pt x="1853544" y="1306550"/>
                </a:lnTo>
                <a:lnTo>
                  <a:pt x="1869797" y="1264583"/>
                </a:lnTo>
                <a:lnTo>
                  <a:pt x="1884062" y="1221690"/>
                </a:lnTo>
                <a:lnTo>
                  <a:pt x="1896283" y="1177925"/>
                </a:lnTo>
                <a:lnTo>
                  <a:pt x="1906406" y="1133343"/>
                </a:lnTo>
                <a:lnTo>
                  <a:pt x="1914376" y="1087998"/>
                </a:lnTo>
                <a:lnTo>
                  <a:pt x="1920137" y="1041944"/>
                </a:lnTo>
                <a:lnTo>
                  <a:pt x="1923634" y="995236"/>
                </a:lnTo>
                <a:lnTo>
                  <a:pt x="1924812" y="947927"/>
                </a:lnTo>
                <a:lnTo>
                  <a:pt x="1923634" y="900619"/>
                </a:lnTo>
                <a:lnTo>
                  <a:pt x="1920137" y="853911"/>
                </a:lnTo>
                <a:lnTo>
                  <a:pt x="1914376" y="807857"/>
                </a:lnTo>
                <a:lnTo>
                  <a:pt x="1906406" y="762512"/>
                </a:lnTo>
                <a:lnTo>
                  <a:pt x="1896283" y="717930"/>
                </a:lnTo>
                <a:lnTo>
                  <a:pt x="1884062" y="674165"/>
                </a:lnTo>
                <a:lnTo>
                  <a:pt x="1869797" y="631272"/>
                </a:lnTo>
                <a:lnTo>
                  <a:pt x="1853544" y="589305"/>
                </a:lnTo>
                <a:lnTo>
                  <a:pt x="1835359" y="548319"/>
                </a:lnTo>
                <a:lnTo>
                  <a:pt x="1815295" y="508367"/>
                </a:lnTo>
                <a:lnTo>
                  <a:pt x="1793409" y="469504"/>
                </a:lnTo>
                <a:lnTo>
                  <a:pt x="1769755" y="431785"/>
                </a:lnTo>
                <a:lnTo>
                  <a:pt x="1744389" y="395263"/>
                </a:lnTo>
                <a:lnTo>
                  <a:pt x="1717366" y="359994"/>
                </a:lnTo>
                <a:lnTo>
                  <a:pt x="1688740" y="326030"/>
                </a:lnTo>
                <a:lnTo>
                  <a:pt x="1658568" y="293427"/>
                </a:lnTo>
                <a:lnTo>
                  <a:pt x="1626904" y="262240"/>
                </a:lnTo>
                <a:lnTo>
                  <a:pt x="1593804" y="232521"/>
                </a:lnTo>
                <a:lnTo>
                  <a:pt x="1559321" y="204326"/>
                </a:lnTo>
                <a:lnTo>
                  <a:pt x="1523513" y="177709"/>
                </a:lnTo>
                <a:lnTo>
                  <a:pt x="1486434" y="152725"/>
                </a:lnTo>
                <a:lnTo>
                  <a:pt x="1448138" y="129427"/>
                </a:lnTo>
                <a:lnTo>
                  <a:pt x="1408682" y="107869"/>
                </a:lnTo>
                <a:lnTo>
                  <a:pt x="1368120" y="88108"/>
                </a:lnTo>
                <a:lnTo>
                  <a:pt x="1326507" y="70195"/>
                </a:lnTo>
                <a:lnTo>
                  <a:pt x="1283899" y="54187"/>
                </a:lnTo>
                <a:lnTo>
                  <a:pt x="1240351" y="40136"/>
                </a:lnTo>
                <a:lnTo>
                  <a:pt x="1195918" y="28099"/>
                </a:lnTo>
                <a:lnTo>
                  <a:pt x="1150655" y="18128"/>
                </a:lnTo>
                <a:lnTo>
                  <a:pt x="1104617" y="10278"/>
                </a:lnTo>
                <a:lnTo>
                  <a:pt x="1057859" y="4604"/>
                </a:lnTo>
                <a:lnTo>
                  <a:pt x="1010437" y="1160"/>
                </a:lnTo>
                <a:lnTo>
                  <a:pt x="9624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489710" y="2439161"/>
            <a:ext cx="1925320" cy="1896110"/>
          </a:xfrm>
          <a:custGeom>
            <a:avLst/>
            <a:gdLst/>
            <a:ahLst/>
            <a:cxnLst/>
            <a:rect l="l" t="t" r="r" b="b"/>
            <a:pathLst>
              <a:path w="1925320" h="1896110">
                <a:moveTo>
                  <a:pt x="0" y="947927"/>
                </a:moveTo>
                <a:lnTo>
                  <a:pt x="1177" y="900619"/>
                </a:lnTo>
                <a:lnTo>
                  <a:pt x="4674" y="853911"/>
                </a:lnTo>
                <a:lnTo>
                  <a:pt x="10435" y="807857"/>
                </a:lnTo>
                <a:lnTo>
                  <a:pt x="18405" y="762512"/>
                </a:lnTo>
                <a:lnTo>
                  <a:pt x="28528" y="717930"/>
                </a:lnTo>
                <a:lnTo>
                  <a:pt x="40749" y="674165"/>
                </a:lnTo>
                <a:lnTo>
                  <a:pt x="55014" y="631272"/>
                </a:lnTo>
                <a:lnTo>
                  <a:pt x="71267" y="589305"/>
                </a:lnTo>
                <a:lnTo>
                  <a:pt x="89452" y="548319"/>
                </a:lnTo>
                <a:lnTo>
                  <a:pt x="109516" y="508367"/>
                </a:lnTo>
                <a:lnTo>
                  <a:pt x="131402" y="469504"/>
                </a:lnTo>
                <a:lnTo>
                  <a:pt x="155056" y="431785"/>
                </a:lnTo>
                <a:lnTo>
                  <a:pt x="180422" y="395263"/>
                </a:lnTo>
                <a:lnTo>
                  <a:pt x="207445" y="359994"/>
                </a:lnTo>
                <a:lnTo>
                  <a:pt x="236071" y="326030"/>
                </a:lnTo>
                <a:lnTo>
                  <a:pt x="266243" y="293427"/>
                </a:lnTo>
                <a:lnTo>
                  <a:pt x="297907" y="262240"/>
                </a:lnTo>
                <a:lnTo>
                  <a:pt x="331007" y="232521"/>
                </a:lnTo>
                <a:lnTo>
                  <a:pt x="365490" y="204326"/>
                </a:lnTo>
                <a:lnTo>
                  <a:pt x="401298" y="177709"/>
                </a:lnTo>
                <a:lnTo>
                  <a:pt x="438377" y="152725"/>
                </a:lnTo>
                <a:lnTo>
                  <a:pt x="476673" y="129427"/>
                </a:lnTo>
                <a:lnTo>
                  <a:pt x="516129" y="107869"/>
                </a:lnTo>
                <a:lnTo>
                  <a:pt x="556691" y="88108"/>
                </a:lnTo>
                <a:lnTo>
                  <a:pt x="598304" y="70195"/>
                </a:lnTo>
                <a:lnTo>
                  <a:pt x="640912" y="54187"/>
                </a:lnTo>
                <a:lnTo>
                  <a:pt x="684460" y="40136"/>
                </a:lnTo>
                <a:lnTo>
                  <a:pt x="728893" y="28099"/>
                </a:lnTo>
                <a:lnTo>
                  <a:pt x="774156" y="18128"/>
                </a:lnTo>
                <a:lnTo>
                  <a:pt x="820194" y="10278"/>
                </a:lnTo>
                <a:lnTo>
                  <a:pt x="866952" y="4604"/>
                </a:lnTo>
                <a:lnTo>
                  <a:pt x="914374" y="1160"/>
                </a:lnTo>
                <a:lnTo>
                  <a:pt x="962406" y="0"/>
                </a:lnTo>
                <a:lnTo>
                  <a:pt x="1010437" y="1160"/>
                </a:lnTo>
                <a:lnTo>
                  <a:pt x="1057859" y="4604"/>
                </a:lnTo>
                <a:lnTo>
                  <a:pt x="1104617" y="10278"/>
                </a:lnTo>
                <a:lnTo>
                  <a:pt x="1150655" y="18128"/>
                </a:lnTo>
                <a:lnTo>
                  <a:pt x="1195918" y="28099"/>
                </a:lnTo>
                <a:lnTo>
                  <a:pt x="1240351" y="40136"/>
                </a:lnTo>
                <a:lnTo>
                  <a:pt x="1283899" y="54187"/>
                </a:lnTo>
                <a:lnTo>
                  <a:pt x="1326507" y="70195"/>
                </a:lnTo>
                <a:lnTo>
                  <a:pt x="1368120" y="88108"/>
                </a:lnTo>
                <a:lnTo>
                  <a:pt x="1408682" y="107869"/>
                </a:lnTo>
                <a:lnTo>
                  <a:pt x="1448138" y="129427"/>
                </a:lnTo>
                <a:lnTo>
                  <a:pt x="1486434" y="152725"/>
                </a:lnTo>
                <a:lnTo>
                  <a:pt x="1523513" y="177709"/>
                </a:lnTo>
                <a:lnTo>
                  <a:pt x="1559321" y="204326"/>
                </a:lnTo>
                <a:lnTo>
                  <a:pt x="1593804" y="232521"/>
                </a:lnTo>
                <a:lnTo>
                  <a:pt x="1626904" y="262240"/>
                </a:lnTo>
                <a:lnTo>
                  <a:pt x="1658568" y="293427"/>
                </a:lnTo>
                <a:lnTo>
                  <a:pt x="1688740" y="326030"/>
                </a:lnTo>
                <a:lnTo>
                  <a:pt x="1717366" y="359994"/>
                </a:lnTo>
                <a:lnTo>
                  <a:pt x="1744389" y="395263"/>
                </a:lnTo>
                <a:lnTo>
                  <a:pt x="1769755" y="431785"/>
                </a:lnTo>
                <a:lnTo>
                  <a:pt x="1793409" y="469504"/>
                </a:lnTo>
                <a:lnTo>
                  <a:pt x="1815295" y="508367"/>
                </a:lnTo>
                <a:lnTo>
                  <a:pt x="1835359" y="548319"/>
                </a:lnTo>
                <a:lnTo>
                  <a:pt x="1853544" y="589305"/>
                </a:lnTo>
                <a:lnTo>
                  <a:pt x="1869797" y="631272"/>
                </a:lnTo>
                <a:lnTo>
                  <a:pt x="1884062" y="674165"/>
                </a:lnTo>
                <a:lnTo>
                  <a:pt x="1896283" y="717930"/>
                </a:lnTo>
                <a:lnTo>
                  <a:pt x="1906406" y="762512"/>
                </a:lnTo>
                <a:lnTo>
                  <a:pt x="1914376" y="807857"/>
                </a:lnTo>
                <a:lnTo>
                  <a:pt x="1920137" y="853911"/>
                </a:lnTo>
                <a:lnTo>
                  <a:pt x="1923634" y="900619"/>
                </a:lnTo>
                <a:lnTo>
                  <a:pt x="1924812" y="947927"/>
                </a:lnTo>
                <a:lnTo>
                  <a:pt x="1923634" y="995236"/>
                </a:lnTo>
                <a:lnTo>
                  <a:pt x="1920137" y="1041944"/>
                </a:lnTo>
                <a:lnTo>
                  <a:pt x="1914376" y="1087998"/>
                </a:lnTo>
                <a:lnTo>
                  <a:pt x="1906406" y="1133343"/>
                </a:lnTo>
                <a:lnTo>
                  <a:pt x="1896283" y="1177925"/>
                </a:lnTo>
                <a:lnTo>
                  <a:pt x="1884062" y="1221690"/>
                </a:lnTo>
                <a:lnTo>
                  <a:pt x="1869797" y="1264583"/>
                </a:lnTo>
                <a:lnTo>
                  <a:pt x="1853544" y="1306550"/>
                </a:lnTo>
                <a:lnTo>
                  <a:pt x="1835359" y="1347536"/>
                </a:lnTo>
                <a:lnTo>
                  <a:pt x="1815295" y="1387488"/>
                </a:lnTo>
                <a:lnTo>
                  <a:pt x="1793409" y="1426351"/>
                </a:lnTo>
                <a:lnTo>
                  <a:pt x="1769755" y="1464070"/>
                </a:lnTo>
                <a:lnTo>
                  <a:pt x="1744389" y="1500592"/>
                </a:lnTo>
                <a:lnTo>
                  <a:pt x="1717366" y="1535861"/>
                </a:lnTo>
                <a:lnTo>
                  <a:pt x="1688740" y="1569825"/>
                </a:lnTo>
                <a:lnTo>
                  <a:pt x="1658568" y="1602428"/>
                </a:lnTo>
                <a:lnTo>
                  <a:pt x="1626904" y="1633615"/>
                </a:lnTo>
                <a:lnTo>
                  <a:pt x="1593804" y="1663334"/>
                </a:lnTo>
                <a:lnTo>
                  <a:pt x="1559321" y="1691529"/>
                </a:lnTo>
                <a:lnTo>
                  <a:pt x="1523513" y="1718146"/>
                </a:lnTo>
                <a:lnTo>
                  <a:pt x="1486434" y="1743130"/>
                </a:lnTo>
                <a:lnTo>
                  <a:pt x="1448138" y="1766428"/>
                </a:lnTo>
                <a:lnTo>
                  <a:pt x="1408682" y="1787986"/>
                </a:lnTo>
                <a:lnTo>
                  <a:pt x="1368120" y="1807747"/>
                </a:lnTo>
                <a:lnTo>
                  <a:pt x="1326507" y="1825660"/>
                </a:lnTo>
                <a:lnTo>
                  <a:pt x="1283899" y="1841668"/>
                </a:lnTo>
                <a:lnTo>
                  <a:pt x="1240351" y="1855719"/>
                </a:lnTo>
                <a:lnTo>
                  <a:pt x="1195918" y="1867756"/>
                </a:lnTo>
                <a:lnTo>
                  <a:pt x="1150655" y="1877727"/>
                </a:lnTo>
                <a:lnTo>
                  <a:pt x="1104617" y="1885577"/>
                </a:lnTo>
                <a:lnTo>
                  <a:pt x="1057859" y="1891251"/>
                </a:lnTo>
                <a:lnTo>
                  <a:pt x="1010437" y="1894695"/>
                </a:lnTo>
                <a:lnTo>
                  <a:pt x="962406" y="1895856"/>
                </a:lnTo>
                <a:lnTo>
                  <a:pt x="914374" y="1894695"/>
                </a:lnTo>
                <a:lnTo>
                  <a:pt x="866952" y="1891251"/>
                </a:lnTo>
                <a:lnTo>
                  <a:pt x="820194" y="1885577"/>
                </a:lnTo>
                <a:lnTo>
                  <a:pt x="774156" y="1877727"/>
                </a:lnTo>
                <a:lnTo>
                  <a:pt x="728893" y="1867756"/>
                </a:lnTo>
                <a:lnTo>
                  <a:pt x="684460" y="1855719"/>
                </a:lnTo>
                <a:lnTo>
                  <a:pt x="640912" y="1841668"/>
                </a:lnTo>
                <a:lnTo>
                  <a:pt x="598304" y="1825660"/>
                </a:lnTo>
                <a:lnTo>
                  <a:pt x="556691" y="1807747"/>
                </a:lnTo>
                <a:lnTo>
                  <a:pt x="516129" y="1787986"/>
                </a:lnTo>
                <a:lnTo>
                  <a:pt x="476673" y="1766428"/>
                </a:lnTo>
                <a:lnTo>
                  <a:pt x="438377" y="1743130"/>
                </a:lnTo>
                <a:lnTo>
                  <a:pt x="401298" y="1718146"/>
                </a:lnTo>
                <a:lnTo>
                  <a:pt x="365490" y="1691529"/>
                </a:lnTo>
                <a:lnTo>
                  <a:pt x="331007" y="1663334"/>
                </a:lnTo>
                <a:lnTo>
                  <a:pt x="297907" y="1633615"/>
                </a:lnTo>
                <a:lnTo>
                  <a:pt x="266243" y="1602428"/>
                </a:lnTo>
                <a:lnTo>
                  <a:pt x="236071" y="1569825"/>
                </a:lnTo>
                <a:lnTo>
                  <a:pt x="207445" y="1535861"/>
                </a:lnTo>
                <a:lnTo>
                  <a:pt x="180422" y="1500592"/>
                </a:lnTo>
                <a:lnTo>
                  <a:pt x="155056" y="1464070"/>
                </a:lnTo>
                <a:lnTo>
                  <a:pt x="131402" y="1426351"/>
                </a:lnTo>
                <a:lnTo>
                  <a:pt x="109516" y="1387488"/>
                </a:lnTo>
                <a:lnTo>
                  <a:pt x="89452" y="1347536"/>
                </a:lnTo>
                <a:lnTo>
                  <a:pt x="71267" y="1306550"/>
                </a:lnTo>
                <a:lnTo>
                  <a:pt x="55014" y="1264583"/>
                </a:lnTo>
                <a:lnTo>
                  <a:pt x="40749" y="1221690"/>
                </a:lnTo>
                <a:lnTo>
                  <a:pt x="28528" y="1177925"/>
                </a:lnTo>
                <a:lnTo>
                  <a:pt x="18405" y="1133343"/>
                </a:lnTo>
                <a:lnTo>
                  <a:pt x="10435" y="1087998"/>
                </a:lnTo>
                <a:lnTo>
                  <a:pt x="4674" y="1041944"/>
                </a:lnTo>
                <a:lnTo>
                  <a:pt x="1177" y="995236"/>
                </a:lnTo>
                <a:lnTo>
                  <a:pt x="0" y="947927"/>
                </a:lnTo>
                <a:close/>
              </a:path>
            </a:pathLst>
          </a:custGeom>
          <a:ln w="114300">
            <a:solidFill>
              <a:srgbClr val="AC2B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10183" y="1813560"/>
            <a:ext cx="805180" cy="803275"/>
          </a:xfrm>
          <a:custGeom>
            <a:avLst/>
            <a:gdLst/>
            <a:ahLst/>
            <a:cxnLst/>
            <a:rect l="l" t="t" r="r" b="b"/>
            <a:pathLst>
              <a:path w="805180" h="803275">
                <a:moveTo>
                  <a:pt x="402335" y="0"/>
                </a:moveTo>
                <a:lnTo>
                  <a:pt x="355416" y="2702"/>
                </a:lnTo>
                <a:lnTo>
                  <a:pt x="310085" y="10608"/>
                </a:lnTo>
                <a:lnTo>
                  <a:pt x="266646" y="23415"/>
                </a:lnTo>
                <a:lnTo>
                  <a:pt x="225400" y="40823"/>
                </a:lnTo>
                <a:lnTo>
                  <a:pt x="186650" y="62530"/>
                </a:lnTo>
                <a:lnTo>
                  <a:pt x="150697" y="88234"/>
                </a:lnTo>
                <a:lnTo>
                  <a:pt x="117843" y="117633"/>
                </a:lnTo>
                <a:lnTo>
                  <a:pt x="88390" y="150427"/>
                </a:lnTo>
                <a:lnTo>
                  <a:pt x="62640" y="186313"/>
                </a:lnTo>
                <a:lnTo>
                  <a:pt x="40894" y="224989"/>
                </a:lnTo>
                <a:lnTo>
                  <a:pt x="23456" y="266155"/>
                </a:lnTo>
                <a:lnTo>
                  <a:pt x="10626" y="309509"/>
                </a:lnTo>
                <a:lnTo>
                  <a:pt x="2706" y="354749"/>
                </a:lnTo>
                <a:lnTo>
                  <a:pt x="0" y="401574"/>
                </a:lnTo>
                <a:lnTo>
                  <a:pt x="2706" y="448398"/>
                </a:lnTo>
                <a:lnTo>
                  <a:pt x="10626" y="493638"/>
                </a:lnTo>
                <a:lnTo>
                  <a:pt x="23456" y="536992"/>
                </a:lnTo>
                <a:lnTo>
                  <a:pt x="40894" y="578158"/>
                </a:lnTo>
                <a:lnTo>
                  <a:pt x="62640" y="616834"/>
                </a:lnTo>
                <a:lnTo>
                  <a:pt x="88390" y="652720"/>
                </a:lnTo>
                <a:lnTo>
                  <a:pt x="117843" y="685514"/>
                </a:lnTo>
                <a:lnTo>
                  <a:pt x="150697" y="714913"/>
                </a:lnTo>
                <a:lnTo>
                  <a:pt x="186650" y="740617"/>
                </a:lnTo>
                <a:lnTo>
                  <a:pt x="225400" y="762324"/>
                </a:lnTo>
                <a:lnTo>
                  <a:pt x="266646" y="779732"/>
                </a:lnTo>
                <a:lnTo>
                  <a:pt x="310085" y="792539"/>
                </a:lnTo>
                <a:lnTo>
                  <a:pt x="355416" y="800445"/>
                </a:lnTo>
                <a:lnTo>
                  <a:pt x="402335" y="803148"/>
                </a:lnTo>
                <a:lnTo>
                  <a:pt x="449265" y="800445"/>
                </a:lnTo>
                <a:lnTo>
                  <a:pt x="494602" y="792539"/>
                </a:lnTo>
                <a:lnTo>
                  <a:pt x="538045" y="779732"/>
                </a:lnTo>
                <a:lnTo>
                  <a:pt x="579293" y="762324"/>
                </a:lnTo>
                <a:lnTo>
                  <a:pt x="618043" y="740617"/>
                </a:lnTo>
                <a:lnTo>
                  <a:pt x="653995" y="714913"/>
                </a:lnTo>
                <a:lnTo>
                  <a:pt x="686847" y="685514"/>
                </a:lnTo>
                <a:lnTo>
                  <a:pt x="716297" y="652720"/>
                </a:lnTo>
                <a:lnTo>
                  <a:pt x="742044" y="616834"/>
                </a:lnTo>
                <a:lnTo>
                  <a:pt x="763786" y="578158"/>
                </a:lnTo>
                <a:lnTo>
                  <a:pt x="781221" y="536992"/>
                </a:lnTo>
                <a:lnTo>
                  <a:pt x="794048" y="493638"/>
                </a:lnTo>
                <a:lnTo>
                  <a:pt x="801965" y="448398"/>
                </a:lnTo>
                <a:lnTo>
                  <a:pt x="804672" y="401574"/>
                </a:lnTo>
                <a:lnTo>
                  <a:pt x="801965" y="354749"/>
                </a:lnTo>
                <a:lnTo>
                  <a:pt x="794048" y="309509"/>
                </a:lnTo>
                <a:lnTo>
                  <a:pt x="781221" y="266155"/>
                </a:lnTo>
                <a:lnTo>
                  <a:pt x="763786" y="224989"/>
                </a:lnTo>
                <a:lnTo>
                  <a:pt x="742044" y="186313"/>
                </a:lnTo>
                <a:lnTo>
                  <a:pt x="716297" y="150427"/>
                </a:lnTo>
                <a:lnTo>
                  <a:pt x="686847" y="117633"/>
                </a:lnTo>
                <a:lnTo>
                  <a:pt x="653995" y="88234"/>
                </a:lnTo>
                <a:lnTo>
                  <a:pt x="618043" y="62530"/>
                </a:lnTo>
                <a:lnTo>
                  <a:pt x="579293" y="40823"/>
                </a:lnTo>
                <a:lnTo>
                  <a:pt x="538045" y="23415"/>
                </a:lnTo>
                <a:lnTo>
                  <a:pt x="494602" y="10608"/>
                </a:lnTo>
                <a:lnTo>
                  <a:pt x="449265" y="2702"/>
                </a:lnTo>
                <a:lnTo>
                  <a:pt x="402335" y="0"/>
                </a:lnTo>
                <a:close/>
              </a:path>
            </a:pathLst>
          </a:custGeom>
          <a:solidFill>
            <a:srgbClr val="F1F1F1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104388" y="1918716"/>
            <a:ext cx="314325" cy="315595"/>
          </a:xfrm>
          <a:custGeom>
            <a:avLst/>
            <a:gdLst/>
            <a:ahLst/>
            <a:cxnLst/>
            <a:rect l="l" t="t" r="r" b="b"/>
            <a:pathLst>
              <a:path w="314325" h="315594">
                <a:moveTo>
                  <a:pt x="156972" y="0"/>
                </a:moveTo>
                <a:lnTo>
                  <a:pt x="107338" y="8040"/>
                </a:lnTo>
                <a:lnTo>
                  <a:pt x="64245" y="30431"/>
                </a:lnTo>
                <a:lnTo>
                  <a:pt x="30272" y="64574"/>
                </a:lnTo>
                <a:lnTo>
                  <a:pt x="7997" y="107874"/>
                </a:lnTo>
                <a:lnTo>
                  <a:pt x="0" y="157734"/>
                </a:lnTo>
                <a:lnTo>
                  <a:pt x="7997" y="207593"/>
                </a:lnTo>
                <a:lnTo>
                  <a:pt x="30272" y="250893"/>
                </a:lnTo>
                <a:lnTo>
                  <a:pt x="64245" y="285036"/>
                </a:lnTo>
                <a:lnTo>
                  <a:pt x="107338" y="307427"/>
                </a:lnTo>
                <a:lnTo>
                  <a:pt x="156972" y="315468"/>
                </a:lnTo>
                <a:lnTo>
                  <a:pt x="206605" y="307427"/>
                </a:lnTo>
                <a:lnTo>
                  <a:pt x="249698" y="285036"/>
                </a:lnTo>
                <a:lnTo>
                  <a:pt x="283671" y="250893"/>
                </a:lnTo>
                <a:lnTo>
                  <a:pt x="305946" y="207593"/>
                </a:lnTo>
                <a:lnTo>
                  <a:pt x="313944" y="157734"/>
                </a:lnTo>
                <a:lnTo>
                  <a:pt x="305946" y="107874"/>
                </a:lnTo>
                <a:lnTo>
                  <a:pt x="283671" y="64574"/>
                </a:lnTo>
                <a:lnTo>
                  <a:pt x="249698" y="30431"/>
                </a:lnTo>
                <a:lnTo>
                  <a:pt x="206605" y="8040"/>
                </a:lnTo>
                <a:lnTo>
                  <a:pt x="156972" y="0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940179" y="3050286"/>
            <a:ext cx="102552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70">
                <a:latin typeface="宋体"/>
                <a:cs typeface="宋体"/>
              </a:rPr>
              <a:t>总结</a:t>
            </a:r>
            <a:endParaRPr sz="4000">
              <a:latin typeface="宋体"/>
              <a:cs typeface="宋体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06110" y="1749044"/>
            <a:ext cx="14960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14">
                <a:latin typeface="宋体"/>
                <a:cs typeface="宋体"/>
              </a:rPr>
              <a:t>1.</a:t>
            </a:r>
            <a:r>
              <a:rPr dirty="0" sz="1800" spc="135">
                <a:latin typeface="宋体"/>
                <a:cs typeface="宋体"/>
              </a:rPr>
              <a:t> </a:t>
            </a:r>
            <a:r>
              <a:rPr dirty="0" sz="1800" spc="-30">
                <a:latin typeface="宋体"/>
                <a:cs typeface="宋体"/>
              </a:rPr>
              <a:t>字符串函数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06110" y="2983738"/>
            <a:ext cx="12706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14">
                <a:latin typeface="宋体"/>
                <a:cs typeface="宋体"/>
              </a:rPr>
              <a:t>2.</a:t>
            </a:r>
            <a:r>
              <a:rPr dirty="0" sz="1800" spc="135">
                <a:latin typeface="宋体"/>
                <a:cs typeface="宋体"/>
              </a:rPr>
              <a:t> </a:t>
            </a:r>
            <a:r>
              <a:rPr dirty="0" sz="1800" spc="-30">
                <a:latin typeface="宋体"/>
                <a:cs typeface="宋体"/>
              </a:rPr>
              <a:t>数值函数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06110" y="4217873"/>
            <a:ext cx="12706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14">
                <a:latin typeface="宋体"/>
                <a:cs typeface="宋体"/>
              </a:rPr>
              <a:t>3.</a:t>
            </a:r>
            <a:r>
              <a:rPr dirty="0" sz="1800" spc="145">
                <a:latin typeface="宋体"/>
                <a:cs typeface="宋体"/>
              </a:rPr>
              <a:t> </a:t>
            </a:r>
            <a:r>
              <a:rPr dirty="0" sz="1800" spc="-30">
                <a:latin typeface="宋体"/>
                <a:cs typeface="宋体"/>
              </a:rPr>
              <a:t>日期函数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206110" y="5452668"/>
            <a:ext cx="12706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14">
                <a:latin typeface="宋体"/>
                <a:cs typeface="宋体"/>
              </a:rPr>
              <a:t>4.</a:t>
            </a:r>
            <a:r>
              <a:rPr dirty="0" sz="1800" spc="145">
                <a:latin typeface="宋体"/>
                <a:cs typeface="宋体"/>
              </a:rPr>
              <a:t> </a:t>
            </a:r>
            <a:r>
              <a:rPr dirty="0" sz="1800" spc="-30">
                <a:latin typeface="宋体"/>
                <a:cs typeface="宋体"/>
              </a:rPr>
              <a:t>流程函数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564123" y="2106167"/>
            <a:ext cx="5785485" cy="368935"/>
          </a:xfrm>
          <a:custGeom>
            <a:avLst/>
            <a:gdLst/>
            <a:ahLst/>
            <a:cxnLst/>
            <a:rect l="l" t="t" r="r" b="b"/>
            <a:pathLst>
              <a:path w="5785484" h="368935">
                <a:moveTo>
                  <a:pt x="0" y="368808"/>
                </a:moveTo>
                <a:lnTo>
                  <a:pt x="5785104" y="368808"/>
                </a:lnTo>
                <a:lnTo>
                  <a:pt x="5785104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564123" y="2106167"/>
            <a:ext cx="5785485" cy="368935"/>
          </a:xfrm>
          <a:custGeom>
            <a:avLst/>
            <a:gdLst/>
            <a:ahLst/>
            <a:cxnLst/>
            <a:rect l="l" t="t" r="r" b="b"/>
            <a:pathLst>
              <a:path w="5785484" h="368935">
                <a:moveTo>
                  <a:pt x="0" y="368808"/>
                </a:moveTo>
                <a:lnTo>
                  <a:pt x="5785104" y="368808"/>
                </a:lnTo>
                <a:lnTo>
                  <a:pt x="5785104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ln w="3175">
            <a:solidFill>
              <a:srgbClr val="9191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656834" y="2176272"/>
            <a:ext cx="4013073" cy="236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564123" y="3349752"/>
            <a:ext cx="5785485" cy="368935"/>
          </a:xfrm>
          <a:custGeom>
            <a:avLst/>
            <a:gdLst/>
            <a:ahLst/>
            <a:cxnLst/>
            <a:rect l="l" t="t" r="r" b="b"/>
            <a:pathLst>
              <a:path w="5785484" h="368935">
                <a:moveTo>
                  <a:pt x="0" y="368808"/>
                </a:moveTo>
                <a:lnTo>
                  <a:pt x="5785104" y="368808"/>
                </a:lnTo>
                <a:lnTo>
                  <a:pt x="5785104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564123" y="3349752"/>
            <a:ext cx="5785485" cy="368935"/>
          </a:xfrm>
          <a:custGeom>
            <a:avLst/>
            <a:gdLst/>
            <a:ahLst/>
            <a:cxnLst/>
            <a:rect l="l" t="t" r="r" b="b"/>
            <a:pathLst>
              <a:path w="5785484" h="368935">
                <a:moveTo>
                  <a:pt x="0" y="368808"/>
                </a:moveTo>
                <a:lnTo>
                  <a:pt x="5785104" y="368808"/>
                </a:lnTo>
                <a:lnTo>
                  <a:pt x="5785104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ln w="3175">
            <a:solidFill>
              <a:srgbClr val="9191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656834" y="3420109"/>
            <a:ext cx="2479293" cy="2362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564123" y="4593335"/>
            <a:ext cx="5785485" cy="342900"/>
          </a:xfrm>
          <a:custGeom>
            <a:avLst/>
            <a:gdLst/>
            <a:ahLst/>
            <a:cxnLst/>
            <a:rect l="l" t="t" r="r" b="b"/>
            <a:pathLst>
              <a:path w="5785484" h="342900">
                <a:moveTo>
                  <a:pt x="0" y="342900"/>
                </a:moveTo>
                <a:lnTo>
                  <a:pt x="5785104" y="342900"/>
                </a:lnTo>
                <a:lnTo>
                  <a:pt x="5785104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564123" y="4593335"/>
            <a:ext cx="5785485" cy="342900"/>
          </a:xfrm>
          <a:custGeom>
            <a:avLst/>
            <a:gdLst/>
            <a:ahLst/>
            <a:cxnLst/>
            <a:rect l="l" t="t" r="r" b="b"/>
            <a:pathLst>
              <a:path w="5785484" h="342900">
                <a:moveTo>
                  <a:pt x="0" y="342900"/>
                </a:moveTo>
                <a:lnTo>
                  <a:pt x="5785104" y="342900"/>
                </a:lnTo>
                <a:lnTo>
                  <a:pt x="5785104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ln w="3175">
            <a:solidFill>
              <a:srgbClr val="9191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656834" y="4664075"/>
            <a:ext cx="4904613" cy="2362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564123" y="5835396"/>
            <a:ext cx="5785485" cy="342900"/>
          </a:xfrm>
          <a:custGeom>
            <a:avLst/>
            <a:gdLst/>
            <a:ahLst/>
            <a:cxnLst/>
            <a:rect l="l" t="t" r="r" b="b"/>
            <a:pathLst>
              <a:path w="5785484" h="342900">
                <a:moveTo>
                  <a:pt x="0" y="342899"/>
                </a:moveTo>
                <a:lnTo>
                  <a:pt x="5785104" y="342899"/>
                </a:lnTo>
                <a:lnTo>
                  <a:pt x="5785104" y="0"/>
                </a:lnTo>
                <a:lnTo>
                  <a:pt x="0" y="0"/>
                </a:lnTo>
                <a:lnTo>
                  <a:pt x="0" y="342899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564123" y="5835396"/>
            <a:ext cx="5785485" cy="342900"/>
          </a:xfrm>
          <a:custGeom>
            <a:avLst/>
            <a:gdLst/>
            <a:ahLst/>
            <a:cxnLst/>
            <a:rect l="l" t="t" r="r" b="b"/>
            <a:pathLst>
              <a:path w="5785484" h="342900">
                <a:moveTo>
                  <a:pt x="0" y="342899"/>
                </a:moveTo>
                <a:lnTo>
                  <a:pt x="5785104" y="342899"/>
                </a:lnTo>
                <a:lnTo>
                  <a:pt x="5785104" y="0"/>
                </a:lnTo>
                <a:lnTo>
                  <a:pt x="0" y="0"/>
                </a:lnTo>
                <a:lnTo>
                  <a:pt x="0" y="342899"/>
                </a:lnTo>
                <a:close/>
              </a:path>
            </a:pathLst>
          </a:custGeom>
          <a:ln w="3175">
            <a:solidFill>
              <a:srgbClr val="9191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656834" y="5907328"/>
            <a:ext cx="3597529" cy="2362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0"/>
              <a:t>高级软件人才培训专家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 h="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 h="0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 h="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85800" y="4229748"/>
            <a:ext cx="2250948" cy="24795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74194" y="1347671"/>
            <a:ext cx="1866046" cy="18096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934970" y="1403095"/>
            <a:ext cx="7362825" cy="92519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R="488950">
              <a:lnSpc>
                <a:spcPct val="100000"/>
              </a:lnSpc>
              <a:spcBef>
                <a:spcPts val="105"/>
              </a:spcBef>
            </a:pPr>
            <a:r>
              <a:rPr dirty="0" sz="3200" spc="-55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z="3200" spc="-26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z="3200" spc="-5">
                <a:solidFill>
                  <a:srgbClr val="FF0000"/>
                </a:solidFill>
                <a:latin typeface="Calibri"/>
                <a:cs typeface="Calibri"/>
              </a:rPr>
              <a:t>TED</a:t>
            </a:r>
            <a:r>
              <a:rPr dirty="0" sz="3200" spc="-15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z="3200" spc="-5">
                <a:solidFill>
                  <a:srgbClr val="FF0000"/>
                </a:solidFill>
                <a:latin typeface="Calibri"/>
                <a:cs typeface="Calibri"/>
              </a:rPr>
              <a:t>FF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15"/>
              </a:spcBef>
            </a:pPr>
            <a:r>
              <a:rPr dirty="0" sz="1600" spc="-5">
                <a:solidFill>
                  <a:srgbClr val="585858"/>
                </a:solidFill>
                <a:latin typeface="微软雅黑"/>
                <a:cs typeface="微软雅黑"/>
              </a:rPr>
              <a:t>数据库表</a:t>
            </a:r>
            <a:r>
              <a:rPr dirty="0" sz="1600" spc="-15">
                <a:solidFill>
                  <a:srgbClr val="585858"/>
                </a:solidFill>
                <a:latin typeface="微软雅黑"/>
                <a:cs typeface="微软雅黑"/>
              </a:rPr>
              <a:t>中</a:t>
            </a:r>
            <a:r>
              <a:rPr dirty="0" sz="1600" spc="-5">
                <a:solidFill>
                  <a:srgbClr val="585858"/>
                </a:solidFill>
                <a:latin typeface="微软雅黑"/>
                <a:cs typeface="微软雅黑"/>
              </a:rPr>
              <a:t>，存储的是入职日期，如</a:t>
            </a:r>
            <a:r>
              <a:rPr dirty="0" sz="1600" spc="45">
                <a:solidFill>
                  <a:srgbClr val="585858"/>
                </a:solidFill>
                <a:latin typeface="微软雅黑"/>
                <a:cs typeface="微软雅黑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微软雅黑"/>
                <a:cs typeface="微软雅黑"/>
              </a:rPr>
              <a:t>2000-11-12</a:t>
            </a:r>
            <a:r>
              <a:rPr dirty="0" sz="1600" spc="-20">
                <a:solidFill>
                  <a:srgbClr val="585858"/>
                </a:solidFill>
                <a:latin typeface="微软雅黑"/>
                <a:cs typeface="微软雅黑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微软雅黑"/>
                <a:cs typeface="微软雅黑"/>
              </a:rPr>
              <a:t>，如何快速计算入职天数？？？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736585" y="1315974"/>
            <a:ext cx="2466340" cy="744220"/>
          </a:xfrm>
          <a:custGeom>
            <a:avLst/>
            <a:gdLst/>
            <a:ahLst/>
            <a:cxnLst/>
            <a:rect l="l" t="t" r="r" b="b"/>
            <a:pathLst>
              <a:path w="2466340" h="744219">
                <a:moveTo>
                  <a:pt x="0" y="371855"/>
                </a:moveTo>
                <a:lnTo>
                  <a:pt x="7736" y="329964"/>
                </a:lnTo>
                <a:lnTo>
                  <a:pt x="30392" y="289432"/>
                </a:lnTo>
                <a:lnTo>
                  <a:pt x="67134" y="250512"/>
                </a:lnTo>
                <a:lnTo>
                  <a:pt x="117129" y="213455"/>
                </a:lnTo>
                <a:lnTo>
                  <a:pt x="179547" y="178511"/>
                </a:lnTo>
                <a:lnTo>
                  <a:pt x="215154" y="161911"/>
                </a:lnTo>
                <a:lnTo>
                  <a:pt x="253554" y="145933"/>
                </a:lnTo>
                <a:lnTo>
                  <a:pt x="294643" y="130609"/>
                </a:lnTo>
                <a:lnTo>
                  <a:pt x="338318" y="115970"/>
                </a:lnTo>
                <a:lnTo>
                  <a:pt x="384474" y="102049"/>
                </a:lnTo>
                <a:lnTo>
                  <a:pt x="433007" y="88875"/>
                </a:lnTo>
                <a:lnTo>
                  <a:pt x="483813" y="76482"/>
                </a:lnTo>
                <a:lnTo>
                  <a:pt x="536788" y="64899"/>
                </a:lnTo>
                <a:lnTo>
                  <a:pt x="591828" y="54159"/>
                </a:lnTo>
                <a:lnTo>
                  <a:pt x="648829" y="44292"/>
                </a:lnTo>
                <a:lnTo>
                  <a:pt x="707687" y="35331"/>
                </a:lnTo>
                <a:lnTo>
                  <a:pt x="768298" y="27307"/>
                </a:lnTo>
                <a:lnTo>
                  <a:pt x="830558" y="20250"/>
                </a:lnTo>
                <a:lnTo>
                  <a:pt x="894362" y="14193"/>
                </a:lnTo>
                <a:lnTo>
                  <a:pt x="959607" y="9167"/>
                </a:lnTo>
                <a:lnTo>
                  <a:pt x="1026189" y="5204"/>
                </a:lnTo>
                <a:lnTo>
                  <a:pt x="1094004" y="2333"/>
                </a:lnTo>
                <a:lnTo>
                  <a:pt x="1162948" y="588"/>
                </a:lnTo>
                <a:lnTo>
                  <a:pt x="1232916" y="0"/>
                </a:lnTo>
                <a:lnTo>
                  <a:pt x="1302883" y="588"/>
                </a:lnTo>
                <a:lnTo>
                  <a:pt x="1371827" y="2333"/>
                </a:lnTo>
                <a:lnTo>
                  <a:pt x="1439642" y="5204"/>
                </a:lnTo>
                <a:lnTo>
                  <a:pt x="1506224" y="9167"/>
                </a:lnTo>
                <a:lnTo>
                  <a:pt x="1571469" y="14193"/>
                </a:lnTo>
                <a:lnTo>
                  <a:pt x="1635273" y="20250"/>
                </a:lnTo>
                <a:lnTo>
                  <a:pt x="1697533" y="27307"/>
                </a:lnTo>
                <a:lnTo>
                  <a:pt x="1758144" y="35331"/>
                </a:lnTo>
                <a:lnTo>
                  <a:pt x="1817002" y="44292"/>
                </a:lnTo>
                <a:lnTo>
                  <a:pt x="1874003" y="54159"/>
                </a:lnTo>
                <a:lnTo>
                  <a:pt x="1929043" y="64899"/>
                </a:lnTo>
                <a:lnTo>
                  <a:pt x="1982018" y="76482"/>
                </a:lnTo>
                <a:lnTo>
                  <a:pt x="2032824" y="88875"/>
                </a:lnTo>
                <a:lnTo>
                  <a:pt x="2081357" y="102049"/>
                </a:lnTo>
                <a:lnTo>
                  <a:pt x="2127513" y="115970"/>
                </a:lnTo>
                <a:lnTo>
                  <a:pt x="2171188" y="130609"/>
                </a:lnTo>
                <a:lnTo>
                  <a:pt x="2212277" y="145933"/>
                </a:lnTo>
                <a:lnTo>
                  <a:pt x="2250677" y="161911"/>
                </a:lnTo>
                <a:lnTo>
                  <a:pt x="2286284" y="178511"/>
                </a:lnTo>
                <a:lnTo>
                  <a:pt x="2348702" y="213455"/>
                </a:lnTo>
                <a:lnTo>
                  <a:pt x="2398697" y="250512"/>
                </a:lnTo>
                <a:lnTo>
                  <a:pt x="2435439" y="289432"/>
                </a:lnTo>
                <a:lnTo>
                  <a:pt x="2458095" y="329964"/>
                </a:lnTo>
                <a:lnTo>
                  <a:pt x="2465832" y="371855"/>
                </a:lnTo>
                <a:lnTo>
                  <a:pt x="2463880" y="392956"/>
                </a:lnTo>
                <a:lnTo>
                  <a:pt x="2448580" y="434199"/>
                </a:lnTo>
                <a:lnTo>
                  <a:pt x="2418777" y="473956"/>
                </a:lnTo>
                <a:lnTo>
                  <a:pt x="2375304" y="511976"/>
                </a:lnTo>
                <a:lnTo>
                  <a:pt x="2318993" y="548008"/>
                </a:lnTo>
                <a:lnTo>
                  <a:pt x="2250677" y="581800"/>
                </a:lnTo>
                <a:lnTo>
                  <a:pt x="2212277" y="597778"/>
                </a:lnTo>
                <a:lnTo>
                  <a:pt x="2171188" y="613102"/>
                </a:lnTo>
                <a:lnTo>
                  <a:pt x="2127513" y="627741"/>
                </a:lnTo>
                <a:lnTo>
                  <a:pt x="2081357" y="641662"/>
                </a:lnTo>
                <a:lnTo>
                  <a:pt x="2032824" y="654836"/>
                </a:lnTo>
                <a:lnTo>
                  <a:pt x="1982018" y="667229"/>
                </a:lnTo>
                <a:lnTo>
                  <a:pt x="1929043" y="678812"/>
                </a:lnTo>
                <a:lnTo>
                  <a:pt x="1874003" y="689552"/>
                </a:lnTo>
                <a:lnTo>
                  <a:pt x="1817002" y="699419"/>
                </a:lnTo>
                <a:lnTo>
                  <a:pt x="1758144" y="708380"/>
                </a:lnTo>
                <a:lnTo>
                  <a:pt x="1697533" y="716404"/>
                </a:lnTo>
                <a:lnTo>
                  <a:pt x="1635273" y="723461"/>
                </a:lnTo>
                <a:lnTo>
                  <a:pt x="1571469" y="729518"/>
                </a:lnTo>
                <a:lnTo>
                  <a:pt x="1506224" y="734544"/>
                </a:lnTo>
                <a:lnTo>
                  <a:pt x="1439642" y="738507"/>
                </a:lnTo>
                <a:lnTo>
                  <a:pt x="1371827" y="741378"/>
                </a:lnTo>
                <a:lnTo>
                  <a:pt x="1302883" y="743123"/>
                </a:lnTo>
                <a:lnTo>
                  <a:pt x="1232916" y="743712"/>
                </a:lnTo>
                <a:lnTo>
                  <a:pt x="1162948" y="743123"/>
                </a:lnTo>
                <a:lnTo>
                  <a:pt x="1094004" y="741378"/>
                </a:lnTo>
                <a:lnTo>
                  <a:pt x="1026189" y="738507"/>
                </a:lnTo>
                <a:lnTo>
                  <a:pt x="959607" y="734544"/>
                </a:lnTo>
                <a:lnTo>
                  <a:pt x="894362" y="729518"/>
                </a:lnTo>
                <a:lnTo>
                  <a:pt x="830558" y="723461"/>
                </a:lnTo>
                <a:lnTo>
                  <a:pt x="768298" y="716404"/>
                </a:lnTo>
                <a:lnTo>
                  <a:pt x="707687" y="708380"/>
                </a:lnTo>
                <a:lnTo>
                  <a:pt x="648829" y="699419"/>
                </a:lnTo>
                <a:lnTo>
                  <a:pt x="591828" y="689552"/>
                </a:lnTo>
                <a:lnTo>
                  <a:pt x="536788" y="678812"/>
                </a:lnTo>
                <a:lnTo>
                  <a:pt x="483813" y="667229"/>
                </a:lnTo>
                <a:lnTo>
                  <a:pt x="433007" y="654836"/>
                </a:lnTo>
                <a:lnTo>
                  <a:pt x="384474" y="641662"/>
                </a:lnTo>
                <a:lnTo>
                  <a:pt x="338318" y="627741"/>
                </a:lnTo>
                <a:lnTo>
                  <a:pt x="294643" y="613102"/>
                </a:lnTo>
                <a:lnTo>
                  <a:pt x="253554" y="597778"/>
                </a:lnTo>
                <a:lnTo>
                  <a:pt x="215154" y="581800"/>
                </a:lnTo>
                <a:lnTo>
                  <a:pt x="179547" y="565200"/>
                </a:lnTo>
                <a:lnTo>
                  <a:pt x="117129" y="530256"/>
                </a:lnTo>
                <a:lnTo>
                  <a:pt x="67134" y="493199"/>
                </a:lnTo>
                <a:lnTo>
                  <a:pt x="30392" y="454279"/>
                </a:lnTo>
                <a:lnTo>
                  <a:pt x="7736" y="413747"/>
                </a:lnTo>
                <a:lnTo>
                  <a:pt x="0" y="371855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015742" y="4854321"/>
            <a:ext cx="8012430" cy="13347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190490">
              <a:lnSpc>
                <a:spcPct val="100000"/>
              </a:lnSpc>
              <a:spcBef>
                <a:spcPts val="100"/>
              </a:spcBef>
            </a:pPr>
            <a:r>
              <a:rPr dirty="0" sz="3200" spc="-5">
                <a:solidFill>
                  <a:srgbClr val="FF0000"/>
                </a:solidFill>
                <a:latin typeface="Calibri"/>
                <a:cs typeface="Calibri"/>
              </a:rPr>
              <a:t>CASE ... </a:t>
            </a:r>
            <a:r>
              <a:rPr dirty="0" sz="3200">
                <a:solidFill>
                  <a:srgbClr val="FF0000"/>
                </a:solidFill>
                <a:latin typeface="Calibri"/>
                <a:cs typeface="Calibri"/>
              </a:rPr>
              <a:t>WHEN</a:t>
            </a:r>
            <a:r>
              <a:rPr dirty="0" sz="3200" spc="-5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solidFill>
                  <a:srgbClr val="FF0000"/>
                </a:solidFill>
                <a:latin typeface="Calibri"/>
                <a:cs typeface="Calibri"/>
              </a:rPr>
              <a:t>...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64"/>
              </a:spcBef>
            </a:pPr>
            <a:r>
              <a:rPr dirty="0" sz="1600" spc="-5">
                <a:solidFill>
                  <a:srgbClr val="585858"/>
                </a:solidFill>
                <a:latin typeface="微软雅黑"/>
                <a:cs typeface="微软雅黑"/>
              </a:rPr>
              <a:t>数据库表中，存储的是学生的分数</a:t>
            </a:r>
            <a:r>
              <a:rPr dirty="0" sz="1600" spc="5">
                <a:solidFill>
                  <a:srgbClr val="585858"/>
                </a:solidFill>
                <a:latin typeface="微软雅黑"/>
                <a:cs typeface="微软雅黑"/>
              </a:rPr>
              <a:t>值</a:t>
            </a:r>
            <a:r>
              <a:rPr dirty="0" sz="1600" spc="-5">
                <a:solidFill>
                  <a:srgbClr val="585858"/>
                </a:solidFill>
                <a:latin typeface="微软雅黑"/>
                <a:cs typeface="微软雅黑"/>
              </a:rPr>
              <a:t>，如</a:t>
            </a:r>
            <a:r>
              <a:rPr dirty="0" sz="1600">
                <a:solidFill>
                  <a:srgbClr val="585858"/>
                </a:solidFill>
                <a:latin typeface="微软雅黑"/>
                <a:cs typeface="微软雅黑"/>
              </a:rPr>
              <a:t>98</a:t>
            </a:r>
            <a:r>
              <a:rPr dirty="0" sz="1600" spc="-5">
                <a:solidFill>
                  <a:srgbClr val="585858"/>
                </a:solidFill>
                <a:latin typeface="微软雅黑"/>
                <a:cs typeface="微软雅黑"/>
              </a:rPr>
              <a:t>、</a:t>
            </a:r>
            <a:r>
              <a:rPr dirty="0" sz="1600">
                <a:solidFill>
                  <a:srgbClr val="585858"/>
                </a:solidFill>
                <a:latin typeface="微软雅黑"/>
                <a:cs typeface="微软雅黑"/>
              </a:rPr>
              <a:t>75，</a:t>
            </a:r>
            <a:r>
              <a:rPr dirty="0" sz="1600" spc="-5">
                <a:solidFill>
                  <a:srgbClr val="585858"/>
                </a:solidFill>
                <a:latin typeface="微软雅黑"/>
                <a:cs typeface="微软雅黑"/>
              </a:rPr>
              <a:t>如何</a:t>
            </a:r>
            <a:r>
              <a:rPr dirty="0" sz="1600" spc="5">
                <a:solidFill>
                  <a:srgbClr val="585858"/>
                </a:solidFill>
                <a:latin typeface="微软雅黑"/>
                <a:cs typeface="微软雅黑"/>
              </a:rPr>
              <a:t>快</a:t>
            </a:r>
            <a:r>
              <a:rPr dirty="0" sz="1600" spc="-5">
                <a:solidFill>
                  <a:srgbClr val="585858"/>
                </a:solidFill>
                <a:latin typeface="微软雅黑"/>
                <a:cs typeface="微软雅黑"/>
              </a:rPr>
              <a:t>速判</a:t>
            </a:r>
            <a:r>
              <a:rPr dirty="0" sz="1600" spc="5">
                <a:solidFill>
                  <a:srgbClr val="585858"/>
                </a:solidFill>
                <a:latin typeface="微软雅黑"/>
                <a:cs typeface="微软雅黑"/>
              </a:rPr>
              <a:t>定</a:t>
            </a:r>
            <a:r>
              <a:rPr dirty="0" sz="1600" spc="-5">
                <a:solidFill>
                  <a:srgbClr val="585858"/>
                </a:solidFill>
                <a:latin typeface="微软雅黑"/>
                <a:cs typeface="微软雅黑"/>
              </a:rPr>
              <a:t>分数</a:t>
            </a:r>
            <a:r>
              <a:rPr dirty="0" sz="1600" spc="5">
                <a:solidFill>
                  <a:srgbClr val="585858"/>
                </a:solidFill>
                <a:latin typeface="微软雅黑"/>
                <a:cs typeface="微软雅黑"/>
              </a:rPr>
              <a:t>的</a:t>
            </a:r>
            <a:r>
              <a:rPr dirty="0" sz="1600" spc="-5">
                <a:solidFill>
                  <a:srgbClr val="585858"/>
                </a:solidFill>
                <a:latin typeface="微软雅黑"/>
                <a:cs typeface="微软雅黑"/>
              </a:rPr>
              <a:t>等级</a:t>
            </a:r>
            <a:r>
              <a:rPr dirty="0" sz="1600" spc="5">
                <a:solidFill>
                  <a:srgbClr val="585858"/>
                </a:solidFill>
                <a:latin typeface="微软雅黑"/>
                <a:cs typeface="微软雅黑"/>
              </a:rPr>
              <a:t>呢</a:t>
            </a:r>
            <a:r>
              <a:rPr dirty="0" sz="1600" spc="-5">
                <a:solidFill>
                  <a:srgbClr val="585858"/>
                </a:solidFill>
                <a:latin typeface="微软雅黑"/>
                <a:cs typeface="微软雅黑"/>
              </a:rPr>
              <a:t>？？</a:t>
            </a:r>
            <a:endParaRPr sz="16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600" spc="-5">
                <a:solidFill>
                  <a:srgbClr val="585858"/>
                </a:solidFill>
                <a:latin typeface="微软雅黑"/>
                <a:cs typeface="微软雅黑"/>
              </a:rPr>
              <a:t>？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450073" y="4766309"/>
            <a:ext cx="4061460" cy="745490"/>
          </a:xfrm>
          <a:custGeom>
            <a:avLst/>
            <a:gdLst/>
            <a:ahLst/>
            <a:cxnLst/>
            <a:rect l="l" t="t" r="r" b="b"/>
            <a:pathLst>
              <a:path w="4061459" h="745489">
                <a:moveTo>
                  <a:pt x="0" y="372617"/>
                </a:moveTo>
                <a:lnTo>
                  <a:pt x="12458" y="331117"/>
                </a:lnTo>
                <a:lnTo>
                  <a:pt x="48952" y="290944"/>
                </a:lnTo>
                <a:lnTo>
                  <a:pt x="85979" y="265019"/>
                </a:lnTo>
                <a:lnTo>
                  <a:pt x="132706" y="239865"/>
                </a:lnTo>
                <a:lnTo>
                  <a:pt x="188741" y="215553"/>
                </a:lnTo>
                <a:lnTo>
                  <a:pt x="253691" y="192156"/>
                </a:lnTo>
                <a:lnTo>
                  <a:pt x="327164" y="169746"/>
                </a:lnTo>
                <a:lnTo>
                  <a:pt x="366973" y="158933"/>
                </a:lnTo>
                <a:lnTo>
                  <a:pt x="408766" y="148394"/>
                </a:lnTo>
                <a:lnTo>
                  <a:pt x="452493" y="138138"/>
                </a:lnTo>
                <a:lnTo>
                  <a:pt x="498105" y="128174"/>
                </a:lnTo>
                <a:lnTo>
                  <a:pt x="545553" y="118510"/>
                </a:lnTo>
                <a:lnTo>
                  <a:pt x="594788" y="109156"/>
                </a:lnTo>
                <a:lnTo>
                  <a:pt x="645761" y="100121"/>
                </a:lnTo>
                <a:lnTo>
                  <a:pt x="698423" y="91414"/>
                </a:lnTo>
                <a:lnTo>
                  <a:pt x="752725" y="83043"/>
                </a:lnTo>
                <a:lnTo>
                  <a:pt x="808617" y="75019"/>
                </a:lnTo>
                <a:lnTo>
                  <a:pt x="866051" y="67349"/>
                </a:lnTo>
                <a:lnTo>
                  <a:pt x="924978" y="60043"/>
                </a:lnTo>
                <a:lnTo>
                  <a:pt x="985347" y="53111"/>
                </a:lnTo>
                <a:lnTo>
                  <a:pt x="1047112" y="46560"/>
                </a:lnTo>
                <a:lnTo>
                  <a:pt x="1110221" y="40400"/>
                </a:lnTo>
                <a:lnTo>
                  <a:pt x="1174627" y="34640"/>
                </a:lnTo>
                <a:lnTo>
                  <a:pt x="1240280" y="29289"/>
                </a:lnTo>
                <a:lnTo>
                  <a:pt x="1307130" y="24356"/>
                </a:lnTo>
                <a:lnTo>
                  <a:pt x="1375130" y="19850"/>
                </a:lnTo>
                <a:lnTo>
                  <a:pt x="1444229" y="15780"/>
                </a:lnTo>
                <a:lnTo>
                  <a:pt x="1514380" y="12155"/>
                </a:lnTo>
                <a:lnTo>
                  <a:pt x="1585532" y="8984"/>
                </a:lnTo>
                <a:lnTo>
                  <a:pt x="1657636" y="6276"/>
                </a:lnTo>
                <a:lnTo>
                  <a:pt x="1730644" y="4041"/>
                </a:lnTo>
                <a:lnTo>
                  <a:pt x="1804506" y="2286"/>
                </a:lnTo>
                <a:lnTo>
                  <a:pt x="1879174" y="1022"/>
                </a:lnTo>
                <a:lnTo>
                  <a:pt x="1954598" y="257"/>
                </a:lnTo>
                <a:lnTo>
                  <a:pt x="2030729" y="0"/>
                </a:lnTo>
                <a:lnTo>
                  <a:pt x="2106861" y="257"/>
                </a:lnTo>
                <a:lnTo>
                  <a:pt x="2182285" y="1022"/>
                </a:lnTo>
                <a:lnTo>
                  <a:pt x="2256953" y="2286"/>
                </a:lnTo>
                <a:lnTo>
                  <a:pt x="2330815" y="4041"/>
                </a:lnTo>
                <a:lnTo>
                  <a:pt x="2403823" y="6276"/>
                </a:lnTo>
                <a:lnTo>
                  <a:pt x="2475927" y="8984"/>
                </a:lnTo>
                <a:lnTo>
                  <a:pt x="2547079" y="12155"/>
                </a:lnTo>
                <a:lnTo>
                  <a:pt x="2617230" y="15780"/>
                </a:lnTo>
                <a:lnTo>
                  <a:pt x="2686329" y="19850"/>
                </a:lnTo>
                <a:lnTo>
                  <a:pt x="2754329" y="24356"/>
                </a:lnTo>
                <a:lnTo>
                  <a:pt x="2821179" y="29289"/>
                </a:lnTo>
                <a:lnTo>
                  <a:pt x="2886832" y="34640"/>
                </a:lnTo>
                <a:lnTo>
                  <a:pt x="2951238" y="40400"/>
                </a:lnTo>
                <a:lnTo>
                  <a:pt x="3014347" y="46560"/>
                </a:lnTo>
                <a:lnTo>
                  <a:pt x="3076112" y="53111"/>
                </a:lnTo>
                <a:lnTo>
                  <a:pt x="3136481" y="60043"/>
                </a:lnTo>
                <a:lnTo>
                  <a:pt x="3195408" y="67349"/>
                </a:lnTo>
                <a:lnTo>
                  <a:pt x="3252842" y="75019"/>
                </a:lnTo>
                <a:lnTo>
                  <a:pt x="3308734" y="83043"/>
                </a:lnTo>
                <a:lnTo>
                  <a:pt x="3363036" y="91414"/>
                </a:lnTo>
                <a:lnTo>
                  <a:pt x="3415698" y="100121"/>
                </a:lnTo>
                <a:lnTo>
                  <a:pt x="3466671" y="109156"/>
                </a:lnTo>
                <a:lnTo>
                  <a:pt x="3515906" y="118510"/>
                </a:lnTo>
                <a:lnTo>
                  <a:pt x="3563354" y="128174"/>
                </a:lnTo>
                <a:lnTo>
                  <a:pt x="3608966" y="138138"/>
                </a:lnTo>
                <a:lnTo>
                  <a:pt x="3652693" y="148394"/>
                </a:lnTo>
                <a:lnTo>
                  <a:pt x="3694486" y="158933"/>
                </a:lnTo>
                <a:lnTo>
                  <a:pt x="3734295" y="169746"/>
                </a:lnTo>
                <a:lnTo>
                  <a:pt x="3772072" y="180823"/>
                </a:lnTo>
                <a:lnTo>
                  <a:pt x="3841332" y="203736"/>
                </a:lnTo>
                <a:lnTo>
                  <a:pt x="3901874" y="227599"/>
                </a:lnTo>
                <a:lnTo>
                  <a:pt x="3953304" y="252341"/>
                </a:lnTo>
                <a:lnTo>
                  <a:pt x="3995231" y="277890"/>
                </a:lnTo>
                <a:lnTo>
                  <a:pt x="4027260" y="304172"/>
                </a:lnTo>
                <a:lnTo>
                  <a:pt x="4055889" y="344815"/>
                </a:lnTo>
                <a:lnTo>
                  <a:pt x="4061459" y="372617"/>
                </a:lnTo>
                <a:lnTo>
                  <a:pt x="4060059" y="386584"/>
                </a:lnTo>
                <a:lnTo>
                  <a:pt x="4039441" y="427669"/>
                </a:lnTo>
                <a:lnTo>
                  <a:pt x="3995231" y="467345"/>
                </a:lnTo>
                <a:lnTo>
                  <a:pt x="3953304" y="492894"/>
                </a:lnTo>
                <a:lnTo>
                  <a:pt x="3901874" y="517636"/>
                </a:lnTo>
                <a:lnTo>
                  <a:pt x="3841332" y="541499"/>
                </a:lnTo>
                <a:lnTo>
                  <a:pt x="3772072" y="564412"/>
                </a:lnTo>
                <a:lnTo>
                  <a:pt x="3734295" y="575489"/>
                </a:lnTo>
                <a:lnTo>
                  <a:pt x="3694486" y="586302"/>
                </a:lnTo>
                <a:lnTo>
                  <a:pt x="3652693" y="596841"/>
                </a:lnTo>
                <a:lnTo>
                  <a:pt x="3608966" y="607097"/>
                </a:lnTo>
                <a:lnTo>
                  <a:pt x="3563354" y="617061"/>
                </a:lnTo>
                <a:lnTo>
                  <a:pt x="3515906" y="626725"/>
                </a:lnTo>
                <a:lnTo>
                  <a:pt x="3466671" y="636079"/>
                </a:lnTo>
                <a:lnTo>
                  <a:pt x="3415698" y="645114"/>
                </a:lnTo>
                <a:lnTo>
                  <a:pt x="3363036" y="653821"/>
                </a:lnTo>
                <a:lnTo>
                  <a:pt x="3308734" y="662192"/>
                </a:lnTo>
                <a:lnTo>
                  <a:pt x="3252842" y="670216"/>
                </a:lnTo>
                <a:lnTo>
                  <a:pt x="3195408" y="677886"/>
                </a:lnTo>
                <a:lnTo>
                  <a:pt x="3136481" y="685192"/>
                </a:lnTo>
                <a:lnTo>
                  <a:pt x="3076112" y="692124"/>
                </a:lnTo>
                <a:lnTo>
                  <a:pt x="3014347" y="698675"/>
                </a:lnTo>
                <a:lnTo>
                  <a:pt x="2951238" y="704835"/>
                </a:lnTo>
                <a:lnTo>
                  <a:pt x="2886832" y="710595"/>
                </a:lnTo>
                <a:lnTo>
                  <a:pt x="2821179" y="715946"/>
                </a:lnTo>
                <a:lnTo>
                  <a:pt x="2754329" y="720879"/>
                </a:lnTo>
                <a:lnTo>
                  <a:pt x="2686329" y="725385"/>
                </a:lnTo>
                <a:lnTo>
                  <a:pt x="2617230" y="729455"/>
                </a:lnTo>
                <a:lnTo>
                  <a:pt x="2547079" y="733080"/>
                </a:lnTo>
                <a:lnTo>
                  <a:pt x="2475927" y="736251"/>
                </a:lnTo>
                <a:lnTo>
                  <a:pt x="2403823" y="738959"/>
                </a:lnTo>
                <a:lnTo>
                  <a:pt x="2330815" y="741194"/>
                </a:lnTo>
                <a:lnTo>
                  <a:pt x="2256953" y="742949"/>
                </a:lnTo>
                <a:lnTo>
                  <a:pt x="2182285" y="744213"/>
                </a:lnTo>
                <a:lnTo>
                  <a:pt x="2106861" y="744978"/>
                </a:lnTo>
                <a:lnTo>
                  <a:pt x="2030729" y="745235"/>
                </a:lnTo>
                <a:lnTo>
                  <a:pt x="1954598" y="744978"/>
                </a:lnTo>
                <a:lnTo>
                  <a:pt x="1879174" y="744213"/>
                </a:lnTo>
                <a:lnTo>
                  <a:pt x="1804506" y="742949"/>
                </a:lnTo>
                <a:lnTo>
                  <a:pt x="1730644" y="741194"/>
                </a:lnTo>
                <a:lnTo>
                  <a:pt x="1657636" y="738959"/>
                </a:lnTo>
                <a:lnTo>
                  <a:pt x="1585532" y="736251"/>
                </a:lnTo>
                <a:lnTo>
                  <a:pt x="1514380" y="733080"/>
                </a:lnTo>
                <a:lnTo>
                  <a:pt x="1444229" y="729455"/>
                </a:lnTo>
                <a:lnTo>
                  <a:pt x="1375130" y="725385"/>
                </a:lnTo>
                <a:lnTo>
                  <a:pt x="1307130" y="720879"/>
                </a:lnTo>
                <a:lnTo>
                  <a:pt x="1240280" y="715946"/>
                </a:lnTo>
                <a:lnTo>
                  <a:pt x="1174627" y="710595"/>
                </a:lnTo>
                <a:lnTo>
                  <a:pt x="1110221" y="704835"/>
                </a:lnTo>
                <a:lnTo>
                  <a:pt x="1047112" y="698675"/>
                </a:lnTo>
                <a:lnTo>
                  <a:pt x="985347" y="692124"/>
                </a:lnTo>
                <a:lnTo>
                  <a:pt x="924978" y="685192"/>
                </a:lnTo>
                <a:lnTo>
                  <a:pt x="866051" y="677886"/>
                </a:lnTo>
                <a:lnTo>
                  <a:pt x="808617" y="670216"/>
                </a:lnTo>
                <a:lnTo>
                  <a:pt x="752725" y="662192"/>
                </a:lnTo>
                <a:lnTo>
                  <a:pt x="698423" y="653821"/>
                </a:lnTo>
                <a:lnTo>
                  <a:pt x="645761" y="645114"/>
                </a:lnTo>
                <a:lnTo>
                  <a:pt x="594788" y="636079"/>
                </a:lnTo>
                <a:lnTo>
                  <a:pt x="545553" y="626725"/>
                </a:lnTo>
                <a:lnTo>
                  <a:pt x="498105" y="617061"/>
                </a:lnTo>
                <a:lnTo>
                  <a:pt x="452493" y="607097"/>
                </a:lnTo>
                <a:lnTo>
                  <a:pt x="408766" y="596841"/>
                </a:lnTo>
                <a:lnTo>
                  <a:pt x="366973" y="586302"/>
                </a:lnTo>
                <a:lnTo>
                  <a:pt x="327164" y="575489"/>
                </a:lnTo>
                <a:lnTo>
                  <a:pt x="289387" y="564412"/>
                </a:lnTo>
                <a:lnTo>
                  <a:pt x="220127" y="541499"/>
                </a:lnTo>
                <a:lnTo>
                  <a:pt x="159585" y="517636"/>
                </a:lnTo>
                <a:lnTo>
                  <a:pt x="108155" y="492894"/>
                </a:lnTo>
                <a:lnTo>
                  <a:pt x="66228" y="467345"/>
                </a:lnTo>
                <a:lnTo>
                  <a:pt x="34199" y="441063"/>
                </a:lnTo>
                <a:lnTo>
                  <a:pt x="5570" y="400420"/>
                </a:lnTo>
                <a:lnTo>
                  <a:pt x="0" y="372617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0"/>
              <a:t>高级软件人才培训专家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90504" y="6822185"/>
            <a:ext cx="1301750" cy="0"/>
          </a:xfrm>
          <a:custGeom>
            <a:avLst/>
            <a:gdLst/>
            <a:ahLst/>
            <a:cxnLst/>
            <a:rect l="l" t="t" r="r" b="b"/>
            <a:pathLst>
              <a:path w="1301750" h="0">
                <a:moveTo>
                  <a:pt x="0" y="0"/>
                </a:moveTo>
                <a:lnTo>
                  <a:pt x="1301496" y="0"/>
                </a:lnTo>
              </a:path>
            </a:pathLst>
          </a:custGeom>
          <a:ln w="71628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6822185"/>
            <a:ext cx="10819130" cy="0"/>
          </a:xfrm>
          <a:custGeom>
            <a:avLst/>
            <a:gdLst/>
            <a:ahLst/>
            <a:cxnLst/>
            <a:rect l="l" t="t" r="r" b="b"/>
            <a:pathLst>
              <a:path w="10819130" h="0">
                <a:moveTo>
                  <a:pt x="0" y="0"/>
                </a:moveTo>
                <a:lnTo>
                  <a:pt x="10818876" y="0"/>
                </a:lnTo>
              </a:path>
            </a:pathLst>
          </a:custGeom>
          <a:ln w="71628">
            <a:solidFill>
              <a:srgbClr val="AC2B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36089" y="2238514"/>
            <a:ext cx="1625600" cy="1151255"/>
          </a:xfrm>
          <a:prstGeom prst="rect"/>
        </p:spPr>
        <p:txBody>
          <a:bodyPr wrap="square" lIns="0" tIns="48260" rIns="0" bIns="0" rtlCol="0" vert="horz">
            <a:spAutoFit/>
          </a:bodyPr>
          <a:lstStyle/>
          <a:p>
            <a:pPr marL="546100">
              <a:lnSpc>
                <a:spcPct val="100000"/>
              </a:lnSpc>
              <a:spcBef>
                <a:spcPts val="380"/>
              </a:spcBef>
            </a:pPr>
            <a:r>
              <a:rPr dirty="0" sz="4200" b="1">
                <a:solidFill>
                  <a:srgbClr val="000000"/>
                </a:solidFill>
                <a:latin typeface="微软雅黑"/>
                <a:cs typeface="微软雅黑"/>
              </a:rPr>
              <a:t>目录</a:t>
            </a:r>
            <a:endParaRPr sz="42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2800" spc="-10">
                <a:solidFill>
                  <a:srgbClr val="D9D9D9"/>
                </a:solidFill>
                <a:latin typeface="Verdana"/>
                <a:cs typeface="Verdana"/>
              </a:rPr>
              <a:t>Contents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07408" y="2336292"/>
            <a:ext cx="0" cy="1062355"/>
          </a:xfrm>
          <a:custGeom>
            <a:avLst/>
            <a:gdLst/>
            <a:ahLst/>
            <a:cxnLst/>
            <a:rect l="l" t="t" r="r" b="b"/>
            <a:pathLst>
              <a:path w="0" h="1062354">
                <a:moveTo>
                  <a:pt x="0" y="0"/>
                </a:moveTo>
                <a:lnTo>
                  <a:pt x="0" y="1062228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14955" y="2410967"/>
            <a:ext cx="376555" cy="437515"/>
          </a:xfrm>
          <a:custGeom>
            <a:avLst/>
            <a:gdLst/>
            <a:ahLst/>
            <a:cxnLst/>
            <a:rect l="l" t="t" r="r" b="b"/>
            <a:pathLst>
              <a:path w="376555" h="437514">
                <a:moveTo>
                  <a:pt x="188213" y="0"/>
                </a:moveTo>
                <a:lnTo>
                  <a:pt x="0" y="94107"/>
                </a:lnTo>
                <a:lnTo>
                  <a:pt x="0" y="343281"/>
                </a:lnTo>
                <a:lnTo>
                  <a:pt x="188213" y="437388"/>
                </a:lnTo>
                <a:lnTo>
                  <a:pt x="376427" y="343281"/>
                </a:lnTo>
                <a:lnTo>
                  <a:pt x="376427" y="94107"/>
                </a:lnTo>
                <a:lnTo>
                  <a:pt x="188213" y="0"/>
                </a:lnTo>
                <a:close/>
              </a:path>
            </a:pathLst>
          </a:custGeom>
          <a:solidFill>
            <a:srgbClr val="AC2B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196083" y="2628900"/>
            <a:ext cx="211836" cy="2468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211317" y="1408303"/>
            <a:ext cx="172021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Wingdings"/>
              <a:buChar char=""/>
              <a:tabLst>
                <a:tab pos="469265" algn="l"/>
                <a:tab pos="469900" algn="l"/>
              </a:tabLst>
            </a:pPr>
            <a:r>
              <a:rPr dirty="0" sz="1800" spc="-5">
                <a:latin typeface="微软雅黑"/>
                <a:cs typeface="微软雅黑"/>
              </a:rPr>
              <a:t>My</a:t>
            </a:r>
            <a:r>
              <a:rPr dirty="0" sz="1800" spc="5">
                <a:latin typeface="微软雅黑"/>
                <a:cs typeface="微软雅黑"/>
              </a:rPr>
              <a:t>S</a:t>
            </a:r>
            <a:r>
              <a:rPr dirty="0" sz="1800">
                <a:latin typeface="微软雅黑"/>
                <a:cs typeface="微软雅黑"/>
              </a:rPr>
              <a:t>Q</a:t>
            </a:r>
            <a:r>
              <a:rPr dirty="0" sz="1800" spc="-5">
                <a:latin typeface="微软雅黑"/>
                <a:cs typeface="微软雅黑"/>
              </a:rPr>
              <a:t>L</a:t>
            </a:r>
            <a:r>
              <a:rPr dirty="0" sz="1800">
                <a:latin typeface="微软雅黑"/>
                <a:cs typeface="微软雅黑"/>
              </a:rPr>
              <a:t>概述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11317" y="2012060"/>
            <a:ext cx="9182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Wingdings"/>
              <a:buChar char=""/>
              <a:tabLst>
                <a:tab pos="469265" algn="l"/>
                <a:tab pos="469900" algn="l"/>
              </a:tabLst>
            </a:pPr>
            <a:r>
              <a:rPr dirty="0" sz="1800" spc="-5">
                <a:solidFill>
                  <a:srgbClr val="252525"/>
                </a:solidFill>
                <a:latin typeface="微软雅黑"/>
                <a:cs typeface="微软雅黑"/>
              </a:rPr>
              <a:t>SQL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11317" y="2615565"/>
            <a:ext cx="9398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Wingdings"/>
              <a:buChar char=""/>
              <a:tabLst>
                <a:tab pos="469265" algn="l"/>
                <a:tab pos="469900" algn="l"/>
              </a:tabLst>
            </a:pPr>
            <a:r>
              <a:rPr dirty="0" sz="1800">
                <a:latin typeface="微软雅黑"/>
                <a:cs typeface="微软雅黑"/>
              </a:rPr>
              <a:t>函数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11317" y="3218764"/>
            <a:ext cx="9398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Wingdings"/>
              <a:buChar char=""/>
              <a:tabLst>
                <a:tab pos="469265" algn="l"/>
                <a:tab pos="469900" algn="l"/>
              </a:tabLst>
            </a:pPr>
            <a:r>
              <a:rPr dirty="0" sz="1800" spc="-5">
                <a:solidFill>
                  <a:srgbClr val="FF0000"/>
                </a:solidFill>
                <a:latin typeface="微软雅黑"/>
                <a:cs typeface="微软雅黑"/>
              </a:rPr>
              <a:t>约束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11317" y="3822954"/>
            <a:ext cx="1397000" cy="903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Wingdings"/>
              <a:buChar char=""/>
              <a:tabLst>
                <a:tab pos="469265" algn="l"/>
                <a:tab pos="469900" algn="l"/>
              </a:tabLst>
            </a:pPr>
            <a:r>
              <a:rPr dirty="0" sz="1800">
                <a:solidFill>
                  <a:srgbClr val="252525"/>
                </a:solidFill>
                <a:latin typeface="微软雅黑"/>
                <a:cs typeface="微软雅黑"/>
              </a:rPr>
              <a:t>多表查询</a:t>
            </a:r>
            <a:endParaRPr sz="18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buClr>
                <a:srgbClr val="252525"/>
              </a:buClr>
              <a:buFont typeface="Wingdings"/>
              <a:buChar char=""/>
            </a:pPr>
            <a:endParaRPr sz="225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Font typeface="Wingdings"/>
              <a:buChar char=""/>
              <a:tabLst>
                <a:tab pos="469265" algn="l"/>
                <a:tab pos="469900" algn="l"/>
              </a:tabLst>
            </a:pPr>
            <a:r>
              <a:rPr dirty="0" sz="1800" spc="-5">
                <a:solidFill>
                  <a:srgbClr val="252525"/>
                </a:solidFill>
                <a:latin typeface="微软雅黑"/>
                <a:cs typeface="微软雅黑"/>
              </a:rPr>
              <a:t>事务</a:t>
            </a:r>
            <a:endParaRPr sz="1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2415" y="2438526"/>
            <a:ext cx="839469" cy="10052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252525"/>
                </a:solidFill>
                <a:latin typeface="微软雅黑"/>
                <a:cs typeface="微软雅黑"/>
              </a:rPr>
              <a:t>约束</a:t>
            </a:r>
            <a:endParaRPr sz="3200">
              <a:latin typeface="微软雅黑"/>
              <a:cs typeface="微软雅黑"/>
            </a:endParaRPr>
          </a:p>
          <a:p>
            <a:pPr marL="241300" indent="-228600">
              <a:lnSpc>
                <a:spcPct val="100000"/>
              </a:lnSpc>
              <a:spcBef>
                <a:spcPts val="19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solidFill>
                  <a:srgbClr val="585858"/>
                </a:solidFill>
                <a:latin typeface="微软雅黑"/>
                <a:cs typeface="微软雅黑"/>
              </a:rPr>
              <a:t>概述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2415" y="3667125"/>
            <a:ext cx="1065530" cy="7626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solidFill>
                  <a:srgbClr val="585858"/>
                </a:solidFill>
                <a:latin typeface="微软雅黑"/>
                <a:cs typeface="微软雅黑"/>
              </a:rPr>
              <a:t>约束演示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585858"/>
              </a:buClr>
              <a:buFont typeface="Arial"/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solidFill>
                  <a:srgbClr val="585858"/>
                </a:solidFill>
                <a:latin typeface="微软雅黑"/>
                <a:cs typeface="微软雅黑"/>
              </a:rPr>
              <a:t>外键约束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77105" y="2677413"/>
            <a:ext cx="33845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 b="1">
                <a:solidFill>
                  <a:srgbClr val="FFFFFF"/>
                </a:solidFill>
                <a:latin typeface="微软雅黑"/>
                <a:cs typeface="微软雅黑"/>
              </a:rPr>
              <a:t>4</a:t>
            </a:r>
            <a:endParaRPr sz="4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2415" y="2438526"/>
            <a:ext cx="839469" cy="10052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252525"/>
                </a:solidFill>
                <a:latin typeface="微软雅黑"/>
                <a:cs typeface="微软雅黑"/>
              </a:rPr>
              <a:t>约束</a:t>
            </a:r>
            <a:endParaRPr sz="3200">
              <a:latin typeface="微软雅黑"/>
              <a:cs typeface="微软雅黑"/>
            </a:endParaRPr>
          </a:p>
          <a:p>
            <a:pPr marL="241300" indent="-228600">
              <a:lnSpc>
                <a:spcPct val="100000"/>
              </a:lnSpc>
              <a:spcBef>
                <a:spcPts val="19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solidFill>
                  <a:srgbClr val="FF0000"/>
                </a:solidFill>
                <a:latin typeface="微软雅黑"/>
                <a:cs typeface="微软雅黑"/>
              </a:rPr>
              <a:t>概述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2415" y="3667125"/>
            <a:ext cx="1064895" cy="7626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solidFill>
                  <a:srgbClr val="585858"/>
                </a:solidFill>
                <a:latin typeface="微软雅黑"/>
                <a:cs typeface="微软雅黑"/>
              </a:rPr>
              <a:t>约束演示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585858"/>
              </a:buClr>
              <a:buFont typeface="Arial"/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solidFill>
                  <a:srgbClr val="585858"/>
                </a:solidFill>
                <a:latin typeface="微软雅黑"/>
                <a:cs typeface="微软雅黑"/>
              </a:rPr>
              <a:t>外键约束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77105" y="2677413"/>
            <a:ext cx="33845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 b="1">
                <a:solidFill>
                  <a:srgbClr val="FFFFFF"/>
                </a:solidFill>
                <a:latin typeface="微软雅黑"/>
                <a:cs typeface="微软雅黑"/>
              </a:rPr>
              <a:t>4</a:t>
            </a:r>
            <a:endParaRPr sz="4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 h="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 h="0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 h="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9838" y="1074801"/>
            <a:ext cx="5787390" cy="16103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35">
                <a:solidFill>
                  <a:srgbClr val="AC2A25"/>
                </a:solidFill>
                <a:latin typeface="宋体"/>
                <a:cs typeface="宋体"/>
              </a:rPr>
              <a:t>概述</a:t>
            </a:r>
            <a:endParaRPr sz="2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dirty="0" sz="1400" spc="-25">
                <a:solidFill>
                  <a:srgbClr val="252525"/>
                </a:solidFill>
                <a:latin typeface="宋体"/>
                <a:cs typeface="宋体"/>
              </a:rPr>
              <a:t>概念：约束是作用</a:t>
            </a:r>
            <a:r>
              <a:rPr dirty="0" sz="1400" spc="-35">
                <a:solidFill>
                  <a:srgbClr val="252525"/>
                </a:solidFill>
                <a:latin typeface="宋体"/>
                <a:cs typeface="宋体"/>
              </a:rPr>
              <a:t>于</a:t>
            </a:r>
            <a:r>
              <a:rPr dirty="0" sz="1400" spc="-25">
                <a:solidFill>
                  <a:srgbClr val="252525"/>
                </a:solidFill>
                <a:latin typeface="宋体"/>
                <a:cs typeface="宋体"/>
              </a:rPr>
              <a:t>表</a:t>
            </a:r>
            <a:r>
              <a:rPr dirty="0" sz="1400" spc="-35">
                <a:solidFill>
                  <a:srgbClr val="252525"/>
                </a:solidFill>
                <a:latin typeface="宋体"/>
                <a:cs typeface="宋体"/>
              </a:rPr>
              <a:t>中</a:t>
            </a:r>
            <a:r>
              <a:rPr dirty="0" sz="1400" spc="-25">
                <a:solidFill>
                  <a:srgbClr val="252525"/>
                </a:solidFill>
                <a:latin typeface="宋体"/>
                <a:cs typeface="宋体"/>
              </a:rPr>
              <a:t>字段</a:t>
            </a:r>
            <a:r>
              <a:rPr dirty="0" sz="1400" spc="-35">
                <a:solidFill>
                  <a:srgbClr val="252525"/>
                </a:solidFill>
                <a:latin typeface="宋体"/>
                <a:cs typeface="宋体"/>
              </a:rPr>
              <a:t>上</a:t>
            </a:r>
            <a:r>
              <a:rPr dirty="0" sz="1400" spc="-25">
                <a:solidFill>
                  <a:srgbClr val="252525"/>
                </a:solidFill>
                <a:latin typeface="宋体"/>
                <a:cs typeface="宋体"/>
              </a:rPr>
              <a:t>的</a:t>
            </a:r>
            <a:r>
              <a:rPr dirty="0" sz="1400" spc="-35">
                <a:solidFill>
                  <a:srgbClr val="252525"/>
                </a:solidFill>
                <a:latin typeface="宋体"/>
                <a:cs typeface="宋体"/>
              </a:rPr>
              <a:t>规</a:t>
            </a:r>
            <a:r>
              <a:rPr dirty="0" sz="1400" spc="-25">
                <a:solidFill>
                  <a:srgbClr val="252525"/>
                </a:solidFill>
                <a:latin typeface="宋体"/>
                <a:cs typeface="宋体"/>
              </a:rPr>
              <a:t>则，</a:t>
            </a:r>
            <a:r>
              <a:rPr dirty="0" sz="1400" spc="-35">
                <a:solidFill>
                  <a:srgbClr val="252525"/>
                </a:solidFill>
                <a:latin typeface="宋体"/>
                <a:cs typeface="宋体"/>
              </a:rPr>
              <a:t>用</a:t>
            </a:r>
            <a:r>
              <a:rPr dirty="0" sz="1400" spc="-25">
                <a:solidFill>
                  <a:srgbClr val="252525"/>
                </a:solidFill>
                <a:latin typeface="宋体"/>
                <a:cs typeface="宋体"/>
              </a:rPr>
              <a:t>于</a:t>
            </a:r>
            <a:r>
              <a:rPr dirty="0" sz="1400" spc="-35">
                <a:solidFill>
                  <a:srgbClr val="252525"/>
                </a:solidFill>
                <a:latin typeface="宋体"/>
                <a:cs typeface="宋体"/>
              </a:rPr>
              <a:t>限</a:t>
            </a:r>
            <a:r>
              <a:rPr dirty="0" sz="1400" spc="-25">
                <a:solidFill>
                  <a:srgbClr val="252525"/>
                </a:solidFill>
                <a:latin typeface="宋体"/>
                <a:cs typeface="宋体"/>
              </a:rPr>
              <a:t>制</a:t>
            </a:r>
            <a:r>
              <a:rPr dirty="0" sz="1400" spc="-35">
                <a:solidFill>
                  <a:srgbClr val="252525"/>
                </a:solidFill>
                <a:latin typeface="宋体"/>
                <a:cs typeface="宋体"/>
              </a:rPr>
              <a:t>存</a:t>
            </a:r>
            <a:r>
              <a:rPr dirty="0" sz="1400" spc="-25">
                <a:solidFill>
                  <a:srgbClr val="252525"/>
                </a:solidFill>
                <a:latin typeface="宋体"/>
                <a:cs typeface="宋体"/>
              </a:rPr>
              <a:t>储在</a:t>
            </a:r>
            <a:r>
              <a:rPr dirty="0" sz="1400" spc="-35">
                <a:solidFill>
                  <a:srgbClr val="252525"/>
                </a:solidFill>
                <a:latin typeface="宋体"/>
                <a:cs typeface="宋体"/>
              </a:rPr>
              <a:t>表</a:t>
            </a:r>
            <a:r>
              <a:rPr dirty="0" sz="1400" spc="-25">
                <a:solidFill>
                  <a:srgbClr val="252525"/>
                </a:solidFill>
                <a:latin typeface="宋体"/>
                <a:cs typeface="宋体"/>
              </a:rPr>
              <a:t>中</a:t>
            </a:r>
            <a:r>
              <a:rPr dirty="0" sz="1400" spc="-35">
                <a:solidFill>
                  <a:srgbClr val="252525"/>
                </a:solidFill>
                <a:latin typeface="宋体"/>
                <a:cs typeface="宋体"/>
              </a:rPr>
              <a:t>的</a:t>
            </a:r>
            <a:r>
              <a:rPr dirty="0" sz="1400" spc="-25">
                <a:solidFill>
                  <a:srgbClr val="252525"/>
                </a:solidFill>
                <a:latin typeface="宋体"/>
                <a:cs typeface="宋体"/>
              </a:rPr>
              <a:t>数据。</a:t>
            </a:r>
            <a:endParaRPr sz="14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117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dirty="0" sz="1400" spc="-25">
                <a:solidFill>
                  <a:srgbClr val="252525"/>
                </a:solidFill>
                <a:latin typeface="宋体"/>
                <a:cs typeface="宋体"/>
              </a:rPr>
              <a:t>目的：保证数据库</a:t>
            </a:r>
            <a:r>
              <a:rPr dirty="0" sz="1400" spc="-40">
                <a:solidFill>
                  <a:srgbClr val="252525"/>
                </a:solidFill>
                <a:latin typeface="宋体"/>
                <a:cs typeface="宋体"/>
              </a:rPr>
              <a:t>中</a:t>
            </a:r>
            <a:r>
              <a:rPr dirty="0" sz="1400" spc="-25">
                <a:solidFill>
                  <a:srgbClr val="252525"/>
                </a:solidFill>
                <a:latin typeface="宋体"/>
                <a:cs typeface="宋体"/>
              </a:rPr>
              <a:t>数</a:t>
            </a:r>
            <a:r>
              <a:rPr dirty="0" sz="1400" spc="-40">
                <a:solidFill>
                  <a:srgbClr val="252525"/>
                </a:solidFill>
                <a:latin typeface="宋体"/>
                <a:cs typeface="宋体"/>
              </a:rPr>
              <a:t>据</a:t>
            </a:r>
            <a:r>
              <a:rPr dirty="0" sz="1400" spc="-25">
                <a:solidFill>
                  <a:srgbClr val="252525"/>
                </a:solidFill>
                <a:latin typeface="宋体"/>
                <a:cs typeface="宋体"/>
              </a:rPr>
              <a:t>的正</a:t>
            </a:r>
            <a:r>
              <a:rPr dirty="0" sz="1400" spc="-40">
                <a:solidFill>
                  <a:srgbClr val="252525"/>
                </a:solidFill>
                <a:latin typeface="宋体"/>
                <a:cs typeface="宋体"/>
              </a:rPr>
              <a:t>确</a:t>
            </a:r>
            <a:r>
              <a:rPr dirty="0" sz="1400" spc="-25">
                <a:solidFill>
                  <a:srgbClr val="252525"/>
                </a:solidFill>
                <a:latin typeface="宋体"/>
                <a:cs typeface="宋体"/>
              </a:rPr>
              <a:t>、</a:t>
            </a:r>
            <a:r>
              <a:rPr dirty="0" sz="1400" spc="-40">
                <a:solidFill>
                  <a:srgbClr val="252525"/>
                </a:solidFill>
                <a:latin typeface="宋体"/>
                <a:cs typeface="宋体"/>
              </a:rPr>
              <a:t>有</a:t>
            </a:r>
            <a:r>
              <a:rPr dirty="0" sz="1400" spc="-25">
                <a:solidFill>
                  <a:srgbClr val="252525"/>
                </a:solidFill>
                <a:latin typeface="宋体"/>
                <a:cs typeface="宋体"/>
              </a:rPr>
              <a:t>效性</a:t>
            </a:r>
            <a:r>
              <a:rPr dirty="0" sz="1400" spc="-40">
                <a:solidFill>
                  <a:srgbClr val="252525"/>
                </a:solidFill>
                <a:latin typeface="宋体"/>
                <a:cs typeface="宋体"/>
              </a:rPr>
              <a:t>和</a:t>
            </a:r>
            <a:r>
              <a:rPr dirty="0" sz="1400" spc="-25">
                <a:solidFill>
                  <a:srgbClr val="252525"/>
                </a:solidFill>
                <a:latin typeface="宋体"/>
                <a:cs typeface="宋体"/>
              </a:rPr>
              <a:t>完</a:t>
            </a:r>
            <a:r>
              <a:rPr dirty="0" sz="1400" spc="-40">
                <a:solidFill>
                  <a:srgbClr val="252525"/>
                </a:solidFill>
                <a:latin typeface="宋体"/>
                <a:cs typeface="宋体"/>
              </a:rPr>
              <a:t>整</a:t>
            </a:r>
            <a:r>
              <a:rPr dirty="0" sz="1400" spc="-25">
                <a:solidFill>
                  <a:srgbClr val="252525"/>
                </a:solidFill>
                <a:latin typeface="宋体"/>
                <a:cs typeface="宋体"/>
              </a:rPr>
              <a:t>性。</a:t>
            </a:r>
            <a:endParaRPr sz="14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118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dirty="0" sz="1400" spc="-25">
                <a:solidFill>
                  <a:srgbClr val="252525"/>
                </a:solidFill>
                <a:latin typeface="宋体"/>
                <a:cs typeface="宋体"/>
              </a:rPr>
              <a:t>分类：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906395" y="3427920"/>
            <a:ext cx="5242560" cy="389890"/>
          </a:xfrm>
          <a:custGeom>
            <a:avLst/>
            <a:gdLst/>
            <a:ahLst/>
            <a:cxnLst/>
            <a:rect l="l" t="t" r="r" b="b"/>
            <a:pathLst>
              <a:path w="5242559" h="389889">
                <a:moveTo>
                  <a:pt x="0" y="389699"/>
                </a:moveTo>
                <a:lnTo>
                  <a:pt x="5242433" y="389699"/>
                </a:lnTo>
                <a:lnTo>
                  <a:pt x="5242433" y="0"/>
                </a:lnTo>
                <a:lnTo>
                  <a:pt x="0" y="0"/>
                </a:lnTo>
                <a:lnTo>
                  <a:pt x="0" y="3896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148828" y="3427920"/>
            <a:ext cx="1851660" cy="389890"/>
          </a:xfrm>
          <a:custGeom>
            <a:avLst/>
            <a:gdLst/>
            <a:ahLst/>
            <a:cxnLst/>
            <a:rect l="l" t="t" r="r" b="b"/>
            <a:pathLst>
              <a:path w="1851659" h="389889">
                <a:moveTo>
                  <a:pt x="0" y="389699"/>
                </a:moveTo>
                <a:lnTo>
                  <a:pt x="1851152" y="389699"/>
                </a:lnTo>
                <a:lnTo>
                  <a:pt x="1851152" y="0"/>
                </a:lnTo>
                <a:lnTo>
                  <a:pt x="0" y="0"/>
                </a:lnTo>
                <a:lnTo>
                  <a:pt x="0" y="3896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148828" y="3817683"/>
            <a:ext cx="1851660" cy="389890"/>
          </a:xfrm>
          <a:custGeom>
            <a:avLst/>
            <a:gdLst/>
            <a:ahLst/>
            <a:cxnLst/>
            <a:rect l="l" t="t" r="r" b="b"/>
            <a:pathLst>
              <a:path w="1851659" h="389889">
                <a:moveTo>
                  <a:pt x="0" y="389699"/>
                </a:moveTo>
                <a:lnTo>
                  <a:pt x="1851152" y="389699"/>
                </a:lnTo>
                <a:lnTo>
                  <a:pt x="1851152" y="0"/>
                </a:lnTo>
                <a:lnTo>
                  <a:pt x="0" y="0"/>
                </a:lnTo>
                <a:lnTo>
                  <a:pt x="0" y="3896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148828" y="4207446"/>
            <a:ext cx="1851660" cy="389890"/>
          </a:xfrm>
          <a:custGeom>
            <a:avLst/>
            <a:gdLst/>
            <a:ahLst/>
            <a:cxnLst/>
            <a:rect l="l" t="t" r="r" b="b"/>
            <a:pathLst>
              <a:path w="1851659" h="389889">
                <a:moveTo>
                  <a:pt x="0" y="389699"/>
                </a:moveTo>
                <a:lnTo>
                  <a:pt x="1851152" y="389699"/>
                </a:lnTo>
                <a:lnTo>
                  <a:pt x="1851152" y="0"/>
                </a:lnTo>
                <a:lnTo>
                  <a:pt x="0" y="0"/>
                </a:lnTo>
                <a:lnTo>
                  <a:pt x="0" y="3896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148828" y="4597082"/>
            <a:ext cx="1851660" cy="389890"/>
          </a:xfrm>
          <a:custGeom>
            <a:avLst/>
            <a:gdLst/>
            <a:ahLst/>
            <a:cxnLst/>
            <a:rect l="l" t="t" r="r" b="b"/>
            <a:pathLst>
              <a:path w="1851659" h="389889">
                <a:moveTo>
                  <a:pt x="0" y="389699"/>
                </a:moveTo>
                <a:lnTo>
                  <a:pt x="1851152" y="389699"/>
                </a:lnTo>
                <a:lnTo>
                  <a:pt x="1851152" y="0"/>
                </a:lnTo>
                <a:lnTo>
                  <a:pt x="0" y="0"/>
                </a:lnTo>
                <a:lnTo>
                  <a:pt x="0" y="3896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134897" y="4986845"/>
            <a:ext cx="1771650" cy="389890"/>
          </a:xfrm>
          <a:custGeom>
            <a:avLst/>
            <a:gdLst/>
            <a:ahLst/>
            <a:cxnLst/>
            <a:rect l="l" t="t" r="r" b="b"/>
            <a:pathLst>
              <a:path w="1771650" h="389889">
                <a:moveTo>
                  <a:pt x="0" y="389699"/>
                </a:moveTo>
                <a:lnTo>
                  <a:pt x="1771523" y="389699"/>
                </a:lnTo>
                <a:lnTo>
                  <a:pt x="1771523" y="0"/>
                </a:lnTo>
                <a:lnTo>
                  <a:pt x="0" y="0"/>
                </a:lnTo>
                <a:lnTo>
                  <a:pt x="0" y="3896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148828" y="4986845"/>
            <a:ext cx="1851660" cy="389890"/>
          </a:xfrm>
          <a:custGeom>
            <a:avLst/>
            <a:gdLst/>
            <a:ahLst/>
            <a:cxnLst/>
            <a:rect l="l" t="t" r="r" b="b"/>
            <a:pathLst>
              <a:path w="1851659" h="389889">
                <a:moveTo>
                  <a:pt x="0" y="389699"/>
                </a:moveTo>
                <a:lnTo>
                  <a:pt x="1851152" y="389699"/>
                </a:lnTo>
                <a:lnTo>
                  <a:pt x="1851152" y="0"/>
                </a:lnTo>
                <a:lnTo>
                  <a:pt x="0" y="0"/>
                </a:lnTo>
                <a:lnTo>
                  <a:pt x="0" y="3896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148828" y="5376494"/>
            <a:ext cx="1851660" cy="389890"/>
          </a:xfrm>
          <a:custGeom>
            <a:avLst/>
            <a:gdLst/>
            <a:ahLst/>
            <a:cxnLst/>
            <a:rect l="l" t="t" r="r" b="b"/>
            <a:pathLst>
              <a:path w="1851659" h="389889">
                <a:moveTo>
                  <a:pt x="0" y="389699"/>
                </a:moveTo>
                <a:lnTo>
                  <a:pt x="1851152" y="389699"/>
                </a:lnTo>
                <a:lnTo>
                  <a:pt x="1851152" y="0"/>
                </a:lnTo>
                <a:lnTo>
                  <a:pt x="0" y="0"/>
                </a:lnTo>
                <a:lnTo>
                  <a:pt x="0" y="3896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641215" y="3491229"/>
            <a:ext cx="318135" cy="236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241156" y="3491229"/>
            <a:ext cx="797902" cy="2362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241156" y="3880992"/>
            <a:ext cx="624433" cy="2362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241156" y="4270502"/>
            <a:ext cx="979373" cy="2362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241156" y="4660391"/>
            <a:ext cx="684847" cy="2362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861057" y="5080761"/>
            <a:ext cx="430199" cy="1965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1128547" y="2887091"/>
          <a:ext cx="8884285" cy="28860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1650"/>
                <a:gridCol w="5242559"/>
                <a:gridCol w="1851025"/>
              </a:tblGrid>
              <a:tr h="534543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dirty="0" sz="1600" spc="-3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约束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1289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2B2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dirty="0" sz="1600" spc="-3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描述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1289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2B2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dirty="0" sz="1600" spc="-3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关键字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1289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2B25"/>
                    </a:solidFill>
                  </a:tcPr>
                </a:tc>
              </a:tr>
              <a:tr h="389635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2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非空约束</a:t>
                      </a:r>
                      <a:endParaRPr sz="1200">
                        <a:latin typeface="宋体"/>
                        <a:cs typeface="宋体"/>
                      </a:endParaRPr>
                    </a:p>
                  </a:txBody>
                  <a:tcPr marL="0" marR="0" marB="0" marT="920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2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限制该字段的数据不能为</a:t>
                      </a:r>
                      <a:endParaRPr sz="1200">
                        <a:latin typeface="宋体"/>
                        <a:cs typeface="宋体"/>
                      </a:endParaRPr>
                    </a:p>
                  </a:txBody>
                  <a:tcPr marL="0" marR="0" marB="0" marT="920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89763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2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唯一约束</a:t>
                      </a:r>
                      <a:endParaRPr sz="1200">
                        <a:latin typeface="宋体"/>
                        <a:cs typeface="宋体"/>
                      </a:endParaRPr>
                    </a:p>
                  </a:txBody>
                  <a:tcPr marL="0" marR="0" marB="0" marT="920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2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保证该字段的所有数据都是唯一、不重复的</a:t>
                      </a:r>
                      <a:endParaRPr sz="1200">
                        <a:latin typeface="宋体"/>
                        <a:cs typeface="宋体"/>
                      </a:endParaRPr>
                    </a:p>
                  </a:txBody>
                  <a:tcPr marL="0" marR="0" marB="0" marT="920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89763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2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主键约束</a:t>
                      </a:r>
                      <a:endParaRPr sz="1200">
                        <a:latin typeface="宋体"/>
                        <a:cs typeface="宋体"/>
                      </a:endParaRPr>
                    </a:p>
                  </a:txBody>
                  <a:tcPr marL="0" marR="0" marB="0" marT="920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2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主键是一行数据的唯一标识，要求非空且唯一</a:t>
                      </a:r>
                      <a:endParaRPr sz="1200">
                        <a:latin typeface="宋体"/>
                        <a:cs typeface="宋体"/>
                      </a:endParaRPr>
                    </a:p>
                  </a:txBody>
                  <a:tcPr marL="0" marR="0" marB="0" marT="920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89636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2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默认约束</a:t>
                      </a:r>
                      <a:endParaRPr sz="1200">
                        <a:latin typeface="宋体"/>
                        <a:cs typeface="宋体"/>
                      </a:endParaRPr>
                    </a:p>
                  </a:txBody>
                  <a:tcPr marL="0" marR="0" marB="0" marT="920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2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保存数据时，如果未指定该字段的值，则采用默认值</a:t>
                      </a:r>
                      <a:endParaRPr sz="1200">
                        <a:latin typeface="宋体"/>
                        <a:cs typeface="宋体"/>
                      </a:endParaRPr>
                    </a:p>
                  </a:txBody>
                  <a:tcPr marL="0" marR="0" marB="0" marT="920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89763">
                <a:tc>
                  <a:txBody>
                    <a:bodyPr/>
                    <a:lstStyle/>
                    <a:p>
                      <a:pPr algn="ctr" marR="32384">
                        <a:lnSpc>
                          <a:spcPct val="100000"/>
                        </a:lnSpc>
                        <a:spcBef>
                          <a:spcPts val="725"/>
                        </a:spcBef>
                        <a:tabLst>
                          <a:tab pos="973455" algn="l"/>
                        </a:tabLst>
                      </a:pPr>
                      <a:r>
                        <a:rPr dirty="0" sz="12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检查约</a:t>
                      </a:r>
                      <a:r>
                        <a:rPr dirty="0" sz="1200" spc="-2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束	</a:t>
                      </a:r>
                      <a:r>
                        <a:rPr dirty="0" sz="1000" spc="-2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版本之后</a:t>
                      </a:r>
                      <a:endParaRPr sz="1000">
                        <a:latin typeface="宋体"/>
                        <a:cs typeface="宋体"/>
                      </a:endParaRPr>
                    </a:p>
                  </a:txBody>
                  <a:tcPr marL="0" marR="0" marB="0" marT="920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2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保证字段值满足某一个条件</a:t>
                      </a:r>
                      <a:endParaRPr sz="1200">
                        <a:latin typeface="宋体"/>
                        <a:cs typeface="宋体"/>
                      </a:endParaRPr>
                    </a:p>
                  </a:txBody>
                  <a:tcPr marL="0" marR="0" marB="0" marT="920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89648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2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外键约束</a:t>
                      </a:r>
                      <a:endParaRPr sz="1200">
                        <a:latin typeface="宋体"/>
                        <a:cs typeface="宋体"/>
                      </a:endParaRPr>
                    </a:p>
                  </a:txBody>
                  <a:tcPr marL="0" marR="0" marB="0" marT="920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2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用来让两张表的数据之间建立连接，保证数据的一致性和完整性</a:t>
                      </a:r>
                      <a:endParaRPr sz="1200">
                        <a:latin typeface="宋体"/>
                        <a:cs typeface="宋体"/>
                      </a:endParaRPr>
                    </a:p>
                  </a:txBody>
                  <a:tcPr marL="0" marR="0" marB="0" marT="920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7" name="object 27"/>
          <p:cNvSpPr/>
          <p:nvPr/>
        </p:nvSpPr>
        <p:spPr>
          <a:xfrm>
            <a:off x="2738882" y="5080761"/>
            <a:ext cx="76200" cy="1965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241156" y="5050282"/>
            <a:ext cx="534377" cy="2362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8241156" y="5440070"/>
            <a:ext cx="994232" cy="23621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1094638" y="6037884"/>
            <a:ext cx="588327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5">
                <a:solidFill>
                  <a:srgbClr val="FF0000"/>
                </a:solidFill>
                <a:latin typeface="宋体"/>
                <a:cs typeface="宋体"/>
              </a:rPr>
              <a:t>注意：约束是作用</a:t>
            </a:r>
            <a:r>
              <a:rPr dirty="0" sz="1400" spc="-40">
                <a:solidFill>
                  <a:srgbClr val="FF0000"/>
                </a:solidFill>
                <a:latin typeface="宋体"/>
                <a:cs typeface="宋体"/>
              </a:rPr>
              <a:t>于</a:t>
            </a:r>
            <a:r>
              <a:rPr dirty="0" sz="1400" spc="-25">
                <a:solidFill>
                  <a:srgbClr val="FF0000"/>
                </a:solidFill>
                <a:latin typeface="宋体"/>
                <a:cs typeface="宋体"/>
              </a:rPr>
              <a:t>表</a:t>
            </a:r>
            <a:r>
              <a:rPr dirty="0" sz="1400" spc="-40">
                <a:solidFill>
                  <a:srgbClr val="FF0000"/>
                </a:solidFill>
                <a:latin typeface="宋体"/>
                <a:cs typeface="宋体"/>
              </a:rPr>
              <a:t>中</a:t>
            </a:r>
            <a:r>
              <a:rPr dirty="0" sz="1400" spc="-25">
                <a:solidFill>
                  <a:srgbClr val="FF0000"/>
                </a:solidFill>
                <a:latin typeface="宋体"/>
                <a:cs typeface="宋体"/>
              </a:rPr>
              <a:t>字段</a:t>
            </a:r>
            <a:r>
              <a:rPr dirty="0" sz="1400" spc="-40">
                <a:solidFill>
                  <a:srgbClr val="FF0000"/>
                </a:solidFill>
                <a:latin typeface="宋体"/>
                <a:cs typeface="宋体"/>
              </a:rPr>
              <a:t>上</a:t>
            </a:r>
            <a:r>
              <a:rPr dirty="0" sz="1400" spc="-25">
                <a:solidFill>
                  <a:srgbClr val="FF0000"/>
                </a:solidFill>
                <a:latin typeface="宋体"/>
                <a:cs typeface="宋体"/>
              </a:rPr>
              <a:t>的</a:t>
            </a:r>
            <a:r>
              <a:rPr dirty="0" sz="1400" spc="-40">
                <a:solidFill>
                  <a:srgbClr val="FF0000"/>
                </a:solidFill>
                <a:latin typeface="宋体"/>
                <a:cs typeface="宋体"/>
              </a:rPr>
              <a:t>，</a:t>
            </a:r>
            <a:r>
              <a:rPr dirty="0" sz="1400" spc="-25">
                <a:solidFill>
                  <a:srgbClr val="FF0000"/>
                </a:solidFill>
                <a:latin typeface="宋体"/>
                <a:cs typeface="宋体"/>
              </a:rPr>
              <a:t>可以</a:t>
            </a:r>
            <a:r>
              <a:rPr dirty="0" sz="1400" spc="-40">
                <a:solidFill>
                  <a:srgbClr val="FF0000"/>
                </a:solidFill>
                <a:latin typeface="宋体"/>
                <a:cs typeface="宋体"/>
              </a:rPr>
              <a:t>在</a:t>
            </a:r>
            <a:r>
              <a:rPr dirty="0" sz="1400" spc="-25">
                <a:solidFill>
                  <a:srgbClr val="FF0000"/>
                </a:solidFill>
                <a:latin typeface="宋体"/>
                <a:cs typeface="宋体"/>
              </a:rPr>
              <a:t>创</a:t>
            </a:r>
            <a:r>
              <a:rPr dirty="0" sz="1400" spc="-40">
                <a:solidFill>
                  <a:srgbClr val="FF0000"/>
                </a:solidFill>
                <a:latin typeface="宋体"/>
                <a:cs typeface="宋体"/>
              </a:rPr>
              <a:t>建</a:t>
            </a:r>
            <a:r>
              <a:rPr dirty="0" sz="1400" spc="-20">
                <a:solidFill>
                  <a:srgbClr val="FF0000"/>
                </a:solidFill>
                <a:latin typeface="宋体"/>
                <a:cs typeface="宋体"/>
              </a:rPr>
              <a:t>表</a:t>
            </a:r>
            <a:r>
              <a:rPr dirty="0" sz="1400" spc="-10">
                <a:solidFill>
                  <a:srgbClr val="FF0000"/>
                </a:solidFill>
                <a:latin typeface="宋体"/>
                <a:cs typeface="宋体"/>
              </a:rPr>
              <a:t>/</a:t>
            </a:r>
            <a:r>
              <a:rPr dirty="0" sz="1400" spc="-20">
                <a:solidFill>
                  <a:srgbClr val="FF0000"/>
                </a:solidFill>
                <a:latin typeface="宋体"/>
                <a:cs typeface="宋体"/>
              </a:rPr>
              <a:t>修</a:t>
            </a:r>
            <a:r>
              <a:rPr dirty="0" sz="1400" spc="-40">
                <a:solidFill>
                  <a:srgbClr val="FF0000"/>
                </a:solidFill>
                <a:latin typeface="宋体"/>
                <a:cs typeface="宋体"/>
              </a:rPr>
              <a:t>改</a:t>
            </a:r>
            <a:r>
              <a:rPr dirty="0" sz="1400" spc="-20">
                <a:solidFill>
                  <a:srgbClr val="FF0000"/>
                </a:solidFill>
                <a:latin typeface="宋体"/>
                <a:cs typeface="宋体"/>
              </a:rPr>
              <a:t>表</a:t>
            </a:r>
            <a:r>
              <a:rPr dirty="0" sz="1400" spc="-30">
                <a:solidFill>
                  <a:srgbClr val="FF0000"/>
                </a:solidFill>
                <a:latin typeface="宋体"/>
                <a:cs typeface="宋体"/>
              </a:rPr>
              <a:t>的</a:t>
            </a:r>
            <a:r>
              <a:rPr dirty="0" sz="1400" spc="-40">
                <a:solidFill>
                  <a:srgbClr val="FF0000"/>
                </a:solidFill>
                <a:latin typeface="宋体"/>
                <a:cs typeface="宋体"/>
              </a:rPr>
              <a:t>时</a:t>
            </a:r>
            <a:r>
              <a:rPr dirty="0" sz="1400" spc="-20">
                <a:solidFill>
                  <a:srgbClr val="FF0000"/>
                </a:solidFill>
                <a:latin typeface="宋体"/>
                <a:cs typeface="宋体"/>
              </a:rPr>
              <a:t>候</a:t>
            </a:r>
            <a:r>
              <a:rPr dirty="0" sz="1400" spc="-40">
                <a:solidFill>
                  <a:srgbClr val="FF0000"/>
                </a:solidFill>
                <a:latin typeface="宋体"/>
                <a:cs typeface="宋体"/>
              </a:rPr>
              <a:t>添</a:t>
            </a:r>
            <a:r>
              <a:rPr dirty="0" sz="1400" spc="-20">
                <a:solidFill>
                  <a:srgbClr val="FF0000"/>
                </a:solidFill>
                <a:latin typeface="宋体"/>
                <a:cs typeface="宋体"/>
              </a:rPr>
              <a:t>加</a:t>
            </a:r>
            <a:r>
              <a:rPr dirty="0" sz="1400" spc="-40">
                <a:solidFill>
                  <a:srgbClr val="FF0000"/>
                </a:solidFill>
                <a:latin typeface="宋体"/>
                <a:cs typeface="宋体"/>
              </a:rPr>
              <a:t>约</a:t>
            </a:r>
            <a:r>
              <a:rPr dirty="0" sz="1400" spc="-25">
                <a:solidFill>
                  <a:srgbClr val="FF0000"/>
                </a:solidFill>
                <a:latin typeface="宋体"/>
                <a:cs typeface="宋体"/>
              </a:rPr>
              <a:t>束</a:t>
            </a:r>
            <a:r>
              <a:rPr dirty="0" sz="1400" spc="-20">
                <a:solidFill>
                  <a:srgbClr val="FF0000"/>
                </a:solidFill>
                <a:latin typeface="宋体"/>
                <a:cs typeface="宋体"/>
              </a:rPr>
              <a:t>。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0"/>
              <a:t>高级软件人才培训专家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2415" y="2438526"/>
            <a:ext cx="839469" cy="10052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252525"/>
                </a:solidFill>
                <a:latin typeface="微软雅黑"/>
                <a:cs typeface="微软雅黑"/>
              </a:rPr>
              <a:t>约束</a:t>
            </a:r>
            <a:endParaRPr sz="3200">
              <a:latin typeface="微软雅黑"/>
              <a:cs typeface="微软雅黑"/>
            </a:endParaRPr>
          </a:p>
          <a:p>
            <a:pPr marL="241300" indent="-228600">
              <a:lnSpc>
                <a:spcPct val="100000"/>
              </a:lnSpc>
              <a:spcBef>
                <a:spcPts val="19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solidFill>
                  <a:srgbClr val="585858"/>
                </a:solidFill>
                <a:latin typeface="微软雅黑"/>
                <a:cs typeface="微软雅黑"/>
              </a:rPr>
              <a:t>概述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2415" y="3667125"/>
            <a:ext cx="1064895" cy="7626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solidFill>
                  <a:srgbClr val="FF0000"/>
                </a:solidFill>
                <a:latin typeface="微软雅黑"/>
                <a:cs typeface="微软雅黑"/>
              </a:rPr>
              <a:t>约束演示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solidFill>
                  <a:srgbClr val="585858"/>
                </a:solidFill>
                <a:latin typeface="微软雅黑"/>
                <a:cs typeface="微软雅黑"/>
              </a:rPr>
              <a:t>外键约束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77105" y="2677413"/>
            <a:ext cx="33845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 b="1">
                <a:solidFill>
                  <a:srgbClr val="FFFFFF"/>
                </a:solidFill>
                <a:latin typeface="微软雅黑"/>
                <a:cs typeface="微软雅黑"/>
              </a:rPr>
              <a:t>4</a:t>
            </a:r>
            <a:endParaRPr sz="4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 h="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 h="0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 h="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99744" y="1173480"/>
            <a:ext cx="1001394" cy="376555"/>
          </a:xfrm>
          <a:custGeom>
            <a:avLst/>
            <a:gdLst/>
            <a:ahLst/>
            <a:cxnLst/>
            <a:rect l="l" t="t" r="r" b="b"/>
            <a:pathLst>
              <a:path w="1001394" h="376555">
                <a:moveTo>
                  <a:pt x="0" y="376427"/>
                </a:moveTo>
                <a:lnTo>
                  <a:pt x="1001268" y="376427"/>
                </a:lnTo>
                <a:lnTo>
                  <a:pt x="1001268" y="0"/>
                </a:lnTo>
                <a:lnTo>
                  <a:pt x="0" y="0"/>
                </a:lnTo>
                <a:lnTo>
                  <a:pt x="0" y="376427"/>
                </a:lnTo>
                <a:close/>
              </a:path>
            </a:pathLst>
          </a:custGeom>
          <a:ln w="12700">
            <a:solidFill>
              <a:srgbClr val="AC2B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06195" y="1124711"/>
            <a:ext cx="398145" cy="460375"/>
          </a:xfrm>
          <a:custGeom>
            <a:avLst/>
            <a:gdLst/>
            <a:ahLst/>
            <a:cxnLst/>
            <a:rect l="l" t="t" r="r" b="b"/>
            <a:pathLst>
              <a:path w="398144" h="460375">
                <a:moveTo>
                  <a:pt x="198882" y="0"/>
                </a:moveTo>
                <a:lnTo>
                  <a:pt x="0" y="99440"/>
                </a:lnTo>
                <a:lnTo>
                  <a:pt x="0" y="360807"/>
                </a:lnTo>
                <a:lnTo>
                  <a:pt x="198882" y="460248"/>
                </a:lnTo>
                <a:lnTo>
                  <a:pt x="397764" y="360807"/>
                </a:lnTo>
                <a:lnTo>
                  <a:pt x="397764" y="99440"/>
                </a:lnTo>
                <a:lnTo>
                  <a:pt x="198882" y="0"/>
                </a:lnTo>
                <a:close/>
              </a:path>
            </a:pathLst>
          </a:custGeom>
          <a:solidFill>
            <a:srgbClr val="AC2B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99859" y="1247183"/>
            <a:ext cx="199685" cy="2018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338452" y="1178178"/>
            <a:ext cx="420814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48690" algn="l"/>
              </a:tabLst>
            </a:pPr>
            <a:r>
              <a:rPr dirty="0" sz="2000">
                <a:solidFill>
                  <a:srgbClr val="AC2B25"/>
                </a:solidFill>
                <a:latin typeface="微软雅黑"/>
                <a:cs typeface="微软雅黑"/>
              </a:rPr>
              <a:t>案例	</a:t>
            </a:r>
            <a:r>
              <a:rPr dirty="0" sz="2000" spc="-35">
                <a:solidFill>
                  <a:srgbClr val="AC2A25"/>
                </a:solidFill>
                <a:latin typeface="宋体"/>
                <a:cs typeface="宋体"/>
              </a:rPr>
              <a:t>根据需求，完成</a:t>
            </a:r>
            <a:r>
              <a:rPr dirty="0" sz="2000" spc="-50">
                <a:solidFill>
                  <a:srgbClr val="AC2A25"/>
                </a:solidFill>
                <a:latin typeface="宋体"/>
                <a:cs typeface="宋体"/>
              </a:rPr>
              <a:t>表</a:t>
            </a:r>
            <a:r>
              <a:rPr dirty="0" sz="2000" spc="-35">
                <a:solidFill>
                  <a:srgbClr val="AC2A25"/>
                </a:solidFill>
                <a:latin typeface="宋体"/>
                <a:cs typeface="宋体"/>
              </a:rPr>
              <a:t>结</a:t>
            </a:r>
            <a:r>
              <a:rPr dirty="0" sz="2000" spc="-50">
                <a:solidFill>
                  <a:srgbClr val="AC2A25"/>
                </a:solidFill>
                <a:latin typeface="宋体"/>
                <a:cs typeface="宋体"/>
              </a:rPr>
              <a:t>构</a:t>
            </a:r>
            <a:r>
              <a:rPr dirty="0" sz="2000" spc="-35">
                <a:solidFill>
                  <a:srgbClr val="AC2A25"/>
                </a:solidFill>
                <a:latin typeface="宋体"/>
                <a:cs typeface="宋体"/>
              </a:rPr>
              <a:t>的创建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279397" y="2213292"/>
            <a:ext cx="1664970" cy="389890"/>
          </a:xfrm>
          <a:custGeom>
            <a:avLst/>
            <a:gdLst/>
            <a:ahLst/>
            <a:cxnLst/>
            <a:rect l="l" t="t" r="r" b="b"/>
            <a:pathLst>
              <a:path w="1664970" h="389889">
                <a:moveTo>
                  <a:pt x="0" y="389699"/>
                </a:moveTo>
                <a:lnTo>
                  <a:pt x="1664462" y="389699"/>
                </a:lnTo>
                <a:lnTo>
                  <a:pt x="1664462" y="0"/>
                </a:lnTo>
                <a:lnTo>
                  <a:pt x="0" y="0"/>
                </a:lnTo>
                <a:lnTo>
                  <a:pt x="0" y="3896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943732" y="2213292"/>
            <a:ext cx="1799589" cy="389890"/>
          </a:xfrm>
          <a:custGeom>
            <a:avLst/>
            <a:gdLst/>
            <a:ahLst/>
            <a:cxnLst/>
            <a:rect l="l" t="t" r="r" b="b"/>
            <a:pathLst>
              <a:path w="1799589" h="389889">
                <a:moveTo>
                  <a:pt x="0" y="389699"/>
                </a:moveTo>
                <a:lnTo>
                  <a:pt x="1799463" y="389699"/>
                </a:lnTo>
                <a:lnTo>
                  <a:pt x="1799463" y="0"/>
                </a:lnTo>
                <a:lnTo>
                  <a:pt x="0" y="0"/>
                </a:lnTo>
                <a:lnTo>
                  <a:pt x="0" y="3896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743196" y="2213292"/>
            <a:ext cx="1932305" cy="389890"/>
          </a:xfrm>
          <a:custGeom>
            <a:avLst/>
            <a:gdLst/>
            <a:ahLst/>
            <a:cxnLst/>
            <a:rect l="l" t="t" r="r" b="b"/>
            <a:pathLst>
              <a:path w="1932304" h="389889">
                <a:moveTo>
                  <a:pt x="0" y="389699"/>
                </a:moveTo>
                <a:lnTo>
                  <a:pt x="1931797" y="389699"/>
                </a:lnTo>
                <a:lnTo>
                  <a:pt x="1931797" y="0"/>
                </a:lnTo>
                <a:lnTo>
                  <a:pt x="0" y="0"/>
                </a:lnTo>
                <a:lnTo>
                  <a:pt x="0" y="3896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279397" y="2602928"/>
            <a:ext cx="1664970" cy="389890"/>
          </a:xfrm>
          <a:custGeom>
            <a:avLst/>
            <a:gdLst/>
            <a:ahLst/>
            <a:cxnLst/>
            <a:rect l="l" t="t" r="r" b="b"/>
            <a:pathLst>
              <a:path w="1664970" h="389889">
                <a:moveTo>
                  <a:pt x="0" y="389699"/>
                </a:moveTo>
                <a:lnTo>
                  <a:pt x="1664462" y="389699"/>
                </a:lnTo>
                <a:lnTo>
                  <a:pt x="1664462" y="0"/>
                </a:lnTo>
                <a:lnTo>
                  <a:pt x="0" y="0"/>
                </a:lnTo>
                <a:lnTo>
                  <a:pt x="0" y="3896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743196" y="2602928"/>
            <a:ext cx="1932305" cy="389890"/>
          </a:xfrm>
          <a:custGeom>
            <a:avLst/>
            <a:gdLst/>
            <a:ahLst/>
            <a:cxnLst/>
            <a:rect l="l" t="t" r="r" b="b"/>
            <a:pathLst>
              <a:path w="1932304" h="389889">
                <a:moveTo>
                  <a:pt x="0" y="389699"/>
                </a:moveTo>
                <a:lnTo>
                  <a:pt x="1931797" y="389699"/>
                </a:lnTo>
                <a:lnTo>
                  <a:pt x="1931797" y="0"/>
                </a:lnTo>
                <a:lnTo>
                  <a:pt x="0" y="0"/>
                </a:lnTo>
                <a:lnTo>
                  <a:pt x="0" y="3896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279397" y="2992691"/>
            <a:ext cx="1664970" cy="389890"/>
          </a:xfrm>
          <a:custGeom>
            <a:avLst/>
            <a:gdLst/>
            <a:ahLst/>
            <a:cxnLst/>
            <a:rect l="l" t="t" r="r" b="b"/>
            <a:pathLst>
              <a:path w="1664970" h="389889">
                <a:moveTo>
                  <a:pt x="0" y="389699"/>
                </a:moveTo>
                <a:lnTo>
                  <a:pt x="1664462" y="389699"/>
                </a:lnTo>
                <a:lnTo>
                  <a:pt x="1664462" y="0"/>
                </a:lnTo>
                <a:lnTo>
                  <a:pt x="0" y="0"/>
                </a:lnTo>
                <a:lnTo>
                  <a:pt x="0" y="3896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743196" y="2992691"/>
            <a:ext cx="1932305" cy="389890"/>
          </a:xfrm>
          <a:custGeom>
            <a:avLst/>
            <a:gdLst/>
            <a:ahLst/>
            <a:cxnLst/>
            <a:rect l="l" t="t" r="r" b="b"/>
            <a:pathLst>
              <a:path w="1932304" h="389889">
                <a:moveTo>
                  <a:pt x="0" y="389699"/>
                </a:moveTo>
                <a:lnTo>
                  <a:pt x="1931797" y="389699"/>
                </a:lnTo>
                <a:lnTo>
                  <a:pt x="1931797" y="0"/>
                </a:lnTo>
                <a:lnTo>
                  <a:pt x="0" y="0"/>
                </a:lnTo>
                <a:lnTo>
                  <a:pt x="0" y="3896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674993" y="2992691"/>
            <a:ext cx="2703195" cy="389890"/>
          </a:xfrm>
          <a:custGeom>
            <a:avLst/>
            <a:gdLst/>
            <a:ahLst/>
            <a:cxnLst/>
            <a:rect l="l" t="t" r="r" b="b"/>
            <a:pathLst>
              <a:path w="2703195" h="389889">
                <a:moveTo>
                  <a:pt x="0" y="389699"/>
                </a:moveTo>
                <a:lnTo>
                  <a:pt x="2703068" y="389699"/>
                </a:lnTo>
                <a:lnTo>
                  <a:pt x="2703068" y="0"/>
                </a:lnTo>
                <a:lnTo>
                  <a:pt x="0" y="0"/>
                </a:lnTo>
                <a:lnTo>
                  <a:pt x="0" y="3896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279397" y="3382327"/>
            <a:ext cx="1664970" cy="389890"/>
          </a:xfrm>
          <a:custGeom>
            <a:avLst/>
            <a:gdLst/>
            <a:ahLst/>
            <a:cxnLst/>
            <a:rect l="l" t="t" r="r" b="b"/>
            <a:pathLst>
              <a:path w="1664970" h="389889">
                <a:moveTo>
                  <a:pt x="0" y="389699"/>
                </a:moveTo>
                <a:lnTo>
                  <a:pt x="1664462" y="389699"/>
                </a:lnTo>
                <a:lnTo>
                  <a:pt x="1664462" y="0"/>
                </a:lnTo>
                <a:lnTo>
                  <a:pt x="0" y="0"/>
                </a:lnTo>
                <a:lnTo>
                  <a:pt x="0" y="3896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743196" y="3382327"/>
            <a:ext cx="1932305" cy="389890"/>
          </a:xfrm>
          <a:custGeom>
            <a:avLst/>
            <a:gdLst/>
            <a:ahLst/>
            <a:cxnLst/>
            <a:rect l="l" t="t" r="r" b="b"/>
            <a:pathLst>
              <a:path w="1932304" h="389889">
                <a:moveTo>
                  <a:pt x="0" y="389699"/>
                </a:moveTo>
                <a:lnTo>
                  <a:pt x="1931797" y="389699"/>
                </a:lnTo>
                <a:lnTo>
                  <a:pt x="1931797" y="0"/>
                </a:lnTo>
                <a:lnTo>
                  <a:pt x="0" y="0"/>
                </a:lnTo>
                <a:lnTo>
                  <a:pt x="0" y="3896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674993" y="3382327"/>
            <a:ext cx="2703195" cy="389890"/>
          </a:xfrm>
          <a:custGeom>
            <a:avLst/>
            <a:gdLst/>
            <a:ahLst/>
            <a:cxnLst/>
            <a:rect l="l" t="t" r="r" b="b"/>
            <a:pathLst>
              <a:path w="2703195" h="389889">
                <a:moveTo>
                  <a:pt x="0" y="389699"/>
                </a:moveTo>
                <a:lnTo>
                  <a:pt x="2703068" y="389699"/>
                </a:lnTo>
                <a:lnTo>
                  <a:pt x="2703068" y="0"/>
                </a:lnTo>
                <a:lnTo>
                  <a:pt x="0" y="0"/>
                </a:lnTo>
                <a:lnTo>
                  <a:pt x="0" y="3896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279397" y="3772090"/>
            <a:ext cx="1664970" cy="389890"/>
          </a:xfrm>
          <a:custGeom>
            <a:avLst/>
            <a:gdLst/>
            <a:ahLst/>
            <a:cxnLst/>
            <a:rect l="l" t="t" r="r" b="b"/>
            <a:pathLst>
              <a:path w="1664970" h="389889">
                <a:moveTo>
                  <a:pt x="0" y="389699"/>
                </a:moveTo>
                <a:lnTo>
                  <a:pt x="1664462" y="389699"/>
                </a:lnTo>
                <a:lnTo>
                  <a:pt x="1664462" y="0"/>
                </a:lnTo>
                <a:lnTo>
                  <a:pt x="0" y="0"/>
                </a:lnTo>
                <a:lnTo>
                  <a:pt x="0" y="3896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743196" y="3772090"/>
            <a:ext cx="1932305" cy="389890"/>
          </a:xfrm>
          <a:custGeom>
            <a:avLst/>
            <a:gdLst/>
            <a:ahLst/>
            <a:cxnLst/>
            <a:rect l="l" t="t" r="r" b="b"/>
            <a:pathLst>
              <a:path w="1932304" h="389889">
                <a:moveTo>
                  <a:pt x="0" y="389699"/>
                </a:moveTo>
                <a:lnTo>
                  <a:pt x="1931797" y="389699"/>
                </a:lnTo>
                <a:lnTo>
                  <a:pt x="1931797" y="0"/>
                </a:lnTo>
                <a:lnTo>
                  <a:pt x="0" y="0"/>
                </a:lnTo>
                <a:lnTo>
                  <a:pt x="0" y="3896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10070338" y="1815566"/>
            <a:ext cx="876300" cy="24511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5"/>
              </a:spcBef>
            </a:pPr>
            <a:r>
              <a:rPr dirty="0" sz="1400" spc="-25" b="1">
                <a:solidFill>
                  <a:srgbClr val="FFFFFF"/>
                </a:solidFill>
                <a:latin typeface="微软雅黑"/>
                <a:cs typeface="微软雅黑"/>
              </a:rPr>
              <a:t>约束关键字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046477" y="2275662"/>
            <a:ext cx="194310" cy="236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476244" y="2275662"/>
            <a:ext cx="205739" cy="2365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835397" y="2275662"/>
            <a:ext cx="229615" cy="2365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9470770" y="2284806"/>
            <a:ext cx="2075179" cy="2182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912366" y="2665729"/>
            <a:ext cx="499109" cy="2362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835397" y="2665729"/>
            <a:ext cx="842911" cy="2362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9470770" y="2665729"/>
            <a:ext cx="1474216" cy="2362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977898" y="3055620"/>
            <a:ext cx="355600" cy="2362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835397" y="3055620"/>
            <a:ext cx="229615" cy="2362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066153" y="3055620"/>
            <a:ext cx="167640" cy="23622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1273047" y="1672335"/>
          <a:ext cx="10377170" cy="24961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4335"/>
                <a:gridCol w="1799589"/>
                <a:gridCol w="1931670"/>
                <a:gridCol w="2703195"/>
                <a:gridCol w="2259329"/>
              </a:tblGrid>
              <a:tr h="534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0"/>
                        </a:spcBef>
                      </a:pPr>
                      <a:r>
                        <a:rPr dirty="0" sz="1400" spc="-2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字段名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1460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2B2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41020">
                        <a:lnSpc>
                          <a:spcPct val="100000"/>
                        </a:lnSpc>
                        <a:spcBef>
                          <a:spcPts val="1150"/>
                        </a:spcBef>
                      </a:pPr>
                      <a:r>
                        <a:rPr dirty="0" sz="14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字段含义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1460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2B25"/>
                    </a:solidFill>
                  </a:tcPr>
                </a:tc>
                <a:tc>
                  <a:txBody>
                    <a:bodyPr/>
                    <a:lstStyle/>
                    <a:p>
                      <a:pPr marL="615315">
                        <a:lnSpc>
                          <a:spcPct val="100000"/>
                        </a:lnSpc>
                        <a:spcBef>
                          <a:spcPts val="1150"/>
                        </a:spcBef>
                      </a:pPr>
                      <a:r>
                        <a:rPr dirty="0" sz="1400" spc="-2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字段类型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1460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2B2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0"/>
                        </a:spcBef>
                      </a:pPr>
                      <a:r>
                        <a:rPr dirty="0" sz="1400" spc="-2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约束条件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1460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2B2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897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451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200" spc="-1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唯一标识</a:t>
                      </a:r>
                      <a:endParaRPr sz="1200">
                        <a:latin typeface="宋体"/>
                        <a:cs typeface="宋体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200" spc="-3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主键，并且自动增长</a:t>
                      </a:r>
                      <a:endParaRPr sz="1200">
                        <a:latin typeface="宋体"/>
                        <a:cs typeface="宋体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896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2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姓名</a:t>
                      </a:r>
                      <a:endParaRPr sz="1200">
                        <a:latin typeface="宋体"/>
                        <a:cs typeface="宋体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2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不为空，并且唯一</a:t>
                      </a:r>
                      <a:endParaRPr sz="1200">
                        <a:latin typeface="宋体"/>
                        <a:cs typeface="宋体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897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2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年龄</a:t>
                      </a:r>
                      <a:endParaRPr sz="1200">
                        <a:latin typeface="宋体"/>
                        <a:cs typeface="宋体"/>
                      </a:endParaRPr>
                    </a:p>
                  </a:txBody>
                  <a:tcPr marL="0" marR="0" marB="0" marT="920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2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大</a:t>
                      </a:r>
                      <a:r>
                        <a:rPr dirty="0" sz="1200" spc="-2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于</a:t>
                      </a:r>
                      <a:r>
                        <a:rPr dirty="0" sz="1200" spc="4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2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，并且小于等于</a:t>
                      </a:r>
                      <a:endParaRPr sz="1200">
                        <a:latin typeface="宋体"/>
                        <a:cs typeface="宋体"/>
                      </a:endParaRPr>
                    </a:p>
                  </a:txBody>
                  <a:tcPr marL="0" marR="0" marB="0" marT="920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896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2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状态</a:t>
                      </a:r>
                      <a:endParaRPr sz="1200">
                        <a:latin typeface="宋体"/>
                        <a:cs typeface="宋体"/>
                      </a:endParaRPr>
                    </a:p>
                  </a:txBody>
                  <a:tcPr marL="0" marR="0" marB="0" marT="920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200" spc="-25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如果没有指定该值，默认为</a:t>
                      </a:r>
                      <a:endParaRPr sz="1200">
                        <a:latin typeface="宋体"/>
                        <a:cs typeface="宋体"/>
                      </a:endParaRPr>
                    </a:p>
                  </a:txBody>
                  <a:tcPr marL="0" marR="0" marB="0" marT="920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897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dirty="0" sz="1000" spc="-2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性别</a:t>
                      </a:r>
                      <a:endParaRPr sz="1000">
                        <a:latin typeface="宋体"/>
                        <a:cs typeface="宋体"/>
                      </a:endParaRPr>
                    </a:p>
                  </a:txBody>
                  <a:tcPr marL="0" marR="0" marB="0" marT="1098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200">
                          <a:solidFill>
                            <a:srgbClr val="585858"/>
                          </a:solidFill>
                          <a:latin typeface="宋体"/>
                          <a:cs typeface="宋体"/>
                        </a:rPr>
                        <a:t>无</a:t>
                      </a:r>
                      <a:endParaRPr sz="1200">
                        <a:latin typeface="宋体"/>
                        <a:cs typeface="宋体"/>
                      </a:endParaRPr>
                    </a:p>
                  </a:txBody>
                  <a:tcPr marL="0" marR="0" marB="0" marT="920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0" name="object 40"/>
          <p:cNvSpPr/>
          <p:nvPr/>
        </p:nvSpPr>
        <p:spPr>
          <a:xfrm>
            <a:off x="8195436" y="3055620"/>
            <a:ext cx="333248" cy="23622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9470770" y="3055620"/>
            <a:ext cx="534009" cy="23622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907794" y="3445509"/>
            <a:ext cx="474725" cy="23621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835397" y="3445509"/>
            <a:ext cx="546900" cy="23621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8559672" y="3445509"/>
            <a:ext cx="167640" cy="23621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9470770" y="3445509"/>
            <a:ext cx="684491" cy="23621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906270" y="3858133"/>
            <a:ext cx="478281" cy="19659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835397" y="3835272"/>
            <a:ext cx="546900" cy="23621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9383268" y="3000755"/>
            <a:ext cx="1493520" cy="28956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9462516" y="2261616"/>
            <a:ext cx="2028444" cy="28956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9383268" y="2682239"/>
            <a:ext cx="1493520" cy="28956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9450323" y="3445764"/>
            <a:ext cx="1493520" cy="28956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9383268" y="1677923"/>
            <a:ext cx="2394204" cy="255727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278636" y="4399788"/>
            <a:ext cx="9142730" cy="2030095"/>
          </a:xfrm>
          <a:custGeom>
            <a:avLst/>
            <a:gdLst/>
            <a:ahLst/>
            <a:cxnLst/>
            <a:rect l="l" t="t" r="r" b="b"/>
            <a:pathLst>
              <a:path w="9142730" h="2030095">
                <a:moveTo>
                  <a:pt x="0" y="2029968"/>
                </a:moveTo>
                <a:lnTo>
                  <a:pt x="9142475" y="2029968"/>
                </a:lnTo>
                <a:lnTo>
                  <a:pt x="9142475" y="0"/>
                </a:lnTo>
                <a:lnTo>
                  <a:pt x="0" y="0"/>
                </a:lnTo>
                <a:lnTo>
                  <a:pt x="0" y="2029968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370964" y="4470146"/>
            <a:ext cx="1060234" cy="23621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355469" y="4470146"/>
            <a:ext cx="624420" cy="23621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838832" y="4744465"/>
            <a:ext cx="219456" cy="23621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003425" y="4744465"/>
            <a:ext cx="260985" cy="23621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2212213" y="4744465"/>
            <a:ext cx="2289048" cy="23621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4422394" y="4744465"/>
            <a:ext cx="856830" cy="23621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5193538" y="4744465"/>
            <a:ext cx="238150" cy="236219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5981700" y="4744465"/>
            <a:ext cx="121158" cy="236219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1838832" y="5018481"/>
            <a:ext cx="519379" cy="23652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2271648" y="5018481"/>
            <a:ext cx="590791" cy="236524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2788666" y="5018481"/>
            <a:ext cx="345643" cy="236524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3076701" y="5018481"/>
            <a:ext cx="2174494" cy="236524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5170678" y="5018481"/>
            <a:ext cx="82296" cy="236524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5516879" y="5018481"/>
            <a:ext cx="118872" cy="236524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5596128" y="5018481"/>
            <a:ext cx="79248" cy="236524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1838832" y="5293486"/>
            <a:ext cx="377189" cy="236219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2140585" y="5293486"/>
            <a:ext cx="694359" cy="236219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2771901" y="5293486"/>
            <a:ext cx="1768855" cy="236219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4472685" y="5293486"/>
            <a:ext cx="853694" cy="236219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5590032" y="5293486"/>
            <a:ext cx="118872" cy="236219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5669279" y="5293486"/>
            <a:ext cx="79248" cy="236219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1838832" y="5567781"/>
            <a:ext cx="506844" cy="236220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2282317" y="5567781"/>
            <a:ext cx="379094" cy="236220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2585592" y="5567781"/>
            <a:ext cx="259461" cy="236220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2793238" y="5567781"/>
            <a:ext cx="748284" cy="236220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3479038" y="5567781"/>
            <a:ext cx="966216" cy="236220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4708905" y="5567781"/>
            <a:ext cx="121158" cy="23622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1838832" y="5842101"/>
            <a:ext cx="604380" cy="236220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2367660" y="5842101"/>
            <a:ext cx="379094" cy="236220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2670936" y="5842101"/>
            <a:ext cx="292976" cy="236220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2915157" y="5842101"/>
            <a:ext cx="854964" cy="236220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 txBox="1"/>
          <p:nvPr/>
        </p:nvSpPr>
        <p:spPr>
          <a:xfrm>
            <a:off x="1278636" y="4399788"/>
            <a:ext cx="9142730" cy="2030095"/>
          </a:xfrm>
          <a:prstGeom prst="rect">
            <a:avLst/>
          </a:prstGeom>
          <a:ln w="3175">
            <a:solidFill>
              <a:srgbClr val="919191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 algn="ctr" marR="337820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唯一标识</a:t>
            </a:r>
            <a:endParaRPr sz="1200">
              <a:latin typeface="黑体"/>
              <a:cs typeface="黑体"/>
            </a:endParaRPr>
          </a:p>
          <a:p>
            <a:pPr marL="3933190">
              <a:lnSpc>
                <a:spcPct val="100000"/>
              </a:lnSpc>
              <a:spcBef>
                <a:spcPts val="720"/>
              </a:spcBef>
            </a:pPr>
            <a:r>
              <a:rPr dirty="0" sz="1200" spc="-5">
                <a:solidFill>
                  <a:srgbClr val="585858"/>
                </a:solidFill>
                <a:latin typeface="黑体"/>
                <a:cs typeface="黑体"/>
              </a:rPr>
              <a:t>姓名</a:t>
            </a:r>
            <a:endParaRPr sz="1200">
              <a:latin typeface="黑体"/>
              <a:cs typeface="黑体"/>
            </a:endParaRPr>
          </a:p>
          <a:p>
            <a:pPr marL="4006215">
              <a:lnSpc>
                <a:spcPct val="100000"/>
              </a:lnSpc>
              <a:spcBef>
                <a:spcPts val="720"/>
              </a:spcBef>
            </a:pP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年龄</a:t>
            </a:r>
            <a:endParaRPr sz="1200">
              <a:latin typeface="黑体"/>
              <a:cs typeface="黑体"/>
            </a:endParaRPr>
          </a:p>
          <a:p>
            <a:pPr algn="ctr" marR="2578735">
              <a:lnSpc>
                <a:spcPct val="100000"/>
              </a:lnSpc>
              <a:spcBef>
                <a:spcPts val="720"/>
              </a:spcBef>
            </a:pP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状态</a:t>
            </a:r>
            <a:endParaRPr sz="1200">
              <a:latin typeface="黑体"/>
              <a:cs typeface="黑体"/>
            </a:endParaRPr>
          </a:p>
          <a:p>
            <a:pPr marL="2449830">
              <a:lnSpc>
                <a:spcPct val="100000"/>
              </a:lnSpc>
              <a:spcBef>
                <a:spcPts val="720"/>
              </a:spcBef>
            </a:pPr>
            <a:r>
              <a:rPr dirty="0" sz="1200">
                <a:solidFill>
                  <a:srgbClr val="585858"/>
                </a:solidFill>
                <a:latin typeface="黑体"/>
                <a:cs typeface="黑体"/>
              </a:rPr>
              <a:t>性别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4033773" y="5842101"/>
            <a:ext cx="82296" cy="236220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1370964" y="6116421"/>
            <a:ext cx="148590" cy="236220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0"/>
              <a:t>高级软件人才培训专家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2415" y="2438526"/>
            <a:ext cx="839469" cy="10052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252525"/>
                </a:solidFill>
                <a:latin typeface="微软雅黑"/>
                <a:cs typeface="微软雅黑"/>
              </a:rPr>
              <a:t>约束</a:t>
            </a:r>
            <a:endParaRPr sz="3200">
              <a:latin typeface="微软雅黑"/>
              <a:cs typeface="微软雅黑"/>
            </a:endParaRPr>
          </a:p>
          <a:p>
            <a:pPr marL="241300" indent="-228600">
              <a:lnSpc>
                <a:spcPct val="100000"/>
              </a:lnSpc>
              <a:spcBef>
                <a:spcPts val="19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solidFill>
                  <a:srgbClr val="585858"/>
                </a:solidFill>
                <a:latin typeface="微软雅黑"/>
                <a:cs typeface="微软雅黑"/>
              </a:rPr>
              <a:t>概述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2415" y="3667125"/>
            <a:ext cx="1064895" cy="7626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solidFill>
                  <a:srgbClr val="585858"/>
                </a:solidFill>
                <a:latin typeface="微软雅黑"/>
                <a:cs typeface="微软雅黑"/>
              </a:rPr>
              <a:t>约束演示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solidFill>
                  <a:srgbClr val="FF0000"/>
                </a:solidFill>
                <a:latin typeface="微软雅黑"/>
                <a:cs typeface="微软雅黑"/>
              </a:rPr>
              <a:t>外键约束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77105" y="2677413"/>
            <a:ext cx="33845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 b="1">
                <a:solidFill>
                  <a:srgbClr val="FFFFFF"/>
                </a:solidFill>
                <a:latin typeface="微软雅黑"/>
                <a:cs typeface="微软雅黑"/>
              </a:rPr>
              <a:t>4</a:t>
            </a:r>
            <a:endParaRPr sz="4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8802</dc:creator>
  <dc:title>PowerPoint 演示文稿</dc:title>
  <dcterms:created xsi:type="dcterms:W3CDTF">2022-06-22T07:33:54Z</dcterms:created>
  <dcterms:modified xsi:type="dcterms:W3CDTF">2022-06-22T07:33:54Z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2022-01-06T00:00:00Z</vt:filetime>
  </property>
  <property fmtid="{D5CDD505-2E9C-101B-9397-08002B2CF9AE}" pid="3" name="Creator">
    <vt:lpwstr>Microsoft® PowerPoint® 适用于 Microsoft 365</vt:lpwstr>
  </property>
  <property fmtid="{D5CDD505-2E9C-101B-9397-08002B2CF9AE}" pid="4" name="LastSaved">
    <vt:filetime>2022-06-22T00:00:00Z</vt:filetime>
  </property>
</Properties>
</file>